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6" r:id="rId3"/>
    <p:sldId id="256" r:id="rId4"/>
    <p:sldId id="257" r:id="rId5"/>
    <p:sldId id="259" r:id="rId6"/>
    <p:sldId id="271" r:id="rId7"/>
    <p:sldId id="260" r:id="rId8"/>
    <p:sldId id="272" r:id="rId9"/>
    <p:sldId id="261" r:id="rId10"/>
    <p:sldId id="262" r:id="rId11"/>
    <p:sldId id="273" r:id="rId12"/>
    <p:sldId id="263" r:id="rId13"/>
    <p:sldId id="264" r:id="rId14"/>
    <p:sldId id="274" r:id="rId15"/>
    <p:sldId id="265"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C65"/>
    <a:srgbClr val="F58A1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5" autoAdjust="0"/>
    <p:restoredTop sz="94660"/>
  </p:normalViewPr>
  <p:slideViewPr>
    <p:cSldViewPr>
      <p:cViewPr>
        <p:scale>
          <a:sx n="81" d="100"/>
          <a:sy n="81" d="100"/>
        </p:scale>
        <p:origin x="-2484"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EB834-CFA9-4393-83BE-560A5D8E972B}" type="datetimeFigureOut">
              <a:rPr lang="en-US" smtClean="0"/>
              <a:pPr/>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E6F83-2572-49A6-8BC1-88DDFE0D77E7}" type="slidenum">
              <a:rPr lang="en-US" smtClean="0"/>
              <a:pPr/>
              <a:t>‹#›</a:t>
            </a:fld>
            <a:endParaRPr lang="en-US"/>
          </a:p>
        </p:txBody>
      </p:sp>
    </p:spTree>
    <p:extLst>
      <p:ext uri="{BB962C8B-B14F-4D97-AF65-F5344CB8AC3E}">
        <p14:creationId xmlns:p14="http://schemas.microsoft.com/office/powerpoint/2010/main" val="304019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E6F83-2572-49A6-8BC1-88DDFE0D77E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E6F83-2572-49A6-8BC1-88DDFE0D77E7}"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E6F83-2572-49A6-8BC1-88DDFE0D77E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A5D4DAA-49BC-42E5-B87C-F71FAE0DAC8F}" type="datetimeFigureOut">
              <a:rPr lang="en-US" smtClean="0"/>
              <a:pPr/>
              <a:t>9/23/2013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D4145D2-3600-4995-814B-2C18EF4F638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5D4DAA-49BC-42E5-B87C-F71FAE0DAC8F}"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5D4DAA-49BC-42E5-B87C-F71FAE0DAC8F}"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D53715B-49FF-49A7-9DCE-0CDFE7C94A3E}" type="slidenum">
              <a:rPr lang="en-US"/>
              <a:pPr>
                <a:defRPr/>
              </a:pPr>
              <a:t>‹#›</a:t>
            </a:fld>
            <a:endParaRPr lang="en-US"/>
          </a:p>
        </p:txBody>
      </p:sp>
    </p:spTree>
    <p:extLst>
      <p:ext uri="{BB962C8B-B14F-4D97-AF65-F5344CB8AC3E}">
        <p14:creationId xmlns:p14="http://schemas.microsoft.com/office/powerpoint/2010/main" val="10098678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896DD84C-FB1F-49FC-B20E-77F3CDF4E128}" type="slidenum">
              <a:rPr lang="en-US"/>
              <a:pPr>
                <a:defRPr/>
              </a:pPr>
              <a:t>‹#›</a:t>
            </a:fld>
            <a:endParaRPr lang="en-US"/>
          </a:p>
        </p:txBody>
      </p:sp>
    </p:spTree>
    <p:extLst>
      <p:ext uri="{BB962C8B-B14F-4D97-AF65-F5344CB8AC3E}">
        <p14:creationId xmlns:p14="http://schemas.microsoft.com/office/powerpoint/2010/main" val="398003634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5D4DAA-49BC-42E5-B87C-F71FAE0DAC8F}"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5D4DAA-49BC-42E5-B87C-F71FAE0DAC8F}"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D4145D2-3600-4995-814B-2C18EF4F638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5D4DAA-49BC-42E5-B87C-F71FAE0DAC8F}"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5D4DAA-49BC-42E5-B87C-F71FAE0DAC8F}" type="datetimeFigureOut">
              <a:rPr lang="en-US" smtClean="0"/>
              <a:pPr/>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5D4DAA-49BC-42E5-B87C-F71FAE0DAC8F}" type="datetimeFigureOut">
              <a:rPr lang="en-US" smtClean="0"/>
              <a:pPr/>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D4DAA-49BC-42E5-B87C-F71FAE0DAC8F}" type="datetimeFigureOut">
              <a:rPr lang="en-US" smtClean="0"/>
              <a:pPr/>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5D4DAA-49BC-42E5-B87C-F71FAE0DAC8F}"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5D4DAA-49BC-42E5-B87C-F71FAE0DAC8F}"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45D2-3600-4995-814B-2C18EF4F63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5D4DAA-49BC-42E5-B87C-F71FAE0DAC8F}" type="datetimeFigureOut">
              <a:rPr lang="en-US" smtClean="0"/>
              <a:pPr/>
              <a:t>9/23/2013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4145D2-3600-4995-814B-2C18EF4F638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fontScale="90000"/>
          </a:bodyPr>
          <a:lstStyle/>
          <a:p>
            <a:pPr eaLnBrk="1" hangingPunct="1"/>
            <a:r>
              <a:rPr lang="en-US" sz="3600" smtClean="0"/>
              <a:t>Literary Theories and Snow White</a:t>
            </a:r>
          </a:p>
        </p:txBody>
      </p:sp>
      <p:sp>
        <p:nvSpPr>
          <p:cNvPr id="96261" name="Rectangle 5"/>
          <p:cNvSpPr>
            <a:spLocks noGrp="1" noChangeArrowheads="1"/>
          </p:cNvSpPr>
          <p:nvPr>
            <p:ph type="body" sz="half" idx="1"/>
          </p:nvPr>
        </p:nvSpPr>
        <p:spPr>
          <a:xfrm>
            <a:off x="263525" y="1598613"/>
            <a:ext cx="4613275" cy="4878387"/>
          </a:xfrm>
        </p:spPr>
        <p:txBody>
          <a:bodyPr/>
          <a:lstStyle/>
          <a:p>
            <a:pPr algn="ctr" eaLnBrk="1" hangingPunct="1">
              <a:lnSpc>
                <a:spcPct val="90000"/>
              </a:lnSpc>
              <a:buFontTx/>
              <a:buNone/>
            </a:pPr>
            <a:r>
              <a:rPr lang="en-US" dirty="0" smtClean="0"/>
              <a:t>Feminist Criticism</a:t>
            </a:r>
          </a:p>
          <a:p>
            <a:pPr eaLnBrk="1" hangingPunct="1">
              <a:lnSpc>
                <a:spcPct val="90000"/>
              </a:lnSpc>
              <a:buFontTx/>
              <a:buNone/>
            </a:pPr>
            <a:r>
              <a:rPr lang="en-US" sz="2800" dirty="0" smtClean="0"/>
              <a:t>Exploring women’s redefinition of their identity in writing.</a:t>
            </a:r>
          </a:p>
          <a:p>
            <a:pPr eaLnBrk="1" hangingPunct="1">
              <a:lnSpc>
                <a:spcPct val="90000"/>
              </a:lnSpc>
              <a:buFontTx/>
              <a:buNone/>
            </a:pPr>
            <a:r>
              <a:rPr lang="en-US" sz="2800" dirty="0" smtClean="0"/>
              <a:t>- Snow White’s life with the dwarves as important to her education as a submissive female who learns lessons of service, selflessness, and domesticity.</a:t>
            </a:r>
          </a:p>
        </p:txBody>
      </p:sp>
      <p:pic>
        <p:nvPicPr>
          <p:cNvPr id="7172" name="Picture 7" descr="snow white ideal wom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524000"/>
            <a:ext cx="2286000" cy="4495800"/>
          </a:xfrm>
        </p:spPr>
      </p:pic>
    </p:spTree>
    <p:extLst>
      <p:ext uri="{BB962C8B-B14F-4D97-AF65-F5344CB8AC3E}">
        <p14:creationId xmlns:p14="http://schemas.microsoft.com/office/powerpoint/2010/main" val="420175300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2000" fill="hold"/>
                                        <p:tgtEl>
                                          <p:spTgt spid="96260"/>
                                        </p:tgtEl>
                                        <p:attrNameLst>
                                          <p:attrName>ppt_w</p:attrName>
                                        </p:attrNameLst>
                                      </p:cBhvr>
                                      <p:tavLst>
                                        <p:tav tm="0">
                                          <p:val>
                                            <p:strVal val="#ppt_w*2.5"/>
                                          </p:val>
                                        </p:tav>
                                        <p:tav tm="100000">
                                          <p:val>
                                            <p:strVal val="#ppt_w"/>
                                          </p:val>
                                        </p:tav>
                                      </p:tavLst>
                                    </p:anim>
                                    <p:anim calcmode="lin" valueType="num">
                                      <p:cBhvr>
                                        <p:cTn id="8" dur="2000" fill="hold"/>
                                        <p:tgtEl>
                                          <p:spTgt spid="96260"/>
                                        </p:tgtEl>
                                        <p:attrNameLst>
                                          <p:attrName>ppt_h</p:attrName>
                                        </p:attrNameLst>
                                      </p:cBhvr>
                                      <p:tavLst>
                                        <p:tav tm="0">
                                          <p:val>
                                            <p:strVal val="#ppt_h"/>
                                          </p:val>
                                        </p:tav>
                                        <p:tav tm="100000">
                                          <p:val>
                                            <p:strVal val="#ppt_h"/>
                                          </p:val>
                                        </p:tav>
                                      </p:tavLst>
                                    </p:anim>
                                    <p:anim calcmode="lin" valueType="num">
                                      <p:cBhvr>
                                        <p:cTn id="9" dur="2000" fill="hold"/>
                                        <p:tgtEl>
                                          <p:spTgt spid="9626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626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62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6261">
                                            <p:txEl>
                                              <p:pRg st="0" end="0"/>
                                            </p:txEl>
                                          </p:spTgt>
                                        </p:tgtEl>
                                        <p:attrNameLst>
                                          <p:attrName>style.visibility</p:attrName>
                                        </p:attrNameLst>
                                      </p:cBhvr>
                                      <p:to>
                                        <p:strVal val="visible"/>
                                      </p:to>
                                    </p:set>
                                    <p:animEffect transition="in" filter="wipe(left)">
                                      <p:cBhvr>
                                        <p:cTn id="16" dur="500"/>
                                        <p:tgtEl>
                                          <p:spTgt spid="9626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6261">
                                            <p:txEl>
                                              <p:pRg st="1" end="1"/>
                                            </p:txEl>
                                          </p:spTgt>
                                        </p:tgtEl>
                                        <p:attrNameLst>
                                          <p:attrName>style.visibility</p:attrName>
                                        </p:attrNameLst>
                                      </p:cBhvr>
                                      <p:to>
                                        <p:strVal val="visible"/>
                                      </p:to>
                                    </p:set>
                                    <p:animEffect transition="in" filter="wipe(left)">
                                      <p:cBhvr>
                                        <p:cTn id="21" dur="500"/>
                                        <p:tgtEl>
                                          <p:spTgt spid="9626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6261">
                                            <p:txEl>
                                              <p:pRg st="2" end="2"/>
                                            </p:txEl>
                                          </p:spTgt>
                                        </p:tgtEl>
                                        <p:attrNameLst>
                                          <p:attrName>style.visibility</p:attrName>
                                        </p:attrNameLst>
                                      </p:cBhvr>
                                      <p:to>
                                        <p:strVal val="visible"/>
                                      </p:to>
                                    </p:set>
                                    <p:animEffect transition="in" filter="wipe(left)">
                                      <p:cBhvr>
                                        <p:cTn id="26" dur="500"/>
                                        <p:tgtEl>
                                          <p:spTgt spid="962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The Feminist Literary Lens</a:t>
            </a:r>
            <a:endParaRPr lang="en-US" dirty="0">
              <a:solidFill>
                <a:srgbClr val="00B0F0"/>
              </a:solidFill>
            </a:endParaRPr>
          </a:p>
        </p:txBody>
      </p:sp>
      <p:sp>
        <p:nvSpPr>
          <p:cNvPr id="4" name="Content Placeholder 3"/>
          <p:cNvSpPr>
            <a:spLocks noGrp="1"/>
          </p:cNvSpPr>
          <p:nvPr>
            <p:ph sz="half" idx="2"/>
          </p:nvPr>
        </p:nvSpPr>
        <p:spPr/>
        <p:txBody>
          <a:bodyPr>
            <a:normAutofit fontScale="70000" lnSpcReduction="20000"/>
          </a:bodyPr>
          <a:lstStyle/>
          <a:p>
            <a:pPr>
              <a:buNone/>
            </a:pPr>
            <a:r>
              <a:rPr lang="en-US" b="1" dirty="0" smtClean="0">
                <a:solidFill>
                  <a:srgbClr val="00B0F0"/>
                </a:solidFill>
              </a:rPr>
              <a:t>Thesis: </a:t>
            </a:r>
            <a:r>
              <a:rPr lang="en-US" dirty="0" smtClean="0">
                <a:solidFill>
                  <a:srgbClr val="FFC000"/>
                </a:solidFill>
              </a:rPr>
              <a:t>Women are dominated by men and thus are stereotyped. Typically male authors include a gender bias in their writing that demeans women.</a:t>
            </a:r>
          </a:p>
          <a:p>
            <a:pPr>
              <a:buNone/>
            </a:pPr>
            <a:r>
              <a:rPr lang="en-US" b="1" dirty="0" smtClean="0">
                <a:solidFill>
                  <a:srgbClr val="00B0F0"/>
                </a:solidFill>
              </a:rPr>
              <a:t>Characteristics:</a:t>
            </a:r>
          </a:p>
          <a:p>
            <a:r>
              <a:rPr lang="en-US" dirty="0" smtClean="0">
                <a:solidFill>
                  <a:srgbClr val="FFC000"/>
                </a:solidFill>
              </a:rPr>
              <a:t>Male characters are strong/dominant and female characters are weak/passive.</a:t>
            </a:r>
          </a:p>
          <a:p>
            <a:r>
              <a:rPr lang="en-US" dirty="0" smtClean="0">
                <a:solidFill>
                  <a:srgbClr val="FFC000"/>
                </a:solidFill>
              </a:rPr>
              <a:t>Negative stereotypes regarding women and sexuality.</a:t>
            </a:r>
          </a:p>
          <a:p>
            <a:r>
              <a:rPr lang="en-US" dirty="0" smtClean="0">
                <a:solidFill>
                  <a:srgbClr val="FFC000"/>
                </a:solidFill>
              </a:rPr>
              <a:t>Women striving to survive in a male-dominated society.</a:t>
            </a:r>
          </a:p>
          <a:p>
            <a:r>
              <a:rPr lang="en-US" dirty="0" smtClean="0">
                <a:solidFill>
                  <a:srgbClr val="FFC000"/>
                </a:solidFill>
              </a:rPr>
              <a:t>Power struggle between men and women.</a:t>
            </a:r>
          </a:p>
          <a:p>
            <a:pPr>
              <a:buNone/>
            </a:pPr>
            <a:endParaRPr lang="en-US" b="1" dirty="0">
              <a:solidFill>
                <a:srgbClr val="FFC000"/>
              </a:solidFill>
            </a:endParaRPr>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762000" y="1828800"/>
            <a:ext cx="3186112" cy="4231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A Feminist Reading of Cinderella</a:t>
            </a:r>
            <a:endParaRPr lang="en-US" dirty="0">
              <a:solidFill>
                <a:srgbClr val="00B0F0"/>
              </a:solidFill>
            </a:endParaRPr>
          </a:p>
        </p:txBody>
      </p:sp>
      <p:sp>
        <p:nvSpPr>
          <p:cNvPr id="4" name="Content Placeholder 3"/>
          <p:cNvSpPr>
            <a:spLocks noGrp="1"/>
          </p:cNvSpPr>
          <p:nvPr>
            <p:ph sz="half" idx="2"/>
          </p:nvPr>
        </p:nvSpPr>
        <p:spPr/>
        <p:txBody>
          <a:bodyPr>
            <a:normAutofit fontScale="77500" lnSpcReduction="20000"/>
          </a:bodyPr>
          <a:lstStyle/>
          <a:p>
            <a:r>
              <a:rPr lang="en-US" dirty="0" smtClean="0">
                <a:solidFill>
                  <a:srgbClr val="FFC000"/>
                </a:solidFill>
              </a:rPr>
              <a:t>Cinderella’s happiness depends on men.</a:t>
            </a:r>
          </a:p>
          <a:p>
            <a:r>
              <a:rPr lang="en-US" dirty="0" smtClean="0">
                <a:solidFill>
                  <a:srgbClr val="FFC000"/>
                </a:solidFill>
              </a:rPr>
              <a:t>After Cinderella’s father dies, she is forced to live with the evil step-sisters.</a:t>
            </a:r>
          </a:p>
          <a:p>
            <a:r>
              <a:rPr lang="en-US" dirty="0" smtClean="0">
                <a:solidFill>
                  <a:srgbClr val="FFC000"/>
                </a:solidFill>
              </a:rPr>
              <a:t>She becomes happy after she marries the prince.</a:t>
            </a:r>
          </a:p>
          <a:p>
            <a:r>
              <a:rPr lang="en-US" dirty="0" smtClean="0">
                <a:solidFill>
                  <a:srgbClr val="FFC000"/>
                </a:solidFill>
              </a:rPr>
              <a:t>In order to attract the prince, she must impress him with her looks.</a:t>
            </a:r>
          </a:p>
          <a:p>
            <a:r>
              <a:rPr lang="en-US" dirty="0" smtClean="0">
                <a:solidFill>
                  <a:srgbClr val="FFC000"/>
                </a:solidFill>
              </a:rPr>
              <a:t>The prince only knows her by her beauty and the missing glass slipper.</a:t>
            </a:r>
          </a:p>
          <a:p>
            <a:r>
              <a:rPr lang="en-US" dirty="0" smtClean="0">
                <a:solidFill>
                  <a:srgbClr val="FFC000"/>
                </a:solidFill>
              </a:rPr>
              <a:t>Without men, Cinderella has no control over her life. </a:t>
            </a:r>
          </a:p>
          <a:p>
            <a:endParaRPr lang="en-US" dirty="0" smtClean="0">
              <a:solidFill>
                <a:srgbClr val="FFC000"/>
              </a:solidFill>
            </a:endParaRPr>
          </a:p>
          <a:p>
            <a:endParaRPr lang="en-US" dirty="0">
              <a:solidFill>
                <a:srgbClr val="FFC000"/>
              </a:solidFill>
            </a:endParaRPr>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885825" y="2139156"/>
            <a:ext cx="318135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Jacques Derrida and Deconstructionism</a:t>
            </a:r>
            <a:endParaRPr lang="en-US" dirty="0">
              <a:solidFill>
                <a:srgbClr val="FFFF00"/>
              </a:solidFill>
            </a:endParaRPr>
          </a:p>
        </p:txBody>
      </p:sp>
      <p:sp>
        <p:nvSpPr>
          <p:cNvPr id="4" name="Content Placeholder 3"/>
          <p:cNvSpPr>
            <a:spLocks noGrp="1"/>
          </p:cNvSpPr>
          <p:nvPr>
            <p:ph sz="half" idx="2"/>
          </p:nvPr>
        </p:nvSpPr>
        <p:spPr/>
        <p:txBody>
          <a:bodyPr>
            <a:normAutofit fontScale="92500" lnSpcReduction="10000"/>
          </a:bodyPr>
          <a:lstStyle/>
          <a:p>
            <a:r>
              <a:rPr lang="en-US" b="1" dirty="0" smtClean="0">
                <a:solidFill>
                  <a:srgbClr val="FFFF00"/>
                </a:solidFill>
              </a:rPr>
              <a:t>Origins: </a:t>
            </a:r>
            <a:r>
              <a:rPr lang="en-US" dirty="0" smtClean="0">
                <a:solidFill>
                  <a:schemeClr val="tx2"/>
                </a:solidFill>
              </a:rPr>
              <a:t>Jacques Derrida : 1930 – 1944.</a:t>
            </a:r>
          </a:p>
          <a:p>
            <a:r>
              <a:rPr lang="en-US" dirty="0" smtClean="0">
                <a:solidFill>
                  <a:schemeClr val="tx2"/>
                </a:solidFill>
              </a:rPr>
              <a:t>Jacques Derrida was a French philosopher and literary critic who wrote extensively that texts need to be deconstructed, or torn apart, like a dissection to determine their underlying flaws in logic and structure. </a:t>
            </a:r>
            <a:endParaRPr lang="en-US" dirty="0">
              <a:solidFill>
                <a:srgbClr val="FFFF00"/>
              </a:solidFill>
            </a:endParaRP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601101" y="1600200"/>
            <a:ext cx="375079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The Deconstructionist Literary Lens </a:t>
            </a:r>
            <a:endParaRPr lang="en-US" sz="3200" dirty="0">
              <a:solidFill>
                <a:srgbClr val="FFFF00"/>
              </a:solidFill>
            </a:endParaRPr>
          </a:p>
        </p:txBody>
      </p:sp>
      <p:sp>
        <p:nvSpPr>
          <p:cNvPr id="4" name="Content Placeholder 3"/>
          <p:cNvSpPr>
            <a:spLocks noGrp="1"/>
          </p:cNvSpPr>
          <p:nvPr>
            <p:ph sz="half" idx="2"/>
          </p:nvPr>
        </p:nvSpPr>
        <p:spPr>
          <a:xfrm>
            <a:off x="4343400" y="1219200"/>
            <a:ext cx="4572000" cy="5486400"/>
          </a:xfrm>
        </p:spPr>
        <p:txBody>
          <a:bodyPr>
            <a:normAutofit fontScale="32500" lnSpcReduction="20000"/>
          </a:bodyPr>
          <a:lstStyle/>
          <a:p>
            <a:r>
              <a:rPr lang="en-US" sz="4900" b="1" dirty="0" smtClean="0">
                <a:solidFill>
                  <a:srgbClr val="FFFF00"/>
                </a:solidFill>
              </a:rPr>
              <a:t>Thesis: </a:t>
            </a:r>
            <a:r>
              <a:rPr lang="en-US" sz="4900" dirty="0" smtClean="0"/>
              <a:t>We can challenge traditional assumptions by unraveling the ideas that ground those traditions. Furthermore, life is multifaceted and includes many viewpoints to exist.</a:t>
            </a:r>
          </a:p>
          <a:p>
            <a:r>
              <a:rPr lang="en-US" sz="4900" b="1" dirty="0" smtClean="0">
                <a:solidFill>
                  <a:srgbClr val="FFFF00"/>
                </a:solidFill>
              </a:rPr>
              <a:t>Characteristics:</a:t>
            </a:r>
          </a:p>
          <a:p>
            <a:r>
              <a:rPr lang="en-US" sz="4900" dirty="0" smtClean="0">
                <a:solidFill>
                  <a:srgbClr val="92D050"/>
                </a:solidFill>
              </a:rPr>
              <a:t>The world follows a binary, or oppositional structure: </a:t>
            </a:r>
            <a:r>
              <a:rPr lang="en-US" sz="4900" dirty="0" smtClean="0"/>
              <a:t>good/evil, rich/poor, male/female, smart/stupid, etc.</a:t>
            </a:r>
          </a:p>
          <a:p>
            <a:r>
              <a:rPr lang="en-US" sz="4900" dirty="0" smtClean="0">
                <a:solidFill>
                  <a:srgbClr val="92D050"/>
                </a:solidFill>
              </a:rPr>
              <a:t>Reversal of values approved by society: </a:t>
            </a:r>
            <a:r>
              <a:rPr lang="en-US" sz="4900" dirty="0" smtClean="0"/>
              <a:t>Batman is evil because he works outside the law, while the Joker is good because he is creative, intelligent, and funny.</a:t>
            </a:r>
          </a:p>
          <a:p>
            <a:r>
              <a:rPr lang="en-US" sz="4900" dirty="0" smtClean="0">
                <a:solidFill>
                  <a:srgbClr val="92D050"/>
                </a:solidFill>
              </a:rPr>
              <a:t>Unravel Traditional Beliefs: </a:t>
            </a:r>
            <a:r>
              <a:rPr lang="en-US" sz="4900" dirty="0" smtClean="0"/>
              <a:t>“The Declaration of Independence” espouses freedoms like freedom of speech and to assemble, however, these were used in opposition to England so the colonist could rebel. </a:t>
            </a:r>
          </a:p>
          <a:p>
            <a:r>
              <a:rPr lang="en-US" sz="4900" dirty="0" smtClean="0">
                <a:solidFill>
                  <a:srgbClr val="92D050"/>
                </a:solidFill>
              </a:rPr>
              <a:t>Multifaceted Viewpoints: </a:t>
            </a:r>
            <a:r>
              <a:rPr lang="en-US" sz="4900" dirty="0" smtClean="0"/>
              <a:t>Howard </a:t>
            </a:r>
            <a:r>
              <a:rPr lang="en-US" sz="4900" dirty="0" err="1" smtClean="0"/>
              <a:t>Zinn</a:t>
            </a:r>
            <a:r>
              <a:rPr lang="en-US" sz="4900" dirty="0" smtClean="0"/>
              <a:t> writes from the </a:t>
            </a:r>
            <a:r>
              <a:rPr lang="en-US" sz="4900" dirty="0" err="1" smtClean="0"/>
              <a:t>Arawaks</a:t>
            </a:r>
            <a:r>
              <a:rPr lang="en-US" sz="4900" dirty="0" smtClean="0"/>
              <a:t>’ perspective in </a:t>
            </a:r>
            <a:r>
              <a:rPr lang="en-US" sz="4900" u="sng" dirty="0" smtClean="0"/>
              <a:t>The People’s History of the United States</a:t>
            </a:r>
            <a:r>
              <a:rPr lang="en-US" sz="4900" dirty="0" smtClean="0"/>
              <a:t> to give a voice to a society that had no voice in American history. </a:t>
            </a:r>
            <a:endParaRPr lang="en-US" sz="4900" dirty="0" smtClean="0">
              <a:solidFill>
                <a:srgbClr val="92D050"/>
              </a:solidFill>
            </a:endParaRPr>
          </a:p>
          <a:p>
            <a:pPr>
              <a:buNone/>
            </a:pPr>
            <a:endParaRPr lang="en-US" dirty="0" smtClean="0">
              <a:solidFill>
                <a:srgbClr val="92D050"/>
              </a:solidFill>
            </a:endParaRPr>
          </a:p>
          <a:p>
            <a:pPr>
              <a:buNone/>
            </a:pPr>
            <a:endParaRPr lang="en-US" b="1" dirty="0"/>
          </a:p>
        </p:txBody>
      </p:sp>
      <p:pic>
        <p:nvPicPr>
          <p:cNvPr id="11266" name="Picture 2"/>
          <p:cNvPicPr>
            <a:picLocks noGrp="1" noChangeAspect="1" noChangeArrowheads="1"/>
          </p:cNvPicPr>
          <p:nvPr>
            <p:ph sz="half" idx="1"/>
          </p:nvPr>
        </p:nvPicPr>
        <p:blipFill>
          <a:blip r:embed="rId3" cstate="print"/>
          <a:srcRect/>
          <a:stretch>
            <a:fillRect/>
          </a:stretch>
        </p:blipFill>
        <p:spPr bwMode="auto">
          <a:xfrm>
            <a:off x="995362" y="1600994"/>
            <a:ext cx="296227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 Deconstructionists Reading of Cinderella</a:t>
            </a:r>
            <a:endParaRPr lang="en-US" dirty="0">
              <a:solidFill>
                <a:srgbClr val="FFFF00"/>
              </a:solidFill>
            </a:endParaRPr>
          </a:p>
        </p:txBody>
      </p:sp>
      <p:sp>
        <p:nvSpPr>
          <p:cNvPr id="4" name="Content Placeholder 3"/>
          <p:cNvSpPr>
            <a:spLocks noGrp="1"/>
          </p:cNvSpPr>
          <p:nvPr>
            <p:ph sz="half" idx="2"/>
          </p:nvPr>
        </p:nvSpPr>
        <p:spPr>
          <a:xfrm>
            <a:off x="4648200" y="1600200"/>
            <a:ext cx="4038600" cy="4800600"/>
          </a:xfrm>
        </p:spPr>
        <p:txBody>
          <a:bodyPr>
            <a:normAutofit fontScale="62500" lnSpcReduction="20000"/>
          </a:bodyPr>
          <a:lstStyle/>
          <a:p>
            <a:r>
              <a:rPr lang="en-US" sz="2900" dirty="0" smtClean="0">
                <a:solidFill>
                  <a:schemeClr val="tx1">
                    <a:lumMod val="95000"/>
                  </a:schemeClr>
                </a:solidFill>
              </a:rPr>
              <a:t>Cinderella is not an innocent heroine, but a daydreamer who disobeyed those who had authority over her.</a:t>
            </a:r>
          </a:p>
          <a:p>
            <a:r>
              <a:rPr lang="en-US" sz="2900" dirty="0" smtClean="0">
                <a:solidFill>
                  <a:schemeClr val="tx1">
                    <a:lumMod val="95000"/>
                  </a:schemeClr>
                </a:solidFill>
              </a:rPr>
              <a:t>Cinderella is obsessed with appearance, over substance.</a:t>
            </a:r>
          </a:p>
          <a:p>
            <a:r>
              <a:rPr lang="en-US" sz="2900" dirty="0" smtClean="0">
                <a:solidFill>
                  <a:schemeClr val="tx1">
                    <a:lumMod val="95000"/>
                  </a:schemeClr>
                </a:solidFill>
              </a:rPr>
              <a:t>The step-sisters had more rights than Cinderella, and with the fairy godmother as an accomplice, disrupted the order in society.</a:t>
            </a:r>
          </a:p>
          <a:p>
            <a:r>
              <a:rPr lang="en-US" sz="2900" dirty="0" smtClean="0">
                <a:solidFill>
                  <a:schemeClr val="tx1">
                    <a:lumMod val="95000"/>
                  </a:schemeClr>
                </a:solidFill>
              </a:rPr>
              <a:t>The glass slipper represents Cinderella’s vanity and how her looks superseded everything and everyone else.</a:t>
            </a:r>
          </a:p>
          <a:p>
            <a:r>
              <a:rPr lang="en-US" sz="2900" dirty="0" smtClean="0">
                <a:solidFill>
                  <a:schemeClr val="tx1">
                    <a:lumMod val="95000"/>
                  </a:schemeClr>
                </a:solidFill>
              </a:rPr>
              <a:t>Cinderella is portrayed as a positive person, but in reality, is vain, selfish, immature, and power hungry.</a:t>
            </a:r>
          </a:p>
          <a:p>
            <a:endParaRPr lang="en-US" dirty="0">
              <a:solidFill>
                <a:schemeClr val="tx1">
                  <a:lumMod val="95000"/>
                </a:schemeClr>
              </a:solidFill>
            </a:endParaRPr>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457200" y="1676400"/>
            <a:ext cx="4038600" cy="4006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Sigmund Freud and Psychoanalysis</a:t>
            </a:r>
            <a:endParaRPr lang="en-US" dirty="0">
              <a:solidFill>
                <a:srgbClr val="92D050"/>
              </a:solidFill>
            </a:endParaRPr>
          </a:p>
        </p:txBody>
      </p:sp>
      <p:sp>
        <p:nvSpPr>
          <p:cNvPr id="4" name="Content Placeholder 3"/>
          <p:cNvSpPr>
            <a:spLocks noGrp="1"/>
          </p:cNvSpPr>
          <p:nvPr>
            <p:ph sz="half" idx="2"/>
          </p:nvPr>
        </p:nvSpPr>
        <p:spPr>
          <a:xfrm>
            <a:off x="4648200" y="1600200"/>
            <a:ext cx="4038600" cy="5257800"/>
          </a:xfrm>
        </p:spPr>
        <p:txBody>
          <a:bodyPr>
            <a:normAutofit fontScale="70000" lnSpcReduction="20000"/>
          </a:bodyPr>
          <a:lstStyle/>
          <a:p>
            <a:pPr>
              <a:buNone/>
            </a:pPr>
            <a:r>
              <a:rPr lang="en-US" b="1" dirty="0" smtClean="0">
                <a:solidFill>
                  <a:srgbClr val="92D050"/>
                </a:solidFill>
              </a:rPr>
              <a:t>Origins:</a:t>
            </a:r>
            <a:r>
              <a:rPr lang="en-US" b="1" dirty="0">
                <a:solidFill>
                  <a:srgbClr val="FFC000"/>
                </a:solidFill>
              </a:rPr>
              <a:t> </a:t>
            </a:r>
            <a:r>
              <a:rPr lang="en-US" dirty="0" smtClean="0">
                <a:solidFill>
                  <a:srgbClr val="FFC000"/>
                </a:solidFill>
              </a:rPr>
              <a:t>Sigmund Freud: 1856 – 1939.</a:t>
            </a:r>
          </a:p>
          <a:p>
            <a:pPr>
              <a:buNone/>
            </a:pPr>
            <a:r>
              <a:rPr lang="en-US" dirty="0" smtClean="0">
                <a:solidFill>
                  <a:srgbClr val="FFC000"/>
                </a:solidFill>
              </a:rPr>
              <a:t>Sigmund Freud is known as the founder of psychology which is the study of human behavior. In his famous work </a:t>
            </a:r>
            <a:r>
              <a:rPr lang="en-US" u="sng" dirty="0" smtClean="0">
                <a:solidFill>
                  <a:srgbClr val="FFC000"/>
                </a:solidFill>
              </a:rPr>
              <a:t>The Interpretation of Dreams</a:t>
            </a:r>
            <a:r>
              <a:rPr lang="en-US" dirty="0" smtClean="0">
                <a:solidFill>
                  <a:srgbClr val="FFC000"/>
                </a:solidFill>
              </a:rPr>
              <a:t>, Freud argues that humans have a sub-consciousness that controls our desires.  Our sub-conscious is divided into </a:t>
            </a:r>
            <a:r>
              <a:rPr lang="en-US" dirty="0" smtClean="0">
                <a:solidFill>
                  <a:srgbClr val="92D050"/>
                </a:solidFill>
              </a:rPr>
              <a:t>the “Id” or uncontrolled desires</a:t>
            </a:r>
            <a:r>
              <a:rPr lang="en-US" dirty="0" smtClean="0">
                <a:solidFill>
                  <a:srgbClr val="FFC000"/>
                </a:solidFill>
              </a:rPr>
              <a:t>, the </a:t>
            </a:r>
            <a:r>
              <a:rPr lang="en-US" dirty="0" smtClean="0">
                <a:solidFill>
                  <a:srgbClr val="00B0F0"/>
                </a:solidFill>
              </a:rPr>
              <a:t>“Ego” the realistic desires or the part of our personality we share with the world</a:t>
            </a:r>
            <a:r>
              <a:rPr lang="en-US" dirty="0" smtClean="0">
                <a:solidFill>
                  <a:srgbClr val="FFC000"/>
                </a:solidFill>
              </a:rPr>
              <a:t>, and </a:t>
            </a:r>
            <a:r>
              <a:rPr lang="en-US" dirty="0" smtClean="0">
                <a:solidFill>
                  <a:srgbClr val="F42C65"/>
                </a:solidFill>
              </a:rPr>
              <a:t>the “Super Ego” or our critical and moralistic selves.</a:t>
            </a:r>
          </a:p>
          <a:p>
            <a:pPr>
              <a:buNone/>
            </a:pPr>
            <a:r>
              <a:rPr lang="en-US" dirty="0" smtClean="0">
                <a:solidFill>
                  <a:srgbClr val="FFC000"/>
                </a:solidFill>
              </a:rPr>
              <a:t>The common metaphor used to represent this is a person going through a conflict with an angel and devil sitting on each shoulder.</a:t>
            </a:r>
            <a:endParaRPr lang="en-US" dirty="0" smtClean="0">
              <a:solidFill>
                <a:srgbClr val="92D050"/>
              </a:solidFill>
            </a:endParaRPr>
          </a:p>
        </p:txBody>
      </p:sp>
      <p:pic>
        <p:nvPicPr>
          <p:cNvPr id="7171" name="Picture 3"/>
          <p:cNvPicPr>
            <a:picLocks noGrp="1" noChangeAspect="1" noChangeArrowheads="1"/>
          </p:cNvPicPr>
          <p:nvPr>
            <p:ph sz="half" idx="1"/>
          </p:nvPr>
        </p:nvPicPr>
        <p:blipFill>
          <a:blip r:embed="rId3" cstate="print"/>
          <a:srcRect/>
          <a:stretch>
            <a:fillRect/>
          </a:stretch>
        </p:blipFill>
        <p:spPr bwMode="auto">
          <a:xfrm>
            <a:off x="867661" y="1600200"/>
            <a:ext cx="321767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92D050"/>
                </a:solidFill>
              </a:rPr>
              <a:t>The Psychoanalytical Literary Lens</a:t>
            </a:r>
            <a:endParaRPr lang="en-US" sz="3200" dirty="0">
              <a:solidFill>
                <a:srgbClr val="92D050"/>
              </a:solidFill>
            </a:endParaRPr>
          </a:p>
        </p:txBody>
      </p:sp>
      <p:sp>
        <p:nvSpPr>
          <p:cNvPr id="4" name="Content Placeholder 3"/>
          <p:cNvSpPr>
            <a:spLocks noGrp="1"/>
          </p:cNvSpPr>
          <p:nvPr>
            <p:ph sz="half" idx="2"/>
          </p:nvPr>
        </p:nvSpPr>
        <p:spPr>
          <a:xfrm>
            <a:off x="4648200" y="1219200"/>
            <a:ext cx="4038600" cy="5334000"/>
          </a:xfrm>
        </p:spPr>
        <p:txBody>
          <a:bodyPr>
            <a:normAutofit fontScale="62500" lnSpcReduction="20000"/>
          </a:bodyPr>
          <a:lstStyle/>
          <a:p>
            <a:pPr>
              <a:buNone/>
            </a:pPr>
            <a:r>
              <a:rPr lang="en-US" b="1" dirty="0" smtClean="0">
                <a:solidFill>
                  <a:srgbClr val="92D050"/>
                </a:solidFill>
              </a:rPr>
              <a:t>Thesis: </a:t>
            </a:r>
            <a:r>
              <a:rPr lang="en-US" dirty="0" smtClean="0">
                <a:solidFill>
                  <a:srgbClr val="FFC000"/>
                </a:solidFill>
              </a:rPr>
              <a:t>Our sub-conscious desires controls our actions.</a:t>
            </a:r>
          </a:p>
          <a:p>
            <a:pPr>
              <a:buNone/>
            </a:pPr>
            <a:r>
              <a:rPr lang="en-US" b="1" dirty="0" smtClean="0">
                <a:solidFill>
                  <a:srgbClr val="92D050"/>
                </a:solidFill>
              </a:rPr>
              <a:t>Characteristics:</a:t>
            </a:r>
          </a:p>
          <a:p>
            <a:pPr>
              <a:buNone/>
            </a:pPr>
            <a:r>
              <a:rPr lang="en-US" b="1" dirty="0" smtClean="0">
                <a:solidFill>
                  <a:srgbClr val="00B050"/>
                </a:solidFill>
              </a:rPr>
              <a:t>ID: </a:t>
            </a:r>
            <a:r>
              <a:rPr lang="en-US" dirty="0" smtClean="0">
                <a:solidFill>
                  <a:srgbClr val="FFC000"/>
                </a:solidFill>
              </a:rPr>
              <a:t>involves basic desires such as food, aggression, and sex. It’s prime motive is survival. Someone influenced by his/her Id is considered less developed.</a:t>
            </a:r>
          </a:p>
          <a:p>
            <a:pPr>
              <a:buNone/>
            </a:pPr>
            <a:r>
              <a:rPr lang="en-US" b="1" dirty="0" smtClean="0">
                <a:solidFill>
                  <a:srgbClr val="F42C65"/>
                </a:solidFill>
              </a:rPr>
              <a:t>SUPEREGO: </a:t>
            </a:r>
            <a:r>
              <a:rPr lang="en-US" dirty="0" smtClean="0">
                <a:solidFill>
                  <a:srgbClr val="FFC000"/>
                </a:solidFill>
              </a:rPr>
              <a:t>involves morality and </a:t>
            </a:r>
            <a:r>
              <a:rPr lang="en-US" dirty="0" smtClean="0">
                <a:solidFill>
                  <a:srgbClr val="F42C65"/>
                </a:solidFill>
              </a:rPr>
              <a:t>is opposed to the Id</a:t>
            </a:r>
            <a:r>
              <a:rPr lang="en-US" dirty="0" smtClean="0">
                <a:solidFill>
                  <a:srgbClr val="FFC000"/>
                </a:solidFill>
              </a:rPr>
              <a:t>. It is formed from standards acquired from your upbringing and society. Someone who is acting primarily under the influence of the Superego denies him/herself of pleasure and develops obsessive/compulsive disorders.</a:t>
            </a:r>
          </a:p>
          <a:p>
            <a:pPr>
              <a:buNone/>
            </a:pPr>
            <a:r>
              <a:rPr lang="en-US" dirty="0" smtClean="0">
                <a:solidFill>
                  <a:srgbClr val="00B0F0"/>
                </a:solidFill>
              </a:rPr>
              <a:t>EGO: </a:t>
            </a:r>
            <a:r>
              <a:rPr lang="en-US" dirty="0" smtClean="0">
                <a:solidFill>
                  <a:srgbClr val="FFC000"/>
                </a:solidFill>
              </a:rPr>
              <a:t>is a </a:t>
            </a:r>
            <a:r>
              <a:rPr lang="en-US" dirty="0" smtClean="0">
                <a:solidFill>
                  <a:srgbClr val="00B0F0"/>
                </a:solidFill>
              </a:rPr>
              <a:t>healthy balance of the Id and Superego. </a:t>
            </a:r>
            <a:r>
              <a:rPr lang="en-US" dirty="0" smtClean="0">
                <a:solidFill>
                  <a:srgbClr val="FFC000"/>
                </a:solidFill>
              </a:rPr>
              <a:t>Someone who is acting primarily on his ego will have his/her desires fulfilled in a manner acceptable to society.</a:t>
            </a:r>
          </a:p>
          <a:p>
            <a:pPr>
              <a:buNone/>
            </a:pPr>
            <a:r>
              <a:rPr lang="en-US" dirty="0" smtClean="0">
                <a:solidFill>
                  <a:srgbClr val="FFFF00"/>
                </a:solidFill>
              </a:rPr>
              <a:t>When a psychoanalytical  lens is applied to literature, it follows a character’s development throughout a story.</a:t>
            </a:r>
          </a:p>
          <a:p>
            <a:pPr>
              <a:buNone/>
            </a:pPr>
            <a:endParaRPr lang="en-US" dirty="0" smtClean="0">
              <a:solidFill>
                <a:srgbClr val="FFC000"/>
              </a:solidFill>
            </a:endParaRPr>
          </a:p>
          <a:p>
            <a:pPr>
              <a:buNone/>
            </a:pPr>
            <a:endParaRPr lang="en-US" b="1" dirty="0" smtClean="0">
              <a:solidFill>
                <a:srgbClr val="00B0F0"/>
              </a:solidFill>
            </a:endParaRPr>
          </a:p>
          <a:p>
            <a:pPr>
              <a:buNone/>
            </a:pPr>
            <a:endParaRPr lang="en-US" b="1" dirty="0">
              <a:solidFill>
                <a:srgbClr val="00B050"/>
              </a:solidFill>
            </a:endParaRPr>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762000" y="1828800"/>
            <a:ext cx="3429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A Psychoanalytical Reading of Cinderella</a:t>
            </a:r>
            <a:endParaRPr lang="en-US" dirty="0">
              <a:solidFill>
                <a:srgbClr val="92D050"/>
              </a:solidFill>
            </a:endParaRPr>
          </a:p>
        </p:txBody>
      </p:sp>
      <p:sp>
        <p:nvSpPr>
          <p:cNvPr id="4" name="Content Placeholder 3"/>
          <p:cNvSpPr>
            <a:spLocks noGrp="1"/>
          </p:cNvSpPr>
          <p:nvPr>
            <p:ph sz="half" idx="2"/>
          </p:nvPr>
        </p:nvSpPr>
        <p:spPr>
          <a:xfrm>
            <a:off x="4648200" y="1600200"/>
            <a:ext cx="4038600" cy="4800600"/>
          </a:xfrm>
        </p:spPr>
        <p:txBody>
          <a:bodyPr>
            <a:normAutofit fontScale="70000" lnSpcReduction="20000"/>
          </a:bodyPr>
          <a:lstStyle/>
          <a:p>
            <a:r>
              <a:rPr lang="en-US" dirty="0" smtClean="0">
                <a:solidFill>
                  <a:srgbClr val="FFC000"/>
                </a:solidFill>
              </a:rPr>
              <a:t>Cinderella initially is driven by her Superego because she denies her desires in order to please her stepmother and stepsisters.</a:t>
            </a:r>
          </a:p>
          <a:p>
            <a:r>
              <a:rPr lang="en-US" dirty="0" smtClean="0">
                <a:solidFill>
                  <a:srgbClr val="FFC000"/>
                </a:solidFill>
              </a:rPr>
              <a:t>However, her dreams reflect the Id waiting to come out.</a:t>
            </a:r>
          </a:p>
          <a:p>
            <a:r>
              <a:rPr lang="en-US" dirty="0" smtClean="0">
                <a:solidFill>
                  <a:srgbClr val="FFC000"/>
                </a:solidFill>
              </a:rPr>
              <a:t>When her fairy godmother grants her wishes, she breaks out of the Superego dominance.</a:t>
            </a:r>
          </a:p>
          <a:p>
            <a:r>
              <a:rPr lang="en-US" dirty="0" smtClean="0">
                <a:solidFill>
                  <a:srgbClr val="FFC000"/>
                </a:solidFill>
              </a:rPr>
              <a:t>Cinderella gives in to her Id by leaving her job and going to the party, something she was forbidden to do.</a:t>
            </a:r>
          </a:p>
          <a:p>
            <a:r>
              <a:rPr lang="en-US" dirty="0" smtClean="0">
                <a:solidFill>
                  <a:srgbClr val="FFC000"/>
                </a:solidFill>
              </a:rPr>
              <a:t>Because she fell in love with the prince and got married, this exemplifies the emergence of her Ego because marriage is a socially acceptable relationship. </a:t>
            </a:r>
            <a:endParaRPr lang="en-US" dirty="0">
              <a:solidFill>
                <a:srgbClr val="FFC000"/>
              </a:solidFill>
            </a:endParaRPr>
          </a:p>
        </p:txBody>
      </p:sp>
      <p:pic>
        <p:nvPicPr>
          <p:cNvPr id="5" name="Picture 6"/>
          <p:cNvPicPr>
            <a:picLocks noGrp="1" noChangeAspect="1" noChangeArrowheads="1"/>
          </p:cNvPicPr>
          <p:nvPr>
            <p:ph sz="half" idx="1"/>
          </p:nvPr>
        </p:nvPicPr>
        <p:blipFill>
          <a:blip r:embed="rId2" cstate="print"/>
          <a:srcRect/>
          <a:stretch>
            <a:fillRect/>
          </a:stretch>
        </p:blipFill>
        <p:spPr bwMode="auto">
          <a:xfrm>
            <a:off x="457200" y="1524000"/>
            <a:ext cx="4038600" cy="4648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normAutofit fontScale="90000"/>
          </a:bodyPr>
          <a:lstStyle/>
          <a:p>
            <a:pPr eaLnBrk="1" hangingPunct="1"/>
            <a:r>
              <a:rPr lang="en-US" sz="3600" smtClean="0"/>
              <a:t>Literary Theories and Snow White</a:t>
            </a:r>
          </a:p>
        </p:txBody>
      </p:sp>
      <p:sp>
        <p:nvSpPr>
          <p:cNvPr id="98310" name="Rectangle 6"/>
          <p:cNvSpPr>
            <a:spLocks noGrp="1" noChangeArrowheads="1"/>
          </p:cNvSpPr>
          <p:nvPr>
            <p:ph type="body" sz="half" idx="2"/>
          </p:nvPr>
        </p:nvSpPr>
        <p:spPr>
          <a:xfrm>
            <a:off x="3810000" y="1598613"/>
            <a:ext cx="3840163" cy="4497387"/>
          </a:xfrm>
        </p:spPr>
        <p:txBody>
          <a:bodyPr>
            <a:normAutofit lnSpcReduction="10000"/>
          </a:bodyPr>
          <a:lstStyle/>
          <a:p>
            <a:pPr eaLnBrk="1" hangingPunct="1">
              <a:lnSpc>
                <a:spcPct val="90000"/>
              </a:lnSpc>
            </a:pPr>
            <a:r>
              <a:rPr lang="en-US" sz="2800" smtClean="0"/>
              <a:t>The role of the dwarves is similar to that of the peasant classes in that it echoes the value of hard work and solidarity needed for survival.  These dwarves support the fairytale’s social order.</a:t>
            </a:r>
          </a:p>
        </p:txBody>
      </p:sp>
      <p:pic>
        <p:nvPicPr>
          <p:cNvPr id="8196" name="Picture 7" descr="snow white and seven dwarv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3429000"/>
            <a:ext cx="3124200" cy="2667000"/>
          </a:xfrm>
        </p:spPr>
      </p:pic>
      <p:sp>
        <p:nvSpPr>
          <p:cNvPr id="8197" name="Text Box 8"/>
          <p:cNvSpPr txBox="1">
            <a:spLocks noChangeArrowheads="1"/>
          </p:cNvSpPr>
          <p:nvPr/>
        </p:nvSpPr>
        <p:spPr bwMode="auto">
          <a:xfrm>
            <a:off x="517525" y="1447800"/>
            <a:ext cx="3365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a:t>Marxist Theory</a:t>
            </a:r>
          </a:p>
          <a:p>
            <a:r>
              <a:rPr lang="en-US" sz="3200"/>
              <a:t>Seeing society as</a:t>
            </a:r>
          </a:p>
          <a:p>
            <a:r>
              <a:rPr lang="en-US" sz="3200"/>
              <a:t>a class struggle.</a:t>
            </a:r>
            <a:endParaRPr lang="en-US" sz="3600"/>
          </a:p>
        </p:txBody>
      </p:sp>
    </p:spTree>
    <p:extLst>
      <p:ext uri="{BB962C8B-B14F-4D97-AF65-F5344CB8AC3E}">
        <p14:creationId xmlns:p14="http://schemas.microsoft.com/office/powerpoint/2010/main" val="145274458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p:cTn id="7" dur="2000" fill="hold"/>
                                        <p:tgtEl>
                                          <p:spTgt spid="98308"/>
                                        </p:tgtEl>
                                        <p:attrNameLst>
                                          <p:attrName>ppt_w</p:attrName>
                                        </p:attrNameLst>
                                      </p:cBhvr>
                                      <p:tavLst>
                                        <p:tav tm="0">
                                          <p:val>
                                            <p:strVal val="#ppt_w*2.5"/>
                                          </p:val>
                                        </p:tav>
                                        <p:tav tm="100000">
                                          <p:val>
                                            <p:strVal val="#ppt_w"/>
                                          </p:val>
                                        </p:tav>
                                      </p:tavLst>
                                    </p:anim>
                                    <p:anim calcmode="lin" valueType="num">
                                      <p:cBhvr>
                                        <p:cTn id="8" dur="2000" fill="hold"/>
                                        <p:tgtEl>
                                          <p:spTgt spid="98308"/>
                                        </p:tgtEl>
                                        <p:attrNameLst>
                                          <p:attrName>ppt_h</p:attrName>
                                        </p:attrNameLst>
                                      </p:cBhvr>
                                      <p:tavLst>
                                        <p:tav tm="0">
                                          <p:val>
                                            <p:strVal val="#ppt_h"/>
                                          </p:val>
                                        </p:tav>
                                        <p:tav tm="100000">
                                          <p:val>
                                            <p:strVal val="#ppt_h"/>
                                          </p:val>
                                        </p:tav>
                                      </p:tavLst>
                                    </p:anim>
                                    <p:anim calcmode="lin" valueType="num">
                                      <p:cBhvr>
                                        <p:cTn id="9" dur="2000" fill="hold"/>
                                        <p:tgtEl>
                                          <p:spTgt spid="9830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830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83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8310">
                                            <p:txEl>
                                              <p:pRg st="0" end="0"/>
                                            </p:txEl>
                                          </p:spTgt>
                                        </p:tgtEl>
                                        <p:attrNameLst>
                                          <p:attrName>style.visibility</p:attrName>
                                        </p:attrNameLst>
                                      </p:cBhvr>
                                      <p:to>
                                        <p:strVal val="visible"/>
                                      </p:to>
                                    </p:set>
                                    <p:animEffect transition="in" filter="wipe(left)">
                                      <p:cBhvr>
                                        <p:cTn id="16" dur="500"/>
                                        <p:tgtEl>
                                          <p:spTgt spid="98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F42C65"/>
                </a:solidFill>
              </a:rPr>
              <a:t>Four Critical Lenses </a:t>
            </a:r>
            <a:br>
              <a:rPr lang="en-US" dirty="0" smtClean="0">
                <a:solidFill>
                  <a:srgbClr val="F42C65"/>
                </a:solidFill>
              </a:rPr>
            </a:br>
            <a:r>
              <a:rPr lang="en-US" dirty="0" smtClean="0">
                <a:solidFill>
                  <a:srgbClr val="F42C65"/>
                </a:solidFill>
              </a:rPr>
              <a:t>or The Four Faces of Cinderella</a:t>
            </a:r>
            <a:endParaRPr lang="en-US" dirty="0">
              <a:solidFill>
                <a:srgbClr val="F42C65"/>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600200"/>
            <a:ext cx="2133599" cy="4419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38400" y="1600200"/>
            <a:ext cx="1828800" cy="4419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343400" y="1600200"/>
            <a:ext cx="2209800" cy="44196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629400" y="1600200"/>
            <a:ext cx="2133600" cy="4419600"/>
          </a:xfrm>
          <a:prstGeom prst="rect">
            <a:avLst/>
          </a:prstGeom>
          <a:noFill/>
          <a:ln w="9525">
            <a:noFill/>
            <a:miter lim="800000"/>
            <a:headEnd/>
            <a:tailEnd/>
          </a:ln>
        </p:spPr>
      </p:pic>
      <p:sp>
        <p:nvSpPr>
          <p:cNvPr id="13" name="TextBox 12"/>
          <p:cNvSpPr txBox="1"/>
          <p:nvPr/>
        </p:nvSpPr>
        <p:spPr>
          <a:xfrm>
            <a:off x="152400" y="1600200"/>
            <a:ext cx="1447800" cy="381000"/>
          </a:xfrm>
          <a:prstGeom prst="rect">
            <a:avLst/>
          </a:prstGeom>
          <a:noFill/>
        </p:spPr>
        <p:txBody>
          <a:bodyPr wrap="square" rtlCol="0">
            <a:spAutoFit/>
          </a:bodyPr>
          <a:lstStyle/>
          <a:p>
            <a:pPr algn="ctr"/>
            <a:r>
              <a:rPr lang="en-US" b="1" dirty="0" smtClean="0">
                <a:solidFill>
                  <a:srgbClr val="C00000"/>
                </a:solidFill>
              </a:rPr>
              <a:t>Marxist</a:t>
            </a:r>
            <a:r>
              <a:rPr lang="en-US" dirty="0" smtClean="0"/>
              <a:t> </a:t>
            </a:r>
            <a:endParaRPr lang="en-US" dirty="0"/>
          </a:p>
        </p:txBody>
      </p:sp>
      <p:sp>
        <p:nvSpPr>
          <p:cNvPr id="15" name="TextBox 14"/>
          <p:cNvSpPr txBox="1"/>
          <p:nvPr/>
        </p:nvSpPr>
        <p:spPr>
          <a:xfrm>
            <a:off x="2362200" y="1524000"/>
            <a:ext cx="1752600" cy="369332"/>
          </a:xfrm>
          <a:prstGeom prst="rect">
            <a:avLst/>
          </a:prstGeom>
          <a:noFill/>
        </p:spPr>
        <p:txBody>
          <a:bodyPr wrap="square" rtlCol="0">
            <a:spAutoFit/>
          </a:bodyPr>
          <a:lstStyle/>
          <a:p>
            <a:pPr algn="ctr"/>
            <a:r>
              <a:rPr lang="en-US" b="1" dirty="0" smtClean="0">
                <a:solidFill>
                  <a:srgbClr val="00B0F0"/>
                </a:solidFill>
              </a:rPr>
              <a:t>Feminist</a:t>
            </a:r>
            <a:endParaRPr lang="en-US" b="1" dirty="0">
              <a:solidFill>
                <a:srgbClr val="00B0F0"/>
              </a:solidFill>
            </a:endParaRPr>
          </a:p>
        </p:txBody>
      </p:sp>
      <p:sp>
        <p:nvSpPr>
          <p:cNvPr id="17" name="TextBox 16"/>
          <p:cNvSpPr txBox="1"/>
          <p:nvPr/>
        </p:nvSpPr>
        <p:spPr>
          <a:xfrm>
            <a:off x="4419600" y="1600200"/>
            <a:ext cx="2057400" cy="369332"/>
          </a:xfrm>
          <a:prstGeom prst="rect">
            <a:avLst/>
          </a:prstGeom>
          <a:noFill/>
        </p:spPr>
        <p:txBody>
          <a:bodyPr wrap="square" rtlCol="0">
            <a:spAutoFit/>
          </a:bodyPr>
          <a:lstStyle/>
          <a:p>
            <a:pPr algn="ctr"/>
            <a:r>
              <a:rPr lang="en-US" b="1" dirty="0" smtClean="0">
                <a:solidFill>
                  <a:srgbClr val="FFFF00"/>
                </a:solidFill>
              </a:rPr>
              <a:t>Deconstructionist</a:t>
            </a:r>
            <a:endParaRPr lang="en-US" b="1" dirty="0">
              <a:solidFill>
                <a:srgbClr val="FFFF00"/>
              </a:solidFill>
            </a:endParaRPr>
          </a:p>
        </p:txBody>
      </p:sp>
      <p:sp>
        <p:nvSpPr>
          <p:cNvPr id="18" name="TextBox 17"/>
          <p:cNvSpPr txBox="1"/>
          <p:nvPr/>
        </p:nvSpPr>
        <p:spPr>
          <a:xfrm>
            <a:off x="6705600" y="1600200"/>
            <a:ext cx="2057400" cy="369332"/>
          </a:xfrm>
          <a:prstGeom prst="rect">
            <a:avLst/>
          </a:prstGeom>
          <a:noFill/>
        </p:spPr>
        <p:txBody>
          <a:bodyPr wrap="square" rtlCol="0">
            <a:spAutoFit/>
          </a:bodyPr>
          <a:lstStyle/>
          <a:p>
            <a:pPr algn="ctr"/>
            <a:r>
              <a:rPr lang="en-US" b="1" dirty="0" smtClean="0">
                <a:solidFill>
                  <a:srgbClr val="92D050"/>
                </a:solidFill>
              </a:rPr>
              <a:t>Psychoanalytical</a:t>
            </a:r>
            <a:endParaRPr lang="en-US" b="1" dirty="0">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B050"/>
                </a:solidFill>
              </a:rPr>
              <a:t>Edward Said </a:t>
            </a:r>
            <a:endParaRPr lang="en-US" dirty="0">
              <a:solidFill>
                <a:srgbClr val="00B050"/>
              </a:solidFill>
            </a:endParaRPr>
          </a:p>
        </p:txBody>
      </p:sp>
      <p:pic>
        <p:nvPicPr>
          <p:cNvPr id="2050" name="Picture 2"/>
          <p:cNvPicPr>
            <a:picLocks noGrp="1" noChangeAspect="1" noChangeArrowheads="1"/>
          </p:cNvPicPr>
          <p:nvPr>
            <p:ph sz="half" idx="1"/>
          </p:nvPr>
        </p:nvPicPr>
        <p:blipFill>
          <a:blip r:embed="rId2" cstate="print"/>
          <a:stretch>
            <a:fillRect/>
          </a:stretch>
        </p:blipFill>
        <p:spPr bwMode="auto">
          <a:xfrm>
            <a:off x="457200" y="1600200"/>
            <a:ext cx="4038600" cy="4525963"/>
          </a:xfrm>
          <a:prstGeom prst="rect">
            <a:avLst/>
          </a:prstGeom>
          <a:noFill/>
          <a:ln w="9525">
            <a:noFill/>
            <a:miter lim="800000"/>
            <a:headEnd/>
            <a:tailEnd/>
          </a:ln>
        </p:spPr>
      </p:pic>
      <p:sp>
        <p:nvSpPr>
          <p:cNvPr id="6" name="Text Placeholder 5"/>
          <p:cNvSpPr>
            <a:spLocks noGrp="1"/>
          </p:cNvSpPr>
          <p:nvPr>
            <p:ph sz="half" idx="2"/>
          </p:nvPr>
        </p:nvSpPr>
        <p:spPr/>
        <p:txBody>
          <a:bodyPr>
            <a:normAutofit/>
          </a:bodyPr>
          <a:lstStyle/>
          <a:p>
            <a:r>
              <a:rPr lang="en-US" sz="1800" dirty="0" smtClean="0"/>
              <a:t>In </a:t>
            </a:r>
            <a:r>
              <a:rPr lang="en-US" sz="1800" dirty="0" err="1" smtClean="0"/>
              <a:t>Said’s</a:t>
            </a:r>
            <a:r>
              <a:rPr lang="en-US" sz="1800" dirty="0" smtClean="0"/>
              <a:t> famous critical work </a:t>
            </a:r>
            <a:r>
              <a:rPr lang="en-US" sz="1800" u="sng" dirty="0" smtClean="0"/>
              <a:t>The World, The Critic, and the Text </a:t>
            </a:r>
            <a:r>
              <a:rPr lang="en-US" sz="1800" dirty="0" smtClean="0"/>
              <a:t>he claimed there were four ways to read a text:</a:t>
            </a:r>
          </a:p>
          <a:p>
            <a:pPr marL="342900" indent="-342900">
              <a:buAutoNum type="arabicPeriod"/>
            </a:pPr>
            <a:r>
              <a:rPr lang="en-US" sz="1800" b="1" dirty="0" smtClean="0">
                <a:solidFill>
                  <a:srgbClr val="FFFF00"/>
                </a:solidFill>
              </a:rPr>
              <a:t>Literally:</a:t>
            </a:r>
            <a:r>
              <a:rPr lang="en-US" sz="1800" dirty="0" smtClean="0">
                <a:solidFill>
                  <a:srgbClr val="FFFF00"/>
                </a:solidFill>
              </a:rPr>
              <a:t> </a:t>
            </a:r>
            <a:r>
              <a:rPr lang="en-US" sz="1800" dirty="0" smtClean="0"/>
              <a:t>By analyzing the words on the page.</a:t>
            </a:r>
          </a:p>
          <a:p>
            <a:pPr marL="342900" indent="-342900">
              <a:buAutoNum type="arabicPeriod"/>
            </a:pPr>
            <a:r>
              <a:rPr lang="en-US" sz="1800" b="1" dirty="0" smtClean="0">
                <a:solidFill>
                  <a:srgbClr val="FFFF00"/>
                </a:solidFill>
              </a:rPr>
              <a:t>Critically:</a:t>
            </a:r>
            <a:r>
              <a:rPr lang="en-US" sz="1800" dirty="0" smtClean="0">
                <a:solidFill>
                  <a:srgbClr val="FFFF00"/>
                </a:solidFill>
              </a:rPr>
              <a:t> </a:t>
            </a:r>
            <a:r>
              <a:rPr lang="en-US" sz="1800" dirty="0" smtClean="0"/>
              <a:t>Through the interpretation of literary scholars.</a:t>
            </a:r>
          </a:p>
          <a:p>
            <a:pPr marL="342900" indent="-342900">
              <a:buAutoNum type="arabicPeriod"/>
            </a:pPr>
            <a:r>
              <a:rPr lang="en-US" sz="1800" b="1" dirty="0" smtClean="0">
                <a:solidFill>
                  <a:srgbClr val="FFFF00"/>
                </a:solidFill>
              </a:rPr>
              <a:t>Authorial:</a:t>
            </a:r>
            <a:r>
              <a:rPr lang="en-US" sz="1800" dirty="0" smtClean="0">
                <a:solidFill>
                  <a:srgbClr val="FFFF00"/>
                </a:solidFill>
              </a:rPr>
              <a:t> </a:t>
            </a:r>
            <a:r>
              <a:rPr lang="en-US" sz="1800" dirty="0" smtClean="0"/>
              <a:t>Through the biography of an author.</a:t>
            </a:r>
          </a:p>
          <a:p>
            <a:pPr marL="342900" indent="-342900">
              <a:buAutoNum type="arabicPeriod"/>
            </a:pPr>
            <a:r>
              <a:rPr lang="en-US" sz="1800" b="1" dirty="0" smtClean="0">
                <a:solidFill>
                  <a:srgbClr val="FFFF00"/>
                </a:solidFill>
              </a:rPr>
              <a:t>Worldly:</a:t>
            </a:r>
            <a:r>
              <a:rPr lang="en-US" sz="1800" dirty="0" smtClean="0">
                <a:solidFill>
                  <a:srgbClr val="FFFF00"/>
                </a:solidFill>
              </a:rPr>
              <a:t> </a:t>
            </a:r>
            <a:r>
              <a:rPr lang="en-US" sz="1800" dirty="0" smtClean="0"/>
              <a:t>Through the way the public has responded to the text.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2C65"/>
                </a:solidFill>
              </a:rPr>
              <a:t>The Four Faces of Cinderella</a:t>
            </a:r>
            <a:endParaRPr lang="en-US" dirty="0">
              <a:solidFill>
                <a:srgbClr val="F42C65"/>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t>The four most popular critical lenses used in literary criticism  are: </a:t>
            </a:r>
            <a:r>
              <a:rPr lang="en-US" dirty="0" smtClean="0">
                <a:solidFill>
                  <a:srgbClr val="C00000"/>
                </a:solidFill>
              </a:rPr>
              <a:t>a</a:t>
            </a:r>
            <a:r>
              <a:rPr lang="en-US" dirty="0" smtClean="0"/>
              <a:t> </a:t>
            </a:r>
            <a:r>
              <a:rPr lang="en-US" dirty="0" smtClean="0">
                <a:solidFill>
                  <a:srgbClr val="C00000"/>
                </a:solidFill>
              </a:rPr>
              <a:t>Marxist lens,</a:t>
            </a:r>
            <a:r>
              <a:rPr lang="en-US" dirty="0" smtClean="0">
                <a:solidFill>
                  <a:srgbClr val="00B0F0"/>
                </a:solidFill>
              </a:rPr>
              <a:t> a Feminist lens, </a:t>
            </a:r>
            <a:r>
              <a:rPr lang="en-US" dirty="0" smtClean="0">
                <a:solidFill>
                  <a:srgbClr val="FFFF00"/>
                </a:solidFill>
              </a:rPr>
              <a:t>a Deconstructionist lens,</a:t>
            </a:r>
            <a:r>
              <a:rPr lang="en-US" dirty="0" smtClean="0">
                <a:solidFill>
                  <a:srgbClr val="00B0F0"/>
                </a:solidFill>
              </a:rPr>
              <a:t> </a:t>
            </a:r>
            <a:r>
              <a:rPr lang="en-US" dirty="0" smtClean="0">
                <a:solidFill>
                  <a:srgbClr val="92D050"/>
                </a:solidFill>
              </a:rPr>
              <a:t>and a Psychoanalytical lens .</a:t>
            </a:r>
          </a:p>
          <a:p>
            <a:pPr marL="651510" indent="-514350"/>
            <a:r>
              <a:rPr lang="en-US" dirty="0" smtClean="0">
                <a:solidFill>
                  <a:schemeClr val="bg1"/>
                </a:solidFill>
              </a:rPr>
              <a:t>We will be </a:t>
            </a:r>
            <a:r>
              <a:rPr lang="en-US" dirty="0" smtClean="0">
                <a:solidFill>
                  <a:srgbClr val="F42C65"/>
                </a:solidFill>
              </a:rPr>
              <a:t>using the fairy tale of Cinderella </a:t>
            </a:r>
            <a:r>
              <a:rPr lang="en-US" dirty="0" smtClean="0">
                <a:solidFill>
                  <a:schemeClr val="bg1"/>
                </a:solidFill>
              </a:rPr>
              <a:t>to demonstrate how these lenses can </a:t>
            </a:r>
            <a:r>
              <a:rPr lang="en-US" dirty="0" smtClean="0">
                <a:solidFill>
                  <a:srgbClr val="F42C65"/>
                </a:solidFill>
              </a:rPr>
              <a:t>unpack a text.</a:t>
            </a:r>
            <a:endParaRPr lang="en-US" dirty="0">
              <a:solidFill>
                <a:srgbClr val="F42C65"/>
              </a:solidFill>
            </a:endParaRP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1219199"/>
            <a:ext cx="2743200" cy="2438401"/>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590800" y="1219200"/>
            <a:ext cx="2286000" cy="24384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0" y="3657600"/>
            <a:ext cx="2743200" cy="3200400"/>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2590800" y="3657600"/>
            <a:ext cx="2286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Karl Marx and Marxism</a:t>
            </a:r>
            <a:endParaRPr lang="en-US" dirty="0">
              <a:solidFill>
                <a:srgbClr val="C00000"/>
              </a:solidFill>
            </a:endParaRPr>
          </a:p>
        </p:txBody>
      </p:sp>
      <p:sp>
        <p:nvSpPr>
          <p:cNvPr id="4" name="Content Placeholder 3"/>
          <p:cNvSpPr>
            <a:spLocks noGrp="1"/>
          </p:cNvSpPr>
          <p:nvPr>
            <p:ph sz="half" idx="2"/>
          </p:nvPr>
        </p:nvSpPr>
        <p:spPr/>
        <p:txBody>
          <a:bodyPr/>
          <a:lstStyle/>
          <a:p>
            <a:r>
              <a:rPr lang="en-US" b="1" dirty="0" smtClean="0">
                <a:solidFill>
                  <a:srgbClr val="C00000"/>
                </a:solidFill>
              </a:rPr>
              <a:t>Origins: </a:t>
            </a:r>
            <a:r>
              <a:rPr lang="en-US" dirty="0" smtClean="0">
                <a:solidFill>
                  <a:srgbClr val="FFC000"/>
                </a:solidFill>
              </a:rPr>
              <a:t>Karl Marx: 1818 -1883</a:t>
            </a:r>
          </a:p>
          <a:p>
            <a:r>
              <a:rPr lang="en-US" dirty="0" smtClean="0">
                <a:solidFill>
                  <a:srgbClr val="FFC000"/>
                </a:solidFill>
              </a:rPr>
              <a:t>Founder of Marxism and famous work called </a:t>
            </a:r>
            <a:r>
              <a:rPr lang="en-US" u="sng" dirty="0" smtClean="0">
                <a:solidFill>
                  <a:srgbClr val="FFC000"/>
                </a:solidFill>
              </a:rPr>
              <a:t>Das </a:t>
            </a:r>
            <a:r>
              <a:rPr lang="en-US" u="sng" dirty="0" err="1" smtClean="0">
                <a:solidFill>
                  <a:srgbClr val="FFC000"/>
                </a:solidFill>
              </a:rPr>
              <a:t>Kapital</a:t>
            </a:r>
            <a:r>
              <a:rPr lang="en-US" u="sng" dirty="0" smtClean="0">
                <a:solidFill>
                  <a:srgbClr val="FFC000"/>
                </a:solidFill>
              </a:rPr>
              <a:t> </a:t>
            </a:r>
            <a:r>
              <a:rPr lang="en-US" dirty="0" smtClean="0">
                <a:solidFill>
                  <a:srgbClr val="FFC000"/>
                </a:solidFill>
              </a:rPr>
              <a:t>which critiqued the economic system of Capitalism.</a:t>
            </a:r>
            <a:endParaRPr lang="en-US" dirty="0">
              <a:solidFill>
                <a:srgbClr val="FFC000"/>
              </a:solidFill>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846446" y="1600200"/>
            <a:ext cx="326010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Marxist Literary Lens</a:t>
            </a:r>
            <a:endParaRPr lang="en-US" dirty="0">
              <a:solidFill>
                <a:srgbClr val="C00000"/>
              </a:solidFill>
            </a:endParaRPr>
          </a:p>
        </p:txBody>
      </p:sp>
      <p:sp>
        <p:nvSpPr>
          <p:cNvPr id="4" name="Content Placeholder 3"/>
          <p:cNvSpPr>
            <a:spLocks noGrp="1"/>
          </p:cNvSpPr>
          <p:nvPr>
            <p:ph sz="half" idx="2"/>
          </p:nvPr>
        </p:nvSpPr>
        <p:spPr>
          <a:xfrm>
            <a:off x="4648200" y="1600200"/>
            <a:ext cx="4038600" cy="4953000"/>
          </a:xfrm>
        </p:spPr>
        <p:txBody>
          <a:bodyPr>
            <a:normAutofit fontScale="70000" lnSpcReduction="20000"/>
          </a:bodyPr>
          <a:lstStyle/>
          <a:p>
            <a:pPr>
              <a:buNone/>
            </a:pPr>
            <a:r>
              <a:rPr lang="en-US" b="1" dirty="0" smtClean="0">
                <a:solidFill>
                  <a:srgbClr val="C00000"/>
                </a:solidFill>
              </a:rPr>
              <a:t>Thesis: </a:t>
            </a:r>
            <a:r>
              <a:rPr lang="en-US" dirty="0" smtClean="0">
                <a:solidFill>
                  <a:srgbClr val="FFC000"/>
                </a:solidFill>
              </a:rPr>
              <a:t>A group of elite people control most of the wealth of the world, leaving everyone else poor and powerless.</a:t>
            </a:r>
          </a:p>
          <a:p>
            <a:pPr>
              <a:buNone/>
            </a:pPr>
            <a:r>
              <a:rPr lang="en-US" b="1" dirty="0" smtClean="0">
                <a:solidFill>
                  <a:srgbClr val="C00000"/>
                </a:solidFill>
              </a:rPr>
              <a:t>Characteristics:</a:t>
            </a:r>
          </a:p>
          <a:p>
            <a:pPr>
              <a:buFont typeface="Wingdings" pitchFamily="2" charset="2"/>
              <a:buChar char="Ø"/>
            </a:pPr>
            <a:r>
              <a:rPr lang="en-US" dirty="0" smtClean="0">
                <a:solidFill>
                  <a:srgbClr val="FFC000"/>
                </a:solidFill>
              </a:rPr>
              <a:t>Sympathy for the working class and hatred of the middle and wealthy classes.</a:t>
            </a:r>
          </a:p>
          <a:p>
            <a:pPr>
              <a:buFont typeface="Wingdings" pitchFamily="2" charset="2"/>
              <a:buChar char="Ø"/>
            </a:pPr>
            <a:r>
              <a:rPr lang="en-US" dirty="0" smtClean="0">
                <a:solidFill>
                  <a:srgbClr val="FFC000"/>
                </a:solidFill>
              </a:rPr>
              <a:t>Attention to how much material wealth one has.</a:t>
            </a:r>
          </a:p>
          <a:p>
            <a:pPr>
              <a:buFont typeface="Wingdings" pitchFamily="2" charset="2"/>
              <a:buChar char="Ø"/>
            </a:pPr>
            <a:r>
              <a:rPr lang="en-US" dirty="0" smtClean="0">
                <a:solidFill>
                  <a:srgbClr val="FFC000"/>
                </a:solidFill>
              </a:rPr>
              <a:t>Class structure in a text.</a:t>
            </a:r>
          </a:p>
          <a:p>
            <a:pPr>
              <a:buFont typeface="Wingdings" pitchFamily="2" charset="2"/>
              <a:buChar char="Ø"/>
            </a:pPr>
            <a:r>
              <a:rPr lang="en-US" dirty="0" smtClean="0">
                <a:solidFill>
                  <a:srgbClr val="FFC000"/>
                </a:solidFill>
              </a:rPr>
              <a:t>Characters in opposition to each other because of a power struggle.</a:t>
            </a:r>
          </a:p>
          <a:p>
            <a:pPr>
              <a:buFont typeface="Wingdings" pitchFamily="2" charset="2"/>
              <a:buChar char="Ø"/>
            </a:pPr>
            <a:r>
              <a:rPr lang="en-US" dirty="0" smtClean="0">
                <a:solidFill>
                  <a:srgbClr val="FFC000"/>
                </a:solidFill>
              </a:rPr>
              <a:t>Inequalities in society.</a:t>
            </a:r>
          </a:p>
          <a:p>
            <a:pPr>
              <a:buFont typeface="Wingdings" pitchFamily="2" charset="2"/>
              <a:buChar char="Ø"/>
            </a:pPr>
            <a:r>
              <a:rPr lang="en-US" dirty="0" smtClean="0">
                <a:solidFill>
                  <a:srgbClr val="FFC000"/>
                </a:solidFill>
              </a:rPr>
              <a:t>Characters who dream of a better life.</a:t>
            </a:r>
          </a:p>
          <a:p>
            <a:pPr>
              <a:buFont typeface="Wingdings" pitchFamily="2" charset="2"/>
              <a:buChar char="Ø"/>
            </a:pPr>
            <a:r>
              <a:rPr lang="en-US" dirty="0" smtClean="0">
                <a:solidFill>
                  <a:srgbClr val="FFC000"/>
                </a:solidFill>
              </a:rPr>
              <a:t>Class warfare between the rich and the poor.</a:t>
            </a: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647700" y="2034381"/>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A Marxist reading of Cinderella</a:t>
            </a:r>
            <a:endParaRPr lang="en-US" dirty="0">
              <a:solidFill>
                <a:srgbClr val="C00000"/>
              </a:solidFill>
            </a:endParaRPr>
          </a:p>
        </p:txBody>
      </p:sp>
      <p:sp>
        <p:nvSpPr>
          <p:cNvPr id="4" name="Content Placeholder 3"/>
          <p:cNvSpPr>
            <a:spLocks noGrp="1"/>
          </p:cNvSpPr>
          <p:nvPr>
            <p:ph sz="half" idx="2"/>
          </p:nvPr>
        </p:nvSpPr>
        <p:spPr/>
        <p:txBody>
          <a:bodyPr>
            <a:normAutofit fontScale="62500" lnSpcReduction="20000"/>
          </a:bodyPr>
          <a:lstStyle/>
          <a:p>
            <a:r>
              <a:rPr lang="en-US" dirty="0" smtClean="0">
                <a:solidFill>
                  <a:srgbClr val="FFC000"/>
                </a:solidFill>
              </a:rPr>
              <a:t>Cinderella is exploited by her rich relatives.</a:t>
            </a:r>
          </a:p>
          <a:p>
            <a:r>
              <a:rPr lang="en-US" dirty="0" smtClean="0">
                <a:solidFill>
                  <a:srgbClr val="FFC000"/>
                </a:solidFill>
              </a:rPr>
              <a:t>She exploits the mice, birds, and fairy godmother who help her for no pay.</a:t>
            </a:r>
          </a:p>
          <a:p>
            <a:r>
              <a:rPr lang="en-US" dirty="0" smtClean="0">
                <a:solidFill>
                  <a:srgbClr val="FFC000"/>
                </a:solidFill>
              </a:rPr>
              <a:t>Cinderella has no wealth and her only hope is to marry the prince.</a:t>
            </a:r>
          </a:p>
          <a:p>
            <a:r>
              <a:rPr lang="en-US" dirty="0" smtClean="0">
                <a:solidFill>
                  <a:srgbClr val="FFC000"/>
                </a:solidFill>
              </a:rPr>
              <a:t>Class structure with Cinderella (poor) who does all the work, Step Sisters (middle class) who yearn to marry the  rich prince, prince (wealthy) who controls the power in the kingdom decides who he will marry.</a:t>
            </a:r>
          </a:p>
          <a:p>
            <a:r>
              <a:rPr lang="en-US" dirty="0" smtClean="0">
                <a:solidFill>
                  <a:srgbClr val="FFC000"/>
                </a:solidFill>
              </a:rPr>
              <a:t>In the original fable, the animals gouge out the eyes of the step sisters and drive them out of town symbolizing the violent clashes between the rich and the poor. </a:t>
            </a:r>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1114425" y="1834356"/>
            <a:ext cx="272415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Feminism</a:t>
            </a:r>
            <a:endParaRPr lang="en-US" dirty="0">
              <a:solidFill>
                <a:srgbClr val="00B0F0"/>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00B0F0"/>
                </a:solidFill>
              </a:rPr>
              <a:t>Origins: </a:t>
            </a:r>
            <a:r>
              <a:rPr lang="en-US" dirty="0" smtClean="0">
                <a:solidFill>
                  <a:srgbClr val="FFC000"/>
                </a:solidFill>
              </a:rPr>
              <a:t>originated in the Women’s Suffrage Movement of the late nineteenth century that fought for the rights for women to vote.</a:t>
            </a:r>
          </a:p>
          <a:p>
            <a:r>
              <a:rPr lang="en-US" dirty="0" smtClean="0">
                <a:solidFill>
                  <a:srgbClr val="FFC000"/>
                </a:solidFill>
              </a:rPr>
              <a:t>In the 1970’s, the movement shifted to having legal rights for women such as legal abortions, legal birth control, and laws ensuring women had the same rights in the work force as men.</a:t>
            </a:r>
            <a:endParaRPr lang="en-US" dirty="0">
              <a:solidFill>
                <a:srgbClr val="FFC000"/>
              </a:solidFill>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737761" y="1600200"/>
            <a:ext cx="347747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514</TotalTime>
  <Words>1326</Words>
  <Application>Microsoft Office PowerPoint</Application>
  <PresentationFormat>On-screen Show (4:3)</PresentationFormat>
  <Paragraphs>96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Literary Theories and Snow White</vt:lpstr>
      <vt:lpstr>Literary Theories and Snow White</vt:lpstr>
      <vt:lpstr>Four Critical Lenses  or The Four Faces of Cinderella</vt:lpstr>
      <vt:lpstr>Edward Said </vt:lpstr>
      <vt:lpstr>The Four Faces of Cinderella</vt:lpstr>
      <vt:lpstr>Karl Marx and Marxism</vt:lpstr>
      <vt:lpstr>The Marxist Literary Lens</vt:lpstr>
      <vt:lpstr>A Marxist reading of Cinderella</vt:lpstr>
      <vt:lpstr>Feminism</vt:lpstr>
      <vt:lpstr>The Feminist Literary Lens</vt:lpstr>
      <vt:lpstr>A Feminist Reading of Cinderella</vt:lpstr>
      <vt:lpstr>Jacques Derrida and Deconstructionism</vt:lpstr>
      <vt:lpstr>The Deconstructionist Literary Lens </vt:lpstr>
      <vt:lpstr>A Deconstructionists Reading of Cinderella</vt:lpstr>
      <vt:lpstr>Sigmund Freud and Psychoanalysis</vt:lpstr>
      <vt:lpstr>The Psychoanalytical Literary Lens</vt:lpstr>
      <vt:lpstr>A Psychoanalytical Reading of Cinderella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Sun-Ks</dc:creator>
  <cp:lastModifiedBy>Windows User</cp:lastModifiedBy>
  <cp:revision>39</cp:revision>
  <dcterms:created xsi:type="dcterms:W3CDTF">2013-09-22T23:06:37Z</dcterms:created>
  <dcterms:modified xsi:type="dcterms:W3CDTF">2013-09-23T14:26:48Z</dcterms:modified>
</cp:coreProperties>
</file>