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7" r:id="rId2"/>
    <p:sldId id="261" r:id="rId3"/>
    <p:sldId id="259" r:id="rId4"/>
    <p:sldId id="278" r:id="rId5"/>
    <p:sldId id="279" r:id="rId6"/>
    <p:sldId id="260" r:id="rId7"/>
    <p:sldId id="258" r:id="rId8"/>
    <p:sldId id="262" r:id="rId9"/>
    <p:sldId id="263" r:id="rId10"/>
    <p:sldId id="265" r:id="rId11"/>
    <p:sldId id="297" r:id="rId12"/>
    <p:sldId id="301" r:id="rId13"/>
    <p:sldId id="298" r:id="rId14"/>
    <p:sldId id="299" r:id="rId15"/>
    <p:sldId id="300" r:id="rId16"/>
    <p:sldId id="266" r:id="rId17"/>
    <p:sldId id="267" r:id="rId18"/>
    <p:sldId id="268" r:id="rId19"/>
    <p:sldId id="269" r:id="rId20"/>
    <p:sldId id="302" r:id="rId21"/>
    <p:sldId id="303" r:id="rId22"/>
    <p:sldId id="270" r:id="rId23"/>
    <p:sldId id="271" r:id="rId24"/>
    <p:sldId id="280" r:id="rId25"/>
    <p:sldId id="281" r:id="rId26"/>
    <p:sldId id="282" r:id="rId27"/>
    <p:sldId id="283" r:id="rId28"/>
    <p:sldId id="284" r:id="rId29"/>
    <p:sldId id="285" r:id="rId30"/>
    <p:sldId id="286" r:id="rId31"/>
    <p:sldId id="272" r:id="rId32"/>
    <p:sldId id="273" r:id="rId33"/>
    <p:sldId id="274" r:id="rId34"/>
    <p:sldId id="275" r:id="rId35"/>
    <p:sldId id="276" r:id="rId36"/>
    <p:sldId id="277" r:id="rId37"/>
    <p:sldId id="287" r:id="rId38"/>
    <p:sldId id="288" r:id="rId39"/>
    <p:sldId id="289" r:id="rId40"/>
    <p:sldId id="290" r:id="rId41"/>
    <p:sldId id="291" r:id="rId42"/>
    <p:sldId id="292" r:id="rId43"/>
    <p:sldId id="293" r:id="rId44"/>
    <p:sldId id="294" r:id="rId45"/>
    <p:sldId id="295" r:id="rId46"/>
    <p:sldId id="296" r:id="rId47"/>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08" y="-102"/>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B3716F-262E-4560-AF49-9DA2905DFABB}" type="datetimeFigureOut">
              <a:rPr lang="fr-CA"/>
              <a:pPr>
                <a:defRPr/>
              </a:pPr>
              <a:t>2017-07-31</a:t>
            </a:fld>
            <a:endParaRPr lang="fr-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5C4D665-B0C2-4C4E-A982-BB430DB4C4CB}" type="slidenum">
              <a:rPr lang="fr-CA"/>
              <a:pPr>
                <a:defRPr/>
              </a:pPr>
              <a:t>‹#›</a:t>
            </a:fld>
            <a:endParaRPr lang="fr-CA"/>
          </a:p>
        </p:txBody>
      </p:sp>
    </p:spTree>
    <p:extLst>
      <p:ext uri="{BB962C8B-B14F-4D97-AF65-F5344CB8AC3E}">
        <p14:creationId xmlns:p14="http://schemas.microsoft.com/office/powerpoint/2010/main" val="24081032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CE4E696-0220-43B0-A036-91D700BC9542}" type="datetimeFigureOut">
              <a:rPr lang="fr-CA"/>
              <a:pPr>
                <a:defRPr/>
              </a:pPr>
              <a:t>2017-07-31</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2F99A70C-B83D-4047-B868-59A1DEDDB3BA}"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4DB4495-3AC7-46ED-9D16-7F3592962B66}" type="datetimeFigureOut">
              <a:rPr lang="fr-CA"/>
              <a:pPr>
                <a:defRPr/>
              </a:pPr>
              <a:t>2017-07-31</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B5EA7863-9539-4995-9873-D07192B70F22}"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86FAFF3-6F95-4822-B57C-565D3F7D34C5}" type="datetimeFigureOut">
              <a:rPr lang="fr-CA"/>
              <a:pPr>
                <a:defRPr/>
              </a:pPr>
              <a:t>2017-07-31</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723FC7A0-1084-4A79-84FB-75599C252C4C}"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AF021C5-086A-4B49-B1E3-A09B327D8EF2}" type="datetimeFigureOut">
              <a:rPr lang="fr-CA"/>
              <a:pPr>
                <a:defRPr/>
              </a:pPr>
              <a:t>2017-07-31</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8F913F19-5325-495F-B01F-E882B1D334D4}"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5A6FF5-66F9-4797-8FBE-2478EE71AFE2}" type="datetimeFigureOut">
              <a:rPr lang="fr-CA"/>
              <a:pPr>
                <a:defRPr/>
              </a:pPr>
              <a:t>2017-07-31</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DFC04411-DBC9-42CD-8CA9-8D1FB15C9091}"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2A550136-561D-4B8D-BE22-150F0F22436B}" type="datetimeFigureOut">
              <a:rPr lang="fr-CA"/>
              <a:pPr>
                <a:defRPr/>
              </a:pPr>
              <a:t>2017-07-31</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F3CEB579-9C11-43E3-89FD-F5A57CC4A30A}"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078EC41-DB74-4838-A038-94832A058489}" type="datetimeFigureOut">
              <a:rPr lang="fr-CA"/>
              <a:pPr>
                <a:defRPr/>
              </a:pPr>
              <a:t>2017-07-31</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pPr>
              <a:defRPr/>
            </a:pPr>
            <a:fld id="{9117D6FD-4A02-4500-98C9-EAF951C6316F}"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5ED9D45-2206-446F-9840-BD97B0DC8AB4}" type="datetimeFigureOut">
              <a:rPr lang="fr-CA"/>
              <a:pPr>
                <a:defRPr/>
              </a:pPr>
              <a:t>2017-07-31</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pPr>
              <a:defRPr/>
            </a:pPr>
            <a:fld id="{275BD704-58C4-4DF7-9388-8FD17AAFCD8D}"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C71170-EC3F-4441-8FE3-69DF3931EE00}" type="datetimeFigureOut">
              <a:rPr lang="fr-CA"/>
              <a:pPr>
                <a:defRPr/>
              </a:pPr>
              <a:t>2017-07-31</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pPr>
              <a:defRPr/>
            </a:pPr>
            <a:fld id="{7D0D97BD-187E-4DB6-955E-30EA389E7E59}"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23E241-9FFD-4369-ABC9-E92C82165165}" type="datetimeFigureOut">
              <a:rPr lang="fr-CA"/>
              <a:pPr>
                <a:defRPr/>
              </a:pPr>
              <a:t>2017-07-31</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526C3964-E234-43E4-9126-0D8206EA97B7}"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053E76-49B1-430B-B773-A95BAB399CE3}" type="datetimeFigureOut">
              <a:rPr lang="fr-CA"/>
              <a:pPr>
                <a:defRPr/>
              </a:pPr>
              <a:t>2017-07-31</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pPr>
              <a:defRPr/>
            </a:pPr>
            <a:fld id="{7975A1C4-B118-4FEB-BC73-7B044E3A9528}"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ACE383-F454-4487-B917-746706834054}" type="datetimeFigureOut">
              <a:rPr lang="fr-CA"/>
              <a:pPr>
                <a:defRPr/>
              </a:pPr>
              <a:t>2017-07-31</a:t>
            </a:fld>
            <a:endParaRPr lang="fr-CA"/>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C154D2F-27B6-4E6C-A7FB-1ED953D76BCF}"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ogle.com.au/url?sa=t&amp;rct=j&amp;q=&amp;esrc=s&amp;source=web&amp;cd=1&amp;sqi=2&amp;ved=0CC8QFjAA&amp;url=http://drzaius.ics.uci.edu/~bliu/The%20Hidden%20Morals%20Of%20Fairy%20Tales.doc&amp;ei=y5uHUZ30Loiiigfx2oHYCg&amp;usg=AFQjCNGCYnXOdyvKASFj0sCAC3Cx89SlmQ&amp;sig2=5V1ZRkxqadVZHFGJDL9YH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Archetype" TargetMode="External"/><Relationship Id="rId2" Type="http://schemas.openxmlformats.org/officeDocument/2006/relationships/hyperlink" Target="http://en.wikipedia.org/wiki/Seduction" TargetMode="External"/><Relationship Id="rId1" Type="http://schemas.openxmlformats.org/officeDocument/2006/relationships/slideLayout" Target="../slideLayouts/slideLayout2.xml"/><Relationship Id="rId4" Type="http://schemas.openxmlformats.org/officeDocument/2006/relationships/hyperlink" Target="http://en.wikipedia.org/wiki/Femme_fatal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aber.ac.uk/media/Documents/S4B/sem-gloss.html#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Lie" TargetMode="External"/><Relationship Id="rId2" Type="http://schemas.openxmlformats.org/officeDocument/2006/relationships/hyperlink" Target="http://en.wikipedia.org/wiki/French_language" TargetMode="External"/><Relationship Id="rId1" Type="http://schemas.openxmlformats.org/officeDocument/2006/relationships/slideLayout" Target="../slideLayouts/slideLayout2.xml"/><Relationship Id="rId4" Type="http://schemas.openxmlformats.org/officeDocument/2006/relationships/hyperlink" Target="http://en.wikipedia.org/wiki/Coercion"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Asymmetrica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Femme_fatale" TargetMode="External"/><Relationship Id="rId3" Type="http://schemas.openxmlformats.org/officeDocument/2006/relationships/hyperlink" Target="http://en.wikipedia.org/wiki/Morgan_le_Fay" TargetMode="External"/><Relationship Id="rId7" Type="http://schemas.openxmlformats.org/officeDocument/2006/relationships/hyperlink" Target="http://en.wikipedia.org/wiki/Lamia_(poem)" TargetMode="External"/><Relationship Id="rId2" Type="http://schemas.openxmlformats.org/officeDocument/2006/relationships/hyperlink" Target="http://en.wikipedia.org/wiki/Eve_(Bible)" TargetMode="External"/><Relationship Id="rId1" Type="http://schemas.openxmlformats.org/officeDocument/2006/relationships/slideLayout" Target="../slideLayouts/slideLayout2.xml"/><Relationship Id="rId6" Type="http://schemas.openxmlformats.org/officeDocument/2006/relationships/hyperlink" Target="http://en.wikipedia.org/wiki/La_Belle_Dame_sans_Merci" TargetMode="External"/><Relationship Id="rId5" Type="http://schemas.openxmlformats.org/officeDocument/2006/relationships/hyperlink" Target="http://en.wikipedia.org/wiki/John_Keats" TargetMode="External"/><Relationship Id="rId4" Type="http://schemas.openxmlformats.org/officeDocument/2006/relationships/hyperlink" Target="http://en.wikipedia.org/wiki/Romanticis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9types.com/movieboard/messages/10387.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Helen_Bannerman" TargetMode="External"/><Relationship Id="rId2" Type="http://schemas.openxmlformats.org/officeDocument/2006/relationships/hyperlink" Target="http://en.wikipedia.org/wiki/Little_Black_Sambo" TargetMode="External"/><Relationship Id="rId1" Type="http://schemas.openxmlformats.org/officeDocument/2006/relationships/slideLayout" Target="../slideLayouts/slideLayout2.xml"/><Relationship Id="rId5" Type="http://schemas.openxmlformats.org/officeDocument/2006/relationships/hyperlink" Target="http://en.wikipedia.org/wiki/India" TargetMode="External"/><Relationship Id="rId4" Type="http://schemas.openxmlformats.org/officeDocument/2006/relationships/hyperlink" Target="http://en.wikipedia.org/wiki/Tig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cms.ukzn.ac.za/index.php?option=com_content&amp;task=view&amp;id=625&amp;Itemid=7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easefiremagazine.co.uk/in-theory-barthes-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058863"/>
            <a:ext cx="7772400" cy="830262"/>
          </a:xfrm>
        </p:spPr>
        <p:txBody>
          <a:bodyPr/>
          <a:lstStyle/>
          <a:p>
            <a:r>
              <a:rPr lang="fr-CA" b="1" dirty="0" err="1" smtClean="0">
                <a:solidFill>
                  <a:srgbClr val="C00000"/>
                </a:solidFill>
              </a:rPr>
              <a:t>Myth</a:t>
            </a:r>
            <a:endParaRPr lang="fr-CA" b="1" dirty="0" smtClean="0">
              <a:solidFill>
                <a:srgbClr val="C00000"/>
              </a:solidFill>
            </a:endParaRPr>
          </a:p>
        </p:txBody>
      </p:sp>
      <p:sp>
        <p:nvSpPr>
          <p:cNvPr id="3075" name="Subtitle 3"/>
          <p:cNvSpPr>
            <a:spLocks noGrp="1"/>
          </p:cNvSpPr>
          <p:nvPr>
            <p:ph type="subTitle" idx="1"/>
          </p:nvPr>
        </p:nvSpPr>
        <p:spPr>
          <a:xfrm>
            <a:off x="1371600" y="1673225"/>
            <a:ext cx="6400800" cy="1314450"/>
          </a:xfrm>
        </p:spPr>
        <p:txBody>
          <a:bodyPr/>
          <a:lstStyle/>
          <a:p>
            <a:r>
              <a:rPr lang="fr-CA" b="1" dirty="0" smtClean="0">
                <a:solidFill>
                  <a:srgbClr val="C00000"/>
                </a:solidFill>
              </a:rPr>
              <a:t>and </a:t>
            </a:r>
            <a:r>
              <a:rPr lang="fr-CA" b="1" dirty="0" err="1" smtClean="0">
                <a:solidFill>
                  <a:srgbClr val="C00000"/>
                </a:solidFill>
              </a:rPr>
              <a:t>Semiotics</a:t>
            </a:r>
            <a:endParaRPr lang="fr-CA" b="1"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ideas are activated? What intertextual references contribute to myth? E.g. stories about golliwogs. </a:t>
            </a:r>
            <a:endParaRPr lang="en-AU" dirty="0"/>
          </a:p>
        </p:txBody>
      </p:sp>
      <p:pic>
        <p:nvPicPr>
          <p:cNvPr id="5" name="Picture Placeholder 4" descr="Noddy1_1504323c.jpg"/>
          <p:cNvPicPr>
            <a:picLocks noGrp="1" noChangeAspect="1"/>
          </p:cNvPicPr>
          <p:nvPr>
            <p:ph type="pic" idx="1"/>
          </p:nvPr>
        </p:nvPicPr>
        <p:blipFill>
          <a:blip r:embed="rId2" cstate="print"/>
          <a:srcRect t="5078" b="5078"/>
          <a:stretch>
            <a:fillRect/>
          </a:stretch>
        </p:blipFill>
        <p:spPr>
          <a:xfrm>
            <a:off x="1792288" y="459581"/>
            <a:ext cx="4939952" cy="2400201"/>
          </a:xfrm>
        </p:spPr>
      </p:pic>
      <p:sp>
        <p:nvSpPr>
          <p:cNvPr id="4" name="Text Placeholder 3"/>
          <p:cNvSpPr>
            <a:spLocks noGrp="1"/>
          </p:cNvSpPr>
          <p:nvPr>
            <p:ph type="body" sz="half" idx="2"/>
          </p:nvPr>
        </p:nvSpPr>
        <p:spPr>
          <a:xfrm>
            <a:off x="1792288" y="4227934"/>
            <a:ext cx="5486400" cy="401216"/>
          </a:xfrm>
        </p:spPr>
        <p:txBody>
          <a:bodyPr/>
          <a:lstStyle/>
          <a:p>
            <a:r>
              <a:rPr lang="en-AU" sz="2000" b="1" dirty="0" smtClean="0">
                <a:solidFill>
                  <a:srgbClr val="002060"/>
                </a:solidFill>
              </a:rPr>
              <a:t>See </a:t>
            </a:r>
            <a:r>
              <a:rPr lang="en-AU" sz="2000" b="1" dirty="0" err="1" smtClean="0">
                <a:solidFill>
                  <a:srgbClr val="002060"/>
                </a:solidFill>
              </a:rPr>
              <a:t>Hourihan</a:t>
            </a:r>
            <a:r>
              <a:rPr lang="en-AU" sz="2000" b="1" dirty="0" smtClean="0">
                <a:solidFill>
                  <a:srgbClr val="002060"/>
                </a:solidFill>
              </a:rPr>
              <a:t> p 58-62 for racial myths.</a:t>
            </a:r>
            <a:endParaRPr lang="en-AU" sz="2000" b="1"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AU" sz="3600" dirty="0" smtClean="0">
                <a:solidFill>
                  <a:srgbClr val="FF0000"/>
                </a:solidFill>
              </a:rPr>
              <a:t>Myth</a:t>
            </a:r>
            <a:endParaRPr lang="en-AU" sz="36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3968" y="1203598"/>
            <a:ext cx="2113276" cy="3312368"/>
          </a:xfrm>
        </p:spPr>
      </p:pic>
      <p:sp>
        <p:nvSpPr>
          <p:cNvPr id="4" name="Text Placeholder 3"/>
          <p:cNvSpPr>
            <a:spLocks noGrp="1"/>
          </p:cNvSpPr>
          <p:nvPr>
            <p:ph type="body" sz="half" idx="2"/>
          </p:nvPr>
        </p:nvSpPr>
        <p:spPr/>
        <p:txBody>
          <a:bodyPr/>
          <a:lstStyle/>
          <a:p>
            <a:r>
              <a:rPr lang="en-AU" sz="2000" i="1" dirty="0" err="1" smtClean="0"/>
              <a:t>Gunga</a:t>
            </a:r>
            <a:r>
              <a:rPr lang="en-AU" sz="2000" i="1" dirty="0" smtClean="0"/>
              <a:t> Din</a:t>
            </a:r>
            <a:r>
              <a:rPr lang="en-AU" sz="2000" dirty="0" smtClean="0"/>
              <a:t>: </a:t>
            </a:r>
            <a:r>
              <a:rPr lang="en-AU" sz="1800" dirty="0" smtClean="0"/>
              <a:t>What </a:t>
            </a:r>
            <a:r>
              <a:rPr lang="en-AU" sz="1800" dirty="0"/>
              <a:t>ideas are activated? </a:t>
            </a:r>
            <a:r>
              <a:rPr lang="en-AU" sz="1800" dirty="0" smtClean="0"/>
              <a:t> E.g. servility, self-sacrifice, lack of education/civilisation. </a:t>
            </a:r>
          </a:p>
          <a:p>
            <a:r>
              <a:rPr lang="en-AU" sz="1800" dirty="0" smtClean="0"/>
              <a:t>Is this the myth of the ‘noble savage’? Did you know there was a movie named </a:t>
            </a:r>
            <a:r>
              <a:rPr lang="en-AU" sz="1800" dirty="0" err="1" smtClean="0"/>
              <a:t>Gunga</a:t>
            </a:r>
            <a:r>
              <a:rPr lang="en-AU" sz="1800" dirty="0" smtClean="0"/>
              <a:t> Din made starring Gary Grant which may have helped to perpetuate this myth of the Indian ‘native’. </a:t>
            </a:r>
            <a:endParaRPr lang="en-AU" sz="1800" dirty="0"/>
          </a:p>
        </p:txBody>
      </p:sp>
      <p:sp>
        <p:nvSpPr>
          <p:cNvPr id="3" name="Rectangle 2"/>
          <p:cNvSpPr/>
          <p:nvPr/>
        </p:nvSpPr>
        <p:spPr>
          <a:xfrm>
            <a:off x="7020272" y="627534"/>
            <a:ext cx="1800200"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Question: Who were the British fighting when </a:t>
            </a:r>
            <a:r>
              <a:rPr lang="en-AU" dirty="0" err="1" smtClean="0"/>
              <a:t>Gunga</a:t>
            </a:r>
            <a:r>
              <a:rPr lang="en-AU" dirty="0" smtClean="0"/>
              <a:t> Din sacrificed himself so nobly? </a:t>
            </a:r>
            <a:endParaRPr lang="en-AU" dirty="0"/>
          </a:p>
        </p:txBody>
      </p:sp>
    </p:spTree>
    <p:extLst>
      <p:ext uri="{BB962C8B-B14F-4D97-AF65-F5344CB8AC3E}">
        <p14:creationId xmlns:p14="http://schemas.microsoft.com/office/powerpoint/2010/main" val="186781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AU" b="1" dirty="0" err="1" smtClean="0">
                <a:solidFill>
                  <a:schemeClr val="bg1"/>
                </a:solidFill>
              </a:rPr>
              <a:t>Gunga</a:t>
            </a:r>
            <a:r>
              <a:rPr lang="en-AU" b="1" dirty="0" smtClean="0">
                <a:solidFill>
                  <a:schemeClr val="bg1"/>
                </a:solidFill>
              </a:rPr>
              <a:t> Din</a:t>
            </a:r>
            <a:endParaRPr lang="en-AU" b="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t>Of interest:</a:t>
            </a:r>
          </a:p>
          <a:p>
            <a:pPr marL="0" indent="0">
              <a:buNone/>
            </a:pPr>
            <a:r>
              <a:rPr lang="en-AU" sz="2800" dirty="0"/>
              <a:t>Dear old </a:t>
            </a:r>
            <a:r>
              <a:rPr lang="en-AU" sz="2800" dirty="0" err="1"/>
              <a:t>Gunga</a:t>
            </a:r>
            <a:r>
              <a:rPr lang="en-AU" sz="2800" dirty="0"/>
              <a:t> Din who "despite 'is dirty 'ide, 'e was white all white inside, as 'e went to fetch the water under fire." In the Hollywood version, good old white inside </a:t>
            </a:r>
            <a:r>
              <a:rPr lang="en-AU" sz="2800" dirty="0" err="1"/>
              <a:t>Gunga</a:t>
            </a:r>
            <a:r>
              <a:rPr lang="en-AU" sz="2800" dirty="0"/>
              <a:t> blew the trumpet for the British against his own people, and just how whiter inside could a noble savage be?</a:t>
            </a:r>
          </a:p>
        </p:txBody>
      </p:sp>
    </p:spTree>
    <p:extLst>
      <p:ext uri="{BB962C8B-B14F-4D97-AF65-F5344CB8AC3E}">
        <p14:creationId xmlns:p14="http://schemas.microsoft.com/office/powerpoint/2010/main" val="338602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a:t>
            </a:r>
            <a:endParaRPr lang="en-AU" dirty="0"/>
          </a:p>
        </p:txBody>
      </p:sp>
      <p:sp>
        <p:nvSpPr>
          <p:cNvPr id="3" name="Content Placeholder 2"/>
          <p:cNvSpPr>
            <a:spLocks noGrp="1"/>
          </p:cNvSpPr>
          <p:nvPr>
            <p:ph idx="1"/>
          </p:nvPr>
        </p:nvSpPr>
        <p:spPr/>
        <p:style>
          <a:lnRef idx="2">
            <a:schemeClr val="accent6">
              <a:shade val="50000"/>
            </a:schemeClr>
          </a:lnRef>
          <a:fillRef idx="1">
            <a:schemeClr val="accent6"/>
          </a:fillRef>
          <a:effectRef idx="0">
            <a:schemeClr val="accent6"/>
          </a:effectRef>
          <a:fontRef idx="minor">
            <a:schemeClr val="lt1"/>
          </a:fontRef>
        </p:style>
        <p:txBody>
          <a:bodyPr/>
          <a:lstStyle/>
          <a:p>
            <a:pPr marL="0" indent="0">
              <a:buNone/>
            </a:pPr>
            <a:r>
              <a:rPr lang="en-AU" b="1" dirty="0" err="1" smtClean="0">
                <a:solidFill>
                  <a:schemeClr val="bg1"/>
                </a:solidFill>
              </a:rPr>
              <a:t>Walzing</a:t>
            </a:r>
            <a:r>
              <a:rPr lang="en-AU" b="1" dirty="0" smtClean="0">
                <a:solidFill>
                  <a:schemeClr val="bg1"/>
                </a:solidFill>
              </a:rPr>
              <a:t> Matilda</a:t>
            </a:r>
          </a:p>
          <a:p>
            <a:pPr marL="0" indent="0">
              <a:buNone/>
            </a:pPr>
            <a:endParaRPr lang="en-AU" dirty="0"/>
          </a:p>
        </p:txBody>
      </p:sp>
      <p:sp>
        <p:nvSpPr>
          <p:cNvPr id="4" name="Text Placeholder 3"/>
          <p:cNvSpPr>
            <a:spLocks noGrp="1"/>
          </p:cNvSpPr>
          <p:nvPr>
            <p:ph type="body" sz="half" idx="2"/>
          </p:nvPr>
        </p:nvSpPr>
        <p:spPr/>
        <p:txBody>
          <a:bodyPr/>
          <a:lstStyle/>
          <a:p>
            <a:r>
              <a:rPr lang="en-AU" sz="1200" b="1" dirty="0" smtClean="0"/>
              <a:t>The Australian swagman:</a:t>
            </a:r>
          </a:p>
          <a:p>
            <a:r>
              <a:rPr lang="en-AU" sz="1200" b="1" dirty="0" smtClean="0"/>
              <a:t>What are the characteristics of the myth? </a:t>
            </a:r>
          </a:p>
          <a:p>
            <a:pPr marL="285750" indent="-285750">
              <a:buFont typeface="Arial" pitchFamily="34" charset="0"/>
              <a:buChar char="•"/>
            </a:pPr>
            <a:r>
              <a:rPr lang="en-AU" sz="1200" b="1" dirty="0" smtClean="0"/>
              <a:t>A loner </a:t>
            </a:r>
            <a:endParaRPr lang="en-AU" sz="1200" b="1" dirty="0"/>
          </a:p>
          <a:p>
            <a:pPr marL="285750" indent="-285750">
              <a:buFont typeface="Arial" pitchFamily="34" charset="0"/>
              <a:buChar char="•"/>
            </a:pPr>
            <a:r>
              <a:rPr lang="en-AU" sz="1200" b="1" dirty="0" smtClean="0"/>
              <a:t>Lives in the open, travels by foot</a:t>
            </a:r>
          </a:p>
          <a:p>
            <a:pPr marL="285750" indent="-285750">
              <a:buFont typeface="Arial" pitchFamily="34" charset="0"/>
              <a:buChar char="•"/>
            </a:pPr>
            <a:r>
              <a:rPr lang="en-AU" sz="1200" b="1" dirty="0" smtClean="0"/>
              <a:t>Lives off the land, performs menial tasks for food and shelter</a:t>
            </a:r>
          </a:p>
          <a:p>
            <a:pPr marL="285750" indent="-285750">
              <a:buFont typeface="Arial" pitchFamily="34" charset="0"/>
              <a:buChar char="•"/>
            </a:pPr>
            <a:r>
              <a:rPr lang="en-AU" sz="1200" b="1" dirty="0" smtClean="0"/>
              <a:t>Lives on the margin of society Impoverished – begs but may be proud</a:t>
            </a:r>
          </a:p>
          <a:p>
            <a:pPr marL="285750" indent="-285750">
              <a:buFont typeface="Arial" pitchFamily="34" charset="0"/>
              <a:buChar char="•"/>
            </a:pPr>
            <a:r>
              <a:rPr lang="en-AU" sz="1200" b="1" dirty="0" smtClean="0"/>
              <a:t>May be unemployed or unemployable</a:t>
            </a:r>
          </a:p>
          <a:p>
            <a:pPr marL="285750" indent="-285750">
              <a:buFont typeface="Arial" pitchFamily="34" charset="0"/>
              <a:buChar char="•"/>
            </a:pPr>
            <a:r>
              <a:rPr lang="en-AU" sz="1200" b="1" dirty="0" smtClean="0"/>
              <a:t>Lives on charity of rural folk</a:t>
            </a:r>
          </a:p>
          <a:p>
            <a:pPr marL="285750" indent="-285750">
              <a:buFont typeface="Arial" pitchFamily="34" charset="0"/>
              <a:buChar char="•"/>
            </a:pPr>
            <a:r>
              <a:rPr lang="en-AU" sz="1200" b="1" dirty="0" smtClean="0"/>
              <a:t>May not be trustworthy</a:t>
            </a:r>
          </a:p>
          <a:p>
            <a:pPr marL="285750" indent="-285750">
              <a:buFont typeface="Arial" pitchFamily="34" charset="0"/>
              <a:buChar char="•"/>
            </a:pPr>
            <a:r>
              <a:rPr lang="en-AU" sz="1200" b="1" dirty="0"/>
              <a:t>an underclass of transient temporary </a:t>
            </a:r>
            <a:r>
              <a:rPr lang="en-AU" sz="1200" b="1" dirty="0" smtClean="0"/>
              <a:t>workers</a:t>
            </a:r>
          </a:p>
          <a:p>
            <a:r>
              <a:rPr lang="en-AU" dirty="0" smtClean="0"/>
              <a:t>What ideas are activated?</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275606"/>
            <a:ext cx="3960515" cy="323391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518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 and Ideology</a:t>
            </a:r>
            <a:endParaRPr lang="en-AU" dirty="0"/>
          </a:p>
        </p:txBody>
      </p:sp>
      <p:sp>
        <p:nvSpPr>
          <p:cNvPr id="3" name="Content Placeholder 2"/>
          <p:cNvSpPr>
            <a:spLocks noGrp="1"/>
          </p:cNvSpPr>
          <p:nvPr>
            <p:ph idx="1"/>
          </p:nvPr>
        </p:nvSpPr>
        <p:spPr/>
        <p:txBody>
          <a:bodyPr/>
          <a:lstStyle/>
          <a:p>
            <a:pPr marL="0" indent="0">
              <a:buNone/>
            </a:pPr>
            <a:r>
              <a:rPr lang="en-AU" sz="2400" b="1" dirty="0" smtClean="0"/>
              <a:t>The jolly swagman is seen as a crook, a vagabond who lives by petty thievery; he respects neither the ruling class of the squatters, nor the law-enforcing agents, the troopers.</a:t>
            </a:r>
          </a:p>
          <a:p>
            <a:pPr marL="0" indent="0">
              <a:buNone/>
            </a:pPr>
            <a:r>
              <a:rPr lang="en-AU" sz="2400" b="1" dirty="0" smtClean="0"/>
              <a:t>The ideology supports the status quo – it is wrong to steal from the wealthy even if you are starving.  </a:t>
            </a:r>
            <a:endParaRPr lang="en-AU" sz="2400" b="1" dirty="0"/>
          </a:p>
        </p:txBody>
      </p:sp>
    </p:spTree>
    <p:extLst>
      <p:ext uri="{BB962C8B-B14F-4D97-AF65-F5344CB8AC3E}">
        <p14:creationId xmlns:p14="http://schemas.microsoft.com/office/powerpoint/2010/main" val="394283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AU" b="1" dirty="0" smtClean="0">
                <a:solidFill>
                  <a:schemeClr val="bg1"/>
                </a:solidFill>
              </a:rPr>
              <a:t>Myth of Eve</a:t>
            </a:r>
            <a:endParaRPr lang="en-AU" b="1" dirty="0">
              <a:solidFill>
                <a:schemeClr val="bg1"/>
              </a:solidFill>
            </a:endParaRPr>
          </a:p>
        </p:txBody>
      </p:sp>
      <p:sp>
        <p:nvSpPr>
          <p:cNvPr id="3" name="Content Placeholder 2"/>
          <p:cNvSpPr>
            <a:spLocks noGrp="1"/>
          </p:cNvSpPr>
          <p:nvPr>
            <p:ph idx="1"/>
          </p:nvPr>
        </p:nvSpPr>
        <p:spPr/>
        <p:txBody>
          <a:bodyPr/>
          <a:lstStyle/>
          <a:p>
            <a:r>
              <a:rPr lang="en-AU" sz="2800" b="1" dirty="0" smtClean="0"/>
              <a:t>The temptress – an archetypal character</a:t>
            </a:r>
          </a:p>
          <a:p>
            <a:r>
              <a:rPr lang="en-AU" sz="2800" b="1" dirty="0" smtClean="0"/>
              <a:t>The cause of the fall of man</a:t>
            </a:r>
          </a:p>
          <a:p>
            <a:r>
              <a:rPr lang="en-AU" sz="2800" b="1" dirty="0" smtClean="0"/>
              <a:t>Adam as victim of Eve</a:t>
            </a:r>
          </a:p>
          <a:p>
            <a:r>
              <a:rPr lang="en-AU" sz="2800" b="1" dirty="0" smtClean="0"/>
              <a:t>Eve as by-product – Adam’s rib</a:t>
            </a:r>
          </a:p>
          <a:p>
            <a:r>
              <a:rPr lang="en-AU" sz="2800" b="1" dirty="0" smtClean="0"/>
              <a:t>Intertextual relationship with Pandora who was also responsible for bringing evil into the world</a:t>
            </a:r>
            <a:endParaRPr lang="en-AU" sz="2800" b="1" dirty="0"/>
          </a:p>
        </p:txBody>
      </p:sp>
    </p:spTree>
    <p:extLst>
      <p:ext uri="{BB962C8B-B14F-4D97-AF65-F5344CB8AC3E}">
        <p14:creationId xmlns:p14="http://schemas.microsoft.com/office/powerpoint/2010/main" val="80773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11460"/>
          </a:xfrm>
        </p:spPr>
        <p:txBody>
          <a:bodyPr/>
          <a:lstStyle/>
          <a:p>
            <a:r>
              <a:rPr lang="en-AU" sz="1600" dirty="0" smtClean="0">
                <a:solidFill>
                  <a:srgbClr val="002060"/>
                </a:solidFill>
              </a:rPr>
              <a:t>What ideas are activated? What intertextual references are relevant contribute to the myth of the seductress? See </a:t>
            </a:r>
            <a:r>
              <a:rPr lang="en-AU" sz="1600" dirty="0" err="1" smtClean="0">
                <a:solidFill>
                  <a:srgbClr val="002060"/>
                </a:solidFill>
              </a:rPr>
              <a:t>Hourihan</a:t>
            </a:r>
            <a:r>
              <a:rPr lang="en-AU" sz="1600" dirty="0" smtClean="0">
                <a:solidFill>
                  <a:srgbClr val="002060"/>
                </a:solidFill>
              </a:rPr>
              <a:t> references to “La Belle Dame Sans Merci”. </a:t>
            </a:r>
            <a:endParaRPr lang="en-AU" sz="1600" dirty="0">
              <a:solidFill>
                <a:srgbClr val="002060"/>
              </a:solidFill>
            </a:endParaRPr>
          </a:p>
        </p:txBody>
      </p:sp>
      <p:pic>
        <p:nvPicPr>
          <p:cNvPr id="5" name="Picture Placeholder 4" descr="labelledamesansmerci-hughes.jpg"/>
          <p:cNvPicPr>
            <a:picLocks noGrp="1" noChangeAspect="1"/>
          </p:cNvPicPr>
          <p:nvPr>
            <p:ph type="pic" idx="1"/>
          </p:nvPr>
        </p:nvPicPr>
        <p:blipFill>
          <a:blip r:embed="rId2" cstate="print"/>
          <a:srcRect t="16114" b="16114"/>
          <a:stretch>
            <a:fillRect/>
          </a:stretch>
        </p:blipFill>
        <p:spPr>
          <a:xfrm>
            <a:off x="1792288" y="459581"/>
            <a:ext cx="5486400" cy="2760241"/>
          </a:xfrm>
        </p:spPr>
      </p:pic>
      <p:sp>
        <p:nvSpPr>
          <p:cNvPr id="4" name="Text Placeholder 3"/>
          <p:cNvSpPr>
            <a:spLocks noGrp="1"/>
          </p:cNvSpPr>
          <p:nvPr>
            <p:ph type="body" sz="half" idx="2"/>
          </p:nvPr>
        </p:nvSpPr>
        <p:spPr>
          <a:xfrm>
            <a:off x="1792288" y="4371950"/>
            <a:ext cx="5486400" cy="257200"/>
          </a:xfrm>
        </p:spPr>
        <p:txBody>
          <a:bodyPr/>
          <a:lstStyle/>
          <a:p>
            <a:r>
              <a:rPr lang="en-AU" dirty="0" smtClean="0"/>
              <a:t>.</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699492"/>
          </a:xfrm>
        </p:spPr>
        <p:txBody>
          <a:bodyPr/>
          <a:lstStyle/>
          <a:p>
            <a:r>
              <a:rPr lang="en-AU" sz="1400" dirty="0" smtClean="0">
                <a:solidFill>
                  <a:srgbClr val="002060"/>
                </a:solidFill>
              </a:rPr>
              <a:t>What ideas are activated? What intertextual references are relevant contribute to the beauty myth? E.g. in </a:t>
            </a:r>
            <a:r>
              <a:rPr lang="en-AU" sz="1400" i="1" dirty="0" smtClean="0">
                <a:solidFill>
                  <a:srgbClr val="002060"/>
                </a:solidFill>
              </a:rPr>
              <a:t>The Odyssey and the Iliad </a:t>
            </a:r>
            <a:r>
              <a:rPr lang="en-AU" sz="1400" dirty="0" smtClean="0">
                <a:solidFill>
                  <a:srgbClr val="002060"/>
                </a:solidFill>
              </a:rPr>
              <a:t>(Helen of Troy)</a:t>
            </a:r>
            <a:endParaRPr lang="en-AU" sz="1400" dirty="0"/>
          </a:p>
        </p:txBody>
      </p:sp>
      <p:pic>
        <p:nvPicPr>
          <p:cNvPr id="5" name="Picture Placeholder 4" descr="cinderella.jpg"/>
          <p:cNvPicPr>
            <a:picLocks noGrp="1" noChangeAspect="1"/>
          </p:cNvPicPr>
          <p:nvPr>
            <p:ph type="pic" idx="1"/>
          </p:nvPr>
        </p:nvPicPr>
        <p:blipFill>
          <a:blip r:embed="rId2" cstate="print"/>
          <a:srcRect t="28875" b="28875"/>
          <a:stretch>
            <a:fillRect/>
          </a:stretch>
        </p:blipFill>
        <p:spPr>
          <a:xfrm>
            <a:off x="2699792" y="987574"/>
            <a:ext cx="4578896" cy="2558106"/>
          </a:xfrm>
        </p:spPr>
      </p:pic>
      <p:sp>
        <p:nvSpPr>
          <p:cNvPr id="4" name="Text Placeholder 3"/>
          <p:cNvSpPr>
            <a:spLocks noGrp="1"/>
          </p:cNvSpPr>
          <p:nvPr>
            <p:ph type="body" sz="half" idx="2"/>
          </p:nvPr>
        </p:nvSpPr>
        <p:spPr>
          <a:xfrm>
            <a:off x="1792288" y="4299942"/>
            <a:ext cx="5486400" cy="329208"/>
          </a:xfrm>
        </p:spPr>
        <p:txBody>
          <a:bodyPr/>
          <a:lstStyle/>
          <a:p>
            <a:r>
              <a:rPr lang="en-AU" b="1" dirty="0" smtClean="0">
                <a:solidFill>
                  <a:srgbClr val="002060"/>
                </a:solidFill>
              </a:rPr>
              <a:t>See </a:t>
            </a:r>
            <a:r>
              <a:rPr lang="en-AU" b="1" dirty="0" err="1" smtClean="0">
                <a:solidFill>
                  <a:srgbClr val="002060"/>
                </a:solidFill>
              </a:rPr>
              <a:t>Hourihan</a:t>
            </a:r>
            <a:r>
              <a:rPr lang="en-AU" b="1" dirty="0" smtClean="0">
                <a:solidFill>
                  <a:srgbClr val="002060"/>
                </a:solidFill>
              </a:rPr>
              <a:t> references to Cinderella.</a:t>
            </a:r>
            <a:endParaRPr lang="en-AU" b="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b="1" dirty="0" smtClean="0">
                <a:solidFill>
                  <a:srgbClr val="002060"/>
                </a:solidFill>
              </a:rPr>
              <a:t>“Cinderella”: How do little girls live up to the beauty myth perpetuated by representations of princesses in fairy tales? How do they react to myths about what it means to be feminine, which is to be passive and subordinate to the masculine?</a:t>
            </a:r>
          </a:p>
          <a:p>
            <a:pPr>
              <a:buNone/>
            </a:pP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sz="half" idx="1"/>
          </p:nvPr>
        </p:nvSpPr>
        <p:spPr/>
        <p:txBody>
          <a:bodyPr/>
          <a:lstStyle/>
          <a:p>
            <a:pPr>
              <a:buNone/>
            </a:pPr>
            <a:r>
              <a:rPr lang="en-US" b="1" dirty="0" smtClean="0">
                <a:solidFill>
                  <a:srgbClr val="002060"/>
                </a:solidFill>
              </a:rPr>
              <a:t>A myth is a textual representation of a </a:t>
            </a:r>
            <a:r>
              <a:rPr lang="en-US" b="1" dirty="0" smtClean="0">
                <a:solidFill>
                  <a:srgbClr val="C00000"/>
                </a:solidFill>
              </a:rPr>
              <a:t>shared understanding </a:t>
            </a:r>
            <a:r>
              <a:rPr lang="en-US" b="1" dirty="0" smtClean="0">
                <a:solidFill>
                  <a:srgbClr val="002060"/>
                </a:solidFill>
              </a:rPr>
              <a:t>about the world.</a:t>
            </a:r>
            <a:endParaRPr lang="en-AU" b="1" dirty="0">
              <a:solidFill>
                <a:srgbClr val="002060"/>
              </a:solidFill>
            </a:endParaRPr>
          </a:p>
        </p:txBody>
      </p:sp>
      <p:sp>
        <p:nvSpPr>
          <p:cNvPr id="4" name="Content Placeholder 3"/>
          <p:cNvSpPr>
            <a:spLocks noGrp="1"/>
          </p:cNvSpPr>
          <p:nvPr>
            <p:ph sz="half" idx="2"/>
          </p:nvPr>
        </p:nvSpPr>
        <p:spPr/>
        <p:txBody>
          <a:bodyPr/>
          <a:lstStyle/>
          <a:p>
            <a:pPr>
              <a:buNone/>
            </a:pPr>
            <a:r>
              <a:rPr lang="en-US" b="1" dirty="0" smtClean="0">
                <a:solidFill>
                  <a:srgbClr val="002060"/>
                </a:solidFill>
              </a:rPr>
              <a:t>Myth is a pre-packaged set of beliefs and practices that seem natural and obvious to members of a culture.</a:t>
            </a:r>
            <a:endParaRPr lang="en-AU" b="1" dirty="0" smtClean="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r-CA" b="1" dirty="0" err="1" smtClean="0"/>
              <a:t>Myth</a:t>
            </a:r>
            <a:endParaRPr lang="fr-CA" b="1" dirty="0" smtClean="0"/>
          </a:p>
        </p:txBody>
      </p:sp>
      <p:sp>
        <p:nvSpPr>
          <p:cNvPr id="4099" name="Content Placeholder 2"/>
          <p:cNvSpPr>
            <a:spLocks noGrp="1"/>
          </p:cNvSpPr>
          <p:nvPr>
            <p:ph idx="1"/>
          </p:nvPr>
        </p:nvSpPr>
        <p:spPr/>
        <p:txBody>
          <a:bodyPr/>
          <a:lstStyle/>
          <a:p>
            <a:pPr>
              <a:buNone/>
            </a:pPr>
            <a:r>
              <a:rPr lang="en-US" sz="2800" b="1" dirty="0" smtClean="0">
                <a:solidFill>
                  <a:srgbClr val="0070C0"/>
                </a:solidFill>
              </a:rPr>
              <a:t>HOW DOES MYTH OPERATE IN THE TEXT YOU HAVE CHOSEN TO TRANSFORM? </a:t>
            </a:r>
          </a:p>
          <a:p>
            <a:pPr>
              <a:buNone/>
            </a:pPr>
            <a:r>
              <a:rPr lang="en-US" sz="2800" b="1" dirty="0" smtClean="0">
                <a:solidFill>
                  <a:srgbClr val="00B050"/>
                </a:solidFill>
              </a:rPr>
              <a:t>HOW WILL YOU DISRUPT THE TEXT BY CHALLENGING MYTH WITHIN IT? </a:t>
            </a:r>
          </a:p>
          <a:p>
            <a:pPr>
              <a:buNone/>
            </a:pPr>
            <a:r>
              <a:rPr lang="en-US" sz="2800" b="1" dirty="0" smtClean="0">
                <a:solidFill>
                  <a:srgbClr val="002060"/>
                </a:solidFill>
              </a:rPr>
              <a:t>WILL YOU DISRUPT THE MYTH FROM THE PERSPECTIVE OF FEMINISM, MARXISM OR POST COLONIALISM?</a:t>
            </a:r>
            <a:endParaRPr lang="en-AU" sz="2800" b="1" dirty="0" smtClean="0">
              <a:solidFill>
                <a:srgbClr val="002060"/>
              </a:solidFill>
            </a:endParaRPr>
          </a:p>
          <a:p>
            <a:pPr>
              <a:buNone/>
            </a:pPr>
            <a:endParaRPr lang="fr-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marL="0" indent="0">
              <a:buNone/>
            </a:pPr>
            <a:r>
              <a:rPr lang="en-AU" b="1" dirty="0" smtClean="0">
                <a:solidFill>
                  <a:srgbClr val="002060"/>
                </a:solidFill>
              </a:rPr>
              <a:t>Consider the myth of the country and an idyllic rural activated in the opening lines of “Out, Out”: the beauty and serenity of nature, the dignity and worth of hard manual labour, the prescribed yet natural gender roles…</a:t>
            </a:r>
            <a:endParaRPr lang="en-AU" b="1" dirty="0">
              <a:solidFill>
                <a:srgbClr val="002060"/>
              </a:solidFill>
            </a:endParaRPr>
          </a:p>
        </p:txBody>
      </p:sp>
    </p:spTree>
    <p:extLst>
      <p:ext uri="{BB962C8B-B14F-4D97-AF65-F5344CB8AC3E}">
        <p14:creationId xmlns:p14="http://schemas.microsoft.com/office/powerpoint/2010/main" val="378053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Myth</a:t>
            </a:r>
            <a:endParaRPr lang="en-AU" dirty="0"/>
          </a:p>
        </p:txBody>
      </p:sp>
      <p:sp>
        <p:nvSpPr>
          <p:cNvPr id="3" name="Content Placeholder 2"/>
          <p:cNvSpPr>
            <a:spLocks noGrp="1"/>
          </p:cNvSpPr>
          <p:nvPr>
            <p:ph idx="1"/>
          </p:nvPr>
        </p:nvSpPr>
        <p:spPr/>
        <p:txBody>
          <a:bodyPr/>
          <a:lstStyle/>
          <a:p>
            <a:pPr marL="0" indent="0">
              <a:buNone/>
            </a:pPr>
            <a:r>
              <a:rPr lang="en-AU" dirty="0" smtClean="0"/>
              <a:t>Consider the beauty myth operating in fairy tales. </a:t>
            </a:r>
          </a:p>
          <a:p>
            <a:pPr marL="0" indent="0">
              <a:buNone/>
            </a:pPr>
            <a:r>
              <a:rPr lang="en-US" dirty="0"/>
              <a:t>This ideal is to become a beautiful princess that is fair, youthful, pure, angelic, and precious</a:t>
            </a:r>
            <a:r>
              <a:rPr lang="en-US" dirty="0" smtClean="0"/>
              <a:t>.</a:t>
            </a:r>
          </a:p>
          <a:p>
            <a:pPr marL="0" indent="0">
              <a:buNone/>
            </a:pPr>
            <a:r>
              <a:rPr lang="en-US" dirty="0" smtClean="0"/>
              <a:t>See Naomi Wolf – The </a:t>
            </a:r>
            <a:r>
              <a:rPr lang="en-US" dirty="0"/>
              <a:t>B</a:t>
            </a:r>
            <a:r>
              <a:rPr lang="en-US" dirty="0" smtClean="0"/>
              <a:t>eauty Myth</a:t>
            </a:r>
          </a:p>
          <a:p>
            <a:pPr marL="0" indent="0">
              <a:buNone/>
            </a:pPr>
            <a:r>
              <a:rPr lang="en-US" dirty="0" smtClean="0"/>
              <a:t>Also see </a:t>
            </a:r>
            <a:r>
              <a:rPr lang="en-AU" dirty="0">
                <a:hlinkClick r:id="rId2"/>
              </a:rPr>
              <a:t>The Hidden Morals Of </a:t>
            </a:r>
            <a:r>
              <a:rPr lang="en-AU" b="1" dirty="0">
                <a:hlinkClick r:id="rId2"/>
              </a:rPr>
              <a:t>Fairy Tales</a:t>
            </a:r>
            <a:r>
              <a:rPr lang="en-AU" dirty="0">
                <a:hlinkClick r:id="rId2"/>
              </a:rPr>
              <a:t> - Dr </a:t>
            </a:r>
            <a:r>
              <a:rPr lang="en-AU" dirty="0" err="1">
                <a:hlinkClick r:id="rId2"/>
              </a:rPr>
              <a:t>Zaius</a:t>
            </a:r>
            <a:endParaRPr lang="en-AU" dirty="0"/>
          </a:p>
          <a:p>
            <a:pPr marL="0" indent="0">
              <a:buNone/>
            </a:pPr>
            <a:endParaRPr lang="en-AU" dirty="0"/>
          </a:p>
        </p:txBody>
      </p:sp>
    </p:spTree>
    <p:extLst>
      <p:ext uri="{BB962C8B-B14F-4D97-AF65-F5344CB8AC3E}">
        <p14:creationId xmlns:p14="http://schemas.microsoft.com/office/powerpoint/2010/main" val="50725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Texts use combinations of </a:t>
            </a:r>
            <a:r>
              <a:rPr lang="en-US" b="1" dirty="0" smtClean="0">
                <a:solidFill>
                  <a:srgbClr val="FF0000"/>
                </a:solidFill>
              </a:rPr>
              <a:t>signs</a:t>
            </a:r>
            <a:r>
              <a:rPr lang="en-US" b="1" dirty="0" smtClean="0">
                <a:solidFill>
                  <a:srgbClr val="002060"/>
                </a:solidFill>
              </a:rPr>
              <a:t> (</a:t>
            </a:r>
            <a:r>
              <a:rPr lang="en-US" b="1" dirty="0" smtClean="0">
                <a:solidFill>
                  <a:srgbClr val="FF0000"/>
                </a:solidFill>
              </a:rPr>
              <a:t>words or images </a:t>
            </a:r>
            <a:r>
              <a:rPr lang="en-US" b="1" dirty="0" smtClean="0">
                <a:solidFill>
                  <a:srgbClr val="002060"/>
                </a:solidFill>
              </a:rPr>
              <a:t>taken from the culture) to invite readers to ‘activate’ or recognize the myth. For example, “Once there was a dear little girl whom every one loved” activates myths of childhood and girls – innocence, virtue, honesty, love, and beauty.</a:t>
            </a:r>
            <a:endParaRPr lang="en-AU"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To explain how myth works Barthes uses the linguist Saussure’s concept of the sign.</a:t>
            </a:r>
            <a:endParaRPr lang="en-AU" b="1"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dirty="0" smtClean="0">
                <a:solidFill>
                  <a:srgbClr val="002060"/>
                </a:solidFill>
              </a:rPr>
              <a:t>Signs work in a culture. </a:t>
            </a:r>
          </a:p>
          <a:p>
            <a:pPr>
              <a:buNone/>
            </a:pPr>
            <a:r>
              <a:rPr lang="en-US" sz="2800" dirty="0" smtClean="0">
                <a:solidFill>
                  <a:srgbClr val="002060"/>
                </a:solidFill>
              </a:rPr>
              <a:t>Barthes identifies two orders of signification: the first is that of </a:t>
            </a:r>
            <a:r>
              <a:rPr lang="en-US" sz="2800" b="1" dirty="0" smtClean="0">
                <a:solidFill>
                  <a:srgbClr val="C00000"/>
                </a:solidFill>
              </a:rPr>
              <a:t>denotation</a:t>
            </a:r>
            <a:r>
              <a:rPr lang="en-US" sz="2800" dirty="0" smtClean="0">
                <a:solidFill>
                  <a:srgbClr val="002060"/>
                </a:solidFill>
              </a:rPr>
              <a:t>, the second is that of </a:t>
            </a:r>
            <a:r>
              <a:rPr lang="en-US" sz="2800" b="1" dirty="0" smtClean="0">
                <a:solidFill>
                  <a:srgbClr val="C00000"/>
                </a:solidFill>
              </a:rPr>
              <a:t>connotation</a:t>
            </a:r>
            <a:r>
              <a:rPr lang="en-US" sz="2800" dirty="0" smtClean="0">
                <a:solidFill>
                  <a:srgbClr val="002060"/>
                </a:solidFill>
              </a:rPr>
              <a:t> and myth and occurs when the meanings of the sign (e.g. the word ‘</a:t>
            </a:r>
            <a:r>
              <a:rPr lang="en-US" sz="2800" i="1" dirty="0" smtClean="0">
                <a:solidFill>
                  <a:srgbClr val="002060"/>
                </a:solidFill>
              </a:rPr>
              <a:t>princess</a:t>
            </a:r>
            <a:r>
              <a:rPr lang="en-US" sz="2800" dirty="0" smtClean="0">
                <a:solidFill>
                  <a:srgbClr val="002060"/>
                </a:solidFill>
              </a:rPr>
              <a:t>’) meet the values and established discourses of the culture.</a:t>
            </a:r>
            <a:endParaRPr lang="en-AU" sz="28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dirty="0" smtClean="0">
                <a:solidFill>
                  <a:srgbClr val="002060"/>
                </a:solidFill>
              </a:rPr>
              <a:t>The </a:t>
            </a:r>
            <a:r>
              <a:rPr lang="en-US" sz="2800" b="1" dirty="0" smtClean="0">
                <a:solidFill>
                  <a:srgbClr val="002060"/>
                </a:solidFill>
              </a:rPr>
              <a:t>first order of signification: denotation</a:t>
            </a:r>
            <a:r>
              <a:rPr lang="en-US" sz="2800" dirty="0" smtClean="0">
                <a:solidFill>
                  <a:srgbClr val="002060"/>
                </a:solidFill>
              </a:rPr>
              <a:t>. This refers to the simple or literal relationship of </a:t>
            </a:r>
            <a:r>
              <a:rPr lang="en-US" sz="2800" b="1" dirty="0" smtClean="0">
                <a:solidFill>
                  <a:srgbClr val="7030A0"/>
                </a:solidFill>
              </a:rPr>
              <a:t>a sign </a:t>
            </a:r>
            <a:r>
              <a:rPr lang="en-US" sz="2800" dirty="0" smtClean="0">
                <a:solidFill>
                  <a:srgbClr val="002060"/>
                </a:solidFill>
              </a:rPr>
              <a:t>to its </a:t>
            </a:r>
            <a:r>
              <a:rPr lang="en-US" sz="2800" b="1" dirty="0" smtClean="0">
                <a:solidFill>
                  <a:srgbClr val="00B050"/>
                </a:solidFill>
              </a:rPr>
              <a:t>referent.</a:t>
            </a:r>
            <a:r>
              <a:rPr lang="en-US" sz="2800" dirty="0" smtClean="0">
                <a:solidFill>
                  <a:srgbClr val="002060"/>
                </a:solidFill>
              </a:rPr>
              <a:t> It assumes that this relationship is objective and value-free—for all their differences, the </a:t>
            </a:r>
            <a:r>
              <a:rPr lang="en-US" sz="2800" b="1" dirty="0" smtClean="0">
                <a:solidFill>
                  <a:srgbClr val="7030A0"/>
                </a:solidFill>
              </a:rPr>
              <a:t>words 'horse', 'steed' and 'nag' </a:t>
            </a:r>
            <a:r>
              <a:rPr lang="en-US" sz="2800" dirty="0" smtClean="0">
                <a:solidFill>
                  <a:srgbClr val="002060"/>
                </a:solidFill>
              </a:rPr>
              <a:t>all denote </a:t>
            </a:r>
            <a:r>
              <a:rPr lang="en-US" sz="2800" b="1" dirty="0" smtClean="0">
                <a:solidFill>
                  <a:srgbClr val="00B050"/>
                </a:solidFill>
              </a:rPr>
              <a:t>the same animal</a:t>
            </a:r>
            <a:r>
              <a:rPr lang="en-US" sz="2800" dirty="0" smtClean="0">
                <a:solidFill>
                  <a:srgbClr val="002060"/>
                </a:solidFill>
              </a:rPr>
              <a:t>.</a:t>
            </a:r>
          </a:p>
          <a:p>
            <a:pPr>
              <a:buNone/>
            </a:pPr>
            <a:r>
              <a:rPr lang="en-US" sz="2800" dirty="0" smtClean="0">
                <a:solidFill>
                  <a:srgbClr val="002060"/>
                </a:solidFill>
              </a:rPr>
              <a:t>The dictionary meaning…. </a:t>
            </a:r>
            <a:endParaRPr lang="en-AU" sz="2800" dirty="0">
              <a:solidFill>
                <a:srgbClr val="002060"/>
              </a:solidFill>
            </a:endParaRPr>
          </a:p>
        </p:txBody>
      </p:sp>
      <p:pic>
        <p:nvPicPr>
          <p:cNvPr id="4" name="Picture 3" descr="zodiac-horse-pic.gif"/>
          <p:cNvPicPr>
            <a:picLocks noChangeAspect="1"/>
          </p:cNvPicPr>
          <p:nvPr/>
        </p:nvPicPr>
        <p:blipFill>
          <a:blip r:embed="rId2" cstate="print"/>
          <a:stretch>
            <a:fillRect/>
          </a:stretch>
        </p:blipFill>
        <p:spPr>
          <a:xfrm>
            <a:off x="6228184" y="3507854"/>
            <a:ext cx="1781944" cy="13498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dirty="0" smtClean="0">
                <a:solidFill>
                  <a:srgbClr val="002060"/>
                </a:solidFill>
              </a:rPr>
              <a:t>The </a:t>
            </a:r>
            <a:r>
              <a:rPr lang="en-US" b="1" dirty="0" smtClean="0">
                <a:solidFill>
                  <a:srgbClr val="002060"/>
                </a:solidFill>
              </a:rPr>
              <a:t>second order of signification: connotation</a:t>
            </a:r>
            <a:r>
              <a:rPr lang="en-US" dirty="0" smtClean="0">
                <a:solidFill>
                  <a:srgbClr val="002060"/>
                </a:solidFill>
              </a:rPr>
              <a:t>. This occurs when the denotative meaning of the sign is made to stand for the value-system of the culture or the person using it. It then produces associative, expressive, attitudinal or evaluative shades of meaning. </a:t>
            </a:r>
            <a:endParaRPr lang="en-AU" dirty="0" smtClean="0">
              <a:solidFill>
                <a:srgbClr val="002060"/>
              </a:solidFill>
            </a:endParaRPr>
          </a:p>
          <a:p>
            <a:pPr>
              <a:buNone/>
            </a:pP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sz="half" idx="1"/>
          </p:nvPr>
        </p:nvSpPr>
        <p:spPr>
          <a:xfrm>
            <a:off x="457200" y="900112"/>
            <a:ext cx="4038600" cy="3111797"/>
          </a:xfrm>
        </p:spPr>
        <p:txBody>
          <a:bodyPr/>
          <a:lstStyle/>
          <a:p>
            <a:pPr>
              <a:buNone/>
            </a:pPr>
            <a:r>
              <a:rPr lang="en-AU" b="1" dirty="0" smtClean="0">
                <a:solidFill>
                  <a:srgbClr val="002060"/>
                </a:solidFill>
              </a:rPr>
              <a:t>What are the connotations for a pig?</a:t>
            </a:r>
          </a:p>
          <a:p>
            <a:pPr>
              <a:buNone/>
            </a:pPr>
            <a:r>
              <a:rPr lang="en-AU" sz="2400" b="1" dirty="0" smtClean="0">
                <a:solidFill>
                  <a:srgbClr val="002060"/>
                </a:solidFill>
              </a:rPr>
              <a:t>You are evaluating,  expressing attitudes and  making associations when you construct connotations. </a:t>
            </a:r>
            <a:endParaRPr lang="en-AU" sz="2400" b="1" dirty="0">
              <a:solidFill>
                <a:srgbClr val="002060"/>
              </a:solidFill>
            </a:endParaRPr>
          </a:p>
        </p:txBody>
      </p:sp>
      <p:pic>
        <p:nvPicPr>
          <p:cNvPr id="5" name="Content Placeholder 4" descr="zodiac-pig-pic.gif"/>
          <p:cNvPicPr>
            <a:picLocks noGrp="1" noChangeAspect="1"/>
          </p:cNvPicPr>
          <p:nvPr>
            <p:ph sz="half" idx="2"/>
          </p:nvPr>
        </p:nvPicPr>
        <p:blipFill>
          <a:blip r:embed="rId2" cstate="print"/>
          <a:stretch>
            <a:fillRect/>
          </a:stretch>
        </p:blipFill>
        <p:spPr>
          <a:xfrm>
            <a:off x="5042170" y="900113"/>
            <a:ext cx="3250660" cy="25463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Semiotics and Myth</a:t>
            </a:r>
            <a:endParaRPr lang="en-AU" dirty="0"/>
          </a:p>
        </p:txBody>
      </p:sp>
      <p:sp>
        <p:nvSpPr>
          <p:cNvPr id="3" name="Content Placeholder 2"/>
          <p:cNvSpPr>
            <a:spLocks noGrp="1"/>
          </p:cNvSpPr>
          <p:nvPr>
            <p:ph sz="half" idx="1"/>
          </p:nvPr>
        </p:nvSpPr>
        <p:spPr>
          <a:xfrm>
            <a:off x="457200" y="900112"/>
            <a:ext cx="4038600" cy="3687861"/>
          </a:xfrm>
        </p:spPr>
        <p:txBody>
          <a:bodyPr/>
          <a:lstStyle/>
          <a:p>
            <a:pPr>
              <a:buNone/>
            </a:pPr>
            <a:r>
              <a:rPr lang="en-US" sz="2000" b="1" dirty="0" smtClean="0">
                <a:solidFill>
                  <a:srgbClr val="002060"/>
                </a:solidFill>
              </a:rPr>
              <a:t>The second order of signification: myth. Barthes's rather specialized use of the term myth refers to </a:t>
            </a:r>
            <a:r>
              <a:rPr lang="en-US" sz="2000" b="1" dirty="0" smtClean="0">
                <a:solidFill>
                  <a:srgbClr val="FF0000"/>
                </a:solidFill>
              </a:rPr>
              <a:t>a chain of concepts widely accepted throughout a culture,</a:t>
            </a:r>
            <a:r>
              <a:rPr lang="en-US" sz="2000" b="1" dirty="0" smtClean="0">
                <a:solidFill>
                  <a:srgbClr val="002060"/>
                </a:solidFill>
              </a:rPr>
              <a:t> by which its members conceptualize or understand a particular topic or part of their social experience.</a:t>
            </a:r>
            <a:endParaRPr lang="en-AU" sz="2000" b="1" dirty="0">
              <a:solidFill>
                <a:srgbClr val="002060"/>
              </a:solidFill>
            </a:endParaRPr>
          </a:p>
        </p:txBody>
      </p:sp>
      <p:sp>
        <p:nvSpPr>
          <p:cNvPr id="4" name="Content Placeholder 3"/>
          <p:cNvSpPr>
            <a:spLocks noGrp="1"/>
          </p:cNvSpPr>
          <p:nvPr>
            <p:ph sz="half" idx="2"/>
          </p:nvPr>
        </p:nvSpPr>
        <p:spPr>
          <a:xfrm>
            <a:off x="4648200" y="900112"/>
            <a:ext cx="4038600" cy="3471837"/>
          </a:xfrm>
        </p:spPr>
        <p:txBody>
          <a:bodyPr/>
          <a:lstStyle/>
          <a:p>
            <a:pPr>
              <a:buNone/>
            </a:pPr>
            <a:r>
              <a:rPr lang="en-US" sz="2400" b="1" dirty="0" smtClean="0">
                <a:solidFill>
                  <a:srgbClr val="002060"/>
                </a:solidFill>
              </a:rPr>
              <a:t>Thus our myth of the countryside, for example, consists of a chain of concepts such as it is good, it is natural, it is spiritually refreshing, it is peaceful, it is beautiful, it is a place for leisure and recuperation.</a:t>
            </a:r>
            <a:endParaRPr lang="en-AU" sz="2400" b="1"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 and Semiotics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The term myth, then, is not to be used in the layperson's sense of a 'false belief', but in the anthropological sense of a </a:t>
            </a:r>
            <a:r>
              <a:rPr lang="en-US" b="1" dirty="0" smtClean="0">
                <a:solidFill>
                  <a:srgbClr val="FF0000"/>
                </a:solidFill>
              </a:rPr>
              <a:t>culture's way of conceptualizing an abstract topic</a:t>
            </a:r>
            <a:r>
              <a:rPr lang="en-US" b="1" dirty="0" smtClean="0"/>
              <a:t>.</a:t>
            </a:r>
            <a:endParaRPr lang="en-A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r-CA" b="1" dirty="0" err="1" smtClean="0">
                <a:solidFill>
                  <a:srgbClr val="C00000"/>
                </a:solidFill>
              </a:rPr>
              <a:t>Myth</a:t>
            </a:r>
            <a:endParaRPr lang="fr-CA" b="1" dirty="0" smtClean="0">
              <a:solidFill>
                <a:srgbClr val="C00000"/>
              </a:solidFill>
            </a:endParaRPr>
          </a:p>
        </p:txBody>
      </p:sp>
      <p:sp>
        <p:nvSpPr>
          <p:cNvPr id="5123" name="Content Placeholder 2"/>
          <p:cNvSpPr>
            <a:spLocks noGrp="1"/>
          </p:cNvSpPr>
          <p:nvPr>
            <p:ph idx="1"/>
          </p:nvPr>
        </p:nvSpPr>
        <p:spPr/>
        <p:txBody>
          <a:bodyPr/>
          <a:lstStyle/>
          <a:p>
            <a:pPr>
              <a:buNone/>
            </a:pPr>
            <a:r>
              <a:rPr lang="en-US" b="1" dirty="0" smtClean="0">
                <a:solidFill>
                  <a:srgbClr val="002060"/>
                </a:solidFill>
              </a:rPr>
              <a:t>Roland Barthes used this term in </a:t>
            </a:r>
            <a:r>
              <a:rPr lang="en-US" b="1" i="1" dirty="0" smtClean="0">
                <a:solidFill>
                  <a:srgbClr val="002060"/>
                </a:solidFill>
              </a:rPr>
              <a:t>Mythologies</a:t>
            </a:r>
            <a:r>
              <a:rPr lang="en-US" b="1" dirty="0" smtClean="0">
                <a:solidFill>
                  <a:srgbClr val="002060"/>
                </a:solidFill>
              </a:rPr>
              <a:t> to describe the way certain stories and images function to shape our perception of reality. </a:t>
            </a:r>
          </a:p>
          <a:p>
            <a:pPr>
              <a:buNone/>
            </a:pPr>
            <a:r>
              <a:rPr lang="en-US" b="1" dirty="0" smtClean="0">
                <a:solidFill>
                  <a:srgbClr val="002060"/>
                </a:solidFill>
              </a:rPr>
              <a:t>Ideology underpins myth. </a:t>
            </a:r>
            <a:r>
              <a:rPr lang="en-US" sz="2400" b="1" dirty="0" smtClean="0">
                <a:solidFill>
                  <a:srgbClr val="002060"/>
                </a:solidFill>
              </a:rPr>
              <a:t>(Well, ideology underpins everything really – discourse, myth..)</a:t>
            </a:r>
            <a:endParaRPr lang="fr-CA" sz="2400" b="1" dirty="0" smtClean="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 and Ideology</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b="1" dirty="0" smtClean="0">
                <a:solidFill>
                  <a:srgbClr val="002060"/>
                </a:solidFill>
              </a:rPr>
              <a:t>The connotations and myths of a culture are the signs of the culture’s  </a:t>
            </a:r>
            <a:r>
              <a:rPr lang="en-US" sz="2800" b="1" dirty="0" smtClean="0">
                <a:solidFill>
                  <a:srgbClr val="FF0000"/>
                </a:solidFill>
              </a:rPr>
              <a:t>ideology. </a:t>
            </a:r>
            <a:r>
              <a:rPr lang="en-US" sz="2800" b="1" dirty="0" smtClean="0">
                <a:solidFill>
                  <a:srgbClr val="002060"/>
                </a:solidFill>
              </a:rPr>
              <a:t>The way that the varied connotations and myths fit together to form a coherent pattern or sense of wholeness, that is, the way they 'make sense', is evidence of an underlying invisible, organizing principle—ideology. </a:t>
            </a:r>
            <a:endParaRPr lang="en-AU" sz="2800" b="1" dirty="0" smtClean="0">
              <a:solidFill>
                <a:srgbClr val="002060"/>
              </a:solidFill>
            </a:endParaRPr>
          </a:p>
          <a:p>
            <a:pPr>
              <a:buNone/>
            </a:pP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pic>
        <p:nvPicPr>
          <p:cNvPr id="4" name="Content Placeholder 3" descr="semiotics.jpg"/>
          <p:cNvPicPr>
            <a:picLocks noGrp="1" noChangeAspect="1"/>
          </p:cNvPicPr>
          <p:nvPr>
            <p:ph idx="1"/>
          </p:nvPr>
        </p:nvPicPr>
        <p:blipFill>
          <a:blip r:embed="rId2" cstate="print"/>
          <a:stretch>
            <a:fillRect/>
          </a:stretch>
        </p:blipFill>
        <p:spPr>
          <a:xfrm>
            <a:off x="3257803" y="1200150"/>
            <a:ext cx="2628393" cy="33940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Semiotics</a:t>
            </a:r>
            <a:endParaRPr lang="en-AU" dirty="0"/>
          </a:p>
        </p:txBody>
      </p:sp>
      <p:sp>
        <p:nvSpPr>
          <p:cNvPr id="3" name="Content Placeholder 2"/>
          <p:cNvSpPr>
            <a:spLocks noGrp="1"/>
          </p:cNvSpPr>
          <p:nvPr>
            <p:ph idx="1"/>
          </p:nvPr>
        </p:nvSpPr>
        <p:spPr/>
        <p:txBody>
          <a:bodyPr/>
          <a:lstStyle/>
          <a:p>
            <a:pPr>
              <a:buNone/>
            </a:pPr>
            <a:r>
              <a:rPr lang="en-US" b="1" dirty="0" smtClean="0">
                <a:solidFill>
                  <a:srgbClr val="002060"/>
                </a:solidFill>
              </a:rPr>
              <a:t>Saussure calls a written symbol (e.g. wolf) a </a:t>
            </a:r>
            <a:r>
              <a:rPr lang="en-US" b="1" dirty="0" smtClean="0">
                <a:solidFill>
                  <a:srgbClr val="FF0000"/>
                </a:solidFill>
              </a:rPr>
              <a:t>signifier;</a:t>
            </a:r>
            <a:r>
              <a:rPr lang="en-US" b="1" dirty="0" smtClean="0">
                <a:solidFill>
                  <a:srgbClr val="002060"/>
                </a:solidFill>
              </a:rPr>
              <a:t> the signifier evokes a concept, the </a:t>
            </a:r>
            <a:r>
              <a:rPr lang="en-US" b="1" dirty="0" smtClean="0">
                <a:solidFill>
                  <a:srgbClr val="FF0000"/>
                </a:solidFill>
              </a:rPr>
              <a:t>signified</a:t>
            </a:r>
            <a:r>
              <a:rPr lang="en-US" b="1" dirty="0" smtClean="0">
                <a:solidFill>
                  <a:srgbClr val="002060"/>
                </a:solidFill>
              </a:rPr>
              <a:t> (the reader’s mental idea of a wolf). Therefore, the word, or sign, consists of the </a:t>
            </a:r>
            <a:r>
              <a:rPr lang="en-US" b="1" dirty="0" smtClean="0">
                <a:solidFill>
                  <a:srgbClr val="FF0000"/>
                </a:solidFill>
              </a:rPr>
              <a:t>signifier </a:t>
            </a:r>
            <a:r>
              <a:rPr lang="en-US" b="1" dirty="0" smtClean="0">
                <a:solidFill>
                  <a:srgbClr val="002060"/>
                </a:solidFill>
              </a:rPr>
              <a:t>and the </a:t>
            </a:r>
            <a:r>
              <a:rPr lang="en-US" b="1" dirty="0" smtClean="0">
                <a:solidFill>
                  <a:srgbClr val="FF0000"/>
                </a:solidFill>
              </a:rPr>
              <a:t>signified</a:t>
            </a:r>
            <a:r>
              <a:rPr lang="en-US" b="1" dirty="0" smtClean="0">
                <a:solidFill>
                  <a:srgbClr val="002060"/>
                </a:solidFill>
              </a:rPr>
              <a:t>.</a:t>
            </a:r>
            <a:endParaRPr lang="en-AU" b="1" dirty="0">
              <a:solidFill>
                <a:srgbClr val="002060"/>
              </a:solidFill>
            </a:endParaRPr>
          </a:p>
        </p:txBody>
      </p:sp>
      <p:pic>
        <p:nvPicPr>
          <p:cNvPr id="4" name="Picture 3" descr="wolf (1).gif"/>
          <p:cNvPicPr/>
          <p:nvPr/>
        </p:nvPicPr>
        <p:blipFill>
          <a:blip r:embed="rId2" cstate="print"/>
          <a:stretch>
            <a:fillRect/>
          </a:stretch>
        </p:blipFill>
        <p:spPr>
          <a:xfrm>
            <a:off x="6228184" y="3507854"/>
            <a:ext cx="1800200" cy="136815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Semiotics</a:t>
            </a:r>
            <a:endParaRPr lang="en-AU" b="1" dirty="0">
              <a:solidFill>
                <a:srgbClr val="00206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The crucial point is that the </a:t>
            </a:r>
            <a:r>
              <a:rPr lang="en-US" b="1" dirty="0" smtClean="0">
                <a:solidFill>
                  <a:srgbClr val="FF0000"/>
                </a:solidFill>
              </a:rPr>
              <a:t>signifier</a:t>
            </a:r>
            <a:r>
              <a:rPr lang="en-US" b="1" dirty="0" smtClean="0">
                <a:solidFill>
                  <a:srgbClr val="002060"/>
                </a:solidFill>
              </a:rPr>
              <a:t> (wolf) does not relate to anything in the physical world (any actual animal); it relates to a mental concept which may involve any number of emotional associations. </a:t>
            </a:r>
            <a:endParaRPr lang="en-AU" b="1" dirty="0">
              <a:solidFill>
                <a:srgbClr val="002060"/>
              </a:solidFill>
            </a:endParaRPr>
          </a:p>
        </p:txBody>
      </p:sp>
      <p:pic>
        <p:nvPicPr>
          <p:cNvPr id="4" name="Picture 3" descr="werewolf-4.jpg"/>
          <p:cNvPicPr/>
          <p:nvPr/>
        </p:nvPicPr>
        <p:blipFill>
          <a:blip r:embed="rId2" cstate="print"/>
          <a:stretch>
            <a:fillRect/>
          </a:stretch>
        </p:blipFill>
        <p:spPr>
          <a:xfrm>
            <a:off x="5652120" y="3363838"/>
            <a:ext cx="1584176" cy="14401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2060"/>
                </a:solidFill>
              </a:rPr>
              <a:t>Semiotics</a:t>
            </a:r>
            <a:endParaRPr lang="en-AU" b="1" dirty="0">
              <a:solidFill>
                <a:srgbClr val="002060"/>
              </a:solidFill>
            </a:endParaRPr>
          </a:p>
        </p:txBody>
      </p:sp>
      <p:sp>
        <p:nvSpPr>
          <p:cNvPr id="3" name="Content Placeholder 2"/>
          <p:cNvSpPr>
            <a:spLocks noGrp="1"/>
          </p:cNvSpPr>
          <p:nvPr>
            <p:ph idx="1"/>
          </p:nvPr>
        </p:nvSpPr>
        <p:spPr/>
        <p:txBody>
          <a:bodyPr/>
          <a:lstStyle/>
          <a:p>
            <a:pPr>
              <a:buNone/>
            </a:pPr>
            <a:r>
              <a:rPr lang="en-US" sz="2800" b="1" dirty="0" smtClean="0">
                <a:solidFill>
                  <a:srgbClr val="002060"/>
                </a:solidFill>
              </a:rPr>
              <a:t>In the case of the ‘wolf’ these associations might include ‘dangerous’, ‘slavering’, ‘predatory’, ‘shaggy’, “huge fangs’, ‘blood-thirsty’ and so on – all the ascriptions which have led to the persecution and extermination of the wolf in many parts of the world, despite the extreme rarity of actual wolf attacks on humans.</a:t>
            </a:r>
            <a:endParaRPr lang="en-AU" sz="2800" b="1" dirty="0">
              <a:solidFill>
                <a:srgbClr val="002060"/>
              </a:solidFill>
            </a:endParaRPr>
          </a:p>
        </p:txBody>
      </p:sp>
      <p:pic>
        <p:nvPicPr>
          <p:cNvPr id="4" name="Picture 3" descr="images.jpg"/>
          <p:cNvPicPr/>
          <p:nvPr/>
        </p:nvPicPr>
        <p:blipFill>
          <a:blip r:embed="rId2" cstate="print"/>
          <a:stretch>
            <a:fillRect/>
          </a:stretch>
        </p:blipFill>
        <p:spPr>
          <a:xfrm>
            <a:off x="7884368" y="0"/>
            <a:ext cx="1080120" cy="134761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Semiotics</a:t>
            </a:r>
            <a:endParaRPr lang="en-AU" b="1" dirty="0">
              <a:solidFill>
                <a:srgbClr val="C00000"/>
              </a:solidFill>
            </a:endParaRPr>
          </a:p>
        </p:txBody>
      </p:sp>
      <p:sp>
        <p:nvSpPr>
          <p:cNvPr id="3" name="Content Placeholder 2"/>
          <p:cNvSpPr>
            <a:spLocks noGrp="1"/>
          </p:cNvSpPr>
          <p:nvPr>
            <p:ph sz="half" idx="1"/>
          </p:nvPr>
        </p:nvSpPr>
        <p:spPr/>
        <p:txBody>
          <a:bodyPr/>
          <a:lstStyle/>
          <a:p>
            <a:pPr>
              <a:buNone/>
            </a:pPr>
            <a:r>
              <a:rPr lang="en-US" b="1" dirty="0" smtClean="0">
                <a:solidFill>
                  <a:srgbClr val="002060"/>
                </a:solidFill>
              </a:rPr>
              <a:t>What kinds of associations do we have for signifiers such as dragon, witch, princess, ogre, servant etc? What cultural roles does each fulfill?</a:t>
            </a:r>
            <a:endParaRPr lang="en-AU" b="1" dirty="0">
              <a:solidFill>
                <a:srgbClr val="002060"/>
              </a:solidFill>
            </a:endParaRPr>
          </a:p>
        </p:txBody>
      </p:sp>
      <p:sp>
        <p:nvSpPr>
          <p:cNvPr id="4" name="Content Placeholder 3"/>
          <p:cNvSpPr>
            <a:spLocks noGrp="1"/>
          </p:cNvSpPr>
          <p:nvPr>
            <p:ph sz="half" idx="2"/>
          </p:nvPr>
        </p:nvSpPr>
        <p:spPr/>
        <p:txBody>
          <a:bodyPr/>
          <a:lstStyle/>
          <a:p>
            <a:pPr>
              <a:buNone/>
            </a:pPr>
            <a:r>
              <a:rPr lang="en-US" b="1" dirty="0" smtClean="0">
                <a:solidFill>
                  <a:srgbClr val="002060"/>
                </a:solidFill>
              </a:rPr>
              <a:t>What kinds of ideas are activated through the representations in your base text?</a:t>
            </a:r>
          </a:p>
          <a:p>
            <a:pPr>
              <a:buNone/>
            </a:pPr>
            <a:endParaRPr lang="en-AU" b="1" dirty="0" smtClean="0">
              <a:solidFill>
                <a:srgbClr val="002060"/>
              </a:solidFill>
            </a:endParaRPr>
          </a:p>
          <a:p>
            <a:pPr>
              <a:buNone/>
            </a:pPr>
            <a:endParaRPr lang="en-AU" dirty="0"/>
          </a:p>
        </p:txBody>
      </p:sp>
      <p:pic>
        <p:nvPicPr>
          <p:cNvPr id="5" name="Picture 4" descr="LaBelleDame-Rheam-L.jpg"/>
          <p:cNvPicPr>
            <a:picLocks noChangeAspect="1"/>
          </p:cNvPicPr>
          <p:nvPr/>
        </p:nvPicPr>
        <p:blipFill>
          <a:blip r:embed="rId2" cstate="print"/>
          <a:stretch>
            <a:fillRect/>
          </a:stretch>
        </p:blipFill>
        <p:spPr>
          <a:xfrm>
            <a:off x="6228184" y="2715766"/>
            <a:ext cx="1891283" cy="223224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63838"/>
            <a:ext cx="5486400" cy="1080120"/>
          </a:xfrm>
        </p:spPr>
        <p:txBody>
          <a:bodyPr/>
          <a:lstStyle/>
          <a:p>
            <a:r>
              <a:rPr lang="en-AU" dirty="0" smtClean="0">
                <a:solidFill>
                  <a:srgbClr val="002060"/>
                </a:solidFill>
              </a:rPr>
              <a:t>From: </a:t>
            </a:r>
            <a:r>
              <a:rPr lang="en-AU" dirty="0" err="1" smtClean="0">
                <a:solidFill>
                  <a:srgbClr val="002060"/>
                </a:solidFill>
              </a:rPr>
              <a:t>Hourihan</a:t>
            </a:r>
            <a:r>
              <a:rPr lang="en-AU" dirty="0" smtClean="0">
                <a:solidFill>
                  <a:srgbClr val="002060"/>
                </a:solidFill>
              </a:rPr>
              <a:t>, Margery, 1997, </a:t>
            </a:r>
            <a:r>
              <a:rPr lang="en-AU" i="1" dirty="0" smtClean="0">
                <a:solidFill>
                  <a:srgbClr val="002060"/>
                </a:solidFill>
              </a:rPr>
              <a:t>Deconstructing the Hero</a:t>
            </a:r>
            <a:r>
              <a:rPr lang="en-AU" dirty="0" smtClean="0">
                <a:solidFill>
                  <a:srgbClr val="002060"/>
                </a:solidFill>
              </a:rPr>
              <a:t>, Routledge, London</a:t>
            </a:r>
            <a:r>
              <a:rPr lang="en-AU" dirty="0" smtClean="0"/>
              <a:t/>
            </a:r>
            <a:br>
              <a:rPr lang="en-AU" dirty="0" smtClean="0"/>
            </a:br>
            <a:endParaRPr lang="en-AU" dirty="0"/>
          </a:p>
        </p:txBody>
      </p:sp>
      <p:pic>
        <p:nvPicPr>
          <p:cNvPr id="5" name="Picture Placeholder 4" descr="cinders.jpg"/>
          <p:cNvPicPr>
            <a:picLocks noGrp="1" noChangeAspect="1"/>
          </p:cNvPicPr>
          <p:nvPr>
            <p:ph type="pic" idx="1"/>
          </p:nvPr>
        </p:nvPicPr>
        <p:blipFill>
          <a:blip r:embed="rId2" cstate="print"/>
          <a:srcRect t="10480" b="10480"/>
          <a:stretch>
            <a:fillRect/>
          </a:stretch>
        </p:blipFill>
        <p:spPr>
          <a:xfrm>
            <a:off x="1792288" y="458788"/>
            <a:ext cx="5486400" cy="2689225"/>
          </a:xfrm>
        </p:spPr>
      </p:pic>
      <p:sp>
        <p:nvSpPr>
          <p:cNvPr id="4" name="Text Placeholder 3"/>
          <p:cNvSpPr>
            <a:spLocks noGrp="1"/>
          </p:cNvSpPr>
          <p:nvPr>
            <p:ph type="body" sz="half" idx="2"/>
          </p:nvPr>
        </p:nvSpPr>
        <p:spPr>
          <a:xfrm>
            <a:off x="1792288" y="4515966"/>
            <a:ext cx="5486400" cy="113184"/>
          </a:xfrm>
        </p:spPr>
        <p:txBody>
          <a:bodyPr/>
          <a:lstStyle/>
          <a:p>
            <a:r>
              <a:rPr lang="en-AU" dirty="0" smtClean="0"/>
              <a:t>.</a:t>
            </a:r>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Archetypes</a:t>
            </a:r>
            <a:endParaRPr lang="en-AU" b="1" dirty="0">
              <a:solidFill>
                <a:srgbClr val="C00000"/>
              </a:solidFill>
            </a:endParaRPr>
          </a:p>
        </p:txBody>
      </p:sp>
      <p:pic>
        <p:nvPicPr>
          <p:cNvPr id="3" name="Picture 2" descr="Devil%201.gif"/>
          <p:cNvPicPr>
            <a:picLocks noChangeAspect="1"/>
          </p:cNvPicPr>
          <p:nvPr/>
        </p:nvPicPr>
        <p:blipFill>
          <a:blip r:embed="rId2" cstate="print"/>
          <a:stretch>
            <a:fillRect/>
          </a:stretch>
        </p:blipFill>
        <p:spPr>
          <a:xfrm>
            <a:off x="3419475" y="995362"/>
            <a:ext cx="2305050" cy="31527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Archetypes </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400" b="1" dirty="0" smtClean="0">
                <a:solidFill>
                  <a:srgbClr val="002060"/>
                </a:solidFill>
              </a:rPr>
              <a:t>An archetype is a universal symbolic pattern. Examples of archetypal characters are the femme fatale, the trickster, the great mother and father, and the dying god. There are archetypal stories as well. Examples are stories of great floods, virgin births, </a:t>
            </a:r>
            <a:r>
              <a:rPr lang="en-AU" sz="2400" b="1" dirty="0" smtClean="0">
                <a:solidFill>
                  <a:srgbClr val="7030A0"/>
                </a:solidFill>
              </a:rPr>
              <a:t>creation, paradise</a:t>
            </a:r>
            <a:r>
              <a:rPr lang="en-AU" sz="2400" b="1" dirty="0" smtClean="0">
                <a:solidFill>
                  <a:srgbClr val="002060"/>
                </a:solidFill>
              </a:rPr>
              <a:t>, the underworld, and a final apocalypse. True to their universal nature, archetypal characters and stories appear again and again in myths across many diverse cultures. </a:t>
            </a:r>
            <a:r>
              <a:rPr lang="en-AU" sz="2400" b="1" dirty="0" smtClean="0">
                <a:solidFill>
                  <a:srgbClr val="00B050"/>
                </a:solidFill>
              </a:rPr>
              <a:t>Close to myth but applies to literature whereas myth operates throughout a culture. </a:t>
            </a:r>
            <a:endParaRPr lang="en-AU" sz="2400" b="1" dirty="0">
              <a:solidFill>
                <a:srgbClr val="00B05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Archetypes</a:t>
            </a:r>
            <a:endParaRPr lang="en-AU" dirty="0"/>
          </a:p>
        </p:txBody>
      </p:sp>
      <p:sp>
        <p:nvSpPr>
          <p:cNvPr id="3" name="Content Placeholder 2"/>
          <p:cNvSpPr>
            <a:spLocks noGrp="1"/>
          </p:cNvSpPr>
          <p:nvPr>
            <p:ph idx="1"/>
          </p:nvPr>
        </p:nvSpPr>
        <p:spPr/>
        <p:txBody>
          <a:bodyPr/>
          <a:lstStyle/>
          <a:p>
            <a:pPr>
              <a:buNone/>
            </a:pPr>
            <a:r>
              <a:rPr lang="en-AU" sz="2400" dirty="0" smtClean="0">
                <a:solidFill>
                  <a:srgbClr val="002060"/>
                </a:solidFill>
              </a:rPr>
              <a:t>A </a:t>
            </a:r>
            <a:r>
              <a:rPr lang="en-AU" sz="2400" b="1" dirty="0" smtClean="0">
                <a:solidFill>
                  <a:srgbClr val="002060"/>
                </a:solidFill>
              </a:rPr>
              <a:t>femme fatale</a:t>
            </a:r>
            <a:r>
              <a:rPr lang="en-AU" sz="2400" dirty="0" smtClean="0">
                <a:solidFill>
                  <a:srgbClr val="002060"/>
                </a:solidFill>
              </a:rPr>
              <a:t> is a mysterious and </a:t>
            </a:r>
            <a:r>
              <a:rPr lang="en-AU" sz="2400" dirty="0" smtClean="0">
                <a:solidFill>
                  <a:srgbClr val="002060"/>
                </a:solidFill>
                <a:hlinkClick r:id="rId2" action="ppaction://hlinkfile" tooltip="Seduction"/>
              </a:rPr>
              <a:t>seductive</a:t>
            </a:r>
            <a:r>
              <a:rPr lang="en-AU" sz="2400" dirty="0" smtClean="0">
                <a:solidFill>
                  <a:srgbClr val="002060"/>
                </a:solidFill>
              </a:rPr>
              <a:t> woman</a:t>
            </a:r>
            <a:r>
              <a:rPr lang="en-AU" sz="2400" baseline="30000" dirty="0" smtClean="0">
                <a:solidFill>
                  <a:srgbClr val="002060"/>
                </a:solidFill>
                <a:hlinkClick r:id="" action="ppaction://hlinkfile"/>
              </a:rPr>
              <a:t>[1]</a:t>
            </a:r>
            <a:r>
              <a:rPr lang="en-AU" sz="2400" dirty="0" smtClean="0">
                <a:solidFill>
                  <a:srgbClr val="002060"/>
                </a:solidFill>
              </a:rPr>
              <a:t> whose charms ensnare her lovers in bonds of irresistible desire, often leading them into compromising, dangerous, and deadly situations. She is an </a:t>
            </a:r>
            <a:r>
              <a:rPr lang="en-AU" sz="2400" dirty="0" smtClean="0">
                <a:solidFill>
                  <a:srgbClr val="002060"/>
                </a:solidFill>
                <a:hlinkClick r:id="rId3" action="ppaction://hlinkfile" tooltip="Archetype"/>
              </a:rPr>
              <a:t>archetype</a:t>
            </a:r>
            <a:r>
              <a:rPr lang="en-AU" sz="2400" dirty="0" smtClean="0">
                <a:solidFill>
                  <a:srgbClr val="002060"/>
                </a:solidFill>
              </a:rPr>
              <a:t> of literature and art. Her ability to entrance and hypnotize her victim with a spell was in the earliest stories seen as being literally supernatural, hence the most prosaic femme fatale today is still described as having a power akin to an enchantress, vampire, witch, or demon.</a:t>
            </a:r>
          </a:p>
          <a:p>
            <a:pPr>
              <a:buNone/>
            </a:pPr>
            <a:r>
              <a:rPr lang="en-AU" sz="2400" dirty="0" smtClean="0">
                <a:hlinkClick r:id="rId4"/>
              </a:rPr>
              <a:t>http://en.wikipedia.org/wiki/Femme_fatale</a:t>
            </a:r>
            <a:endParaRPr lang="en-AU" sz="2400" dirty="0" smtClean="0"/>
          </a:p>
          <a:p>
            <a:pPr>
              <a:buNone/>
            </a:pPr>
            <a:endParaRPr lang="en-AU" sz="2400" dirty="0" smtClean="0"/>
          </a:p>
          <a:p>
            <a:pPr>
              <a:buNone/>
            </a:pPr>
            <a:endParaRPr lang="en-AU" sz="2400" dirty="0" smtClean="0">
              <a:solidFill>
                <a:srgbClr val="002060"/>
              </a:solidFill>
            </a:endParaRPr>
          </a:p>
          <a:p>
            <a:pPr>
              <a:buNone/>
            </a:pP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400" b="1" dirty="0" smtClean="0">
                <a:solidFill>
                  <a:srgbClr val="002060"/>
                </a:solidFill>
              </a:rPr>
              <a:t>Myth: Barthes argues that the orders of signification called denotation and connotation combine to produce ideology in the form of myth …… myths operate through codes and serve the ideological function of </a:t>
            </a:r>
            <a:r>
              <a:rPr lang="en-US" sz="2400" b="1" dirty="0" smtClean="0">
                <a:solidFill>
                  <a:srgbClr val="FF0000"/>
                </a:solidFill>
              </a:rPr>
              <a:t>naturalization</a:t>
            </a:r>
            <a:r>
              <a:rPr lang="en-US" sz="2400" b="1" dirty="0" smtClean="0">
                <a:solidFill>
                  <a:srgbClr val="002060"/>
                </a:solidFill>
              </a:rPr>
              <a:t>. </a:t>
            </a:r>
            <a:endParaRPr lang="en-AU" sz="2400" b="1" dirty="0" smtClean="0">
              <a:solidFill>
                <a:srgbClr val="002060"/>
              </a:solidFill>
            </a:endParaRPr>
          </a:p>
          <a:p>
            <a:pPr>
              <a:buNone/>
            </a:pPr>
            <a:r>
              <a:rPr lang="en-US" sz="2400" b="1" dirty="0" smtClean="0">
                <a:solidFill>
                  <a:srgbClr val="002060"/>
                </a:solidFill>
              </a:rPr>
              <a:t>e.g. myth of motherhood, of childhood, of crocodile, of the noble savage, of hunting and gathering, of beauty, of femme fatale, of black man, of oriental. </a:t>
            </a:r>
            <a:endParaRPr lang="en-AU" sz="2400" b="1" dirty="0" smtClean="0">
              <a:solidFill>
                <a:srgbClr val="002060"/>
              </a:solidFill>
            </a:endParaRPr>
          </a:p>
          <a:p>
            <a:pPr>
              <a:buNone/>
            </a:pPr>
            <a:r>
              <a:rPr lang="en-US" sz="2400" b="1" dirty="0" smtClean="0">
                <a:solidFill>
                  <a:srgbClr val="002060"/>
                </a:solidFill>
              </a:rPr>
              <a:t>At: </a:t>
            </a:r>
            <a:r>
              <a:rPr lang="en-US" sz="2400" b="1" dirty="0" smtClean="0">
                <a:solidFill>
                  <a:srgbClr val="002060"/>
                </a:solidFill>
                <a:hlinkClick r:id="rId2"/>
              </a:rPr>
              <a:t>http://www.aber.ac.uk/media/Documents/S4B/sem-gloss.html#M</a:t>
            </a:r>
            <a:endParaRPr lang="en-AU" sz="2400" b="1" dirty="0" smtClean="0">
              <a:solidFill>
                <a:srgbClr val="002060"/>
              </a:solidFill>
            </a:endParaRPr>
          </a:p>
          <a:p>
            <a:pPr>
              <a:buNone/>
            </a:pPr>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Archetypes</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400" dirty="0" smtClean="0"/>
              <a:t>The phrase is </a:t>
            </a:r>
            <a:r>
              <a:rPr lang="en-AU" sz="2400" dirty="0" smtClean="0">
                <a:hlinkClick r:id="rId2" action="ppaction://hlinkfile" tooltip="French language"/>
              </a:rPr>
              <a:t>French</a:t>
            </a:r>
            <a:r>
              <a:rPr lang="en-AU" sz="2400" dirty="0" smtClean="0"/>
              <a:t> for "deadly woman". A femme fatale tries to achieve her hidden purpose by using feminine wiles such as beauty, charm, and sexual allure. In some situations, she uses </a:t>
            </a:r>
            <a:r>
              <a:rPr lang="en-AU" sz="2400" dirty="0" smtClean="0">
                <a:hlinkClick r:id="rId3" action="ppaction://hlinkfile" tooltip="Lie"/>
              </a:rPr>
              <a:t>lying</a:t>
            </a:r>
            <a:r>
              <a:rPr lang="en-AU" sz="2400" dirty="0" smtClean="0"/>
              <a:t> or </a:t>
            </a:r>
            <a:r>
              <a:rPr lang="en-AU" sz="2400" dirty="0" smtClean="0">
                <a:hlinkClick r:id="rId4" action="ppaction://hlinkfile" tooltip="Coercion"/>
              </a:rPr>
              <a:t>coercion</a:t>
            </a:r>
            <a:r>
              <a:rPr lang="en-AU" sz="2400" dirty="0" smtClean="0"/>
              <a:t> rather than charm. She may also be (or imply to be) a victim, caught in a situation from which she cannot escape.</a:t>
            </a:r>
            <a:endParaRPr lang="en-A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Archetypes</a:t>
            </a:r>
            <a:endParaRPr lang="en-AU" dirty="0"/>
          </a:p>
        </p:txBody>
      </p:sp>
      <p:sp>
        <p:nvSpPr>
          <p:cNvPr id="3" name="Content Placeholder 2"/>
          <p:cNvSpPr>
            <a:spLocks noGrp="1"/>
          </p:cNvSpPr>
          <p:nvPr>
            <p:ph idx="1"/>
          </p:nvPr>
        </p:nvSpPr>
        <p:spPr/>
        <p:txBody>
          <a:bodyPr/>
          <a:lstStyle/>
          <a:p>
            <a:pPr>
              <a:buNone/>
            </a:pPr>
            <a:r>
              <a:rPr lang="en-AU" dirty="0" smtClean="0"/>
              <a:t>In social life, the femme fatale tortures her lover in an </a:t>
            </a:r>
            <a:r>
              <a:rPr lang="en-AU" dirty="0" smtClean="0">
                <a:hlinkClick r:id="rId2" action="ppaction://hlinkfile" tooltip="Asymmetrical"/>
              </a:rPr>
              <a:t>asymmetrical</a:t>
            </a:r>
            <a:r>
              <a:rPr lang="en-AU" dirty="0" smtClean="0"/>
              <a:t> relationship, denying confirmation of her affection. She usually drives him to the point of obsession and exhaustion so that he is incapable of making rational decisions.</a:t>
            </a:r>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Archetype</a:t>
            </a:r>
            <a:endParaRPr lang="en-AU" b="1" dirty="0">
              <a:solidFill>
                <a:srgbClr val="C00000"/>
              </a:solidFill>
            </a:endParaRPr>
          </a:p>
        </p:txBody>
      </p:sp>
      <p:sp>
        <p:nvSpPr>
          <p:cNvPr id="3" name="Content Placeholder 2"/>
          <p:cNvSpPr>
            <a:spLocks noGrp="1"/>
          </p:cNvSpPr>
          <p:nvPr>
            <p:ph idx="1"/>
          </p:nvPr>
        </p:nvSpPr>
        <p:spPr/>
        <p:txBody>
          <a:bodyPr/>
          <a:lstStyle/>
          <a:p>
            <a:r>
              <a:rPr lang="en-AU" sz="2400" dirty="0" smtClean="0"/>
              <a:t>The </a:t>
            </a:r>
            <a:r>
              <a:rPr lang="en-AU" sz="2400" i="1" dirty="0" smtClean="0"/>
              <a:t>femme fatale</a:t>
            </a:r>
            <a:r>
              <a:rPr lang="en-AU" sz="2400" dirty="0" smtClean="0"/>
              <a:t> was a common figure in the European Middle Ages, often portraying the dangers of unbridled female sexuality. The pre-mediaeval inherited Biblical figure of </a:t>
            </a:r>
            <a:r>
              <a:rPr lang="en-AU" sz="2400" dirty="0" smtClean="0">
                <a:hlinkClick r:id="rId2" action="ppaction://hlinkfile" tooltip="Eve (Bible)"/>
              </a:rPr>
              <a:t>Eve</a:t>
            </a:r>
            <a:r>
              <a:rPr lang="en-AU" sz="2400" dirty="0" smtClean="0"/>
              <a:t> offers an example, as does the wicked, seductive enchantress typified in </a:t>
            </a:r>
            <a:r>
              <a:rPr lang="en-AU" sz="2400" dirty="0" smtClean="0">
                <a:hlinkClick r:id="rId3" action="ppaction://hlinkfile" tooltip="Morgan le Fay"/>
              </a:rPr>
              <a:t>Morgan le Fay</a:t>
            </a:r>
            <a:r>
              <a:rPr lang="en-AU" sz="2400" dirty="0" smtClean="0"/>
              <a:t>.</a:t>
            </a:r>
          </a:p>
          <a:p>
            <a:r>
              <a:rPr lang="en-AU" sz="2400" dirty="0" smtClean="0"/>
              <a:t>The </a:t>
            </a:r>
            <a:r>
              <a:rPr lang="en-AU" sz="2400" i="1" dirty="0" smtClean="0"/>
              <a:t>femme fatale</a:t>
            </a:r>
            <a:r>
              <a:rPr lang="en-AU" sz="2400" dirty="0" smtClean="0"/>
              <a:t> flourished in the </a:t>
            </a:r>
            <a:r>
              <a:rPr lang="en-AU" sz="2400" dirty="0" smtClean="0">
                <a:hlinkClick r:id="rId4" action="ppaction://hlinkfile" tooltip="Romanticism"/>
              </a:rPr>
              <a:t>Romantic</a:t>
            </a:r>
            <a:r>
              <a:rPr lang="en-AU" sz="2400" dirty="0" smtClean="0"/>
              <a:t> period in the works of </a:t>
            </a:r>
            <a:r>
              <a:rPr lang="en-AU" sz="2400" dirty="0" smtClean="0">
                <a:hlinkClick r:id="rId5" action="ppaction://hlinkfile" tooltip="John Keats"/>
              </a:rPr>
              <a:t>John Keats</a:t>
            </a:r>
            <a:r>
              <a:rPr lang="en-AU" sz="2400" dirty="0" smtClean="0"/>
              <a:t>, notably "</a:t>
            </a:r>
            <a:r>
              <a:rPr lang="en-AU" sz="2400" dirty="0" smtClean="0">
                <a:hlinkClick r:id="rId6" action="ppaction://hlinkfile" tooltip="La Belle Dame sans Merci"/>
              </a:rPr>
              <a:t>La Belle Dame sans </a:t>
            </a:r>
            <a:r>
              <a:rPr lang="en-AU" sz="2400" dirty="0" err="1" smtClean="0">
                <a:hlinkClick r:id="rId6" action="ppaction://hlinkfile" tooltip="La Belle Dame sans Merci"/>
              </a:rPr>
              <a:t>Merci</a:t>
            </a:r>
            <a:r>
              <a:rPr lang="en-AU" sz="2400" dirty="0" smtClean="0"/>
              <a:t>" and "</a:t>
            </a:r>
            <a:r>
              <a:rPr lang="en-AU" sz="2400" dirty="0" err="1" smtClean="0">
                <a:hlinkClick r:id="rId7" action="ppaction://hlinkfile" tooltip="Lamia (poem)"/>
              </a:rPr>
              <a:t>Lamia</a:t>
            </a:r>
            <a:r>
              <a:rPr lang="en-AU" sz="2400" dirty="0" smtClean="0"/>
              <a:t>". </a:t>
            </a:r>
            <a:r>
              <a:rPr lang="en-AU" sz="2400" dirty="0" smtClean="0">
                <a:hlinkClick r:id="rId8"/>
              </a:rPr>
              <a:t>http://en.wikipedia.org/wiki/Femme_fatale</a:t>
            </a:r>
            <a:endParaRPr lang="en-AU" sz="2400" dirty="0" smtClean="0"/>
          </a:p>
          <a:p>
            <a:endParaRPr lang="en-AU" sz="2400" dirty="0" smtClean="0"/>
          </a:p>
          <a:p>
            <a:pPr>
              <a:buNone/>
            </a:pPr>
            <a:endParaRPr lang="en-A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Cinderella Archetype</a:t>
            </a:r>
            <a:endParaRPr lang="en-AU" b="1" dirty="0">
              <a:solidFill>
                <a:srgbClr val="C00000"/>
              </a:solidFill>
            </a:endParaRPr>
          </a:p>
        </p:txBody>
      </p:sp>
      <p:sp>
        <p:nvSpPr>
          <p:cNvPr id="3" name="Content Placeholder 2"/>
          <p:cNvSpPr>
            <a:spLocks noGrp="1"/>
          </p:cNvSpPr>
          <p:nvPr>
            <p:ph idx="1"/>
          </p:nvPr>
        </p:nvSpPr>
        <p:spPr/>
        <p:txBody>
          <a:bodyPr/>
          <a:lstStyle/>
          <a:p>
            <a:r>
              <a:rPr lang="en-AU" dirty="0" smtClean="0"/>
              <a:t>naive, carefree innocent girl</a:t>
            </a:r>
          </a:p>
          <a:p>
            <a:r>
              <a:rPr lang="en-AU" dirty="0" smtClean="0"/>
              <a:t>Greeks called her child-woman or ‘the maiden’</a:t>
            </a:r>
          </a:p>
          <a:p>
            <a:r>
              <a:rPr lang="en-AU" dirty="0" smtClean="0"/>
              <a:t>unaware of her sexual attractiveness and other competencies</a:t>
            </a:r>
          </a:p>
          <a:p>
            <a:r>
              <a:rPr lang="en-AU" dirty="0" smtClean="0"/>
              <a:t>the willing symbol of fertility. </a:t>
            </a:r>
            <a:endParaRPr lang="en-A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Cinderella Archetype</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800" b="1" dirty="0" smtClean="0">
                <a:solidFill>
                  <a:srgbClr val="002060"/>
                </a:solidFill>
              </a:rPr>
              <a:t>The ‘child woman’ can be described by adjectives like: compliant, harmonizing, nice and sweet, quiet, simplistic, ‘demure, can’t say no, lacking passion, passive, uncertain, kind, receptive, ability to wait, unassuming, ‘good little girl’, little willpower, pleasing everybody, ‘well behaved child’. </a:t>
            </a:r>
            <a:r>
              <a:rPr lang="en-AU" sz="2800" b="1" dirty="0" smtClean="0">
                <a:solidFill>
                  <a:srgbClr val="002060"/>
                </a:solidFill>
                <a:hlinkClick r:id="rId2"/>
              </a:rPr>
              <a:t>http://www.9types.com/movieboard/messages/10387.html</a:t>
            </a:r>
            <a:r>
              <a:rPr lang="en-AU" sz="2800" b="1" dirty="0" smtClean="0">
                <a:solidFill>
                  <a:srgbClr val="002060"/>
                </a:solidFill>
              </a:rPr>
              <a:t> </a:t>
            </a:r>
            <a:endParaRPr lang="en-AU" sz="2800" b="1" dirty="0">
              <a:solidFill>
                <a:srgbClr val="00206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Golliwog Archetype</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AU" sz="2000" dirty="0" smtClean="0"/>
              <a:t>This stereotype gained notoriety through the 1898 children's book </a:t>
            </a:r>
            <a:r>
              <a:rPr lang="en-AU" sz="2000" i="1" dirty="0" smtClean="0">
                <a:hlinkClick r:id="rId2" action="ppaction://hlinkfile" tooltip="Little Black Sambo"/>
              </a:rPr>
              <a:t>The Story of Little Black Sambo</a:t>
            </a:r>
            <a:r>
              <a:rPr lang="en-AU" sz="2000" dirty="0" smtClean="0"/>
              <a:t> by </a:t>
            </a:r>
            <a:r>
              <a:rPr lang="en-AU" sz="2000" dirty="0" smtClean="0">
                <a:hlinkClick r:id="rId3" action="ppaction://hlinkfile" tooltip="Helen Bannerman"/>
              </a:rPr>
              <a:t>Helen Bannerman</a:t>
            </a:r>
            <a:r>
              <a:rPr lang="en-AU" sz="2000" dirty="0" smtClean="0"/>
              <a:t>. It told the story of a boy named Sambo who outwitted a group of hungry </a:t>
            </a:r>
            <a:r>
              <a:rPr lang="en-AU" sz="2000" dirty="0" smtClean="0">
                <a:hlinkClick r:id="rId4" action="ppaction://hlinkfile" tooltip="Tiger"/>
              </a:rPr>
              <a:t>tigers</a:t>
            </a:r>
            <a:r>
              <a:rPr lang="en-AU" sz="2000" dirty="0" smtClean="0"/>
              <a:t>. "Sambo" refers to Black men that were considered very happy, usually laughing, lazy, irresponsible or carefree. This depiction of black people was displayed in films in the 1900s. The original text suggested that Sambo lived in </a:t>
            </a:r>
            <a:r>
              <a:rPr lang="en-AU" sz="2000" dirty="0" smtClean="0">
                <a:hlinkClick r:id="rId5" action="ppaction://hlinkfile" tooltip="India"/>
              </a:rPr>
              <a:t>India</a:t>
            </a:r>
            <a:r>
              <a:rPr lang="en-AU" sz="2000" dirty="0" smtClean="0"/>
              <a:t>, but this fact may have escaped many readers. The book has often been considered to be a slur against Africans.</a:t>
            </a:r>
            <a:r>
              <a:rPr lang="en-AU" sz="2000" baseline="30000" dirty="0" smtClean="0">
                <a:hlinkClick r:id="" action="ppaction://hlinkfile"/>
              </a:rPr>
              <a:t>[6]</a:t>
            </a:r>
            <a:endParaRPr lang="en-AU" sz="2000" dirty="0" smtClean="0"/>
          </a:p>
          <a:p>
            <a:pPr>
              <a:buNone/>
            </a:pPr>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Golliwog Archetype</a:t>
            </a:r>
            <a:endParaRPr lang="en-AU" dirty="0"/>
          </a:p>
        </p:txBody>
      </p:sp>
      <p:sp>
        <p:nvSpPr>
          <p:cNvPr id="3" name="Content Placeholder 2"/>
          <p:cNvSpPr>
            <a:spLocks noGrp="1"/>
          </p:cNvSpPr>
          <p:nvPr>
            <p:ph idx="1"/>
          </p:nvPr>
        </p:nvSpPr>
        <p:spPr/>
        <p:txBody>
          <a:bodyPr/>
          <a:lstStyle/>
          <a:p>
            <a:pPr>
              <a:buNone/>
            </a:pPr>
            <a:r>
              <a:rPr lang="en-AU" dirty="0" smtClean="0"/>
              <a:t>Blacks are lazy, vicious, and incapable of any serious improvement", said the popular writer Rudyard Kipling in his School History of England (1911). "Niggers are like monkeys [with] their subnormal sloping foreheads and large protruding lips", said G W Stevens in The Land of the Dollar (1897).</a:t>
            </a:r>
            <a:endParaRPr lang="en-AU" smtClean="0"/>
          </a:p>
          <a:p>
            <a:pPr>
              <a:buNone/>
            </a:pP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sz="2800" b="1" i="1" dirty="0" smtClean="0">
                <a:solidFill>
                  <a:srgbClr val="002060"/>
                </a:solidFill>
              </a:rPr>
              <a:t>“……'myth' as recurring themes, icons and stereotypes which claim common recognition within a cultural group with a shared ideology……………. Ideology we define as the grid of significations which organizes myths in the legitimation of particular social, economic and political relations.” </a:t>
            </a:r>
            <a:r>
              <a:rPr lang="en-US" sz="2800" dirty="0" smtClean="0"/>
              <a:t>At: </a:t>
            </a:r>
            <a:r>
              <a:rPr lang="en-US" sz="2800" dirty="0" smtClean="0">
                <a:hlinkClick r:id="rId2"/>
              </a:rPr>
              <a:t>http://ccms.ukzn.ac.za/index.php?option=com_content&amp;task=view&amp;id=625&amp;Itemid=72</a:t>
            </a:r>
            <a:endParaRPr lang="en-AU" sz="2800" b="1" dirty="0" smtClean="0">
              <a:solidFill>
                <a:srgbClr val="002060"/>
              </a:solidFill>
            </a:endParaRPr>
          </a:p>
          <a:p>
            <a:pPr>
              <a:buNone/>
            </a:pPr>
            <a:endParaRPr lang="en-A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r-CA" b="1" dirty="0" err="1" smtClean="0">
                <a:solidFill>
                  <a:srgbClr val="C00000"/>
                </a:solidFill>
              </a:rPr>
              <a:t>Myth</a:t>
            </a:r>
            <a:endParaRPr lang="fr-CA" b="1" dirty="0" smtClean="0">
              <a:solidFill>
                <a:srgbClr val="C00000"/>
              </a:solidFill>
            </a:endParaRPr>
          </a:p>
        </p:txBody>
      </p:sp>
      <p:sp>
        <p:nvSpPr>
          <p:cNvPr id="6147" name="Content Placeholder 2"/>
          <p:cNvSpPr>
            <a:spLocks noGrp="1"/>
          </p:cNvSpPr>
          <p:nvPr>
            <p:ph idx="1"/>
          </p:nvPr>
        </p:nvSpPr>
        <p:spPr/>
        <p:txBody>
          <a:bodyPr/>
          <a:lstStyle/>
          <a:p>
            <a:pPr>
              <a:buNone/>
            </a:pPr>
            <a:r>
              <a:rPr lang="fr-CA" b="1" dirty="0" err="1" smtClean="0">
                <a:solidFill>
                  <a:srgbClr val="002060"/>
                </a:solidFill>
              </a:rPr>
              <a:t>Myths</a:t>
            </a:r>
            <a:r>
              <a:rPr lang="fr-CA" b="1" dirty="0" smtClean="0">
                <a:solidFill>
                  <a:srgbClr val="002060"/>
                </a:solidFill>
              </a:rPr>
              <a:t> are </a:t>
            </a:r>
            <a:r>
              <a:rPr lang="fr-CA" b="1" dirty="0" err="1" smtClean="0">
                <a:solidFill>
                  <a:srgbClr val="002060"/>
                </a:solidFill>
              </a:rPr>
              <a:t>signs</a:t>
            </a:r>
            <a:r>
              <a:rPr lang="fr-CA" b="1" dirty="0" smtClean="0">
                <a:solidFill>
                  <a:srgbClr val="002060"/>
                </a:solidFill>
              </a:rPr>
              <a:t> </a:t>
            </a:r>
            <a:r>
              <a:rPr lang="fr-CA" b="1" dirty="0" err="1" smtClean="0">
                <a:solidFill>
                  <a:srgbClr val="002060"/>
                </a:solidFill>
              </a:rPr>
              <a:t>which</a:t>
            </a:r>
            <a:r>
              <a:rPr lang="fr-CA" b="1" dirty="0" smtClean="0">
                <a:solidFill>
                  <a:srgbClr val="002060"/>
                </a:solidFill>
              </a:rPr>
              <a:t> are all </a:t>
            </a:r>
            <a:r>
              <a:rPr lang="fr-CA" b="1" dirty="0" err="1" smtClean="0">
                <a:solidFill>
                  <a:srgbClr val="002060"/>
                </a:solidFill>
              </a:rPr>
              <a:t>around</a:t>
            </a:r>
            <a:r>
              <a:rPr lang="fr-CA" b="1" dirty="0" smtClean="0">
                <a:solidFill>
                  <a:srgbClr val="002060"/>
                </a:solidFill>
              </a:rPr>
              <a:t> us in </a:t>
            </a:r>
            <a:r>
              <a:rPr lang="fr-CA" b="1" dirty="0" err="1" smtClean="0">
                <a:solidFill>
                  <a:srgbClr val="002060"/>
                </a:solidFill>
              </a:rPr>
              <a:t>our</a:t>
            </a:r>
            <a:r>
              <a:rPr lang="fr-CA" b="1" dirty="0" smtClean="0">
                <a:solidFill>
                  <a:srgbClr val="002060"/>
                </a:solidFill>
              </a:rPr>
              <a:t> culture. </a:t>
            </a:r>
            <a:r>
              <a:rPr lang="fr-CA" sz="2400" b="1" dirty="0" smtClean="0">
                <a:solidFill>
                  <a:srgbClr val="002060"/>
                </a:solidFill>
              </a:rPr>
              <a:t>(</a:t>
            </a:r>
            <a:r>
              <a:rPr lang="fr-CA" sz="2400" b="1" dirty="0" err="1" smtClean="0">
                <a:solidFill>
                  <a:srgbClr val="002060"/>
                </a:solidFill>
              </a:rPr>
              <a:t>mothers</a:t>
            </a:r>
            <a:r>
              <a:rPr lang="fr-CA" sz="2400" b="1" dirty="0" smtClean="0">
                <a:solidFill>
                  <a:srgbClr val="002060"/>
                </a:solidFill>
              </a:rPr>
              <a:t>, </a:t>
            </a:r>
            <a:r>
              <a:rPr lang="fr-CA" sz="2400" b="1" dirty="0" err="1" smtClean="0">
                <a:solidFill>
                  <a:srgbClr val="002060"/>
                </a:solidFill>
              </a:rPr>
              <a:t>fathers</a:t>
            </a:r>
            <a:r>
              <a:rPr lang="fr-CA" sz="2400" b="1" dirty="0" smtClean="0">
                <a:solidFill>
                  <a:srgbClr val="002060"/>
                </a:solidFill>
              </a:rPr>
              <a:t>, babies, </a:t>
            </a:r>
            <a:r>
              <a:rPr lang="fr-CA" sz="2400" b="1" dirty="0" err="1" smtClean="0">
                <a:solidFill>
                  <a:srgbClr val="002060"/>
                </a:solidFill>
              </a:rPr>
              <a:t>little</a:t>
            </a:r>
            <a:r>
              <a:rPr lang="fr-CA" sz="2400" b="1" dirty="0" smtClean="0">
                <a:solidFill>
                  <a:srgbClr val="002060"/>
                </a:solidFill>
              </a:rPr>
              <a:t> girls, </a:t>
            </a:r>
            <a:r>
              <a:rPr lang="fr-CA" sz="2400" b="1" dirty="0" err="1" smtClean="0">
                <a:solidFill>
                  <a:srgbClr val="002060"/>
                </a:solidFill>
              </a:rPr>
              <a:t>little</a:t>
            </a:r>
            <a:r>
              <a:rPr lang="fr-CA" sz="2400" b="1" dirty="0" smtClean="0">
                <a:solidFill>
                  <a:srgbClr val="002060"/>
                </a:solidFill>
              </a:rPr>
              <a:t> boys, </a:t>
            </a:r>
            <a:r>
              <a:rPr lang="fr-CA" sz="2400" b="1" dirty="0" err="1" smtClean="0">
                <a:solidFill>
                  <a:srgbClr val="002060"/>
                </a:solidFill>
              </a:rPr>
              <a:t>witches</a:t>
            </a:r>
            <a:r>
              <a:rPr lang="fr-CA" sz="2400" b="1" dirty="0" smtClean="0">
                <a:solidFill>
                  <a:srgbClr val="002060"/>
                </a:solidFill>
              </a:rPr>
              <a:t>, coloured people, </a:t>
            </a:r>
            <a:r>
              <a:rPr lang="fr-CA" sz="2400" b="1" dirty="0" err="1" smtClean="0">
                <a:solidFill>
                  <a:srgbClr val="002060"/>
                </a:solidFill>
              </a:rPr>
              <a:t>orientals</a:t>
            </a:r>
            <a:r>
              <a:rPr lang="fr-CA" sz="2400" b="1" dirty="0" smtClean="0">
                <a:solidFill>
                  <a:srgbClr val="002060"/>
                </a:solidFill>
              </a:rPr>
              <a:t>, the country, the city …)</a:t>
            </a:r>
          </a:p>
          <a:p>
            <a:pPr>
              <a:buNone/>
            </a:pPr>
            <a:r>
              <a:rPr lang="en-US" b="1" dirty="0" smtClean="0">
                <a:solidFill>
                  <a:srgbClr val="002060"/>
                </a:solidFill>
              </a:rPr>
              <a:t>Barthes says myths impose upon us the belief that something simply ‘</a:t>
            </a:r>
            <a:r>
              <a:rPr lang="en-US" b="1" i="1" dirty="0" smtClean="0">
                <a:solidFill>
                  <a:srgbClr val="002060"/>
                </a:solidFill>
              </a:rPr>
              <a:t>goes without saying</a:t>
            </a:r>
            <a:r>
              <a:rPr lang="en-US" b="1" dirty="0" smtClean="0">
                <a:solidFill>
                  <a:srgbClr val="002060"/>
                </a:solidFill>
              </a:rPr>
              <a:t>’; they create a perception of the falsely obvious. (</a:t>
            </a:r>
            <a:r>
              <a:rPr lang="en-US" b="1" dirty="0" err="1" smtClean="0">
                <a:solidFill>
                  <a:srgbClr val="002060"/>
                </a:solidFill>
              </a:rPr>
              <a:t>Hoirihan</a:t>
            </a:r>
            <a:r>
              <a:rPr lang="en-US" b="1" dirty="0" smtClean="0">
                <a:solidFill>
                  <a:srgbClr val="002060"/>
                </a:solidFill>
              </a:rPr>
              <a:t> p12)</a:t>
            </a:r>
            <a:endParaRPr lang="fr-CA" b="1" dirty="0" smtClean="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2124075" y="206375"/>
            <a:ext cx="6562725" cy="857250"/>
          </a:xfrm>
        </p:spPr>
        <p:txBody>
          <a:bodyPr/>
          <a:lstStyle/>
          <a:p>
            <a:pPr algn="l"/>
            <a:r>
              <a:rPr lang="fr-CA" b="1" dirty="0" err="1" smtClean="0">
                <a:solidFill>
                  <a:srgbClr val="C00000"/>
                </a:solidFill>
              </a:rPr>
              <a:t>Myth</a:t>
            </a:r>
            <a:endParaRPr lang="fr-CA" b="1" dirty="0" smtClean="0">
              <a:solidFill>
                <a:srgbClr val="C00000"/>
              </a:solidFill>
            </a:endParaRPr>
          </a:p>
        </p:txBody>
      </p:sp>
      <p:sp>
        <p:nvSpPr>
          <p:cNvPr id="7171" name="Content Placeholder 2"/>
          <p:cNvSpPr>
            <a:spLocks noGrp="1"/>
          </p:cNvSpPr>
          <p:nvPr>
            <p:ph idx="1"/>
          </p:nvPr>
        </p:nvSpPr>
        <p:spPr>
          <a:xfrm>
            <a:off x="2124075" y="1200150"/>
            <a:ext cx="6562725" cy="3394075"/>
          </a:xfrm>
        </p:spPr>
        <p:txBody>
          <a:bodyPr/>
          <a:lstStyle/>
          <a:p>
            <a:pPr>
              <a:buNone/>
            </a:pPr>
            <a:r>
              <a:rPr lang="en-US" sz="2400" b="1" dirty="0" smtClean="0">
                <a:solidFill>
                  <a:srgbClr val="002060"/>
                </a:solidFill>
              </a:rPr>
              <a:t>In modern literary and cultural study, myth refers to a shared way of understanding the world that is activated through representations in texts. E.g. a representation of a wolf activates all kinds of culturally embedded ideas about the nature of wolves as predators and  werewolves. </a:t>
            </a:r>
            <a:endParaRPr lang="fr-CA" sz="2400" b="1" dirty="0" smtClean="0">
              <a:solidFill>
                <a:srgbClr val="002060"/>
              </a:solidFill>
            </a:endParaRPr>
          </a:p>
        </p:txBody>
      </p:sp>
      <p:pic>
        <p:nvPicPr>
          <p:cNvPr id="4" name="Picture 3" descr="lone-wolf.jpg"/>
          <p:cNvPicPr>
            <a:picLocks noChangeAspect="1"/>
          </p:cNvPicPr>
          <p:nvPr/>
        </p:nvPicPr>
        <p:blipFill>
          <a:blip r:embed="rId3" cstate="print"/>
          <a:stretch>
            <a:fillRect/>
          </a:stretch>
        </p:blipFill>
        <p:spPr>
          <a:xfrm>
            <a:off x="7308304" y="3363838"/>
            <a:ext cx="1487048" cy="15636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C00000"/>
                </a:solidFill>
              </a:rPr>
              <a:t>Myth</a:t>
            </a:r>
            <a:endParaRPr lang="en-AU" b="1" dirty="0">
              <a:solidFill>
                <a:srgbClr val="C00000"/>
              </a:solidFill>
            </a:endParaRPr>
          </a:p>
        </p:txBody>
      </p:sp>
      <p:sp>
        <p:nvSpPr>
          <p:cNvPr id="3" name="Content Placeholder 2"/>
          <p:cNvSpPr>
            <a:spLocks noGrp="1"/>
          </p:cNvSpPr>
          <p:nvPr>
            <p:ph idx="1"/>
          </p:nvPr>
        </p:nvSpPr>
        <p:spPr/>
        <p:txBody>
          <a:bodyPr/>
          <a:lstStyle/>
          <a:p>
            <a:pPr>
              <a:buNone/>
            </a:pPr>
            <a:r>
              <a:rPr lang="en-US" b="1" dirty="0" smtClean="0">
                <a:solidFill>
                  <a:srgbClr val="002060"/>
                </a:solidFill>
              </a:rPr>
              <a:t>This kind of myth is related to the signs and categories through which a community view the world, so that knowing the myth is part of what it means to be a member of the culture. </a:t>
            </a:r>
          </a:p>
          <a:p>
            <a:pPr>
              <a:buNone/>
            </a:pPr>
            <a:r>
              <a:rPr lang="en-US" b="1" dirty="0" smtClean="0">
                <a:solidFill>
                  <a:srgbClr val="002060"/>
                </a:solidFill>
              </a:rPr>
              <a:t>See : </a:t>
            </a:r>
            <a:r>
              <a:rPr lang="en-AU" sz="2000" dirty="0">
                <a:hlinkClick r:id="rId2"/>
              </a:rPr>
              <a:t>http://ceasefiremagazine.co.uk/in-theory-barthes-2/</a:t>
            </a:r>
            <a:endParaRPr lang="en-AU" sz="2000"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solidFill>
                  <a:srgbClr val="C00000"/>
                </a:solidFill>
              </a:rPr>
              <a:t>Myth in your text?</a:t>
            </a:r>
            <a:endParaRPr lang="en-AU" sz="2400" dirty="0">
              <a:solidFill>
                <a:srgbClr val="C00000"/>
              </a:solidFill>
            </a:endParaRPr>
          </a:p>
        </p:txBody>
      </p:sp>
      <p:sp>
        <p:nvSpPr>
          <p:cNvPr id="3" name="Content Placeholder 2"/>
          <p:cNvSpPr>
            <a:spLocks noGrp="1"/>
          </p:cNvSpPr>
          <p:nvPr>
            <p:ph idx="1"/>
          </p:nvPr>
        </p:nvSpPr>
        <p:spPr/>
        <p:txBody>
          <a:bodyPr/>
          <a:lstStyle/>
          <a:p>
            <a:pPr>
              <a:buNone/>
            </a:pPr>
            <a:r>
              <a:rPr lang="en-AU" b="1" dirty="0" smtClean="0">
                <a:solidFill>
                  <a:srgbClr val="C00000"/>
                </a:solidFill>
              </a:rPr>
              <a:t>Myth</a:t>
            </a:r>
          </a:p>
          <a:p>
            <a:pPr>
              <a:buNone/>
            </a:pPr>
            <a:r>
              <a:rPr lang="en-US" sz="2400" b="1" dirty="0" smtClean="0">
                <a:solidFill>
                  <a:srgbClr val="002060"/>
                </a:solidFill>
              </a:rPr>
              <a:t>Many aspects of cultural life are understood through myth. Motherhood, for example, is a powerfully mythologized cultural role. Representations of motherhood in texts often activate ideas to do with nurturing, self-sacrifice, gentleness, femininity, purity, domesticity and more. </a:t>
            </a:r>
            <a:endParaRPr lang="en-AU" sz="2400" b="1" dirty="0">
              <a:solidFill>
                <a:srgbClr val="002060"/>
              </a:solidFill>
            </a:endParaRPr>
          </a:p>
        </p:txBody>
      </p:sp>
      <p:sp>
        <p:nvSpPr>
          <p:cNvPr id="4" name="Text Placeholder 3"/>
          <p:cNvSpPr>
            <a:spLocks noGrp="1"/>
          </p:cNvSpPr>
          <p:nvPr>
            <p:ph type="body" sz="half" idx="2"/>
          </p:nvPr>
        </p:nvSpPr>
        <p:spPr/>
        <p:txBody>
          <a:bodyPr/>
          <a:lstStyle/>
          <a:p>
            <a:r>
              <a:rPr lang="en-AU" sz="2400" b="1" dirty="0" smtClean="0">
                <a:solidFill>
                  <a:srgbClr val="002060"/>
                </a:solidFill>
              </a:rPr>
              <a:t>The black man(“</a:t>
            </a:r>
            <a:r>
              <a:rPr lang="en-AU" sz="2400" b="1" i="1" dirty="0" smtClean="0">
                <a:solidFill>
                  <a:srgbClr val="002060"/>
                </a:solidFill>
              </a:rPr>
              <a:t>Noddy”</a:t>
            </a:r>
            <a:r>
              <a:rPr lang="en-AU" sz="2400" b="1" dirty="0" smtClean="0">
                <a:solidFill>
                  <a:srgbClr val="002060"/>
                </a:solidFill>
              </a:rPr>
              <a:t>)</a:t>
            </a:r>
          </a:p>
          <a:p>
            <a:endParaRPr lang="en-AU" sz="2400" b="1" dirty="0" smtClean="0">
              <a:solidFill>
                <a:srgbClr val="002060"/>
              </a:solidFill>
            </a:endParaRPr>
          </a:p>
          <a:p>
            <a:r>
              <a:rPr lang="en-AU" sz="2400" b="1" dirty="0" smtClean="0">
                <a:solidFill>
                  <a:srgbClr val="002060"/>
                </a:solidFill>
              </a:rPr>
              <a:t>The seductress (“</a:t>
            </a:r>
            <a:r>
              <a:rPr lang="en-AU" sz="2400" b="1" i="1" dirty="0" smtClean="0">
                <a:solidFill>
                  <a:srgbClr val="002060"/>
                </a:solidFill>
              </a:rPr>
              <a:t>La Belle Dame Sans Merci”</a:t>
            </a:r>
            <a:r>
              <a:rPr lang="en-AU" sz="2400" b="1" dirty="0" smtClean="0">
                <a:solidFill>
                  <a:srgbClr val="002060"/>
                </a:solidFill>
              </a:rPr>
              <a:t>)</a:t>
            </a:r>
          </a:p>
          <a:p>
            <a:endParaRPr lang="en-AU" sz="2400" b="1" dirty="0" smtClean="0">
              <a:solidFill>
                <a:srgbClr val="002060"/>
              </a:solidFill>
            </a:endParaRPr>
          </a:p>
          <a:p>
            <a:r>
              <a:rPr lang="en-AU" sz="2400" b="1" dirty="0" smtClean="0">
                <a:solidFill>
                  <a:srgbClr val="002060"/>
                </a:solidFill>
              </a:rPr>
              <a:t>Beauty (“</a:t>
            </a:r>
            <a:r>
              <a:rPr lang="en-AU" sz="2400" b="1" i="1" dirty="0" smtClean="0">
                <a:solidFill>
                  <a:srgbClr val="002060"/>
                </a:solidFill>
              </a:rPr>
              <a:t>Cinderella”</a:t>
            </a:r>
            <a:r>
              <a:rPr lang="en-AU" sz="2400" b="1" dirty="0" smtClean="0">
                <a:solidFill>
                  <a:srgbClr val="002060"/>
                </a:solidFill>
              </a:rPr>
              <a:t>)</a:t>
            </a:r>
            <a:endParaRPr lang="en-AU" sz="2400" b="1" dirty="0">
              <a:solidFill>
                <a:srgbClr val="002060"/>
              </a:solidFill>
            </a:endParaRPr>
          </a:p>
        </p:txBody>
      </p:sp>
    </p:spTree>
  </p:cSld>
  <p:clrMapOvr>
    <a:masterClrMapping/>
  </p:clrMapOvr>
</p:sld>
</file>

<file path=ppt/theme/theme1.xml><?xml version="1.0" encoding="utf-8"?>
<a:theme xmlns:a="http://schemas.openxmlformats.org/drawingml/2006/main" name="16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168</Template>
  <TotalTime>376</TotalTime>
  <Words>2337</Words>
  <Application>Microsoft Office PowerPoint</Application>
  <PresentationFormat>On-screen Show (16:9)</PresentationFormat>
  <Paragraphs>137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168</vt:lpstr>
      <vt:lpstr>Myth</vt:lpstr>
      <vt:lpstr>Myth</vt:lpstr>
      <vt:lpstr>Myth</vt:lpstr>
      <vt:lpstr>Myth</vt:lpstr>
      <vt:lpstr>Myth</vt:lpstr>
      <vt:lpstr>Myth</vt:lpstr>
      <vt:lpstr>Myth</vt:lpstr>
      <vt:lpstr>Myth</vt:lpstr>
      <vt:lpstr>Myth in your text?</vt:lpstr>
      <vt:lpstr>What ideas are activated? What intertextual references contribute to myth? E.g. stories about golliwogs. </vt:lpstr>
      <vt:lpstr>Myth</vt:lpstr>
      <vt:lpstr>Gunga Din</vt:lpstr>
      <vt:lpstr>Myth</vt:lpstr>
      <vt:lpstr>Myth and Ideology</vt:lpstr>
      <vt:lpstr>Myth of Eve</vt:lpstr>
      <vt:lpstr>What ideas are activated? What intertextual references are relevant contribute to the myth of the seductress? See Hourihan references to “La Belle Dame Sans Merci”. </vt:lpstr>
      <vt:lpstr>What ideas are activated? What intertextual references are relevant contribute to the beauty myth? E.g. in The Odyssey and the Iliad (Helen of Troy)</vt:lpstr>
      <vt:lpstr>Myth</vt:lpstr>
      <vt:lpstr>Myth</vt:lpstr>
      <vt:lpstr>Myth</vt:lpstr>
      <vt:lpstr>Myth</vt:lpstr>
      <vt:lpstr>Myth</vt:lpstr>
      <vt:lpstr>Semiotics</vt:lpstr>
      <vt:lpstr>Semiotics</vt:lpstr>
      <vt:lpstr>Semiotics</vt:lpstr>
      <vt:lpstr>Semiotics</vt:lpstr>
      <vt:lpstr>Semiotics</vt:lpstr>
      <vt:lpstr>Semiotics and Myth</vt:lpstr>
      <vt:lpstr>Myth and Semiotics</vt:lpstr>
      <vt:lpstr>Myth and Ideology</vt:lpstr>
      <vt:lpstr>Semiotics</vt:lpstr>
      <vt:lpstr>Semiotics</vt:lpstr>
      <vt:lpstr>Semiotics</vt:lpstr>
      <vt:lpstr>Semiotics</vt:lpstr>
      <vt:lpstr>Semiotics</vt:lpstr>
      <vt:lpstr>From: Hourihan, Margery, 1997, Deconstructing the Hero, Routledge, London </vt:lpstr>
      <vt:lpstr>Archetypes</vt:lpstr>
      <vt:lpstr>Archetypes </vt:lpstr>
      <vt:lpstr>Archetypes</vt:lpstr>
      <vt:lpstr>Archetypes</vt:lpstr>
      <vt:lpstr>Archetypes</vt:lpstr>
      <vt:lpstr>Archetype</vt:lpstr>
      <vt:lpstr>Cinderella Archetype</vt:lpstr>
      <vt:lpstr>Cinderella Archetype</vt:lpstr>
      <vt:lpstr>Golliwog Archetype</vt:lpstr>
      <vt:lpstr>Golliwog Archetype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dc:title>
  <dc:creator>Elizabeth Woolaston</dc:creator>
  <cp:lastModifiedBy>EJW</cp:lastModifiedBy>
  <cp:revision>45</cp:revision>
  <dcterms:created xsi:type="dcterms:W3CDTF">2011-05-11T18:38:32Z</dcterms:created>
  <dcterms:modified xsi:type="dcterms:W3CDTF">2017-07-31T08:14:19Z</dcterms:modified>
</cp:coreProperties>
</file>