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9" r:id="rId4"/>
    <p:sldId id="270" r:id="rId5"/>
    <p:sldId id="271" r:id="rId6"/>
    <p:sldId id="272" r:id="rId7"/>
    <p:sldId id="274" r:id="rId8"/>
    <p:sldId id="273" r:id="rId9"/>
    <p:sldId id="260" r:id="rId10"/>
    <p:sldId id="283" r:id="rId11"/>
    <p:sldId id="257" r:id="rId12"/>
    <p:sldId id="268" r:id="rId13"/>
    <p:sldId id="258" r:id="rId14"/>
    <p:sldId id="261" r:id="rId15"/>
    <p:sldId id="262" r:id="rId16"/>
    <p:sldId id="263" r:id="rId17"/>
    <p:sldId id="264" r:id="rId18"/>
    <p:sldId id="267" r:id="rId19"/>
    <p:sldId id="275" r:id="rId20"/>
    <p:sldId id="276" r:id="rId21"/>
    <p:sldId id="277" r:id="rId22"/>
    <p:sldId id="280" r:id="rId23"/>
    <p:sldId id="265" r:id="rId24"/>
    <p:sldId id="278" r:id="rId25"/>
    <p:sldId id="279" r:id="rId26"/>
    <p:sldId id="281" r:id="rId27"/>
    <p:sldId id="282" r:id="rId28"/>
    <p:sldId id="26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56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C11193-3925-4B09-984C-B25C36BFF462}" type="datetimeFigureOut">
              <a:rPr lang="en-AU" smtClean="0"/>
              <a:t>29/10/2020</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19FC91-AA13-4505-9C8E-F3AAB000345E}"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9C11193-3925-4B09-984C-B25C36BFF462}" type="datetimeFigureOut">
              <a:rPr lang="en-AU" smtClean="0"/>
              <a:t>29/10/2020</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9C11193-3925-4B09-984C-B25C36BFF462}" type="datetimeFigureOut">
              <a:rPr lang="en-AU" smtClean="0"/>
              <a:t>29/10/2020</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C11193-3925-4B09-984C-B25C36BFF462}" type="datetimeFigureOut">
              <a:rPr lang="en-AU" smtClean="0"/>
              <a:t>29/10/2020</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19FC91-AA13-4505-9C8E-F3AAB000345E}"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C11193-3925-4B09-984C-B25C36BFF462}" type="datetimeFigureOut">
              <a:rPr lang="en-AU" smtClean="0"/>
              <a:t>29/10/2020</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19FC91-AA13-4505-9C8E-F3AAB000345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eng.fju.edu.tw/Literary_Criticism/postcolonis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sun.edu/~whw2380/542/Feminist%20Family%20Theory.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answers.yahoo.com/question/index?qid=20110202215300AA8OFR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rocku.ca/english/jlye/ideology.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1.assumption.edu/users/ady/hhgateway/gateway/Marxistlitcrit.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solidFill>
                  <a:srgbClr val="C00000"/>
                </a:solidFill>
              </a:rPr>
              <a:t>Unpacking Discourse and Ideology</a:t>
            </a:r>
            <a:endParaRPr lang="en-AU" dirty="0">
              <a:solidFill>
                <a:srgbClr val="C00000"/>
              </a:solidFill>
            </a:endParaRPr>
          </a:p>
        </p:txBody>
      </p:sp>
      <p:sp>
        <p:nvSpPr>
          <p:cNvPr id="3" name="Subtitle 2"/>
          <p:cNvSpPr>
            <a:spLocks noGrp="1"/>
          </p:cNvSpPr>
          <p:nvPr>
            <p:ph type="subTitle" idx="1"/>
          </p:nvPr>
        </p:nvSpPr>
        <p:spPr/>
        <p:txBody>
          <a:bodyPr/>
          <a:lstStyle/>
          <a:p>
            <a:r>
              <a:rPr lang="en-AU" b="1" dirty="0" smtClean="0">
                <a:solidFill>
                  <a:srgbClr val="00B0F0"/>
                </a:solidFill>
              </a:rPr>
              <a:t>Which ideology could you challenge in your transformed text?</a:t>
            </a:r>
            <a:endParaRPr lang="en-AU" b="1" dirty="0">
              <a:solidFill>
                <a:srgbClr val="00B0F0"/>
              </a:solidFill>
            </a:endParaRPr>
          </a:p>
        </p:txBody>
      </p:sp>
      <p:pic>
        <p:nvPicPr>
          <p:cNvPr id="4" name="Picture 3" descr="King_Solomon.jpg"/>
          <p:cNvPicPr>
            <a:picLocks noChangeAspect="1"/>
          </p:cNvPicPr>
          <p:nvPr/>
        </p:nvPicPr>
        <p:blipFill>
          <a:blip r:embed="rId2" cstate="print"/>
          <a:stretch>
            <a:fillRect/>
          </a:stretch>
        </p:blipFill>
        <p:spPr>
          <a:xfrm>
            <a:off x="6300192" y="260648"/>
            <a:ext cx="2161977" cy="178308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smtClean="0"/>
              <a:t>What is the discourse in your text that you want to change?</a:t>
            </a:r>
          </a:p>
          <a:p>
            <a:pPr marL="109728" indent="0">
              <a:buNone/>
            </a:pPr>
            <a:r>
              <a:rPr lang="en-AU" dirty="0" smtClean="0"/>
              <a:t>What discourse will you change it to? </a:t>
            </a:r>
            <a:endParaRPr lang="en-AU" dirty="0"/>
          </a:p>
        </p:txBody>
      </p:sp>
      <p:sp>
        <p:nvSpPr>
          <p:cNvPr id="3" name="Title 2"/>
          <p:cNvSpPr>
            <a:spLocks noGrp="1"/>
          </p:cNvSpPr>
          <p:nvPr>
            <p:ph type="title"/>
          </p:nvPr>
        </p:nvSpPr>
        <p:spPr/>
        <p:txBody>
          <a:bodyPr/>
          <a:lstStyle/>
          <a:p>
            <a:r>
              <a:rPr lang="en-AU" dirty="0" smtClean="0">
                <a:solidFill>
                  <a:srgbClr val="FF0000"/>
                </a:solidFill>
              </a:rPr>
              <a:t>Discourse</a:t>
            </a:r>
            <a:endParaRPr lang="en-AU" dirty="0">
              <a:solidFill>
                <a:srgbClr val="FF0000"/>
              </a:solidFill>
            </a:endParaRPr>
          </a:p>
        </p:txBody>
      </p:sp>
    </p:spTree>
    <p:extLst>
      <p:ext uri="{BB962C8B-B14F-4D97-AF65-F5344CB8AC3E}">
        <p14:creationId xmlns:p14="http://schemas.microsoft.com/office/powerpoint/2010/main" val="4017396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b="1" dirty="0" smtClean="0">
                <a:solidFill>
                  <a:srgbClr val="0070C0"/>
                </a:solidFill>
              </a:rPr>
              <a:t>Whose interests are served by the particular representations in the text? (men/patriarchal interests, whites/colonialist interests, bosses/capitalist interests)</a:t>
            </a:r>
          </a:p>
          <a:p>
            <a:pPr>
              <a:buNone/>
            </a:pPr>
            <a:endParaRPr lang="en-AU" b="1" dirty="0" smtClean="0">
              <a:solidFill>
                <a:srgbClr val="0070C0"/>
              </a:solidFill>
            </a:endParaRPr>
          </a:p>
          <a:p>
            <a:pPr>
              <a:buNone/>
            </a:pPr>
            <a:r>
              <a:rPr lang="en-AU" b="1" dirty="0" smtClean="0">
                <a:solidFill>
                  <a:srgbClr val="0070C0"/>
                </a:solidFill>
              </a:rPr>
              <a:t>You will be using Marxist, feminist or post-colonial theory to deconstruct your text i.e. Unpack the discourse and ideology. </a:t>
            </a:r>
            <a:endParaRPr lang="en-AU" b="1" dirty="0">
              <a:solidFill>
                <a:srgbClr val="0070C0"/>
              </a:solidFill>
            </a:endParaRPr>
          </a:p>
        </p:txBody>
      </p:sp>
      <p:sp>
        <p:nvSpPr>
          <p:cNvPr id="3" name="Title 2"/>
          <p:cNvSpPr>
            <a:spLocks noGrp="1"/>
          </p:cNvSpPr>
          <p:nvPr>
            <p:ph type="title"/>
          </p:nvPr>
        </p:nvSpPr>
        <p:spPr/>
        <p:txBody>
          <a:bodyPr>
            <a:normAutofit fontScale="90000"/>
          </a:bodyPr>
          <a:lstStyle/>
          <a:p>
            <a:r>
              <a:rPr lang="en-AU" dirty="0" smtClean="0">
                <a:solidFill>
                  <a:srgbClr val="C00000"/>
                </a:solidFill>
              </a:rPr>
              <a:t>Contemporary world-context centred theorists ask:</a:t>
            </a:r>
            <a:endParaRPr lang="en-AU" dirty="0">
              <a:solidFill>
                <a:srgbClr val="C00000"/>
              </a:solidFill>
            </a:endParaRPr>
          </a:p>
        </p:txBody>
      </p:sp>
      <p:pic>
        <p:nvPicPr>
          <p:cNvPr id="4" name="Picture 3" descr="onion.bmp"/>
          <p:cNvPicPr>
            <a:picLocks noChangeAspect="1"/>
          </p:cNvPicPr>
          <p:nvPr/>
        </p:nvPicPr>
        <p:blipFill>
          <a:blip r:embed="rId2" cstate="print"/>
          <a:stretch>
            <a:fillRect/>
          </a:stretch>
        </p:blipFill>
        <p:spPr>
          <a:xfrm>
            <a:off x="7236296" y="5085184"/>
            <a:ext cx="1224136" cy="135471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b="1" dirty="0" smtClean="0">
                <a:solidFill>
                  <a:srgbClr val="002060"/>
                </a:solidFill>
              </a:rPr>
              <a:t>You will need to write 1-2 paragraphs explaining the focus/approach of the school of theorists you have selected. </a:t>
            </a:r>
          </a:p>
          <a:p>
            <a:pPr>
              <a:buNone/>
            </a:pPr>
            <a:r>
              <a:rPr lang="en-AU" b="1" dirty="0" smtClean="0">
                <a:solidFill>
                  <a:srgbClr val="002060"/>
                </a:solidFill>
              </a:rPr>
              <a:t>These theorists may examine binary oppositions and myth in texts but they also ask some of the following questions.</a:t>
            </a:r>
          </a:p>
          <a:p>
            <a:pPr>
              <a:buNone/>
            </a:pPr>
            <a:endParaRPr lang="en-AU" dirty="0"/>
          </a:p>
        </p:txBody>
      </p:sp>
      <p:sp>
        <p:nvSpPr>
          <p:cNvPr id="3" name="Title 2"/>
          <p:cNvSpPr>
            <a:spLocks noGrp="1"/>
          </p:cNvSpPr>
          <p:nvPr>
            <p:ph type="title"/>
          </p:nvPr>
        </p:nvSpPr>
        <p:spPr/>
        <p:txBody>
          <a:bodyPr/>
          <a:lstStyle/>
          <a:p>
            <a:r>
              <a:rPr lang="en-AU" dirty="0" smtClean="0">
                <a:solidFill>
                  <a:srgbClr val="C00000"/>
                </a:solidFill>
              </a:rPr>
              <a:t>Theory</a:t>
            </a:r>
            <a:endParaRPr lang="en-AU" dirty="0">
              <a:solidFill>
                <a:srgbClr val="C00000"/>
              </a:solidFill>
            </a:endParaRPr>
          </a:p>
        </p:txBody>
      </p:sp>
      <p:pic>
        <p:nvPicPr>
          <p:cNvPr id="4" name="Picture 3" descr="PANDABEA.gif"/>
          <p:cNvPicPr>
            <a:picLocks noChangeAspect="1"/>
          </p:cNvPicPr>
          <p:nvPr/>
        </p:nvPicPr>
        <p:blipFill>
          <a:blip r:embed="rId2" cstate="print"/>
          <a:stretch>
            <a:fillRect/>
          </a:stretch>
        </p:blipFill>
        <p:spPr>
          <a:xfrm>
            <a:off x="5868144" y="4077072"/>
            <a:ext cx="2504183" cy="206084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AU" dirty="0" smtClean="0">
                <a:solidFill>
                  <a:srgbClr val="002060"/>
                </a:solidFill>
              </a:rPr>
              <a:t>How do gender </a:t>
            </a:r>
            <a:r>
              <a:rPr lang="en-AU" dirty="0" smtClean="0">
                <a:solidFill>
                  <a:schemeClr val="accent2"/>
                </a:solidFill>
              </a:rPr>
              <a:t>discourses</a:t>
            </a:r>
            <a:r>
              <a:rPr lang="en-AU" dirty="0" smtClean="0">
                <a:solidFill>
                  <a:srgbClr val="002060"/>
                </a:solidFill>
              </a:rPr>
              <a:t> dominate the writing in the tale? What beliefs about the role of women in society are promoted within the tale? How does the </a:t>
            </a:r>
            <a:r>
              <a:rPr lang="en-AU" dirty="0" smtClean="0">
                <a:solidFill>
                  <a:schemeClr val="accent2"/>
                </a:solidFill>
              </a:rPr>
              <a:t>ideology</a:t>
            </a:r>
            <a:r>
              <a:rPr lang="en-AU" dirty="0" smtClean="0">
                <a:solidFill>
                  <a:srgbClr val="002060"/>
                </a:solidFill>
              </a:rPr>
              <a:t> underpinning the text work to advantage men?  </a:t>
            </a:r>
          </a:p>
          <a:p>
            <a:pPr lvl="0"/>
            <a:r>
              <a:rPr lang="en-AU" dirty="0" smtClean="0">
                <a:solidFill>
                  <a:srgbClr val="002060"/>
                </a:solidFill>
              </a:rPr>
              <a:t>How do </a:t>
            </a:r>
            <a:r>
              <a:rPr lang="en-AU" dirty="0" smtClean="0">
                <a:solidFill>
                  <a:schemeClr val="accent2"/>
                </a:solidFill>
              </a:rPr>
              <a:t>discourses of power </a:t>
            </a:r>
            <a:r>
              <a:rPr lang="en-AU" dirty="0" smtClean="0">
                <a:solidFill>
                  <a:srgbClr val="002060"/>
                </a:solidFill>
              </a:rPr>
              <a:t>dominate the writing in the tale?</a:t>
            </a:r>
          </a:p>
          <a:p>
            <a:pPr lvl="0"/>
            <a:r>
              <a:rPr lang="en-AU" dirty="0" smtClean="0">
                <a:solidFill>
                  <a:srgbClr val="002060"/>
                </a:solidFill>
              </a:rPr>
              <a:t>How does this invited reading of the story serve the interests of a patriarchal society? </a:t>
            </a:r>
          </a:p>
          <a:p>
            <a:pPr lvl="0"/>
            <a:r>
              <a:rPr lang="en-AU" dirty="0" smtClean="0">
                <a:solidFill>
                  <a:srgbClr val="002060"/>
                </a:solidFill>
              </a:rPr>
              <a:t>How does it serve to ‘keep women in their place’? (post-colonialist theorists ask similar questions). </a:t>
            </a:r>
          </a:p>
          <a:p>
            <a:pPr>
              <a:buNone/>
            </a:pPr>
            <a:endParaRPr lang="en-AU" dirty="0"/>
          </a:p>
        </p:txBody>
      </p:sp>
      <p:sp>
        <p:nvSpPr>
          <p:cNvPr id="3" name="Title 2"/>
          <p:cNvSpPr>
            <a:spLocks noGrp="1"/>
          </p:cNvSpPr>
          <p:nvPr>
            <p:ph type="title"/>
          </p:nvPr>
        </p:nvSpPr>
        <p:spPr/>
        <p:txBody>
          <a:bodyPr/>
          <a:lstStyle/>
          <a:p>
            <a:r>
              <a:rPr lang="en-AU" dirty="0" smtClean="0">
                <a:solidFill>
                  <a:schemeClr val="accent2">
                    <a:lumMod val="60000"/>
                    <a:lumOff val="40000"/>
                  </a:schemeClr>
                </a:solidFill>
              </a:rPr>
              <a:t>Feminists ask:</a:t>
            </a:r>
            <a:endParaRPr lang="en-AU" dirty="0">
              <a:solidFill>
                <a:schemeClr val="accent2">
                  <a:lumMod val="60000"/>
                  <a:lumOff val="40000"/>
                </a:schemeClr>
              </a:solidFill>
            </a:endParaRPr>
          </a:p>
        </p:txBody>
      </p:sp>
      <p:pic>
        <p:nvPicPr>
          <p:cNvPr id="4" name="Picture 3" descr="WORM.gif"/>
          <p:cNvPicPr>
            <a:picLocks noChangeAspect="1"/>
          </p:cNvPicPr>
          <p:nvPr/>
        </p:nvPicPr>
        <p:blipFill>
          <a:blip r:embed="rId2" cstate="print"/>
          <a:stretch>
            <a:fillRect/>
          </a:stretch>
        </p:blipFill>
        <p:spPr>
          <a:xfrm>
            <a:off x="7092280" y="188640"/>
            <a:ext cx="1426478" cy="134076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AU" dirty="0" smtClean="0">
                <a:solidFill>
                  <a:srgbClr val="002060"/>
                </a:solidFill>
              </a:rPr>
              <a:t>Note the characters’ </a:t>
            </a:r>
            <a:r>
              <a:rPr lang="en-AU" sz="4000" dirty="0" smtClean="0">
                <a:solidFill>
                  <a:srgbClr val="FF0000"/>
                </a:solidFill>
              </a:rPr>
              <a:t>names</a:t>
            </a:r>
            <a:r>
              <a:rPr lang="en-AU" sz="4000" dirty="0" smtClean="0">
                <a:solidFill>
                  <a:srgbClr val="002060"/>
                </a:solidFill>
              </a:rPr>
              <a:t>.</a:t>
            </a:r>
            <a:r>
              <a:rPr lang="en-AU" dirty="0" smtClean="0">
                <a:solidFill>
                  <a:srgbClr val="002060"/>
                </a:solidFill>
              </a:rPr>
              <a:t> That is, consider who is named (and who isn’t) and how – by their first name or surname – and the possible implications of this. Consider also characters that are not specifically named but may be referred to generically as the ‘womenfolk’, ‘wood cutters’, ‘soldiers’ and the possible effects of this kind of naming.</a:t>
            </a:r>
            <a:endParaRPr lang="en-AU" b="1" dirty="0" smtClean="0">
              <a:solidFill>
                <a:srgbClr val="002060"/>
              </a:solidFill>
            </a:endParaRPr>
          </a:p>
          <a:p>
            <a:pPr>
              <a:buNone/>
            </a:pPr>
            <a:endParaRPr lang="en-AU" dirty="0"/>
          </a:p>
        </p:txBody>
      </p:sp>
      <p:sp>
        <p:nvSpPr>
          <p:cNvPr id="3" name="Title 2"/>
          <p:cNvSpPr>
            <a:spLocks noGrp="1"/>
          </p:cNvSpPr>
          <p:nvPr>
            <p:ph type="title"/>
          </p:nvPr>
        </p:nvSpPr>
        <p:spPr/>
        <p:txBody>
          <a:bodyPr>
            <a:normAutofit fontScale="90000"/>
          </a:bodyPr>
          <a:lstStyle/>
          <a:p>
            <a:r>
              <a:rPr lang="en-AU" dirty="0" smtClean="0">
                <a:solidFill>
                  <a:srgbClr val="C00000"/>
                </a:solidFill>
              </a:rPr>
              <a:t>Reading to identify gender/race discourses – a suggested approach</a:t>
            </a:r>
            <a:endParaRPr lang="en-AU" dirty="0">
              <a:solidFill>
                <a:srgbClr val="C00000"/>
              </a:solidFill>
            </a:endParaRPr>
          </a:p>
        </p:txBody>
      </p:sp>
      <p:pic>
        <p:nvPicPr>
          <p:cNvPr id="4" name="Picture 3" descr="GUMNUT1.gif"/>
          <p:cNvPicPr>
            <a:picLocks noChangeAspect="1"/>
          </p:cNvPicPr>
          <p:nvPr/>
        </p:nvPicPr>
        <p:blipFill>
          <a:blip r:embed="rId2" cstate="print"/>
          <a:stretch>
            <a:fillRect/>
          </a:stretch>
        </p:blipFill>
        <p:spPr>
          <a:xfrm>
            <a:off x="6948264" y="5013176"/>
            <a:ext cx="1870281" cy="155679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buNone/>
            </a:pPr>
            <a:r>
              <a:rPr lang="en-AU" dirty="0" smtClean="0">
                <a:solidFill>
                  <a:srgbClr val="002060"/>
                </a:solidFill>
              </a:rPr>
              <a:t>Note who </a:t>
            </a:r>
            <a:r>
              <a:rPr lang="en-AU" b="1" dirty="0" smtClean="0">
                <a:solidFill>
                  <a:srgbClr val="FF0000"/>
                </a:solidFill>
              </a:rPr>
              <a:t>speaks;</a:t>
            </a:r>
            <a:r>
              <a:rPr lang="en-AU" dirty="0" smtClean="0">
                <a:solidFill>
                  <a:srgbClr val="002060"/>
                </a:solidFill>
              </a:rPr>
              <a:t> who listens; how speech is tagged. Consider how characters voices are described. For example, what might be the effects of describing voices as ‘deep’, ‘high’, ‘whining’? </a:t>
            </a:r>
            <a:endParaRPr lang="en-AU" b="1" dirty="0" smtClean="0">
              <a:solidFill>
                <a:srgbClr val="002060"/>
              </a:solidFill>
            </a:endParaRPr>
          </a:p>
          <a:p>
            <a:pPr lvl="0">
              <a:buNone/>
            </a:pPr>
            <a:r>
              <a:rPr lang="en-AU" dirty="0" smtClean="0">
                <a:solidFill>
                  <a:srgbClr val="002060"/>
                </a:solidFill>
              </a:rPr>
              <a:t>Note </a:t>
            </a:r>
            <a:r>
              <a:rPr lang="en-AU" b="1" dirty="0" smtClean="0">
                <a:solidFill>
                  <a:srgbClr val="FF0000"/>
                </a:solidFill>
              </a:rPr>
              <a:t>character descriptions</a:t>
            </a:r>
            <a:r>
              <a:rPr lang="en-AU" dirty="0" smtClean="0">
                <a:solidFill>
                  <a:srgbClr val="002060"/>
                </a:solidFill>
              </a:rPr>
              <a:t>; the particular aspects of appearance, speech, behaviour, and actions that are selected for description.</a:t>
            </a:r>
            <a:endParaRPr lang="en-AU" b="1" dirty="0" smtClean="0">
              <a:solidFill>
                <a:srgbClr val="002060"/>
              </a:solidFill>
            </a:endParaRPr>
          </a:p>
          <a:p>
            <a:pPr lvl="0">
              <a:buNone/>
            </a:pPr>
            <a:r>
              <a:rPr lang="en-AU" dirty="0" smtClean="0">
                <a:solidFill>
                  <a:srgbClr val="002060"/>
                </a:solidFill>
              </a:rPr>
              <a:t>Note </a:t>
            </a:r>
            <a:r>
              <a:rPr lang="en-AU" b="1" dirty="0" smtClean="0">
                <a:solidFill>
                  <a:srgbClr val="FF0000"/>
                </a:solidFill>
              </a:rPr>
              <a:t>descriptions of characters’ bodies</a:t>
            </a:r>
            <a:r>
              <a:rPr lang="en-AU" dirty="0" smtClean="0">
                <a:solidFill>
                  <a:srgbClr val="002060"/>
                </a:solidFill>
              </a:rPr>
              <a:t>. Note whether body parts which feature in some descriptions do not feature in others and consider the effects, especially in terms of gender. The bodies of which gender/race are described the most and why?</a:t>
            </a:r>
            <a:endParaRPr lang="en-AU" b="1" dirty="0" smtClean="0">
              <a:solidFill>
                <a:srgbClr val="002060"/>
              </a:solidFill>
            </a:endParaRPr>
          </a:p>
          <a:p>
            <a:pPr>
              <a:buNone/>
            </a:pPr>
            <a:endParaRPr lang="en-AU" dirty="0"/>
          </a:p>
        </p:txBody>
      </p:sp>
      <p:sp>
        <p:nvSpPr>
          <p:cNvPr id="3" name="Title 2"/>
          <p:cNvSpPr>
            <a:spLocks noGrp="1"/>
          </p:cNvSpPr>
          <p:nvPr>
            <p:ph type="title"/>
          </p:nvPr>
        </p:nvSpPr>
        <p:spPr/>
        <p:txBody>
          <a:bodyPr>
            <a:normAutofit fontScale="90000"/>
          </a:bodyPr>
          <a:lstStyle/>
          <a:p>
            <a:r>
              <a:rPr lang="en-AU" dirty="0" smtClean="0">
                <a:solidFill>
                  <a:srgbClr val="002060"/>
                </a:solidFill>
              </a:rPr>
              <a:t>Reading to identify gender/race discourses – a suggested approach</a:t>
            </a:r>
            <a:endParaRPr lang="en-AU"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AU" dirty="0" smtClean="0"/>
              <a:t>Jot down the </a:t>
            </a:r>
            <a:r>
              <a:rPr lang="en-AU" dirty="0" smtClean="0">
                <a:solidFill>
                  <a:srgbClr val="FF0000"/>
                </a:solidFill>
              </a:rPr>
              <a:t>adjectives</a:t>
            </a:r>
            <a:r>
              <a:rPr lang="en-AU" dirty="0" smtClean="0"/>
              <a:t> used to describe a character or group of characters. Are there            connections and contrasts that can be made? Can there be connections and contrasts made in terms of gender? With what effects in terms of the reading you are producing?</a:t>
            </a:r>
          </a:p>
          <a:p>
            <a:pPr lvl="0"/>
            <a:r>
              <a:rPr lang="en-AU" dirty="0" smtClean="0"/>
              <a:t>Make note of </a:t>
            </a:r>
            <a:r>
              <a:rPr lang="en-AU" dirty="0" smtClean="0">
                <a:solidFill>
                  <a:srgbClr val="FF0000"/>
                </a:solidFill>
              </a:rPr>
              <a:t>verbs</a:t>
            </a:r>
            <a:r>
              <a:rPr lang="en-AU" dirty="0" smtClean="0"/>
              <a:t> used in relation to different characters. What connections and contrasts can you make? </a:t>
            </a:r>
          </a:p>
          <a:p>
            <a:pPr lvl="0"/>
            <a:r>
              <a:rPr lang="en-AU" dirty="0" smtClean="0"/>
              <a:t>Try to locate </a:t>
            </a:r>
            <a:r>
              <a:rPr lang="en-AU" dirty="0" smtClean="0">
                <a:solidFill>
                  <a:srgbClr val="FF0000"/>
                </a:solidFill>
              </a:rPr>
              <a:t>significant emotive words </a:t>
            </a:r>
            <a:r>
              <a:rPr lang="en-AU" dirty="0" smtClean="0"/>
              <a:t>which position the reader in relation to women/men/race.</a:t>
            </a:r>
          </a:p>
          <a:p>
            <a:pPr lvl="0"/>
            <a:r>
              <a:rPr lang="en-AU" dirty="0" smtClean="0"/>
              <a:t>Note the point of view used and the effect this has on gender/race representation. </a:t>
            </a:r>
          </a:p>
          <a:p>
            <a:pPr>
              <a:buNone/>
            </a:pPr>
            <a:endParaRPr lang="en-AU" dirty="0"/>
          </a:p>
        </p:txBody>
      </p:sp>
      <p:sp>
        <p:nvSpPr>
          <p:cNvPr id="3" name="Title 2"/>
          <p:cNvSpPr>
            <a:spLocks noGrp="1"/>
          </p:cNvSpPr>
          <p:nvPr>
            <p:ph type="title"/>
          </p:nvPr>
        </p:nvSpPr>
        <p:spPr/>
        <p:txBody>
          <a:bodyPr>
            <a:normAutofit fontScale="90000"/>
          </a:bodyPr>
          <a:lstStyle/>
          <a:p>
            <a:r>
              <a:rPr lang="en-AU" dirty="0" smtClean="0"/>
              <a:t>Reading to identify gender discourses – a suggested approach</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AU" b="1" dirty="0" smtClean="0">
                <a:solidFill>
                  <a:srgbClr val="00B050"/>
                </a:solidFill>
              </a:rPr>
              <a:t>Contemporary text-centred strategies:</a:t>
            </a:r>
          </a:p>
          <a:p>
            <a:pPr lvl="0"/>
            <a:r>
              <a:rPr lang="en-AU" dirty="0" smtClean="0">
                <a:solidFill>
                  <a:srgbClr val="0070C0"/>
                </a:solidFill>
              </a:rPr>
              <a:t>Consider </a:t>
            </a:r>
            <a:r>
              <a:rPr lang="en-AU" dirty="0" smtClean="0">
                <a:solidFill>
                  <a:srgbClr val="FF0000"/>
                </a:solidFill>
              </a:rPr>
              <a:t>the gaps </a:t>
            </a:r>
            <a:r>
              <a:rPr lang="en-AU" dirty="0" smtClean="0">
                <a:solidFill>
                  <a:srgbClr val="0070C0"/>
                </a:solidFill>
              </a:rPr>
              <a:t>in the text. How have you filled the gaps with culturally constructed beliefs and ideas?</a:t>
            </a:r>
          </a:p>
          <a:p>
            <a:pPr lvl="0"/>
            <a:r>
              <a:rPr lang="en-AU" dirty="0" smtClean="0">
                <a:solidFill>
                  <a:srgbClr val="0070C0"/>
                </a:solidFill>
              </a:rPr>
              <a:t>Consider the </a:t>
            </a:r>
            <a:r>
              <a:rPr lang="en-AU" dirty="0" smtClean="0">
                <a:solidFill>
                  <a:srgbClr val="FF0000"/>
                </a:solidFill>
              </a:rPr>
              <a:t>silences </a:t>
            </a:r>
            <a:r>
              <a:rPr lang="en-AU" dirty="0" smtClean="0">
                <a:solidFill>
                  <a:srgbClr val="0070C0"/>
                </a:solidFill>
              </a:rPr>
              <a:t>of the text. </a:t>
            </a:r>
          </a:p>
          <a:p>
            <a:pPr lvl="0"/>
            <a:r>
              <a:rPr lang="en-AU" dirty="0" smtClean="0">
                <a:solidFill>
                  <a:srgbClr val="0070C0"/>
                </a:solidFill>
              </a:rPr>
              <a:t>Reveal </a:t>
            </a:r>
            <a:r>
              <a:rPr lang="en-AU" dirty="0" smtClean="0">
                <a:solidFill>
                  <a:srgbClr val="FF0000"/>
                </a:solidFill>
              </a:rPr>
              <a:t>binary oppositions  </a:t>
            </a:r>
            <a:r>
              <a:rPr lang="en-AU" dirty="0" smtClean="0">
                <a:solidFill>
                  <a:srgbClr val="0070C0"/>
                </a:solidFill>
              </a:rPr>
              <a:t>- which half is privileged over the other and why? </a:t>
            </a:r>
          </a:p>
        </p:txBody>
      </p:sp>
      <p:sp>
        <p:nvSpPr>
          <p:cNvPr id="3" name="Title 2"/>
          <p:cNvSpPr>
            <a:spLocks noGrp="1"/>
          </p:cNvSpPr>
          <p:nvPr>
            <p:ph type="title"/>
          </p:nvPr>
        </p:nvSpPr>
        <p:spPr/>
        <p:txBody>
          <a:bodyPr>
            <a:normAutofit fontScale="90000"/>
          </a:bodyPr>
          <a:lstStyle/>
          <a:p>
            <a:r>
              <a:rPr lang="en-AU" dirty="0" smtClean="0">
                <a:solidFill>
                  <a:srgbClr val="7030A0"/>
                </a:solidFill>
              </a:rPr>
              <a:t>Reading to identify gender discourses – a suggested approach</a:t>
            </a:r>
            <a:endParaRPr lang="en-AU" dirty="0">
              <a:solidFill>
                <a:srgbClr val="7030A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dirty="0" smtClean="0"/>
              <a:t>Analyse text for: </a:t>
            </a:r>
          </a:p>
          <a:p>
            <a:pPr>
              <a:buNone/>
            </a:pPr>
            <a:r>
              <a:rPr lang="en-AU" b="1" dirty="0" smtClean="0">
                <a:solidFill>
                  <a:srgbClr val="C00000"/>
                </a:solidFill>
              </a:rPr>
              <a:t>Binary oppositions</a:t>
            </a:r>
          </a:p>
          <a:p>
            <a:pPr>
              <a:buNone/>
            </a:pPr>
            <a:r>
              <a:rPr lang="en-AU" b="1" dirty="0" smtClean="0">
                <a:solidFill>
                  <a:srgbClr val="C00000"/>
                </a:solidFill>
              </a:rPr>
              <a:t>Myth</a:t>
            </a:r>
            <a:r>
              <a:rPr lang="en-AU" dirty="0" smtClean="0"/>
              <a:t> – semiotic analysis (see notes on myth in Booklet)</a:t>
            </a:r>
          </a:p>
          <a:p>
            <a:pPr>
              <a:buNone/>
            </a:pPr>
            <a:endParaRPr lang="en-AU" dirty="0" smtClean="0"/>
          </a:p>
          <a:p>
            <a:pPr>
              <a:buNone/>
            </a:pPr>
            <a:r>
              <a:rPr lang="en-AU" dirty="0" smtClean="0"/>
              <a:t>You will need to read the David King article to get a grip on how to do semiotic analysis. If applying semiotic analysis, do so in depth. </a:t>
            </a:r>
          </a:p>
        </p:txBody>
      </p:sp>
      <p:sp>
        <p:nvSpPr>
          <p:cNvPr id="3" name="Title 2"/>
          <p:cNvSpPr>
            <a:spLocks noGrp="1"/>
          </p:cNvSpPr>
          <p:nvPr>
            <p:ph type="title"/>
          </p:nvPr>
        </p:nvSpPr>
        <p:spPr/>
        <p:txBody>
          <a:bodyPr>
            <a:normAutofit fontScale="90000"/>
          </a:bodyPr>
          <a:lstStyle/>
          <a:p>
            <a:r>
              <a:rPr lang="en-AU" dirty="0" smtClean="0">
                <a:solidFill>
                  <a:srgbClr val="FF0000"/>
                </a:solidFill>
              </a:rPr>
              <a:t>Useful reading practices for unpacking discourse and ideology</a:t>
            </a:r>
            <a:endParaRPr lang="en-AU"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b="1" dirty="0" smtClean="0">
                <a:solidFill>
                  <a:srgbClr val="002060"/>
                </a:solidFill>
              </a:rPr>
              <a:t>Apply understanding of theory- specific terms.</a:t>
            </a:r>
          </a:p>
          <a:p>
            <a:pPr marL="109728" indent="0">
              <a:buNone/>
            </a:pPr>
            <a:r>
              <a:rPr lang="en-AU" b="1" dirty="0" smtClean="0">
                <a:solidFill>
                  <a:srgbClr val="002060"/>
                </a:solidFill>
              </a:rPr>
              <a:t>Ask theory-specific questions.</a:t>
            </a:r>
          </a:p>
          <a:p>
            <a:pPr marL="109728" indent="0">
              <a:buNone/>
            </a:pPr>
            <a:r>
              <a:rPr lang="en-AU" b="1" dirty="0" smtClean="0">
                <a:solidFill>
                  <a:srgbClr val="002060"/>
                </a:solidFill>
              </a:rPr>
              <a:t>Apply particular reading strategies. E.g. binary oppositions, myth, semiotic analysis, gaps and silences, contradictions and incoherences</a:t>
            </a:r>
            <a:r>
              <a:rPr lang="en-AU" dirty="0" smtClean="0"/>
              <a:t>. </a:t>
            </a:r>
          </a:p>
          <a:p>
            <a:pPr marL="109728" indent="0">
              <a:buNone/>
            </a:pPr>
            <a:endParaRPr lang="en-AU" dirty="0" smtClean="0"/>
          </a:p>
        </p:txBody>
      </p:sp>
      <p:sp>
        <p:nvSpPr>
          <p:cNvPr id="3" name="Title 2"/>
          <p:cNvSpPr>
            <a:spLocks noGrp="1"/>
          </p:cNvSpPr>
          <p:nvPr>
            <p:ph type="title"/>
          </p:nvPr>
        </p:nvSpPr>
        <p:spPr/>
        <p:txBody>
          <a:bodyPr>
            <a:normAutofit fontScale="90000"/>
          </a:bodyPr>
          <a:lstStyle/>
          <a:p>
            <a:r>
              <a:rPr lang="en-AU" dirty="0" smtClean="0">
                <a:solidFill>
                  <a:srgbClr val="FF0000"/>
                </a:solidFill>
              </a:rPr>
              <a:t>Other theory based methodologies</a:t>
            </a:r>
            <a:endParaRPr lang="en-AU" dirty="0">
              <a:solidFill>
                <a:srgbClr val="FF0000"/>
              </a:solidFill>
            </a:endParaRPr>
          </a:p>
        </p:txBody>
      </p:sp>
    </p:spTree>
    <p:extLst>
      <p:ext uri="{BB962C8B-B14F-4D97-AF65-F5344CB8AC3E}">
        <p14:creationId xmlns:p14="http://schemas.microsoft.com/office/powerpoint/2010/main" val="531958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dirty="0" smtClean="0">
                <a:solidFill>
                  <a:srgbClr val="0070C0"/>
                </a:solidFill>
              </a:rPr>
              <a:t>The body of </a:t>
            </a:r>
            <a:r>
              <a:rPr lang="en-AU" dirty="0" smtClean="0">
                <a:solidFill>
                  <a:srgbClr val="FF0000"/>
                </a:solidFill>
              </a:rPr>
              <a:t>ideas</a:t>
            </a:r>
            <a:r>
              <a:rPr lang="en-AU" dirty="0" smtClean="0">
                <a:solidFill>
                  <a:srgbClr val="0070C0"/>
                </a:solidFill>
              </a:rPr>
              <a:t> reflecting the social needs and aspirations of an individual, group, class, or culture.</a:t>
            </a:r>
            <a:br>
              <a:rPr lang="en-AU" dirty="0" smtClean="0">
                <a:solidFill>
                  <a:srgbClr val="0070C0"/>
                </a:solidFill>
              </a:rPr>
            </a:br>
            <a:r>
              <a:rPr lang="en-AU" dirty="0" smtClean="0">
                <a:solidFill>
                  <a:srgbClr val="0070C0"/>
                </a:solidFill>
              </a:rPr>
              <a:t>E.g. patriarchal ideology, classist ideology</a:t>
            </a:r>
            <a:r>
              <a:rPr lang="en-AU" dirty="0">
                <a:solidFill>
                  <a:srgbClr val="0070C0"/>
                </a:solidFill>
              </a:rPr>
              <a:t>, bourgeois ideology, </a:t>
            </a:r>
            <a:r>
              <a:rPr lang="en-AU" dirty="0" smtClean="0">
                <a:solidFill>
                  <a:srgbClr val="0070C0"/>
                </a:solidFill>
              </a:rPr>
              <a:t>racist ideology, colonialist ideology, etc.</a:t>
            </a:r>
          </a:p>
          <a:p>
            <a:pPr>
              <a:buNone/>
            </a:pPr>
            <a:r>
              <a:rPr lang="en-AU" dirty="0" smtClean="0">
                <a:solidFill>
                  <a:srgbClr val="FF0000"/>
                </a:solidFill>
              </a:rPr>
              <a:t>Includes values, attitudes, assumptions and beliefs. </a:t>
            </a:r>
          </a:p>
          <a:p>
            <a:pPr>
              <a:buNone/>
            </a:pPr>
            <a:r>
              <a:rPr lang="en-AU" dirty="0" smtClean="0">
                <a:solidFill>
                  <a:srgbClr val="0070C0"/>
                </a:solidFill>
              </a:rPr>
              <a:t>See Moon.</a:t>
            </a:r>
            <a:endParaRPr lang="en-AU" dirty="0">
              <a:solidFill>
                <a:srgbClr val="0070C0"/>
              </a:solidFill>
            </a:endParaRPr>
          </a:p>
        </p:txBody>
      </p:sp>
      <p:sp>
        <p:nvSpPr>
          <p:cNvPr id="3" name="Title 2"/>
          <p:cNvSpPr>
            <a:spLocks noGrp="1"/>
          </p:cNvSpPr>
          <p:nvPr>
            <p:ph type="title"/>
          </p:nvPr>
        </p:nvSpPr>
        <p:spPr/>
        <p:txBody>
          <a:bodyPr/>
          <a:lstStyle/>
          <a:p>
            <a:r>
              <a:rPr lang="en-AU" dirty="0" smtClean="0">
                <a:solidFill>
                  <a:srgbClr val="0070C0"/>
                </a:solidFill>
              </a:rPr>
              <a:t>What is meant by ideology?</a:t>
            </a:r>
            <a:endParaRPr lang="en-AU" dirty="0">
              <a:solidFill>
                <a:srgbClr val="0070C0"/>
              </a:solidFill>
            </a:endParaRPr>
          </a:p>
        </p:txBody>
      </p:sp>
      <p:pic>
        <p:nvPicPr>
          <p:cNvPr id="4" name="Picture 3" descr="scream.bmp"/>
          <p:cNvPicPr>
            <a:picLocks noChangeAspect="1"/>
          </p:cNvPicPr>
          <p:nvPr/>
        </p:nvPicPr>
        <p:blipFill>
          <a:blip r:embed="rId2" cstate="print"/>
          <a:stretch>
            <a:fillRect/>
          </a:stretch>
        </p:blipFill>
        <p:spPr>
          <a:xfrm>
            <a:off x="6588224" y="4869160"/>
            <a:ext cx="2016224" cy="1707654"/>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AU" i="1" dirty="0" smtClean="0"/>
          </a:p>
          <a:p>
            <a:pPr marL="109728" indent="0">
              <a:buNone/>
            </a:pPr>
            <a:endParaRPr lang="en-AU" i="1" dirty="0" smtClean="0"/>
          </a:p>
          <a:p>
            <a:pPr marL="109728" indent="0">
              <a:buNone/>
            </a:pPr>
            <a:endParaRPr lang="en-AU" dirty="0"/>
          </a:p>
        </p:txBody>
      </p:sp>
      <p:sp>
        <p:nvSpPr>
          <p:cNvPr id="3" name="Title 2"/>
          <p:cNvSpPr>
            <a:spLocks noGrp="1"/>
          </p:cNvSpPr>
          <p:nvPr>
            <p:ph type="title"/>
          </p:nvPr>
        </p:nvSpPr>
        <p:spPr/>
        <p:txBody>
          <a:bodyPr/>
          <a:lstStyle/>
          <a:p>
            <a:r>
              <a:rPr lang="en-AU" dirty="0" smtClean="0">
                <a:solidFill>
                  <a:srgbClr val="FF0000"/>
                </a:solidFill>
              </a:rPr>
              <a:t>Some Marxist terms</a:t>
            </a:r>
            <a:endParaRPr lang="en-AU"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074599765"/>
              </p:ext>
            </p:extLst>
          </p:nvPr>
        </p:nvGraphicFramePr>
        <p:xfrm>
          <a:off x="1524000" y="1397000"/>
          <a:ext cx="6096000" cy="2834640"/>
        </p:xfrm>
        <a:graphic>
          <a:graphicData uri="http://schemas.openxmlformats.org/drawingml/2006/table">
            <a:tbl>
              <a:tblPr firstRow="1" bandRow="1">
                <a:tableStyleId>{68D230F3-CF80-4859-8CE7-A43EE81993B5}</a:tableStyleId>
              </a:tblPr>
              <a:tblGrid>
                <a:gridCol w="3048000"/>
                <a:gridCol w="3048000"/>
              </a:tblGrid>
              <a:tr h="370840">
                <a:tc>
                  <a:txBody>
                    <a:bodyPr/>
                    <a:lstStyle/>
                    <a:p>
                      <a:pPr marL="109728" indent="0">
                        <a:buNone/>
                      </a:pPr>
                      <a:r>
                        <a:rPr lang="en-AU" i="1" dirty="0" smtClean="0">
                          <a:solidFill>
                            <a:srgbClr val="002060"/>
                          </a:solidFill>
                        </a:rPr>
                        <a:t>historical materialism</a:t>
                      </a:r>
                    </a:p>
                    <a:p>
                      <a:pPr marL="109728" indent="0">
                        <a:buNone/>
                      </a:pPr>
                      <a:r>
                        <a:rPr lang="en-AU" i="1" dirty="0" smtClean="0">
                          <a:solidFill>
                            <a:srgbClr val="002060"/>
                          </a:solidFill>
                        </a:rPr>
                        <a:t>surplus value</a:t>
                      </a:r>
                    </a:p>
                    <a:p>
                      <a:pPr marL="109728" indent="0">
                        <a:buNone/>
                      </a:pPr>
                      <a:r>
                        <a:rPr lang="en-AU" i="1" dirty="0" smtClean="0">
                          <a:solidFill>
                            <a:srgbClr val="002060"/>
                          </a:solidFill>
                        </a:rPr>
                        <a:t>alienation</a:t>
                      </a:r>
                    </a:p>
                    <a:p>
                      <a:pPr marL="109728" indent="0">
                        <a:buNone/>
                      </a:pPr>
                      <a:r>
                        <a:rPr lang="en-AU" i="1" dirty="0" smtClean="0">
                          <a:solidFill>
                            <a:srgbClr val="002060"/>
                          </a:solidFill>
                        </a:rPr>
                        <a:t>commodification</a:t>
                      </a:r>
                    </a:p>
                    <a:p>
                      <a:pPr marL="109728" indent="0">
                        <a:buNone/>
                      </a:pPr>
                      <a:r>
                        <a:rPr lang="en-AU" i="1" dirty="0" smtClean="0">
                          <a:solidFill>
                            <a:srgbClr val="002060"/>
                          </a:solidFill>
                        </a:rPr>
                        <a:t>base/superstructure</a:t>
                      </a:r>
                    </a:p>
                    <a:p>
                      <a:pPr marL="109728" indent="0">
                        <a:buNone/>
                      </a:pPr>
                      <a:r>
                        <a:rPr lang="en-AU" i="1" dirty="0" smtClean="0">
                          <a:solidFill>
                            <a:srgbClr val="002060"/>
                          </a:solidFill>
                        </a:rPr>
                        <a:t>hegemony</a:t>
                      </a:r>
                    </a:p>
                    <a:p>
                      <a:pPr marL="109728" indent="0">
                        <a:buNone/>
                      </a:pPr>
                      <a:r>
                        <a:rPr lang="en-AU" i="1" dirty="0" smtClean="0">
                          <a:solidFill>
                            <a:srgbClr val="002060"/>
                          </a:solidFill>
                        </a:rPr>
                        <a:t>false consciousness</a:t>
                      </a:r>
                    </a:p>
                    <a:p>
                      <a:pPr marL="109728" indent="0">
                        <a:buNone/>
                      </a:pPr>
                      <a:r>
                        <a:rPr lang="en-AU" i="1" dirty="0" smtClean="0">
                          <a:solidFill>
                            <a:srgbClr val="002060"/>
                          </a:solidFill>
                        </a:rPr>
                        <a:t>Interpellation</a:t>
                      </a:r>
                    </a:p>
                    <a:p>
                      <a:pPr marL="109728" indent="0">
                        <a:buNone/>
                      </a:pPr>
                      <a:r>
                        <a:rPr lang="en-AU" i="1" dirty="0" smtClean="0">
                          <a:solidFill>
                            <a:srgbClr val="002060"/>
                          </a:solidFill>
                        </a:rPr>
                        <a:t>division of labour</a:t>
                      </a:r>
                    </a:p>
                    <a:p>
                      <a:endParaRPr lang="en-AU" dirty="0">
                        <a:solidFill>
                          <a:srgbClr val="002060"/>
                        </a:solidFill>
                      </a:endParaRPr>
                    </a:p>
                  </a:txBody>
                  <a:tcPr/>
                </a:tc>
                <a:tc>
                  <a:txBody>
                    <a:bodyPr/>
                    <a:lstStyle/>
                    <a:p>
                      <a:r>
                        <a:rPr kumimoji="0" lang="en-AU" b="1" i="1" kern="1200" dirty="0" smtClean="0">
                          <a:solidFill>
                            <a:srgbClr val="002060"/>
                          </a:solidFill>
                          <a:latin typeface="+mn-lt"/>
                          <a:ea typeface="+mn-ea"/>
                          <a:cs typeface="+mn-cs"/>
                        </a:rPr>
                        <a:t>mode of production</a:t>
                      </a:r>
                    </a:p>
                    <a:p>
                      <a:r>
                        <a:rPr kumimoji="0" lang="en-AU" b="1" i="1" kern="1200" dirty="0" smtClean="0">
                          <a:solidFill>
                            <a:srgbClr val="002060"/>
                          </a:solidFill>
                          <a:latin typeface="+mn-lt"/>
                          <a:ea typeface="+mn-ea"/>
                          <a:cs typeface="+mn-cs"/>
                        </a:rPr>
                        <a:t>proletariat</a:t>
                      </a:r>
                    </a:p>
                    <a:p>
                      <a:r>
                        <a:rPr kumimoji="0" lang="en-AU" b="1" i="1" kern="1200" dirty="0" smtClean="0">
                          <a:solidFill>
                            <a:srgbClr val="002060"/>
                          </a:solidFill>
                          <a:latin typeface="+mn-lt"/>
                          <a:ea typeface="+mn-ea"/>
                          <a:cs typeface="+mn-cs"/>
                        </a:rPr>
                        <a:t>bourgeoisie</a:t>
                      </a:r>
                    </a:p>
                    <a:p>
                      <a:r>
                        <a:rPr kumimoji="0" lang="en-AU" b="1" i="1" kern="1200" dirty="0" smtClean="0">
                          <a:solidFill>
                            <a:srgbClr val="002060"/>
                          </a:solidFill>
                          <a:latin typeface="+mn-lt"/>
                          <a:ea typeface="+mn-ea"/>
                          <a:cs typeface="+mn-cs"/>
                        </a:rPr>
                        <a:t>reification</a:t>
                      </a:r>
                    </a:p>
                    <a:p>
                      <a:r>
                        <a:rPr kumimoji="0" lang="en-AU" b="1" i="1" kern="1200" dirty="0" smtClean="0">
                          <a:solidFill>
                            <a:srgbClr val="002060"/>
                          </a:solidFill>
                          <a:latin typeface="+mn-lt"/>
                          <a:ea typeface="+mn-ea"/>
                          <a:cs typeface="+mn-cs"/>
                        </a:rPr>
                        <a:t>ideological state apparatus</a:t>
                      </a:r>
                    </a:p>
                    <a:p>
                      <a:endParaRPr lang="en-AU" dirty="0">
                        <a:solidFill>
                          <a:srgbClr val="002060"/>
                        </a:solidFill>
                      </a:endParaRPr>
                    </a:p>
                  </a:txBody>
                  <a:tcPr/>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395" y="4100767"/>
            <a:ext cx="2924175" cy="2041401"/>
          </a:xfrm>
          <a:prstGeom prst="rect">
            <a:avLst/>
          </a:prstGeom>
        </p:spPr>
      </p:pic>
    </p:spTree>
    <p:extLst>
      <p:ext uri="{BB962C8B-B14F-4D97-AF65-F5344CB8AC3E}">
        <p14:creationId xmlns:p14="http://schemas.microsoft.com/office/powerpoint/2010/main" val="592558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525963"/>
          </a:xfrm>
        </p:spPr>
        <p:txBody>
          <a:bodyPr/>
          <a:lstStyle/>
          <a:p>
            <a:pPr marL="109728" indent="0">
              <a:buNone/>
            </a:pPr>
            <a:r>
              <a:rPr lang="en-AU" dirty="0" smtClean="0"/>
              <a:t>.</a:t>
            </a:r>
            <a:endParaRPr lang="en-AU" dirty="0"/>
          </a:p>
        </p:txBody>
      </p:sp>
      <p:sp>
        <p:nvSpPr>
          <p:cNvPr id="3" name="Title 2"/>
          <p:cNvSpPr>
            <a:spLocks noGrp="1"/>
          </p:cNvSpPr>
          <p:nvPr>
            <p:ph type="title"/>
          </p:nvPr>
        </p:nvSpPr>
        <p:spPr/>
        <p:txBody>
          <a:bodyPr/>
          <a:lstStyle/>
          <a:p>
            <a:r>
              <a:rPr lang="en-AU" dirty="0" smtClean="0">
                <a:solidFill>
                  <a:srgbClr val="FF0000"/>
                </a:solidFill>
              </a:rPr>
              <a:t>Feminist terms</a:t>
            </a:r>
            <a:endParaRPr lang="en-AU"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156771993"/>
              </p:ext>
            </p:extLst>
          </p:nvPr>
        </p:nvGraphicFramePr>
        <p:xfrm>
          <a:off x="1524000" y="1397000"/>
          <a:ext cx="6096000" cy="4048224"/>
        </p:xfrm>
        <a:graphic>
          <a:graphicData uri="http://schemas.openxmlformats.org/drawingml/2006/table">
            <a:tbl>
              <a:tblPr firstRow="1" bandRow="1">
                <a:tableStyleId>{ED083AE6-46FA-4A59-8FB0-9F97EB10719F}</a:tableStyleId>
              </a:tblPr>
              <a:tblGrid>
                <a:gridCol w="3048000"/>
                <a:gridCol w="3048000"/>
              </a:tblGrid>
              <a:tr h="4048224">
                <a:tc>
                  <a:txBody>
                    <a:bodyPr/>
                    <a:lstStyle/>
                    <a:p>
                      <a:pPr marL="109728" indent="0">
                        <a:buNone/>
                      </a:pPr>
                      <a:r>
                        <a:rPr lang="en-AU" dirty="0" smtClean="0"/>
                        <a:t>other</a:t>
                      </a:r>
                    </a:p>
                    <a:p>
                      <a:pPr marL="109728" indent="0">
                        <a:buNone/>
                      </a:pPr>
                      <a:r>
                        <a:rPr lang="en-AU" dirty="0" smtClean="0"/>
                        <a:t>sexualisation</a:t>
                      </a:r>
                    </a:p>
                    <a:p>
                      <a:pPr marL="109728" indent="0">
                        <a:buNone/>
                      </a:pPr>
                      <a:r>
                        <a:rPr lang="en-AU" dirty="0" smtClean="0"/>
                        <a:t>infantilization</a:t>
                      </a:r>
                    </a:p>
                    <a:p>
                      <a:pPr marL="109728" indent="0">
                        <a:buNone/>
                      </a:pPr>
                      <a:r>
                        <a:rPr lang="en-AU" dirty="0" smtClean="0"/>
                        <a:t>objectification </a:t>
                      </a:r>
                    </a:p>
                    <a:p>
                      <a:pPr marL="109728" indent="0">
                        <a:buNone/>
                      </a:pPr>
                      <a:r>
                        <a:rPr lang="en-AU" dirty="0" smtClean="0"/>
                        <a:t>male gaze</a:t>
                      </a:r>
                    </a:p>
                    <a:p>
                      <a:pPr marL="109728" indent="0">
                        <a:buNone/>
                      </a:pPr>
                      <a:r>
                        <a:rPr lang="en-AU" dirty="0" smtClean="0"/>
                        <a:t>gender</a:t>
                      </a:r>
                    </a:p>
                    <a:p>
                      <a:pPr marL="109728" indent="0">
                        <a:buNone/>
                      </a:pPr>
                      <a:r>
                        <a:rPr lang="en-AU" dirty="0" smtClean="0"/>
                        <a:t>phallocentrism</a:t>
                      </a:r>
                    </a:p>
                    <a:p>
                      <a:pPr marL="109728" indent="0">
                        <a:buNone/>
                      </a:pPr>
                      <a:r>
                        <a:rPr lang="en-AU" dirty="0" smtClean="0"/>
                        <a:t>androcentrism</a:t>
                      </a:r>
                    </a:p>
                    <a:p>
                      <a:pPr marL="109728" indent="0">
                        <a:buNone/>
                      </a:pPr>
                      <a:r>
                        <a:rPr lang="en-AU" dirty="0" smtClean="0"/>
                        <a:t>‘angel in the house’</a:t>
                      </a:r>
                    </a:p>
                    <a:p>
                      <a:pPr marL="109728" indent="0">
                        <a:buNone/>
                      </a:pPr>
                      <a:r>
                        <a:rPr lang="en-AU" dirty="0" smtClean="0"/>
                        <a:t>difference</a:t>
                      </a:r>
                    </a:p>
                    <a:p>
                      <a:pPr marL="109728" indent="0">
                        <a:buNone/>
                      </a:pPr>
                      <a:r>
                        <a:rPr lang="en-AU" dirty="0" smtClean="0"/>
                        <a:t>gynocriticism</a:t>
                      </a:r>
                    </a:p>
                    <a:p>
                      <a:pPr marL="109728" indent="0">
                        <a:buNone/>
                      </a:pPr>
                      <a:r>
                        <a:rPr lang="en-AU" dirty="0" smtClean="0"/>
                        <a:t>patriarchy</a:t>
                      </a:r>
                    </a:p>
                    <a:p>
                      <a:endParaRPr lang="en-AU" dirty="0"/>
                    </a:p>
                  </a:txBody>
                  <a:tcPr/>
                </a:tc>
                <a:tc>
                  <a:txBody>
                    <a:bodyPr/>
                    <a:lstStyle/>
                    <a:p>
                      <a:r>
                        <a:rPr lang="en-AU" dirty="0" smtClean="0"/>
                        <a:t>essentialism</a:t>
                      </a:r>
                    </a:p>
                    <a:p>
                      <a:r>
                        <a:rPr kumimoji="0" lang="en-AU" b="1" i="0" kern="1200" dirty="0" smtClean="0">
                          <a:solidFill>
                            <a:schemeClr val="tx1"/>
                          </a:solidFill>
                          <a:effectLst/>
                          <a:latin typeface="+mn-lt"/>
                          <a:ea typeface="+mn-ea"/>
                          <a:cs typeface="+mn-cs"/>
                        </a:rPr>
                        <a:t>ecriture féminine</a:t>
                      </a:r>
                    </a:p>
                    <a:p>
                      <a:r>
                        <a:rPr kumimoji="0" lang="en-AU" b="1" i="0" kern="1200" dirty="0" smtClean="0">
                          <a:solidFill>
                            <a:schemeClr val="tx1"/>
                          </a:solidFill>
                          <a:effectLst/>
                          <a:latin typeface="+mn-lt"/>
                          <a:ea typeface="+mn-ea"/>
                          <a:cs typeface="+mn-cs"/>
                        </a:rPr>
                        <a:t>Jouissance</a:t>
                      </a:r>
                    </a:p>
                    <a:p>
                      <a:r>
                        <a:rPr kumimoji="0" lang="en-AU" b="1" i="0" kern="1200" dirty="0" smtClean="0">
                          <a:solidFill>
                            <a:schemeClr val="tx1"/>
                          </a:solidFill>
                          <a:effectLst/>
                          <a:latin typeface="+mn-lt"/>
                          <a:ea typeface="+mn-ea"/>
                          <a:cs typeface="+mn-cs"/>
                        </a:rPr>
                        <a:t>1</a:t>
                      </a:r>
                      <a:r>
                        <a:rPr kumimoji="0" lang="en-AU" b="1" i="0" kern="1200" baseline="30000" dirty="0" smtClean="0">
                          <a:solidFill>
                            <a:schemeClr val="tx1"/>
                          </a:solidFill>
                          <a:effectLst/>
                          <a:latin typeface="+mn-lt"/>
                          <a:ea typeface="+mn-ea"/>
                          <a:cs typeface="+mn-cs"/>
                        </a:rPr>
                        <a:t>st</a:t>
                      </a:r>
                      <a:r>
                        <a:rPr kumimoji="0" lang="en-AU" b="1" i="0" kern="1200" dirty="0" smtClean="0">
                          <a:solidFill>
                            <a:schemeClr val="tx1"/>
                          </a:solidFill>
                          <a:effectLst/>
                          <a:latin typeface="+mn-lt"/>
                          <a:ea typeface="+mn-ea"/>
                          <a:cs typeface="+mn-cs"/>
                        </a:rPr>
                        <a:t>, 2</a:t>
                      </a:r>
                      <a:r>
                        <a:rPr kumimoji="0" lang="en-AU" b="1" i="0" kern="1200" baseline="30000" dirty="0" smtClean="0">
                          <a:solidFill>
                            <a:schemeClr val="tx1"/>
                          </a:solidFill>
                          <a:effectLst/>
                          <a:latin typeface="+mn-lt"/>
                          <a:ea typeface="+mn-ea"/>
                          <a:cs typeface="+mn-cs"/>
                        </a:rPr>
                        <a:t>nd</a:t>
                      </a:r>
                      <a:r>
                        <a:rPr kumimoji="0" lang="en-AU" b="1" i="0" kern="1200" dirty="0" smtClean="0">
                          <a:solidFill>
                            <a:schemeClr val="tx1"/>
                          </a:solidFill>
                          <a:effectLst/>
                          <a:latin typeface="+mn-lt"/>
                          <a:ea typeface="+mn-ea"/>
                          <a:cs typeface="+mn-cs"/>
                        </a:rPr>
                        <a:t> and 3</a:t>
                      </a:r>
                      <a:r>
                        <a:rPr kumimoji="0" lang="en-AU" b="1" i="0" kern="1200" baseline="30000" dirty="0" smtClean="0">
                          <a:solidFill>
                            <a:schemeClr val="tx1"/>
                          </a:solidFill>
                          <a:effectLst/>
                          <a:latin typeface="+mn-lt"/>
                          <a:ea typeface="+mn-ea"/>
                          <a:cs typeface="+mn-cs"/>
                        </a:rPr>
                        <a:t>rd</a:t>
                      </a:r>
                      <a:r>
                        <a:rPr kumimoji="0" lang="en-AU" b="1" i="0" kern="1200" dirty="0" smtClean="0">
                          <a:solidFill>
                            <a:schemeClr val="tx1"/>
                          </a:solidFill>
                          <a:effectLst/>
                          <a:latin typeface="+mn-lt"/>
                          <a:ea typeface="+mn-ea"/>
                          <a:cs typeface="+mn-cs"/>
                        </a:rPr>
                        <a:t> wave feminism</a:t>
                      </a:r>
                    </a:p>
                    <a:p>
                      <a:r>
                        <a:rPr kumimoji="0" lang="en-AU" b="1" i="0" kern="1200" dirty="0" smtClean="0">
                          <a:solidFill>
                            <a:schemeClr val="tx1"/>
                          </a:solidFill>
                          <a:effectLst/>
                          <a:latin typeface="+mn-lt"/>
                          <a:ea typeface="+mn-ea"/>
                          <a:cs typeface="+mn-cs"/>
                        </a:rPr>
                        <a:t>biological determinism</a:t>
                      </a:r>
                    </a:p>
                    <a:p>
                      <a:r>
                        <a:rPr kumimoji="0" lang="en-AU" b="1" i="0" kern="1200" dirty="0" smtClean="0">
                          <a:solidFill>
                            <a:schemeClr val="tx1"/>
                          </a:solidFill>
                          <a:effectLst/>
                          <a:latin typeface="+mn-lt"/>
                          <a:ea typeface="+mn-ea"/>
                          <a:cs typeface="+mn-cs"/>
                        </a:rPr>
                        <a:t>gender as a social construct</a:t>
                      </a:r>
                    </a:p>
                    <a:p>
                      <a:r>
                        <a:rPr kumimoji="0" lang="en-AU" b="1" i="0" kern="1200" dirty="0" smtClean="0">
                          <a:solidFill>
                            <a:schemeClr val="tx1"/>
                          </a:solidFill>
                          <a:effectLst/>
                          <a:latin typeface="+mn-lt"/>
                          <a:ea typeface="+mn-ea"/>
                          <a:cs typeface="+mn-cs"/>
                        </a:rPr>
                        <a:t>oppression</a:t>
                      </a:r>
                      <a:endParaRPr lang="en-AU" dirty="0"/>
                    </a:p>
                  </a:txBody>
                  <a:tcPr/>
                </a:tc>
              </a:tr>
            </a:tbl>
          </a:graphicData>
        </a:graphic>
      </p:graphicFrame>
    </p:spTree>
    <p:extLst>
      <p:ext uri="{BB962C8B-B14F-4D97-AF65-F5344CB8AC3E}">
        <p14:creationId xmlns:p14="http://schemas.microsoft.com/office/powerpoint/2010/main" val="3214101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AU" dirty="0"/>
              <a:t>o</a:t>
            </a:r>
            <a:r>
              <a:rPr lang="en-AU" dirty="0" smtClean="0"/>
              <a:t>ther</a:t>
            </a:r>
          </a:p>
          <a:p>
            <a:r>
              <a:rPr lang="en-AU" dirty="0"/>
              <a:t>h</a:t>
            </a:r>
            <a:r>
              <a:rPr lang="en-AU" dirty="0" smtClean="0"/>
              <a:t>ybridity</a:t>
            </a:r>
          </a:p>
          <a:p>
            <a:r>
              <a:rPr lang="en-AU" dirty="0"/>
              <a:t>d</a:t>
            </a:r>
            <a:r>
              <a:rPr lang="en-AU" dirty="0" smtClean="0"/>
              <a:t>ouble consciousness</a:t>
            </a:r>
          </a:p>
          <a:p>
            <a:r>
              <a:rPr lang="en-AU" dirty="0"/>
              <a:t>s</a:t>
            </a:r>
            <a:r>
              <a:rPr lang="en-AU" dirty="0" smtClean="0"/>
              <a:t>ubaltern</a:t>
            </a:r>
          </a:p>
          <a:p>
            <a:r>
              <a:rPr lang="en-AU" dirty="0"/>
              <a:t>h</a:t>
            </a:r>
            <a:r>
              <a:rPr lang="en-AU" dirty="0" smtClean="0"/>
              <a:t>egemony</a:t>
            </a:r>
          </a:p>
          <a:p>
            <a:r>
              <a:rPr lang="en-AU" dirty="0"/>
              <a:t>m</a:t>
            </a:r>
            <a:r>
              <a:rPr lang="en-AU" dirty="0" smtClean="0"/>
              <a:t>asks</a:t>
            </a:r>
          </a:p>
          <a:p>
            <a:r>
              <a:rPr lang="en-AU" dirty="0"/>
              <a:t>a</a:t>
            </a:r>
            <a:r>
              <a:rPr lang="en-AU" dirty="0" smtClean="0"/>
              <a:t>lterity</a:t>
            </a:r>
          </a:p>
          <a:p>
            <a:r>
              <a:rPr lang="en-AU" dirty="0"/>
              <a:t>e</a:t>
            </a:r>
            <a:r>
              <a:rPr lang="en-AU" dirty="0" smtClean="0"/>
              <a:t>ssentialism</a:t>
            </a:r>
          </a:p>
          <a:p>
            <a:r>
              <a:rPr lang="en-AU" dirty="0" smtClean="0"/>
              <a:t>stereotype</a:t>
            </a:r>
          </a:p>
          <a:p>
            <a:r>
              <a:rPr lang="en-AU" dirty="0"/>
              <a:t>a</a:t>
            </a:r>
            <a:r>
              <a:rPr lang="en-AU" dirty="0" smtClean="0"/>
              <a:t>poria</a:t>
            </a:r>
          </a:p>
          <a:p>
            <a:r>
              <a:rPr lang="en-AU" dirty="0" smtClean="0"/>
              <a:t>orientalism</a:t>
            </a:r>
          </a:p>
          <a:p>
            <a:pPr marL="109728" indent="0">
              <a:buNone/>
            </a:pPr>
            <a:r>
              <a:rPr lang="en-AU" dirty="0" smtClean="0"/>
              <a:t>See </a:t>
            </a:r>
            <a:r>
              <a:rPr lang="en-AU" dirty="0">
                <a:hlinkClick r:id="rId2"/>
              </a:rPr>
              <a:t>http://www.eng.fju.edu.tw/Literary_Criticism/postcolonism</a:t>
            </a:r>
            <a:r>
              <a:rPr lang="en-AU" dirty="0" smtClean="0">
                <a:hlinkClick r:id="rId2"/>
              </a:rPr>
              <a:t>/</a:t>
            </a:r>
            <a:r>
              <a:rPr lang="en-AU" dirty="0" smtClean="0"/>
              <a:t> for good summary of p/c theory.</a:t>
            </a:r>
            <a:endParaRPr lang="en-AU" dirty="0"/>
          </a:p>
        </p:txBody>
      </p:sp>
      <p:sp>
        <p:nvSpPr>
          <p:cNvPr id="3" name="Title 2"/>
          <p:cNvSpPr>
            <a:spLocks noGrp="1"/>
          </p:cNvSpPr>
          <p:nvPr>
            <p:ph type="title"/>
          </p:nvPr>
        </p:nvSpPr>
        <p:spPr/>
        <p:txBody>
          <a:bodyPr>
            <a:normAutofit fontScale="90000"/>
          </a:bodyPr>
          <a:lstStyle/>
          <a:p>
            <a:r>
              <a:rPr lang="en-AU" dirty="0" smtClean="0"/>
              <a:t>Postcolonial literary theory terms</a:t>
            </a:r>
            <a:endParaRPr lang="en-AU" dirty="0"/>
          </a:p>
        </p:txBody>
      </p:sp>
    </p:spTree>
    <p:extLst>
      <p:ext uri="{BB962C8B-B14F-4D97-AF65-F5344CB8AC3E}">
        <p14:creationId xmlns:p14="http://schemas.microsoft.com/office/powerpoint/2010/main" val="2443595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AU" b="1" dirty="0" smtClean="0"/>
              <a:t>Consider what alternative or resistant reading you might want your transformed text to invite</a:t>
            </a:r>
            <a:r>
              <a:rPr lang="en-AU" dirty="0" smtClean="0"/>
              <a:t>. Try the following exercise:</a:t>
            </a:r>
          </a:p>
          <a:p>
            <a:r>
              <a:rPr lang="en-AU" b="1" dirty="0" smtClean="0"/>
              <a:t>What if the text was different? </a:t>
            </a:r>
            <a:r>
              <a:rPr lang="en-AU" dirty="0" smtClean="0"/>
              <a:t>Intervene in this version of the story so as to ‘</a:t>
            </a:r>
            <a:r>
              <a:rPr lang="en-AU" dirty="0" err="1" smtClean="0"/>
              <a:t>recentre</a:t>
            </a:r>
            <a:r>
              <a:rPr lang="en-AU" dirty="0" smtClean="0"/>
              <a:t> ‘ it, thereby deflecting and redirecting the invited reading. Make one subtle and one outrageous intervention. Enact your new version of the tale then explain what you have done and how you have done it. Why did you make those particular interventions? How is the invited reading changed?</a:t>
            </a:r>
          </a:p>
          <a:p>
            <a:pPr>
              <a:buNone/>
            </a:pPr>
            <a:endParaRPr lang="en-AU" dirty="0"/>
          </a:p>
        </p:txBody>
      </p:sp>
      <p:sp>
        <p:nvSpPr>
          <p:cNvPr id="3" name="Title 2"/>
          <p:cNvSpPr>
            <a:spLocks noGrp="1"/>
          </p:cNvSpPr>
          <p:nvPr>
            <p:ph type="title"/>
          </p:nvPr>
        </p:nvSpPr>
        <p:spPr/>
        <p:txBody>
          <a:bodyPr/>
          <a:lstStyle/>
          <a:p>
            <a:r>
              <a:rPr lang="en-AU" dirty="0" smtClean="0">
                <a:solidFill>
                  <a:srgbClr val="FF0000"/>
                </a:solidFill>
              </a:rPr>
              <a:t>Transforming your text</a:t>
            </a:r>
            <a:endParaRPr lang="en-AU"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b="1" dirty="0">
                <a:solidFill>
                  <a:srgbClr val="002060"/>
                </a:solidFill>
              </a:rPr>
              <a:t>Important values of feminism include:</a:t>
            </a:r>
          </a:p>
          <a:p>
            <a:r>
              <a:rPr lang="en-AU" b="1" dirty="0">
                <a:solidFill>
                  <a:srgbClr val="002060"/>
                </a:solidFill>
              </a:rPr>
              <a:t>mutuality</a:t>
            </a:r>
          </a:p>
          <a:p>
            <a:r>
              <a:rPr lang="en-AU" b="1" dirty="0">
                <a:solidFill>
                  <a:srgbClr val="002060"/>
                </a:solidFill>
              </a:rPr>
              <a:t>cooperation</a:t>
            </a:r>
          </a:p>
          <a:p>
            <a:r>
              <a:rPr lang="en-AU" b="1" dirty="0">
                <a:solidFill>
                  <a:srgbClr val="002060"/>
                </a:solidFill>
              </a:rPr>
              <a:t>equality</a:t>
            </a:r>
          </a:p>
          <a:p>
            <a:r>
              <a:rPr lang="en-AU" b="1" dirty="0">
                <a:solidFill>
                  <a:srgbClr val="002060"/>
                </a:solidFill>
              </a:rPr>
              <a:t>democratic use of power</a:t>
            </a:r>
          </a:p>
          <a:p>
            <a:r>
              <a:rPr lang="en-AU" b="1" dirty="0">
                <a:solidFill>
                  <a:srgbClr val="002060"/>
                </a:solidFill>
              </a:rPr>
              <a:t>enjoyment of body and work</a:t>
            </a:r>
          </a:p>
          <a:p>
            <a:r>
              <a:rPr lang="en-AU" b="1" dirty="0">
                <a:solidFill>
                  <a:srgbClr val="002060"/>
                </a:solidFill>
              </a:rPr>
              <a:t>peace.</a:t>
            </a:r>
          </a:p>
          <a:p>
            <a:pPr marL="109728" indent="0">
              <a:buNone/>
            </a:pPr>
            <a:r>
              <a:rPr lang="en-AU" dirty="0" smtClean="0"/>
              <a:t>How might this knowledge assist you to transform your text within a feminist context? </a:t>
            </a:r>
            <a:endParaRPr lang="en-AU" dirty="0"/>
          </a:p>
        </p:txBody>
      </p:sp>
      <p:sp>
        <p:nvSpPr>
          <p:cNvPr id="3" name="Title 2"/>
          <p:cNvSpPr>
            <a:spLocks noGrp="1"/>
          </p:cNvSpPr>
          <p:nvPr>
            <p:ph type="title"/>
          </p:nvPr>
        </p:nvSpPr>
        <p:spPr/>
        <p:txBody>
          <a:bodyPr/>
          <a:lstStyle/>
          <a:p>
            <a:r>
              <a:rPr lang="en-AU" dirty="0" smtClean="0">
                <a:solidFill>
                  <a:srgbClr val="FF0000"/>
                </a:solidFill>
              </a:rPr>
              <a:t>What do feminists value?</a:t>
            </a:r>
            <a:endParaRPr lang="en-AU" dirty="0">
              <a:solidFill>
                <a:srgbClr val="FF0000"/>
              </a:solidFill>
            </a:endParaRPr>
          </a:p>
        </p:txBody>
      </p:sp>
    </p:spTree>
    <p:extLst>
      <p:ext uri="{BB962C8B-B14F-4D97-AF65-F5344CB8AC3E}">
        <p14:creationId xmlns:p14="http://schemas.microsoft.com/office/powerpoint/2010/main" val="1594839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en-AU" dirty="0"/>
              <a:t>Feminism reveals harmful effects traditional family roles, economic exploitation, and social inequalities have on women’s general well being.</a:t>
            </a:r>
            <a:endParaRPr lang="en-AU" dirty="0" smtClean="0"/>
          </a:p>
          <a:p>
            <a:r>
              <a:rPr lang="en-AU" dirty="0" smtClean="0"/>
              <a:t>Focusing </a:t>
            </a:r>
            <a:r>
              <a:rPr lang="en-AU" dirty="0"/>
              <a:t>on gender as a </a:t>
            </a:r>
            <a:r>
              <a:rPr lang="en-AU" dirty="0" smtClean="0"/>
              <a:t>social  </a:t>
            </a:r>
            <a:r>
              <a:rPr lang="en-AU" dirty="0"/>
              <a:t>construct instead of as a </a:t>
            </a:r>
            <a:r>
              <a:rPr lang="en-AU" dirty="0" smtClean="0"/>
              <a:t>given</a:t>
            </a:r>
          </a:p>
          <a:p>
            <a:r>
              <a:rPr lang="en-AU" dirty="0" smtClean="0"/>
              <a:t>Advocating </a:t>
            </a:r>
            <a:r>
              <a:rPr lang="en-AU" dirty="0"/>
              <a:t>the use of “household” as opposed to “family” due to the term family’s biases</a:t>
            </a:r>
          </a:p>
          <a:p>
            <a:r>
              <a:rPr lang="en-AU" dirty="0"/>
              <a:t>Emphasizing the harmful effects of the traditional family roles, economic exploitation, and social inequalities</a:t>
            </a:r>
          </a:p>
          <a:p>
            <a:r>
              <a:rPr lang="en-AU" dirty="0"/>
              <a:t>Refuting the stereotypes of the women as dependent and economically unproductive</a:t>
            </a:r>
          </a:p>
          <a:p>
            <a:r>
              <a:rPr lang="en-AU" dirty="0"/>
              <a:t>Focusing on the influence of capitalism and patriarchy on the organization of work, including work within the family</a:t>
            </a:r>
          </a:p>
          <a:p>
            <a:r>
              <a:rPr lang="en-AU" dirty="0"/>
              <a:t>Viewing motherhood as an experience as opposed to a role</a:t>
            </a:r>
          </a:p>
          <a:p>
            <a:r>
              <a:rPr lang="en-AU" dirty="0"/>
              <a:t>Challenging the structure of heterosexuality as the norm</a:t>
            </a:r>
          </a:p>
          <a:p>
            <a:r>
              <a:rPr lang="en-AU" dirty="0"/>
              <a:t>Recognizing the public-private dichotomy where men are recognized with public society and women with private family</a:t>
            </a:r>
          </a:p>
          <a:p>
            <a:pPr marL="109728" indent="0">
              <a:buNone/>
            </a:pPr>
            <a:r>
              <a:rPr lang="en-AU" dirty="0">
                <a:hlinkClick r:id="rId2"/>
              </a:rPr>
              <a:t>http://www.csun.edu/~whw2380/542/Feminist%20Family%20Theory.htm</a:t>
            </a:r>
            <a:endParaRPr lang="en-AU" dirty="0"/>
          </a:p>
        </p:txBody>
      </p:sp>
      <p:sp>
        <p:nvSpPr>
          <p:cNvPr id="3" name="Title 2"/>
          <p:cNvSpPr>
            <a:spLocks noGrp="1"/>
          </p:cNvSpPr>
          <p:nvPr>
            <p:ph type="title"/>
          </p:nvPr>
        </p:nvSpPr>
        <p:spPr/>
        <p:txBody>
          <a:bodyPr>
            <a:normAutofit fontScale="90000"/>
          </a:bodyPr>
          <a:lstStyle/>
          <a:p>
            <a:r>
              <a:rPr lang="en-AU" sz="2700" dirty="0" smtClean="0">
                <a:solidFill>
                  <a:srgbClr val="FF0000"/>
                </a:solidFill>
              </a:rPr>
              <a:t>Feminists challenge </a:t>
            </a:r>
            <a:r>
              <a:rPr lang="en-AU" sz="2700" dirty="0">
                <a:solidFill>
                  <a:srgbClr val="FF0000"/>
                </a:solidFill>
              </a:rPr>
              <a:t>the traditional approaches to the study of families</a:t>
            </a:r>
            <a:r>
              <a:rPr lang="en-AU" dirty="0"/>
              <a:t/>
            </a:r>
            <a:br>
              <a:rPr lang="en-AU" dirty="0"/>
            </a:br>
            <a:endParaRPr lang="en-AU" dirty="0"/>
          </a:p>
        </p:txBody>
      </p:sp>
    </p:spTree>
    <p:extLst>
      <p:ext uri="{BB962C8B-B14F-4D97-AF65-F5344CB8AC3E}">
        <p14:creationId xmlns:p14="http://schemas.microsoft.com/office/powerpoint/2010/main" val="3128229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a:t>Goals of Post-Colonialism</a:t>
            </a:r>
            <a:br>
              <a:rPr lang="en-AU" dirty="0"/>
            </a:br>
            <a:r>
              <a:rPr lang="en-AU" dirty="0"/>
              <a:t/>
            </a:r>
            <a:br>
              <a:rPr lang="en-AU" dirty="0"/>
            </a:br>
            <a:r>
              <a:rPr lang="en-AU" dirty="0"/>
              <a:t>The ultimate goal of post-colonialism is combating the residual effects of </a:t>
            </a:r>
            <a:r>
              <a:rPr lang="en-AU" dirty="0" smtClean="0"/>
              <a:t>colonialism on </a:t>
            </a:r>
            <a:r>
              <a:rPr lang="en-AU" dirty="0"/>
              <a:t>cultures. It is not simply concerned with salvaging past worlds, but learning how the world can move beyond this period together, towards a place of </a:t>
            </a:r>
            <a:r>
              <a:rPr lang="en-AU" b="1" dirty="0"/>
              <a:t>mutual respect</a:t>
            </a:r>
            <a:r>
              <a:rPr lang="en-AU" dirty="0"/>
              <a:t>. </a:t>
            </a:r>
          </a:p>
        </p:txBody>
      </p:sp>
      <p:sp>
        <p:nvSpPr>
          <p:cNvPr id="3" name="Title 2"/>
          <p:cNvSpPr>
            <a:spLocks noGrp="1"/>
          </p:cNvSpPr>
          <p:nvPr>
            <p:ph type="title"/>
          </p:nvPr>
        </p:nvSpPr>
        <p:spPr/>
        <p:txBody>
          <a:bodyPr/>
          <a:lstStyle/>
          <a:p>
            <a:r>
              <a:rPr lang="en-AU" dirty="0" smtClean="0"/>
              <a:t>What do p/c theorists value?</a:t>
            </a:r>
            <a:endParaRPr lang="en-AU" dirty="0"/>
          </a:p>
        </p:txBody>
      </p:sp>
    </p:spTree>
    <p:extLst>
      <p:ext uri="{BB962C8B-B14F-4D97-AF65-F5344CB8AC3E}">
        <p14:creationId xmlns:p14="http://schemas.microsoft.com/office/powerpoint/2010/main" val="1134270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a:t>A key goal of post-colonial theorists is clearing space for multiple voices. This is especially true of those voices that have been previously silenced by dominant ideologies - subalterns</a:t>
            </a:r>
            <a:r>
              <a:rPr lang="en-AU" dirty="0" smtClean="0"/>
              <a:t>.</a:t>
            </a:r>
          </a:p>
          <a:p>
            <a:pPr marL="109728" indent="0">
              <a:buNone/>
            </a:pPr>
            <a:r>
              <a:rPr lang="en-AU" dirty="0">
                <a:hlinkClick r:id="rId2"/>
              </a:rPr>
              <a:t>http://answers.yahoo.com/question/index?qid=20110202215300AA8OFRm</a:t>
            </a:r>
            <a:endParaRPr lang="en-AU" dirty="0"/>
          </a:p>
        </p:txBody>
      </p:sp>
      <p:sp>
        <p:nvSpPr>
          <p:cNvPr id="3" name="Title 2"/>
          <p:cNvSpPr>
            <a:spLocks noGrp="1"/>
          </p:cNvSpPr>
          <p:nvPr>
            <p:ph type="title"/>
          </p:nvPr>
        </p:nvSpPr>
        <p:spPr/>
        <p:txBody>
          <a:bodyPr/>
          <a:lstStyle/>
          <a:p>
            <a:r>
              <a:rPr lang="en-AU" dirty="0"/>
              <a:t>What do p/c theorists value?</a:t>
            </a:r>
          </a:p>
        </p:txBody>
      </p:sp>
    </p:spTree>
    <p:extLst>
      <p:ext uri="{BB962C8B-B14F-4D97-AF65-F5344CB8AC3E}">
        <p14:creationId xmlns:p14="http://schemas.microsoft.com/office/powerpoint/2010/main" val="3114448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sz="3600" b="1" dirty="0" smtClean="0">
                <a:solidFill>
                  <a:srgbClr val="0070C0"/>
                </a:solidFill>
              </a:rPr>
              <a:t>Realize</a:t>
            </a:r>
            <a:r>
              <a:rPr lang="en-AU" sz="3600" b="1" dirty="0" smtClean="0">
                <a:solidFill>
                  <a:srgbClr val="0070C0"/>
                </a:solidFill>
              </a:rPr>
              <a:t>: It is not enough to change genre (though you should do this). You need to also change the discourse – to make </a:t>
            </a:r>
            <a:r>
              <a:rPr lang="en-AU" sz="3600" dirty="0" smtClean="0">
                <a:solidFill>
                  <a:srgbClr val="FF0000"/>
                </a:solidFill>
              </a:rPr>
              <a:t>a discursive shift. </a:t>
            </a:r>
            <a:endParaRPr lang="en-AU" sz="3600" dirty="0">
              <a:solidFill>
                <a:srgbClr val="FF0000"/>
              </a:solidFill>
            </a:endParaRPr>
          </a:p>
        </p:txBody>
      </p:sp>
      <p:sp>
        <p:nvSpPr>
          <p:cNvPr id="3" name="Title 2"/>
          <p:cNvSpPr>
            <a:spLocks noGrp="1"/>
          </p:cNvSpPr>
          <p:nvPr>
            <p:ph type="title"/>
          </p:nvPr>
        </p:nvSpPr>
        <p:spPr/>
        <p:txBody>
          <a:bodyPr/>
          <a:lstStyle/>
          <a:p>
            <a:r>
              <a:rPr lang="en-AU" dirty="0" smtClean="0">
                <a:solidFill>
                  <a:srgbClr val="00B050"/>
                </a:solidFill>
              </a:rPr>
              <a:t>View</a:t>
            </a:r>
            <a:endParaRPr lang="en-AU"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AU" b="1" dirty="0">
                <a:solidFill>
                  <a:srgbClr val="002060"/>
                </a:solidFill>
              </a:rPr>
              <a:t>Ideology is a term developed in the Marxist tradition to talk about </a:t>
            </a:r>
            <a:r>
              <a:rPr lang="en-AU" b="1" dirty="0">
                <a:solidFill>
                  <a:srgbClr val="0070C0"/>
                </a:solidFill>
              </a:rPr>
              <a:t>how cultures are structured </a:t>
            </a:r>
            <a:r>
              <a:rPr lang="en-AU" b="1" dirty="0">
                <a:solidFill>
                  <a:srgbClr val="002060"/>
                </a:solidFill>
              </a:rPr>
              <a:t>in ways that enable the group holding </a:t>
            </a:r>
            <a:r>
              <a:rPr lang="en-AU" b="1" dirty="0">
                <a:solidFill>
                  <a:srgbClr val="0070C0"/>
                </a:solidFill>
              </a:rPr>
              <a:t>power</a:t>
            </a:r>
            <a:r>
              <a:rPr lang="en-AU" b="1" dirty="0">
                <a:solidFill>
                  <a:srgbClr val="002060"/>
                </a:solidFill>
              </a:rPr>
              <a:t> to have the maximum </a:t>
            </a:r>
            <a:r>
              <a:rPr lang="en-AU" b="1" dirty="0">
                <a:solidFill>
                  <a:srgbClr val="0070C0"/>
                </a:solidFill>
              </a:rPr>
              <a:t>control</a:t>
            </a:r>
            <a:r>
              <a:rPr lang="en-AU" b="1" dirty="0">
                <a:solidFill>
                  <a:srgbClr val="002060"/>
                </a:solidFill>
              </a:rPr>
              <a:t> with the minimum of conflict</a:t>
            </a:r>
            <a:r>
              <a:rPr lang="en-AU" b="1" dirty="0" smtClean="0">
                <a:solidFill>
                  <a:srgbClr val="002060"/>
                </a:solidFill>
              </a:rPr>
              <a:t>.</a:t>
            </a:r>
          </a:p>
          <a:p>
            <a:pPr marL="109728" indent="0">
              <a:buNone/>
            </a:pPr>
            <a:r>
              <a:rPr lang="en-AU" b="1" dirty="0">
                <a:solidFill>
                  <a:srgbClr val="002060"/>
                </a:solidFill>
              </a:rPr>
              <a:t>This is not a matter </a:t>
            </a:r>
            <a:r>
              <a:rPr lang="en-AU" b="1" dirty="0" smtClean="0">
                <a:solidFill>
                  <a:srgbClr val="002060"/>
                </a:solidFill>
              </a:rPr>
              <a:t>of groups</a:t>
            </a:r>
            <a:r>
              <a:rPr lang="en-AU" b="1" dirty="0">
                <a:solidFill>
                  <a:srgbClr val="002060"/>
                </a:solidFill>
              </a:rPr>
              <a:t> </a:t>
            </a:r>
            <a:r>
              <a:rPr lang="en-AU" b="1" i="1" dirty="0">
                <a:solidFill>
                  <a:srgbClr val="002060"/>
                </a:solidFill>
              </a:rPr>
              <a:t>deliberately</a:t>
            </a:r>
            <a:r>
              <a:rPr lang="en-AU" b="1" dirty="0">
                <a:solidFill>
                  <a:srgbClr val="002060"/>
                </a:solidFill>
              </a:rPr>
              <a:t> planning to oppress people or alter their consciousness (although this can happen), but rather a matter of how the </a:t>
            </a:r>
            <a:r>
              <a:rPr lang="en-AU" b="1" dirty="0">
                <a:solidFill>
                  <a:srgbClr val="0070C0"/>
                </a:solidFill>
              </a:rPr>
              <a:t>dominant institutions</a:t>
            </a:r>
            <a:r>
              <a:rPr lang="en-AU" b="1" dirty="0">
                <a:solidFill>
                  <a:srgbClr val="002060"/>
                </a:solidFill>
              </a:rPr>
              <a:t> in society work through values, conceptions of the world, and symbol systems, in order to legitimize the current order. </a:t>
            </a:r>
          </a:p>
        </p:txBody>
      </p:sp>
      <p:sp>
        <p:nvSpPr>
          <p:cNvPr id="3" name="Title 2"/>
          <p:cNvSpPr>
            <a:spLocks noGrp="1"/>
          </p:cNvSpPr>
          <p:nvPr>
            <p:ph type="title"/>
          </p:nvPr>
        </p:nvSpPr>
        <p:spPr/>
        <p:txBody>
          <a:bodyPr/>
          <a:lstStyle/>
          <a:p>
            <a:r>
              <a:rPr lang="en-AU" dirty="0" smtClean="0">
                <a:solidFill>
                  <a:srgbClr val="FF0000"/>
                </a:solidFill>
              </a:rPr>
              <a:t>Ideology/John Lye</a:t>
            </a:r>
            <a:endParaRPr lang="en-AU" dirty="0">
              <a:solidFill>
                <a:srgbClr val="FF0000"/>
              </a:solidFill>
            </a:endParaRPr>
          </a:p>
        </p:txBody>
      </p:sp>
    </p:spTree>
    <p:extLst>
      <p:ext uri="{BB962C8B-B14F-4D97-AF65-F5344CB8AC3E}">
        <p14:creationId xmlns:p14="http://schemas.microsoft.com/office/powerpoint/2010/main" val="84419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a:solidFill>
                  <a:srgbClr val="002060"/>
                </a:solidFill>
              </a:rPr>
              <a:t>Briefly, this legitimization is managed through the widespread teaching (the social adoption) of ideas about the way things are, how the world 'really' works and should work. These ideas (often embedded in symbols and cultural practices) orient people's thinking in such a way that they accept the current way of doing things, the current sense of what is 'natural,' and the current understanding of their roles in society.</a:t>
            </a:r>
          </a:p>
        </p:txBody>
      </p:sp>
      <p:sp>
        <p:nvSpPr>
          <p:cNvPr id="3" name="Title 2"/>
          <p:cNvSpPr>
            <a:spLocks noGrp="1"/>
          </p:cNvSpPr>
          <p:nvPr>
            <p:ph type="title"/>
          </p:nvPr>
        </p:nvSpPr>
        <p:spPr/>
        <p:txBody>
          <a:bodyPr/>
          <a:lstStyle/>
          <a:p>
            <a:r>
              <a:rPr lang="en-AU" dirty="0">
                <a:solidFill>
                  <a:srgbClr val="FF0000"/>
                </a:solidFill>
              </a:rPr>
              <a:t>Ideology/John Lye</a:t>
            </a:r>
          </a:p>
        </p:txBody>
      </p:sp>
    </p:spTree>
    <p:extLst>
      <p:ext uri="{BB962C8B-B14F-4D97-AF65-F5344CB8AC3E}">
        <p14:creationId xmlns:p14="http://schemas.microsoft.com/office/powerpoint/2010/main" val="132001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a:solidFill>
                  <a:srgbClr val="002060"/>
                </a:solidFill>
              </a:rPr>
              <a:t>This socialization process, the shaping of our cognitive and affective interpretations of our social world, is called, by Gramsci, "hegemony;" it is carried out, </a:t>
            </a:r>
            <a:r>
              <a:rPr lang="en-AU" dirty="0" err="1">
                <a:solidFill>
                  <a:srgbClr val="002060"/>
                </a:solidFill>
              </a:rPr>
              <a:t>Althusser</a:t>
            </a:r>
            <a:r>
              <a:rPr lang="en-AU" dirty="0">
                <a:solidFill>
                  <a:srgbClr val="002060"/>
                </a:solidFill>
              </a:rPr>
              <a:t> writes, by the state ideological apparatuses -- by the churches, the schools, the family, and through cultural </a:t>
            </a:r>
            <a:r>
              <a:rPr lang="en-AU" dirty="0" smtClean="0">
                <a:solidFill>
                  <a:srgbClr val="002060"/>
                </a:solidFill>
              </a:rPr>
              <a:t>forms (such as literary texts).</a:t>
            </a:r>
          </a:p>
          <a:p>
            <a:pPr marL="109728" indent="0">
              <a:buNone/>
            </a:pPr>
            <a:r>
              <a:rPr lang="en-AU" dirty="0" smtClean="0"/>
              <a:t>See </a:t>
            </a:r>
            <a:r>
              <a:rPr lang="en-AU" dirty="0">
                <a:hlinkClick r:id="rId2"/>
              </a:rPr>
              <a:t>http://</a:t>
            </a:r>
            <a:r>
              <a:rPr lang="en-AU" dirty="0" smtClean="0">
                <a:hlinkClick r:id="rId2"/>
              </a:rPr>
              <a:t>www.brocku.ca/english/jlye/ideology.php</a:t>
            </a:r>
            <a:r>
              <a:rPr lang="en-AU" dirty="0" smtClean="0"/>
              <a:t> for fuller explanation</a:t>
            </a:r>
            <a:endParaRPr lang="en-AU" dirty="0"/>
          </a:p>
        </p:txBody>
      </p:sp>
      <p:sp>
        <p:nvSpPr>
          <p:cNvPr id="3" name="Title 2"/>
          <p:cNvSpPr>
            <a:spLocks noGrp="1"/>
          </p:cNvSpPr>
          <p:nvPr>
            <p:ph type="title"/>
          </p:nvPr>
        </p:nvSpPr>
        <p:spPr/>
        <p:txBody>
          <a:bodyPr/>
          <a:lstStyle/>
          <a:p>
            <a:r>
              <a:rPr lang="en-AU" dirty="0">
                <a:solidFill>
                  <a:srgbClr val="FF0000"/>
                </a:solidFill>
              </a:rPr>
              <a:t>Ideology/John Lye</a:t>
            </a:r>
          </a:p>
        </p:txBody>
      </p:sp>
    </p:spTree>
    <p:extLst>
      <p:ext uri="{BB962C8B-B14F-4D97-AF65-F5344CB8AC3E}">
        <p14:creationId xmlns:p14="http://schemas.microsoft.com/office/powerpoint/2010/main" val="384527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55000" lnSpcReduction="20000"/>
          </a:bodyPr>
          <a:lstStyle/>
          <a:p>
            <a:pPr marL="109728" indent="0">
              <a:buNone/>
            </a:pPr>
            <a:r>
              <a:rPr lang="en-AU" b="1" dirty="0" smtClean="0">
                <a:solidFill>
                  <a:srgbClr val="002060"/>
                </a:solidFill>
              </a:rPr>
              <a:t>What </a:t>
            </a:r>
            <a:r>
              <a:rPr lang="en-AU" b="1" dirty="0">
                <a:solidFill>
                  <a:srgbClr val="002060"/>
                </a:solidFill>
              </a:rPr>
              <a:t>do Marxist literary critics do with texts?</a:t>
            </a:r>
            <a:endParaRPr lang="en-AU" dirty="0">
              <a:solidFill>
                <a:srgbClr val="002060"/>
              </a:solidFill>
            </a:endParaRPr>
          </a:p>
          <a:p>
            <a:r>
              <a:rPr lang="en-AU" dirty="0">
                <a:solidFill>
                  <a:srgbClr val="002060"/>
                </a:solidFill>
              </a:rPr>
              <a:t>They explore ways in which the text reveals ideological oppression of a dominant economic class over subordinate classes. In order to do this a Marxist might ask the following questions:</a:t>
            </a:r>
          </a:p>
          <a:p>
            <a:pPr lvl="1"/>
            <a:r>
              <a:rPr lang="en-AU" dirty="0">
                <a:solidFill>
                  <a:srgbClr val="002060"/>
                </a:solidFill>
              </a:rPr>
              <a:t>Does the text reflect or resist a dominant ideology? Does it do both?</a:t>
            </a:r>
          </a:p>
          <a:p>
            <a:pPr lvl="1"/>
            <a:r>
              <a:rPr lang="en-AU" dirty="0">
                <a:solidFill>
                  <a:srgbClr val="002060"/>
                </a:solidFill>
              </a:rPr>
              <a:t>Does the main character in a narrative affirm or resist </a:t>
            </a:r>
            <a:r>
              <a:rPr lang="en-AU" dirty="0" smtClean="0">
                <a:solidFill>
                  <a:srgbClr val="002060"/>
                </a:solidFill>
              </a:rPr>
              <a:t>bourgeoisie </a:t>
            </a:r>
            <a:r>
              <a:rPr lang="en-AU" dirty="0">
                <a:solidFill>
                  <a:srgbClr val="002060"/>
                </a:solidFill>
              </a:rPr>
              <a:t>values?</a:t>
            </a:r>
          </a:p>
          <a:p>
            <a:pPr lvl="1"/>
            <a:r>
              <a:rPr lang="en-AU" dirty="0">
                <a:solidFill>
                  <a:srgbClr val="002060"/>
                </a:solidFill>
              </a:rPr>
              <a:t>Whose story gets told in the text? Are lower economic groups ignored or devalued?</a:t>
            </a:r>
          </a:p>
          <a:p>
            <a:pPr lvl="1"/>
            <a:r>
              <a:rPr lang="en-AU" dirty="0">
                <a:solidFill>
                  <a:srgbClr val="002060"/>
                </a:solidFill>
              </a:rPr>
              <a:t>Are values that support the dominant economic group given privilege? This can happen tacitly, in the way in which values are taken to be self-evident</a:t>
            </a:r>
            <a:r>
              <a:rPr lang="en-AU" dirty="0" smtClean="0">
                <a:solidFill>
                  <a:srgbClr val="002060"/>
                </a:solidFill>
              </a:rPr>
              <a:t>.</a:t>
            </a:r>
          </a:p>
          <a:p>
            <a:pPr lvl="1"/>
            <a:r>
              <a:rPr lang="en-AU" dirty="0">
                <a:hlinkClick r:id="rId2"/>
              </a:rPr>
              <a:t>http://www1.assumption.edu/users/ady/hhgateway/gateway/Marxistlitcrit.html</a:t>
            </a:r>
            <a:endParaRPr lang="en-AU" dirty="0"/>
          </a:p>
          <a:p>
            <a:pPr marL="109728" indent="0">
              <a:buNone/>
            </a:pPr>
            <a:endParaRPr lang="en-AU" dirty="0"/>
          </a:p>
        </p:txBody>
      </p:sp>
      <p:sp>
        <p:nvSpPr>
          <p:cNvPr id="3" name="Content Placeholder 2"/>
          <p:cNvSpPr>
            <a:spLocks noGrp="1"/>
          </p:cNvSpPr>
          <p:nvPr>
            <p:ph sz="half" idx="2"/>
          </p:nvPr>
        </p:nvSpPr>
        <p:spPr/>
        <p:txBody>
          <a:bodyPr>
            <a:normAutofit fontScale="55000" lnSpcReduction="20000"/>
          </a:bodyPr>
          <a:lstStyle/>
          <a:p>
            <a:pPr marL="109728" indent="0">
              <a:buNone/>
            </a:pPr>
            <a:r>
              <a:rPr lang="en-AU" dirty="0" smtClean="0">
                <a:solidFill>
                  <a:srgbClr val="002060"/>
                </a:solidFill>
              </a:rPr>
              <a:t>“</a:t>
            </a:r>
            <a:r>
              <a:rPr lang="en-AU" dirty="0" err="1" smtClean="0">
                <a:solidFill>
                  <a:srgbClr val="002060"/>
                </a:solidFill>
              </a:rPr>
              <a:t>Walzing</a:t>
            </a:r>
            <a:r>
              <a:rPr lang="en-AU" dirty="0" smtClean="0">
                <a:solidFill>
                  <a:srgbClr val="002060"/>
                </a:solidFill>
              </a:rPr>
              <a:t> Matilda”: The swagman is from a lower socioeconomic group in society; his experience and the value of his life are devalued in the poem. </a:t>
            </a:r>
          </a:p>
          <a:p>
            <a:r>
              <a:rPr lang="en-AU" dirty="0" smtClean="0">
                <a:solidFill>
                  <a:srgbClr val="002060"/>
                </a:solidFill>
              </a:rPr>
              <a:t>He is not named.</a:t>
            </a:r>
          </a:p>
          <a:p>
            <a:r>
              <a:rPr lang="en-AU" dirty="0" smtClean="0">
                <a:solidFill>
                  <a:srgbClr val="002060"/>
                </a:solidFill>
              </a:rPr>
              <a:t>He is depicted in derogatory terms as a thief.</a:t>
            </a:r>
          </a:p>
          <a:p>
            <a:r>
              <a:rPr lang="en-AU" dirty="0" smtClean="0">
                <a:solidFill>
                  <a:srgbClr val="002060"/>
                </a:solidFill>
              </a:rPr>
              <a:t>The binaries of up/down, law/criminal, landholder/itinerant labourer suggests that the values of the dominant economic group are privileged.</a:t>
            </a:r>
          </a:p>
          <a:p>
            <a:r>
              <a:rPr lang="en-AU" dirty="0" smtClean="0">
                <a:solidFill>
                  <a:srgbClr val="002060"/>
                </a:solidFill>
              </a:rPr>
              <a:t>Capitalist ideology, in which the poor are marginalised, is naturalised in the poem. </a:t>
            </a:r>
          </a:p>
          <a:p>
            <a:r>
              <a:rPr lang="en-AU" dirty="0" smtClean="0">
                <a:solidFill>
                  <a:srgbClr val="002060"/>
                </a:solidFill>
              </a:rPr>
              <a:t>Bourgeoisie values are dominant i.e. those of the police and the squatter </a:t>
            </a:r>
            <a:endParaRPr lang="en-AU" dirty="0">
              <a:solidFill>
                <a:srgbClr val="002060"/>
              </a:solidFill>
            </a:endParaRPr>
          </a:p>
        </p:txBody>
      </p:sp>
      <p:sp>
        <p:nvSpPr>
          <p:cNvPr id="4" name="Title 3"/>
          <p:cNvSpPr>
            <a:spLocks noGrp="1"/>
          </p:cNvSpPr>
          <p:nvPr>
            <p:ph type="title"/>
          </p:nvPr>
        </p:nvSpPr>
        <p:spPr/>
        <p:txBody>
          <a:bodyPr/>
          <a:lstStyle/>
          <a:p>
            <a:r>
              <a:rPr lang="en-AU" dirty="0" smtClean="0">
                <a:solidFill>
                  <a:srgbClr val="FF0000"/>
                </a:solidFill>
              </a:rPr>
              <a:t>What ideology will you resist?</a:t>
            </a:r>
            <a:endParaRPr lang="en-AU" dirty="0">
              <a:solidFill>
                <a:srgbClr val="FF0000"/>
              </a:solidFill>
            </a:endParaRPr>
          </a:p>
        </p:txBody>
      </p:sp>
    </p:spTree>
    <p:extLst>
      <p:ext uri="{BB962C8B-B14F-4D97-AF65-F5344CB8AC3E}">
        <p14:creationId xmlns:p14="http://schemas.microsoft.com/office/powerpoint/2010/main" val="221252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AU" dirty="0" smtClean="0">
                <a:solidFill>
                  <a:srgbClr val="002060"/>
                </a:solidFill>
              </a:rPr>
              <a:t>“Out, Out”</a:t>
            </a:r>
          </a:p>
          <a:p>
            <a:r>
              <a:rPr lang="en-AU" dirty="0" smtClean="0">
                <a:solidFill>
                  <a:srgbClr val="002060"/>
                </a:solidFill>
              </a:rPr>
              <a:t>The boy is not named, he is not given an individual identity; killed by machine</a:t>
            </a:r>
          </a:p>
          <a:p>
            <a:r>
              <a:rPr lang="en-AU" dirty="0" smtClean="0">
                <a:solidFill>
                  <a:srgbClr val="002060"/>
                </a:solidFill>
              </a:rPr>
              <a:t>His limited lifespan is dwarfed against the longevity of nature, represented in the hills</a:t>
            </a:r>
          </a:p>
          <a:p>
            <a:r>
              <a:rPr lang="en-AU" dirty="0" smtClean="0">
                <a:solidFill>
                  <a:srgbClr val="002060"/>
                </a:solidFill>
              </a:rPr>
              <a:t>The need to accept death is stressed (‘move on’, no time to mourn, there’s work to be done) – a very useful value which serves the interests of the ‘bosses’ or bourgeoisie class in an exploitative capitalist/industrialist economy (they value work, resilience and perseverance)</a:t>
            </a:r>
          </a:p>
          <a:p>
            <a:endParaRPr lang="en-AU" dirty="0"/>
          </a:p>
        </p:txBody>
      </p:sp>
      <p:sp>
        <p:nvSpPr>
          <p:cNvPr id="3" name="Title 2"/>
          <p:cNvSpPr>
            <a:spLocks noGrp="1"/>
          </p:cNvSpPr>
          <p:nvPr>
            <p:ph type="title"/>
          </p:nvPr>
        </p:nvSpPr>
        <p:spPr/>
        <p:txBody>
          <a:bodyPr/>
          <a:lstStyle/>
          <a:p>
            <a:r>
              <a:rPr lang="en-AU" dirty="0">
                <a:solidFill>
                  <a:srgbClr val="FF0000"/>
                </a:solidFill>
              </a:rPr>
              <a:t>What ideology will you resist?</a:t>
            </a:r>
          </a:p>
        </p:txBody>
      </p:sp>
    </p:spTree>
    <p:extLst>
      <p:ext uri="{BB962C8B-B14F-4D97-AF65-F5344CB8AC3E}">
        <p14:creationId xmlns:p14="http://schemas.microsoft.com/office/powerpoint/2010/main" val="366021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AU" dirty="0">
                <a:solidFill>
                  <a:srgbClr val="002060"/>
                </a:solidFill>
              </a:rPr>
              <a:t>According to Marxists, and to other </a:t>
            </a:r>
            <a:r>
              <a:rPr lang="en-AU" dirty="0" smtClean="0">
                <a:solidFill>
                  <a:srgbClr val="002060"/>
                </a:solidFill>
              </a:rPr>
              <a:t>scholars (literary theorists), </a:t>
            </a:r>
            <a:r>
              <a:rPr lang="en-AU" dirty="0">
                <a:solidFill>
                  <a:srgbClr val="002060"/>
                </a:solidFill>
              </a:rPr>
              <a:t>literature reflects those social institutions out of which it emerges and is itself a social institution with a particular ideological function. Literature reflects class struggle and materialism: think how often the quest for wealth traditionally defines characters. So Marxists generally view literature "not as works created in accordance with timeless artistic criteria, but as 'products' of the economic and ideological determinants specific to that era" (Abrams 149). Literature reflects an author's own class or analysis of class </a:t>
            </a:r>
            <a:r>
              <a:rPr lang="en-AU" dirty="0" smtClean="0">
                <a:solidFill>
                  <a:srgbClr val="002060"/>
                </a:solidFill>
              </a:rPr>
              <a:t>relations.</a:t>
            </a:r>
            <a:endParaRPr lang="en-AU" dirty="0">
              <a:solidFill>
                <a:srgbClr val="002060"/>
              </a:solidFill>
            </a:endParaRPr>
          </a:p>
        </p:txBody>
      </p:sp>
      <p:sp>
        <p:nvSpPr>
          <p:cNvPr id="3" name="Title 2"/>
          <p:cNvSpPr>
            <a:spLocks noGrp="1"/>
          </p:cNvSpPr>
          <p:nvPr>
            <p:ph type="title"/>
          </p:nvPr>
        </p:nvSpPr>
        <p:spPr/>
        <p:txBody>
          <a:bodyPr>
            <a:normAutofit fontScale="90000"/>
          </a:bodyPr>
          <a:lstStyle/>
          <a:p>
            <a:r>
              <a:rPr lang="en-AU" dirty="0" smtClean="0">
                <a:solidFill>
                  <a:srgbClr val="FF0000"/>
                </a:solidFill>
              </a:rPr>
              <a:t>Role of literature in reinforcing ideology. </a:t>
            </a:r>
            <a:endParaRPr lang="en-AU" dirty="0">
              <a:solidFill>
                <a:srgbClr val="FF0000"/>
              </a:solidFill>
            </a:endParaRPr>
          </a:p>
        </p:txBody>
      </p:sp>
    </p:spTree>
    <p:extLst>
      <p:ext uri="{BB962C8B-B14F-4D97-AF65-F5344CB8AC3E}">
        <p14:creationId xmlns:p14="http://schemas.microsoft.com/office/powerpoint/2010/main" val="1976162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dirty="0" smtClean="0">
                <a:solidFill>
                  <a:srgbClr val="002060"/>
                </a:solidFill>
              </a:rPr>
              <a:t>Discourses identify the particular kinds of </a:t>
            </a:r>
            <a:r>
              <a:rPr lang="en-AU" dirty="0" smtClean="0">
                <a:solidFill>
                  <a:srgbClr val="FF0000"/>
                </a:solidFill>
              </a:rPr>
              <a:t>language and behaviours</a:t>
            </a:r>
            <a:r>
              <a:rPr lang="en-AU" dirty="0" smtClean="0">
                <a:solidFill>
                  <a:srgbClr val="002060"/>
                </a:solidFill>
              </a:rPr>
              <a:t> used by members of a social group and hence the sets of </a:t>
            </a:r>
            <a:r>
              <a:rPr lang="en-AU" dirty="0" smtClean="0">
                <a:solidFill>
                  <a:srgbClr val="FF0000"/>
                </a:solidFill>
              </a:rPr>
              <a:t>beliefs, values, attitudes and behaviours</a:t>
            </a:r>
            <a:r>
              <a:rPr lang="en-AU" dirty="0" smtClean="0">
                <a:solidFill>
                  <a:srgbClr val="002060"/>
                </a:solidFill>
              </a:rPr>
              <a:t> that define that group in relation to others. Thus you may identify romantic discourse, gender discourse, class discourse or race discourse in your text. These discourses are underpinned by IDEOLOGY</a:t>
            </a:r>
            <a:r>
              <a:rPr lang="en-AU" dirty="0" smtClean="0"/>
              <a:t>. </a:t>
            </a:r>
            <a:r>
              <a:rPr lang="en-AU" dirty="0" smtClean="0">
                <a:solidFill>
                  <a:srgbClr val="FF0000"/>
                </a:solidFill>
              </a:rPr>
              <a:t>See Moon</a:t>
            </a:r>
            <a:r>
              <a:rPr lang="en-AU" dirty="0" smtClean="0"/>
              <a:t>.</a:t>
            </a:r>
          </a:p>
        </p:txBody>
      </p:sp>
      <p:sp>
        <p:nvSpPr>
          <p:cNvPr id="3" name="Title 2"/>
          <p:cNvSpPr>
            <a:spLocks noGrp="1"/>
          </p:cNvSpPr>
          <p:nvPr>
            <p:ph type="title"/>
          </p:nvPr>
        </p:nvSpPr>
        <p:spPr/>
        <p:txBody>
          <a:bodyPr/>
          <a:lstStyle/>
          <a:p>
            <a:r>
              <a:rPr lang="en-AU" dirty="0" smtClean="0">
                <a:solidFill>
                  <a:srgbClr val="00B050"/>
                </a:solidFill>
              </a:rPr>
              <a:t>What is meant by discourse?</a:t>
            </a:r>
            <a:endParaRPr lang="en-AU" dirty="0">
              <a:solidFill>
                <a:srgbClr val="00B050"/>
              </a:solidFill>
            </a:endParaRPr>
          </a:p>
        </p:txBody>
      </p:sp>
      <p:pic>
        <p:nvPicPr>
          <p:cNvPr id="4" name="Picture 3" descr="tomato.bmp"/>
          <p:cNvPicPr>
            <a:picLocks noChangeAspect="1"/>
          </p:cNvPicPr>
          <p:nvPr/>
        </p:nvPicPr>
        <p:blipFill>
          <a:blip r:embed="rId2" cstate="print"/>
          <a:stretch>
            <a:fillRect/>
          </a:stretch>
        </p:blipFill>
        <p:spPr>
          <a:xfrm>
            <a:off x="7380312" y="5301208"/>
            <a:ext cx="1368152" cy="126782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234</TotalTime>
  <Words>1799</Words>
  <Application>Microsoft Office PowerPoint</Application>
  <PresentationFormat>On-screen Show (4:3)</PresentationFormat>
  <Paragraphs>158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Lucida Sans Unicode</vt:lpstr>
      <vt:lpstr>Verdana</vt:lpstr>
      <vt:lpstr>Wingdings 2</vt:lpstr>
      <vt:lpstr>Wingdings 3</vt:lpstr>
      <vt:lpstr>Concourse</vt:lpstr>
      <vt:lpstr>Unpacking Discourse and Ideology</vt:lpstr>
      <vt:lpstr>What is meant by ideology?</vt:lpstr>
      <vt:lpstr>Ideology/John Lye</vt:lpstr>
      <vt:lpstr>Ideology/John Lye</vt:lpstr>
      <vt:lpstr>Ideology/John Lye</vt:lpstr>
      <vt:lpstr>What ideology will you resist?</vt:lpstr>
      <vt:lpstr>What ideology will you resist?</vt:lpstr>
      <vt:lpstr>Role of literature in reinforcing ideology. </vt:lpstr>
      <vt:lpstr>What is meant by discourse?</vt:lpstr>
      <vt:lpstr>Discourse</vt:lpstr>
      <vt:lpstr>Contemporary world-context centred theorists ask:</vt:lpstr>
      <vt:lpstr>Theory</vt:lpstr>
      <vt:lpstr>Feminists ask:</vt:lpstr>
      <vt:lpstr>Reading to identify gender/race discourses – a suggested approach</vt:lpstr>
      <vt:lpstr>Reading to identify gender/race discourses – a suggested approach</vt:lpstr>
      <vt:lpstr>Reading to identify gender discourses – a suggested approach</vt:lpstr>
      <vt:lpstr>Reading to identify gender discourses – a suggested approach</vt:lpstr>
      <vt:lpstr>Useful reading practices for unpacking discourse and ideology</vt:lpstr>
      <vt:lpstr>Other theory based methodologies</vt:lpstr>
      <vt:lpstr>Some Marxist terms</vt:lpstr>
      <vt:lpstr>Feminist terms</vt:lpstr>
      <vt:lpstr>Postcolonial literary theory terms</vt:lpstr>
      <vt:lpstr>Transforming your text</vt:lpstr>
      <vt:lpstr>What do feminists value?</vt:lpstr>
      <vt:lpstr>Feminists challenge the traditional approaches to the study of families </vt:lpstr>
      <vt:lpstr>What do p/c theorists value?</vt:lpstr>
      <vt:lpstr>What do p/c theorists value?</vt:lpstr>
      <vt:lpstr>View</vt:lpstr>
    </vt:vector>
  </TitlesOfParts>
  <Company>West Moreton Anglican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Unpacking Discourse and Ideology</dc:title>
  <dc:creator>ewoolaston</dc:creator>
  <cp:lastModifiedBy>Elizabeth Woolaston</cp:lastModifiedBy>
  <cp:revision>30</cp:revision>
  <dcterms:created xsi:type="dcterms:W3CDTF">2011-05-05T00:42:08Z</dcterms:created>
  <dcterms:modified xsi:type="dcterms:W3CDTF">2020-10-29T03:27:27Z</dcterms:modified>
</cp:coreProperties>
</file>