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69" r:id="rId17"/>
    <p:sldId id="270"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1F0890-665E-4C4E-B2B8-7F82B91EDF82}" type="datetimeFigureOut">
              <a:rPr lang="en-AU" smtClean="0"/>
              <a:t>25/04/2020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F0890-665E-4C4E-B2B8-7F82B91EDF82}" type="datetimeFigureOut">
              <a:rPr lang="en-AU" smtClean="0"/>
              <a:t>25/04/2020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F0890-665E-4C4E-B2B8-7F82B91EDF82}" type="datetimeFigureOut">
              <a:rPr lang="en-AU" smtClean="0"/>
              <a:t>25/04/2020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1F0890-665E-4C4E-B2B8-7F82B91EDF82}" type="datetimeFigureOut">
              <a:rPr lang="en-AU" smtClean="0"/>
              <a:t>25/04/2020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81F0890-665E-4C4E-B2B8-7F82B91EDF82}" type="datetimeFigureOut">
              <a:rPr lang="en-AU" smtClean="0"/>
              <a:t>25/04/2020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1F0890-665E-4C4E-B2B8-7F82B91EDF82}" type="datetimeFigureOut">
              <a:rPr lang="en-AU" smtClean="0"/>
              <a:t>25/04/2020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70907BD-89CE-4F73-A394-EE8435B255FA}" type="slidenum">
              <a:rPr lang="en-AU" smtClean="0"/>
              <a:t>‹#›</a:t>
            </a:fld>
            <a:endParaRPr lang="en-AU"/>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1F0890-665E-4C4E-B2B8-7F82B91EDF82}" type="datetimeFigureOut">
              <a:rPr lang="en-AU" smtClean="0"/>
              <a:t>25/04/2020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F0890-665E-4C4E-B2B8-7F82B91EDF82}" type="datetimeFigureOut">
              <a:rPr lang="en-AU" smtClean="0"/>
              <a:t>25/04/2020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F0890-665E-4C4E-B2B8-7F82B91EDF82}" type="datetimeFigureOut">
              <a:rPr lang="en-AU" smtClean="0"/>
              <a:t>25/04/2020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81F0890-665E-4C4E-B2B8-7F82B91EDF82}" type="datetimeFigureOut">
              <a:rPr lang="en-AU" smtClean="0"/>
              <a:t>25/04/2020</a:t>
            </a:fld>
            <a:endParaRPr lang="en-A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A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70907BD-89CE-4F73-A394-EE8435B255FA}"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F0890-665E-4C4E-B2B8-7F82B91EDF82}" type="datetimeFigureOut">
              <a:rPr lang="en-AU" smtClean="0"/>
              <a:t>25/04/2020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70907BD-89CE-4F73-A394-EE8435B255FA}"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81F0890-665E-4C4E-B2B8-7F82B91EDF82}" type="datetimeFigureOut">
              <a:rPr lang="en-AU" smtClean="0"/>
              <a:t>25/04/2020</a:t>
            </a:fld>
            <a:endParaRPr lang="en-A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A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70907BD-89CE-4F73-A394-EE8435B255FA}"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Multiple Readings of a Picture Book</a:t>
            </a:r>
            <a:endParaRPr lang="en-AU" dirty="0"/>
          </a:p>
        </p:txBody>
      </p:sp>
      <p:sp>
        <p:nvSpPr>
          <p:cNvPr id="3" name="Subtitle 2"/>
          <p:cNvSpPr>
            <a:spLocks noGrp="1"/>
          </p:cNvSpPr>
          <p:nvPr>
            <p:ph type="subTitle" idx="1"/>
          </p:nvPr>
        </p:nvSpPr>
        <p:spPr/>
        <p:txBody>
          <a:bodyPr/>
          <a:lstStyle/>
          <a:p>
            <a:r>
              <a:rPr lang="en-AU" dirty="0" smtClean="0"/>
              <a:t>Quick Summary</a:t>
            </a:r>
            <a:endParaRPr lang="en-AU" dirty="0"/>
          </a:p>
        </p:txBody>
      </p:sp>
    </p:spTree>
    <p:extLst>
      <p:ext uri="{BB962C8B-B14F-4D97-AF65-F5344CB8AC3E}">
        <p14:creationId xmlns:p14="http://schemas.microsoft.com/office/powerpoint/2010/main" val="106984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85000" lnSpcReduction="20000"/>
          </a:bodyPr>
          <a:lstStyle/>
          <a:p>
            <a:r>
              <a:rPr lang="en-AU" dirty="0" smtClean="0"/>
              <a:t>Gleeson says she is ‘moral person’, ‘feminist’ </a:t>
            </a:r>
            <a:r>
              <a:rPr lang="en-AU" dirty="0" err="1" smtClean="0"/>
              <a:t>etc</a:t>
            </a:r>
            <a:endParaRPr lang="en-AU" dirty="0" smtClean="0"/>
          </a:p>
          <a:p>
            <a:endParaRPr lang="en-AU" dirty="0"/>
          </a:p>
          <a:p>
            <a:r>
              <a:rPr lang="en-AU" dirty="0" smtClean="0"/>
              <a:t>She says book is about modern, working mothers.</a:t>
            </a:r>
            <a:endParaRPr lang="en-AU" dirty="0"/>
          </a:p>
        </p:txBody>
      </p:sp>
      <p:sp>
        <p:nvSpPr>
          <p:cNvPr id="3" name="Content Placeholder 2"/>
          <p:cNvSpPr>
            <a:spLocks noGrp="1"/>
          </p:cNvSpPr>
          <p:nvPr>
            <p:ph sz="half" idx="2"/>
          </p:nvPr>
        </p:nvSpPr>
        <p:spPr/>
        <p:txBody>
          <a:bodyPr>
            <a:normAutofit fontScale="85000" lnSpcReduction="20000"/>
          </a:bodyPr>
          <a:lstStyle/>
          <a:p>
            <a:pPr marL="457200" indent="-457200">
              <a:buFont typeface="Arial" pitchFamily="34" charset="0"/>
              <a:buChar char="•"/>
            </a:pPr>
            <a:r>
              <a:rPr lang="en-AU" b="0" dirty="0"/>
              <a:t> key theme that all mothers offer their children unqualified love and care</a:t>
            </a:r>
            <a:r>
              <a:rPr lang="en-AU" b="0" dirty="0" smtClean="0"/>
              <a:t>.</a:t>
            </a:r>
          </a:p>
          <a:p>
            <a:pPr marL="457200" indent="-457200">
              <a:buFont typeface="Arial" pitchFamily="34" charset="0"/>
              <a:buChar char="•"/>
            </a:pPr>
            <a:r>
              <a:rPr lang="en-AU" b="0" dirty="0"/>
              <a:t>authorially approved reading as it can be linked to the author's public admission of a concern with morality. </a:t>
            </a:r>
            <a:endParaRPr lang="en-AU" b="0" dirty="0" smtClean="0"/>
          </a:p>
          <a:p>
            <a:endParaRPr lang="en-AU" dirty="0"/>
          </a:p>
        </p:txBody>
      </p:sp>
      <p:sp>
        <p:nvSpPr>
          <p:cNvPr id="4" name="Title 3"/>
          <p:cNvSpPr>
            <a:spLocks noGrp="1"/>
          </p:cNvSpPr>
          <p:nvPr>
            <p:ph type="title"/>
          </p:nvPr>
        </p:nvSpPr>
        <p:spPr/>
        <p:txBody>
          <a:bodyPr/>
          <a:lstStyle/>
          <a:p>
            <a:r>
              <a:rPr lang="en-AU" dirty="0" smtClean="0"/>
              <a:t>Author-Centred reading of Picture Book</a:t>
            </a:r>
            <a:endParaRPr lang="en-AU" dirty="0"/>
          </a:p>
        </p:txBody>
      </p:sp>
    </p:spTree>
    <p:extLst>
      <p:ext uri="{BB962C8B-B14F-4D97-AF65-F5344CB8AC3E}">
        <p14:creationId xmlns:p14="http://schemas.microsoft.com/office/powerpoint/2010/main" val="85661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Text-centred reading</a:t>
            </a:r>
            <a:endParaRPr lang="en-AU" dirty="0"/>
          </a:p>
        </p:txBody>
      </p:sp>
      <p:sp>
        <p:nvSpPr>
          <p:cNvPr id="3" name="Content Placeholder 2"/>
          <p:cNvSpPr>
            <a:spLocks noGrp="1"/>
          </p:cNvSpPr>
          <p:nvPr>
            <p:ph idx="1"/>
          </p:nvPr>
        </p:nvSpPr>
        <p:spPr/>
        <p:txBody>
          <a:bodyPr>
            <a:normAutofit fontScale="92500" lnSpcReduction="10000"/>
          </a:bodyPr>
          <a:lstStyle/>
          <a:p>
            <a:r>
              <a:rPr lang="en-AU" sz="2800" dirty="0" smtClean="0">
                <a:solidFill>
                  <a:srgbClr val="FF0000"/>
                </a:solidFill>
              </a:rPr>
              <a:t>HISTORICAL APPROACH</a:t>
            </a:r>
          </a:p>
          <a:p>
            <a:pPr>
              <a:buFont typeface="Arial" pitchFamily="34" charset="0"/>
              <a:buChar char="•"/>
            </a:pPr>
            <a:r>
              <a:rPr lang="en-AU" dirty="0"/>
              <a:t>m</a:t>
            </a:r>
            <a:r>
              <a:rPr lang="en-AU" dirty="0" smtClean="0"/>
              <a:t>eaning linked to  reader’s recognition of aspects of textuality. E.g. narrative structure, symbolism</a:t>
            </a:r>
          </a:p>
          <a:p>
            <a:pPr>
              <a:buFont typeface="Arial" pitchFamily="34" charset="0"/>
              <a:buChar char="•"/>
            </a:pPr>
            <a:r>
              <a:rPr lang="en-AU" dirty="0"/>
              <a:t>l</a:t>
            </a:r>
            <a:r>
              <a:rPr lang="en-AU" dirty="0" smtClean="0"/>
              <a:t>iterature therefore becomes a linguistic puzzle</a:t>
            </a:r>
          </a:p>
          <a:p>
            <a:pPr>
              <a:buFont typeface="Arial" pitchFamily="34" charset="0"/>
              <a:buChar char="•"/>
            </a:pPr>
            <a:r>
              <a:rPr lang="en-AU" dirty="0"/>
              <a:t>t</a:t>
            </a:r>
            <a:r>
              <a:rPr lang="en-AU" dirty="0" smtClean="0"/>
              <a:t>he reader’s knowledge of literary devices and structural organisation of text unlocks text</a:t>
            </a:r>
          </a:p>
          <a:p>
            <a:pPr>
              <a:buFont typeface="Arial" pitchFamily="34" charset="0"/>
              <a:buChar char="•"/>
            </a:pPr>
            <a:r>
              <a:rPr lang="en-AU" dirty="0"/>
              <a:t>r</a:t>
            </a:r>
            <a:r>
              <a:rPr lang="en-AU" dirty="0" smtClean="0"/>
              <a:t>eaders produce preferred or fixed reading which supports universal themes and socially acceptable moral viewpoints</a:t>
            </a:r>
          </a:p>
          <a:p>
            <a:pPr>
              <a:buFont typeface="Arial" pitchFamily="34" charset="0"/>
              <a:buChar char="•"/>
            </a:pPr>
            <a:r>
              <a:rPr lang="en-AU" dirty="0"/>
              <a:t>t</a:t>
            </a:r>
            <a:r>
              <a:rPr lang="en-AU" dirty="0" smtClean="0"/>
              <a:t>ext as ‘verbal icon’ within a  literary heritage framework – the canon</a:t>
            </a:r>
          </a:p>
          <a:p>
            <a:pPr>
              <a:buFont typeface="Arial" pitchFamily="34" charset="0"/>
              <a:buChar char="•"/>
            </a:pPr>
            <a:r>
              <a:rPr lang="en-AU" dirty="0"/>
              <a:t>r</a:t>
            </a:r>
            <a:r>
              <a:rPr lang="en-AU" dirty="0" smtClean="0"/>
              <a:t>eaders focus on ‘words on the page’ and NOT on author’s intentions  or reader’s perspectives</a:t>
            </a:r>
          </a:p>
          <a:p>
            <a:pPr>
              <a:buFont typeface="Arial" pitchFamily="34" charset="0"/>
              <a:buChar char="•"/>
            </a:pPr>
            <a:r>
              <a:rPr lang="en-AU" dirty="0"/>
              <a:t>i</a:t>
            </a:r>
            <a:r>
              <a:rPr lang="en-AU" dirty="0" smtClean="0"/>
              <a:t>dea of structural unity are important e.g. circularity, cohesion, resolution</a:t>
            </a:r>
          </a:p>
          <a:p>
            <a:endParaRPr lang="en-AU" dirty="0" smtClean="0"/>
          </a:p>
          <a:p>
            <a:endParaRPr lang="en-AU" dirty="0"/>
          </a:p>
        </p:txBody>
      </p:sp>
    </p:spTree>
    <p:extLst>
      <p:ext uri="{BB962C8B-B14F-4D97-AF65-F5344CB8AC3E}">
        <p14:creationId xmlns:p14="http://schemas.microsoft.com/office/powerpoint/2010/main" val="1786579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Text-centred reading of picture book</a:t>
            </a:r>
            <a:endParaRPr lang="en-AU" dirty="0"/>
          </a:p>
        </p:txBody>
      </p:sp>
      <p:sp>
        <p:nvSpPr>
          <p:cNvPr id="3" name="Content Placeholder 2"/>
          <p:cNvSpPr>
            <a:spLocks noGrp="1"/>
          </p:cNvSpPr>
          <p:nvPr>
            <p:ph idx="1"/>
          </p:nvPr>
        </p:nvSpPr>
        <p:spPr/>
        <p:txBody>
          <a:bodyPr/>
          <a:lstStyle/>
          <a:p>
            <a:pPr fontAlgn="base"/>
            <a:r>
              <a:rPr lang="en-AU" b="0" dirty="0"/>
              <a:t>Although Australian mothers come from a variety of ethnic backgrounds they all share a common characteristic. They are active, caring persons at home with their children as they are at work.</a:t>
            </a:r>
          </a:p>
          <a:p>
            <a:pPr fontAlgn="base"/>
            <a:r>
              <a:rPr lang="en-AU" b="0" dirty="0"/>
              <a:t>This is a reading which essentially supports the universal themes and moral lessons produced in the author-centred reading. That is, that the central value of a mother in family life is to give unqualified love, and that modern mothers have the right and responsibility to work inside and outside the home but are still primarily responsible for their children's well being.</a:t>
            </a:r>
          </a:p>
          <a:p>
            <a:endParaRPr lang="en-AU"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3429000"/>
            <a:ext cx="2429256" cy="3057144"/>
          </a:xfrm>
          <a:prstGeom prst="rect">
            <a:avLst/>
          </a:prstGeom>
        </p:spPr>
      </p:pic>
    </p:spTree>
    <p:extLst>
      <p:ext uri="{BB962C8B-B14F-4D97-AF65-F5344CB8AC3E}">
        <p14:creationId xmlns:p14="http://schemas.microsoft.com/office/powerpoint/2010/main" val="1394943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heel(1)">
                                      <p:cBhvr>
                                        <p:cTn id="2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 far</a:t>
            </a:r>
            <a:endParaRPr lang="en-AU" dirty="0"/>
          </a:p>
        </p:txBody>
      </p:sp>
      <p:sp>
        <p:nvSpPr>
          <p:cNvPr id="3" name="Content Placeholder 2"/>
          <p:cNvSpPr>
            <a:spLocks noGrp="1"/>
          </p:cNvSpPr>
          <p:nvPr>
            <p:ph idx="1"/>
          </p:nvPr>
        </p:nvSpPr>
        <p:spPr/>
        <p:txBody>
          <a:bodyPr>
            <a:normAutofit/>
          </a:bodyPr>
          <a:lstStyle/>
          <a:p>
            <a:r>
              <a:rPr lang="en-AU" sz="2800" b="0" dirty="0" smtClean="0"/>
              <a:t>the </a:t>
            </a:r>
            <a:r>
              <a:rPr lang="en-AU" sz="2800" b="0" dirty="0"/>
              <a:t>readings produced are derived from </a:t>
            </a:r>
            <a:r>
              <a:rPr lang="en-AU" sz="2800" dirty="0">
                <a:solidFill>
                  <a:srgbClr val="FF0000"/>
                </a:solidFill>
              </a:rPr>
              <a:t>traditional approaches </a:t>
            </a:r>
            <a:r>
              <a:rPr lang="en-AU" sz="2800" b="0" dirty="0"/>
              <a:t>to textual analysis. These readings rely on the reader's acceptance that s/he brings to the text an uncritical acceptance of the author's worldview and/or an understanding of how textual organisation and literary device are used to mould thematic content.</a:t>
            </a:r>
            <a:endParaRPr lang="en-AU" sz="2800" dirty="0"/>
          </a:p>
        </p:txBody>
      </p:sp>
    </p:spTree>
    <p:extLst>
      <p:ext uri="{BB962C8B-B14F-4D97-AF65-F5344CB8AC3E}">
        <p14:creationId xmlns:p14="http://schemas.microsoft.com/office/powerpoint/2010/main" val="271476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Reader-centred approach</a:t>
            </a:r>
            <a:endParaRPr lang="en-AU" dirty="0"/>
          </a:p>
        </p:txBody>
      </p:sp>
      <p:sp>
        <p:nvSpPr>
          <p:cNvPr id="3" name="Content Placeholder 2"/>
          <p:cNvSpPr>
            <a:spLocks noGrp="1"/>
          </p:cNvSpPr>
          <p:nvPr>
            <p:ph idx="1"/>
          </p:nvPr>
        </p:nvSpPr>
        <p:spPr/>
        <p:txBody>
          <a:bodyPr/>
          <a:lstStyle/>
          <a:p>
            <a:r>
              <a:rPr lang="en-AU" dirty="0" smtClean="0"/>
              <a:t>Reader has central role to play in meaning making process</a:t>
            </a:r>
          </a:p>
          <a:p>
            <a:r>
              <a:rPr lang="en-AU" dirty="0" smtClean="0"/>
              <a:t>Meaning is no longer locked in text</a:t>
            </a:r>
          </a:p>
          <a:p>
            <a:r>
              <a:rPr lang="en-AU" b="0" dirty="0"/>
              <a:t>Rosenblatt (1978) </a:t>
            </a:r>
            <a:r>
              <a:rPr lang="en-AU" b="0" dirty="0" smtClean="0"/>
              <a:t> -  readers </a:t>
            </a:r>
            <a:r>
              <a:rPr lang="en-AU" b="0" dirty="0"/>
              <a:t>bring their individual experience to the text: they transact with the text in a subjective manner. </a:t>
            </a:r>
            <a:endParaRPr lang="en-AU" b="0" dirty="0" smtClean="0"/>
          </a:p>
          <a:p>
            <a:r>
              <a:rPr lang="en-AU" b="0" dirty="0" smtClean="0"/>
              <a:t>Readers actively engage with the text</a:t>
            </a:r>
          </a:p>
          <a:p>
            <a:r>
              <a:rPr lang="en-AU" b="0" dirty="0" smtClean="0"/>
              <a:t>Readers fill gaps, analogize.</a:t>
            </a:r>
          </a:p>
          <a:p>
            <a:r>
              <a:rPr lang="en-AU" b="0" dirty="0" smtClean="0"/>
              <a:t>Readers </a:t>
            </a:r>
            <a:r>
              <a:rPr lang="en-AU" b="0" dirty="0"/>
              <a:t>now have a choice to read with the text and/or across </a:t>
            </a:r>
            <a:r>
              <a:rPr lang="en-AU" b="0" dirty="0" smtClean="0"/>
              <a:t>it – option to (mildly) disagree with the text</a:t>
            </a:r>
          </a:p>
          <a:p>
            <a:r>
              <a:rPr lang="en-AU" b="0" dirty="0"/>
              <a:t> Although readers are encouraged to produce a variety of readings it is also acknowledged that these are limited by groups of readers sharing cultural experiences and methods of </a:t>
            </a:r>
            <a:r>
              <a:rPr lang="en-AU" b="0" dirty="0" smtClean="0"/>
              <a:t>readings (interpretive strategies).</a:t>
            </a:r>
            <a:r>
              <a:rPr lang="en-AU" b="0" dirty="0"/>
              <a:t> </a:t>
            </a:r>
            <a:endParaRPr lang="en-AU" dirty="0"/>
          </a:p>
        </p:txBody>
      </p:sp>
    </p:spTree>
    <p:extLst>
      <p:ext uri="{BB962C8B-B14F-4D97-AF65-F5344CB8AC3E}">
        <p14:creationId xmlns:p14="http://schemas.microsoft.com/office/powerpoint/2010/main" val="140609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Reader Centred approach</a:t>
            </a:r>
            <a:endParaRPr lang="en-AU" dirty="0"/>
          </a:p>
        </p:txBody>
      </p:sp>
      <p:sp>
        <p:nvSpPr>
          <p:cNvPr id="3" name="Content Placeholder 2"/>
          <p:cNvSpPr>
            <a:spLocks noGrp="1"/>
          </p:cNvSpPr>
          <p:nvPr>
            <p:ph idx="1"/>
          </p:nvPr>
        </p:nvSpPr>
        <p:spPr/>
        <p:txBody>
          <a:bodyPr>
            <a:normAutofit/>
          </a:bodyPr>
          <a:lstStyle/>
          <a:p>
            <a:r>
              <a:rPr lang="en-AU" sz="4000" b="0" dirty="0"/>
              <a:t>The key question that readers ask in this instance </a:t>
            </a:r>
            <a:r>
              <a:rPr lang="en-AU" sz="4000" b="0" dirty="0" smtClean="0"/>
              <a:t>is: </a:t>
            </a:r>
            <a:r>
              <a:rPr lang="en-AU" sz="4000" b="0" dirty="0"/>
              <a:t>How does this text relate to my personal, social, cultural and psychological experience?</a:t>
            </a:r>
            <a:endParaRPr lang="en-AU" sz="4000" dirty="0"/>
          </a:p>
        </p:txBody>
      </p:sp>
    </p:spTree>
    <p:extLst>
      <p:ext uri="{BB962C8B-B14F-4D97-AF65-F5344CB8AC3E}">
        <p14:creationId xmlns:p14="http://schemas.microsoft.com/office/powerpoint/2010/main" val="413285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Reader-centred approach</a:t>
            </a:r>
            <a:endParaRPr lang="en-AU" dirty="0"/>
          </a:p>
        </p:txBody>
      </p:sp>
      <p:sp>
        <p:nvSpPr>
          <p:cNvPr id="3" name="Content Placeholder 2"/>
          <p:cNvSpPr>
            <a:spLocks noGrp="1"/>
          </p:cNvSpPr>
          <p:nvPr>
            <p:ph idx="1"/>
          </p:nvPr>
        </p:nvSpPr>
        <p:spPr/>
        <p:txBody>
          <a:bodyPr/>
          <a:lstStyle/>
          <a:p>
            <a:r>
              <a:rPr lang="en-AU" b="0" dirty="0"/>
              <a:t>Within this approach the definition of what actually constitutes literature expands from canonical to the popular, so `quality' literature is no longer the primary motive for textual selection</a:t>
            </a:r>
            <a:r>
              <a:rPr lang="en-AU" b="0" dirty="0" smtClean="0"/>
              <a:t>.</a:t>
            </a:r>
          </a:p>
          <a:p>
            <a:r>
              <a:rPr lang="en-AU" b="0" dirty="0" smtClean="0"/>
              <a:t>Reading helps construct a person’s identity (Holland)</a:t>
            </a:r>
          </a:p>
          <a:p>
            <a:r>
              <a:rPr lang="en-AU" b="0" dirty="0"/>
              <a:t>When readers relate to the text positively they produce a </a:t>
            </a:r>
            <a:r>
              <a:rPr lang="en-AU" dirty="0">
                <a:solidFill>
                  <a:srgbClr val="FF0000"/>
                </a:solidFill>
              </a:rPr>
              <a:t>preferred reading</a:t>
            </a:r>
            <a:r>
              <a:rPr lang="en-AU" b="0" dirty="0"/>
              <a:t>; when they do not, an alternative reading is the result</a:t>
            </a:r>
            <a:r>
              <a:rPr lang="en-AU" b="0" dirty="0" smtClean="0"/>
              <a:t>. E.g. one reading mother supports the previous a-c and t-c readings – “</a:t>
            </a:r>
            <a:r>
              <a:rPr lang="en-AU" b="0" i="1" dirty="0"/>
              <a:t>I can easily identify with the mother's </a:t>
            </a:r>
            <a:r>
              <a:rPr lang="en-AU" b="0" i="1" dirty="0" smtClean="0"/>
              <a:t>experience”</a:t>
            </a:r>
            <a:r>
              <a:rPr lang="en-AU" b="0" dirty="0" smtClean="0"/>
              <a:t>; another working mother can ‘</a:t>
            </a:r>
            <a:r>
              <a:rPr lang="en-AU" b="0" i="1" dirty="0"/>
              <a:t>not identify even vicariously with the contented Mums in the </a:t>
            </a:r>
            <a:r>
              <a:rPr lang="en-AU" b="0" i="1" dirty="0" smtClean="0"/>
              <a:t>stories’ </a:t>
            </a:r>
            <a:r>
              <a:rPr lang="en-AU" b="0" dirty="0" smtClean="0"/>
              <a:t>because she objects to the myth of the perfect mother.</a:t>
            </a:r>
            <a:endParaRPr lang="en-AU" dirty="0"/>
          </a:p>
        </p:txBody>
      </p:sp>
    </p:spTree>
    <p:extLst>
      <p:ext uri="{BB962C8B-B14F-4D97-AF65-F5344CB8AC3E}">
        <p14:creationId xmlns:p14="http://schemas.microsoft.com/office/powerpoint/2010/main" val="541496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Reader-centred approach</a:t>
            </a:r>
            <a:endParaRPr lang="en-AU" dirty="0"/>
          </a:p>
        </p:txBody>
      </p:sp>
      <p:sp>
        <p:nvSpPr>
          <p:cNvPr id="3" name="Content Placeholder 2"/>
          <p:cNvSpPr>
            <a:spLocks noGrp="1"/>
          </p:cNvSpPr>
          <p:nvPr>
            <p:ph idx="1"/>
          </p:nvPr>
        </p:nvSpPr>
        <p:spPr/>
        <p:txBody>
          <a:bodyPr/>
          <a:lstStyle/>
          <a:p>
            <a:r>
              <a:rPr lang="en-AU" b="0" dirty="0"/>
              <a:t>A reader-centred approach to textual interpretation encourages the reader to become consciously aware </a:t>
            </a:r>
            <a:r>
              <a:rPr lang="en-AU" b="0" dirty="0" smtClean="0"/>
              <a:t>of and </a:t>
            </a:r>
            <a:r>
              <a:rPr lang="en-AU" dirty="0">
                <a:solidFill>
                  <a:srgbClr val="FF0000"/>
                </a:solidFill>
              </a:rPr>
              <a:t>reflexive</a:t>
            </a:r>
            <a:r>
              <a:rPr lang="en-AU" b="0" dirty="0"/>
              <a:t> about reading </a:t>
            </a:r>
            <a:r>
              <a:rPr lang="en-AU" b="0" dirty="0" smtClean="0"/>
              <a:t>practices.</a:t>
            </a:r>
            <a:r>
              <a:rPr lang="en-AU" b="0" dirty="0"/>
              <a:t> </a:t>
            </a:r>
            <a:r>
              <a:rPr lang="en-AU" b="0" dirty="0" smtClean="0"/>
              <a:t>E.g. someone reading the story alternatively might write:</a:t>
            </a:r>
          </a:p>
          <a:p>
            <a:r>
              <a:rPr lang="en-AU" b="0" i="1" dirty="0"/>
              <a:t>While reading I recognised that I was not fulfilling the role of the ideal or the `implied reader' (</a:t>
            </a:r>
            <a:r>
              <a:rPr lang="en-AU" b="0" i="1" dirty="0" err="1"/>
              <a:t>Iser</a:t>
            </a:r>
            <a:r>
              <a:rPr lang="en-AU" b="0" i="1" dirty="0"/>
              <a:t>, 1974) for this text because I could not accept this as a complete happy families story. I could not accept the social and cultural implications and enjoy it as I felt I was supposed to.</a:t>
            </a:r>
            <a:endParaRPr lang="en-AU" i="1" dirty="0"/>
          </a:p>
        </p:txBody>
      </p:sp>
    </p:spTree>
    <p:extLst>
      <p:ext uri="{BB962C8B-B14F-4D97-AF65-F5344CB8AC3E}">
        <p14:creationId xmlns:p14="http://schemas.microsoft.com/office/powerpoint/2010/main" val="1144797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Reader-centred approach</a:t>
            </a:r>
            <a:endParaRPr lang="en-AU" dirty="0"/>
          </a:p>
        </p:txBody>
      </p:sp>
      <p:sp>
        <p:nvSpPr>
          <p:cNvPr id="3" name="Content Placeholder 2"/>
          <p:cNvSpPr>
            <a:spLocks noGrp="1"/>
          </p:cNvSpPr>
          <p:nvPr>
            <p:ph idx="1"/>
          </p:nvPr>
        </p:nvSpPr>
        <p:spPr/>
        <p:txBody>
          <a:bodyPr>
            <a:normAutofit fontScale="92500" lnSpcReduction="20000"/>
          </a:bodyPr>
          <a:lstStyle/>
          <a:p>
            <a:r>
              <a:rPr lang="en-AU" sz="2800" b="0" dirty="0"/>
              <a:t>The reading strategies included in this approach do not encourage the reader to look beyond agreement or mild disagreement with the perceived </a:t>
            </a:r>
            <a:r>
              <a:rPr lang="en-AU" sz="2800" b="0" dirty="0" smtClean="0"/>
              <a:t>textual ideologies.</a:t>
            </a:r>
          </a:p>
          <a:p>
            <a:r>
              <a:rPr lang="en-AU" sz="2800" b="0" dirty="0"/>
              <a:t>T</a:t>
            </a:r>
            <a:r>
              <a:rPr lang="en-AU" sz="2800" b="0" dirty="0" smtClean="0"/>
              <a:t>his </a:t>
            </a:r>
            <a:r>
              <a:rPr lang="en-AU" sz="2800" b="0" dirty="0"/>
              <a:t>approach </a:t>
            </a:r>
            <a:r>
              <a:rPr lang="en-AU" sz="3500" dirty="0">
                <a:solidFill>
                  <a:srgbClr val="FF0000"/>
                </a:solidFill>
              </a:rPr>
              <a:t>does not </a:t>
            </a:r>
            <a:r>
              <a:rPr lang="en-AU" sz="2800" b="0" dirty="0"/>
              <a:t>enable the reader to challenge ideological views about which the text is entirely silent. To do so would move the reading from alternative to resistant or oppositional: to read against the </a:t>
            </a:r>
            <a:r>
              <a:rPr lang="en-AU" sz="2800" b="0" dirty="0" smtClean="0"/>
              <a:t>textual ideologies.</a:t>
            </a:r>
            <a:endParaRPr lang="en-AU" sz="2800" dirty="0"/>
          </a:p>
        </p:txBody>
      </p:sp>
    </p:spTree>
    <p:extLst>
      <p:ext uri="{BB962C8B-B14F-4D97-AF65-F5344CB8AC3E}">
        <p14:creationId xmlns:p14="http://schemas.microsoft.com/office/powerpoint/2010/main" val="382260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World-Context Centred Approach</a:t>
            </a:r>
            <a:endParaRPr lang="en-AU" dirty="0"/>
          </a:p>
        </p:txBody>
      </p:sp>
      <p:sp>
        <p:nvSpPr>
          <p:cNvPr id="3" name="Content Placeholder 2"/>
          <p:cNvSpPr>
            <a:spLocks noGrp="1"/>
          </p:cNvSpPr>
          <p:nvPr>
            <p:ph idx="1"/>
          </p:nvPr>
        </p:nvSpPr>
        <p:spPr>
          <a:xfrm>
            <a:off x="817205" y="1052736"/>
            <a:ext cx="7520940" cy="3579849"/>
          </a:xfrm>
        </p:spPr>
        <p:txBody>
          <a:bodyPr/>
          <a:lstStyle/>
          <a:p>
            <a:r>
              <a:rPr lang="en-AU" dirty="0" smtClean="0">
                <a:solidFill>
                  <a:srgbClr val="FF0000"/>
                </a:solidFill>
              </a:rPr>
              <a:t>READ AGAINST TEXT, IN OPPOSITION TO TEXTUAL IDEOLOGY</a:t>
            </a:r>
          </a:p>
          <a:p>
            <a:pPr>
              <a:buFont typeface="Arial" pitchFamily="34" charset="0"/>
              <a:buChar char="•"/>
            </a:pPr>
            <a:r>
              <a:rPr lang="en-AU" b="0" dirty="0" smtClean="0"/>
              <a:t>generated </a:t>
            </a:r>
            <a:r>
              <a:rPr lang="en-AU" b="0" dirty="0"/>
              <a:t>from the general principles of poststructuralism, including aspects of Marxist and feminist </a:t>
            </a:r>
            <a:r>
              <a:rPr lang="en-AU" b="0" dirty="0" smtClean="0"/>
              <a:t>theories</a:t>
            </a:r>
          </a:p>
          <a:p>
            <a:pPr>
              <a:buFont typeface="Arial" pitchFamily="34" charset="0"/>
              <a:buChar char="•"/>
            </a:pPr>
            <a:r>
              <a:rPr lang="en-AU" b="0" dirty="0"/>
              <a:t>recognise the way the text privileges certain voices before reading against </a:t>
            </a:r>
            <a:r>
              <a:rPr lang="en-AU" b="0" dirty="0" smtClean="0"/>
              <a:t>it</a:t>
            </a:r>
          </a:p>
          <a:p>
            <a:r>
              <a:rPr lang="en-AU" b="0" dirty="0"/>
              <a:t>Discourse is an important facet of this reading </a:t>
            </a:r>
            <a:r>
              <a:rPr lang="en-AU" b="0" dirty="0" smtClean="0"/>
              <a:t>practice. </a:t>
            </a:r>
            <a:r>
              <a:rPr lang="en-AU" b="0" dirty="0"/>
              <a:t>Through an understanding of and membership in specific </a:t>
            </a:r>
            <a:r>
              <a:rPr lang="en-AU" b="0" dirty="0" smtClean="0"/>
              <a:t>discourses </a:t>
            </a:r>
            <a:r>
              <a:rPr lang="en-AU" b="0" dirty="0"/>
              <a:t>(feminism, sexism, Christianity, racism, ageism), readers are able to take up or reject reading positions offered by the text</a:t>
            </a:r>
            <a:r>
              <a:rPr lang="en-AU" b="0" dirty="0" smtClean="0"/>
              <a:t>.</a:t>
            </a:r>
          </a:p>
          <a:p>
            <a:r>
              <a:rPr lang="en-AU" b="0" dirty="0" smtClean="0"/>
              <a:t>Concept of ‘reading position’ is important.</a:t>
            </a:r>
          </a:p>
          <a:p>
            <a:r>
              <a:rPr lang="en-AU" b="0" dirty="0"/>
              <a:t> I</a:t>
            </a:r>
            <a:r>
              <a:rPr lang="en-AU" b="0" dirty="0" smtClean="0"/>
              <a:t>nterrogates </a:t>
            </a:r>
            <a:r>
              <a:rPr lang="en-AU" b="0" dirty="0"/>
              <a:t>representations of power and inequality through a focus on what the text is not saying. </a:t>
            </a:r>
            <a:endParaRPr lang="en-AU" dirty="0"/>
          </a:p>
        </p:txBody>
      </p:sp>
    </p:spTree>
    <p:extLst>
      <p:ext uri="{BB962C8B-B14F-4D97-AF65-F5344CB8AC3E}">
        <p14:creationId xmlns:p14="http://schemas.microsoft.com/office/powerpoint/2010/main" val="278329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additive="base">
                                        <p:cTn id="4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additive="base">
                                        <p:cTn id="4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Stated Purpose of article</a:t>
            </a:r>
            <a:endParaRPr lang="en-US" dirty="0"/>
          </a:p>
        </p:txBody>
      </p:sp>
      <p:sp>
        <p:nvSpPr>
          <p:cNvPr id="3" name="Content Placeholder 2"/>
          <p:cNvSpPr>
            <a:spLocks noGrp="1"/>
          </p:cNvSpPr>
          <p:nvPr>
            <p:ph idx="1"/>
          </p:nvPr>
        </p:nvSpPr>
        <p:spPr/>
        <p:txBody>
          <a:bodyPr/>
          <a:lstStyle/>
          <a:p>
            <a:r>
              <a:rPr lang="en-US" dirty="0" smtClean="0"/>
              <a:t>Provides a demonstration for teachers of how </a:t>
            </a:r>
            <a:r>
              <a:rPr lang="en-US" dirty="0" smtClean="0">
                <a:solidFill>
                  <a:srgbClr val="FF0000"/>
                </a:solidFill>
              </a:rPr>
              <a:t>multiple readings </a:t>
            </a:r>
            <a:r>
              <a:rPr lang="en-US" dirty="0" smtClean="0"/>
              <a:t>of Libby Gleeson’s (1992) picture book </a:t>
            </a:r>
            <a:r>
              <a:rPr lang="en-US" i="1" dirty="0" smtClean="0"/>
              <a:t>Mum Goes to Work </a:t>
            </a:r>
            <a:r>
              <a:rPr lang="en-US" dirty="0" smtClean="0">
                <a:solidFill>
                  <a:srgbClr val="FF0000"/>
                </a:solidFill>
              </a:rPr>
              <a:t>can be produced</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2204864"/>
            <a:ext cx="3714750" cy="3714750"/>
          </a:xfrm>
          <a:prstGeom prst="rect">
            <a:avLst/>
          </a:prstGeom>
        </p:spPr>
      </p:pic>
      <p:sp>
        <p:nvSpPr>
          <p:cNvPr id="5" name="Rectangle 4"/>
          <p:cNvSpPr/>
          <p:nvPr/>
        </p:nvSpPr>
        <p:spPr>
          <a:xfrm>
            <a:off x="6732240" y="2204864"/>
            <a:ext cx="1944216"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Listen to story being read.</a:t>
            </a:r>
            <a:endParaRPr lang="en-US" dirty="0"/>
          </a:p>
        </p:txBody>
      </p:sp>
    </p:spTree>
    <p:extLst>
      <p:ext uri="{BB962C8B-B14F-4D97-AF65-F5344CB8AC3E}">
        <p14:creationId xmlns:p14="http://schemas.microsoft.com/office/powerpoint/2010/main" val="65383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circle(in)">
                                      <p:cBhvr>
                                        <p:cTn id="20" dur="20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000"/>
                                        <p:tgtEl>
                                          <p:spTgt spid="5"/>
                                        </p:tgtEl>
                                      </p:cBhvr>
                                    </p:animEffect>
                                    <p:anim calcmode="lin" valueType="num">
                                      <p:cBhvr>
                                        <p:cTn id="26" dur="1000" fill="hold"/>
                                        <p:tgtEl>
                                          <p:spTgt spid="5"/>
                                        </p:tgtEl>
                                        <p:attrNameLst>
                                          <p:attrName>ppt_x</p:attrName>
                                        </p:attrNameLst>
                                      </p:cBhvr>
                                      <p:tavLst>
                                        <p:tav tm="0">
                                          <p:val>
                                            <p:strVal val="#ppt_x"/>
                                          </p:val>
                                        </p:tav>
                                        <p:tav tm="100000">
                                          <p:val>
                                            <p:strVal val="#ppt_x"/>
                                          </p:val>
                                        </p:tav>
                                      </p:tavLst>
                                    </p:anim>
                                    <p:anim calcmode="lin" valueType="num">
                                      <p:cBhvr>
                                        <p:cTn id="2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World-Context Approach</a:t>
            </a:r>
            <a:endParaRPr lang="en-AU" dirty="0"/>
          </a:p>
        </p:txBody>
      </p:sp>
      <p:sp>
        <p:nvSpPr>
          <p:cNvPr id="3" name="Content Placeholder 2"/>
          <p:cNvSpPr>
            <a:spLocks noGrp="1"/>
          </p:cNvSpPr>
          <p:nvPr>
            <p:ph idx="1"/>
          </p:nvPr>
        </p:nvSpPr>
        <p:spPr/>
        <p:txBody>
          <a:bodyPr>
            <a:normAutofit fontScale="92500" lnSpcReduction="10000"/>
          </a:bodyPr>
          <a:lstStyle/>
          <a:p>
            <a:pPr>
              <a:buFont typeface="Arial" pitchFamily="34" charset="0"/>
              <a:buChar char="•"/>
            </a:pPr>
            <a:r>
              <a:rPr lang="en-AU" b="0" dirty="0"/>
              <a:t>produce readings `which are [sometimes] unacceptable in terms of the dominant cultural beliefs, and which challenge prevailing views' </a:t>
            </a:r>
            <a:endParaRPr lang="en-AU" b="0" dirty="0" smtClean="0"/>
          </a:p>
          <a:p>
            <a:pPr>
              <a:buFont typeface="Arial" pitchFamily="34" charset="0"/>
              <a:buChar char="•"/>
            </a:pPr>
            <a:r>
              <a:rPr lang="en-AU" b="0" dirty="0"/>
              <a:t>t</a:t>
            </a:r>
            <a:r>
              <a:rPr lang="en-AU" b="0" dirty="0" smtClean="0"/>
              <a:t>his may mean taking </a:t>
            </a:r>
            <a:r>
              <a:rPr lang="en-AU" b="0" dirty="0"/>
              <a:t>up reading positions that generate support for marginalised Discourses</a:t>
            </a:r>
            <a:r>
              <a:rPr lang="en-AU" b="0" dirty="0" smtClean="0"/>
              <a:t>.</a:t>
            </a:r>
          </a:p>
          <a:p>
            <a:pPr>
              <a:buFont typeface="Arial" pitchFamily="34" charset="0"/>
              <a:buChar char="•"/>
            </a:pPr>
            <a:r>
              <a:rPr lang="en-AU" b="0" dirty="0" smtClean="0"/>
              <a:t>Resistant reading of picture book – mothers same, all disempowered in patriarchal society, no celebration of racial difference:</a:t>
            </a:r>
          </a:p>
          <a:p>
            <a:r>
              <a:rPr lang="en-AU" b="0" i="1" dirty="0"/>
              <a:t>There is no celebration of racial difference, just assimilation into lower-paid, male-dominated jobs and middle-class, white, Australian cultural norms of practising motherhood. </a:t>
            </a:r>
            <a:endParaRPr lang="en-AU" b="0" i="1" dirty="0" smtClean="0"/>
          </a:p>
          <a:p>
            <a:r>
              <a:rPr lang="en-AU" b="0" i="1" dirty="0" smtClean="0"/>
              <a:t>Reader asked to accept </a:t>
            </a:r>
            <a:r>
              <a:rPr lang="en-AU" b="0" dirty="0"/>
              <a:t> </a:t>
            </a:r>
            <a:r>
              <a:rPr lang="en-AU" b="0" i="1" dirty="0"/>
              <a:t>hegemonic patriarchal Discourses of femininity and the dominant Discourse of </a:t>
            </a:r>
            <a:r>
              <a:rPr lang="en-AU" b="0" i="1" dirty="0" smtClean="0"/>
              <a:t>monoculturalism. Resistant reader objects. </a:t>
            </a:r>
          </a:p>
          <a:p>
            <a:r>
              <a:rPr lang="en-AU" b="0" i="1" dirty="0"/>
              <a:t>W</a:t>
            </a:r>
            <a:r>
              <a:rPr lang="en-AU" b="0" i="1" dirty="0" smtClean="0"/>
              <a:t>hile </a:t>
            </a:r>
            <a:r>
              <a:rPr lang="en-AU" b="0" i="1" dirty="0"/>
              <a:t>pretending to promote feminist independence and multicultural sympathies. Mum Goes To Work mimics the traditional </a:t>
            </a:r>
            <a:r>
              <a:rPr lang="en-AU" b="0" i="1" dirty="0" smtClean="0"/>
              <a:t>fairy-tale </a:t>
            </a:r>
            <a:r>
              <a:rPr lang="en-AU" b="0" i="1" dirty="0"/>
              <a:t>that plays false homage to feminism and multicultural diversity and harmony.</a:t>
            </a:r>
            <a:endParaRPr lang="en-AU" i="1" dirty="0"/>
          </a:p>
        </p:txBody>
      </p:sp>
    </p:spTree>
    <p:extLst>
      <p:ext uri="{BB962C8B-B14F-4D97-AF65-F5344CB8AC3E}">
        <p14:creationId xmlns:p14="http://schemas.microsoft.com/office/powerpoint/2010/main" val="101962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World-Context centred approach</a:t>
            </a:r>
            <a:endParaRPr lang="en-AU" dirty="0"/>
          </a:p>
        </p:txBody>
      </p:sp>
      <p:sp>
        <p:nvSpPr>
          <p:cNvPr id="3" name="Content Placeholder 2"/>
          <p:cNvSpPr>
            <a:spLocks noGrp="1"/>
          </p:cNvSpPr>
          <p:nvPr>
            <p:ph idx="1"/>
          </p:nvPr>
        </p:nvSpPr>
        <p:spPr/>
        <p:txBody>
          <a:bodyPr>
            <a:normAutofit lnSpcReduction="10000"/>
          </a:bodyPr>
          <a:lstStyle/>
          <a:p>
            <a:r>
              <a:rPr lang="en-AU" b="0" dirty="0"/>
              <a:t> </a:t>
            </a:r>
            <a:r>
              <a:rPr lang="en-AU" sz="2800" b="0" dirty="0" smtClean="0"/>
              <a:t>This </a:t>
            </a:r>
            <a:r>
              <a:rPr lang="en-AU" sz="2800" b="0" dirty="0"/>
              <a:t>fourth approach facilitates readers' explicit awareness of the ways in which readings are produced</a:t>
            </a:r>
            <a:r>
              <a:rPr lang="en-AU" sz="2800" b="0" dirty="0" smtClean="0"/>
              <a:t>.</a:t>
            </a:r>
          </a:p>
          <a:p>
            <a:r>
              <a:rPr lang="en-AU" sz="2800" b="0" dirty="0"/>
              <a:t>The resistant readings </a:t>
            </a:r>
            <a:r>
              <a:rPr lang="en-AU" sz="2800" b="0" dirty="0" smtClean="0"/>
              <a:t>of the picture book offered </a:t>
            </a:r>
            <a:r>
              <a:rPr lang="en-AU" sz="2800" b="0" dirty="0"/>
              <a:t>in the article are based on the reader's opposition to the text's ideological assumptions about gender, race and power. </a:t>
            </a:r>
            <a:endParaRPr lang="en-AU" sz="2800" dirty="0"/>
          </a:p>
        </p:txBody>
      </p:sp>
    </p:spTree>
    <p:extLst>
      <p:ext uri="{BB962C8B-B14F-4D97-AF65-F5344CB8AC3E}">
        <p14:creationId xmlns:p14="http://schemas.microsoft.com/office/powerpoint/2010/main" val="3222767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Introduction</a:t>
            </a:r>
            <a:endParaRPr lang="en-AU" dirty="0"/>
          </a:p>
        </p:txBody>
      </p:sp>
      <p:sp>
        <p:nvSpPr>
          <p:cNvPr id="3" name="Content Placeholder 2"/>
          <p:cNvSpPr>
            <a:spLocks noGrp="1"/>
          </p:cNvSpPr>
          <p:nvPr>
            <p:ph idx="1"/>
          </p:nvPr>
        </p:nvSpPr>
        <p:spPr/>
        <p:txBody>
          <a:bodyPr>
            <a:normAutofit lnSpcReduction="10000"/>
          </a:bodyPr>
          <a:lstStyle/>
          <a:p>
            <a:r>
              <a:rPr lang="en-AU" sz="1800" b="0" dirty="0"/>
              <a:t>Textual interpretation was once thought to be </a:t>
            </a:r>
            <a:r>
              <a:rPr lang="en-AU" sz="1800" dirty="0"/>
              <a:t>generated solely from readers' aesthetic knowledge:</a:t>
            </a:r>
            <a:r>
              <a:rPr lang="en-AU" sz="1800" b="0" dirty="0"/>
              <a:t> a tool for unlocking meaning from inside the text, which in some cases was thought to be </a:t>
            </a:r>
            <a:r>
              <a:rPr lang="en-AU" sz="1800" dirty="0"/>
              <a:t>intentionally put there by the author</a:t>
            </a:r>
            <a:r>
              <a:rPr lang="en-AU" sz="1800" dirty="0" smtClean="0"/>
              <a:t>.</a:t>
            </a:r>
          </a:p>
          <a:p>
            <a:endParaRPr lang="en-AU" sz="1800" b="0" dirty="0" smtClean="0"/>
          </a:p>
          <a:p>
            <a:r>
              <a:rPr lang="en-AU" sz="1800" b="0" dirty="0"/>
              <a:t>Teachers and teacher educators are now looking beyond traditional literary theory for </a:t>
            </a:r>
            <a:r>
              <a:rPr lang="en-AU" sz="1800" dirty="0"/>
              <a:t>new ways of understanding texts </a:t>
            </a:r>
            <a:r>
              <a:rPr lang="en-AU" sz="1800" b="0" dirty="0"/>
              <a:t>with their students</a:t>
            </a:r>
            <a:r>
              <a:rPr lang="en-AU" sz="1800" b="0" dirty="0" smtClean="0"/>
              <a:t>.</a:t>
            </a:r>
          </a:p>
          <a:p>
            <a:endParaRPr lang="en-AU" sz="1800" b="0" dirty="0" smtClean="0"/>
          </a:p>
          <a:p>
            <a:r>
              <a:rPr lang="en-AU" sz="1800" b="0" dirty="0"/>
              <a:t> Language and literacy practices that accompany poststructural literary theory encourage readers to generate meaning at social, ideological and political levels.</a:t>
            </a:r>
            <a:endParaRPr lang="en-AU" sz="1800" dirty="0"/>
          </a:p>
        </p:txBody>
      </p:sp>
    </p:spTree>
    <p:extLst>
      <p:ext uri="{BB962C8B-B14F-4D97-AF65-F5344CB8AC3E}">
        <p14:creationId xmlns:p14="http://schemas.microsoft.com/office/powerpoint/2010/main" val="280523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70000" lnSpcReduction="20000"/>
          </a:bodyPr>
          <a:lstStyle/>
          <a:p>
            <a:r>
              <a:rPr lang="en-AU" dirty="0">
                <a:solidFill>
                  <a:srgbClr val="FF0000"/>
                </a:solidFill>
              </a:rPr>
              <a:t>Whose experiences and what kinds of experiences are given privileged voice in the text?</a:t>
            </a:r>
          </a:p>
        </p:txBody>
      </p:sp>
      <p:sp>
        <p:nvSpPr>
          <p:cNvPr id="3" name="Content Placeholder 2"/>
          <p:cNvSpPr>
            <a:spLocks noGrp="1"/>
          </p:cNvSpPr>
          <p:nvPr>
            <p:ph sz="half" idx="2"/>
          </p:nvPr>
        </p:nvSpPr>
        <p:spPr/>
        <p:txBody>
          <a:bodyPr>
            <a:normAutofit fontScale="70000" lnSpcReduction="20000"/>
          </a:bodyPr>
          <a:lstStyle/>
          <a:p>
            <a:r>
              <a:rPr lang="en-AU" dirty="0"/>
              <a:t>What cultural and ideological assumptions </a:t>
            </a:r>
            <a:r>
              <a:rPr lang="en-AU" dirty="0">
                <a:solidFill>
                  <a:srgbClr val="FF0000"/>
                </a:solidFill>
              </a:rPr>
              <a:t>(discourses) </a:t>
            </a:r>
            <a:r>
              <a:rPr lang="en-AU" dirty="0"/>
              <a:t>support the text, i.e., what assumptions about gender roles or relationships, social class, age, social customs or cultural identities are implicit in the text?</a:t>
            </a:r>
          </a:p>
        </p:txBody>
      </p:sp>
      <p:sp>
        <p:nvSpPr>
          <p:cNvPr id="4" name="Title 3"/>
          <p:cNvSpPr>
            <a:spLocks noGrp="1"/>
          </p:cNvSpPr>
          <p:nvPr>
            <p:ph type="title"/>
          </p:nvPr>
        </p:nvSpPr>
        <p:spPr/>
        <p:txBody>
          <a:bodyPr/>
          <a:lstStyle/>
          <a:p>
            <a:r>
              <a:rPr lang="en-AU" dirty="0" smtClean="0"/>
              <a:t>New world-context Questions</a:t>
            </a:r>
            <a:endParaRPr lang="en-AU"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149080"/>
            <a:ext cx="4023360" cy="1851670"/>
          </a:xfrm>
          <a:prstGeom prst="rect">
            <a:avLst/>
          </a:prstGeom>
        </p:spPr>
      </p:pic>
    </p:spTree>
    <p:extLst>
      <p:ext uri="{BB962C8B-B14F-4D97-AF65-F5344CB8AC3E}">
        <p14:creationId xmlns:p14="http://schemas.microsoft.com/office/powerpoint/2010/main" val="86421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lnSpcReduction="10000"/>
          </a:bodyPr>
          <a:lstStyle/>
          <a:p>
            <a:r>
              <a:rPr lang="en-AU" b="0" dirty="0"/>
              <a:t>Are the cultural and ideological assumptions on which the text is based consistent or are there traces of conflicting discourses?</a:t>
            </a:r>
            <a:endParaRPr lang="en-AU" dirty="0"/>
          </a:p>
        </p:txBody>
      </p:sp>
      <p:sp>
        <p:nvSpPr>
          <p:cNvPr id="3" name="Content Placeholder 2"/>
          <p:cNvSpPr>
            <a:spLocks noGrp="1"/>
          </p:cNvSpPr>
          <p:nvPr>
            <p:ph sz="half" idx="2"/>
          </p:nvPr>
        </p:nvSpPr>
        <p:spPr/>
        <p:txBody>
          <a:bodyPr>
            <a:normAutofit lnSpcReduction="10000"/>
          </a:bodyPr>
          <a:lstStyle/>
          <a:p>
            <a:r>
              <a:rPr lang="en-AU" b="0" dirty="0"/>
              <a:t>What alternative cultural and ideological assumptions have been left out or silenced in the text?</a:t>
            </a:r>
            <a:endParaRPr lang="en-AU" dirty="0"/>
          </a:p>
        </p:txBody>
      </p:sp>
      <p:sp>
        <p:nvSpPr>
          <p:cNvPr id="4" name="Title 3"/>
          <p:cNvSpPr>
            <a:spLocks noGrp="1"/>
          </p:cNvSpPr>
          <p:nvPr>
            <p:ph type="title"/>
          </p:nvPr>
        </p:nvSpPr>
        <p:spPr/>
        <p:txBody>
          <a:bodyPr/>
          <a:lstStyle/>
          <a:p>
            <a:r>
              <a:rPr lang="en-AU" dirty="0" smtClean="0"/>
              <a:t>New Questions</a:t>
            </a:r>
            <a:endParaRPr lang="en-AU"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4" y="4149080"/>
            <a:ext cx="4716016" cy="1851670"/>
          </a:xfrm>
          <a:prstGeom prst="rect">
            <a:avLst/>
          </a:prstGeom>
        </p:spPr>
      </p:pic>
    </p:spTree>
    <p:extLst>
      <p:ext uri="{BB962C8B-B14F-4D97-AF65-F5344CB8AC3E}">
        <p14:creationId xmlns:p14="http://schemas.microsoft.com/office/powerpoint/2010/main" val="344326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1000"/>
                                        <p:tgtEl>
                                          <p:spTgt spid="3">
                                            <p:txEl>
                                              <p:pRg st="0" end="0"/>
                                            </p:txEl>
                                          </p:spTgt>
                                        </p:tgtEl>
                                      </p:cBhvr>
                                    </p:animEffect>
                                    <p:anim calcmode="lin" valueType="num">
                                      <p:cBhvr>
                                        <p:cTn id="2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fltVal val="0"/>
                                          </p:val>
                                        </p:tav>
                                        <p:tav tm="100000">
                                          <p:val>
                                            <p:strVal val="#ppt_w"/>
                                          </p:val>
                                        </p:tav>
                                      </p:tavLst>
                                    </p:anim>
                                    <p:anim calcmode="lin" valueType="num">
                                      <p:cBhvr>
                                        <p:cTn id="28" dur="1000" fill="hold"/>
                                        <p:tgtEl>
                                          <p:spTgt spid="5"/>
                                        </p:tgtEl>
                                        <p:attrNameLst>
                                          <p:attrName>ppt_h</p:attrName>
                                        </p:attrNameLst>
                                      </p:cBhvr>
                                      <p:tavLst>
                                        <p:tav tm="0">
                                          <p:val>
                                            <p:fltVal val="0"/>
                                          </p:val>
                                        </p:tav>
                                        <p:tav tm="100000">
                                          <p:val>
                                            <p:strVal val="#ppt_h"/>
                                          </p:val>
                                        </p:tav>
                                      </p:tavLst>
                                    </p:anim>
                                    <p:anim calcmode="lin" valueType="num">
                                      <p:cBhvr>
                                        <p:cTn id="29" dur="1000" fill="hold"/>
                                        <p:tgtEl>
                                          <p:spTgt spid="5"/>
                                        </p:tgtEl>
                                        <p:attrNameLst>
                                          <p:attrName>style.rotation</p:attrName>
                                        </p:attrNameLst>
                                      </p:cBhvr>
                                      <p:tavLst>
                                        <p:tav tm="0">
                                          <p:val>
                                            <p:fltVal val="90"/>
                                          </p:val>
                                        </p:tav>
                                        <p:tav tm="100000">
                                          <p:val>
                                            <p:fltVal val="0"/>
                                          </p:val>
                                        </p:tav>
                                      </p:tavLst>
                                    </p:anim>
                                    <p:animEffect transition="in" filter="fade">
                                      <p:cBhvr>
                                        <p:cTn id="3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fontScale="92500" lnSpcReduction="20000"/>
          </a:bodyPr>
          <a:lstStyle/>
          <a:p>
            <a:r>
              <a:rPr lang="en-AU" b="0" dirty="0"/>
              <a:t>How has the text has been shaped by the cultural context in which it was produced?</a:t>
            </a:r>
          </a:p>
          <a:p>
            <a:r>
              <a:rPr lang="en-AU" b="0" dirty="0" smtClean="0"/>
              <a:t>How </a:t>
            </a:r>
            <a:r>
              <a:rPr lang="en-AU" b="0" dirty="0"/>
              <a:t>does the text position the reader to accept its cultural and ideological assumptions?</a:t>
            </a:r>
            <a:endParaRPr lang="en-AU" dirty="0"/>
          </a:p>
        </p:txBody>
      </p:sp>
      <p:sp>
        <p:nvSpPr>
          <p:cNvPr id="3" name="Content Placeholder 2"/>
          <p:cNvSpPr>
            <a:spLocks noGrp="1"/>
          </p:cNvSpPr>
          <p:nvPr>
            <p:ph sz="half" idx="2"/>
          </p:nvPr>
        </p:nvSpPr>
        <p:spPr/>
        <p:txBody>
          <a:bodyPr>
            <a:normAutofit fontScale="92500" lnSpcReduction="20000"/>
          </a:bodyPr>
          <a:lstStyle/>
          <a:p>
            <a:r>
              <a:rPr lang="en-AU" b="0" dirty="0"/>
              <a:t>How do readers produce multiple readings of texts? </a:t>
            </a:r>
            <a:endParaRPr lang="en-AU" b="0" dirty="0" smtClean="0"/>
          </a:p>
          <a:p>
            <a:r>
              <a:rPr lang="en-AU" b="0" dirty="0" smtClean="0"/>
              <a:t>Why </a:t>
            </a:r>
            <a:r>
              <a:rPr lang="en-AU" b="0" dirty="0"/>
              <a:t>is my reading different from someone else's reading?</a:t>
            </a:r>
            <a:endParaRPr lang="en-AU" dirty="0"/>
          </a:p>
        </p:txBody>
      </p:sp>
      <p:sp>
        <p:nvSpPr>
          <p:cNvPr id="4" name="Title 3"/>
          <p:cNvSpPr>
            <a:spLocks noGrp="1"/>
          </p:cNvSpPr>
          <p:nvPr>
            <p:ph type="title"/>
          </p:nvPr>
        </p:nvSpPr>
        <p:spPr/>
        <p:txBody>
          <a:bodyPr/>
          <a:lstStyle/>
          <a:p>
            <a:r>
              <a:rPr lang="en-AU" dirty="0" smtClean="0"/>
              <a:t>New Questions</a:t>
            </a:r>
            <a:endParaRPr lang="en-AU"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51920" y="3933056"/>
            <a:ext cx="4320480" cy="2374384"/>
          </a:xfrm>
          <a:prstGeom prst="rect">
            <a:avLst/>
          </a:prstGeom>
        </p:spPr>
      </p:pic>
    </p:spTree>
    <p:extLst>
      <p:ext uri="{BB962C8B-B14F-4D97-AF65-F5344CB8AC3E}">
        <p14:creationId xmlns:p14="http://schemas.microsoft.com/office/powerpoint/2010/main" val="32923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p:cTn id="41" dur="1000" fill="hold"/>
                                        <p:tgtEl>
                                          <p:spTgt spid="5"/>
                                        </p:tgtEl>
                                        <p:attrNameLst>
                                          <p:attrName>ppt_w</p:attrName>
                                        </p:attrNameLst>
                                      </p:cBhvr>
                                      <p:tavLst>
                                        <p:tav tm="0">
                                          <p:val>
                                            <p:fltVal val="0"/>
                                          </p:val>
                                        </p:tav>
                                        <p:tav tm="100000">
                                          <p:val>
                                            <p:strVal val="#ppt_w"/>
                                          </p:val>
                                        </p:tav>
                                      </p:tavLst>
                                    </p:anim>
                                    <p:anim calcmode="lin" valueType="num">
                                      <p:cBhvr>
                                        <p:cTn id="42" dur="1000" fill="hold"/>
                                        <p:tgtEl>
                                          <p:spTgt spid="5"/>
                                        </p:tgtEl>
                                        <p:attrNameLst>
                                          <p:attrName>ppt_h</p:attrName>
                                        </p:attrNameLst>
                                      </p:cBhvr>
                                      <p:tavLst>
                                        <p:tav tm="0">
                                          <p:val>
                                            <p:fltVal val="0"/>
                                          </p:val>
                                        </p:tav>
                                        <p:tav tm="100000">
                                          <p:val>
                                            <p:strVal val="#ppt_h"/>
                                          </p:val>
                                        </p:tav>
                                      </p:tavLst>
                                    </p:anim>
                                    <p:anim calcmode="lin" valueType="num">
                                      <p:cBhvr>
                                        <p:cTn id="43" dur="1000" fill="hold"/>
                                        <p:tgtEl>
                                          <p:spTgt spid="5"/>
                                        </p:tgtEl>
                                        <p:attrNameLst>
                                          <p:attrName>style.rotation</p:attrName>
                                        </p:attrNameLst>
                                      </p:cBhvr>
                                      <p:tavLst>
                                        <p:tav tm="0">
                                          <p:val>
                                            <p:fltVal val="90"/>
                                          </p:val>
                                        </p:tav>
                                        <p:tav tm="100000">
                                          <p:val>
                                            <p:fltVal val="0"/>
                                          </p:val>
                                        </p:tav>
                                      </p:tavLst>
                                    </p:anim>
                                    <p:animEffect transition="in" filter="fade">
                                      <p:cBhvr>
                                        <p:cTn id="4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New Questions</a:t>
            </a:r>
            <a:endParaRPr lang="en-AU" dirty="0"/>
          </a:p>
        </p:txBody>
      </p:sp>
      <p:sp>
        <p:nvSpPr>
          <p:cNvPr id="3" name="Content Placeholder 2"/>
          <p:cNvSpPr>
            <a:spLocks noGrp="1"/>
          </p:cNvSpPr>
          <p:nvPr>
            <p:ph idx="1"/>
          </p:nvPr>
        </p:nvSpPr>
        <p:spPr/>
        <p:txBody>
          <a:bodyPr>
            <a:normAutofit/>
          </a:bodyPr>
          <a:lstStyle/>
          <a:p>
            <a:r>
              <a:rPr lang="en-AU" sz="3600" b="0" dirty="0"/>
              <a:t>What is a resistant or oppositional reading and what purpose does it serve?</a:t>
            </a:r>
          </a:p>
          <a:p>
            <a:r>
              <a:rPr lang="en-AU" sz="3600" b="0" dirty="0" smtClean="0"/>
              <a:t>Why </a:t>
            </a:r>
            <a:r>
              <a:rPr lang="en-AU" sz="3600" b="0" dirty="0"/>
              <a:t>does the author's intention not matter when reading using this approach?</a:t>
            </a:r>
            <a:endParaRPr lang="en-AU" sz="36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7829" y="4853529"/>
            <a:ext cx="2897389" cy="1556792"/>
          </a:xfrm>
          <a:prstGeom prst="rect">
            <a:avLst/>
          </a:prstGeom>
        </p:spPr>
      </p:pic>
    </p:spTree>
    <p:extLst>
      <p:ext uri="{BB962C8B-B14F-4D97-AF65-F5344CB8AC3E}">
        <p14:creationId xmlns:p14="http://schemas.microsoft.com/office/powerpoint/2010/main" val="3516240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1000" fill="hold"/>
                                        <p:tgtEl>
                                          <p:spTgt spid="4"/>
                                        </p:tgtEl>
                                        <p:attrNameLst>
                                          <p:attrName>ppt_w</p:attrName>
                                        </p:attrNameLst>
                                      </p:cBhvr>
                                      <p:tavLst>
                                        <p:tav tm="0">
                                          <p:val>
                                            <p:fltVal val="0"/>
                                          </p:val>
                                        </p:tav>
                                        <p:tav tm="100000">
                                          <p:val>
                                            <p:strVal val="#ppt_w"/>
                                          </p:val>
                                        </p:tav>
                                      </p:tavLst>
                                    </p:anim>
                                    <p:anim calcmode="lin" valueType="num">
                                      <p:cBhvr>
                                        <p:cTn id="28" dur="1000" fill="hold"/>
                                        <p:tgtEl>
                                          <p:spTgt spid="4"/>
                                        </p:tgtEl>
                                        <p:attrNameLst>
                                          <p:attrName>ppt_h</p:attrName>
                                        </p:attrNameLst>
                                      </p:cBhvr>
                                      <p:tavLst>
                                        <p:tav tm="0">
                                          <p:val>
                                            <p:fltVal val="0"/>
                                          </p:val>
                                        </p:tav>
                                        <p:tav tm="100000">
                                          <p:val>
                                            <p:strVal val="#ppt_h"/>
                                          </p:val>
                                        </p:tav>
                                      </p:tavLst>
                                    </p:anim>
                                    <p:anim calcmode="lin" valueType="num">
                                      <p:cBhvr>
                                        <p:cTn id="29" dur="1000" fill="hold"/>
                                        <p:tgtEl>
                                          <p:spTgt spid="4"/>
                                        </p:tgtEl>
                                        <p:attrNameLst>
                                          <p:attrName>style.rotation</p:attrName>
                                        </p:attrNameLst>
                                      </p:cBhvr>
                                      <p:tavLst>
                                        <p:tav tm="0">
                                          <p:val>
                                            <p:fltVal val="90"/>
                                          </p:val>
                                        </p:tav>
                                        <p:tav tm="100000">
                                          <p:val>
                                            <p:fltVal val="0"/>
                                          </p:val>
                                        </p:tav>
                                      </p:tavLst>
                                    </p:anim>
                                    <p:animEffect transition="in" filter="fade">
                                      <p:cBhvr>
                                        <p:cTn id="3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Overview of article</a:t>
            </a:r>
            <a:endParaRPr lang="en-AU" dirty="0"/>
          </a:p>
        </p:txBody>
      </p:sp>
      <p:sp>
        <p:nvSpPr>
          <p:cNvPr id="3" name="Content Placeholder 2"/>
          <p:cNvSpPr>
            <a:spLocks noGrp="1"/>
          </p:cNvSpPr>
          <p:nvPr>
            <p:ph idx="1"/>
          </p:nvPr>
        </p:nvSpPr>
        <p:spPr/>
        <p:txBody>
          <a:bodyPr>
            <a:noAutofit/>
          </a:bodyPr>
          <a:lstStyle/>
          <a:p>
            <a:r>
              <a:rPr lang="en-AU" sz="2800" b="0" dirty="0" smtClean="0"/>
              <a:t>Johnson discusses the </a:t>
            </a:r>
            <a:r>
              <a:rPr lang="en-AU" sz="2800" b="0" dirty="0"/>
              <a:t>first three </a:t>
            </a:r>
            <a:r>
              <a:rPr lang="en-AU" sz="2800" b="0" dirty="0" smtClean="0"/>
              <a:t>readings of Mum Goes to Work  </a:t>
            </a:r>
            <a:r>
              <a:rPr lang="en-AU" sz="2800" b="0" dirty="0"/>
              <a:t>based on author-centred, text-centred and reader-centred approaches respectively. </a:t>
            </a:r>
            <a:endParaRPr lang="en-AU" sz="2800" b="0" dirty="0" smtClean="0"/>
          </a:p>
          <a:p>
            <a:r>
              <a:rPr lang="en-AU" sz="2800" b="0" dirty="0" smtClean="0"/>
              <a:t>This </a:t>
            </a:r>
            <a:r>
              <a:rPr lang="en-AU" sz="2800" b="0" dirty="0"/>
              <a:t>discussion facilitates a comparative focus on the fourth, most recent approach to reading texts, a world-context approach, also known as critical literacy. </a:t>
            </a:r>
            <a:endParaRPr lang="en-AU" sz="2800" b="0" dirty="0" smtClean="0"/>
          </a:p>
          <a:p>
            <a:r>
              <a:rPr lang="en-AU" sz="2800" b="0" dirty="0" smtClean="0"/>
              <a:t>Each </a:t>
            </a:r>
            <a:r>
              <a:rPr lang="en-AU" sz="2800" b="0" dirty="0"/>
              <a:t>reading offers readers different ways of understanding the text.</a:t>
            </a:r>
            <a:endParaRPr lang="en-AU" sz="2800" dirty="0"/>
          </a:p>
        </p:txBody>
      </p:sp>
    </p:spTree>
    <p:extLst>
      <p:ext uri="{BB962C8B-B14F-4D97-AF65-F5344CB8AC3E}">
        <p14:creationId xmlns:p14="http://schemas.microsoft.com/office/powerpoint/2010/main" val="281942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Author centred approach</a:t>
            </a:r>
            <a:endParaRPr lang="en-AU" dirty="0"/>
          </a:p>
        </p:txBody>
      </p:sp>
      <p:sp>
        <p:nvSpPr>
          <p:cNvPr id="3" name="Content Placeholder 2"/>
          <p:cNvSpPr>
            <a:spLocks noGrp="1"/>
          </p:cNvSpPr>
          <p:nvPr>
            <p:ph idx="1"/>
          </p:nvPr>
        </p:nvSpPr>
        <p:spPr/>
        <p:txBody>
          <a:bodyPr/>
          <a:lstStyle/>
          <a:p>
            <a:r>
              <a:rPr lang="en-AU" sz="2800" dirty="0" smtClean="0">
                <a:solidFill>
                  <a:srgbClr val="FF0000"/>
                </a:solidFill>
              </a:rPr>
              <a:t>HISTORICAL APPROACH</a:t>
            </a:r>
          </a:p>
          <a:p>
            <a:pPr>
              <a:buFont typeface="Arial" pitchFamily="34" charset="0"/>
              <a:buChar char="•"/>
            </a:pPr>
            <a:r>
              <a:rPr lang="en-AU" dirty="0"/>
              <a:t>s</a:t>
            </a:r>
            <a:r>
              <a:rPr lang="en-AU" dirty="0" smtClean="0"/>
              <a:t>elected body of canonical texts, have stood test of time</a:t>
            </a:r>
          </a:p>
          <a:p>
            <a:pPr>
              <a:buFont typeface="Arial" pitchFamily="34" charset="0"/>
              <a:buChar char="•"/>
            </a:pPr>
            <a:r>
              <a:rPr lang="en-AU" dirty="0"/>
              <a:t>a</a:t>
            </a:r>
            <a:r>
              <a:rPr lang="en-AU" dirty="0" smtClean="0"/>
              <a:t> single preferred reading </a:t>
            </a:r>
          </a:p>
          <a:p>
            <a:pPr>
              <a:buFont typeface="Arial" pitchFamily="34" charset="0"/>
              <a:buChar char="•"/>
            </a:pPr>
            <a:r>
              <a:rPr lang="en-AU" dirty="0"/>
              <a:t>l</a:t>
            </a:r>
            <a:r>
              <a:rPr lang="en-AU" dirty="0" smtClean="0"/>
              <a:t>iterary texts contain thoughts of great writers about human condition</a:t>
            </a:r>
          </a:p>
          <a:p>
            <a:pPr>
              <a:buFont typeface="Arial" pitchFamily="34" charset="0"/>
              <a:buChar char="•"/>
            </a:pPr>
            <a:r>
              <a:rPr lang="en-AU" dirty="0"/>
              <a:t>r</a:t>
            </a:r>
            <a:r>
              <a:rPr lang="en-AU" dirty="0" smtClean="0"/>
              <a:t>eaders discover universal themes which reside in the text and are fixed</a:t>
            </a:r>
          </a:p>
          <a:p>
            <a:pPr>
              <a:buFont typeface="Arial" pitchFamily="34" charset="0"/>
              <a:buChar char="•"/>
            </a:pPr>
            <a:r>
              <a:rPr lang="en-AU" dirty="0"/>
              <a:t>w</a:t>
            </a:r>
            <a:r>
              <a:rPr lang="en-AU" dirty="0" smtClean="0"/>
              <a:t>ell-trained readers find the same themes</a:t>
            </a:r>
          </a:p>
          <a:p>
            <a:pPr>
              <a:buFont typeface="Arial" pitchFamily="34" charset="0"/>
              <a:buChar char="•"/>
            </a:pPr>
            <a:r>
              <a:rPr lang="en-AU" dirty="0"/>
              <a:t>r</a:t>
            </a:r>
            <a:r>
              <a:rPr lang="en-AU" dirty="0" smtClean="0"/>
              <a:t>ead author’s biography for illumination of text</a:t>
            </a:r>
          </a:p>
          <a:p>
            <a:pPr>
              <a:buFont typeface="Arial" pitchFamily="34" charset="0"/>
              <a:buChar char="•"/>
            </a:pPr>
            <a:r>
              <a:rPr lang="en-AU" dirty="0"/>
              <a:t>m</a:t>
            </a:r>
            <a:r>
              <a:rPr lang="en-AU" dirty="0" smtClean="0"/>
              <a:t>atch author’s views outside text with those inside text e.g. read letters, memoir, interview transcripts, academic writing</a:t>
            </a:r>
          </a:p>
          <a:p>
            <a:endParaRPr lang="en-AU" dirty="0" smtClean="0"/>
          </a:p>
          <a:p>
            <a:endParaRPr lang="en-AU" dirty="0"/>
          </a:p>
        </p:txBody>
      </p:sp>
    </p:spTree>
    <p:extLst>
      <p:ext uri="{BB962C8B-B14F-4D97-AF65-F5344CB8AC3E}">
        <p14:creationId xmlns:p14="http://schemas.microsoft.com/office/powerpoint/2010/main" val="86081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additive="base">
                                        <p:cTn id="5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369</TotalTime>
  <Words>1164</Words>
  <Application>Microsoft Office PowerPoint</Application>
  <PresentationFormat>On-screen Show (4:3)</PresentationFormat>
  <Paragraphs>95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Franklin Gothic Book</vt:lpstr>
      <vt:lpstr>Franklin Gothic Medium</vt:lpstr>
      <vt:lpstr>Tunga</vt:lpstr>
      <vt:lpstr>Wingdings</vt:lpstr>
      <vt:lpstr>Angles</vt:lpstr>
      <vt:lpstr>Multiple Readings of a Picture Book</vt:lpstr>
      <vt:lpstr>Stated Purpose of article</vt:lpstr>
      <vt:lpstr>Introduction</vt:lpstr>
      <vt:lpstr>New world-context Questions</vt:lpstr>
      <vt:lpstr>New Questions</vt:lpstr>
      <vt:lpstr>New Questions</vt:lpstr>
      <vt:lpstr>New Questions</vt:lpstr>
      <vt:lpstr>Overview of article</vt:lpstr>
      <vt:lpstr>Author centred approach</vt:lpstr>
      <vt:lpstr>Author-Centred reading of Picture Book</vt:lpstr>
      <vt:lpstr>Text-centred reading</vt:lpstr>
      <vt:lpstr>Text-centred reading of picture book</vt:lpstr>
      <vt:lpstr>So far</vt:lpstr>
      <vt:lpstr>Reader-centred approach</vt:lpstr>
      <vt:lpstr>Reader Centred approach</vt:lpstr>
      <vt:lpstr>Reader-centred approach</vt:lpstr>
      <vt:lpstr>Reader-centred approach</vt:lpstr>
      <vt:lpstr>Reader-centred approach</vt:lpstr>
      <vt:lpstr>World-Context Centred Approach</vt:lpstr>
      <vt:lpstr>World-Context Approach</vt:lpstr>
      <vt:lpstr>World-Context centred approach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 Readings of a Picture Book</dc:title>
  <dc:creator>Elizabeth Woolaston</dc:creator>
  <cp:lastModifiedBy>Elizabeth Woolaston</cp:lastModifiedBy>
  <cp:revision>13</cp:revision>
  <dcterms:created xsi:type="dcterms:W3CDTF">2012-02-01T18:21:31Z</dcterms:created>
  <dcterms:modified xsi:type="dcterms:W3CDTF">2020-04-24T23:30:04Z</dcterms:modified>
</cp:coreProperties>
</file>