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96D22-AE2C-4871-842D-D1A17967F8D4}" type="datetimeFigureOut">
              <a:rPr lang="en-AU" smtClean="0"/>
              <a:pPr/>
              <a:t>24/04/2020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BA86-EEDB-4758-AE9E-6AD4296A37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96D22-AE2C-4871-842D-D1A17967F8D4}" type="datetimeFigureOut">
              <a:rPr lang="en-AU" smtClean="0"/>
              <a:pPr/>
              <a:t>24/04/2020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BA86-EEDB-4758-AE9E-6AD4296A37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96D22-AE2C-4871-842D-D1A17967F8D4}" type="datetimeFigureOut">
              <a:rPr lang="en-AU" smtClean="0"/>
              <a:pPr/>
              <a:t>24/04/2020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BA86-EEDB-4758-AE9E-6AD4296A37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96D22-AE2C-4871-842D-D1A17967F8D4}" type="datetimeFigureOut">
              <a:rPr lang="en-AU" smtClean="0"/>
              <a:pPr/>
              <a:t>24/04/2020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BA86-EEDB-4758-AE9E-6AD4296A37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96D22-AE2C-4871-842D-D1A17967F8D4}" type="datetimeFigureOut">
              <a:rPr lang="en-AU" smtClean="0"/>
              <a:pPr/>
              <a:t>24/04/2020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BA86-EEDB-4758-AE9E-6AD4296A37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96D22-AE2C-4871-842D-D1A17967F8D4}" type="datetimeFigureOut">
              <a:rPr lang="en-AU" smtClean="0"/>
              <a:pPr/>
              <a:t>24/04/2020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BA86-EEDB-4758-AE9E-6AD4296A37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96D22-AE2C-4871-842D-D1A17967F8D4}" type="datetimeFigureOut">
              <a:rPr lang="en-AU" smtClean="0"/>
              <a:pPr/>
              <a:t>24/04/2020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BA86-EEDB-4758-AE9E-6AD4296A37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96D22-AE2C-4871-842D-D1A17967F8D4}" type="datetimeFigureOut">
              <a:rPr lang="en-AU" smtClean="0"/>
              <a:pPr/>
              <a:t>24/04/2020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BA86-EEDB-4758-AE9E-6AD4296A37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96D22-AE2C-4871-842D-D1A17967F8D4}" type="datetimeFigureOut">
              <a:rPr lang="en-AU" smtClean="0"/>
              <a:pPr/>
              <a:t>24/04/2020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BA86-EEDB-4758-AE9E-6AD4296A37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96D22-AE2C-4871-842D-D1A17967F8D4}" type="datetimeFigureOut">
              <a:rPr lang="en-AU" smtClean="0"/>
              <a:pPr/>
              <a:t>24/04/2020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BA86-EEDB-4758-AE9E-6AD4296A37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96D22-AE2C-4871-842D-D1A17967F8D4}" type="datetimeFigureOut">
              <a:rPr lang="en-AU" smtClean="0"/>
              <a:pPr/>
              <a:t>24/04/2020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BA86-EEDB-4758-AE9E-6AD4296A37E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F96D22-AE2C-4871-842D-D1A17967F8D4}" type="datetimeFigureOut">
              <a:rPr lang="en-AU" smtClean="0"/>
              <a:pPr/>
              <a:t>24/04/2020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A6BA86-EEDB-4758-AE9E-6AD4296A37E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Ways of Reading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Dominant</a:t>
            </a:r>
          </a:p>
          <a:p>
            <a:r>
              <a:rPr lang="en-AU" b="1" dirty="0" smtClean="0">
                <a:solidFill>
                  <a:srgbClr val="FF0000"/>
                </a:solidFill>
              </a:rPr>
              <a:t>Alternative</a:t>
            </a:r>
          </a:p>
          <a:p>
            <a:r>
              <a:rPr lang="en-AU" b="1" dirty="0" smtClean="0">
                <a:solidFill>
                  <a:srgbClr val="FF0000"/>
                </a:solidFill>
              </a:rPr>
              <a:t>Resistant</a:t>
            </a:r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1026" name="Picture 2" descr="C:\Documents and Settings\ewoolaston\Local Settings\Temporary Internet Files\Content.IE5\85ZV98GB\MC9003836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717032"/>
            <a:ext cx="1872208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Resistant Reading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AU" b="1" spc="300" dirty="0" smtClean="0">
                <a:solidFill>
                  <a:srgbClr val="C00000"/>
                </a:solidFill>
              </a:rPr>
              <a:t>The dominant reading is </a:t>
            </a:r>
            <a:r>
              <a:rPr lang="en-AU" b="1" spc="300" dirty="0" smtClean="0">
                <a:solidFill>
                  <a:srgbClr val="00B050"/>
                </a:solidFill>
              </a:rPr>
              <a:t>repugnant</a:t>
            </a:r>
            <a:r>
              <a:rPr lang="en-AU" b="1" spc="300" dirty="0" smtClean="0">
                <a:solidFill>
                  <a:srgbClr val="C00000"/>
                </a:solidFill>
              </a:rPr>
              <a:t> to the resistant reader especially from a social justice perspective. </a:t>
            </a:r>
          </a:p>
          <a:p>
            <a:pPr>
              <a:buNone/>
            </a:pPr>
            <a:endParaRPr lang="en-AU" b="1" spc="3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AU" b="1" spc="300" dirty="0" smtClean="0">
                <a:solidFill>
                  <a:srgbClr val="C00000"/>
                </a:solidFill>
              </a:rPr>
              <a:t>The resistant reader objects to the ideology of the poem which represents male exploitation of women as an unproblematic everyday occurrence. </a:t>
            </a:r>
          </a:p>
          <a:p>
            <a:pPr>
              <a:buNone/>
            </a:pPr>
            <a:endParaRPr lang="en-AU" b="1" spc="3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AU" b="1" spc="300" dirty="0" smtClean="0">
                <a:solidFill>
                  <a:srgbClr val="C00000"/>
                </a:solidFill>
              </a:rPr>
              <a:t>The poem seems to endorse the exploitation of women. </a:t>
            </a:r>
            <a:endParaRPr lang="en-AU" b="1" spc="3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NOT NEUTRAL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b="1" spc="300" dirty="0" smtClean="0">
                <a:solidFill>
                  <a:srgbClr val="FF0000"/>
                </a:solidFill>
              </a:rPr>
              <a:t>No text is neutral – reflect values and attitudes, underpinning ideology, within discourses.</a:t>
            </a:r>
          </a:p>
          <a:p>
            <a:pPr>
              <a:buNone/>
            </a:pPr>
            <a:endParaRPr lang="en-AU" b="1" spc="3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AU" b="1" spc="300" dirty="0" smtClean="0">
                <a:solidFill>
                  <a:srgbClr val="FF0000"/>
                </a:solidFill>
              </a:rPr>
              <a:t>ALSO</a:t>
            </a:r>
          </a:p>
          <a:p>
            <a:pPr>
              <a:buNone/>
            </a:pPr>
            <a:endParaRPr lang="en-AU" b="1" spc="3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AU" b="1" spc="300" dirty="0" smtClean="0">
                <a:solidFill>
                  <a:srgbClr val="FF0000"/>
                </a:solidFill>
              </a:rPr>
              <a:t>Reading for meaning is not a neutral activity.</a:t>
            </a:r>
            <a:endParaRPr lang="en-AU" b="1" spc="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Feminism, Marxism, Post Colonialism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b="1" dirty="0" smtClean="0">
                <a:solidFill>
                  <a:srgbClr val="FF0000"/>
                </a:solidFill>
              </a:rPr>
              <a:t>This view is entirely relativistic: literature is like a figure in the background.</a:t>
            </a:r>
          </a:p>
          <a:p>
            <a:pPr>
              <a:buNone/>
            </a:pPr>
            <a:r>
              <a:rPr lang="en-AU" b="1" dirty="0" smtClean="0">
                <a:solidFill>
                  <a:srgbClr val="FF0000"/>
                </a:solidFill>
              </a:rPr>
              <a:t>If the background changes (the reader changes) the meaning will also shift.</a:t>
            </a:r>
          </a:p>
          <a:p>
            <a:pPr>
              <a:buNone/>
            </a:pPr>
            <a:r>
              <a:rPr lang="en-AU" b="1" dirty="0" smtClean="0">
                <a:solidFill>
                  <a:srgbClr val="FF0000"/>
                </a:solidFill>
              </a:rPr>
              <a:t>Literary theory has given an impetus to this process by tending to subvert dominant ideologies in the name of post structural ‘isms’.  </a:t>
            </a:r>
            <a:endParaRPr lang="en-A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Shared territory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b="1" dirty="0" smtClean="0">
                <a:solidFill>
                  <a:srgbClr val="FF0000"/>
                </a:solidFill>
              </a:rPr>
              <a:t>A literary work can be thought of as a territory shared by the writer and the reader. </a:t>
            </a:r>
          </a:p>
          <a:p>
            <a:pPr>
              <a:buNone/>
            </a:pPr>
            <a:r>
              <a:rPr lang="en-AU" b="1" dirty="0" smtClean="0">
                <a:solidFill>
                  <a:srgbClr val="FF0000"/>
                </a:solidFill>
              </a:rPr>
              <a:t>Its meaning will change when the work is read in a later period or a different culture from the one in which it is written</a:t>
            </a:r>
            <a:r>
              <a:rPr lang="en-AU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AU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717032"/>
            <a:ext cx="5715000" cy="1666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TEXTS REFLECT IDEOLOGY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b="1" spc="300" dirty="0" smtClean="0">
                <a:solidFill>
                  <a:srgbClr val="C00000"/>
                </a:solidFill>
              </a:rPr>
              <a:t>Texts are composed in social, historical and cultural contexts. They thus reflect certain worldviews (values and attitudes) within certain discourses. E.g. gender discourse</a:t>
            </a:r>
          </a:p>
          <a:p>
            <a:pPr>
              <a:buNone/>
            </a:pPr>
            <a:endParaRPr lang="en-A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AU" b="1" dirty="0" smtClean="0">
                <a:solidFill>
                  <a:srgbClr val="C00000"/>
                </a:solidFill>
              </a:rPr>
              <a:t>NO TEXT IS NEUTRAL. </a:t>
            </a:r>
            <a:endParaRPr lang="en-A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ewoolaston\Local Settings\Temporary Internet Files\Content.IE5\ZWHMFUYS\MC9001166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212976"/>
            <a:ext cx="1832458" cy="120426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READERS HAVE POWER!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b="1" spc="300" dirty="0" smtClean="0">
                <a:solidFill>
                  <a:srgbClr val="FF0000"/>
                </a:solidFill>
              </a:rPr>
              <a:t>Readers may hold values and attitudes which are different from those underpinning the text.</a:t>
            </a:r>
          </a:p>
          <a:p>
            <a:pPr>
              <a:buNone/>
            </a:pPr>
            <a:endParaRPr lang="en-AU" b="1" spc="3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AU" b="1" spc="300" dirty="0" smtClean="0">
                <a:solidFill>
                  <a:srgbClr val="FF0000"/>
                </a:solidFill>
              </a:rPr>
              <a:t>They may therefore resist the ideology conveyed by the text.</a:t>
            </a:r>
            <a:endParaRPr lang="en-AU" b="1" spc="3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ewoolaston\Local Settings\Temporary Internet Files\Content.IE5\SZDQKG5O\MC9001160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789040"/>
            <a:ext cx="1810512" cy="15444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Multiple Meanings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A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AU" b="1" spc="300" dirty="0" smtClean="0">
                <a:solidFill>
                  <a:srgbClr val="FF0000"/>
                </a:solidFill>
              </a:rPr>
              <a:t>Readers have the agency to explore a possible range of meanings in the text. </a:t>
            </a:r>
          </a:p>
          <a:p>
            <a:pPr>
              <a:buNone/>
            </a:pPr>
            <a:endParaRPr lang="en-AU" b="1" spc="300" dirty="0">
              <a:solidFill>
                <a:srgbClr val="FF0000"/>
              </a:solidFill>
            </a:endParaRPr>
          </a:p>
        </p:txBody>
      </p:sp>
      <p:pic>
        <p:nvPicPr>
          <p:cNvPr id="4099" name="Picture 3" descr="C:\Documents and Settings\ewoolaston\Local Settings\Temporary Internet Files\Content.IE5\SZDQKG5O\MC9003616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5508" y="2517800"/>
            <a:ext cx="2814723" cy="220734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Three general types of reading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AU" b="1" spc="300" dirty="0" smtClean="0">
                <a:solidFill>
                  <a:srgbClr val="0070C0"/>
                </a:solidFill>
              </a:rPr>
              <a:t>1. Dominant </a:t>
            </a:r>
            <a:r>
              <a:rPr lang="en-AU" b="1" spc="300" dirty="0" smtClean="0">
                <a:solidFill>
                  <a:srgbClr val="0070C0"/>
                </a:solidFill>
              </a:rPr>
              <a:t>readings (invited)</a:t>
            </a:r>
          </a:p>
          <a:p>
            <a:pPr>
              <a:buNone/>
            </a:pPr>
            <a:endParaRPr lang="en-AU" spc="300" dirty="0" smtClean="0"/>
          </a:p>
          <a:p>
            <a:pPr>
              <a:buNone/>
            </a:pPr>
            <a:r>
              <a:rPr lang="en-AU" b="1" spc="300" dirty="0" smtClean="0">
                <a:solidFill>
                  <a:srgbClr val="7030A0"/>
                </a:solidFill>
              </a:rPr>
              <a:t>2. Alternative </a:t>
            </a:r>
            <a:r>
              <a:rPr lang="en-AU" b="1" spc="300" dirty="0" smtClean="0">
                <a:solidFill>
                  <a:srgbClr val="7030A0"/>
                </a:solidFill>
              </a:rPr>
              <a:t>readings (acceptable, don’t challenge dominant reading).</a:t>
            </a:r>
          </a:p>
          <a:p>
            <a:pPr>
              <a:buNone/>
            </a:pPr>
            <a:endParaRPr lang="en-AU" spc="300" dirty="0" smtClean="0"/>
          </a:p>
          <a:p>
            <a:pPr>
              <a:buNone/>
            </a:pPr>
            <a:r>
              <a:rPr lang="en-AU" sz="4000" b="1" spc="300" dirty="0" smtClean="0">
                <a:solidFill>
                  <a:srgbClr val="FF0000"/>
                </a:solidFill>
              </a:rPr>
              <a:t>3. Resistant </a:t>
            </a:r>
            <a:r>
              <a:rPr lang="en-AU" sz="4000" b="1" spc="300" dirty="0" smtClean="0">
                <a:solidFill>
                  <a:srgbClr val="FF0000"/>
                </a:solidFill>
              </a:rPr>
              <a:t>readings (challenge the ideology of text)</a:t>
            </a:r>
            <a:endParaRPr lang="en-AU" sz="4000" b="1" spc="3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861048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TO </a:t>
            </a:r>
            <a:r>
              <a:rPr lang="en-A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COY MISTRESS</a:t>
            </a:r>
            <a:br>
              <a:rPr lang="en-A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A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b="1" dirty="0" smtClean="0">
                <a:solidFill>
                  <a:srgbClr val="0070C0"/>
                </a:solidFill>
              </a:rPr>
              <a:t>Dominant Reading of poem: </a:t>
            </a:r>
          </a:p>
          <a:p>
            <a:r>
              <a:rPr lang="en-AU" b="1" dirty="0" smtClean="0">
                <a:solidFill>
                  <a:srgbClr val="0070C0"/>
                </a:solidFill>
              </a:rPr>
              <a:t>Seize the day!</a:t>
            </a:r>
          </a:p>
          <a:p>
            <a:endParaRPr lang="en-AU" b="1" dirty="0" smtClean="0">
              <a:solidFill>
                <a:srgbClr val="0070C0"/>
              </a:solidFill>
            </a:endParaRPr>
          </a:p>
          <a:p>
            <a:r>
              <a:rPr lang="en-AU" b="1" dirty="0" smtClean="0">
                <a:solidFill>
                  <a:srgbClr val="0070C0"/>
                </a:solidFill>
              </a:rPr>
              <a:t>Accept mortality, live life to the full while you can.</a:t>
            </a:r>
          </a:p>
          <a:p>
            <a:endParaRPr lang="en-AU" b="1" dirty="0" smtClean="0">
              <a:solidFill>
                <a:srgbClr val="0070C0"/>
              </a:solidFill>
            </a:endParaRPr>
          </a:p>
          <a:p>
            <a:r>
              <a:rPr lang="en-AU" b="1" dirty="0" smtClean="0">
                <a:solidFill>
                  <a:srgbClr val="0070C0"/>
                </a:solidFill>
              </a:rPr>
              <a:t>Enjoy yourself while you are young. </a:t>
            </a:r>
            <a:endParaRPr lang="en-A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To His Coy Mistress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b="1" dirty="0" smtClean="0">
                <a:solidFill>
                  <a:srgbClr val="7030A0"/>
                </a:solidFill>
              </a:rPr>
              <a:t>Alternative Reading</a:t>
            </a:r>
          </a:p>
          <a:p>
            <a:pPr>
              <a:buNone/>
            </a:pPr>
            <a:endParaRPr lang="en-AU" b="1" dirty="0" smtClean="0">
              <a:solidFill>
                <a:srgbClr val="7030A0"/>
              </a:solidFill>
            </a:endParaRPr>
          </a:p>
          <a:p>
            <a:r>
              <a:rPr lang="en-AU" b="1" dirty="0" smtClean="0">
                <a:solidFill>
                  <a:srgbClr val="7030A0"/>
                </a:solidFill>
              </a:rPr>
              <a:t>Power relationship between men and women. </a:t>
            </a:r>
          </a:p>
          <a:p>
            <a:r>
              <a:rPr lang="en-AU" b="1" dirty="0" smtClean="0">
                <a:solidFill>
                  <a:srgbClr val="7030A0"/>
                </a:solidFill>
              </a:rPr>
              <a:t>Male takes the lead, woman silent and passive....</a:t>
            </a:r>
            <a:endParaRPr lang="en-A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To His Coy Mistress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AU" sz="3200" b="1" dirty="0" smtClean="0">
                <a:solidFill>
                  <a:srgbClr val="FF0000"/>
                </a:solidFill>
              </a:rPr>
              <a:t>Resistant Reading</a:t>
            </a:r>
          </a:p>
          <a:p>
            <a:r>
              <a:rPr lang="en-AU" b="1" spc="300" dirty="0" smtClean="0">
                <a:solidFill>
                  <a:srgbClr val="FF0000"/>
                </a:solidFill>
              </a:rPr>
              <a:t>May develop from alternative readings.</a:t>
            </a:r>
          </a:p>
          <a:p>
            <a:r>
              <a:rPr lang="en-AU" b="1" spc="300" dirty="0" smtClean="0">
                <a:solidFill>
                  <a:srgbClr val="FF0000"/>
                </a:solidFill>
              </a:rPr>
              <a:t>Focus on representation of gender especially through examination of binary oppositions.</a:t>
            </a:r>
          </a:p>
          <a:p>
            <a:r>
              <a:rPr lang="en-AU" b="1" spc="300" dirty="0" smtClean="0">
                <a:solidFill>
                  <a:srgbClr val="FF0000"/>
                </a:solidFill>
              </a:rPr>
              <a:t>The poem can be read as perpetuating gender inequality and discrimination against women. </a:t>
            </a:r>
            <a:endParaRPr lang="en-AU" b="1" spc="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222</TotalTime>
  <Words>403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Verdana</vt:lpstr>
      <vt:lpstr>Wingdings 2</vt:lpstr>
      <vt:lpstr>Aspect</vt:lpstr>
      <vt:lpstr>Ways of Reading</vt:lpstr>
      <vt:lpstr>Shared territory</vt:lpstr>
      <vt:lpstr>TEXTS REFLECT IDEOLOGY</vt:lpstr>
      <vt:lpstr>READERS HAVE POWER!</vt:lpstr>
      <vt:lpstr>Multiple Meanings</vt:lpstr>
      <vt:lpstr>Three general types of reading</vt:lpstr>
      <vt:lpstr>Read TO HIS COY MISTRESS </vt:lpstr>
      <vt:lpstr>To His Coy Mistress</vt:lpstr>
      <vt:lpstr>To His Coy Mistress</vt:lpstr>
      <vt:lpstr>Resistant Reading</vt:lpstr>
      <vt:lpstr>NOT NEUTRAL</vt:lpstr>
      <vt:lpstr>Feminism, Marxism, Post Colonialism</vt:lpstr>
    </vt:vector>
  </TitlesOfParts>
  <Company>West Moreton Anglican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of Reading</dc:title>
  <dc:creator>ewoolaston</dc:creator>
  <cp:lastModifiedBy>Elizabeth Woolaston</cp:lastModifiedBy>
  <cp:revision>13</cp:revision>
  <dcterms:created xsi:type="dcterms:W3CDTF">2011-04-21T01:03:44Z</dcterms:created>
  <dcterms:modified xsi:type="dcterms:W3CDTF">2020-04-24T00:08:23Z</dcterms:modified>
</cp:coreProperties>
</file>