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sldIdLst>
    <p:sldId id="256" r:id="rId2"/>
    <p:sldId id="268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9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1158" y="10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-256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ounded Rectangle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0" name="Subtitle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4F96D22-AE2C-4871-842D-D1A17967F8D4}" type="datetimeFigureOut">
              <a:rPr lang="en-AU" smtClean="0"/>
              <a:pPr/>
              <a:t>24/04/2020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AU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EA6BA86-EEDB-4758-AE9E-6AD4296A37EE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4F96D22-AE2C-4871-842D-D1A17967F8D4}" type="datetimeFigureOut">
              <a:rPr lang="en-AU" smtClean="0"/>
              <a:pPr/>
              <a:t>24/04/2020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EA6BA86-EEDB-4758-AE9E-6AD4296A37EE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4F96D22-AE2C-4871-842D-D1A17967F8D4}" type="datetimeFigureOut">
              <a:rPr lang="en-AU" smtClean="0"/>
              <a:pPr/>
              <a:t>24/04/2020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EA6BA86-EEDB-4758-AE9E-6AD4296A37EE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4F96D22-AE2C-4871-842D-D1A17967F8D4}" type="datetimeFigureOut">
              <a:rPr lang="en-AU" smtClean="0"/>
              <a:pPr/>
              <a:t>24/04/2020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EA6BA86-EEDB-4758-AE9E-6AD4296A37EE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ed Rectangle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4F96D22-AE2C-4871-842D-D1A17967F8D4}" type="datetimeFigureOut">
              <a:rPr lang="en-AU" smtClean="0"/>
              <a:pPr/>
              <a:t>24/04/2020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EA6BA86-EEDB-4758-AE9E-6AD4296A37EE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4F96D22-AE2C-4871-842D-D1A17967F8D4}" type="datetimeFigureOut">
              <a:rPr lang="en-AU" smtClean="0"/>
              <a:pPr/>
              <a:t>24/04/2020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EA6BA86-EEDB-4758-AE9E-6AD4296A37EE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4F96D22-AE2C-4871-842D-D1A17967F8D4}" type="datetimeFigureOut">
              <a:rPr lang="en-AU" smtClean="0"/>
              <a:pPr/>
              <a:t>24/04/2020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EA6BA86-EEDB-4758-AE9E-6AD4296A37EE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4F96D22-AE2C-4871-842D-D1A17967F8D4}" type="datetimeFigureOut">
              <a:rPr lang="en-AU" smtClean="0"/>
              <a:pPr/>
              <a:t>24/04/2020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EA6BA86-EEDB-4758-AE9E-6AD4296A37EE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4F96D22-AE2C-4871-842D-D1A17967F8D4}" type="datetimeFigureOut">
              <a:rPr lang="en-AU" smtClean="0"/>
              <a:pPr/>
              <a:t>24/04/2020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EA6BA86-EEDB-4758-AE9E-6AD4296A37EE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4F96D22-AE2C-4871-842D-D1A17967F8D4}" type="datetimeFigureOut">
              <a:rPr lang="en-AU" smtClean="0"/>
              <a:pPr/>
              <a:t>24/04/2020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EA6BA86-EEDB-4758-AE9E-6AD4296A37EE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 Single Corner Rectangle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4F96D22-AE2C-4871-842D-D1A17967F8D4}" type="datetimeFigureOut">
              <a:rPr lang="en-AU" smtClean="0"/>
              <a:pPr/>
              <a:t>24/04/2020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EA6BA86-EEDB-4758-AE9E-6AD4296A37EE}" type="slidenum">
              <a:rPr lang="en-AU" smtClean="0"/>
              <a:pPr/>
              <a:t>‹#›</a:t>
            </a:fld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ounded Rectangle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Title Placeholder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74F96D22-AE2C-4871-842D-D1A17967F8D4}" type="datetimeFigureOut">
              <a:rPr lang="en-AU" smtClean="0"/>
              <a:pPr/>
              <a:t>24/04/2020</a:t>
            </a:fld>
            <a:endParaRPr lang="en-AU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6EA6BA86-EEDB-4758-AE9E-6AD4296A37EE}" type="slidenum">
              <a:rPr lang="en-AU" smtClean="0"/>
              <a:pPr/>
              <a:t>‹#›</a:t>
            </a:fld>
            <a:endParaRPr lang="en-A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AU" dirty="0" smtClean="0">
                <a:solidFill>
                  <a:srgbClr val="FF0000"/>
                </a:solidFill>
              </a:rPr>
              <a:t>Ways of Reading</a:t>
            </a:r>
            <a:endParaRPr lang="en-AU" dirty="0">
              <a:solidFill>
                <a:srgbClr val="FF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AU" b="1" dirty="0" smtClean="0">
                <a:solidFill>
                  <a:srgbClr val="FF0000"/>
                </a:solidFill>
              </a:rPr>
              <a:t>Dominant</a:t>
            </a:r>
          </a:p>
          <a:p>
            <a:r>
              <a:rPr lang="en-AU" b="1" dirty="0" smtClean="0">
                <a:solidFill>
                  <a:srgbClr val="FF0000"/>
                </a:solidFill>
              </a:rPr>
              <a:t>Alternative</a:t>
            </a:r>
          </a:p>
          <a:p>
            <a:r>
              <a:rPr lang="en-AU" b="1" dirty="0" smtClean="0">
                <a:solidFill>
                  <a:srgbClr val="FF0000"/>
                </a:solidFill>
              </a:rPr>
              <a:t>Resistant</a:t>
            </a:r>
            <a:r>
              <a:rPr lang="en-AU" dirty="0" smtClean="0"/>
              <a:t> </a:t>
            </a:r>
            <a:endParaRPr lang="en-AU" dirty="0"/>
          </a:p>
        </p:txBody>
      </p:sp>
      <p:pic>
        <p:nvPicPr>
          <p:cNvPr id="1026" name="Picture 2" descr="C:\Documents and Settings\ewoolaston\Local Settings\Temporary Internet Files\Content.IE5\85ZV98GB\MC900383640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067944" y="3717032"/>
            <a:ext cx="1872208" cy="201622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 spd="slow">
    <p:wipe/>
    <p:sndAc>
      <p:stSnd>
        <p:snd r:embed="rId2" name="drumroll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>
                <a:solidFill>
                  <a:srgbClr val="FF0000"/>
                </a:solidFill>
              </a:rPr>
              <a:t>Resistant Reading</a:t>
            </a:r>
            <a:endParaRPr lang="en-AU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AU" b="1" spc="300" dirty="0" smtClean="0">
                <a:solidFill>
                  <a:srgbClr val="C00000"/>
                </a:solidFill>
              </a:rPr>
              <a:t>The dominant reading is </a:t>
            </a:r>
            <a:r>
              <a:rPr lang="en-AU" b="1" spc="300" dirty="0" smtClean="0">
                <a:solidFill>
                  <a:srgbClr val="00B050"/>
                </a:solidFill>
              </a:rPr>
              <a:t>repugnant</a:t>
            </a:r>
            <a:r>
              <a:rPr lang="en-AU" b="1" spc="300" dirty="0" smtClean="0">
                <a:solidFill>
                  <a:srgbClr val="C00000"/>
                </a:solidFill>
              </a:rPr>
              <a:t> to the resistant reader especially from a social justice perspective. </a:t>
            </a:r>
          </a:p>
          <a:p>
            <a:pPr>
              <a:buNone/>
            </a:pPr>
            <a:endParaRPr lang="en-AU" b="1" spc="300" dirty="0" smtClean="0">
              <a:solidFill>
                <a:srgbClr val="C00000"/>
              </a:solidFill>
            </a:endParaRPr>
          </a:p>
          <a:p>
            <a:pPr>
              <a:buNone/>
            </a:pPr>
            <a:r>
              <a:rPr lang="en-AU" b="1" spc="300" dirty="0" smtClean="0">
                <a:solidFill>
                  <a:srgbClr val="C00000"/>
                </a:solidFill>
              </a:rPr>
              <a:t>The resistant reader objects to the ideology of the poem which represents male exploitation of women as an unproblematic everyday occurrence. </a:t>
            </a:r>
          </a:p>
          <a:p>
            <a:pPr>
              <a:buNone/>
            </a:pPr>
            <a:endParaRPr lang="en-AU" b="1" spc="300" dirty="0" smtClean="0">
              <a:solidFill>
                <a:srgbClr val="C00000"/>
              </a:solidFill>
            </a:endParaRPr>
          </a:p>
          <a:p>
            <a:pPr>
              <a:buNone/>
            </a:pPr>
            <a:r>
              <a:rPr lang="en-AU" b="1" spc="300" dirty="0" smtClean="0">
                <a:solidFill>
                  <a:srgbClr val="C00000"/>
                </a:solidFill>
              </a:rPr>
              <a:t>The poem seems to endorse the exploitation of women. </a:t>
            </a:r>
            <a:endParaRPr lang="en-AU" b="1" spc="3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>
                <a:solidFill>
                  <a:srgbClr val="FF0000"/>
                </a:solidFill>
              </a:rPr>
              <a:t>NOT NEUTRAL</a:t>
            </a:r>
            <a:endParaRPr lang="en-AU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AU" b="1" spc="300" dirty="0" smtClean="0">
                <a:solidFill>
                  <a:srgbClr val="FF0000"/>
                </a:solidFill>
              </a:rPr>
              <a:t>No text is neutral – reflect values and attitudes, underpinning ideology, within discourses.</a:t>
            </a:r>
          </a:p>
          <a:p>
            <a:pPr>
              <a:buNone/>
            </a:pPr>
            <a:endParaRPr lang="en-AU" b="1" spc="300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en-AU" b="1" spc="300" dirty="0" smtClean="0">
                <a:solidFill>
                  <a:srgbClr val="FF0000"/>
                </a:solidFill>
              </a:rPr>
              <a:t>ALSO</a:t>
            </a:r>
          </a:p>
          <a:p>
            <a:pPr>
              <a:buNone/>
            </a:pPr>
            <a:endParaRPr lang="en-AU" b="1" spc="300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en-AU" b="1" spc="300" dirty="0" smtClean="0">
                <a:solidFill>
                  <a:srgbClr val="FF0000"/>
                </a:solidFill>
              </a:rPr>
              <a:t>Reading for meaning is not a neutral activity.</a:t>
            </a:r>
            <a:endParaRPr lang="en-AU" b="1" spc="3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AU" dirty="0" smtClean="0">
                <a:solidFill>
                  <a:srgbClr val="FF0000"/>
                </a:solidFill>
              </a:rPr>
              <a:t>Feminism, Marxism, Post Colonialism</a:t>
            </a:r>
            <a:endParaRPr lang="en-AU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AU" b="1" dirty="0" smtClean="0">
                <a:solidFill>
                  <a:srgbClr val="FF0000"/>
                </a:solidFill>
              </a:rPr>
              <a:t>This view is entirely relativistic: literature is like a figure in the background.</a:t>
            </a:r>
          </a:p>
          <a:p>
            <a:pPr>
              <a:buNone/>
            </a:pPr>
            <a:r>
              <a:rPr lang="en-AU" b="1" dirty="0" smtClean="0">
                <a:solidFill>
                  <a:srgbClr val="FF0000"/>
                </a:solidFill>
              </a:rPr>
              <a:t>If the background changes (the reader changes) the meaning will also shift.</a:t>
            </a:r>
          </a:p>
          <a:p>
            <a:pPr>
              <a:buNone/>
            </a:pPr>
            <a:r>
              <a:rPr lang="en-AU" b="1" dirty="0" smtClean="0">
                <a:solidFill>
                  <a:srgbClr val="FF0000"/>
                </a:solidFill>
              </a:rPr>
              <a:t>Literary theory has given an impetus to this process by tending to subvert dominant ideologies in the name of post structural ‘isms’.  </a:t>
            </a:r>
            <a:endParaRPr lang="en-AU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>
                <a:solidFill>
                  <a:srgbClr val="FF0000"/>
                </a:solidFill>
              </a:rPr>
              <a:t>Shared territory</a:t>
            </a:r>
            <a:endParaRPr lang="en-AU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AU" b="1" dirty="0" smtClean="0">
                <a:solidFill>
                  <a:srgbClr val="FF0000"/>
                </a:solidFill>
              </a:rPr>
              <a:t>A literary work can be thought of as a territory shared by the writer and the reader. </a:t>
            </a:r>
          </a:p>
          <a:p>
            <a:pPr>
              <a:buNone/>
            </a:pPr>
            <a:r>
              <a:rPr lang="en-AU" b="1" dirty="0" smtClean="0">
                <a:solidFill>
                  <a:srgbClr val="FF0000"/>
                </a:solidFill>
              </a:rPr>
              <a:t>Its meaning will change when the work is read in a later period or a different culture from the one in which it is written</a:t>
            </a:r>
            <a:r>
              <a:rPr lang="en-AU" b="1" dirty="0" smtClean="0">
                <a:solidFill>
                  <a:srgbClr val="FF0000"/>
                </a:solidFill>
              </a:rPr>
              <a:t>.</a:t>
            </a:r>
          </a:p>
          <a:p>
            <a:pPr>
              <a:buNone/>
            </a:pPr>
            <a:endParaRPr lang="en-AU" b="1" dirty="0">
              <a:solidFill>
                <a:srgbClr val="FF0000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3717032"/>
            <a:ext cx="5715000" cy="16668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>
                <a:solidFill>
                  <a:srgbClr val="FF0000"/>
                </a:solidFill>
              </a:rPr>
              <a:t>TEXTS REFLECT IDEOLOGY</a:t>
            </a:r>
            <a:endParaRPr lang="en-AU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AU" b="1" spc="300" dirty="0" smtClean="0">
                <a:solidFill>
                  <a:srgbClr val="C00000"/>
                </a:solidFill>
              </a:rPr>
              <a:t>Texts are composed in social, historical and cultural contexts. They thus reflect certain worldviews (values and attitudes) within certain discourses. E.g. gender discourse</a:t>
            </a:r>
          </a:p>
          <a:p>
            <a:pPr>
              <a:buNone/>
            </a:pPr>
            <a:endParaRPr lang="en-AU" b="1" dirty="0" smtClean="0">
              <a:solidFill>
                <a:srgbClr val="C00000"/>
              </a:solidFill>
            </a:endParaRPr>
          </a:p>
          <a:p>
            <a:pPr>
              <a:buNone/>
            </a:pPr>
            <a:r>
              <a:rPr lang="en-AU" b="1" dirty="0" smtClean="0">
                <a:solidFill>
                  <a:srgbClr val="C00000"/>
                </a:solidFill>
              </a:rPr>
              <a:t>NO TEXT IS NEUTRAL. </a:t>
            </a:r>
            <a:endParaRPr lang="en-AU" b="1" dirty="0">
              <a:solidFill>
                <a:srgbClr val="C00000"/>
              </a:solidFill>
            </a:endParaRPr>
          </a:p>
        </p:txBody>
      </p:sp>
      <p:pic>
        <p:nvPicPr>
          <p:cNvPr id="2050" name="Picture 2" descr="C:\Documents and Settings\ewoolaston\Local Settings\Temporary Internet Files\Content.IE5\ZWHMFUYS\MC900116600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56176" y="3212976"/>
            <a:ext cx="1832458" cy="1204265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>
                <a:solidFill>
                  <a:srgbClr val="FF0000"/>
                </a:solidFill>
              </a:rPr>
              <a:t>READERS HAVE POWER!</a:t>
            </a:r>
            <a:endParaRPr lang="en-AU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AU" b="1" spc="300" dirty="0" smtClean="0">
                <a:solidFill>
                  <a:srgbClr val="FF0000"/>
                </a:solidFill>
              </a:rPr>
              <a:t>Readers may hold values and attitudes which are different from those underpinning the text.</a:t>
            </a:r>
          </a:p>
          <a:p>
            <a:pPr>
              <a:buNone/>
            </a:pPr>
            <a:endParaRPr lang="en-AU" b="1" spc="300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en-AU" b="1" spc="300" dirty="0" smtClean="0">
                <a:solidFill>
                  <a:srgbClr val="FF0000"/>
                </a:solidFill>
              </a:rPr>
              <a:t>They may therefore resist the ideology conveyed by the text.</a:t>
            </a:r>
            <a:endParaRPr lang="en-AU" b="1" spc="300" dirty="0">
              <a:solidFill>
                <a:srgbClr val="FF0000"/>
              </a:solidFill>
            </a:endParaRPr>
          </a:p>
        </p:txBody>
      </p:sp>
      <p:pic>
        <p:nvPicPr>
          <p:cNvPr id="3074" name="Picture 2" descr="C:\Documents and Settings\ewoolaston\Local Settings\Temporary Internet Files\Content.IE5\SZDQKG5O\MC900116072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228184" y="3789040"/>
            <a:ext cx="1810512" cy="154442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>
    <p:wipe/>
    <p:sndAc>
      <p:stSnd>
        <p:snd r:embed="rId2" name="applause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2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>
                <a:solidFill>
                  <a:srgbClr val="FF0000"/>
                </a:solidFill>
              </a:rPr>
              <a:t>Multiple Meanings</a:t>
            </a:r>
            <a:endParaRPr lang="en-AU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AU" b="1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en-AU" b="1" spc="300" dirty="0" smtClean="0">
                <a:solidFill>
                  <a:srgbClr val="FF0000"/>
                </a:solidFill>
              </a:rPr>
              <a:t>Readers have the agency to explore a possible range of meanings in the text. </a:t>
            </a:r>
          </a:p>
          <a:p>
            <a:pPr>
              <a:buNone/>
            </a:pPr>
            <a:endParaRPr lang="en-AU" b="1" spc="300" dirty="0">
              <a:solidFill>
                <a:srgbClr val="FF0000"/>
              </a:solidFill>
            </a:endParaRPr>
          </a:p>
        </p:txBody>
      </p:sp>
      <p:pic>
        <p:nvPicPr>
          <p:cNvPr id="4099" name="Picture 3" descr="C:\Documents and Settings\ewoolaston\Local Settings\Temporary Internet Files\Content.IE5\SZDQKG5O\MC900361658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45508" y="2517800"/>
            <a:ext cx="2814723" cy="2207344"/>
          </a:xfrm>
          <a:prstGeom prst="rect">
            <a:avLst/>
          </a:prstGeom>
          <a:noFill/>
        </p:spPr>
      </p:pic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0" dur="20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>
                <a:solidFill>
                  <a:srgbClr val="FF0000"/>
                </a:solidFill>
              </a:rPr>
              <a:t>Three general types of reading</a:t>
            </a:r>
            <a:endParaRPr lang="en-AU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AU" b="1" spc="300" dirty="0" smtClean="0">
                <a:solidFill>
                  <a:srgbClr val="0070C0"/>
                </a:solidFill>
              </a:rPr>
              <a:t>1. Dominant </a:t>
            </a:r>
            <a:r>
              <a:rPr lang="en-AU" b="1" spc="300" dirty="0" smtClean="0">
                <a:solidFill>
                  <a:srgbClr val="0070C0"/>
                </a:solidFill>
              </a:rPr>
              <a:t>readings (invited)</a:t>
            </a:r>
          </a:p>
          <a:p>
            <a:pPr>
              <a:buNone/>
            </a:pPr>
            <a:endParaRPr lang="en-AU" spc="300" dirty="0" smtClean="0"/>
          </a:p>
          <a:p>
            <a:pPr>
              <a:buNone/>
            </a:pPr>
            <a:r>
              <a:rPr lang="en-AU" b="1" spc="300" dirty="0" smtClean="0">
                <a:solidFill>
                  <a:srgbClr val="7030A0"/>
                </a:solidFill>
              </a:rPr>
              <a:t>2. Alternative </a:t>
            </a:r>
            <a:r>
              <a:rPr lang="en-AU" b="1" spc="300" dirty="0" smtClean="0">
                <a:solidFill>
                  <a:srgbClr val="7030A0"/>
                </a:solidFill>
              </a:rPr>
              <a:t>readings (acceptable, don’t challenge dominant reading).</a:t>
            </a:r>
          </a:p>
          <a:p>
            <a:pPr>
              <a:buNone/>
            </a:pPr>
            <a:endParaRPr lang="en-AU" spc="300" dirty="0" smtClean="0"/>
          </a:p>
          <a:p>
            <a:pPr>
              <a:buNone/>
            </a:pPr>
            <a:r>
              <a:rPr lang="en-AU" sz="4000" b="1" spc="300" dirty="0" smtClean="0">
                <a:solidFill>
                  <a:srgbClr val="FF0000"/>
                </a:solidFill>
              </a:rPr>
              <a:t>3. Resistant </a:t>
            </a:r>
            <a:r>
              <a:rPr lang="en-AU" sz="4000" b="1" spc="300" dirty="0" smtClean="0">
                <a:solidFill>
                  <a:srgbClr val="FF0000"/>
                </a:solidFill>
              </a:rPr>
              <a:t>readings (challenge the ideology of text)</a:t>
            </a:r>
            <a:endParaRPr lang="en-AU" sz="4000" b="1" spc="300" dirty="0">
              <a:solidFill>
                <a:srgbClr val="FF0000"/>
              </a:solidFill>
            </a:endParaRPr>
          </a:p>
        </p:txBody>
      </p:sp>
      <p:pic>
        <p:nvPicPr>
          <p:cNvPr id="5122" name="Picture 2" descr="C:\Program Files\Microsoft Office\MEDIA\CAGCAT10\j0299125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28184" y="3861048"/>
            <a:ext cx="1100023" cy="1805026"/>
          </a:xfrm>
          <a:prstGeom prst="rect">
            <a:avLst/>
          </a:prstGeom>
          <a:noFill/>
        </p:spPr>
      </p:pic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AU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Read TO </a:t>
            </a:r>
            <a:r>
              <a:rPr lang="en-AU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HIS COY MISTRESS</a:t>
            </a:r>
            <a:br>
              <a:rPr lang="en-AU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n-AU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AU" b="1" dirty="0" smtClean="0">
                <a:solidFill>
                  <a:srgbClr val="0070C0"/>
                </a:solidFill>
              </a:rPr>
              <a:t>Dominant Reading of poem: </a:t>
            </a:r>
          </a:p>
          <a:p>
            <a:r>
              <a:rPr lang="en-AU" b="1" dirty="0" smtClean="0">
                <a:solidFill>
                  <a:srgbClr val="0070C0"/>
                </a:solidFill>
              </a:rPr>
              <a:t>Seize the day!</a:t>
            </a:r>
          </a:p>
          <a:p>
            <a:endParaRPr lang="en-AU" b="1" dirty="0" smtClean="0">
              <a:solidFill>
                <a:srgbClr val="0070C0"/>
              </a:solidFill>
            </a:endParaRPr>
          </a:p>
          <a:p>
            <a:r>
              <a:rPr lang="en-AU" b="1" dirty="0" smtClean="0">
                <a:solidFill>
                  <a:srgbClr val="0070C0"/>
                </a:solidFill>
              </a:rPr>
              <a:t>Accept mortality, live life to the full while you can.</a:t>
            </a:r>
          </a:p>
          <a:p>
            <a:endParaRPr lang="en-AU" b="1" dirty="0" smtClean="0">
              <a:solidFill>
                <a:srgbClr val="0070C0"/>
              </a:solidFill>
            </a:endParaRPr>
          </a:p>
          <a:p>
            <a:r>
              <a:rPr lang="en-AU" b="1" dirty="0" smtClean="0">
                <a:solidFill>
                  <a:srgbClr val="0070C0"/>
                </a:solidFill>
              </a:rPr>
              <a:t>Enjoy yourself while you are young. </a:t>
            </a:r>
            <a:endParaRPr lang="en-AU" b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>
                <a:solidFill>
                  <a:srgbClr val="FF0000"/>
                </a:solidFill>
              </a:rPr>
              <a:t>To His Coy Mistress</a:t>
            </a:r>
            <a:endParaRPr lang="en-AU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AU" b="1" dirty="0" smtClean="0">
                <a:solidFill>
                  <a:srgbClr val="7030A0"/>
                </a:solidFill>
              </a:rPr>
              <a:t>Alternative Reading</a:t>
            </a:r>
          </a:p>
          <a:p>
            <a:pPr>
              <a:buNone/>
            </a:pPr>
            <a:endParaRPr lang="en-AU" b="1" dirty="0" smtClean="0">
              <a:solidFill>
                <a:srgbClr val="7030A0"/>
              </a:solidFill>
            </a:endParaRPr>
          </a:p>
          <a:p>
            <a:r>
              <a:rPr lang="en-AU" b="1" dirty="0" smtClean="0">
                <a:solidFill>
                  <a:srgbClr val="7030A0"/>
                </a:solidFill>
              </a:rPr>
              <a:t>Power relationship between men and women. </a:t>
            </a:r>
          </a:p>
          <a:p>
            <a:r>
              <a:rPr lang="en-AU" b="1" dirty="0" smtClean="0">
                <a:solidFill>
                  <a:srgbClr val="7030A0"/>
                </a:solidFill>
              </a:rPr>
              <a:t>Male takes the lead, woman silent and passive....</a:t>
            </a:r>
            <a:endParaRPr lang="en-AU" b="1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>
                <a:solidFill>
                  <a:srgbClr val="FF0000"/>
                </a:solidFill>
              </a:rPr>
              <a:t>To His Coy Mistress</a:t>
            </a:r>
            <a:endParaRPr lang="en-AU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AU" sz="3200" b="1" dirty="0" smtClean="0">
                <a:solidFill>
                  <a:srgbClr val="FF0000"/>
                </a:solidFill>
              </a:rPr>
              <a:t>Resistant Reading</a:t>
            </a:r>
          </a:p>
          <a:p>
            <a:r>
              <a:rPr lang="en-AU" b="1" spc="300" dirty="0" smtClean="0">
                <a:solidFill>
                  <a:srgbClr val="FF0000"/>
                </a:solidFill>
              </a:rPr>
              <a:t>May develop from alternative readings.</a:t>
            </a:r>
          </a:p>
          <a:p>
            <a:r>
              <a:rPr lang="en-AU" b="1" spc="300" dirty="0" smtClean="0">
                <a:solidFill>
                  <a:srgbClr val="FF0000"/>
                </a:solidFill>
              </a:rPr>
              <a:t>Focus on representation of gender especially through examination of binary oppositions.</a:t>
            </a:r>
          </a:p>
          <a:p>
            <a:r>
              <a:rPr lang="en-AU" b="1" spc="300" dirty="0" smtClean="0">
                <a:solidFill>
                  <a:srgbClr val="FF0000"/>
                </a:solidFill>
              </a:rPr>
              <a:t>The poem can be read as perpetuating gender inequality and discrimination against women. </a:t>
            </a:r>
            <a:endParaRPr lang="en-AU" b="1" spc="3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ct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222</TotalTime>
  <Words>403</Words>
  <Application>Microsoft Office PowerPoint</Application>
  <PresentationFormat>On-screen Show (4:3)</PresentationFormat>
  <Paragraphs>57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Verdana</vt:lpstr>
      <vt:lpstr>Wingdings 2</vt:lpstr>
      <vt:lpstr>Aspect</vt:lpstr>
      <vt:lpstr>Ways of Reading</vt:lpstr>
      <vt:lpstr>Shared territory</vt:lpstr>
      <vt:lpstr>TEXTS REFLECT IDEOLOGY</vt:lpstr>
      <vt:lpstr>READERS HAVE POWER!</vt:lpstr>
      <vt:lpstr>Multiple Meanings</vt:lpstr>
      <vt:lpstr>Three general types of reading</vt:lpstr>
      <vt:lpstr>Read TO HIS COY MISTRESS </vt:lpstr>
      <vt:lpstr>To His Coy Mistress</vt:lpstr>
      <vt:lpstr>To His Coy Mistress</vt:lpstr>
      <vt:lpstr>Resistant Reading</vt:lpstr>
      <vt:lpstr>NOT NEUTRAL</vt:lpstr>
      <vt:lpstr>Feminism, Marxism, Post Colonialism</vt:lpstr>
    </vt:vector>
  </TitlesOfParts>
  <Company>West Moreton Anglican College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Ways of Reading</dc:title>
  <dc:creator>ewoolaston</dc:creator>
  <cp:lastModifiedBy>Elizabeth Woolaston</cp:lastModifiedBy>
  <cp:revision>13</cp:revision>
  <dcterms:created xsi:type="dcterms:W3CDTF">2011-04-21T01:03:44Z</dcterms:created>
  <dcterms:modified xsi:type="dcterms:W3CDTF">2020-04-24T00:08:23Z</dcterms:modified>
</cp:coreProperties>
</file>