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6" r:id="rId3"/>
    <p:sldId id="295" r:id="rId4"/>
    <p:sldId id="260" r:id="rId5"/>
    <p:sldId id="287" r:id="rId6"/>
    <p:sldId id="288" r:id="rId7"/>
    <p:sldId id="283" r:id="rId8"/>
    <p:sldId id="284" r:id="rId9"/>
    <p:sldId id="259" r:id="rId10"/>
    <p:sldId id="290" r:id="rId11"/>
    <p:sldId id="291" r:id="rId12"/>
    <p:sldId id="294" r:id="rId13"/>
    <p:sldId id="292" r:id="rId14"/>
    <p:sldId id="289" r:id="rId15"/>
    <p:sldId id="300" r:id="rId16"/>
    <p:sldId id="269" r:id="rId17"/>
    <p:sldId id="270" r:id="rId18"/>
    <p:sldId id="271" r:id="rId19"/>
    <p:sldId id="299" r:id="rId20"/>
    <p:sldId id="29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3" d="2"/>
        <a:sy n="3" d="2"/>
      </p:scale>
      <p:origin x="0" y="0"/>
    </p:cViewPr>
  </p:notesTextViewPr>
  <p:sorterViewPr>
    <p:cViewPr>
      <p:scale>
        <a:sx n="100" d="100"/>
        <a:sy n="100" d="100"/>
      </p:scale>
      <p:origin x="0" y="-6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9C11193-3925-4B09-984C-B25C36BFF462}" type="datetimeFigureOut">
              <a:rPr lang="en-AU" smtClean="0"/>
              <a:t>7/05/2020</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219FC91-AA13-4505-9C8E-F3AAB000345E}"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C11193-3925-4B09-984C-B25C36BFF462}" type="datetimeFigureOut">
              <a:rPr lang="en-AU" smtClean="0"/>
              <a:t>7/05/2020</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4219FC91-AA13-4505-9C8E-F3AAB000345E}"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C11193-3925-4B09-984C-B25C36BFF462}" type="datetimeFigureOut">
              <a:rPr lang="en-AU" smtClean="0"/>
              <a:t>7/05/2020</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4219FC91-AA13-4505-9C8E-F3AAB000345E}"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9C11193-3925-4B09-984C-B25C36BFF462}" type="datetimeFigureOut">
              <a:rPr lang="en-AU" smtClean="0"/>
              <a:t>7/05/2020</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4219FC91-AA13-4505-9C8E-F3AAB000345E}" type="slidenum">
              <a:rPr lang="en-AU" smtClean="0"/>
              <a:t>‹#›</a:t>
            </a:fld>
            <a:endParaRPr lang="en-AU"/>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9C11193-3925-4B09-984C-B25C36BFF462}" type="datetimeFigureOut">
              <a:rPr lang="en-AU" smtClean="0"/>
              <a:t>7/05/2020</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4219FC91-AA13-4505-9C8E-F3AAB000345E}" type="slidenum">
              <a:rPr lang="en-AU" smtClean="0"/>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C11193-3925-4B09-984C-B25C36BFF462}" type="datetimeFigureOut">
              <a:rPr lang="en-AU" smtClean="0"/>
              <a:t>7/05/2020</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4219FC91-AA13-4505-9C8E-F3AAB000345E}" type="slidenum">
              <a:rPr lang="en-AU" smtClean="0"/>
              <a:t>‹#›</a:t>
            </a:fld>
            <a:endParaRPr lang="en-AU"/>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9C11193-3925-4B09-984C-B25C36BFF462}" type="datetimeFigureOut">
              <a:rPr lang="en-AU" smtClean="0"/>
              <a:t>7/05/2020</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4219FC91-AA13-4505-9C8E-F3AAB000345E}"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9C11193-3925-4B09-984C-B25C36BFF462}" type="datetimeFigureOut">
              <a:rPr lang="en-AU" smtClean="0"/>
              <a:t>7/05/2020</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4219FC91-AA13-4505-9C8E-F3AAB000345E}" type="slidenum">
              <a:rPr lang="en-AU" smtClean="0"/>
              <a:t>‹#›</a:t>
            </a:fld>
            <a:endParaRPr lang="en-AU"/>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9C11193-3925-4B09-984C-B25C36BFF462}" type="datetimeFigureOut">
              <a:rPr lang="en-AU" smtClean="0"/>
              <a:t>7/05/2020</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4219FC91-AA13-4505-9C8E-F3AAB000345E}"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9C11193-3925-4B09-984C-B25C36BFF462}" type="datetimeFigureOut">
              <a:rPr lang="en-AU" smtClean="0"/>
              <a:t>7/05/2020</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4219FC91-AA13-4505-9C8E-F3AAB000345E}"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9C11193-3925-4B09-984C-B25C36BFF462}" type="datetimeFigureOut">
              <a:rPr lang="en-AU" smtClean="0"/>
              <a:t>7/05/2020</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219FC91-AA13-4505-9C8E-F3AAB000345E}" type="slidenum">
              <a:rPr lang="en-AU" smtClean="0"/>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9C11193-3925-4B09-984C-B25C36BFF462}" type="datetimeFigureOut">
              <a:rPr lang="en-AU" smtClean="0"/>
              <a:t>7/05/2020</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219FC91-AA13-4505-9C8E-F3AAB000345E}"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urriculum.edu.au/verve/_resources/Framework_PDF_version_for_the_web.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www.qcaa.qld.edu.au/downloads/senior-qce/english/snr_english_lit_ext_20_ia3_asr_high.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owl.purdue.edu/owl/subject_specific_writing/writing_in_literature/literary_theory_and_schools_of_criticism/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qEB4rAZanp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James_Paul_Ge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Ox9bcx_LZMs" TargetMode="External"/><Relationship Id="rId2" Type="http://schemas.openxmlformats.org/officeDocument/2006/relationships/hyperlink" Target="https://www.youtube.com/watch?v=ZyU213nhrh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olorado.edu/English/ENGL2012Klages/1997foucault.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3"/>
            <a:ext cx="7772400" cy="3465730"/>
          </a:xfrm>
        </p:spPr>
        <p:txBody>
          <a:bodyPr>
            <a:normAutofit/>
          </a:bodyPr>
          <a:lstStyle/>
          <a:p>
            <a:r>
              <a:rPr lang="en-AU" dirty="0" smtClean="0">
                <a:solidFill>
                  <a:srgbClr val="C00000"/>
                </a:solidFill>
              </a:rPr>
              <a:t>Discourse and Ideology in Literary Theory </a:t>
            </a:r>
            <a:br>
              <a:rPr lang="en-AU" dirty="0" smtClean="0">
                <a:solidFill>
                  <a:srgbClr val="C00000"/>
                </a:solidFill>
              </a:rPr>
            </a:br>
            <a:endParaRPr lang="en-AU" dirty="0">
              <a:solidFill>
                <a:srgbClr val="C00000"/>
              </a:solidFill>
            </a:endParaRPr>
          </a:p>
        </p:txBody>
      </p:sp>
      <p:sp>
        <p:nvSpPr>
          <p:cNvPr id="3" name="Subtitle 2"/>
          <p:cNvSpPr>
            <a:spLocks noGrp="1"/>
          </p:cNvSpPr>
          <p:nvPr>
            <p:ph type="subTitle" idx="1"/>
          </p:nvPr>
        </p:nvSpPr>
        <p:spPr/>
        <p:txBody>
          <a:bodyPr>
            <a:normAutofit fontScale="70000" lnSpcReduction="20000"/>
          </a:bodyPr>
          <a:lstStyle/>
          <a:p>
            <a:r>
              <a:rPr lang="en-AU" b="1" dirty="0" smtClean="0">
                <a:solidFill>
                  <a:srgbClr val="002060"/>
                </a:solidFill>
              </a:rPr>
              <a:t>What are discourses and ideologies?</a:t>
            </a:r>
          </a:p>
          <a:p>
            <a:r>
              <a:rPr lang="en-AU" b="1" dirty="0" smtClean="0">
                <a:solidFill>
                  <a:srgbClr val="002060"/>
                </a:solidFill>
              </a:rPr>
              <a:t>How do they relate to one another?</a:t>
            </a:r>
          </a:p>
          <a:p>
            <a:r>
              <a:rPr lang="en-AU" b="1" dirty="0" smtClean="0">
                <a:solidFill>
                  <a:srgbClr val="002060"/>
                </a:solidFill>
              </a:rPr>
              <a:t>How do literary theorists unpack these discourses and ideology?</a:t>
            </a:r>
            <a:r>
              <a:rPr lang="en-AU" b="1" dirty="0" smtClean="0">
                <a:solidFill>
                  <a:srgbClr val="00B0F0"/>
                </a:solidFill>
              </a:rPr>
              <a:t>  </a:t>
            </a:r>
            <a:endParaRPr lang="en-AU" b="1"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4525963"/>
          </a:xfrm>
        </p:spPr>
        <p:txBody>
          <a:bodyPr/>
          <a:lstStyle/>
          <a:p>
            <a:pPr marL="109728" indent="0">
              <a:buNone/>
            </a:pPr>
            <a:r>
              <a:rPr lang="en-US" dirty="0" smtClean="0"/>
              <a:t>Capitalism is one ideology, within economic discourse, which comes with a range of values, attitudes, beliefs and behaviours.</a:t>
            </a:r>
          </a:p>
          <a:p>
            <a:pPr marL="109728" indent="0">
              <a:buNone/>
            </a:pPr>
            <a:endParaRPr lang="en-US" dirty="0"/>
          </a:p>
        </p:txBody>
      </p:sp>
      <p:sp>
        <p:nvSpPr>
          <p:cNvPr id="3" name="Title 2"/>
          <p:cNvSpPr>
            <a:spLocks noGrp="1"/>
          </p:cNvSpPr>
          <p:nvPr>
            <p:ph type="title"/>
          </p:nvPr>
        </p:nvSpPr>
        <p:spPr/>
        <p:txBody>
          <a:bodyPr/>
          <a:lstStyle/>
          <a:p>
            <a:r>
              <a:rPr lang="en-US" dirty="0" smtClean="0"/>
              <a:t>e.g. Capitalist ideology</a:t>
            </a:r>
            <a:endParaRPr lang="en-US" dirty="0"/>
          </a:p>
        </p:txBody>
      </p:sp>
      <p:sp>
        <p:nvSpPr>
          <p:cNvPr id="4" name="Rectangle 3"/>
          <p:cNvSpPr/>
          <p:nvPr/>
        </p:nvSpPr>
        <p:spPr>
          <a:xfrm>
            <a:off x="719572" y="2348880"/>
            <a:ext cx="748883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Capitalism is the dominant ideology underpinning </a:t>
            </a:r>
            <a:r>
              <a:rPr lang="en-US" sz="2400" b="1" dirty="0" smtClean="0"/>
              <a:t>economic discourse</a:t>
            </a:r>
            <a:r>
              <a:rPr lang="en-US" b="1" dirty="0" smtClean="0"/>
              <a:t> in the Western World</a:t>
            </a:r>
            <a:endParaRPr lang="en-US" b="1" dirty="0"/>
          </a:p>
        </p:txBody>
      </p:sp>
      <p:sp>
        <p:nvSpPr>
          <p:cNvPr id="5" name="Rectangle 4"/>
          <p:cNvSpPr/>
          <p:nvPr/>
        </p:nvSpPr>
        <p:spPr>
          <a:xfrm>
            <a:off x="1115616" y="2996952"/>
            <a:ext cx="6696744" cy="2050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CAPITALIST IDEOLOGY</a:t>
            </a:r>
          </a:p>
          <a:p>
            <a:pPr algn="ctr"/>
            <a:r>
              <a:rPr lang="en-US" b="1" dirty="0" smtClean="0"/>
              <a:t>is </a:t>
            </a:r>
            <a:r>
              <a:rPr lang="en-US" b="1" dirty="0"/>
              <a:t>underpinned by values such </a:t>
            </a:r>
            <a:r>
              <a:rPr lang="en-US" b="1" dirty="0" smtClean="0"/>
              <a:t>as entrepreneurship, individualism, long term planning, thrift, competitiveness and the </a:t>
            </a:r>
            <a:r>
              <a:rPr lang="en-US" b="1" u="sng" dirty="0"/>
              <a:t>freedom </a:t>
            </a:r>
            <a:r>
              <a:rPr lang="en-US" b="1" dirty="0"/>
              <a:t>of individuals to make money, own businesses, sell goods and services and to own property. </a:t>
            </a:r>
          </a:p>
          <a:p>
            <a:pPr algn="ctr"/>
            <a:endParaRPr lang="en-US" b="1" dirty="0" smtClean="0"/>
          </a:p>
          <a:p>
            <a:pPr algn="ctr"/>
            <a:endParaRPr lang="en-US" b="1" dirty="0"/>
          </a:p>
        </p:txBody>
      </p:sp>
      <p:sp>
        <p:nvSpPr>
          <p:cNvPr id="6" name="Oval 5"/>
          <p:cNvSpPr/>
          <p:nvPr/>
        </p:nvSpPr>
        <p:spPr>
          <a:xfrm>
            <a:off x="1727684" y="5085184"/>
            <a:ext cx="5472608" cy="16701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Behaviours </a:t>
            </a:r>
            <a:r>
              <a:rPr lang="en-US" sz="1400" b="1" dirty="0"/>
              <a:t>characteristic of capitalism include capital accumulation by individuals, competitive markets and the use of wage labor. </a:t>
            </a:r>
          </a:p>
          <a:p>
            <a:pPr algn="ctr"/>
            <a:endParaRPr lang="en-US" sz="1400" b="1" dirty="0"/>
          </a:p>
        </p:txBody>
      </p:sp>
    </p:spTree>
    <p:extLst>
      <p:ext uri="{BB962C8B-B14F-4D97-AF65-F5344CB8AC3E}">
        <p14:creationId xmlns:p14="http://schemas.microsoft.com/office/powerpoint/2010/main" val="425430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dirty="0" smtClean="0"/>
              <a:t>Gender discourse may be underpinned to a greater or lesser extent by patriarchal ideology in some societies.</a:t>
            </a:r>
            <a:r>
              <a:rPr lang="en-AU" dirty="0" smtClean="0"/>
              <a:t> </a:t>
            </a:r>
          </a:p>
          <a:p>
            <a:pPr marL="109728" indent="0">
              <a:buNone/>
            </a:pPr>
            <a:r>
              <a:rPr lang="en-AU" dirty="0" smtClean="0"/>
              <a:t>Patriarchy is </a:t>
            </a:r>
            <a:r>
              <a:rPr lang="en-AU" dirty="0"/>
              <a:t>a social system in which men hold primary power and predominate in roles of political leadership, moral authority, social privilege and control of property</a:t>
            </a:r>
            <a:r>
              <a:rPr lang="en-AU" dirty="0" smtClean="0"/>
              <a:t>.</a:t>
            </a:r>
          </a:p>
          <a:p>
            <a:pPr marL="109728" indent="0">
              <a:buNone/>
            </a:pPr>
            <a:r>
              <a:rPr lang="en-AU" dirty="0" smtClean="0"/>
              <a:t>Therefore, patriarchal societies may promote the belief that one gender is superior to the other and promote sexist behaviours such as discrimination based on gender. </a:t>
            </a:r>
            <a:endParaRPr lang="en-US" dirty="0" smtClean="0"/>
          </a:p>
        </p:txBody>
      </p:sp>
      <p:sp>
        <p:nvSpPr>
          <p:cNvPr id="3" name="Title 2"/>
          <p:cNvSpPr>
            <a:spLocks noGrp="1"/>
          </p:cNvSpPr>
          <p:nvPr>
            <p:ph type="title"/>
          </p:nvPr>
        </p:nvSpPr>
        <p:spPr/>
        <p:txBody>
          <a:bodyPr/>
          <a:lstStyle/>
          <a:p>
            <a:r>
              <a:rPr lang="en-US" dirty="0" smtClean="0"/>
              <a:t>Patriarchal ideology</a:t>
            </a:r>
            <a:endParaRPr lang="en-US" dirty="0"/>
          </a:p>
        </p:txBody>
      </p:sp>
    </p:spTree>
    <p:extLst>
      <p:ext uri="{BB962C8B-B14F-4D97-AF65-F5344CB8AC3E}">
        <p14:creationId xmlns:p14="http://schemas.microsoft.com/office/powerpoint/2010/main" val="347957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24744"/>
            <a:ext cx="8229600" cy="4525963"/>
          </a:xfrm>
        </p:spPr>
        <p:txBody>
          <a:bodyPr/>
          <a:lstStyle/>
          <a:p>
            <a:pPr marL="109728" indent="0">
              <a:buNone/>
            </a:pPr>
            <a:r>
              <a:rPr lang="en-US" sz="2000" dirty="0" smtClean="0"/>
              <a:t>Patriarchy is one ideology, within gender discourse, which comes with a range of values, attitudes, beliefs and behaviours.</a:t>
            </a:r>
          </a:p>
          <a:p>
            <a:pPr marL="109728" indent="0">
              <a:buNone/>
            </a:pPr>
            <a:endParaRPr lang="en-US" dirty="0"/>
          </a:p>
        </p:txBody>
      </p:sp>
      <p:sp>
        <p:nvSpPr>
          <p:cNvPr id="3" name="Title 2"/>
          <p:cNvSpPr>
            <a:spLocks noGrp="1"/>
          </p:cNvSpPr>
          <p:nvPr>
            <p:ph type="title"/>
          </p:nvPr>
        </p:nvSpPr>
        <p:spPr>
          <a:xfrm>
            <a:off x="457200" y="274638"/>
            <a:ext cx="8229600" cy="706090"/>
          </a:xfrm>
        </p:spPr>
        <p:txBody>
          <a:bodyPr>
            <a:normAutofit fontScale="90000"/>
          </a:bodyPr>
          <a:lstStyle/>
          <a:p>
            <a:r>
              <a:rPr lang="en-US" dirty="0" smtClean="0"/>
              <a:t>e.g. Patriarchal ideology</a:t>
            </a:r>
            <a:endParaRPr lang="en-US" dirty="0"/>
          </a:p>
        </p:txBody>
      </p:sp>
      <p:sp>
        <p:nvSpPr>
          <p:cNvPr id="4" name="Rectangle 3"/>
          <p:cNvSpPr/>
          <p:nvPr/>
        </p:nvSpPr>
        <p:spPr>
          <a:xfrm>
            <a:off x="719572" y="1844824"/>
            <a:ext cx="748883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Patriarchy is said by some feminists to be the dominant ideology underpinning </a:t>
            </a:r>
            <a:r>
              <a:rPr lang="en-US" sz="2400" b="1" dirty="0"/>
              <a:t>gender </a:t>
            </a:r>
            <a:r>
              <a:rPr lang="en-US" sz="2400" b="1" dirty="0" smtClean="0"/>
              <a:t>discourse </a:t>
            </a:r>
            <a:r>
              <a:rPr lang="en-US" b="1" dirty="0"/>
              <a:t>world wide, including in the WW. </a:t>
            </a:r>
          </a:p>
        </p:txBody>
      </p:sp>
      <p:sp>
        <p:nvSpPr>
          <p:cNvPr id="5" name="Rectangle 4"/>
          <p:cNvSpPr/>
          <p:nvPr/>
        </p:nvSpPr>
        <p:spPr>
          <a:xfrm>
            <a:off x="1115616" y="2996952"/>
            <a:ext cx="6696744" cy="2050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Patriarchal ideology, in its extreme form, is </a:t>
            </a:r>
            <a:r>
              <a:rPr lang="en-US" b="1" dirty="0"/>
              <a:t>underpinned by values </a:t>
            </a:r>
            <a:r>
              <a:rPr lang="en-US" b="1" dirty="0" smtClean="0"/>
              <a:t>and beliefs such as the superiority of men, men as authority figures, the right of men to control institutions including the family, church and work and to control women’s property, sexuality and fertility.   </a:t>
            </a:r>
          </a:p>
          <a:p>
            <a:pPr algn="ctr"/>
            <a:endParaRPr lang="en-US" b="1" dirty="0"/>
          </a:p>
        </p:txBody>
      </p:sp>
      <p:sp>
        <p:nvSpPr>
          <p:cNvPr id="6" name="Oval 5"/>
          <p:cNvSpPr/>
          <p:nvPr/>
        </p:nvSpPr>
        <p:spPr>
          <a:xfrm>
            <a:off x="1727684" y="5085184"/>
            <a:ext cx="5472608" cy="16701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Behaviours </a:t>
            </a:r>
            <a:r>
              <a:rPr lang="en-US" sz="1400" b="1" dirty="0"/>
              <a:t>characteristic </a:t>
            </a:r>
            <a:r>
              <a:rPr lang="en-US" sz="1400" b="1" dirty="0" smtClean="0"/>
              <a:t>of extreme patriarchal ideology include use of stereotypes to suppress women, domestic violence, sexist and restrictive laws, and the inability of women to move freely in society.  </a:t>
            </a:r>
            <a:endParaRPr lang="en-US" sz="1400" b="1" dirty="0"/>
          </a:p>
        </p:txBody>
      </p:sp>
    </p:spTree>
    <p:extLst>
      <p:ext uri="{BB962C8B-B14F-4D97-AF65-F5344CB8AC3E}">
        <p14:creationId xmlns:p14="http://schemas.microsoft.com/office/powerpoint/2010/main" val="104294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feminist literary theorist will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8229" y="1481138"/>
            <a:ext cx="5047541" cy="4525962"/>
          </a:xfrm>
          <a:prstGeom prst="rect">
            <a:avLst/>
          </a:prstGeom>
        </p:spPr>
      </p:pic>
    </p:spTree>
    <p:extLst>
      <p:ext uri="{BB962C8B-B14F-4D97-AF65-F5344CB8AC3E}">
        <p14:creationId xmlns:p14="http://schemas.microsoft.com/office/powerpoint/2010/main" val="327355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19472"/>
            <a:ext cx="4572000" cy="5201424"/>
          </a:xfrm>
          <a:prstGeom prst="rect">
            <a:avLst/>
          </a:prstGeom>
        </p:spPr>
        <p:txBody>
          <a:bodyPr>
            <a:spAutoFit/>
          </a:bodyPr>
          <a:lstStyle/>
          <a:p>
            <a:r>
              <a:rPr lang="en-AU" b="1" dirty="0" smtClean="0">
                <a:solidFill>
                  <a:srgbClr val="222222"/>
                </a:solidFill>
                <a:latin typeface="arial" panose="020B0604020202020204" pitchFamily="34" charset="0"/>
              </a:rPr>
              <a:t>Discourses</a:t>
            </a:r>
            <a:r>
              <a:rPr lang="en-AU" dirty="0">
                <a:solidFill>
                  <a:srgbClr val="222222"/>
                </a:solidFill>
                <a:latin typeface="arial" panose="020B0604020202020204" pitchFamily="34" charset="0"/>
              </a:rPr>
              <a:t> are social practices, and it is through such practices that </a:t>
            </a:r>
            <a:r>
              <a:rPr lang="en-AU" b="1" dirty="0">
                <a:solidFill>
                  <a:srgbClr val="222222"/>
                </a:solidFill>
                <a:latin typeface="arial" panose="020B0604020202020204" pitchFamily="34" charset="0"/>
              </a:rPr>
              <a:t>ideologies</a:t>
            </a:r>
            <a:r>
              <a:rPr lang="en-AU" dirty="0">
                <a:solidFill>
                  <a:srgbClr val="222222"/>
                </a:solidFill>
                <a:latin typeface="arial" panose="020B0604020202020204" pitchFamily="34" charset="0"/>
              </a:rPr>
              <a:t> are acquired, used, and spread. </a:t>
            </a:r>
            <a:r>
              <a:rPr lang="en-AU" dirty="0" smtClean="0">
                <a:solidFill>
                  <a:srgbClr val="222222"/>
                </a:solidFill>
                <a:latin typeface="arial" panose="020B0604020202020204" pitchFamily="34" charset="0"/>
              </a:rPr>
              <a:t>Secondly,</a:t>
            </a:r>
            <a:r>
              <a:rPr lang="en-AU" dirty="0">
                <a:solidFill>
                  <a:srgbClr val="222222"/>
                </a:solidFill>
                <a:latin typeface="arial" panose="020B0604020202020204" pitchFamily="34" charset="0"/>
              </a:rPr>
              <a:t> </a:t>
            </a:r>
            <a:r>
              <a:rPr lang="en-AU" b="1" dirty="0">
                <a:solidFill>
                  <a:srgbClr val="222222"/>
                </a:solidFill>
                <a:latin typeface="arial" panose="020B0604020202020204" pitchFamily="34" charset="0"/>
              </a:rPr>
              <a:t>ideologies</a:t>
            </a:r>
            <a:r>
              <a:rPr lang="en-AU" dirty="0">
                <a:solidFill>
                  <a:srgbClr val="222222"/>
                </a:solidFill>
                <a:latin typeface="arial" panose="020B0604020202020204" pitchFamily="34" charset="0"/>
              </a:rPr>
              <a:t> are </a:t>
            </a:r>
            <a:r>
              <a:rPr lang="en-AU" dirty="0" smtClean="0">
                <a:solidFill>
                  <a:srgbClr val="222222"/>
                </a:solidFill>
                <a:latin typeface="arial" panose="020B0604020202020204" pitchFamily="34" charset="0"/>
              </a:rPr>
              <a:t>usually seen to be inherently </a:t>
            </a:r>
            <a:r>
              <a:rPr lang="en-AU" dirty="0">
                <a:solidFill>
                  <a:srgbClr val="222222"/>
                </a:solidFill>
                <a:latin typeface="arial" panose="020B0604020202020204" pitchFamily="34" charset="0"/>
              </a:rPr>
              <a:t>social, unlike personal beliefs, and shared by members of specific social groups</a:t>
            </a:r>
            <a:r>
              <a:rPr lang="en-AU" dirty="0" smtClean="0">
                <a:solidFill>
                  <a:srgbClr val="222222"/>
                </a:solidFill>
                <a:latin typeface="arial" panose="020B0604020202020204" pitchFamily="34" charset="0"/>
              </a:rPr>
              <a:t>. E.g. </a:t>
            </a:r>
          </a:p>
          <a:p>
            <a:r>
              <a:rPr lang="en-AU" dirty="0" smtClean="0">
                <a:solidFill>
                  <a:srgbClr val="222222"/>
                </a:solidFill>
                <a:latin typeface="arial" panose="020B0604020202020204" pitchFamily="34" charset="0"/>
              </a:rPr>
              <a:t>Educational discourse in Australia is underpinned by the shared values (2005) of </a:t>
            </a:r>
            <a:r>
              <a:rPr lang="en-AU" i="1" dirty="0">
                <a:solidFill>
                  <a:srgbClr val="222222"/>
                </a:solidFill>
                <a:latin typeface="arial" panose="020B0604020202020204" pitchFamily="34" charset="0"/>
              </a:rPr>
              <a:t>care and compassion; doing your best; fair go; freedom; honesty and trustworthiness; integrity; respect; responsibility and </a:t>
            </a:r>
            <a:r>
              <a:rPr lang="en-AU" i="1" dirty="0" smtClean="0">
                <a:solidFill>
                  <a:srgbClr val="222222"/>
                </a:solidFill>
                <a:latin typeface="arial" panose="020B0604020202020204" pitchFamily="34" charset="0"/>
              </a:rPr>
              <a:t>understanding; </a:t>
            </a:r>
            <a:r>
              <a:rPr lang="en-AU" i="1" dirty="0">
                <a:solidFill>
                  <a:srgbClr val="222222"/>
                </a:solidFill>
                <a:latin typeface="arial" panose="020B0604020202020204" pitchFamily="34" charset="0"/>
              </a:rPr>
              <a:t>tolerance and inclusion</a:t>
            </a:r>
            <a:r>
              <a:rPr lang="en-AU" dirty="0" smtClean="0">
                <a:solidFill>
                  <a:srgbClr val="222222"/>
                </a:solidFill>
                <a:latin typeface="arial" panose="020B0604020202020204" pitchFamily="34" charset="0"/>
              </a:rPr>
              <a:t>.</a:t>
            </a:r>
          </a:p>
          <a:p>
            <a:r>
              <a:rPr lang="en-AU" sz="1600" dirty="0" smtClean="0">
                <a:solidFill>
                  <a:srgbClr val="222222"/>
                </a:solidFill>
                <a:latin typeface="arial" panose="020B0604020202020204" pitchFamily="34" charset="0"/>
              </a:rPr>
              <a:t>National Framework for Values in Australian Schools</a:t>
            </a:r>
          </a:p>
          <a:p>
            <a:r>
              <a:rPr lang="en-US" sz="1600" dirty="0">
                <a:hlinkClick r:id="rId2"/>
              </a:rPr>
              <a:t>http://www.curriculum.edu.au/verve/_</a:t>
            </a:r>
            <a:r>
              <a:rPr lang="en-US" sz="1600" dirty="0" smtClean="0">
                <a:hlinkClick r:id="rId2"/>
              </a:rPr>
              <a:t>resources/Framework_PDF_version_for_the_web.pdf</a:t>
            </a:r>
            <a:endParaRPr lang="en-US" sz="1600" dirty="0" smtClean="0"/>
          </a:p>
        </p:txBody>
      </p:sp>
    </p:spTree>
    <p:extLst>
      <p:ext uri="{BB962C8B-B14F-4D97-AF65-F5344CB8AC3E}">
        <p14:creationId xmlns:p14="http://schemas.microsoft.com/office/powerpoint/2010/main" val="356199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smtClean="0"/>
              <a:t>Educational Discourse in Australia</a:t>
            </a:r>
            <a:endParaRPr lang="en-US" dirty="0"/>
          </a:p>
        </p:txBody>
      </p:sp>
      <p:sp>
        <p:nvSpPr>
          <p:cNvPr id="4" name="Rectangle 3"/>
          <p:cNvSpPr/>
          <p:nvPr/>
        </p:nvSpPr>
        <p:spPr>
          <a:xfrm>
            <a:off x="539552" y="1505736"/>
            <a:ext cx="770485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Educational discourse is reflected in the way participants think, speak, act, dress etc. Look around you…..</a:t>
            </a:r>
            <a:endParaRPr lang="en-US" dirty="0"/>
          </a:p>
        </p:txBody>
      </p:sp>
      <p:sp>
        <p:nvSpPr>
          <p:cNvPr id="5" name="Rectangle 4"/>
          <p:cNvSpPr/>
          <p:nvPr/>
        </p:nvSpPr>
        <p:spPr>
          <a:xfrm>
            <a:off x="2195736" y="2636912"/>
            <a:ext cx="5472608"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Underpinning ideology - </a:t>
            </a:r>
            <a:r>
              <a:rPr lang="en-AU" dirty="0">
                <a:solidFill>
                  <a:srgbClr val="222222"/>
                </a:solidFill>
                <a:latin typeface="arial" panose="020B0604020202020204" pitchFamily="34" charset="0"/>
              </a:rPr>
              <a:t>shared values </a:t>
            </a:r>
            <a:r>
              <a:rPr lang="en-AU" dirty="0" smtClean="0">
                <a:solidFill>
                  <a:srgbClr val="222222"/>
                </a:solidFill>
                <a:latin typeface="arial" panose="020B0604020202020204" pitchFamily="34" charset="0"/>
              </a:rPr>
              <a:t>of </a:t>
            </a:r>
            <a:r>
              <a:rPr lang="en-AU" i="1" dirty="0">
                <a:solidFill>
                  <a:srgbClr val="222222"/>
                </a:solidFill>
                <a:latin typeface="arial" panose="020B0604020202020204" pitchFamily="34" charset="0"/>
              </a:rPr>
              <a:t>care and compassion; doing your best; fair go; freedom; honesty and trustworthiness; integrity; respect; responsibility and understanding; tolerance and inclusion</a:t>
            </a:r>
            <a:r>
              <a:rPr lang="en-AU" dirty="0" smtClean="0">
                <a:solidFill>
                  <a:srgbClr val="222222"/>
                </a:solidFill>
                <a:latin typeface="arial" panose="020B0604020202020204" pitchFamily="34" charset="0"/>
              </a:rPr>
              <a:t>.</a:t>
            </a:r>
          </a:p>
        </p:txBody>
      </p:sp>
      <p:sp>
        <p:nvSpPr>
          <p:cNvPr id="6" name="Rectangle 5"/>
          <p:cNvSpPr/>
          <p:nvPr/>
        </p:nvSpPr>
        <p:spPr>
          <a:xfrm>
            <a:off x="1619672" y="4797152"/>
            <a:ext cx="6624736"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should note that this was not always the ideology underpinning educational discourse in Australia. For example, in the past, strict discipline, including corporal punishment and after school detentions, was the norm. Discourses change over time as people question and resist …..Homework is under attack </a:t>
            </a:r>
            <a:r>
              <a:rPr lang="en-US" dirty="0" err="1" smtClean="0"/>
              <a:t>atm</a:t>
            </a:r>
            <a:endParaRPr lang="en-US" dirty="0"/>
          </a:p>
        </p:txBody>
      </p:sp>
    </p:spTree>
    <p:extLst>
      <p:ext uri="{BB962C8B-B14F-4D97-AF65-F5344CB8AC3E}">
        <p14:creationId xmlns:p14="http://schemas.microsoft.com/office/powerpoint/2010/main" val="121664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AU" b="1" dirty="0">
                <a:solidFill>
                  <a:srgbClr val="002060"/>
                </a:solidFill>
              </a:rPr>
              <a:t>Ideology is a term developed in the Marxist tradition to talk about </a:t>
            </a:r>
            <a:r>
              <a:rPr lang="en-AU" b="1" dirty="0">
                <a:solidFill>
                  <a:srgbClr val="0070C0"/>
                </a:solidFill>
              </a:rPr>
              <a:t>how cultures are structured </a:t>
            </a:r>
            <a:r>
              <a:rPr lang="en-AU" b="1" dirty="0">
                <a:solidFill>
                  <a:srgbClr val="002060"/>
                </a:solidFill>
              </a:rPr>
              <a:t>in ways that enable the group holding </a:t>
            </a:r>
            <a:r>
              <a:rPr lang="en-AU" b="1" dirty="0">
                <a:solidFill>
                  <a:srgbClr val="0070C0"/>
                </a:solidFill>
              </a:rPr>
              <a:t>power</a:t>
            </a:r>
            <a:r>
              <a:rPr lang="en-AU" b="1" dirty="0">
                <a:solidFill>
                  <a:srgbClr val="002060"/>
                </a:solidFill>
              </a:rPr>
              <a:t> to have the maximum </a:t>
            </a:r>
            <a:r>
              <a:rPr lang="en-AU" b="1" dirty="0">
                <a:solidFill>
                  <a:srgbClr val="0070C0"/>
                </a:solidFill>
              </a:rPr>
              <a:t>control</a:t>
            </a:r>
            <a:r>
              <a:rPr lang="en-AU" b="1" dirty="0">
                <a:solidFill>
                  <a:srgbClr val="002060"/>
                </a:solidFill>
              </a:rPr>
              <a:t> with the minimum of conflict</a:t>
            </a:r>
            <a:r>
              <a:rPr lang="en-AU" b="1" dirty="0" smtClean="0">
                <a:solidFill>
                  <a:srgbClr val="002060"/>
                </a:solidFill>
              </a:rPr>
              <a:t>.</a:t>
            </a:r>
          </a:p>
          <a:p>
            <a:pPr marL="109728" indent="0">
              <a:buNone/>
            </a:pPr>
            <a:r>
              <a:rPr lang="en-AU" b="1" dirty="0">
                <a:solidFill>
                  <a:srgbClr val="002060"/>
                </a:solidFill>
              </a:rPr>
              <a:t>This is not a matter </a:t>
            </a:r>
            <a:r>
              <a:rPr lang="en-AU" b="1" dirty="0" smtClean="0">
                <a:solidFill>
                  <a:srgbClr val="002060"/>
                </a:solidFill>
              </a:rPr>
              <a:t>of groups</a:t>
            </a:r>
            <a:r>
              <a:rPr lang="en-AU" b="1" dirty="0">
                <a:solidFill>
                  <a:srgbClr val="002060"/>
                </a:solidFill>
              </a:rPr>
              <a:t> </a:t>
            </a:r>
            <a:r>
              <a:rPr lang="en-AU" b="1" i="1" dirty="0">
                <a:solidFill>
                  <a:srgbClr val="002060"/>
                </a:solidFill>
              </a:rPr>
              <a:t>deliberately</a:t>
            </a:r>
            <a:r>
              <a:rPr lang="en-AU" b="1" dirty="0">
                <a:solidFill>
                  <a:srgbClr val="002060"/>
                </a:solidFill>
              </a:rPr>
              <a:t> </a:t>
            </a:r>
            <a:r>
              <a:rPr lang="en-AU" b="1" dirty="0" smtClean="0">
                <a:solidFill>
                  <a:srgbClr val="002060"/>
                </a:solidFill>
              </a:rPr>
              <a:t> planning </a:t>
            </a:r>
            <a:r>
              <a:rPr lang="en-AU" b="1" dirty="0">
                <a:solidFill>
                  <a:srgbClr val="002060"/>
                </a:solidFill>
              </a:rPr>
              <a:t>to oppress people or alter their consciousness (although this can happen), but rather a matter of how the </a:t>
            </a:r>
            <a:r>
              <a:rPr lang="en-AU" b="1" dirty="0">
                <a:solidFill>
                  <a:srgbClr val="0070C0"/>
                </a:solidFill>
              </a:rPr>
              <a:t>dominant institutions</a:t>
            </a:r>
            <a:r>
              <a:rPr lang="en-AU" b="1" dirty="0">
                <a:solidFill>
                  <a:srgbClr val="002060"/>
                </a:solidFill>
              </a:rPr>
              <a:t> in society work through values, conceptions of the world, and symbol systems, in order to legitimize the current order. </a:t>
            </a:r>
            <a:r>
              <a:rPr lang="en-AU" b="1" dirty="0" smtClean="0">
                <a:solidFill>
                  <a:srgbClr val="002060"/>
                </a:solidFill>
              </a:rPr>
              <a:t>E.g. capitalist ideology</a:t>
            </a:r>
            <a:endParaRPr lang="en-AU" b="1" dirty="0">
              <a:solidFill>
                <a:srgbClr val="002060"/>
              </a:solidFill>
            </a:endParaRPr>
          </a:p>
        </p:txBody>
      </p:sp>
      <p:sp>
        <p:nvSpPr>
          <p:cNvPr id="3" name="Title 2"/>
          <p:cNvSpPr>
            <a:spLocks noGrp="1"/>
          </p:cNvSpPr>
          <p:nvPr>
            <p:ph type="title"/>
          </p:nvPr>
        </p:nvSpPr>
        <p:spPr/>
        <p:txBody>
          <a:bodyPr/>
          <a:lstStyle/>
          <a:p>
            <a:r>
              <a:rPr lang="en-AU" dirty="0" smtClean="0">
                <a:solidFill>
                  <a:srgbClr val="FF0000"/>
                </a:solidFill>
              </a:rPr>
              <a:t>Ideology/John Lye</a:t>
            </a:r>
            <a:endParaRPr lang="en-AU" dirty="0">
              <a:solidFill>
                <a:srgbClr val="FF0000"/>
              </a:solidFill>
            </a:endParaRPr>
          </a:p>
        </p:txBody>
      </p:sp>
    </p:spTree>
    <p:extLst>
      <p:ext uri="{BB962C8B-B14F-4D97-AF65-F5344CB8AC3E}">
        <p14:creationId xmlns:p14="http://schemas.microsoft.com/office/powerpoint/2010/main" val="84419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09728" indent="0">
              <a:buNone/>
            </a:pPr>
            <a:r>
              <a:rPr lang="en-AU" b="1" dirty="0">
                <a:solidFill>
                  <a:srgbClr val="002060"/>
                </a:solidFill>
              </a:rPr>
              <a:t>Briefly, this legitimization is managed through the widespread teaching (the social adoption) of ideas about the way things are, how the world 'really' works and should work. These ideas (often embedded in symbols and cultural practices) orient people's thinking in such a way that they accept the current way of doing things, the current sense of what is 'natural,' and the current understanding of their roles in society</a:t>
            </a:r>
            <a:r>
              <a:rPr lang="en-AU" b="1" dirty="0" smtClean="0">
                <a:solidFill>
                  <a:srgbClr val="002060"/>
                </a:solidFill>
              </a:rPr>
              <a:t>. </a:t>
            </a:r>
          </a:p>
          <a:p>
            <a:pPr marL="109728" indent="0">
              <a:buNone/>
            </a:pPr>
            <a:r>
              <a:rPr lang="en-AU" b="1" dirty="0" smtClean="0">
                <a:solidFill>
                  <a:srgbClr val="002060"/>
                </a:solidFill>
              </a:rPr>
              <a:t>(Something like a pandemic can challenge a dominant discourse like capitalism.)</a:t>
            </a:r>
            <a:endParaRPr lang="en-AU" b="1" dirty="0">
              <a:solidFill>
                <a:srgbClr val="002060"/>
              </a:solidFill>
            </a:endParaRPr>
          </a:p>
        </p:txBody>
      </p:sp>
      <p:sp>
        <p:nvSpPr>
          <p:cNvPr id="3" name="Title 2"/>
          <p:cNvSpPr>
            <a:spLocks noGrp="1"/>
          </p:cNvSpPr>
          <p:nvPr>
            <p:ph type="title"/>
          </p:nvPr>
        </p:nvSpPr>
        <p:spPr/>
        <p:txBody>
          <a:bodyPr/>
          <a:lstStyle/>
          <a:p>
            <a:r>
              <a:rPr lang="en-AU" dirty="0">
                <a:solidFill>
                  <a:srgbClr val="FF0000"/>
                </a:solidFill>
              </a:rPr>
              <a:t>Ideology/John Lye</a:t>
            </a:r>
          </a:p>
        </p:txBody>
      </p:sp>
    </p:spTree>
    <p:extLst>
      <p:ext uri="{BB962C8B-B14F-4D97-AF65-F5344CB8AC3E}">
        <p14:creationId xmlns:p14="http://schemas.microsoft.com/office/powerpoint/2010/main" val="132001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AU" b="1" dirty="0">
                <a:solidFill>
                  <a:srgbClr val="002060"/>
                </a:solidFill>
              </a:rPr>
              <a:t>This socialization process, the shaping of our cognitive and affective interpretations of our social world, is called, by Gramsci, "</a:t>
            </a:r>
            <a:r>
              <a:rPr lang="en-AU" b="1" dirty="0" smtClean="0">
                <a:solidFill>
                  <a:srgbClr val="002060"/>
                </a:solidFill>
              </a:rPr>
              <a:t>hegemony”(power); it </a:t>
            </a:r>
            <a:r>
              <a:rPr lang="en-AU" b="1" dirty="0">
                <a:solidFill>
                  <a:srgbClr val="002060"/>
                </a:solidFill>
              </a:rPr>
              <a:t>is carried out, Althusser writes, by the state ideological apparatuses -- by the churches, the schools, the family, and through cultural </a:t>
            </a:r>
            <a:r>
              <a:rPr lang="en-AU" b="1" dirty="0" smtClean="0">
                <a:solidFill>
                  <a:srgbClr val="002060"/>
                </a:solidFill>
              </a:rPr>
              <a:t>forms (such as literary texts).</a:t>
            </a:r>
          </a:p>
        </p:txBody>
      </p:sp>
      <p:sp>
        <p:nvSpPr>
          <p:cNvPr id="3" name="Title 2"/>
          <p:cNvSpPr>
            <a:spLocks noGrp="1"/>
          </p:cNvSpPr>
          <p:nvPr>
            <p:ph type="title"/>
          </p:nvPr>
        </p:nvSpPr>
        <p:spPr/>
        <p:txBody>
          <a:bodyPr/>
          <a:lstStyle/>
          <a:p>
            <a:r>
              <a:rPr lang="en-AU" dirty="0">
                <a:solidFill>
                  <a:srgbClr val="FF0000"/>
                </a:solidFill>
              </a:rPr>
              <a:t>Ideology/John Lye</a:t>
            </a:r>
          </a:p>
        </p:txBody>
      </p:sp>
    </p:spTree>
    <p:extLst>
      <p:ext uri="{BB962C8B-B14F-4D97-AF65-F5344CB8AC3E}">
        <p14:creationId xmlns:p14="http://schemas.microsoft.com/office/powerpoint/2010/main" val="38452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See </a:t>
            </a:r>
            <a:r>
              <a:rPr lang="en-US" sz="2000" dirty="0">
                <a:hlinkClick r:id="rId2"/>
              </a:rPr>
              <a:t>https://</a:t>
            </a:r>
            <a:r>
              <a:rPr lang="en-US" sz="2000" dirty="0" smtClean="0">
                <a:hlinkClick r:id="rId2"/>
              </a:rPr>
              <a:t>www.qcaa.qld.edu.au/downloads/senior-qce/english/snr_english_lit_ext_20_ia3_asr_high.pdf</a:t>
            </a:r>
            <a:endParaRPr lang="en-US" sz="2000" dirty="0" smtClean="0"/>
          </a:p>
          <a:p>
            <a:pPr marL="109728" indent="0">
              <a:buNone/>
            </a:pPr>
            <a:r>
              <a:rPr lang="en-US" dirty="0"/>
              <a:t>a</a:t>
            </a:r>
            <a:r>
              <a:rPr lang="en-US" dirty="0" smtClean="0"/>
              <a:t>nd past responses to 2011 syllabus Task 3. </a:t>
            </a:r>
          </a:p>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smtClean="0"/>
              <a:t>Read and re-read model responses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744309"/>
            <a:ext cx="2686050" cy="1971675"/>
          </a:xfrm>
          <a:prstGeom prst="rect">
            <a:avLst/>
          </a:prstGeom>
        </p:spPr>
      </p:pic>
    </p:spTree>
    <p:extLst>
      <p:ext uri="{BB962C8B-B14F-4D97-AF65-F5344CB8AC3E}">
        <p14:creationId xmlns:p14="http://schemas.microsoft.com/office/powerpoint/2010/main" val="850939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These terms are important as they can pop up across a range of contemporary literary theories, especially (w-c) new historicist, Marxist and feminist theory. </a:t>
            </a:r>
          </a:p>
          <a:p>
            <a:pPr marL="109728" indent="0">
              <a:buNone/>
            </a:pPr>
            <a:r>
              <a:rPr lang="en-US" dirty="0" smtClean="0"/>
              <a:t>See also the accompanying booklet on discourse and ideology.</a:t>
            </a:r>
          </a:p>
          <a:p>
            <a:pPr marL="109728" indent="0">
              <a:buNone/>
            </a:pPr>
            <a:endParaRPr lang="en-US" dirty="0"/>
          </a:p>
        </p:txBody>
      </p:sp>
      <p:sp>
        <p:nvSpPr>
          <p:cNvPr id="3" name="Title 2"/>
          <p:cNvSpPr>
            <a:spLocks noGrp="1"/>
          </p:cNvSpPr>
          <p:nvPr>
            <p:ph type="title"/>
          </p:nvPr>
        </p:nvSpPr>
        <p:spPr/>
        <p:txBody>
          <a:bodyPr/>
          <a:lstStyle/>
          <a:p>
            <a:r>
              <a:rPr lang="en-US" dirty="0" smtClean="0"/>
              <a:t>Discourse and Ideology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3861048"/>
            <a:ext cx="2581275" cy="2857500"/>
          </a:xfrm>
          <a:prstGeom prst="rect">
            <a:avLst/>
          </a:prstGeom>
        </p:spPr>
      </p:pic>
    </p:spTree>
    <p:extLst>
      <p:ext uri="{BB962C8B-B14F-4D97-AF65-F5344CB8AC3E}">
        <p14:creationId xmlns:p14="http://schemas.microsoft.com/office/powerpoint/2010/main" val="93274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Woolaston, E (2016) Discourse and Ideology booklet</a:t>
            </a:r>
          </a:p>
          <a:p>
            <a:r>
              <a:rPr lang="en-AU" dirty="0" smtClean="0"/>
              <a:t>Woolaston, E (2014) compilations of notes on feminist and Marxist literary theory</a:t>
            </a:r>
          </a:p>
          <a:p>
            <a:r>
              <a:rPr lang="en-AU" dirty="0" smtClean="0"/>
              <a:t>Literary Theory and Schools of Criticism, Purdue University </a:t>
            </a:r>
            <a:r>
              <a:rPr lang="en-US" dirty="0">
                <a:hlinkClick r:id="rId2"/>
              </a:rPr>
              <a:t>https://owl.purdue.edu/owl/subject_specific_writing/writing_in_literature/literary_theory_and_schools_of_criticism/index.html</a:t>
            </a:r>
            <a:endParaRPr lang="en-AU" dirty="0" smtClean="0"/>
          </a:p>
          <a:p>
            <a:pPr marL="109728" indent="0">
              <a:buNone/>
            </a:pPr>
            <a:r>
              <a:rPr lang="en-AU" dirty="0" smtClean="0"/>
              <a:t>This is a fantastic resource for task planning!</a:t>
            </a:r>
            <a:endParaRPr lang="en-AU" dirty="0"/>
          </a:p>
          <a:p>
            <a:endParaRPr lang="en-US" dirty="0" smtClean="0"/>
          </a:p>
          <a:p>
            <a:endParaRPr lang="en-US" dirty="0"/>
          </a:p>
        </p:txBody>
      </p:sp>
      <p:sp>
        <p:nvSpPr>
          <p:cNvPr id="3" name="Title 2"/>
          <p:cNvSpPr>
            <a:spLocks noGrp="1"/>
          </p:cNvSpPr>
          <p:nvPr>
            <p:ph type="title"/>
          </p:nvPr>
        </p:nvSpPr>
        <p:spPr/>
        <p:txBody>
          <a:bodyPr/>
          <a:lstStyle/>
          <a:p>
            <a:r>
              <a:rPr lang="en-US" dirty="0" smtClean="0"/>
              <a:t>Further Reading</a:t>
            </a:r>
            <a:endParaRPr lang="en-US" dirty="0"/>
          </a:p>
        </p:txBody>
      </p:sp>
    </p:spTree>
    <p:extLst>
      <p:ext uri="{BB962C8B-B14F-4D97-AF65-F5344CB8AC3E}">
        <p14:creationId xmlns:p14="http://schemas.microsoft.com/office/powerpoint/2010/main" val="4056630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buNone/>
            </a:pPr>
            <a:r>
              <a:rPr lang="en-AU" sz="2800" i="1" dirty="0"/>
              <a:t>This is the ways in which individuals and groups use language to establish their </a:t>
            </a:r>
            <a:r>
              <a:rPr lang="en-AU" sz="2800" b="1" i="1" dirty="0"/>
              <a:t>group membership </a:t>
            </a:r>
            <a:r>
              <a:rPr lang="en-AU" sz="2800" i="1" dirty="0"/>
              <a:t>and to become aware that they are playing socially meaningful roles. Discourses provide ways of </a:t>
            </a:r>
            <a:r>
              <a:rPr lang="en-AU" sz="2800" b="1" i="1" dirty="0"/>
              <a:t>using language, being, thinking and acting, </a:t>
            </a:r>
            <a:r>
              <a:rPr lang="en-AU" sz="2800" i="1" dirty="0"/>
              <a:t>so that individuals and groups can </a:t>
            </a:r>
            <a:r>
              <a:rPr lang="en-AU" sz="2800" b="1" i="1" dirty="0"/>
              <a:t>identify themselves </a:t>
            </a:r>
            <a:r>
              <a:rPr lang="en-AU" sz="2800" i="1" dirty="0"/>
              <a:t>or have their roles identified </a:t>
            </a:r>
            <a:r>
              <a:rPr lang="en-AU" sz="2800" b="1" i="1" dirty="0"/>
              <a:t>in social and cultural networks</a:t>
            </a:r>
            <a:r>
              <a:rPr lang="en-AU" sz="2800" i="1" dirty="0"/>
              <a:t> and require reference to attitudes, beliefs and understanding about the world</a:t>
            </a:r>
            <a:r>
              <a:rPr lang="en-AU" sz="2800" i="1" dirty="0" smtClean="0"/>
              <a:t>.</a:t>
            </a:r>
          </a:p>
          <a:p>
            <a:pPr marL="109728" indent="0">
              <a:buNone/>
            </a:pPr>
            <a:r>
              <a:rPr lang="en-AU" sz="2400" b="1" dirty="0" smtClean="0">
                <a:solidFill>
                  <a:srgbClr val="002060"/>
                </a:solidFill>
              </a:rPr>
              <a:t>QCA (2002) English syllabus</a:t>
            </a:r>
          </a:p>
          <a:p>
            <a:pPr marL="109728" indent="0">
              <a:buNone/>
            </a:pPr>
            <a:r>
              <a:rPr lang="en-AU" sz="2600" dirty="0" smtClean="0"/>
              <a:t>So, discourse refers </a:t>
            </a:r>
            <a:r>
              <a:rPr lang="en-AU" sz="2600" dirty="0"/>
              <a:t>to ways of thinking, acting, doing and being in the world</a:t>
            </a:r>
            <a:r>
              <a:rPr lang="en-AU" sz="2600" dirty="0" smtClean="0"/>
              <a:t>. E.g. You are operating within an educational discourse atm. </a:t>
            </a:r>
            <a:endParaRPr lang="en-AU" sz="2600" b="1" dirty="0">
              <a:solidFill>
                <a:srgbClr val="002060"/>
              </a:solidFill>
            </a:endParaRPr>
          </a:p>
          <a:p>
            <a:pPr marL="109728" indent="0">
              <a:buNone/>
            </a:pPr>
            <a:endParaRPr lang="en-AU" sz="2800" dirty="0" smtClean="0"/>
          </a:p>
          <a:p>
            <a:pPr marL="109728" indent="0">
              <a:buNone/>
            </a:pPr>
            <a:r>
              <a:rPr lang="en-AU" sz="2400" b="1" dirty="0">
                <a:solidFill>
                  <a:srgbClr val="FF0000"/>
                </a:solidFill>
              </a:rPr>
              <a:t>Do bikie gang members think, speak, act and behave like young Christians or vice versa?  </a:t>
            </a:r>
            <a:endParaRPr lang="en-AU" sz="2800" dirty="0"/>
          </a:p>
          <a:p>
            <a:pPr marL="109728" indent="0">
              <a:buNone/>
            </a:pPr>
            <a:r>
              <a:rPr lang="en-AU" sz="2800" dirty="0" smtClean="0"/>
              <a:t>See </a:t>
            </a:r>
            <a:r>
              <a:rPr lang="en-AU" sz="2800" dirty="0"/>
              <a:t>for a little more explanation of discourse.</a:t>
            </a:r>
          </a:p>
          <a:p>
            <a:pPr marL="109728" indent="0">
              <a:buNone/>
            </a:pPr>
            <a:r>
              <a:rPr lang="en-AU" sz="2800" dirty="0">
                <a:hlinkClick r:id="rId2"/>
              </a:rPr>
              <a:t>https://www.youtube.com/watch?v=qEB4rAZanpM</a:t>
            </a:r>
            <a:r>
              <a:rPr lang="en-AU" sz="2800" dirty="0"/>
              <a:t> </a:t>
            </a:r>
            <a:endParaRPr lang="en-AU" sz="2800" dirty="0" smtClean="0"/>
          </a:p>
          <a:p>
            <a:pPr marL="109728" indent="0">
              <a:buNone/>
            </a:pPr>
            <a:endParaRPr lang="en-AU" sz="2800" dirty="0"/>
          </a:p>
          <a:p>
            <a:pPr marL="109728" indent="0">
              <a:buNone/>
            </a:pPr>
            <a:endParaRPr lang="en-US" dirty="0"/>
          </a:p>
        </p:txBody>
      </p:sp>
      <p:sp>
        <p:nvSpPr>
          <p:cNvPr id="3" name="Title 2"/>
          <p:cNvSpPr>
            <a:spLocks noGrp="1"/>
          </p:cNvSpPr>
          <p:nvPr>
            <p:ph type="title"/>
          </p:nvPr>
        </p:nvSpPr>
        <p:spPr/>
        <p:txBody>
          <a:bodyPr/>
          <a:lstStyle/>
          <a:p>
            <a:r>
              <a:rPr lang="en-US" dirty="0" smtClean="0"/>
              <a:t>Discourse</a:t>
            </a:r>
            <a:endParaRPr lang="en-US" dirty="0"/>
          </a:p>
        </p:txBody>
      </p:sp>
    </p:spTree>
    <p:extLst>
      <p:ext uri="{BB962C8B-B14F-4D97-AF65-F5344CB8AC3E}">
        <p14:creationId xmlns:p14="http://schemas.microsoft.com/office/powerpoint/2010/main" val="32871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additive="base">
                                        <p:cTn id="3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fade">
                                      <p:cBhvr>
                                        <p:cTn id="45" dur="1000"/>
                                        <p:tgtEl>
                                          <p:spTgt spid="2">
                                            <p:txEl>
                                              <p:pRg st="6" end="6"/>
                                            </p:txEl>
                                          </p:spTgt>
                                        </p:tgtEl>
                                      </p:cBhvr>
                                    </p:animEffect>
                                    <p:anim calcmode="lin" valueType="num">
                                      <p:cBhvr>
                                        <p:cTn id="4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AU" b="1" dirty="0" smtClean="0">
                <a:solidFill>
                  <a:srgbClr val="002060"/>
                </a:solidFill>
              </a:rPr>
              <a:t>Discourses identify the particular kinds of </a:t>
            </a:r>
            <a:r>
              <a:rPr lang="en-AU" b="1" dirty="0" smtClean="0">
                <a:solidFill>
                  <a:srgbClr val="FF0000"/>
                </a:solidFill>
              </a:rPr>
              <a:t>language and behaviours</a:t>
            </a:r>
            <a:r>
              <a:rPr lang="en-AU" b="1" dirty="0" smtClean="0">
                <a:solidFill>
                  <a:srgbClr val="002060"/>
                </a:solidFill>
              </a:rPr>
              <a:t> used by members of a social group and hence the sets of </a:t>
            </a:r>
            <a:r>
              <a:rPr lang="en-AU" b="1" dirty="0" smtClean="0">
                <a:solidFill>
                  <a:srgbClr val="FF0000"/>
                </a:solidFill>
              </a:rPr>
              <a:t>beliefs, values, attitudes and behaviours</a:t>
            </a:r>
            <a:r>
              <a:rPr lang="en-AU" b="1" dirty="0" smtClean="0">
                <a:solidFill>
                  <a:srgbClr val="002060"/>
                </a:solidFill>
              </a:rPr>
              <a:t> that define that group in relation to others. </a:t>
            </a:r>
          </a:p>
          <a:p>
            <a:pPr>
              <a:buNone/>
            </a:pPr>
            <a:r>
              <a:rPr lang="en-AU" b="1" dirty="0" smtClean="0">
                <a:solidFill>
                  <a:srgbClr val="002060"/>
                </a:solidFill>
              </a:rPr>
              <a:t>These discourses are underpinned by IDEOLOGY</a:t>
            </a:r>
            <a:r>
              <a:rPr lang="en-AU" b="1" dirty="0" smtClean="0"/>
              <a:t>. </a:t>
            </a:r>
          </a:p>
        </p:txBody>
      </p:sp>
      <p:sp>
        <p:nvSpPr>
          <p:cNvPr id="3" name="Title 2"/>
          <p:cNvSpPr>
            <a:spLocks noGrp="1"/>
          </p:cNvSpPr>
          <p:nvPr>
            <p:ph type="title"/>
          </p:nvPr>
        </p:nvSpPr>
        <p:spPr/>
        <p:txBody>
          <a:bodyPr/>
          <a:lstStyle/>
          <a:p>
            <a:r>
              <a:rPr lang="en-AU" dirty="0" smtClean="0">
                <a:solidFill>
                  <a:srgbClr val="002060"/>
                </a:solidFill>
              </a:rPr>
              <a:t>What is meant by discourse?</a:t>
            </a:r>
            <a:endParaRPr lang="en-AU" dirty="0">
              <a:solidFill>
                <a:srgbClr val="002060"/>
              </a:solidFill>
            </a:endParaRPr>
          </a:p>
        </p:txBody>
      </p:sp>
      <p:cxnSp>
        <p:nvCxnSpPr>
          <p:cNvPr id="5" name="Straight Arrow Connector 4"/>
          <p:cNvCxnSpPr/>
          <p:nvPr/>
        </p:nvCxnSpPr>
        <p:spPr>
          <a:xfrm flipV="1">
            <a:off x="1331640" y="2996952"/>
            <a:ext cx="1584176" cy="129614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altLang="en-US" b="1" i="1" dirty="0"/>
              <a:t>“</a:t>
            </a:r>
            <a:r>
              <a:rPr lang="en-US" altLang="en-US" b="1" i="1" dirty="0">
                <a:solidFill>
                  <a:srgbClr val="002060"/>
                </a:solidFill>
              </a:rPr>
              <a:t>Discourse </a:t>
            </a:r>
            <a:r>
              <a:rPr lang="en-US" altLang="en-US" b="1" i="1" dirty="0" smtClean="0">
                <a:solidFill>
                  <a:srgbClr val="002060"/>
                </a:solidFill>
              </a:rPr>
              <a:t>…… is </a:t>
            </a:r>
            <a:r>
              <a:rPr lang="en-US" altLang="en-US" b="1" i="1" dirty="0">
                <a:solidFill>
                  <a:srgbClr val="002060"/>
                </a:solidFill>
              </a:rPr>
              <a:t>always more than just language.  Discourses are ways of being in the world, or forms of life which integrate words, acts, values, beliefs, attitudes, social identities, as well as gestures, glances, body position, and clothes</a:t>
            </a:r>
            <a:r>
              <a:rPr lang="en-US" altLang="en-US" b="1" i="1" dirty="0" smtClean="0">
                <a:solidFill>
                  <a:srgbClr val="002060"/>
                </a:solidFill>
              </a:rPr>
              <a:t>.” </a:t>
            </a:r>
            <a:r>
              <a:rPr lang="en-US" altLang="en-US" b="1" dirty="0" smtClean="0">
                <a:solidFill>
                  <a:srgbClr val="002060"/>
                </a:solidFill>
              </a:rPr>
              <a:t>James Paul Gee</a:t>
            </a:r>
            <a:endParaRPr lang="en-US" altLang="en-US" b="1" dirty="0">
              <a:solidFill>
                <a:srgbClr val="002060"/>
              </a:solidFill>
            </a:endParaRPr>
          </a:p>
          <a:p>
            <a:pPr marL="109728" indent="0">
              <a:buNone/>
            </a:pPr>
            <a:r>
              <a:rPr lang="en-AU" dirty="0" smtClean="0">
                <a:hlinkClick r:id="rId2"/>
              </a:rPr>
              <a:t>https://en.wikipedia.org/wiki/James_Paul_Gee</a:t>
            </a:r>
            <a:endParaRPr lang="en-AU" dirty="0" smtClean="0"/>
          </a:p>
          <a:p>
            <a:pPr marL="109728" indent="0">
              <a:buNone/>
            </a:pPr>
            <a:endParaRPr lang="en-AU" dirty="0"/>
          </a:p>
          <a:p>
            <a:pPr marL="109728" indent="0">
              <a:buNone/>
            </a:pPr>
            <a:r>
              <a:rPr lang="en-AU" dirty="0" smtClean="0">
                <a:solidFill>
                  <a:srgbClr val="FF0000"/>
                </a:solidFill>
              </a:rPr>
              <a:t>Consider the discourses constructed within the professions….e.g. law, medicine, education or within movements</a:t>
            </a:r>
            <a:endParaRPr lang="en-AU" dirty="0">
              <a:solidFill>
                <a:srgbClr val="FF0000"/>
              </a:solidFill>
            </a:endParaRPr>
          </a:p>
        </p:txBody>
      </p:sp>
      <p:sp>
        <p:nvSpPr>
          <p:cNvPr id="3" name="Title 2"/>
          <p:cNvSpPr>
            <a:spLocks noGrp="1"/>
          </p:cNvSpPr>
          <p:nvPr>
            <p:ph type="title"/>
          </p:nvPr>
        </p:nvSpPr>
        <p:spPr/>
        <p:txBody>
          <a:bodyPr/>
          <a:lstStyle/>
          <a:p>
            <a:r>
              <a:rPr lang="en-AU" dirty="0" smtClean="0">
                <a:solidFill>
                  <a:srgbClr val="002060"/>
                </a:solidFill>
              </a:rPr>
              <a:t>Discourse</a:t>
            </a:r>
            <a:endParaRPr lang="en-AU" dirty="0">
              <a:solidFill>
                <a:srgbClr val="002060"/>
              </a:solidFill>
            </a:endParaRPr>
          </a:p>
        </p:txBody>
      </p:sp>
    </p:spTree>
    <p:extLst>
      <p:ext uri="{BB962C8B-B14F-4D97-AF65-F5344CB8AC3E}">
        <p14:creationId xmlns:p14="http://schemas.microsoft.com/office/powerpoint/2010/main" val="207748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AU" sz="2400" b="1" dirty="0" smtClean="0">
                <a:solidFill>
                  <a:srgbClr val="FF0000"/>
                </a:solidFill>
              </a:rPr>
              <a:t>What are some of the rules for the behaviour of a head of state? To what extent does the following film trailer mildly challenge prevailing political discourses about the role of a democratic leader?</a:t>
            </a:r>
          </a:p>
          <a:p>
            <a:pPr marL="109728" indent="0">
              <a:buNone/>
            </a:pPr>
            <a:r>
              <a:rPr lang="en-AU" sz="2400" dirty="0">
                <a:hlinkClick r:id="rId2"/>
              </a:rPr>
              <a:t>https://</a:t>
            </a:r>
            <a:r>
              <a:rPr lang="en-AU" sz="2400" dirty="0" smtClean="0">
                <a:hlinkClick r:id="rId2"/>
              </a:rPr>
              <a:t>www.youtube.com/watch?v=ZyU213nhrh0</a:t>
            </a:r>
            <a:endParaRPr lang="en-AU" sz="2400" dirty="0" smtClean="0"/>
          </a:p>
          <a:p>
            <a:pPr marL="109728" indent="0">
              <a:buNone/>
            </a:pPr>
            <a:r>
              <a:rPr lang="en-AU" dirty="0" smtClean="0">
                <a:solidFill>
                  <a:srgbClr val="FF0000"/>
                </a:solidFill>
              </a:rPr>
              <a:t>Does Donald Trump break the rules of dominant political discourse? </a:t>
            </a:r>
          </a:p>
          <a:p>
            <a:pPr marL="109728" indent="0">
              <a:buNone/>
            </a:pPr>
            <a:r>
              <a:rPr lang="en-AU" dirty="0" smtClean="0">
                <a:solidFill>
                  <a:srgbClr val="FF0000"/>
                </a:solidFill>
              </a:rPr>
              <a:t>To what extent does comedy break taboos established within a discourse? </a:t>
            </a:r>
          </a:p>
          <a:p>
            <a:pPr marL="109728" indent="0">
              <a:buNone/>
            </a:pPr>
            <a:r>
              <a:rPr lang="en-AU" dirty="0" smtClean="0"/>
              <a:t>Consider the discourse of death and dying </a:t>
            </a:r>
            <a:r>
              <a:rPr lang="en-AU" sz="1900" dirty="0" smtClean="0"/>
              <a:t>(there’s an urn containing Monty Python member, Graham Chapman’s, ashes on the coffee table…)</a:t>
            </a:r>
            <a:r>
              <a:rPr lang="en-AU" dirty="0" smtClean="0"/>
              <a:t> then watch the discourse overturned before your very eyes….</a:t>
            </a:r>
          </a:p>
          <a:p>
            <a:pPr marL="109728" indent="0">
              <a:buNone/>
            </a:pPr>
            <a:r>
              <a:rPr lang="en-AU" dirty="0">
                <a:hlinkClick r:id="rId3"/>
              </a:rPr>
              <a:t>https://</a:t>
            </a:r>
            <a:r>
              <a:rPr lang="en-AU" dirty="0" smtClean="0">
                <a:hlinkClick r:id="rId3"/>
              </a:rPr>
              <a:t>www.youtube.com/watch?v=Ox9bcx_LZMs</a:t>
            </a:r>
            <a:endParaRPr lang="en-AU" dirty="0" smtClean="0"/>
          </a:p>
          <a:p>
            <a:pPr marL="109728" indent="0">
              <a:buNone/>
            </a:pPr>
            <a:endParaRPr lang="en-AU" dirty="0"/>
          </a:p>
        </p:txBody>
      </p:sp>
      <p:sp>
        <p:nvSpPr>
          <p:cNvPr id="3" name="Title 2"/>
          <p:cNvSpPr>
            <a:spLocks noGrp="1"/>
          </p:cNvSpPr>
          <p:nvPr>
            <p:ph type="title"/>
          </p:nvPr>
        </p:nvSpPr>
        <p:spPr/>
        <p:txBody>
          <a:bodyPr>
            <a:normAutofit fontScale="90000"/>
          </a:bodyPr>
          <a:lstStyle/>
          <a:p>
            <a:r>
              <a:rPr lang="en-AU" dirty="0" smtClean="0">
                <a:solidFill>
                  <a:srgbClr val="002060"/>
                </a:solidFill>
              </a:rPr>
              <a:t>Discourse: ways of being in the world</a:t>
            </a:r>
            <a:endParaRPr lang="en-AU" dirty="0">
              <a:solidFill>
                <a:srgbClr val="002060"/>
              </a:solidFill>
            </a:endParaRPr>
          </a:p>
        </p:txBody>
      </p:sp>
    </p:spTree>
    <p:extLst>
      <p:ext uri="{BB962C8B-B14F-4D97-AF65-F5344CB8AC3E}">
        <p14:creationId xmlns:p14="http://schemas.microsoft.com/office/powerpoint/2010/main" val="294348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AU" sz="3200" dirty="0">
                <a:solidFill>
                  <a:srgbClr val="002060"/>
                </a:solidFill>
              </a:rPr>
              <a:t>“</a:t>
            </a:r>
            <a:r>
              <a:rPr lang="en-AU" sz="3200" i="1" dirty="0">
                <a:solidFill>
                  <a:srgbClr val="002060"/>
                </a:solidFill>
              </a:rPr>
              <a:t>Writing is not the vehicle for the author’s expression of his/her emotions or ideas …….. but rather </a:t>
            </a:r>
            <a:r>
              <a:rPr lang="en-AU" sz="3200" b="1" i="1" dirty="0">
                <a:solidFill>
                  <a:srgbClr val="002060"/>
                </a:solidFill>
              </a:rPr>
              <a:t>writing is the circulation of language itself</a:t>
            </a:r>
            <a:r>
              <a:rPr lang="en-AU" sz="3200" i="1" dirty="0">
                <a:solidFill>
                  <a:srgbClr val="002060"/>
                </a:solidFill>
              </a:rPr>
              <a:t>, regardless of the individual existence of author or reader</a:t>
            </a:r>
            <a:r>
              <a:rPr lang="en-AU" sz="3200" i="1" dirty="0" smtClean="0">
                <a:solidFill>
                  <a:srgbClr val="002060"/>
                </a:solidFill>
              </a:rPr>
              <a:t>.”</a:t>
            </a:r>
          </a:p>
          <a:p>
            <a:pPr marL="109728" indent="0">
              <a:buNone/>
            </a:pPr>
            <a:r>
              <a:rPr lang="en-US" sz="3200" dirty="0">
                <a:hlinkClick r:id="rId2"/>
              </a:rPr>
              <a:t>http://</a:t>
            </a:r>
            <a:r>
              <a:rPr lang="en-US" sz="3200" dirty="0" smtClean="0">
                <a:hlinkClick r:id="rId2"/>
              </a:rPr>
              <a:t>www.Colorado.EDU/English/ENGL2012Klages/1997foucault.html</a:t>
            </a:r>
            <a:endParaRPr lang="en-US" sz="3200" dirty="0" smtClean="0"/>
          </a:p>
          <a:p>
            <a:pPr marL="109728" indent="0">
              <a:buNone/>
            </a:pPr>
            <a:r>
              <a:rPr lang="en-US" sz="3200" dirty="0" smtClean="0">
                <a:solidFill>
                  <a:srgbClr val="FF0000"/>
                </a:solidFill>
              </a:rPr>
              <a:t>What could he mean?</a:t>
            </a:r>
          </a:p>
          <a:p>
            <a:pPr marL="109728" indent="0">
              <a:buNone/>
            </a:pPr>
            <a:endParaRPr lang="en-AU" sz="3200" dirty="0">
              <a:solidFill>
                <a:srgbClr val="002060"/>
              </a:solidFill>
            </a:endParaRPr>
          </a:p>
        </p:txBody>
      </p:sp>
      <p:sp>
        <p:nvSpPr>
          <p:cNvPr id="3" name="Title 2"/>
          <p:cNvSpPr>
            <a:spLocks noGrp="1"/>
          </p:cNvSpPr>
          <p:nvPr>
            <p:ph type="title"/>
          </p:nvPr>
        </p:nvSpPr>
        <p:spPr/>
        <p:txBody>
          <a:bodyPr>
            <a:normAutofit fontScale="90000"/>
          </a:bodyPr>
          <a:lstStyle/>
          <a:p>
            <a:r>
              <a:rPr lang="en-AU" dirty="0" smtClean="0">
                <a:solidFill>
                  <a:srgbClr val="002060"/>
                </a:solidFill>
              </a:rPr>
              <a:t>Michel Foucault  said in his essay “</a:t>
            </a:r>
            <a:r>
              <a:rPr lang="en-AU" i="1" dirty="0" smtClean="0">
                <a:solidFill>
                  <a:srgbClr val="002060"/>
                </a:solidFill>
              </a:rPr>
              <a:t>What is an author</a:t>
            </a:r>
            <a:r>
              <a:rPr lang="en-AU" dirty="0" smtClean="0">
                <a:solidFill>
                  <a:srgbClr val="002060"/>
                </a:solidFill>
              </a:rPr>
              <a:t>” (1969): </a:t>
            </a:r>
            <a:endParaRPr lang="en-AU" dirty="0">
              <a:solidFill>
                <a:srgbClr val="002060"/>
              </a:solidFill>
            </a:endParaRPr>
          </a:p>
        </p:txBody>
      </p:sp>
    </p:spTree>
    <p:extLst>
      <p:ext uri="{BB962C8B-B14F-4D97-AF65-F5344CB8AC3E}">
        <p14:creationId xmlns:p14="http://schemas.microsoft.com/office/powerpoint/2010/main" val="228264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AU" dirty="0">
                <a:solidFill>
                  <a:srgbClr val="002060"/>
                </a:solidFill>
              </a:rPr>
              <a:t>The author is a product of culture; it is </a:t>
            </a:r>
            <a:r>
              <a:rPr lang="en-AU" b="1" dirty="0">
                <a:solidFill>
                  <a:srgbClr val="002060"/>
                </a:solidFill>
              </a:rPr>
              <a:t>not the author but language that speaks</a:t>
            </a:r>
            <a:r>
              <a:rPr lang="en-AU" dirty="0">
                <a:solidFill>
                  <a:srgbClr val="002060"/>
                </a:solidFill>
              </a:rPr>
              <a:t>. The author dies at the moment of writing. It is now widely understood that it is not possible to “read off” the author’s life and times directly from the text. Instead, it may be possible to trace how competing </a:t>
            </a:r>
            <a:r>
              <a:rPr lang="en-AU" b="1" dirty="0" smtClean="0">
                <a:solidFill>
                  <a:srgbClr val="002060"/>
                </a:solidFill>
              </a:rPr>
              <a:t>discourses (and underpinning ideologies) </a:t>
            </a:r>
            <a:r>
              <a:rPr lang="en-AU" dirty="0" smtClean="0">
                <a:solidFill>
                  <a:srgbClr val="002060"/>
                </a:solidFill>
              </a:rPr>
              <a:t> </a:t>
            </a:r>
            <a:r>
              <a:rPr lang="en-AU" dirty="0">
                <a:solidFill>
                  <a:srgbClr val="002060"/>
                </a:solidFill>
              </a:rPr>
              <a:t>of the times in which the author wrote are played out in the text. </a:t>
            </a:r>
            <a:endParaRPr lang="en-AU" dirty="0" smtClean="0">
              <a:solidFill>
                <a:srgbClr val="002060"/>
              </a:solidFill>
            </a:endParaRPr>
          </a:p>
          <a:p>
            <a:pPr marL="109728" indent="0">
              <a:buNone/>
            </a:pPr>
            <a:r>
              <a:rPr lang="en-AU" dirty="0" smtClean="0">
                <a:solidFill>
                  <a:srgbClr val="FF0000"/>
                </a:solidFill>
              </a:rPr>
              <a:t>Is this true of George’s letter in the Discourse and Ideology booklet? Think of how he was influenced by the patriotic and religious discourses of 1916 and their underpinning ideologies of self-sacrifice and bravery. Are the dominant discourses ‘speaking’ through George?</a:t>
            </a:r>
          </a:p>
          <a:p>
            <a:pPr marL="109728" indent="0">
              <a:buNone/>
            </a:pPr>
            <a:r>
              <a:rPr lang="en-AU" dirty="0" smtClean="0">
                <a:solidFill>
                  <a:srgbClr val="FF0000"/>
                </a:solidFill>
              </a:rPr>
              <a:t>Can you trace the competing discourses of Shakespeare’s time in his plays? (You sure can!)</a:t>
            </a:r>
            <a:endParaRPr lang="en-AU" dirty="0">
              <a:solidFill>
                <a:srgbClr val="FF0000"/>
              </a:solidFill>
            </a:endParaRPr>
          </a:p>
        </p:txBody>
      </p:sp>
      <p:sp>
        <p:nvSpPr>
          <p:cNvPr id="3" name="Title 2"/>
          <p:cNvSpPr>
            <a:spLocks noGrp="1"/>
          </p:cNvSpPr>
          <p:nvPr>
            <p:ph type="title"/>
          </p:nvPr>
        </p:nvSpPr>
        <p:spPr/>
        <p:txBody>
          <a:bodyPr/>
          <a:lstStyle/>
          <a:p>
            <a:r>
              <a:rPr lang="en-AU" dirty="0" smtClean="0">
                <a:solidFill>
                  <a:srgbClr val="002060"/>
                </a:solidFill>
              </a:rPr>
              <a:t>Foucault suggested: </a:t>
            </a:r>
            <a:endParaRPr lang="en-AU" dirty="0">
              <a:solidFill>
                <a:srgbClr val="00206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5229200"/>
            <a:ext cx="2411760" cy="1628800"/>
          </a:xfrm>
          <a:prstGeom prst="rect">
            <a:avLst/>
          </a:prstGeom>
        </p:spPr>
      </p:pic>
    </p:spTree>
    <p:extLst>
      <p:ext uri="{BB962C8B-B14F-4D97-AF65-F5344CB8AC3E}">
        <p14:creationId xmlns:p14="http://schemas.microsoft.com/office/powerpoint/2010/main" val="275175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AU" b="1" dirty="0" smtClean="0">
                <a:solidFill>
                  <a:srgbClr val="002060"/>
                </a:solidFill>
              </a:rPr>
              <a:t>The body of </a:t>
            </a:r>
            <a:r>
              <a:rPr lang="en-AU" b="1" dirty="0" smtClean="0">
                <a:solidFill>
                  <a:srgbClr val="FF0000"/>
                </a:solidFill>
              </a:rPr>
              <a:t>ideas</a:t>
            </a:r>
            <a:r>
              <a:rPr lang="en-AU" b="1" dirty="0" smtClean="0">
                <a:solidFill>
                  <a:srgbClr val="002060"/>
                </a:solidFill>
              </a:rPr>
              <a:t> reflecting the social needs and aspirations of an individual, group, class, or culture within discourses.</a:t>
            </a:r>
            <a:br>
              <a:rPr lang="en-AU" b="1" dirty="0" smtClean="0">
                <a:solidFill>
                  <a:srgbClr val="002060"/>
                </a:solidFill>
              </a:rPr>
            </a:br>
            <a:r>
              <a:rPr lang="en-AU" b="1" dirty="0" smtClean="0">
                <a:solidFill>
                  <a:srgbClr val="002060"/>
                </a:solidFill>
              </a:rPr>
              <a:t>E.g. patriarchal, classist, bourgeois, racist, colonialist, materialist, humanist, religious, capitalist ideology etc.</a:t>
            </a:r>
          </a:p>
          <a:p>
            <a:pPr>
              <a:buNone/>
            </a:pPr>
            <a:r>
              <a:rPr lang="en-AU" b="1" dirty="0" smtClean="0">
                <a:solidFill>
                  <a:srgbClr val="FF0000"/>
                </a:solidFill>
              </a:rPr>
              <a:t>Includes values, attitudes, assumptions and beliefs. </a:t>
            </a:r>
          </a:p>
        </p:txBody>
      </p:sp>
      <p:sp>
        <p:nvSpPr>
          <p:cNvPr id="3" name="Title 2"/>
          <p:cNvSpPr>
            <a:spLocks noGrp="1"/>
          </p:cNvSpPr>
          <p:nvPr>
            <p:ph type="title"/>
          </p:nvPr>
        </p:nvSpPr>
        <p:spPr/>
        <p:txBody>
          <a:bodyPr/>
          <a:lstStyle/>
          <a:p>
            <a:r>
              <a:rPr lang="en-AU" dirty="0" smtClean="0">
                <a:solidFill>
                  <a:srgbClr val="002060"/>
                </a:solidFill>
              </a:rPr>
              <a:t>What is meant by ideology?</a:t>
            </a:r>
            <a:endParaRPr lang="en-AU"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3229</TotalTime>
  <Words>1375</Words>
  <Application>Microsoft Office PowerPoint</Application>
  <PresentationFormat>On-screen Show (4:3)</PresentationFormat>
  <Paragraphs>81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Lucida Sans Unicode</vt:lpstr>
      <vt:lpstr>Verdana</vt:lpstr>
      <vt:lpstr>Wingdings 2</vt:lpstr>
      <vt:lpstr>Wingdings 3</vt:lpstr>
      <vt:lpstr>Concourse</vt:lpstr>
      <vt:lpstr>Discourse and Ideology in Literary Theory  </vt:lpstr>
      <vt:lpstr>Discourse and Ideology</vt:lpstr>
      <vt:lpstr>Discourse</vt:lpstr>
      <vt:lpstr>What is meant by discourse?</vt:lpstr>
      <vt:lpstr>Discourse</vt:lpstr>
      <vt:lpstr>Discourse: ways of being in the world</vt:lpstr>
      <vt:lpstr>Michel Foucault  said in his essay “What is an author” (1969): </vt:lpstr>
      <vt:lpstr>Foucault suggested: </vt:lpstr>
      <vt:lpstr>What is meant by ideology?</vt:lpstr>
      <vt:lpstr>e.g. Capitalist ideology</vt:lpstr>
      <vt:lpstr>Patriarchal ideology</vt:lpstr>
      <vt:lpstr>e.g. Patriarchal ideology</vt:lpstr>
      <vt:lpstr>A feminist literary theorist will</vt:lpstr>
      <vt:lpstr>PowerPoint Presentation</vt:lpstr>
      <vt:lpstr>Educational Discourse in Australia</vt:lpstr>
      <vt:lpstr>Ideology/John Lye</vt:lpstr>
      <vt:lpstr>Ideology/John Lye</vt:lpstr>
      <vt:lpstr>Ideology/John Lye</vt:lpstr>
      <vt:lpstr>Read and re-read model responses </vt:lpstr>
      <vt:lpstr>Further Reading</vt:lpstr>
    </vt:vector>
  </TitlesOfParts>
  <Company>West Moreton Anglican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Unpacking Discourse and Ideology</dc:title>
  <dc:creator>ewoolaston</dc:creator>
  <cp:lastModifiedBy>Elizabeth Woolaston</cp:lastModifiedBy>
  <cp:revision>86</cp:revision>
  <dcterms:created xsi:type="dcterms:W3CDTF">2011-05-05T00:42:08Z</dcterms:created>
  <dcterms:modified xsi:type="dcterms:W3CDTF">2020-05-07T00:27:17Z</dcterms:modified>
</cp:coreProperties>
</file>