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6" r:id="rId1"/>
  </p:sldMasterIdLst>
  <p:sldIdLst>
    <p:sldId id="256" r:id="rId2"/>
    <p:sldId id="278" r:id="rId3"/>
    <p:sldId id="274" r:id="rId4"/>
    <p:sldId id="257" r:id="rId5"/>
    <p:sldId id="264" r:id="rId6"/>
    <p:sldId id="273" r:id="rId7"/>
    <p:sldId id="265" r:id="rId8"/>
    <p:sldId id="269" r:id="rId9"/>
    <p:sldId id="266" r:id="rId10"/>
    <p:sldId id="267" r:id="rId11"/>
    <p:sldId id="268" r:id="rId12"/>
    <p:sldId id="271" r:id="rId13"/>
    <p:sldId id="276" r:id="rId14"/>
    <p:sldId id="277" r:id="rId15"/>
    <p:sldId id="279" r:id="rId16"/>
    <p:sldId id="258" r:id="rId17"/>
    <p:sldId id="275" r:id="rId18"/>
    <p:sldId id="280" r:id="rId19"/>
    <p:sldId id="270" r:id="rId2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360" autoAdjust="0"/>
  </p:normalViewPr>
  <p:slideViewPr>
    <p:cSldViewPr snapToObjects="1">
      <p:cViewPr varScale="1">
        <p:scale>
          <a:sx n="95" d="100"/>
          <a:sy n="95" d="100"/>
        </p:scale>
        <p:origin x="1472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-26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5760 w 5760"/>
                <a:gd name="T3" fmla="*/ 0 h 528"/>
                <a:gd name="T4" fmla="*/ 5760 w 5760"/>
                <a:gd name="T5" fmla="*/ 528 h 528"/>
                <a:gd name="T6" fmla="*/ 48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246F375-4D2B-4242-A53F-8B802F4A5BBC}" type="datetimeFigureOut">
              <a:rPr lang="en-US"/>
              <a:pPr>
                <a:defRPr/>
              </a:pPr>
              <a:t>16-Jun-20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410D88C-BA98-473D-9016-F99A00E29B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634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CBCDD-AC2E-4656-ABAB-D3644D3F5372}" type="datetimeFigureOut">
              <a:rPr lang="en-US"/>
              <a:pPr>
                <a:defRPr/>
              </a:pPr>
              <a:t>16-Jun-20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9BAD2-0E7F-47F1-A20E-61822E4195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41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45C0E-CE7C-4029-8D76-C3E7888452AC}" type="datetimeFigureOut">
              <a:rPr lang="en-US"/>
              <a:pPr>
                <a:defRPr/>
              </a:pPr>
              <a:t>16-Jun-20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C8614-D8A2-4FAF-AADD-26B04C7E23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420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7C13E-AEC5-499F-8F00-7D1FB1C55ABE}" type="datetimeFigureOut">
              <a:rPr lang="en-US"/>
              <a:pPr>
                <a:defRPr/>
              </a:pPr>
              <a:t>16-Jun-20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657D9-5D9F-499D-BBDE-71325E9F7F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098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03E4F22-B93F-4DD4-8984-3A356F3D9B16}" type="datetimeFigureOut">
              <a:rPr lang="en-US"/>
              <a:pPr>
                <a:defRPr/>
              </a:pPr>
              <a:t>16-Jun-20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97613C2-F0B7-47BF-85ED-927FE1F5F0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2219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0252C79-929B-42E5-9569-0F1DCF16E258}" type="datetimeFigureOut">
              <a:rPr lang="en-US"/>
              <a:pPr>
                <a:defRPr/>
              </a:pPr>
              <a:t>16-Jun-20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E8E6903-F56E-4156-A265-CE0DA0FC29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4680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8FD2E6E-02BA-4010-9D52-442DA573417B}" type="datetimeFigureOut">
              <a:rPr lang="en-US"/>
              <a:pPr>
                <a:defRPr/>
              </a:pPr>
              <a:t>16-Jun-20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D19334B-2BE0-468E-9B84-EBFB80863D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092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5D408E3-E988-468C-902C-D8D2DF86FBD2}" type="datetimeFigureOut">
              <a:rPr lang="en-US"/>
              <a:pPr>
                <a:defRPr/>
              </a:pPr>
              <a:t>16-Jun-20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F95219C-6956-47F4-8B8B-90BC74F1CE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9331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2BBB3-C819-41EA-BB0C-E372032B02AB}" type="datetimeFigureOut">
              <a:rPr lang="en-US"/>
              <a:pPr>
                <a:defRPr/>
              </a:pPr>
              <a:t>16-Jun-20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5377B-7158-4E69-9886-29351D3B26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257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0024EEB-FB19-4E54-81CA-542954DD6E91}" type="datetimeFigureOut">
              <a:rPr lang="en-US"/>
              <a:pPr>
                <a:defRPr/>
              </a:pPr>
              <a:t>16-Jun-20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9D7AC20-2793-45C2-98A3-141B404986E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28591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3E5C458-1C76-42D4-879D-4D7E74976795}" type="datetimeFigureOut">
              <a:rPr lang="en-US"/>
              <a:pPr>
                <a:defRPr/>
              </a:pPr>
              <a:t>16-Jun-20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64AA941-438D-48CA-8A5F-965D739470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7573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A2829D9-737E-4792-966C-5CE07C53713C}" type="datetimeFigureOut">
              <a:rPr lang="en-US"/>
              <a:pPr>
                <a:defRPr/>
              </a:pPr>
              <a:t>16-Jun-20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70A6297-3E85-4C6A-8D24-AFCDE05668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35" r:id="rId2"/>
    <p:sldLayoutId id="2147483740" r:id="rId3"/>
    <p:sldLayoutId id="2147483741" r:id="rId4"/>
    <p:sldLayoutId id="2147483742" r:id="rId5"/>
    <p:sldLayoutId id="2147483743" r:id="rId6"/>
    <p:sldLayoutId id="2147483736" r:id="rId7"/>
    <p:sldLayoutId id="2147483744" r:id="rId8"/>
    <p:sldLayoutId id="2147483745" r:id="rId9"/>
    <p:sldLayoutId id="2147483737" r:id="rId10"/>
    <p:sldLayoutId id="214748373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_Uili73qcQ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 contemporary text-centred approach</a:t>
            </a:r>
            <a:endParaRPr lang="en-US" dirty="0"/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685800" y="3645025"/>
            <a:ext cx="7772400" cy="1166688"/>
          </a:xfrm>
        </p:spPr>
        <p:txBody>
          <a:bodyPr/>
          <a:lstStyle/>
          <a:p>
            <a:pPr marR="0"/>
            <a:r>
              <a:rPr lang="en-US" altLang="en-US" dirty="0" smtClean="0"/>
              <a:t>How do contemporary approaches differ from historical approaches?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258902"/>
            <a:ext cx="4572000" cy="66171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AU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producing a contemporary text-centred reading you might ask the following questions: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AU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are the </a:t>
            </a:r>
            <a:r>
              <a:rPr lang="en-AU" b="1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incoherences,</a:t>
            </a:r>
            <a:r>
              <a:rPr lang="en-AU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b="1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contradictions</a:t>
            </a:r>
            <a:r>
              <a:rPr lang="en-AU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AU" b="1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disunities </a:t>
            </a:r>
            <a:r>
              <a:rPr lang="en-AU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 see as you read the text carefully?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AU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are the </a:t>
            </a:r>
            <a:r>
              <a:rPr lang="en-AU" b="1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gaps and silences </a:t>
            </a:r>
            <a:r>
              <a:rPr lang="en-AU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 can see as you ‘harass’ the language of the text?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AU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Does a close analysis of </a:t>
            </a:r>
            <a:r>
              <a:rPr lang="en-AU" b="1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binary oppositions </a:t>
            </a:r>
            <a:r>
              <a:rPr lang="en-AU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your reading of the text reveal how one side of the binary is preferred and the other marginalised? Have you revealed any binary oppositions that </a:t>
            </a:r>
            <a:r>
              <a:rPr lang="en-AU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were </a:t>
            </a:r>
            <a:r>
              <a:rPr lang="en-AU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hidden when you read from an historical text-centred approach?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AU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might </a:t>
            </a:r>
            <a:r>
              <a:rPr lang="en-AU" b="1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non-ideal reader </a:t>
            </a:r>
            <a:r>
              <a:rPr lang="en-AU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read this text today?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AU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are the </a:t>
            </a:r>
            <a:r>
              <a:rPr lang="en-AU" b="1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multiple readings </a:t>
            </a:r>
            <a:r>
              <a:rPr lang="en-AU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that this text might </a:t>
            </a:r>
            <a:r>
              <a:rPr lang="en-AU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yield?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AU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Which specific elements of language and structure in the text will I focus on to </a:t>
            </a:r>
            <a:r>
              <a:rPr lang="en-AU" b="1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disrupt the invited reading</a:t>
            </a:r>
            <a:r>
              <a:rPr lang="en-AU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AU" sz="1400" i="1" dirty="0">
                <a:latin typeface="Optima"/>
                <a:ea typeface="Times New Roman" panose="02020603050405020304" pitchFamily="18" charset="0"/>
              </a:rPr>
              <a:t>(Johnson 2004)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38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1089898"/>
            <a:ext cx="4572000" cy="4955203"/>
          </a:xfrm>
          <a:prstGeom prst="rect">
            <a:avLst/>
          </a:prstGeom>
        </p:spPr>
        <p:txBody>
          <a:bodyPr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AU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Ask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AU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Whose </a:t>
            </a:r>
            <a:r>
              <a:rPr lang="en-AU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interests are served by representations of the world in the tale?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AU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do </a:t>
            </a:r>
            <a:r>
              <a:rPr lang="en-AU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gender/race/class</a:t>
            </a:r>
            <a:r>
              <a:rPr lang="en-AU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discourses dominate the writing in the tale? What beliefs about the role of women/workers/other in society are promoted within the tale? How does the ideology underpinning the text work to advantage men/wealthy/white? 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AU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do </a:t>
            </a:r>
            <a:r>
              <a:rPr lang="en-AU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power relationships </a:t>
            </a:r>
            <a:r>
              <a:rPr lang="en-AU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dominate the writing in the tale whilst seeming ‘natural’?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AU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does this invited reading of the story serve the interests of a patriarchal/wealthy/colonialist society?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AU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does it serve to ‘keep women/workers/the other in their place’? 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48264" y="1196752"/>
            <a:ext cx="1728192" cy="36724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These kinds of questions could inform your own focus question.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76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60339"/>
            <a:ext cx="8229600" cy="4525962"/>
          </a:xfrm>
        </p:spPr>
        <p:txBody>
          <a:bodyPr/>
          <a:lstStyle/>
          <a:p>
            <a:pPr marL="109537" indent="0">
              <a:buNone/>
            </a:pPr>
            <a:r>
              <a:rPr lang="en-AU" sz="2000" dirty="0"/>
              <a:t>What are little boys made of?</a:t>
            </a:r>
            <a:br>
              <a:rPr lang="en-AU" sz="2000" dirty="0"/>
            </a:br>
            <a:r>
              <a:rPr lang="en-AU" sz="2000" dirty="0"/>
              <a:t>What are little boys made of?</a:t>
            </a:r>
            <a:br>
              <a:rPr lang="en-AU" sz="2000" dirty="0"/>
            </a:br>
            <a:r>
              <a:rPr lang="en-AU" sz="2000" dirty="0"/>
              <a:t>  </a:t>
            </a:r>
            <a:r>
              <a:rPr lang="en-AU" sz="2000" dirty="0">
                <a:solidFill>
                  <a:schemeClr val="accent2"/>
                </a:solidFill>
              </a:rPr>
              <a:t>Snips and snails</a:t>
            </a:r>
            <a:br>
              <a:rPr lang="en-AU" sz="2000" dirty="0">
                <a:solidFill>
                  <a:schemeClr val="accent2"/>
                </a:solidFill>
              </a:rPr>
            </a:br>
            <a:r>
              <a:rPr lang="en-AU" sz="2000" dirty="0">
                <a:solidFill>
                  <a:schemeClr val="accent2"/>
                </a:solidFill>
              </a:rPr>
              <a:t>  And puppy-dogs' tails</a:t>
            </a:r>
            <a:br>
              <a:rPr lang="en-AU" sz="2000" dirty="0">
                <a:solidFill>
                  <a:schemeClr val="accent2"/>
                </a:solidFill>
              </a:rPr>
            </a:br>
            <a:r>
              <a:rPr lang="en-AU" sz="2000" dirty="0"/>
              <a:t>That's what little boys are made of</a:t>
            </a:r>
            <a:br>
              <a:rPr lang="en-AU" sz="2000" dirty="0"/>
            </a:br>
            <a:r>
              <a:rPr lang="en-AU" sz="2000" dirty="0"/>
              <a:t/>
            </a:r>
            <a:br>
              <a:rPr lang="en-AU" sz="2000" dirty="0"/>
            </a:br>
            <a:r>
              <a:rPr lang="en-AU" sz="2000" dirty="0"/>
              <a:t>What are little girls made of?</a:t>
            </a:r>
            <a:br>
              <a:rPr lang="en-AU" sz="2000" dirty="0"/>
            </a:br>
            <a:r>
              <a:rPr lang="en-AU" sz="2000" dirty="0"/>
              <a:t>What are little girls made of?</a:t>
            </a:r>
            <a:br>
              <a:rPr lang="en-AU" sz="2000" dirty="0"/>
            </a:br>
            <a:r>
              <a:rPr lang="en-AU" sz="2000" dirty="0"/>
              <a:t>  </a:t>
            </a:r>
            <a:r>
              <a:rPr lang="en-AU" sz="2000" dirty="0">
                <a:solidFill>
                  <a:schemeClr val="accent2"/>
                </a:solidFill>
              </a:rPr>
              <a:t>Sugar and spice</a:t>
            </a:r>
            <a:br>
              <a:rPr lang="en-AU" sz="2000" dirty="0">
                <a:solidFill>
                  <a:schemeClr val="accent2"/>
                </a:solidFill>
              </a:rPr>
            </a:br>
            <a:r>
              <a:rPr lang="en-AU" sz="2000" dirty="0">
                <a:solidFill>
                  <a:schemeClr val="accent2"/>
                </a:solidFill>
              </a:rPr>
              <a:t>  And </a:t>
            </a:r>
            <a:r>
              <a:rPr lang="en-AU" sz="2000" dirty="0" smtClean="0">
                <a:solidFill>
                  <a:schemeClr val="accent2"/>
                </a:solidFill>
              </a:rPr>
              <a:t>all </a:t>
            </a:r>
            <a:r>
              <a:rPr lang="en-AU" sz="2000" dirty="0">
                <a:solidFill>
                  <a:schemeClr val="accent2"/>
                </a:solidFill>
              </a:rPr>
              <a:t>things </a:t>
            </a:r>
            <a:r>
              <a:rPr lang="en-AU" sz="2000" dirty="0" smtClean="0">
                <a:solidFill>
                  <a:schemeClr val="accent2"/>
                </a:solidFill>
              </a:rPr>
              <a:t>nice</a:t>
            </a:r>
            <a:r>
              <a:rPr lang="en-AU" sz="2000" dirty="0"/>
              <a:t/>
            </a:r>
            <a:br>
              <a:rPr lang="en-AU" sz="2000" dirty="0"/>
            </a:br>
            <a:r>
              <a:rPr lang="en-AU" sz="2000" dirty="0"/>
              <a:t>That's what little girls are made </a:t>
            </a:r>
            <a:r>
              <a:rPr lang="en-AU" sz="2000" dirty="0" smtClean="0"/>
              <a:t>of</a:t>
            </a:r>
            <a:endParaRPr lang="en-AU" sz="2000" baseline="30000" dirty="0"/>
          </a:p>
          <a:p>
            <a:pPr marL="109537" indent="0">
              <a:buNone/>
            </a:pPr>
            <a:r>
              <a:rPr lang="en-AU" sz="2000" dirty="0" smtClean="0">
                <a:solidFill>
                  <a:srgbClr val="FF0000"/>
                </a:solidFill>
              </a:rPr>
              <a:t>Nineteenth century nursery rhyme</a:t>
            </a:r>
          </a:p>
          <a:p>
            <a:pPr marL="109537" indent="0">
              <a:buNone/>
            </a:pPr>
            <a:r>
              <a:rPr lang="en-US" sz="2000" i="1" dirty="0" smtClean="0"/>
              <a:t>What </a:t>
            </a:r>
            <a:r>
              <a:rPr lang="en-US" sz="2000" b="1" i="1" dirty="0" smtClean="0">
                <a:solidFill>
                  <a:srgbClr val="FF0000"/>
                </a:solidFill>
              </a:rPr>
              <a:t>binary oppositions </a:t>
            </a:r>
            <a:r>
              <a:rPr lang="en-US" sz="2000" i="1" dirty="0" smtClean="0"/>
              <a:t>are evident? </a:t>
            </a:r>
          </a:p>
          <a:p>
            <a:pPr marL="109537" indent="0">
              <a:buNone/>
            </a:pPr>
            <a:r>
              <a:rPr lang="en-AU" sz="2800" i="1" dirty="0"/>
              <a:t>How might this be read resistantly?</a:t>
            </a:r>
            <a:endParaRPr lang="en-US" sz="2800" i="1" dirty="0"/>
          </a:p>
          <a:p>
            <a:pPr marL="109537" indent="0">
              <a:buNone/>
            </a:pPr>
            <a:endParaRPr lang="en-US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Deconstructing text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436096" y="1481138"/>
            <a:ext cx="3384376" cy="36486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7334" y="1481138"/>
            <a:ext cx="3343138" cy="364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90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None/>
            </a:pPr>
            <a:r>
              <a:rPr lang="en-AU" sz="1600" dirty="0"/>
              <a:t>Right away Mary Anne flew in from Atlanta</a:t>
            </a:r>
            <a:endParaRPr lang="en-US" sz="1600" dirty="0"/>
          </a:p>
          <a:p>
            <a:pPr marL="109537" indent="0">
              <a:buNone/>
            </a:pPr>
            <a:r>
              <a:rPr lang="en-AU" sz="1600" dirty="0"/>
              <a:t>On a red eye midnight flight</a:t>
            </a:r>
            <a:endParaRPr lang="en-US" sz="1600" dirty="0"/>
          </a:p>
          <a:p>
            <a:pPr marL="109537" indent="0">
              <a:buNone/>
            </a:pPr>
            <a:r>
              <a:rPr lang="en-AU" sz="1600" dirty="0"/>
              <a:t>She held Wanda's hand as they</a:t>
            </a:r>
            <a:endParaRPr lang="en-US" sz="1600" dirty="0"/>
          </a:p>
          <a:p>
            <a:pPr marL="109537" indent="0">
              <a:buNone/>
            </a:pPr>
            <a:r>
              <a:rPr lang="en-AU" sz="1600" dirty="0"/>
              <a:t>worked out a plan</a:t>
            </a:r>
            <a:endParaRPr lang="en-US" sz="1600" dirty="0"/>
          </a:p>
          <a:p>
            <a:pPr marL="109537" indent="0">
              <a:buNone/>
            </a:pPr>
            <a:r>
              <a:rPr lang="en-AU" sz="1600" dirty="0"/>
              <a:t>And it didn't take long to decided</a:t>
            </a:r>
            <a:endParaRPr lang="en-US" sz="1600" dirty="0"/>
          </a:p>
          <a:p>
            <a:pPr marL="109537" indent="0">
              <a:buNone/>
            </a:pPr>
            <a:r>
              <a:rPr lang="en-AU" sz="1600" dirty="0"/>
              <a:t> </a:t>
            </a:r>
            <a:endParaRPr lang="en-US" sz="1600" dirty="0"/>
          </a:p>
          <a:p>
            <a:pPr marL="109537" indent="0">
              <a:buNone/>
            </a:pPr>
            <a:r>
              <a:rPr lang="en-AU" sz="1600" dirty="0">
                <a:solidFill>
                  <a:schemeClr val="accent2"/>
                </a:solidFill>
              </a:rPr>
              <a:t>That Earl had to die</a:t>
            </a:r>
            <a:endParaRPr lang="en-US" sz="1600" dirty="0">
              <a:solidFill>
                <a:schemeClr val="accent2"/>
              </a:solidFill>
            </a:endParaRPr>
          </a:p>
          <a:p>
            <a:pPr marL="109537" indent="0">
              <a:buNone/>
            </a:pPr>
            <a:r>
              <a:rPr lang="en-AU" sz="1600" dirty="0"/>
              <a:t>Goodbye Earl</a:t>
            </a:r>
            <a:endParaRPr lang="en-US" sz="1600" dirty="0"/>
          </a:p>
          <a:p>
            <a:pPr marL="109537" indent="0">
              <a:buNone/>
            </a:pPr>
            <a:r>
              <a:rPr lang="en-AU" sz="1600" dirty="0"/>
              <a:t>Those black-eyed peas</a:t>
            </a:r>
            <a:endParaRPr lang="en-US" sz="1600" dirty="0"/>
          </a:p>
          <a:p>
            <a:pPr marL="109537" indent="0">
              <a:buNone/>
            </a:pPr>
            <a:r>
              <a:rPr lang="en-AU" sz="1600" dirty="0"/>
              <a:t>They tasted all right to me Earl</a:t>
            </a:r>
            <a:endParaRPr lang="en-US" sz="1600" dirty="0"/>
          </a:p>
          <a:p>
            <a:pPr marL="109537" indent="0">
              <a:buNone/>
            </a:pPr>
            <a:r>
              <a:rPr lang="en-AU" sz="1600" dirty="0"/>
              <a:t>You're feeling weak</a:t>
            </a:r>
            <a:endParaRPr lang="en-US" sz="1600" dirty="0"/>
          </a:p>
          <a:p>
            <a:pPr marL="109537" indent="0">
              <a:buNone/>
            </a:pPr>
            <a:r>
              <a:rPr lang="en-AU" sz="1600" dirty="0"/>
              <a:t>Why don't you lay down</a:t>
            </a:r>
            <a:endParaRPr lang="en-US" sz="1600" dirty="0"/>
          </a:p>
          <a:p>
            <a:pPr marL="109537" indent="0">
              <a:buNone/>
            </a:pPr>
            <a:r>
              <a:rPr lang="en-AU" sz="1600" dirty="0"/>
              <a:t>and sleep Earl</a:t>
            </a:r>
            <a:endParaRPr lang="en-US" sz="1600" dirty="0"/>
          </a:p>
          <a:p>
            <a:pPr marL="109537" indent="0">
              <a:buNone/>
            </a:pPr>
            <a:r>
              <a:rPr lang="en-AU" sz="1600" dirty="0" err="1"/>
              <a:t>Ain't</a:t>
            </a:r>
            <a:r>
              <a:rPr lang="en-AU" sz="1600" dirty="0"/>
              <a:t> it dark</a:t>
            </a:r>
            <a:endParaRPr lang="en-US" sz="1600" dirty="0"/>
          </a:p>
          <a:p>
            <a:pPr marL="109537" indent="0">
              <a:buNone/>
            </a:pPr>
            <a:r>
              <a:rPr lang="en-AU" sz="1600" dirty="0">
                <a:solidFill>
                  <a:schemeClr val="accent2"/>
                </a:solidFill>
              </a:rPr>
              <a:t>Wrapped up in that tarp </a:t>
            </a:r>
            <a:r>
              <a:rPr lang="en-AU" sz="1600" dirty="0" smtClean="0"/>
              <a:t>Earl (</a:t>
            </a:r>
            <a:r>
              <a:rPr lang="en-AU" sz="1600" b="1" dirty="0" smtClean="0"/>
              <a:t>Goodbye Earl</a:t>
            </a:r>
            <a:r>
              <a:rPr lang="en-AU" sz="1600" dirty="0" smtClean="0"/>
              <a:t>)</a:t>
            </a: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Deconstructing text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340768"/>
            <a:ext cx="3168352" cy="28803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08104" y="4725144"/>
            <a:ext cx="2880320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/>
              <a:t>Earl had to die – </a:t>
            </a:r>
            <a:r>
              <a:rPr lang="en-US" sz="1600" b="1" dirty="0" smtClean="0">
                <a:solidFill>
                  <a:srgbClr val="FF0000"/>
                </a:solidFill>
              </a:rPr>
              <a:t>contradicts</a:t>
            </a:r>
            <a:r>
              <a:rPr lang="en-US" sz="1600" dirty="0" smtClean="0"/>
              <a:t> established image of </a:t>
            </a:r>
          </a:p>
          <a:p>
            <a:r>
              <a:rPr lang="en-US" sz="1600" dirty="0" smtClean="0"/>
              <a:t>Mary Anne and Wand</a:t>
            </a:r>
            <a:r>
              <a:rPr lang="en-US" dirty="0" smtClean="0"/>
              <a:t>a and social mores.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41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972198"/>
          </a:xfrm>
        </p:spPr>
        <p:txBody>
          <a:bodyPr/>
          <a:lstStyle/>
          <a:p>
            <a:pPr marL="109537" indent="0">
              <a:buNone/>
            </a:pPr>
            <a:r>
              <a:rPr lang="en-US" dirty="0" smtClean="0"/>
              <a:t>Gaps</a:t>
            </a:r>
          </a:p>
          <a:p>
            <a:pPr marL="109537" indent="0">
              <a:buNone/>
            </a:pPr>
            <a:r>
              <a:rPr lang="en-US" sz="2000" dirty="0" smtClean="0"/>
              <a:t>E.g. In </a:t>
            </a:r>
            <a:r>
              <a:rPr lang="en-US" sz="2000" i="1" dirty="0" smtClean="0"/>
              <a:t>The Great Gatsby </a:t>
            </a:r>
            <a:r>
              <a:rPr lang="en-US" sz="2000" dirty="0" smtClean="0"/>
              <a:t>there are </a:t>
            </a:r>
            <a:r>
              <a:rPr lang="en-US" sz="2000" dirty="0" smtClean="0">
                <a:solidFill>
                  <a:schemeClr val="accent2"/>
                </a:solidFill>
              </a:rPr>
              <a:t>allusions to criminal activity </a:t>
            </a:r>
            <a:r>
              <a:rPr lang="en-US" sz="2000" dirty="0" smtClean="0"/>
              <a:t>in Gatsby’s secret world but Nick doesn’t know the details because he does not want to get involved. Readers need to fill the gaps in their own way. </a:t>
            </a:r>
          </a:p>
          <a:p>
            <a:pPr marL="109537" indent="0">
              <a:buNone/>
            </a:pPr>
            <a:r>
              <a:rPr lang="en-US" sz="2000" dirty="0" smtClean="0">
                <a:solidFill>
                  <a:schemeClr val="accent2"/>
                </a:solidFill>
              </a:rPr>
              <a:t>The letter </a:t>
            </a:r>
            <a:r>
              <a:rPr lang="en-US" sz="2000" dirty="0" smtClean="0"/>
              <a:t>which Daisy holds and which disintegrates in the bathwater also points to a gap. The reader needs to fill the gap themselves. Who writes it? Why? </a:t>
            </a:r>
          </a:p>
          <a:p>
            <a:pPr marL="109537" indent="0">
              <a:buNone/>
            </a:pPr>
            <a:r>
              <a:rPr lang="en-US" sz="2000" dirty="0" smtClean="0"/>
              <a:t>These gaps allow </a:t>
            </a:r>
            <a:r>
              <a:rPr lang="en-US" sz="2000" dirty="0"/>
              <a:t>for </a:t>
            </a:r>
            <a:r>
              <a:rPr lang="en-US" sz="2000" dirty="0" smtClean="0"/>
              <a:t>these aspects </a:t>
            </a:r>
            <a:r>
              <a:rPr lang="en-US" sz="2000" dirty="0"/>
              <a:t>of the novel to be interpreted in different ways. </a:t>
            </a:r>
            <a:r>
              <a:rPr lang="en-US" sz="2000" dirty="0" smtClean="0"/>
              <a:t>I.e. multiple readings; meaning is unstable</a:t>
            </a:r>
            <a:endParaRPr lang="en-US" sz="2000" dirty="0"/>
          </a:p>
          <a:p>
            <a:pPr marL="109537" indent="0">
              <a:buNone/>
            </a:pP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Deconstructing text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16632"/>
            <a:ext cx="1731268" cy="175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7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None/>
            </a:pPr>
            <a:r>
              <a:rPr lang="en-US" b="1" dirty="0" smtClean="0"/>
              <a:t>Silences</a:t>
            </a:r>
          </a:p>
          <a:p>
            <a:pPr marL="109537" indent="0">
              <a:buNone/>
            </a:pPr>
            <a:r>
              <a:rPr lang="en-US" dirty="0" smtClean="0"/>
              <a:t>Consider the poem “Out, Out” by Robert Frost</a:t>
            </a:r>
          </a:p>
          <a:p>
            <a:pPr marL="109537" indent="0">
              <a:buNone/>
            </a:pPr>
            <a:r>
              <a:rPr lang="en-AU" i="1" dirty="0" smtClean="0"/>
              <a:t>“His </a:t>
            </a:r>
            <a:r>
              <a:rPr lang="en-AU" i="1" dirty="0"/>
              <a:t>sister stood beside them in her apron</a:t>
            </a:r>
            <a:endParaRPr lang="en-US" i="1" dirty="0"/>
          </a:p>
          <a:p>
            <a:pPr marL="109537" indent="0">
              <a:buNone/>
            </a:pPr>
            <a:r>
              <a:rPr lang="en-AU" i="1" dirty="0"/>
              <a:t>To tell them “Supper</a:t>
            </a:r>
            <a:r>
              <a:rPr lang="en-AU" i="1" dirty="0" smtClean="0"/>
              <a:t>.””</a:t>
            </a:r>
            <a:endParaRPr lang="en-US" i="1" dirty="0" smtClean="0"/>
          </a:p>
          <a:p>
            <a:pPr marL="109537" indent="0">
              <a:buNone/>
            </a:pPr>
            <a:r>
              <a:rPr lang="en-US" dirty="0" smtClean="0"/>
              <a:t>This poem depicts a man’s world of work and </a:t>
            </a:r>
            <a:r>
              <a:rPr lang="en-US" sz="1800" dirty="0" smtClean="0"/>
              <a:t>(presumably – I filled the gap on an assumption) </a:t>
            </a:r>
            <a:r>
              <a:rPr lang="en-US" dirty="0" smtClean="0"/>
              <a:t>a male doctor.</a:t>
            </a:r>
          </a:p>
          <a:p>
            <a:pPr marL="109537" indent="0">
              <a:buNone/>
            </a:pPr>
            <a:r>
              <a:rPr lang="en-US" dirty="0" smtClean="0"/>
              <a:t>The poem largely silences and marginalizes women’s experience. You will see this again in the story “Indian Camp”.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Deconstructing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1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Looks again at sub-text </a:t>
            </a:r>
            <a:r>
              <a:rPr lang="en-US" altLang="en-US" b="1" dirty="0" smtClean="0">
                <a:solidFill>
                  <a:schemeClr val="accent2"/>
                </a:solidFill>
              </a:rPr>
              <a:t>in order to reveal what is concealed</a:t>
            </a:r>
          </a:p>
          <a:p>
            <a:r>
              <a:rPr lang="en-US" altLang="en-US" b="1" dirty="0" smtClean="0"/>
              <a:t>Uses different assumptions</a:t>
            </a:r>
          </a:p>
          <a:p>
            <a:r>
              <a:rPr lang="en-US" altLang="en-US" b="1" dirty="0" smtClean="0"/>
              <a:t>Challenges invited readings</a:t>
            </a:r>
          </a:p>
          <a:p>
            <a:r>
              <a:rPr lang="en-US" altLang="en-US" b="1" dirty="0" smtClean="0"/>
              <a:t>Asks: What view of the world is the text based on?</a:t>
            </a:r>
          </a:p>
          <a:p>
            <a:r>
              <a:rPr lang="en-US" altLang="en-US" b="1" dirty="0" smtClean="0"/>
              <a:t>How does language and structure work to construct this view?</a:t>
            </a:r>
          </a:p>
          <a:p>
            <a:r>
              <a:rPr lang="en-US" altLang="en-US" sz="2800" b="1" dirty="0" smtClean="0"/>
              <a:t>How can readers </a:t>
            </a:r>
            <a:r>
              <a:rPr lang="en-US" altLang="en-US" sz="3600" b="1" dirty="0" smtClean="0">
                <a:solidFill>
                  <a:schemeClr val="accent2"/>
                </a:solidFill>
              </a:rPr>
              <a:t>work against </a:t>
            </a:r>
            <a:r>
              <a:rPr lang="en-US" altLang="en-US" sz="2800" b="1" dirty="0" smtClean="0"/>
              <a:t>this construction? </a:t>
            </a:r>
          </a:p>
          <a:p>
            <a:endParaRPr lang="en-US" altLang="en-US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 contemporary text-centred approach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None/>
            </a:pPr>
            <a:r>
              <a:rPr lang="en-US" dirty="0" smtClean="0"/>
              <a:t>Overlap with world-context centered approaches</a:t>
            </a:r>
          </a:p>
          <a:p>
            <a:r>
              <a:rPr lang="en-US" dirty="0" smtClean="0"/>
              <a:t>Whose interests are served?</a:t>
            </a:r>
          </a:p>
          <a:p>
            <a:r>
              <a:rPr lang="en-US" dirty="0" smtClean="0"/>
              <a:t>Multiple readings available</a:t>
            </a:r>
          </a:p>
          <a:p>
            <a:r>
              <a:rPr lang="en-US" dirty="0" smtClean="0"/>
              <a:t>Resistant readings possible</a:t>
            </a:r>
          </a:p>
          <a:p>
            <a:r>
              <a:rPr lang="en-US" dirty="0" smtClean="0"/>
              <a:t>Look for ideological hotspots!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dirty="0"/>
              <a:t>C</a:t>
            </a:r>
            <a:r>
              <a:rPr lang="en-US" dirty="0" smtClean="0"/>
              <a:t>ontemporary Text centered approaches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38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109537" indent="0">
              <a:buNone/>
            </a:pPr>
            <a:r>
              <a:rPr lang="en-US" b="1" dirty="0" smtClean="0"/>
              <a:t>Deconstructionist Theory</a:t>
            </a:r>
          </a:p>
          <a:p>
            <a:pPr marL="109537" indent="0">
              <a:buNone/>
            </a:pPr>
            <a:r>
              <a:rPr lang="en-US" sz="2000" dirty="0" err="1" smtClean="0"/>
              <a:t>Jaques</a:t>
            </a:r>
            <a:r>
              <a:rPr lang="en-US" sz="2000" dirty="0" smtClean="0"/>
              <a:t> Derrida</a:t>
            </a:r>
          </a:p>
          <a:p>
            <a:pPr marL="109537" indent="0">
              <a:buNone/>
            </a:pPr>
            <a:r>
              <a:rPr lang="en-US" sz="2000" dirty="0" smtClean="0"/>
              <a:t>Michel Foucault</a:t>
            </a:r>
            <a:endParaRPr lang="en-US" dirty="0" smtClean="0"/>
          </a:p>
          <a:p>
            <a:pPr marL="109537" indent="0">
              <a:buNone/>
            </a:pPr>
            <a:r>
              <a:rPr lang="en-US" dirty="0" smtClean="0"/>
              <a:t>Binary oppositions  </a:t>
            </a:r>
            <a:r>
              <a:rPr lang="en-US" sz="2000" dirty="0" smtClean="0"/>
              <a:t>Claude</a:t>
            </a:r>
            <a:r>
              <a:rPr lang="en-US" dirty="0" smtClean="0"/>
              <a:t> </a:t>
            </a:r>
            <a:r>
              <a:rPr lang="en-US" sz="2000" dirty="0" smtClean="0"/>
              <a:t>Levi-</a:t>
            </a:r>
            <a:r>
              <a:rPr lang="en-US" sz="2000" b="1" dirty="0" smtClean="0"/>
              <a:t>Strauss</a:t>
            </a:r>
            <a:endParaRPr lang="en-US" sz="2000" b="1" dirty="0"/>
          </a:p>
          <a:p>
            <a:pPr marL="109537" indent="0">
              <a:buNone/>
            </a:pPr>
            <a:r>
              <a:rPr lang="en-US" dirty="0" smtClean="0"/>
              <a:t>Narratology</a:t>
            </a:r>
          </a:p>
          <a:p>
            <a:pPr marL="109537" indent="0">
              <a:buNone/>
            </a:pPr>
            <a:r>
              <a:rPr lang="en-US" sz="2000" dirty="0" smtClean="0"/>
              <a:t>Vladimir </a:t>
            </a:r>
            <a:r>
              <a:rPr lang="en-US" sz="2000" dirty="0" err="1" smtClean="0"/>
              <a:t>Propp</a:t>
            </a:r>
            <a:endParaRPr lang="en-US" sz="2000" dirty="0" smtClean="0"/>
          </a:p>
          <a:p>
            <a:pPr marL="109537" indent="0">
              <a:buNone/>
            </a:pPr>
            <a:r>
              <a:rPr lang="en-US" sz="2000" dirty="0" err="1"/>
              <a:t>Tzvetan</a:t>
            </a:r>
            <a:r>
              <a:rPr lang="en-US" sz="2000" dirty="0"/>
              <a:t> </a:t>
            </a:r>
            <a:r>
              <a:rPr lang="en-US" sz="2000" dirty="0" err="1" smtClean="0"/>
              <a:t>Todorov</a:t>
            </a:r>
            <a:endParaRPr lang="en-US" sz="2000" dirty="0" smtClean="0"/>
          </a:p>
          <a:p>
            <a:pPr marL="109537" indent="0">
              <a:buNone/>
            </a:pPr>
            <a:r>
              <a:rPr lang="en-US" sz="2000" dirty="0" smtClean="0"/>
              <a:t>Gerard </a:t>
            </a:r>
            <a:r>
              <a:rPr lang="en-US" sz="2000" dirty="0" err="1" smtClean="0"/>
              <a:t>Gennete</a:t>
            </a:r>
            <a:r>
              <a:rPr lang="en-US" sz="2000" dirty="0" smtClean="0"/>
              <a:t> </a:t>
            </a:r>
          </a:p>
          <a:p>
            <a:pPr marL="109537" indent="0">
              <a:buNone/>
            </a:pPr>
            <a:r>
              <a:rPr lang="en-US" sz="2000" dirty="0" smtClean="0"/>
              <a:t>Roland Barthes</a:t>
            </a:r>
          </a:p>
          <a:p>
            <a:pPr marL="109537" indent="0">
              <a:buNone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109537" indent="0">
              <a:buNone/>
            </a:pPr>
            <a:r>
              <a:rPr lang="en-US" b="1" dirty="0" smtClean="0"/>
              <a:t>Semiotics</a:t>
            </a:r>
          </a:p>
          <a:p>
            <a:pPr marL="109537" indent="0">
              <a:buNone/>
            </a:pPr>
            <a:r>
              <a:rPr lang="en-US" sz="2000" dirty="0" smtClean="0"/>
              <a:t>Ferdinand de Saussure/Charles Peirce</a:t>
            </a:r>
          </a:p>
          <a:p>
            <a:pPr marL="109537" indent="0">
              <a:buNone/>
            </a:pPr>
            <a:endParaRPr lang="en-US" b="1" dirty="0" smtClean="0"/>
          </a:p>
          <a:p>
            <a:pPr marL="109537" indent="0">
              <a:buNone/>
            </a:pPr>
            <a:r>
              <a:rPr lang="en-US" b="1" dirty="0" smtClean="0"/>
              <a:t>Myth </a:t>
            </a:r>
            <a:r>
              <a:rPr lang="en-US" b="1" dirty="0"/>
              <a:t>and </a:t>
            </a:r>
            <a:r>
              <a:rPr lang="en-US" b="1" dirty="0" smtClean="0"/>
              <a:t>Archetypes</a:t>
            </a:r>
            <a:endParaRPr lang="en-US" b="1" dirty="0"/>
          </a:p>
          <a:p>
            <a:pPr marL="109537" indent="0">
              <a:buNone/>
            </a:pPr>
            <a:r>
              <a:rPr lang="en-US" sz="2000" dirty="0" smtClean="0"/>
              <a:t>C.G. Jung/Northrop Frye</a:t>
            </a:r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 </a:t>
            </a:r>
            <a:r>
              <a:rPr lang="en-US" dirty="0" smtClean="0"/>
              <a:t>IA2, </a:t>
            </a:r>
            <a:r>
              <a:rPr lang="en-US" dirty="0" smtClean="0"/>
              <a:t>use a text-centered theory </a:t>
            </a:r>
            <a:r>
              <a:rPr lang="en-US" sz="2200" dirty="0" smtClean="0"/>
              <a:t>(as well as world-context centered theory) e.g. </a:t>
            </a:r>
            <a:endParaRPr lang="en-US" sz="2200" dirty="0"/>
          </a:p>
        </p:txBody>
      </p:sp>
      <p:sp>
        <p:nvSpPr>
          <p:cNvPr id="5" name="Rectangle 4"/>
          <p:cNvSpPr/>
          <p:nvPr/>
        </p:nvSpPr>
        <p:spPr>
          <a:xfrm>
            <a:off x="4211960" y="4149080"/>
            <a:ext cx="4248472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You should choose one of these text-centered theories (and associated theorists) and research it until you are an expert.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6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None/>
            </a:pPr>
            <a:r>
              <a:rPr lang="en-US" dirty="0" smtClean="0"/>
              <a:t>Johnson, Greer (2004) A Contemporary Text-Centred Approach, Griffith University</a:t>
            </a:r>
          </a:p>
          <a:p>
            <a:pPr marL="109537" indent="0">
              <a:buNone/>
            </a:pPr>
            <a:r>
              <a:rPr lang="en-US" dirty="0" smtClean="0"/>
              <a:t>Good site:</a:t>
            </a:r>
          </a:p>
          <a:p>
            <a:pPr marL="109537" indent="0">
              <a:buNone/>
            </a:pPr>
            <a:r>
              <a:rPr lang="en-US" sz="1800" dirty="0" smtClean="0"/>
              <a:t>Deconstruction Theory (10 minutes) </a:t>
            </a:r>
            <a:r>
              <a:rPr lang="en-US" sz="1800" dirty="0" smtClean="0">
                <a:hlinkClick r:id="rId2"/>
              </a:rPr>
              <a:t>https</a:t>
            </a:r>
            <a:r>
              <a:rPr lang="en-US" sz="1800" dirty="0">
                <a:hlinkClick r:id="rId2"/>
              </a:rPr>
              <a:t>://www.youtube.com/watch?v=_</a:t>
            </a:r>
            <a:r>
              <a:rPr lang="en-US" sz="1800" dirty="0" smtClean="0">
                <a:hlinkClick r:id="rId2"/>
              </a:rPr>
              <a:t>Uili73qcQ4</a:t>
            </a:r>
            <a:endParaRPr lang="en-US" sz="1800" dirty="0" smtClean="0"/>
          </a:p>
          <a:p>
            <a:pPr marL="109537" indent="0">
              <a:buNone/>
            </a:pPr>
            <a:endParaRPr lang="en-US" sz="1800" dirty="0" smtClean="0"/>
          </a:p>
          <a:p>
            <a:pPr marL="109537" indent="0">
              <a:buNone/>
            </a:pPr>
            <a:r>
              <a:rPr lang="en-US" sz="1800" smtClean="0"/>
              <a:t>See </a:t>
            </a:r>
            <a:r>
              <a:rPr lang="en-US" sz="1800" dirty="0" smtClean="0"/>
              <a:t>NEST for documents on binary opposition, semiotics, myth and archetypes, denotation and connotation….I continue to build on resources…</a:t>
            </a:r>
          </a:p>
          <a:p>
            <a:pPr marL="109537" indent="0">
              <a:buNone/>
            </a:pP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83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109537" indent="0">
              <a:buNone/>
            </a:pPr>
            <a:r>
              <a:rPr lang="en-US" dirty="0" smtClean="0"/>
              <a:t>Author – centered</a:t>
            </a:r>
          </a:p>
          <a:p>
            <a:r>
              <a:rPr lang="en-US" dirty="0"/>
              <a:t>h</a:t>
            </a:r>
            <a:r>
              <a:rPr lang="en-US" dirty="0" smtClean="0"/>
              <a:t>istorical</a:t>
            </a:r>
          </a:p>
          <a:p>
            <a:r>
              <a:rPr lang="en-US" dirty="0"/>
              <a:t>c</a:t>
            </a:r>
            <a:r>
              <a:rPr lang="en-US" dirty="0" smtClean="0"/>
              <a:t>ontemporary</a:t>
            </a:r>
          </a:p>
          <a:p>
            <a:pPr marL="109537" indent="0">
              <a:buNone/>
            </a:pPr>
            <a:r>
              <a:rPr lang="en-US" dirty="0" smtClean="0"/>
              <a:t>Reader- centered</a:t>
            </a:r>
          </a:p>
          <a:p>
            <a:r>
              <a:rPr lang="en-US" dirty="0"/>
              <a:t>historical</a:t>
            </a:r>
          </a:p>
          <a:p>
            <a:r>
              <a:rPr lang="en-US" dirty="0"/>
              <a:t>contemporary</a:t>
            </a:r>
          </a:p>
          <a:p>
            <a:pPr marL="109537" indent="0">
              <a:buNone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109537" indent="0">
              <a:buNone/>
            </a:pPr>
            <a:r>
              <a:rPr lang="en-US" dirty="0" smtClean="0"/>
              <a:t>Text-centered</a:t>
            </a:r>
          </a:p>
          <a:p>
            <a:r>
              <a:rPr lang="en-US" dirty="0"/>
              <a:t>historical</a:t>
            </a:r>
          </a:p>
          <a:p>
            <a:r>
              <a:rPr lang="en-US" dirty="0"/>
              <a:t>contemporary</a:t>
            </a:r>
          </a:p>
          <a:p>
            <a:pPr marL="109537" indent="0">
              <a:buNone/>
            </a:pPr>
            <a:r>
              <a:rPr lang="en-US" dirty="0" smtClean="0"/>
              <a:t>World-context centered</a:t>
            </a:r>
          </a:p>
          <a:p>
            <a:r>
              <a:rPr lang="en-US" dirty="0"/>
              <a:t>historical</a:t>
            </a:r>
          </a:p>
          <a:p>
            <a:r>
              <a:rPr lang="en-US" dirty="0"/>
              <a:t>contemporary</a:t>
            </a:r>
          </a:p>
          <a:p>
            <a:pPr marL="109537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dirty="0" smtClean="0">
                <a:ln/>
                <a:solidFill>
                  <a:schemeClr val="accent3"/>
                </a:solidFill>
                <a:effectLst/>
              </a:rPr>
              <a:t>The Four Approaches</a:t>
            </a:r>
            <a:endParaRPr lang="en-US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99892" y="2009069"/>
            <a:ext cx="64807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IA1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623587" y="3384269"/>
            <a:ext cx="64807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IA1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812360" y="2009069"/>
            <a:ext cx="64807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IA2</a:t>
            </a:r>
          </a:p>
          <a:p>
            <a:pPr algn="ctr"/>
            <a:r>
              <a:rPr lang="en-US" dirty="0" smtClean="0"/>
              <a:t>EA4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7399" y="3648140"/>
            <a:ext cx="64807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IA2</a:t>
            </a:r>
          </a:p>
          <a:p>
            <a:pPr algn="ctr"/>
            <a:r>
              <a:rPr lang="en-US" dirty="0" smtClean="0"/>
              <a:t>EA4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27584" y="5013176"/>
            <a:ext cx="7704856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IA3 </a:t>
            </a:r>
            <a:r>
              <a:rPr lang="en-US" i="1" dirty="0" smtClean="0"/>
              <a:t>Any two theories or aspects of theories</a:t>
            </a:r>
            <a:r>
              <a:rPr lang="en-US" dirty="0" smtClean="0"/>
              <a:t>. We will focus on t-c and w-c c as this will help prepare for EA4.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648200" y="4759469"/>
            <a:ext cx="715888" cy="1095250"/>
          </a:xfrm>
          <a:prstGeom prst="straightConnector1">
            <a:avLst/>
          </a:prstGeom>
          <a:ln>
            <a:tailEnd type="triangle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763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None/>
            </a:pPr>
            <a:r>
              <a:rPr lang="en-US" dirty="0" smtClean="0"/>
              <a:t>Historical text-centered approaches</a:t>
            </a:r>
          </a:p>
          <a:p>
            <a:pPr marL="623887" indent="-514350">
              <a:buAutoNum type="arabicPeriod"/>
            </a:pPr>
            <a:r>
              <a:rPr lang="en-US" dirty="0" smtClean="0"/>
              <a:t>New criticism – words on the page; structural unity; close objective reading</a:t>
            </a:r>
          </a:p>
          <a:p>
            <a:pPr marL="623887" indent="-514350">
              <a:buAutoNum type="arabicPeriod"/>
            </a:pPr>
            <a:r>
              <a:rPr lang="en-US" dirty="0" smtClean="0"/>
              <a:t>Structuralism – narratology, semiotics, binary oppositions</a:t>
            </a:r>
          </a:p>
          <a:p>
            <a:pPr marL="623887" indent="-514350">
              <a:buAutoNum type="arabicPeriod"/>
            </a:pPr>
            <a:endParaRPr lang="en-US" dirty="0"/>
          </a:p>
          <a:p>
            <a:pPr marL="623887" indent="-514350">
              <a:buAutoNum type="arabicPeriod"/>
            </a:pPr>
            <a:endParaRPr lang="en-US" dirty="0" smtClean="0"/>
          </a:p>
          <a:p>
            <a:pPr marL="109537" indent="0">
              <a:buNone/>
            </a:pPr>
            <a:r>
              <a:rPr lang="en-US" b="1" dirty="0" smtClean="0"/>
              <a:t>What does QCAA identify as </a:t>
            </a:r>
            <a:r>
              <a:rPr lang="en-US" b="1" dirty="0" smtClean="0">
                <a:solidFill>
                  <a:schemeClr val="accent2"/>
                </a:solidFill>
              </a:rPr>
              <a:t>historical</a:t>
            </a:r>
            <a:r>
              <a:rPr lang="en-US" b="1" dirty="0" smtClean="0"/>
              <a:t> text-centered approaches?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Approaches to Reading Practices QCAA - revision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20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600" b="1" dirty="0" smtClean="0"/>
              <a:t>This looks at how the structure and linguistic organization of a text works harmoniously to encourage all readers to accept a universal theme.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An historical text-centred approach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933056"/>
            <a:ext cx="3228542" cy="280297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48486" y="4470449"/>
            <a:ext cx="4680520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e.g. </a:t>
            </a:r>
            <a:r>
              <a:rPr lang="en-AU" dirty="0"/>
              <a:t>To Kill a Mockingbird is an exploration of human morality, and presents a constant conversation regarding the inherent goodness or evilness of </a:t>
            </a:r>
            <a:r>
              <a:rPr lang="en-AU" dirty="0" smtClean="0"/>
              <a:t>people.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 smtClean="0"/>
              <a:t>Finding meaning from textual elements such as character and narrative structure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 smtClean="0"/>
              <a:t>Recognizing how resolution as component of narrative structure helps manage meaning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 smtClean="0"/>
              <a:t>Acceptance of a unified, stable text</a:t>
            </a: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An historical text-centred reading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3356992"/>
            <a:ext cx="2095500" cy="33813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71600" y="3861048"/>
            <a:ext cx="5616624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e.g. </a:t>
            </a:r>
            <a:r>
              <a:rPr lang="en-US" i="1" dirty="0" smtClean="0"/>
              <a:t>Nineteen Eight Four </a:t>
            </a:r>
            <a:r>
              <a:rPr lang="en-US" dirty="0" smtClean="0"/>
              <a:t>warns us of the dangers of totalitarianism.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5188222"/>
          </a:xfrm>
        </p:spPr>
        <p:txBody>
          <a:bodyPr/>
          <a:lstStyle/>
          <a:p>
            <a:pPr marL="109537" indent="0">
              <a:buNone/>
            </a:pPr>
            <a:r>
              <a:rPr lang="en-US" dirty="0" smtClean="0"/>
              <a:t>Contemporary text-centered approaches</a:t>
            </a:r>
          </a:p>
          <a:p>
            <a:pPr marL="623887" indent="-514350">
              <a:buAutoNum type="arabicPeriod"/>
            </a:pPr>
            <a:r>
              <a:rPr lang="en-US" b="1" dirty="0" smtClean="0">
                <a:solidFill>
                  <a:schemeClr val="accent2"/>
                </a:solidFill>
              </a:rPr>
              <a:t>Deconstruction </a:t>
            </a:r>
            <a:r>
              <a:rPr lang="en-US" dirty="0" smtClean="0"/>
              <a:t>– multiple meanings; gaps, silences and contradictions; binary oppositions/violent hierarchies.</a:t>
            </a:r>
          </a:p>
          <a:p>
            <a:pPr marL="623887" indent="-514350">
              <a:buAutoNum type="arabicPeriod"/>
            </a:pPr>
            <a:r>
              <a:rPr lang="en-US" dirty="0" smtClean="0"/>
              <a:t>Semiotics, myth, archetypes </a:t>
            </a:r>
          </a:p>
          <a:p>
            <a:pPr marL="623887" indent="-514350">
              <a:buAutoNum type="arabicPeriod"/>
            </a:pPr>
            <a:r>
              <a:rPr lang="en-US" dirty="0" smtClean="0"/>
              <a:t>Narratology</a:t>
            </a:r>
          </a:p>
          <a:p>
            <a:pPr marL="109537" indent="0">
              <a:buNone/>
            </a:pPr>
            <a:r>
              <a:rPr lang="en-US" sz="2000" dirty="0" smtClean="0"/>
              <a:t>Note that some reading practices appear in both traditional and contemporary sections. This means you can compare approaches. E.g. traditional and contemporary applications of binary oppositions. </a:t>
            </a:r>
            <a:endParaRPr lang="en-US" dirty="0" smtClean="0"/>
          </a:p>
          <a:p>
            <a:pPr marL="109537" indent="0">
              <a:buNone/>
            </a:pPr>
            <a:r>
              <a:rPr lang="en-US" sz="2400" b="1" dirty="0" smtClean="0"/>
              <a:t>What does QCAA identify as </a:t>
            </a:r>
            <a:r>
              <a:rPr lang="en-US" sz="2400" b="1" dirty="0" smtClean="0">
                <a:solidFill>
                  <a:srgbClr val="FF0000"/>
                </a:solidFill>
              </a:rPr>
              <a:t>contemporary</a:t>
            </a:r>
            <a:r>
              <a:rPr lang="en-US" sz="2400" b="1" dirty="0" smtClean="0"/>
              <a:t> text-centered approaches?</a:t>
            </a:r>
            <a:endParaRPr lang="en-US" sz="24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Approaches to Reading Practices QCAA - revision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39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5044206"/>
          </a:xfrm>
        </p:spPr>
        <p:txBody>
          <a:bodyPr/>
          <a:lstStyle/>
          <a:p>
            <a:pPr marL="109537" indent="0">
              <a:buNone/>
            </a:pPr>
            <a:r>
              <a:rPr lang="en-AU" sz="2400" dirty="0"/>
              <a:t>This means you </a:t>
            </a:r>
            <a:r>
              <a:rPr lang="en-AU" sz="2400" b="1" dirty="0"/>
              <a:t>re-read the text </a:t>
            </a:r>
            <a:r>
              <a:rPr lang="en-AU" sz="2400" dirty="0"/>
              <a:t>by questioning the cultural assumptions of an obvious, conventional reading. </a:t>
            </a:r>
            <a:endParaRPr lang="en-AU" sz="2400" dirty="0" smtClean="0"/>
          </a:p>
          <a:p>
            <a:pPr marL="109537" indent="0">
              <a:buNone/>
            </a:pPr>
            <a:r>
              <a:rPr lang="en-AU" sz="2400" dirty="0" smtClean="0"/>
              <a:t>It </a:t>
            </a:r>
            <a:r>
              <a:rPr lang="en-AU" sz="2400" dirty="0"/>
              <a:t>means </a:t>
            </a:r>
            <a:r>
              <a:rPr lang="en-AU" sz="2400" b="1" dirty="0"/>
              <a:t>looking again</a:t>
            </a:r>
            <a:r>
              <a:rPr lang="en-AU" sz="2400" dirty="0"/>
              <a:t>, using different cultural assumptions (such as contemporary notions of gender equality) and therefore challenging the invited readings by asking again </a:t>
            </a:r>
            <a:r>
              <a:rPr lang="en-AU" sz="2400" b="1" dirty="0"/>
              <a:t>what view of the world is the text based upon and how does the language and structure of the text work to construct this view</a:t>
            </a:r>
            <a:r>
              <a:rPr lang="en-AU" sz="2400" b="1" dirty="0" smtClean="0"/>
              <a:t>.</a:t>
            </a:r>
          </a:p>
          <a:p>
            <a:pPr marL="109537" indent="0">
              <a:buNone/>
            </a:pPr>
            <a:r>
              <a:rPr lang="en-AU" sz="2400" b="1" dirty="0" smtClean="0"/>
              <a:t>In whose interests is this text written? </a:t>
            </a:r>
          </a:p>
          <a:p>
            <a:pPr marL="109537" indent="0">
              <a:buNone/>
            </a:pPr>
            <a:r>
              <a:rPr lang="en-AU" sz="2400" dirty="0" smtClean="0"/>
              <a:t>How </a:t>
            </a:r>
            <a:r>
              <a:rPr lang="en-AU" sz="2400" dirty="0"/>
              <a:t>can readers work against this (socially unjust) construction? </a:t>
            </a:r>
            <a:r>
              <a:rPr lang="en-AU" sz="2400" dirty="0" smtClean="0"/>
              <a:t>(Note cross over with w-c centred approaches.)</a:t>
            </a:r>
            <a:endParaRPr lang="en-US" sz="2400" dirty="0"/>
          </a:p>
          <a:p>
            <a:pPr marL="109537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contemporary text-centered </a:t>
            </a:r>
            <a:r>
              <a:rPr lang="en-US" dirty="0"/>
              <a:t>a</a:t>
            </a:r>
            <a:r>
              <a:rPr lang="en-US" dirty="0" smtClean="0"/>
              <a:t>pproach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29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972198"/>
          </a:xfrm>
        </p:spPr>
        <p:txBody>
          <a:bodyPr/>
          <a:lstStyle/>
          <a:p>
            <a:pPr marL="109537" indent="0">
              <a:buNone/>
            </a:pPr>
            <a:r>
              <a:rPr lang="en-US" sz="2000" dirty="0" smtClean="0"/>
              <a:t>How socially just is Harper Lee’s representation of the African American Calpurnia in </a:t>
            </a:r>
            <a:r>
              <a:rPr lang="en-US" sz="2000" i="1" dirty="0" smtClean="0"/>
              <a:t>To Kill a Mockingbird</a:t>
            </a:r>
            <a:r>
              <a:rPr lang="en-US" sz="2000" dirty="0" smtClean="0"/>
              <a:t>? </a:t>
            </a:r>
            <a:r>
              <a:rPr lang="en-US" sz="1800" dirty="0" smtClean="0"/>
              <a:t>(post-colonial theory)</a:t>
            </a:r>
          </a:p>
          <a:p>
            <a:pPr marL="109537" indent="0">
              <a:buNone/>
            </a:pPr>
            <a:r>
              <a:rPr lang="en-AU" sz="2000" dirty="0" smtClean="0"/>
              <a:t>Or</a:t>
            </a:r>
          </a:p>
          <a:p>
            <a:pPr marL="109537" indent="0">
              <a:buNone/>
            </a:pPr>
            <a:r>
              <a:rPr lang="en-AU" sz="2000" i="1" dirty="0" smtClean="0"/>
              <a:t> </a:t>
            </a:r>
            <a:r>
              <a:rPr lang="en-AU" sz="2000" dirty="0"/>
              <a:t>Is the representati</a:t>
            </a:r>
            <a:r>
              <a:rPr lang="en-AU" sz="2000" b="1" dirty="0"/>
              <a:t>o</a:t>
            </a:r>
            <a:r>
              <a:rPr lang="en-AU" sz="2000" dirty="0"/>
              <a:t>n of </a:t>
            </a:r>
            <a:r>
              <a:rPr lang="en-AU" sz="2000" dirty="0" smtClean="0"/>
              <a:t>Julia </a:t>
            </a:r>
            <a:r>
              <a:rPr lang="en-AU" sz="2000" dirty="0"/>
              <a:t>in </a:t>
            </a:r>
            <a:r>
              <a:rPr lang="en-AU" sz="2000" i="1" dirty="0"/>
              <a:t>Nineteen Eighty Four </a:t>
            </a:r>
            <a:r>
              <a:rPr lang="en-AU" sz="2000" dirty="0"/>
              <a:t>fair and just</a:t>
            </a:r>
            <a:r>
              <a:rPr lang="en-AU" sz="2000" dirty="0" smtClean="0"/>
              <a:t>? </a:t>
            </a:r>
            <a:r>
              <a:rPr lang="en-AU" sz="1800" dirty="0"/>
              <a:t>(feminist theory)</a:t>
            </a:r>
          </a:p>
          <a:p>
            <a:pPr marL="109537" indent="0">
              <a:buNone/>
            </a:pPr>
            <a:r>
              <a:rPr lang="en-US" sz="2000" dirty="0" smtClean="0"/>
              <a:t>Or </a:t>
            </a:r>
          </a:p>
          <a:p>
            <a:pPr marL="109537" indent="0">
              <a:buNone/>
            </a:pPr>
            <a:r>
              <a:rPr lang="en-US" sz="2000" dirty="0" smtClean="0"/>
              <a:t>Is the central female character in </a:t>
            </a:r>
            <a:r>
              <a:rPr lang="en-US" sz="2000" i="1" dirty="0" smtClean="0"/>
              <a:t>Briar Rose </a:t>
            </a:r>
            <a:r>
              <a:rPr lang="en-US" sz="2000" dirty="0" smtClean="0"/>
              <a:t>by Anne Sexton an ‘empowered woman’ or </a:t>
            </a:r>
            <a:r>
              <a:rPr lang="en-US" sz="2000" dirty="0"/>
              <a:t>further imprisoned in the patriarchal </a:t>
            </a:r>
            <a:r>
              <a:rPr lang="en-US" sz="2000" dirty="0" smtClean="0"/>
              <a:t>society </a:t>
            </a:r>
            <a:r>
              <a:rPr lang="en-US" sz="2000" dirty="0"/>
              <a:t>that the </a:t>
            </a:r>
            <a:r>
              <a:rPr lang="en-US" sz="2000" dirty="0" smtClean="0"/>
              <a:t>author </a:t>
            </a:r>
            <a:r>
              <a:rPr lang="en-US" sz="2000" dirty="0"/>
              <a:t>sought to challenge</a:t>
            </a:r>
            <a:r>
              <a:rPr lang="en-US" sz="2000" dirty="0" smtClean="0"/>
              <a:t>. </a:t>
            </a:r>
            <a:r>
              <a:rPr lang="en-US" sz="1800" dirty="0"/>
              <a:t>(feminist theory</a:t>
            </a:r>
            <a:r>
              <a:rPr lang="en-US" sz="2000" dirty="0" smtClean="0"/>
              <a:t>)</a:t>
            </a:r>
          </a:p>
          <a:p>
            <a:pPr marL="109537" indent="0">
              <a:buNone/>
            </a:pPr>
            <a:r>
              <a:rPr lang="en-US" sz="2000" dirty="0" smtClean="0"/>
              <a:t>Or</a:t>
            </a:r>
          </a:p>
          <a:p>
            <a:pPr marL="109537" indent="0">
              <a:buNone/>
            </a:pPr>
            <a:r>
              <a:rPr lang="en-US" sz="2000" dirty="0"/>
              <a:t>D</a:t>
            </a:r>
            <a:r>
              <a:rPr lang="en-US" sz="2000" dirty="0" smtClean="0"/>
              <a:t>oes </a:t>
            </a:r>
            <a:r>
              <a:rPr lang="en-US" sz="2000" i="1" dirty="0" smtClean="0"/>
              <a:t>The Great Gatsby </a:t>
            </a:r>
            <a:r>
              <a:rPr lang="en-US" sz="2000" dirty="0" smtClean="0"/>
              <a:t>perpetuate classist beliefs</a:t>
            </a:r>
          </a:p>
          <a:p>
            <a:pPr marL="109537" indent="0">
              <a:buNone/>
            </a:pPr>
            <a:r>
              <a:rPr lang="en-US" sz="2000" dirty="0" smtClean="0"/>
              <a:t>by </a:t>
            </a:r>
            <a:r>
              <a:rPr lang="en-US" sz="2000" dirty="0"/>
              <a:t>affirming the status quo in capitalist society, rather than simply presenting a critique of </a:t>
            </a:r>
            <a:r>
              <a:rPr lang="en-US" sz="2000" dirty="0" smtClean="0"/>
              <a:t>the class system? </a:t>
            </a:r>
            <a:r>
              <a:rPr lang="en-US" sz="1800" dirty="0"/>
              <a:t>(Marxist theory)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87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None/>
            </a:pPr>
            <a:r>
              <a:rPr lang="en-AU" dirty="0"/>
              <a:t>A start is to re-examine the structure and linguistic organisation of the text to see if it does indeed contain traces of views and cultural assumptions  </a:t>
            </a:r>
            <a:r>
              <a:rPr lang="en-AU" b="1" dirty="0"/>
              <a:t>(ideological hot spots</a:t>
            </a:r>
            <a:r>
              <a:rPr lang="en-AU" b="1" dirty="0" smtClean="0"/>
              <a:t>) </a:t>
            </a:r>
            <a:r>
              <a:rPr lang="en-AU" dirty="0" smtClean="0"/>
              <a:t>that </a:t>
            </a:r>
            <a:r>
              <a:rPr lang="en-AU" dirty="0"/>
              <a:t>might be developed into a resistant </a:t>
            </a:r>
            <a:r>
              <a:rPr lang="en-AU" dirty="0" smtClean="0"/>
              <a:t>reading of the text.</a:t>
            </a:r>
          </a:p>
          <a:p>
            <a:pPr marL="109537" indent="0">
              <a:buNone/>
            </a:pPr>
            <a:endParaRPr lang="en-AU" dirty="0"/>
          </a:p>
          <a:p>
            <a:pPr marL="109537" indent="0">
              <a:buNone/>
            </a:pPr>
            <a:r>
              <a:rPr lang="en-AU" b="1" dirty="0"/>
              <a:t>(ideological hot spots)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contemporary text-centered approach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725144"/>
            <a:ext cx="2987824" cy="142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13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1017</TotalTime>
  <Words>1219</Words>
  <Application>Microsoft Office PowerPoint</Application>
  <PresentationFormat>On-screen Show (4:3)</PresentationFormat>
  <Paragraphs>147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Lucida Sans Unicode</vt:lpstr>
      <vt:lpstr>Optima</vt:lpstr>
      <vt:lpstr>Symbol</vt:lpstr>
      <vt:lpstr>Times New Roman</vt:lpstr>
      <vt:lpstr>Verdana</vt:lpstr>
      <vt:lpstr>Wingdings 2</vt:lpstr>
      <vt:lpstr>Wingdings 3</vt:lpstr>
      <vt:lpstr>Concourse</vt:lpstr>
      <vt:lpstr>A contemporary text-centred approach</vt:lpstr>
      <vt:lpstr>The Four Approaches</vt:lpstr>
      <vt:lpstr>Approaches to Reading Practices QCAA - revision </vt:lpstr>
      <vt:lpstr>An historical text-centred approach</vt:lpstr>
      <vt:lpstr>An historical text-centred reading</vt:lpstr>
      <vt:lpstr>Approaches to Reading Practices QCAA - revision</vt:lpstr>
      <vt:lpstr>A contemporary text-centered approach</vt:lpstr>
      <vt:lpstr>For example</vt:lpstr>
      <vt:lpstr>A contemporary text-centered approach</vt:lpstr>
      <vt:lpstr>PowerPoint Presentation</vt:lpstr>
      <vt:lpstr>PowerPoint Presentation</vt:lpstr>
      <vt:lpstr>Deconstructing text</vt:lpstr>
      <vt:lpstr>Deconstructing text</vt:lpstr>
      <vt:lpstr>Deconstructing text</vt:lpstr>
      <vt:lpstr>Deconstructing text</vt:lpstr>
      <vt:lpstr>A contemporary text-centred approach</vt:lpstr>
      <vt:lpstr> Contemporary Text centered approaches</vt:lpstr>
      <vt:lpstr>In IA2, use a text-centered theory (as well as world-context centered theory) e.g. </vt:lpstr>
      <vt:lpstr>Reference</vt:lpstr>
    </vt:vector>
  </TitlesOfParts>
  <Company>West Moreton Anglican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contemporary text-centred approach</dc:title>
  <dc:creator>Elizabeth Woolaston</dc:creator>
  <cp:lastModifiedBy>Elizabeth Woolaston</cp:lastModifiedBy>
  <cp:revision>52</cp:revision>
  <dcterms:created xsi:type="dcterms:W3CDTF">2009-04-26T10:05:14Z</dcterms:created>
  <dcterms:modified xsi:type="dcterms:W3CDTF">2020-06-15T22:04:10Z</dcterms:modified>
</cp:coreProperties>
</file>