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5" r:id="rId3"/>
    <p:sldId id="286" r:id="rId4"/>
    <p:sldId id="279" r:id="rId5"/>
    <p:sldId id="283" r:id="rId6"/>
    <p:sldId id="275" r:id="rId7"/>
    <p:sldId id="277" r:id="rId8"/>
    <p:sldId id="276" r:id="rId9"/>
    <p:sldId id="262" r:id="rId10"/>
    <p:sldId id="265" r:id="rId11"/>
    <p:sldId id="270" r:id="rId12"/>
    <p:sldId id="272" r:id="rId13"/>
    <p:sldId id="282" r:id="rId14"/>
    <p:sldId id="261" r:id="rId15"/>
    <p:sldId id="269" r:id="rId16"/>
    <p:sldId id="267" r:id="rId17"/>
    <p:sldId id="268" r:id="rId18"/>
    <p:sldId id="263" r:id="rId19"/>
    <p:sldId id="278" r:id="rId20"/>
    <p:sldId id="28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9" autoAdjust="0"/>
    <p:restoredTop sz="94660"/>
  </p:normalViewPr>
  <p:slideViewPr>
    <p:cSldViewPr snapToGrid="0">
      <p:cViewPr varScale="1">
        <p:scale>
          <a:sx n="103" d="100"/>
          <a:sy n="103" d="100"/>
        </p:scale>
        <p:origin x="144" y="31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31-Oct-20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31-Oct-20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31-Oct-20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31-Oct-20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31-Oct-20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31-Oct-20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31-Oct-20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31-Oct-20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31-Oct-20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musingsandbooks.wordpress.com/2015/04/02/archetype-adventure-a-guide-to-archetypes-in-literature/"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Difference_(philosophy)" TargetMode="External"/><Relationship Id="rId2" Type="http://schemas.openxmlformats.org/officeDocument/2006/relationships/hyperlink" Target="https://en.wikipedia.org/wiki/Sign_(semiotics)" TargetMode="Externa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Text-Centered Approaches</a:t>
            </a:r>
            <a:endParaRPr lang="en-US" b="1" dirty="0">
              <a:solidFill>
                <a:srgbClr val="FF0000"/>
              </a:solidFill>
            </a:endParaRPr>
          </a:p>
        </p:txBody>
      </p:sp>
      <p:sp>
        <p:nvSpPr>
          <p:cNvPr id="3" name="Subtitle 2"/>
          <p:cNvSpPr>
            <a:spLocks noGrp="1"/>
          </p:cNvSpPr>
          <p:nvPr>
            <p:ph type="subTitle" idx="1"/>
          </p:nvPr>
        </p:nvSpPr>
        <p:spPr/>
        <p:txBody>
          <a:bodyPr>
            <a:normAutofit lnSpcReduction="10000"/>
          </a:bodyPr>
          <a:lstStyle/>
          <a:p>
            <a:r>
              <a:rPr lang="en-US" b="1" dirty="0" smtClean="0">
                <a:solidFill>
                  <a:srgbClr val="FF0000"/>
                </a:solidFill>
              </a:rPr>
              <a:t>Historical </a:t>
            </a:r>
            <a:r>
              <a:rPr lang="en-US" sz="3600" b="1" dirty="0" smtClean="0">
                <a:solidFill>
                  <a:srgbClr val="FF0000"/>
                </a:solidFill>
              </a:rPr>
              <a:t>structuralism </a:t>
            </a:r>
            <a:r>
              <a:rPr lang="en-US" b="1" dirty="0" smtClean="0">
                <a:solidFill>
                  <a:srgbClr val="FF0000"/>
                </a:solidFill>
              </a:rPr>
              <a:t>and related contemporary approaches</a:t>
            </a:r>
            <a:endParaRPr lang="en-US" b="1" dirty="0">
              <a:solidFill>
                <a:srgbClr val="FF0000"/>
              </a:solidFill>
            </a:endParaRPr>
          </a:p>
        </p:txBody>
      </p:sp>
    </p:spTree>
    <p:extLst>
      <p:ext uri="{BB962C8B-B14F-4D97-AF65-F5344CB8AC3E}">
        <p14:creationId xmlns:p14="http://schemas.microsoft.com/office/powerpoint/2010/main" val="30009842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Contemporary binary oppositions</a:t>
            </a:r>
            <a:endParaRPr lang="en-US" b="1" dirty="0"/>
          </a:p>
        </p:txBody>
      </p:sp>
      <p:sp>
        <p:nvSpPr>
          <p:cNvPr id="3" name="Content Placeholder 2"/>
          <p:cNvSpPr>
            <a:spLocks noGrp="1"/>
          </p:cNvSpPr>
          <p:nvPr>
            <p:ph idx="1"/>
          </p:nvPr>
        </p:nvSpPr>
        <p:spPr/>
        <p:txBody>
          <a:bodyPr>
            <a:normAutofit/>
          </a:bodyPr>
          <a:lstStyle/>
          <a:p>
            <a:pPr marL="0" indent="0">
              <a:buNone/>
            </a:pPr>
            <a:r>
              <a:rPr lang="en-AU" dirty="0"/>
              <a:t>C</a:t>
            </a:r>
            <a:r>
              <a:rPr lang="en-AU" dirty="0" smtClean="0"/>
              <a:t>ontemporary theorists </a:t>
            </a:r>
            <a:r>
              <a:rPr lang="en-AU" b="1" dirty="0" smtClean="0"/>
              <a:t>focus </a:t>
            </a:r>
            <a:r>
              <a:rPr lang="en-AU" b="1" dirty="0"/>
              <a:t>on the binary </a:t>
            </a:r>
            <a:r>
              <a:rPr lang="en-AU" b="1" dirty="0" smtClean="0"/>
              <a:t>oppositions</a:t>
            </a:r>
            <a:r>
              <a:rPr lang="en-AU" dirty="0" smtClean="0"/>
              <a:t>, which </a:t>
            </a:r>
            <a:r>
              <a:rPr lang="en-AU" dirty="0"/>
              <a:t>the </a:t>
            </a:r>
            <a:r>
              <a:rPr lang="en-AU" dirty="0" smtClean="0"/>
              <a:t>Structuralists </a:t>
            </a:r>
            <a:r>
              <a:rPr lang="en-AU" dirty="0"/>
              <a:t>had taken to be stable and distinct, but which </a:t>
            </a:r>
            <a:r>
              <a:rPr lang="en-AU" dirty="0" smtClean="0"/>
              <a:t>they assert </a:t>
            </a:r>
            <a:r>
              <a:rPr lang="en-AU" dirty="0"/>
              <a:t>are not mutually exclusive. </a:t>
            </a:r>
            <a:endParaRPr lang="en-AU" dirty="0" smtClean="0"/>
          </a:p>
          <a:p>
            <a:pPr marL="0" indent="0">
              <a:buNone/>
            </a:pPr>
            <a:r>
              <a:rPr lang="en-AU" dirty="0" smtClean="0"/>
              <a:t>The </a:t>
            </a:r>
            <a:r>
              <a:rPr lang="en-AU" dirty="0">
                <a:solidFill>
                  <a:srgbClr val="FF0000"/>
                </a:solidFill>
              </a:rPr>
              <a:t>privileged </a:t>
            </a:r>
            <a:r>
              <a:rPr lang="en-AU" dirty="0"/>
              <a:t>(preferred or central) member of the binary pair depends on the other, marginal, member but needs to deny this dependency to maintain its superiority</a:t>
            </a:r>
            <a:r>
              <a:rPr lang="en-AU" dirty="0" smtClean="0"/>
              <a:t>. </a:t>
            </a:r>
            <a:r>
              <a:rPr lang="en-AU" dirty="0" err="1" smtClean="0"/>
              <a:t>Ie</a:t>
            </a:r>
            <a:r>
              <a:rPr lang="en-AU" dirty="0" smtClean="0"/>
              <a:t> there is </a:t>
            </a:r>
            <a:r>
              <a:rPr lang="en-AU" dirty="0" smtClean="0">
                <a:solidFill>
                  <a:srgbClr val="FF0000"/>
                </a:solidFill>
              </a:rPr>
              <a:t>a hierarchy </a:t>
            </a:r>
            <a:r>
              <a:rPr lang="en-AU" dirty="0" smtClean="0"/>
              <a:t>which is generally accepted. </a:t>
            </a:r>
          </a:p>
          <a:p>
            <a:pPr marL="0" indent="0">
              <a:buNone/>
            </a:pPr>
            <a:r>
              <a:rPr lang="en-AU" dirty="0" smtClean="0"/>
              <a:t>These hierarchies of meaning form ideologies e.g. patriarchal ideology is supported by the privileging of one half of the binary over the other. man/woman, inside/outside, assertive/passive, work/home</a:t>
            </a:r>
          </a:p>
        </p:txBody>
      </p:sp>
    </p:spTree>
    <p:extLst>
      <p:ext uri="{BB962C8B-B14F-4D97-AF65-F5344CB8AC3E}">
        <p14:creationId xmlns:p14="http://schemas.microsoft.com/office/powerpoint/2010/main" val="3058589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Contemporary - Binary Oppositions</a:t>
            </a:r>
            <a:endParaRPr lang="en-US" dirty="0"/>
          </a:p>
        </p:txBody>
      </p:sp>
      <p:sp>
        <p:nvSpPr>
          <p:cNvPr id="3" name="Content Placeholder 2"/>
          <p:cNvSpPr>
            <a:spLocks noGrp="1"/>
          </p:cNvSpPr>
          <p:nvPr>
            <p:ph idx="1"/>
          </p:nvPr>
        </p:nvSpPr>
        <p:spPr>
          <a:xfrm>
            <a:off x="1371600" y="1658678"/>
            <a:ext cx="9601200" cy="4210493"/>
          </a:xfrm>
        </p:spPr>
        <p:txBody>
          <a:bodyPr>
            <a:normAutofit fontScale="92500" lnSpcReduction="10000"/>
          </a:bodyPr>
          <a:lstStyle/>
          <a:p>
            <a:r>
              <a:rPr lang="en-AU" dirty="0" smtClean="0"/>
              <a:t>Contemporary theorists suggest we can </a:t>
            </a:r>
            <a:r>
              <a:rPr lang="en-AU" dirty="0"/>
              <a:t>begin to </a:t>
            </a:r>
            <a:r>
              <a:rPr lang="en-AU" b="1" dirty="0"/>
              <a:t>unpack the ideology </a:t>
            </a:r>
            <a:r>
              <a:rPr lang="en-AU" dirty="0"/>
              <a:t>of stories by examining the binary oppositions, which are central to them. The qualities ascribed to ‘good’ characters reveal much about what has been valued and what has been regarded as inferior or evil in Western culture. The conceptual centre of hero stories/folk tales consists of a set of binary oppositions: the qualities ascribed to the hero on the one hand and to his wild opponents on the other. </a:t>
            </a:r>
            <a:endParaRPr lang="en-AU" dirty="0" smtClean="0"/>
          </a:p>
          <a:p>
            <a:r>
              <a:rPr lang="en-AU" dirty="0" smtClean="0">
                <a:solidFill>
                  <a:srgbClr val="00B050"/>
                </a:solidFill>
              </a:rPr>
              <a:t>See the document entitled “</a:t>
            </a:r>
            <a:r>
              <a:rPr lang="en-AU" i="1" dirty="0" smtClean="0">
                <a:solidFill>
                  <a:srgbClr val="00B050"/>
                </a:solidFill>
              </a:rPr>
              <a:t>Unpacking discourse and ideology</a:t>
            </a:r>
            <a:r>
              <a:rPr lang="en-AU" dirty="0" smtClean="0">
                <a:solidFill>
                  <a:srgbClr val="00B050"/>
                </a:solidFill>
              </a:rPr>
              <a:t>”, which has been taken from a student’s IA2. </a:t>
            </a:r>
          </a:p>
          <a:p>
            <a:r>
              <a:rPr lang="en-AU" dirty="0"/>
              <a:t>These binaries or dualisms are more than just dichotomies because one of the terms is constructed as superior and the other as inherently inferior in relation to it. The </a:t>
            </a:r>
            <a:r>
              <a:rPr lang="en-AU" dirty="0" err="1"/>
              <a:t>inferiorized</a:t>
            </a:r>
            <a:r>
              <a:rPr lang="en-AU" dirty="0"/>
              <a:t> ‘other’ is treated in a variety of ways: It may be backgrounded, that is simply regarded as not worthy of notice, as is the case with females in boys’ adventure stories. It may be defined as being radically different, distinct in as many ways as possible from the superior norm, thus underlining its </a:t>
            </a:r>
            <a:r>
              <a:rPr lang="en-AU" dirty="0" smtClean="0"/>
              <a:t>inferiority.</a:t>
            </a:r>
            <a:endParaRPr lang="en-US" dirty="0"/>
          </a:p>
        </p:txBody>
      </p:sp>
    </p:spTree>
    <p:extLst>
      <p:ext uri="{BB962C8B-B14F-4D97-AF65-F5344CB8AC3E}">
        <p14:creationId xmlns:p14="http://schemas.microsoft.com/office/powerpoint/2010/main" val="439808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Oppositions</a:t>
            </a:r>
            <a:endParaRPr lang="en-US" dirty="0"/>
          </a:p>
        </p:txBody>
      </p:sp>
      <p:sp>
        <p:nvSpPr>
          <p:cNvPr id="3" name="Content Placeholder 2"/>
          <p:cNvSpPr>
            <a:spLocks noGrp="1"/>
          </p:cNvSpPr>
          <p:nvPr>
            <p:ph idx="1"/>
          </p:nvPr>
        </p:nvSpPr>
        <p:spPr/>
        <p:txBody>
          <a:bodyPr>
            <a:normAutofit fontScale="77500" lnSpcReduction="20000"/>
          </a:bodyPr>
          <a:lstStyle/>
          <a:p>
            <a:r>
              <a:rPr lang="en-AU" dirty="0" smtClean="0"/>
              <a:t>There are a </a:t>
            </a:r>
            <a:r>
              <a:rPr lang="en-AU" dirty="0"/>
              <a:t>number of crucial, interrelated binary oppositions which effectively reinforce each </a:t>
            </a:r>
            <a:r>
              <a:rPr lang="en-AU" dirty="0" smtClean="0"/>
              <a:t>other, </a:t>
            </a:r>
            <a:r>
              <a:rPr lang="en-AU" dirty="0"/>
              <a:t>forming a fracture that runs through our culture:</a:t>
            </a:r>
            <a:endParaRPr lang="en-US" dirty="0"/>
          </a:p>
          <a:p>
            <a:pPr marL="0" indent="0">
              <a:buNone/>
            </a:pPr>
            <a:r>
              <a:rPr lang="en-AU" b="1" dirty="0"/>
              <a:t>Reason – emotion; civilization – wilderness; reason – nature; order –chaos; mind (soul) – body; male – female; human – non-human; master – slave. </a:t>
            </a:r>
            <a:endParaRPr lang="en-AU" b="1" dirty="0" smtClean="0"/>
          </a:p>
          <a:p>
            <a:r>
              <a:rPr lang="en-AU" dirty="0" smtClean="0"/>
              <a:t>In </a:t>
            </a:r>
            <a:r>
              <a:rPr lang="en-AU" dirty="0"/>
              <a:t>hero tales of the Christian era ‘good’ is frequently attached to the ‘reason……… master’ side of the dualities and ‘evil’ to their opposites, thus powerfully reinforcing the sense of the innate superiority of civilised, rational, male order as against wild, emotional, female chaos. </a:t>
            </a:r>
            <a:endParaRPr lang="en-AU" dirty="0" smtClean="0"/>
          </a:p>
          <a:p>
            <a:r>
              <a:rPr lang="en-AU" dirty="0" smtClean="0"/>
              <a:t>Because </a:t>
            </a:r>
            <a:r>
              <a:rPr lang="en-AU" dirty="0"/>
              <a:t>of their association with copulation and reproduction, women were consistently associated by Christian thinkers with the senses and the body, and hence with nature, rather than with the higher faculty of reason. </a:t>
            </a:r>
            <a:endParaRPr lang="en-AU" dirty="0" smtClean="0"/>
          </a:p>
          <a:p>
            <a:pPr marL="0" indent="0">
              <a:buNone/>
            </a:pPr>
            <a:r>
              <a:rPr lang="en-AU" dirty="0" smtClean="0">
                <a:solidFill>
                  <a:srgbClr val="FF0000"/>
                </a:solidFill>
              </a:rPr>
              <a:t>You could identify and analyse the use of significant binary oppositions (historical and contemporary) in your complex text as a text-centred methodology but you probably need to extend this analysis to the application of other related terms</a:t>
            </a:r>
            <a:r>
              <a:rPr lang="en-AU" dirty="0" smtClean="0"/>
              <a:t>.</a:t>
            </a:r>
          </a:p>
          <a:p>
            <a:pPr marL="0" indent="0">
              <a:buNone/>
            </a:pPr>
            <a:r>
              <a:rPr lang="en-AU" dirty="0" smtClean="0"/>
              <a:t>See </a:t>
            </a:r>
            <a:r>
              <a:rPr lang="en-AU" dirty="0" err="1" smtClean="0"/>
              <a:t>Hourihan</a:t>
            </a:r>
            <a:r>
              <a:rPr lang="en-AU" dirty="0" smtClean="0"/>
              <a:t>, </a:t>
            </a:r>
            <a:r>
              <a:rPr lang="en-AU" i="1" dirty="0" smtClean="0"/>
              <a:t>Deconstructing the Hero </a:t>
            </a:r>
            <a:r>
              <a:rPr lang="en-AU" dirty="0" smtClean="0"/>
              <a:t>for useful and accessible  information on binary oppositions.  </a:t>
            </a:r>
            <a:endParaRPr lang="en-US" dirty="0"/>
          </a:p>
        </p:txBody>
      </p:sp>
    </p:spTree>
    <p:extLst>
      <p:ext uri="{BB962C8B-B14F-4D97-AF65-F5344CB8AC3E}">
        <p14:creationId xmlns:p14="http://schemas.microsoft.com/office/powerpoint/2010/main" val="40101033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Possible application of binary oppositions, </a:t>
            </a:r>
            <a:r>
              <a:rPr lang="en-US" b="1" u="sng" dirty="0" smtClean="0">
                <a:solidFill>
                  <a:srgbClr val="FF0000"/>
                </a:solidFill>
              </a:rPr>
              <a:t>difference</a:t>
            </a:r>
            <a:r>
              <a:rPr lang="en-US" b="1" dirty="0" smtClean="0">
                <a:solidFill>
                  <a:srgbClr val="FF0000"/>
                </a:solidFill>
              </a:rPr>
              <a:t> and </a:t>
            </a:r>
            <a:r>
              <a:rPr lang="en-US" b="1" u="sng" dirty="0" smtClean="0">
                <a:solidFill>
                  <a:srgbClr val="FF0000"/>
                </a:solidFill>
              </a:rPr>
              <a:t>differance</a:t>
            </a:r>
            <a:endParaRPr lang="en-US" b="1" u="sng" dirty="0">
              <a:solidFill>
                <a:srgbClr val="FF0000"/>
              </a:solidFill>
            </a:endParaRPr>
          </a:p>
        </p:txBody>
      </p:sp>
      <p:sp>
        <p:nvSpPr>
          <p:cNvPr id="3" name="Content Placeholder 2"/>
          <p:cNvSpPr>
            <a:spLocks noGrp="1"/>
          </p:cNvSpPr>
          <p:nvPr>
            <p:ph idx="1"/>
          </p:nvPr>
        </p:nvSpPr>
        <p:spPr>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a:normAutofit fontScale="85000" lnSpcReduction="10000"/>
          </a:bodyPr>
          <a:lstStyle/>
          <a:p>
            <a:pPr marL="457200" indent="-457200">
              <a:buAutoNum type="arabicPeriod"/>
            </a:pPr>
            <a:r>
              <a:rPr lang="en-US" dirty="0" smtClean="0"/>
              <a:t>Begin by explaining both the historical and contemporary notions of </a:t>
            </a:r>
            <a:r>
              <a:rPr lang="en-US" u="sng" dirty="0" smtClean="0"/>
              <a:t>binary oppositions</a:t>
            </a:r>
            <a:r>
              <a:rPr lang="en-US" dirty="0" smtClean="0"/>
              <a:t>. Be very clear about the differences between them; identify relevant theorists.</a:t>
            </a:r>
          </a:p>
          <a:p>
            <a:pPr marL="457200" indent="-457200">
              <a:buAutoNum type="arabicPeriod"/>
            </a:pPr>
            <a:r>
              <a:rPr lang="en-US" dirty="0" smtClean="0"/>
              <a:t>Apply the concepts (historical and contemporary) of binary oppositions to your text to see what is revealed. </a:t>
            </a:r>
          </a:p>
          <a:p>
            <a:pPr marL="457200" indent="-457200">
              <a:buAutoNum type="arabicPeriod"/>
            </a:pPr>
            <a:r>
              <a:rPr lang="en-US" dirty="0"/>
              <a:t>E</a:t>
            </a:r>
            <a:r>
              <a:rPr lang="en-US" dirty="0" smtClean="0"/>
              <a:t>valuate the usefulness of binary oppositions (historical and contemporary understandings) to answering your focus question: compare the two approaches, weigh up the strengths </a:t>
            </a:r>
            <a:r>
              <a:rPr lang="en-US" smtClean="0"/>
              <a:t>and limitations/usefulness </a:t>
            </a:r>
            <a:r>
              <a:rPr lang="en-US" dirty="0" smtClean="0"/>
              <a:t>of each theoretical approach. </a:t>
            </a:r>
          </a:p>
          <a:p>
            <a:pPr marL="0" indent="0">
              <a:buNone/>
            </a:pPr>
            <a:r>
              <a:rPr lang="en-US" dirty="0" smtClean="0"/>
              <a:t>4. Explain how Structuralists link binary oppositions to the concept of difference. </a:t>
            </a:r>
          </a:p>
          <a:p>
            <a:pPr marL="0" indent="0">
              <a:buNone/>
            </a:pPr>
            <a:r>
              <a:rPr lang="en-US" dirty="0" smtClean="0"/>
              <a:t>5. Link this explanation to a clear and concise explanation of the way Derrida added a subtly different term, “</a:t>
            </a:r>
            <a:r>
              <a:rPr lang="en-US" u="sng" dirty="0" err="1" smtClean="0"/>
              <a:t>differance</a:t>
            </a:r>
            <a:r>
              <a:rPr lang="en-US" dirty="0" smtClean="0"/>
              <a:t>”. Apply this term to the text. What is revealed? Evaluate. </a:t>
            </a:r>
          </a:p>
          <a:p>
            <a:pPr marL="0" indent="0">
              <a:buNone/>
            </a:pPr>
            <a:r>
              <a:rPr lang="en-US" dirty="0" smtClean="0"/>
              <a:t>6. You could even then link these concepts to the application of semiotics, myth and/or archetypes. </a:t>
            </a:r>
            <a:endParaRPr lang="en-US" dirty="0"/>
          </a:p>
        </p:txBody>
      </p:sp>
    </p:spTree>
    <p:extLst>
      <p:ext uri="{BB962C8B-B14F-4D97-AF65-F5344CB8AC3E}">
        <p14:creationId xmlns:p14="http://schemas.microsoft.com/office/powerpoint/2010/main" val="1900618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
            </a:r>
            <a:br>
              <a:rPr lang="en-AU" b="1" dirty="0" smtClean="0"/>
            </a:br>
            <a:r>
              <a:rPr lang="en-AU" b="1" dirty="0" smtClean="0"/>
              <a:t>Structuralism: narratology</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AU" dirty="0"/>
              <a:t>A range of theorists, including </a:t>
            </a:r>
            <a:r>
              <a:rPr lang="en-AU" dirty="0" err="1"/>
              <a:t>Propp</a:t>
            </a:r>
            <a:r>
              <a:rPr lang="en-AU" dirty="0"/>
              <a:t>, </a:t>
            </a:r>
            <a:r>
              <a:rPr lang="en-AU" dirty="0" err="1"/>
              <a:t>Todorov</a:t>
            </a:r>
            <a:r>
              <a:rPr lang="en-AU" dirty="0"/>
              <a:t>, </a:t>
            </a:r>
            <a:r>
              <a:rPr lang="en-AU" dirty="0" err="1"/>
              <a:t>Jakobson</a:t>
            </a:r>
            <a:r>
              <a:rPr lang="en-AU" dirty="0"/>
              <a:t>  and Barthes explored recurrent patterns and motifs, identifying narrative structures which they took to be universal</a:t>
            </a:r>
            <a:r>
              <a:rPr lang="en-AU" dirty="0" smtClean="0"/>
              <a:t>. E.g. </a:t>
            </a:r>
          </a:p>
          <a:p>
            <a:pPr marL="0" indent="0">
              <a:buNone/>
            </a:pPr>
            <a:r>
              <a:rPr lang="en-AU" b="1" dirty="0"/>
              <a:t>Narratology: </a:t>
            </a:r>
            <a:r>
              <a:rPr lang="en-AU" b="1" dirty="0" err="1"/>
              <a:t>Todorov</a:t>
            </a:r>
            <a:endParaRPr lang="en-US" dirty="0"/>
          </a:p>
          <a:p>
            <a:pPr marL="0" indent="0">
              <a:buNone/>
            </a:pPr>
            <a:r>
              <a:rPr lang="en-AU" dirty="0"/>
              <a:t>1. Equilibrium (everything is as it should be)</a:t>
            </a:r>
            <a:br>
              <a:rPr lang="en-AU" dirty="0"/>
            </a:br>
            <a:r>
              <a:rPr lang="en-AU" dirty="0"/>
              <a:t>2. Disruption (by an event) </a:t>
            </a:r>
            <a:br>
              <a:rPr lang="en-AU" dirty="0"/>
            </a:br>
            <a:r>
              <a:rPr lang="en-AU" dirty="0"/>
              <a:t>3. Recognition of disruption</a:t>
            </a:r>
            <a:br>
              <a:rPr lang="en-AU" dirty="0"/>
            </a:br>
            <a:r>
              <a:rPr lang="en-AU" dirty="0"/>
              <a:t>4. Attempts to repair disruption</a:t>
            </a:r>
            <a:br>
              <a:rPr lang="en-AU" dirty="0"/>
            </a:br>
            <a:r>
              <a:rPr lang="en-AU" dirty="0"/>
              <a:t>5. Return to equilibrium (</a:t>
            </a:r>
            <a:r>
              <a:rPr lang="en-AU" dirty="0" err="1"/>
              <a:t>Tzvetan</a:t>
            </a:r>
            <a:r>
              <a:rPr lang="en-AU" dirty="0"/>
              <a:t> </a:t>
            </a:r>
            <a:r>
              <a:rPr lang="en-AU" dirty="0" err="1"/>
              <a:t>Todorov</a:t>
            </a:r>
            <a:r>
              <a:rPr lang="en-AU" dirty="0"/>
              <a:t> 1969)</a:t>
            </a:r>
            <a:endParaRPr lang="en-US" dirty="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1731" y="3200401"/>
            <a:ext cx="3632718" cy="2351314"/>
          </a:xfrm>
          <a:prstGeom prst="rect">
            <a:avLst/>
          </a:prstGeom>
        </p:spPr>
      </p:pic>
    </p:spTree>
    <p:extLst>
      <p:ext uri="{BB962C8B-B14F-4D97-AF65-F5344CB8AC3E}">
        <p14:creationId xmlns:p14="http://schemas.microsoft.com/office/powerpoint/2010/main" val="2996820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2057" y="491375"/>
            <a:ext cx="6096000" cy="6124754"/>
          </a:xfrm>
          <a:prstGeom prst="rect">
            <a:avLst/>
          </a:prstGeom>
        </p:spPr>
        <p:txBody>
          <a:bodyPr>
            <a:spAutoFit/>
          </a:bodyPr>
          <a:lstStyle/>
          <a:p>
            <a:r>
              <a:rPr lang="en-AU" sz="1400" b="1" dirty="0">
                <a:latin typeface="Optima"/>
                <a:ea typeface="Times New Roman" panose="02020603050405020304" pitchFamily="18" charset="0"/>
              </a:rPr>
              <a:t>PROPP’S MORPHOLOGY(traditional text-centred approach/structuralist): </a:t>
            </a:r>
            <a:r>
              <a:rPr lang="en-AU" sz="1400" dirty="0">
                <a:latin typeface="Optima"/>
                <a:ea typeface="Times New Roman" panose="02020603050405020304" pitchFamily="18" charset="0"/>
              </a:rPr>
              <a:t>The basic features of such tales (according to Vladimir </a:t>
            </a:r>
            <a:r>
              <a:rPr lang="en-AU" sz="1400" dirty="0" err="1">
                <a:latin typeface="Optima"/>
                <a:ea typeface="Times New Roman" panose="02020603050405020304" pitchFamily="18" charset="0"/>
              </a:rPr>
              <a:t>Propp</a:t>
            </a:r>
            <a:r>
              <a:rPr lang="en-AU" sz="1400" dirty="0">
                <a:latin typeface="Optima"/>
                <a:ea typeface="Times New Roman" panose="02020603050405020304" pitchFamily="18" charset="0"/>
              </a:rPr>
              <a:t>, (1968) </a:t>
            </a:r>
            <a:r>
              <a:rPr lang="en-AU" sz="1400" i="1" dirty="0">
                <a:latin typeface="Optima"/>
                <a:ea typeface="Times New Roman" panose="02020603050405020304" pitchFamily="18" charset="0"/>
              </a:rPr>
              <a:t>The Morphology of the Folk Tale</a:t>
            </a:r>
            <a:r>
              <a:rPr lang="en-AU" sz="1400" dirty="0">
                <a:latin typeface="Optima"/>
                <a:ea typeface="Times New Roman" panose="02020603050405020304" pitchFamily="18" charset="0"/>
              </a:rPr>
              <a:t>, Austin, University of Texas Press) included:</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AU" sz="1400" dirty="0">
                <a:latin typeface="Optima"/>
                <a:ea typeface="Times New Roman" panose="02020603050405020304" pitchFamily="18" charset="0"/>
              </a:rPr>
              <a:t>The protagonist is confronted with a prohibition or instruction that he or she violates in some way.</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AU" sz="1400" dirty="0">
                <a:latin typeface="Optima"/>
                <a:ea typeface="Times New Roman" panose="02020603050405020304" pitchFamily="18" charset="0"/>
              </a:rPr>
              <a:t>The protagonist departs or is banished, given a task related to the prohibition.</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AU" sz="1400" dirty="0">
                <a:latin typeface="Optima"/>
                <a:ea typeface="Times New Roman" panose="02020603050405020304" pitchFamily="18" charset="0"/>
              </a:rPr>
              <a:t>The protagonist encounters (a) a villain (b) mysterious individual or creature who gives the protagonist gifts (c) three different animals or creatures who are helped by the protagonist and promise to repay him or her (d) encounter three different animals or creatures who offer gifts to help the protagonist who is in trouble. The gifts are often magical agents, which bring about miraculous change.</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AU" sz="1400" dirty="0">
                <a:latin typeface="Optima"/>
                <a:ea typeface="Times New Roman" panose="02020603050405020304" pitchFamily="18" charset="0"/>
              </a:rPr>
              <a:t>The endowed protagonist is tested and moves on to battle and conquer the villain or other forces.</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AU" sz="1400" dirty="0">
                <a:latin typeface="Optima"/>
                <a:ea typeface="Times New Roman" panose="02020603050405020304" pitchFamily="18" charset="0"/>
              </a:rPr>
              <a:t>There is a sudden fall in the protagonist’s fortunes that is generally only a temporary setback. A wonder or miracle is needed to reverse the wheel of fortune. </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AU" sz="1400" dirty="0">
                <a:latin typeface="Optima"/>
                <a:ea typeface="Times New Roman" panose="02020603050405020304" pitchFamily="18" charset="0"/>
              </a:rPr>
              <a:t>The protagonist makes use of the endowed gifts to achieve his or her goal. The result is (a) three battles with the villain (b) three impossible tasks that are nevertheless made possible (c) the breaking of a magic spell.</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AU" sz="1400" dirty="0">
                <a:latin typeface="Optima"/>
                <a:ea typeface="Times New Roman" panose="02020603050405020304" pitchFamily="18" charset="0"/>
              </a:rPr>
              <a:t>The villain is punished or the forces are vanquished.</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AU" sz="1400" dirty="0">
                <a:latin typeface="Optima"/>
                <a:ea typeface="Times New Roman" panose="02020603050405020304" pitchFamily="18" charset="0"/>
              </a:rPr>
              <a:t>The success of the protagonist usually leads to (a) marriage (b) the acquisition of money (c) survival and wisdom (d) any combination of the first three.</a:t>
            </a:r>
            <a:endParaRPr lang="en-US" sz="14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AU" sz="1400" dirty="0">
                <a:latin typeface="Optima"/>
                <a:ea typeface="Times New Roman" panose="02020603050405020304" pitchFamily="18" charset="0"/>
              </a:rPr>
              <a:t>A happy ending is the norm. </a:t>
            </a:r>
            <a:endParaRPr lang="en-US" sz="1400" dirty="0">
              <a:effectLst/>
              <a:latin typeface="Times New Roman" panose="02020603050405020304" pitchFamily="18" charset="0"/>
              <a:ea typeface="Times New Roman" panose="02020603050405020304" pitchFamily="18" charset="0"/>
            </a:endParaRPr>
          </a:p>
        </p:txBody>
      </p:sp>
      <p:pic>
        <p:nvPicPr>
          <p:cNvPr id="2050" name="Picture 2" descr="Fairy Tale Transformations | Devil or the Dictionary: Genre Theor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8548" y="106326"/>
            <a:ext cx="2803451" cy="22368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UEST POST: Claire Atwater on The Bone Mother illustrations | Th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8548" y="3886200"/>
            <a:ext cx="267925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705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additive="base">
                                        <p:cTn id="3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calcmode="lin" valueType="num">
                                      <p:cBhvr additive="base">
                                        <p:cTn id="3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 calcmode="lin" valueType="num">
                                      <p:cBhvr>
                                        <p:cTn id="44" dur="1000" fill="hold"/>
                                        <p:tgtEl>
                                          <p:spTgt spid="2050"/>
                                        </p:tgtEl>
                                        <p:attrNameLst>
                                          <p:attrName>ppt_w</p:attrName>
                                        </p:attrNameLst>
                                      </p:cBhvr>
                                      <p:tavLst>
                                        <p:tav tm="0">
                                          <p:val>
                                            <p:fltVal val="0"/>
                                          </p:val>
                                        </p:tav>
                                        <p:tav tm="100000">
                                          <p:val>
                                            <p:strVal val="#ppt_w"/>
                                          </p:val>
                                        </p:tav>
                                      </p:tavLst>
                                    </p:anim>
                                    <p:anim calcmode="lin" valueType="num">
                                      <p:cBhvr>
                                        <p:cTn id="45" dur="1000" fill="hold"/>
                                        <p:tgtEl>
                                          <p:spTgt spid="2050"/>
                                        </p:tgtEl>
                                        <p:attrNameLst>
                                          <p:attrName>ppt_h</p:attrName>
                                        </p:attrNameLst>
                                      </p:cBhvr>
                                      <p:tavLst>
                                        <p:tav tm="0">
                                          <p:val>
                                            <p:fltVal val="0"/>
                                          </p:val>
                                        </p:tav>
                                        <p:tav tm="100000">
                                          <p:val>
                                            <p:strVal val="#ppt_h"/>
                                          </p:val>
                                        </p:tav>
                                      </p:tavLst>
                                    </p:anim>
                                    <p:anim calcmode="lin" valueType="num">
                                      <p:cBhvr>
                                        <p:cTn id="46" dur="1000" fill="hold"/>
                                        <p:tgtEl>
                                          <p:spTgt spid="2050"/>
                                        </p:tgtEl>
                                        <p:attrNameLst>
                                          <p:attrName>style.rotation</p:attrName>
                                        </p:attrNameLst>
                                      </p:cBhvr>
                                      <p:tavLst>
                                        <p:tav tm="0">
                                          <p:val>
                                            <p:fltVal val="90"/>
                                          </p:val>
                                        </p:tav>
                                        <p:tav tm="100000">
                                          <p:val>
                                            <p:fltVal val="0"/>
                                          </p:val>
                                        </p:tav>
                                      </p:tavLst>
                                    </p:anim>
                                    <p:animEffect transition="in" filter="fade">
                                      <p:cBhvr>
                                        <p:cTn id="47" dur="1000"/>
                                        <p:tgtEl>
                                          <p:spTgt spid="2050"/>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 calcmode="lin" valueType="num">
                                      <p:cBhvr additive="base">
                                        <p:cTn id="52"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
                                            <p:txEl>
                                              <p:pRg st="7" end="7"/>
                                            </p:txEl>
                                          </p:spTgt>
                                        </p:tgtEl>
                                        <p:attrNameLst>
                                          <p:attrName>style.visibility</p:attrName>
                                        </p:attrNameLst>
                                      </p:cBhvr>
                                      <p:to>
                                        <p:strVal val="visible"/>
                                      </p:to>
                                    </p:set>
                                    <p:anim calcmode="lin" valueType="num">
                                      <p:cBhvr additive="base">
                                        <p:cTn id="58"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
                                            <p:txEl>
                                              <p:pRg st="8" end="8"/>
                                            </p:txEl>
                                          </p:spTgt>
                                        </p:tgtEl>
                                        <p:attrNameLst>
                                          <p:attrName>style.visibility</p:attrName>
                                        </p:attrNameLst>
                                      </p:cBhvr>
                                      <p:to>
                                        <p:strVal val="visible"/>
                                      </p:to>
                                    </p:set>
                                    <p:anim calcmode="lin" valueType="num">
                                      <p:cBhvr additive="base">
                                        <p:cTn id="64"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 calcmode="lin" valueType="num">
                                      <p:cBhvr additive="base">
                                        <p:cTn id="70"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052"/>
                                        </p:tgtEl>
                                        <p:attrNameLst>
                                          <p:attrName>style.visibility</p:attrName>
                                        </p:attrNameLst>
                                      </p:cBhvr>
                                      <p:to>
                                        <p:strVal val="visible"/>
                                      </p:to>
                                    </p:set>
                                    <p:anim calcmode="lin" valueType="num">
                                      <p:cBhvr>
                                        <p:cTn id="76" dur="1000" fill="hold"/>
                                        <p:tgtEl>
                                          <p:spTgt spid="2052"/>
                                        </p:tgtEl>
                                        <p:attrNameLst>
                                          <p:attrName>ppt_w</p:attrName>
                                        </p:attrNameLst>
                                      </p:cBhvr>
                                      <p:tavLst>
                                        <p:tav tm="0">
                                          <p:val>
                                            <p:fltVal val="0"/>
                                          </p:val>
                                        </p:tav>
                                        <p:tav tm="100000">
                                          <p:val>
                                            <p:strVal val="#ppt_w"/>
                                          </p:val>
                                        </p:tav>
                                      </p:tavLst>
                                    </p:anim>
                                    <p:anim calcmode="lin" valueType="num">
                                      <p:cBhvr>
                                        <p:cTn id="77" dur="1000" fill="hold"/>
                                        <p:tgtEl>
                                          <p:spTgt spid="2052"/>
                                        </p:tgtEl>
                                        <p:attrNameLst>
                                          <p:attrName>ppt_h</p:attrName>
                                        </p:attrNameLst>
                                      </p:cBhvr>
                                      <p:tavLst>
                                        <p:tav tm="0">
                                          <p:val>
                                            <p:fltVal val="0"/>
                                          </p:val>
                                        </p:tav>
                                        <p:tav tm="100000">
                                          <p:val>
                                            <p:strVal val="#ppt_h"/>
                                          </p:val>
                                        </p:tav>
                                      </p:tavLst>
                                    </p:anim>
                                    <p:anim calcmode="lin" valueType="num">
                                      <p:cBhvr>
                                        <p:cTn id="78" dur="1000" fill="hold"/>
                                        <p:tgtEl>
                                          <p:spTgt spid="2052"/>
                                        </p:tgtEl>
                                        <p:attrNameLst>
                                          <p:attrName>style.rotation</p:attrName>
                                        </p:attrNameLst>
                                      </p:cBhvr>
                                      <p:tavLst>
                                        <p:tav tm="0">
                                          <p:val>
                                            <p:fltVal val="90"/>
                                          </p:val>
                                        </p:tav>
                                        <p:tav tm="100000">
                                          <p:val>
                                            <p:fltVal val="0"/>
                                          </p:val>
                                        </p:tav>
                                      </p:tavLst>
                                    </p:anim>
                                    <p:animEffect transition="in" filter="fade">
                                      <p:cBhvr>
                                        <p:cTn id="79"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Structuralism - narratology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3147" y="2296691"/>
            <a:ext cx="3048000" cy="3067050"/>
          </a:xfrm>
        </p:spPr>
      </p:pic>
      <p:sp>
        <p:nvSpPr>
          <p:cNvPr id="5" name="Rectangle 4"/>
          <p:cNvSpPr/>
          <p:nvPr/>
        </p:nvSpPr>
        <p:spPr>
          <a:xfrm>
            <a:off x="6615404" y="1800808"/>
            <a:ext cx="5075853" cy="4058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could analyse your complex text from the perspective of narratology through the application of the hero’s journey. </a:t>
            </a:r>
            <a:r>
              <a:rPr lang="en-US" dirty="0" smtClean="0">
                <a:solidFill>
                  <a:srgbClr val="FF0000"/>
                </a:solidFill>
              </a:rPr>
              <a:t>You should be able to discuss narratology in both its historical and contemporary forms</a:t>
            </a:r>
            <a:r>
              <a:rPr lang="en-US" dirty="0" smtClean="0"/>
              <a:t>. View:</a:t>
            </a:r>
          </a:p>
          <a:p>
            <a:pPr algn="ctr"/>
            <a:r>
              <a:rPr lang="en-US" b="1" u="sng" dirty="0">
                <a:solidFill>
                  <a:srgbClr val="002060"/>
                </a:solidFill>
                <a:hlinkClick r:id="rId3"/>
              </a:rPr>
              <a:t>https://musingsandbooks.wordpress.com/2015/04/02/archetype-adventure-a-guide-to-archetypes-in-literature/</a:t>
            </a:r>
            <a:endParaRPr lang="en-US" dirty="0">
              <a:solidFill>
                <a:srgbClr val="002060"/>
              </a:solidFill>
            </a:endParaRPr>
          </a:p>
          <a:p>
            <a:pPr algn="ctr"/>
            <a:endParaRPr lang="en-US" dirty="0"/>
          </a:p>
        </p:txBody>
      </p:sp>
    </p:spTree>
    <p:extLst>
      <p:ext uri="{BB962C8B-B14F-4D97-AF65-F5344CB8AC3E}">
        <p14:creationId xmlns:p14="http://schemas.microsoft.com/office/powerpoint/2010/main" val="4246485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Structuralism – narratology </a:t>
            </a:r>
            <a:br>
              <a:rPr lang="en-US" dirty="0" smtClean="0"/>
            </a:br>
            <a:r>
              <a:rPr lang="en-US" sz="2200" dirty="0" smtClean="0"/>
              <a:t>(this is a more detailed version of the hero’s journey)</a:t>
            </a:r>
            <a:endParaRPr lang="en-US" sz="2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3649" y="1987420"/>
            <a:ext cx="9526555" cy="4870580"/>
          </a:xfrm>
          <a:prstGeom prst="rect">
            <a:avLst/>
          </a:prstGeom>
        </p:spPr>
      </p:pic>
      <p:sp>
        <p:nvSpPr>
          <p:cNvPr id="5" name="Rectangle 4"/>
          <p:cNvSpPr/>
          <p:nvPr/>
        </p:nvSpPr>
        <p:spPr>
          <a:xfrm>
            <a:off x="10823510" y="1968759"/>
            <a:ext cx="1222310" cy="4637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could apply this to your complex text.</a:t>
            </a:r>
            <a:endParaRPr lang="en-US" dirty="0"/>
          </a:p>
        </p:txBody>
      </p:sp>
    </p:spTree>
    <p:extLst>
      <p:ext uri="{BB962C8B-B14F-4D97-AF65-F5344CB8AC3E}">
        <p14:creationId xmlns:p14="http://schemas.microsoft.com/office/powerpoint/2010/main" val="19577631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and Semiotics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AU" dirty="0"/>
              <a:t>Another </a:t>
            </a:r>
            <a:r>
              <a:rPr lang="en-AU" dirty="0" smtClean="0"/>
              <a:t>structuralist method </a:t>
            </a:r>
            <a:r>
              <a:rPr lang="en-AU" dirty="0"/>
              <a:t>of analysing texts, attributed to the structuralist Saussure, is </a:t>
            </a:r>
            <a:r>
              <a:rPr lang="en-AU" dirty="0" smtClean="0"/>
              <a:t>semiotics. </a:t>
            </a:r>
          </a:p>
          <a:p>
            <a:pPr marL="0" indent="0">
              <a:buNone/>
            </a:pPr>
            <a:r>
              <a:rPr lang="en-AU" dirty="0"/>
              <a:t>The concept of myth is closely linked to semiotics, and also plays an important role in exposing ideology within a text. </a:t>
            </a:r>
            <a:endParaRPr lang="en-AU" dirty="0" smtClean="0"/>
          </a:p>
          <a:p>
            <a:pPr marL="0" indent="0">
              <a:buNone/>
            </a:pPr>
            <a:r>
              <a:rPr lang="en-AU" dirty="0" smtClean="0"/>
              <a:t>These </a:t>
            </a:r>
            <a:r>
              <a:rPr lang="en-AU" dirty="0"/>
              <a:t>will be covered in more detail later in </a:t>
            </a:r>
            <a:r>
              <a:rPr lang="en-AU" dirty="0" smtClean="0"/>
              <a:t>the week.</a:t>
            </a:r>
          </a:p>
          <a:p>
            <a:pPr marL="0" indent="0">
              <a:buNone/>
            </a:pPr>
            <a:r>
              <a:rPr lang="en-AU" dirty="0" smtClean="0"/>
              <a:t>These structuralist (text-centred) methodologies could be used to analyse your complex text in AI3 but be aware that each structuralist approach has both an historical and a contemporary component. It is very important to be able to explain the difference between these.</a:t>
            </a:r>
          </a:p>
          <a:p>
            <a:pPr marL="0" indent="0">
              <a:buNone/>
            </a:pPr>
            <a:r>
              <a:rPr lang="en-AU" dirty="0" smtClean="0">
                <a:solidFill>
                  <a:srgbClr val="FF0000"/>
                </a:solidFill>
              </a:rPr>
              <a:t>Also, don’t be afraid to use (acknowledged) direct quotes from your sources when explaining theory.   </a:t>
            </a:r>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645" y="266700"/>
            <a:ext cx="1876425" cy="1905000"/>
          </a:xfrm>
          <a:prstGeom prst="rect">
            <a:avLst/>
          </a:prstGeom>
        </p:spPr>
      </p:pic>
    </p:spTree>
    <p:extLst>
      <p:ext uri="{BB962C8B-B14F-4D97-AF65-F5344CB8AC3E}">
        <p14:creationId xmlns:p14="http://schemas.microsoft.com/office/powerpoint/2010/main" val="405244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circle(in)">
                                      <p:cBhvr>
                                        <p:cTn id="5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Structuralism</a:t>
            </a:r>
            <a:endParaRPr lang="en-US" dirty="0"/>
          </a:p>
        </p:txBody>
      </p:sp>
      <p:sp>
        <p:nvSpPr>
          <p:cNvPr id="3" name="Content Placeholder 2"/>
          <p:cNvSpPr>
            <a:spLocks noGrp="1"/>
          </p:cNvSpPr>
          <p:nvPr>
            <p:ph idx="1"/>
          </p:nvPr>
        </p:nvSpPr>
        <p:spPr/>
        <p:txBody>
          <a:bodyPr/>
          <a:lstStyle/>
          <a:p>
            <a:pPr marL="0" indent="0">
              <a:buNone/>
            </a:pPr>
            <a:r>
              <a:rPr lang="en-US" dirty="0" smtClean="0"/>
              <a:t>When you discuss aspects of structuralism such as binary oppositions, semiotics and narratology in your assignment, remember to place them in their structuralist context. </a:t>
            </a:r>
            <a:r>
              <a:rPr lang="en-US" dirty="0" err="1" smtClean="0"/>
              <a:t>Ie</a:t>
            </a:r>
            <a:r>
              <a:rPr lang="en-US" dirty="0" smtClean="0"/>
              <a:t> Briefly explain what is meant by structuralism, naming key theorist/s then move on to the structuralist methodology. </a:t>
            </a:r>
            <a:endParaRPr lang="en-US" dirty="0"/>
          </a:p>
        </p:txBody>
      </p:sp>
      <p:cxnSp>
        <p:nvCxnSpPr>
          <p:cNvPr id="5" name="Straight Arrow Connector 4"/>
          <p:cNvCxnSpPr/>
          <p:nvPr/>
        </p:nvCxnSpPr>
        <p:spPr>
          <a:xfrm flipV="1">
            <a:off x="5178490" y="2547257"/>
            <a:ext cx="2286000" cy="81176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90914371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APORIA – an important deconstructionist term</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an irresolvable internal </a:t>
            </a:r>
            <a:r>
              <a:rPr lang="en-US" dirty="0" smtClean="0"/>
              <a:t>contradiction, </a:t>
            </a:r>
            <a:r>
              <a:rPr lang="en-US" dirty="0"/>
              <a:t>a philosophical </a:t>
            </a:r>
            <a:r>
              <a:rPr lang="en-US" dirty="0" smtClean="0"/>
              <a:t>puzzle, an impasse</a:t>
            </a:r>
          </a:p>
          <a:p>
            <a:r>
              <a:rPr lang="en-AU" b="1" dirty="0"/>
              <a:t>Aporia</a:t>
            </a:r>
            <a:r>
              <a:rPr lang="en-AU" dirty="0"/>
              <a:t> plays a big part in the work of deconstruction theorists like Jacques Derrida, who use the term to describe a text's most doubtful or </a:t>
            </a:r>
            <a:r>
              <a:rPr lang="en-AU" dirty="0" smtClean="0"/>
              <a:t>contradictory moment</a:t>
            </a:r>
          </a:p>
          <a:p>
            <a:r>
              <a:rPr lang="en-AU" dirty="0"/>
              <a:t>“</a:t>
            </a:r>
            <a:r>
              <a:rPr lang="en-AU" i="1" dirty="0"/>
              <a:t>a point of undecidability, which locates the site at which the text most obviously undermines its own rhetorical structure, dismantles, or deconstructs itself</a:t>
            </a:r>
            <a:r>
              <a:rPr lang="en-AU" dirty="0"/>
              <a:t>” (Derrida</a:t>
            </a:r>
            <a:r>
              <a:rPr lang="en-AU" dirty="0" smtClean="0"/>
              <a:t>)</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a:t>
            </a:r>
            <a:r>
              <a:rPr lang="en-US" i="1" dirty="0" smtClean="0"/>
              <a:t>An absence of path…..the immobilization of thinking, the impossibility of advancing</a:t>
            </a:r>
            <a:r>
              <a:rPr lang="en-US" dirty="0" smtClean="0"/>
              <a:t>” (Derrida)</a:t>
            </a:r>
          </a:p>
          <a:p>
            <a:r>
              <a:rPr lang="en-US" dirty="0" smtClean="0"/>
              <a:t>In literature, gaps, silences and contradictions may provide moments of </a:t>
            </a:r>
            <a:r>
              <a:rPr lang="en-US" dirty="0" err="1" smtClean="0"/>
              <a:t>aporia</a:t>
            </a:r>
            <a:r>
              <a:rPr lang="en-US" dirty="0" smtClean="0"/>
              <a:t> for the reader and open up the possibility of multiple readings of a text. </a:t>
            </a:r>
          </a:p>
          <a:p>
            <a:r>
              <a:rPr lang="en-US" dirty="0" smtClean="0"/>
              <a:t>Attention to </a:t>
            </a:r>
            <a:r>
              <a:rPr lang="en-US" dirty="0" err="1" smtClean="0"/>
              <a:t>aporias</a:t>
            </a:r>
            <a:r>
              <a:rPr lang="en-US" dirty="0" smtClean="0"/>
              <a:t> enable us to more productively analyse (deconstruct) a text. </a:t>
            </a:r>
          </a:p>
          <a:p>
            <a:pPr marL="0" indent="0">
              <a:buNone/>
            </a:pPr>
            <a:endParaRPr lang="en-US" dirty="0"/>
          </a:p>
        </p:txBody>
      </p:sp>
    </p:spTree>
    <p:extLst>
      <p:ext uri="{BB962C8B-B14F-4D97-AF65-F5344CB8AC3E}">
        <p14:creationId xmlns:p14="http://schemas.microsoft.com/office/powerpoint/2010/main" val="42824933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1000"/>
                                        <p:tgtEl>
                                          <p:spTgt spid="4">
                                            <p:txEl>
                                              <p:pRg st="0" end="0"/>
                                            </p:txEl>
                                          </p:spTgt>
                                        </p:tgtEl>
                                      </p:cBhvr>
                                    </p:animEffect>
                                    <p:anim calcmode="lin" valueType="num">
                                      <p:cBhvr>
                                        <p:cTn id="3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1000"/>
                                        <p:tgtEl>
                                          <p:spTgt spid="4">
                                            <p:txEl>
                                              <p:pRg st="1" end="1"/>
                                            </p:txEl>
                                          </p:spTgt>
                                        </p:tgtEl>
                                      </p:cBhvr>
                                    </p:animEffect>
                                    <p:anim calcmode="lin" valueType="num">
                                      <p:cBhvr>
                                        <p:cTn id="4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fade">
                                      <p:cBhvr>
                                        <p:cTn id="49" dur="1000"/>
                                        <p:tgtEl>
                                          <p:spTgt spid="4">
                                            <p:txEl>
                                              <p:pRg st="2" end="2"/>
                                            </p:txEl>
                                          </p:spTgt>
                                        </p:tgtEl>
                                      </p:cBhvr>
                                    </p:animEffect>
                                    <p:anim calcmode="lin" valueType="num">
                                      <p:cBhvr>
                                        <p:cTn id="5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99187"/>
            <a:ext cx="9601200" cy="583163"/>
          </a:xfrm>
        </p:spPr>
        <p:txBody>
          <a:bodyPr>
            <a:normAutofit fontScale="90000"/>
          </a:bodyPr>
          <a:lstStyle/>
          <a:p>
            <a:r>
              <a:rPr lang="en-US" dirty="0" smtClean="0"/>
              <a:t>Homework Week 6: Glossary of Terms</a:t>
            </a:r>
            <a:endParaRPr lang="en-US" dirty="0"/>
          </a:p>
        </p:txBody>
      </p:sp>
      <p:pic>
        <p:nvPicPr>
          <p:cNvPr id="11" name="Content Placeholder 10"/>
          <p:cNvPicPr>
            <a:picLocks noGrp="1" noChangeAspect="1"/>
          </p:cNvPicPr>
          <p:nvPr>
            <p:ph idx="1"/>
          </p:nvPr>
        </p:nvPicPr>
        <p:blipFill>
          <a:blip r:embed="rId2"/>
          <a:stretch>
            <a:fillRect/>
          </a:stretch>
        </p:blipFill>
        <p:spPr>
          <a:xfrm>
            <a:off x="1847461" y="1212850"/>
            <a:ext cx="9125339" cy="5440363"/>
          </a:xfrm>
          <a:prstGeom prst="rect">
            <a:avLst/>
          </a:prstGeom>
        </p:spPr>
      </p:pic>
    </p:spTree>
    <p:extLst>
      <p:ext uri="{BB962C8B-B14F-4D97-AF65-F5344CB8AC3E}">
        <p14:creationId xmlns:p14="http://schemas.microsoft.com/office/powerpoint/2010/main" val="167942659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Aporia in action: “</a:t>
            </a:r>
            <a:r>
              <a:rPr lang="en-US" i="1" dirty="0" smtClean="0"/>
              <a:t>The Indian Camp</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endParaRPr lang="en-US" dirty="0" smtClean="0"/>
          </a:p>
          <a:p>
            <a:pPr marL="0" indent="0">
              <a:buNone/>
            </a:pPr>
            <a:r>
              <a:rPr lang="en-US" dirty="0" smtClean="0"/>
              <a:t>Usual invited reading – a coming of age story in which a child learns about life and death but continues to feel optimistic. </a:t>
            </a:r>
          </a:p>
          <a:p>
            <a:pPr marL="0" indent="0">
              <a:buNone/>
            </a:pPr>
            <a:r>
              <a:rPr lang="en-US" dirty="0" smtClean="0"/>
              <a:t>A </a:t>
            </a:r>
            <a:r>
              <a:rPr lang="en-US"/>
              <a:t>possible </a:t>
            </a:r>
            <a:r>
              <a:rPr lang="en-US" smtClean="0"/>
              <a:t>focus </a:t>
            </a:r>
            <a:r>
              <a:rPr lang="en-US" dirty="0"/>
              <a:t>question: </a:t>
            </a:r>
            <a:endParaRPr lang="en-US" dirty="0" smtClean="0"/>
          </a:p>
          <a:p>
            <a:pPr marL="0" indent="0">
              <a:buNone/>
            </a:pPr>
            <a:r>
              <a:rPr lang="en-AU" dirty="0" smtClean="0">
                <a:solidFill>
                  <a:srgbClr val="002060"/>
                </a:solidFill>
              </a:rPr>
              <a:t>Do </a:t>
            </a:r>
            <a:r>
              <a:rPr lang="en-AU" dirty="0">
                <a:solidFill>
                  <a:srgbClr val="002060"/>
                </a:solidFill>
              </a:rPr>
              <a:t>you think </a:t>
            </a:r>
            <a:r>
              <a:rPr lang="en-AU" dirty="0" smtClean="0">
                <a:solidFill>
                  <a:srgbClr val="002060"/>
                </a:solidFill>
              </a:rPr>
              <a:t>Hemingway (</a:t>
            </a:r>
            <a:r>
              <a:rPr lang="en-AU" sz="1600" dirty="0" smtClean="0">
                <a:solidFill>
                  <a:srgbClr val="002060"/>
                </a:solidFill>
              </a:rPr>
              <a:t>writing in the 1920s</a:t>
            </a:r>
            <a:r>
              <a:rPr lang="en-AU" dirty="0" smtClean="0">
                <a:solidFill>
                  <a:srgbClr val="002060"/>
                </a:solidFill>
              </a:rPr>
              <a:t>) </a:t>
            </a:r>
            <a:r>
              <a:rPr lang="en-AU" dirty="0">
                <a:solidFill>
                  <a:srgbClr val="002060"/>
                </a:solidFill>
              </a:rPr>
              <a:t>intended </a:t>
            </a:r>
            <a:r>
              <a:rPr lang="en-AU" dirty="0" smtClean="0">
                <a:solidFill>
                  <a:srgbClr val="002060"/>
                </a:solidFill>
              </a:rPr>
              <a:t>exploration of racial injustice </a:t>
            </a:r>
            <a:r>
              <a:rPr lang="en-AU" dirty="0">
                <a:solidFill>
                  <a:srgbClr val="002060"/>
                </a:solidFill>
              </a:rPr>
              <a:t>to be a central </a:t>
            </a:r>
            <a:r>
              <a:rPr lang="en-AU" dirty="0" smtClean="0">
                <a:solidFill>
                  <a:srgbClr val="002060"/>
                </a:solidFill>
              </a:rPr>
              <a:t>idea in </a:t>
            </a:r>
            <a:r>
              <a:rPr lang="en-AU" dirty="0">
                <a:solidFill>
                  <a:srgbClr val="002060"/>
                </a:solidFill>
              </a:rPr>
              <a:t>the story or </a:t>
            </a:r>
            <a:r>
              <a:rPr lang="en-AU" dirty="0" smtClean="0">
                <a:solidFill>
                  <a:srgbClr val="002060"/>
                </a:solidFill>
              </a:rPr>
              <a:t>did he expect his representation of race just </a:t>
            </a:r>
            <a:r>
              <a:rPr lang="en-AU" dirty="0">
                <a:solidFill>
                  <a:srgbClr val="002060"/>
                </a:solidFill>
              </a:rPr>
              <a:t>to be ‘</a:t>
            </a:r>
            <a:r>
              <a:rPr lang="en-AU" i="1" dirty="0">
                <a:solidFill>
                  <a:srgbClr val="002060"/>
                </a:solidFill>
              </a:rPr>
              <a:t>taken for granted</a:t>
            </a:r>
            <a:r>
              <a:rPr lang="en-AU" dirty="0">
                <a:solidFill>
                  <a:srgbClr val="002060"/>
                </a:solidFill>
              </a:rPr>
              <a:t>’? </a:t>
            </a:r>
            <a:r>
              <a:rPr lang="en-US" dirty="0">
                <a:solidFill>
                  <a:srgbClr val="002060"/>
                </a:solidFill>
              </a:rPr>
              <a:t>How does the application of the Derridian concept </a:t>
            </a:r>
            <a:r>
              <a:rPr lang="en-US" dirty="0" err="1">
                <a:solidFill>
                  <a:srgbClr val="002060"/>
                </a:solidFill>
              </a:rPr>
              <a:t>a</a:t>
            </a:r>
            <a:r>
              <a:rPr lang="en-US" dirty="0" err="1" smtClean="0">
                <a:solidFill>
                  <a:srgbClr val="002060"/>
                </a:solidFill>
              </a:rPr>
              <a:t>poria</a:t>
            </a:r>
            <a:r>
              <a:rPr lang="en-US" dirty="0" smtClean="0">
                <a:solidFill>
                  <a:srgbClr val="002060"/>
                </a:solidFill>
              </a:rPr>
              <a:t> </a:t>
            </a:r>
            <a:r>
              <a:rPr lang="en-US" dirty="0">
                <a:solidFill>
                  <a:srgbClr val="002060"/>
                </a:solidFill>
              </a:rPr>
              <a:t>assist in answering this question? </a:t>
            </a:r>
            <a:endParaRPr lang="en-US" dirty="0" smtClean="0">
              <a:solidFill>
                <a:srgbClr val="002060"/>
              </a:solidFill>
            </a:endParaRPr>
          </a:p>
          <a:p>
            <a:pPr marL="0" indent="0">
              <a:buNone/>
            </a:pPr>
            <a:r>
              <a:rPr lang="en-US" dirty="0" smtClean="0"/>
              <a:t>As you read “</a:t>
            </a:r>
            <a:r>
              <a:rPr lang="en-US" i="1" dirty="0" smtClean="0"/>
              <a:t>The Indian Camp</a:t>
            </a:r>
            <a:r>
              <a:rPr lang="en-US" dirty="0" smtClean="0"/>
              <a:t>” by Ernest Hemingway try to identify</a:t>
            </a:r>
          </a:p>
          <a:p>
            <a:pPr>
              <a:buFont typeface="Wingdings" panose="05000000000000000000" pitchFamily="2" charset="2"/>
              <a:buChar char="q"/>
            </a:pPr>
            <a:r>
              <a:rPr lang="en-US" dirty="0" smtClean="0"/>
              <a:t>gaps in the text which the reader needs to fill </a:t>
            </a:r>
            <a:r>
              <a:rPr lang="en-US" sz="1800" dirty="0" smtClean="0"/>
              <a:t>(</a:t>
            </a:r>
            <a:r>
              <a:rPr lang="en-US" sz="1800" dirty="0"/>
              <a:t>There are at least two partly unanswered question in the story which often lead to </a:t>
            </a:r>
            <a:r>
              <a:rPr lang="en-US" sz="1800" dirty="0" smtClean="0"/>
              <a:t>disagreement among readers and which allow for multiple readings) </a:t>
            </a:r>
            <a:endParaRPr lang="en-US" dirty="0" smtClean="0"/>
          </a:p>
          <a:p>
            <a:pPr>
              <a:buFont typeface="Wingdings" panose="05000000000000000000" pitchFamily="2" charset="2"/>
              <a:buChar char="q"/>
            </a:pPr>
            <a:r>
              <a:rPr lang="en-US" dirty="0" smtClean="0"/>
              <a:t>silences which cast doubt on the invited reading of the story (</a:t>
            </a:r>
            <a:r>
              <a:rPr lang="en-US" sz="1800" dirty="0"/>
              <a:t>which focuses on Nick’s rite of passage experience</a:t>
            </a:r>
            <a:r>
              <a:rPr lang="en-US" dirty="0" smtClean="0"/>
              <a:t>)</a:t>
            </a:r>
          </a:p>
          <a:p>
            <a:pPr>
              <a:buFont typeface="Wingdings" panose="05000000000000000000" pitchFamily="2" charset="2"/>
              <a:buChar char="q"/>
            </a:pPr>
            <a:r>
              <a:rPr lang="en-US" dirty="0"/>
              <a:t>b</a:t>
            </a:r>
            <a:r>
              <a:rPr lang="en-US" dirty="0" smtClean="0"/>
              <a:t>inary oppositions which reflect power relations and which cast doubt on the invited reading</a:t>
            </a:r>
          </a:p>
          <a:p>
            <a:pPr marL="0" indent="0">
              <a:buNone/>
            </a:pPr>
            <a:r>
              <a:rPr lang="en-US" dirty="0" smtClean="0">
                <a:solidFill>
                  <a:srgbClr val="FF0000"/>
                </a:solidFill>
              </a:rPr>
              <a:t>Highlight any moments of </a:t>
            </a:r>
            <a:r>
              <a:rPr lang="en-US" dirty="0" err="1" smtClean="0">
                <a:solidFill>
                  <a:srgbClr val="FF0000"/>
                </a:solidFill>
              </a:rPr>
              <a:t>aporia</a:t>
            </a:r>
            <a:r>
              <a:rPr lang="en-US" dirty="0" smtClean="0">
                <a:solidFill>
                  <a:srgbClr val="FF0000"/>
                </a:solidFill>
              </a:rPr>
              <a:t> as you listen.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0"/>
            <a:ext cx="2133600" cy="1582705"/>
          </a:xfrm>
          <a:prstGeom prst="rect">
            <a:avLst/>
          </a:prstGeom>
        </p:spPr>
      </p:pic>
    </p:spTree>
    <p:extLst>
      <p:ext uri="{BB962C8B-B14F-4D97-AF65-F5344CB8AC3E}">
        <p14:creationId xmlns:p14="http://schemas.microsoft.com/office/powerpoint/2010/main" val="1463725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Structuralism (historical approach)</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AU" dirty="0"/>
              <a:t>This theory regarded the forms of literature as being akin to the structures of language, and </a:t>
            </a:r>
            <a:r>
              <a:rPr lang="en-AU" b="1" dirty="0"/>
              <a:t>individual </a:t>
            </a:r>
            <a:r>
              <a:rPr lang="en-AU" b="1" dirty="0" smtClean="0"/>
              <a:t>texts as </a:t>
            </a:r>
            <a:r>
              <a:rPr lang="en-AU" b="1" dirty="0"/>
              <a:t>elements in a larger system of literature</a:t>
            </a:r>
            <a:r>
              <a:rPr lang="en-AU" dirty="0"/>
              <a:t>. </a:t>
            </a:r>
            <a:r>
              <a:rPr lang="en-AU" dirty="0" smtClean="0"/>
              <a:t>Thus, a </a:t>
            </a:r>
            <a:r>
              <a:rPr lang="en-AU" dirty="0"/>
              <a:t>literary structuralist </a:t>
            </a:r>
            <a:r>
              <a:rPr lang="en-AU" b="1" dirty="0"/>
              <a:t>focuses on structures in "literary" texts</a:t>
            </a:r>
            <a:r>
              <a:rPr lang="en-AU" dirty="0" smtClean="0"/>
              <a:t>.</a:t>
            </a:r>
          </a:p>
          <a:p>
            <a:pPr marL="0" indent="0">
              <a:buNone/>
            </a:pPr>
            <a:r>
              <a:rPr lang="en-AU" dirty="0"/>
              <a:t> </a:t>
            </a:r>
            <a:r>
              <a:rPr lang="en-AU" b="1" dirty="0">
                <a:solidFill>
                  <a:srgbClr val="FF0000"/>
                </a:solidFill>
              </a:rPr>
              <a:t>The value of </a:t>
            </a:r>
            <a:r>
              <a:rPr lang="en-AU" b="1" dirty="0" smtClean="0">
                <a:solidFill>
                  <a:srgbClr val="FF0000"/>
                </a:solidFill>
              </a:rPr>
              <a:t>structuralism </a:t>
            </a:r>
            <a:r>
              <a:rPr lang="en-AU" dirty="0" smtClean="0"/>
              <a:t>is </a:t>
            </a:r>
            <a:r>
              <a:rPr lang="en-AU" dirty="0"/>
              <a:t>that it allows us to 'open up', conceptually, the inner world of humans, to see the relation of human experience to cultural experience, to talk cogently of meaning as something that is structured into our 'selves'.</a:t>
            </a:r>
            <a:endParaRPr lang="en-US" dirty="0"/>
          </a:p>
          <a:p>
            <a:pPr marL="0" indent="0">
              <a:buNone/>
            </a:pPr>
            <a:r>
              <a:rPr lang="en-AU" dirty="0"/>
              <a:t>The self is, like other things, signified and culturally </a:t>
            </a:r>
            <a:r>
              <a:rPr lang="en-AU" dirty="0" smtClean="0"/>
              <a:t>constructed. In fact, both </a:t>
            </a:r>
            <a:r>
              <a:rPr lang="en-AU" dirty="0"/>
              <a:t>the self and the unconscious are cultural constructs.</a:t>
            </a:r>
          </a:p>
          <a:p>
            <a:pPr marL="0" indent="0">
              <a:buNone/>
            </a:pPr>
            <a:r>
              <a:rPr lang="en-AU" dirty="0" smtClean="0">
                <a:solidFill>
                  <a:srgbClr val="FF0000"/>
                </a:solidFill>
              </a:rPr>
              <a:t>For fuller notes, see the document entitled </a:t>
            </a:r>
            <a:r>
              <a:rPr lang="en-AU" i="1" dirty="0" smtClean="0">
                <a:solidFill>
                  <a:srgbClr val="FF0000"/>
                </a:solidFill>
              </a:rPr>
              <a:t>Structuralism Lye </a:t>
            </a:r>
            <a:r>
              <a:rPr lang="en-AU" dirty="0" smtClean="0">
                <a:solidFill>
                  <a:srgbClr val="FF0000"/>
                </a:solidFill>
              </a:rPr>
              <a:t>on NEST. Highlight ideas which you understand or which particularly resonate with you. </a:t>
            </a:r>
          </a:p>
        </p:txBody>
      </p:sp>
    </p:spTree>
    <p:extLst>
      <p:ext uri="{BB962C8B-B14F-4D97-AF65-F5344CB8AC3E}">
        <p14:creationId xmlns:p14="http://schemas.microsoft.com/office/powerpoint/2010/main" val="4244722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Structuralism (historical approach)</a:t>
            </a:r>
          </a:p>
        </p:txBody>
      </p:sp>
      <p:sp>
        <p:nvSpPr>
          <p:cNvPr id="3" name="Content Placeholder 2"/>
          <p:cNvSpPr>
            <a:spLocks noGrp="1"/>
          </p:cNvSpPr>
          <p:nvPr>
            <p:ph idx="1"/>
          </p:nvPr>
        </p:nvSpPr>
        <p:spPr/>
        <p:txBody>
          <a:bodyPr>
            <a:normAutofit lnSpcReduction="10000"/>
          </a:bodyPr>
          <a:lstStyle/>
          <a:p>
            <a:pPr marL="0" indent="0">
              <a:buNone/>
            </a:pPr>
            <a:r>
              <a:rPr lang="en-AU" dirty="0"/>
              <a:t>A range of theorists focused in various ways on the broader systems or structures of meaning through which texts were organised: </a:t>
            </a:r>
          </a:p>
          <a:p>
            <a:r>
              <a:rPr lang="en-AU" dirty="0"/>
              <a:t>Levi-Strauss posited that we only understand language by using a system of opposition, the most extreme of which is </a:t>
            </a:r>
            <a:r>
              <a:rPr lang="en-AU" b="1" dirty="0"/>
              <a:t>binary opposition</a:t>
            </a:r>
            <a:r>
              <a:rPr lang="en-AU" dirty="0"/>
              <a:t>. For example; we cannot conceive of good if we do not understand evil.</a:t>
            </a:r>
          </a:p>
          <a:p>
            <a:r>
              <a:rPr lang="en-AU" dirty="0"/>
              <a:t>In their analysis of prose narratives (</a:t>
            </a:r>
            <a:r>
              <a:rPr lang="en-AU" b="1" dirty="0"/>
              <a:t>narratology/</a:t>
            </a:r>
            <a:r>
              <a:rPr lang="en-AU" b="1" dirty="0" err="1"/>
              <a:t>Propp</a:t>
            </a:r>
            <a:r>
              <a:rPr lang="en-AU" b="1" dirty="0"/>
              <a:t>/</a:t>
            </a:r>
            <a:r>
              <a:rPr lang="en-AU" b="1" dirty="0" err="1"/>
              <a:t>Todorov</a:t>
            </a:r>
            <a:r>
              <a:rPr lang="en-AU" b="1" dirty="0"/>
              <a:t>/Campbell)</a:t>
            </a:r>
            <a:r>
              <a:rPr lang="en-AU" dirty="0"/>
              <a:t>, some explored recurrent patterns and motifs, identifying narrative structures which they took to be universal. </a:t>
            </a:r>
          </a:p>
          <a:p>
            <a:r>
              <a:rPr lang="en-AU" dirty="0"/>
              <a:t>Some </a:t>
            </a:r>
            <a:r>
              <a:rPr lang="en-AU" dirty="0" err="1"/>
              <a:t>structuralists</a:t>
            </a:r>
            <a:r>
              <a:rPr lang="en-AU" dirty="0"/>
              <a:t> (</a:t>
            </a:r>
            <a:r>
              <a:rPr lang="en-US" b="1" dirty="0"/>
              <a:t>de Saussure, Peirce</a:t>
            </a:r>
            <a:r>
              <a:rPr lang="en-US" dirty="0"/>
              <a:t>)</a:t>
            </a:r>
            <a:r>
              <a:rPr lang="en-AU" dirty="0"/>
              <a:t> also interpreted all of culture as systems of </a:t>
            </a:r>
            <a:r>
              <a:rPr lang="en-AU" b="1" dirty="0"/>
              <a:t>signs</a:t>
            </a:r>
            <a:r>
              <a:rPr lang="en-AU" dirty="0"/>
              <a:t> and undertook a </a:t>
            </a:r>
            <a:r>
              <a:rPr lang="en-AU" b="1" dirty="0"/>
              <a:t>semiotic analysis </a:t>
            </a:r>
            <a:r>
              <a:rPr lang="en-AU" dirty="0"/>
              <a:t>of the systematic patterning and structuring of cultural texts.</a:t>
            </a:r>
          </a:p>
          <a:p>
            <a:pPr marL="0" indent="0">
              <a:buNone/>
            </a:pPr>
            <a:endParaRPr lang="en-US" dirty="0"/>
          </a:p>
        </p:txBody>
      </p:sp>
    </p:spTree>
    <p:extLst>
      <p:ext uri="{BB962C8B-B14F-4D97-AF65-F5344CB8AC3E}">
        <p14:creationId xmlns:p14="http://schemas.microsoft.com/office/powerpoint/2010/main" val="41663850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Structuralism (historical) and </a:t>
            </a:r>
            <a:r>
              <a:rPr lang="en-US" i="1" u="sng" dirty="0" smtClean="0"/>
              <a:t>difference</a:t>
            </a:r>
            <a:endParaRPr lang="en-US" i="1" u="sng" dirty="0"/>
          </a:p>
        </p:txBody>
      </p:sp>
      <p:sp>
        <p:nvSpPr>
          <p:cNvPr id="3" name="Content Placeholder 2"/>
          <p:cNvSpPr>
            <a:spLocks noGrp="1"/>
          </p:cNvSpPr>
          <p:nvPr>
            <p:ph idx="1"/>
          </p:nvPr>
        </p:nvSpPr>
        <p:spPr>
          <a:xfrm>
            <a:off x="1573619" y="2171700"/>
            <a:ext cx="9601200" cy="3581400"/>
          </a:xfrm>
        </p:spPr>
        <p:txBody>
          <a:bodyPr>
            <a:normAutofit fontScale="85000" lnSpcReduction="10000"/>
          </a:bodyPr>
          <a:lstStyle/>
          <a:p>
            <a:pPr marL="0" indent="0">
              <a:buNone/>
            </a:pPr>
            <a:r>
              <a:rPr lang="en-US" altLang="en-US" b="1" dirty="0">
                <a:solidFill>
                  <a:srgbClr val="FF0000"/>
                </a:solidFill>
                <a:cs typeface="Times New Roman" panose="02020603050405020304" pitchFamily="18" charset="0"/>
              </a:rPr>
              <a:t>Meaning occurs through </a:t>
            </a:r>
            <a:r>
              <a:rPr lang="en-US" altLang="en-US" b="1" dirty="0" smtClean="0">
                <a:solidFill>
                  <a:srgbClr val="FF0000"/>
                </a:solidFill>
                <a:cs typeface="Times New Roman" panose="02020603050405020304" pitchFamily="18" charset="0"/>
              </a:rPr>
              <a:t>difference, as seen, for example, in binary oppositions</a:t>
            </a:r>
            <a:r>
              <a:rPr lang="en-US" altLang="en-US" dirty="0" smtClean="0">
                <a:solidFill>
                  <a:srgbClr val="000000"/>
                </a:solidFill>
                <a:cs typeface="Times New Roman" panose="02020603050405020304" pitchFamily="18" charset="0"/>
              </a:rPr>
              <a:t>. </a:t>
            </a:r>
          </a:p>
          <a:p>
            <a:pPr marL="0" indent="0">
              <a:buNone/>
            </a:pPr>
            <a:r>
              <a:rPr lang="en-US" altLang="en-US" dirty="0" smtClean="0">
                <a:solidFill>
                  <a:srgbClr val="000000"/>
                </a:solidFill>
                <a:cs typeface="Times New Roman" panose="02020603050405020304" pitchFamily="18" charset="0"/>
              </a:rPr>
              <a:t>Meaning </a:t>
            </a:r>
            <a:r>
              <a:rPr lang="en-US" altLang="en-US" dirty="0">
                <a:solidFill>
                  <a:srgbClr val="000000"/>
                </a:solidFill>
                <a:cs typeface="Times New Roman" panose="02020603050405020304" pitchFamily="18" charset="0"/>
              </a:rPr>
              <a:t>is not </a:t>
            </a:r>
            <a:r>
              <a:rPr lang="en-US" altLang="en-US" dirty="0" smtClean="0">
                <a:solidFill>
                  <a:srgbClr val="000000"/>
                </a:solidFill>
                <a:cs typeface="Times New Roman" panose="02020603050405020304" pitchFamily="18" charset="0"/>
              </a:rPr>
              <a:t>the identification </a:t>
            </a:r>
            <a:r>
              <a:rPr lang="en-US" altLang="en-US" dirty="0">
                <a:solidFill>
                  <a:srgbClr val="000000"/>
                </a:solidFill>
                <a:cs typeface="Times New Roman" panose="02020603050405020304" pitchFamily="18" charset="0"/>
              </a:rPr>
              <a:t>of the sign with </a:t>
            </a:r>
            <a:r>
              <a:rPr lang="en-US" altLang="en-US" dirty="0" smtClean="0">
                <a:solidFill>
                  <a:srgbClr val="000000"/>
                </a:solidFill>
                <a:cs typeface="Times New Roman" panose="02020603050405020304" pitchFamily="18" charset="0"/>
              </a:rPr>
              <a:t>the object </a:t>
            </a:r>
            <a:r>
              <a:rPr lang="en-US" altLang="en-US" dirty="0">
                <a:solidFill>
                  <a:srgbClr val="000000"/>
                </a:solidFill>
                <a:cs typeface="Times New Roman" panose="02020603050405020304" pitchFamily="18" charset="0"/>
              </a:rPr>
              <a:t>in the real world or with some pre-existent concept or essential reality; rather it is generated by </a:t>
            </a:r>
            <a:r>
              <a:rPr lang="en-US" altLang="en-US" b="1" dirty="0">
                <a:solidFill>
                  <a:srgbClr val="FF0000"/>
                </a:solidFill>
                <a:cs typeface="Times New Roman" panose="02020603050405020304" pitchFamily="18" charset="0"/>
              </a:rPr>
              <a:t>difference </a:t>
            </a:r>
            <a:r>
              <a:rPr lang="en-US" altLang="en-US" dirty="0">
                <a:solidFill>
                  <a:srgbClr val="000000"/>
                </a:solidFill>
                <a:cs typeface="Times New Roman" panose="02020603050405020304" pitchFamily="18" charset="0"/>
              </a:rPr>
              <a:t>among signs in a signifying system. </a:t>
            </a:r>
            <a:endParaRPr lang="en-US" altLang="en-US" dirty="0" smtClean="0">
              <a:solidFill>
                <a:srgbClr val="000000"/>
              </a:solidFill>
              <a:cs typeface="Times New Roman" panose="02020603050405020304" pitchFamily="18" charset="0"/>
            </a:endParaRPr>
          </a:p>
          <a:p>
            <a:pPr marL="0" indent="0">
              <a:buNone/>
            </a:pPr>
            <a:r>
              <a:rPr lang="en-US" altLang="en-US" dirty="0" smtClean="0">
                <a:solidFill>
                  <a:srgbClr val="000000"/>
                </a:solidFill>
                <a:cs typeface="Times New Roman" panose="02020603050405020304" pitchFamily="18" charset="0"/>
              </a:rPr>
              <a:t>For </a:t>
            </a:r>
            <a:r>
              <a:rPr lang="en-US" altLang="en-US" dirty="0">
                <a:solidFill>
                  <a:srgbClr val="000000"/>
                </a:solidFill>
                <a:cs typeface="Times New Roman" panose="02020603050405020304" pitchFamily="18" charset="0"/>
              </a:rPr>
              <a:t>instance, the meaning of the words "woman" and "lady" are established by their relations to one another in a meaning-field. They both refer to a human female, but what constitutes "human" and what constitutes "female" are themselves established through difference, not identity with any essence, or ideal truth, or the like</a:t>
            </a:r>
            <a:r>
              <a:rPr lang="en-US" altLang="en-US" dirty="0" smtClean="0">
                <a:solidFill>
                  <a:srgbClr val="000000"/>
                </a:solidFill>
                <a:cs typeface="Times New Roman" panose="02020603050405020304" pitchFamily="18" charset="0"/>
              </a:rPr>
              <a:t>.</a:t>
            </a:r>
          </a:p>
          <a:p>
            <a:pPr marL="0" indent="0">
              <a:buNone/>
            </a:pPr>
            <a:r>
              <a:rPr lang="en-US" altLang="en-US" i="1" dirty="0">
                <a:solidFill>
                  <a:srgbClr val="000000"/>
                </a:solidFill>
                <a:cs typeface="Times New Roman" panose="02020603050405020304" pitchFamily="18" charset="0"/>
              </a:rPr>
              <a:t>w</a:t>
            </a:r>
            <a:r>
              <a:rPr lang="en-US" altLang="en-US" i="1" dirty="0" smtClean="0">
                <a:solidFill>
                  <a:srgbClr val="000000"/>
                </a:solidFill>
                <a:cs typeface="Times New Roman" panose="02020603050405020304" pitchFamily="18" charset="0"/>
              </a:rPr>
              <a:t>oman lady girl chick bird lass maiden damsel wench broad gal </a:t>
            </a:r>
            <a:r>
              <a:rPr lang="en-US" altLang="en-US" dirty="0" smtClean="0">
                <a:solidFill>
                  <a:srgbClr val="000000"/>
                </a:solidFill>
                <a:cs typeface="Times New Roman" panose="02020603050405020304" pitchFamily="18" charset="0"/>
              </a:rPr>
              <a:t>– all mean only </a:t>
            </a:r>
            <a:r>
              <a:rPr lang="en-US" altLang="en-US" b="1" dirty="0" smtClean="0">
                <a:solidFill>
                  <a:srgbClr val="FF0000"/>
                </a:solidFill>
                <a:cs typeface="Times New Roman" panose="02020603050405020304" pitchFamily="18" charset="0"/>
              </a:rPr>
              <a:t>in relation to one another</a:t>
            </a:r>
          </a:p>
          <a:p>
            <a:pPr marL="0" indent="0">
              <a:buNone/>
            </a:pPr>
            <a:r>
              <a:rPr lang="en-US" altLang="en-US" sz="2100" i="1" dirty="0" smtClean="0">
                <a:solidFill>
                  <a:srgbClr val="000000"/>
                </a:solidFill>
                <a:cs typeface="Times New Roman" panose="02020603050405020304" pitchFamily="18" charset="0"/>
              </a:rPr>
              <a:t>human </a:t>
            </a:r>
            <a:r>
              <a:rPr lang="en-US" altLang="en-US" sz="2100" i="1" dirty="0">
                <a:solidFill>
                  <a:srgbClr val="000000"/>
                </a:solidFill>
                <a:cs typeface="Times New Roman" panose="02020603050405020304" pitchFamily="18" charset="0"/>
              </a:rPr>
              <a:t>being, animal, reptile, fish, insect, amoeba </a:t>
            </a:r>
            <a:r>
              <a:rPr lang="en-US" altLang="en-US" sz="2100" dirty="0">
                <a:solidFill>
                  <a:srgbClr val="000000"/>
                </a:solidFill>
                <a:cs typeface="Times New Roman" panose="02020603050405020304" pitchFamily="18" charset="0"/>
              </a:rPr>
              <a:t>only mean </a:t>
            </a:r>
            <a:r>
              <a:rPr lang="en-US" altLang="en-US" b="1" dirty="0" smtClean="0">
                <a:solidFill>
                  <a:srgbClr val="FF0000"/>
                </a:solidFill>
                <a:cs typeface="Times New Roman" panose="02020603050405020304" pitchFamily="18" charset="0"/>
              </a:rPr>
              <a:t>in relation to one another</a:t>
            </a:r>
          </a:p>
          <a:p>
            <a:pPr marL="0" indent="0">
              <a:buNone/>
            </a:pPr>
            <a:r>
              <a:rPr lang="en-US" altLang="en-US" b="1" dirty="0" smtClean="0">
                <a:solidFill>
                  <a:srgbClr val="00B050"/>
                </a:solidFill>
                <a:cs typeface="Times New Roman" panose="02020603050405020304" pitchFamily="18" charset="0"/>
              </a:rPr>
              <a:t>Write your own list of words that mean in relation to one another.</a:t>
            </a:r>
            <a:endParaRPr lang="en-US" altLang="en-US" b="1" dirty="0">
              <a:solidFill>
                <a:srgbClr val="00B050"/>
              </a:solidFill>
              <a:cs typeface="Times New Roman" panose="02020603050405020304" pitchFamily="18" charset="0"/>
            </a:endParaRP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6940" y="174800"/>
            <a:ext cx="2816856" cy="1739062"/>
          </a:xfrm>
          <a:prstGeom prst="rect">
            <a:avLst/>
          </a:prstGeom>
        </p:spPr>
      </p:pic>
    </p:spTree>
    <p:extLst>
      <p:ext uri="{BB962C8B-B14F-4D97-AF65-F5344CB8AC3E}">
        <p14:creationId xmlns:p14="http://schemas.microsoft.com/office/powerpoint/2010/main" val="3726424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ppt_w</p:attrName>
                                        </p:attrNameLst>
                                      </p:cBhvr>
                                      <p:tavLst>
                                        <p:tav tm="0">
                                          <p:val>
                                            <p:fltVal val="0"/>
                                          </p:val>
                                        </p:tav>
                                        <p:tav tm="100000">
                                          <p:val>
                                            <p:strVal val="#ppt_w"/>
                                          </p:val>
                                        </p:tav>
                                      </p:tavLst>
                                    </p:anim>
                                    <p:anim calcmode="lin" valueType="num">
                                      <p:cBhvr>
                                        <p:cTn id="35" dur="1000" fill="hold"/>
                                        <p:tgtEl>
                                          <p:spTgt spid="5"/>
                                        </p:tgtEl>
                                        <p:attrNameLst>
                                          <p:attrName>ppt_h</p:attrName>
                                        </p:attrNameLst>
                                      </p:cBhvr>
                                      <p:tavLst>
                                        <p:tav tm="0">
                                          <p:val>
                                            <p:fltVal val="0"/>
                                          </p:val>
                                        </p:tav>
                                        <p:tav tm="100000">
                                          <p:val>
                                            <p:strVal val="#ppt_h"/>
                                          </p:val>
                                        </p:tav>
                                      </p:tavLst>
                                    </p:anim>
                                    <p:anim calcmode="lin" valueType="num">
                                      <p:cBhvr>
                                        <p:cTn id="36" dur="1000" fill="hold"/>
                                        <p:tgtEl>
                                          <p:spTgt spid="5"/>
                                        </p:tgtEl>
                                        <p:attrNameLst>
                                          <p:attrName>style.rotation</p:attrName>
                                        </p:attrNameLst>
                                      </p:cBhvr>
                                      <p:tavLst>
                                        <p:tav tm="0">
                                          <p:val>
                                            <p:fltVal val="90"/>
                                          </p:val>
                                        </p:tav>
                                        <p:tav tm="100000">
                                          <p:val>
                                            <p:fltVal val="0"/>
                                          </p:val>
                                        </p:tav>
                                      </p:tavLst>
                                    </p:anim>
                                    <p:animEffect transition="in" filter="fade">
                                      <p:cBhvr>
                                        <p:cTn id="37" dur="1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 calcmode="lin" valueType="num">
                                      <p:cBhvr>
                                        <p:cTn id="5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Poststructuralism - </a:t>
            </a:r>
            <a:r>
              <a:rPr lang="en-US" i="1" u="sng" dirty="0" err="1" smtClean="0">
                <a:solidFill>
                  <a:srgbClr val="FF0000"/>
                </a:solidFill>
              </a:rPr>
              <a:t>differance</a:t>
            </a:r>
            <a:endParaRPr lang="en-US" i="1" u="sng" dirty="0">
              <a:solidFill>
                <a:srgbClr val="FF0000"/>
              </a:solidFill>
            </a:endParaRPr>
          </a:p>
        </p:txBody>
      </p:sp>
      <p:sp>
        <p:nvSpPr>
          <p:cNvPr id="3" name="Content Placeholder 2"/>
          <p:cNvSpPr>
            <a:spLocks noGrp="1"/>
          </p:cNvSpPr>
          <p:nvPr>
            <p:ph sz="half" idx="1"/>
          </p:nvPr>
        </p:nvSpPr>
        <p:spPr/>
        <p:txBody>
          <a:bodyPr>
            <a:normAutofit fontScale="85000" lnSpcReduction="10000"/>
          </a:bodyPr>
          <a:lstStyle/>
          <a:p>
            <a:pPr marL="0" indent="0">
              <a:buNone/>
            </a:pPr>
            <a:r>
              <a:rPr lang="en-AU" dirty="0" smtClean="0"/>
              <a:t>There is a subtle difference between difference and </a:t>
            </a:r>
            <a:r>
              <a:rPr lang="en-AU" i="1" dirty="0" err="1" smtClean="0"/>
              <a:t>differance</a:t>
            </a:r>
            <a:r>
              <a:rPr lang="en-AU" dirty="0" smtClean="0"/>
              <a:t>.</a:t>
            </a:r>
          </a:p>
          <a:p>
            <a:pPr marL="0" indent="0">
              <a:buNone/>
            </a:pPr>
            <a:r>
              <a:rPr lang="en-AU" dirty="0" smtClean="0"/>
              <a:t>In </a:t>
            </a:r>
            <a:r>
              <a:rPr lang="en-AU" dirty="0"/>
              <a:t>the philosophy of Jacques </a:t>
            </a:r>
            <a:r>
              <a:rPr lang="en-AU" dirty="0" smtClean="0"/>
              <a:t>Derrida </a:t>
            </a:r>
            <a:r>
              <a:rPr lang="en-AU" i="1" dirty="0" err="1" smtClean="0"/>
              <a:t>differance</a:t>
            </a:r>
            <a:r>
              <a:rPr lang="en-AU" dirty="0" smtClean="0"/>
              <a:t> is the </a:t>
            </a:r>
            <a:r>
              <a:rPr lang="en-AU" dirty="0"/>
              <a:t>impossibility of any sign within a system of signs having a fixed meaning; </a:t>
            </a:r>
            <a:r>
              <a:rPr lang="en-AU" dirty="0" smtClean="0"/>
              <a:t>it is the </a:t>
            </a:r>
            <a:r>
              <a:rPr lang="en-AU" dirty="0"/>
              <a:t>process by which meaning is endlessly </a:t>
            </a:r>
            <a:r>
              <a:rPr lang="en-AU" b="1" dirty="0">
                <a:solidFill>
                  <a:srgbClr val="FF0000"/>
                </a:solidFill>
              </a:rPr>
              <a:t>deferred</a:t>
            </a:r>
            <a:r>
              <a:rPr lang="en-AU" dirty="0"/>
              <a:t> from one sign to another within such a </a:t>
            </a:r>
            <a:r>
              <a:rPr lang="en-AU" dirty="0" smtClean="0"/>
              <a:t>system. It is thus a logical extension of Saussure’s ideas. </a:t>
            </a:r>
          </a:p>
          <a:p>
            <a:pPr marL="0" indent="0">
              <a:buNone/>
            </a:pPr>
            <a:r>
              <a:rPr lang="en-AU" dirty="0"/>
              <a:t>Derrida coined the </a:t>
            </a:r>
            <a:r>
              <a:rPr lang="en-AU" dirty="0" smtClean="0"/>
              <a:t>neologism</a:t>
            </a:r>
            <a:r>
              <a:rPr lang="en-AU" dirty="0"/>
              <a:t> </a:t>
            </a:r>
            <a:r>
              <a:rPr lang="en-AU" i="1" dirty="0" err="1"/>
              <a:t>différance</a:t>
            </a:r>
            <a:r>
              <a:rPr lang="en-AU" dirty="0"/>
              <a:t>, meaning both a </a:t>
            </a:r>
            <a:r>
              <a:rPr lang="en-AU" b="1" dirty="0"/>
              <a:t>difference</a:t>
            </a:r>
            <a:r>
              <a:rPr lang="en-AU" dirty="0"/>
              <a:t> and an act of </a:t>
            </a:r>
            <a:r>
              <a:rPr lang="en-AU" b="1" dirty="0"/>
              <a:t>deferring</a:t>
            </a:r>
            <a:r>
              <a:rPr lang="en-AU" dirty="0"/>
              <a:t>, to characterize the way in which linguistic meaning is created rather than given. </a:t>
            </a:r>
            <a:endParaRPr lang="en-AU" dirty="0" smtClean="0"/>
          </a:p>
        </p:txBody>
      </p:sp>
      <p:sp>
        <p:nvSpPr>
          <p:cNvPr id="4" name="Content Placeholder 3"/>
          <p:cNvSpPr>
            <a:spLocks noGrp="1"/>
          </p:cNvSpPr>
          <p:nvPr>
            <p:ph sz="half" idx="2"/>
          </p:nvPr>
        </p:nvSpPr>
        <p:spPr>
          <a:xfrm>
            <a:off x="6525403" y="2285999"/>
            <a:ext cx="4447786" cy="3976578"/>
          </a:xfrm>
        </p:spPr>
        <p:txBody>
          <a:bodyPr>
            <a:normAutofit fontScale="85000" lnSpcReduction="10000"/>
          </a:bodyPr>
          <a:lstStyle/>
          <a:p>
            <a:pPr marL="0" indent="0">
              <a:buNone/>
            </a:pPr>
            <a:r>
              <a:rPr lang="en-AU" dirty="0"/>
              <a:t>Derrida thereby argues that meaning does not arise out of fixed differences between static elements in a </a:t>
            </a:r>
            <a:r>
              <a:rPr lang="en-AU" dirty="0" smtClean="0"/>
              <a:t>structure, as the Structuralists argued, </a:t>
            </a:r>
            <a:r>
              <a:rPr lang="en-AU" dirty="0"/>
              <a:t>but that the meanings produced in language and other signifying systems are always partial, provisional and </a:t>
            </a:r>
            <a:r>
              <a:rPr lang="en-AU" dirty="0">
                <a:solidFill>
                  <a:srgbClr val="FF0000"/>
                </a:solidFill>
              </a:rPr>
              <a:t>infinitely deferred along a chain of differing/deferring </a:t>
            </a:r>
            <a:r>
              <a:rPr lang="en-AU" dirty="0">
                <a:solidFill>
                  <a:srgbClr val="FF0000"/>
                </a:solidFill>
                <a:hlinkClick r:id="rId2" tooltip="Sign (semiotics)"/>
              </a:rPr>
              <a:t>signifiers</a:t>
            </a:r>
            <a:r>
              <a:rPr lang="en-AU" dirty="0" smtClean="0">
                <a:solidFill>
                  <a:srgbClr val="FF0000"/>
                </a:solidFill>
              </a:rPr>
              <a:t>.</a:t>
            </a:r>
          </a:p>
          <a:p>
            <a:pPr marL="0" indent="0">
              <a:buNone/>
            </a:pPr>
            <a:r>
              <a:rPr lang="en-US" dirty="0">
                <a:hlinkClick r:id="rId3"/>
              </a:rPr>
              <a:t>https://en.wikipedia.org/wiki/Difference_(philosophy</a:t>
            </a:r>
            <a:r>
              <a:rPr lang="en-US" dirty="0" smtClean="0">
                <a:hlinkClick r:id="rId3"/>
              </a:rPr>
              <a:t>)</a:t>
            </a:r>
            <a:endParaRPr lang="en-US" dirty="0" smtClean="0"/>
          </a:p>
          <a:p>
            <a:pPr marL="0" indent="0">
              <a:buNone/>
            </a:pPr>
            <a:r>
              <a:rPr lang="en-AU" dirty="0">
                <a:solidFill>
                  <a:srgbClr val="FF0000"/>
                </a:solidFill>
              </a:rPr>
              <a:t>This poststructuralist </a:t>
            </a:r>
            <a:r>
              <a:rPr lang="en-AU" dirty="0" smtClean="0">
                <a:solidFill>
                  <a:srgbClr val="FF0000"/>
                </a:solidFill>
              </a:rPr>
              <a:t>term, </a:t>
            </a:r>
            <a:r>
              <a:rPr lang="en-AU" i="1" dirty="0" smtClean="0">
                <a:solidFill>
                  <a:srgbClr val="FF0000"/>
                </a:solidFill>
              </a:rPr>
              <a:t>difference</a:t>
            </a:r>
            <a:r>
              <a:rPr lang="en-AU" dirty="0" smtClean="0">
                <a:solidFill>
                  <a:srgbClr val="FF0000"/>
                </a:solidFill>
              </a:rPr>
              <a:t>, </a:t>
            </a:r>
            <a:r>
              <a:rPr lang="en-AU" dirty="0">
                <a:solidFill>
                  <a:srgbClr val="FF0000"/>
                </a:solidFill>
              </a:rPr>
              <a:t>is a good one to work into your assignment but be sure to compare it to the structuralist notion of difference, ensure that it is relevant to your focus question and to explain it carefully.</a:t>
            </a:r>
            <a:endParaRPr lang="en-US" dirty="0">
              <a:solidFill>
                <a:srgbClr val="FF0000"/>
              </a:solidFill>
            </a:endParaRP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2102" y="233917"/>
            <a:ext cx="2416692" cy="1599867"/>
          </a:xfrm>
          <a:prstGeom prst="rect">
            <a:avLst/>
          </a:prstGeom>
        </p:spPr>
      </p:pic>
    </p:spTree>
    <p:extLst>
      <p:ext uri="{BB962C8B-B14F-4D97-AF65-F5344CB8AC3E}">
        <p14:creationId xmlns:p14="http://schemas.microsoft.com/office/powerpoint/2010/main" val="3795778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fade">
                                      <p:cBhvr>
                                        <p:cTn id="41" dur="1000"/>
                                        <p:tgtEl>
                                          <p:spTgt spid="4">
                                            <p:txEl>
                                              <p:pRg st="0" end="0"/>
                                            </p:txEl>
                                          </p:spTgt>
                                        </p:tgtEl>
                                      </p:cBhvr>
                                    </p:animEffect>
                                    <p:anim calcmode="lin" valueType="num">
                                      <p:cBhvr>
                                        <p:cTn id="4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fade">
                                      <p:cBhvr>
                                        <p:cTn id="46" dur="1000"/>
                                        <p:tgtEl>
                                          <p:spTgt spid="4">
                                            <p:txEl>
                                              <p:pRg st="1" end="1"/>
                                            </p:txEl>
                                          </p:spTgt>
                                        </p:tgtEl>
                                      </p:cBhvr>
                                    </p:animEffect>
                                    <p:anim calcmode="lin" valueType="num">
                                      <p:cBhvr>
                                        <p:cTn id="4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1" end="1"/>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fade">
                                      <p:cBhvr>
                                        <p:cTn id="51" dur="1000"/>
                                        <p:tgtEl>
                                          <p:spTgt spid="4">
                                            <p:txEl>
                                              <p:pRg st="2" end="2"/>
                                            </p:txEl>
                                          </p:spTgt>
                                        </p:tgtEl>
                                      </p:cBhvr>
                                    </p:animEffect>
                                    <p:anim calcmode="lin" valueType="num">
                                      <p:cBhvr>
                                        <p:cTn id="5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Structuralism: binary oppositions</a:t>
            </a:r>
            <a:endParaRPr lang="en-US" dirty="0"/>
          </a:p>
        </p:txBody>
      </p:sp>
      <p:sp>
        <p:nvSpPr>
          <p:cNvPr id="3" name="Content Placeholder 2"/>
          <p:cNvSpPr>
            <a:spLocks noGrp="1"/>
          </p:cNvSpPr>
          <p:nvPr>
            <p:ph idx="1"/>
          </p:nvPr>
        </p:nvSpPr>
        <p:spPr/>
        <p:txBody>
          <a:bodyPr/>
          <a:lstStyle/>
          <a:p>
            <a:pPr marL="0" indent="0">
              <a:buNone/>
            </a:pPr>
            <a:r>
              <a:rPr lang="en-US" altLang="en-US" dirty="0">
                <a:solidFill>
                  <a:srgbClr val="000000"/>
                </a:solidFill>
                <a:cs typeface="Times New Roman" panose="02020603050405020304" pitchFamily="18" charset="0"/>
              </a:rPr>
              <a:t>Structuralism notes that much of our imaginative world is structured of, and structured by, </a:t>
            </a:r>
            <a:r>
              <a:rPr lang="en-US" altLang="en-US" dirty="0">
                <a:solidFill>
                  <a:srgbClr val="F04B73"/>
                </a:solidFill>
                <a:cs typeface="Times New Roman" panose="02020603050405020304" pitchFamily="18" charset="0"/>
              </a:rPr>
              <a:t>binary </a:t>
            </a:r>
            <a:r>
              <a:rPr lang="en-US" altLang="en-US" dirty="0" smtClean="0">
                <a:solidFill>
                  <a:srgbClr val="F04B73"/>
                </a:solidFill>
                <a:cs typeface="Times New Roman" panose="02020603050405020304" pitchFamily="18" charset="0"/>
              </a:rPr>
              <a:t>oppositions</a:t>
            </a:r>
            <a:r>
              <a:rPr lang="en-US" altLang="en-US" dirty="0" smtClean="0">
                <a:solidFill>
                  <a:srgbClr val="000000"/>
                </a:solidFill>
                <a:cs typeface="Times New Roman" panose="02020603050405020304" pitchFamily="18" charset="0"/>
              </a:rPr>
              <a:t>; </a:t>
            </a:r>
            <a:r>
              <a:rPr lang="en-US" altLang="en-US" dirty="0">
                <a:solidFill>
                  <a:srgbClr val="000000"/>
                </a:solidFill>
                <a:cs typeface="Times New Roman" panose="02020603050405020304" pitchFamily="18" charset="0"/>
              </a:rPr>
              <a:t>these oppositions structure meaning</a:t>
            </a:r>
            <a:r>
              <a:rPr lang="en-US" altLang="en-US" dirty="0" smtClean="0">
                <a:solidFill>
                  <a:srgbClr val="000000"/>
                </a:solidFill>
                <a:cs typeface="Times New Roman" panose="02020603050405020304" pitchFamily="18" charset="0"/>
              </a:rPr>
              <a:t>.</a:t>
            </a:r>
          </a:p>
          <a:p>
            <a:pPr marL="0" indent="0">
              <a:buNone/>
            </a:pPr>
            <a:endParaRPr lang="en-US" altLang="en-US" dirty="0">
              <a:solidFill>
                <a:srgbClr val="000000"/>
              </a:solidFill>
              <a:cs typeface="Times New Roman" panose="02020603050405020304" pitchFamily="18" charset="0"/>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963" y="3157870"/>
            <a:ext cx="7868093" cy="20480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0419" y="4618653"/>
            <a:ext cx="1777870" cy="1537996"/>
          </a:xfrm>
          <a:prstGeom prst="rect">
            <a:avLst/>
          </a:prstGeom>
        </p:spPr>
      </p:pic>
    </p:spTree>
    <p:extLst>
      <p:ext uri="{BB962C8B-B14F-4D97-AF65-F5344CB8AC3E}">
        <p14:creationId xmlns:p14="http://schemas.microsoft.com/office/powerpoint/2010/main" val="10119930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Historical Structuralism - Binary </a:t>
            </a:r>
            <a:r>
              <a:rPr lang="en-AU" b="1" dirty="0"/>
              <a:t>Oppositions</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AU" dirty="0" smtClean="0"/>
              <a:t>Binary </a:t>
            </a:r>
            <a:r>
              <a:rPr lang="en-AU" dirty="0"/>
              <a:t>oppositions are patterns of opposing features and concepts. </a:t>
            </a:r>
            <a:r>
              <a:rPr lang="en-AU" b="1" dirty="0"/>
              <a:t>Historically, binary oppositions were seen to be stable and distinct and the values underpinning them were considered to be natural.</a:t>
            </a:r>
            <a:endParaRPr lang="en-US" b="1"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551" y="3872204"/>
            <a:ext cx="9535885" cy="28644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816" y="90972"/>
            <a:ext cx="3247053" cy="2080728"/>
          </a:xfrm>
          <a:prstGeom prst="rect">
            <a:avLst/>
          </a:prstGeom>
        </p:spPr>
      </p:pic>
    </p:spTree>
    <p:extLst>
      <p:ext uri="{BB962C8B-B14F-4D97-AF65-F5344CB8AC3E}">
        <p14:creationId xmlns:p14="http://schemas.microsoft.com/office/powerpoint/2010/main" val="2258116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2873</TotalTime>
  <Words>2146</Words>
  <Application>Microsoft Office PowerPoint</Application>
  <PresentationFormat>Widescreen</PresentationFormat>
  <Paragraphs>99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Franklin Gothic Book</vt:lpstr>
      <vt:lpstr>Optima</vt:lpstr>
      <vt:lpstr>Times New Roman</vt:lpstr>
      <vt:lpstr>Wingdings</vt:lpstr>
      <vt:lpstr>Crop</vt:lpstr>
      <vt:lpstr>Text-Centered Approaches</vt:lpstr>
      <vt:lpstr>APORIA – an important deconstructionist term</vt:lpstr>
      <vt:lpstr>Aporia in action: “The Indian Camp”</vt:lpstr>
      <vt:lpstr>Structuralism (historical approach)</vt:lpstr>
      <vt:lpstr>Structuralism (historical approach)</vt:lpstr>
      <vt:lpstr>Structuralism (historical) and difference</vt:lpstr>
      <vt:lpstr>Poststructuralism - differance</vt:lpstr>
      <vt:lpstr>Structuralism: binary oppositions</vt:lpstr>
      <vt:lpstr>Historical Structuralism - Binary Oppositions </vt:lpstr>
      <vt:lpstr>Contemporary binary oppositions</vt:lpstr>
      <vt:lpstr>Contemporary - Binary Oppositions</vt:lpstr>
      <vt:lpstr>Binary Oppositions</vt:lpstr>
      <vt:lpstr>Possible application of binary oppositions, difference and differance</vt:lpstr>
      <vt:lpstr> Structuralism: narratology </vt:lpstr>
      <vt:lpstr>PowerPoint Presentation</vt:lpstr>
      <vt:lpstr>Structuralism - narratology</vt:lpstr>
      <vt:lpstr>Structuralism – narratology  (this is a more detailed version of the hero’s journey)</vt:lpstr>
      <vt:lpstr>Myth and Semiotics</vt:lpstr>
      <vt:lpstr>Structuralism</vt:lpstr>
      <vt:lpstr>Homework Week 6: Glossary of Terms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Theory</dc:title>
  <dc:creator>Elizabeth Woolaston</dc:creator>
  <cp:lastModifiedBy>Elizabeth Woolaston</cp:lastModifiedBy>
  <cp:revision>66</cp:revision>
  <dcterms:created xsi:type="dcterms:W3CDTF">2020-04-10T00:26:36Z</dcterms:created>
  <dcterms:modified xsi:type="dcterms:W3CDTF">2020-10-31T12:05:53Z</dcterms:modified>
</cp:coreProperties>
</file>