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4"/>
  </p:handoutMasterIdLst>
  <p:sldIdLst>
    <p:sldId id="257" r:id="rId2"/>
    <p:sldId id="273" r:id="rId3"/>
    <p:sldId id="274" r:id="rId4"/>
    <p:sldId id="275" r:id="rId5"/>
    <p:sldId id="326" r:id="rId6"/>
    <p:sldId id="323" r:id="rId7"/>
    <p:sldId id="327" r:id="rId8"/>
    <p:sldId id="328" r:id="rId9"/>
    <p:sldId id="324" r:id="rId10"/>
    <p:sldId id="272" r:id="rId11"/>
    <p:sldId id="259" r:id="rId12"/>
    <p:sldId id="271" r:id="rId13"/>
    <p:sldId id="312" r:id="rId14"/>
    <p:sldId id="317" r:id="rId15"/>
    <p:sldId id="313" r:id="rId16"/>
    <p:sldId id="314" r:id="rId17"/>
    <p:sldId id="315" r:id="rId18"/>
    <p:sldId id="284" r:id="rId19"/>
    <p:sldId id="261" r:id="rId20"/>
    <p:sldId id="318" r:id="rId21"/>
    <p:sldId id="278" r:id="rId22"/>
    <p:sldId id="304" r:id="rId23"/>
    <p:sldId id="260" r:id="rId24"/>
    <p:sldId id="258" r:id="rId25"/>
    <p:sldId id="263" r:id="rId26"/>
    <p:sldId id="265" r:id="rId27"/>
    <p:sldId id="298" r:id="rId28"/>
    <p:sldId id="299" r:id="rId29"/>
    <p:sldId id="300" r:id="rId30"/>
    <p:sldId id="269" r:id="rId31"/>
    <p:sldId id="308" r:id="rId32"/>
    <p:sldId id="285" r:id="rId33"/>
    <p:sldId id="286" r:id="rId34"/>
    <p:sldId id="310" r:id="rId35"/>
    <p:sldId id="316" r:id="rId36"/>
    <p:sldId id="306" r:id="rId37"/>
    <p:sldId id="319" r:id="rId38"/>
    <p:sldId id="329" r:id="rId39"/>
    <p:sldId id="320" r:id="rId40"/>
    <p:sldId id="288" r:id="rId41"/>
    <p:sldId id="305" r:id="rId42"/>
    <p:sldId id="289" r:id="rId43"/>
    <p:sldId id="290" r:id="rId44"/>
    <p:sldId id="291" r:id="rId45"/>
    <p:sldId id="292" r:id="rId46"/>
    <p:sldId id="293" r:id="rId47"/>
    <p:sldId id="294" r:id="rId48"/>
    <p:sldId id="321" r:id="rId49"/>
    <p:sldId id="309" r:id="rId50"/>
    <p:sldId id="322" r:id="rId51"/>
    <p:sldId id="325" r:id="rId52"/>
    <p:sldId id="307" r:id="rId53"/>
  </p:sldIdLst>
  <p:sldSz cx="9144000" cy="5143500" type="screen16x9"/>
  <p:notesSz cx="6858000" cy="9144000"/>
  <p:defaultTextStyle>
    <a:defPPr>
      <a:defRPr lang="fr-FR"/>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p:cViewPr varScale="1">
        <p:scale>
          <a:sx n="137" d="100"/>
          <a:sy n="137" d="100"/>
        </p:scale>
        <p:origin x="138" y="306"/>
      </p:cViewPr>
      <p:guideLst>
        <p:guide orient="horz" pos="1620"/>
        <p:guide pos="2880"/>
      </p:guideLst>
    </p:cSldViewPr>
  </p:slideViewPr>
  <p:notesTextViewPr>
    <p:cViewPr>
      <p:scale>
        <a:sx n="3" d="2"/>
        <a:sy n="3" d="2"/>
      </p:scale>
      <p:origin x="0" y="0"/>
    </p:cViewPr>
  </p:notesTextViewPr>
  <p:sorterViewPr>
    <p:cViewPr>
      <p:scale>
        <a:sx n="150" d="100"/>
        <a:sy n="15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EB3716F-262E-4560-AF49-9DA2905DFABB}" type="datetimeFigureOut">
              <a:rPr lang="fr-CA"/>
              <a:pPr>
                <a:defRPr/>
              </a:pPr>
              <a:t>2020-05-25</a:t>
            </a:fld>
            <a:endParaRPr lang="fr-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5C4D665-B0C2-4C4E-A982-BB430DB4C4CB}" type="slidenum">
              <a:rPr lang="fr-CA"/>
              <a:pPr>
                <a:defRPr/>
              </a:pPr>
              <a:t>‹#›</a:t>
            </a:fld>
            <a:endParaRPr lang="fr-CA"/>
          </a:p>
        </p:txBody>
      </p:sp>
    </p:spTree>
    <p:extLst>
      <p:ext uri="{BB962C8B-B14F-4D97-AF65-F5344CB8AC3E}">
        <p14:creationId xmlns:p14="http://schemas.microsoft.com/office/powerpoint/2010/main" val="24081032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DCE4E696-0220-43B0-A036-91D700BC9542}" type="datetimeFigureOut">
              <a:rPr lang="fr-CA"/>
              <a:pPr>
                <a:defRPr/>
              </a:pPr>
              <a:t>2020-05-25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2F99A70C-B83D-4047-B868-59A1DEDDB3BA}"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4DB4495-3AC7-46ED-9D16-7F3592962B66}" type="datetimeFigureOut">
              <a:rPr lang="fr-CA"/>
              <a:pPr>
                <a:defRPr/>
              </a:pPr>
              <a:t>2020-05-25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B5EA7863-9539-4995-9873-D07192B70F22}"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86FAFF3-6F95-4822-B57C-565D3F7D34C5}" type="datetimeFigureOut">
              <a:rPr lang="fr-CA"/>
              <a:pPr>
                <a:defRPr/>
              </a:pPr>
              <a:t>2020-05-25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723FC7A0-1084-4A79-84FB-75599C252C4C}"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AAF021C5-086A-4B49-B1E3-A09B327D8EF2}" type="datetimeFigureOut">
              <a:rPr lang="fr-CA"/>
              <a:pPr>
                <a:defRPr/>
              </a:pPr>
              <a:t>2020-05-25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8F913F19-5325-495F-B01F-E882B1D334D4}"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5A6FF5-66F9-4797-8FBE-2478EE71AFE2}" type="datetimeFigureOut">
              <a:rPr lang="fr-CA"/>
              <a:pPr>
                <a:defRPr/>
              </a:pPr>
              <a:t>2020-05-25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DFC04411-DBC9-42CD-8CA9-8D1FB15C9091}"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2A550136-561D-4B8D-BE22-150F0F22436B}" type="datetimeFigureOut">
              <a:rPr lang="fr-CA"/>
              <a:pPr>
                <a:defRPr/>
              </a:pPr>
              <a:t>2020-05-25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pPr>
              <a:defRPr/>
            </a:pPr>
            <a:fld id="{F3CEB579-9C11-43E3-89FD-F5A57CC4A30A}"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8078EC41-DB74-4838-A038-94832A058489}" type="datetimeFigureOut">
              <a:rPr lang="fr-CA"/>
              <a:pPr>
                <a:defRPr/>
              </a:pPr>
              <a:t>2020-05-25</a:t>
            </a:fld>
            <a:endParaRPr lang="fr-CA"/>
          </a:p>
        </p:txBody>
      </p:sp>
      <p:sp>
        <p:nvSpPr>
          <p:cNvPr id="8" name="Footer Placeholder 4"/>
          <p:cNvSpPr>
            <a:spLocks noGrp="1"/>
          </p:cNvSpPr>
          <p:nvPr>
            <p:ph type="ftr" sz="quarter" idx="11"/>
          </p:nvPr>
        </p:nvSpPr>
        <p:spPr/>
        <p:txBody>
          <a:bodyPr/>
          <a:lstStyle>
            <a:lvl1pPr>
              <a:defRPr/>
            </a:lvl1pPr>
          </a:lstStyle>
          <a:p>
            <a:pPr>
              <a:defRPr/>
            </a:pPr>
            <a:endParaRPr lang="fr-CA"/>
          </a:p>
        </p:txBody>
      </p:sp>
      <p:sp>
        <p:nvSpPr>
          <p:cNvPr id="9" name="Slide Number Placeholder 5"/>
          <p:cNvSpPr>
            <a:spLocks noGrp="1"/>
          </p:cNvSpPr>
          <p:nvPr>
            <p:ph type="sldNum" sz="quarter" idx="12"/>
          </p:nvPr>
        </p:nvSpPr>
        <p:spPr/>
        <p:txBody>
          <a:bodyPr/>
          <a:lstStyle>
            <a:lvl1pPr>
              <a:defRPr/>
            </a:lvl1pPr>
          </a:lstStyle>
          <a:p>
            <a:pPr>
              <a:defRPr/>
            </a:pPr>
            <a:fld id="{9117D6FD-4A02-4500-98C9-EAF951C6316F}"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B5ED9D45-2206-446F-9840-BD97B0DC8AB4}" type="datetimeFigureOut">
              <a:rPr lang="fr-CA"/>
              <a:pPr>
                <a:defRPr/>
              </a:pPr>
              <a:t>2020-05-25</a:t>
            </a:fld>
            <a:endParaRPr lang="fr-CA"/>
          </a:p>
        </p:txBody>
      </p:sp>
      <p:sp>
        <p:nvSpPr>
          <p:cNvPr id="4" name="Footer Placeholder 4"/>
          <p:cNvSpPr>
            <a:spLocks noGrp="1"/>
          </p:cNvSpPr>
          <p:nvPr>
            <p:ph type="ftr" sz="quarter" idx="11"/>
          </p:nvPr>
        </p:nvSpPr>
        <p:spPr/>
        <p:txBody>
          <a:bodyPr/>
          <a:lstStyle>
            <a:lvl1pPr>
              <a:defRPr/>
            </a:lvl1pPr>
          </a:lstStyle>
          <a:p>
            <a:pPr>
              <a:defRPr/>
            </a:pPr>
            <a:endParaRPr lang="fr-CA"/>
          </a:p>
        </p:txBody>
      </p:sp>
      <p:sp>
        <p:nvSpPr>
          <p:cNvPr id="5" name="Slide Number Placeholder 5"/>
          <p:cNvSpPr>
            <a:spLocks noGrp="1"/>
          </p:cNvSpPr>
          <p:nvPr>
            <p:ph type="sldNum" sz="quarter" idx="12"/>
          </p:nvPr>
        </p:nvSpPr>
        <p:spPr/>
        <p:txBody>
          <a:bodyPr/>
          <a:lstStyle>
            <a:lvl1pPr>
              <a:defRPr/>
            </a:lvl1pPr>
          </a:lstStyle>
          <a:p>
            <a:pPr>
              <a:defRPr/>
            </a:pPr>
            <a:fld id="{275BD704-58C4-4DF7-9388-8FD17AAFCD8D}"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C71170-EC3F-4441-8FE3-69DF3931EE00}" type="datetimeFigureOut">
              <a:rPr lang="fr-CA"/>
              <a:pPr>
                <a:defRPr/>
              </a:pPr>
              <a:t>2020-05-25</a:t>
            </a:fld>
            <a:endParaRPr lang="fr-CA"/>
          </a:p>
        </p:txBody>
      </p:sp>
      <p:sp>
        <p:nvSpPr>
          <p:cNvPr id="3" name="Footer Placeholder 4"/>
          <p:cNvSpPr>
            <a:spLocks noGrp="1"/>
          </p:cNvSpPr>
          <p:nvPr>
            <p:ph type="ftr" sz="quarter" idx="11"/>
          </p:nvPr>
        </p:nvSpPr>
        <p:spPr/>
        <p:txBody>
          <a:bodyPr/>
          <a:lstStyle>
            <a:lvl1pPr>
              <a:defRPr/>
            </a:lvl1pPr>
          </a:lstStyle>
          <a:p>
            <a:pPr>
              <a:defRPr/>
            </a:pPr>
            <a:endParaRPr lang="fr-CA"/>
          </a:p>
        </p:txBody>
      </p:sp>
      <p:sp>
        <p:nvSpPr>
          <p:cNvPr id="4" name="Slide Number Placeholder 5"/>
          <p:cNvSpPr>
            <a:spLocks noGrp="1"/>
          </p:cNvSpPr>
          <p:nvPr>
            <p:ph type="sldNum" sz="quarter" idx="12"/>
          </p:nvPr>
        </p:nvSpPr>
        <p:spPr/>
        <p:txBody>
          <a:bodyPr/>
          <a:lstStyle>
            <a:lvl1pPr>
              <a:defRPr/>
            </a:lvl1pPr>
          </a:lstStyle>
          <a:p>
            <a:pPr>
              <a:defRPr/>
            </a:pPr>
            <a:fld id="{7D0D97BD-187E-4DB6-955E-30EA389E7E59}"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23E241-9FFD-4369-ABC9-E92C82165165}" type="datetimeFigureOut">
              <a:rPr lang="fr-CA"/>
              <a:pPr>
                <a:defRPr/>
              </a:pPr>
              <a:t>2020-05-25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pPr>
              <a:defRPr/>
            </a:pPr>
            <a:fld id="{526C3964-E234-43E4-9126-0D8206EA97B7}"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053E76-49B1-430B-B773-A95BAB399CE3}" type="datetimeFigureOut">
              <a:rPr lang="fr-CA"/>
              <a:pPr>
                <a:defRPr/>
              </a:pPr>
              <a:t>2020-05-25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pPr>
              <a:defRPr/>
            </a:pPr>
            <a:fld id="{7975A1C4-B118-4FEB-BC73-7B044E3A9528}"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CA" smtClean="0"/>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smtClean="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3ACE383-F454-4487-B917-746706834054}" type="datetimeFigureOut">
              <a:rPr lang="fr-CA"/>
              <a:pPr>
                <a:defRPr/>
              </a:pPr>
              <a:t>2020-05-25</a:t>
            </a:fld>
            <a:endParaRPr lang="fr-CA"/>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C154D2F-27B6-4E6C-A7FB-1ED953D76BCF}"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en.wikipedia.org/wiki/Mythologies_(boo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Mythologies_(book)"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ber.ac.uk/media/Documents/S4B/sem-gloss.html#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newlearningonline.com/literacies/chapter-8/saussure-on-sign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cs.princeton.edu/~chazelle/courses/BIB/semio2.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s://literarydevices.net/archetyp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dvYM4GIbYKg" TargetMode="External"/><Relationship Id="rId2" Type="http://schemas.openxmlformats.org/officeDocument/2006/relationships/hyperlink" Target="https://nofilmschool.com/12-character-archetypes-for-your-screenpla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Archetype" TargetMode="External"/><Relationship Id="rId2" Type="http://schemas.openxmlformats.org/officeDocument/2006/relationships/hyperlink" Target="http://en.wikipedia.org/wiki/Seduction" TargetMode="External"/><Relationship Id="rId1" Type="http://schemas.openxmlformats.org/officeDocument/2006/relationships/slideLayout" Target="../slideLayouts/slideLayout2.xml"/><Relationship Id="rId4" Type="http://schemas.openxmlformats.org/officeDocument/2006/relationships/hyperlink" Target="http://en.wikipedia.org/wiki/Femme_fatal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Lie" TargetMode="External"/><Relationship Id="rId2" Type="http://schemas.openxmlformats.org/officeDocument/2006/relationships/hyperlink" Target="http://en.wikipedia.org/wiki/French_language" TargetMode="External"/><Relationship Id="rId1" Type="http://schemas.openxmlformats.org/officeDocument/2006/relationships/slideLayout" Target="../slideLayouts/slideLayout2.xml"/><Relationship Id="rId4" Type="http://schemas.openxmlformats.org/officeDocument/2006/relationships/hyperlink" Target="http://en.wikipedia.org/wiki/Coercion"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en.wikipedia.org/wiki/Asymmetrica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en.wikipedia.org/wiki/Femme_fatale" TargetMode="External"/><Relationship Id="rId3" Type="http://schemas.openxmlformats.org/officeDocument/2006/relationships/hyperlink" Target="http://en.wikipedia.org/wiki/Morgan_le_Fay" TargetMode="External"/><Relationship Id="rId7" Type="http://schemas.openxmlformats.org/officeDocument/2006/relationships/hyperlink" Target="http://en.wikipedia.org/wiki/Lamia_(poem)" TargetMode="External"/><Relationship Id="rId2" Type="http://schemas.openxmlformats.org/officeDocument/2006/relationships/hyperlink" Target="http://en.wikipedia.org/wiki/Eve_(Bible)" TargetMode="External"/><Relationship Id="rId1" Type="http://schemas.openxmlformats.org/officeDocument/2006/relationships/slideLayout" Target="../slideLayouts/slideLayout2.xml"/><Relationship Id="rId6" Type="http://schemas.openxmlformats.org/officeDocument/2006/relationships/hyperlink" Target="http://en.wikipedia.org/wiki/La_Belle_Dame_sans_Merci" TargetMode="External"/><Relationship Id="rId5" Type="http://schemas.openxmlformats.org/officeDocument/2006/relationships/hyperlink" Target="http://en.wikipedia.org/wiki/John_Keats" TargetMode="External"/><Relationship Id="rId4" Type="http://schemas.openxmlformats.org/officeDocument/2006/relationships/hyperlink" Target="http://en.wikipedia.org/wiki/Romanticis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9types.com/movieboard/messages/10387.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tatsbox.com/hero/heroques.htm"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oxfordre.com/linguistics/view/10.1093/acrefore/9780199384655.001.0001/acrefore-9780199384655-e-385?result=4&amp;rskey=n15Wx6"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nofilmschool.com/12-character-archetypes-for-your-screenplay"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en.wikipedia.org/wiki/Mythologies_(boo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xfordre.com/linguistics/view/10.1093/acrefore/9780199384655.001.0001/acrefore-9780199384655-e-385?result=4&amp;rskey=n15Wx6" TargetMode="External"/><Relationship Id="rId2" Type="http://schemas.openxmlformats.org/officeDocument/2006/relationships/hyperlink" Target="https://en.wikipedia.org/wiki/Signified_and_signifi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n.wikipedia.org/wiki/Signified_and_signifi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827584" y="877391"/>
            <a:ext cx="7772400" cy="830262"/>
          </a:xfrm>
        </p:spPr>
        <p:txBody>
          <a:bodyPr/>
          <a:lstStyle/>
          <a:p>
            <a:r>
              <a:rPr lang="fr-CA" b="1" dirty="0" err="1" smtClean="0">
                <a:solidFill>
                  <a:srgbClr val="C00000"/>
                </a:solidFill>
              </a:rPr>
              <a:t>Semiotics</a:t>
            </a:r>
            <a:r>
              <a:rPr lang="fr-CA" b="1" dirty="0" smtClean="0">
                <a:solidFill>
                  <a:srgbClr val="C00000"/>
                </a:solidFill>
              </a:rPr>
              <a:t> </a:t>
            </a:r>
          </a:p>
        </p:txBody>
      </p:sp>
      <p:sp>
        <p:nvSpPr>
          <p:cNvPr id="3075" name="Subtitle 3"/>
          <p:cNvSpPr>
            <a:spLocks noGrp="1"/>
          </p:cNvSpPr>
          <p:nvPr>
            <p:ph type="subTitle" idx="1"/>
          </p:nvPr>
        </p:nvSpPr>
        <p:spPr>
          <a:xfrm>
            <a:off x="1371600" y="1707653"/>
            <a:ext cx="6400800" cy="1280021"/>
          </a:xfrm>
        </p:spPr>
        <p:txBody>
          <a:bodyPr/>
          <a:lstStyle/>
          <a:p>
            <a:r>
              <a:rPr lang="fr-CA" b="1" dirty="0" smtClean="0">
                <a:solidFill>
                  <a:srgbClr val="C00000"/>
                </a:solidFill>
              </a:rPr>
              <a:t>And </a:t>
            </a:r>
            <a:r>
              <a:rPr lang="fr-CA" b="1" dirty="0" err="1" smtClean="0">
                <a:solidFill>
                  <a:srgbClr val="C00000"/>
                </a:solidFill>
              </a:rPr>
              <a:t>Myth</a:t>
            </a:r>
            <a:endParaRPr lang="fr-CA"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Semiotics</a:t>
            </a:r>
            <a:endParaRPr lang="en-AU" b="1" dirty="0">
              <a:solidFill>
                <a:srgbClr val="C00000"/>
              </a:solidFill>
            </a:endParaRPr>
          </a:p>
        </p:txBody>
      </p:sp>
      <p:pic>
        <p:nvPicPr>
          <p:cNvPr id="4" name="Content Placeholder 3" descr="semiotics.jpg"/>
          <p:cNvPicPr>
            <a:picLocks noGrp="1" noChangeAspect="1"/>
          </p:cNvPicPr>
          <p:nvPr>
            <p:ph idx="1"/>
          </p:nvPr>
        </p:nvPicPr>
        <p:blipFill>
          <a:blip r:embed="rId2" cstate="print"/>
          <a:stretch>
            <a:fillRect/>
          </a:stretch>
        </p:blipFill>
        <p:spPr>
          <a:xfrm>
            <a:off x="1475656" y="1063625"/>
            <a:ext cx="2628393" cy="3394075"/>
          </a:xfrm>
        </p:spPr>
      </p:pic>
      <p:sp>
        <p:nvSpPr>
          <p:cNvPr id="3" name="Rectangle 2"/>
          <p:cNvSpPr/>
          <p:nvPr/>
        </p:nvSpPr>
        <p:spPr>
          <a:xfrm>
            <a:off x="6372200" y="555526"/>
            <a:ext cx="2232248" cy="410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The word is the signifier, the mental concept of the object is the signified. Together, they form a sign.</a:t>
            </a:r>
          </a:p>
          <a:p>
            <a:pPr algn="ctr"/>
            <a:endParaRPr lang="en-US" dirty="0"/>
          </a:p>
          <a:p>
            <a:pPr algn="ctr"/>
            <a:r>
              <a:rPr lang="en-US" dirty="0" smtClean="0"/>
              <a:t> </a:t>
            </a:r>
          </a:p>
          <a:p>
            <a:pPr algn="ctr"/>
            <a:r>
              <a:rPr lang="en-US" dirty="0" smtClean="0"/>
              <a:t>Signifier + signified = sign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fr-CA" b="1" dirty="0" err="1" smtClean="0">
                <a:solidFill>
                  <a:srgbClr val="C00000"/>
                </a:solidFill>
              </a:rPr>
              <a:t>Myth</a:t>
            </a:r>
            <a:r>
              <a:rPr lang="fr-CA" b="1" dirty="0" smtClean="0">
                <a:solidFill>
                  <a:srgbClr val="C00000"/>
                </a:solidFill>
              </a:rPr>
              <a:t>/Barthes</a:t>
            </a:r>
          </a:p>
        </p:txBody>
      </p:sp>
      <p:sp>
        <p:nvSpPr>
          <p:cNvPr id="5123" name="Content Placeholder 2"/>
          <p:cNvSpPr>
            <a:spLocks noGrp="1"/>
          </p:cNvSpPr>
          <p:nvPr>
            <p:ph idx="1"/>
          </p:nvPr>
        </p:nvSpPr>
        <p:spPr/>
        <p:txBody>
          <a:bodyPr/>
          <a:lstStyle/>
          <a:p>
            <a:pPr>
              <a:buNone/>
            </a:pPr>
            <a:r>
              <a:rPr lang="en-US" dirty="0" smtClean="0">
                <a:solidFill>
                  <a:srgbClr val="002060"/>
                </a:solidFill>
              </a:rPr>
              <a:t>Roland Barthes, an early poststructuralist, used the term ‘myth’ in </a:t>
            </a:r>
            <a:r>
              <a:rPr lang="en-US" i="1" dirty="0" smtClean="0">
                <a:solidFill>
                  <a:srgbClr val="002060"/>
                </a:solidFill>
              </a:rPr>
              <a:t>Mythologies</a:t>
            </a:r>
            <a:r>
              <a:rPr lang="en-US" dirty="0" smtClean="0">
                <a:solidFill>
                  <a:srgbClr val="002060"/>
                </a:solidFill>
              </a:rPr>
              <a:t> to describe the way certain stories and images function to shape our perception of reality. </a:t>
            </a:r>
          </a:p>
          <a:p>
            <a:pPr>
              <a:buNone/>
            </a:pPr>
            <a:r>
              <a:rPr lang="en-US" dirty="0" smtClean="0">
                <a:solidFill>
                  <a:srgbClr val="002060"/>
                </a:solidFill>
              </a:rPr>
              <a:t>Ideology underpins myth, revealing a society’s shared values, attitudes and beliefs. </a:t>
            </a:r>
          </a:p>
          <a:p>
            <a:pPr>
              <a:buNone/>
            </a:pPr>
            <a:r>
              <a:rPr lang="en-US" sz="2400" b="1" dirty="0" smtClean="0">
                <a:solidFill>
                  <a:srgbClr val="002060"/>
                </a:solidFill>
              </a:rPr>
              <a:t>(Well, ideology underpins everything really – discourse, binary oppositions, myth..)</a:t>
            </a:r>
            <a:endParaRPr lang="fr-CA" sz="2400" b="1"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fade">
                                      <p:cBhvr>
                                        <p:cTn id="13" dur="1000"/>
                                        <p:tgtEl>
                                          <p:spTgt spid="5123">
                                            <p:txEl>
                                              <p:pRg st="0" end="0"/>
                                            </p:txEl>
                                          </p:spTgt>
                                        </p:tgtEl>
                                      </p:cBhvr>
                                    </p:animEffect>
                                    <p:anim calcmode="lin" valueType="num">
                                      <p:cBhvr>
                                        <p:cTn id="14"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 calcmode="lin" valueType="num">
                                      <p:cBhvr>
                                        <p:cTn id="20" dur="10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512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512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512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3">
                                            <p:txEl>
                                              <p:pRg st="2" end="2"/>
                                            </p:txEl>
                                          </p:spTgt>
                                        </p:tgtEl>
                                        <p:attrNameLst>
                                          <p:attrName>style.visibility</p:attrName>
                                        </p:attrNameLst>
                                      </p:cBhvr>
                                      <p:to>
                                        <p:strVal val="visible"/>
                                      </p:to>
                                    </p:set>
                                    <p:animEffect transition="in" filter="fade">
                                      <p:cBhvr>
                                        <p:cTn id="28" dur="1000"/>
                                        <p:tgtEl>
                                          <p:spTgt spid="5123">
                                            <p:txEl>
                                              <p:pRg st="2" end="2"/>
                                            </p:txEl>
                                          </p:spTgt>
                                        </p:tgtEl>
                                      </p:cBhvr>
                                    </p:animEffect>
                                    <p:anim calcmode="lin" valueType="num">
                                      <p:cBhvr>
                                        <p:cTn id="29"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Semiotics/Myth - Barthes</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b="1" dirty="0" smtClean="0">
                <a:solidFill>
                  <a:srgbClr val="002060"/>
                </a:solidFill>
              </a:rPr>
              <a:t>To explain how myth works, Barthes updated Saussure’s concept of the sign </a:t>
            </a:r>
            <a:r>
              <a:rPr lang="en-AU" b="1" dirty="0">
                <a:solidFill>
                  <a:srgbClr val="002060"/>
                </a:solidFill>
              </a:rPr>
              <a:t>by adding a second level where </a:t>
            </a:r>
            <a:r>
              <a:rPr lang="en-AU" sz="3600" b="1" dirty="0">
                <a:solidFill>
                  <a:srgbClr val="002060"/>
                </a:solidFill>
              </a:rPr>
              <a:t>signs are elevated to the level of myth.</a:t>
            </a:r>
          </a:p>
          <a:p>
            <a:pPr>
              <a:buNone/>
            </a:pPr>
            <a:r>
              <a:rPr lang="en-AU" dirty="0"/>
              <a:t>See </a:t>
            </a:r>
            <a:r>
              <a:rPr lang="en-US" sz="1800" dirty="0">
                <a:hlinkClick r:id="rId2"/>
              </a:rPr>
              <a:t>https://en.wikipedia.org/wiki/Mythologies_(book)</a:t>
            </a:r>
            <a:r>
              <a:rPr lang="en-US" sz="1800" dirty="0"/>
              <a:t> for more detailed information</a:t>
            </a:r>
            <a:r>
              <a:rPr lang="en-US" dirty="0"/>
              <a:t>. </a:t>
            </a:r>
          </a:p>
          <a:p>
            <a:pPr>
              <a:buNone/>
            </a:pPr>
            <a:endParaRPr lang="en-AU" b="1"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867894"/>
            <a:ext cx="1753737" cy="11692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Semiotics/Myth - Barthes</a:t>
            </a:r>
            <a:endParaRPr lang="en-AU" b="1" dirty="0">
              <a:solidFill>
                <a:srgbClr val="C00000"/>
              </a:solidFill>
            </a:endParaRPr>
          </a:p>
        </p:txBody>
      </p:sp>
      <p:sp>
        <p:nvSpPr>
          <p:cNvPr id="3" name="Content Placeholder 2"/>
          <p:cNvSpPr>
            <a:spLocks noGrp="1"/>
          </p:cNvSpPr>
          <p:nvPr>
            <p:ph idx="1"/>
          </p:nvPr>
        </p:nvSpPr>
        <p:spPr>
          <a:xfrm>
            <a:off x="457200" y="1063626"/>
            <a:ext cx="8229600" cy="3530600"/>
          </a:xfrm>
        </p:spPr>
        <p:txBody>
          <a:bodyPr/>
          <a:lstStyle/>
          <a:p>
            <a:pPr>
              <a:buNone/>
            </a:pPr>
            <a:r>
              <a:rPr lang="en-US" sz="2800" dirty="0" smtClean="0">
                <a:solidFill>
                  <a:srgbClr val="002060"/>
                </a:solidFill>
              </a:rPr>
              <a:t>According to Barthes, signs work in a culture. </a:t>
            </a:r>
          </a:p>
          <a:p>
            <a:pPr>
              <a:buNone/>
            </a:pPr>
            <a:r>
              <a:rPr lang="en-US" sz="2800" dirty="0" smtClean="0">
                <a:solidFill>
                  <a:srgbClr val="002060"/>
                </a:solidFill>
              </a:rPr>
              <a:t>He identified two orders of signification: </a:t>
            </a:r>
          </a:p>
          <a:p>
            <a:r>
              <a:rPr lang="en-US" sz="2400" dirty="0" smtClean="0">
                <a:solidFill>
                  <a:srgbClr val="002060"/>
                </a:solidFill>
              </a:rPr>
              <a:t>the first is </a:t>
            </a:r>
            <a:r>
              <a:rPr lang="en-US" sz="2400" b="1" dirty="0" smtClean="0">
                <a:solidFill>
                  <a:srgbClr val="C00000"/>
                </a:solidFill>
              </a:rPr>
              <a:t>denotation (dictionary meaning)</a:t>
            </a:r>
            <a:r>
              <a:rPr lang="en-US" sz="2400" dirty="0" smtClean="0">
                <a:solidFill>
                  <a:srgbClr val="002060"/>
                </a:solidFill>
              </a:rPr>
              <a:t>, </a:t>
            </a:r>
          </a:p>
          <a:p>
            <a:r>
              <a:rPr lang="en-US" sz="2400" dirty="0" smtClean="0">
                <a:solidFill>
                  <a:srgbClr val="002060"/>
                </a:solidFill>
              </a:rPr>
              <a:t>the second is </a:t>
            </a:r>
            <a:r>
              <a:rPr lang="en-US" sz="2400" b="1" dirty="0" smtClean="0">
                <a:solidFill>
                  <a:srgbClr val="C00000"/>
                </a:solidFill>
              </a:rPr>
              <a:t>connotation (and myth)</a:t>
            </a:r>
            <a:r>
              <a:rPr lang="en-US" sz="2400" dirty="0" smtClean="0">
                <a:solidFill>
                  <a:srgbClr val="002060"/>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643758"/>
            <a:ext cx="2971800" cy="2409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075806"/>
            <a:ext cx="1800200" cy="1773236"/>
          </a:xfrm>
          <a:prstGeom prst="rect">
            <a:avLst/>
          </a:prstGeom>
        </p:spPr>
      </p:pic>
    </p:spTree>
    <p:extLst>
      <p:ext uri="{BB962C8B-B14F-4D97-AF65-F5344CB8AC3E}">
        <p14:creationId xmlns:p14="http://schemas.microsoft.com/office/powerpoint/2010/main" val="120806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Myth/Barthes</a:t>
            </a:r>
            <a:endParaRPr lang="en-US" b="1" dirty="0">
              <a:solidFill>
                <a:srgbClr val="FF0000"/>
              </a:solidFill>
            </a:endParaRPr>
          </a:p>
        </p:txBody>
      </p:sp>
      <p:sp>
        <p:nvSpPr>
          <p:cNvPr id="3" name="Content Placeholder 2"/>
          <p:cNvSpPr>
            <a:spLocks noGrp="1"/>
          </p:cNvSpPr>
          <p:nvPr>
            <p:ph idx="1"/>
          </p:nvPr>
        </p:nvSpPr>
        <p:spPr>
          <a:xfrm>
            <a:off x="395536" y="915566"/>
            <a:ext cx="8229600" cy="3394075"/>
          </a:xfrm>
        </p:spPr>
        <p:txBody>
          <a:bodyPr/>
          <a:lstStyle/>
          <a:p>
            <a:pPr marL="0" indent="0">
              <a:buNone/>
            </a:pPr>
            <a:r>
              <a:rPr lang="en-US" sz="2800" dirty="0">
                <a:solidFill>
                  <a:srgbClr val="002060"/>
                </a:solidFill>
              </a:rPr>
              <a:t>Myth occurs when the meanings of the sign (</a:t>
            </a:r>
            <a:r>
              <a:rPr lang="en-US" sz="2800" dirty="0">
                <a:solidFill>
                  <a:srgbClr val="0070C0"/>
                </a:solidFill>
              </a:rPr>
              <a:t>e.g. the word ‘virgin’) </a:t>
            </a:r>
            <a:r>
              <a:rPr lang="en-US" sz="2800" dirty="0">
                <a:solidFill>
                  <a:srgbClr val="002060"/>
                </a:solidFill>
              </a:rPr>
              <a:t>meet the values and established discourses of the culture (</a:t>
            </a:r>
            <a:r>
              <a:rPr lang="en-US" sz="2800" dirty="0">
                <a:solidFill>
                  <a:srgbClr val="00B0F0"/>
                </a:solidFill>
              </a:rPr>
              <a:t>gender discourses underpinned by the </a:t>
            </a:r>
            <a:r>
              <a:rPr lang="en-US" sz="2800" dirty="0" smtClean="0">
                <a:solidFill>
                  <a:srgbClr val="00B0F0"/>
                </a:solidFill>
              </a:rPr>
              <a:t>ideology </a:t>
            </a:r>
            <a:r>
              <a:rPr lang="en-US" sz="2800" dirty="0">
                <a:solidFill>
                  <a:srgbClr val="00B0F0"/>
                </a:solidFill>
              </a:rPr>
              <a:t>of the desirability of female innocence and purity</a:t>
            </a:r>
            <a:r>
              <a:rPr lang="en-US" sz="2800" dirty="0">
                <a:solidFill>
                  <a:srgbClr val="002060"/>
                </a:solidFill>
              </a:rPr>
              <a:t>). Virgin is a very ‘loaded word’ in many </a:t>
            </a:r>
            <a:r>
              <a:rPr lang="en-US" sz="2800" dirty="0" smtClean="0">
                <a:solidFill>
                  <a:srgbClr val="002060"/>
                </a:solidFill>
              </a:rPr>
              <a:t>cultures, especially given its religious connotations. </a:t>
            </a:r>
            <a:endParaRPr lang="en-AU" sz="2800" dirty="0">
              <a:solidFill>
                <a:srgbClr val="002060"/>
              </a:solidFill>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5171" y="3507854"/>
            <a:ext cx="1388840" cy="1440160"/>
          </a:xfrm>
          <a:prstGeom prst="rect">
            <a:avLst/>
          </a:prstGeom>
        </p:spPr>
      </p:pic>
    </p:spTree>
    <p:extLst>
      <p:ext uri="{BB962C8B-B14F-4D97-AF65-F5344CB8AC3E}">
        <p14:creationId xmlns:p14="http://schemas.microsoft.com/office/powerpoint/2010/main" val="202263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Semiotics/Myth - Barthes</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sz="2800" dirty="0" smtClean="0">
                <a:solidFill>
                  <a:srgbClr val="002060"/>
                </a:solidFill>
              </a:rPr>
              <a:t>The </a:t>
            </a:r>
            <a:r>
              <a:rPr lang="en-US" sz="2800" b="1" dirty="0" smtClean="0">
                <a:solidFill>
                  <a:srgbClr val="002060"/>
                </a:solidFill>
              </a:rPr>
              <a:t>first order of signification: denotation</a:t>
            </a:r>
            <a:r>
              <a:rPr lang="en-US" sz="2800" dirty="0" smtClean="0">
                <a:solidFill>
                  <a:srgbClr val="002060"/>
                </a:solidFill>
              </a:rPr>
              <a:t>. </a:t>
            </a:r>
          </a:p>
          <a:p>
            <a:pPr>
              <a:buNone/>
            </a:pPr>
            <a:r>
              <a:rPr lang="en-US" sz="2800" dirty="0" smtClean="0">
                <a:solidFill>
                  <a:srgbClr val="002060"/>
                </a:solidFill>
              </a:rPr>
              <a:t>This refers to the simple or literal relationship of </a:t>
            </a:r>
            <a:r>
              <a:rPr lang="en-US" sz="2800" b="1" dirty="0" smtClean="0">
                <a:solidFill>
                  <a:srgbClr val="7030A0"/>
                </a:solidFill>
              </a:rPr>
              <a:t>a sign </a:t>
            </a:r>
            <a:r>
              <a:rPr lang="en-US" sz="2800" dirty="0" smtClean="0">
                <a:solidFill>
                  <a:srgbClr val="002060"/>
                </a:solidFill>
              </a:rPr>
              <a:t>to its </a:t>
            </a:r>
            <a:r>
              <a:rPr lang="en-US" sz="2800" b="1" dirty="0" smtClean="0">
                <a:solidFill>
                  <a:srgbClr val="00B050"/>
                </a:solidFill>
              </a:rPr>
              <a:t>referent.</a:t>
            </a:r>
            <a:r>
              <a:rPr lang="en-US" sz="2800" dirty="0" smtClean="0">
                <a:solidFill>
                  <a:srgbClr val="002060"/>
                </a:solidFill>
              </a:rPr>
              <a:t> It assumes that this relationship is objective and value-free—for all their differences, the </a:t>
            </a:r>
            <a:r>
              <a:rPr lang="en-US" sz="2800" b="1" dirty="0" smtClean="0">
                <a:solidFill>
                  <a:srgbClr val="7030A0"/>
                </a:solidFill>
              </a:rPr>
              <a:t>words woman, lady and female </a:t>
            </a:r>
            <a:r>
              <a:rPr lang="en-US" sz="2800" dirty="0" smtClean="0">
                <a:solidFill>
                  <a:srgbClr val="002060"/>
                </a:solidFill>
              </a:rPr>
              <a:t>all denote </a:t>
            </a:r>
            <a:r>
              <a:rPr lang="en-US" sz="2800" b="1" dirty="0" smtClean="0">
                <a:solidFill>
                  <a:srgbClr val="00B050"/>
                </a:solidFill>
              </a:rPr>
              <a:t>the same meaning</a:t>
            </a:r>
            <a:r>
              <a:rPr lang="en-US" sz="2800" dirty="0" smtClean="0">
                <a:solidFill>
                  <a:srgbClr val="002060"/>
                </a:solidFill>
              </a:rPr>
              <a:t>.</a:t>
            </a:r>
          </a:p>
          <a:p>
            <a:pPr>
              <a:buNone/>
            </a:pPr>
            <a:r>
              <a:rPr lang="en-US" sz="2800" dirty="0" smtClean="0">
                <a:solidFill>
                  <a:srgbClr val="002060"/>
                </a:solidFill>
              </a:rPr>
              <a:t>The dictionary meaning…. </a:t>
            </a:r>
            <a:endParaRPr lang="en-AU" sz="2800" dirty="0">
              <a:solidFill>
                <a:srgbClr val="002060"/>
              </a:solidFill>
            </a:endParaRPr>
          </a:p>
        </p:txBody>
      </p:sp>
    </p:spTree>
    <p:extLst>
      <p:ext uri="{BB962C8B-B14F-4D97-AF65-F5344CB8AC3E}">
        <p14:creationId xmlns:p14="http://schemas.microsoft.com/office/powerpoint/2010/main" val="18065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Semiotics/Myth - Barthes</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dirty="0" smtClean="0">
                <a:solidFill>
                  <a:srgbClr val="002060"/>
                </a:solidFill>
              </a:rPr>
              <a:t>The </a:t>
            </a:r>
            <a:r>
              <a:rPr lang="en-US" b="1" dirty="0" smtClean="0">
                <a:solidFill>
                  <a:srgbClr val="002060"/>
                </a:solidFill>
              </a:rPr>
              <a:t>second order of signification: connotation</a:t>
            </a:r>
            <a:r>
              <a:rPr lang="en-US" dirty="0" smtClean="0">
                <a:solidFill>
                  <a:srgbClr val="002060"/>
                </a:solidFill>
              </a:rPr>
              <a:t>. This occurs when the denotative meaning of the sign is made to stand for the value-system of the culture or the person using it. It then produces associative, expressive, attitudinal or evaluative shades of meaning. </a:t>
            </a:r>
            <a:endParaRPr lang="en-AU" dirty="0" smtClean="0">
              <a:solidFill>
                <a:srgbClr val="002060"/>
              </a:solidFill>
            </a:endParaRPr>
          </a:p>
          <a:p>
            <a:pPr>
              <a:buNone/>
            </a:pPr>
            <a:endParaRPr lang="en-AU" dirty="0"/>
          </a:p>
        </p:txBody>
      </p:sp>
    </p:spTree>
    <p:extLst>
      <p:ext uri="{BB962C8B-B14F-4D97-AF65-F5344CB8AC3E}">
        <p14:creationId xmlns:p14="http://schemas.microsoft.com/office/powerpoint/2010/main" val="311063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Semiotics/Myth - Barthes</a:t>
            </a:r>
            <a:endParaRPr lang="en-AU" b="1" dirty="0">
              <a:solidFill>
                <a:srgbClr val="C00000"/>
              </a:solidFill>
            </a:endParaRPr>
          </a:p>
        </p:txBody>
      </p:sp>
      <p:sp>
        <p:nvSpPr>
          <p:cNvPr id="3" name="Content Placeholder 2"/>
          <p:cNvSpPr>
            <a:spLocks noGrp="1"/>
          </p:cNvSpPr>
          <p:nvPr>
            <p:ph sz="half" idx="1"/>
          </p:nvPr>
        </p:nvSpPr>
        <p:spPr>
          <a:xfrm>
            <a:off x="457200" y="900112"/>
            <a:ext cx="4038600" cy="3903886"/>
          </a:xfrm>
        </p:spPr>
        <p:txBody>
          <a:bodyPr/>
          <a:lstStyle/>
          <a:p>
            <a:pPr>
              <a:buNone/>
            </a:pPr>
            <a:r>
              <a:rPr lang="en-AU" b="1" dirty="0" smtClean="0">
                <a:solidFill>
                  <a:srgbClr val="002060"/>
                </a:solidFill>
              </a:rPr>
              <a:t>What are the connotations for the word ‘whore’?</a:t>
            </a:r>
          </a:p>
          <a:p>
            <a:pPr>
              <a:buNone/>
            </a:pPr>
            <a:r>
              <a:rPr lang="en-AU" sz="2400" dirty="0" smtClean="0">
                <a:solidFill>
                  <a:srgbClr val="002060"/>
                </a:solidFill>
              </a:rPr>
              <a:t>You are evaluating,  expressing attitudes and  making associations when you construct connotations.</a:t>
            </a:r>
          </a:p>
        </p:txBody>
      </p:sp>
      <p:sp>
        <p:nvSpPr>
          <p:cNvPr id="4" name="Content Placeholder 3"/>
          <p:cNvSpPr>
            <a:spLocks noGrp="1"/>
          </p:cNvSpPr>
          <p:nvPr>
            <p:ph sz="half" idx="2"/>
          </p:nvPr>
        </p:nvSpPr>
        <p:spPr>
          <a:xfrm>
            <a:off x="4648200" y="900112"/>
            <a:ext cx="4038600" cy="3687861"/>
          </a:xfrm>
        </p:spPr>
        <p:txBody>
          <a:bodyPr/>
          <a:lstStyle/>
          <a:p>
            <a:pPr marL="0" indent="0">
              <a:buNone/>
            </a:pPr>
            <a:r>
              <a:rPr lang="en-AU" sz="2400" dirty="0">
                <a:solidFill>
                  <a:srgbClr val="002060"/>
                </a:solidFill>
              </a:rPr>
              <a:t>There are many heavily (</a:t>
            </a:r>
            <a:r>
              <a:rPr lang="en-AU" sz="2400" dirty="0" smtClean="0">
                <a:solidFill>
                  <a:srgbClr val="002060"/>
                </a:solidFill>
              </a:rPr>
              <a:t>positively </a:t>
            </a:r>
            <a:r>
              <a:rPr lang="en-AU" sz="2400" dirty="0">
                <a:solidFill>
                  <a:srgbClr val="002060"/>
                </a:solidFill>
              </a:rPr>
              <a:t>and </a:t>
            </a:r>
            <a:r>
              <a:rPr lang="en-AU" sz="2400" dirty="0" smtClean="0">
                <a:solidFill>
                  <a:srgbClr val="002060"/>
                </a:solidFill>
              </a:rPr>
              <a:t>negatively) connoted </a:t>
            </a:r>
            <a:r>
              <a:rPr lang="en-AU" sz="2400" dirty="0">
                <a:solidFill>
                  <a:srgbClr val="002060"/>
                </a:solidFill>
              </a:rPr>
              <a:t>words </a:t>
            </a:r>
            <a:r>
              <a:rPr lang="en-AU" sz="2400" dirty="0" smtClean="0">
                <a:solidFill>
                  <a:srgbClr val="002060"/>
                </a:solidFill>
              </a:rPr>
              <a:t>to name women. Each word has its own mythic qualities. Feminist theorists may unpack the ideology underpinning these terms in order to reveal harmful gender biases in texts.  </a:t>
            </a:r>
            <a:endParaRPr lang="en-AU" sz="2400" dirty="0">
              <a:solidFill>
                <a:srgbClr val="002060"/>
              </a:solidFill>
            </a:endParaRPr>
          </a:p>
          <a:p>
            <a:pPr marL="0" indent="0">
              <a:buNone/>
            </a:pPr>
            <a:endParaRPr lang="en-US" dirty="0"/>
          </a:p>
        </p:txBody>
      </p:sp>
    </p:spTree>
    <p:extLst>
      <p:ext uri="{BB962C8B-B14F-4D97-AF65-F5344CB8AC3E}">
        <p14:creationId xmlns:p14="http://schemas.microsoft.com/office/powerpoint/2010/main" val="23382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Semiotics/Myth - Barthes</a:t>
            </a:r>
            <a:endParaRPr lang="en-AU" dirty="0"/>
          </a:p>
        </p:txBody>
      </p:sp>
      <p:sp>
        <p:nvSpPr>
          <p:cNvPr id="3" name="Content Placeholder 2"/>
          <p:cNvSpPr>
            <a:spLocks noGrp="1"/>
          </p:cNvSpPr>
          <p:nvPr>
            <p:ph sz="half" idx="1"/>
          </p:nvPr>
        </p:nvSpPr>
        <p:spPr>
          <a:xfrm>
            <a:off x="457200" y="900112"/>
            <a:ext cx="4038600" cy="3687861"/>
          </a:xfrm>
        </p:spPr>
        <p:txBody>
          <a:bodyPr/>
          <a:lstStyle/>
          <a:p>
            <a:pPr>
              <a:buNone/>
            </a:pPr>
            <a:r>
              <a:rPr lang="en-US" sz="2000" b="1" dirty="0" smtClean="0">
                <a:solidFill>
                  <a:srgbClr val="002060"/>
                </a:solidFill>
              </a:rPr>
              <a:t>So, the second order of signification is </a:t>
            </a:r>
            <a:r>
              <a:rPr lang="en-US" sz="2000" b="1" dirty="0" smtClean="0">
                <a:solidFill>
                  <a:srgbClr val="FF0000"/>
                </a:solidFill>
              </a:rPr>
              <a:t>myth.</a:t>
            </a:r>
            <a:r>
              <a:rPr lang="en-US" sz="2000" b="1" dirty="0" smtClean="0">
                <a:solidFill>
                  <a:srgbClr val="002060"/>
                </a:solidFill>
              </a:rPr>
              <a:t> Barthes's rather specialized use of the term myth refers to </a:t>
            </a:r>
            <a:r>
              <a:rPr lang="en-US" sz="2000" b="1" dirty="0" smtClean="0">
                <a:solidFill>
                  <a:srgbClr val="FF0000"/>
                </a:solidFill>
              </a:rPr>
              <a:t>a chain of concepts widely accepted throughout a culture,</a:t>
            </a:r>
            <a:r>
              <a:rPr lang="en-US" sz="2000" b="1" dirty="0" smtClean="0">
                <a:solidFill>
                  <a:srgbClr val="002060"/>
                </a:solidFill>
              </a:rPr>
              <a:t> by which its members conceptualize or understand a particular topic or part of their social experience.</a:t>
            </a:r>
            <a:endParaRPr lang="en-AU" sz="2000" b="1" dirty="0">
              <a:solidFill>
                <a:srgbClr val="002060"/>
              </a:solidFill>
            </a:endParaRPr>
          </a:p>
        </p:txBody>
      </p:sp>
      <p:sp>
        <p:nvSpPr>
          <p:cNvPr id="4" name="Content Placeholder 3"/>
          <p:cNvSpPr>
            <a:spLocks noGrp="1"/>
          </p:cNvSpPr>
          <p:nvPr>
            <p:ph sz="half" idx="2"/>
          </p:nvPr>
        </p:nvSpPr>
        <p:spPr>
          <a:xfrm>
            <a:off x="4648200" y="900112"/>
            <a:ext cx="4038600" cy="3471837"/>
          </a:xfrm>
        </p:spPr>
        <p:txBody>
          <a:bodyPr/>
          <a:lstStyle/>
          <a:p>
            <a:pPr>
              <a:buNone/>
            </a:pPr>
            <a:r>
              <a:rPr lang="en-US" sz="2000" b="1" dirty="0" smtClean="0">
                <a:solidFill>
                  <a:srgbClr val="002060"/>
                </a:solidFill>
              </a:rPr>
              <a:t>Thus our myth of ‘the countryside’, for example, consists of a chain of concepts such as it is good, it is natural, it is spiritually refreshing, it is peaceful, it is beautiful, it is a place for leisure and recuperation.</a:t>
            </a:r>
          </a:p>
          <a:p>
            <a:pPr>
              <a:buNone/>
            </a:pPr>
            <a:r>
              <a:rPr lang="en-US" sz="2000" b="1" dirty="0" smtClean="0">
                <a:solidFill>
                  <a:srgbClr val="002060"/>
                </a:solidFill>
              </a:rPr>
              <a:t>What chain of concepts might you associate with the words, ‘city’?</a:t>
            </a:r>
            <a:endParaRPr lang="en-AU"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fr-CA" b="1" dirty="0" err="1" smtClean="0"/>
              <a:t>Myth</a:t>
            </a:r>
            <a:r>
              <a:rPr lang="fr-CA" b="1" dirty="0" smtClean="0"/>
              <a:t>/Barthes</a:t>
            </a:r>
          </a:p>
        </p:txBody>
      </p:sp>
      <p:sp>
        <p:nvSpPr>
          <p:cNvPr id="4099" name="Content Placeholder 2"/>
          <p:cNvSpPr>
            <a:spLocks noGrp="1"/>
          </p:cNvSpPr>
          <p:nvPr>
            <p:ph idx="1"/>
          </p:nvPr>
        </p:nvSpPr>
        <p:spPr>
          <a:xfrm>
            <a:off x="457200" y="915566"/>
            <a:ext cx="8229600" cy="3960440"/>
          </a:xfrm>
        </p:spPr>
        <p:txBody>
          <a:bodyPr numCol="1"/>
          <a:lstStyle/>
          <a:p>
            <a:pPr>
              <a:buNone/>
            </a:pPr>
            <a:r>
              <a:rPr lang="fr-CA" sz="2400" dirty="0" err="1" smtClean="0"/>
              <a:t>Therefore</a:t>
            </a:r>
            <a:r>
              <a:rPr lang="fr-CA" sz="2400" dirty="0" smtClean="0"/>
              <a:t>, Barthes </a:t>
            </a:r>
            <a:r>
              <a:rPr lang="fr-CA" sz="2400" dirty="0" err="1" smtClean="0"/>
              <a:t>argued</a:t>
            </a:r>
            <a:r>
              <a:rPr lang="fr-CA" sz="2400" dirty="0" smtClean="0"/>
              <a:t> </a:t>
            </a:r>
            <a:r>
              <a:rPr lang="fr-CA" sz="2400" dirty="0" err="1" smtClean="0"/>
              <a:t>that</a:t>
            </a:r>
            <a:r>
              <a:rPr lang="fr-CA" sz="2400" dirty="0" smtClean="0"/>
              <a:t> </a:t>
            </a:r>
            <a:r>
              <a:rPr lang="fr-CA" sz="2400" dirty="0" err="1" smtClean="0"/>
              <a:t>some</a:t>
            </a:r>
            <a:r>
              <a:rPr lang="fr-CA" sz="2400" dirty="0" smtClean="0"/>
              <a:t> connotations for </a:t>
            </a:r>
            <a:r>
              <a:rPr lang="fr-CA" sz="2400" dirty="0" err="1" smtClean="0"/>
              <a:t>words</a:t>
            </a:r>
            <a:r>
              <a:rPr lang="fr-CA" sz="2400" dirty="0" smtClean="0"/>
              <a:t> are </a:t>
            </a:r>
            <a:r>
              <a:rPr lang="fr-CA" sz="2400" dirty="0" err="1" smtClean="0"/>
              <a:t>so</a:t>
            </a:r>
            <a:r>
              <a:rPr lang="fr-CA" sz="2400" dirty="0" smtClean="0"/>
              <a:t> </a:t>
            </a:r>
            <a:r>
              <a:rPr lang="fr-CA" sz="2400" dirty="0" err="1" smtClean="0"/>
              <a:t>widely</a:t>
            </a:r>
            <a:r>
              <a:rPr lang="fr-CA" sz="2400" dirty="0" smtClean="0"/>
              <a:t> </a:t>
            </a:r>
            <a:r>
              <a:rPr lang="fr-CA" sz="2400" dirty="0" err="1" smtClean="0"/>
              <a:t>held</a:t>
            </a:r>
            <a:r>
              <a:rPr lang="fr-CA" sz="2400" dirty="0" smtClean="0"/>
              <a:t> </a:t>
            </a:r>
            <a:r>
              <a:rPr lang="fr-CA" sz="2400" dirty="0" err="1" smtClean="0"/>
              <a:t>that</a:t>
            </a:r>
            <a:r>
              <a:rPr lang="fr-CA" sz="2400" dirty="0" smtClean="0"/>
              <a:t> </a:t>
            </a:r>
            <a:r>
              <a:rPr lang="fr-CA" sz="2400" dirty="0" err="1" smtClean="0"/>
              <a:t>they</a:t>
            </a:r>
            <a:r>
              <a:rPr lang="fr-CA" sz="2400" dirty="0" smtClean="0"/>
              <a:t> have </a:t>
            </a:r>
            <a:r>
              <a:rPr lang="fr-CA" sz="2400" dirty="0" err="1" smtClean="0"/>
              <a:t>reached</a:t>
            </a:r>
            <a:r>
              <a:rPr lang="fr-CA" sz="2400" dirty="0" smtClean="0"/>
              <a:t> the </a:t>
            </a:r>
            <a:r>
              <a:rPr lang="fr-CA" sz="2400" dirty="0" err="1" smtClean="0"/>
              <a:t>level</a:t>
            </a:r>
            <a:r>
              <a:rPr lang="fr-CA" sz="2400" dirty="0" smtClean="0"/>
              <a:t> of myth. </a:t>
            </a:r>
          </a:p>
          <a:p>
            <a:pPr>
              <a:buNone/>
            </a:pPr>
            <a:r>
              <a:rPr lang="fr-CA" sz="2400" dirty="0" err="1" smtClean="0"/>
              <a:t>Myth</a:t>
            </a:r>
            <a:r>
              <a:rPr lang="fr-CA" sz="2400" dirty="0" smtClean="0"/>
              <a:t> </a:t>
            </a:r>
            <a:r>
              <a:rPr lang="fr-CA" sz="2400" dirty="0" err="1" smtClean="0"/>
              <a:t>is</a:t>
            </a:r>
            <a:r>
              <a:rPr lang="fr-CA" sz="2400" dirty="0" smtClean="0"/>
              <a:t> a </a:t>
            </a:r>
            <a:r>
              <a:rPr lang="fr-CA" sz="2400" dirty="0" err="1" smtClean="0"/>
              <a:t>feature</a:t>
            </a:r>
            <a:r>
              <a:rPr lang="fr-CA" sz="2400" dirty="0" smtClean="0"/>
              <a:t> of </a:t>
            </a:r>
            <a:r>
              <a:rPr lang="fr-CA" sz="2400" dirty="0" err="1" smtClean="0"/>
              <a:t>everyday</a:t>
            </a:r>
            <a:r>
              <a:rPr lang="fr-CA" sz="2400" dirty="0" smtClean="0"/>
              <a:t> life; </a:t>
            </a:r>
            <a:r>
              <a:rPr lang="fr-CA" sz="2400" b="1" dirty="0" err="1" smtClean="0"/>
              <a:t>it</a:t>
            </a:r>
            <a:r>
              <a:rPr lang="fr-CA" sz="2400" b="1" dirty="0" smtClean="0"/>
              <a:t> </a:t>
            </a:r>
            <a:r>
              <a:rPr lang="fr-CA" sz="2400" b="1" dirty="0" err="1" smtClean="0"/>
              <a:t>is</a:t>
            </a:r>
            <a:r>
              <a:rPr lang="fr-CA" sz="2400" b="1" dirty="0" smtClean="0"/>
              <a:t> not </a:t>
            </a:r>
            <a:r>
              <a:rPr lang="fr-CA" sz="2400" b="1" dirty="0" err="1" smtClean="0"/>
              <a:t>restricted</a:t>
            </a:r>
            <a:r>
              <a:rPr lang="fr-CA" sz="2400" b="1" dirty="0" smtClean="0"/>
              <a:t> to </a:t>
            </a:r>
            <a:r>
              <a:rPr lang="fr-CA" sz="2400" b="1" dirty="0" err="1" smtClean="0"/>
              <a:t>literature</a:t>
            </a:r>
            <a:r>
              <a:rPr lang="fr-CA" sz="2400" dirty="0" smtClean="0"/>
              <a:t>.</a:t>
            </a:r>
          </a:p>
          <a:p>
            <a:pPr>
              <a:buNone/>
            </a:pPr>
            <a:r>
              <a:rPr lang="en-AU" sz="2400" dirty="0"/>
              <a:t>The major function of myth, according to Barthes, is to naturalize a concept, a belief.</a:t>
            </a:r>
            <a:r>
              <a:rPr lang="fr-CA" sz="2400" dirty="0" smtClean="0"/>
              <a:t> </a:t>
            </a:r>
            <a:r>
              <a:rPr lang="fr-CA" sz="2400" b="1" dirty="0" smtClean="0">
                <a:solidFill>
                  <a:srgbClr val="FF0000"/>
                </a:solidFill>
              </a:rPr>
              <a:t>This </a:t>
            </a:r>
            <a:r>
              <a:rPr lang="fr-CA" sz="2400" b="1" dirty="0" err="1" smtClean="0">
                <a:solidFill>
                  <a:srgbClr val="FF0000"/>
                </a:solidFill>
              </a:rPr>
              <a:t>makes</a:t>
            </a:r>
            <a:r>
              <a:rPr lang="fr-CA" sz="2400" b="1" dirty="0" smtClean="0">
                <a:solidFill>
                  <a:srgbClr val="FF0000"/>
                </a:solidFill>
              </a:rPr>
              <a:t> </a:t>
            </a:r>
            <a:r>
              <a:rPr lang="fr-CA" sz="2400" b="1" dirty="0" err="1" smtClean="0">
                <a:solidFill>
                  <a:srgbClr val="FF0000"/>
                </a:solidFill>
              </a:rPr>
              <a:t>myth</a:t>
            </a:r>
            <a:r>
              <a:rPr lang="fr-CA" sz="2400" b="1" dirty="0" smtClean="0">
                <a:solidFill>
                  <a:srgbClr val="FF0000"/>
                </a:solidFill>
              </a:rPr>
              <a:t> a </a:t>
            </a:r>
            <a:r>
              <a:rPr lang="fr-CA" sz="2400" b="1" dirty="0" err="1" smtClean="0">
                <a:solidFill>
                  <a:srgbClr val="FF0000"/>
                </a:solidFill>
              </a:rPr>
              <a:t>very</a:t>
            </a:r>
            <a:r>
              <a:rPr lang="fr-CA" sz="2400" b="1" dirty="0" smtClean="0">
                <a:solidFill>
                  <a:srgbClr val="FF0000"/>
                </a:solidFill>
              </a:rPr>
              <a:t> </a:t>
            </a:r>
            <a:r>
              <a:rPr lang="fr-CA" sz="2400" b="1" dirty="0" err="1" smtClean="0">
                <a:solidFill>
                  <a:srgbClr val="FF0000"/>
                </a:solidFill>
              </a:rPr>
              <a:t>powerful</a:t>
            </a:r>
            <a:r>
              <a:rPr lang="fr-CA" sz="2400" b="1" dirty="0" smtClean="0">
                <a:solidFill>
                  <a:srgbClr val="FF0000"/>
                </a:solidFill>
              </a:rPr>
              <a:t> </a:t>
            </a:r>
            <a:r>
              <a:rPr lang="fr-CA" sz="2400" b="1" dirty="0" err="1" smtClean="0">
                <a:solidFill>
                  <a:srgbClr val="FF0000"/>
                </a:solidFill>
              </a:rPr>
              <a:t>theoretical</a:t>
            </a:r>
            <a:r>
              <a:rPr lang="fr-CA" sz="2400" b="1" dirty="0" smtClean="0">
                <a:solidFill>
                  <a:srgbClr val="FF0000"/>
                </a:solidFill>
              </a:rPr>
              <a:t> concept </a:t>
            </a:r>
            <a:r>
              <a:rPr lang="fr-CA" sz="2400" b="1" dirty="0" err="1" smtClean="0">
                <a:solidFill>
                  <a:srgbClr val="FF0000"/>
                </a:solidFill>
              </a:rPr>
              <a:t>which</a:t>
            </a:r>
            <a:r>
              <a:rPr lang="fr-CA" sz="2400" b="1" dirty="0" smtClean="0">
                <a:solidFill>
                  <a:srgbClr val="FF0000"/>
                </a:solidFill>
              </a:rPr>
              <a:t> </a:t>
            </a:r>
            <a:r>
              <a:rPr lang="fr-CA" sz="2400" b="1" dirty="0" err="1" smtClean="0">
                <a:solidFill>
                  <a:srgbClr val="FF0000"/>
                </a:solidFill>
              </a:rPr>
              <a:t>can</a:t>
            </a:r>
            <a:r>
              <a:rPr lang="fr-CA" sz="2400" b="1" dirty="0" smtClean="0">
                <a:solidFill>
                  <a:srgbClr val="FF0000"/>
                </a:solidFill>
              </a:rPr>
              <a:t> </a:t>
            </a:r>
            <a:r>
              <a:rPr lang="fr-CA" sz="2400" b="1" dirty="0" err="1" smtClean="0">
                <a:solidFill>
                  <a:srgbClr val="FF0000"/>
                </a:solidFill>
              </a:rPr>
              <a:t>be</a:t>
            </a:r>
            <a:r>
              <a:rPr lang="fr-CA" sz="2400" b="1" dirty="0" smtClean="0">
                <a:solidFill>
                  <a:srgbClr val="FF0000"/>
                </a:solidFill>
              </a:rPr>
              <a:t> </a:t>
            </a:r>
            <a:r>
              <a:rPr lang="fr-CA" sz="2400" b="1" dirty="0" err="1" smtClean="0">
                <a:solidFill>
                  <a:srgbClr val="FF0000"/>
                </a:solidFill>
              </a:rPr>
              <a:t>used</a:t>
            </a:r>
            <a:r>
              <a:rPr lang="fr-CA" sz="2400" b="1" dirty="0" smtClean="0">
                <a:solidFill>
                  <a:srgbClr val="FF0000"/>
                </a:solidFill>
              </a:rPr>
              <a:t> to </a:t>
            </a:r>
            <a:r>
              <a:rPr lang="fr-CA" sz="2400" b="1" dirty="0" err="1" smtClean="0">
                <a:solidFill>
                  <a:srgbClr val="FF0000"/>
                </a:solidFill>
              </a:rPr>
              <a:t>reveal</a:t>
            </a:r>
            <a:r>
              <a:rPr lang="fr-CA" sz="2400" b="1" dirty="0" smtClean="0">
                <a:solidFill>
                  <a:srgbClr val="FF0000"/>
                </a:solidFill>
              </a:rPr>
              <a:t> </a:t>
            </a:r>
            <a:r>
              <a:rPr lang="fr-CA" sz="2400" b="1" dirty="0" err="1" smtClean="0">
                <a:solidFill>
                  <a:srgbClr val="FF0000"/>
                </a:solidFill>
              </a:rPr>
              <a:t>ideology</a:t>
            </a:r>
            <a:r>
              <a:rPr lang="fr-CA" sz="2400" b="1" dirty="0" smtClean="0">
                <a:solidFill>
                  <a:srgbClr val="FF0000"/>
                </a:solidFill>
              </a:rPr>
              <a:t> in </a:t>
            </a:r>
            <a:r>
              <a:rPr lang="fr-CA" sz="2400" b="1" dirty="0" err="1" smtClean="0">
                <a:solidFill>
                  <a:srgbClr val="FF0000"/>
                </a:solidFill>
              </a:rPr>
              <a:t>texts</a:t>
            </a:r>
            <a:r>
              <a:rPr lang="fr-CA" sz="2400" b="1" dirty="0" smtClean="0">
                <a:solidFill>
                  <a:srgbClr val="FF0000"/>
                </a:solidFill>
              </a:rPr>
              <a:t> and </a:t>
            </a:r>
            <a:r>
              <a:rPr lang="fr-CA" sz="2400" b="1" dirty="0" err="1" smtClean="0">
                <a:solidFill>
                  <a:srgbClr val="FF0000"/>
                </a:solidFill>
              </a:rPr>
              <a:t>thus</a:t>
            </a:r>
            <a:r>
              <a:rPr lang="fr-CA" sz="2400" b="1" dirty="0" smtClean="0">
                <a:solidFill>
                  <a:srgbClr val="FF0000"/>
                </a:solidFill>
              </a:rPr>
              <a:t> to </a:t>
            </a:r>
            <a:r>
              <a:rPr lang="fr-CA" sz="2400" b="1" dirty="0" err="1" smtClean="0">
                <a:solidFill>
                  <a:srgbClr val="FF0000"/>
                </a:solidFill>
              </a:rPr>
              <a:t>uncover</a:t>
            </a:r>
            <a:r>
              <a:rPr lang="fr-CA" sz="2400" b="1" dirty="0" smtClean="0">
                <a:solidFill>
                  <a:srgbClr val="FF0000"/>
                </a:solidFill>
              </a:rPr>
              <a:t> (</a:t>
            </a:r>
            <a:r>
              <a:rPr lang="fr-CA" sz="2400" b="1" dirty="0" err="1" smtClean="0">
                <a:solidFill>
                  <a:srgbClr val="FF0000"/>
                </a:solidFill>
              </a:rPr>
              <a:t>gender</a:t>
            </a:r>
            <a:r>
              <a:rPr lang="fr-CA" sz="2400" b="1" dirty="0" smtClean="0">
                <a:solidFill>
                  <a:srgbClr val="FF0000"/>
                </a:solidFill>
              </a:rPr>
              <a:t>/race/class/)</a:t>
            </a:r>
            <a:r>
              <a:rPr lang="fr-CA" sz="2400" b="1" dirty="0" err="1" smtClean="0">
                <a:solidFill>
                  <a:srgbClr val="FF0000"/>
                </a:solidFill>
              </a:rPr>
              <a:t>bias</a:t>
            </a:r>
            <a:r>
              <a:rPr lang="fr-CA" sz="2400" b="1" dirty="0" smtClean="0">
                <a:solidFill>
                  <a:srgbClr val="FF0000"/>
                </a:solidFill>
              </a:rPr>
              <a:t>.</a:t>
            </a:r>
          </a:p>
          <a:p>
            <a:pPr>
              <a:buNone/>
            </a:pPr>
            <a:r>
              <a:rPr lang="fr-CA" sz="2400" dirty="0" smtClean="0"/>
              <a:t>NB </a:t>
            </a:r>
            <a:r>
              <a:rPr lang="fr-CA" sz="2400" dirty="0"/>
              <a:t>B</a:t>
            </a:r>
            <a:r>
              <a:rPr lang="fr-CA" sz="2400" dirty="0" smtClean="0"/>
              <a:t>arthes concept of </a:t>
            </a:r>
            <a:r>
              <a:rPr lang="fr-CA" sz="2400" dirty="0" err="1" smtClean="0"/>
              <a:t>myth</a:t>
            </a:r>
            <a:r>
              <a:rPr lang="fr-CA" sz="2400" dirty="0" smtClean="0"/>
              <a:t> has </a:t>
            </a:r>
            <a:r>
              <a:rPr lang="fr-CA" sz="2400" dirty="0" err="1" smtClean="0"/>
              <a:t>nothing</a:t>
            </a:r>
            <a:r>
              <a:rPr lang="fr-CA" sz="2400" dirty="0" smtClean="0"/>
              <a:t> to do </a:t>
            </a:r>
            <a:r>
              <a:rPr lang="fr-CA" sz="2400" dirty="0" err="1" smtClean="0"/>
              <a:t>with</a:t>
            </a:r>
            <a:r>
              <a:rPr lang="fr-CA" sz="2400" dirty="0" smtClean="0"/>
              <a:t> stories and </a:t>
            </a:r>
            <a:r>
              <a:rPr lang="fr-CA" sz="2400" dirty="0" err="1" smtClean="0"/>
              <a:t>legends</a:t>
            </a:r>
            <a:r>
              <a:rPr lang="fr-CA" sz="2400" dirty="0"/>
              <a:t>!</a:t>
            </a:r>
            <a:r>
              <a:rPr lang="fr-CA"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 calcmode="lin" valueType="num">
                                      <p:cBhvr additive="base">
                                        <p:cTn id="11"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 calcmode="lin" valueType="num">
                                      <p:cBhvr additive="base">
                                        <p:cTn id="17"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 calcmode="lin" valueType="num">
                                      <p:cBhvr additive="base">
                                        <p:cTn id="2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099">
                                            <p:txEl>
                                              <p:pRg st="3" end="3"/>
                                            </p:txEl>
                                          </p:spTgt>
                                        </p:tgtEl>
                                        <p:attrNameLst>
                                          <p:attrName>style.visibility</p:attrName>
                                        </p:attrNameLst>
                                      </p:cBhvr>
                                      <p:to>
                                        <p:strVal val="visible"/>
                                      </p:to>
                                    </p:set>
                                    <p:anim calcmode="lin" valueType="num">
                                      <p:cBhvr>
                                        <p:cTn id="29" dur="10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4099">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4099">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2060"/>
                </a:solidFill>
              </a:rPr>
              <a:t>Semiotics: Saussure</a:t>
            </a:r>
            <a:endParaRPr lang="en-AU" b="1" dirty="0">
              <a:solidFill>
                <a:srgbClr val="002060"/>
              </a:solidFill>
            </a:endParaRPr>
          </a:p>
        </p:txBody>
      </p:sp>
      <p:sp>
        <p:nvSpPr>
          <p:cNvPr id="3" name="Content Placeholder 2"/>
          <p:cNvSpPr>
            <a:spLocks noGrp="1"/>
          </p:cNvSpPr>
          <p:nvPr>
            <p:ph idx="1"/>
          </p:nvPr>
        </p:nvSpPr>
        <p:spPr/>
        <p:txBody>
          <a:bodyPr/>
          <a:lstStyle/>
          <a:p>
            <a:pPr>
              <a:buNone/>
            </a:pPr>
            <a:r>
              <a:rPr lang="en-US" b="1" dirty="0" smtClean="0">
                <a:solidFill>
                  <a:srgbClr val="002060"/>
                </a:solidFill>
              </a:rPr>
              <a:t>Ferdinand Saussure, a structuralist, calls a written symbol (e.g. wolf) a </a:t>
            </a:r>
            <a:r>
              <a:rPr lang="en-US" b="1" dirty="0" smtClean="0">
                <a:solidFill>
                  <a:srgbClr val="FF0000"/>
                </a:solidFill>
              </a:rPr>
              <a:t>signifier;</a:t>
            </a:r>
            <a:r>
              <a:rPr lang="en-US" b="1" dirty="0" smtClean="0">
                <a:solidFill>
                  <a:srgbClr val="002060"/>
                </a:solidFill>
              </a:rPr>
              <a:t> the signifier evokes a concept, the </a:t>
            </a:r>
            <a:r>
              <a:rPr lang="en-US" b="1" dirty="0" smtClean="0">
                <a:solidFill>
                  <a:srgbClr val="FF0000"/>
                </a:solidFill>
              </a:rPr>
              <a:t>signified</a:t>
            </a:r>
            <a:r>
              <a:rPr lang="en-US" b="1" dirty="0" smtClean="0">
                <a:solidFill>
                  <a:srgbClr val="002060"/>
                </a:solidFill>
              </a:rPr>
              <a:t> (the reader’s mental idea of a wolf). Therefore, the word, or sign, consists of the </a:t>
            </a:r>
            <a:r>
              <a:rPr lang="en-US" b="1" dirty="0" smtClean="0">
                <a:solidFill>
                  <a:srgbClr val="FF0000"/>
                </a:solidFill>
              </a:rPr>
              <a:t>signifier </a:t>
            </a:r>
            <a:r>
              <a:rPr lang="en-US" b="1" dirty="0" smtClean="0">
                <a:solidFill>
                  <a:srgbClr val="002060"/>
                </a:solidFill>
              </a:rPr>
              <a:t>and the </a:t>
            </a:r>
            <a:r>
              <a:rPr lang="en-US" b="1" dirty="0" smtClean="0">
                <a:solidFill>
                  <a:srgbClr val="FF0000"/>
                </a:solidFill>
              </a:rPr>
              <a:t>signified</a:t>
            </a:r>
            <a:r>
              <a:rPr lang="en-US" b="1" dirty="0" smtClean="0">
                <a:solidFill>
                  <a:srgbClr val="002060"/>
                </a:solidFill>
              </a:rPr>
              <a:t>.</a:t>
            </a:r>
          </a:p>
          <a:p>
            <a:pPr>
              <a:buNone/>
            </a:pPr>
            <a:r>
              <a:rPr lang="en-US" b="1" dirty="0" smtClean="0">
                <a:solidFill>
                  <a:srgbClr val="002060"/>
                </a:solidFill>
              </a:rPr>
              <a:t>Signifier + signified =sign</a:t>
            </a:r>
            <a:endParaRPr lang="en-AU" b="1" dirty="0">
              <a:solidFill>
                <a:srgbClr val="002060"/>
              </a:solidFill>
            </a:endParaRPr>
          </a:p>
        </p:txBody>
      </p:sp>
      <p:pic>
        <p:nvPicPr>
          <p:cNvPr id="4" name="Picture 3" descr="wolf (1).gif"/>
          <p:cNvPicPr/>
          <p:nvPr/>
        </p:nvPicPr>
        <p:blipFill>
          <a:blip r:embed="rId2" cstate="print"/>
          <a:stretch>
            <a:fillRect/>
          </a:stretch>
        </p:blipFill>
        <p:spPr>
          <a:xfrm>
            <a:off x="6732240" y="3723878"/>
            <a:ext cx="1800200" cy="13681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Myth/Barthes</a:t>
            </a:r>
            <a:endParaRPr lang="en-US" dirty="0"/>
          </a:p>
        </p:txBody>
      </p:sp>
      <p:sp>
        <p:nvSpPr>
          <p:cNvPr id="3" name="Content Placeholder 2"/>
          <p:cNvSpPr>
            <a:spLocks noGrp="1"/>
          </p:cNvSpPr>
          <p:nvPr>
            <p:ph idx="1"/>
          </p:nvPr>
        </p:nvSpPr>
        <p:spPr>
          <a:xfrm>
            <a:off x="457200" y="1200151"/>
            <a:ext cx="8229600" cy="1011560"/>
          </a:xfrm>
        </p:spPr>
        <p:txBody>
          <a:bodyPr/>
          <a:lstStyle/>
          <a:p>
            <a:pPr marL="0" indent="0">
              <a:buNone/>
            </a:pPr>
            <a:r>
              <a:rPr lang="en-US" dirty="0" smtClean="0"/>
              <a:t>Barthes’ most famous semiotic analysis was of this magazine cover.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305050"/>
            <a:ext cx="2095500" cy="2838450"/>
          </a:xfrm>
          <a:prstGeom prst="rect">
            <a:avLst/>
          </a:prstGeom>
        </p:spPr>
      </p:pic>
      <p:sp>
        <p:nvSpPr>
          <p:cNvPr id="5" name="Rectangle 4"/>
          <p:cNvSpPr/>
          <p:nvPr/>
        </p:nvSpPr>
        <p:spPr>
          <a:xfrm>
            <a:off x="3203848" y="2211711"/>
            <a:ext cx="5328592" cy="2808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Signifier </a:t>
            </a:r>
            <a:r>
              <a:rPr lang="en-US" dirty="0" smtClean="0"/>
              <a:t>– the saluting soldier</a:t>
            </a:r>
          </a:p>
          <a:p>
            <a:r>
              <a:rPr lang="en-US" b="1" dirty="0" smtClean="0"/>
              <a:t>Signified </a:t>
            </a:r>
            <a:r>
              <a:rPr lang="en-US" dirty="0" smtClean="0"/>
              <a:t>– </a:t>
            </a:r>
            <a:r>
              <a:rPr lang="en-US" dirty="0" err="1" smtClean="0"/>
              <a:t>Frenchness</a:t>
            </a:r>
            <a:r>
              <a:rPr lang="en-US" dirty="0" smtClean="0"/>
              <a:t>, </a:t>
            </a:r>
            <a:r>
              <a:rPr lang="en-US" dirty="0" err="1" smtClean="0"/>
              <a:t>militariness</a:t>
            </a:r>
            <a:r>
              <a:rPr lang="en-US" dirty="0" smtClean="0"/>
              <a:t>, ethnic difference</a:t>
            </a:r>
          </a:p>
          <a:p>
            <a:endParaRPr lang="en-US" dirty="0" smtClean="0"/>
          </a:p>
          <a:p>
            <a:r>
              <a:rPr lang="en-US" dirty="0" smtClean="0"/>
              <a:t>A mythic representation which represents imperial devotion, inclusiveness and the greatness of the French empire. </a:t>
            </a:r>
          </a:p>
          <a:p>
            <a:r>
              <a:rPr lang="en-US" dirty="0" smtClean="0"/>
              <a:t>See </a:t>
            </a:r>
            <a:r>
              <a:rPr lang="en-US" dirty="0">
                <a:hlinkClick r:id="rId3"/>
              </a:rPr>
              <a:t>https://en.wikipedia.org/wiki/Mythologies_(book)</a:t>
            </a:r>
            <a:endParaRPr lang="en-US" dirty="0" smtClean="0"/>
          </a:p>
          <a:p>
            <a:pPr algn="ctr"/>
            <a:endParaRPr lang="en-US" dirty="0"/>
          </a:p>
        </p:txBody>
      </p:sp>
    </p:spTree>
    <p:extLst>
      <p:ext uri="{BB962C8B-B14F-4D97-AF65-F5344CB8AC3E}">
        <p14:creationId xmlns:p14="http://schemas.microsoft.com/office/powerpoint/2010/main" val="351645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Myth/Barthes</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sz="2400" b="1" dirty="0" smtClean="0">
                <a:solidFill>
                  <a:srgbClr val="002060"/>
                </a:solidFill>
              </a:rPr>
              <a:t>Myth: Barthes argues that the orders of signification called denotation and connotation combine to produce ideology in the form of myth …… myths operate through codes and serve the ideological function of </a:t>
            </a:r>
            <a:r>
              <a:rPr lang="en-US" sz="2400" b="1" dirty="0" smtClean="0">
                <a:solidFill>
                  <a:srgbClr val="FF0000"/>
                </a:solidFill>
              </a:rPr>
              <a:t>naturalization</a:t>
            </a:r>
            <a:r>
              <a:rPr lang="en-US" sz="2400" b="1" dirty="0" smtClean="0">
                <a:solidFill>
                  <a:srgbClr val="002060"/>
                </a:solidFill>
              </a:rPr>
              <a:t>. </a:t>
            </a:r>
            <a:endParaRPr lang="en-AU" sz="2400" b="1" dirty="0" smtClean="0">
              <a:solidFill>
                <a:srgbClr val="002060"/>
              </a:solidFill>
            </a:endParaRPr>
          </a:p>
          <a:p>
            <a:pPr>
              <a:buNone/>
            </a:pPr>
            <a:r>
              <a:rPr lang="en-US" sz="2400" b="1" dirty="0" smtClean="0">
                <a:solidFill>
                  <a:srgbClr val="002060"/>
                </a:solidFill>
              </a:rPr>
              <a:t>e.g. myth of motherhood, of childhood, of the noble savage, of hunting and gathering, of beauty, of the femme fatale, of the black man, of the oriental. </a:t>
            </a:r>
            <a:endParaRPr lang="en-AU" sz="2400" b="1" dirty="0" smtClean="0">
              <a:solidFill>
                <a:srgbClr val="002060"/>
              </a:solidFill>
            </a:endParaRPr>
          </a:p>
          <a:p>
            <a:pPr>
              <a:buNone/>
            </a:pPr>
            <a:r>
              <a:rPr lang="en-US" sz="1800" b="1" dirty="0" smtClean="0">
                <a:solidFill>
                  <a:srgbClr val="002060"/>
                </a:solidFill>
              </a:rPr>
              <a:t>At: </a:t>
            </a:r>
            <a:r>
              <a:rPr lang="en-US" sz="1800" b="1" dirty="0" smtClean="0">
                <a:solidFill>
                  <a:srgbClr val="002060"/>
                </a:solidFill>
                <a:hlinkClick r:id="rId2"/>
              </a:rPr>
              <a:t>http://www.aber.ac.uk/media/Documents/S4B/sem-gloss.html#M</a:t>
            </a:r>
            <a:endParaRPr lang="en-AU" sz="1800" b="1" dirty="0" smtClean="0">
              <a:solidFill>
                <a:srgbClr val="002060"/>
              </a:solidFill>
            </a:endParaRPr>
          </a:p>
          <a:p>
            <a:pPr>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fr-CA" b="1" dirty="0" err="1" smtClean="0"/>
              <a:t>Myth</a:t>
            </a:r>
            <a:r>
              <a:rPr lang="fr-CA" b="1" dirty="0" smtClean="0"/>
              <a:t>/Barthes</a:t>
            </a:r>
          </a:p>
        </p:txBody>
      </p:sp>
      <p:sp>
        <p:nvSpPr>
          <p:cNvPr id="4099" name="Content Placeholder 2"/>
          <p:cNvSpPr>
            <a:spLocks noGrp="1"/>
          </p:cNvSpPr>
          <p:nvPr>
            <p:ph idx="1"/>
          </p:nvPr>
        </p:nvSpPr>
        <p:spPr>
          <a:xfrm>
            <a:off x="457200" y="987574"/>
            <a:ext cx="8229600" cy="3744416"/>
          </a:xfrm>
        </p:spPr>
        <p:txBody>
          <a:bodyPr/>
          <a:lstStyle/>
          <a:p>
            <a:pPr>
              <a:buNone/>
            </a:pPr>
            <a:r>
              <a:rPr lang="en-US" sz="2800" b="1" dirty="0" smtClean="0">
                <a:solidFill>
                  <a:srgbClr val="0070C0"/>
                </a:solidFill>
              </a:rPr>
              <a:t>HOW DOES MYTH OPERATE IN TEXTS?</a:t>
            </a:r>
          </a:p>
          <a:p>
            <a:pPr>
              <a:buNone/>
            </a:pPr>
            <a:r>
              <a:rPr lang="fr-CA" sz="2000" dirty="0" err="1" smtClean="0"/>
              <a:t>When</a:t>
            </a:r>
            <a:r>
              <a:rPr lang="fr-CA" sz="2000" dirty="0" smtClean="0"/>
              <a:t> </a:t>
            </a:r>
            <a:r>
              <a:rPr lang="fr-CA" sz="2000" dirty="0" err="1" smtClean="0"/>
              <a:t>we</a:t>
            </a:r>
            <a:r>
              <a:rPr lang="fr-CA" sz="2000" dirty="0" smtClean="0"/>
              <a:t> </a:t>
            </a:r>
            <a:r>
              <a:rPr lang="fr-CA" sz="2000" dirty="0" err="1" smtClean="0"/>
              <a:t>read</a:t>
            </a:r>
            <a:r>
              <a:rPr lang="fr-CA" sz="2000" dirty="0" smtClean="0"/>
              <a:t> </a:t>
            </a:r>
            <a:r>
              <a:rPr lang="fr-CA" sz="2000" dirty="0" err="1" smtClean="0"/>
              <a:t>these</a:t>
            </a:r>
            <a:r>
              <a:rPr lang="fr-CA" sz="2000" dirty="0" smtClean="0"/>
              <a:t> </a:t>
            </a:r>
            <a:r>
              <a:rPr lang="fr-CA" sz="2000" dirty="0" err="1" smtClean="0"/>
              <a:t>heavily</a:t>
            </a:r>
            <a:r>
              <a:rPr lang="fr-CA" sz="2000" dirty="0" smtClean="0"/>
              <a:t> </a:t>
            </a:r>
            <a:r>
              <a:rPr lang="fr-CA" sz="2000" dirty="0" err="1" smtClean="0"/>
              <a:t>connotated</a:t>
            </a:r>
            <a:r>
              <a:rPr lang="fr-CA" sz="2000" dirty="0" smtClean="0"/>
              <a:t> </a:t>
            </a:r>
            <a:r>
              <a:rPr lang="fr-CA" sz="2000" dirty="0" err="1" smtClean="0"/>
              <a:t>words</a:t>
            </a:r>
            <a:r>
              <a:rPr lang="fr-CA" sz="2000" dirty="0" smtClean="0"/>
              <a:t>, images and attitudes are </a:t>
            </a:r>
            <a:r>
              <a:rPr lang="fr-CA" sz="2000" dirty="0" err="1" smtClean="0"/>
              <a:t>evoked</a:t>
            </a:r>
            <a:r>
              <a:rPr lang="fr-CA" sz="2000" dirty="0" smtClean="0"/>
              <a:t>. </a:t>
            </a:r>
            <a:r>
              <a:rPr lang="fr-CA" sz="2000" dirty="0" err="1" smtClean="0"/>
              <a:t>These</a:t>
            </a:r>
            <a:r>
              <a:rPr lang="fr-CA" sz="2000" dirty="0" smtClean="0"/>
              <a:t> images and attitudes are </a:t>
            </a:r>
            <a:r>
              <a:rPr lang="fr-CA" sz="2000" dirty="0" err="1" smtClean="0"/>
              <a:t>often</a:t>
            </a:r>
            <a:r>
              <a:rPr lang="fr-CA" sz="2000" dirty="0" smtClean="0"/>
              <a:t> </a:t>
            </a:r>
            <a:r>
              <a:rPr lang="fr-CA" sz="2000" dirty="0" err="1" smtClean="0"/>
              <a:t>shared</a:t>
            </a:r>
            <a:r>
              <a:rPr lang="fr-CA" sz="2000" dirty="0" smtClean="0"/>
              <a:t> </a:t>
            </a:r>
            <a:r>
              <a:rPr lang="fr-CA" sz="2000" dirty="0" err="1" smtClean="0"/>
              <a:t>across</a:t>
            </a:r>
            <a:r>
              <a:rPr lang="fr-CA" sz="2000" dirty="0" smtClean="0"/>
              <a:t> a culture. </a:t>
            </a:r>
            <a:r>
              <a:rPr lang="fr-CA" sz="2000" dirty="0" err="1" smtClean="0"/>
              <a:t>E.g</a:t>
            </a:r>
            <a:r>
              <a:rPr lang="fr-CA" sz="2000" dirty="0" smtClean="0"/>
              <a:t>. </a:t>
            </a:r>
            <a:r>
              <a:rPr lang="fr-CA" sz="2000" dirty="0" err="1" smtClean="0"/>
              <a:t>motherhood</a:t>
            </a:r>
            <a:r>
              <a:rPr lang="fr-CA" sz="2000" dirty="0" smtClean="0"/>
              <a:t>, teenager, bats, </a:t>
            </a:r>
            <a:r>
              <a:rPr lang="fr-CA" sz="2000" dirty="0" err="1" smtClean="0"/>
              <a:t>hoons</a:t>
            </a:r>
            <a:r>
              <a:rPr lang="fr-CA" sz="2000" dirty="0"/>
              <a:t> </a:t>
            </a:r>
            <a:r>
              <a:rPr lang="fr-CA" sz="2000" dirty="0" err="1" smtClean="0"/>
              <a:t>evoke</a:t>
            </a:r>
            <a:r>
              <a:rPr lang="fr-CA" sz="2000" dirty="0" smtClean="0"/>
              <a:t> </a:t>
            </a:r>
            <a:r>
              <a:rPr lang="fr-CA" sz="2000" dirty="0" err="1" smtClean="0"/>
              <a:t>shared</a:t>
            </a:r>
            <a:r>
              <a:rPr lang="fr-CA" sz="2000" dirty="0" smtClean="0"/>
              <a:t> images and attitudes.  </a:t>
            </a:r>
          </a:p>
          <a:p>
            <a:pPr>
              <a:buNone/>
            </a:pPr>
            <a:r>
              <a:rPr lang="fr-CA" sz="2000" dirty="0" smtClean="0"/>
              <a:t>The connotation of </a:t>
            </a:r>
            <a:r>
              <a:rPr lang="fr-CA" sz="2000" dirty="0" err="1" smtClean="0"/>
              <a:t>these</a:t>
            </a:r>
            <a:r>
              <a:rPr lang="fr-CA" sz="2000" dirty="0" smtClean="0"/>
              <a:t> </a:t>
            </a:r>
            <a:r>
              <a:rPr lang="fr-CA" sz="2000" dirty="0" err="1" smtClean="0"/>
              <a:t>words</a:t>
            </a:r>
            <a:r>
              <a:rPr lang="fr-CA" sz="2000" dirty="0" smtClean="0"/>
              <a:t> have been </a:t>
            </a:r>
            <a:r>
              <a:rPr lang="fr-CA" sz="2000" b="1" dirty="0" err="1" smtClean="0"/>
              <a:t>naturalised</a:t>
            </a:r>
            <a:r>
              <a:rPr lang="fr-CA" sz="2000" dirty="0" smtClean="0"/>
              <a:t>, </a:t>
            </a:r>
            <a:r>
              <a:rPr lang="fr-CA" sz="2000" dirty="0" err="1" smtClean="0"/>
              <a:t>that</a:t>
            </a:r>
            <a:r>
              <a:rPr lang="fr-CA" sz="2000" dirty="0" smtClean="0"/>
              <a:t> </a:t>
            </a:r>
            <a:r>
              <a:rPr lang="fr-CA" sz="2000" dirty="0" err="1" smtClean="0"/>
              <a:t>is</a:t>
            </a:r>
            <a:r>
              <a:rPr lang="fr-CA" sz="2000" dirty="0" smtClean="0"/>
              <a:t>, </a:t>
            </a:r>
            <a:r>
              <a:rPr lang="fr-CA" sz="2000" dirty="0" err="1" smtClean="0"/>
              <a:t>accepted</a:t>
            </a:r>
            <a:r>
              <a:rPr lang="fr-CA" sz="2000" dirty="0" smtClean="0"/>
              <a:t> (</a:t>
            </a:r>
            <a:r>
              <a:rPr lang="fr-CA" sz="2000" b="1" i="1" dirty="0" err="1" smtClean="0"/>
              <a:t>goes</a:t>
            </a:r>
            <a:r>
              <a:rPr lang="fr-CA" sz="2000" b="1" i="1" dirty="0" smtClean="0"/>
              <a:t> </a:t>
            </a:r>
            <a:r>
              <a:rPr lang="fr-CA" sz="2000" b="1" i="1" dirty="0" err="1" smtClean="0"/>
              <a:t>without</a:t>
            </a:r>
            <a:r>
              <a:rPr lang="fr-CA" sz="2000" b="1" i="1" dirty="0" smtClean="0"/>
              <a:t> </a:t>
            </a:r>
            <a:r>
              <a:rPr lang="fr-CA" sz="2000" b="1" i="1" dirty="0" err="1" smtClean="0"/>
              <a:t>saying</a:t>
            </a:r>
            <a:r>
              <a:rPr lang="fr-CA" sz="2000" dirty="0" smtClean="0"/>
              <a:t>) but </a:t>
            </a:r>
            <a:r>
              <a:rPr lang="fr-CA" sz="2000" b="1" dirty="0" err="1" smtClean="0">
                <a:solidFill>
                  <a:srgbClr val="FF0000"/>
                </a:solidFill>
              </a:rPr>
              <a:t>they</a:t>
            </a:r>
            <a:r>
              <a:rPr lang="fr-CA" sz="2000" b="1" dirty="0" smtClean="0">
                <a:solidFill>
                  <a:srgbClr val="FF0000"/>
                </a:solidFill>
              </a:rPr>
              <a:t> are not </a:t>
            </a:r>
            <a:r>
              <a:rPr lang="fr-CA" sz="2000" b="1" dirty="0" err="1" smtClean="0">
                <a:solidFill>
                  <a:srgbClr val="FF0000"/>
                </a:solidFill>
              </a:rPr>
              <a:t>natural</a:t>
            </a:r>
            <a:r>
              <a:rPr lang="fr-CA" sz="2000" dirty="0" smtClean="0"/>
              <a:t>. Connotations for </a:t>
            </a:r>
            <a:r>
              <a:rPr lang="fr-CA" sz="2000" dirty="0" err="1" smtClean="0"/>
              <a:t>such</a:t>
            </a:r>
            <a:r>
              <a:rPr lang="fr-CA" sz="2000" dirty="0" smtClean="0"/>
              <a:t> </a:t>
            </a:r>
            <a:r>
              <a:rPr lang="fr-CA" sz="2000" dirty="0" err="1" smtClean="0"/>
              <a:t>words</a:t>
            </a:r>
            <a:r>
              <a:rPr lang="fr-CA" sz="2000" dirty="0" smtClean="0"/>
              <a:t> gain </a:t>
            </a:r>
            <a:r>
              <a:rPr lang="fr-CA" sz="2000" dirty="0" err="1" smtClean="0"/>
              <a:t>strength</a:t>
            </a:r>
            <a:r>
              <a:rPr lang="fr-CA" sz="2000" dirty="0" smtClean="0"/>
              <a:t> in a culture over long </a:t>
            </a:r>
            <a:r>
              <a:rPr lang="fr-CA" sz="2000" dirty="0" err="1" smtClean="0"/>
              <a:t>periods</a:t>
            </a:r>
            <a:r>
              <a:rPr lang="fr-CA" sz="2000" dirty="0" smtClean="0"/>
              <a:t> of time. (</a:t>
            </a:r>
            <a:r>
              <a:rPr lang="fr-CA" sz="2000" dirty="0" err="1" smtClean="0">
                <a:solidFill>
                  <a:srgbClr val="FF0000"/>
                </a:solidFill>
              </a:rPr>
              <a:t>Different</a:t>
            </a:r>
            <a:r>
              <a:rPr lang="fr-CA" sz="2000" dirty="0" smtClean="0">
                <a:solidFill>
                  <a:srgbClr val="FF0000"/>
                </a:solidFill>
              </a:rPr>
              <a:t> to Saussure)</a:t>
            </a:r>
          </a:p>
          <a:p>
            <a:pPr>
              <a:buNone/>
            </a:pPr>
            <a:r>
              <a:rPr lang="fr-CA" sz="2000" dirty="0" err="1" smtClean="0">
                <a:solidFill>
                  <a:srgbClr val="FF0000"/>
                </a:solidFill>
              </a:rPr>
              <a:t>These</a:t>
            </a:r>
            <a:r>
              <a:rPr lang="fr-CA" sz="2000" dirty="0" smtClean="0">
                <a:solidFill>
                  <a:srgbClr val="FF0000"/>
                </a:solidFill>
              </a:rPr>
              <a:t> </a:t>
            </a:r>
            <a:r>
              <a:rPr lang="fr-CA" sz="2000" dirty="0" err="1" smtClean="0">
                <a:solidFill>
                  <a:srgbClr val="FF0000"/>
                </a:solidFill>
              </a:rPr>
              <a:t>words</a:t>
            </a:r>
            <a:r>
              <a:rPr lang="fr-CA" sz="2000" dirty="0" smtClean="0">
                <a:solidFill>
                  <a:srgbClr val="FF0000"/>
                </a:solidFill>
              </a:rPr>
              <a:t> </a:t>
            </a:r>
            <a:r>
              <a:rPr lang="fr-CA" sz="2000" dirty="0" err="1" smtClean="0">
                <a:solidFill>
                  <a:srgbClr val="FF0000"/>
                </a:solidFill>
              </a:rPr>
              <a:t>often</a:t>
            </a:r>
            <a:r>
              <a:rPr lang="fr-CA" sz="2000" dirty="0" smtClean="0">
                <a:solidFill>
                  <a:srgbClr val="FF0000"/>
                </a:solidFill>
              </a:rPr>
              <a:t> </a:t>
            </a:r>
            <a:r>
              <a:rPr lang="fr-CA" sz="2000" dirty="0" err="1" smtClean="0">
                <a:solidFill>
                  <a:srgbClr val="FF0000"/>
                </a:solidFill>
              </a:rPr>
              <a:t>work</a:t>
            </a:r>
            <a:r>
              <a:rPr lang="fr-CA" sz="2000" dirty="0" smtClean="0">
                <a:solidFill>
                  <a:srgbClr val="FF0000"/>
                </a:solidFill>
              </a:rPr>
              <a:t> to support </a:t>
            </a:r>
            <a:r>
              <a:rPr lang="fr-CA" sz="2000" dirty="0" smtClean="0"/>
              <a:t>the </a:t>
            </a:r>
            <a:r>
              <a:rPr lang="fr-CA" sz="2000" dirty="0" err="1" smtClean="0"/>
              <a:t>status</a:t>
            </a:r>
            <a:r>
              <a:rPr lang="fr-CA" sz="2000" dirty="0" smtClean="0"/>
              <a:t> quo or dominant </a:t>
            </a:r>
            <a:r>
              <a:rPr lang="fr-CA" sz="2000" dirty="0" err="1" smtClean="0"/>
              <a:t>discourses</a:t>
            </a:r>
            <a:r>
              <a:rPr lang="fr-CA" sz="2000" dirty="0" smtClean="0"/>
              <a:t> of the </a:t>
            </a:r>
            <a:r>
              <a:rPr lang="fr-CA" sz="2000" dirty="0" err="1" smtClean="0"/>
              <a:t>age</a:t>
            </a:r>
            <a:r>
              <a:rPr lang="fr-CA" sz="2000" dirty="0" smtClean="0"/>
              <a:t>. </a:t>
            </a:r>
            <a:r>
              <a:rPr lang="fr-CA" sz="2000" b="1" dirty="0" err="1" smtClean="0">
                <a:solidFill>
                  <a:srgbClr val="FF0000"/>
                </a:solidFill>
              </a:rPr>
              <a:t>Resistant</a:t>
            </a:r>
            <a:r>
              <a:rPr lang="fr-CA" sz="2000" b="1" dirty="0" smtClean="0">
                <a:solidFill>
                  <a:srgbClr val="FF0000"/>
                </a:solidFill>
              </a:rPr>
              <a:t> </a:t>
            </a:r>
            <a:r>
              <a:rPr lang="fr-CA" sz="2000" b="1" dirty="0" err="1" smtClean="0">
                <a:solidFill>
                  <a:srgbClr val="FF0000"/>
                </a:solidFill>
              </a:rPr>
              <a:t>readers</a:t>
            </a:r>
            <a:r>
              <a:rPr lang="fr-CA" sz="2000" b="1" dirty="0" smtClean="0">
                <a:solidFill>
                  <a:srgbClr val="FF0000"/>
                </a:solidFill>
              </a:rPr>
              <a:t> </a:t>
            </a:r>
            <a:r>
              <a:rPr lang="fr-CA" sz="2000" b="1" dirty="0" err="1" smtClean="0">
                <a:solidFill>
                  <a:srgbClr val="FF0000"/>
                </a:solidFill>
              </a:rPr>
              <a:t>work</a:t>
            </a:r>
            <a:r>
              <a:rPr lang="fr-CA" sz="2000" b="1" dirty="0" smtClean="0">
                <a:solidFill>
                  <a:srgbClr val="FF0000"/>
                </a:solidFill>
              </a:rPr>
              <a:t> to </a:t>
            </a:r>
            <a:r>
              <a:rPr lang="fr-CA" sz="2000" b="1" dirty="0" err="1" smtClean="0">
                <a:solidFill>
                  <a:srgbClr val="FF0000"/>
                </a:solidFill>
              </a:rPr>
              <a:t>unpack</a:t>
            </a:r>
            <a:r>
              <a:rPr lang="fr-CA" sz="2000" b="1" dirty="0" smtClean="0">
                <a:solidFill>
                  <a:srgbClr val="FF0000"/>
                </a:solidFill>
              </a:rPr>
              <a:t> </a:t>
            </a:r>
            <a:r>
              <a:rPr lang="fr-CA" sz="2000" b="1" dirty="0" err="1" smtClean="0">
                <a:solidFill>
                  <a:srgbClr val="FF0000"/>
                </a:solidFill>
              </a:rPr>
              <a:t>this</a:t>
            </a:r>
            <a:r>
              <a:rPr lang="fr-CA" sz="2000" b="1" dirty="0" smtClean="0">
                <a:solidFill>
                  <a:srgbClr val="FF0000"/>
                </a:solidFill>
              </a:rPr>
              <a:t> </a:t>
            </a:r>
            <a:r>
              <a:rPr lang="fr-CA" sz="2000" b="1" dirty="0" err="1" smtClean="0">
                <a:solidFill>
                  <a:srgbClr val="FF0000"/>
                </a:solidFill>
              </a:rPr>
              <a:t>ideology</a:t>
            </a:r>
            <a:r>
              <a:rPr lang="fr-CA" sz="2000" b="1" dirty="0" smtClean="0">
                <a:solidFill>
                  <a:srgbClr val="FF0000"/>
                </a:solidFill>
              </a:rPr>
              <a:t>.</a:t>
            </a:r>
          </a:p>
          <a:p>
            <a:pPr>
              <a:buNone/>
            </a:pPr>
            <a:r>
              <a:rPr lang="fr-CA" sz="2000" b="1" dirty="0" smtClean="0">
                <a:solidFill>
                  <a:srgbClr val="FF0000"/>
                </a:solidFill>
              </a:rPr>
              <a:t>This </a:t>
            </a:r>
            <a:r>
              <a:rPr lang="fr-CA" sz="2000" b="1" dirty="0" err="1" smtClean="0">
                <a:solidFill>
                  <a:srgbClr val="FF0000"/>
                </a:solidFill>
              </a:rPr>
              <a:t>is</a:t>
            </a:r>
            <a:r>
              <a:rPr lang="fr-CA" sz="2000" b="1" dirty="0" smtClean="0">
                <a:solidFill>
                  <a:srgbClr val="FF0000"/>
                </a:solidFill>
              </a:rPr>
              <a:t> a </a:t>
            </a:r>
            <a:r>
              <a:rPr lang="fr-CA" sz="2000" b="1" dirty="0" err="1" smtClean="0">
                <a:solidFill>
                  <a:srgbClr val="FF0000"/>
                </a:solidFill>
              </a:rPr>
              <a:t>great</a:t>
            </a:r>
            <a:r>
              <a:rPr lang="fr-CA" sz="2000" b="1" dirty="0" smtClean="0">
                <a:solidFill>
                  <a:srgbClr val="FF0000"/>
                </a:solidFill>
              </a:rPr>
              <a:t> </a:t>
            </a:r>
            <a:r>
              <a:rPr lang="fr-CA" sz="2000" b="1" dirty="0" err="1" smtClean="0">
                <a:solidFill>
                  <a:srgbClr val="FF0000"/>
                </a:solidFill>
              </a:rPr>
              <a:t>text-centred</a:t>
            </a:r>
            <a:r>
              <a:rPr lang="fr-CA" sz="2000" b="1" dirty="0" smtClean="0">
                <a:solidFill>
                  <a:srgbClr val="FF0000"/>
                </a:solidFill>
              </a:rPr>
              <a:t> </a:t>
            </a:r>
            <a:r>
              <a:rPr lang="fr-CA" sz="2000" b="1" dirty="0" err="1" smtClean="0">
                <a:solidFill>
                  <a:srgbClr val="FF0000"/>
                </a:solidFill>
              </a:rPr>
              <a:t>way</a:t>
            </a:r>
            <a:r>
              <a:rPr lang="fr-CA" sz="2000" b="1" dirty="0" smtClean="0">
                <a:solidFill>
                  <a:srgbClr val="FF0000"/>
                </a:solidFill>
              </a:rPr>
              <a:t> to </a:t>
            </a:r>
            <a:r>
              <a:rPr lang="fr-CA" sz="2000" b="1" dirty="0" err="1" smtClean="0">
                <a:solidFill>
                  <a:srgbClr val="FF0000"/>
                </a:solidFill>
              </a:rPr>
              <a:t>read</a:t>
            </a:r>
            <a:r>
              <a:rPr lang="fr-CA" sz="2000" b="1" dirty="0" smtClean="0">
                <a:solidFill>
                  <a:srgbClr val="FF0000"/>
                </a:solidFill>
              </a:rPr>
              <a:t> </a:t>
            </a:r>
            <a:r>
              <a:rPr lang="fr-CA" sz="2000" b="1" dirty="0" err="1" smtClean="0">
                <a:solidFill>
                  <a:srgbClr val="FF0000"/>
                </a:solidFill>
              </a:rPr>
              <a:t>your</a:t>
            </a:r>
            <a:r>
              <a:rPr lang="fr-CA" sz="2000" b="1" dirty="0" smtClean="0">
                <a:solidFill>
                  <a:srgbClr val="FF0000"/>
                </a:solidFill>
              </a:rPr>
              <a:t> </a:t>
            </a:r>
            <a:r>
              <a:rPr lang="fr-CA" sz="2000" b="1" dirty="0" err="1" smtClean="0">
                <a:solidFill>
                  <a:srgbClr val="FF0000"/>
                </a:solidFill>
              </a:rPr>
              <a:t>complex</a:t>
            </a:r>
            <a:r>
              <a:rPr lang="fr-CA" sz="2000" b="1" dirty="0" smtClean="0">
                <a:solidFill>
                  <a:srgbClr val="FF0000"/>
                </a:solidFill>
              </a:rPr>
              <a:t> </a:t>
            </a:r>
            <a:r>
              <a:rPr lang="fr-CA" sz="2000" b="1" dirty="0" err="1" smtClean="0">
                <a:solidFill>
                  <a:srgbClr val="FF0000"/>
                </a:solidFill>
              </a:rPr>
              <a:t>text</a:t>
            </a:r>
            <a:r>
              <a:rPr lang="fr-CA" sz="2000" b="1" dirty="0" smtClean="0">
                <a:solidFill>
                  <a:srgbClr val="FF0000"/>
                </a:solidFill>
              </a:rPr>
              <a:t>. </a:t>
            </a:r>
            <a:r>
              <a:rPr lang="en-US" sz="2000" b="1" dirty="0">
                <a:solidFill>
                  <a:srgbClr val="002060"/>
                </a:solidFill>
              </a:rPr>
              <a:t>You will need to locate your own appropriate ‘Barthes quotes’ from reputable sources. </a:t>
            </a:r>
            <a:endParaRPr lang="en-AU" sz="2000" b="1" dirty="0">
              <a:solidFill>
                <a:srgbClr val="002060"/>
              </a:solidFill>
            </a:endParaRPr>
          </a:p>
          <a:p>
            <a:pPr>
              <a:buNone/>
            </a:pPr>
            <a:endParaRPr lang="fr-CA" sz="2000" b="1" dirty="0" smtClean="0">
              <a:solidFill>
                <a:srgbClr val="FF0000"/>
              </a:solidFill>
            </a:endParaRPr>
          </a:p>
        </p:txBody>
      </p:sp>
    </p:spTree>
    <p:extLst>
      <p:ext uri="{BB962C8B-B14F-4D97-AF65-F5344CB8AC3E}">
        <p14:creationId xmlns:p14="http://schemas.microsoft.com/office/powerpoint/2010/main" val="235100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fade">
                                      <p:cBhvr>
                                        <p:cTn id="13" dur="1000"/>
                                        <p:tgtEl>
                                          <p:spTgt spid="4099">
                                            <p:txEl>
                                              <p:pRg st="0" end="0"/>
                                            </p:txEl>
                                          </p:spTgt>
                                        </p:tgtEl>
                                      </p:cBhvr>
                                    </p:animEffect>
                                    <p:anim calcmode="lin" valueType="num">
                                      <p:cBhvr>
                                        <p:cTn id="14"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099">
                                            <p:txEl>
                                              <p:pRg st="1" end="1"/>
                                            </p:txEl>
                                          </p:spTgt>
                                        </p:tgtEl>
                                        <p:attrNameLst>
                                          <p:attrName>style.visibility</p:attrName>
                                        </p:attrNameLst>
                                      </p:cBhvr>
                                      <p:to>
                                        <p:strVal val="visible"/>
                                      </p:to>
                                    </p:set>
                                    <p:anim calcmode="lin" valueType="num">
                                      <p:cBhvr additive="base">
                                        <p:cTn id="20"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099">
                                            <p:txEl>
                                              <p:pRg st="2" end="2"/>
                                            </p:txEl>
                                          </p:spTgt>
                                        </p:tgtEl>
                                        <p:attrNameLst>
                                          <p:attrName>style.visibility</p:attrName>
                                        </p:attrNameLst>
                                      </p:cBhvr>
                                      <p:to>
                                        <p:strVal val="visible"/>
                                      </p:to>
                                    </p:set>
                                    <p:anim calcmode="lin" valueType="num">
                                      <p:cBhvr additive="base">
                                        <p:cTn id="26"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099">
                                            <p:txEl>
                                              <p:pRg st="3" end="3"/>
                                            </p:txEl>
                                          </p:spTgt>
                                        </p:tgtEl>
                                        <p:attrNameLst>
                                          <p:attrName>style.visibility</p:attrName>
                                        </p:attrNameLst>
                                      </p:cBhvr>
                                      <p:to>
                                        <p:strVal val="visible"/>
                                      </p:to>
                                    </p:set>
                                    <p:anim calcmode="lin" valueType="num">
                                      <p:cBhvr additive="base">
                                        <p:cTn id="32"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099">
                                            <p:txEl>
                                              <p:pRg st="4" end="4"/>
                                            </p:txEl>
                                          </p:spTgt>
                                        </p:tgtEl>
                                        <p:attrNameLst>
                                          <p:attrName>style.visibility</p:attrName>
                                        </p:attrNameLst>
                                      </p:cBhvr>
                                      <p:to>
                                        <p:strVal val="visible"/>
                                      </p:to>
                                    </p:set>
                                    <p:anim calcmode="lin" valueType="num">
                                      <p:cBhvr additive="base">
                                        <p:cTn id="38"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fr-CA" b="1" dirty="0" err="1" smtClean="0">
                <a:solidFill>
                  <a:srgbClr val="C00000"/>
                </a:solidFill>
              </a:rPr>
              <a:t>Myth</a:t>
            </a:r>
            <a:r>
              <a:rPr lang="fr-CA" b="1" dirty="0" smtClean="0">
                <a:solidFill>
                  <a:srgbClr val="C00000"/>
                </a:solidFill>
              </a:rPr>
              <a:t>/Barthes</a:t>
            </a:r>
          </a:p>
        </p:txBody>
      </p:sp>
      <p:sp>
        <p:nvSpPr>
          <p:cNvPr id="6147" name="Content Placeholder 2"/>
          <p:cNvSpPr>
            <a:spLocks noGrp="1"/>
          </p:cNvSpPr>
          <p:nvPr>
            <p:ph idx="1"/>
          </p:nvPr>
        </p:nvSpPr>
        <p:spPr/>
        <p:txBody>
          <a:bodyPr/>
          <a:lstStyle/>
          <a:p>
            <a:pPr>
              <a:buNone/>
            </a:pPr>
            <a:r>
              <a:rPr lang="fr-CA" b="1" dirty="0" smtClean="0">
                <a:solidFill>
                  <a:srgbClr val="002060"/>
                </a:solidFill>
              </a:rPr>
              <a:t>So, </a:t>
            </a:r>
            <a:r>
              <a:rPr lang="fr-CA" b="1" dirty="0" err="1">
                <a:solidFill>
                  <a:srgbClr val="002060"/>
                </a:solidFill>
              </a:rPr>
              <a:t>m</a:t>
            </a:r>
            <a:r>
              <a:rPr lang="fr-CA" b="1" dirty="0" err="1" smtClean="0">
                <a:solidFill>
                  <a:srgbClr val="002060"/>
                </a:solidFill>
              </a:rPr>
              <a:t>yths</a:t>
            </a:r>
            <a:r>
              <a:rPr lang="fr-CA" b="1" dirty="0" smtClean="0">
                <a:solidFill>
                  <a:srgbClr val="002060"/>
                </a:solidFill>
              </a:rPr>
              <a:t> are </a:t>
            </a:r>
            <a:r>
              <a:rPr lang="fr-CA" b="1" dirty="0" err="1" smtClean="0">
                <a:solidFill>
                  <a:srgbClr val="002060"/>
                </a:solidFill>
              </a:rPr>
              <a:t>signs</a:t>
            </a:r>
            <a:r>
              <a:rPr lang="fr-CA" b="1" dirty="0" smtClean="0">
                <a:solidFill>
                  <a:srgbClr val="002060"/>
                </a:solidFill>
              </a:rPr>
              <a:t> </a:t>
            </a:r>
            <a:r>
              <a:rPr lang="fr-CA" b="1" dirty="0" err="1" smtClean="0">
                <a:solidFill>
                  <a:srgbClr val="002060"/>
                </a:solidFill>
              </a:rPr>
              <a:t>which</a:t>
            </a:r>
            <a:r>
              <a:rPr lang="fr-CA" b="1" dirty="0" smtClean="0">
                <a:solidFill>
                  <a:srgbClr val="002060"/>
                </a:solidFill>
              </a:rPr>
              <a:t> are all </a:t>
            </a:r>
            <a:r>
              <a:rPr lang="fr-CA" b="1" dirty="0" err="1" smtClean="0">
                <a:solidFill>
                  <a:srgbClr val="002060"/>
                </a:solidFill>
              </a:rPr>
              <a:t>around</a:t>
            </a:r>
            <a:r>
              <a:rPr lang="fr-CA" b="1" dirty="0" smtClean="0">
                <a:solidFill>
                  <a:srgbClr val="002060"/>
                </a:solidFill>
              </a:rPr>
              <a:t> us in </a:t>
            </a:r>
            <a:r>
              <a:rPr lang="fr-CA" b="1" dirty="0" err="1" smtClean="0">
                <a:solidFill>
                  <a:srgbClr val="002060"/>
                </a:solidFill>
              </a:rPr>
              <a:t>our</a:t>
            </a:r>
            <a:r>
              <a:rPr lang="fr-CA" b="1" dirty="0" smtClean="0">
                <a:solidFill>
                  <a:srgbClr val="002060"/>
                </a:solidFill>
              </a:rPr>
              <a:t> culture. </a:t>
            </a:r>
            <a:r>
              <a:rPr lang="fr-CA" sz="2400" b="1" dirty="0" smtClean="0">
                <a:solidFill>
                  <a:srgbClr val="002060"/>
                </a:solidFill>
              </a:rPr>
              <a:t>(</a:t>
            </a:r>
            <a:r>
              <a:rPr lang="fr-CA" sz="2400" b="1" dirty="0" err="1" smtClean="0">
                <a:solidFill>
                  <a:srgbClr val="002060"/>
                </a:solidFill>
              </a:rPr>
              <a:t>mothers</a:t>
            </a:r>
            <a:r>
              <a:rPr lang="fr-CA" sz="2400" b="1" dirty="0" smtClean="0">
                <a:solidFill>
                  <a:srgbClr val="002060"/>
                </a:solidFill>
              </a:rPr>
              <a:t>, </a:t>
            </a:r>
            <a:r>
              <a:rPr lang="fr-CA" sz="2400" b="1" dirty="0" err="1" smtClean="0">
                <a:solidFill>
                  <a:srgbClr val="002060"/>
                </a:solidFill>
              </a:rPr>
              <a:t>fathers</a:t>
            </a:r>
            <a:r>
              <a:rPr lang="fr-CA" sz="2400" b="1" dirty="0" smtClean="0">
                <a:solidFill>
                  <a:srgbClr val="002060"/>
                </a:solidFill>
              </a:rPr>
              <a:t>, babies, </a:t>
            </a:r>
            <a:r>
              <a:rPr lang="fr-CA" sz="2400" b="1" dirty="0" err="1" smtClean="0">
                <a:solidFill>
                  <a:srgbClr val="002060"/>
                </a:solidFill>
              </a:rPr>
              <a:t>little</a:t>
            </a:r>
            <a:r>
              <a:rPr lang="fr-CA" sz="2400" b="1" dirty="0" smtClean="0">
                <a:solidFill>
                  <a:srgbClr val="002060"/>
                </a:solidFill>
              </a:rPr>
              <a:t> girls, </a:t>
            </a:r>
            <a:r>
              <a:rPr lang="fr-CA" sz="2400" b="1" dirty="0" err="1" smtClean="0">
                <a:solidFill>
                  <a:srgbClr val="002060"/>
                </a:solidFill>
              </a:rPr>
              <a:t>little</a:t>
            </a:r>
            <a:r>
              <a:rPr lang="fr-CA" sz="2400" b="1" dirty="0" smtClean="0">
                <a:solidFill>
                  <a:srgbClr val="002060"/>
                </a:solidFill>
              </a:rPr>
              <a:t> boys, </a:t>
            </a:r>
            <a:r>
              <a:rPr lang="fr-CA" sz="2400" b="1" dirty="0" err="1" smtClean="0">
                <a:solidFill>
                  <a:srgbClr val="002060"/>
                </a:solidFill>
              </a:rPr>
              <a:t>witches</a:t>
            </a:r>
            <a:r>
              <a:rPr lang="fr-CA" sz="2400" b="1" dirty="0" smtClean="0">
                <a:solidFill>
                  <a:srgbClr val="002060"/>
                </a:solidFill>
              </a:rPr>
              <a:t>, coloured people, </a:t>
            </a:r>
            <a:r>
              <a:rPr lang="fr-CA" sz="2400" b="1" dirty="0" err="1" smtClean="0">
                <a:solidFill>
                  <a:srgbClr val="002060"/>
                </a:solidFill>
              </a:rPr>
              <a:t>orientals</a:t>
            </a:r>
            <a:r>
              <a:rPr lang="fr-CA" sz="2400" b="1" dirty="0" smtClean="0">
                <a:solidFill>
                  <a:srgbClr val="002060"/>
                </a:solidFill>
              </a:rPr>
              <a:t>, the country, the city, golden arches …)</a:t>
            </a:r>
          </a:p>
          <a:p>
            <a:pPr>
              <a:buNone/>
            </a:pPr>
            <a:r>
              <a:rPr lang="en-US" sz="2800" b="1" dirty="0" smtClean="0">
                <a:solidFill>
                  <a:srgbClr val="002060"/>
                </a:solidFill>
              </a:rPr>
              <a:t>Barthes says myths impose upon us the belief that something simply ‘</a:t>
            </a:r>
            <a:r>
              <a:rPr lang="en-US" sz="2800" b="1" i="1" dirty="0" smtClean="0">
                <a:solidFill>
                  <a:srgbClr val="002060"/>
                </a:solidFill>
              </a:rPr>
              <a:t>goes without saying</a:t>
            </a:r>
            <a:r>
              <a:rPr lang="en-US" sz="2800" b="1" dirty="0" smtClean="0">
                <a:solidFill>
                  <a:srgbClr val="002060"/>
                </a:solidFill>
              </a:rPr>
              <a:t>’; they create a perception of the falsely obvious. (</a:t>
            </a:r>
            <a:r>
              <a:rPr lang="en-US" sz="2800" b="1" dirty="0" err="1" smtClean="0">
                <a:solidFill>
                  <a:srgbClr val="002060"/>
                </a:solidFill>
              </a:rPr>
              <a:t>Hoirihan</a:t>
            </a:r>
            <a:r>
              <a:rPr lang="en-US" sz="2800" b="1" dirty="0" smtClean="0">
                <a:solidFill>
                  <a:srgbClr val="002060"/>
                </a:solidFill>
              </a:rPr>
              <a:t> p12)</a:t>
            </a:r>
            <a:endParaRPr lang="fr-CA" sz="2800" b="1"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Effect transition="in" filter="fade">
                                      <p:cBhvr>
                                        <p:cTn id="13" dur="1000"/>
                                        <p:tgtEl>
                                          <p:spTgt spid="6147">
                                            <p:txEl>
                                              <p:pRg st="0" end="0"/>
                                            </p:txEl>
                                          </p:spTgt>
                                        </p:tgtEl>
                                      </p:cBhvr>
                                    </p:animEffect>
                                    <p:anim calcmode="lin" valueType="num">
                                      <p:cBhvr>
                                        <p:cTn id="14"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147">
                                            <p:txEl>
                                              <p:pRg st="1" end="1"/>
                                            </p:txEl>
                                          </p:spTgt>
                                        </p:tgtEl>
                                        <p:attrNameLst>
                                          <p:attrName>style.visibility</p:attrName>
                                        </p:attrNameLst>
                                      </p:cBhvr>
                                      <p:to>
                                        <p:strVal val="visible"/>
                                      </p:to>
                                    </p:set>
                                    <p:animEffect transition="in" filter="fade">
                                      <p:cBhvr>
                                        <p:cTn id="20" dur="1000"/>
                                        <p:tgtEl>
                                          <p:spTgt spid="6147">
                                            <p:txEl>
                                              <p:pRg st="1" end="1"/>
                                            </p:txEl>
                                          </p:spTgt>
                                        </p:tgtEl>
                                      </p:cBhvr>
                                    </p:animEffect>
                                    <p:anim calcmode="lin" valueType="num">
                                      <p:cBhvr>
                                        <p:cTn id="21"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2124075" y="206375"/>
            <a:ext cx="6562725" cy="857250"/>
          </a:xfrm>
        </p:spPr>
        <p:txBody>
          <a:bodyPr/>
          <a:lstStyle/>
          <a:p>
            <a:pPr algn="l"/>
            <a:r>
              <a:rPr lang="fr-CA" b="1" dirty="0" err="1" smtClean="0">
                <a:solidFill>
                  <a:srgbClr val="C00000"/>
                </a:solidFill>
              </a:rPr>
              <a:t>Myth</a:t>
            </a:r>
            <a:r>
              <a:rPr lang="fr-CA" b="1" dirty="0" smtClean="0">
                <a:solidFill>
                  <a:srgbClr val="C00000"/>
                </a:solidFill>
              </a:rPr>
              <a:t>/Barthes</a:t>
            </a:r>
          </a:p>
        </p:txBody>
      </p:sp>
      <p:sp>
        <p:nvSpPr>
          <p:cNvPr id="7171" name="Content Placeholder 2"/>
          <p:cNvSpPr>
            <a:spLocks noGrp="1"/>
          </p:cNvSpPr>
          <p:nvPr>
            <p:ph idx="1"/>
          </p:nvPr>
        </p:nvSpPr>
        <p:spPr>
          <a:xfrm>
            <a:off x="2124075" y="1200150"/>
            <a:ext cx="6562725" cy="3394075"/>
          </a:xfrm>
        </p:spPr>
        <p:txBody>
          <a:bodyPr/>
          <a:lstStyle/>
          <a:p>
            <a:pPr>
              <a:buNone/>
            </a:pPr>
            <a:r>
              <a:rPr lang="en-US" sz="2400" b="1" dirty="0">
                <a:solidFill>
                  <a:srgbClr val="002060"/>
                </a:solidFill>
              </a:rPr>
              <a:t>I</a:t>
            </a:r>
            <a:r>
              <a:rPr lang="en-US" sz="2400" b="1" dirty="0" smtClean="0">
                <a:solidFill>
                  <a:srgbClr val="002060"/>
                </a:solidFill>
              </a:rPr>
              <a:t>n modern literary and cultural study, myth refers to a shared way of understanding the world that is activated through representations in texts. E.g. a representation of a wolf activates all kinds of culturally embedded ideas about the nature of wolves as predators and  werewolves. </a:t>
            </a:r>
            <a:endParaRPr lang="fr-CA" sz="2400" b="1" dirty="0" smtClean="0">
              <a:solidFill>
                <a:srgbClr val="002060"/>
              </a:solidFill>
            </a:endParaRPr>
          </a:p>
        </p:txBody>
      </p:sp>
      <p:pic>
        <p:nvPicPr>
          <p:cNvPr id="4" name="Picture 3" descr="lone-wolf.jpg"/>
          <p:cNvPicPr>
            <a:picLocks noChangeAspect="1"/>
          </p:cNvPicPr>
          <p:nvPr/>
        </p:nvPicPr>
        <p:blipFill>
          <a:blip r:embed="rId3" cstate="print"/>
          <a:stretch>
            <a:fillRect/>
          </a:stretch>
        </p:blipFill>
        <p:spPr>
          <a:xfrm>
            <a:off x="7308304" y="3363838"/>
            <a:ext cx="1487048" cy="1563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fade">
                                      <p:cBhvr>
                                        <p:cTn id="13" dur="1000"/>
                                        <p:tgtEl>
                                          <p:spTgt spid="7171">
                                            <p:txEl>
                                              <p:pRg st="0" end="0"/>
                                            </p:txEl>
                                          </p:spTgt>
                                        </p:tgtEl>
                                      </p:cBhvr>
                                    </p:animEffect>
                                    <p:anim calcmode="lin" valueType="num">
                                      <p:cBhvr>
                                        <p:cTn id="14"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AU" b="1" dirty="0" smtClean="0">
                <a:solidFill>
                  <a:srgbClr val="C00000"/>
                </a:solidFill>
              </a:rPr>
              <a:t>Myth of motherhood</a:t>
            </a:r>
          </a:p>
        </p:txBody>
      </p:sp>
      <p:sp>
        <p:nvSpPr>
          <p:cNvPr id="5" name="Text Placeholder 4"/>
          <p:cNvSpPr>
            <a:spLocks noGrp="1"/>
          </p:cNvSpPr>
          <p:nvPr>
            <p:ph type="body" sz="half" idx="2"/>
          </p:nvPr>
        </p:nvSpPr>
        <p:spPr>
          <a:xfrm>
            <a:off x="457201" y="555526"/>
            <a:ext cx="3008313" cy="4039097"/>
          </a:xfrm>
        </p:spPr>
        <p:txBody>
          <a:bodyPr/>
          <a:lstStyle/>
          <a:p>
            <a:r>
              <a:rPr lang="en-AU" b="1" dirty="0">
                <a:solidFill>
                  <a:srgbClr val="C00000"/>
                </a:solidFill>
              </a:rPr>
              <a:t>Myth</a:t>
            </a:r>
          </a:p>
          <a:p>
            <a:r>
              <a:rPr lang="en-US" b="1" dirty="0" smtClean="0">
                <a:solidFill>
                  <a:srgbClr val="002060"/>
                </a:solidFill>
              </a:rPr>
              <a:t>Many </a:t>
            </a:r>
            <a:r>
              <a:rPr lang="en-US" b="1" dirty="0">
                <a:solidFill>
                  <a:srgbClr val="002060"/>
                </a:solidFill>
              </a:rPr>
              <a:t>aspects of cultural life are understood through myth. Motherhood, for example, is a powerfully mythologized cultural role. Representations of motherhood in texts often activate ideas to do with nurturing, self-sacrifice, gentleness, femininity, purity, domesticity and more. </a:t>
            </a:r>
            <a:endParaRPr lang="en-US" b="1" dirty="0" smtClean="0">
              <a:solidFill>
                <a:srgbClr val="002060"/>
              </a:solidFill>
            </a:endParaRPr>
          </a:p>
          <a:p>
            <a:r>
              <a:rPr lang="en-US" b="1" dirty="0" smtClean="0">
                <a:solidFill>
                  <a:srgbClr val="002060"/>
                </a:solidFill>
              </a:rPr>
              <a:t>Thus, the ideology of this motherhood myth is underpinned by values, attitudes and beliefs that the society accepts. The representation of a mother in fiction, which reflects this myth, also helps to perpetuate the myth as being natural and right. </a:t>
            </a:r>
            <a:endParaRPr lang="en-AU" b="1" dirty="0">
              <a:solidFill>
                <a:srgbClr val="002060"/>
              </a:solidFill>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131590"/>
            <a:ext cx="3884414" cy="3291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2715766"/>
            <a:ext cx="6164088" cy="1309738"/>
          </a:xfrm>
        </p:spPr>
        <p:txBody>
          <a:bodyPr/>
          <a:lstStyle/>
          <a:p>
            <a:r>
              <a:rPr lang="en-AU" dirty="0" smtClean="0"/>
              <a:t>Racist Myth</a:t>
            </a:r>
            <a:br>
              <a:rPr lang="en-AU" dirty="0" smtClean="0"/>
            </a:br>
            <a:r>
              <a:rPr lang="en-AU" dirty="0" smtClean="0"/>
              <a:t>What ideas are activated about people of colour here? Why do you think the </a:t>
            </a:r>
            <a:r>
              <a:rPr lang="en-AU" i="1" dirty="0" err="1" smtClean="0"/>
              <a:t>Noddy</a:t>
            </a:r>
            <a:r>
              <a:rPr lang="en-AU" dirty="0" smtClean="0"/>
              <a:t> books and golliwogs were banned for quite a while in Britain? </a:t>
            </a:r>
            <a:endParaRPr lang="en-AU" dirty="0"/>
          </a:p>
        </p:txBody>
      </p:sp>
      <p:pic>
        <p:nvPicPr>
          <p:cNvPr id="5" name="Picture Placeholder 4" descr="Noddy1_1504323c.jpg"/>
          <p:cNvPicPr>
            <a:picLocks noGrp="1" noChangeAspect="1"/>
          </p:cNvPicPr>
          <p:nvPr>
            <p:ph type="pic" idx="1"/>
          </p:nvPr>
        </p:nvPicPr>
        <p:blipFill>
          <a:blip r:embed="rId2" cstate="print"/>
          <a:srcRect t="5078" b="5078"/>
          <a:stretch>
            <a:fillRect/>
          </a:stretch>
        </p:blipFill>
        <p:spPr>
          <a:xfrm>
            <a:off x="1792288" y="459581"/>
            <a:ext cx="4939952" cy="2184177"/>
          </a:xfrm>
        </p:spPr>
      </p:pic>
      <p:sp>
        <p:nvSpPr>
          <p:cNvPr id="4" name="Text Placeholder 3"/>
          <p:cNvSpPr>
            <a:spLocks noGrp="1"/>
          </p:cNvSpPr>
          <p:nvPr>
            <p:ph type="body" sz="half" idx="2"/>
          </p:nvPr>
        </p:nvSpPr>
        <p:spPr>
          <a:xfrm>
            <a:off x="1792288" y="4227934"/>
            <a:ext cx="5486400" cy="401216"/>
          </a:xfrm>
        </p:spPr>
        <p:txBody>
          <a:bodyPr/>
          <a:lstStyle/>
          <a:p>
            <a:r>
              <a:rPr lang="en-AU" sz="2000" b="1" dirty="0" smtClean="0">
                <a:solidFill>
                  <a:srgbClr val="002060"/>
                </a:solidFill>
              </a:rPr>
              <a:t>See </a:t>
            </a:r>
            <a:r>
              <a:rPr lang="en-AU" sz="2000" b="1" dirty="0" err="1" smtClean="0">
                <a:solidFill>
                  <a:srgbClr val="002060"/>
                </a:solidFill>
              </a:rPr>
              <a:t>Hourihan</a:t>
            </a:r>
            <a:r>
              <a:rPr lang="en-AU" sz="2000" b="1" dirty="0" smtClean="0">
                <a:solidFill>
                  <a:srgbClr val="002060"/>
                </a:solidFill>
              </a:rPr>
              <a:t> p 58-62 for racial myths.</a:t>
            </a:r>
            <a:endParaRPr lang="en-AU"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Myth</a:t>
            </a:r>
            <a:endParaRPr lang="en-AU" dirty="0"/>
          </a:p>
        </p:txBody>
      </p:sp>
      <p:sp>
        <p:nvSpPr>
          <p:cNvPr id="3" name="Content Placeholder 2"/>
          <p:cNvSpPr>
            <a:spLocks noGrp="1"/>
          </p:cNvSpPr>
          <p:nvPr>
            <p:ph idx="1"/>
          </p:nvPr>
        </p:nvSpPr>
        <p:spPr/>
        <p:style>
          <a:lnRef idx="2">
            <a:schemeClr val="accent6">
              <a:shade val="50000"/>
            </a:schemeClr>
          </a:lnRef>
          <a:fillRef idx="1">
            <a:schemeClr val="accent6"/>
          </a:fillRef>
          <a:effectRef idx="0">
            <a:schemeClr val="accent6"/>
          </a:effectRef>
          <a:fontRef idx="minor">
            <a:schemeClr val="lt1"/>
          </a:fontRef>
        </p:style>
        <p:txBody>
          <a:bodyPr/>
          <a:lstStyle/>
          <a:p>
            <a:pPr marL="0" indent="0">
              <a:buNone/>
            </a:pPr>
            <a:r>
              <a:rPr lang="en-AU" b="1" dirty="0" err="1" smtClean="0">
                <a:solidFill>
                  <a:schemeClr val="bg1"/>
                </a:solidFill>
              </a:rPr>
              <a:t>Walzing</a:t>
            </a:r>
            <a:r>
              <a:rPr lang="en-AU" b="1" dirty="0" smtClean="0">
                <a:solidFill>
                  <a:schemeClr val="bg1"/>
                </a:solidFill>
              </a:rPr>
              <a:t> Matilda</a:t>
            </a:r>
          </a:p>
          <a:p>
            <a:pPr marL="0" indent="0">
              <a:buNone/>
            </a:pPr>
            <a:endParaRPr lang="en-AU" dirty="0"/>
          </a:p>
        </p:txBody>
      </p:sp>
      <p:sp>
        <p:nvSpPr>
          <p:cNvPr id="4" name="Text Placeholder 3"/>
          <p:cNvSpPr>
            <a:spLocks noGrp="1"/>
          </p:cNvSpPr>
          <p:nvPr>
            <p:ph type="body" sz="half" idx="2"/>
          </p:nvPr>
        </p:nvSpPr>
        <p:spPr/>
        <p:txBody>
          <a:bodyPr/>
          <a:lstStyle/>
          <a:p>
            <a:r>
              <a:rPr lang="en-AU" sz="1200" b="1" dirty="0" smtClean="0"/>
              <a:t>The Australian swagman:</a:t>
            </a:r>
          </a:p>
          <a:p>
            <a:r>
              <a:rPr lang="en-AU" sz="1200" b="1" dirty="0" smtClean="0"/>
              <a:t>What are the characteristics of the myth? </a:t>
            </a:r>
          </a:p>
          <a:p>
            <a:pPr marL="285750" indent="-285750">
              <a:buFont typeface="Arial" pitchFamily="34" charset="0"/>
              <a:buChar char="•"/>
            </a:pPr>
            <a:r>
              <a:rPr lang="en-AU" sz="1200" b="1" dirty="0" smtClean="0"/>
              <a:t>A loner </a:t>
            </a:r>
            <a:endParaRPr lang="en-AU" sz="1200" b="1" dirty="0"/>
          </a:p>
          <a:p>
            <a:pPr marL="285750" indent="-285750">
              <a:buFont typeface="Arial" pitchFamily="34" charset="0"/>
              <a:buChar char="•"/>
            </a:pPr>
            <a:r>
              <a:rPr lang="en-AU" sz="1200" b="1" dirty="0" smtClean="0"/>
              <a:t>Lives in the open, travels by foot</a:t>
            </a:r>
          </a:p>
          <a:p>
            <a:pPr marL="285750" indent="-285750">
              <a:buFont typeface="Arial" pitchFamily="34" charset="0"/>
              <a:buChar char="•"/>
            </a:pPr>
            <a:r>
              <a:rPr lang="en-AU" sz="1200" b="1" dirty="0" smtClean="0"/>
              <a:t>Lives off the land, performs menial tasks for food and shelter</a:t>
            </a:r>
          </a:p>
          <a:p>
            <a:pPr marL="285750" indent="-285750">
              <a:buFont typeface="Arial" pitchFamily="34" charset="0"/>
              <a:buChar char="•"/>
            </a:pPr>
            <a:r>
              <a:rPr lang="en-AU" sz="1200" b="1" dirty="0" smtClean="0"/>
              <a:t>Lives on the margin of society Impoverished – begs but may be proud</a:t>
            </a:r>
          </a:p>
          <a:p>
            <a:pPr marL="285750" indent="-285750">
              <a:buFont typeface="Arial" pitchFamily="34" charset="0"/>
              <a:buChar char="•"/>
            </a:pPr>
            <a:r>
              <a:rPr lang="en-AU" sz="1200" b="1" dirty="0" smtClean="0"/>
              <a:t>May be unemployed or unemployable</a:t>
            </a:r>
          </a:p>
          <a:p>
            <a:pPr marL="285750" indent="-285750">
              <a:buFont typeface="Arial" pitchFamily="34" charset="0"/>
              <a:buChar char="•"/>
            </a:pPr>
            <a:r>
              <a:rPr lang="en-AU" sz="1200" b="1" dirty="0" smtClean="0"/>
              <a:t>Lives on charity of rural folk</a:t>
            </a:r>
          </a:p>
          <a:p>
            <a:pPr marL="285750" indent="-285750">
              <a:buFont typeface="Arial" pitchFamily="34" charset="0"/>
              <a:buChar char="•"/>
            </a:pPr>
            <a:r>
              <a:rPr lang="en-AU" sz="1200" b="1" dirty="0" smtClean="0"/>
              <a:t>May not be trustworthy</a:t>
            </a:r>
          </a:p>
          <a:p>
            <a:pPr marL="285750" indent="-285750">
              <a:buFont typeface="Arial" pitchFamily="34" charset="0"/>
              <a:buChar char="•"/>
            </a:pPr>
            <a:r>
              <a:rPr lang="en-AU" sz="1200" b="1" dirty="0"/>
              <a:t>an underclass of transient temporary </a:t>
            </a:r>
            <a:r>
              <a:rPr lang="en-AU" sz="1200" b="1" dirty="0" smtClean="0"/>
              <a:t>workers</a:t>
            </a:r>
          </a:p>
          <a:p>
            <a:r>
              <a:rPr lang="en-AU" dirty="0" smtClean="0"/>
              <a:t>What ideas are activated?</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987574"/>
            <a:ext cx="3960515" cy="323391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3518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ppt_w</p:attrName>
                                        </p:attrNameLst>
                                      </p:cBhvr>
                                      <p:tavLst>
                                        <p:tav tm="0">
                                          <p:val>
                                            <p:fltVal val="0"/>
                                          </p:val>
                                        </p:tav>
                                        <p:tav tm="100000">
                                          <p:val>
                                            <p:strVal val="#ppt_w"/>
                                          </p:val>
                                        </p:tav>
                                      </p:tavLst>
                                    </p:anim>
                                    <p:anim calcmode="lin" valueType="num">
                                      <p:cBhvr>
                                        <p:cTn id="14" dur="1000" fill="hold"/>
                                        <p:tgtEl>
                                          <p:spTgt spid="3">
                                            <p:bg/>
                                          </p:spTgt>
                                        </p:tgtEl>
                                        <p:attrNameLst>
                                          <p:attrName>ppt_h</p:attrName>
                                        </p:attrNameLst>
                                      </p:cBhvr>
                                      <p:tavLst>
                                        <p:tav tm="0">
                                          <p:val>
                                            <p:fltVal val="0"/>
                                          </p:val>
                                        </p:tav>
                                        <p:tav tm="100000">
                                          <p:val>
                                            <p:strVal val="#ppt_h"/>
                                          </p:val>
                                        </p:tav>
                                      </p:tavLst>
                                    </p:anim>
                                    <p:anim calcmode="lin" valueType="num">
                                      <p:cBhvr>
                                        <p:cTn id="15" dur="1000" fill="hold"/>
                                        <p:tgtEl>
                                          <p:spTgt spid="3">
                                            <p:bg/>
                                          </p:spTgt>
                                        </p:tgtEl>
                                        <p:attrNameLst>
                                          <p:attrName>style.rotation</p:attrName>
                                        </p:attrNameLst>
                                      </p:cBhvr>
                                      <p:tavLst>
                                        <p:tav tm="0">
                                          <p:val>
                                            <p:fltVal val="90"/>
                                          </p:val>
                                        </p:tav>
                                        <p:tav tm="100000">
                                          <p:val>
                                            <p:fltVal val="0"/>
                                          </p:val>
                                        </p:tav>
                                      </p:tavLst>
                                    </p:anim>
                                    <p:animEffect transition="in" filter="fade">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000"/>
                                        <p:tgtEl>
                                          <p:spTgt spid="4">
                                            <p:txEl>
                                              <p:pRg st="0" end="0"/>
                                            </p:txEl>
                                          </p:spTgt>
                                        </p:tgtEl>
                                      </p:cBhvr>
                                    </p:animEffect>
                                    <p:anim calcmode="lin" valueType="num">
                                      <p:cBhvr>
                                        <p:cTn id="3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1000"/>
                                        <p:tgtEl>
                                          <p:spTgt spid="4">
                                            <p:txEl>
                                              <p:pRg st="1" end="1"/>
                                            </p:txEl>
                                          </p:spTgt>
                                        </p:tgtEl>
                                      </p:cBhvr>
                                    </p:animEffect>
                                    <p:anim calcmode="lin" valueType="num">
                                      <p:cBhvr>
                                        <p:cTn id="4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additive="base">
                                        <p:cTn id="5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 calcmode="lin" valueType="num">
                                      <p:cBhvr additive="base">
                                        <p:cTn id="5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additive="base">
                                        <p:cTn id="6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 calcmode="lin" valueType="num">
                                      <p:cBhvr additive="base">
                                        <p:cTn id="6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anim calcmode="lin" valueType="num">
                                      <p:cBhvr additive="base">
                                        <p:cTn id="7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
                                            <p:txEl>
                                              <p:pRg st="7" end="7"/>
                                            </p:txEl>
                                          </p:spTgt>
                                        </p:tgtEl>
                                        <p:attrNameLst>
                                          <p:attrName>style.visibility</p:attrName>
                                        </p:attrNameLst>
                                      </p:cBhvr>
                                      <p:to>
                                        <p:strVal val="visible"/>
                                      </p:to>
                                    </p:set>
                                    <p:anim calcmode="lin" valueType="num">
                                      <p:cBhvr additive="base">
                                        <p:cTn id="8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4">
                                            <p:txEl>
                                              <p:pRg st="8" end="8"/>
                                            </p:txEl>
                                          </p:spTgt>
                                        </p:tgtEl>
                                        <p:attrNameLst>
                                          <p:attrName>style.visibility</p:attrName>
                                        </p:attrNameLst>
                                      </p:cBhvr>
                                      <p:to>
                                        <p:strVal val="visible"/>
                                      </p:to>
                                    </p:set>
                                    <p:anim calcmode="lin" valueType="num">
                                      <p:cBhvr additive="base">
                                        <p:cTn id="8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
                                            <p:txEl>
                                              <p:pRg st="9" end="9"/>
                                            </p:txEl>
                                          </p:spTgt>
                                        </p:tgtEl>
                                        <p:attrNameLst>
                                          <p:attrName>style.visibility</p:attrName>
                                        </p:attrNameLst>
                                      </p:cBhvr>
                                      <p:to>
                                        <p:strVal val="visible"/>
                                      </p:to>
                                    </p:set>
                                    <p:anim calcmode="lin" valueType="num">
                                      <p:cBhvr additive="base">
                                        <p:cTn id="9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4">
                                            <p:txEl>
                                              <p:pRg st="10" end="10"/>
                                            </p:txEl>
                                          </p:spTgt>
                                        </p:tgtEl>
                                        <p:attrNameLst>
                                          <p:attrName>style.visibility</p:attrName>
                                        </p:attrNameLst>
                                      </p:cBhvr>
                                      <p:to>
                                        <p:strVal val="visible"/>
                                      </p:to>
                                    </p:set>
                                    <p:animEffect transition="in" filter="fade">
                                      <p:cBhvr>
                                        <p:cTn id="99" dur="1000"/>
                                        <p:tgtEl>
                                          <p:spTgt spid="4">
                                            <p:txEl>
                                              <p:pRg st="10" end="10"/>
                                            </p:txEl>
                                          </p:spTgt>
                                        </p:tgtEl>
                                      </p:cBhvr>
                                    </p:animEffect>
                                    <p:anim calcmode="lin" valueType="num">
                                      <p:cBhvr>
                                        <p:cTn id="100"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01"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Myth and Ideology</a:t>
            </a:r>
            <a:endParaRPr lang="en-AU" dirty="0"/>
          </a:p>
        </p:txBody>
      </p:sp>
      <p:sp>
        <p:nvSpPr>
          <p:cNvPr id="3" name="Content Placeholder 2"/>
          <p:cNvSpPr>
            <a:spLocks noGrp="1"/>
          </p:cNvSpPr>
          <p:nvPr>
            <p:ph idx="1"/>
          </p:nvPr>
        </p:nvSpPr>
        <p:spPr/>
        <p:txBody>
          <a:bodyPr/>
          <a:lstStyle/>
          <a:p>
            <a:pPr marL="0" indent="0">
              <a:buNone/>
            </a:pPr>
            <a:r>
              <a:rPr lang="en-AU" sz="2400" b="1" dirty="0" smtClean="0"/>
              <a:t>The jolly swagman is seen as a crook, a vagabond who lives by petty thievery; he respects neither the ruling class of the squatters, nor the law-enforcing agents, the troopers.</a:t>
            </a:r>
          </a:p>
          <a:p>
            <a:pPr marL="0" indent="0">
              <a:buNone/>
            </a:pPr>
            <a:r>
              <a:rPr lang="en-AU" sz="2400" b="1" dirty="0" smtClean="0"/>
              <a:t>The ideology supports the status quo – it is wrong to steal from the wealthy even if you are starving.</a:t>
            </a:r>
          </a:p>
          <a:p>
            <a:pPr marL="0" indent="0">
              <a:buNone/>
            </a:pPr>
            <a:endParaRPr lang="en-AU"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3147814"/>
            <a:ext cx="1224136" cy="1512168"/>
          </a:xfrm>
          <a:prstGeom prst="rect">
            <a:avLst/>
          </a:prstGeom>
        </p:spPr>
      </p:pic>
    </p:spTree>
    <p:extLst>
      <p:ext uri="{BB962C8B-B14F-4D97-AF65-F5344CB8AC3E}">
        <p14:creationId xmlns:p14="http://schemas.microsoft.com/office/powerpoint/2010/main" val="394283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AU" b="1" dirty="0" smtClean="0">
                <a:solidFill>
                  <a:schemeClr val="bg1"/>
                </a:solidFill>
              </a:rPr>
              <a:t>Myth of Eve</a:t>
            </a:r>
            <a:endParaRPr lang="en-AU" b="1" dirty="0">
              <a:solidFill>
                <a:schemeClr val="bg1"/>
              </a:solidFill>
            </a:endParaRPr>
          </a:p>
        </p:txBody>
      </p:sp>
      <p:sp>
        <p:nvSpPr>
          <p:cNvPr id="3" name="Content Placeholder 2"/>
          <p:cNvSpPr>
            <a:spLocks noGrp="1"/>
          </p:cNvSpPr>
          <p:nvPr>
            <p:ph idx="1"/>
          </p:nvPr>
        </p:nvSpPr>
        <p:spPr/>
        <p:txBody>
          <a:bodyPr/>
          <a:lstStyle/>
          <a:p>
            <a:r>
              <a:rPr lang="en-AU" sz="2800" b="1" dirty="0" smtClean="0"/>
              <a:t>The temptress – an archetypal character</a:t>
            </a:r>
          </a:p>
          <a:p>
            <a:r>
              <a:rPr lang="en-AU" sz="2800" b="1" dirty="0" smtClean="0"/>
              <a:t>The cause of the fall of man</a:t>
            </a:r>
          </a:p>
          <a:p>
            <a:r>
              <a:rPr lang="en-AU" sz="2800" b="1" dirty="0" smtClean="0"/>
              <a:t>Adam as victim of Eve</a:t>
            </a:r>
          </a:p>
          <a:p>
            <a:r>
              <a:rPr lang="en-AU" sz="2800" b="1" dirty="0" smtClean="0"/>
              <a:t>Eve as by-product – Adam’s rib</a:t>
            </a:r>
          </a:p>
          <a:p>
            <a:r>
              <a:rPr lang="en-AU" sz="2800" b="1" dirty="0" smtClean="0"/>
              <a:t>Intertextual relationship with Pandora who was also responsible for bringing evil into the world</a:t>
            </a:r>
          </a:p>
          <a:p>
            <a:pPr marL="0" indent="0">
              <a:buNone/>
            </a:pPr>
            <a:r>
              <a:rPr lang="en-AU" sz="2800" b="1" dirty="0" smtClean="0"/>
              <a:t>Is there an ‘Eve’ in your complex text?</a:t>
            </a:r>
            <a:endParaRPr lang="en-AU" sz="2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1707654"/>
            <a:ext cx="2291655" cy="1491630"/>
          </a:xfrm>
          <a:prstGeom prst="rect">
            <a:avLst/>
          </a:prstGeom>
        </p:spPr>
      </p:pic>
    </p:spTree>
    <p:extLst>
      <p:ext uri="{BB962C8B-B14F-4D97-AF65-F5344CB8AC3E}">
        <p14:creationId xmlns:p14="http://schemas.microsoft.com/office/powerpoint/2010/main" val="80773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fltVal val="0"/>
                                          </p:val>
                                        </p:tav>
                                        <p:tav tm="100000">
                                          <p:val>
                                            <p:strVal val="#ppt_w"/>
                                          </p:val>
                                        </p:tav>
                                      </p:tavLst>
                                    </p:anim>
                                    <p:anim calcmode="lin" valueType="num">
                                      <p:cBhvr>
                                        <p:cTn id="50" dur="1000" fill="hold"/>
                                        <p:tgtEl>
                                          <p:spTgt spid="5"/>
                                        </p:tgtEl>
                                        <p:attrNameLst>
                                          <p:attrName>ppt_h</p:attrName>
                                        </p:attrNameLst>
                                      </p:cBhvr>
                                      <p:tavLst>
                                        <p:tav tm="0">
                                          <p:val>
                                            <p:fltVal val="0"/>
                                          </p:val>
                                        </p:tav>
                                        <p:tav tm="100000">
                                          <p:val>
                                            <p:strVal val="#ppt_h"/>
                                          </p:val>
                                        </p:tav>
                                      </p:tavLst>
                                    </p:anim>
                                    <p:anim calcmode="lin" valueType="num">
                                      <p:cBhvr>
                                        <p:cTn id="51" dur="1000" fill="hold"/>
                                        <p:tgtEl>
                                          <p:spTgt spid="5"/>
                                        </p:tgtEl>
                                        <p:attrNameLst>
                                          <p:attrName>style.rotation</p:attrName>
                                        </p:attrNameLst>
                                      </p:cBhvr>
                                      <p:tavLst>
                                        <p:tav tm="0">
                                          <p:val>
                                            <p:fltVal val="90"/>
                                          </p:val>
                                        </p:tav>
                                        <p:tav tm="100000">
                                          <p:val>
                                            <p:fltVal val="0"/>
                                          </p:val>
                                        </p:tav>
                                      </p:tavLst>
                                    </p:anim>
                                    <p:animEffect transition="in" filter="fade">
                                      <p:cBhvr>
                                        <p:cTn id="5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2060"/>
                </a:solidFill>
              </a:rPr>
              <a:t>Semiotics: Saussure</a:t>
            </a:r>
            <a:endParaRPr lang="en-AU" b="1" dirty="0">
              <a:solidFill>
                <a:srgbClr val="002060"/>
              </a:solidFill>
            </a:endParaRPr>
          </a:p>
        </p:txBody>
      </p:sp>
      <p:sp>
        <p:nvSpPr>
          <p:cNvPr id="3" name="Content Placeholder 2"/>
          <p:cNvSpPr>
            <a:spLocks noGrp="1"/>
          </p:cNvSpPr>
          <p:nvPr>
            <p:ph idx="1"/>
          </p:nvPr>
        </p:nvSpPr>
        <p:spPr/>
        <p:txBody>
          <a:bodyPr/>
          <a:lstStyle/>
          <a:p>
            <a:pPr>
              <a:buNone/>
            </a:pPr>
            <a:r>
              <a:rPr lang="en-US" b="1" dirty="0" smtClean="0">
                <a:solidFill>
                  <a:srgbClr val="002060"/>
                </a:solidFill>
              </a:rPr>
              <a:t>The crucial point is that the </a:t>
            </a:r>
            <a:r>
              <a:rPr lang="en-US" b="1" dirty="0" smtClean="0">
                <a:solidFill>
                  <a:srgbClr val="FF0000"/>
                </a:solidFill>
              </a:rPr>
              <a:t>signifier</a:t>
            </a:r>
            <a:r>
              <a:rPr lang="en-US" b="1" dirty="0" smtClean="0">
                <a:solidFill>
                  <a:srgbClr val="002060"/>
                </a:solidFill>
              </a:rPr>
              <a:t> (the word wolf) does not relate to anything in the physical world (any actual animal); it relates to </a:t>
            </a:r>
            <a:r>
              <a:rPr lang="en-US" b="1" dirty="0" smtClean="0">
                <a:solidFill>
                  <a:srgbClr val="00B0F0"/>
                </a:solidFill>
              </a:rPr>
              <a:t>a mental concept </a:t>
            </a:r>
            <a:r>
              <a:rPr lang="en-US" b="1" dirty="0" smtClean="0">
                <a:solidFill>
                  <a:srgbClr val="002060"/>
                </a:solidFill>
              </a:rPr>
              <a:t>which may involve any number of emotional associations.</a:t>
            </a:r>
          </a:p>
          <a:p>
            <a:pPr>
              <a:buNone/>
            </a:pPr>
            <a:r>
              <a:rPr lang="en-US" b="1" dirty="0" smtClean="0">
                <a:solidFill>
                  <a:srgbClr val="002060"/>
                </a:solidFill>
              </a:rPr>
              <a:t>For a scholarly explanation by Saussure see </a:t>
            </a:r>
            <a:r>
              <a:rPr lang="en-US" sz="1400" dirty="0">
                <a:hlinkClick r:id="rId2"/>
              </a:rPr>
              <a:t>https://newlearningonline.com/literacies/chapter-8/saussure-on-signs</a:t>
            </a:r>
            <a:endParaRPr lang="en-AU" sz="1400" b="1" dirty="0">
              <a:solidFill>
                <a:srgbClr val="002060"/>
              </a:solidFill>
            </a:endParaRPr>
          </a:p>
        </p:txBody>
      </p:sp>
      <p:pic>
        <p:nvPicPr>
          <p:cNvPr id="4" name="Picture 3" descr="werewolf-4.jpg"/>
          <p:cNvPicPr/>
          <p:nvPr/>
        </p:nvPicPr>
        <p:blipFill>
          <a:blip r:embed="rId3" cstate="print"/>
          <a:stretch>
            <a:fillRect/>
          </a:stretch>
        </p:blipFill>
        <p:spPr>
          <a:xfrm>
            <a:off x="7606680" y="214966"/>
            <a:ext cx="1080120"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21" presetClass="entr" presetSubtype="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Myth</a:t>
            </a:r>
            <a:endParaRPr lang="en-AU" b="1" dirty="0">
              <a:solidFill>
                <a:srgbClr val="C00000"/>
              </a:solidFill>
            </a:endParaRPr>
          </a:p>
        </p:txBody>
      </p:sp>
      <p:sp>
        <p:nvSpPr>
          <p:cNvPr id="3" name="Content Placeholder 2"/>
          <p:cNvSpPr>
            <a:spLocks noGrp="1"/>
          </p:cNvSpPr>
          <p:nvPr>
            <p:ph sz="half" idx="1"/>
          </p:nvPr>
        </p:nvSpPr>
        <p:spPr/>
        <p:txBody>
          <a:bodyPr/>
          <a:lstStyle/>
          <a:p>
            <a:pPr>
              <a:buNone/>
            </a:pPr>
            <a:r>
              <a:rPr lang="en-US" b="1" dirty="0" smtClean="0">
                <a:solidFill>
                  <a:srgbClr val="002060"/>
                </a:solidFill>
              </a:rPr>
              <a:t>A myth is a textual representation of a </a:t>
            </a:r>
            <a:r>
              <a:rPr lang="en-US" b="1" dirty="0" smtClean="0">
                <a:solidFill>
                  <a:srgbClr val="C00000"/>
                </a:solidFill>
              </a:rPr>
              <a:t>shared understanding </a:t>
            </a:r>
            <a:r>
              <a:rPr lang="en-US" b="1" dirty="0" smtClean="0">
                <a:solidFill>
                  <a:srgbClr val="002060"/>
                </a:solidFill>
              </a:rPr>
              <a:t>about the world.</a:t>
            </a:r>
            <a:endParaRPr lang="en-AU" b="1" dirty="0">
              <a:solidFill>
                <a:srgbClr val="002060"/>
              </a:solidFill>
            </a:endParaRPr>
          </a:p>
        </p:txBody>
      </p:sp>
      <p:sp>
        <p:nvSpPr>
          <p:cNvPr id="4" name="Content Placeholder 3"/>
          <p:cNvSpPr>
            <a:spLocks noGrp="1"/>
          </p:cNvSpPr>
          <p:nvPr>
            <p:ph sz="half" idx="2"/>
          </p:nvPr>
        </p:nvSpPr>
        <p:spPr/>
        <p:txBody>
          <a:bodyPr/>
          <a:lstStyle/>
          <a:p>
            <a:pPr>
              <a:buNone/>
            </a:pPr>
            <a:r>
              <a:rPr lang="en-US" b="1" dirty="0" smtClean="0">
                <a:solidFill>
                  <a:srgbClr val="002060"/>
                </a:solidFill>
              </a:rPr>
              <a:t>Myth is a pre-packaged set of beliefs and practices that seem natural and obvious to members of a culture.</a:t>
            </a:r>
            <a:endParaRPr lang="en-AU" b="1"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myths are activated in this text excerpt?</a:t>
            </a:r>
            <a:endParaRPr lang="en-US" sz="3200" dirty="0"/>
          </a:p>
        </p:txBody>
      </p:sp>
      <p:sp>
        <p:nvSpPr>
          <p:cNvPr id="3" name="Content Placeholder 2"/>
          <p:cNvSpPr>
            <a:spLocks noGrp="1"/>
          </p:cNvSpPr>
          <p:nvPr>
            <p:ph sz="half" idx="1"/>
          </p:nvPr>
        </p:nvSpPr>
        <p:spPr/>
        <p:txBody>
          <a:bodyPr/>
          <a:lstStyle/>
          <a:p>
            <a:pPr marL="0" indent="0">
              <a:buNone/>
            </a:pPr>
            <a:r>
              <a:rPr lang="en-US" dirty="0" smtClean="0"/>
              <a:t>La Belle Dame Sans Merci</a:t>
            </a:r>
          </a:p>
          <a:p>
            <a:pPr marL="0" indent="0">
              <a:buNone/>
            </a:pPr>
            <a:r>
              <a:rPr lang="en-US" dirty="0" smtClean="0"/>
              <a:t>John Keats</a:t>
            </a:r>
          </a:p>
          <a:p>
            <a:pPr marL="0" indent="0">
              <a:buNone/>
            </a:pPr>
            <a:r>
              <a:rPr lang="en-US" dirty="0" smtClean="0"/>
              <a:t>What kinds of ideology underpin the myth?</a:t>
            </a:r>
            <a:endParaRPr lang="en-US" dirty="0"/>
          </a:p>
        </p:txBody>
      </p:sp>
      <p:sp>
        <p:nvSpPr>
          <p:cNvPr id="4" name="Content Placeholder 3"/>
          <p:cNvSpPr>
            <a:spLocks noGrp="1"/>
          </p:cNvSpPr>
          <p:nvPr>
            <p:ph sz="half" idx="2"/>
          </p:nvPr>
        </p:nvSpPr>
        <p:spPr>
          <a:xfrm>
            <a:off x="4648200" y="900112"/>
            <a:ext cx="4038600" cy="3399829"/>
          </a:xfrm>
        </p:spPr>
        <p:txBody>
          <a:bodyPr/>
          <a:lstStyle/>
          <a:p>
            <a:r>
              <a:rPr lang="en-AU" sz="1400" dirty="0"/>
              <a:t>I met a lady in the meads</a:t>
            </a:r>
            <a:br>
              <a:rPr lang="en-AU" sz="1400" dirty="0"/>
            </a:br>
            <a:r>
              <a:rPr lang="en-AU" sz="1400" dirty="0"/>
              <a:t>  Full beautiful, a faery's child;</a:t>
            </a:r>
            <a:br>
              <a:rPr lang="en-AU" sz="1400" dirty="0"/>
            </a:br>
            <a:r>
              <a:rPr lang="en-AU" sz="1400" dirty="0"/>
              <a:t>Her hair was long, her foot was light,</a:t>
            </a:r>
            <a:br>
              <a:rPr lang="en-AU" sz="1400" dirty="0"/>
            </a:br>
            <a:r>
              <a:rPr lang="en-AU" sz="1400" dirty="0"/>
              <a:t>  And her eyes were wild.</a:t>
            </a:r>
          </a:p>
          <a:p>
            <a:r>
              <a:rPr lang="en-AU" sz="1400" dirty="0"/>
              <a:t>I set her on my pacing steed,</a:t>
            </a:r>
            <a:br>
              <a:rPr lang="en-AU" sz="1400" dirty="0"/>
            </a:br>
            <a:r>
              <a:rPr lang="en-AU" sz="1400" dirty="0"/>
              <a:t>  And nothing else saw all day long;</a:t>
            </a:r>
            <a:br>
              <a:rPr lang="en-AU" sz="1400" dirty="0"/>
            </a:br>
            <a:r>
              <a:rPr lang="en-AU" sz="1400" dirty="0"/>
              <a:t>For sideways would she lean, and sing</a:t>
            </a:r>
            <a:br>
              <a:rPr lang="en-AU" sz="1400" dirty="0"/>
            </a:br>
            <a:r>
              <a:rPr lang="en-AU" sz="1400" dirty="0"/>
              <a:t>  A faery's song.</a:t>
            </a:r>
          </a:p>
          <a:p>
            <a:r>
              <a:rPr lang="en-AU" sz="1400" dirty="0"/>
              <a:t>I made a garland for her head,</a:t>
            </a:r>
            <a:br>
              <a:rPr lang="en-AU" sz="1400" dirty="0"/>
            </a:br>
            <a:r>
              <a:rPr lang="en-AU" sz="1400" dirty="0"/>
              <a:t>  And bracelets too, and fragrant zone;</a:t>
            </a:r>
            <a:br>
              <a:rPr lang="en-AU" sz="1400" dirty="0"/>
            </a:br>
            <a:r>
              <a:rPr lang="en-AU" sz="1400" dirty="0"/>
              <a:t>She looked at me as she did love,</a:t>
            </a:r>
            <a:br>
              <a:rPr lang="en-AU" sz="1400" dirty="0"/>
            </a:br>
            <a:r>
              <a:rPr lang="en-AU" sz="1400" dirty="0"/>
              <a:t>  And made sweet moan.</a:t>
            </a:r>
          </a:p>
          <a:p>
            <a:pPr marL="0" indent="0">
              <a:buNone/>
            </a:pPr>
            <a:endParaRPr lang="en-US" dirty="0"/>
          </a:p>
        </p:txBody>
      </p:sp>
    </p:spTree>
    <p:extLst>
      <p:ext uri="{BB962C8B-B14F-4D97-AF65-F5344CB8AC3E}">
        <p14:creationId xmlns:p14="http://schemas.microsoft.com/office/powerpoint/2010/main" val="120905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additive="base">
                                        <p:cTn id="4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Myth and Semiotics</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b="1" dirty="0" smtClean="0">
                <a:solidFill>
                  <a:srgbClr val="002060"/>
                </a:solidFill>
              </a:rPr>
              <a:t>The term myth, then, is not to be used in the layperson's sense of a 'false belief', but in the anthropological sense of a </a:t>
            </a:r>
            <a:r>
              <a:rPr lang="en-US" b="1" dirty="0" smtClean="0">
                <a:solidFill>
                  <a:srgbClr val="FF0000"/>
                </a:solidFill>
              </a:rPr>
              <a:t>culture's way of conceptualizing an abstract topic</a:t>
            </a:r>
            <a:r>
              <a:rPr lang="en-US" b="1" dirty="0" smtClean="0"/>
              <a:t>.</a:t>
            </a:r>
            <a:endParaRPr lang="en-A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Myth and Ideology</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sz="2800" b="1" dirty="0" smtClean="0">
                <a:solidFill>
                  <a:srgbClr val="002060"/>
                </a:solidFill>
              </a:rPr>
              <a:t>The connotations and myths of a culture are the signs of the culture’s  </a:t>
            </a:r>
            <a:r>
              <a:rPr lang="en-US" sz="2800" b="1" dirty="0" smtClean="0">
                <a:solidFill>
                  <a:srgbClr val="FF0000"/>
                </a:solidFill>
              </a:rPr>
              <a:t>ideology. </a:t>
            </a:r>
            <a:r>
              <a:rPr lang="en-US" sz="2800" b="1" dirty="0" smtClean="0">
                <a:solidFill>
                  <a:srgbClr val="002060"/>
                </a:solidFill>
              </a:rPr>
              <a:t>The way that the varied connotations and myths fit together to form a coherent pattern or sense of wholeness, that is, the way they 'make sense', is evidence of an underlying invisible, organizing principle—ideology. </a:t>
            </a:r>
            <a:endParaRPr lang="en-AU" sz="2800" b="1" dirty="0" smtClean="0">
              <a:solidFill>
                <a:srgbClr val="002060"/>
              </a:solidFill>
            </a:endParaRPr>
          </a:p>
          <a:p>
            <a:pPr>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Myth/Barthes</a:t>
            </a:r>
            <a:endParaRPr lang="en-US" b="1" dirty="0"/>
          </a:p>
        </p:txBody>
      </p:sp>
      <p:sp>
        <p:nvSpPr>
          <p:cNvPr id="3" name="Content Placeholder 2"/>
          <p:cNvSpPr>
            <a:spLocks noGrp="1"/>
          </p:cNvSpPr>
          <p:nvPr>
            <p:ph idx="1"/>
          </p:nvPr>
        </p:nvSpPr>
        <p:spPr/>
        <p:txBody>
          <a:bodyPr/>
          <a:lstStyle/>
          <a:p>
            <a:pPr marL="0" indent="0">
              <a:buNone/>
            </a:pPr>
            <a:r>
              <a:rPr lang="en-AU" dirty="0"/>
              <a:t>Exploring the concept of </a:t>
            </a:r>
            <a:r>
              <a:rPr lang="en-AU" b="1" dirty="0"/>
              <a:t>myth</a:t>
            </a:r>
            <a:r>
              <a:rPr lang="en-AU" dirty="0"/>
              <a:t>, </a:t>
            </a:r>
            <a:r>
              <a:rPr lang="en-AU" b="1" dirty="0"/>
              <a:t>Barthes</a:t>
            </a:r>
            <a:r>
              <a:rPr lang="en-AU" dirty="0"/>
              <a:t> seeks to grasp the </a:t>
            </a:r>
            <a:r>
              <a:rPr lang="en-AU" b="1" dirty="0"/>
              <a:t>relations</a:t>
            </a:r>
            <a:r>
              <a:rPr lang="en-AU" dirty="0"/>
              <a:t> between </a:t>
            </a:r>
            <a:r>
              <a:rPr lang="en-AU" dirty="0">
                <a:solidFill>
                  <a:srgbClr val="FF0000"/>
                </a:solidFill>
              </a:rPr>
              <a:t>language and power. </a:t>
            </a:r>
            <a:r>
              <a:rPr lang="en-AU" dirty="0"/>
              <a:t>He assumes that </a:t>
            </a:r>
            <a:r>
              <a:rPr lang="en-AU" b="1" dirty="0"/>
              <a:t>myth</a:t>
            </a:r>
            <a:r>
              <a:rPr lang="en-AU" dirty="0"/>
              <a:t> helps to naturalize particular worldviews. </a:t>
            </a:r>
            <a:endParaRPr lang="en-AU" dirty="0" smtClean="0"/>
          </a:p>
          <a:p>
            <a:pPr marL="0" indent="0">
              <a:buNone/>
            </a:pPr>
            <a:r>
              <a:rPr lang="en-AU" dirty="0" smtClean="0"/>
              <a:t>According </a:t>
            </a:r>
            <a:r>
              <a:rPr lang="en-AU" dirty="0"/>
              <a:t>to </a:t>
            </a:r>
            <a:r>
              <a:rPr lang="en-AU" b="1" dirty="0"/>
              <a:t>Barthes</a:t>
            </a:r>
            <a:r>
              <a:rPr lang="en-AU" dirty="0"/>
              <a:t>, </a:t>
            </a:r>
            <a:r>
              <a:rPr lang="en-AU" b="1" dirty="0"/>
              <a:t>myth</a:t>
            </a:r>
            <a:r>
              <a:rPr lang="en-AU" dirty="0"/>
              <a:t> </a:t>
            </a:r>
            <a:r>
              <a:rPr lang="en-AU" dirty="0">
                <a:solidFill>
                  <a:srgbClr val="FF0000"/>
                </a:solidFill>
              </a:rPr>
              <a:t>is based on humans' history</a:t>
            </a:r>
            <a:r>
              <a:rPr lang="en-AU" dirty="0"/>
              <a:t>, and </a:t>
            </a:r>
            <a:r>
              <a:rPr lang="en-AU" b="1" dirty="0"/>
              <a:t>myth</a:t>
            </a:r>
            <a:r>
              <a:rPr lang="en-AU" dirty="0"/>
              <a:t> cannot naturally occur</a:t>
            </a:r>
            <a:r>
              <a:rPr lang="en-AU" dirty="0" smtClean="0"/>
              <a:t>. </a:t>
            </a:r>
            <a:r>
              <a:rPr lang="en-AU" sz="2400" dirty="0" smtClean="0"/>
              <a:t>(Did you notice the difference between Saussure and Barthes?)</a:t>
            </a:r>
            <a:endParaRPr lang="en-US" sz="2400" dirty="0"/>
          </a:p>
        </p:txBody>
      </p:sp>
    </p:spTree>
    <p:extLst>
      <p:ext uri="{BB962C8B-B14F-4D97-AF65-F5344CB8AC3E}">
        <p14:creationId xmlns:p14="http://schemas.microsoft.com/office/powerpoint/2010/main" val="306510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myths are activated in your novel?</a:t>
            </a:r>
            <a:endParaRPr lang="en-US" sz="3200" dirty="0"/>
          </a:p>
        </p:txBody>
      </p:sp>
      <p:sp>
        <p:nvSpPr>
          <p:cNvPr id="3" name="Content Placeholder 2"/>
          <p:cNvSpPr>
            <a:spLocks noGrp="1"/>
          </p:cNvSpPr>
          <p:nvPr>
            <p:ph sz="half" idx="1"/>
          </p:nvPr>
        </p:nvSpPr>
        <p:spPr>
          <a:xfrm>
            <a:off x="457200" y="900112"/>
            <a:ext cx="4038600" cy="3399829"/>
          </a:xfrm>
        </p:spPr>
        <p:txBody>
          <a:bodyPr/>
          <a:lstStyle/>
          <a:p>
            <a:pPr marL="0" indent="0">
              <a:buNone/>
            </a:pPr>
            <a:r>
              <a:rPr lang="en-US" dirty="0"/>
              <a:t>What kinds of assumptions do these myths make about class, race and gender? </a:t>
            </a:r>
            <a:endParaRPr lang="en-US" dirty="0" smtClean="0"/>
          </a:p>
          <a:p>
            <a:pPr marL="0" indent="0">
              <a:buNone/>
            </a:pPr>
            <a:r>
              <a:rPr lang="en-US" dirty="0" smtClean="0"/>
              <a:t>What ideology is revealed when the myth is analyzed/unpacked? </a:t>
            </a:r>
          </a:p>
          <a:p>
            <a:pPr marL="0" indent="0">
              <a:buNone/>
            </a:pPr>
            <a:r>
              <a:rPr lang="en-US" dirty="0" smtClean="0"/>
              <a:t> </a:t>
            </a:r>
            <a:endParaRPr lang="en-US" dirty="0"/>
          </a:p>
        </p:txBody>
      </p:sp>
      <p:sp>
        <p:nvSpPr>
          <p:cNvPr id="4" name="Content Placeholder 3"/>
          <p:cNvSpPr>
            <a:spLocks noGrp="1"/>
          </p:cNvSpPr>
          <p:nvPr>
            <p:ph sz="half" idx="2"/>
          </p:nvPr>
        </p:nvSpPr>
        <p:spPr>
          <a:xfrm>
            <a:off x="4648200" y="900112"/>
            <a:ext cx="4038600" cy="4047901"/>
          </a:xfrm>
        </p:spPr>
        <p:txBody>
          <a:bodyPr/>
          <a:lstStyle/>
          <a:p>
            <a:pPr marL="0" indent="0">
              <a:buNone/>
            </a:pPr>
            <a:r>
              <a:rPr lang="en-US" sz="2000" b="1" dirty="0" smtClean="0">
                <a:solidFill>
                  <a:srgbClr val="FF0000"/>
                </a:solidFill>
              </a:rPr>
              <a:t>An effective way of closely reading text (a structuralist t-c approach)  could begin with a focused consideration of </a:t>
            </a:r>
            <a:r>
              <a:rPr lang="en-US" sz="2000" b="1" u="sng" dirty="0" smtClean="0">
                <a:solidFill>
                  <a:srgbClr val="FF0000"/>
                </a:solidFill>
              </a:rPr>
              <a:t>binary oppositions </a:t>
            </a:r>
            <a:r>
              <a:rPr lang="en-US" sz="2000" b="1" dirty="0" smtClean="0">
                <a:solidFill>
                  <a:srgbClr val="FF0000"/>
                </a:solidFill>
              </a:rPr>
              <a:t>(historical and contemporary theories), continue with an application of </a:t>
            </a:r>
            <a:r>
              <a:rPr lang="en-US" sz="2000" b="1" u="sng" dirty="0" smtClean="0">
                <a:solidFill>
                  <a:srgbClr val="FF0000"/>
                </a:solidFill>
              </a:rPr>
              <a:t>semiotic theory </a:t>
            </a:r>
            <a:r>
              <a:rPr lang="en-US" sz="2000" b="1" dirty="0" smtClean="0">
                <a:solidFill>
                  <a:srgbClr val="FF0000"/>
                </a:solidFill>
              </a:rPr>
              <a:t>and end with an </a:t>
            </a:r>
            <a:r>
              <a:rPr lang="en-US" sz="2000" b="1" u="sng" dirty="0" smtClean="0">
                <a:solidFill>
                  <a:srgbClr val="FF0000"/>
                </a:solidFill>
              </a:rPr>
              <a:t>analysis of the myths</a:t>
            </a:r>
            <a:r>
              <a:rPr lang="en-US" sz="2000" b="1" dirty="0" smtClean="0">
                <a:solidFill>
                  <a:srgbClr val="FF0000"/>
                </a:solidFill>
              </a:rPr>
              <a:t> activated in the text. Continually compare/contrast and evaluate each theoretical approach. </a:t>
            </a:r>
            <a:endParaRPr lang="en-US" sz="2000" b="1" dirty="0">
              <a:solidFill>
                <a:srgbClr val="FF0000"/>
              </a:solidFill>
            </a:endParaRPr>
          </a:p>
        </p:txBody>
      </p:sp>
    </p:spTree>
    <p:extLst>
      <p:ext uri="{BB962C8B-B14F-4D97-AF65-F5344CB8AC3E}">
        <p14:creationId xmlns:p14="http://schemas.microsoft.com/office/powerpoint/2010/main" val="969313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Myth and Semiotics</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sz="2800" dirty="0" smtClean="0"/>
              <a:t>You might like to apply a semiotic approach to your complex text in AI3 as one of your theoretical (T-C) approaches. </a:t>
            </a:r>
          </a:p>
          <a:p>
            <a:pPr marL="0" indent="0">
              <a:buNone/>
            </a:pPr>
            <a:r>
              <a:rPr lang="en-US" sz="2800" dirty="0" smtClean="0"/>
              <a:t>One of the best places to begin your research is at </a:t>
            </a:r>
            <a:r>
              <a:rPr lang="en-US" sz="2800" dirty="0">
                <a:hlinkClick r:id="rId2"/>
              </a:rPr>
              <a:t>https://www.cs.princeton.edu/~</a:t>
            </a:r>
            <a:r>
              <a:rPr lang="en-US" sz="2800" dirty="0" smtClean="0">
                <a:hlinkClick r:id="rId2"/>
              </a:rPr>
              <a:t>chazelle/courses/BIB/semio2.htm</a:t>
            </a:r>
            <a:endParaRPr lang="en-US" sz="2800" dirty="0" smtClean="0"/>
          </a:p>
          <a:p>
            <a:pPr marL="0" indent="0">
              <a:buNone/>
            </a:pPr>
            <a:r>
              <a:rPr lang="en-US" sz="2800" dirty="0" smtClean="0"/>
              <a:t>Chandler, Daniel “Semiotics for Beginners” </a:t>
            </a:r>
            <a:endParaRPr lang="en-US" sz="2800" dirty="0"/>
          </a:p>
        </p:txBody>
      </p:sp>
    </p:spTree>
    <p:extLst>
      <p:ext uri="{BB962C8B-B14F-4D97-AF65-F5344CB8AC3E}">
        <p14:creationId xmlns:p14="http://schemas.microsoft.com/office/powerpoint/2010/main" val="159364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Myths activated in your text ?</a:t>
            </a:r>
            <a:endParaRPr lang="en-US" sz="3600" dirty="0"/>
          </a:p>
        </p:txBody>
      </p:sp>
      <p:sp>
        <p:nvSpPr>
          <p:cNvPr id="3" name="Content Placeholder 2"/>
          <p:cNvSpPr>
            <a:spLocks noGrp="1"/>
          </p:cNvSpPr>
          <p:nvPr>
            <p:ph sz="half" idx="1"/>
          </p:nvPr>
        </p:nvSpPr>
        <p:spPr>
          <a:xfrm>
            <a:off x="457200" y="900112"/>
            <a:ext cx="4038600" cy="3903886"/>
          </a:xfrm>
        </p:spPr>
        <p:txBody>
          <a:bodyPr/>
          <a:lstStyle/>
          <a:p>
            <a:pPr marL="0" indent="0">
              <a:buNone/>
            </a:pPr>
            <a:r>
              <a:rPr lang="en-US" dirty="0" smtClean="0"/>
              <a:t>BNW – </a:t>
            </a:r>
            <a:r>
              <a:rPr lang="en-US" sz="2000" dirty="0" smtClean="0"/>
              <a:t>the savage, sexually promiscuous woman, the outsider</a:t>
            </a:r>
          </a:p>
          <a:p>
            <a:pPr marL="0" indent="0">
              <a:buNone/>
            </a:pPr>
            <a:r>
              <a:rPr lang="en-US" dirty="0"/>
              <a:t>1984 </a:t>
            </a:r>
            <a:r>
              <a:rPr lang="en-US" sz="2000" dirty="0" smtClean="0"/>
              <a:t>– </a:t>
            </a:r>
            <a:r>
              <a:rPr lang="en-US" sz="2000" dirty="0" smtClean="0"/>
              <a:t>the rebel, Eve</a:t>
            </a:r>
            <a:r>
              <a:rPr lang="en-US" sz="2000" dirty="0" smtClean="0"/>
              <a:t>, rebellious woman, sexually promiscuous woman, decorative but unintelligent woman</a:t>
            </a:r>
          </a:p>
          <a:p>
            <a:pPr marL="0" indent="0">
              <a:buNone/>
            </a:pPr>
            <a:r>
              <a:rPr lang="en-US" dirty="0"/>
              <a:t>HOD </a:t>
            </a:r>
            <a:r>
              <a:rPr lang="en-US" sz="2000" dirty="0" smtClean="0"/>
              <a:t>– the noble savage, a dying enigma, the Intended, the wild native woman</a:t>
            </a:r>
          </a:p>
          <a:p>
            <a:pPr marL="0" indent="0">
              <a:buNone/>
            </a:pPr>
            <a:r>
              <a:rPr lang="en-US" dirty="0"/>
              <a:t>Harp</a:t>
            </a:r>
            <a:r>
              <a:rPr lang="en-US" sz="2000" dirty="0" smtClean="0"/>
              <a:t> – fallen woman, seducer, the good </a:t>
            </a:r>
            <a:r>
              <a:rPr lang="en-US" sz="2000" dirty="0" smtClean="0"/>
              <a:t>husband, the mother</a:t>
            </a:r>
            <a:endParaRPr lang="en-US" sz="2000" dirty="0"/>
          </a:p>
        </p:txBody>
      </p:sp>
      <p:sp>
        <p:nvSpPr>
          <p:cNvPr id="4" name="Content Placeholder 3"/>
          <p:cNvSpPr>
            <a:spLocks noGrp="1"/>
          </p:cNvSpPr>
          <p:nvPr>
            <p:ph sz="half" idx="2"/>
          </p:nvPr>
        </p:nvSpPr>
        <p:spPr>
          <a:xfrm>
            <a:off x="4648200" y="900112"/>
            <a:ext cx="4038600" cy="3471837"/>
          </a:xfrm>
        </p:spPr>
        <p:txBody>
          <a:bodyPr/>
          <a:lstStyle/>
          <a:p>
            <a:pPr marL="0" indent="0">
              <a:buNone/>
            </a:pPr>
            <a:r>
              <a:rPr lang="en-US" dirty="0" smtClean="0"/>
              <a:t>The Road – </a:t>
            </a:r>
            <a:r>
              <a:rPr lang="en-US" sz="2000" dirty="0"/>
              <a:t>mother, motherhood, family, </a:t>
            </a:r>
            <a:r>
              <a:rPr lang="en-US" sz="2000" dirty="0" smtClean="0"/>
              <a:t>child, the ‘good guys’, savages, cannibals</a:t>
            </a:r>
          </a:p>
          <a:p>
            <a:pPr marL="0" indent="0">
              <a:buNone/>
            </a:pPr>
            <a:r>
              <a:rPr lang="en-US" dirty="0"/>
              <a:t>The Natural Way of Things </a:t>
            </a:r>
            <a:endParaRPr lang="en-US" sz="2000" dirty="0"/>
          </a:p>
          <a:p>
            <a:pPr marL="0" indent="0">
              <a:buNone/>
            </a:pPr>
            <a:r>
              <a:rPr lang="en-US" sz="2000" dirty="0" smtClean="0"/>
              <a:t>heroine, ‘fallen women’, bullies, the outback, </a:t>
            </a:r>
            <a:r>
              <a:rPr lang="en-US" sz="2000" dirty="0" smtClean="0"/>
              <a:t>Eve, </a:t>
            </a:r>
            <a:endParaRPr lang="en-US" sz="2000" dirty="0" smtClean="0"/>
          </a:p>
          <a:p>
            <a:pPr marL="0" indent="0">
              <a:buNone/>
            </a:pPr>
            <a:r>
              <a:rPr lang="en-US" dirty="0"/>
              <a:t>WH</a:t>
            </a:r>
            <a:r>
              <a:rPr lang="en-US" sz="2000" dirty="0" smtClean="0"/>
              <a:t> – the outsider, the Gothic villain, Byronic anti-hero, archetypal lovers, the moors</a:t>
            </a:r>
            <a:endParaRPr lang="en-US" sz="2000" dirty="0"/>
          </a:p>
        </p:txBody>
      </p:sp>
    </p:spTree>
    <p:extLst>
      <p:ext uri="{BB962C8B-B14F-4D97-AF65-F5344CB8AC3E}">
        <p14:creationId xmlns:p14="http://schemas.microsoft.com/office/powerpoint/2010/main" val="163598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p:cTn id="4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p:cTn id="5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1" end="1"/>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p:cTn id="6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anim calcmode="lin" valueType="num">
                                      <p:cBhvr>
                                        <p:cTn id="6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7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7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Archetypes</a:t>
            </a:r>
            <a:endParaRPr lang="en-US" dirty="0"/>
          </a:p>
        </p:txBody>
      </p:sp>
      <p:sp>
        <p:nvSpPr>
          <p:cNvPr id="3" name="Content Placeholder 2"/>
          <p:cNvSpPr>
            <a:spLocks noGrp="1"/>
          </p:cNvSpPr>
          <p:nvPr>
            <p:ph idx="1"/>
          </p:nvPr>
        </p:nvSpPr>
        <p:spPr/>
        <p:txBody>
          <a:bodyPr/>
          <a:lstStyle/>
          <a:p>
            <a:pPr marL="0" indent="0">
              <a:buNone/>
            </a:pPr>
            <a:r>
              <a:rPr lang="en-AU" dirty="0"/>
              <a:t>In </a:t>
            </a:r>
            <a:r>
              <a:rPr lang="en-AU" b="1" dirty="0"/>
              <a:t>literature</a:t>
            </a:r>
            <a:r>
              <a:rPr lang="en-AU" dirty="0"/>
              <a:t>, an </a:t>
            </a:r>
            <a:r>
              <a:rPr lang="en-AU" b="1" dirty="0"/>
              <a:t>archetype</a:t>
            </a:r>
            <a:r>
              <a:rPr lang="en-AU" dirty="0"/>
              <a:t> is a typical </a:t>
            </a:r>
            <a:r>
              <a:rPr lang="en-AU" b="1" dirty="0"/>
              <a:t>character</a:t>
            </a:r>
            <a:r>
              <a:rPr lang="en-AU" dirty="0"/>
              <a:t>, an action, or a situation that seems to represent universal patterns of human nature. An </a:t>
            </a:r>
            <a:r>
              <a:rPr lang="en-AU" b="1" dirty="0"/>
              <a:t>archetype</a:t>
            </a:r>
            <a:r>
              <a:rPr lang="en-AU" dirty="0"/>
              <a:t>, also known as “universal symbol,” may be a </a:t>
            </a:r>
            <a:r>
              <a:rPr lang="en-AU" b="1" dirty="0"/>
              <a:t>character</a:t>
            </a:r>
            <a:r>
              <a:rPr lang="en-AU" dirty="0"/>
              <a:t>, a theme, a symbol, or even a setting</a:t>
            </a:r>
            <a:r>
              <a:rPr lang="en-AU" dirty="0" smtClean="0"/>
              <a:t>. </a:t>
            </a:r>
            <a:r>
              <a:rPr lang="en-US" sz="2000" dirty="0">
                <a:hlinkClick r:id="rId2"/>
              </a:rPr>
              <a:t>https://literarydevices.net/archetype</a:t>
            </a:r>
            <a:r>
              <a:rPr lang="en-US" dirty="0">
                <a:hlinkClick r:id="rId2"/>
              </a:rPr>
              <a:t>/</a:t>
            </a:r>
            <a:endParaRPr lang="en-US" dirty="0"/>
          </a:p>
        </p:txBody>
      </p:sp>
    </p:spTree>
    <p:extLst>
      <p:ext uri="{BB962C8B-B14F-4D97-AF65-F5344CB8AC3E}">
        <p14:creationId xmlns:p14="http://schemas.microsoft.com/office/powerpoint/2010/main" val="12516401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Archetypes</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As these myths occur in literature, we call them archetypes.</a:t>
            </a:r>
          </a:p>
          <a:p>
            <a:pPr marL="0" indent="0">
              <a:buNone/>
            </a:pPr>
            <a:r>
              <a:rPr lang="en-US" dirty="0" smtClean="0"/>
              <a:t>See </a:t>
            </a:r>
            <a:r>
              <a:rPr lang="en-US" dirty="0">
                <a:hlinkClick r:id="rId2"/>
              </a:rPr>
              <a:t>https://</a:t>
            </a:r>
            <a:r>
              <a:rPr lang="en-US" dirty="0" smtClean="0">
                <a:hlinkClick r:id="rId2"/>
              </a:rPr>
              <a:t>nofilmschool.com/12-character-archetypes-for-your-screenplay</a:t>
            </a:r>
            <a:r>
              <a:rPr lang="en-US" dirty="0" smtClean="0"/>
              <a:t> for types of archetypes and short videos on archetypes</a:t>
            </a:r>
            <a:r>
              <a:rPr lang="en-US" dirty="0" smtClean="0"/>
              <a:t>.</a:t>
            </a:r>
          </a:p>
          <a:p>
            <a:pPr marL="0" indent="0">
              <a:buNone/>
            </a:pPr>
            <a:r>
              <a:rPr lang="en-US" dirty="0" smtClean="0"/>
              <a:t>Also </a:t>
            </a:r>
            <a:r>
              <a:rPr lang="en-US" dirty="0" smtClean="0">
                <a:solidFill>
                  <a:srgbClr val="FF0000"/>
                </a:solidFill>
              </a:rPr>
              <a:t>view</a:t>
            </a:r>
            <a:r>
              <a:rPr lang="en-US" dirty="0" smtClean="0"/>
              <a:t> </a:t>
            </a:r>
            <a:r>
              <a:rPr lang="en-US" sz="2000" dirty="0">
                <a:hlinkClick r:id="rId3"/>
              </a:rPr>
              <a:t>https://www.youtube.com/watch?v=dvYM4GIbYKg</a:t>
            </a:r>
            <a:endParaRPr lang="en-US" sz="2000" dirty="0"/>
          </a:p>
        </p:txBody>
      </p:sp>
    </p:spTree>
    <p:extLst>
      <p:ext uri="{BB962C8B-B14F-4D97-AF65-F5344CB8AC3E}">
        <p14:creationId xmlns:p14="http://schemas.microsoft.com/office/powerpoint/2010/main" val="3150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2060"/>
                </a:solidFill>
              </a:rPr>
              <a:t>Semiotics: Saussure</a:t>
            </a:r>
            <a:endParaRPr lang="en-AU" b="1" dirty="0">
              <a:solidFill>
                <a:srgbClr val="002060"/>
              </a:solidFill>
            </a:endParaRPr>
          </a:p>
        </p:txBody>
      </p:sp>
      <p:sp>
        <p:nvSpPr>
          <p:cNvPr id="3" name="Content Placeholder 2"/>
          <p:cNvSpPr>
            <a:spLocks noGrp="1"/>
          </p:cNvSpPr>
          <p:nvPr>
            <p:ph idx="1"/>
          </p:nvPr>
        </p:nvSpPr>
        <p:spPr/>
        <p:txBody>
          <a:bodyPr/>
          <a:lstStyle/>
          <a:p>
            <a:pPr>
              <a:buNone/>
            </a:pPr>
            <a:r>
              <a:rPr lang="en-US" sz="2800" b="1" dirty="0" smtClean="0">
                <a:solidFill>
                  <a:srgbClr val="002060"/>
                </a:solidFill>
              </a:rPr>
              <a:t>In the case of the ‘wolf’ these </a:t>
            </a:r>
            <a:r>
              <a:rPr lang="en-US" sz="2800" b="1" dirty="0" smtClean="0">
                <a:solidFill>
                  <a:srgbClr val="00B0F0"/>
                </a:solidFill>
              </a:rPr>
              <a:t>associations</a:t>
            </a:r>
            <a:r>
              <a:rPr lang="en-US" sz="2800" b="1" dirty="0" smtClean="0">
                <a:solidFill>
                  <a:srgbClr val="002060"/>
                </a:solidFill>
              </a:rPr>
              <a:t> might include ‘dangerous’, ‘slavering’, ‘predatory’, ‘shaggy’, ‘huge fangs’, ‘blood-thirsty’ and so on – all the ascriptions which have led to the persecution and extermination of the wolf in many parts of the world, despite the extreme rarity of actual wolf attacks on humans.</a:t>
            </a:r>
            <a:endParaRPr lang="en-AU" sz="2800" b="1" dirty="0">
              <a:solidFill>
                <a:srgbClr val="002060"/>
              </a:solidFill>
            </a:endParaRPr>
          </a:p>
        </p:txBody>
      </p:sp>
      <p:pic>
        <p:nvPicPr>
          <p:cNvPr id="4" name="Picture 3" descr="images.jpg"/>
          <p:cNvPicPr/>
          <p:nvPr/>
        </p:nvPicPr>
        <p:blipFill>
          <a:blip r:embed="rId2" cstate="print"/>
          <a:stretch>
            <a:fillRect/>
          </a:stretch>
        </p:blipFill>
        <p:spPr>
          <a:xfrm>
            <a:off x="7884368" y="0"/>
            <a:ext cx="1080120" cy="1347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Archetypes </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AU" sz="2400" b="1" dirty="0" smtClean="0">
                <a:solidFill>
                  <a:srgbClr val="002060"/>
                </a:solidFill>
              </a:rPr>
              <a:t>An archetype is a universal symbolic pattern. Examples of archetypal characters are the femme fatale, the trickster, the great mother and father, and the dying god. There are archetypal stories as well. Examples are stories of great floods, virgin births, </a:t>
            </a:r>
            <a:r>
              <a:rPr lang="en-AU" sz="2400" b="1" dirty="0" smtClean="0">
                <a:solidFill>
                  <a:srgbClr val="7030A0"/>
                </a:solidFill>
              </a:rPr>
              <a:t>creation, paradise</a:t>
            </a:r>
            <a:r>
              <a:rPr lang="en-AU" sz="2400" b="1" dirty="0" smtClean="0">
                <a:solidFill>
                  <a:srgbClr val="002060"/>
                </a:solidFill>
              </a:rPr>
              <a:t>, the underworld, and a final apocalypse. True to their universal nature, archetypal characters and stories appear again and again in myths across many diverse cultures. </a:t>
            </a:r>
            <a:endParaRPr lang="en-AU" sz="24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Archetypes</a:t>
            </a:r>
            <a:endParaRPr lang="en-US" dirty="0"/>
          </a:p>
        </p:txBody>
      </p:sp>
      <p:sp>
        <p:nvSpPr>
          <p:cNvPr id="3" name="Content Placeholder 2"/>
          <p:cNvSpPr>
            <a:spLocks noGrp="1"/>
          </p:cNvSpPr>
          <p:nvPr>
            <p:ph idx="1"/>
          </p:nvPr>
        </p:nvSpPr>
        <p:spPr/>
        <p:txBody>
          <a:bodyPr/>
          <a:lstStyle/>
          <a:p>
            <a:pPr marL="0" indent="0">
              <a:buNone/>
            </a:pPr>
            <a:r>
              <a:rPr lang="en-AU" b="1" dirty="0" smtClean="0">
                <a:solidFill>
                  <a:srgbClr val="00B050"/>
                </a:solidFill>
              </a:rPr>
              <a:t>The term ‘archetype’ applies </a:t>
            </a:r>
            <a:r>
              <a:rPr lang="en-AU" b="1" dirty="0">
                <a:solidFill>
                  <a:srgbClr val="00B050"/>
                </a:solidFill>
              </a:rPr>
              <a:t>to literature whereas myth operates throughout </a:t>
            </a:r>
            <a:r>
              <a:rPr lang="en-AU" b="1" dirty="0" smtClean="0">
                <a:solidFill>
                  <a:srgbClr val="00B050"/>
                </a:solidFill>
              </a:rPr>
              <a:t>an entire  </a:t>
            </a:r>
            <a:r>
              <a:rPr lang="en-AU" b="1" dirty="0">
                <a:solidFill>
                  <a:srgbClr val="00B050"/>
                </a:solidFill>
              </a:rPr>
              <a:t>culture. </a:t>
            </a:r>
          </a:p>
        </p:txBody>
      </p:sp>
    </p:spTree>
    <p:extLst>
      <p:ext uri="{BB962C8B-B14F-4D97-AF65-F5344CB8AC3E}">
        <p14:creationId xmlns:p14="http://schemas.microsoft.com/office/powerpoint/2010/main" val="100830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Common Literary Archetypes</a:t>
            </a:r>
            <a:endParaRPr lang="en-AU" dirty="0"/>
          </a:p>
        </p:txBody>
      </p:sp>
      <p:sp>
        <p:nvSpPr>
          <p:cNvPr id="3" name="Content Placeholder 2"/>
          <p:cNvSpPr>
            <a:spLocks noGrp="1"/>
          </p:cNvSpPr>
          <p:nvPr>
            <p:ph idx="1"/>
          </p:nvPr>
        </p:nvSpPr>
        <p:spPr/>
        <p:txBody>
          <a:bodyPr/>
          <a:lstStyle/>
          <a:p>
            <a:pPr>
              <a:buNone/>
            </a:pPr>
            <a:r>
              <a:rPr lang="en-AU" sz="2400" dirty="0" smtClean="0">
                <a:solidFill>
                  <a:srgbClr val="002060"/>
                </a:solidFill>
              </a:rPr>
              <a:t>A </a:t>
            </a:r>
            <a:r>
              <a:rPr lang="en-AU" sz="2400" b="1" dirty="0" smtClean="0">
                <a:solidFill>
                  <a:srgbClr val="002060"/>
                </a:solidFill>
              </a:rPr>
              <a:t>femme fatale</a:t>
            </a:r>
            <a:r>
              <a:rPr lang="en-AU" sz="2400" dirty="0" smtClean="0">
                <a:solidFill>
                  <a:srgbClr val="002060"/>
                </a:solidFill>
              </a:rPr>
              <a:t> is a mysterious and </a:t>
            </a:r>
            <a:r>
              <a:rPr lang="en-AU" sz="2400" dirty="0" smtClean="0">
                <a:solidFill>
                  <a:srgbClr val="002060"/>
                </a:solidFill>
                <a:hlinkClick r:id="rId2" action="ppaction://hlinkfile" tooltip="Seduction"/>
              </a:rPr>
              <a:t>seductive</a:t>
            </a:r>
            <a:r>
              <a:rPr lang="en-AU" sz="2400" dirty="0" smtClean="0">
                <a:solidFill>
                  <a:srgbClr val="002060"/>
                </a:solidFill>
              </a:rPr>
              <a:t> woman</a:t>
            </a:r>
            <a:r>
              <a:rPr lang="en-AU" sz="2400" baseline="30000" dirty="0" smtClean="0">
                <a:solidFill>
                  <a:srgbClr val="002060"/>
                </a:solidFill>
                <a:hlinkClick r:id="" action="ppaction://hlinkfile"/>
              </a:rPr>
              <a:t>[1]</a:t>
            </a:r>
            <a:r>
              <a:rPr lang="en-AU" sz="2400" dirty="0" smtClean="0">
                <a:solidFill>
                  <a:srgbClr val="002060"/>
                </a:solidFill>
              </a:rPr>
              <a:t> whose charms ensnare her lovers in bonds of irresistible desire, often leading them into compromising, dangerous, and deadly situations. She is an </a:t>
            </a:r>
            <a:r>
              <a:rPr lang="en-AU" sz="2400" dirty="0" smtClean="0">
                <a:solidFill>
                  <a:srgbClr val="002060"/>
                </a:solidFill>
                <a:hlinkClick r:id="rId3" action="ppaction://hlinkfile" tooltip="Archetype"/>
              </a:rPr>
              <a:t>archetype</a:t>
            </a:r>
            <a:r>
              <a:rPr lang="en-AU" sz="2400" dirty="0" smtClean="0">
                <a:solidFill>
                  <a:srgbClr val="002060"/>
                </a:solidFill>
              </a:rPr>
              <a:t> of literature and art. Her ability to entrance and hypnotize her victim with a spell was in the earliest stories seen as being literally supernatural, hence the most prosaic femme fatale today is still described as having a power akin to an enchantress, vampire, witch, or demon.</a:t>
            </a:r>
          </a:p>
          <a:p>
            <a:pPr>
              <a:buNone/>
            </a:pPr>
            <a:r>
              <a:rPr lang="en-AU" sz="2400" dirty="0" smtClean="0">
                <a:hlinkClick r:id="rId4"/>
              </a:rPr>
              <a:t>http://en.wikipedia.org/wiki/Femme_fatale</a:t>
            </a:r>
            <a:endParaRPr lang="en-AU" sz="2400" dirty="0" smtClean="0"/>
          </a:p>
          <a:p>
            <a:pPr>
              <a:buNone/>
            </a:pPr>
            <a:endParaRPr lang="en-AU" sz="2400" dirty="0" smtClean="0"/>
          </a:p>
          <a:p>
            <a:pPr>
              <a:buNone/>
            </a:pPr>
            <a:endParaRPr lang="en-AU" sz="2400" dirty="0" smtClean="0">
              <a:solidFill>
                <a:srgbClr val="002060"/>
              </a:solidFill>
            </a:endParaRPr>
          </a:p>
          <a:p>
            <a:pPr>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Archetypes</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AU" sz="2400" dirty="0" smtClean="0"/>
              <a:t>The phrase femme fatale is </a:t>
            </a:r>
            <a:r>
              <a:rPr lang="en-AU" sz="2400" dirty="0" smtClean="0">
                <a:hlinkClick r:id="rId2" action="ppaction://hlinkfile" tooltip="French language"/>
              </a:rPr>
              <a:t>French</a:t>
            </a:r>
            <a:r>
              <a:rPr lang="en-AU" sz="2400" dirty="0" smtClean="0"/>
              <a:t> for "deadly woman". A femme fatale tries to achieve her hidden purpose by using feminine wiles such as beauty, charm, and sexual allure. In some situations, she uses </a:t>
            </a:r>
            <a:r>
              <a:rPr lang="en-AU" sz="2400" dirty="0" smtClean="0">
                <a:hlinkClick r:id="rId3" action="ppaction://hlinkfile" tooltip="Lie"/>
              </a:rPr>
              <a:t>lying</a:t>
            </a:r>
            <a:r>
              <a:rPr lang="en-AU" sz="2400" dirty="0" smtClean="0"/>
              <a:t> or </a:t>
            </a:r>
            <a:r>
              <a:rPr lang="en-AU" sz="2400" dirty="0" smtClean="0">
                <a:hlinkClick r:id="rId4" action="ppaction://hlinkfile" tooltip="Coercion"/>
              </a:rPr>
              <a:t>coercion</a:t>
            </a:r>
            <a:r>
              <a:rPr lang="en-AU" sz="2400" dirty="0" smtClean="0"/>
              <a:t> rather than charm. She may also be (or imply to be) a victim, caught in a situation from which she cannot escape.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Archetypes</a:t>
            </a:r>
            <a:endParaRPr lang="en-AU" dirty="0"/>
          </a:p>
        </p:txBody>
      </p:sp>
      <p:sp>
        <p:nvSpPr>
          <p:cNvPr id="3" name="Content Placeholder 2"/>
          <p:cNvSpPr>
            <a:spLocks noGrp="1"/>
          </p:cNvSpPr>
          <p:nvPr>
            <p:ph idx="1"/>
          </p:nvPr>
        </p:nvSpPr>
        <p:spPr/>
        <p:txBody>
          <a:bodyPr/>
          <a:lstStyle/>
          <a:p>
            <a:pPr>
              <a:buNone/>
            </a:pPr>
            <a:r>
              <a:rPr lang="en-AU" dirty="0" smtClean="0"/>
              <a:t>In social life, the femme fatale tortures her lover in an </a:t>
            </a:r>
            <a:r>
              <a:rPr lang="en-AU" dirty="0" smtClean="0">
                <a:hlinkClick r:id="rId2" action="ppaction://hlinkfile" tooltip="Asymmetrical"/>
              </a:rPr>
              <a:t>asymmetrical</a:t>
            </a:r>
            <a:r>
              <a:rPr lang="en-AU" dirty="0" smtClean="0"/>
              <a:t> relationship, denying confirmation of her affection. She usually drives him to the point of obsession and exhaustion so that he is incapable of making rational decisions.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Archetype</a:t>
            </a:r>
            <a:endParaRPr lang="en-AU" b="1" dirty="0">
              <a:solidFill>
                <a:srgbClr val="C00000"/>
              </a:solidFill>
            </a:endParaRPr>
          </a:p>
        </p:txBody>
      </p:sp>
      <p:sp>
        <p:nvSpPr>
          <p:cNvPr id="3" name="Content Placeholder 2"/>
          <p:cNvSpPr>
            <a:spLocks noGrp="1"/>
          </p:cNvSpPr>
          <p:nvPr>
            <p:ph idx="1"/>
          </p:nvPr>
        </p:nvSpPr>
        <p:spPr/>
        <p:txBody>
          <a:bodyPr/>
          <a:lstStyle/>
          <a:p>
            <a:r>
              <a:rPr lang="en-AU" sz="2400" dirty="0" smtClean="0"/>
              <a:t>The </a:t>
            </a:r>
            <a:r>
              <a:rPr lang="en-AU" sz="2400" i="1" dirty="0" smtClean="0"/>
              <a:t>femme fatale</a:t>
            </a:r>
            <a:r>
              <a:rPr lang="en-AU" sz="2400" dirty="0" smtClean="0"/>
              <a:t> was a common figure in the European Middle Ages, often portraying the dangers of unbridled female sexuality. The pre-mediaeval inherited Biblical figure of </a:t>
            </a:r>
            <a:r>
              <a:rPr lang="en-AU" sz="2400" dirty="0" smtClean="0">
                <a:hlinkClick r:id="rId2" action="ppaction://hlinkfile" tooltip="Eve (Bible)"/>
              </a:rPr>
              <a:t>Eve</a:t>
            </a:r>
            <a:r>
              <a:rPr lang="en-AU" sz="2400" dirty="0" smtClean="0"/>
              <a:t> offers an example, as does the wicked, seductive enchantress typified in </a:t>
            </a:r>
            <a:r>
              <a:rPr lang="en-AU" sz="2400" dirty="0" smtClean="0">
                <a:hlinkClick r:id="rId3" action="ppaction://hlinkfile" tooltip="Morgan le Fay"/>
              </a:rPr>
              <a:t>Morgan le Fay</a:t>
            </a:r>
            <a:r>
              <a:rPr lang="en-AU" sz="2400" dirty="0" smtClean="0"/>
              <a:t>.</a:t>
            </a:r>
          </a:p>
          <a:p>
            <a:r>
              <a:rPr lang="en-AU" sz="2400" dirty="0" smtClean="0"/>
              <a:t>The </a:t>
            </a:r>
            <a:r>
              <a:rPr lang="en-AU" sz="2400" i="1" dirty="0" smtClean="0"/>
              <a:t>femme fatale</a:t>
            </a:r>
            <a:r>
              <a:rPr lang="en-AU" sz="2400" dirty="0" smtClean="0"/>
              <a:t> flourished in the </a:t>
            </a:r>
            <a:r>
              <a:rPr lang="en-AU" sz="2400" dirty="0" smtClean="0">
                <a:hlinkClick r:id="rId4" action="ppaction://hlinkfile" tooltip="Romanticism"/>
              </a:rPr>
              <a:t>Romantic</a:t>
            </a:r>
            <a:r>
              <a:rPr lang="en-AU" sz="2400" dirty="0" smtClean="0"/>
              <a:t> period in the works of </a:t>
            </a:r>
            <a:r>
              <a:rPr lang="en-AU" sz="2400" dirty="0" smtClean="0">
                <a:hlinkClick r:id="rId5" action="ppaction://hlinkfile" tooltip="John Keats"/>
              </a:rPr>
              <a:t>John Keats</a:t>
            </a:r>
            <a:r>
              <a:rPr lang="en-AU" sz="2400" dirty="0" smtClean="0"/>
              <a:t>, notably "</a:t>
            </a:r>
            <a:r>
              <a:rPr lang="en-AU" sz="2400" dirty="0" smtClean="0">
                <a:hlinkClick r:id="rId6" action="ppaction://hlinkfile" tooltip="La Belle Dame sans Merci"/>
              </a:rPr>
              <a:t>La Belle Dame sans </a:t>
            </a:r>
            <a:r>
              <a:rPr lang="en-AU" sz="2400" dirty="0" err="1" smtClean="0">
                <a:hlinkClick r:id="rId6" action="ppaction://hlinkfile" tooltip="La Belle Dame sans Merci"/>
              </a:rPr>
              <a:t>Merci</a:t>
            </a:r>
            <a:r>
              <a:rPr lang="en-AU" sz="2400" dirty="0" smtClean="0"/>
              <a:t>" and "</a:t>
            </a:r>
            <a:r>
              <a:rPr lang="en-AU" sz="2400" dirty="0" err="1" smtClean="0">
                <a:hlinkClick r:id="rId7" action="ppaction://hlinkfile" tooltip="Lamia (poem)"/>
              </a:rPr>
              <a:t>Lamia</a:t>
            </a:r>
            <a:r>
              <a:rPr lang="en-AU" sz="2400" dirty="0" smtClean="0"/>
              <a:t>". </a:t>
            </a:r>
            <a:r>
              <a:rPr lang="en-AU" sz="2400" dirty="0" smtClean="0">
                <a:hlinkClick r:id="rId8"/>
              </a:rPr>
              <a:t>http://en.wikipedia.org/wiki/Femme_fatale</a:t>
            </a:r>
            <a:endParaRPr lang="en-AU" sz="2400" dirty="0" smtClean="0"/>
          </a:p>
          <a:p>
            <a:r>
              <a:rPr lang="en-AU" sz="2400" dirty="0"/>
              <a:t>Is there a femme fatale archetype in your text?</a:t>
            </a:r>
          </a:p>
          <a:p>
            <a:endParaRPr lang="en-AU" sz="2400" dirty="0" smtClean="0"/>
          </a:p>
          <a:p>
            <a:pPr>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Cinderella Archetype</a:t>
            </a:r>
            <a:endParaRPr lang="en-AU" b="1" dirty="0">
              <a:solidFill>
                <a:srgbClr val="C00000"/>
              </a:solidFill>
            </a:endParaRPr>
          </a:p>
        </p:txBody>
      </p:sp>
      <p:sp>
        <p:nvSpPr>
          <p:cNvPr id="3" name="Content Placeholder 2"/>
          <p:cNvSpPr>
            <a:spLocks noGrp="1"/>
          </p:cNvSpPr>
          <p:nvPr>
            <p:ph idx="1"/>
          </p:nvPr>
        </p:nvSpPr>
        <p:spPr/>
        <p:txBody>
          <a:bodyPr/>
          <a:lstStyle/>
          <a:p>
            <a:r>
              <a:rPr lang="en-AU" dirty="0" smtClean="0"/>
              <a:t>naive, carefree innocent girl</a:t>
            </a:r>
          </a:p>
          <a:p>
            <a:r>
              <a:rPr lang="en-AU" dirty="0" smtClean="0"/>
              <a:t>Greeks called her child-woman or ‘the maiden’</a:t>
            </a:r>
          </a:p>
          <a:p>
            <a:r>
              <a:rPr lang="en-AU" dirty="0" smtClean="0"/>
              <a:t>unaware of her sexual attractiveness and other competencies</a:t>
            </a:r>
          </a:p>
          <a:p>
            <a:r>
              <a:rPr lang="en-AU" dirty="0" smtClean="0"/>
              <a:t>the willing symbol of fertility. </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Cinderella Archetype</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AU" sz="2800" b="1" dirty="0" smtClean="0">
                <a:solidFill>
                  <a:srgbClr val="002060"/>
                </a:solidFill>
              </a:rPr>
              <a:t>The ‘child woman’ can be described by adjectives like: compliant, harmonizing, nice and sweet, quiet, simplistic, ‘demure, can’t say no, lacking passion, passive, uncertain, kind, receptive, ability to wait, unassuming, ‘good little girl’, little willpower, pleasing everybody, ‘well behaved child’. </a:t>
            </a:r>
            <a:r>
              <a:rPr lang="en-AU" sz="2800" b="1" dirty="0" smtClean="0">
                <a:solidFill>
                  <a:srgbClr val="002060"/>
                </a:solidFill>
                <a:hlinkClick r:id="rId2"/>
              </a:rPr>
              <a:t>http://www.9types.com/movieboard/messages/10387.html</a:t>
            </a:r>
            <a:r>
              <a:rPr lang="en-AU" sz="2800" b="1" dirty="0" smtClean="0">
                <a:solidFill>
                  <a:srgbClr val="002060"/>
                </a:solidFill>
              </a:rPr>
              <a:t> </a:t>
            </a:r>
            <a:endParaRPr lang="en-AU" sz="28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11510"/>
            <a:ext cx="7128792" cy="3487943"/>
          </a:xfrm>
          <a:prstGeom prst="rect">
            <a:avLst/>
          </a:prstGeom>
        </p:spPr>
        <p:txBody>
          <a:bodyPr wrap="square">
            <a:spAutoFit/>
          </a:bodyPr>
          <a:lstStyle/>
          <a:p>
            <a:pPr marL="0" marR="0">
              <a:lnSpc>
                <a:spcPct val="107000"/>
              </a:lnSpc>
              <a:spcBef>
                <a:spcPts val="0"/>
              </a:spcBef>
              <a:spcAft>
                <a:spcPts val="800"/>
              </a:spcAft>
            </a:pPr>
            <a:r>
              <a:rPr lang="en-US" sz="1400" dirty="0" smtClean="0">
                <a:ea typeface="Calibri" panose="020F0502020204030204" pitchFamily="34" charset="0"/>
                <a:cs typeface="Calibri" panose="020F0502020204030204" pitchFamily="34" charset="0"/>
              </a:rPr>
              <a:t>Joseph Campbell and Carl Jung</a:t>
            </a:r>
          </a:p>
          <a:p>
            <a:pPr marL="0" marR="0">
              <a:lnSpc>
                <a:spcPct val="107000"/>
              </a:lnSpc>
              <a:spcBef>
                <a:spcPts val="0"/>
              </a:spcBef>
              <a:spcAft>
                <a:spcPts val="800"/>
              </a:spcAft>
            </a:pPr>
            <a:r>
              <a:rPr lang="en-US" sz="1400" dirty="0" smtClean="0">
                <a:ea typeface="Calibri" panose="020F0502020204030204" pitchFamily="34" charset="0"/>
                <a:cs typeface="Calibri" panose="020F0502020204030204" pitchFamily="34" charset="0"/>
              </a:rPr>
              <a:t>An </a:t>
            </a:r>
            <a:r>
              <a:rPr lang="en-US" sz="1400" dirty="0">
                <a:ea typeface="Calibri" panose="020F0502020204030204" pitchFamily="34" charset="0"/>
                <a:cs typeface="Calibri" panose="020F0502020204030204" pitchFamily="34" charset="0"/>
              </a:rPr>
              <a:t>archetype is </a:t>
            </a:r>
            <a:r>
              <a:rPr lang="en-US" sz="1400" b="1" dirty="0">
                <a:ea typeface="Calibri" panose="020F0502020204030204" pitchFamily="34" charset="0"/>
                <a:cs typeface="Calibri" panose="020F0502020204030204" pitchFamily="34" charset="0"/>
              </a:rPr>
              <a:t>a recurring pattern of character, symbol, or situation</a:t>
            </a:r>
            <a:r>
              <a:rPr lang="en-US" sz="1400" dirty="0">
                <a:ea typeface="Calibri" panose="020F0502020204030204" pitchFamily="34" charset="0"/>
                <a:cs typeface="Calibri" panose="020F0502020204030204" pitchFamily="34" charset="0"/>
              </a:rPr>
              <a:t> found in the mythology, religion, and stories of all cultures. In the context of archetypes, Campbell defined his work as a search for </a:t>
            </a:r>
            <a:r>
              <a:rPr lang="en-US" sz="1400" i="1" dirty="0">
                <a:ea typeface="Calibri" panose="020F0502020204030204" pitchFamily="34" charset="0"/>
                <a:cs typeface="Calibri" panose="020F0502020204030204" pitchFamily="34" charset="0"/>
              </a:rPr>
              <a:t>"the commonality of themes in world myths, pointing to a constant requirement in the human psyche for a centering in terms of deep principles."</a:t>
            </a:r>
            <a:r>
              <a:rPr lang="en-US" sz="1400" dirty="0">
                <a:ea typeface="Calibri" panose="020F0502020204030204" pitchFamily="34" charset="0"/>
                <a:cs typeface="Calibri" panose="020F0502020204030204" pitchFamily="34" charset="0"/>
              </a:rPr>
              <a:t> (Campbell, et al 1988). Jung defined his concept of the archetype as a formula that is the result of </a:t>
            </a:r>
            <a:r>
              <a:rPr lang="en-US" sz="1400" i="1" dirty="0">
                <a:ea typeface="Calibri" panose="020F0502020204030204" pitchFamily="34" charset="0"/>
                <a:cs typeface="Calibri" panose="020F0502020204030204" pitchFamily="34" charset="0"/>
              </a:rPr>
              <a:t>"countless experiences of our ancestors. They are, as it were, the psychic residue of numberless experiences of the same type "</a:t>
            </a:r>
            <a:r>
              <a:rPr lang="en-US" sz="1400" dirty="0">
                <a:ea typeface="Calibri" panose="020F0502020204030204" pitchFamily="34" charset="0"/>
                <a:cs typeface="Calibri" panose="020F0502020204030204" pitchFamily="34" charset="0"/>
              </a:rPr>
              <a:t>. Both men felt that the experience of being human can be examined collectively across time, space, and culture, and that our commonality can be traced to the most primitive origins of the human consciousness, where the archetypal themes originate in modern men and women. Archetypes can be thought of as the precursor to conscious thought, existing in the unconscious mind as expressions of psychic happenings, but without a basis in the physical world. Humans didn't "invent" archetypes, but they do express archetypes in the conscious world of art, literature, and religion</a:t>
            </a:r>
            <a:r>
              <a:rPr lang="en-US" sz="1400" dirty="0" smtClean="0">
                <a:ea typeface="Calibri" panose="020F0502020204030204" pitchFamily="34" charset="0"/>
                <a:cs typeface="Calibri" panose="020F0502020204030204" pitchFamily="34" charset="0"/>
              </a:rPr>
              <a:t>. </a:t>
            </a:r>
            <a:r>
              <a:rPr lang="en-US" sz="1400" dirty="0">
                <a:hlinkClick r:id="rId2"/>
              </a:rPr>
              <a:t>http://tatsbox.com/hero/heroques.htm</a:t>
            </a:r>
            <a:endParaRPr lang="en-US"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07436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Archetypes examples</a:t>
            </a:r>
            <a:endParaRPr lang="en-US" dirty="0"/>
          </a:p>
        </p:txBody>
      </p:sp>
      <p:sp>
        <p:nvSpPr>
          <p:cNvPr id="3" name="Content Placeholder 2"/>
          <p:cNvSpPr>
            <a:spLocks noGrp="1"/>
          </p:cNvSpPr>
          <p:nvPr>
            <p:ph idx="1"/>
          </p:nvPr>
        </p:nvSpPr>
        <p:spPr/>
        <p:txBody>
          <a:bodyPr/>
          <a:lstStyle/>
          <a:p>
            <a:r>
              <a:rPr lang="en-US" sz="1600" dirty="0"/>
              <a:t>The hero - The courageous figure, the one who's always running in and saving the day. Example: The woodcutter in Little red Riding Hood</a:t>
            </a:r>
          </a:p>
          <a:p>
            <a:r>
              <a:rPr lang="en-US" sz="1600" dirty="0"/>
              <a:t>The outcast - The outcast is just that. He or she has been cast out of society or has left it on a voluntary basis. Example: The wolf in Little red Riding Hood.</a:t>
            </a:r>
          </a:p>
          <a:p>
            <a:r>
              <a:rPr lang="en-US" sz="1600" dirty="0"/>
              <a:t>The scapegoat - The scapegoat figure is the one who gets blamed for everything, regardless of whether he or she is actually at fault. Example: Snowball from George Orwell's "Animal Farm"</a:t>
            </a:r>
          </a:p>
          <a:p>
            <a:r>
              <a:rPr lang="en-US" sz="1600" dirty="0"/>
              <a:t>The star-crossed lovers - This is the young couple joined by love but unexpectedly parted by fate. Example: Rapunzel and her prince.</a:t>
            </a:r>
          </a:p>
          <a:p>
            <a:r>
              <a:rPr lang="en-US" sz="1600" dirty="0"/>
              <a:t>The shrew - This is that nagging, bothersome wife always battering her husband with verbal abuse. Example: Rapunzel’s </a:t>
            </a:r>
            <a:r>
              <a:rPr lang="en-US" sz="1600" dirty="0" smtClean="0"/>
              <a:t>mother</a:t>
            </a:r>
          </a:p>
          <a:p>
            <a:r>
              <a:rPr lang="en-US" sz="1600" dirty="0" smtClean="0"/>
              <a:t>DON’T FORGET ARCHEYPAL SITUATIONS </a:t>
            </a:r>
            <a:r>
              <a:rPr lang="en-US" sz="1600" dirty="0"/>
              <a:t> </a:t>
            </a:r>
            <a:r>
              <a:rPr lang="en-US" sz="1600" dirty="0" smtClean="0"/>
              <a:t>and symbols</a:t>
            </a:r>
          </a:p>
          <a:p>
            <a:endParaRPr lang="en-US" sz="1600" dirty="0"/>
          </a:p>
          <a:p>
            <a:pPr marL="0" indent="0">
              <a:buNone/>
            </a:pPr>
            <a:endParaRPr lang="en-US" dirty="0"/>
          </a:p>
        </p:txBody>
      </p:sp>
    </p:spTree>
    <p:extLst>
      <p:ext uri="{BB962C8B-B14F-4D97-AF65-F5344CB8AC3E}">
        <p14:creationId xmlns:p14="http://schemas.microsoft.com/office/powerpoint/2010/main" val="25236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Semiotics: Saussure</a:t>
            </a:r>
            <a:endParaRPr lang="en-US" b="1" dirty="0"/>
          </a:p>
        </p:txBody>
      </p:sp>
      <p:sp>
        <p:nvSpPr>
          <p:cNvPr id="3" name="Content Placeholder 2"/>
          <p:cNvSpPr>
            <a:spLocks noGrp="1"/>
          </p:cNvSpPr>
          <p:nvPr>
            <p:ph idx="1"/>
          </p:nvPr>
        </p:nvSpPr>
        <p:spPr/>
        <p:txBody>
          <a:bodyPr/>
          <a:lstStyle/>
          <a:p>
            <a:pPr marL="0" indent="0">
              <a:buNone/>
            </a:pPr>
            <a:r>
              <a:rPr lang="en-AU" dirty="0"/>
              <a:t> </a:t>
            </a:r>
            <a:r>
              <a:rPr lang="en-AU" dirty="0" smtClean="0"/>
              <a:t>”He </a:t>
            </a:r>
            <a:r>
              <a:rPr lang="en-AU" dirty="0"/>
              <a:t>developed an approach to languages as systems of signs, each sign consisting of a signifier (sound pattern) and a signified (concept), both of them mental rather than physical in nature, and conjoined arbitrarily and </a:t>
            </a:r>
            <a:r>
              <a:rPr lang="en-AU" dirty="0" smtClean="0"/>
              <a:t>inseparably”</a:t>
            </a:r>
            <a:r>
              <a:rPr lang="en-AU" dirty="0"/>
              <a:t> </a:t>
            </a:r>
            <a:endParaRPr lang="en-AU" dirty="0" smtClean="0"/>
          </a:p>
          <a:p>
            <a:pPr marL="0" indent="0">
              <a:buNone/>
            </a:pPr>
            <a:r>
              <a:rPr lang="en-US" sz="1400" dirty="0">
                <a:hlinkClick r:id="rId2"/>
              </a:rPr>
              <a:t>https://oxfordre.com/linguistics/view/10.1093/acrefore/9780199384655.001.0001/acrefore-9780199384655-e-385?result=4&amp;rskey=n15Wx6</a:t>
            </a:r>
            <a:endParaRPr lang="en-US" sz="1400" dirty="0"/>
          </a:p>
        </p:txBody>
      </p:sp>
    </p:spTree>
    <p:extLst>
      <p:ext uri="{BB962C8B-B14F-4D97-AF65-F5344CB8AC3E}">
        <p14:creationId xmlns:p14="http://schemas.microsoft.com/office/powerpoint/2010/main" val="75095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Archetypes Jung</a:t>
            </a:r>
            <a:endParaRPr lang="en-US" dirty="0"/>
          </a:p>
        </p:txBody>
      </p:sp>
      <p:sp>
        <p:nvSpPr>
          <p:cNvPr id="3" name="Content Placeholder 2"/>
          <p:cNvSpPr>
            <a:spLocks noGrp="1"/>
          </p:cNvSpPr>
          <p:nvPr>
            <p:ph idx="1"/>
          </p:nvPr>
        </p:nvSpPr>
        <p:spPr/>
        <p:txBody>
          <a:bodyPr/>
          <a:lstStyle/>
          <a:p>
            <a:pPr marL="0" indent="0">
              <a:buNone/>
            </a:pPr>
            <a:r>
              <a:rPr lang="en-US" sz="2400" dirty="0" smtClean="0"/>
              <a:t>Begin by watching the video on Jung and archetype at </a:t>
            </a:r>
            <a:r>
              <a:rPr lang="en-US" sz="2400" dirty="0">
                <a:hlinkClick r:id="rId2"/>
              </a:rPr>
              <a:t>https://</a:t>
            </a:r>
            <a:r>
              <a:rPr lang="en-US" sz="2400" dirty="0" smtClean="0">
                <a:hlinkClick r:id="rId2"/>
              </a:rPr>
              <a:t>nofilmschool.com/12-character-archetypes-for-your-screenplay</a:t>
            </a:r>
            <a:endParaRPr lang="en-US" sz="2400" dirty="0" smtClean="0"/>
          </a:p>
          <a:p>
            <a:pPr marL="0" indent="0">
              <a:buNone/>
            </a:pPr>
            <a:r>
              <a:rPr lang="en-US" sz="2400" dirty="0" smtClean="0"/>
              <a:t>In your task, you could apply Barthes’ concept of myth, Jung’s concept of archetype and Campbell’s monomyth (the hero’s journey) to explore the representation of a central character. This may work with WH and The Road. Compare/contrast findings with a psychoanalytical reading. </a:t>
            </a:r>
            <a:endParaRPr lang="en-US" sz="2400" dirty="0"/>
          </a:p>
        </p:txBody>
      </p:sp>
    </p:spTree>
    <p:extLst>
      <p:ext uri="{BB962C8B-B14F-4D97-AF65-F5344CB8AC3E}">
        <p14:creationId xmlns:p14="http://schemas.microsoft.com/office/powerpoint/2010/main" val="17868051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709191"/>
          </a:xfrm>
        </p:spPr>
        <p:txBody>
          <a:bodyPr/>
          <a:lstStyle/>
          <a:p>
            <a:r>
              <a:rPr lang="en-US" dirty="0" smtClean="0"/>
              <a:t>Possible Task Structure</a:t>
            </a:r>
            <a:endParaRPr lang="en-US" dirty="0"/>
          </a:p>
        </p:txBody>
      </p:sp>
      <p:sp>
        <p:nvSpPr>
          <p:cNvPr id="3" name="Content Placeholder 2"/>
          <p:cNvSpPr>
            <a:spLocks noGrp="1"/>
          </p:cNvSpPr>
          <p:nvPr>
            <p:ph idx="1"/>
          </p:nvPr>
        </p:nvSpPr>
        <p:spPr>
          <a:xfrm>
            <a:off x="539552" y="843558"/>
            <a:ext cx="8229600" cy="4032448"/>
          </a:xfrm>
        </p:spPr>
        <p:txBody>
          <a:bodyPr/>
          <a:lstStyle/>
          <a:p>
            <a:pPr marL="0" indent="0">
              <a:buNone/>
            </a:pPr>
            <a:r>
              <a:rPr lang="en-US" dirty="0" smtClean="0"/>
              <a:t>Focus </a:t>
            </a:r>
            <a:r>
              <a:rPr lang="en-US" dirty="0"/>
              <a:t>on </a:t>
            </a:r>
            <a:r>
              <a:rPr lang="en-US" dirty="0" smtClean="0"/>
              <a:t>character/What </a:t>
            </a:r>
            <a:r>
              <a:rPr lang="en-US" dirty="0"/>
              <a:t>are you able to reveal?</a:t>
            </a:r>
            <a:endParaRPr lang="en-US" b="1" dirty="0" smtClean="0"/>
          </a:p>
          <a:p>
            <a:pPr marL="0" indent="0">
              <a:buNone/>
            </a:pPr>
            <a:r>
              <a:rPr lang="en-US" sz="2400" b="1" dirty="0" smtClean="0"/>
              <a:t>Structuralism </a:t>
            </a:r>
            <a:endParaRPr lang="en-US" sz="2400" dirty="0"/>
          </a:p>
          <a:p>
            <a:pPr marL="0" indent="0">
              <a:buNone/>
            </a:pPr>
            <a:r>
              <a:rPr lang="en-US" sz="2800" dirty="0" smtClean="0"/>
              <a:t>Saussure – semiotics               </a:t>
            </a:r>
            <a:r>
              <a:rPr lang="en-US" sz="2000" dirty="0" smtClean="0"/>
              <a:t>Explain/apply/evaluate</a:t>
            </a:r>
            <a:r>
              <a:rPr lang="en-US" dirty="0" smtClean="0"/>
              <a:t>  </a:t>
            </a:r>
          </a:p>
          <a:p>
            <a:pPr marL="0" indent="0">
              <a:buNone/>
            </a:pPr>
            <a:r>
              <a:rPr lang="en-US" sz="2800" dirty="0"/>
              <a:t>Barthes - myth                          </a:t>
            </a:r>
            <a:r>
              <a:rPr lang="en-US" sz="2000" dirty="0" smtClean="0"/>
              <a:t>Explain/apply/evaluate </a:t>
            </a:r>
            <a:r>
              <a:rPr lang="en-US" dirty="0" smtClean="0"/>
              <a:t> </a:t>
            </a:r>
            <a:br>
              <a:rPr lang="en-US" dirty="0" smtClean="0"/>
            </a:br>
            <a:r>
              <a:rPr lang="en-US" sz="2800" dirty="0"/>
              <a:t>Jung - archetypes                     </a:t>
            </a:r>
            <a:r>
              <a:rPr lang="en-US" sz="2000" dirty="0" smtClean="0"/>
              <a:t>Explain/apply/evaluate</a:t>
            </a:r>
          </a:p>
          <a:p>
            <a:pPr marL="0" indent="0">
              <a:buNone/>
            </a:pPr>
            <a:r>
              <a:rPr lang="en-US" sz="2400" b="1" dirty="0"/>
              <a:t>Psychoanalytic theory</a:t>
            </a:r>
          </a:p>
          <a:p>
            <a:pPr marL="0" indent="0">
              <a:buNone/>
            </a:pPr>
            <a:r>
              <a:rPr lang="en-US" sz="2800" dirty="0" smtClean="0"/>
              <a:t>Freud/Lacan/Kristeva              </a:t>
            </a:r>
            <a:r>
              <a:rPr lang="en-US" sz="2000" dirty="0" smtClean="0"/>
              <a:t>Explain/apply/evaluate (one theorist)</a:t>
            </a:r>
          </a:p>
          <a:p>
            <a:pPr marL="0" indent="0">
              <a:buNone/>
            </a:pPr>
            <a:r>
              <a:rPr lang="en-US" sz="2000" dirty="0" smtClean="0"/>
              <a:t>(or post colonial theory or feminist theory or Marxist theory)</a:t>
            </a:r>
            <a:endParaRPr lang="en-US" sz="2000" dirty="0"/>
          </a:p>
        </p:txBody>
      </p:sp>
    </p:spTree>
    <p:extLst>
      <p:ext uri="{BB962C8B-B14F-4D97-AF65-F5344CB8AC3E}">
        <p14:creationId xmlns:p14="http://schemas.microsoft.com/office/powerpoint/2010/main" val="34224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also</a:t>
            </a:r>
            <a:endParaRPr lang="en-US" dirty="0"/>
          </a:p>
        </p:txBody>
      </p:sp>
      <p:sp>
        <p:nvSpPr>
          <p:cNvPr id="3" name="Content Placeholder 2"/>
          <p:cNvSpPr>
            <a:spLocks noGrp="1"/>
          </p:cNvSpPr>
          <p:nvPr>
            <p:ph idx="1"/>
          </p:nvPr>
        </p:nvSpPr>
        <p:spPr/>
        <p:txBody>
          <a:bodyPr/>
          <a:lstStyle/>
          <a:p>
            <a:pPr marL="0" indent="0">
              <a:buNone/>
            </a:pPr>
            <a:r>
              <a:rPr lang="en-US" sz="1800" dirty="0" smtClean="0"/>
              <a:t>King, D (2005) “</a:t>
            </a:r>
            <a:r>
              <a:rPr lang="en-US" sz="1800" i="1" dirty="0" smtClean="0"/>
              <a:t>Reading the word: two contemporary text-</a:t>
            </a:r>
            <a:r>
              <a:rPr lang="en-US" sz="1800" i="1" dirty="0" err="1" smtClean="0"/>
              <a:t>centred</a:t>
            </a:r>
            <a:r>
              <a:rPr lang="en-US" sz="1800" i="1" dirty="0" smtClean="0"/>
              <a:t> approaches to literary analysis”, </a:t>
            </a:r>
            <a:r>
              <a:rPr lang="en-US" sz="1800" dirty="0" smtClean="0"/>
              <a:t>Wordsworth Vol 38 No 2</a:t>
            </a:r>
          </a:p>
          <a:p>
            <a:pPr marL="0" indent="0">
              <a:buNone/>
            </a:pPr>
            <a:r>
              <a:rPr lang="en-US" sz="1800" dirty="0" smtClean="0"/>
              <a:t>Notes on Myth, Denotation and Connotation and Archetypes on NEST.</a:t>
            </a:r>
            <a:endParaRPr lang="en-US" sz="1800" dirty="0"/>
          </a:p>
          <a:p>
            <a:pPr marL="0" indent="0">
              <a:buNone/>
            </a:pPr>
            <a:r>
              <a:rPr lang="en-US" sz="1800" dirty="0" smtClean="0"/>
              <a:t>Find your own reputable sources and quote from them when explaining theory. E.g. </a:t>
            </a:r>
            <a:r>
              <a:rPr lang="en-US" sz="1800" dirty="0">
                <a:hlinkClick r:id="rId2"/>
              </a:rPr>
              <a:t>https://en.wikipedia.org/wiki/Mythologies_(book</a:t>
            </a:r>
            <a:r>
              <a:rPr lang="en-US" sz="1800" dirty="0" smtClean="0">
                <a:hlinkClick r:id="rId2"/>
              </a:rPr>
              <a:t>)</a:t>
            </a:r>
            <a:endParaRPr lang="en-US" sz="1800" dirty="0" smtClean="0"/>
          </a:p>
          <a:p>
            <a:pPr marL="0" indent="0">
              <a:buNone/>
            </a:pPr>
            <a:r>
              <a:rPr lang="en-US" sz="1800" dirty="0" smtClean="0"/>
              <a:t>To excel, dig deeper into the theory than I have in this introductory ppt. Use specialist terms employed by Barthes and others in your explanations. There will be concepts within the over-arching concept of myth which may be applied to your text. Dig deep – become an expert! Don’t forget to research strengths and limitations of theory in order to compare </a:t>
            </a:r>
            <a:r>
              <a:rPr lang="en-US" sz="1800" smtClean="0"/>
              <a:t>and contrast </a:t>
            </a:r>
            <a:r>
              <a:rPr lang="en-US" sz="1800" dirty="0" smtClean="0"/>
              <a:t>in your evaluations. </a:t>
            </a:r>
          </a:p>
          <a:p>
            <a:pPr marL="0" indent="0">
              <a:buNone/>
            </a:pPr>
            <a:r>
              <a:rPr lang="en-US" sz="1800" dirty="0" smtClean="0"/>
              <a:t>Also, if you are interested in archetypes you could profitably explore Jung’s conception of archetype within psychoanalytical theory. </a:t>
            </a:r>
            <a:endParaRPr lang="en-US" sz="1800" dirty="0"/>
          </a:p>
        </p:txBody>
      </p:sp>
    </p:spTree>
    <p:extLst>
      <p:ext uri="{BB962C8B-B14F-4D97-AF65-F5344CB8AC3E}">
        <p14:creationId xmlns:p14="http://schemas.microsoft.com/office/powerpoint/2010/main" val="382014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Semiotics Saussure</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AU" sz="2000" dirty="0"/>
              <a:t>With this theory </a:t>
            </a:r>
            <a:r>
              <a:rPr lang="en-AU" sz="2000" dirty="0" smtClean="0"/>
              <a:t>Saussure </a:t>
            </a:r>
            <a:r>
              <a:rPr lang="en-AU" sz="2000" dirty="0"/>
              <a:t>was rejecting the Western tradition that treats language like an entity or an instrument. For him language is </a:t>
            </a:r>
            <a:r>
              <a:rPr lang="en-AU" sz="2000" dirty="0" smtClean="0"/>
              <a:t>c</a:t>
            </a:r>
            <a:r>
              <a:rPr lang="en-AU" sz="2000" u="sng" dirty="0" smtClean="0"/>
              <a:t>reative </a:t>
            </a:r>
            <a:r>
              <a:rPr lang="en-AU" sz="2000" u="sng" dirty="0"/>
              <a:t>action, not a thing</a:t>
            </a:r>
            <a:r>
              <a:rPr lang="en-AU" sz="2000" u="sng" dirty="0" smtClean="0"/>
              <a:t>. </a:t>
            </a:r>
            <a:endParaRPr lang="en-AU" sz="2000" dirty="0" smtClean="0"/>
          </a:p>
          <a:p>
            <a:pPr marL="0" indent="0">
              <a:buNone/>
            </a:pPr>
            <a:r>
              <a:rPr lang="en-AU" sz="2000" dirty="0"/>
              <a:t>For Saussure, the signified and signifier were purely psychological; they were form rather than </a:t>
            </a:r>
            <a:r>
              <a:rPr lang="en-AU" sz="2000" u="sng" dirty="0" smtClean="0"/>
              <a:t>substance. </a:t>
            </a:r>
            <a:r>
              <a:rPr lang="en-US" sz="1050" dirty="0">
                <a:hlinkClick r:id="rId2"/>
              </a:rPr>
              <a:t>https://en.wikipedia.org/wiki/Signified_and_signifier</a:t>
            </a:r>
            <a:endParaRPr lang="en-AU" sz="1050" dirty="0"/>
          </a:p>
          <a:p>
            <a:pPr marL="0" indent="0">
              <a:buNone/>
            </a:pPr>
            <a:r>
              <a:rPr lang="en-AU" dirty="0" smtClean="0"/>
              <a:t>“</a:t>
            </a:r>
            <a:r>
              <a:rPr lang="en-AU" sz="2000" i="1" dirty="0" smtClean="0"/>
              <a:t>his </a:t>
            </a:r>
            <a:r>
              <a:rPr lang="en-AU" sz="2000" i="1" dirty="0"/>
              <a:t>description of a language as a system whose every element is attached to every other element, and where the content of an element is purely a value generated by its </a:t>
            </a:r>
            <a:r>
              <a:rPr lang="en-AU" sz="2000" i="1" dirty="0">
                <a:solidFill>
                  <a:srgbClr val="FF0000"/>
                </a:solidFill>
              </a:rPr>
              <a:t>difference</a:t>
            </a:r>
            <a:r>
              <a:rPr lang="en-AU" sz="2000" i="1" dirty="0"/>
              <a:t> vis-à-vis every other </a:t>
            </a:r>
            <a:r>
              <a:rPr lang="en-AU" sz="2000" i="1" dirty="0" smtClean="0"/>
              <a:t>element</a:t>
            </a:r>
            <a:r>
              <a:rPr lang="en-AU" dirty="0" smtClean="0"/>
              <a:t>”.</a:t>
            </a:r>
          </a:p>
          <a:p>
            <a:pPr marL="0" indent="0">
              <a:buNone/>
            </a:pPr>
            <a:r>
              <a:rPr lang="en-US" sz="1050" dirty="0">
                <a:hlinkClick r:id="rId3"/>
              </a:rPr>
              <a:t>https://oxfordre.com/linguistics/view/10.1093/acrefore/9780199384655.001.0001/acrefore-9780199384655-e-385?result=4&amp;rskey=n15Wx6</a:t>
            </a:r>
            <a:endParaRPr lang="en-US" sz="1050" u="sng" dirty="0"/>
          </a:p>
        </p:txBody>
      </p:sp>
    </p:spTree>
    <p:extLst>
      <p:ext uri="{BB962C8B-B14F-4D97-AF65-F5344CB8AC3E}">
        <p14:creationId xmlns:p14="http://schemas.microsoft.com/office/powerpoint/2010/main" val="330566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Saussure: Semiotics</a:t>
            </a:r>
            <a:br>
              <a:rPr lang="en-US" sz="3200" dirty="0" smtClean="0"/>
            </a:br>
            <a:r>
              <a:rPr lang="en-US" sz="3200" dirty="0" smtClean="0"/>
              <a:t>Weaknesses</a:t>
            </a:r>
            <a:endParaRPr lang="en-US" sz="3200" dirty="0"/>
          </a:p>
        </p:txBody>
      </p:sp>
      <p:sp>
        <p:nvSpPr>
          <p:cNvPr id="3" name="Content Placeholder 2"/>
          <p:cNvSpPr>
            <a:spLocks noGrp="1"/>
          </p:cNvSpPr>
          <p:nvPr>
            <p:ph sz="half" idx="1"/>
          </p:nvPr>
        </p:nvSpPr>
        <p:spPr>
          <a:xfrm>
            <a:off x="435093" y="1275606"/>
            <a:ext cx="4038600" cy="3456384"/>
          </a:xfrm>
        </p:spPr>
        <p:txBody>
          <a:bodyPr/>
          <a:lstStyle/>
          <a:p>
            <a:pPr marL="0" indent="0">
              <a:buNone/>
            </a:pPr>
            <a:r>
              <a:rPr lang="en-US" dirty="0" smtClean="0"/>
              <a:t>Saussure’s theory is considered to “</a:t>
            </a:r>
            <a:r>
              <a:rPr lang="en-US" i="1" dirty="0" smtClean="0"/>
              <a:t>lack…theoretical consideration for the social and temporal dimensions of signs</a:t>
            </a:r>
            <a:r>
              <a:rPr lang="en-US" dirty="0" smtClean="0"/>
              <a:t>”</a:t>
            </a:r>
          </a:p>
          <a:p>
            <a:pPr marL="0" indent="0">
              <a:buNone/>
            </a:pPr>
            <a:r>
              <a:rPr lang="en-US" sz="2000" dirty="0" smtClean="0"/>
              <a:t>The Cambridge Companion to Saussure p251 Find online.</a:t>
            </a:r>
            <a:endParaRPr lang="en-US" sz="2000" dirty="0"/>
          </a:p>
        </p:txBody>
      </p:sp>
      <p:sp>
        <p:nvSpPr>
          <p:cNvPr id="4" name="Content Placeholder 3"/>
          <p:cNvSpPr>
            <a:spLocks noGrp="1"/>
          </p:cNvSpPr>
          <p:nvPr>
            <p:ph sz="half" idx="2"/>
          </p:nvPr>
        </p:nvSpPr>
        <p:spPr>
          <a:xfrm>
            <a:off x="4612259" y="1275606"/>
            <a:ext cx="4038600" cy="3672408"/>
          </a:xfrm>
        </p:spPr>
        <p:txBody>
          <a:bodyPr/>
          <a:lstStyle/>
          <a:p>
            <a:pPr marL="0" indent="0">
              <a:buNone/>
            </a:pPr>
            <a:r>
              <a:rPr lang="en-US" dirty="0" smtClean="0"/>
              <a:t>“</a:t>
            </a:r>
            <a:r>
              <a:rPr lang="en-US" i="1" dirty="0" smtClean="0"/>
              <a:t>That is, he was not concerned with the social and historical ideas of meaning making – his was just an a-temporal system of logical differences”</a:t>
            </a:r>
          </a:p>
          <a:p>
            <a:pPr marL="0" indent="0">
              <a:buNone/>
            </a:pPr>
            <a:r>
              <a:rPr lang="en-US" sz="2000" dirty="0" smtClean="0"/>
              <a:t>If evaluating Saussure, you would need to flesh these ideas out more fully. </a:t>
            </a:r>
            <a:endParaRPr lang="en-US" sz="2000" dirty="0"/>
          </a:p>
        </p:txBody>
      </p:sp>
    </p:spTree>
    <p:extLst>
      <p:ext uri="{BB962C8B-B14F-4D97-AF65-F5344CB8AC3E}">
        <p14:creationId xmlns:p14="http://schemas.microsoft.com/office/powerpoint/2010/main" val="3829629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Saussure: weakness</a:t>
            </a:r>
            <a:endParaRPr lang="en-US" dirty="0"/>
          </a:p>
        </p:txBody>
      </p:sp>
      <p:sp>
        <p:nvSpPr>
          <p:cNvPr id="3" name="Content Placeholder 2"/>
          <p:cNvSpPr>
            <a:spLocks noGrp="1"/>
          </p:cNvSpPr>
          <p:nvPr>
            <p:ph idx="1"/>
          </p:nvPr>
        </p:nvSpPr>
        <p:spPr>
          <a:xfrm>
            <a:off x="457200" y="1200150"/>
            <a:ext cx="8229600" cy="3747864"/>
          </a:xfrm>
        </p:spPr>
        <p:txBody>
          <a:bodyPr/>
          <a:lstStyle/>
          <a:p>
            <a:pPr marL="0" indent="0">
              <a:buNone/>
            </a:pPr>
            <a:r>
              <a:rPr lang="en-US" sz="2800" dirty="0" smtClean="0"/>
              <a:t>The theorist </a:t>
            </a:r>
            <a:r>
              <a:rPr lang="en-US" sz="2800" dirty="0" err="1" smtClean="0"/>
              <a:t>Jakobsen</a:t>
            </a:r>
            <a:r>
              <a:rPr lang="en-US" sz="2800" dirty="0" smtClean="0"/>
              <a:t> critiques Saussure:</a:t>
            </a:r>
          </a:p>
          <a:p>
            <a:pPr marL="0" indent="0">
              <a:buNone/>
            </a:pPr>
            <a:r>
              <a:rPr lang="en-US" sz="2800" dirty="0" smtClean="0"/>
              <a:t>“</a:t>
            </a:r>
            <a:r>
              <a:rPr lang="en-US" sz="2800" i="1" dirty="0" smtClean="0"/>
              <a:t>Those attempts made to construct a linguistic model without any connection to a speaker or a listener and which therefore hypostatize a code detached from actual communication, risk reducing language to a scholastic fiction</a:t>
            </a:r>
            <a:r>
              <a:rPr lang="en-US" sz="2800" dirty="0" smtClean="0"/>
              <a:t>.”</a:t>
            </a:r>
          </a:p>
          <a:p>
            <a:pPr marL="0" indent="0">
              <a:buNone/>
            </a:pPr>
            <a:r>
              <a:rPr lang="en-US" sz="2000" i="1" dirty="0" smtClean="0"/>
              <a:t>The Cambridge Companion to Saussure </a:t>
            </a:r>
            <a:r>
              <a:rPr lang="en-US" sz="2000" dirty="0" smtClean="0"/>
              <a:t>p 251</a:t>
            </a:r>
          </a:p>
          <a:p>
            <a:pPr marL="0" indent="0">
              <a:buNone/>
            </a:pPr>
            <a:r>
              <a:rPr lang="en-US" sz="1800" dirty="0" smtClean="0"/>
              <a:t>Be aware that </a:t>
            </a:r>
            <a:r>
              <a:rPr lang="en-US" sz="1800" dirty="0" err="1" smtClean="0"/>
              <a:t>Sausurean</a:t>
            </a:r>
            <a:r>
              <a:rPr lang="en-US" sz="1800" dirty="0" smtClean="0"/>
              <a:t> semiotic analysis requires supplementary tools in order to reveal ideologies underpinning discourses in texts.</a:t>
            </a:r>
            <a:endParaRPr lang="en-US" sz="1800" dirty="0"/>
          </a:p>
        </p:txBody>
      </p:sp>
    </p:spTree>
    <p:extLst>
      <p:ext uri="{BB962C8B-B14F-4D97-AF65-F5344CB8AC3E}">
        <p14:creationId xmlns:p14="http://schemas.microsoft.com/office/powerpoint/2010/main" val="3731068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Semiotics/Saussure</a:t>
            </a:r>
            <a:endParaRPr lang="en-US" dirty="0"/>
          </a:p>
        </p:txBody>
      </p:sp>
      <p:sp>
        <p:nvSpPr>
          <p:cNvPr id="3" name="Content Placeholder 2"/>
          <p:cNvSpPr>
            <a:spLocks noGrp="1"/>
          </p:cNvSpPr>
          <p:nvPr>
            <p:ph idx="1"/>
          </p:nvPr>
        </p:nvSpPr>
        <p:spPr>
          <a:xfrm>
            <a:off x="457200" y="1200150"/>
            <a:ext cx="8229600" cy="3531840"/>
          </a:xfrm>
        </p:spPr>
        <p:txBody>
          <a:bodyPr/>
          <a:lstStyle/>
          <a:p>
            <a:pPr marL="0" indent="0">
              <a:buNone/>
            </a:pPr>
            <a:r>
              <a:rPr lang="en-AU" sz="2800" dirty="0"/>
              <a:t>Without Saussure's breakdown of signs into signified and signifier, later semioticians, such as Umberto Eco and Roland Barthes, would not have had anything to base their concepts on</a:t>
            </a:r>
            <a:r>
              <a:rPr lang="en-AU" sz="2800" dirty="0" smtClean="0"/>
              <a:t>. </a:t>
            </a:r>
            <a:r>
              <a:rPr lang="en-US" sz="1600" dirty="0">
                <a:hlinkClick r:id="rId2"/>
              </a:rPr>
              <a:t>https://en.wikipedia.org/wiki/Signified_and_signifier</a:t>
            </a:r>
            <a:endParaRPr lang="en-AU" sz="1600" dirty="0" smtClean="0"/>
          </a:p>
          <a:p>
            <a:pPr marL="0" indent="0">
              <a:buNone/>
            </a:pPr>
            <a:r>
              <a:rPr lang="en-AU" sz="2400" dirty="0" smtClean="0">
                <a:solidFill>
                  <a:srgbClr val="FF0000"/>
                </a:solidFill>
              </a:rPr>
              <a:t>In your assignment, you could explain Saussure’s ‘pilot’ semiotic model, and apply it to your text and evaluate, before you move on to explain, apply and evaluate, say, </a:t>
            </a:r>
            <a:r>
              <a:rPr lang="en-AU" sz="2400" dirty="0" err="1" smtClean="0">
                <a:solidFill>
                  <a:srgbClr val="FF0000"/>
                </a:solidFill>
              </a:rPr>
              <a:t>Barthe’s</a:t>
            </a:r>
            <a:r>
              <a:rPr lang="en-AU" sz="2400" dirty="0" smtClean="0">
                <a:solidFill>
                  <a:srgbClr val="FF0000"/>
                </a:solidFill>
              </a:rPr>
              <a:t> or Eco’s theoretical approaches.  </a:t>
            </a:r>
            <a:endParaRPr lang="en-US" sz="2400" dirty="0">
              <a:solidFill>
                <a:srgbClr val="FF0000"/>
              </a:solidFill>
            </a:endParaRPr>
          </a:p>
        </p:txBody>
      </p:sp>
    </p:spTree>
    <p:extLst>
      <p:ext uri="{BB962C8B-B14F-4D97-AF65-F5344CB8AC3E}">
        <p14:creationId xmlns:p14="http://schemas.microsoft.com/office/powerpoint/2010/main" val="1750483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6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168</Template>
  <TotalTime>6029</TotalTime>
  <Words>3329</Words>
  <Application>Microsoft Office PowerPoint</Application>
  <PresentationFormat>On-screen Show (16:9)</PresentationFormat>
  <Paragraphs>210</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Times New Roman</vt:lpstr>
      <vt:lpstr>168</vt:lpstr>
      <vt:lpstr>Semiotics </vt:lpstr>
      <vt:lpstr>Semiotics: Saussure</vt:lpstr>
      <vt:lpstr>Semiotics: Saussure</vt:lpstr>
      <vt:lpstr>Semiotics: Saussure</vt:lpstr>
      <vt:lpstr>Semiotics: Saussure</vt:lpstr>
      <vt:lpstr>Semiotics Saussure</vt:lpstr>
      <vt:lpstr>Saussure: Semiotics Weaknesses</vt:lpstr>
      <vt:lpstr>Saussure: weakness</vt:lpstr>
      <vt:lpstr>Semiotics/Saussure</vt:lpstr>
      <vt:lpstr>Semiotics</vt:lpstr>
      <vt:lpstr>Myth/Barthes</vt:lpstr>
      <vt:lpstr>Semiotics/Myth - Barthes</vt:lpstr>
      <vt:lpstr>Semiotics/Myth - Barthes</vt:lpstr>
      <vt:lpstr>Myth/Barthes</vt:lpstr>
      <vt:lpstr>Semiotics/Myth - Barthes</vt:lpstr>
      <vt:lpstr>Semiotics/Myth - Barthes</vt:lpstr>
      <vt:lpstr>Semiotics/Myth - Barthes</vt:lpstr>
      <vt:lpstr>Semiotics/Myth - Barthes</vt:lpstr>
      <vt:lpstr>Myth/Barthes</vt:lpstr>
      <vt:lpstr>Myth/Barthes</vt:lpstr>
      <vt:lpstr>Myth/Barthes</vt:lpstr>
      <vt:lpstr>Myth/Barthes</vt:lpstr>
      <vt:lpstr>Myth/Barthes</vt:lpstr>
      <vt:lpstr>Myth/Barthes</vt:lpstr>
      <vt:lpstr>PowerPoint Presentation</vt:lpstr>
      <vt:lpstr>Racist Myth What ideas are activated about people of colour here? Why do you think the Noddy books and golliwogs were banned for quite a while in Britain? </vt:lpstr>
      <vt:lpstr>Myth</vt:lpstr>
      <vt:lpstr>Myth and Ideology</vt:lpstr>
      <vt:lpstr>Myth of Eve</vt:lpstr>
      <vt:lpstr>Myth</vt:lpstr>
      <vt:lpstr>What myths are activated in this text excerpt?</vt:lpstr>
      <vt:lpstr>Myth and Semiotics</vt:lpstr>
      <vt:lpstr>Myth and Ideology</vt:lpstr>
      <vt:lpstr>Myth/Barthes</vt:lpstr>
      <vt:lpstr>What myths are activated in your novel?</vt:lpstr>
      <vt:lpstr>Myth and Semiotics</vt:lpstr>
      <vt:lpstr>Myths activated in your text ?</vt:lpstr>
      <vt:lpstr>Literary Archetypes</vt:lpstr>
      <vt:lpstr>Archetypes</vt:lpstr>
      <vt:lpstr>Archetypes </vt:lpstr>
      <vt:lpstr>Archetypes</vt:lpstr>
      <vt:lpstr>Common Literary Archetypes</vt:lpstr>
      <vt:lpstr>Archetypes</vt:lpstr>
      <vt:lpstr>Archetypes</vt:lpstr>
      <vt:lpstr>Archetype</vt:lpstr>
      <vt:lpstr>Cinderella Archetype</vt:lpstr>
      <vt:lpstr>Cinderella Archetype</vt:lpstr>
      <vt:lpstr>PowerPoint Presentation</vt:lpstr>
      <vt:lpstr>Archetypes examples</vt:lpstr>
      <vt:lpstr>Archetypes Jung</vt:lpstr>
      <vt:lpstr>Possible Task Structure</vt:lpstr>
      <vt:lpstr>See also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dc:title>
  <dc:creator>Elizabeth Woolaston</dc:creator>
  <cp:lastModifiedBy>Elizabeth Woolaston</cp:lastModifiedBy>
  <cp:revision>110</cp:revision>
  <dcterms:created xsi:type="dcterms:W3CDTF">2011-05-11T18:38:32Z</dcterms:created>
  <dcterms:modified xsi:type="dcterms:W3CDTF">2020-05-24T22:48:44Z</dcterms:modified>
</cp:coreProperties>
</file>