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40"/>
  </p:notesMasterIdLst>
  <p:sldIdLst>
    <p:sldId id="256" r:id="rId2"/>
    <p:sldId id="285" r:id="rId3"/>
    <p:sldId id="286" r:id="rId4"/>
    <p:sldId id="287" r:id="rId5"/>
    <p:sldId id="288" r:id="rId6"/>
    <p:sldId id="281" r:id="rId7"/>
    <p:sldId id="290" r:id="rId8"/>
    <p:sldId id="291" r:id="rId9"/>
    <p:sldId id="282" r:id="rId10"/>
    <p:sldId id="257" r:id="rId11"/>
    <p:sldId id="283" r:id="rId12"/>
    <p:sldId id="258" r:id="rId13"/>
    <p:sldId id="259" r:id="rId14"/>
    <p:sldId id="260" r:id="rId15"/>
    <p:sldId id="275" r:id="rId16"/>
    <p:sldId id="276" r:id="rId17"/>
    <p:sldId id="263" r:id="rId18"/>
    <p:sldId id="274" r:id="rId19"/>
    <p:sldId id="277" r:id="rId20"/>
    <p:sldId id="278" r:id="rId21"/>
    <p:sldId id="292" r:id="rId22"/>
    <p:sldId id="264" r:id="rId23"/>
    <p:sldId id="279" r:id="rId24"/>
    <p:sldId id="265" r:id="rId25"/>
    <p:sldId id="280" r:id="rId26"/>
    <p:sldId id="266" r:id="rId27"/>
    <p:sldId id="293" r:id="rId28"/>
    <p:sldId id="267" r:id="rId29"/>
    <p:sldId id="268" r:id="rId30"/>
    <p:sldId id="295" r:id="rId31"/>
    <p:sldId id="269" r:id="rId32"/>
    <p:sldId id="270" r:id="rId33"/>
    <p:sldId id="294" r:id="rId34"/>
    <p:sldId id="271" r:id="rId35"/>
    <p:sldId id="272" r:id="rId36"/>
    <p:sldId id="296" r:id="rId37"/>
    <p:sldId id="289" r:id="rId38"/>
    <p:sldId id="273" r:id="rId3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6" d="100"/>
          <a:sy n="106" d="100"/>
        </p:scale>
        <p:origin x="1158" y="10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3F88DB1-77A6-47B9-8389-960162020580}" type="doc">
      <dgm:prSet loTypeId="urn:microsoft.com/office/officeart/2005/8/layout/matrix2" loCatId="matrix" qsTypeId="urn:microsoft.com/office/officeart/2005/8/quickstyle/simple1" qsCatId="simple" csTypeId="urn:microsoft.com/office/officeart/2005/8/colors/accent2_1" csCatId="accent2" phldr="1"/>
      <dgm:spPr/>
      <dgm:t>
        <a:bodyPr/>
        <a:lstStyle/>
        <a:p>
          <a:endParaRPr lang="en-AU"/>
        </a:p>
      </dgm:t>
    </dgm:pt>
    <dgm:pt modelId="{FA7889A7-255D-4185-A8C0-FB8BF3AE2E02}">
      <dgm:prSet phldrT="[Text]" custT="1"/>
      <dgm:spPr/>
      <dgm:t>
        <a:bodyPr/>
        <a:lstStyle/>
        <a:p>
          <a:r>
            <a:rPr lang="en-US" sz="1500" b="1" dirty="0" smtClean="0"/>
            <a:t>1. The meaning is what </a:t>
          </a:r>
          <a:r>
            <a:rPr lang="en-US" sz="1500" b="1" dirty="0" smtClean="0">
              <a:solidFill>
                <a:srgbClr val="00B050"/>
              </a:solidFill>
            </a:rPr>
            <a:t>is intended by the </a:t>
          </a:r>
          <a:r>
            <a:rPr lang="en-US" sz="2400" b="1" dirty="0" smtClean="0">
              <a:solidFill>
                <a:srgbClr val="00B050"/>
              </a:solidFill>
            </a:rPr>
            <a:t>author</a:t>
          </a:r>
          <a:r>
            <a:rPr lang="en-US" sz="1500" b="1" dirty="0" smtClean="0">
              <a:solidFill>
                <a:srgbClr val="00B050"/>
              </a:solidFill>
            </a:rPr>
            <a:t> </a:t>
          </a:r>
          <a:r>
            <a:rPr lang="en-US" sz="1500" b="1" dirty="0" smtClean="0"/>
            <a:t>(author-centered reading)</a:t>
          </a:r>
          <a:endParaRPr lang="en-AU" sz="1500" b="1" dirty="0"/>
        </a:p>
      </dgm:t>
    </dgm:pt>
    <dgm:pt modelId="{F7F162B9-4561-4581-BED1-8525399A50DB}" type="parTrans" cxnId="{8AA0A155-B2C0-4466-8AE3-FB619F780C6A}">
      <dgm:prSet/>
      <dgm:spPr/>
      <dgm:t>
        <a:bodyPr/>
        <a:lstStyle/>
        <a:p>
          <a:endParaRPr lang="en-AU"/>
        </a:p>
      </dgm:t>
    </dgm:pt>
    <dgm:pt modelId="{E954EFB2-98E1-462C-BEA6-19209C20F21A}" type="sibTrans" cxnId="{8AA0A155-B2C0-4466-8AE3-FB619F780C6A}">
      <dgm:prSet/>
      <dgm:spPr/>
      <dgm:t>
        <a:bodyPr/>
        <a:lstStyle/>
        <a:p>
          <a:endParaRPr lang="en-AU"/>
        </a:p>
      </dgm:t>
    </dgm:pt>
    <dgm:pt modelId="{0E8CA249-BA35-4726-9788-6F4B2864A555}">
      <dgm:prSet phldrT="[Text]" custT="1"/>
      <dgm:spPr/>
      <dgm:t>
        <a:bodyPr/>
        <a:lstStyle/>
        <a:p>
          <a:r>
            <a:rPr lang="en-US" sz="1500" b="1" dirty="0" smtClean="0"/>
            <a:t>2. The meaning is created by and contained </a:t>
          </a:r>
          <a:r>
            <a:rPr lang="en-US" sz="1500" b="1" dirty="0" smtClean="0">
              <a:solidFill>
                <a:srgbClr val="002060"/>
              </a:solidFill>
            </a:rPr>
            <a:t>in the </a:t>
          </a:r>
          <a:r>
            <a:rPr lang="en-US" sz="2000" b="1" dirty="0" smtClean="0">
              <a:solidFill>
                <a:srgbClr val="002060"/>
              </a:solidFill>
            </a:rPr>
            <a:t>text</a:t>
          </a:r>
          <a:r>
            <a:rPr lang="en-US" sz="1500" b="1" dirty="0" smtClean="0">
              <a:solidFill>
                <a:srgbClr val="002060"/>
              </a:solidFill>
            </a:rPr>
            <a:t> itself </a:t>
          </a:r>
          <a:r>
            <a:rPr lang="en-US" sz="1500" b="1" dirty="0" smtClean="0"/>
            <a:t>(text-centered reading)</a:t>
          </a:r>
          <a:endParaRPr lang="en-AU" sz="1500" b="1" dirty="0"/>
        </a:p>
      </dgm:t>
    </dgm:pt>
    <dgm:pt modelId="{B6677BBB-B2A4-4433-ADBD-987F6A2E68FE}" type="parTrans" cxnId="{481F1051-5B09-4AA6-AB97-489E41E6F222}">
      <dgm:prSet/>
      <dgm:spPr/>
      <dgm:t>
        <a:bodyPr/>
        <a:lstStyle/>
        <a:p>
          <a:endParaRPr lang="en-AU"/>
        </a:p>
      </dgm:t>
    </dgm:pt>
    <dgm:pt modelId="{EDF330EB-8D00-41A3-BE01-E1037D7EC45B}" type="sibTrans" cxnId="{481F1051-5B09-4AA6-AB97-489E41E6F222}">
      <dgm:prSet/>
      <dgm:spPr/>
      <dgm:t>
        <a:bodyPr/>
        <a:lstStyle/>
        <a:p>
          <a:endParaRPr lang="en-AU"/>
        </a:p>
      </dgm:t>
    </dgm:pt>
    <dgm:pt modelId="{F04FD201-2AFF-4E4C-B38D-673F3536BB7D}">
      <dgm:prSet phldrT="[Text]" custT="1"/>
      <dgm:spPr/>
      <dgm:t>
        <a:bodyPr/>
        <a:lstStyle/>
        <a:p>
          <a:r>
            <a:rPr lang="en-US" sz="1500" b="1" dirty="0" smtClean="0"/>
            <a:t>3. The meaning is created by </a:t>
          </a:r>
          <a:r>
            <a:rPr lang="en-US" sz="1500" b="1" dirty="0" smtClean="0">
              <a:solidFill>
                <a:schemeClr val="accent2"/>
              </a:solidFill>
            </a:rPr>
            <a:t>the </a:t>
          </a:r>
          <a:r>
            <a:rPr lang="en-US" sz="2000" b="1" dirty="0" smtClean="0">
              <a:solidFill>
                <a:schemeClr val="accent2"/>
              </a:solidFill>
            </a:rPr>
            <a:t>reader</a:t>
          </a:r>
          <a:r>
            <a:rPr lang="en-US" sz="1500" b="1" dirty="0" smtClean="0"/>
            <a:t> (reader-centered reading)</a:t>
          </a:r>
          <a:endParaRPr lang="en-AU" sz="1500" b="1" dirty="0"/>
        </a:p>
      </dgm:t>
    </dgm:pt>
    <dgm:pt modelId="{7B3DA315-B59D-42C8-9AD0-E0831B7952D4}" type="parTrans" cxnId="{FD7EE1EF-D980-4C12-BA42-4A36C64F3BE0}">
      <dgm:prSet/>
      <dgm:spPr/>
      <dgm:t>
        <a:bodyPr/>
        <a:lstStyle/>
        <a:p>
          <a:endParaRPr lang="en-AU"/>
        </a:p>
      </dgm:t>
    </dgm:pt>
    <dgm:pt modelId="{89084CCD-FEB2-4ADC-AE17-099502FB687A}" type="sibTrans" cxnId="{FD7EE1EF-D980-4C12-BA42-4A36C64F3BE0}">
      <dgm:prSet/>
      <dgm:spPr/>
      <dgm:t>
        <a:bodyPr/>
        <a:lstStyle/>
        <a:p>
          <a:endParaRPr lang="en-AU"/>
        </a:p>
      </dgm:t>
    </dgm:pt>
    <dgm:pt modelId="{CC60F0F4-B93A-48A3-8DE3-1D2DB5497ED0}">
      <dgm:prSet phldrT="[Text]" custT="1"/>
      <dgm:spPr/>
      <dgm:t>
        <a:bodyPr/>
        <a:lstStyle/>
        <a:p>
          <a:r>
            <a:rPr lang="en-US" sz="1500" b="1" dirty="0" smtClean="0">
              <a:solidFill>
                <a:srgbClr val="7030A0"/>
              </a:solidFill>
            </a:rPr>
            <a:t>4. Discourses </a:t>
          </a:r>
          <a:r>
            <a:rPr lang="en-US" sz="1500" b="1" dirty="0" smtClean="0"/>
            <a:t>construct the reader and the text (</a:t>
          </a:r>
          <a:r>
            <a:rPr lang="en-US" sz="2000" b="1" dirty="0" smtClean="0"/>
            <a:t>world-context centered </a:t>
          </a:r>
          <a:r>
            <a:rPr lang="en-US" sz="1500" b="1" dirty="0" smtClean="0"/>
            <a:t>reading)</a:t>
          </a:r>
          <a:endParaRPr lang="en-AU" sz="1500" b="1" dirty="0"/>
        </a:p>
      </dgm:t>
    </dgm:pt>
    <dgm:pt modelId="{48B3DBB1-2C4D-482C-8A0F-F2D883C36E45}" type="parTrans" cxnId="{3383A711-49B5-4A36-AC32-E57E21BFC253}">
      <dgm:prSet/>
      <dgm:spPr/>
      <dgm:t>
        <a:bodyPr/>
        <a:lstStyle/>
        <a:p>
          <a:endParaRPr lang="en-AU"/>
        </a:p>
      </dgm:t>
    </dgm:pt>
    <dgm:pt modelId="{1D5C5C03-4029-4984-BD2B-FA2C6E3F11D5}" type="sibTrans" cxnId="{3383A711-49B5-4A36-AC32-E57E21BFC253}">
      <dgm:prSet/>
      <dgm:spPr/>
      <dgm:t>
        <a:bodyPr/>
        <a:lstStyle/>
        <a:p>
          <a:endParaRPr lang="en-AU"/>
        </a:p>
      </dgm:t>
    </dgm:pt>
    <dgm:pt modelId="{BE1F941C-57AB-453E-9E10-DAFC8410DC85}" type="pres">
      <dgm:prSet presAssocID="{03F88DB1-77A6-47B9-8389-960162020580}" presName="matrix" presStyleCnt="0">
        <dgm:presLayoutVars>
          <dgm:chMax val="1"/>
          <dgm:dir/>
          <dgm:resizeHandles val="exact"/>
        </dgm:presLayoutVars>
      </dgm:prSet>
      <dgm:spPr/>
      <dgm:t>
        <a:bodyPr/>
        <a:lstStyle/>
        <a:p>
          <a:endParaRPr lang="en-AU"/>
        </a:p>
      </dgm:t>
    </dgm:pt>
    <dgm:pt modelId="{9B03EF47-7012-4FD4-A33E-576B897FB267}" type="pres">
      <dgm:prSet presAssocID="{03F88DB1-77A6-47B9-8389-960162020580}" presName="axisShape" presStyleLbl="bgShp" presStyleIdx="0" presStyleCnt="1" custScaleX="150000" custLinFactNeighborX="28156" custLinFactNeighborY="1772"/>
      <dgm:spPr/>
    </dgm:pt>
    <dgm:pt modelId="{2566C7BA-879D-4D0C-B7A7-EC07A75297E2}" type="pres">
      <dgm:prSet presAssocID="{03F88DB1-77A6-47B9-8389-960162020580}" presName="rect1" presStyleLbl="node1" presStyleIdx="0" presStyleCnt="4" custScaleY="113658">
        <dgm:presLayoutVars>
          <dgm:chMax val="0"/>
          <dgm:chPref val="0"/>
          <dgm:bulletEnabled val="1"/>
        </dgm:presLayoutVars>
      </dgm:prSet>
      <dgm:spPr/>
      <dgm:t>
        <a:bodyPr/>
        <a:lstStyle/>
        <a:p>
          <a:endParaRPr lang="en-AU"/>
        </a:p>
      </dgm:t>
    </dgm:pt>
    <dgm:pt modelId="{ADC4F1F2-9EB5-4D29-9CC5-1C5BBCCF5ADA}" type="pres">
      <dgm:prSet presAssocID="{03F88DB1-77A6-47B9-8389-960162020580}" presName="rect2" presStyleLbl="node1" presStyleIdx="1" presStyleCnt="4" custScaleY="113658" custLinFactNeighborX="-315" custLinFactNeighborY="0">
        <dgm:presLayoutVars>
          <dgm:chMax val="0"/>
          <dgm:chPref val="0"/>
          <dgm:bulletEnabled val="1"/>
        </dgm:presLayoutVars>
      </dgm:prSet>
      <dgm:spPr/>
      <dgm:t>
        <a:bodyPr/>
        <a:lstStyle/>
        <a:p>
          <a:endParaRPr lang="en-AU"/>
        </a:p>
      </dgm:t>
    </dgm:pt>
    <dgm:pt modelId="{7F039327-347D-4618-BB9A-58FE2C57695E}" type="pres">
      <dgm:prSet presAssocID="{03F88DB1-77A6-47B9-8389-960162020580}" presName="rect3" presStyleLbl="node1" presStyleIdx="2" presStyleCnt="4" custScaleY="120092">
        <dgm:presLayoutVars>
          <dgm:chMax val="0"/>
          <dgm:chPref val="0"/>
          <dgm:bulletEnabled val="1"/>
        </dgm:presLayoutVars>
      </dgm:prSet>
      <dgm:spPr/>
      <dgm:t>
        <a:bodyPr/>
        <a:lstStyle/>
        <a:p>
          <a:endParaRPr lang="en-AU"/>
        </a:p>
      </dgm:t>
    </dgm:pt>
    <dgm:pt modelId="{B85797DF-DC82-4F03-874B-316899D0E898}" type="pres">
      <dgm:prSet presAssocID="{03F88DB1-77A6-47B9-8389-960162020580}" presName="rect4" presStyleLbl="node1" presStyleIdx="3" presStyleCnt="4" custScaleY="120092">
        <dgm:presLayoutVars>
          <dgm:chMax val="0"/>
          <dgm:chPref val="0"/>
          <dgm:bulletEnabled val="1"/>
        </dgm:presLayoutVars>
      </dgm:prSet>
      <dgm:spPr/>
      <dgm:t>
        <a:bodyPr/>
        <a:lstStyle/>
        <a:p>
          <a:endParaRPr lang="en-AU"/>
        </a:p>
      </dgm:t>
    </dgm:pt>
  </dgm:ptLst>
  <dgm:cxnLst>
    <dgm:cxn modelId="{4282ACEB-A852-4DE4-A828-B1592C7B3E98}" type="presOf" srcId="{FA7889A7-255D-4185-A8C0-FB8BF3AE2E02}" destId="{2566C7BA-879D-4D0C-B7A7-EC07A75297E2}" srcOrd="0" destOrd="0" presId="urn:microsoft.com/office/officeart/2005/8/layout/matrix2"/>
    <dgm:cxn modelId="{269A3AEE-D9E1-4F1D-9B06-29A2E2627EFE}" type="presOf" srcId="{CC60F0F4-B93A-48A3-8DE3-1D2DB5497ED0}" destId="{B85797DF-DC82-4F03-874B-316899D0E898}" srcOrd="0" destOrd="0" presId="urn:microsoft.com/office/officeart/2005/8/layout/matrix2"/>
    <dgm:cxn modelId="{25BB1211-D88B-4F70-8609-1A6822B63531}" type="presOf" srcId="{0E8CA249-BA35-4726-9788-6F4B2864A555}" destId="{ADC4F1F2-9EB5-4D29-9CC5-1C5BBCCF5ADA}" srcOrd="0" destOrd="0" presId="urn:microsoft.com/office/officeart/2005/8/layout/matrix2"/>
    <dgm:cxn modelId="{8AA0A155-B2C0-4466-8AE3-FB619F780C6A}" srcId="{03F88DB1-77A6-47B9-8389-960162020580}" destId="{FA7889A7-255D-4185-A8C0-FB8BF3AE2E02}" srcOrd="0" destOrd="0" parTransId="{F7F162B9-4561-4581-BED1-8525399A50DB}" sibTransId="{E954EFB2-98E1-462C-BEA6-19209C20F21A}"/>
    <dgm:cxn modelId="{3840E022-4139-4719-A1E0-8DD3960B5FE9}" type="presOf" srcId="{F04FD201-2AFF-4E4C-B38D-673F3536BB7D}" destId="{7F039327-347D-4618-BB9A-58FE2C57695E}" srcOrd="0" destOrd="0" presId="urn:microsoft.com/office/officeart/2005/8/layout/matrix2"/>
    <dgm:cxn modelId="{481F1051-5B09-4AA6-AB97-489E41E6F222}" srcId="{03F88DB1-77A6-47B9-8389-960162020580}" destId="{0E8CA249-BA35-4726-9788-6F4B2864A555}" srcOrd="1" destOrd="0" parTransId="{B6677BBB-B2A4-4433-ADBD-987F6A2E68FE}" sibTransId="{EDF330EB-8D00-41A3-BE01-E1037D7EC45B}"/>
    <dgm:cxn modelId="{FD7EE1EF-D980-4C12-BA42-4A36C64F3BE0}" srcId="{03F88DB1-77A6-47B9-8389-960162020580}" destId="{F04FD201-2AFF-4E4C-B38D-673F3536BB7D}" srcOrd="2" destOrd="0" parTransId="{7B3DA315-B59D-42C8-9AD0-E0831B7952D4}" sibTransId="{89084CCD-FEB2-4ADC-AE17-099502FB687A}"/>
    <dgm:cxn modelId="{C71A44C4-44E0-4642-A562-80B6571D2FFA}" type="presOf" srcId="{03F88DB1-77A6-47B9-8389-960162020580}" destId="{BE1F941C-57AB-453E-9E10-DAFC8410DC85}" srcOrd="0" destOrd="0" presId="urn:microsoft.com/office/officeart/2005/8/layout/matrix2"/>
    <dgm:cxn modelId="{3383A711-49B5-4A36-AC32-E57E21BFC253}" srcId="{03F88DB1-77A6-47B9-8389-960162020580}" destId="{CC60F0F4-B93A-48A3-8DE3-1D2DB5497ED0}" srcOrd="3" destOrd="0" parTransId="{48B3DBB1-2C4D-482C-8A0F-F2D883C36E45}" sibTransId="{1D5C5C03-4029-4984-BD2B-FA2C6E3F11D5}"/>
    <dgm:cxn modelId="{28E58A53-29AA-43E6-92C6-C4CDA7762546}" type="presParOf" srcId="{BE1F941C-57AB-453E-9E10-DAFC8410DC85}" destId="{9B03EF47-7012-4FD4-A33E-576B897FB267}" srcOrd="0" destOrd="0" presId="urn:microsoft.com/office/officeart/2005/8/layout/matrix2"/>
    <dgm:cxn modelId="{2E2D22DE-3423-4CF5-9510-F49E33AD641B}" type="presParOf" srcId="{BE1F941C-57AB-453E-9E10-DAFC8410DC85}" destId="{2566C7BA-879D-4D0C-B7A7-EC07A75297E2}" srcOrd="1" destOrd="0" presId="urn:microsoft.com/office/officeart/2005/8/layout/matrix2"/>
    <dgm:cxn modelId="{0D0C4763-1447-4E00-803F-9C7E6F6300C6}" type="presParOf" srcId="{BE1F941C-57AB-453E-9E10-DAFC8410DC85}" destId="{ADC4F1F2-9EB5-4D29-9CC5-1C5BBCCF5ADA}" srcOrd="2" destOrd="0" presId="urn:microsoft.com/office/officeart/2005/8/layout/matrix2"/>
    <dgm:cxn modelId="{49B526FB-5631-439E-A9BC-3432EDC19A0B}" type="presParOf" srcId="{BE1F941C-57AB-453E-9E10-DAFC8410DC85}" destId="{7F039327-347D-4618-BB9A-58FE2C57695E}" srcOrd="3" destOrd="0" presId="urn:microsoft.com/office/officeart/2005/8/layout/matrix2"/>
    <dgm:cxn modelId="{3D668AC4-058D-446E-BF15-861DAAEEE48C}" type="presParOf" srcId="{BE1F941C-57AB-453E-9E10-DAFC8410DC85}" destId="{B85797DF-DC82-4F03-874B-316899D0E898}" srcOrd="4" destOrd="0" presId="urn:microsoft.com/office/officeart/2005/8/layout/matrix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03EF47-7012-4FD4-A33E-576B897FB267}">
      <dsp:nvSpPr>
        <dsp:cNvPr id="0" name=""/>
        <dsp:cNvSpPr/>
      </dsp:nvSpPr>
      <dsp:spPr>
        <a:xfrm>
          <a:off x="0" y="0"/>
          <a:ext cx="6095999" cy="4064000"/>
        </a:xfrm>
        <a:prstGeom prst="quadArrow">
          <a:avLst>
            <a:gd name="adj1" fmla="val 2000"/>
            <a:gd name="adj2" fmla="val 4000"/>
            <a:gd name="adj3" fmla="val 5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566C7BA-879D-4D0C-B7A7-EC07A75297E2}">
      <dsp:nvSpPr>
        <dsp:cNvPr id="0" name=""/>
        <dsp:cNvSpPr/>
      </dsp:nvSpPr>
      <dsp:spPr>
        <a:xfrm>
          <a:off x="1280160" y="153147"/>
          <a:ext cx="1625600" cy="1847624"/>
        </a:xfrm>
        <a:prstGeom prst="roundRect">
          <a:avLst/>
        </a:prstGeom>
        <a:solidFill>
          <a:schemeClr val="lt1">
            <a:hueOff val="0"/>
            <a:satOff val="0"/>
            <a:lumOff val="0"/>
            <a:alphaOff val="0"/>
          </a:schemeClr>
        </a:solidFill>
        <a:ln w="15875"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b="1" kern="1200" dirty="0" smtClean="0"/>
            <a:t>1. The meaning is what </a:t>
          </a:r>
          <a:r>
            <a:rPr lang="en-US" sz="1500" b="1" kern="1200" dirty="0" smtClean="0">
              <a:solidFill>
                <a:srgbClr val="00B050"/>
              </a:solidFill>
            </a:rPr>
            <a:t>is intended by the </a:t>
          </a:r>
          <a:r>
            <a:rPr lang="en-US" sz="2400" b="1" kern="1200" dirty="0" smtClean="0">
              <a:solidFill>
                <a:srgbClr val="00B050"/>
              </a:solidFill>
            </a:rPr>
            <a:t>author</a:t>
          </a:r>
          <a:r>
            <a:rPr lang="en-US" sz="1500" b="1" kern="1200" dirty="0" smtClean="0">
              <a:solidFill>
                <a:srgbClr val="00B050"/>
              </a:solidFill>
            </a:rPr>
            <a:t> </a:t>
          </a:r>
          <a:r>
            <a:rPr lang="en-US" sz="1500" b="1" kern="1200" dirty="0" smtClean="0"/>
            <a:t>(author-centered reading)</a:t>
          </a:r>
          <a:endParaRPr lang="en-AU" sz="1500" b="1" kern="1200" dirty="0"/>
        </a:p>
      </dsp:txBody>
      <dsp:txXfrm>
        <a:off x="1359515" y="232502"/>
        <a:ext cx="1466890" cy="1688914"/>
      </dsp:txXfrm>
    </dsp:sp>
    <dsp:sp modelId="{ADC4F1F2-9EB5-4D29-9CC5-1C5BBCCF5ADA}">
      <dsp:nvSpPr>
        <dsp:cNvPr id="0" name=""/>
        <dsp:cNvSpPr/>
      </dsp:nvSpPr>
      <dsp:spPr>
        <a:xfrm>
          <a:off x="3185119" y="153147"/>
          <a:ext cx="1625600" cy="1847624"/>
        </a:xfrm>
        <a:prstGeom prst="roundRect">
          <a:avLst/>
        </a:prstGeom>
        <a:solidFill>
          <a:schemeClr val="lt1">
            <a:hueOff val="0"/>
            <a:satOff val="0"/>
            <a:lumOff val="0"/>
            <a:alphaOff val="0"/>
          </a:schemeClr>
        </a:solidFill>
        <a:ln w="15875"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b="1" kern="1200" dirty="0" smtClean="0"/>
            <a:t>2. The meaning is created by and contained </a:t>
          </a:r>
          <a:r>
            <a:rPr lang="en-US" sz="1500" b="1" kern="1200" dirty="0" smtClean="0">
              <a:solidFill>
                <a:srgbClr val="002060"/>
              </a:solidFill>
            </a:rPr>
            <a:t>in the </a:t>
          </a:r>
          <a:r>
            <a:rPr lang="en-US" sz="2000" b="1" kern="1200" dirty="0" smtClean="0">
              <a:solidFill>
                <a:srgbClr val="002060"/>
              </a:solidFill>
            </a:rPr>
            <a:t>text</a:t>
          </a:r>
          <a:r>
            <a:rPr lang="en-US" sz="1500" b="1" kern="1200" dirty="0" smtClean="0">
              <a:solidFill>
                <a:srgbClr val="002060"/>
              </a:solidFill>
            </a:rPr>
            <a:t> itself </a:t>
          </a:r>
          <a:r>
            <a:rPr lang="en-US" sz="1500" b="1" kern="1200" dirty="0" smtClean="0"/>
            <a:t>(text-centered reading)</a:t>
          </a:r>
          <a:endParaRPr lang="en-AU" sz="1500" b="1" kern="1200" dirty="0"/>
        </a:p>
      </dsp:txBody>
      <dsp:txXfrm>
        <a:off x="3264474" y="232502"/>
        <a:ext cx="1466890" cy="1688914"/>
      </dsp:txXfrm>
    </dsp:sp>
    <dsp:sp modelId="{7F039327-347D-4618-BB9A-58FE2C57695E}">
      <dsp:nvSpPr>
        <dsp:cNvPr id="0" name=""/>
        <dsp:cNvSpPr/>
      </dsp:nvSpPr>
      <dsp:spPr>
        <a:xfrm>
          <a:off x="1280160" y="2010932"/>
          <a:ext cx="1625600" cy="1952215"/>
        </a:xfrm>
        <a:prstGeom prst="roundRect">
          <a:avLst/>
        </a:prstGeom>
        <a:solidFill>
          <a:schemeClr val="lt1">
            <a:hueOff val="0"/>
            <a:satOff val="0"/>
            <a:lumOff val="0"/>
            <a:alphaOff val="0"/>
          </a:schemeClr>
        </a:solidFill>
        <a:ln w="15875"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b="1" kern="1200" dirty="0" smtClean="0"/>
            <a:t>3. The meaning is created by </a:t>
          </a:r>
          <a:r>
            <a:rPr lang="en-US" sz="1500" b="1" kern="1200" dirty="0" smtClean="0">
              <a:solidFill>
                <a:schemeClr val="accent2"/>
              </a:solidFill>
            </a:rPr>
            <a:t>the </a:t>
          </a:r>
          <a:r>
            <a:rPr lang="en-US" sz="2000" b="1" kern="1200" dirty="0" smtClean="0">
              <a:solidFill>
                <a:schemeClr val="accent2"/>
              </a:solidFill>
            </a:rPr>
            <a:t>reader</a:t>
          </a:r>
          <a:r>
            <a:rPr lang="en-US" sz="1500" b="1" kern="1200" dirty="0" smtClean="0"/>
            <a:t> (reader-centered reading)</a:t>
          </a:r>
          <a:endParaRPr lang="en-AU" sz="1500" b="1" kern="1200" dirty="0"/>
        </a:p>
      </dsp:txBody>
      <dsp:txXfrm>
        <a:off x="1359515" y="2090287"/>
        <a:ext cx="1466890" cy="1793505"/>
      </dsp:txXfrm>
    </dsp:sp>
    <dsp:sp modelId="{B85797DF-DC82-4F03-874B-316899D0E898}">
      <dsp:nvSpPr>
        <dsp:cNvPr id="0" name=""/>
        <dsp:cNvSpPr/>
      </dsp:nvSpPr>
      <dsp:spPr>
        <a:xfrm>
          <a:off x="3190240" y="2010932"/>
          <a:ext cx="1625600" cy="1952215"/>
        </a:xfrm>
        <a:prstGeom prst="roundRect">
          <a:avLst/>
        </a:prstGeom>
        <a:solidFill>
          <a:schemeClr val="lt1">
            <a:hueOff val="0"/>
            <a:satOff val="0"/>
            <a:lumOff val="0"/>
            <a:alphaOff val="0"/>
          </a:schemeClr>
        </a:solidFill>
        <a:ln w="15875"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b="1" kern="1200" dirty="0" smtClean="0">
              <a:solidFill>
                <a:srgbClr val="7030A0"/>
              </a:solidFill>
            </a:rPr>
            <a:t>4. Discourses </a:t>
          </a:r>
          <a:r>
            <a:rPr lang="en-US" sz="1500" b="1" kern="1200" dirty="0" smtClean="0"/>
            <a:t>construct the reader and the text (</a:t>
          </a:r>
          <a:r>
            <a:rPr lang="en-US" sz="2000" b="1" kern="1200" dirty="0" smtClean="0"/>
            <a:t>world-context centered </a:t>
          </a:r>
          <a:r>
            <a:rPr lang="en-US" sz="1500" b="1" kern="1200" dirty="0" smtClean="0"/>
            <a:t>reading)</a:t>
          </a:r>
          <a:endParaRPr lang="en-AU" sz="1500" b="1" kern="1200" dirty="0"/>
        </a:p>
      </dsp:txBody>
      <dsp:txXfrm>
        <a:off x="3269595" y="2090287"/>
        <a:ext cx="1466890" cy="1793505"/>
      </dsp:txXfrm>
    </dsp:sp>
  </dsp:spTree>
</dsp:drawing>
</file>

<file path=ppt/diagrams/layout1.xml><?xml version="1.0" encoding="utf-8"?>
<dgm:layoutDef xmlns:dgm="http://schemas.openxmlformats.org/drawingml/2006/diagram" xmlns:a="http://schemas.openxmlformats.org/drawingml/2006/main" uniqueId="urn:microsoft.com/office/officeart/2005/8/layout/matrix2">
  <dgm:title val=""/>
  <dgm:desc val=""/>
  <dgm:catLst>
    <dgm:cat type="matrix" pri="3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l" for="ch" forName="rect1" refType="w" fact="0.065"/>
          <dgm:constr type="t" for="ch" forName="rect1" refType="h" fact="0.065"/>
          <dgm:constr type="w" for="ch" forName="rect2" refType="w" fact="0.4"/>
          <dgm:constr type="h" for="ch" forName="rect2" refType="h" fact="0.4"/>
          <dgm:constr type="r" for="ch" forName="rect2" refType="w" fact="0.935"/>
          <dgm:constr type="t" for="ch" forName="rect2" refType="h" fact="0.065"/>
          <dgm:constr type="w" for="ch" forName="rect3" refType="w" fact="0.4"/>
          <dgm:constr type="h" for="ch" forName="rect3" refType="w" fact="0.4"/>
          <dgm:constr type="l" for="ch" forName="rect3" refType="w" fact="0.065"/>
          <dgm:constr type="b" for="ch" forName="rect3" refType="h" fact="0.935"/>
          <dgm:constr type="w" for="ch" forName="rect4" refType="w" fact="0.4"/>
          <dgm:constr type="h" for="ch" forName="rect4" refType="h" fact="0.4"/>
          <dgm:constr type="r" for="ch" forName="rect4" refType="w" fact="0.935"/>
          <dgm:constr type="b" for="ch" forName="rect4" refType="h" fact="0.935"/>
        </dgm:constrLst>
      </dgm:if>
      <dgm:else name="Name2">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r" for="ch" forName="rect1" refType="w" fact="0.935"/>
          <dgm:constr type="t" for="ch" forName="rect1" refType="h" fact="0.065"/>
          <dgm:constr type="w" for="ch" forName="rect2" refType="w" fact="0.4"/>
          <dgm:constr type="h" for="ch" forName="rect2" refType="h" fact="0.4"/>
          <dgm:constr type="l" for="ch" forName="rect2" refType="w" fact="0.065"/>
          <dgm:constr type="t" for="ch" forName="rect2" refType="h" fact="0.065"/>
          <dgm:constr type="w" for="ch" forName="rect3" refType="w" fact="0.4"/>
          <dgm:constr type="h" for="ch" forName="rect3" refType="w" fact="0.4"/>
          <dgm:constr type="r" for="ch" forName="rect3" refType="w" fact="0.935"/>
          <dgm:constr type="b" for="ch" forName="rect3" refType="h" fact="0.935"/>
          <dgm:constr type="w" for="ch" forName="rect4" refType="w" fact="0.4"/>
          <dgm:constr type="h" for="ch" forName="rect4" refType="h" fact="0.4"/>
          <dgm:constr type="l" for="ch" forName="rect4" refType="w" fact="0.065"/>
          <dgm:constr type="b" for="ch" forName="rect4" refType="h" fact="0.935"/>
        </dgm:constrLst>
      </dgm:else>
    </dgm:choose>
    <dgm:ruleLst/>
    <dgm:choose name="Name3">
      <dgm:if name="Name4" axis="ch" ptType="node" func="cnt" op="gte" val="1">
        <dgm:layoutNode name="axisShape" styleLbl="bgShp">
          <dgm:alg type="sp"/>
          <dgm:shape xmlns:r="http://schemas.openxmlformats.org/officeDocument/2006/relationships" type="quadArrow" r:blip="">
            <dgm:adjLst>
              <dgm:adj idx="1" val="0.02"/>
              <dgm:adj idx="2" val="0.04"/>
              <dgm:adj idx="3" val="0.05"/>
            </dgm:adjLst>
          </dgm:shape>
          <dgm:presOf/>
          <dgm:constrLst/>
          <dgm:ruleLst/>
        </dgm:layoutNode>
        <dgm:layoutNode name="rect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C19859D-48E6-451D-93E1-AD8932B05D34}" type="datetimeFigureOut">
              <a:rPr lang="en-AU" smtClean="0"/>
              <a:t>29/04/2020</a:t>
            </a:fld>
            <a:endParaRPr lang="en-AU"/>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9642F24-AA9C-4BC0-8203-CE3BF5B60837}" type="slidenum">
              <a:rPr lang="en-AU" smtClean="0"/>
              <a:t>‹#›</a:t>
            </a:fld>
            <a:endParaRPr lang="en-AU"/>
          </a:p>
        </p:txBody>
      </p:sp>
    </p:spTree>
    <p:extLst>
      <p:ext uri="{BB962C8B-B14F-4D97-AF65-F5344CB8AC3E}">
        <p14:creationId xmlns:p14="http://schemas.microsoft.com/office/powerpoint/2010/main" val="3509391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4791178A-149C-412D-BD4D-2711E6C51CE4}" type="slidenum">
              <a:rPr lang="en-AU" smtClean="0"/>
              <a:t>34</a:t>
            </a:fld>
            <a:endParaRPr lang="en-AU"/>
          </a:p>
        </p:txBody>
      </p:sp>
    </p:spTree>
    <p:extLst>
      <p:ext uri="{BB962C8B-B14F-4D97-AF65-F5344CB8AC3E}">
        <p14:creationId xmlns:p14="http://schemas.microsoft.com/office/powerpoint/2010/main" val="20993695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95" name="Group 94"/>
          <p:cNvGrpSpPr/>
          <p:nvPr/>
        </p:nvGrpSpPr>
        <p:grpSpPr>
          <a:xfrm>
            <a:off x="0" y="-30477"/>
            <a:ext cx="9067800" cy="6889273"/>
            <a:chOff x="0" y="-30477"/>
            <a:chExt cx="9067800" cy="6889273"/>
          </a:xfrm>
        </p:grpSpPr>
        <p:cxnSp>
          <p:nvCxnSpPr>
            <p:cNvPr id="110" name="Straight Connector 109"/>
            <p:cNvCxnSpPr/>
            <p:nvPr/>
          </p:nvCxnSpPr>
          <p:spPr>
            <a:xfrm rot="16200000" flipH="1">
              <a:off x="-1447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rot="16200000" flipH="1">
              <a:off x="-1638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rot="5400000">
              <a:off x="-1485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rot="5400000">
              <a:off x="-32385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rot="16200000" flipH="1">
              <a:off x="-33147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rot="16200000" flipH="1">
              <a:off x="-1371600" y="2971800"/>
              <a:ext cx="6858000"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rot="16200000" flipH="1">
              <a:off x="-2819400" y="3200400"/>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rot="5400000">
              <a:off x="-2705099" y="3238500"/>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rot="16200000" flipH="1">
              <a:off x="-21336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rot="16200000" flipH="1">
              <a:off x="-31242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rot="16200000" flipH="1">
              <a:off x="-1828799" y="3352799"/>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rot="16200000" flipH="1">
              <a:off x="-28194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90" name="Straight Connector 189"/>
            <p:cNvCxnSpPr/>
            <p:nvPr/>
          </p:nvCxnSpPr>
          <p:spPr>
            <a:xfrm rot="16200000" flipH="1">
              <a:off x="-2438400" y="3124200"/>
              <a:ext cx="6858000" cy="609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rot="5400000">
              <a:off x="-173164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rot="5400000">
              <a:off x="-1142048"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rot="5400000">
              <a:off x="-9144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rot="5400000">
              <a:off x="-185547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rot="16200000" flipH="1">
              <a:off x="-26431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16200000" flipH="1">
              <a:off x="-1954530" y="3326130"/>
              <a:ext cx="6858000" cy="20574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rot="16200000" flipH="1">
              <a:off x="-2362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9" name="Straight Connector 208"/>
            <p:cNvCxnSpPr/>
            <p:nvPr/>
          </p:nvCxnSpPr>
          <p:spPr>
            <a:xfrm rot="16200000" flipH="1">
              <a:off x="-21336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10" name="Straight Connector 209"/>
            <p:cNvCxnSpPr/>
            <p:nvPr/>
          </p:nvCxnSpPr>
          <p:spPr>
            <a:xfrm rot="16200000" flipH="1">
              <a:off x="1066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rot="16200000" flipH="1">
              <a:off x="876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2" name="Straight Connector 211"/>
            <p:cNvCxnSpPr/>
            <p:nvPr/>
          </p:nvCxnSpPr>
          <p:spPr>
            <a:xfrm rot="5400000">
              <a:off x="1028700" y="3238500"/>
              <a:ext cx="6858000"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p:cNvCxnSpPr/>
            <p:nvPr/>
          </p:nvCxnSpPr>
          <p:spPr>
            <a:xfrm rot="5400000">
              <a:off x="-7239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4" name="Straight Connector 213"/>
            <p:cNvCxnSpPr/>
            <p:nvPr/>
          </p:nvCxnSpPr>
          <p:spPr>
            <a:xfrm rot="16200000" flipH="1">
              <a:off x="-8001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5" name="Straight Connector 214"/>
            <p:cNvCxnSpPr/>
            <p:nvPr/>
          </p:nvCxnSpPr>
          <p:spPr>
            <a:xfrm rot="5400000">
              <a:off x="-152400" y="3429000"/>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6" name="Straight Connector 215"/>
            <p:cNvCxnSpPr/>
            <p:nvPr/>
          </p:nvCxnSpPr>
          <p:spPr>
            <a:xfrm rot="16200000" flipH="1">
              <a:off x="-304800" y="3200400"/>
              <a:ext cx="6858000"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p:nvCxnSpPr>
          <p:spPr>
            <a:xfrm rot="5400000">
              <a:off x="-190499" y="3238500"/>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p:cNvCxnSpPr/>
            <p:nvPr/>
          </p:nvCxnSpPr>
          <p:spPr>
            <a:xfrm rot="16200000" flipH="1">
              <a:off x="3810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p:cNvCxnSpPr/>
            <p:nvPr/>
          </p:nvCxnSpPr>
          <p:spPr>
            <a:xfrm rot="16200000" flipH="1">
              <a:off x="-6096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p:nvCxnSpPr>
          <p:spPr>
            <a:xfrm rot="16200000" flipH="1">
              <a:off x="685801" y="3352799"/>
              <a:ext cx="6858000" cy="152401"/>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rot="16200000" flipH="1">
              <a:off x="-304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2" name="Straight Connector 221"/>
            <p:cNvCxnSpPr/>
            <p:nvPr/>
          </p:nvCxnSpPr>
          <p:spPr>
            <a:xfrm rot="5400000">
              <a:off x="-10287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a:xfrm rot="5400000">
              <a:off x="78295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p:nvCxnSpPr>
          <p:spPr>
            <a:xfrm rot="5400000">
              <a:off x="1372552"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5" name="Straight Connector 224"/>
            <p:cNvCxnSpPr/>
            <p:nvPr/>
          </p:nvCxnSpPr>
          <p:spPr>
            <a:xfrm rot="5400000">
              <a:off x="1600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p:nvCxnSpPr>
          <p:spPr>
            <a:xfrm rot="5400000">
              <a:off x="65913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16200000" flipH="1">
              <a:off x="-1285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28" name="Straight Connector 227"/>
            <p:cNvCxnSpPr/>
            <p:nvPr/>
          </p:nvCxnSpPr>
          <p:spPr>
            <a:xfrm rot="16200000" flipH="1">
              <a:off x="560070" y="3326130"/>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9" name="Straight Connector 228"/>
            <p:cNvCxnSpPr/>
            <p:nvPr/>
          </p:nvCxnSpPr>
          <p:spPr>
            <a:xfrm rot="16200000" flipH="1">
              <a:off x="1524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0" name="Straight Connector 229"/>
            <p:cNvCxnSpPr/>
            <p:nvPr/>
          </p:nvCxnSpPr>
          <p:spPr>
            <a:xfrm rot="16200000" flipH="1">
              <a:off x="3810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7" name="Straight Connector 236"/>
            <p:cNvCxnSpPr/>
            <p:nvPr/>
          </p:nvCxnSpPr>
          <p:spPr>
            <a:xfrm rot="16200000" flipH="1">
              <a:off x="2743200" y="3352801"/>
              <a:ext cx="6858000" cy="1524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38" name="Straight Connector 237"/>
            <p:cNvCxnSpPr/>
            <p:nvPr/>
          </p:nvCxnSpPr>
          <p:spPr>
            <a:xfrm rot="16200000" flipH="1">
              <a:off x="2095501"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9" name="Straight Connector 238"/>
            <p:cNvCxnSpPr/>
            <p:nvPr/>
          </p:nvCxnSpPr>
          <p:spPr>
            <a:xfrm rot="5400000">
              <a:off x="2705100"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0" name="Straight Connector 239"/>
            <p:cNvCxnSpPr/>
            <p:nvPr/>
          </p:nvCxnSpPr>
          <p:spPr>
            <a:xfrm rot="5400000">
              <a:off x="1828801" y="3276600"/>
              <a:ext cx="6857999"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41" name="Straight Connector 240"/>
            <p:cNvCxnSpPr/>
            <p:nvPr/>
          </p:nvCxnSpPr>
          <p:spPr>
            <a:xfrm rot="16200000" flipH="1">
              <a:off x="1066800" y="3200402"/>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42" name="Straight Connector 241"/>
            <p:cNvCxnSpPr/>
            <p:nvPr/>
          </p:nvCxnSpPr>
          <p:spPr>
            <a:xfrm rot="16200000" flipH="1">
              <a:off x="2362201" y="3352800"/>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43" name="Straight Connector 242"/>
            <p:cNvCxnSpPr/>
            <p:nvPr/>
          </p:nvCxnSpPr>
          <p:spPr>
            <a:xfrm rot="5400000">
              <a:off x="2646045" y="2722246"/>
              <a:ext cx="6858000"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244" name="Straight Connector 243"/>
            <p:cNvCxnSpPr/>
            <p:nvPr/>
          </p:nvCxnSpPr>
          <p:spPr>
            <a:xfrm rot="5400000">
              <a:off x="3048952" y="3277553"/>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45" name="Straight Connector 244"/>
            <p:cNvCxnSpPr/>
            <p:nvPr/>
          </p:nvCxnSpPr>
          <p:spPr>
            <a:xfrm rot="5400000">
              <a:off x="2895600" y="3276601"/>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6" name="Straight Connector 245"/>
            <p:cNvCxnSpPr/>
            <p:nvPr/>
          </p:nvCxnSpPr>
          <p:spPr>
            <a:xfrm rot="5400000">
              <a:off x="2388870" y="3227071"/>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47" name="Straight Connector 246"/>
            <p:cNvCxnSpPr/>
            <p:nvPr/>
          </p:nvCxnSpPr>
          <p:spPr>
            <a:xfrm rot="16200000" flipH="1">
              <a:off x="22364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8" name="Straight Connector 247"/>
            <p:cNvCxnSpPr/>
            <p:nvPr/>
          </p:nvCxnSpPr>
          <p:spPr>
            <a:xfrm rot="16200000" flipH="1">
              <a:off x="17526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9" name="Straight Connector 248"/>
            <p:cNvCxnSpPr/>
            <p:nvPr/>
          </p:nvCxnSpPr>
          <p:spPr>
            <a:xfrm rot="16200000" flipH="1">
              <a:off x="19812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0" name="Straight Connector 249"/>
            <p:cNvCxnSpPr/>
            <p:nvPr/>
          </p:nvCxnSpPr>
          <p:spPr>
            <a:xfrm rot="5400000">
              <a:off x="3467100" y="3314701"/>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1" name="Straight Connector 250"/>
            <p:cNvCxnSpPr/>
            <p:nvPr/>
          </p:nvCxnSpPr>
          <p:spPr>
            <a:xfrm rot="16200000" flipH="1">
              <a:off x="3467099" y="3314701"/>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2" name="Straight Connector 251"/>
            <p:cNvCxnSpPr/>
            <p:nvPr/>
          </p:nvCxnSpPr>
          <p:spPr>
            <a:xfrm rot="5400000">
              <a:off x="4038600" y="3429001"/>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3" name="Straight Connector 252"/>
            <p:cNvCxnSpPr/>
            <p:nvPr/>
          </p:nvCxnSpPr>
          <p:spPr>
            <a:xfrm rot="16200000" flipH="1">
              <a:off x="3886200" y="3200401"/>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254" name="Straight Connector 253"/>
            <p:cNvCxnSpPr/>
            <p:nvPr/>
          </p:nvCxnSpPr>
          <p:spPr>
            <a:xfrm rot="5400000">
              <a:off x="4000501" y="3238501"/>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rot="16200000" flipH="1">
              <a:off x="4572000" y="3200401"/>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p:nvCxnSpPr>
          <p:spPr>
            <a:xfrm rot="16200000" flipH="1">
              <a:off x="3733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8" name="Straight Connector 257"/>
            <p:cNvCxnSpPr/>
            <p:nvPr/>
          </p:nvCxnSpPr>
          <p:spPr>
            <a:xfrm rot="5400000">
              <a:off x="36195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59" name="Straight Connector 258"/>
            <p:cNvCxnSpPr/>
            <p:nvPr/>
          </p:nvCxnSpPr>
          <p:spPr>
            <a:xfrm rot="16200000" flipH="1">
              <a:off x="4214813" y="3252788"/>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60" name="Straight Connector 259"/>
            <p:cNvCxnSpPr/>
            <p:nvPr/>
          </p:nvCxnSpPr>
          <p:spPr>
            <a:xfrm rot="16200000" flipH="1">
              <a:off x="47510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rot="16200000" flipH="1">
              <a:off x="43434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2" name="Straight Connector 261"/>
            <p:cNvCxnSpPr/>
            <p:nvPr/>
          </p:nvCxnSpPr>
          <p:spPr>
            <a:xfrm rot="16200000" flipH="1">
              <a:off x="4572000" y="3352801"/>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64" name="Straight Connector 263"/>
            <p:cNvCxnSpPr/>
            <p:nvPr/>
          </p:nvCxnSpPr>
          <p:spPr>
            <a:xfrm rot="16200000" flipH="1">
              <a:off x="5257800" y="3352802"/>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rot="16200000" flipH="1">
              <a:off x="5067300" y="3238502"/>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6" name="Straight Connector 265"/>
            <p:cNvCxnSpPr/>
            <p:nvPr/>
          </p:nvCxnSpPr>
          <p:spPr>
            <a:xfrm rot="5400000">
              <a:off x="5219700" y="3238502"/>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67" name="Straight Connector 266"/>
            <p:cNvCxnSpPr/>
            <p:nvPr/>
          </p:nvCxnSpPr>
          <p:spPr>
            <a:xfrm rot="16200000" flipH="1">
              <a:off x="4876801" y="3352801"/>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68" name="Straight Connector 267"/>
            <p:cNvCxnSpPr/>
            <p:nvPr/>
          </p:nvCxnSpPr>
          <p:spPr>
            <a:xfrm rot="5400000">
              <a:off x="5527994" y="3318196"/>
              <a:ext cx="6888479"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70" name="Straight Connector 269"/>
            <p:cNvCxnSpPr/>
            <p:nvPr/>
          </p:nvCxnSpPr>
          <p:spPr>
            <a:xfrm rot="5400000">
              <a:off x="4850130" y="3227072"/>
              <a:ext cx="6858000"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71" name="Straight Connector 270"/>
            <p:cNvCxnSpPr/>
            <p:nvPr/>
          </p:nvCxnSpPr>
          <p:spPr>
            <a:xfrm rot="16200000" flipH="1">
              <a:off x="4751070" y="3326132"/>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8" name="Straight Connector 277"/>
            <p:cNvCxnSpPr/>
            <p:nvPr/>
          </p:nvCxnSpPr>
          <p:spPr>
            <a:xfrm rot="5400000">
              <a:off x="5562599" y="3429001"/>
              <a:ext cx="685800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83" name="Straight Connector 282"/>
            <p:cNvCxnSpPr/>
            <p:nvPr/>
          </p:nvCxnSpPr>
          <p:spPr>
            <a:xfrm rot="5400000">
              <a:off x="2552700" y="3390900"/>
              <a:ext cx="6858000"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89" name="Straight Connector 288"/>
            <p:cNvCxnSpPr/>
            <p:nvPr/>
          </p:nvCxnSpPr>
          <p:spPr>
            <a:xfrm rot="16200000" flipH="1">
              <a:off x="3048000" y="3352800"/>
              <a:ext cx="6858000"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2" name="Straight Connector 291"/>
            <p:cNvCxnSpPr/>
            <p:nvPr/>
          </p:nvCxnSpPr>
          <p:spPr>
            <a:xfrm rot="16200000" flipH="1">
              <a:off x="3238500" y="3238500"/>
              <a:ext cx="6858000"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94" name="Straight Connector 293"/>
            <p:cNvCxnSpPr/>
            <p:nvPr/>
          </p:nvCxnSpPr>
          <p:spPr>
            <a:xfrm rot="5400000">
              <a:off x="2133600" y="3276600"/>
              <a:ext cx="6858000"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8" name="Straight Connector 297"/>
            <p:cNvCxnSpPr/>
            <p:nvPr/>
          </p:nvCxnSpPr>
          <p:spPr>
            <a:xfrm rot="16200000" flipH="1">
              <a:off x="3148013" y="3252789"/>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99" name="Straight Connector 298"/>
            <p:cNvCxnSpPr/>
            <p:nvPr/>
          </p:nvCxnSpPr>
          <p:spPr>
            <a:xfrm rot="5400000">
              <a:off x="3771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2" name="Straight Connector 301"/>
            <p:cNvCxnSpPr/>
            <p:nvPr/>
          </p:nvCxnSpPr>
          <p:spPr>
            <a:xfrm rot="5400000">
              <a:off x="4229100" y="2933700"/>
              <a:ext cx="6858000"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07" name="Straight Connector 306"/>
            <p:cNvCxnSpPr/>
            <p:nvPr/>
          </p:nvCxnSpPr>
          <p:spPr>
            <a:xfrm rot="16200000" flipH="1">
              <a:off x="1371600" y="3200403"/>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4" name="Date Placeholder 3"/>
          <p:cNvSpPr>
            <a:spLocks noGrp="1"/>
          </p:cNvSpPr>
          <p:nvPr>
            <p:ph type="dt" sz="half" idx="10"/>
          </p:nvPr>
        </p:nvSpPr>
        <p:spPr/>
        <p:txBody>
          <a:bodyPr/>
          <a:lstStyle/>
          <a:p>
            <a:fld id="{B94C9305-35CE-49B0-9E3F-AF53B1F82DCE}" type="datetimeFigureOut">
              <a:rPr lang="en-AU" smtClean="0"/>
              <a:t>29/04/2020</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0ED94F63-7D1B-4D2D-854D-3CE361FDCC5E}" type="slidenum">
              <a:rPr lang="en-AU" smtClean="0"/>
              <a:t>‹#›</a:t>
            </a:fld>
            <a:endParaRPr lang="en-AU"/>
          </a:p>
        </p:txBody>
      </p:sp>
      <p:sp>
        <p:nvSpPr>
          <p:cNvPr id="113" name="Rectangle 112"/>
          <p:cNvSpPr/>
          <p:nvPr/>
        </p:nvSpPr>
        <p:spPr>
          <a:xfrm>
            <a:off x="0" y="1905000"/>
            <a:ext cx="4953000" cy="3124200"/>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grpSp>
        <p:nvGrpSpPr>
          <p:cNvPr id="94" name="Group 93"/>
          <p:cNvGrpSpPr/>
          <p:nvPr/>
        </p:nvGrpSpPr>
        <p:grpSpPr>
          <a:xfrm>
            <a:off x="0" y="2057400"/>
            <a:ext cx="4801394" cy="2820988"/>
            <a:chOff x="0" y="2057400"/>
            <a:chExt cx="4801394" cy="2820988"/>
          </a:xfrm>
        </p:grpSpPr>
        <p:cxnSp>
          <p:nvCxnSpPr>
            <p:cNvPr id="117" name="Straight Connector 116"/>
            <p:cNvCxnSpPr/>
            <p:nvPr/>
          </p:nvCxnSpPr>
          <p:spPr>
            <a:xfrm>
              <a:off x="0" y="20574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a:off x="0" y="48768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rot="5400000">
              <a:off x="3391694" y="3467100"/>
              <a:ext cx="2818606"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228600" y="2130425"/>
            <a:ext cx="4419600" cy="1600327"/>
          </a:xfrm>
        </p:spPr>
        <p:txBody>
          <a:bodyPr anchor="b">
            <a:normAutofit/>
          </a:bodyPr>
          <a:lstStyle>
            <a:lvl1pPr algn="l">
              <a:defRPr sz="3600" b="1" cap="none" spc="40" baseline="0">
                <a:ln w="13335" cmpd="sng">
                  <a:solidFill>
                    <a:schemeClr val="accent1">
                      <a:lumMod val="50000"/>
                    </a:schemeClr>
                  </a:solidFill>
                  <a:prstDash val="solid"/>
                </a:ln>
                <a:solidFill>
                  <a:schemeClr val="accent6">
                    <a:tint val="1000"/>
                  </a:schemeClr>
                </a:solidFill>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28600" y="3733800"/>
            <a:ext cx="4419600" cy="1066800"/>
          </a:xfrm>
        </p:spPr>
        <p:txBody>
          <a:bodyPr>
            <a:normAutofit/>
          </a:bodyPr>
          <a:lstStyle>
            <a:lvl1pPr marL="0" indent="0" algn="l">
              <a:buNone/>
              <a:defRPr sz="22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ransition spd="slow">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94C9305-35CE-49B0-9E3F-AF53B1F82DCE}" type="datetimeFigureOut">
              <a:rPr lang="en-AU" smtClean="0"/>
              <a:t>29/04/2020</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0ED94F63-7D1B-4D2D-854D-3CE361FDCC5E}" type="slidenum">
              <a:rPr lang="en-AU" smtClean="0"/>
              <a:t>‹#›</a:t>
            </a:fld>
            <a:endParaRPr lang="en-AU"/>
          </a:p>
        </p:txBody>
      </p:sp>
    </p:spTree>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94C9305-35CE-49B0-9E3F-AF53B1F82DCE}" type="datetimeFigureOut">
              <a:rPr lang="en-AU" smtClean="0"/>
              <a:t>29/04/2020</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0ED94F63-7D1B-4D2D-854D-3CE361FDCC5E}" type="slidenum">
              <a:rPr lang="en-AU" smtClean="0"/>
              <a:t>‹#›</a:t>
            </a:fld>
            <a:endParaRPr lang="en-AU"/>
          </a:p>
        </p:txBody>
      </p:sp>
    </p:spTree>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94C9305-35CE-49B0-9E3F-AF53B1F82DCE}" type="datetimeFigureOut">
              <a:rPr lang="en-AU" smtClean="0"/>
              <a:t>29/04/2020</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0ED94F63-7D1B-4D2D-854D-3CE361FDCC5E}" type="slidenum">
              <a:rPr lang="en-AU" smtClean="0"/>
              <a:t>‹#›</a:t>
            </a:fld>
            <a:endParaRPr lang="en-AU"/>
          </a:p>
        </p:txBody>
      </p:sp>
    </p:spTree>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grpSp>
        <p:nvGrpSpPr>
          <p:cNvPr id="7" name="Group 92"/>
          <p:cNvGrpSpPr/>
          <p:nvPr/>
        </p:nvGrpSpPr>
        <p:grpSpPr>
          <a:xfrm>
            <a:off x="1" y="-30478"/>
            <a:ext cx="9067799" cy="4846320"/>
            <a:chOff x="1" y="-30477"/>
            <a:chExt cx="9067799" cy="4526277"/>
          </a:xfrm>
        </p:grpSpPr>
        <p:cxnSp>
          <p:nvCxnSpPr>
            <p:cNvPr id="8" name="Straight Connector 7"/>
            <p:cNvCxnSpPr/>
            <p:nvPr/>
          </p:nvCxnSpPr>
          <p:spPr>
            <a:xfrm rot="16200000" flipH="1">
              <a:off x="-2716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6200000" flipH="1">
              <a:off x="-4621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3097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206236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16200000" flipH="1">
              <a:off x="-213856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16200000" flipH="1">
              <a:off x="-195465" y="1785212"/>
              <a:ext cx="4505731"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6200000" flipH="1">
              <a:off x="-164326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1528964"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6200000" flipH="1">
              <a:off x="-95746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6200000" flipH="1">
              <a:off x="-194806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6200000" flipH="1">
              <a:off x="-652664" y="2166211"/>
              <a:ext cx="4505731" cy="152401"/>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6200000" flipH="1">
              <a:off x="-16432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6200000" flipH="1">
              <a:off x="-1790700" y="2019300"/>
              <a:ext cx="4495800" cy="4572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55551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a:off x="340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26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a:off x="-67933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6200000" flipH="1">
              <a:off x="-1467052"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6200000" flipH="1">
              <a:off x="-77839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6200000" flipH="1">
              <a:off x="-11860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16200000" flipH="1">
              <a:off x="-9574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16200000" flipH="1">
              <a:off x="22429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16200000" flipH="1">
              <a:off x="20524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2204835" y="2051912"/>
              <a:ext cx="4505731"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452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16200000" flipH="1">
              <a:off x="37603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5400000">
              <a:off x="1023735" y="2242139"/>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16200000" flipH="1">
              <a:off x="871335" y="2013812"/>
              <a:ext cx="4505731"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5400000">
              <a:off x="985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16200000" flipH="1">
              <a:off x="155713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16200000" flipH="1">
              <a:off x="5665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16200000" flipH="1">
              <a:off x="1861936" y="2166211"/>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16200000" flipH="1">
              <a:off x="8713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1474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0">
              <a:off x="195909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5400000">
              <a:off x="25486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5400000">
              <a:off x="27763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5400000">
              <a:off x="183526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16200000" flipH="1">
              <a:off x="1047548"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16200000" flipH="1">
              <a:off x="1736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16200000" flipH="1">
              <a:off x="1328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16200000" flipH="1">
              <a:off x="1557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16200000" flipH="1">
              <a:off x="39193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16200000" flipH="1">
              <a:off x="3271636"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5400000">
              <a:off x="38812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5400000">
              <a:off x="3004936" y="2090012"/>
              <a:ext cx="4505730"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16200000" flipH="1">
              <a:off x="22429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16200000" flipH="1">
              <a:off x="35383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rot="5400000">
              <a:off x="3822180" y="1535657"/>
              <a:ext cx="4505731"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5400000">
              <a:off x="4225087" y="2090965"/>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rot="5400000">
              <a:off x="407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rot="5400000">
              <a:off x="356500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rot="16200000" flipH="1">
              <a:off x="34126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rot="16200000" flipH="1">
              <a:off x="29287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rot="16200000" flipH="1">
              <a:off x="3081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rot="5400000">
              <a:off x="4643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rot="16200000" flipH="1">
              <a:off x="4643234"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rot="5400000">
              <a:off x="5214735" y="2242140"/>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16200000" flipH="1">
              <a:off x="506233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5400000">
              <a:off x="5176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rot="16200000" flipH="1">
              <a:off x="57481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rot="16200000" flipH="1">
              <a:off x="49099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rot="5400000">
              <a:off x="47956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rot="16200000" flipH="1">
              <a:off x="53909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rot="16200000" flipH="1">
              <a:off x="5927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rot="16200000" flipH="1">
              <a:off x="5519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rot="16200000" flipH="1">
              <a:off x="5748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rot="16200000" flipH="1">
              <a:off x="6433935" y="2166213"/>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rot="16200000" flipH="1">
              <a:off x="62434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rot="5400000">
              <a:off x="63958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rot="16200000" flipH="1">
              <a:off x="60529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rot="5400000">
              <a:off x="6709356" y="2136834"/>
              <a:ext cx="4525755"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rot="5400000">
              <a:off x="6026265" y="2040483"/>
              <a:ext cx="4505731"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rot="16200000" flipH="1">
              <a:off x="5927205" y="2139543"/>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rot="5400000">
              <a:off x="6738734" y="2242140"/>
              <a:ext cx="450573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rot="5400000">
              <a:off x="3728835" y="2204312"/>
              <a:ext cx="4505731"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rot="16200000" flipH="1">
              <a:off x="4224135" y="2166212"/>
              <a:ext cx="4505731"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rot="16200000" flipH="1">
              <a:off x="4414635" y="2051912"/>
              <a:ext cx="4505731"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rot="5400000">
              <a:off x="3309735" y="2090012"/>
              <a:ext cx="4505731"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rot="16200000" flipH="1">
              <a:off x="43241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rot="5400000">
              <a:off x="49480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rot="5400000">
              <a:off x="5405235" y="1747112"/>
              <a:ext cx="4505731"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rot="16200000" flipH="1">
              <a:off x="2547735" y="2013814"/>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94" name="Rectangle 93"/>
          <p:cNvSpPr/>
          <p:nvPr/>
        </p:nvSpPr>
        <p:spPr>
          <a:xfrm>
            <a:off x="0" y="4311168"/>
            <a:ext cx="9144000" cy="1905000"/>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96" name="Straight Connector 95"/>
          <p:cNvCxnSpPr/>
          <p:nvPr/>
        </p:nvCxnSpPr>
        <p:spPr>
          <a:xfrm>
            <a:off x="0" y="4387368"/>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0" y="6138380"/>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457200" y="5621364"/>
            <a:ext cx="8305800" cy="414649"/>
          </a:xfrm>
        </p:spPr>
        <p:txBody>
          <a:bodyPr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5" name="Title 94"/>
          <p:cNvSpPr>
            <a:spLocks noGrp="1"/>
          </p:cNvSpPr>
          <p:nvPr>
            <p:ph type="title"/>
          </p:nvPr>
        </p:nvSpPr>
        <p:spPr>
          <a:xfrm>
            <a:off x="457200" y="4463568"/>
            <a:ext cx="8305800" cy="1143000"/>
          </a:xfrm>
        </p:spPr>
        <p:txBody>
          <a:bodyPr/>
          <a:lstStyle/>
          <a:p>
            <a:r>
              <a:rPr lang="en-US" smtClean="0"/>
              <a:t>Click to edit Master title style</a:t>
            </a:r>
            <a:endParaRPr lang="en-US"/>
          </a:p>
        </p:txBody>
      </p:sp>
      <p:sp>
        <p:nvSpPr>
          <p:cNvPr id="2" name="Date Placeholder 1"/>
          <p:cNvSpPr>
            <a:spLocks noGrp="1"/>
          </p:cNvSpPr>
          <p:nvPr>
            <p:ph type="dt" sz="half" idx="10"/>
          </p:nvPr>
        </p:nvSpPr>
        <p:spPr/>
        <p:txBody>
          <a:bodyPr/>
          <a:lstStyle/>
          <a:p>
            <a:fld id="{B94C9305-35CE-49B0-9E3F-AF53B1F82DCE}" type="datetimeFigureOut">
              <a:rPr lang="en-AU" smtClean="0"/>
              <a:t>29/04/2020</a:t>
            </a:fld>
            <a:endParaRPr lang="en-AU"/>
          </a:p>
        </p:txBody>
      </p:sp>
      <p:sp>
        <p:nvSpPr>
          <p:cNvPr id="91" name="Footer Placeholder 90"/>
          <p:cNvSpPr>
            <a:spLocks noGrp="1"/>
          </p:cNvSpPr>
          <p:nvPr>
            <p:ph type="ftr" sz="quarter" idx="11"/>
          </p:nvPr>
        </p:nvSpPr>
        <p:spPr/>
        <p:txBody>
          <a:bodyPr/>
          <a:lstStyle/>
          <a:p>
            <a:endParaRPr lang="en-AU"/>
          </a:p>
        </p:txBody>
      </p:sp>
      <p:sp>
        <p:nvSpPr>
          <p:cNvPr id="92" name="Slide Number Placeholder 91"/>
          <p:cNvSpPr>
            <a:spLocks noGrp="1"/>
          </p:cNvSpPr>
          <p:nvPr>
            <p:ph type="sldNum" sz="quarter" idx="12"/>
          </p:nvPr>
        </p:nvSpPr>
        <p:spPr/>
        <p:txBody>
          <a:bodyPr/>
          <a:lstStyle/>
          <a:p>
            <a:fld id="{0ED94F63-7D1B-4D2D-854D-3CE361FDCC5E}" type="slidenum">
              <a:rPr lang="en-AU" smtClean="0"/>
              <a:t>‹#›</a:t>
            </a:fld>
            <a:endParaRPr lang="en-AU"/>
          </a:p>
        </p:txBody>
      </p:sp>
    </p:spTree>
  </p:cSld>
  <p:clrMapOvr>
    <a:overrideClrMapping bg1="lt1" tx1="dk1" bg2="lt2" tx2="dk2" accent1="accent1" accent2="accent2" accent3="accent3" accent4="accent4" accent5="accent5" accent6="accent6" hlink="hlink" folHlink="folHlink"/>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94C9305-35CE-49B0-9E3F-AF53B1F82DCE}" type="datetimeFigureOut">
              <a:rPr lang="en-AU" smtClean="0"/>
              <a:t>29/04/2020</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0ED94F63-7D1B-4D2D-854D-3CE361FDCC5E}" type="slidenum">
              <a:rPr lang="en-AU" smtClean="0"/>
              <a:t>‹#›</a:t>
            </a:fld>
            <a:endParaRPr lang="en-AU"/>
          </a:p>
        </p:txBody>
      </p:sp>
    </p:spTree>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94C9305-35CE-49B0-9E3F-AF53B1F82DCE}" type="datetimeFigureOut">
              <a:rPr lang="en-AU" smtClean="0"/>
              <a:t>29/04/2020</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0ED94F63-7D1B-4D2D-854D-3CE361FDCC5E}" type="slidenum">
              <a:rPr lang="en-AU" smtClean="0"/>
              <a:t>‹#›</a:t>
            </a:fld>
            <a:endParaRPr lang="en-AU"/>
          </a:p>
        </p:txBody>
      </p:sp>
    </p:spTree>
  </p:cSld>
  <p:clrMapOvr>
    <a:masterClrMapping/>
  </p:clrMapOvr>
  <p:transition spd="slow">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94C9305-35CE-49B0-9E3F-AF53B1F82DCE}" type="datetimeFigureOut">
              <a:rPr lang="en-AU" smtClean="0"/>
              <a:t>29/04/2020</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0ED94F63-7D1B-4D2D-854D-3CE361FDCC5E}" type="slidenum">
              <a:rPr lang="en-AU" smtClean="0"/>
              <a:t>‹#›</a:t>
            </a:fld>
            <a:endParaRPr lang="en-AU"/>
          </a:p>
        </p:txBody>
      </p:sp>
    </p:spTree>
  </p:cSld>
  <p:clrMapOvr>
    <a:masterClrMapping/>
  </p:clrMapOvr>
  <p:transition spd="slow">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94C9305-35CE-49B0-9E3F-AF53B1F82DCE}" type="datetimeFigureOut">
              <a:rPr lang="en-AU" smtClean="0"/>
              <a:t>29/04/2020</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0ED94F63-7D1B-4D2D-854D-3CE361FDCC5E}" type="slidenum">
              <a:rPr lang="en-AU" smtClean="0"/>
              <a:t>‹#›</a:t>
            </a:fld>
            <a:endParaRPr lang="en-AU"/>
          </a:p>
        </p:txBody>
      </p:sp>
    </p:spTree>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200400" y="273050"/>
            <a:ext cx="5486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94C9305-35CE-49B0-9E3F-AF53B1F82DCE}" type="datetimeFigureOut">
              <a:rPr lang="en-AU" smtClean="0"/>
              <a:t>29/04/2020</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0ED94F63-7D1B-4D2D-854D-3CE361FDCC5E}" type="slidenum">
              <a:rPr lang="en-AU" smtClean="0"/>
              <a:t>‹#›</a:t>
            </a:fld>
            <a:endParaRPr lang="en-AU"/>
          </a:p>
        </p:txBody>
      </p:sp>
      <p:sp>
        <p:nvSpPr>
          <p:cNvPr id="37" name="Rectangle 36"/>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39" name="Straight Connector 38"/>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2400" y="1901952"/>
            <a:ext cx="2377440" cy="1371600"/>
          </a:xfrm>
        </p:spPr>
        <p:txBody>
          <a:bodyPr anchor="b">
            <a:normAutofit/>
          </a:bodyPr>
          <a:lstStyle>
            <a:lvl1pPr algn="l" defTabSz="914400" rtl="0" eaLnBrk="1" latinLnBrk="0" hangingPunct="1">
              <a:spcBef>
                <a:spcPct val="0"/>
              </a:spcBef>
              <a:buNone/>
              <a:tabLst>
                <a:tab pos="3830638" algn="l"/>
              </a:tabLst>
              <a:defRPr lang="en-US" sz="2600" b="1" kern="1200" cap="none" spc="20" baseline="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mj-lt"/>
                <a:ea typeface="+mj-ea"/>
                <a:cs typeface="+mj-cs"/>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152400" y="3273552"/>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200400" y="381000"/>
            <a:ext cx="5562600" cy="5638800"/>
          </a:xfrm>
          <a:solidFill>
            <a:schemeClr val="bg2"/>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5" name="Date Placeholder 4"/>
          <p:cNvSpPr>
            <a:spLocks noGrp="1"/>
          </p:cNvSpPr>
          <p:nvPr>
            <p:ph type="dt" sz="half" idx="10"/>
          </p:nvPr>
        </p:nvSpPr>
        <p:spPr/>
        <p:txBody>
          <a:bodyPr/>
          <a:lstStyle/>
          <a:p>
            <a:fld id="{B94C9305-35CE-49B0-9E3F-AF53B1F82DCE}" type="datetimeFigureOut">
              <a:rPr lang="en-AU" smtClean="0"/>
              <a:t>29/04/2020</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0ED94F63-7D1B-4D2D-854D-3CE361FDCC5E}" type="slidenum">
              <a:rPr lang="en-AU" smtClean="0"/>
              <a:t>‹#›</a:t>
            </a:fld>
            <a:endParaRPr lang="en-AU"/>
          </a:p>
        </p:txBody>
      </p:sp>
      <p:sp>
        <p:nvSpPr>
          <p:cNvPr id="33" name="Rectangle 32"/>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34" name="Straight Connector 33"/>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5448" y="1905000"/>
            <a:ext cx="2377440" cy="1371600"/>
          </a:xfrm>
        </p:spPr>
        <p:txBody>
          <a:bodyPr anchor="b">
            <a:normAutofit/>
          </a:bodyPr>
          <a:lstStyle>
            <a:lvl1pPr algn="l">
              <a:defRPr sz="2600" b="1" cap="none" spc="20" baseline="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152400" y="3276600"/>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90" name="Rectangle 189"/>
          <p:cNvSpPr/>
          <p:nvPr/>
        </p:nvSpPr>
        <p:spPr>
          <a:xfrm>
            <a:off x="149352" y="137160"/>
            <a:ext cx="8869680" cy="6583680"/>
          </a:xfrm>
          <a:prstGeom prst="rect">
            <a:avLst/>
          </a:prstGeom>
          <a:noFill/>
          <a:ln w="19050" cmpd="sng">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12408"/>
            <a:ext cx="2133600" cy="365125"/>
          </a:xfrm>
          <a:prstGeom prst="rect">
            <a:avLst/>
          </a:prstGeom>
        </p:spPr>
        <p:txBody>
          <a:bodyPr vert="horz" lIns="91440" tIns="45720" rIns="91440" bIns="45720" rtlCol="0" anchor="ctr"/>
          <a:lstStyle>
            <a:lvl1pPr algn="l">
              <a:defRPr sz="1200">
                <a:solidFill>
                  <a:schemeClr val="tx2"/>
                </a:solidFill>
              </a:defRPr>
            </a:lvl1pPr>
          </a:lstStyle>
          <a:p>
            <a:fld id="{B94C9305-35CE-49B0-9E3F-AF53B1F82DCE}" type="datetimeFigureOut">
              <a:rPr lang="en-AU" smtClean="0"/>
              <a:t>29/04/2020</a:t>
            </a:fld>
            <a:endParaRPr lang="en-AU"/>
          </a:p>
        </p:txBody>
      </p:sp>
      <p:sp>
        <p:nvSpPr>
          <p:cNvPr id="5" name="Footer Placeholder 4"/>
          <p:cNvSpPr>
            <a:spLocks noGrp="1"/>
          </p:cNvSpPr>
          <p:nvPr>
            <p:ph type="ftr" sz="quarter" idx="3"/>
          </p:nvPr>
        </p:nvSpPr>
        <p:spPr>
          <a:xfrm>
            <a:off x="2831123" y="6312408"/>
            <a:ext cx="3481754" cy="365125"/>
          </a:xfrm>
          <a:prstGeom prst="rect">
            <a:avLst/>
          </a:prstGeom>
        </p:spPr>
        <p:txBody>
          <a:bodyPr vert="horz" lIns="91440" tIns="45720" rIns="91440" bIns="45720" rtlCol="0" anchor="ctr"/>
          <a:lstStyle>
            <a:lvl1pPr algn="ctr">
              <a:defRPr sz="1200">
                <a:solidFill>
                  <a:schemeClr val="tx2"/>
                </a:solidFill>
              </a:defRPr>
            </a:lvl1pPr>
          </a:lstStyle>
          <a:p>
            <a:endParaRPr lang="en-AU"/>
          </a:p>
        </p:txBody>
      </p:sp>
      <p:sp>
        <p:nvSpPr>
          <p:cNvPr id="6" name="Slide Number Placeholder 5"/>
          <p:cNvSpPr>
            <a:spLocks noGrp="1"/>
          </p:cNvSpPr>
          <p:nvPr>
            <p:ph type="sldNum" sz="quarter" idx="4"/>
          </p:nvPr>
        </p:nvSpPr>
        <p:spPr>
          <a:xfrm>
            <a:off x="6553200" y="6312408"/>
            <a:ext cx="2133600" cy="365125"/>
          </a:xfrm>
          <a:prstGeom prst="rect">
            <a:avLst/>
          </a:prstGeom>
        </p:spPr>
        <p:txBody>
          <a:bodyPr vert="horz" lIns="91440" tIns="45720" rIns="91440" bIns="45720" rtlCol="0" anchor="ctr"/>
          <a:lstStyle>
            <a:lvl1pPr algn="r">
              <a:defRPr sz="1200">
                <a:solidFill>
                  <a:schemeClr val="tx2"/>
                </a:solidFill>
              </a:defRPr>
            </a:lvl1pPr>
          </a:lstStyle>
          <a:p>
            <a:fld id="{0ED94F63-7D1B-4D2D-854D-3CE361FDCC5E}" type="slidenum">
              <a:rPr lang="en-AU" smtClean="0"/>
              <a:t>‹#›</a:t>
            </a:fld>
            <a:endParaRPr lang="en-AU"/>
          </a:p>
        </p:txBody>
      </p:sp>
    </p:spTree>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ransition spd="slow">
    <p:wipe/>
  </p:transition>
  <p:txStyles>
    <p:titleStyle>
      <a:lvl1pPr algn="l" defTabSz="914400" rtl="0" eaLnBrk="1" latinLnBrk="0" hangingPunct="1">
        <a:spcBef>
          <a:spcPct val="0"/>
        </a:spcBef>
        <a:buNone/>
        <a:tabLst>
          <a:tab pos="3830638" algn="l"/>
        </a:tabLst>
        <a:defRPr sz="3600" b="1" kern="1200" cap="none" spc="50">
          <a:ln w="13335" cmpd="sng">
            <a:solidFill>
              <a:schemeClr val="accent1">
                <a:lumMod val="50000"/>
              </a:schemeClr>
            </a:solidFill>
            <a:prstDash val="solid"/>
          </a:ln>
          <a:solidFill>
            <a:schemeClr val="accent6">
              <a:tint val="1000"/>
            </a:schemeClr>
          </a:solidFill>
          <a:effectLst/>
          <a:latin typeface="+mj-lt"/>
          <a:ea typeface="+mj-ea"/>
          <a:cs typeface="+mj-cs"/>
        </a:defRPr>
      </a:lvl1pPr>
    </p:titleStyle>
    <p:bodyStyle>
      <a:lvl1pPr marL="274320" indent="-274320" algn="l" defTabSz="914400" rtl="0" eaLnBrk="1" latinLnBrk="0" hangingPunct="1">
        <a:spcBef>
          <a:spcPct val="20000"/>
        </a:spcBef>
        <a:buClr>
          <a:schemeClr val="accent1">
            <a:lumMod val="60000"/>
            <a:lumOff val="40000"/>
          </a:schemeClr>
        </a:buClr>
        <a:buFont typeface="Arial" pitchFamily="34" charset="0"/>
        <a:buChar char="•"/>
        <a:defRPr sz="2400" kern="1200">
          <a:solidFill>
            <a:schemeClr val="tx2"/>
          </a:solidFill>
          <a:latin typeface="+mn-lt"/>
          <a:ea typeface="+mn-ea"/>
          <a:cs typeface="+mn-cs"/>
        </a:defRPr>
      </a:lvl1pPr>
      <a:lvl2pPr marL="548640" indent="-182880" algn="l" defTabSz="914400" rtl="0" eaLnBrk="1" latinLnBrk="0" hangingPunct="1">
        <a:spcBef>
          <a:spcPct val="20000"/>
        </a:spcBef>
        <a:buClr>
          <a:schemeClr val="accent1">
            <a:lumMod val="60000"/>
            <a:lumOff val="40000"/>
          </a:schemeClr>
        </a:buClr>
        <a:buFont typeface="Arial" pitchFamily="34" charset="0"/>
        <a:buChar char="•"/>
        <a:defRPr sz="20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3pPr>
      <a:lvl4pPr marL="118872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4pPr>
      <a:lvl5pPr marL="1463040" indent="-228600" algn="l" defTabSz="914400" rtl="0" eaLnBrk="1" latinLnBrk="0" hangingPunct="1">
        <a:spcBef>
          <a:spcPct val="20000"/>
        </a:spcBef>
        <a:buClr>
          <a:schemeClr val="accent4"/>
        </a:buClr>
        <a:buFont typeface="Arial" pitchFamily="34" charset="0"/>
        <a:buChar char="•"/>
        <a:defRPr sz="1600" kern="1200" baseline="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en.wikipedia.org/wiki/Diff%C3%A9rance" TargetMode="Externa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www.webpages.uidaho.edu/~sflores/saussure.html"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hyperlink" Target="http://www.brocku.ca/english/jlye/ideology.html"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hyperlink" Target="https://faculty.washington.edu/mlg/courses/definitions/Ideology.html"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hyperlink" Target="http://www.ed.psu.edu/englishpds/Articles/LiteratureStudy/Balancing%20Reader%20Response.htm" TargetMode="Externa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hyperlink" Target="https://www.youtube.com/watch?v=Gs9eWIpthcU"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hyperlink" Target="http://www.ed.psu.edu/englishpds/Articles/LiteratureStudy/Balancing%20Reader%20Response.htm"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AU" sz="4800" dirty="0" smtClean="0"/>
              <a:t>Literary Theory</a:t>
            </a:r>
            <a:endParaRPr lang="en-AU" sz="4800" dirty="0"/>
          </a:p>
        </p:txBody>
      </p:sp>
      <p:sp>
        <p:nvSpPr>
          <p:cNvPr id="3" name="Subtitle 2"/>
          <p:cNvSpPr>
            <a:spLocks noGrp="1"/>
          </p:cNvSpPr>
          <p:nvPr>
            <p:ph type="subTitle" idx="1"/>
          </p:nvPr>
        </p:nvSpPr>
        <p:spPr>
          <a:xfrm>
            <a:off x="228600" y="3733800"/>
            <a:ext cx="4419600" cy="990600"/>
          </a:xfrm>
        </p:spPr>
        <p:txBody>
          <a:bodyPr>
            <a:noAutofit/>
          </a:bodyPr>
          <a:lstStyle/>
          <a:p>
            <a:r>
              <a:rPr lang="en-AU" sz="2800" dirty="0" smtClean="0"/>
              <a:t>Some Central Ideas - </a:t>
            </a:r>
          </a:p>
          <a:p>
            <a:r>
              <a:rPr lang="en-AU" sz="2800" dirty="0" smtClean="0"/>
              <a:t>Revision</a:t>
            </a:r>
            <a:endParaRPr lang="en-AU" sz="2800" dirty="0"/>
          </a:p>
        </p:txBody>
      </p:sp>
    </p:spTree>
    <p:extLst>
      <p:ext uri="{BB962C8B-B14F-4D97-AF65-F5344CB8AC3E}">
        <p14:creationId xmlns:p14="http://schemas.microsoft.com/office/powerpoint/2010/main" val="145731324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AU" sz="2800" dirty="0" smtClean="0"/>
              <a:t>Premises shared by contemporary literary theorists (poststructuralists)</a:t>
            </a:r>
            <a:endParaRPr lang="en-AU" sz="2800" dirty="0"/>
          </a:p>
        </p:txBody>
      </p:sp>
      <p:sp>
        <p:nvSpPr>
          <p:cNvPr id="3" name="Content Placeholder 2"/>
          <p:cNvSpPr>
            <a:spLocks noGrp="1"/>
          </p:cNvSpPr>
          <p:nvPr>
            <p:ph idx="1"/>
          </p:nvPr>
        </p:nvSpPr>
        <p:spPr/>
        <p:txBody>
          <a:bodyPr>
            <a:noAutofit/>
          </a:bodyPr>
          <a:lstStyle/>
          <a:p>
            <a:pPr marL="0" indent="0">
              <a:buNone/>
            </a:pPr>
            <a:r>
              <a:rPr lang="en-AU" sz="2800" b="1" dirty="0" smtClean="0">
                <a:solidFill>
                  <a:schemeClr val="tx1"/>
                </a:solidFill>
              </a:rPr>
              <a:t>Meaning is assumed to be created by difference, not by presence. All meaning is only meaning in reference to, and in distinction from, other meanings; there is no meaning in any stable or absolute sense. Meanings are multiple, changing, contextual.</a:t>
            </a:r>
            <a:r>
              <a:rPr lang="en-AU" sz="3200" b="1" dirty="0" smtClean="0">
                <a:solidFill>
                  <a:schemeClr val="tx1"/>
                </a:solidFill>
              </a:rPr>
              <a:t> </a:t>
            </a:r>
          </a:p>
          <a:p>
            <a:pPr marL="0" indent="0">
              <a:buNone/>
            </a:pPr>
            <a:r>
              <a:rPr lang="en-AU" sz="2800" b="1" dirty="0" smtClean="0">
                <a:solidFill>
                  <a:schemeClr val="tx1"/>
                </a:solidFill>
              </a:rPr>
              <a:t>For instance, the word girl only </a:t>
            </a:r>
            <a:r>
              <a:rPr lang="en-AU" sz="2800" b="1" i="1" dirty="0" smtClean="0">
                <a:solidFill>
                  <a:schemeClr val="tx1"/>
                </a:solidFill>
              </a:rPr>
              <a:t>means</a:t>
            </a:r>
            <a:r>
              <a:rPr lang="en-AU" sz="2800" b="1" dirty="0" smtClean="0">
                <a:solidFill>
                  <a:schemeClr val="tx1"/>
                </a:solidFill>
              </a:rPr>
              <a:t> in a difference field which may contain other words like woman, lass, boy, youth, teenager and so on. Hot only has meaning in relation to cold (warm, cool etc.), not its own intrinsic meaning.</a:t>
            </a:r>
            <a:endParaRPr lang="en-AU" sz="2800" b="1" dirty="0">
              <a:solidFill>
                <a:schemeClr val="tx1"/>
              </a:solidFill>
            </a:endParaRPr>
          </a:p>
        </p:txBody>
      </p:sp>
    </p:spTree>
    <p:extLst>
      <p:ext uri="{BB962C8B-B14F-4D97-AF65-F5344CB8AC3E}">
        <p14:creationId xmlns:p14="http://schemas.microsoft.com/office/powerpoint/2010/main" val="213287981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fade">
                                      <p:cBhvr>
                                        <p:cTn id="20" dur="1000"/>
                                        <p:tgtEl>
                                          <p:spTgt spid="3">
                                            <p:txEl>
                                              <p:pRg st="1" end="1"/>
                                            </p:txEl>
                                          </p:spTgt>
                                        </p:tgtEl>
                                      </p:cBhvr>
                                    </p:animEffect>
                                    <p:anim calcmode="lin" valueType="num">
                                      <p:cBhvr>
                                        <p:cTn id="21"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Important Terms - Derrida</a:t>
            </a:r>
            <a:endParaRPr lang="en-AU" dirty="0"/>
          </a:p>
        </p:txBody>
      </p:sp>
      <p:sp>
        <p:nvSpPr>
          <p:cNvPr id="3" name="Content Placeholder 2"/>
          <p:cNvSpPr>
            <a:spLocks noGrp="1"/>
          </p:cNvSpPr>
          <p:nvPr>
            <p:ph sz="half" idx="1"/>
          </p:nvPr>
        </p:nvSpPr>
        <p:spPr/>
        <p:txBody>
          <a:bodyPr>
            <a:normAutofit fontScale="92500" lnSpcReduction="10000"/>
          </a:bodyPr>
          <a:lstStyle/>
          <a:p>
            <a:r>
              <a:rPr lang="en-AU" sz="3200" b="1" dirty="0" smtClean="0">
                <a:solidFill>
                  <a:schemeClr val="tx1"/>
                </a:solidFill>
              </a:rPr>
              <a:t>Differance</a:t>
            </a:r>
            <a:r>
              <a:rPr lang="en-AU" b="1" dirty="0" smtClean="0">
                <a:solidFill>
                  <a:schemeClr val="tx1"/>
                </a:solidFill>
              </a:rPr>
              <a:t> (with an a!)</a:t>
            </a:r>
          </a:p>
          <a:p>
            <a:pPr marL="0" indent="0">
              <a:buNone/>
            </a:pPr>
            <a:r>
              <a:rPr lang="en-AU" b="1" dirty="0">
                <a:solidFill>
                  <a:schemeClr val="tx1"/>
                </a:solidFill>
              </a:rPr>
              <a:t>W</a:t>
            </a:r>
            <a:r>
              <a:rPr lang="en-AU" b="1" dirty="0" smtClean="0">
                <a:solidFill>
                  <a:schemeClr val="tx1"/>
                </a:solidFill>
              </a:rPr>
              <a:t>ords </a:t>
            </a:r>
            <a:r>
              <a:rPr lang="en-AU" b="1" dirty="0">
                <a:solidFill>
                  <a:schemeClr val="tx1"/>
                </a:solidFill>
              </a:rPr>
              <a:t>and signs can never fully summon forth what they mean, but can only be defined through appeal to additional words, from which they differ. </a:t>
            </a:r>
            <a:r>
              <a:rPr lang="en-AU" b="1" dirty="0" smtClean="0">
                <a:solidFill>
                  <a:schemeClr val="tx1"/>
                </a:solidFill>
              </a:rPr>
              <a:t>(Binary oppositions are an important element of difference.)</a:t>
            </a:r>
            <a:endParaRPr lang="en-AU" b="1" dirty="0">
              <a:solidFill>
                <a:schemeClr val="tx1"/>
              </a:solidFill>
            </a:endParaRPr>
          </a:p>
        </p:txBody>
      </p:sp>
      <p:sp>
        <p:nvSpPr>
          <p:cNvPr id="4" name="Content Placeholder 3"/>
          <p:cNvSpPr>
            <a:spLocks noGrp="1"/>
          </p:cNvSpPr>
          <p:nvPr>
            <p:ph sz="half" idx="2"/>
          </p:nvPr>
        </p:nvSpPr>
        <p:spPr/>
        <p:txBody>
          <a:bodyPr>
            <a:normAutofit fontScale="92500" lnSpcReduction="10000"/>
          </a:bodyPr>
          <a:lstStyle/>
          <a:p>
            <a:r>
              <a:rPr lang="en-AU" sz="3200" b="1" dirty="0">
                <a:solidFill>
                  <a:schemeClr val="tx1"/>
                </a:solidFill>
              </a:rPr>
              <a:t>Deferral</a:t>
            </a:r>
          </a:p>
          <a:p>
            <a:pPr marL="0" indent="0">
              <a:buNone/>
            </a:pPr>
            <a:r>
              <a:rPr lang="en-AU" b="1" dirty="0">
                <a:solidFill>
                  <a:schemeClr val="tx1"/>
                </a:solidFill>
              </a:rPr>
              <a:t>Thus, meaning is forever "deferred" or postponed through an endless chain of signifiers</a:t>
            </a:r>
            <a:r>
              <a:rPr lang="en-AU" b="1" dirty="0" smtClean="0">
                <a:solidFill>
                  <a:schemeClr val="tx1"/>
                </a:solidFill>
              </a:rPr>
              <a:t>. (sigh….)</a:t>
            </a:r>
          </a:p>
          <a:p>
            <a:pPr marL="0" indent="0">
              <a:buNone/>
            </a:pPr>
            <a:r>
              <a:rPr lang="en-AU" dirty="0">
                <a:hlinkClick r:id="rId2"/>
              </a:rPr>
              <a:t>https://</a:t>
            </a:r>
            <a:r>
              <a:rPr lang="en-AU" dirty="0" smtClean="0">
                <a:hlinkClick r:id="rId2"/>
              </a:rPr>
              <a:t>en.wikipedia.org/wiki/Diff%C3%A9rance</a:t>
            </a:r>
            <a:endParaRPr lang="en-AU" dirty="0" smtClean="0"/>
          </a:p>
          <a:p>
            <a:pPr marL="0" indent="0">
              <a:buNone/>
            </a:pPr>
            <a:r>
              <a:rPr lang="en-AU" dirty="0" smtClean="0"/>
              <a:t> </a:t>
            </a:r>
            <a:endParaRPr lang="en-AU" dirty="0"/>
          </a:p>
        </p:txBody>
      </p:sp>
      <p:sp>
        <p:nvSpPr>
          <p:cNvPr id="5" name="Rectangle 4"/>
          <p:cNvSpPr/>
          <p:nvPr/>
        </p:nvSpPr>
        <p:spPr>
          <a:xfrm>
            <a:off x="5029200" y="4953000"/>
            <a:ext cx="3124200" cy="1219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Don’t worry if you don’t quite get these terms. 99.99% of people share your bewilderment.</a:t>
            </a:r>
            <a:endParaRPr lang="en-US" dirty="0"/>
          </a:p>
        </p:txBody>
      </p:sp>
    </p:spTree>
    <p:extLst>
      <p:ext uri="{BB962C8B-B14F-4D97-AF65-F5344CB8AC3E}">
        <p14:creationId xmlns:p14="http://schemas.microsoft.com/office/powerpoint/2010/main" val="147709310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fade">
                                      <p:cBhvr>
                                        <p:cTn id="18" dur="1000"/>
                                        <p:tgtEl>
                                          <p:spTgt spid="3">
                                            <p:txEl>
                                              <p:pRg st="1" end="1"/>
                                            </p:txEl>
                                          </p:spTgt>
                                        </p:tgtEl>
                                      </p:cBhvr>
                                    </p:animEffect>
                                    <p:anim calcmode="lin" valueType="num">
                                      <p:cBhvr>
                                        <p:cTn id="19"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0"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4">
                                            <p:txEl>
                                              <p:pRg st="0" end="0"/>
                                            </p:txEl>
                                          </p:spTgt>
                                        </p:tgtEl>
                                        <p:attrNameLst>
                                          <p:attrName>style.visibility</p:attrName>
                                        </p:attrNameLst>
                                      </p:cBhvr>
                                      <p:to>
                                        <p:strVal val="visible"/>
                                      </p:to>
                                    </p:set>
                                    <p:animEffect transition="in" filter="fade">
                                      <p:cBhvr>
                                        <p:cTn id="25" dur="1000"/>
                                        <p:tgtEl>
                                          <p:spTgt spid="4">
                                            <p:txEl>
                                              <p:pRg st="0" end="0"/>
                                            </p:txEl>
                                          </p:spTgt>
                                        </p:tgtEl>
                                      </p:cBhvr>
                                    </p:animEffect>
                                    <p:anim calcmode="lin" valueType="num">
                                      <p:cBhvr>
                                        <p:cTn id="26"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27"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4">
                                            <p:txEl>
                                              <p:pRg st="1" end="1"/>
                                            </p:txEl>
                                          </p:spTgt>
                                        </p:tgtEl>
                                        <p:attrNameLst>
                                          <p:attrName>style.visibility</p:attrName>
                                        </p:attrNameLst>
                                      </p:cBhvr>
                                      <p:to>
                                        <p:strVal val="visible"/>
                                      </p:to>
                                    </p:set>
                                    <p:animEffect transition="in" filter="fade">
                                      <p:cBhvr>
                                        <p:cTn id="32" dur="1000"/>
                                        <p:tgtEl>
                                          <p:spTgt spid="4">
                                            <p:txEl>
                                              <p:pRg st="1" end="1"/>
                                            </p:txEl>
                                          </p:spTgt>
                                        </p:tgtEl>
                                      </p:cBhvr>
                                    </p:animEffect>
                                    <p:anim calcmode="lin" valueType="num">
                                      <p:cBhvr>
                                        <p:cTn id="33"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4">
                                            <p:txEl>
                                              <p:pRg st="2" end="2"/>
                                            </p:txEl>
                                          </p:spTgt>
                                        </p:tgtEl>
                                        <p:attrNameLst>
                                          <p:attrName>style.visibility</p:attrName>
                                        </p:attrNameLst>
                                      </p:cBhvr>
                                      <p:to>
                                        <p:strVal val="visible"/>
                                      </p:to>
                                    </p:set>
                                    <p:animEffect transition="in" filter="fade">
                                      <p:cBhvr>
                                        <p:cTn id="39" dur="1000"/>
                                        <p:tgtEl>
                                          <p:spTgt spid="4">
                                            <p:txEl>
                                              <p:pRg st="2" end="2"/>
                                            </p:txEl>
                                          </p:spTgt>
                                        </p:tgtEl>
                                      </p:cBhvr>
                                    </p:animEffect>
                                    <p:anim calcmode="lin" valueType="num">
                                      <p:cBhvr>
                                        <p:cTn id="40"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4">
                                            <p:txEl>
                                              <p:pRg st="3" end="3"/>
                                            </p:txEl>
                                          </p:spTgt>
                                        </p:tgtEl>
                                        <p:attrNameLst>
                                          <p:attrName>style.visibility</p:attrName>
                                        </p:attrNameLst>
                                      </p:cBhvr>
                                      <p:to>
                                        <p:strVal val="visible"/>
                                      </p:to>
                                    </p:set>
                                    <p:animEffect transition="in" filter="fade">
                                      <p:cBhvr>
                                        <p:cTn id="46" dur="1000"/>
                                        <p:tgtEl>
                                          <p:spTgt spid="4">
                                            <p:txEl>
                                              <p:pRg st="3" end="3"/>
                                            </p:txEl>
                                          </p:spTgt>
                                        </p:tgtEl>
                                      </p:cBhvr>
                                    </p:animEffect>
                                    <p:anim calcmode="lin" valueType="num">
                                      <p:cBhvr>
                                        <p:cTn id="47"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6" presetClass="entr" presetSubtype="16" fill="hold" grpId="0" nodeType="clickEffect">
                                  <p:stCondLst>
                                    <p:cond delay="0"/>
                                  </p:stCondLst>
                                  <p:childTnLst>
                                    <p:set>
                                      <p:cBhvr>
                                        <p:cTn id="52" dur="1" fill="hold">
                                          <p:stCondLst>
                                            <p:cond delay="0"/>
                                          </p:stCondLst>
                                        </p:cTn>
                                        <p:tgtEl>
                                          <p:spTgt spid="5"/>
                                        </p:tgtEl>
                                        <p:attrNameLst>
                                          <p:attrName>style.visibility</p:attrName>
                                        </p:attrNameLst>
                                      </p:cBhvr>
                                      <p:to>
                                        <p:strVal val="visible"/>
                                      </p:to>
                                    </p:set>
                                    <p:animEffect transition="in" filter="circle(in)">
                                      <p:cBhvr>
                                        <p:cTn id="53"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z="4800" dirty="0" smtClean="0"/>
              <a:t>Differance</a:t>
            </a:r>
            <a:endParaRPr lang="en-AU" sz="4800" dirty="0"/>
          </a:p>
        </p:txBody>
      </p:sp>
      <p:sp>
        <p:nvSpPr>
          <p:cNvPr id="3" name="Content Placeholder 2"/>
          <p:cNvSpPr>
            <a:spLocks noGrp="1"/>
          </p:cNvSpPr>
          <p:nvPr>
            <p:ph idx="1"/>
          </p:nvPr>
        </p:nvSpPr>
        <p:spPr/>
        <p:txBody>
          <a:bodyPr>
            <a:normAutofit fontScale="92500" lnSpcReduction="10000"/>
          </a:bodyPr>
          <a:lstStyle/>
          <a:p>
            <a:pPr marL="0" indent="0">
              <a:buNone/>
            </a:pPr>
            <a:r>
              <a:rPr lang="en-AU" sz="2800" b="1" dirty="0">
                <a:solidFill>
                  <a:schemeClr val="tx1"/>
                </a:solidFill>
              </a:rPr>
              <a:t>Saussure offers an analogy between language and chess: "</a:t>
            </a:r>
            <a:r>
              <a:rPr lang="en-AU" sz="2800" b="1" i="1" dirty="0">
                <a:solidFill>
                  <a:schemeClr val="tx1"/>
                </a:solidFill>
              </a:rPr>
              <a:t>The respective value of the pieces depends on their position on the chessboard just as each linguistic term derives its value from its opposition to all the other terms. . . . Language is a system of interdependent terms in which the value of each term results solely from the simultaneous presence of the others . . . .Signs function, then, not through their intrinsic value but through their relative </a:t>
            </a:r>
            <a:r>
              <a:rPr lang="en-AU" sz="2800" b="1" i="1" dirty="0" smtClean="0">
                <a:solidFill>
                  <a:schemeClr val="tx1"/>
                </a:solidFill>
              </a:rPr>
              <a:t>position.“</a:t>
            </a:r>
          </a:p>
          <a:p>
            <a:pPr marL="0" indent="0">
              <a:buNone/>
            </a:pPr>
            <a:r>
              <a:rPr lang="en-AU" sz="2800" b="1" dirty="0">
                <a:hlinkClick r:id="rId2"/>
              </a:rPr>
              <a:t>http://www.webpages.uidaho.edu/~</a:t>
            </a:r>
            <a:r>
              <a:rPr lang="en-AU" sz="2800" b="1" dirty="0" smtClean="0">
                <a:hlinkClick r:id="rId2"/>
              </a:rPr>
              <a:t>sflores/saussure.html</a:t>
            </a:r>
            <a:endParaRPr lang="en-AU" sz="2800" b="1" dirty="0" smtClean="0"/>
          </a:p>
          <a:p>
            <a:pPr marL="0" indent="0">
              <a:buNone/>
            </a:pPr>
            <a:endParaRPr lang="en-AU" sz="2800" b="1" dirty="0"/>
          </a:p>
        </p:txBody>
      </p:sp>
      <p:pic>
        <p:nvPicPr>
          <p:cNvPr id="1026" name="Picture 2" descr="C:\Users\EJW\AppData\Local\Microsoft\Windows\INetCache\IE\STCQX4KC\3d_chessboard_in_vector_by_chiragtheoo7[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91200" y="228600"/>
            <a:ext cx="2228850" cy="1200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391171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1026"/>
                                        </p:tgtEl>
                                        <p:attrNameLst>
                                          <p:attrName>style.visibility</p:attrName>
                                        </p:attrNameLst>
                                      </p:cBhvr>
                                      <p:to>
                                        <p:strVal val="visible"/>
                                      </p:to>
                                    </p:set>
                                    <p:animEffect transition="in" filter="fade">
                                      <p:cBhvr>
                                        <p:cTn id="24" dur="1000"/>
                                        <p:tgtEl>
                                          <p:spTgt spid="1026"/>
                                        </p:tgtEl>
                                      </p:cBhvr>
                                    </p:animEffect>
                                    <p:anim calcmode="lin" valueType="num">
                                      <p:cBhvr>
                                        <p:cTn id="25" dur="1000" fill="hold"/>
                                        <p:tgtEl>
                                          <p:spTgt spid="1026"/>
                                        </p:tgtEl>
                                        <p:attrNameLst>
                                          <p:attrName>ppt_x</p:attrName>
                                        </p:attrNameLst>
                                      </p:cBhvr>
                                      <p:tavLst>
                                        <p:tav tm="0">
                                          <p:val>
                                            <p:strVal val="#ppt_x"/>
                                          </p:val>
                                        </p:tav>
                                        <p:tav tm="100000">
                                          <p:val>
                                            <p:strVal val="#ppt_x"/>
                                          </p:val>
                                        </p:tav>
                                      </p:tavLst>
                                    </p:anim>
                                    <p:anim calcmode="lin" valueType="num">
                                      <p:cBhvr>
                                        <p:cTn id="26"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sz="4800" dirty="0" smtClean="0"/>
              <a:t>Truth?</a:t>
            </a:r>
            <a:endParaRPr lang="en-AU" sz="4800" dirty="0"/>
          </a:p>
        </p:txBody>
      </p:sp>
      <p:sp>
        <p:nvSpPr>
          <p:cNvPr id="3" name="Content Placeholder 2"/>
          <p:cNvSpPr>
            <a:spLocks noGrp="1"/>
          </p:cNvSpPr>
          <p:nvPr>
            <p:ph idx="1"/>
          </p:nvPr>
        </p:nvSpPr>
        <p:spPr/>
        <p:txBody>
          <a:bodyPr>
            <a:normAutofit fontScale="92500" lnSpcReduction="10000"/>
          </a:bodyPr>
          <a:lstStyle/>
          <a:p>
            <a:pPr marL="0" indent="0">
              <a:buNone/>
            </a:pPr>
            <a:r>
              <a:rPr lang="en-AU" sz="3600" b="1" dirty="0" smtClean="0">
                <a:solidFill>
                  <a:schemeClr val="tx1"/>
                </a:solidFill>
              </a:rPr>
              <a:t>Poststructuralist theorists posit that there is no foundational ‘truth’ or reality in the universe. There are only local truths generated by human groups through their cultural systems in response to their needs for power, survival and esteem. </a:t>
            </a:r>
            <a:r>
              <a:rPr lang="en-AU" sz="3600" b="1" dirty="0" smtClean="0">
                <a:solidFill>
                  <a:srgbClr val="FF0000"/>
                </a:solidFill>
              </a:rPr>
              <a:t>Consequently, values (ideology) and identity are cultural constructs, not stable entities</a:t>
            </a:r>
            <a:r>
              <a:rPr lang="en-AU" b="1" dirty="0" smtClean="0">
                <a:solidFill>
                  <a:srgbClr val="FF0000"/>
                </a:solidFill>
              </a:rPr>
              <a:t>. </a:t>
            </a:r>
            <a:endParaRPr lang="en-AU" b="1" dirty="0">
              <a:solidFill>
                <a:srgbClr val="FF0000"/>
              </a:solidFill>
            </a:endParaRPr>
          </a:p>
        </p:txBody>
      </p:sp>
    </p:spTree>
    <p:extLst>
      <p:ext uri="{BB962C8B-B14F-4D97-AF65-F5344CB8AC3E}">
        <p14:creationId xmlns:p14="http://schemas.microsoft.com/office/powerpoint/2010/main" val="108028667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sz="4800" dirty="0" smtClean="0"/>
              <a:t>Discourse and Ideology</a:t>
            </a:r>
            <a:endParaRPr lang="en-AU" sz="4800" dirty="0"/>
          </a:p>
        </p:txBody>
      </p:sp>
      <p:sp>
        <p:nvSpPr>
          <p:cNvPr id="3" name="Content Placeholder 2"/>
          <p:cNvSpPr>
            <a:spLocks noGrp="1"/>
          </p:cNvSpPr>
          <p:nvPr>
            <p:ph idx="1"/>
          </p:nvPr>
        </p:nvSpPr>
        <p:spPr/>
        <p:txBody>
          <a:bodyPr>
            <a:normAutofit fontScale="92500" lnSpcReduction="10000"/>
          </a:bodyPr>
          <a:lstStyle/>
          <a:p>
            <a:pPr marL="0" indent="0">
              <a:buNone/>
            </a:pPr>
            <a:r>
              <a:rPr lang="en-AU" sz="3600" dirty="0" smtClean="0">
                <a:solidFill>
                  <a:schemeClr val="tx1"/>
                </a:solidFill>
              </a:rPr>
              <a:t>We have seen that discourses (e.g. gender, race and class) in societies are underpinned by values, attitudes and beliefs (world views, ideologies) which are inscribed in language. The means by which ideology underpins texts can be seen for instance, in gaps, silences, incoherencies, foregrounding, contradictions, binary oppositions and myth</a:t>
            </a:r>
            <a:r>
              <a:rPr lang="en-AU" dirty="0" smtClean="0">
                <a:solidFill>
                  <a:schemeClr val="tx1"/>
                </a:solidFill>
              </a:rPr>
              <a:t>. </a:t>
            </a:r>
            <a:endParaRPr lang="en-AU" dirty="0">
              <a:solidFill>
                <a:schemeClr val="tx1"/>
              </a:solidFill>
            </a:endParaRPr>
          </a:p>
        </p:txBody>
      </p:sp>
    </p:spTree>
    <p:extLst>
      <p:ext uri="{BB962C8B-B14F-4D97-AF65-F5344CB8AC3E}">
        <p14:creationId xmlns:p14="http://schemas.microsoft.com/office/powerpoint/2010/main" val="275503282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Ideology underpins Text</a:t>
            </a:r>
            <a:endParaRPr lang="en-AU" dirty="0"/>
          </a:p>
        </p:txBody>
      </p:sp>
      <p:sp>
        <p:nvSpPr>
          <p:cNvPr id="3" name="Content Placeholder 2"/>
          <p:cNvSpPr>
            <a:spLocks noGrp="1"/>
          </p:cNvSpPr>
          <p:nvPr>
            <p:ph idx="1"/>
          </p:nvPr>
        </p:nvSpPr>
        <p:spPr/>
        <p:txBody>
          <a:bodyPr>
            <a:normAutofit lnSpcReduction="10000"/>
          </a:bodyPr>
          <a:lstStyle/>
          <a:p>
            <a:pPr marL="0" indent="0">
              <a:buNone/>
            </a:pPr>
            <a:r>
              <a:rPr lang="en-US" sz="3300" b="1" dirty="0">
                <a:solidFill>
                  <a:schemeClr val="tx1"/>
                </a:solidFill>
              </a:rPr>
              <a:t>All texts are deliberate constructions……. composed in a particular cultural, social and historical context</a:t>
            </a:r>
            <a:r>
              <a:rPr lang="en-AU" sz="3300" b="1" dirty="0">
                <a:solidFill>
                  <a:schemeClr val="tx1"/>
                </a:solidFill>
              </a:rPr>
              <a:t> ……</a:t>
            </a:r>
            <a:r>
              <a:rPr lang="en-US" sz="3300" b="1" dirty="0">
                <a:solidFill>
                  <a:schemeClr val="tx1"/>
                </a:solidFill>
              </a:rPr>
              <a:t> they will reflect a certain world view or version of reality, conveying a particular set of assumptions, attitudes, and messages which may be understood as the ideology of the text.</a:t>
            </a:r>
            <a:endParaRPr lang="en-AU" sz="3300" b="1" dirty="0">
              <a:solidFill>
                <a:schemeClr val="tx1"/>
              </a:solidFill>
            </a:endParaRPr>
          </a:p>
        </p:txBody>
      </p:sp>
    </p:spTree>
    <p:extLst>
      <p:ext uri="{BB962C8B-B14F-4D97-AF65-F5344CB8AC3E}">
        <p14:creationId xmlns:p14="http://schemas.microsoft.com/office/powerpoint/2010/main" val="64519275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Ideology Underpins Text</a:t>
            </a:r>
            <a:endParaRPr lang="en-AU" dirty="0"/>
          </a:p>
        </p:txBody>
      </p:sp>
      <p:sp>
        <p:nvSpPr>
          <p:cNvPr id="3" name="Content Placeholder 2"/>
          <p:cNvSpPr>
            <a:spLocks noGrp="1"/>
          </p:cNvSpPr>
          <p:nvPr>
            <p:ph idx="1"/>
          </p:nvPr>
        </p:nvSpPr>
        <p:spPr/>
        <p:txBody>
          <a:bodyPr/>
          <a:lstStyle/>
          <a:p>
            <a:pPr marL="0" indent="0">
              <a:buNone/>
            </a:pPr>
            <a:r>
              <a:rPr lang="en-AU" sz="4000" b="1" dirty="0" smtClean="0">
                <a:solidFill>
                  <a:schemeClr val="tx1"/>
                </a:solidFill>
              </a:rPr>
              <a:t>Therefore, ‘a </a:t>
            </a:r>
            <a:r>
              <a:rPr lang="en-AU" sz="4000" b="1" dirty="0">
                <a:solidFill>
                  <a:schemeClr val="tx1"/>
                </a:solidFill>
              </a:rPr>
              <a:t>large part of any book is written not by its author but by the world its author lives in</a:t>
            </a:r>
            <a:r>
              <a:rPr lang="en-AU" sz="4000" b="1" dirty="0" smtClean="0">
                <a:solidFill>
                  <a:schemeClr val="tx1"/>
                </a:solidFill>
              </a:rPr>
              <a:t>’. </a:t>
            </a:r>
            <a:r>
              <a:rPr lang="en-AU" b="1" dirty="0" err="1">
                <a:solidFill>
                  <a:schemeClr val="tx1"/>
                </a:solidFill>
              </a:rPr>
              <a:t>Hourihan</a:t>
            </a:r>
            <a:r>
              <a:rPr lang="en-AU" b="1" dirty="0">
                <a:solidFill>
                  <a:schemeClr val="tx1"/>
                </a:solidFill>
              </a:rPr>
              <a:t>, M (1997) </a:t>
            </a:r>
            <a:r>
              <a:rPr lang="en-AU" b="1" i="1" dirty="0" smtClean="0">
                <a:solidFill>
                  <a:schemeClr val="tx1"/>
                </a:solidFill>
              </a:rPr>
              <a:t>Deconstructing </a:t>
            </a:r>
            <a:r>
              <a:rPr lang="en-AU" b="1" i="1" dirty="0">
                <a:solidFill>
                  <a:schemeClr val="tx1"/>
                </a:solidFill>
              </a:rPr>
              <a:t>the Hero</a:t>
            </a:r>
            <a:r>
              <a:rPr lang="en-AU" b="1" dirty="0">
                <a:solidFill>
                  <a:schemeClr val="tx1"/>
                </a:solidFill>
              </a:rPr>
              <a:t>, Routledge, </a:t>
            </a:r>
            <a:r>
              <a:rPr lang="en-AU" b="1" dirty="0" smtClean="0">
                <a:solidFill>
                  <a:schemeClr val="tx1"/>
                </a:solidFill>
              </a:rPr>
              <a:t>London. p4. </a:t>
            </a:r>
          </a:p>
          <a:p>
            <a:pPr marL="0" indent="0">
              <a:buNone/>
            </a:pPr>
            <a:r>
              <a:rPr lang="en-AU" sz="2800" b="1" dirty="0" smtClean="0">
                <a:solidFill>
                  <a:schemeClr val="tx1"/>
                </a:solidFill>
              </a:rPr>
              <a:t>In fact, as you have seen, the ideology underpinning our very own speech and thought is culturally constructed. </a:t>
            </a:r>
            <a:endParaRPr lang="en-AU" sz="2800" b="1" dirty="0">
              <a:solidFill>
                <a:schemeClr val="tx1"/>
              </a:solidFill>
            </a:endParaRPr>
          </a:p>
        </p:txBody>
      </p:sp>
    </p:spTree>
    <p:extLst>
      <p:ext uri="{BB962C8B-B14F-4D97-AF65-F5344CB8AC3E}">
        <p14:creationId xmlns:p14="http://schemas.microsoft.com/office/powerpoint/2010/main" val="293456678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p:cTn id="19"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0"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21"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22"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229600" cy="1143000"/>
          </a:xfrm>
        </p:spPr>
        <p:txBody>
          <a:bodyPr>
            <a:normAutofit/>
          </a:bodyPr>
          <a:lstStyle/>
          <a:p>
            <a:r>
              <a:rPr lang="en-AU" sz="4800" dirty="0" smtClean="0"/>
              <a:t>Truth, Ideology</a:t>
            </a:r>
            <a:endParaRPr lang="en-AU" sz="4800" dirty="0"/>
          </a:p>
        </p:txBody>
      </p:sp>
      <p:sp>
        <p:nvSpPr>
          <p:cNvPr id="3" name="Content Placeholder 2"/>
          <p:cNvSpPr>
            <a:spLocks noGrp="1"/>
          </p:cNvSpPr>
          <p:nvPr>
            <p:ph idx="1"/>
          </p:nvPr>
        </p:nvSpPr>
        <p:spPr/>
        <p:txBody>
          <a:bodyPr>
            <a:normAutofit/>
          </a:bodyPr>
          <a:lstStyle/>
          <a:p>
            <a:pPr marL="0" indent="0">
              <a:buNone/>
            </a:pPr>
            <a:r>
              <a:rPr lang="en-AU" sz="3600" b="1" dirty="0" smtClean="0">
                <a:solidFill>
                  <a:schemeClr val="tx1"/>
                </a:solidFill>
              </a:rPr>
              <a:t>It is language itself, not some essential humanness or timeless truth, that is central to culture and meaning. The world we occupy is a construction of ideology which is revealed in language through, for example,  binary oppositions and myth. </a:t>
            </a:r>
            <a:endParaRPr lang="en-AU" sz="3600" b="1" dirty="0">
              <a:solidFill>
                <a:schemeClr val="tx1"/>
              </a:solidFill>
            </a:endParaRPr>
          </a:p>
        </p:txBody>
      </p:sp>
    </p:spTree>
    <p:extLst>
      <p:ext uri="{BB962C8B-B14F-4D97-AF65-F5344CB8AC3E}">
        <p14:creationId xmlns:p14="http://schemas.microsoft.com/office/powerpoint/2010/main" val="78816641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Binary Oppositions</a:t>
            </a:r>
            <a:endParaRPr lang="en-AU" dirty="0"/>
          </a:p>
        </p:txBody>
      </p:sp>
      <p:sp>
        <p:nvSpPr>
          <p:cNvPr id="3" name="Content Placeholder 2"/>
          <p:cNvSpPr>
            <a:spLocks noGrp="1"/>
          </p:cNvSpPr>
          <p:nvPr>
            <p:ph idx="1"/>
          </p:nvPr>
        </p:nvSpPr>
        <p:spPr/>
        <p:txBody>
          <a:bodyPr>
            <a:normAutofit fontScale="92500"/>
          </a:bodyPr>
          <a:lstStyle/>
          <a:p>
            <a:pPr marL="0" indent="0">
              <a:buNone/>
            </a:pPr>
            <a:r>
              <a:rPr lang="en-AU" b="1" dirty="0">
                <a:solidFill>
                  <a:schemeClr val="tx1"/>
                </a:solidFill>
              </a:rPr>
              <a:t>Layers of meaning in texts are created, shaped and reinforced by binary oppositions.  </a:t>
            </a:r>
          </a:p>
          <a:p>
            <a:pPr marL="0" indent="0">
              <a:buNone/>
            </a:pPr>
            <a:endParaRPr lang="en-AU" b="1" dirty="0" smtClean="0">
              <a:solidFill>
                <a:schemeClr val="tx1"/>
              </a:solidFill>
            </a:endParaRPr>
          </a:p>
          <a:p>
            <a:pPr marL="0" indent="0">
              <a:buNone/>
            </a:pPr>
            <a:r>
              <a:rPr lang="en-AU" b="1" dirty="0" smtClean="0">
                <a:solidFill>
                  <a:schemeClr val="tx1"/>
                </a:solidFill>
              </a:rPr>
              <a:t>Barthes </a:t>
            </a:r>
            <a:r>
              <a:rPr lang="en-AU" b="1" dirty="0">
                <a:solidFill>
                  <a:schemeClr val="tx1"/>
                </a:solidFill>
              </a:rPr>
              <a:t>and Levi-Strauss noticed </a:t>
            </a:r>
            <a:r>
              <a:rPr lang="en-AU" b="1" dirty="0" smtClean="0">
                <a:solidFill>
                  <a:schemeClr val="tx1"/>
                </a:solidFill>
              </a:rPr>
              <a:t>an </a:t>
            </a:r>
            <a:r>
              <a:rPr lang="en-AU" b="1" dirty="0">
                <a:solidFill>
                  <a:schemeClr val="tx1"/>
                </a:solidFill>
              </a:rPr>
              <a:t>important feature of </a:t>
            </a:r>
            <a:r>
              <a:rPr lang="en-AU" b="1" dirty="0" smtClean="0">
                <a:solidFill>
                  <a:schemeClr val="tx1"/>
                </a:solidFill>
              </a:rPr>
              <a:t>the </a:t>
            </a:r>
            <a:r>
              <a:rPr lang="en-AU" b="1" dirty="0">
                <a:solidFill>
                  <a:schemeClr val="tx1"/>
                </a:solidFill>
              </a:rPr>
              <a:t>'binary opposites': that one side of the binary pair is always seen by a particular society or culture as more valued over the other</a:t>
            </a:r>
            <a:r>
              <a:rPr lang="en-AU" b="1" dirty="0" smtClean="0">
                <a:solidFill>
                  <a:schemeClr val="tx1"/>
                </a:solidFill>
              </a:rPr>
              <a:t>. E.g. man/woman, black/white, country/city</a:t>
            </a:r>
          </a:p>
          <a:p>
            <a:pPr marL="0" indent="0">
              <a:buNone/>
            </a:pPr>
            <a:r>
              <a:rPr lang="en-AU" b="1" dirty="0">
                <a:solidFill>
                  <a:schemeClr val="tx1"/>
                </a:solidFill>
              </a:rPr>
              <a:t>B</a:t>
            </a:r>
            <a:r>
              <a:rPr lang="en-AU" b="1" dirty="0" smtClean="0">
                <a:solidFill>
                  <a:schemeClr val="tx1"/>
                </a:solidFill>
              </a:rPr>
              <a:t>inary </a:t>
            </a:r>
            <a:r>
              <a:rPr lang="en-AU" b="1" dirty="0">
                <a:solidFill>
                  <a:schemeClr val="tx1"/>
                </a:solidFill>
              </a:rPr>
              <a:t>oppositions are patterns of opposing concepts or ideas, which work to produce a set of beliefs or values. </a:t>
            </a:r>
          </a:p>
          <a:p>
            <a:pPr marL="0" indent="0">
              <a:buNone/>
            </a:pPr>
            <a:r>
              <a:rPr lang="en-AU" b="1" dirty="0">
                <a:solidFill>
                  <a:schemeClr val="tx1"/>
                </a:solidFill>
              </a:rPr>
              <a:t>Dominant ideologies are therefore reinforced by a culture’s perception of the relative worth of each side of the binary. </a:t>
            </a:r>
          </a:p>
        </p:txBody>
      </p:sp>
    </p:spTree>
    <p:extLst>
      <p:ext uri="{BB962C8B-B14F-4D97-AF65-F5344CB8AC3E}">
        <p14:creationId xmlns:p14="http://schemas.microsoft.com/office/powerpoint/2010/main" val="341142035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1000"/>
                                        <p:tgtEl>
                                          <p:spTgt spid="3">
                                            <p:txEl>
                                              <p:pRg st="2" end="2"/>
                                            </p:txEl>
                                          </p:spTgt>
                                        </p:tgtEl>
                                      </p:cBhvr>
                                    </p:animEffect>
                                    <p:anim calcmode="lin" valueType="num">
                                      <p:cBhvr>
                                        <p:cTn id="21"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1000"/>
                                        <p:tgtEl>
                                          <p:spTgt spid="3">
                                            <p:txEl>
                                              <p:pRg st="3" end="3"/>
                                            </p:txEl>
                                          </p:spTgt>
                                        </p:tgtEl>
                                      </p:cBhvr>
                                    </p:animEffect>
                                    <p:anim calcmode="lin" valueType="num">
                                      <p:cBhvr>
                                        <p:cTn id="2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3" end="3"/>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1000"/>
                                        <p:tgtEl>
                                          <p:spTgt spid="3">
                                            <p:txEl>
                                              <p:pRg st="4" end="4"/>
                                            </p:txEl>
                                          </p:spTgt>
                                        </p:tgtEl>
                                      </p:cBhvr>
                                    </p:animEffect>
                                    <p:anim calcmode="lin" valueType="num">
                                      <p:cBhvr>
                                        <p:cTn id="3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Binary Oppositions</a:t>
            </a:r>
            <a:endParaRPr lang="en-AU" dirty="0"/>
          </a:p>
        </p:txBody>
      </p:sp>
      <p:sp>
        <p:nvSpPr>
          <p:cNvPr id="3" name="Content Placeholder 2"/>
          <p:cNvSpPr>
            <a:spLocks noGrp="1"/>
          </p:cNvSpPr>
          <p:nvPr>
            <p:ph idx="1"/>
          </p:nvPr>
        </p:nvSpPr>
        <p:spPr/>
        <p:txBody>
          <a:bodyPr>
            <a:noAutofit/>
          </a:bodyPr>
          <a:lstStyle/>
          <a:p>
            <a:pPr marL="0" indent="0">
              <a:buNone/>
            </a:pPr>
            <a:r>
              <a:rPr lang="en-AU" sz="2800" b="1" dirty="0">
                <a:solidFill>
                  <a:schemeClr val="tx1"/>
                </a:solidFill>
              </a:rPr>
              <a:t>We can begin to unpack the ideology of t</a:t>
            </a:r>
            <a:r>
              <a:rPr lang="en-AU" sz="2800" b="1" dirty="0" smtClean="0">
                <a:solidFill>
                  <a:schemeClr val="tx1"/>
                </a:solidFill>
              </a:rPr>
              <a:t>exts by </a:t>
            </a:r>
            <a:r>
              <a:rPr lang="en-AU" sz="2800" b="1" dirty="0">
                <a:solidFill>
                  <a:schemeClr val="tx1"/>
                </a:solidFill>
              </a:rPr>
              <a:t>examining the binary oppositions, which are central to them. The qualities ascribed to ‘good’ characters reveal much about what has been valued and what has been regarded as inferior or evil in Western culture. The conceptual centre of hero stories/folk tales consists of a set of binary oppositions: the qualities ascribed to the hero on the one hand and to his wild opponents on the other</a:t>
            </a:r>
            <a:r>
              <a:rPr lang="en-AU" sz="2800" b="1" dirty="0" smtClean="0">
                <a:solidFill>
                  <a:schemeClr val="tx1"/>
                </a:solidFill>
              </a:rPr>
              <a:t>. (ibid. p 17)</a:t>
            </a:r>
            <a:endParaRPr lang="en-AU" sz="2800" b="1" dirty="0">
              <a:solidFill>
                <a:schemeClr val="tx1"/>
              </a:solidFill>
            </a:endParaRPr>
          </a:p>
        </p:txBody>
      </p:sp>
    </p:spTree>
    <p:extLst>
      <p:ext uri="{BB962C8B-B14F-4D97-AF65-F5344CB8AC3E}">
        <p14:creationId xmlns:p14="http://schemas.microsoft.com/office/powerpoint/2010/main" val="303673511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solidFill>
        </p:spPr>
        <p:txBody>
          <a:bodyPr>
            <a:noAutofit/>
          </a:bodyPr>
          <a:lstStyle/>
          <a:p>
            <a:r>
              <a:rPr lang="en-AU" sz="4000" dirty="0" smtClean="0">
                <a:solidFill>
                  <a:schemeClr val="tx1"/>
                </a:solidFill>
              </a:rPr>
              <a:t>The Problem of Meaning in Literature</a:t>
            </a:r>
            <a:endParaRPr lang="en-AU" sz="4000" dirty="0">
              <a:solidFill>
                <a:schemeClr val="tx1"/>
              </a:solidFill>
            </a:endParaRPr>
          </a:p>
        </p:txBody>
      </p:sp>
      <p:sp>
        <p:nvSpPr>
          <p:cNvPr id="3" name="Content Placeholder 2"/>
          <p:cNvSpPr>
            <a:spLocks noGrp="1"/>
          </p:cNvSpPr>
          <p:nvPr>
            <p:ph idx="1"/>
          </p:nvPr>
        </p:nvSpPr>
        <p:spPr/>
        <p:txBody>
          <a:bodyPr>
            <a:normAutofit/>
          </a:bodyPr>
          <a:lstStyle/>
          <a:p>
            <a:pPr>
              <a:buNone/>
            </a:pPr>
            <a:r>
              <a:rPr lang="en-US" b="1" dirty="0" smtClean="0">
                <a:solidFill>
                  <a:schemeClr val="tx1"/>
                </a:solidFill>
              </a:rPr>
              <a:t>There are several (overlapping) ways to approach this:</a:t>
            </a:r>
          </a:p>
          <a:p>
            <a:pPr>
              <a:buNone/>
            </a:pPr>
            <a:endParaRPr lang="en-AU" b="1" dirty="0" smtClean="0"/>
          </a:p>
          <a:p>
            <a:pPr marL="118872" indent="0">
              <a:buNone/>
            </a:pPr>
            <a:endParaRPr lang="en-AU" dirty="0"/>
          </a:p>
          <a:p>
            <a:pPr>
              <a:buNone/>
            </a:pPr>
            <a:endParaRPr lang="en-AU" dirty="0"/>
          </a:p>
        </p:txBody>
      </p:sp>
      <p:graphicFrame>
        <p:nvGraphicFramePr>
          <p:cNvPr id="4" name="Diagram 3"/>
          <p:cNvGraphicFramePr/>
          <p:nvPr>
            <p:extLst>
              <p:ext uri="{D42A27DB-BD31-4B8C-83A1-F6EECF244321}">
                <p14:modId xmlns:p14="http://schemas.microsoft.com/office/powerpoint/2010/main" val="404304227"/>
              </p:ext>
            </p:extLst>
          </p:nvPr>
        </p:nvGraphicFramePr>
        <p:xfrm>
          <a:off x="1691680" y="2132856"/>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6" name="Straight Arrow Connector 5"/>
          <p:cNvCxnSpPr/>
          <p:nvPr/>
        </p:nvCxnSpPr>
        <p:spPr>
          <a:xfrm>
            <a:off x="4191000" y="2438400"/>
            <a:ext cx="9144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H="1">
            <a:off x="4114800" y="3810000"/>
            <a:ext cx="1066800" cy="685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4114800" y="5334000"/>
            <a:ext cx="990600" cy="609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1930965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1000"/>
                                        <p:tgtEl>
                                          <p:spTgt spid="3">
                                            <p:txEl>
                                              <p:pRg st="0" end="0"/>
                                            </p:txEl>
                                          </p:spTgt>
                                        </p:tgtEl>
                                      </p:cBhvr>
                                    </p:animEffect>
                                    <p:anim calcmode="lin" valueType="num">
                                      <p:cBhvr>
                                        <p:cTn id="16"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7"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Graphic spid="4" grpId="0">
        <p:bldAsOne/>
      </p:bldGraphic>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Binary Oppositions</a:t>
            </a:r>
            <a:endParaRPr lang="en-AU" dirty="0"/>
          </a:p>
        </p:txBody>
      </p:sp>
      <p:sp>
        <p:nvSpPr>
          <p:cNvPr id="3" name="Content Placeholder 2"/>
          <p:cNvSpPr>
            <a:spLocks noGrp="1"/>
          </p:cNvSpPr>
          <p:nvPr>
            <p:ph idx="1"/>
          </p:nvPr>
        </p:nvSpPr>
        <p:spPr/>
        <p:txBody>
          <a:bodyPr>
            <a:normAutofit lnSpcReduction="10000"/>
          </a:bodyPr>
          <a:lstStyle/>
          <a:p>
            <a:pPr marL="0" indent="0">
              <a:buNone/>
            </a:pPr>
            <a:r>
              <a:rPr lang="en-AU" sz="2800" b="1" dirty="0">
                <a:solidFill>
                  <a:schemeClr val="tx1"/>
                </a:solidFill>
              </a:rPr>
              <a:t>Reason – emotion; civilization – wilderness; reason – nature; order –chaos; mind (soul) – body; male – female; human – non-human; master – slave. </a:t>
            </a:r>
            <a:endParaRPr lang="en-AU" sz="2800" b="1" dirty="0" smtClean="0">
              <a:solidFill>
                <a:schemeClr val="tx1"/>
              </a:solidFill>
            </a:endParaRPr>
          </a:p>
          <a:p>
            <a:pPr marL="0" indent="0">
              <a:buNone/>
            </a:pPr>
            <a:r>
              <a:rPr lang="en-AU" sz="2800" b="1" dirty="0" smtClean="0">
                <a:solidFill>
                  <a:schemeClr val="tx1"/>
                </a:solidFill>
              </a:rPr>
              <a:t>In </a:t>
            </a:r>
            <a:r>
              <a:rPr lang="en-AU" sz="2800" b="1" dirty="0">
                <a:solidFill>
                  <a:schemeClr val="tx1"/>
                </a:solidFill>
              </a:rPr>
              <a:t>hero tales of the Christian </a:t>
            </a:r>
            <a:r>
              <a:rPr lang="en-AU" sz="2800" b="1" dirty="0" smtClean="0">
                <a:solidFill>
                  <a:schemeClr val="tx1"/>
                </a:solidFill>
              </a:rPr>
              <a:t>era, </a:t>
            </a:r>
            <a:r>
              <a:rPr lang="en-AU" sz="2800" b="1" dirty="0">
                <a:solidFill>
                  <a:schemeClr val="tx1"/>
                </a:solidFill>
              </a:rPr>
              <a:t>‘good’ is frequently attached to the ‘reason……… master’ side of the dualities and ‘evil’ to their opposites, thus powerfully reinforcing the sense of the innate superiority of civilised, rational, male order as against wild, emotional, female </a:t>
            </a:r>
            <a:r>
              <a:rPr lang="en-AU" sz="2800" b="1" dirty="0" smtClean="0">
                <a:solidFill>
                  <a:schemeClr val="tx1"/>
                </a:solidFill>
              </a:rPr>
              <a:t>chaos. (ibid. p 17)</a:t>
            </a:r>
            <a:endParaRPr lang="en-AU" sz="2800" b="1" dirty="0">
              <a:solidFill>
                <a:schemeClr val="tx1"/>
              </a:solidFill>
            </a:endParaRPr>
          </a:p>
        </p:txBody>
      </p:sp>
    </p:spTree>
    <p:extLst>
      <p:ext uri="{BB962C8B-B14F-4D97-AF65-F5344CB8AC3E}">
        <p14:creationId xmlns:p14="http://schemas.microsoft.com/office/powerpoint/2010/main" val="356223126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fade">
                                      <p:cBhvr>
                                        <p:cTn id="20" dur="1000"/>
                                        <p:tgtEl>
                                          <p:spTgt spid="3">
                                            <p:txEl>
                                              <p:pRg st="1" end="1"/>
                                            </p:txEl>
                                          </p:spTgt>
                                        </p:tgtEl>
                                      </p:cBhvr>
                                    </p:animEffect>
                                    <p:anim calcmode="lin" valueType="num">
                                      <p:cBhvr>
                                        <p:cTn id="21"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p:cNvPicPr>
            <a:picLocks noGrp="1" noChangeAspect="1"/>
          </p:cNvPicPr>
          <p:nvPr>
            <p:ph type="pic" idx="1"/>
          </p:nvPr>
        </p:nvPicPr>
        <p:blipFill>
          <a:blip r:embed="rId2">
            <a:extLst>
              <a:ext uri="{28A0092B-C50C-407E-A947-70E740481C1C}">
                <a14:useLocalDpi xmlns:a14="http://schemas.microsoft.com/office/drawing/2010/main" val="0"/>
              </a:ext>
            </a:extLst>
          </a:blip>
          <a:srcRect l="10541" r="10541"/>
          <a:stretch>
            <a:fillRect/>
          </a:stretch>
        </p:blipFill>
        <p:spPr/>
      </p:pic>
      <p:sp>
        <p:nvSpPr>
          <p:cNvPr id="3" name="Title 2"/>
          <p:cNvSpPr>
            <a:spLocks noGrp="1"/>
          </p:cNvSpPr>
          <p:nvPr>
            <p:ph type="title"/>
          </p:nvPr>
        </p:nvSpPr>
        <p:spPr/>
        <p:txBody>
          <a:bodyPr>
            <a:normAutofit fontScale="90000"/>
          </a:bodyPr>
          <a:lstStyle/>
          <a:p>
            <a:r>
              <a:rPr lang="en-US" dirty="0" smtClean="0"/>
              <a:t>You can analyse binary oppositions </a:t>
            </a:r>
            <a:endParaRPr lang="en-US" dirty="0"/>
          </a:p>
        </p:txBody>
      </p:sp>
      <p:sp>
        <p:nvSpPr>
          <p:cNvPr id="4" name="Text Placeholder 3"/>
          <p:cNvSpPr>
            <a:spLocks noGrp="1"/>
          </p:cNvSpPr>
          <p:nvPr>
            <p:ph type="body" sz="half" idx="2"/>
          </p:nvPr>
        </p:nvSpPr>
        <p:spPr/>
        <p:txBody>
          <a:bodyPr>
            <a:normAutofit fontScale="92500" lnSpcReduction="20000"/>
          </a:bodyPr>
          <a:lstStyle/>
          <a:p>
            <a:r>
              <a:rPr lang="en-US" dirty="0" smtClean="0"/>
              <a:t>when applying most t-c and </a:t>
            </a:r>
            <a:r>
              <a:rPr lang="en-US" dirty="0" err="1" smtClean="0"/>
              <a:t>wc</a:t>
            </a:r>
            <a:r>
              <a:rPr lang="en-US" dirty="0" smtClean="0"/>
              <a:t>-c literary theories…..just make sure your explanation of the concept is spot on!</a:t>
            </a:r>
            <a:endParaRPr lang="en-US" dirty="0"/>
          </a:p>
        </p:txBody>
      </p:sp>
    </p:spTree>
    <p:extLst>
      <p:ext uri="{BB962C8B-B14F-4D97-AF65-F5344CB8AC3E}">
        <p14:creationId xmlns:p14="http://schemas.microsoft.com/office/powerpoint/2010/main" val="73647706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additive="base">
                                        <p:cTn id="13"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circle(in)">
                                      <p:cBhvr>
                                        <p:cTn id="19"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smtClean="0">
                <a:solidFill>
                  <a:schemeClr val="tx1"/>
                </a:solidFill>
              </a:rPr>
              <a:t>Myth</a:t>
            </a:r>
            <a:endParaRPr lang="en-AU" b="1" dirty="0">
              <a:solidFill>
                <a:schemeClr val="tx1"/>
              </a:solidFill>
            </a:endParaRPr>
          </a:p>
        </p:txBody>
      </p:sp>
      <p:sp>
        <p:nvSpPr>
          <p:cNvPr id="3" name="Content Placeholder 2"/>
          <p:cNvSpPr>
            <a:spLocks noGrp="1"/>
          </p:cNvSpPr>
          <p:nvPr>
            <p:ph sz="half" idx="1"/>
          </p:nvPr>
        </p:nvSpPr>
        <p:spPr/>
        <p:txBody>
          <a:bodyPr>
            <a:normAutofit fontScale="92500"/>
          </a:bodyPr>
          <a:lstStyle/>
          <a:p>
            <a:pPr>
              <a:buNone/>
            </a:pPr>
            <a:r>
              <a:rPr lang="en-US" sz="3300" b="1" dirty="0">
                <a:solidFill>
                  <a:schemeClr val="tx1"/>
                </a:solidFill>
              </a:rPr>
              <a:t>A myth is a textual representation of a shared understanding about the world</a:t>
            </a:r>
            <a:r>
              <a:rPr lang="en-US" sz="3300" b="1" dirty="0" smtClean="0">
                <a:solidFill>
                  <a:schemeClr val="tx1"/>
                </a:solidFill>
              </a:rPr>
              <a:t>. E.g. wolf, princess, motherhood</a:t>
            </a:r>
          </a:p>
          <a:p>
            <a:pPr>
              <a:buNone/>
            </a:pPr>
            <a:r>
              <a:rPr lang="en-US" sz="3300" b="1" dirty="0" smtClean="0">
                <a:solidFill>
                  <a:schemeClr val="tx1"/>
                </a:solidFill>
              </a:rPr>
              <a:t>(not the usual meaning of myth)</a:t>
            </a:r>
            <a:endParaRPr lang="en-AU" sz="3300" b="1" dirty="0">
              <a:solidFill>
                <a:schemeClr val="tx1"/>
              </a:solidFill>
            </a:endParaRPr>
          </a:p>
        </p:txBody>
      </p:sp>
      <p:sp>
        <p:nvSpPr>
          <p:cNvPr id="4" name="Content Placeholder 3"/>
          <p:cNvSpPr>
            <a:spLocks noGrp="1"/>
          </p:cNvSpPr>
          <p:nvPr>
            <p:ph sz="half" idx="2"/>
          </p:nvPr>
        </p:nvSpPr>
        <p:spPr/>
        <p:txBody>
          <a:bodyPr>
            <a:normAutofit fontScale="92500"/>
          </a:bodyPr>
          <a:lstStyle/>
          <a:p>
            <a:pPr>
              <a:buNone/>
            </a:pPr>
            <a:r>
              <a:rPr lang="en-US" sz="3300" b="1" dirty="0">
                <a:solidFill>
                  <a:schemeClr val="tx1"/>
                </a:solidFill>
              </a:rPr>
              <a:t>Myth is a pre-packaged set of beliefs and practices that seem natural and obvious to members of a culture.</a:t>
            </a:r>
            <a:endParaRPr lang="en-AU" sz="3300" b="1" dirty="0">
              <a:solidFill>
                <a:schemeClr val="tx1"/>
              </a:solidFill>
            </a:endParaRPr>
          </a:p>
        </p:txBody>
      </p:sp>
    </p:spTree>
    <p:extLst>
      <p:ext uri="{BB962C8B-B14F-4D97-AF65-F5344CB8AC3E}">
        <p14:creationId xmlns:p14="http://schemas.microsoft.com/office/powerpoint/2010/main" val="122076509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4">
                                            <p:txEl>
                                              <p:pRg st="0" end="0"/>
                                            </p:txEl>
                                          </p:spTgt>
                                        </p:tgtEl>
                                        <p:attrNameLst>
                                          <p:attrName>style.visibility</p:attrName>
                                        </p:attrNameLst>
                                      </p:cBhvr>
                                      <p:to>
                                        <p:strVal val="visible"/>
                                      </p:to>
                                    </p:set>
                                    <p:animEffect transition="in" filter="fade">
                                      <p:cBhvr>
                                        <p:cTn id="25" dur="1000"/>
                                        <p:tgtEl>
                                          <p:spTgt spid="4">
                                            <p:txEl>
                                              <p:pRg st="0" end="0"/>
                                            </p:txEl>
                                          </p:spTgt>
                                        </p:tgtEl>
                                      </p:cBhvr>
                                    </p:animEffect>
                                    <p:anim calcmode="lin" valueType="num">
                                      <p:cBhvr>
                                        <p:cTn id="26"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27"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Myth</a:t>
            </a:r>
            <a:endParaRPr lang="en-AU" dirty="0"/>
          </a:p>
        </p:txBody>
      </p:sp>
      <p:sp>
        <p:nvSpPr>
          <p:cNvPr id="3" name="Content Placeholder 2"/>
          <p:cNvSpPr>
            <a:spLocks noGrp="1"/>
          </p:cNvSpPr>
          <p:nvPr>
            <p:ph sz="half" idx="1"/>
          </p:nvPr>
        </p:nvSpPr>
        <p:spPr/>
        <p:txBody>
          <a:bodyPr>
            <a:normAutofit/>
          </a:bodyPr>
          <a:lstStyle/>
          <a:p>
            <a:pPr marL="0" indent="0">
              <a:buNone/>
            </a:pPr>
            <a:r>
              <a:rPr lang="en-AU" b="1" dirty="0">
                <a:solidFill>
                  <a:schemeClr val="tx1"/>
                </a:solidFill>
              </a:rPr>
              <a:t>In modern literary and cultural study, myth refers to a shared way of understanding the world that is activated through representations in texts. </a:t>
            </a:r>
            <a:r>
              <a:rPr lang="en-AU" b="1" dirty="0" smtClean="0">
                <a:solidFill>
                  <a:schemeClr val="tx1"/>
                </a:solidFill>
              </a:rPr>
              <a:t>E.g. romantic love, childhood, prince, vampire</a:t>
            </a:r>
            <a:endParaRPr lang="en-AU" b="1" dirty="0">
              <a:solidFill>
                <a:schemeClr val="tx1"/>
              </a:solidFill>
            </a:endParaRPr>
          </a:p>
        </p:txBody>
      </p:sp>
      <p:sp>
        <p:nvSpPr>
          <p:cNvPr id="4" name="Content Placeholder 3"/>
          <p:cNvSpPr>
            <a:spLocks noGrp="1"/>
          </p:cNvSpPr>
          <p:nvPr>
            <p:ph sz="half" idx="2"/>
          </p:nvPr>
        </p:nvSpPr>
        <p:spPr/>
        <p:txBody>
          <a:bodyPr>
            <a:normAutofit/>
          </a:bodyPr>
          <a:lstStyle/>
          <a:p>
            <a:pPr marL="0" indent="0">
              <a:buNone/>
            </a:pPr>
            <a:r>
              <a:rPr lang="en-AU" b="1" dirty="0">
                <a:solidFill>
                  <a:schemeClr val="tx1"/>
                </a:solidFill>
              </a:rPr>
              <a:t>This kind of myth is related to the signs and categories through which a community view the world, so that knowing the myth is part of what it means to be a member of the culture. </a:t>
            </a:r>
          </a:p>
          <a:p>
            <a:pPr marL="0" indent="0">
              <a:buNone/>
            </a:pPr>
            <a:endParaRPr lang="en-AU" dirty="0"/>
          </a:p>
        </p:txBody>
      </p:sp>
    </p:spTree>
    <p:extLst>
      <p:ext uri="{BB962C8B-B14F-4D97-AF65-F5344CB8AC3E}">
        <p14:creationId xmlns:p14="http://schemas.microsoft.com/office/powerpoint/2010/main" val="350108382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1000"/>
                                        <p:tgtEl>
                                          <p:spTgt spid="4">
                                            <p:txEl>
                                              <p:pRg st="0" end="0"/>
                                            </p:txEl>
                                          </p:spTgt>
                                        </p:tgtEl>
                                      </p:cBhvr>
                                    </p:animEffect>
                                    <p:anim calcmode="lin" valueType="num">
                                      <p:cBhvr>
                                        <p:cTn id="21"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22"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a:bodyPr>
          <a:lstStyle/>
          <a:p>
            <a:r>
              <a:rPr lang="en-AU" dirty="0">
                <a:solidFill>
                  <a:schemeClr val="tx1"/>
                </a:solidFill>
              </a:rPr>
              <a:t>Myth</a:t>
            </a:r>
          </a:p>
        </p:txBody>
      </p:sp>
      <p:sp>
        <p:nvSpPr>
          <p:cNvPr id="3" name="Content Placeholder 2"/>
          <p:cNvSpPr>
            <a:spLocks noGrp="1"/>
          </p:cNvSpPr>
          <p:nvPr>
            <p:ph idx="1"/>
          </p:nvPr>
        </p:nvSpPr>
        <p:spPr/>
        <p:txBody>
          <a:bodyPr>
            <a:normAutofit/>
          </a:bodyPr>
          <a:lstStyle/>
          <a:p>
            <a:pPr>
              <a:buNone/>
            </a:pPr>
            <a:r>
              <a:rPr lang="en-US" sz="3200" b="1" dirty="0" smtClean="0">
                <a:solidFill>
                  <a:schemeClr val="tx1"/>
                </a:solidFill>
              </a:rPr>
              <a:t>Texts use combinations of signs (words or images taken from the culture) to invite readers to ‘activate’ or recognize the myth. For example, the words “the big, bad wolf” activates myths of </a:t>
            </a:r>
            <a:r>
              <a:rPr lang="en-AU" sz="3200" b="1" dirty="0">
                <a:solidFill>
                  <a:schemeClr val="tx1"/>
                </a:solidFill>
              </a:rPr>
              <a:t>the ‘wolf’ whose associations might include ‘dangerous’, ‘slavering’, ‘predatory’, ‘shaggy’, </a:t>
            </a:r>
            <a:r>
              <a:rPr lang="en-AU" sz="3200" b="1" dirty="0" smtClean="0">
                <a:solidFill>
                  <a:schemeClr val="tx1"/>
                </a:solidFill>
              </a:rPr>
              <a:t>‘huge </a:t>
            </a:r>
            <a:r>
              <a:rPr lang="en-AU" sz="3200" b="1" dirty="0">
                <a:solidFill>
                  <a:schemeClr val="tx1"/>
                </a:solidFill>
              </a:rPr>
              <a:t>fangs’, ‘blood-thirsty’ and so </a:t>
            </a:r>
            <a:r>
              <a:rPr lang="en-AU" sz="3200" b="1" dirty="0" smtClean="0">
                <a:solidFill>
                  <a:schemeClr val="tx1"/>
                </a:solidFill>
              </a:rPr>
              <a:t>on</a:t>
            </a:r>
            <a:r>
              <a:rPr lang="en-US" sz="3200" b="1" dirty="0" smtClean="0">
                <a:solidFill>
                  <a:schemeClr val="tx1"/>
                </a:solidFill>
              </a:rPr>
              <a:t>.</a:t>
            </a:r>
            <a:endParaRPr lang="en-AU" sz="3200" b="1" dirty="0">
              <a:solidFill>
                <a:schemeClr val="tx1"/>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24300" y="137122"/>
            <a:ext cx="4762500" cy="1466850"/>
          </a:xfrm>
          <a:prstGeom prst="rect">
            <a:avLst/>
          </a:prstGeom>
        </p:spPr>
      </p:pic>
    </p:spTree>
    <p:extLst>
      <p:ext uri="{BB962C8B-B14F-4D97-AF65-F5344CB8AC3E}">
        <p14:creationId xmlns:p14="http://schemas.microsoft.com/office/powerpoint/2010/main" val="277969521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1" presetClass="entr" presetSubtype="1"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heel(1)">
                                      <p:cBhvr>
                                        <p:cTn id="20"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Myth</a:t>
            </a:r>
            <a:endParaRPr lang="en-AU" dirty="0"/>
          </a:p>
        </p:txBody>
      </p:sp>
      <p:sp>
        <p:nvSpPr>
          <p:cNvPr id="3" name="Content Placeholder 2"/>
          <p:cNvSpPr>
            <a:spLocks noGrp="1"/>
          </p:cNvSpPr>
          <p:nvPr>
            <p:ph idx="1"/>
          </p:nvPr>
        </p:nvSpPr>
        <p:spPr/>
        <p:txBody>
          <a:bodyPr>
            <a:normAutofit/>
          </a:bodyPr>
          <a:lstStyle/>
          <a:p>
            <a:pPr marL="0" indent="0">
              <a:buNone/>
            </a:pPr>
            <a:r>
              <a:rPr lang="en-AU" sz="3200" b="1" dirty="0">
                <a:solidFill>
                  <a:schemeClr val="tx1"/>
                </a:solidFill>
              </a:rPr>
              <a:t>The successful operation of myth lies in its apparent lack of </a:t>
            </a:r>
            <a:r>
              <a:rPr lang="en-AU" sz="3200" b="1" dirty="0" smtClean="0">
                <a:solidFill>
                  <a:schemeClr val="tx1"/>
                </a:solidFill>
              </a:rPr>
              <a:t>construction </a:t>
            </a:r>
            <a:r>
              <a:rPr lang="en-AU" sz="3200" b="1" dirty="0">
                <a:solidFill>
                  <a:schemeClr val="tx1"/>
                </a:solidFill>
              </a:rPr>
              <a:t>-- its innocence. </a:t>
            </a:r>
            <a:endParaRPr lang="en-AU" sz="3200" b="1" dirty="0" smtClean="0">
              <a:solidFill>
                <a:schemeClr val="tx1"/>
              </a:solidFill>
            </a:endParaRPr>
          </a:p>
          <a:p>
            <a:pPr marL="0" indent="0">
              <a:buNone/>
            </a:pPr>
            <a:r>
              <a:rPr lang="en-AU" sz="3200" b="1" dirty="0">
                <a:solidFill>
                  <a:schemeClr val="tx1"/>
                </a:solidFill>
              </a:rPr>
              <a:t>For Barthes, myths are omnipresent signs, which impose upon us the belief that something simply ‘goes without saying’; they create a perception of the falsely </a:t>
            </a:r>
            <a:r>
              <a:rPr lang="en-AU" sz="3200" b="1" dirty="0" smtClean="0">
                <a:solidFill>
                  <a:schemeClr val="tx1"/>
                </a:solidFill>
              </a:rPr>
              <a:t>obvious.</a:t>
            </a:r>
            <a:endParaRPr lang="en-AU" sz="3200" b="1" dirty="0">
              <a:solidFill>
                <a:schemeClr val="tx1"/>
              </a:solidFill>
            </a:endParaRPr>
          </a:p>
        </p:txBody>
      </p:sp>
    </p:spTree>
    <p:extLst>
      <p:ext uri="{BB962C8B-B14F-4D97-AF65-F5344CB8AC3E}">
        <p14:creationId xmlns:p14="http://schemas.microsoft.com/office/powerpoint/2010/main" val="368256612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smtClean="0">
                <a:solidFill>
                  <a:schemeClr val="tx1"/>
                </a:solidFill>
              </a:rPr>
              <a:t>Myth and Ideology</a:t>
            </a:r>
            <a:endParaRPr lang="en-AU" b="1" dirty="0">
              <a:solidFill>
                <a:schemeClr val="tx1"/>
              </a:solidFill>
            </a:endParaRPr>
          </a:p>
        </p:txBody>
      </p:sp>
      <p:sp>
        <p:nvSpPr>
          <p:cNvPr id="3" name="Content Placeholder 2"/>
          <p:cNvSpPr>
            <a:spLocks noGrp="1"/>
          </p:cNvSpPr>
          <p:nvPr>
            <p:ph idx="1"/>
          </p:nvPr>
        </p:nvSpPr>
        <p:spPr/>
        <p:txBody>
          <a:bodyPr/>
          <a:lstStyle/>
          <a:p>
            <a:pPr>
              <a:buNone/>
            </a:pPr>
            <a:r>
              <a:rPr lang="en-US" sz="2800" b="1" dirty="0" smtClean="0">
                <a:solidFill>
                  <a:schemeClr val="tx1"/>
                </a:solidFill>
              </a:rPr>
              <a:t>The connotations and myths of a culture are the signs of the culture’s  ideology. The way that the varied connotations and myths fit together to form a coherent pattern or sense of wholeness, that is, the way they 'make sense', is evidence of an underlying invisible, organizing principle—ideology. </a:t>
            </a:r>
          </a:p>
          <a:p>
            <a:pPr>
              <a:buNone/>
            </a:pPr>
            <a:endParaRPr lang="en-AU" sz="2800" b="1" dirty="0" smtClean="0">
              <a:solidFill>
                <a:schemeClr val="tx1"/>
              </a:solidFill>
            </a:endParaRPr>
          </a:p>
          <a:p>
            <a:pPr>
              <a:buNone/>
            </a:pPr>
            <a:endParaRPr lang="en-AU" dirty="0"/>
          </a:p>
        </p:txBody>
      </p:sp>
    </p:spTree>
    <p:extLst>
      <p:ext uri="{BB962C8B-B14F-4D97-AF65-F5344CB8AC3E}">
        <p14:creationId xmlns:p14="http://schemas.microsoft.com/office/powerpoint/2010/main" val="258179669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02970"/>
            <a:ext cx="9144000" cy="5052060"/>
          </a:xfrm>
          <a:prstGeom prst="rect">
            <a:avLst/>
          </a:prstGeom>
        </p:spPr>
      </p:pic>
    </p:spTree>
    <p:extLst>
      <p:ext uri="{BB962C8B-B14F-4D97-AF65-F5344CB8AC3E}">
        <p14:creationId xmlns:p14="http://schemas.microsoft.com/office/powerpoint/2010/main" val="260225505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a:solidFill>
                  <a:schemeClr val="tx1"/>
                </a:solidFill>
              </a:rPr>
              <a:t>Ideology</a:t>
            </a:r>
            <a:endParaRPr lang="en-AU" dirty="0">
              <a:solidFill>
                <a:schemeClr val="tx1"/>
              </a:solidFill>
            </a:endParaRPr>
          </a:p>
        </p:txBody>
      </p:sp>
      <p:sp>
        <p:nvSpPr>
          <p:cNvPr id="3" name="Content Placeholder 2"/>
          <p:cNvSpPr>
            <a:spLocks noGrp="1"/>
          </p:cNvSpPr>
          <p:nvPr>
            <p:ph idx="1"/>
          </p:nvPr>
        </p:nvSpPr>
        <p:spPr/>
        <p:txBody>
          <a:bodyPr>
            <a:normAutofit/>
          </a:bodyPr>
          <a:lstStyle/>
          <a:p>
            <a:pPr marL="0" indent="0">
              <a:buNone/>
            </a:pPr>
            <a:r>
              <a:rPr lang="en-AU" sz="3200" b="1" dirty="0">
                <a:solidFill>
                  <a:schemeClr val="tx1"/>
                </a:solidFill>
              </a:rPr>
              <a:t>When we talk about the ideology of a text we are talking about the complex sets of beliefs, values and ways of thinking which are reflected in, endorsed or produced by the text</a:t>
            </a:r>
            <a:r>
              <a:rPr lang="en-AU" sz="3200" b="1" dirty="0" smtClean="0">
                <a:solidFill>
                  <a:schemeClr val="tx1"/>
                </a:solidFill>
              </a:rPr>
              <a:t>.</a:t>
            </a:r>
          </a:p>
          <a:p>
            <a:pPr marL="0" indent="0">
              <a:buNone/>
            </a:pPr>
            <a:r>
              <a:rPr lang="en-AU" sz="3200" b="1" dirty="0" smtClean="0">
                <a:solidFill>
                  <a:schemeClr val="tx1"/>
                </a:solidFill>
              </a:rPr>
              <a:t> </a:t>
            </a:r>
            <a:endParaRPr lang="en-AU" sz="3200" b="1" dirty="0">
              <a:solidFill>
                <a:schemeClr val="tx1"/>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96004" y="3863181"/>
            <a:ext cx="3657600" cy="2635250"/>
          </a:xfrm>
          <a:prstGeom prst="rect">
            <a:avLst/>
          </a:prstGeom>
        </p:spPr>
      </p:pic>
      <p:sp>
        <p:nvSpPr>
          <p:cNvPr id="5" name="Rectangle 4"/>
          <p:cNvSpPr/>
          <p:nvPr/>
        </p:nvSpPr>
        <p:spPr>
          <a:xfrm>
            <a:off x="990600" y="4343400"/>
            <a:ext cx="3276600" cy="17827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American values and beliefs?</a:t>
            </a:r>
            <a:endParaRPr lang="en-US" dirty="0"/>
          </a:p>
        </p:txBody>
      </p:sp>
    </p:spTree>
    <p:extLst>
      <p:ext uri="{BB962C8B-B14F-4D97-AF65-F5344CB8AC3E}">
        <p14:creationId xmlns:p14="http://schemas.microsoft.com/office/powerpoint/2010/main" val="51215323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additive="base">
                                        <p:cTn id="20" dur="500" fill="hold"/>
                                        <p:tgtEl>
                                          <p:spTgt spid="5"/>
                                        </p:tgtEl>
                                        <p:attrNameLst>
                                          <p:attrName>ppt_x</p:attrName>
                                        </p:attrNameLst>
                                      </p:cBhvr>
                                      <p:tavLst>
                                        <p:tav tm="0">
                                          <p:val>
                                            <p:strVal val="#ppt_x"/>
                                          </p:val>
                                        </p:tav>
                                        <p:tav tm="100000">
                                          <p:val>
                                            <p:strVal val="#ppt_x"/>
                                          </p:val>
                                        </p:tav>
                                      </p:tavLst>
                                    </p:anim>
                                    <p:anim calcmode="lin" valueType="num">
                                      <p:cBhvr additive="base">
                                        <p:cTn id="21"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1" presetClass="entr" presetSubtype="1" fill="hold"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wheel(1)">
                                      <p:cBhvr>
                                        <p:cTn id="26"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a:solidFill>
                  <a:schemeClr val="tx1"/>
                </a:solidFill>
              </a:rPr>
              <a:t>Ideology</a:t>
            </a:r>
          </a:p>
        </p:txBody>
      </p:sp>
      <p:sp>
        <p:nvSpPr>
          <p:cNvPr id="3" name="Content Placeholder 2"/>
          <p:cNvSpPr>
            <a:spLocks noGrp="1"/>
          </p:cNvSpPr>
          <p:nvPr>
            <p:ph idx="1"/>
          </p:nvPr>
        </p:nvSpPr>
        <p:spPr>
          <a:xfrm>
            <a:off x="457200" y="1524000"/>
            <a:ext cx="8229600" cy="4525963"/>
          </a:xfrm>
        </p:spPr>
        <p:txBody>
          <a:bodyPr>
            <a:normAutofit fontScale="92500" lnSpcReduction="10000"/>
          </a:bodyPr>
          <a:lstStyle/>
          <a:p>
            <a:pPr marL="0" indent="0">
              <a:buNone/>
            </a:pPr>
            <a:r>
              <a:rPr lang="en-AU" sz="2800" b="1" dirty="0">
                <a:solidFill>
                  <a:schemeClr val="tx1"/>
                </a:solidFill>
              </a:rPr>
              <a:t>Ideology is </a:t>
            </a:r>
            <a:r>
              <a:rPr lang="en-AU" sz="2800" b="1" dirty="0" smtClean="0">
                <a:solidFill>
                  <a:schemeClr val="tx1"/>
                </a:solidFill>
              </a:rPr>
              <a:t>also a Marxist term </a:t>
            </a:r>
            <a:r>
              <a:rPr lang="en-AU" sz="2800" b="1" dirty="0">
                <a:solidFill>
                  <a:schemeClr val="tx1"/>
                </a:solidFill>
              </a:rPr>
              <a:t>developed </a:t>
            </a:r>
            <a:r>
              <a:rPr lang="en-AU" sz="2800" b="1" dirty="0" smtClean="0">
                <a:solidFill>
                  <a:schemeClr val="tx1"/>
                </a:solidFill>
              </a:rPr>
              <a:t>to </a:t>
            </a:r>
            <a:r>
              <a:rPr lang="en-AU" sz="2800" b="1" dirty="0">
                <a:solidFill>
                  <a:schemeClr val="tx1"/>
                </a:solidFill>
              </a:rPr>
              <a:t>talk about how cultures are structured in ways that enable the group holding power to have the maximum control with the minimum of conflict. </a:t>
            </a:r>
            <a:endParaRPr lang="en-AU" sz="2800" b="1" dirty="0" smtClean="0">
              <a:solidFill>
                <a:schemeClr val="tx1"/>
              </a:solidFill>
            </a:endParaRPr>
          </a:p>
          <a:p>
            <a:pPr marL="0" indent="0">
              <a:buNone/>
            </a:pPr>
            <a:r>
              <a:rPr lang="en-AU" sz="2800" b="1" dirty="0" smtClean="0">
                <a:solidFill>
                  <a:schemeClr val="tx1"/>
                </a:solidFill>
              </a:rPr>
              <a:t>This </a:t>
            </a:r>
            <a:r>
              <a:rPr lang="en-AU" sz="2800" b="1" dirty="0">
                <a:solidFill>
                  <a:schemeClr val="tx1"/>
                </a:solidFill>
              </a:rPr>
              <a:t>is not a matter of groups deliberately planning to oppress people or alter their consciousness (although this can happen), but rather a matter of how the dominant institutions in society work through values, conceptions of the world, and symbol systems, in order to legitimize the current order. </a:t>
            </a:r>
            <a:r>
              <a:rPr lang="en-AU" sz="2800" b="1" dirty="0" smtClean="0">
                <a:solidFill>
                  <a:schemeClr val="tx1"/>
                </a:solidFill>
              </a:rPr>
              <a:t>E.g. the way capitalist and consumerist  ideologies permeate the Western World</a:t>
            </a:r>
            <a:endParaRPr lang="en-AU" sz="2800" b="1" dirty="0">
              <a:solidFill>
                <a:schemeClr val="tx1"/>
              </a:solidFill>
            </a:endParaRPr>
          </a:p>
        </p:txBody>
      </p:sp>
    </p:spTree>
    <p:extLst>
      <p:ext uri="{BB962C8B-B14F-4D97-AF65-F5344CB8AC3E}">
        <p14:creationId xmlns:p14="http://schemas.microsoft.com/office/powerpoint/2010/main" val="358851854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fade">
                                      <p:cBhvr>
                                        <p:cTn id="20" dur="1000"/>
                                        <p:tgtEl>
                                          <p:spTgt spid="3">
                                            <p:txEl>
                                              <p:pRg st="1" end="1"/>
                                            </p:txEl>
                                          </p:spTgt>
                                        </p:tgtEl>
                                      </p:cBhvr>
                                    </p:animEffect>
                                    <p:anim calcmode="lin" valueType="num">
                                      <p:cBhvr>
                                        <p:cTn id="21"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sz="4400" dirty="0" smtClean="0"/>
              <a:t>Previously</a:t>
            </a:r>
            <a:endParaRPr lang="en-AU" sz="4400" dirty="0"/>
          </a:p>
        </p:txBody>
      </p:sp>
      <p:sp>
        <p:nvSpPr>
          <p:cNvPr id="3" name="Content Placeholder 2"/>
          <p:cNvSpPr>
            <a:spLocks noGrp="1"/>
          </p:cNvSpPr>
          <p:nvPr>
            <p:ph idx="1"/>
          </p:nvPr>
        </p:nvSpPr>
        <p:spPr/>
        <p:txBody>
          <a:bodyPr>
            <a:normAutofit fontScale="92500"/>
          </a:bodyPr>
          <a:lstStyle/>
          <a:p>
            <a:pPr marL="0" indent="0">
              <a:buNone/>
            </a:pPr>
            <a:r>
              <a:rPr lang="en-AU" sz="3200" b="1" dirty="0" smtClean="0">
                <a:solidFill>
                  <a:schemeClr val="tx1"/>
                </a:solidFill>
              </a:rPr>
              <a:t>You have applied theoretical aspects of the three of these approaches (reader-centred </a:t>
            </a:r>
            <a:r>
              <a:rPr lang="en-AU" sz="3200" b="1" dirty="0" smtClean="0">
                <a:solidFill>
                  <a:schemeClr val="tx1"/>
                </a:solidFill>
              </a:rPr>
              <a:t>(AI1</a:t>
            </a:r>
            <a:r>
              <a:rPr lang="en-AU" sz="3200" b="1" dirty="0" smtClean="0">
                <a:solidFill>
                  <a:schemeClr val="tx1"/>
                </a:solidFill>
              </a:rPr>
              <a:t>), author-centred </a:t>
            </a:r>
            <a:r>
              <a:rPr lang="en-AU" sz="3200" b="1" dirty="0" smtClean="0">
                <a:solidFill>
                  <a:schemeClr val="tx1"/>
                </a:solidFill>
              </a:rPr>
              <a:t>(AI1</a:t>
            </a:r>
            <a:r>
              <a:rPr lang="en-AU" sz="3200" b="1" dirty="0" smtClean="0">
                <a:solidFill>
                  <a:schemeClr val="tx1"/>
                </a:solidFill>
              </a:rPr>
              <a:t>), </a:t>
            </a:r>
            <a:r>
              <a:rPr lang="en-AU" sz="3200" b="1" dirty="0">
                <a:solidFill>
                  <a:schemeClr val="tx1"/>
                </a:solidFill>
              </a:rPr>
              <a:t>text-centred) </a:t>
            </a:r>
            <a:r>
              <a:rPr lang="en-AU" sz="3200" b="1" dirty="0" smtClean="0">
                <a:solidFill>
                  <a:schemeClr val="tx1"/>
                </a:solidFill>
              </a:rPr>
              <a:t>to a range of literary texts in order to understand that different meaning may be constructed from the same text depending on who is reading the text, where they are reading it, the purpose for reading </a:t>
            </a:r>
            <a:r>
              <a:rPr lang="en-AU" sz="4000" b="1" dirty="0" smtClean="0">
                <a:solidFill>
                  <a:schemeClr val="tx1"/>
                </a:solidFill>
              </a:rPr>
              <a:t>and the approach adopted.  </a:t>
            </a:r>
            <a:endParaRPr lang="en-AU" sz="4000" b="1" dirty="0">
              <a:solidFill>
                <a:schemeClr val="tx1"/>
              </a:solidFill>
            </a:endParaRPr>
          </a:p>
        </p:txBody>
      </p:sp>
    </p:spTree>
    <p:extLst>
      <p:ext uri="{BB962C8B-B14F-4D97-AF65-F5344CB8AC3E}">
        <p14:creationId xmlns:p14="http://schemas.microsoft.com/office/powerpoint/2010/main" val="286947869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Ideology</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376612" y="2905919"/>
            <a:ext cx="2390775" cy="1914525"/>
          </a:xfrm>
        </p:spPr>
      </p:pic>
    </p:spTree>
    <p:extLst>
      <p:ext uri="{BB962C8B-B14F-4D97-AF65-F5344CB8AC3E}">
        <p14:creationId xmlns:p14="http://schemas.microsoft.com/office/powerpoint/2010/main" val="34757197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1000" fill="hold"/>
                                        <p:tgtEl>
                                          <p:spTgt spid="4"/>
                                        </p:tgtEl>
                                        <p:attrNameLst>
                                          <p:attrName>ppt_w</p:attrName>
                                        </p:attrNameLst>
                                      </p:cBhvr>
                                      <p:tavLst>
                                        <p:tav tm="0">
                                          <p:val>
                                            <p:fltVal val="0"/>
                                          </p:val>
                                        </p:tav>
                                        <p:tav tm="100000">
                                          <p:val>
                                            <p:strVal val="#ppt_w"/>
                                          </p:val>
                                        </p:tav>
                                      </p:tavLst>
                                    </p:anim>
                                    <p:anim calcmode="lin" valueType="num">
                                      <p:cBhvr>
                                        <p:cTn id="14" dur="1000" fill="hold"/>
                                        <p:tgtEl>
                                          <p:spTgt spid="4"/>
                                        </p:tgtEl>
                                        <p:attrNameLst>
                                          <p:attrName>ppt_h</p:attrName>
                                        </p:attrNameLst>
                                      </p:cBhvr>
                                      <p:tavLst>
                                        <p:tav tm="0">
                                          <p:val>
                                            <p:fltVal val="0"/>
                                          </p:val>
                                        </p:tav>
                                        <p:tav tm="100000">
                                          <p:val>
                                            <p:strVal val="#ppt_h"/>
                                          </p:val>
                                        </p:tav>
                                      </p:tavLst>
                                    </p:anim>
                                    <p:anim calcmode="lin" valueType="num">
                                      <p:cBhvr>
                                        <p:cTn id="15" dur="1000" fill="hold"/>
                                        <p:tgtEl>
                                          <p:spTgt spid="4"/>
                                        </p:tgtEl>
                                        <p:attrNameLst>
                                          <p:attrName>style.rotation</p:attrName>
                                        </p:attrNameLst>
                                      </p:cBhvr>
                                      <p:tavLst>
                                        <p:tav tm="0">
                                          <p:val>
                                            <p:fltVal val="90"/>
                                          </p:val>
                                        </p:tav>
                                        <p:tav tm="100000">
                                          <p:val>
                                            <p:fltVal val="0"/>
                                          </p:val>
                                        </p:tav>
                                      </p:tavLst>
                                    </p:anim>
                                    <p:animEffect transition="in" filter="fade">
                                      <p:cBhvr>
                                        <p:cTn id="16"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smtClean="0">
                <a:solidFill>
                  <a:schemeClr val="tx1"/>
                </a:solidFill>
              </a:rPr>
              <a:t>Ideology – to recap</a:t>
            </a:r>
            <a:endParaRPr lang="en-AU" b="1" dirty="0">
              <a:solidFill>
                <a:schemeClr val="tx1"/>
              </a:solidFill>
            </a:endParaRPr>
          </a:p>
        </p:txBody>
      </p:sp>
      <p:sp>
        <p:nvSpPr>
          <p:cNvPr id="3" name="Content Placeholder 2"/>
          <p:cNvSpPr>
            <a:spLocks noGrp="1"/>
          </p:cNvSpPr>
          <p:nvPr>
            <p:ph idx="1"/>
          </p:nvPr>
        </p:nvSpPr>
        <p:spPr/>
        <p:txBody>
          <a:bodyPr>
            <a:normAutofit/>
          </a:bodyPr>
          <a:lstStyle/>
          <a:p>
            <a:pPr marL="0" indent="0">
              <a:buNone/>
            </a:pPr>
            <a:r>
              <a:rPr lang="en-AU" sz="2700" b="1" i="1" dirty="0">
                <a:solidFill>
                  <a:schemeClr val="tx1"/>
                </a:solidFill>
              </a:rPr>
              <a:t>Briefly, this legitimization is managed through the widespread teaching (the social adoption) of ideas about the way things are, how the world 'really' works and should work. These ideas (often embedded in </a:t>
            </a:r>
            <a:r>
              <a:rPr lang="en-AU" sz="2700" b="1" dirty="0" smtClean="0">
                <a:solidFill>
                  <a:schemeClr val="tx1"/>
                </a:solidFill>
              </a:rPr>
              <a:t>(myth, binaries) </a:t>
            </a:r>
            <a:r>
              <a:rPr lang="en-AU" sz="2700" b="1" i="1" dirty="0" smtClean="0">
                <a:solidFill>
                  <a:schemeClr val="tx1"/>
                </a:solidFill>
              </a:rPr>
              <a:t>symbols </a:t>
            </a:r>
            <a:r>
              <a:rPr lang="en-AU" sz="2700" b="1" i="1" dirty="0">
                <a:solidFill>
                  <a:schemeClr val="tx1"/>
                </a:solidFill>
              </a:rPr>
              <a:t>and cultural practices) orient people's thinking in such a way that they accept the current way of doing things, the current sense of what is 'natural,' and the current understanding of their roles in society.</a:t>
            </a:r>
          </a:p>
        </p:txBody>
      </p:sp>
    </p:spTree>
    <p:extLst>
      <p:ext uri="{BB962C8B-B14F-4D97-AF65-F5344CB8AC3E}">
        <p14:creationId xmlns:p14="http://schemas.microsoft.com/office/powerpoint/2010/main" val="113572058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a:solidFill>
                  <a:schemeClr val="tx1"/>
                </a:solidFill>
              </a:rPr>
              <a:t>Ideology</a:t>
            </a:r>
          </a:p>
        </p:txBody>
      </p:sp>
      <p:sp>
        <p:nvSpPr>
          <p:cNvPr id="3" name="Content Placeholder 2"/>
          <p:cNvSpPr>
            <a:spLocks noGrp="1"/>
          </p:cNvSpPr>
          <p:nvPr>
            <p:ph idx="1"/>
          </p:nvPr>
        </p:nvSpPr>
        <p:spPr/>
        <p:txBody>
          <a:bodyPr>
            <a:noAutofit/>
          </a:bodyPr>
          <a:lstStyle/>
          <a:p>
            <a:pPr marL="0" indent="0">
              <a:buNone/>
            </a:pPr>
            <a:r>
              <a:rPr lang="en-AU" sz="2800" b="1" i="1" dirty="0">
                <a:solidFill>
                  <a:schemeClr val="tx1"/>
                </a:solidFill>
              </a:rPr>
              <a:t>This socialization process, the shaping of our cognitive and affective interpretations of our social world, is called, by Gramsci, "hegemony;" it is carried out, Althusser writes, by the state ideological apparatuses -- by the churches, the schools, the family, and through cultural forms (such as literature, rock music, advertising, sitcoms, etc.) </a:t>
            </a:r>
            <a:r>
              <a:rPr lang="en-AU" sz="2800" b="1" i="1" dirty="0" smtClean="0">
                <a:solidFill>
                  <a:schemeClr val="tx1"/>
                </a:solidFill>
              </a:rPr>
              <a:t>Marxist theorists…</a:t>
            </a:r>
            <a:endParaRPr lang="en-AU" sz="2800" b="1" i="1" dirty="0">
              <a:solidFill>
                <a:schemeClr val="tx1"/>
              </a:solidFill>
            </a:endParaRPr>
          </a:p>
          <a:p>
            <a:pPr marL="0" indent="0">
              <a:buNone/>
            </a:pPr>
            <a:r>
              <a:rPr lang="en-AU" sz="3200" dirty="0" smtClean="0"/>
              <a:t> </a:t>
            </a:r>
            <a:endParaRPr lang="en-AU" sz="3200" b="1" dirty="0" smtClean="0">
              <a:solidFill>
                <a:srgbClr val="002060"/>
              </a:solidFill>
            </a:endParaRPr>
          </a:p>
        </p:txBody>
      </p:sp>
    </p:spTree>
    <p:extLst>
      <p:ext uri="{BB962C8B-B14F-4D97-AF65-F5344CB8AC3E}">
        <p14:creationId xmlns:p14="http://schemas.microsoft.com/office/powerpoint/2010/main" val="198904044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33525" y="1147762"/>
            <a:ext cx="6076950" cy="4562475"/>
          </a:xfrm>
          <a:prstGeom prst="rect">
            <a:avLst/>
          </a:prstGeom>
        </p:spPr>
      </p:pic>
      <p:sp>
        <p:nvSpPr>
          <p:cNvPr id="4" name="Rectangle 3"/>
          <p:cNvSpPr/>
          <p:nvPr/>
        </p:nvSpPr>
        <p:spPr>
          <a:xfrm>
            <a:off x="5562600" y="5334000"/>
            <a:ext cx="25146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Marxist Theory</a:t>
            </a:r>
            <a:endParaRPr lang="en-US" dirty="0"/>
          </a:p>
        </p:txBody>
      </p:sp>
    </p:spTree>
    <p:extLst>
      <p:ext uri="{BB962C8B-B14F-4D97-AF65-F5344CB8AC3E}">
        <p14:creationId xmlns:p14="http://schemas.microsoft.com/office/powerpoint/2010/main" val="351855182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a:solidFill>
                  <a:schemeClr val="tx1"/>
                </a:solidFill>
              </a:rPr>
              <a:t>Powerful </a:t>
            </a:r>
            <a:r>
              <a:rPr lang="en-AU" b="1" dirty="0" smtClean="0">
                <a:solidFill>
                  <a:schemeClr val="tx1"/>
                </a:solidFill>
              </a:rPr>
              <a:t>Political Ideology</a:t>
            </a:r>
            <a:endParaRPr lang="en-AU" b="1" dirty="0">
              <a:solidFill>
                <a:schemeClr val="tx1"/>
              </a:solidFill>
            </a:endParaRPr>
          </a:p>
        </p:txBody>
      </p:sp>
      <p:sp>
        <p:nvSpPr>
          <p:cNvPr id="3" name="Content Placeholder 2"/>
          <p:cNvSpPr>
            <a:spLocks noGrp="1"/>
          </p:cNvSpPr>
          <p:nvPr>
            <p:ph idx="1"/>
          </p:nvPr>
        </p:nvSpPr>
        <p:spPr/>
        <p:txBody>
          <a:bodyPr>
            <a:normAutofit fontScale="62500" lnSpcReduction="20000"/>
          </a:bodyPr>
          <a:lstStyle/>
          <a:p>
            <a:pPr marL="0" indent="0">
              <a:buNone/>
            </a:pPr>
            <a:r>
              <a:rPr lang="en-AU" sz="3200" b="1" dirty="0">
                <a:solidFill>
                  <a:schemeClr val="tx1"/>
                </a:solidFill>
              </a:rPr>
              <a:t>"</a:t>
            </a:r>
            <a:r>
              <a:rPr lang="en-AU" sz="3200" b="1" i="1" dirty="0">
                <a:solidFill>
                  <a:schemeClr val="tx1"/>
                </a:solidFill>
              </a:rPr>
              <a:t>Democracy is the political system most in keeping with the nature and needs of humans; history has been an evolution of political forms towards democracy; once states have all reached democracy, all they have to do is avoid reverting, there is no 'farther' to go in terms of political organization." </a:t>
            </a:r>
            <a:endParaRPr lang="en-AU" sz="3200" b="1" i="1" dirty="0" smtClean="0">
              <a:solidFill>
                <a:schemeClr val="tx1"/>
              </a:solidFill>
            </a:endParaRPr>
          </a:p>
          <a:p>
            <a:pPr marL="0" indent="0">
              <a:buNone/>
            </a:pPr>
            <a:r>
              <a:rPr lang="en-AU" sz="3200" b="1" dirty="0" smtClean="0">
                <a:solidFill>
                  <a:schemeClr val="tx1"/>
                </a:solidFill>
              </a:rPr>
              <a:t>We </a:t>
            </a:r>
            <a:r>
              <a:rPr lang="en-AU" sz="3200" b="1" dirty="0">
                <a:solidFill>
                  <a:schemeClr val="tx1"/>
                </a:solidFill>
              </a:rPr>
              <a:t>assume that democracy is the political system best suited to the nature and aspirations of humans, we see history as a movement towards democracy, we assume that once all nations have achieved democracy they will continue to be democracies forever, unless they erode. These assumptions are </a:t>
            </a:r>
            <a:r>
              <a:rPr lang="en-AU" sz="3200" b="1" dirty="0" smtClean="0">
                <a:solidFill>
                  <a:schemeClr val="tx1"/>
                </a:solidFill>
              </a:rPr>
              <a:t>part of (Western) ideology</a:t>
            </a:r>
            <a:r>
              <a:rPr lang="en-AU" sz="3200" b="1" dirty="0">
                <a:solidFill>
                  <a:schemeClr val="tx1"/>
                </a:solidFill>
              </a:rPr>
              <a:t>. </a:t>
            </a:r>
            <a:r>
              <a:rPr lang="en-AU" sz="3200" b="1" dirty="0" smtClean="0">
                <a:solidFill>
                  <a:schemeClr val="tx1"/>
                </a:solidFill>
              </a:rPr>
              <a:t>This ideology is not shared by other cultures (e.g. Asian cultures) and has not always been the aspiration of cultures across time. Some cultures assume strong leaders are preferable to democracy.</a:t>
            </a:r>
          </a:p>
          <a:p>
            <a:pPr marL="0" indent="0">
              <a:buNone/>
            </a:pPr>
            <a:r>
              <a:rPr lang="en-AU" sz="3200" b="1" dirty="0">
                <a:solidFill>
                  <a:schemeClr val="tx1"/>
                </a:solidFill>
              </a:rPr>
              <a:t>Lye, John, Ideology Handout 1997 </a:t>
            </a:r>
            <a:r>
              <a:rPr lang="en-AU" sz="2000" dirty="0">
                <a:hlinkClick r:id="rId3"/>
              </a:rPr>
              <a:t>http://www.brocku.ca/english/jlye/ideology.html</a:t>
            </a:r>
            <a:endParaRPr lang="en-AU" sz="2000" dirty="0"/>
          </a:p>
          <a:p>
            <a:pPr marL="0" indent="0">
              <a:buNone/>
            </a:pPr>
            <a:endParaRPr lang="en-AU" sz="2000" b="1" dirty="0">
              <a:solidFill>
                <a:srgbClr val="002060"/>
              </a:solidFill>
            </a:endParaRPr>
          </a:p>
        </p:txBody>
      </p:sp>
    </p:spTree>
    <p:extLst>
      <p:ext uri="{BB962C8B-B14F-4D97-AF65-F5344CB8AC3E}">
        <p14:creationId xmlns:p14="http://schemas.microsoft.com/office/powerpoint/2010/main" val="184705244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fade">
                                      <p:cBhvr>
                                        <p:cTn id="20" dur="1000"/>
                                        <p:tgtEl>
                                          <p:spTgt spid="3">
                                            <p:txEl>
                                              <p:pRg st="1" end="1"/>
                                            </p:txEl>
                                          </p:spTgt>
                                        </p:tgtEl>
                                      </p:cBhvr>
                                    </p:animEffect>
                                    <p:anim calcmode="lin" valueType="num">
                                      <p:cBhvr>
                                        <p:cTn id="21"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1" end="1"/>
                                            </p:txEl>
                                          </p:spTgt>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fade">
                                      <p:cBhvr>
                                        <p:cTn id="25" dur="1000"/>
                                        <p:tgtEl>
                                          <p:spTgt spid="3">
                                            <p:txEl>
                                              <p:pRg st="2" end="2"/>
                                            </p:txEl>
                                          </p:spTgt>
                                        </p:tgtEl>
                                      </p:cBhvr>
                                    </p:animEffect>
                                    <p:anim calcmode="lin" valueType="num">
                                      <p:cBhvr>
                                        <p:cTn id="26"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a:solidFill>
                  <a:schemeClr val="tx1"/>
                </a:solidFill>
              </a:rPr>
              <a:t>Ideology</a:t>
            </a:r>
          </a:p>
        </p:txBody>
      </p:sp>
      <p:sp>
        <p:nvSpPr>
          <p:cNvPr id="3" name="Content Placeholder 2"/>
          <p:cNvSpPr>
            <a:spLocks noGrp="1"/>
          </p:cNvSpPr>
          <p:nvPr>
            <p:ph idx="1"/>
          </p:nvPr>
        </p:nvSpPr>
        <p:spPr/>
        <p:txBody>
          <a:bodyPr>
            <a:normAutofit lnSpcReduction="10000"/>
          </a:bodyPr>
          <a:lstStyle/>
          <a:p>
            <a:pPr marL="0" indent="0">
              <a:buNone/>
            </a:pPr>
            <a:r>
              <a:rPr lang="en-AU" sz="2400" b="1" dirty="0">
                <a:solidFill>
                  <a:schemeClr val="tx1"/>
                </a:solidFill>
              </a:rPr>
              <a:t>Ideology serves to maintain hierarchical structures in discourses such as </a:t>
            </a:r>
            <a:r>
              <a:rPr lang="en-AU" sz="2400" b="1" dirty="0" smtClean="0">
                <a:solidFill>
                  <a:schemeClr val="tx1"/>
                </a:solidFill>
              </a:rPr>
              <a:t>gender</a:t>
            </a:r>
            <a:r>
              <a:rPr lang="en-AU" sz="2400" b="1" dirty="0">
                <a:solidFill>
                  <a:schemeClr val="tx1"/>
                </a:solidFill>
              </a:rPr>
              <a:t>, race and </a:t>
            </a:r>
            <a:r>
              <a:rPr lang="en-AU" sz="2400" b="1" dirty="0" smtClean="0">
                <a:solidFill>
                  <a:schemeClr val="tx1"/>
                </a:solidFill>
              </a:rPr>
              <a:t>class but does so </a:t>
            </a:r>
            <a:r>
              <a:rPr lang="en-AU" sz="2400" b="1" dirty="0">
                <a:solidFill>
                  <a:schemeClr val="tx1"/>
                </a:solidFill>
              </a:rPr>
              <a:t>primarily </a:t>
            </a:r>
            <a:r>
              <a:rPr lang="en-AU" sz="2800" b="1" dirty="0">
                <a:solidFill>
                  <a:schemeClr val="tx1"/>
                </a:solidFill>
              </a:rPr>
              <a:t>from consent </a:t>
            </a:r>
            <a:r>
              <a:rPr lang="en-AU" sz="2400" b="1" dirty="0">
                <a:solidFill>
                  <a:schemeClr val="tx1"/>
                </a:solidFill>
              </a:rPr>
              <a:t>as opposed </a:t>
            </a:r>
            <a:r>
              <a:rPr lang="en-AU" sz="2400" b="1" dirty="0" smtClean="0">
                <a:solidFill>
                  <a:schemeClr val="tx1"/>
                </a:solidFill>
              </a:rPr>
              <a:t>to </a:t>
            </a:r>
            <a:r>
              <a:rPr lang="en-AU" sz="2400" b="1" dirty="0">
                <a:solidFill>
                  <a:schemeClr val="tx1"/>
                </a:solidFill>
              </a:rPr>
              <a:t>use of </a:t>
            </a:r>
            <a:r>
              <a:rPr lang="en-AU" sz="2400" b="1" dirty="0" smtClean="0">
                <a:solidFill>
                  <a:schemeClr val="tx1"/>
                </a:solidFill>
              </a:rPr>
              <a:t>force. </a:t>
            </a:r>
            <a:r>
              <a:rPr lang="en-AU" sz="2400" b="1" dirty="0">
                <a:solidFill>
                  <a:schemeClr val="tx1"/>
                </a:solidFill>
              </a:rPr>
              <a:t> </a:t>
            </a:r>
            <a:r>
              <a:rPr lang="en-AU" sz="2400" b="1" dirty="0">
                <a:solidFill>
                  <a:srgbClr val="002060"/>
                </a:solidFill>
              </a:rPr>
              <a:t> </a:t>
            </a:r>
            <a:endParaRPr lang="en-AU" sz="2400" b="1" dirty="0" smtClean="0">
              <a:solidFill>
                <a:srgbClr val="002060"/>
              </a:solidFill>
            </a:endParaRPr>
          </a:p>
          <a:p>
            <a:pPr marL="0" indent="0">
              <a:buNone/>
            </a:pPr>
            <a:r>
              <a:rPr lang="en-AU" sz="1800" b="1" dirty="0">
                <a:solidFill>
                  <a:srgbClr val="002060"/>
                </a:solidFill>
                <a:hlinkClick r:id="rId2"/>
              </a:rPr>
              <a:t>https://</a:t>
            </a:r>
            <a:r>
              <a:rPr lang="en-AU" sz="1800" b="1" dirty="0" smtClean="0">
                <a:solidFill>
                  <a:srgbClr val="002060"/>
                </a:solidFill>
                <a:hlinkClick r:id="rId2"/>
              </a:rPr>
              <a:t>faculty.washington.edu/mlg/courses/definitions/Ideology.html</a:t>
            </a:r>
            <a:endParaRPr lang="en-AU" sz="1800" b="1" dirty="0" smtClean="0">
              <a:solidFill>
                <a:srgbClr val="002060"/>
              </a:solidFill>
            </a:endParaRPr>
          </a:p>
          <a:p>
            <a:pPr marL="0" indent="0">
              <a:buNone/>
            </a:pPr>
            <a:endParaRPr lang="en-AU" sz="1800" b="1" dirty="0" smtClean="0">
              <a:solidFill>
                <a:srgbClr val="002060"/>
              </a:solidFill>
            </a:endParaRPr>
          </a:p>
          <a:p>
            <a:pPr marL="0" indent="0">
              <a:buNone/>
            </a:pPr>
            <a:r>
              <a:rPr lang="en-AU" sz="2800" b="1" dirty="0" smtClean="0">
                <a:solidFill>
                  <a:schemeClr val="tx1"/>
                </a:solidFill>
              </a:rPr>
              <a:t>Think </a:t>
            </a:r>
            <a:r>
              <a:rPr lang="en-AU" sz="2800" b="1" dirty="0">
                <a:solidFill>
                  <a:schemeClr val="tx1"/>
                </a:solidFill>
              </a:rPr>
              <a:t>about the ways girls and women embrace the ideology underpinning the beauty myth, for instance, or the way citizens embrace the ideology of nationalism or the way customers embrace the ideology of consumerism.</a:t>
            </a:r>
          </a:p>
        </p:txBody>
      </p:sp>
    </p:spTree>
    <p:extLst>
      <p:ext uri="{BB962C8B-B14F-4D97-AF65-F5344CB8AC3E}">
        <p14:creationId xmlns:p14="http://schemas.microsoft.com/office/powerpoint/2010/main" val="301129230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fade">
                                      <p:cBhvr>
                                        <p:cTn id="18" dur="1000"/>
                                        <p:tgtEl>
                                          <p:spTgt spid="3">
                                            <p:txEl>
                                              <p:pRg st="1" end="1"/>
                                            </p:txEl>
                                          </p:spTgt>
                                        </p:tgtEl>
                                      </p:cBhvr>
                                    </p:animEffect>
                                    <p:anim calcmode="lin" valueType="num">
                                      <p:cBhvr>
                                        <p:cTn id="19"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0"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1000"/>
                                        <p:tgtEl>
                                          <p:spTgt spid="3">
                                            <p:txEl>
                                              <p:pRg st="3" end="3"/>
                                            </p:txEl>
                                          </p:spTgt>
                                        </p:tgtEl>
                                      </p:cBhvr>
                                    </p:animEffect>
                                    <p:anim calcmode="lin" valueType="num">
                                      <p:cBhvr>
                                        <p:cTn id="2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67923"/>
            <a:ext cx="9144000" cy="5722153"/>
          </a:xfrm>
          <a:prstGeom prst="rect">
            <a:avLst/>
          </a:prstGeom>
        </p:spPr>
      </p:pic>
    </p:spTree>
    <p:extLst>
      <p:ext uri="{BB962C8B-B14F-4D97-AF65-F5344CB8AC3E}">
        <p14:creationId xmlns:p14="http://schemas.microsoft.com/office/powerpoint/2010/main" val="259563587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And now….</a:t>
            </a:r>
            <a:endParaRPr lang="en-AU" dirty="0"/>
          </a:p>
        </p:txBody>
      </p:sp>
      <p:sp>
        <p:nvSpPr>
          <p:cNvPr id="3" name="Content Placeholder 2"/>
          <p:cNvSpPr>
            <a:spLocks noGrp="1"/>
          </p:cNvSpPr>
          <p:nvPr>
            <p:ph idx="1"/>
          </p:nvPr>
        </p:nvSpPr>
        <p:spPr/>
        <p:txBody>
          <a:bodyPr>
            <a:normAutofit fontScale="92500"/>
          </a:bodyPr>
          <a:lstStyle/>
          <a:p>
            <a:pPr marL="0" indent="0">
              <a:buNone/>
            </a:pPr>
            <a:r>
              <a:rPr lang="en-AU" sz="3200" dirty="0" smtClean="0">
                <a:solidFill>
                  <a:schemeClr val="tx1"/>
                </a:solidFill>
              </a:rPr>
              <a:t>We will explore world – context reading practices, so called because the world context (historical, cultural etc.) of an author and of a reader are considered critical to the meaning making process as each is a product of …….</a:t>
            </a:r>
          </a:p>
          <a:p>
            <a:pPr marL="0" indent="0">
              <a:buNone/>
            </a:pPr>
            <a:endParaRPr lang="en-AU" dirty="0">
              <a:solidFill>
                <a:schemeClr val="tx1"/>
              </a:solidFill>
            </a:endParaRPr>
          </a:p>
          <a:p>
            <a:pPr marL="0" indent="0">
              <a:buNone/>
            </a:pPr>
            <a:r>
              <a:rPr lang="en-AU" dirty="0" smtClean="0">
                <a:solidFill>
                  <a:schemeClr val="tx1"/>
                </a:solidFill>
              </a:rPr>
              <a:t>Ta Da…….</a:t>
            </a:r>
          </a:p>
          <a:p>
            <a:pPr marL="0" indent="0">
              <a:buNone/>
            </a:pPr>
            <a:endParaRPr lang="en-AU" dirty="0"/>
          </a:p>
          <a:p>
            <a:pPr marL="0" indent="0" algn="ctr">
              <a:buNone/>
            </a:pPr>
            <a:r>
              <a:rPr lang="en-AU" sz="5400" dirty="0"/>
              <a:t>d</a:t>
            </a:r>
            <a:r>
              <a:rPr lang="en-AU" sz="5400" dirty="0" smtClean="0"/>
              <a:t>iscourse and ideology</a:t>
            </a:r>
            <a:endParaRPr lang="en-AU" sz="5400" dirty="0"/>
          </a:p>
        </p:txBody>
      </p:sp>
    </p:spTree>
    <p:extLst>
      <p:ext uri="{BB962C8B-B14F-4D97-AF65-F5344CB8AC3E}">
        <p14:creationId xmlns:p14="http://schemas.microsoft.com/office/powerpoint/2010/main" val="302830485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1000"/>
                                        <p:tgtEl>
                                          <p:spTgt spid="3">
                                            <p:txEl>
                                              <p:pRg st="2" end="2"/>
                                            </p:txEl>
                                          </p:spTgt>
                                        </p:tgtEl>
                                      </p:cBhvr>
                                    </p:animEffect>
                                    <p:anim calcmode="lin" valueType="num">
                                      <p:cBhvr>
                                        <p:cTn id="21"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31"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p:cTn id="27"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8"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29"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30"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AU" sz="6000" dirty="0" smtClean="0">
                <a:solidFill>
                  <a:srgbClr val="FF0000"/>
                </a:solidFill>
              </a:rPr>
              <a:t>The </a:t>
            </a:r>
            <a:endParaRPr lang="en-AU" sz="6000" dirty="0">
              <a:solidFill>
                <a:srgbClr val="FF0000"/>
              </a:solidFill>
            </a:endParaRPr>
          </a:p>
        </p:txBody>
      </p:sp>
      <p:sp>
        <p:nvSpPr>
          <p:cNvPr id="3" name="Subtitle 2"/>
          <p:cNvSpPr>
            <a:spLocks noGrp="1"/>
          </p:cNvSpPr>
          <p:nvPr>
            <p:ph type="subTitle" idx="1"/>
          </p:nvPr>
        </p:nvSpPr>
        <p:spPr/>
        <p:txBody>
          <a:bodyPr>
            <a:normAutofit/>
          </a:bodyPr>
          <a:lstStyle/>
          <a:p>
            <a:pPr>
              <a:spcBef>
                <a:spcPct val="0"/>
              </a:spcBef>
            </a:pPr>
            <a:r>
              <a:rPr lang="en-AU" sz="6000" b="1" spc="40" dirty="0">
                <a:ln w="13335" cmpd="sng">
                  <a:solidFill>
                    <a:schemeClr val="accent1">
                      <a:lumMod val="50000"/>
                    </a:schemeClr>
                  </a:solidFill>
                  <a:prstDash val="solid"/>
                </a:ln>
                <a:solidFill>
                  <a:srgbClr val="FF0000"/>
                </a:solidFill>
                <a:latin typeface="+mj-lt"/>
                <a:ea typeface="+mj-ea"/>
                <a:cs typeface="+mj-cs"/>
              </a:rPr>
              <a:t>End</a:t>
            </a:r>
          </a:p>
        </p:txBody>
      </p:sp>
    </p:spTree>
    <p:extLst>
      <p:ext uri="{BB962C8B-B14F-4D97-AF65-F5344CB8AC3E}">
        <p14:creationId xmlns:p14="http://schemas.microsoft.com/office/powerpoint/2010/main" val="206269037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C00000"/>
          </a:solidFill>
        </p:spPr>
        <p:txBody>
          <a:bodyPr>
            <a:normAutofit fontScale="90000"/>
          </a:bodyPr>
          <a:lstStyle/>
          <a:p>
            <a:r>
              <a:rPr lang="en-AU" dirty="0" smtClean="0"/>
              <a:t>Terms and concepts you may have </a:t>
            </a:r>
            <a:r>
              <a:rPr lang="en-AU" dirty="0" smtClean="0"/>
              <a:t>now encountered</a:t>
            </a:r>
            <a:r>
              <a:rPr lang="en-AU" dirty="0" smtClean="0"/>
              <a:t>:</a:t>
            </a:r>
            <a:endParaRPr lang="en-AU" dirty="0"/>
          </a:p>
        </p:txBody>
      </p:sp>
      <p:sp>
        <p:nvSpPr>
          <p:cNvPr id="4" name="Content Placeholder 3"/>
          <p:cNvSpPr>
            <a:spLocks noGrp="1"/>
          </p:cNvSpPr>
          <p:nvPr>
            <p:ph sz="half" idx="2"/>
          </p:nvPr>
        </p:nvSpPr>
        <p:spPr/>
        <p:txBody>
          <a:bodyPr>
            <a:normAutofit lnSpcReduction="10000"/>
          </a:bodyPr>
          <a:lstStyle/>
          <a:p>
            <a:r>
              <a:rPr lang="en-AU" b="1" dirty="0" smtClean="0"/>
              <a:t>Terms from literary criticism e.g. symbolism, imagery, irony etc.</a:t>
            </a:r>
          </a:p>
          <a:p>
            <a:r>
              <a:rPr lang="en-AU" b="1" dirty="0"/>
              <a:t>s</a:t>
            </a:r>
            <a:r>
              <a:rPr lang="en-AU" b="1" dirty="0" smtClean="0"/>
              <a:t>tructuralism</a:t>
            </a:r>
            <a:r>
              <a:rPr lang="en-AU" b="1" dirty="0"/>
              <a:t>, New Criticism, Reader Response </a:t>
            </a:r>
            <a:r>
              <a:rPr lang="en-AU" b="1" dirty="0" smtClean="0"/>
              <a:t>Theory, narratology </a:t>
            </a:r>
          </a:p>
          <a:p>
            <a:r>
              <a:rPr lang="en-AU" b="1" dirty="0"/>
              <a:t>s</a:t>
            </a:r>
            <a:r>
              <a:rPr lang="en-AU" b="1" dirty="0" smtClean="0"/>
              <a:t>emiotics, binary oppositions, myth</a:t>
            </a:r>
          </a:p>
          <a:p>
            <a:r>
              <a:rPr lang="en-AU" b="1" dirty="0"/>
              <a:t>g</a:t>
            </a:r>
            <a:r>
              <a:rPr lang="en-AU" b="1" dirty="0" smtClean="0"/>
              <a:t>aps, silences </a:t>
            </a:r>
          </a:p>
          <a:p>
            <a:endParaRPr lang="en-AU" dirty="0"/>
          </a:p>
        </p:txBody>
      </p:sp>
      <p:sp>
        <p:nvSpPr>
          <p:cNvPr id="6" name="Content Placeholder 5"/>
          <p:cNvSpPr>
            <a:spLocks noGrp="1"/>
          </p:cNvSpPr>
          <p:nvPr>
            <p:ph sz="quarter" idx="4"/>
          </p:nvPr>
        </p:nvSpPr>
        <p:spPr/>
        <p:txBody>
          <a:bodyPr>
            <a:normAutofit lnSpcReduction="10000"/>
          </a:bodyPr>
          <a:lstStyle/>
          <a:p>
            <a:r>
              <a:rPr lang="en-AU" b="1" dirty="0" smtClean="0"/>
              <a:t>ideology and discourse</a:t>
            </a:r>
          </a:p>
          <a:p>
            <a:r>
              <a:rPr lang="en-AU" b="1" dirty="0"/>
              <a:t>i</a:t>
            </a:r>
            <a:r>
              <a:rPr lang="en-AU" b="1" dirty="0" smtClean="0"/>
              <a:t>nvited reading, resistant reading</a:t>
            </a:r>
          </a:p>
          <a:p>
            <a:r>
              <a:rPr lang="en-AU" b="1" dirty="0"/>
              <a:t>i</a:t>
            </a:r>
            <a:r>
              <a:rPr lang="en-AU" b="1" dirty="0" smtClean="0"/>
              <a:t>mplied author, implied reader</a:t>
            </a:r>
          </a:p>
          <a:p>
            <a:r>
              <a:rPr lang="en-AU" b="1" dirty="0"/>
              <a:t>n</a:t>
            </a:r>
            <a:r>
              <a:rPr lang="en-AU" b="1" dirty="0" smtClean="0"/>
              <a:t>arrating persona</a:t>
            </a:r>
          </a:p>
          <a:p>
            <a:r>
              <a:rPr lang="en-AU" b="1" dirty="0"/>
              <a:t>v</a:t>
            </a:r>
            <a:r>
              <a:rPr lang="en-AU" b="1" dirty="0" smtClean="0"/>
              <a:t>alues, attitudes and beliefs</a:t>
            </a:r>
          </a:p>
          <a:p>
            <a:r>
              <a:rPr lang="en-AU" b="1" dirty="0"/>
              <a:t>h</a:t>
            </a:r>
            <a:r>
              <a:rPr lang="en-AU" b="1" dirty="0" smtClean="0"/>
              <a:t>orizon of expectations</a:t>
            </a:r>
          </a:p>
          <a:p>
            <a:r>
              <a:rPr lang="en-AU" b="1" dirty="0"/>
              <a:t>i</a:t>
            </a:r>
            <a:r>
              <a:rPr lang="en-AU" b="1" dirty="0" smtClean="0"/>
              <a:t>ntentional fallacy</a:t>
            </a:r>
          </a:p>
          <a:p>
            <a:endParaRPr lang="en-AU" b="1" dirty="0"/>
          </a:p>
        </p:txBody>
      </p:sp>
    </p:spTree>
    <p:extLst>
      <p:ext uri="{BB962C8B-B14F-4D97-AF65-F5344CB8AC3E}">
        <p14:creationId xmlns:p14="http://schemas.microsoft.com/office/powerpoint/2010/main" val="364617531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additive="base">
                                        <p:cTn id="13"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 calcmode="lin" valueType="num">
                                      <p:cBhvr additive="base">
                                        <p:cTn id="19"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2" end="2"/>
                                            </p:txEl>
                                          </p:spTgt>
                                        </p:tgtEl>
                                        <p:attrNameLst>
                                          <p:attrName>style.visibility</p:attrName>
                                        </p:attrNameLst>
                                      </p:cBhvr>
                                      <p:to>
                                        <p:strVal val="visible"/>
                                      </p:to>
                                    </p:set>
                                    <p:anim calcmode="lin" valueType="num">
                                      <p:cBhvr additive="base">
                                        <p:cTn id="25"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xEl>
                                              <p:pRg st="3" end="3"/>
                                            </p:txEl>
                                          </p:spTgt>
                                        </p:tgtEl>
                                        <p:attrNameLst>
                                          <p:attrName>style.visibility</p:attrName>
                                        </p:attrNameLst>
                                      </p:cBhvr>
                                      <p:to>
                                        <p:strVal val="visible"/>
                                      </p:to>
                                    </p:set>
                                    <p:anim calcmode="lin" valueType="num">
                                      <p:cBhvr additive="base">
                                        <p:cTn id="31"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6">
                                            <p:txEl>
                                              <p:pRg st="0" end="0"/>
                                            </p:txEl>
                                          </p:spTgt>
                                        </p:tgtEl>
                                        <p:attrNameLst>
                                          <p:attrName>style.visibility</p:attrName>
                                        </p:attrNameLst>
                                      </p:cBhvr>
                                      <p:to>
                                        <p:strVal val="visible"/>
                                      </p:to>
                                    </p:set>
                                    <p:anim calcmode="lin" valueType="num">
                                      <p:cBhvr additive="base">
                                        <p:cTn id="3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6">
                                            <p:txEl>
                                              <p:pRg st="1" end="1"/>
                                            </p:txEl>
                                          </p:spTgt>
                                        </p:tgtEl>
                                        <p:attrNameLst>
                                          <p:attrName>style.visibility</p:attrName>
                                        </p:attrNameLst>
                                      </p:cBhvr>
                                      <p:to>
                                        <p:strVal val="visible"/>
                                      </p:to>
                                    </p:set>
                                    <p:anim calcmode="lin" valueType="num">
                                      <p:cBhvr additive="base">
                                        <p:cTn id="4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6">
                                            <p:txEl>
                                              <p:pRg st="2" end="2"/>
                                            </p:txEl>
                                          </p:spTgt>
                                        </p:tgtEl>
                                        <p:attrNameLst>
                                          <p:attrName>style.visibility</p:attrName>
                                        </p:attrNameLst>
                                      </p:cBhvr>
                                      <p:to>
                                        <p:strVal val="visible"/>
                                      </p:to>
                                    </p:set>
                                    <p:anim calcmode="lin" valueType="num">
                                      <p:cBhvr additive="base">
                                        <p:cTn id="4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6">
                                            <p:txEl>
                                              <p:pRg st="3" end="3"/>
                                            </p:txEl>
                                          </p:spTgt>
                                        </p:tgtEl>
                                        <p:attrNameLst>
                                          <p:attrName>style.visibility</p:attrName>
                                        </p:attrNameLst>
                                      </p:cBhvr>
                                      <p:to>
                                        <p:strVal val="visible"/>
                                      </p:to>
                                    </p:set>
                                    <p:anim calcmode="lin" valueType="num">
                                      <p:cBhvr additive="base">
                                        <p:cTn id="55"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6">
                                            <p:txEl>
                                              <p:pRg st="4" end="4"/>
                                            </p:txEl>
                                          </p:spTgt>
                                        </p:tgtEl>
                                        <p:attrNameLst>
                                          <p:attrName>style.visibility</p:attrName>
                                        </p:attrNameLst>
                                      </p:cBhvr>
                                      <p:to>
                                        <p:strVal val="visible"/>
                                      </p:to>
                                    </p:set>
                                    <p:anim calcmode="lin" valueType="num">
                                      <p:cBhvr additive="base">
                                        <p:cTn id="61"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6">
                                            <p:txEl>
                                              <p:pRg st="5" end="5"/>
                                            </p:txEl>
                                          </p:spTgt>
                                        </p:tgtEl>
                                        <p:attrNameLst>
                                          <p:attrName>style.visibility</p:attrName>
                                        </p:attrNameLst>
                                      </p:cBhvr>
                                      <p:to>
                                        <p:strVal val="visible"/>
                                      </p:to>
                                    </p:set>
                                    <p:anim calcmode="lin" valueType="num">
                                      <p:cBhvr additive="base">
                                        <p:cTn id="67"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6">
                                            <p:txEl>
                                              <p:pRg st="6" end="6"/>
                                            </p:txEl>
                                          </p:spTgt>
                                        </p:tgtEl>
                                        <p:attrNameLst>
                                          <p:attrName>style.visibility</p:attrName>
                                        </p:attrNameLst>
                                      </p:cBhvr>
                                      <p:to>
                                        <p:strVal val="visible"/>
                                      </p:to>
                                    </p:set>
                                    <p:anim calcmode="lin" valueType="num">
                                      <p:cBhvr additive="base">
                                        <p:cTn id="73"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6">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AU" b="1" dirty="0" smtClean="0">
                <a:solidFill>
                  <a:schemeClr val="tx1"/>
                </a:solidFill>
              </a:rPr>
              <a:t>These approaches include feminist, Marxist and post-colonialist literary theory. </a:t>
            </a:r>
          </a:p>
          <a:p>
            <a:pPr marL="0" indent="0">
              <a:buNone/>
            </a:pPr>
            <a:endParaRPr lang="en-AU" dirty="0"/>
          </a:p>
        </p:txBody>
      </p:sp>
      <p:sp>
        <p:nvSpPr>
          <p:cNvPr id="4" name="Text Placeholder 3"/>
          <p:cNvSpPr>
            <a:spLocks noGrp="1"/>
          </p:cNvSpPr>
          <p:nvPr>
            <p:ph type="body" sz="half" idx="2"/>
          </p:nvPr>
        </p:nvSpPr>
        <p:spPr>
          <a:xfrm>
            <a:off x="152400" y="1981200"/>
            <a:ext cx="2377440" cy="2670048"/>
          </a:xfrm>
        </p:spPr>
        <p:txBody>
          <a:bodyPr>
            <a:noAutofit/>
          </a:bodyPr>
          <a:lstStyle/>
          <a:p>
            <a:r>
              <a:rPr lang="en-AU" sz="3200" dirty="0" smtClean="0"/>
              <a:t>WORLD-CONTEXT Centred Approaches to Reading</a:t>
            </a:r>
            <a:endParaRPr lang="en-AU" sz="3200" dirty="0"/>
          </a:p>
        </p:txBody>
      </p:sp>
      <p:pic>
        <p:nvPicPr>
          <p:cNvPr id="1026" name="Picture 2" descr="C:\Users\EJW\AppData\Local\Microsoft\Windows\INetCache\IE\STCQX4KC\feminism-button[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6200" y="2743200"/>
            <a:ext cx="3962400" cy="304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244666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Effect transition="in" filter="fade">
                                      <p:cBhvr>
                                        <p:cTn id="13" dur="1000"/>
                                        <p:tgtEl>
                                          <p:spTgt spid="2">
                                            <p:txEl>
                                              <p:pRg st="0" end="0"/>
                                            </p:txEl>
                                          </p:spTgt>
                                        </p:tgtEl>
                                      </p:cBhvr>
                                    </p:animEffect>
                                    <p:anim calcmode="lin" valueType="num">
                                      <p:cBhvr>
                                        <p:cTn id="14"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1" presetClass="entr" presetSubtype="1" fill="hold" nodeType="clickEffect">
                                  <p:stCondLst>
                                    <p:cond delay="0"/>
                                  </p:stCondLst>
                                  <p:childTnLst>
                                    <p:set>
                                      <p:cBhvr>
                                        <p:cTn id="19" dur="1" fill="hold">
                                          <p:stCondLst>
                                            <p:cond delay="0"/>
                                          </p:stCondLst>
                                        </p:cTn>
                                        <p:tgtEl>
                                          <p:spTgt spid="1026"/>
                                        </p:tgtEl>
                                        <p:attrNameLst>
                                          <p:attrName>style.visibility</p:attrName>
                                        </p:attrNameLst>
                                      </p:cBhvr>
                                      <p:to>
                                        <p:strVal val="visible"/>
                                      </p:to>
                                    </p:set>
                                    <p:animEffect transition="in" filter="wheel(1)">
                                      <p:cBhvr>
                                        <p:cTn id="20"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normAutofit fontScale="70000" lnSpcReduction="20000"/>
          </a:bodyPr>
          <a:lstStyle/>
          <a:p>
            <a:r>
              <a:rPr lang="en-AU" u="sng" dirty="0">
                <a:hlinkClick r:id="rId2"/>
              </a:rPr>
              <a:t>http://www.ed.psu.edu/englishpds/Articles/LiteratureStudy/Balancing%20Reader%20Response.htm</a:t>
            </a:r>
            <a:endParaRPr lang="en-AU" dirty="0"/>
          </a:p>
          <a:p>
            <a:endParaRPr lang="en-AU" dirty="0"/>
          </a:p>
        </p:txBody>
      </p:sp>
      <p:sp>
        <p:nvSpPr>
          <p:cNvPr id="3" name="Title 2"/>
          <p:cNvSpPr>
            <a:spLocks noGrp="1"/>
          </p:cNvSpPr>
          <p:nvPr>
            <p:ph type="title"/>
          </p:nvPr>
        </p:nvSpPr>
        <p:spPr>
          <a:xfrm>
            <a:off x="457200" y="4419600"/>
            <a:ext cx="8305800" cy="1186968"/>
          </a:xfrm>
        </p:spPr>
        <p:txBody>
          <a:bodyPr>
            <a:normAutofit fontScale="90000"/>
          </a:bodyPr>
          <a:lstStyle/>
          <a:p>
            <a:r>
              <a:rPr lang="en-US" sz="3100" dirty="0"/>
              <a:t>"an emphasis on theory tends to undermine reading as an </a:t>
            </a:r>
            <a:r>
              <a:rPr lang="en-US" sz="3100" i="1" dirty="0"/>
              <a:t>innocent </a:t>
            </a:r>
            <a:r>
              <a:rPr lang="en-US" sz="3100" dirty="0" smtClean="0"/>
              <a:t>activity</a:t>
            </a:r>
            <a:r>
              <a:rPr lang="en-US" sz="3100" dirty="0"/>
              <a:t>”</a:t>
            </a:r>
            <a:r>
              <a:rPr lang="en-US" sz="3100" dirty="0" smtClean="0"/>
              <a:t> </a:t>
            </a:r>
            <a:r>
              <a:rPr lang="en-US" sz="2700" dirty="0" smtClean="0"/>
              <a:t>Raymond </a:t>
            </a:r>
            <a:r>
              <a:rPr lang="en-US" sz="2700" dirty="0" err="1" smtClean="0"/>
              <a:t>Seldon</a:t>
            </a:r>
            <a:r>
              <a:rPr lang="en-US" sz="2700" dirty="0" smtClean="0"/>
              <a:t> 1985 </a:t>
            </a:r>
            <a:endParaRPr lang="en-AU" sz="2700" dirty="0"/>
          </a:p>
        </p:txBody>
      </p:sp>
      <p:sp>
        <p:nvSpPr>
          <p:cNvPr id="4" name="Rectangle 3"/>
          <p:cNvSpPr/>
          <p:nvPr/>
        </p:nvSpPr>
        <p:spPr>
          <a:xfrm>
            <a:off x="3124200" y="304800"/>
            <a:ext cx="2743200" cy="3886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3600" dirty="0" smtClean="0">
                <a:solidFill>
                  <a:srgbClr val="FFFFFF"/>
                </a:solidFill>
              </a:rPr>
              <a:t>Central idea: Reading </a:t>
            </a:r>
            <a:r>
              <a:rPr lang="en-AU" sz="3600" dirty="0">
                <a:solidFill>
                  <a:srgbClr val="FFFFFF"/>
                </a:solidFill>
              </a:rPr>
              <a:t>is not an innocent activity!</a:t>
            </a:r>
          </a:p>
        </p:txBody>
      </p:sp>
    </p:spTree>
    <p:extLst>
      <p:ext uri="{BB962C8B-B14F-4D97-AF65-F5344CB8AC3E}">
        <p14:creationId xmlns:p14="http://schemas.microsoft.com/office/powerpoint/2010/main" val="149201259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2">
                                            <p:txEl>
                                              <p:pRg st="0" end="0"/>
                                            </p:txEl>
                                          </p:spTgt>
                                        </p:tgtEl>
                                        <p:attrNameLst>
                                          <p:attrName>style.visibility</p:attrName>
                                        </p:attrNameLst>
                                      </p:cBhvr>
                                      <p:to>
                                        <p:strVal val="visible"/>
                                      </p:to>
                                    </p:set>
                                    <p:animEffect transition="in" filter="fade">
                                      <p:cBhvr>
                                        <p:cTn id="20" dur="1000"/>
                                        <p:tgtEl>
                                          <p:spTgt spid="2">
                                            <p:txEl>
                                              <p:pRg st="0" end="0"/>
                                            </p:txEl>
                                          </p:spTgt>
                                        </p:tgtEl>
                                      </p:cBhvr>
                                    </p:animEffect>
                                    <p:anim calcmode="lin" valueType="num">
                                      <p:cBhvr>
                                        <p:cTn id="21"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22"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dirty="0" smtClean="0"/>
              <a:t>Consider the ideology underpinning this seemingly innocent text…..</a:t>
            </a:r>
            <a:endParaRPr lang="en-AU" dirty="0"/>
          </a:p>
        </p:txBody>
      </p:sp>
      <p:sp>
        <p:nvSpPr>
          <p:cNvPr id="3" name="Content Placeholder 2"/>
          <p:cNvSpPr>
            <a:spLocks noGrp="1"/>
          </p:cNvSpPr>
          <p:nvPr>
            <p:ph idx="1"/>
          </p:nvPr>
        </p:nvSpPr>
        <p:spPr/>
        <p:txBody>
          <a:bodyPr/>
          <a:lstStyle/>
          <a:p>
            <a:pPr marL="0" indent="0">
              <a:buNone/>
            </a:pPr>
            <a:r>
              <a:rPr lang="en-AU" dirty="0">
                <a:hlinkClick r:id="rId2"/>
              </a:rPr>
              <a:t>https://</a:t>
            </a:r>
            <a:r>
              <a:rPr lang="en-AU" dirty="0" smtClean="0">
                <a:hlinkClick r:id="rId2"/>
              </a:rPr>
              <a:t>www.youtube.com/watch?v=Gs9eWIpthcU</a:t>
            </a:r>
            <a:endParaRPr lang="en-AU" dirty="0" smtClean="0"/>
          </a:p>
          <a:p>
            <a:pPr marL="0" indent="0">
              <a:buNone/>
            </a:pPr>
            <a:endParaRPr lang="en-AU" dirty="0"/>
          </a:p>
          <a:p>
            <a:pPr marL="0" indent="0">
              <a:buNone/>
            </a:pPr>
            <a:r>
              <a:rPr lang="en-AU" sz="3200" dirty="0" smtClean="0"/>
              <a:t>Why might my daughter-in-law object to this being shown to her four year old daughter?</a:t>
            </a:r>
          </a:p>
          <a:p>
            <a:pPr marL="0" indent="0">
              <a:buNone/>
            </a:pPr>
            <a:r>
              <a:rPr lang="en-AU" sz="3200" dirty="0" smtClean="0"/>
              <a:t> </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0275" y="3886199"/>
            <a:ext cx="3209925" cy="1914525"/>
          </a:xfrm>
          <a:prstGeom prst="rect">
            <a:avLst/>
          </a:prstGeom>
        </p:spPr>
      </p:pic>
    </p:spTree>
    <p:extLst>
      <p:ext uri="{BB962C8B-B14F-4D97-AF65-F5344CB8AC3E}">
        <p14:creationId xmlns:p14="http://schemas.microsoft.com/office/powerpoint/2010/main" val="321986683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1000"/>
                                        <p:tgtEl>
                                          <p:spTgt spid="3">
                                            <p:txEl>
                                              <p:pRg st="2" end="2"/>
                                            </p:txEl>
                                          </p:spTgt>
                                        </p:tgtEl>
                                      </p:cBhvr>
                                    </p:animEffect>
                                    <p:anim calcmode="lin" valueType="num">
                                      <p:cBhvr>
                                        <p:cTn id="21"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3" presetID="6" presetClass="entr" presetSubtype="16" fill="hold" nodeType="with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circle(in)">
                                      <p:cBhvr>
                                        <p:cTn id="25"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Ideology underpinning Snow White</a:t>
            </a:r>
            <a:endParaRPr lang="en-AU" dirty="0"/>
          </a:p>
        </p:txBody>
      </p:sp>
      <p:sp>
        <p:nvSpPr>
          <p:cNvPr id="3" name="Text Placeholder 2"/>
          <p:cNvSpPr>
            <a:spLocks noGrp="1"/>
          </p:cNvSpPr>
          <p:nvPr>
            <p:ph type="body" idx="1"/>
          </p:nvPr>
        </p:nvSpPr>
        <p:spPr/>
        <p:txBody>
          <a:bodyPr/>
          <a:lstStyle/>
          <a:p>
            <a:r>
              <a:rPr lang="en-AU" dirty="0" smtClean="0"/>
              <a:t>Beauty Myth</a:t>
            </a:r>
            <a:endParaRPr lang="en-AU" dirty="0"/>
          </a:p>
        </p:txBody>
      </p:sp>
      <p:sp>
        <p:nvSpPr>
          <p:cNvPr id="4" name="Content Placeholder 3"/>
          <p:cNvSpPr>
            <a:spLocks noGrp="1"/>
          </p:cNvSpPr>
          <p:nvPr>
            <p:ph sz="half" idx="2"/>
          </p:nvPr>
        </p:nvSpPr>
        <p:spPr/>
        <p:txBody>
          <a:bodyPr/>
          <a:lstStyle/>
          <a:p>
            <a:pPr marL="0" indent="0">
              <a:buNone/>
            </a:pPr>
            <a:r>
              <a:rPr lang="en-AU" dirty="0"/>
              <a:t>W</a:t>
            </a:r>
            <a:r>
              <a:rPr lang="en-AU" dirty="0" smtClean="0"/>
              <a:t>omen </a:t>
            </a:r>
            <a:r>
              <a:rPr lang="en-AU" dirty="0"/>
              <a:t>and </a:t>
            </a:r>
            <a:r>
              <a:rPr lang="en-AU" dirty="0" smtClean="0"/>
              <a:t>girls </a:t>
            </a:r>
            <a:r>
              <a:rPr lang="en-AU" dirty="0"/>
              <a:t>need to be beautiful to be </a:t>
            </a:r>
            <a:r>
              <a:rPr lang="en-AU" dirty="0" smtClean="0"/>
              <a:t>valued.</a:t>
            </a:r>
            <a:endParaRPr lang="en-AU" dirty="0"/>
          </a:p>
        </p:txBody>
      </p:sp>
      <p:sp>
        <p:nvSpPr>
          <p:cNvPr id="5" name="Text Placeholder 4"/>
          <p:cNvSpPr>
            <a:spLocks noGrp="1"/>
          </p:cNvSpPr>
          <p:nvPr>
            <p:ph type="body" sz="quarter" idx="3"/>
          </p:nvPr>
        </p:nvSpPr>
        <p:spPr/>
        <p:txBody>
          <a:bodyPr/>
          <a:lstStyle/>
          <a:p>
            <a:r>
              <a:rPr lang="en-AU" dirty="0" smtClean="0"/>
              <a:t>Binaries</a:t>
            </a:r>
            <a:endParaRPr lang="en-AU" dirty="0"/>
          </a:p>
        </p:txBody>
      </p:sp>
      <p:sp>
        <p:nvSpPr>
          <p:cNvPr id="6" name="Content Placeholder 5"/>
          <p:cNvSpPr>
            <a:spLocks noGrp="1"/>
          </p:cNvSpPr>
          <p:nvPr>
            <p:ph sz="quarter" idx="4"/>
          </p:nvPr>
        </p:nvSpPr>
        <p:spPr/>
        <p:txBody>
          <a:bodyPr>
            <a:normAutofit fontScale="92500" lnSpcReduction="20000"/>
          </a:bodyPr>
          <a:lstStyle/>
          <a:p>
            <a:pPr marL="0" indent="0">
              <a:buNone/>
            </a:pPr>
            <a:r>
              <a:rPr lang="en-AU" dirty="0" smtClean="0"/>
              <a:t>Male/female – women need to beautiful and submissive towards male characters</a:t>
            </a:r>
          </a:p>
          <a:p>
            <a:pPr marL="0" indent="0">
              <a:buNone/>
            </a:pPr>
            <a:r>
              <a:rPr lang="en-AU" dirty="0" smtClean="0"/>
              <a:t>Passive/active - </a:t>
            </a:r>
            <a:r>
              <a:rPr lang="en-AU" dirty="0"/>
              <a:t>suggests men are heroic saviours while women are passive and </a:t>
            </a:r>
            <a:r>
              <a:rPr lang="en-AU" dirty="0" smtClean="0"/>
              <a:t>weak</a:t>
            </a:r>
          </a:p>
          <a:p>
            <a:pPr marL="0" indent="0">
              <a:buNone/>
            </a:pPr>
            <a:r>
              <a:rPr lang="en-AU" dirty="0" smtClean="0"/>
              <a:t>Evil/good – often older or ugly women are represented as being evil in fairy tales </a:t>
            </a:r>
          </a:p>
          <a:p>
            <a:pPr marL="0" indent="0">
              <a:buNone/>
            </a:pPr>
            <a:r>
              <a:rPr lang="en-AU" dirty="0" smtClean="0"/>
              <a:t>Youth/age – only the young can be beautiful</a:t>
            </a:r>
            <a:endParaRPr lang="en-AU" dirty="0"/>
          </a:p>
          <a:p>
            <a:pPr marL="0" indent="0">
              <a:buNone/>
            </a:pPr>
            <a:r>
              <a:rPr lang="en-AU" dirty="0" smtClean="0"/>
              <a:t> </a:t>
            </a:r>
            <a:endParaRPr lang="en-AU" dirty="0"/>
          </a:p>
        </p:txBody>
      </p:sp>
      <p:sp>
        <p:nvSpPr>
          <p:cNvPr id="7" name="Rectangle 6"/>
          <p:cNvSpPr/>
          <p:nvPr/>
        </p:nvSpPr>
        <p:spPr>
          <a:xfrm>
            <a:off x="533400" y="3124200"/>
            <a:ext cx="3963988" cy="30019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9200" y="3101181"/>
            <a:ext cx="2409825" cy="3048000"/>
          </a:xfrm>
          <a:prstGeom prst="rect">
            <a:avLst/>
          </a:prstGeom>
        </p:spPr>
      </p:pic>
    </p:spTree>
    <p:extLst>
      <p:ext uri="{BB962C8B-B14F-4D97-AF65-F5344CB8AC3E}">
        <p14:creationId xmlns:p14="http://schemas.microsoft.com/office/powerpoint/2010/main" val="360694726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4">
                                            <p:txEl>
                                              <p:pRg st="0" end="0"/>
                                            </p:txEl>
                                          </p:spTgt>
                                        </p:tgtEl>
                                        <p:attrNameLst>
                                          <p:attrName>style.visibility</p:attrName>
                                        </p:attrNameLst>
                                      </p:cBhvr>
                                      <p:to>
                                        <p:strVal val="visible"/>
                                      </p:to>
                                    </p:set>
                                    <p:anim calcmode="lin" valueType="num">
                                      <p:cBhvr additive="base">
                                        <p:cTn id="20"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1000"/>
                                        <p:tgtEl>
                                          <p:spTgt spid="8"/>
                                        </p:tgtEl>
                                      </p:cBhvr>
                                    </p:animEffect>
                                    <p:anim calcmode="lin" valueType="num">
                                      <p:cBhvr>
                                        <p:cTn id="27" dur="1000" fill="hold"/>
                                        <p:tgtEl>
                                          <p:spTgt spid="8"/>
                                        </p:tgtEl>
                                        <p:attrNameLst>
                                          <p:attrName>ppt_x</p:attrName>
                                        </p:attrNameLst>
                                      </p:cBhvr>
                                      <p:tavLst>
                                        <p:tav tm="0">
                                          <p:val>
                                            <p:strVal val="#ppt_x"/>
                                          </p:val>
                                        </p:tav>
                                        <p:tav tm="100000">
                                          <p:val>
                                            <p:strVal val="#ppt_x"/>
                                          </p:val>
                                        </p:tav>
                                      </p:tavLst>
                                    </p:anim>
                                    <p:anim calcmode="lin" valueType="num">
                                      <p:cBhvr>
                                        <p:cTn id="28"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5">
                                            <p:txEl>
                                              <p:pRg st="0" end="0"/>
                                            </p:txEl>
                                          </p:spTgt>
                                        </p:tgtEl>
                                        <p:attrNameLst>
                                          <p:attrName>style.visibility</p:attrName>
                                        </p:attrNameLst>
                                      </p:cBhvr>
                                      <p:to>
                                        <p:strVal val="visible"/>
                                      </p:to>
                                    </p:set>
                                    <p:animEffect transition="in" filter="fade">
                                      <p:cBhvr>
                                        <p:cTn id="33" dur="1000"/>
                                        <p:tgtEl>
                                          <p:spTgt spid="5">
                                            <p:txEl>
                                              <p:pRg st="0" end="0"/>
                                            </p:txEl>
                                          </p:spTgt>
                                        </p:tgtEl>
                                      </p:cBhvr>
                                    </p:animEffect>
                                    <p:anim calcmode="lin" valueType="num">
                                      <p:cBhvr>
                                        <p:cTn id="34"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35"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nodeType="clickEffect">
                                  <p:stCondLst>
                                    <p:cond delay="0"/>
                                  </p:stCondLst>
                                  <p:childTnLst>
                                    <p:set>
                                      <p:cBhvr>
                                        <p:cTn id="39" dur="1" fill="hold">
                                          <p:stCondLst>
                                            <p:cond delay="0"/>
                                          </p:stCondLst>
                                        </p:cTn>
                                        <p:tgtEl>
                                          <p:spTgt spid="6">
                                            <p:txEl>
                                              <p:pRg st="0" end="0"/>
                                            </p:txEl>
                                          </p:spTgt>
                                        </p:tgtEl>
                                        <p:attrNameLst>
                                          <p:attrName>style.visibility</p:attrName>
                                        </p:attrNameLst>
                                      </p:cBhvr>
                                      <p:to>
                                        <p:strVal val="visible"/>
                                      </p:to>
                                    </p:set>
                                    <p:anim calcmode="lin" valueType="num">
                                      <p:cBhvr additive="base">
                                        <p:cTn id="40"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nodeType="clickEffect">
                                  <p:stCondLst>
                                    <p:cond delay="0"/>
                                  </p:stCondLst>
                                  <p:childTnLst>
                                    <p:set>
                                      <p:cBhvr>
                                        <p:cTn id="45" dur="1" fill="hold">
                                          <p:stCondLst>
                                            <p:cond delay="0"/>
                                          </p:stCondLst>
                                        </p:cTn>
                                        <p:tgtEl>
                                          <p:spTgt spid="6">
                                            <p:txEl>
                                              <p:pRg st="1" end="1"/>
                                            </p:txEl>
                                          </p:spTgt>
                                        </p:tgtEl>
                                        <p:attrNameLst>
                                          <p:attrName>style.visibility</p:attrName>
                                        </p:attrNameLst>
                                      </p:cBhvr>
                                      <p:to>
                                        <p:strVal val="visible"/>
                                      </p:to>
                                    </p:set>
                                    <p:anim calcmode="lin" valueType="num">
                                      <p:cBhvr additive="base">
                                        <p:cTn id="46"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47"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nodeType="clickEffect">
                                  <p:stCondLst>
                                    <p:cond delay="0"/>
                                  </p:stCondLst>
                                  <p:childTnLst>
                                    <p:set>
                                      <p:cBhvr>
                                        <p:cTn id="51" dur="1" fill="hold">
                                          <p:stCondLst>
                                            <p:cond delay="0"/>
                                          </p:stCondLst>
                                        </p:cTn>
                                        <p:tgtEl>
                                          <p:spTgt spid="6">
                                            <p:txEl>
                                              <p:pRg st="2" end="2"/>
                                            </p:txEl>
                                          </p:spTgt>
                                        </p:tgtEl>
                                        <p:attrNameLst>
                                          <p:attrName>style.visibility</p:attrName>
                                        </p:attrNameLst>
                                      </p:cBhvr>
                                      <p:to>
                                        <p:strVal val="visible"/>
                                      </p:to>
                                    </p:set>
                                    <p:anim calcmode="lin" valueType="num">
                                      <p:cBhvr additive="base">
                                        <p:cTn id="52"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53"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2" presetClass="entr" presetSubtype="4" fill="hold" nodeType="clickEffect">
                                  <p:stCondLst>
                                    <p:cond delay="0"/>
                                  </p:stCondLst>
                                  <p:childTnLst>
                                    <p:set>
                                      <p:cBhvr>
                                        <p:cTn id="57" dur="1" fill="hold">
                                          <p:stCondLst>
                                            <p:cond delay="0"/>
                                          </p:stCondLst>
                                        </p:cTn>
                                        <p:tgtEl>
                                          <p:spTgt spid="6">
                                            <p:txEl>
                                              <p:pRg st="3" end="3"/>
                                            </p:txEl>
                                          </p:spTgt>
                                        </p:tgtEl>
                                        <p:attrNameLst>
                                          <p:attrName>style.visibility</p:attrName>
                                        </p:attrNameLst>
                                      </p:cBhvr>
                                      <p:to>
                                        <p:strVal val="visible"/>
                                      </p:to>
                                    </p:set>
                                    <p:anim calcmode="lin" valueType="num">
                                      <p:cBhvr additive="base">
                                        <p:cTn id="58"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59"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sz="4400" dirty="0" smtClean="0"/>
              <a:t>Why bother with literary theory?</a:t>
            </a:r>
            <a:endParaRPr lang="en-AU" sz="4400" dirty="0"/>
          </a:p>
        </p:txBody>
      </p:sp>
      <p:sp>
        <p:nvSpPr>
          <p:cNvPr id="3" name="Content Placeholder 2"/>
          <p:cNvSpPr>
            <a:spLocks noGrp="1"/>
          </p:cNvSpPr>
          <p:nvPr>
            <p:ph idx="1"/>
          </p:nvPr>
        </p:nvSpPr>
        <p:spPr/>
        <p:txBody>
          <a:bodyPr>
            <a:normAutofit fontScale="85000" lnSpcReduction="10000"/>
          </a:bodyPr>
          <a:lstStyle/>
          <a:p>
            <a:pPr marL="0" indent="0">
              <a:buNone/>
            </a:pPr>
            <a:r>
              <a:rPr lang="en-US" sz="2800" b="1" dirty="0">
                <a:solidFill>
                  <a:schemeClr val="tx1"/>
                </a:solidFill>
              </a:rPr>
              <a:t>Readers may believe that theories and concepts will only deaden the spontaneity of their response to literary works. They may forget that so called 'spontaneous' </a:t>
            </a:r>
            <a:r>
              <a:rPr lang="en-US" sz="2800" b="1" dirty="0" smtClean="0">
                <a:solidFill>
                  <a:schemeClr val="tx1"/>
                </a:solidFill>
              </a:rPr>
              <a:t>responses to literature</a:t>
            </a:r>
            <a:r>
              <a:rPr lang="en-US" sz="2800" b="1" dirty="0">
                <a:solidFill>
                  <a:schemeClr val="tx1"/>
                </a:solidFill>
              </a:rPr>
              <a:t>, such as </a:t>
            </a:r>
            <a:r>
              <a:rPr lang="en-US" sz="2800" b="1" dirty="0" smtClean="0">
                <a:solidFill>
                  <a:schemeClr val="tx1"/>
                </a:solidFill>
              </a:rPr>
              <a:t>those </a:t>
            </a:r>
            <a:r>
              <a:rPr lang="en-US" sz="2800" b="1" dirty="0">
                <a:solidFill>
                  <a:schemeClr val="tx1"/>
                </a:solidFill>
              </a:rPr>
              <a:t>experienced in book clubs and some classrooms, </a:t>
            </a:r>
            <a:r>
              <a:rPr lang="en-US" sz="2800" b="1" dirty="0" smtClean="0">
                <a:solidFill>
                  <a:schemeClr val="tx1"/>
                </a:solidFill>
              </a:rPr>
              <a:t>are </a:t>
            </a:r>
            <a:r>
              <a:rPr lang="en-US" sz="2800" b="1" dirty="0">
                <a:solidFill>
                  <a:schemeClr val="tx1"/>
                </a:solidFill>
              </a:rPr>
              <a:t>unconsciously dependent on the theorizing of older generations. Their talk of 'feeling', 'imagination', 'genius', 'sincerity', and 'reality' </a:t>
            </a:r>
            <a:r>
              <a:rPr lang="en-US" sz="3000" b="1" u="sng" dirty="0">
                <a:solidFill>
                  <a:schemeClr val="tx1"/>
                </a:solidFill>
              </a:rPr>
              <a:t>is full of (dated) theory which is sanctified by time and has become part of the  language of </a:t>
            </a:r>
            <a:r>
              <a:rPr lang="en-US" sz="3000" b="1" u="sng" dirty="0" smtClean="0">
                <a:solidFill>
                  <a:schemeClr val="tx1"/>
                </a:solidFill>
              </a:rPr>
              <a:t>‘common sense’</a:t>
            </a:r>
            <a:r>
              <a:rPr lang="en-US" sz="3000" b="1" dirty="0" smtClean="0">
                <a:solidFill>
                  <a:schemeClr val="tx1"/>
                </a:solidFill>
              </a:rPr>
              <a:t>. </a:t>
            </a:r>
          </a:p>
          <a:p>
            <a:pPr marL="0" indent="0">
              <a:buNone/>
            </a:pPr>
            <a:r>
              <a:rPr lang="en-AU" sz="2800" u="sng" dirty="0">
                <a:hlinkClick r:id="rId2"/>
              </a:rPr>
              <a:t>http://</a:t>
            </a:r>
            <a:r>
              <a:rPr lang="en-AU" sz="2800" u="sng" dirty="0" smtClean="0">
                <a:hlinkClick r:id="rId2"/>
              </a:rPr>
              <a:t>www.ed.psu.edu/englishpds/Articles/LiteratureStudy/Balancing%20Reader%20Response.htm</a:t>
            </a:r>
            <a:r>
              <a:rPr lang="en-AU" sz="2800" u="sng" dirty="0" smtClean="0"/>
              <a:t> Bill Corcoran.</a:t>
            </a:r>
            <a:endParaRPr lang="en-AU" sz="2800" b="1" dirty="0"/>
          </a:p>
        </p:txBody>
      </p:sp>
    </p:spTree>
    <p:extLst>
      <p:ext uri="{BB962C8B-B14F-4D97-AF65-F5344CB8AC3E}">
        <p14:creationId xmlns:p14="http://schemas.microsoft.com/office/powerpoint/2010/main" val="327080180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1000"/>
                                        <p:tgtEl>
                                          <p:spTgt spid="3">
                                            <p:txEl>
                                              <p:pRg st="0" end="0"/>
                                            </p:txEl>
                                          </p:spTgt>
                                        </p:tgtEl>
                                      </p:cBhvr>
                                    </p:animEffect>
                                    <p:anim calcmode="lin" valueType="num">
                                      <p:cBhvr>
                                        <p:cTn id="16"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7"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fade">
                                      <p:cBhvr>
                                        <p:cTn id="20" dur="1000"/>
                                        <p:tgtEl>
                                          <p:spTgt spid="3">
                                            <p:txEl>
                                              <p:pRg st="1" end="1"/>
                                            </p:txEl>
                                          </p:spTgt>
                                        </p:tgtEl>
                                      </p:cBhvr>
                                    </p:animEffect>
                                    <p:anim calcmode="lin" valueType="num">
                                      <p:cBhvr>
                                        <p:cTn id="21"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Thatch">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Median">
      <a:maj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hatch">
      <a:fillStyleLst>
        <a:solidFill>
          <a:schemeClr val="phClr"/>
        </a:solidFill>
        <a:gradFill rotWithShape="1">
          <a:gsLst>
            <a:gs pos="0">
              <a:schemeClr val="phClr">
                <a:tint val="79000"/>
                <a:satMod val="180000"/>
              </a:schemeClr>
            </a:gs>
            <a:gs pos="65000">
              <a:schemeClr val="phClr">
                <a:tint val="52000"/>
                <a:satMod val="250000"/>
              </a:schemeClr>
            </a:gs>
            <a:gs pos="100000">
              <a:schemeClr val="phClr">
                <a:tint val="29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15875" cap="flat" cmpd="sng" algn="ctr">
          <a:solidFill>
            <a:schemeClr val="phClr"/>
          </a:solidFill>
          <a:prstDash val="solid"/>
        </a:ln>
        <a:ln w="38100" cap="flat" cmpd="sng" algn="ctr">
          <a:solidFill>
            <a:schemeClr val="phClr"/>
          </a:solidFill>
          <a:prstDash val="solid"/>
        </a:ln>
      </a:lnStyleLst>
      <a:effectStyleLst>
        <a:effectStyle>
          <a:effectLst>
            <a:outerShdw blurRad="63500" dist="25400" dir="5400000" rotWithShape="0">
              <a:srgbClr val="000000">
                <a:alpha val="43000"/>
              </a:srgbClr>
            </a:outerShdw>
          </a:effectLst>
        </a:effectStyle>
        <a:effectStyle>
          <a:effectLst>
            <a:outerShdw blurRad="63500" dist="25400" dir="5400000" rotWithShape="0">
              <a:srgbClr val="000000">
                <a:alpha val="43000"/>
              </a:srgbClr>
            </a:outerShdw>
          </a:effectLst>
          <a:scene3d>
            <a:camera prst="orthographicFront">
              <a:rot lat="0" lon="0" rev="0"/>
            </a:camera>
            <a:lightRig rig="brightRoom" dir="t">
              <a:rot lat="0" lon="0" rev="8700000"/>
            </a:lightRig>
          </a:scene3d>
          <a:sp3d contourW="12700" prstMaterial="dkEdge">
            <a:bevelT w="0" h="0" prst="relaxedInset"/>
            <a:contourClr>
              <a:schemeClr val="phClr">
                <a:shade val="65000"/>
                <a:satMod val="150000"/>
              </a:schemeClr>
            </a:contourClr>
          </a:sp3d>
        </a:effectStyle>
        <a:effectStyle>
          <a:effectLst>
            <a:outerShdw blurRad="63500" dist="25400" dir="5400000" rotWithShape="0">
              <a:srgbClr val="000000">
                <a:alpha val="43000"/>
              </a:srgbClr>
            </a:outerShdw>
          </a:effectLst>
          <a:scene3d>
            <a:camera prst="orthographicFront">
              <a:rot lat="0" lon="0" rev="0"/>
            </a:camera>
            <a:lightRig rig="glow" dir="t">
              <a:rot lat="0" lon="0" rev="13200000"/>
            </a:lightRig>
          </a:scene3d>
          <a:sp3d prstMaterial="dkEdge">
            <a:bevelT w="63500" h="50800" prst="relaxedInset"/>
          </a:sp3d>
        </a:effectStyle>
      </a:effectStyleLst>
      <a:bgFillStyleLst>
        <a:solidFill>
          <a:schemeClr val="phClr"/>
        </a:solidFill>
        <a:gradFill rotWithShape="1">
          <a:gsLst>
            <a:gs pos="0">
              <a:schemeClr val="phClr">
                <a:tint val="85000"/>
                <a:shade val="95000"/>
                <a:satMod val="200000"/>
              </a:schemeClr>
            </a:gs>
            <a:gs pos="53000">
              <a:schemeClr val="phClr">
                <a:shade val="60000"/>
                <a:satMod val="220000"/>
              </a:schemeClr>
            </a:gs>
            <a:gs pos="100000">
              <a:schemeClr val="phClr">
                <a:shade val="45000"/>
                <a:satMod val="220000"/>
              </a:schemeClr>
            </a:gs>
          </a:gsLst>
          <a:lin ang="16200000" scaled="0"/>
        </a:gradFill>
        <a:gradFill rotWithShape="1">
          <a:gsLst>
            <a:gs pos="0">
              <a:schemeClr val="phClr">
                <a:tint val="83000"/>
                <a:shade val="97000"/>
                <a:satMod val="230000"/>
              </a:schemeClr>
            </a:gs>
            <a:gs pos="100000">
              <a:schemeClr val="phClr">
                <a:shade val="35000"/>
                <a:satMod val="250000"/>
              </a:schemeClr>
            </a:gs>
          </a:gsLst>
          <a:path path="circle">
            <a:fillToRect l="15000" t="50000" r="85000" b="6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394</TotalTime>
  <Words>2213</Words>
  <Application>Microsoft Office PowerPoint</Application>
  <PresentationFormat>On-screen Show (4:3)</PresentationFormat>
  <Paragraphs>130</Paragraphs>
  <Slides>38</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38</vt:i4>
      </vt:variant>
    </vt:vector>
  </HeadingPairs>
  <TitlesOfParts>
    <vt:vector size="42" baseType="lpstr">
      <vt:lpstr>Arial</vt:lpstr>
      <vt:lpstr>Calibri</vt:lpstr>
      <vt:lpstr>Tw Cen MT</vt:lpstr>
      <vt:lpstr>Thatch</vt:lpstr>
      <vt:lpstr>Literary Theory</vt:lpstr>
      <vt:lpstr>The Problem of Meaning in Literature</vt:lpstr>
      <vt:lpstr>Previously</vt:lpstr>
      <vt:lpstr>Terms and concepts you may have now encountered:</vt:lpstr>
      <vt:lpstr>PowerPoint Presentation</vt:lpstr>
      <vt:lpstr>"an emphasis on theory tends to undermine reading as an innocent activity” Raymond Seldon 1985 </vt:lpstr>
      <vt:lpstr>Consider the ideology underpinning this seemingly innocent text…..</vt:lpstr>
      <vt:lpstr>Ideology underpinning Snow White</vt:lpstr>
      <vt:lpstr>Why bother with literary theory?</vt:lpstr>
      <vt:lpstr>Premises shared by contemporary literary theorists (poststructuralists)</vt:lpstr>
      <vt:lpstr>Important Terms - Derrida</vt:lpstr>
      <vt:lpstr>Differance</vt:lpstr>
      <vt:lpstr>Truth?</vt:lpstr>
      <vt:lpstr>Discourse and Ideology</vt:lpstr>
      <vt:lpstr>Ideology underpins Text</vt:lpstr>
      <vt:lpstr>Ideology Underpins Text</vt:lpstr>
      <vt:lpstr>Truth, Ideology</vt:lpstr>
      <vt:lpstr>Binary Oppositions</vt:lpstr>
      <vt:lpstr>Binary Oppositions</vt:lpstr>
      <vt:lpstr>Binary Oppositions</vt:lpstr>
      <vt:lpstr>You can analyse binary oppositions </vt:lpstr>
      <vt:lpstr>Myth</vt:lpstr>
      <vt:lpstr>Myth</vt:lpstr>
      <vt:lpstr>Myth</vt:lpstr>
      <vt:lpstr>Myth</vt:lpstr>
      <vt:lpstr>Myth and Ideology</vt:lpstr>
      <vt:lpstr>PowerPoint Presentation</vt:lpstr>
      <vt:lpstr>Ideology</vt:lpstr>
      <vt:lpstr>Ideology</vt:lpstr>
      <vt:lpstr>Ideology</vt:lpstr>
      <vt:lpstr>Ideology – to recap</vt:lpstr>
      <vt:lpstr>Ideology</vt:lpstr>
      <vt:lpstr>PowerPoint Presentation</vt:lpstr>
      <vt:lpstr>Powerful Political Ideology</vt:lpstr>
      <vt:lpstr>Ideology</vt:lpstr>
      <vt:lpstr>PowerPoint Presentation</vt:lpstr>
      <vt:lpstr>And now….</vt:lpstr>
      <vt:lpstr>The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Literary Theory</dc:title>
  <dc:creator>EJW</dc:creator>
  <cp:lastModifiedBy>Elizabeth Woolaston</cp:lastModifiedBy>
  <cp:revision>40</cp:revision>
  <dcterms:created xsi:type="dcterms:W3CDTF">2016-09-12T22:56:32Z</dcterms:created>
  <dcterms:modified xsi:type="dcterms:W3CDTF">2020-04-29T06:02:05Z</dcterms:modified>
</cp:coreProperties>
</file>