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8" r:id="rId3"/>
    <p:sldId id="279" r:id="rId4"/>
    <p:sldId id="283" r:id="rId5"/>
    <p:sldId id="280" r:id="rId6"/>
    <p:sldId id="281" r:id="rId7"/>
    <p:sldId id="282"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4" r:id="rId25"/>
    <p:sldId id="276" r:id="rId26"/>
    <p:sldId id="275" r:id="rId27"/>
    <p:sldId id="277" r:id="rId28"/>
    <p:sldId id="27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103" d="100"/>
          <a:sy n="103" d="100"/>
        </p:scale>
        <p:origin x="150" y="31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460FA8E-20C7-41DE-BDBA-EC69CE5A927E}" type="datetimeFigureOut">
              <a:rPr lang="en-US" smtClean="0"/>
              <a:t>17-May-20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E870D812-0FAB-49FD-9BD3-90A6BB17BA8A}"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3210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60FA8E-20C7-41DE-BDBA-EC69CE5A927E}" type="datetimeFigureOut">
              <a:rPr lang="en-US" smtClean="0"/>
              <a:t>17-May-20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70D812-0FAB-49FD-9BD3-90A6BB17BA8A}" type="slidenum">
              <a:rPr lang="en-US" smtClean="0"/>
              <a:t>‹#›</a:t>
            </a:fld>
            <a:endParaRPr lang="en-US"/>
          </a:p>
        </p:txBody>
      </p:sp>
    </p:spTree>
    <p:extLst>
      <p:ext uri="{BB962C8B-B14F-4D97-AF65-F5344CB8AC3E}">
        <p14:creationId xmlns:p14="http://schemas.microsoft.com/office/powerpoint/2010/main" val="1327378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60FA8E-20C7-41DE-BDBA-EC69CE5A927E}" type="datetimeFigureOut">
              <a:rPr lang="en-US" smtClean="0"/>
              <a:t>17-May-20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0D812-0FAB-49FD-9BD3-90A6BB17BA8A}"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9465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60FA8E-20C7-41DE-BDBA-EC69CE5A927E}" type="datetimeFigureOut">
              <a:rPr lang="en-US" smtClean="0"/>
              <a:t>17-May-20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0D812-0FAB-49FD-9BD3-90A6BB17BA8A}"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1957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60FA8E-20C7-41DE-BDBA-EC69CE5A927E}" type="datetimeFigureOut">
              <a:rPr lang="en-US" smtClean="0"/>
              <a:t>17-May-20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0D812-0FAB-49FD-9BD3-90A6BB17BA8A}" type="slidenum">
              <a:rPr lang="en-US" smtClean="0"/>
              <a:t>‹#›</a:t>
            </a:fld>
            <a:endParaRPr lang="en-US"/>
          </a:p>
        </p:txBody>
      </p:sp>
    </p:spTree>
    <p:extLst>
      <p:ext uri="{BB962C8B-B14F-4D97-AF65-F5344CB8AC3E}">
        <p14:creationId xmlns:p14="http://schemas.microsoft.com/office/powerpoint/2010/main" val="1628623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60FA8E-20C7-41DE-BDBA-EC69CE5A927E}" type="datetimeFigureOut">
              <a:rPr lang="en-US" smtClean="0"/>
              <a:t>17-May-20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0D812-0FAB-49FD-9BD3-90A6BB17BA8A}"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8590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60FA8E-20C7-41DE-BDBA-EC69CE5A927E}" type="datetimeFigureOut">
              <a:rPr lang="en-US" smtClean="0"/>
              <a:t>17-May-20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0D812-0FAB-49FD-9BD3-90A6BB17BA8A}"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99983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60FA8E-20C7-41DE-BDBA-EC69CE5A927E}" type="datetimeFigureOut">
              <a:rPr lang="en-US" smtClean="0"/>
              <a:t>17-May-20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0D812-0FAB-49FD-9BD3-90A6BB17BA8A}"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56067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60FA8E-20C7-41DE-BDBA-EC69CE5A927E}" type="datetimeFigureOut">
              <a:rPr lang="en-US" smtClean="0"/>
              <a:t>17-May-20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0D812-0FAB-49FD-9BD3-90A6BB17BA8A}"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0792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60FA8E-20C7-41DE-BDBA-EC69CE5A927E}" type="datetimeFigureOut">
              <a:rPr lang="en-US" smtClean="0"/>
              <a:t>17-May-20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0D812-0FAB-49FD-9BD3-90A6BB17BA8A}" type="slidenum">
              <a:rPr lang="en-US" smtClean="0"/>
              <a:t>‹#›</a:t>
            </a:fld>
            <a:endParaRPr lang="en-US"/>
          </a:p>
        </p:txBody>
      </p:sp>
    </p:spTree>
    <p:extLst>
      <p:ext uri="{BB962C8B-B14F-4D97-AF65-F5344CB8AC3E}">
        <p14:creationId xmlns:p14="http://schemas.microsoft.com/office/powerpoint/2010/main" val="3036729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60FA8E-20C7-41DE-BDBA-EC69CE5A927E}" type="datetimeFigureOut">
              <a:rPr lang="en-US" smtClean="0"/>
              <a:t>17-May-20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0D812-0FAB-49FD-9BD3-90A6BB17BA8A}"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4584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460FA8E-20C7-41DE-BDBA-EC69CE5A927E}" type="datetimeFigureOut">
              <a:rPr lang="en-US" smtClean="0"/>
              <a:t>17-May-20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70D812-0FAB-49FD-9BD3-90A6BB17BA8A}" type="slidenum">
              <a:rPr lang="en-US" smtClean="0"/>
              <a:t>‹#›</a:t>
            </a:fld>
            <a:endParaRPr lang="en-US"/>
          </a:p>
        </p:txBody>
      </p:sp>
    </p:spTree>
    <p:extLst>
      <p:ext uri="{BB962C8B-B14F-4D97-AF65-F5344CB8AC3E}">
        <p14:creationId xmlns:p14="http://schemas.microsoft.com/office/powerpoint/2010/main" val="3756609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460FA8E-20C7-41DE-BDBA-EC69CE5A927E}" type="datetimeFigureOut">
              <a:rPr lang="en-US" smtClean="0"/>
              <a:t>17-May-20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70D812-0FAB-49FD-9BD3-90A6BB17BA8A}"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7116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460FA8E-20C7-41DE-BDBA-EC69CE5A927E}" type="datetimeFigureOut">
              <a:rPr lang="en-US" smtClean="0"/>
              <a:t>17-May-20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70D812-0FAB-49FD-9BD3-90A6BB17BA8A}"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7996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60FA8E-20C7-41DE-BDBA-EC69CE5A927E}" type="datetimeFigureOut">
              <a:rPr lang="en-US" smtClean="0"/>
              <a:t>17-May-20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70D812-0FAB-49FD-9BD3-90A6BB17BA8A}" type="slidenum">
              <a:rPr lang="en-US" smtClean="0"/>
              <a:t>‹#›</a:t>
            </a:fld>
            <a:endParaRPr lang="en-US"/>
          </a:p>
        </p:txBody>
      </p:sp>
    </p:spTree>
    <p:extLst>
      <p:ext uri="{BB962C8B-B14F-4D97-AF65-F5344CB8AC3E}">
        <p14:creationId xmlns:p14="http://schemas.microsoft.com/office/powerpoint/2010/main" val="360845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60FA8E-20C7-41DE-BDBA-EC69CE5A927E}" type="datetimeFigureOut">
              <a:rPr lang="en-US" smtClean="0"/>
              <a:t>17-May-20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70D812-0FAB-49FD-9BD3-90A6BB17BA8A}"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0132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60FA8E-20C7-41DE-BDBA-EC69CE5A927E}" type="datetimeFigureOut">
              <a:rPr lang="en-US" smtClean="0"/>
              <a:t>17-May-20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70D812-0FAB-49FD-9BD3-90A6BB17BA8A}" type="slidenum">
              <a:rPr lang="en-US" smtClean="0"/>
              <a:t>‹#›</a:t>
            </a:fld>
            <a:endParaRPr lang="en-US"/>
          </a:p>
        </p:txBody>
      </p:sp>
    </p:spTree>
    <p:extLst>
      <p:ext uri="{BB962C8B-B14F-4D97-AF65-F5344CB8AC3E}">
        <p14:creationId xmlns:p14="http://schemas.microsoft.com/office/powerpoint/2010/main" val="2456140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460FA8E-20C7-41DE-BDBA-EC69CE5A927E}" type="datetimeFigureOut">
              <a:rPr lang="en-US" smtClean="0"/>
              <a:t>17-May-20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870D812-0FAB-49FD-9BD3-90A6BB17BA8A}" type="slidenum">
              <a:rPr lang="en-US" smtClean="0"/>
              <a:t>‹#›</a:t>
            </a:fld>
            <a:endParaRPr lang="en-US"/>
          </a:p>
        </p:txBody>
      </p:sp>
    </p:spTree>
    <p:extLst>
      <p:ext uri="{BB962C8B-B14F-4D97-AF65-F5344CB8AC3E}">
        <p14:creationId xmlns:p14="http://schemas.microsoft.com/office/powerpoint/2010/main" val="30966592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1.assumption.edu/users/ady/hhgateway/gateway/Marxistlitcrit.html"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hyperlink" Target="https://owl.purdue.edu/owl/subject_specific_writing/writing_in_literature/literary_theory_and_schools_of_criticism/marxist_criticism.html" TargetMode="Externa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csun.edu/~whw2380/542/Feminist%20Family%20Theory.ht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s://owl.purdue.edu/owl/subject_specific_writing/writing_in_literature/literary_theory_and_schools_of_criticism/feminist_criticism.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answers.yahoo.com/question/index?qid=20110202215300AA8OFR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https://owl.purdue.edu/owl/subject_specific_writing/writing_in_literature/literary_theory_and_schools_of_criticism/post_colonial_criticism.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www.eng.fju.edu.tw/Literary_Criticism/postcolonis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poetryfoundation.org/learn/glossary-terms/deconstruction" TargetMode="External"/><Relationship Id="rId2" Type="http://schemas.openxmlformats.org/officeDocument/2006/relationships/hyperlink" Target="https://www.poetryfoundation.org/learning/glossary-term.html?term=Poststructuralis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slideshare.net/HafsaAwan5/deconstruction-theory-by-jacques-derrida" TargetMode="External"/><Relationship Id="rId2" Type="http://schemas.openxmlformats.org/officeDocument/2006/relationships/hyperlink" Target="https://www.academia.edu/3188387/PPT_on_Literary_Theory_5_Deconstruction"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d1Zxt28ff-E" TargetMode="External"/><Relationship Id="rId2" Type="http://schemas.openxmlformats.org/officeDocument/2006/relationships/hyperlink" Target="https://www.youtube.com/watch?v=V5RyV-s0yhU" TargetMode="External"/><Relationship Id="rId1" Type="http://schemas.openxmlformats.org/officeDocument/2006/relationships/slideLayout" Target="../slideLayouts/slideLayout2.xml"/><Relationship Id="rId5" Type="http://schemas.openxmlformats.org/officeDocument/2006/relationships/hyperlink" Target="https://blog.reedsy.com/heros-journey/" TargetMode="External"/><Relationship Id="rId4" Type="http://schemas.openxmlformats.org/officeDocument/2006/relationships/hyperlink" Target="https://www.youtube.com/watch?v=GNPcefZKmZ0"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 to Literary Theories</a:t>
            </a:r>
            <a:endParaRPr lang="en-US" dirty="0"/>
          </a:p>
        </p:txBody>
      </p:sp>
      <p:sp>
        <p:nvSpPr>
          <p:cNvPr id="3" name="Subtitle 2"/>
          <p:cNvSpPr>
            <a:spLocks noGrp="1"/>
          </p:cNvSpPr>
          <p:nvPr>
            <p:ph type="subTitle" idx="1"/>
          </p:nvPr>
        </p:nvSpPr>
        <p:spPr/>
        <p:txBody>
          <a:bodyPr/>
          <a:lstStyle/>
          <a:p>
            <a:r>
              <a:rPr lang="en-US" dirty="0" smtClean="0"/>
              <a:t>Which will you choose? </a:t>
            </a:r>
            <a:endParaRPr lang="en-US" dirty="0"/>
          </a:p>
        </p:txBody>
      </p:sp>
    </p:spTree>
    <p:extLst>
      <p:ext uri="{BB962C8B-B14F-4D97-AF65-F5344CB8AC3E}">
        <p14:creationId xmlns:p14="http://schemas.microsoft.com/office/powerpoint/2010/main" val="601461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2" y="982133"/>
            <a:ext cx="9601196" cy="305492"/>
          </a:xfrm>
        </p:spPr>
        <p:txBody>
          <a:bodyPr>
            <a:noAutofit/>
          </a:bodyPr>
          <a:lstStyle/>
          <a:p>
            <a:r>
              <a:rPr lang="en-AU" sz="2800" b="1" dirty="0" smtClean="0">
                <a:solidFill>
                  <a:srgbClr val="FF0000"/>
                </a:solidFill>
              </a:rPr>
              <a:t>How might a Marxist resist ideology in a literary text? </a:t>
            </a:r>
            <a:endParaRPr lang="en-AU" sz="2800" b="1" dirty="0">
              <a:solidFill>
                <a:srgbClr val="FF0000"/>
              </a:solidFill>
            </a:endParaRPr>
          </a:p>
        </p:txBody>
      </p:sp>
      <p:sp>
        <p:nvSpPr>
          <p:cNvPr id="2" name="Content Placeholder 1"/>
          <p:cNvSpPr>
            <a:spLocks noGrp="1"/>
          </p:cNvSpPr>
          <p:nvPr>
            <p:ph sz="half" idx="1"/>
          </p:nvPr>
        </p:nvSpPr>
        <p:spPr>
          <a:xfrm>
            <a:off x="1981200" y="1481329"/>
            <a:ext cx="8003232" cy="4525963"/>
          </a:xfrm>
        </p:spPr>
        <p:txBody>
          <a:bodyPr>
            <a:normAutofit fontScale="92500" lnSpcReduction="20000"/>
          </a:bodyPr>
          <a:lstStyle/>
          <a:p>
            <a:pPr marL="109728" indent="0">
              <a:buNone/>
            </a:pPr>
            <a:r>
              <a:rPr lang="en-AU" b="1" dirty="0" smtClean="0">
                <a:solidFill>
                  <a:srgbClr val="002060"/>
                </a:solidFill>
              </a:rPr>
              <a:t>What </a:t>
            </a:r>
            <a:r>
              <a:rPr lang="en-AU" b="1" dirty="0">
                <a:solidFill>
                  <a:srgbClr val="002060"/>
                </a:solidFill>
              </a:rPr>
              <a:t>do Marxist literary critics do with texts?</a:t>
            </a:r>
            <a:endParaRPr lang="en-AU" dirty="0">
              <a:solidFill>
                <a:srgbClr val="002060"/>
              </a:solidFill>
            </a:endParaRPr>
          </a:p>
          <a:p>
            <a:r>
              <a:rPr lang="en-AU" dirty="0">
                <a:solidFill>
                  <a:srgbClr val="002060"/>
                </a:solidFill>
              </a:rPr>
              <a:t>They explore ways in which the text reveals </a:t>
            </a:r>
            <a:r>
              <a:rPr lang="en-AU" b="1" dirty="0">
                <a:solidFill>
                  <a:srgbClr val="002060"/>
                </a:solidFill>
              </a:rPr>
              <a:t>ideological oppression of a dominant economic class over subordinate classes.</a:t>
            </a:r>
            <a:r>
              <a:rPr lang="en-AU" dirty="0">
                <a:solidFill>
                  <a:srgbClr val="002060"/>
                </a:solidFill>
              </a:rPr>
              <a:t> In order to do this a Marxist might ask the following questions:</a:t>
            </a:r>
          </a:p>
          <a:p>
            <a:pPr lvl="1"/>
            <a:r>
              <a:rPr lang="en-AU" dirty="0">
                <a:solidFill>
                  <a:srgbClr val="002060"/>
                </a:solidFill>
              </a:rPr>
              <a:t>Does the text reflect or resist a dominant ideology? Does it do both?</a:t>
            </a:r>
          </a:p>
          <a:p>
            <a:pPr lvl="1"/>
            <a:r>
              <a:rPr lang="en-AU" dirty="0">
                <a:solidFill>
                  <a:srgbClr val="002060"/>
                </a:solidFill>
              </a:rPr>
              <a:t>Does the main character in a narrative affirm or resist </a:t>
            </a:r>
            <a:r>
              <a:rPr lang="en-AU" dirty="0" smtClean="0">
                <a:solidFill>
                  <a:srgbClr val="002060"/>
                </a:solidFill>
              </a:rPr>
              <a:t>bourgeoisie </a:t>
            </a:r>
            <a:r>
              <a:rPr lang="en-AU" dirty="0">
                <a:solidFill>
                  <a:srgbClr val="002060"/>
                </a:solidFill>
              </a:rPr>
              <a:t>values?</a:t>
            </a:r>
          </a:p>
          <a:p>
            <a:pPr lvl="1"/>
            <a:r>
              <a:rPr lang="en-AU" dirty="0">
                <a:solidFill>
                  <a:srgbClr val="002060"/>
                </a:solidFill>
              </a:rPr>
              <a:t>Whose story gets told in the text? Are lower economic groups ignored or </a:t>
            </a:r>
            <a:r>
              <a:rPr lang="en-AU" dirty="0" smtClean="0">
                <a:solidFill>
                  <a:srgbClr val="002060"/>
                </a:solidFill>
              </a:rPr>
              <a:t>devalued? E.g. How are servants represented in Jane Austen novels? </a:t>
            </a:r>
            <a:endParaRPr lang="en-AU" dirty="0">
              <a:solidFill>
                <a:srgbClr val="002060"/>
              </a:solidFill>
            </a:endParaRPr>
          </a:p>
          <a:p>
            <a:pPr lvl="1"/>
            <a:r>
              <a:rPr lang="en-AU" dirty="0">
                <a:solidFill>
                  <a:srgbClr val="002060"/>
                </a:solidFill>
              </a:rPr>
              <a:t>Are values that support the dominant economic group given privilege? This can happen tacitly, in the way in which values are taken to be self-evident</a:t>
            </a:r>
            <a:r>
              <a:rPr lang="en-AU" dirty="0" smtClean="0">
                <a:solidFill>
                  <a:srgbClr val="002060"/>
                </a:solidFill>
              </a:rPr>
              <a:t>. E.g. the way wealth is unquestioningly valued in Jane Austen novels</a:t>
            </a:r>
          </a:p>
          <a:p>
            <a:pPr lvl="1"/>
            <a:r>
              <a:rPr lang="en-AU" dirty="0">
                <a:hlinkClick r:id="rId2"/>
              </a:rPr>
              <a:t>http://</a:t>
            </a:r>
            <a:r>
              <a:rPr lang="en-AU" dirty="0" smtClean="0">
                <a:hlinkClick r:id="rId2"/>
              </a:rPr>
              <a:t>www1.assumption.edu/users/ady/hhgateway/gateway/Marxistlitcrit.html</a:t>
            </a:r>
            <a:r>
              <a:rPr lang="en-AU" dirty="0" smtClean="0"/>
              <a:t> </a:t>
            </a:r>
            <a:endParaRPr lang="en-AU" dirty="0"/>
          </a:p>
          <a:p>
            <a:pPr marL="109728" indent="0">
              <a:buNone/>
            </a:pPr>
            <a:endParaRPr lang="en-AU" dirty="0"/>
          </a:p>
        </p:txBody>
      </p:sp>
    </p:spTree>
    <p:extLst>
      <p:ext uri="{BB962C8B-B14F-4D97-AF65-F5344CB8AC3E}">
        <p14:creationId xmlns:p14="http://schemas.microsoft.com/office/powerpoint/2010/main" val="207635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 calcmode="lin" valueType="num">
                                      <p:cBhvr additive="base">
                                        <p:cTn id="26"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 calcmode="lin" valueType="num">
                                      <p:cBhvr additive="base">
                                        <p:cTn id="32"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
                                            <p:txEl>
                                              <p:pRg st="4" end="4"/>
                                            </p:txEl>
                                          </p:spTgt>
                                        </p:tgtEl>
                                        <p:attrNameLst>
                                          <p:attrName>style.visibility</p:attrName>
                                        </p:attrNameLst>
                                      </p:cBhvr>
                                      <p:to>
                                        <p:strVal val="visible"/>
                                      </p:to>
                                    </p:set>
                                    <p:anim calcmode="lin" valueType="num">
                                      <p:cBhvr additive="base">
                                        <p:cTn id="38"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2">
                                            <p:txEl>
                                              <p:pRg st="5" end="5"/>
                                            </p:txEl>
                                          </p:spTgt>
                                        </p:tgtEl>
                                        <p:attrNameLst>
                                          <p:attrName>style.visibility</p:attrName>
                                        </p:attrNameLst>
                                      </p:cBhvr>
                                      <p:to>
                                        <p:strVal val="visible"/>
                                      </p:to>
                                    </p:set>
                                    <p:anim calcmode="lin" valueType="num">
                                      <p:cBhvr additive="base">
                                        <p:cTn id="44"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2">
                                            <p:txEl>
                                              <p:pRg st="6" end="6"/>
                                            </p:txEl>
                                          </p:spTgt>
                                        </p:tgtEl>
                                        <p:attrNameLst>
                                          <p:attrName>style.visibility</p:attrName>
                                        </p:attrNameLst>
                                      </p:cBhvr>
                                      <p:to>
                                        <p:strVal val="visible"/>
                                      </p:to>
                                    </p:set>
                                    <p:animEffect transition="in" filter="fade">
                                      <p:cBhvr>
                                        <p:cTn id="50" dur="1000"/>
                                        <p:tgtEl>
                                          <p:spTgt spid="2">
                                            <p:txEl>
                                              <p:pRg st="6" end="6"/>
                                            </p:txEl>
                                          </p:spTgt>
                                        </p:tgtEl>
                                      </p:cBhvr>
                                    </p:animEffect>
                                    <p:anim calcmode="lin" valueType="num">
                                      <p:cBhvr>
                                        <p:cTn id="51"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AU" dirty="0">
                <a:solidFill>
                  <a:srgbClr val="FF0000"/>
                </a:solidFill>
              </a:rPr>
              <a:t>How might a Marxist resist ideology in a literary text? </a:t>
            </a:r>
            <a:endParaRPr lang="en-AU" dirty="0"/>
          </a:p>
        </p:txBody>
      </p:sp>
      <p:sp>
        <p:nvSpPr>
          <p:cNvPr id="2" name="Content Placeholder 1"/>
          <p:cNvSpPr>
            <a:spLocks noGrp="1"/>
          </p:cNvSpPr>
          <p:nvPr>
            <p:ph idx="1"/>
          </p:nvPr>
        </p:nvSpPr>
        <p:spPr/>
        <p:txBody>
          <a:bodyPr>
            <a:normAutofit fontScale="92500" lnSpcReduction="10000"/>
          </a:bodyPr>
          <a:lstStyle/>
          <a:p>
            <a:pPr marL="109728" indent="0">
              <a:buNone/>
            </a:pPr>
            <a:r>
              <a:rPr lang="en-AU" dirty="0">
                <a:solidFill>
                  <a:srgbClr val="002060"/>
                </a:solidFill>
              </a:rPr>
              <a:t>“</a:t>
            </a:r>
            <a:r>
              <a:rPr lang="en-AU" i="1" dirty="0" err="1">
                <a:solidFill>
                  <a:srgbClr val="002060"/>
                </a:solidFill>
              </a:rPr>
              <a:t>Walzing</a:t>
            </a:r>
            <a:r>
              <a:rPr lang="en-AU" i="1" dirty="0">
                <a:solidFill>
                  <a:srgbClr val="002060"/>
                </a:solidFill>
              </a:rPr>
              <a:t> Matilda</a:t>
            </a:r>
            <a:r>
              <a:rPr lang="en-AU" dirty="0">
                <a:solidFill>
                  <a:srgbClr val="002060"/>
                </a:solidFill>
              </a:rPr>
              <a:t>”: The swagman is from a lower socio-economic group in society; his experience and the value of his life are devalued in the poem. </a:t>
            </a:r>
          </a:p>
          <a:p>
            <a:r>
              <a:rPr lang="en-AU" dirty="0">
                <a:solidFill>
                  <a:srgbClr val="002060"/>
                </a:solidFill>
              </a:rPr>
              <a:t>He is not named.</a:t>
            </a:r>
          </a:p>
          <a:p>
            <a:r>
              <a:rPr lang="en-AU" dirty="0">
                <a:solidFill>
                  <a:srgbClr val="002060"/>
                </a:solidFill>
              </a:rPr>
              <a:t>He is depicted in derogatory terms as a thief.</a:t>
            </a:r>
          </a:p>
          <a:p>
            <a:r>
              <a:rPr lang="en-AU" dirty="0">
                <a:solidFill>
                  <a:srgbClr val="002060"/>
                </a:solidFill>
              </a:rPr>
              <a:t>The binaries of up/down, law/criminal, landholder/itinerant labourer suggests that the values of the dominant economic group are privileged.</a:t>
            </a:r>
          </a:p>
          <a:p>
            <a:r>
              <a:rPr lang="en-AU" dirty="0">
                <a:solidFill>
                  <a:srgbClr val="002060"/>
                </a:solidFill>
              </a:rPr>
              <a:t>Capitalist ideology, in which the poor are marginalised, is naturalised in the poem. </a:t>
            </a:r>
          </a:p>
          <a:p>
            <a:r>
              <a:rPr lang="en-AU" dirty="0">
                <a:solidFill>
                  <a:srgbClr val="002060"/>
                </a:solidFill>
              </a:rPr>
              <a:t>Bourgeoisie values are dominant i.e. those of the police and the squatter </a:t>
            </a:r>
          </a:p>
          <a:p>
            <a:pPr marL="109728" indent="0">
              <a:buNone/>
            </a:pPr>
            <a:endParaRPr lang="en-AU" dirty="0"/>
          </a:p>
        </p:txBody>
      </p:sp>
    </p:spTree>
    <p:extLst>
      <p:ext uri="{BB962C8B-B14F-4D97-AF65-F5344CB8AC3E}">
        <p14:creationId xmlns:p14="http://schemas.microsoft.com/office/powerpoint/2010/main" val="577666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 calcmode="lin" valueType="num">
                                      <p:cBhvr additive="base">
                                        <p:cTn id="20"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 calcmode="lin" valueType="num">
                                      <p:cBhvr additive="base">
                                        <p:cTn id="26"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 calcmode="lin" valueType="num">
                                      <p:cBhvr additive="base">
                                        <p:cTn id="32"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
                                            <p:txEl>
                                              <p:pRg st="4" end="4"/>
                                            </p:txEl>
                                          </p:spTgt>
                                        </p:tgtEl>
                                        <p:attrNameLst>
                                          <p:attrName>style.visibility</p:attrName>
                                        </p:attrNameLst>
                                      </p:cBhvr>
                                      <p:to>
                                        <p:strVal val="visible"/>
                                      </p:to>
                                    </p:set>
                                    <p:anim calcmode="lin" valueType="num">
                                      <p:cBhvr additive="base">
                                        <p:cTn id="38"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2">
                                            <p:txEl>
                                              <p:pRg st="5" end="5"/>
                                            </p:txEl>
                                          </p:spTgt>
                                        </p:tgtEl>
                                        <p:attrNameLst>
                                          <p:attrName>style.visibility</p:attrName>
                                        </p:attrNameLst>
                                      </p:cBhvr>
                                      <p:to>
                                        <p:strVal val="visible"/>
                                      </p:to>
                                    </p:set>
                                    <p:anim calcmode="lin" valueType="num">
                                      <p:cBhvr additive="base">
                                        <p:cTn id="44"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AU" dirty="0" smtClean="0">
                <a:solidFill>
                  <a:srgbClr val="FF0000"/>
                </a:solidFill>
              </a:rPr>
              <a:t>Role of literature in reinforcing ideology. </a:t>
            </a:r>
            <a:endParaRPr lang="en-AU" dirty="0">
              <a:solidFill>
                <a:srgbClr val="FF0000"/>
              </a:solidFill>
            </a:endParaRPr>
          </a:p>
        </p:txBody>
      </p:sp>
      <p:sp>
        <p:nvSpPr>
          <p:cNvPr id="2" name="Content Placeholder 1"/>
          <p:cNvSpPr>
            <a:spLocks noGrp="1"/>
          </p:cNvSpPr>
          <p:nvPr>
            <p:ph idx="1"/>
          </p:nvPr>
        </p:nvSpPr>
        <p:spPr/>
        <p:txBody>
          <a:bodyPr>
            <a:normAutofit fontScale="92500" lnSpcReduction="20000"/>
          </a:bodyPr>
          <a:lstStyle/>
          <a:p>
            <a:r>
              <a:rPr lang="en-AU" b="1" dirty="0">
                <a:solidFill>
                  <a:srgbClr val="002060"/>
                </a:solidFill>
              </a:rPr>
              <a:t>According to Marxists, and to other </a:t>
            </a:r>
            <a:r>
              <a:rPr lang="en-AU" b="1" dirty="0" smtClean="0">
                <a:solidFill>
                  <a:srgbClr val="002060"/>
                </a:solidFill>
              </a:rPr>
              <a:t>scholars (literary theorists), </a:t>
            </a:r>
            <a:r>
              <a:rPr lang="en-AU" b="1" dirty="0">
                <a:solidFill>
                  <a:srgbClr val="002060"/>
                </a:solidFill>
              </a:rPr>
              <a:t>literature reflects those social institutions out of which it emerges and is itself a social institution with a particular ideological function. Literature reflects class struggle and materialism: think how often the quest for wealth traditionally defines characters. </a:t>
            </a:r>
            <a:r>
              <a:rPr lang="en-AU" b="1" dirty="0" smtClean="0">
                <a:solidFill>
                  <a:srgbClr val="002060"/>
                </a:solidFill>
              </a:rPr>
              <a:t>E.g. </a:t>
            </a:r>
            <a:r>
              <a:rPr lang="en-AU" b="1" i="1" dirty="0" smtClean="0">
                <a:solidFill>
                  <a:srgbClr val="002060"/>
                </a:solidFill>
              </a:rPr>
              <a:t>Great Expectations</a:t>
            </a:r>
            <a:r>
              <a:rPr lang="en-AU" b="1" dirty="0" smtClean="0">
                <a:solidFill>
                  <a:srgbClr val="002060"/>
                </a:solidFill>
              </a:rPr>
              <a:t>. So </a:t>
            </a:r>
            <a:r>
              <a:rPr lang="en-AU" b="1" dirty="0">
                <a:solidFill>
                  <a:srgbClr val="002060"/>
                </a:solidFill>
              </a:rPr>
              <a:t>Marxists generally view literature "</a:t>
            </a:r>
            <a:r>
              <a:rPr lang="en-AU" b="1" i="1" dirty="0">
                <a:solidFill>
                  <a:srgbClr val="002060"/>
                </a:solidFill>
              </a:rPr>
              <a:t>not as works created in accordance with timeless artistic criteria, </a:t>
            </a:r>
            <a:r>
              <a:rPr lang="en-AU" b="1" i="1" dirty="0">
                <a:solidFill>
                  <a:srgbClr val="FF0000"/>
                </a:solidFill>
              </a:rPr>
              <a:t>but as 'products' of the economic and ideological determinants specific to that era</a:t>
            </a:r>
            <a:r>
              <a:rPr lang="en-AU" b="1" dirty="0">
                <a:solidFill>
                  <a:srgbClr val="FF0000"/>
                </a:solidFill>
              </a:rPr>
              <a:t>"</a:t>
            </a:r>
            <a:r>
              <a:rPr lang="en-AU" b="1" dirty="0">
                <a:solidFill>
                  <a:srgbClr val="002060"/>
                </a:solidFill>
              </a:rPr>
              <a:t> (Abrams 149). Literature reflects an author's own class or analysis of class </a:t>
            </a:r>
            <a:r>
              <a:rPr lang="en-AU" b="1" dirty="0" smtClean="0">
                <a:solidFill>
                  <a:srgbClr val="002060"/>
                </a:solidFill>
              </a:rPr>
              <a:t>relations.</a:t>
            </a:r>
          </a:p>
          <a:p>
            <a:r>
              <a:rPr lang="en-AU" b="1" dirty="0" smtClean="0">
                <a:solidFill>
                  <a:srgbClr val="002060"/>
                </a:solidFill>
              </a:rPr>
              <a:t>There are many different branches of Marxist literary theory. You do not need to know about them all. </a:t>
            </a:r>
            <a:endParaRPr lang="en-AU" b="1" dirty="0">
              <a:solidFill>
                <a:srgbClr val="002060"/>
              </a:solidFill>
            </a:endParaRPr>
          </a:p>
        </p:txBody>
      </p:sp>
    </p:spTree>
    <p:extLst>
      <p:ext uri="{BB962C8B-B14F-4D97-AF65-F5344CB8AC3E}">
        <p14:creationId xmlns:p14="http://schemas.microsoft.com/office/powerpoint/2010/main" val="590715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1000"/>
                                        <p:tgtEl>
                                          <p:spTgt spid="2">
                                            <p:txEl>
                                              <p:pRg st="1" end="1"/>
                                            </p:txEl>
                                          </p:spTgt>
                                        </p:tgtEl>
                                      </p:cBhvr>
                                    </p:animEffect>
                                    <p:anim calcmode="lin" valueType="num">
                                      <p:cBhvr>
                                        <p:cTn id="21"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4000" dirty="0"/>
              <a:t>Suggested Marxist literary theorists</a:t>
            </a:r>
          </a:p>
        </p:txBody>
      </p:sp>
      <p:sp>
        <p:nvSpPr>
          <p:cNvPr id="2" name="Content Placeholder 1"/>
          <p:cNvSpPr>
            <a:spLocks noGrp="1"/>
          </p:cNvSpPr>
          <p:nvPr>
            <p:ph idx="1"/>
          </p:nvPr>
        </p:nvSpPr>
        <p:spPr/>
        <p:txBody>
          <a:bodyPr/>
          <a:lstStyle/>
          <a:p>
            <a:r>
              <a:rPr lang="en-AU" b="1" dirty="0"/>
              <a:t>Louis Althusser </a:t>
            </a:r>
            <a:endParaRPr lang="en-AU" b="1" dirty="0" smtClean="0"/>
          </a:p>
          <a:p>
            <a:r>
              <a:rPr lang="en-AU" dirty="0"/>
              <a:t>Antonio Gramsci </a:t>
            </a:r>
            <a:endParaRPr lang="en-AU" dirty="0" smtClean="0"/>
          </a:p>
          <a:p>
            <a:r>
              <a:rPr lang="en-AU" dirty="0" smtClean="0"/>
              <a:t>Fredric Jameson</a:t>
            </a:r>
          </a:p>
          <a:p>
            <a:pPr marL="109728"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87011" y="3956180"/>
            <a:ext cx="1346879" cy="127302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75" y="3816220"/>
            <a:ext cx="2381250" cy="141298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4152" y="3610946"/>
            <a:ext cx="2381250" cy="1618253"/>
          </a:xfrm>
          <a:prstGeom prst="rect">
            <a:avLst/>
          </a:prstGeom>
        </p:spPr>
      </p:pic>
      <p:sp>
        <p:nvSpPr>
          <p:cNvPr id="7" name="Rectangle 6"/>
          <p:cNvSpPr/>
          <p:nvPr/>
        </p:nvSpPr>
        <p:spPr>
          <a:xfrm>
            <a:off x="2855640" y="5373216"/>
            <a:ext cx="7056784" cy="129614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schemeClr val="tx1"/>
                </a:solidFill>
              </a:rPr>
              <a:t>See following site for questions Marxists ask:</a:t>
            </a:r>
          </a:p>
          <a:p>
            <a:pPr algn="ctr"/>
            <a:r>
              <a:rPr lang="en-US" dirty="0">
                <a:solidFill>
                  <a:schemeClr val="tx1"/>
                </a:solidFill>
                <a:hlinkClick r:id="rId5"/>
              </a:rPr>
              <a:t>https://owl.purdue.edu/owl/subject_specific_writing/writing_in_literature/literary_theory_and_schools_of_criticism/marxist_criticism.html</a:t>
            </a:r>
            <a:endParaRPr lang="en-US" dirty="0">
              <a:solidFill>
                <a:schemeClr val="tx1"/>
              </a:solidFill>
            </a:endParaRPr>
          </a:p>
        </p:txBody>
      </p:sp>
      <p:sp>
        <p:nvSpPr>
          <p:cNvPr id="8" name="Rectangle 7"/>
          <p:cNvSpPr/>
          <p:nvPr/>
        </p:nvSpPr>
        <p:spPr>
          <a:xfrm>
            <a:off x="9845402" y="261257"/>
            <a:ext cx="2144435" cy="20247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See also the Literary Theory Fact sheet on NEST.</a:t>
            </a:r>
            <a:endParaRPr lang="en-US" dirty="0"/>
          </a:p>
        </p:txBody>
      </p:sp>
    </p:spTree>
    <p:extLst>
      <p:ext uri="{BB962C8B-B14F-4D97-AF65-F5344CB8AC3E}">
        <p14:creationId xmlns:p14="http://schemas.microsoft.com/office/powerpoint/2010/main" val="2183292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additive="base">
                                        <p:cTn id="14"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 calcmode="lin" valueType="num">
                                      <p:cBhvr additive="base">
                                        <p:cTn id="20"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 calcmode="lin" valueType="num">
                                      <p:cBhvr additive="base">
                                        <p:cTn id="26"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circle(in)">
                                      <p:cBhvr>
                                        <p:cTn id="32" dur="20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circle(in)">
                                      <p:cBhvr>
                                        <p:cTn id="37" dur="20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circle(in)">
                                      <p:cBhvr>
                                        <p:cTn id="42" dur="20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 calcmode="lin" valueType="num">
                                      <p:cBhvr>
                                        <p:cTn id="49" dur="1000" fill="hold"/>
                                        <p:tgtEl>
                                          <p:spTgt spid="7"/>
                                        </p:tgtEl>
                                        <p:attrNameLst>
                                          <p:attrName>style.rotation</p:attrName>
                                        </p:attrNameLst>
                                      </p:cBhvr>
                                      <p:tavLst>
                                        <p:tav tm="0">
                                          <p:val>
                                            <p:fltVal val="90"/>
                                          </p:val>
                                        </p:tav>
                                        <p:tav tm="100000">
                                          <p:val>
                                            <p:fltVal val="0"/>
                                          </p:val>
                                        </p:tav>
                                      </p:tavLst>
                                    </p:anim>
                                    <p:animEffect transition="in" filter="fade">
                                      <p:cBhvr>
                                        <p:cTn id="50" dur="10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1000" fill="hold"/>
                                        <p:tgtEl>
                                          <p:spTgt spid="8"/>
                                        </p:tgtEl>
                                        <p:attrNameLst>
                                          <p:attrName>ppt_w</p:attrName>
                                        </p:attrNameLst>
                                      </p:cBhvr>
                                      <p:tavLst>
                                        <p:tav tm="0">
                                          <p:val>
                                            <p:fltVal val="0"/>
                                          </p:val>
                                        </p:tav>
                                        <p:tav tm="100000">
                                          <p:val>
                                            <p:strVal val="#ppt_w"/>
                                          </p:val>
                                        </p:tav>
                                      </p:tavLst>
                                    </p:anim>
                                    <p:anim calcmode="lin" valueType="num">
                                      <p:cBhvr>
                                        <p:cTn id="56" dur="1000" fill="hold"/>
                                        <p:tgtEl>
                                          <p:spTgt spid="8"/>
                                        </p:tgtEl>
                                        <p:attrNameLst>
                                          <p:attrName>ppt_h</p:attrName>
                                        </p:attrNameLst>
                                      </p:cBhvr>
                                      <p:tavLst>
                                        <p:tav tm="0">
                                          <p:val>
                                            <p:fltVal val="0"/>
                                          </p:val>
                                        </p:tav>
                                        <p:tav tm="100000">
                                          <p:val>
                                            <p:strVal val="#ppt_h"/>
                                          </p:val>
                                        </p:tav>
                                      </p:tavLst>
                                    </p:anim>
                                    <p:anim calcmode="lin" valueType="num">
                                      <p:cBhvr>
                                        <p:cTn id="57" dur="1000" fill="hold"/>
                                        <p:tgtEl>
                                          <p:spTgt spid="8"/>
                                        </p:tgtEl>
                                        <p:attrNameLst>
                                          <p:attrName>style.rotation</p:attrName>
                                        </p:attrNameLst>
                                      </p:cBhvr>
                                      <p:tavLst>
                                        <p:tav tm="0">
                                          <p:val>
                                            <p:fltVal val="90"/>
                                          </p:val>
                                        </p:tav>
                                        <p:tav tm="100000">
                                          <p:val>
                                            <p:fltVal val="0"/>
                                          </p:val>
                                        </p:tav>
                                      </p:tavLst>
                                    </p:anim>
                                    <p:animEffect transition="in" filter="fade">
                                      <p:cBhvr>
                                        <p:cTn id="5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solidFill>
                  <a:srgbClr val="FF0000"/>
                </a:solidFill>
              </a:rPr>
              <a:t>Some Marxist terms</a:t>
            </a:r>
            <a:endParaRPr lang="en-AU" dirty="0">
              <a:solidFill>
                <a:srgbClr val="FF0000"/>
              </a:solidFill>
            </a:endParaRPr>
          </a:p>
        </p:txBody>
      </p:sp>
      <p:sp>
        <p:nvSpPr>
          <p:cNvPr id="2" name="Content Placeholder 1"/>
          <p:cNvSpPr>
            <a:spLocks noGrp="1"/>
          </p:cNvSpPr>
          <p:nvPr>
            <p:ph idx="1"/>
          </p:nvPr>
        </p:nvSpPr>
        <p:spPr/>
        <p:txBody>
          <a:bodyPr/>
          <a:lstStyle/>
          <a:p>
            <a:pPr marL="109728" indent="0">
              <a:buNone/>
            </a:pPr>
            <a:endParaRPr lang="en-AU" i="1" dirty="0" smtClean="0"/>
          </a:p>
          <a:p>
            <a:pPr marL="109728" indent="0">
              <a:buNone/>
            </a:pPr>
            <a:endParaRPr lang="en-AU" i="1" dirty="0" smtClean="0"/>
          </a:p>
          <a:p>
            <a:pPr marL="109728" indent="0">
              <a:buNone/>
            </a:pPr>
            <a:endParaRPr lang="en-AU" dirty="0"/>
          </a:p>
        </p:txBody>
      </p:sp>
      <p:graphicFrame>
        <p:nvGraphicFramePr>
          <p:cNvPr id="4" name="Table 3"/>
          <p:cNvGraphicFramePr>
            <a:graphicFrameLocks noGrp="1"/>
          </p:cNvGraphicFramePr>
          <p:nvPr>
            <p:extLst>
              <p:ext uri="{D42A27DB-BD31-4B8C-83A1-F6EECF244321}">
                <p14:modId xmlns:p14="http://schemas.microsoft.com/office/powerpoint/2010/main" val="3111343262"/>
              </p:ext>
            </p:extLst>
          </p:nvPr>
        </p:nvGraphicFramePr>
        <p:xfrm>
          <a:off x="2758751" y="2079702"/>
          <a:ext cx="6096000" cy="2834640"/>
        </p:xfrm>
        <a:graphic>
          <a:graphicData uri="http://schemas.openxmlformats.org/drawingml/2006/table">
            <a:tbl>
              <a:tblPr firstRow="1" bandRow="1">
                <a:tableStyleId>{68D230F3-CF80-4859-8CE7-A43EE81993B5}</a:tableStyleId>
              </a:tblPr>
              <a:tblGrid>
                <a:gridCol w="3048000"/>
                <a:gridCol w="3048000"/>
              </a:tblGrid>
              <a:tr h="370840">
                <a:tc>
                  <a:txBody>
                    <a:bodyPr/>
                    <a:lstStyle/>
                    <a:p>
                      <a:pPr marL="109728" indent="0">
                        <a:buNone/>
                      </a:pPr>
                      <a:r>
                        <a:rPr lang="en-AU" i="1" dirty="0" smtClean="0">
                          <a:solidFill>
                            <a:srgbClr val="002060"/>
                          </a:solidFill>
                        </a:rPr>
                        <a:t>historical materialism</a:t>
                      </a:r>
                    </a:p>
                    <a:p>
                      <a:pPr marL="109728" indent="0">
                        <a:buNone/>
                      </a:pPr>
                      <a:r>
                        <a:rPr lang="en-AU" i="1" dirty="0" smtClean="0">
                          <a:solidFill>
                            <a:srgbClr val="002060"/>
                          </a:solidFill>
                        </a:rPr>
                        <a:t>surplus value</a:t>
                      </a:r>
                    </a:p>
                    <a:p>
                      <a:pPr marL="109728" indent="0">
                        <a:buNone/>
                      </a:pPr>
                      <a:r>
                        <a:rPr lang="en-AU" i="1" dirty="0" smtClean="0">
                          <a:solidFill>
                            <a:srgbClr val="002060"/>
                          </a:solidFill>
                        </a:rPr>
                        <a:t>alienation</a:t>
                      </a:r>
                    </a:p>
                    <a:p>
                      <a:pPr marL="109728" indent="0">
                        <a:buNone/>
                      </a:pPr>
                      <a:r>
                        <a:rPr lang="en-AU" i="1" dirty="0" smtClean="0">
                          <a:solidFill>
                            <a:srgbClr val="002060"/>
                          </a:solidFill>
                        </a:rPr>
                        <a:t>commodification</a:t>
                      </a:r>
                    </a:p>
                    <a:p>
                      <a:pPr marL="109728" indent="0">
                        <a:buNone/>
                      </a:pPr>
                      <a:r>
                        <a:rPr lang="en-AU" i="1" dirty="0" smtClean="0">
                          <a:solidFill>
                            <a:srgbClr val="002060"/>
                          </a:solidFill>
                        </a:rPr>
                        <a:t>base/superstructure</a:t>
                      </a:r>
                    </a:p>
                    <a:p>
                      <a:pPr marL="109728" indent="0">
                        <a:buNone/>
                      </a:pPr>
                      <a:r>
                        <a:rPr lang="en-AU" i="1" dirty="0" smtClean="0">
                          <a:solidFill>
                            <a:srgbClr val="002060"/>
                          </a:solidFill>
                        </a:rPr>
                        <a:t>hegemony</a:t>
                      </a:r>
                    </a:p>
                    <a:p>
                      <a:pPr marL="109728" indent="0">
                        <a:buNone/>
                      </a:pPr>
                      <a:r>
                        <a:rPr lang="en-AU" i="1" dirty="0" smtClean="0">
                          <a:solidFill>
                            <a:srgbClr val="002060"/>
                          </a:solidFill>
                        </a:rPr>
                        <a:t>false consciousness</a:t>
                      </a:r>
                    </a:p>
                    <a:p>
                      <a:pPr marL="109728" indent="0">
                        <a:buNone/>
                      </a:pPr>
                      <a:r>
                        <a:rPr lang="en-AU" i="1" dirty="0" smtClean="0">
                          <a:solidFill>
                            <a:srgbClr val="002060"/>
                          </a:solidFill>
                        </a:rPr>
                        <a:t>interpellation</a:t>
                      </a:r>
                    </a:p>
                    <a:p>
                      <a:pPr marL="109728" indent="0">
                        <a:buNone/>
                      </a:pPr>
                      <a:r>
                        <a:rPr lang="en-AU" i="1" dirty="0" smtClean="0">
                          <a:solidFill>
                            <a:srgbClr val="002060"/>
                          </a:solidFill>
                        </a:rPr>
                        <a:t>division of labour</a:t>
                      </a:r>
                    </a:p>
                    <a:p>
                      <a:endParaRPr lang="en-AU" dirty="0">
                        <a:solidFill>
                          <a:srgbClr val="002060"/>
                        </a:solidFill>
                      </a:endParaRPr>
                    </a:p>
                  </a:txBody>
                  <a:tcPr/>
                </a:tc>
                <a:tc>
                  <a:txBody>
                    <a:bodyPr/>
                    <a:lstStyle/>
                    <a:p>
                      <a:r>
                        <a:rPr kumimoji="0" lang="en-AU" b="1" i="1" kern="1200" dirty="0" smtClean="0">
                          <a:solidFill>
                            <a:srgbClr val="002060"/>
                          </a:solidFill>
                          <a:latin typeface="+mn-lt"/>
                          <a:ea typeface="+mn-ea"/>
                          <a:cs typeface="+mn-cs"/>
                        </a:rPr>
                        <a:t>mode of production</a:t>
                      </a:r>
                    </a:p>
                    <a:p>
                      <a:r>
                        <a:rPr kumimoji="0" lang="en-AU" b="1" i="1" kern="1200" dirty="0" smtClean="0">
                          <a:solidFill>
                            <a:srgbClr val="002060"/>
                          </a:solidFill>
                          <a:latin typeface="+mn-lt"/>
                          <a:ea typeface="+mn-ea"/>
                          <a:cs typeface="+mn-cs"/>
                        </a:rPr>
                        <a:t>proletariat</a:t>
                      </a:r>
                    </a:p>
                    <a:p>
                      <a:r>
                        <a:rPr kumimoji="0" lang="en-AU" b="1" i="1" kern="1200" dirty="0" smtClean="0">
                          <a:solidFill>
                            <a:srgbClr val="002060"/>
                          </a:solidFill>
                          <a:latin typeface="+mn-lt"/>
                          <a:ea typeface="+mn-ea"/>
                          <a:cs typeface="+mn-cs"/>
                        </a:rPr>
                        <a:t>bourgeoisie</a:t>
                      </a:r>
                    </a:p>
                    <a:p>
                      <a:r>
                        <a:rPr kumimoji="0" lang="en-AU" b="1" i="1" kern="1200" dirty="0" smtClean="0">
                          <a:solidFill>
                            <a:srgbClr val="002060"/>
                          </a:solidFill>
                          <a:latin typeface="+mn-lt"/>
                          <a:ea typeface="+mn-ea"/>
                          <a:cs typeface="+mn-cs"/>
                        </a:rPr>
                        <a:t>reification</a:t>
                      </a:r>
                    </a:p>
                    <a:p>
                      <a:r>
                        <a:rPr kumimoji="0" lang="en-AU" b="1" i="1" kern="1200" dirty="0" smtClean="0">
                          <a:solidFill>
                            <a:srgbClr val="002060"/>
                          </a:solidFill>
                          <a:latin typeface="+mn-lt"/>
                          <a:ea typeface="+mn-ea"/>
                          <a:cs typeface="+mn-cs"/>
                        </a:rPr>
                        <a:t>ideological state apparatus</a:t>
                      </a:r>
                    </a:p>
                    <a:p>
                      <a:endParaRPr lang="en-AU" dirty="0">
                        <a:solidFill>
                          <a:srgbClr val="002060"/>
                        </a:solidFill>
                      </a:endParaRPr>
                    </a:p>
                  </a:txBody>
                  <a:tcPr/>
                </a:tc>
              </a:tr>
            </a:tbl>
          </a:graphicData>
        </a:graphic>
      </p:graphicFrame>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3396" y="4100768"/>
            <a:ext cx="2924175" cy="2041401"/>
          </a:xfrm>
          <a:prstGeom prst="rect">
            <a:avLst/>
          </a:prstGeom>
        </p:spPr>
      </p:pic>
      <p:sp>
        <p:nvSpPr>
          <p:cNvPr id="6" name="Rectangle 5"/>
          <p:cNvSpPr/>
          <p:nvPr/>
        </p:nvSpPr>
        <p:spPr>
          <a:xfrm>
            <a:off x="743606" y="4918033"/>
            <a:ext cx="2808312"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See </a:t>
            </a:r>
            <a:r>
              <a:rPr lang="en-US" dirty="0" smtClean="0"/>
              <a:t>notes on Marxism on NEST </a:t>
            </a:r>
            <a:r>
              <a:rPr lang="en-US" dirty="0"/>
              <a:t>for further information</a:t>
            </a:r>
          </a:p>
        </p:txBody>
      </p:sp>
    </p:spTree>
    <p:extLst>
      <p:ext uri="{BB962C8B-B14F-4D97-AF65-F5344CB8AC3E}">
        <p14:creationId xmlns:p14="http://schemas.microsoft.com/office/powerpoint/2010/main" val="1726610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ircle(in)">
                                      <p:cBhvr>
                                        <p:cTn id="2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solidFill>
                  <a:srgbClr val="FF0000"/>
                </a:solidFill>
              </a:rPr>
              <a:t>What do feminists value?</a:t>
            </a:r>
            <a:endParaRPr lang="en-AU" dirty="0">
              <a:solidFill>
                <a:srgbClr val="FF0000"/>
              </a:solidFill>
            </a:endParaRPr>
          </a:p>
        </p:txBody>
      </p:sp>
      <p:sp>
        <p:nvSpPr>
          <p:cNvPr id="2" name="Content Placeholder 1"/>
          <p:cNvSpPr>
            <a:spLocks noGrp="1"/>
          </p:cNvSpPr>
          <p:nvPr>
            <p:ph idx="1"/>
          </p:nvPr>
        </p:nvSpPr>
        <p:spPr/>
        <p:txBody>
          <a:bodyPr>
            <a:normAutofit fontScale="85000" lnSpcReduction="10000"/>
          </a:bodyPr>
          <a:lstStyle/>
          <a:p>
            <a:pPr marL="109728" indent="0">
              <a:buNone/>
            </a:pPr>
            <a:r>
              <a:rPr lang="en-AU" b="1" dirty="0">
                <a:solidFill>
                  <a:srgbClr val="002060"/>
                </a:solidFill>
              </a:rPr>
              <a:t>Important values of feminism include:</a:t>
            </a:r>
          </a:p>
          <a:p>
            <a:r>
              <a:rPr lang="en-AU" b="1" dirty="0">
                <a:solidFill>
                  <a:srgbClr val="002060"/>
                </a:solidFill>
              </a:rPr>
              <a:t>m</a:t>
            </a:r>
            <a:r>
              <a:rPr lang="en-AU" b="1" dirty="0" smtClean="0">
                <a:solidFill>
                  <a:srgbClr val="002060"/>
                </a:solidFill>
              </a:rPr>
              <a:t>utuality - </a:t>
            </a:r>
            <a:r>
              <a:rPr lang="en-AU" dirty="0"/>
              <a:t>the sharing of a feeling, action, or relationship between two or more parties.</a:t>
            </a:r>
            <a:endParaRPr lang="en-AU" b="1" dirty="0">
              <a:solidFill>
                <a:srgbClr val="002060"/>
              </a:solidFill>
            </a:endParaRPr>
          </a:p>
          <a:p>
            <a:r>
              <a:rPr lang="en-AU" b="1" dirty="0">
                <a:solidFill>
                  <a:srgbClr val="002060"/>
                </a:solidFill>
              </a:rPr>
              <a:t>cooperation</a:t>
            </a:r>
          </a:p>
          <a:p>
            <a:r>
              <a:rPr lang="en-AU" b="1" dirty="0">
                <a:solidFill>
                  <a:srgbClr val="002060"/>
                </a:solidFill>
              </a:rPr>
              <a:t>equality</a:t>
            </a:r>
          </a:p>
          <a:p>
            <a:r>
              <a:rPr lang="en-AU" b="1" dirty="0">
                <a:solidFill>
                  <a:srgbClr val="002060"/>
                </a:solidFill>
              </a:rPr>
              <a:t>democratic use of power</a:t>
            </a:r>
          </a:p>
          <a:p>
            <a:r>
              <a:rPr lang="en-AU" b="1" dirty="0">
                <a:solidFill>
                  <a:srgbClr val="002060"/>
                </a:solidFill>
              </a:rPr>
              <a:t>enjoyment of body and work</a:t>
            </a:r>
          </a:p>
          <a:p>
            <a:r>
              <a:rPr lang="en-AU" b="1" dirty="0">
                <a:solidFill>
                  <a:srgbClr val="002060"/>
                </a:solidFill>
              </a:rPr>
              <a:t>peace</a:t>
            </a:r>
            <a:r>
              <a:rPr lang="en-AU" b="1" dirty="0" smtClean="0">
                <a:solidFill>
                  <a:srgbClr val="002060"/>
                </a:solidFill>
              </a:rPr>
              <a:t>.</a:t>
            </a:r>
          </a:p>
          <a:p>
            <a:pPr marL="109728" indent="0">
              <a:buNone/>
            </a:pPr>
            <a:r>
              <a:rPr lang="en-AU" b="1" dirty="0" smtClean="0">
                <a:solidFill>
                  <a:srgbClr val="002060"/>
                </a:solidFill>
              </a:rPr>
              <a:t>There are many different branches to feminist theory.</a:t>
            </a:r>
            <a:endParaRPr lang="en-AU" b="1" dirty="0">
              <a:solidFill>
                <a:srgbClr val="00206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0621" y="3554962"/>
            <a:ext cx="2743200" cy="2743200"/>
          </a:xfrm>
          <a:prstGeom prst="rect">
            <a:avLst/>
          </a:prstGeom>
        </p:spPr>
      </p:pic>
    </p:spTree>
    <p:extLst>
      <p:ext uri="{BB962C8B-B14F-4D97-AF65-F5344CB8AC3E}">
        <p14:creationId xmlns:p14="http://schemas.microsoft.com/office/powerpoint/2010/main" val="232908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 calcmode="lin" valueType="num">
                                      <p:cBhvr additive="base">
                                        <p:cTn id="2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 calcmode="lin" valueType="num">
                                      <p:cBhvr additive="base">
                                        <p:cTn id="2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 calcmode="lin" valueType="num">
                                      <p:cBhvr additive="base">
                                        <p:cTn id="3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 calcmode="lin" valueType="num">
                                      <p:cBhvr additive="base">
                                        <p:cTn id="3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
                                            <p:txEl>
                                              <p:pRg st="5" end="5"/>
                                            </p:txEl>
                                          </p:spTgt>
                                        </p:tgtEl>
                                        <p:attrNameLst>
                                          <p:attrName>style.visibility</p:attrName>
                                        </p:attrNameLst>
                                      </p:cBhvr>
                                      <p:to>
                                        <p:strVal val="visible"/>
                                      </p:to>
                                    </p:set>
                                    <p:anim calcmode="lin" valueType="num">
                                      <p:cBhvr additive="base">
                                        <p:cTn id="4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
                                            <p:txEl>
                                              <p:pRg st="6" end="6"/>
                                            </p:txEl>
                                          </p:spTgt>
                                        </p:tgtEl>
                                        <p:attrNameLst>
                                          <p:attrName>style.visibility</p:attrName>
                                        </p:attrNameLst>
                                      </p:cBhvr>
                                      <p:to>
                                        <p:strVal val="visible"/>
                                      </p:to>
                                    </p:set>
                                    <p:anim calcmode="lin" valueType="num">
                                      <p:cBhvr additive="base">
                                        <p:cTn id="5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2">
                                            <p:txEl>
                                              <p:pRg st="7" end="7"/>
                                            </p:txEl>
                                          </p:spTgt>
                                        </p:tgtEl>
                                        <p:attrNameLst>
                                          <p:attrName>style.visibility</p:attrName>
                                        </p:attrNameLst>
                                      </p:cBhvr>
                                      <p:to>
                                        <p:strVal val="visible"/>
                                      </p:to>
                                    </p:set>
                                    <p:animEffect transition="in" filter="fade">
                                      <p:cBhvr>
                                        <p:cTn id="57" dur="1000"/>
                                        <p:tgtEl>
                                          <p:spTgt spid="2">
                                            <p:txEl>
                                              <p:pRg st="7" end="7"/>
                                            </p:txEl>
                                          </p:spTgt>
                                        </p:tgtEl>
                                      </p:cBhvr>
                                    </p:animEffect>
                                    <p:anim calcmode="lin" valueType="num">
                                      <p:cBhvr>
                                        <p:cTn id="58"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31" presetClass="entr" presetSubtype="0" fill="hold" nodeType="click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 calcmode="lin" valueType="num">
                                      <p:cBhvr>
                                        <p:cTn id="66" dur="1000" fill="hold"/>
                                        <p:tgtEl>
                                          <p:spTgt spid="4"/>
                                        </p:tgtEl>
                                        <p:attrNameLst>
                                          <p:attrName>style.rotation</p:attrName>
                                        </p:attrNameLst>
                                      </p:cBhvr>
                                      <p:tavLst>
                                        <p:tav tm="0">
                                          <p:val>
                                            <p:fltVal val="90"/>
                                          </p:val>
                                        </p:tav>
                                        <p:tav tm="100000">
                                          <p:val>
                                            <p:fltVal val="0"/>
                                          </p:val>
                                        </p:tav>
                                      </p:tavLst>
                                    </p:anim>
                                    <p:animEffect transition="in" filter="fade">
                                      <p:cBhvr>
                                        <p:cTn id="6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solidFill>
                  <a:srgbClr val="FF0000"/>
                </a:solidFill>
              </a:rPr>
              <a:t>Feminists ask:</a:t>
            </a:r>
            <a:endParaRPr lang="en-AU" dirty="0">
              <a:solidFill>
                <a:srgbClr val="FF0000"/>
              </a:solidFill>
            </a:endParaRPr>
          </a:p>
        </p:txBody>
      </p:sp>
      <p:sp>
        <p:nvSpPr>
          <p:cNvPr id="2" name="Content Placeholder 1"/>
          <p:cNvSpPr>
            <a:spLocks noGrp="1"/>
          </p:cNvSpPr>
          <p:nvPr>
            <p:ph idx="1"/>
          </p:nvPr>
        </p:nvSpPr>
        <p:spPr/>
        <p:txBody>
          <a:bodyPr>
            <a:normAutofit fontScale="92500"/>
          </a:bodyPr>
          <a:lstStyle/>
          <a:p>
            <a:pPr lvl="0"/>
            <a:r>
              <a:rPr lang="en-AU" b="1" dirty="0" smtClean="0">
                <a:solidFill>
                  <a:srgbClr val="002060"/>
                </a:solidFill>
              </a:rPr>
              <a:t>How do gender discourses dominate the writing in the tale? What beliefs about the role of women in society are promoted within the tale? How does the ideology underpinning the text work to advantage men?  </a:t>
            </a:r>
          </a:p>
          <a:p>
            <a:pPr lvl="0"/>
            <a:r>
              <a:rPr lang="en-AU" b="1" dirty="0" smtClean="0">
                <a:solidFill>
                  <a:srgbClr val="002060"/>
                </a:solidFill>
              </a:rPr>
              <a:t>How do discourses of power dominate the writing in the tale?</a:t>
            </a:r>
          </a:p>
          <a:p>
            <a:pPr lvl="0"/>
            <a:r>
              <a:rPr lang="en-AU" b="1" dirty="0" smtClean="0">
                <a:solidFill>
                  <a:srgbClr val="002060"/>
                </a:solidFill>
              </a:rPr>
              <a:t>How does this invited reading of the story serve the interests of a patriarchal society? </a:t>
            </a:r>
          </a:p>
          <a:p>
            <a:pPr lvl="0"/>
            <a:r>
              <a:rPr lang="en-AU" b="1" dirty="0" smtClean="0">
                <a:solidFill>
                  <a:srgbClr val="002060"/>
                </a:solidFill>
              </a:rPr>
              <a:t>How does it serve to ‘keep women in their place’? (post-colonialist theorists ask similar questions). </a:t>
            </a:r>
          </a:p>
          <a:p>
            <a:pPr>
              <a:buNone/>
            </a:pPr>
            <a:endParaRPr lang="en-AU"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1" y="683551"/>
            <a:ext cx="2378529" cy="1642188"/>
          </a:xfrm>
          <a:prstGeom prst="rect">
            <a:avLst/>
          </a:prstGeom>
        </p:spPr>
      </p:pic>
    </p:spTree>
    <p:extLst>
      <p:ext uri="{BB962C8B-B14F-4D97-AF65-F5344CB8AC3E}">
        <p14:creationId xmlns:p14="http://schemas.microsoft.com/office/powerpoint/2010/main" val="2248506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additive="base">
                                        <p:cTn id="2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additive="base">
                                        <p:cTn id="3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 calcmode="lin" valueType="num">
                                      <p:cBhvr>
                                        <p:cTn id="39" dur="1000" fill="hold"/>
                                        <p:tgtEl>
                                          <p:spTgt spid="5"/>
                                        </p:tgtEl>
                                        <p:attrNameLst>
                                          <p:attrName>style.rotation</p:attrName>
                                        </p:attrNameLst>
                                      </p:cBhvr>
                                      <p:tavLst>
                                        <p:tav tm="0">
                                          <p:val>
                                            <p:fltVal val="90"/>
                                          </p:val>
                                        </p:tav>
                                        <p:tav tm="100000">
                                          <p:val>
                                            <p:fltVal val="0"/>
                                          </p:val>
                                        </p:tav>
                                      </p:tavLst>
                                    </p:anim>
                                    <p:animEffect transition="in" filter="fade">
                                      <p:cBhvr>
                                        <p:cTn id="4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AU" sz="2800" dirty="0">
                <a:solidFill>
                  <a:srgbClr val="FF0000"/>
                </a:solidFill>
              </a:rPr>
              <a:t>Feminists challenge the traditional approaches to the study of families</a:t>
            </a:r>
            <a:br>
              <a:rPr lang="en-AU" sz="2800" dirty="0">
                <a:solidFill>
                  <a:srgbClr val="FF0000"/>
                </a:solidFill>
              </a:rPr>
            </a:br>
            <a:endParaRPr lang="en-AU" sz="2800" dirty="0">
              <a:solidFill>
                <a:srgbClr val="FF0000"/>
              </a:solidFill>
            </a:endParaRPr>
          </a:p>
        </p:txBody>
      </p:sp>
      <p:sp>
        <p:nvSpPr>
          <p:cNvPr id="2" name="Content Placeholder 1"/>
          <p:cNvSpPr>
            <a:spLocks noGrp="1"/>
          </p:cNvSpPr>
          <p:nvPr>
            <p:ph idx="1"/>
          </p:nvPr>
        </p:nvSpPr>
        <p:spPr/>
        <p:txBody>
          <a:bodyPr>
            <a:normAutofit fontScale="55000" lnSpcReduction="20000"/>
          </a:bodyPr>
          <a:lstStyle/>
          <a:p>
            <a:pPr marL="109728" indent="0">
              <a:buNone/>
            </a:pPr>
            <a:r>
              <a:rPr lang="en-AU" b="1" dirty="0">
                <a:solidFill>
                  <a:srgbClr val="002060"/>
                </a:solidFill>
              </a:rPr>
              <a:t>Feminism reveals harmful effects traditional family roles, economic exploitation, and social inequalities have on women’s general well being.</a:t>
            </a:r>
            <a:endParaRPr lang="en-AU" b="1" dirty="0" smtClean="0">
              <a:solidFill>
                <a:srgbClr val="002060"/>
              </a:solidFill>
            </a:endParaRPr>
          </a:p>
          <a:p>
            <a:r>
              <a:rPr lang="en-AU" b="1" dirty="0" smtClean="0">
                <a:solidFill>
                  <a:srgbClr val="002060"/>
                </a:solidFill>
              </a:rPr>
              <a:t>Focusing </a:t>
            </a:r>
            <a:r>
              <a:rPr lang="en-AU" b="1" dirty="0">
                <a:solidFill>
                  <a:srgbClr val="002060"/>
                </a:solidFill>
              </a:rPr>
              <a:t>on gender as a </a:t>
            </a:r>
            <a:r>
              <a:rPr lang="en-AU" b="1" dirty="0" smtClean="0">
                <a:solidFill>
                  <a:srgbClr val="002060"/>
                </a:solidFill>
              </a:rPr>
              <a:t>social  </a:t>
            </a:r>
            <a:r>
              <a:rPr lang="en-AU" b="1" dirty="0">
                <a:solidFill>
                  <a:srgbClr val="002060"/>
                </a:solidFill>
              </a:rPr>
              <a:t>construct instead of as a </a:t>
            </a:r>
            <a:r>
              <a:rPr lang="en-AU" b="1" dirty="0" smtClean="0">
                <a:solidFill>
                  <a:srgbClr val="002060"/>
                </a:solidFill>
              </a:rPr>
              <a:t>given</a:t>
            </a:r>
          </a:p>
          <a:p>
            <a:r>
              <a:rPr lang="en-AU" b="1" dirty="0" smtClean="0">
                <a:solidFill>
                  <a:srgbClr val="002060"/>
                </a:solidFill>
              </a:rPr>
              <a:t>Advocating </a:t>
            </a:r>
            <a:r>
              <a:rPr lang="en-AU" b="1" dirty="0">
                <a:solidFill>
                  <a:srgbClr val="002060"/>
                </a:solidFill>
              </a:rPr>
              <a:t>the use of “household” as opposed to “family” due to the term family’s biases</a:t>
            </a:r>
          </a:p>
          <a:p>
            <a:r>
              <a:rPr lang="en-AU" b="1" dirty="0">
                <a:solidFill>
                  <a:srgbClr val="002060"/>
                </a:solidFill>
              </a:rPr>
              <a:t>Emphasizing the harmful effects of the traditional family roles, economic exploitation, and social inequalities</a:t>
            </a:r>
          </a:p>
          <a:p>
            <a:r>
              <a:rPr lang="en-AU" b="1" dirty="0">
                <a:solidFill>
                  <a:srgbClr val="002060"/>
                </a:solidFill>
              </a:rPr>
              <a:t>Refuting the stereotypes of the women as dependent and economically unproductive</a:t>
            </a:r>
          </a:p>
          <a:p>
            <a:r>
              <a:rPr lang="en-AU" b="1" dirty="0">
                <a:solidFill>
                  <a:srgbClr val="002060"/>
                </a:solidFill>
              </a:rPr>
              <a:t>Focusing on the influence of capitalism and patriarchy on the organization of work, including work within the family</a:t>
            </a:r>
          </a:p>
          <a:p>
            <a:r>
              <a:rPr lang="en-AU" b="1" dirty="0">
                <a:solidFill>
                  <a:srgbClr val="002060"/>
                </a:solidFill>
              </a:rPr>
              <a:t>Viewing motherhood as an experience as opposed to a role</a:t>
            </a:r>
          </a:p>
          <a:p>
            <a:r>
              <a:rPr lang="en-AU" b="1" dirty="0">
                <a:solidFill>
                  <a:srgbClr val="002060"/>
                </a:solidFill>
              </a:rPr>
              <a:t>Challenging the structure of heterosexuality as the norm</a:t>
            </a:r>
          </a:p>
          <a:p>
            <a:r>
              <a:rPr lang="en-AU" b="1" dirty="0">
                <a:solidFill>
                  <a:srgbClr val="002060"/>
                </a:solidFill>
              </a:rPr>
              <a:t>Recognizing the public-private dichotomy where men are recognized with public society and women with private family</a:t>
            </a:r>
          </a:p>
          <a:p>
            <a:pPr marL="109728" indent="0">
              <a:buNone/>
            </a:pPr>
            <a:r>
              <a:rPr lang="en-AU" b="1" dirty="0">
                <a:solidFill>
                  <a:srgbClr val="002060"/>
                </a:solidFill>
                <a:hlinkClick r:id="rId2"/>
              </a:rPr>
              <a:t>http://www.csun.edu/~whw2380/542/Feminist%20Family%20Theory.htm</a:t>
            </a:r>
            <a:endParaRPr lang="en-AU" b="1" dirty="0">
              <a:solidFill>
                <a:srgbClr val="002060"/>
              </a:solidFill>
            </a:endParaRPr>
          </a:p>
        </p:txBody>
      </p:sp>
    </p:spTree>
    <p:extLst>
      <p:ext uri="{BB962C8B-B14F-4D97-AF65-F5344CB8AC3E}">
        <p14:creationId xmlns:p14="http://schemas.microsoft.com/office/powerpoint/2010/main" val="187507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 calcmode="lin" valueType="num">
                                      <p:cBhvr additive="base">
                                        <p:cTn id="20"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 calcmode="lin" valueType="num">
                                      <p:cBhvr additive="base">
                                        <p:cTn id="26"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 calcmode="lin" valueType="num">
                                      <p:cBhvr additive="base">
                                        <p:cTn id="32"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
                                            <p:txEl>
                                              <p:pRg st="4" end="4"/>
                                            </p:txEl>
                                          </p:spTgt>
                                        </p:tgtEl>
                                        <p:attrNameLst>
                                          <p:attrName>style.visibility</p:attrName>
                                        </p:attrNameLst>
                                      </p:cBhvr>
                                      <p:to>
                                        <p:strVal val="visible"/>
                                      </p:to>
                                    </p:set>
                                    <p:anim calcmode="lin" valueType="num">
                                      <p:cBhvr additive="base">
                                        <p:cTn id="38"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2">
                                            <p:txEl>
                                              <p:pRg st="5" end="5"/>
                                            </p:txEl>
                                          </p:spTgt>
                                        </p:tgtEl>
                                        <p:attrNameLst>
                                          <p:attrName>style.visibility</p:attrName>
                                        </p:attrNameLst>
                                      </p:cBhvr>
                                      <p:to>
                                        <p:strVal val="visible"/>
                                      </p:to>
                                    </p:set>
                                    <p:anim calcmode="lin" valueType="num">
                                      <p:cBhvr additive="base">
                                        <p:cTn id="44"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2">
                                            <p:txEl>
                                              <p:pRg st="6" end="6"/>
                                            </p:txEl>
                                          </p:spTgt>
                                        </p:tgtEl>
                                        <p:attrNameLst>
                                          <p:attrName>style.visibility</p:attrName>
                                        </p:attrNameLst>
                                      </p:cBhvr>
                                      <p:to>
                                        <p:strVal val="visible"/>
                                      </p:to>
                                    </p:set>
                                    <p:anim calcmode="lin" valueType="num">
                                      <p:cBhvr additive="base">
                                        <p:cTn id="50"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 calcmode="lin" valueType="num">
                                      <p:cBhvr additive="base">
                                        <p:cTn id="56"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2">
                                            <p:txEl>
                                              <p:pRg st="8" end="8"/>
                                            </p:txEl>
                                          </p:spTgt>
                                        </p:tgtEl>
                                        <p:attrNameLst>
                                          <p:attrName>style.visibility</p:attrName>
                                        </p:attrNameLst>
                                      </p:cBhvr>
                                      <p:to>
                                        <p:strVal val="visible"/>
                                      </p:to>
                                    </p:set>
                                    <p:anim calcmode="lin" valueType="num">
                                      <p:cBhvr additive="base">
                                        <p:cTn id="62"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2">
                                            <p:txEl>
                                              <p:pRg st="9" end="9"/>
                                            </p:txEl>
                                          </p:spTgt>
                                        </p:tgtEl>
                                        <p:attrNameLst>
                                          <p:attrName>style.visibility</p:attrName>
                                        </p:attrNameLst>
                                      </p:cBhvr>
                                      <p:to>
                                        <p:strVal val="visible"/>
                                      </p:to>
                                    </p:set>
                                    <p:animEffect transition="in" filter="fade">
                                      <p:cBhvr>
                                        <p:cTn id="68" dur="1000"/>
                                        <p:tgtEl>
                                          <p:spTgt spid="2">
                                            <p:txEl>
                                              <p:pRg st="9" end="9"/>
                                            </p:txEl>
                                          </p:spTgt>
                                        </p:tgtEl>
                                      </p:cBhvr>
                                    </p:animEffect>
                                    <p:anim calcmode="lin" valueType="num">
                                      <p:cBhvr>
                                        <p:cTn id="69"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70"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solidFill>
                  <a:srgbClr val="FF0000"/>
                </a:solidFill>
              </a:rPr>
              <a:t>Suggested feminist literary theorists</a:t>
            </a:r>
            <a:endParaRPr lang="en-US" dirty="0">
              <a:solidFill>
                <a:srgbClr val="FF0000"/>
              </a:solidFill>
            </a:endParaRPr>
          </a:p>
        </p:txBody>
      </p:sp>
      <p:sp>
        <p:nvSpPr>
          <p:cNvPr id="2" name="Content Placeholder 1"/>
          <p:cNvSpPr>
            <a:spLocks noGrp="1"/>
          </p:cNvSpPr>
          <p:nvPr>
            <p:ph idx="1"/>
          </p:nvPr>
        </p:nvSpPr>
        <p:spPr/>
        <p:txBody>
          <a:bodyPr>
            <a:normAutofit fontScale="85000" lnSpcReduction="10000"/>
          </a:bodyPr>
          <a:lstStyle/>
          <a:p>
            <a:pPr marL="109728" indent="0">
              <a:buNone/>
            </a:pPr>
            <a:r>
              <a:rPr lang="en-US" dirty="0" smtClean="0"/>
              <a:t>Elaine Showalter</a:t>
            </a:r>
          </a:p>
          <a:p>
            <a:pPr marL="109728" indent="0">
              <a:buNone/>
            </a:pPr>
            <a:r>
              <a:rPr lang="en-US" dirty="0" smtClean="0"/>
              <a:t>Sandra Gilbert and Susan </a:t>
            </a:r>
            <a:r>
              <a:rPr lang="en-US" dirty="0" err="1" smtClean="0"/>
              <a:t>Gubar</a:t>
            </a:r>
            <a:endParaRPr lang="en-US" dirty="0" smtClean="0"/>
          </a:p>
          <a:p>
            <a:pPr marL="109728" indent="0">
              <a:buNone/>
            </a:pPr>
            <a:r>
              <a:rPr lang="en-US" dirty="0" smtClean="0"/>
              <a:t>Judith Butler</a:t>
            </a:r>
          </a:p>
          <a:p>
            <a:pPr marL="109728" indent="0">
              <a:buNone/>
            </a:pPr>
            <a:r>
              <a:rPr lang="en-US" dirty="0" smtClean="0"/>
              <a:t>Second and third wave feminists</a:t>
            </a:r>
          </a:p>
          <a:p>
            <a:pPr marL="109728" indent="0">
              <a:buNone/>
            </a:pPr>
            <a:r>
              <a:rPr lang="en-US" dirty="0" smtClean="0"/>
              <a:t>Julia Kristeva</a:t>
            </a:r>
          </a:p>
          <a:p>
            <a:pPr marL="109728" indent="0">
              <a:buNone/>
            </a:pPr>
            <a:endParaRPr lang="en-US" dirty="0"/>
          </a:p>
          <a:p>
            <a:pPr marL="109728" indent="0">
              <a:buNone/>
            </a:pPr>
            <a:r>
              <a:rPr lang="en-US" dirty="0" smtClean="0"/>
              <a:t>See </a:t>
            </a:r>
            <a:r>
              <a:rPr lang="en-US" sz="1800" dirty="0">
                <a:hlinkClick r:id="rId2"/>
              </a:rPr>
              <a:t>https://owl.purdue.edu/owl/subject_specific_writing/writing_in_literature/literary_theory_and_schools_of_criticism/feminist_criticism.html</a:t>
            </a:r>
            <a:r>
              <a:rPr lang="en-US" sz="1800" dirty="0"/>
              <a:t> for great introduction to feminism and examples of questions they ask of texts.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7878" y="2351313"/>
            <a:ext cx="2312632" cy="2734065"/>
          </a:xfrm>
          <a:prstGeom prst="rect">
            <a:avLst/>
          </a:prstGeom>
        </p:spPr>
      </p:pic>
    </p:spTree>
    <p:extLst>
      <p:ext uri="{BB962C8B-B14F-4D97-AF65-F5344CB8AC3E}">
        <p14:creationId xmlns:p14="http://schemas.microsoft.com/office/powerpoint/2010/main" val="1737131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additive="base">
                                        <p:cTn id="2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additive="base">
                                        <p:cTn id="3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 calcmode="lin" valueType="num">
                                      <p:cBhvr additive="base">
                                        <p:cTn id="3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p:cTn id="43" dur="1000" fill="hold"/>
                                        <p:tgtEl>
                                          <p:spTgt spid="2">
                                            <p:txEl>
                                              <p:pRg st="6" end="6"/>
                                            </p:txEl>
                                          </p:spTgt>
                                        </p:tgtEl>
                                        <p:attrNameLst>
                                          <p:attrName>ppt_w</p:attrName>
                                        </p:attrNameLst>
                                      </p:cBhvr>
                                      <p:tavLst>
                                        <p:tav tm="0">
                                          <p:val>
                                            <p:fltVal val="0"/>
                                          </p:val>
                                        </p:tav>
                                        <p:tav tm="100000">
                                          <p:val>
                                            <p:strVal val="#ppt_w"/>
                                          </p:val>
                                        </p:tav>
                                      </p:tavLst>
                                    </p:anim>
                                    <p:anim calcmode="lin" valueType="num">
                                      <p:cBhvr>
                                        <p:cTn id="44" dur="1000" fill="hold"/>
                                        <p:tgtEl>
                                          <p:spTgt spid="2">
                                            <p:txEl>
                                              <p:pRg st="6" end="6"/>
                                            </p:txEl>
                                          </p:spTgt>
                                        </p:tgtEl>
                                        <p:attrNameLst>
                                          <p:attrName>ppt_h</p:attrName>
                                        </p:attrNameLst>
                                      </p:cBhvr>
                                      <p:tavLst>
                                        <p:tav tm="0">
                                          <p:val>
                                            <p:fltVal val="0"/>
                                          </p:val>
                                        </p:tav>
                                        <p:tav tm="100000">
                                          <p:val>
                                            <p:strVal val="#ppt_h"/>
                                          </p:val>
                                        </p:tav>
                                      </p:tavLst>
                                    </p:anim>
                                    <p:anim calcmode="lin" valueType="num">
                                      <p:cBhvr>
                                        <p:cTn id="45" dur="1000" fill="hold"/>
                                        <p:tgtEl>
                                          <p:spTgt spid="2">
                                            <p:txEl>
                                              <p:pRg st="6" end="6"/>
                                            </p:txEl>
                                          </p:spTgt>
                                        </p:tgtEl>
                                        <p:attrNameLst>
                                          <p:attrName>style.rotation</p:attrName>
                                        </p:attrNameLst>
                                      </p:cBhvr>
                                      <p:tavLst>
                                        <p:tav tm="0">
                                          <p:val>
                                            <p:fltVal val="90"/>
                                          </p:val>
                                        </p:tav>
                                        <p:tav tm="100000">
                                          <p:val>
                                            <p:fltVal val="0"/>
                                          </p:val>
                                        </p:tav>
                                      </p:tavLst>
                                    </p:anim>
                                    <p:animEffect transition="in" filter="fade">
                                      <p:cBhvr>
                                        <p:cTn id="46" dur="1000"/>
                                        <p:tgtEl>
                                          <p:spTgt spid="2">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p:cTn id="51" dur="1000" fill="hold"/>
                                        <p:tgtEl>
                                          <p:spTgt spid="4"/>
                                        </p:tgtEl>
                                        <p:attrNameLst>
                                          <p:attrName>ppt_w</p:attrName>
                                        </p:attrNameLst>
                                      </p:cBhvr>
                                      <p:tavLst>
                                        <p:tav tm="0">
                                          <p:val>
                                            <p:fltVal val="0"/>
                                          </p:val>
                                        </p:tav>
                                        <p:tav tm="100000">
                                          <p:val>
                                            <p:strVal val="#ppt_w"/>
                                          </p:val>
                                        </p:tav>
                                      </p:tavLst>
                                    </p:anim>
                                    <p:anim calcmode="lin" valueType="num">
                                      <p:cBhvr>
                                        <p:cTn id="52" dur="1000" fill="hold"/>
                                        <p:tgtEl>
                                          <p:spTgt spid="4"/>
                                        </p:tgtEl>
                                        <p:attrNameLst>
                                          <p:attrName>ppt_h</p:attrName>
                                        </p:attrNameLst>
                                      </p:cBhvr>
                                      <p:tavLst>
                                        <p:tav tm="0">
                                          <p:val>
                                            <p:fltVal val="0"/>
                                          </p:val>
                                        </p:tav>
                                        <p:tav tm="100000">
                                          <p:val>
                                            <p:strVal val="#ppt_h"/>
                                          </p:val>
                                        </p:tav>
                                      </p:tavLst>
                                    </p:anim>
                                    <p:anim calcmode="lin" valueType="num">
                                      <p:cBhvr>
                                        <p:cTn id="53" dur="1000" fill="hold"/>
                                        <p:tgtEl>
                                          <p:spTgt spid="4"/>
                                        </p:tgtEl>
                                        <p:attrNameLst>
                                          <p:attrName>style.rotation</p:attrName>
                                        </p:attrNameLst>
                                      </p:cBhvr>
                                      <p:tavLst>
                                        <p:tav tm="0">
                                          <p:val>
                                            <p:fltVal val="90"/>
                                          </p:val>
                                        </p:tav>
                                        <p:tav tm="100000">
                                          <p:val>
                                            <p:fltVal val="0"/>
                                          </p:val>
                                        </p:tav>
                                      </p:tavLst>
                                    </p:anim>
                                    <p:animEffect transition="in" filter="fade">
                                      <p:cBhvr>
                                        <p:cTn id="5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solidFill>
                  <a:srgbClr val="FF0000"/>
                </a:solidFill>
              </a:rPr>
              <a:t>Feminist terms</a:t>
            </a:r>
            <a:endParaRPr lang="en-AU" dirty="0">
              <a:solidFill>
                <a:srgbClr val="FF0000"/>
              </a:solidFill>
            </a:endParaRPr>
          </a:p>
        </p:txBody>
      </p:sp>
      <p:sp>
        <p:nvSpPr>
          <p:cNvPr id="2" name="Content Placeholder 1"/>
          <p:cNvSpPr>
            <a:spLocks noGrp="1"/>
          </p:cNvSpPr>
          <p:nvPr>
            <p:ph idx="1"/>
          </p:nvPr>
        </p:nvSpPr>
        <p:spPr>
          <a:xfrm>
            <a:off x="1991544" y="1412777"/>
            <a:ext cx="8229600" cy="4525963"/>
          </a:xfrm>
        </p:spPr>
        <p:txBody>
          <a:bodyPr/>
          <a:lstStyle/>
          <a:p>
            <a:pPr marL="109728" indent="0">
              <a:buNone/>
            </a:pPr>
            <a:r>
              <a:rPr lang="en-AU" dirty="0" smtClean="0"/>
              <a:t>.</a:t>
            </a:r>
            <a:endParaRPr lang="en-AU" dirty="0"/>
          </a:p>
        </p:txBody>
      </p:sp>
      <p:graphicFrame>
        <p:nvGraphicFramePr>
          <p:cNvPr id="4" name="Table 3"/>
          <p:cNvGraphicFramePr>
            <a:graphicFrameLocks noGrp="1"/>
          </p:cNvGraphicFramePr>
          <p:nvPr>
            <p:extLst>
              <p:ext uri="{D42A27DB-BD31-4B8C-83A1-F6EECF244321}">
                <p14:modId xmlns:p14="http://schemas.microsoft.com/office/powerpoint/2010/main" val="1266558400"/>
              </p:ext>
            </p:extLst>
          </p:nvPr>
        </p:nvGraphicFramePr>
        <p:xfrm>
          <a:off x="2973356" y="2442029"/>
          <a:ext cx="6096000" cy="3657600"/>
        </p:xfrm>
        <a:graphic>
          <a:graphicData uri="http://schemas.openxmlformats.org/drawingml/2006/table">
            <a:tbl>
              <a:tblPr firstRow="1" bandRow="1">
                <a:tableStyleId>{ED083AE6-46FA-4A59-8FB0-9F97EB10719F}</a:tableStyleId>
              </a:tblPr>
              <a:tblGrid>
                <a:gridCol w="3048000"/>
                <a:gridCol w="3048000"/>
              </a:tblGrid>
              <a:tr h="3496711">
                <a:tc>
                  <a:txBody>
                    <a:bodyPr/>
                    <a:lstStyle/>
                    <a:p>
                      <a:pPr marL="109728" indent="0">
                        <a:buNone/>
                      </a:pPr>
                      <a:r>
                        <a:rPr lang="en-AU" dirty="0" smtClean="0"/>
                        <a:t>other</a:t>
                      </a:r>
                    </a:p>
                    <a:p>
                      <a:pPr marL="109728" indent="0">
                        <a:buNone/>
                      </a:pPr>
                      <a:r>
                        <a:rPr lang="en-AU" dirty="0" smtClean="0"/>
                        <a:t>sexualisation</a:t>
                      </a:r>
                    </a:p>
                    <a:p>
                      <a:pPr marL="109728" indent="0">
                        <a:buNone/>
                      </a:pPr>
                      <a:r>
                        <a:rPr lang="en-AU" dirty="0" smtClean="0"/>
                        <a:t>infantilization</a:t>
                      </a:r>
                    </a:p>
                    <a:p>
                      <a:pPr marL="109728" indent="0">
                        <a:buNone/>
                      </a:pPr>
                      <a:r>
                        <a:rPr lang="en-AU" dirty="0" smtClean="0"/>
                        <a:t>objectification </a:t>
                      </a:r>
                    </a:p>
                    <a:p>
                      <a:pPr marL="109728" indent="0">
                        <a:buNone/>
                      </a:pPr>
                      <a:r>
                        <a:rPr lang="en-AU" dirty="0" smtClean="0"/>
                        <a:t>male gaze</a:t>
                      </a:r>
                    </a:p>
                    <a:p>
                      <a:pPr marL="109728" indent="0">
                        <a:buNone/>
                      </a:pPr>
                      <a:r>
                        <a:rPr lang="en-AU" dirty="0" smtClean="0"/>
                        <a:t>gender</a:t>
                      </a:r>
                    </a:p>
                    <a:p>
                      <a:pPr marL="109728" indent="0">
                        <a:buNone/>
                      </a:pPr>
                      <a:r>
                        <a:rPr lang="en-AU" dirty="0" smtClean="0"/>
                        <a:t>phallocentrism</a:t>
                      </a:r>
                    </a:p>
                    <a:p>
                      <a:pPr marL="109728" indent="0">
                        <a:buNone/>
                      </a:pPr>
                      <a:r>
                        <a:rPr lang="en-AU" dirty="0" smtClean="0"/>
                        <a:t>androcentrism</a:t>
                      </a:r>
                    </a:p>
                    <a:p>
                      <a:pPr marL="109728" indent="0">
                        <a:buNone/>
                      </a:pPr>
                      <a:r>
                        <a:rPr lang="en-AU" dirty="0" smtClean="0"/>
                        <a:t>‘angel in the house’</a:t>
                      </a:r>
                    </a:p>
                    <a:p>
                      <a:pPr marL="109728" indent="0">
                        <a:buNone/>
                      </a:pPr>
                      <a:r>
                        <a:rPr lang="en-AU" dirty="0" smtClean="0"/>
                        <a:t>difference</a:t>
                      </a:r>
                    </a:p>
                    <a:p>
                      <a:pPr marL="109728" indent="0">
                        <a:buNone/>
                      </a:pPr>
                      <a:r>
                        <a:rPr lang="en-AU" dirty="0" smtClean="0"/>
                        <a:t>gynocriticism</a:t>
                      </a:r>
                    </a:p>
                    <a:p>
                      <a:pPr marL="109728" indent="0">
                        <a:buNone/>
                      </a:pPr>
                      <a:r>
                        <a:rPr lang="en-AU" dirty="0" smtClean="0"/>
                        <a:t>patriarchy</a:t>
                      </a:r>
                    </a:p>
                    <a:p>
                      <a:endParaRPr lang="en-AU" dirty="0"/>
                    </a:p>
                  </a:txBody>
                  <a:tcPr/>
                </a:tc>
                <a:tc>
                  <a:txBody>
                    <a:bodyPr/>
                    <a:lstStyle/>
                    <a:p>
                      <a:r>
                        <a:rPr lang="en-AU" dirty="0" smtClean="0"/>
                        <a:t>essentialism</a:t>
                      </a:r>
                    </a:p>
                    <a:p>
                      <a:r>
                        <a:rPr kumimoji="0" lang="en-AU" b="1" i="0" kern="1200" dirty="0" smtClean="0">
                          <a:solidFill>
                            <a:schemeClr val="tx1"/>
                          </a:solidFill>
                          <a:effectLst/>
                          <a:latin typeface="+mn-lt"/>
                          <a:ea typeface="+mn-ea"/>
                          <a:cs typeface="+mn-cs"/>
                        </a:rPr>
                        <a:t>ecriture féminine</a:t>
                      </a:r>
                    </a:p>
                    <a:p>
                      <a:r>
                        <a:rPr kumimoji="0" lang="en-AU" b="1" i="0" kern="1200" dirty="0" smtClean="0">
                          <a:solidFill>
                            <a:schemeClr val="tx1"/>
                          </a:solidFill>
                          <a:effectLst/>
                          <a:latin typeface="+mn-lt"/>
                          <a:ea typeface="+mn-ea"/>
                          <a:cs typeface="+mn-cs"/>
                        </a:rPr>
                        <a:t>Jouissance</a:t>
                      </a:r>
                    </a:p>
                    <a:p>
                      <a:r>
                        <a:rPr kumimoji="0" lang="en-AU" b="1" i="0" kern="1200" dirty="0" smtClean="0">
                          <a:solidFill>
                            <a:schemeClr val="tx1"/>
                          </a:solidFill>
                          <a:effectLst/>
                          <a:latin typeface="+mn-lt"/>
                          <a:ea typeface="+mn-ea"/>
                          <a:cs typeface="+mn-cs"/>
                        </a:rPr>
                        <a:t>1</a:t>
                      </a:r>
                      <a:r>
                        <a:rPr kumimoji="0" lang="en-AU" b="1" i="0" kern="1200" baseline="30000" dirty="0" smtClean="0">
                          <a:solidFill>
                            <a:schemeClr val="tx1"/>
                          </a:solidFill>
                          <a:effectLst/>
                          <a:latin typeface="+mn-lt"/>
                          <a:ea typeface="+mn-ea"/>
                          <a:cs typeface="+mn-cs"/>
                        </a:rPr>
                        <a:t>st</a:t>
                      </a:r>
                      <a:r>
                        <a:rPr kumimoji="0" lang="en-AU" b="1" i="0" kern="1200" dirty="0" smtClean="0">
                          <a:solidFill>
                            <a:schemeClr val="tx1"/>
                          </a:solidFill>
                          <a:effectLst/>
                          <a:latin typeface="+mn-lt"/>
                          <a:ea typeface="+mn-ea"/>
                          <a:cs typeface="+mn-cs"/>
                        </a:rPr>
                        <a:t>, 2</a:t>
                      </a:r>
                      <a:r>
                        <a:rPr kumimoji="0" lang="en-AU" b="1" i="0" kern="1200" baseline="30000" dirty="0" smtClean="0">
                          <a:solidFill>
                            <a:schemeClr val="tx1"/>
                          </a:solidFill>
                          <a:effectLst/>
                          <a:latin typeface="+mn-lt"/>
                          <a:ea typeface="+mn-ea"/>
                          <a:cs typeface="+mn-cs"/>
                        </a:rPr>
                        <a:t>nd</a:t>
                      </a:r>
                      <a:r>
                        <a:rPr kumimoji="0" lang="en-AU" b="1" i="0" kern="1200" dirty="0" smtClean="0">
                          <a:solidFill>
                            <a:schemeClr val="tx1"/>
                          </a:solidFill>
                          <a:effectLst/>
                          <a:latin typeface="+mn-lt"/>
                          <a:ea typeface="+mn-ea"/>
                          <a:cs typeface="+mn-cs"/>
                        </a:rPr>
                        <a:t> and 3</a:t>
                      </a:r>
                      <a:r>
                        <a:rPr kumimoji="0" lang="en-AU" b="1" i="0" kern="1200" baseline="30000" dirty="0" smtClean="0">
                          <a:solidFill>
                            <a:schemeClr val="tx1"/>
                          </a:solidFill>
                          <a:effectLst/>
                          <a:latin typeface="+mn-lt"/>
                          <a:ea typeface="+mn-ea"/>
                          <a:cs typeface="+mn-cs"/>
                        </a:rPr>
                        <a:t>rd</a:t>
                      </a:r>
                      <a:r>
                        <a:rPr kumimoji="0" lang="en-AU" b="1" i="0" kern="1200" dirty="0" smtClean="0">
                          <a:solidFill>
                            <a:schemeClr val="tx1"/>
                          </a:solidFill>
                          <a:effectLst/>
                          <a:latin typeface="+mn-lt"/>
                          <a:ea typeface="+mn-ea"/>
                          <a:cs typeface="+mn-cs"/>
                        </a:rPr>
                        <a:t> wave feminism</a:t>
                      </a:r>
                    </a:p>
                    <a:p>
                      <a:r>
                        <a:rPr kumimoji="0" lang="en-AU" b="1" i="0" kern="1200" dirty="0" smtClean="0">
                          <a:solidFill>
                            <a:schemeClr val="tx1"/>
                          </a:solidFill>
                          <a:effectLst/>
                          <a:latin typeface="+mn-lt"/>
                          <a:ea typeface="+mn-ea"/>
                          <a:cs typeface="+mn-cs"/>
                        </a:rPr>
                        <a:t>biological determinism</a:t>
                      </a:r>
                    </a:p>
                    <a:p>
                      <a:r>
                        <a:rPr kumimoji="0" lang="en-AU" b="1" i="0" kern="1200" dirty="0" smtClean="0">
                          <a:solidFill>
                            <a:schemeClr val="tx1"/>
                          </a:solidFill>
                          <a:effectLst/>
                          <a:latin typeface="+mn-lt"/>
                          <a:ea typeface="+mn-ea"/>
                          <a:cs typeface="+mn-cs"/>
                        </a:rPr>
                        <a:t>gender as a social construct</a:t>
                      </a:r>
                    </a:p>
                    <a:p>
                      <a:r>
                        <a:rPr kumimoji="0" lang="en-AU" b="1" i="0" kern="1200" dirty="0" smtClean="0">
                          <a:solidFill>
                            <a:schemeClr val="tx1"/>
                          </a:solidFill>
                          <a:effectLst/>
                          <a:latin typeface="+mn-lt"/>
                          <a:ea typeface="+mn-ea"/>
                          <a:cs typeface="+mn-cs"/>
                        </a:rPr>
                        <a:t>oppression</a:t>
                      </a:r>
                      <a:endParaRPr lang="en-AU" dirty="0"/>
                    </a:p>
                  </a:txBody>
                  <a:tcPr/>
                </a:tc>
              </a:tr>
            </a:tbl>
          </a:graphicData>
        </a:graphic>
      </p:graphicFrame>
      <p:sp>
        <p:nvSpPr>
          <p:cNvPr id="5" name="Rectangle 4"/>
          <p:cNvSpPr/>
          <p:nvPr/>
        </p:nvSpPr>
        <p:spPr>
          <a:xfrm>
            <a:off x="8584163" y="681135"/>
            <a:ext cx="2481943" cy="17608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See also the Literary Theory Fact sheet on NEST.</a:t>
            </a:r>
          </a:p>
          <a:p>
            <a:pPr algn="ctr"/>
            <a:endParaRPr lang="en-US" dirty="0"/>
          </a:p>
        </p:txBody>
      </p:sp>
    </p:spTree>
    <p:extLst>
      <p:ext uri="{BB962C8B-B14F-4D97-AF65-F5344CB8AC3E}">
        <p14:creationId xmlns:p14="http://schemas.microsoft.com/office/powerpoint/2010/main" val="392608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Text-centered Approaches: Structuralism</a:t>
            </a:r>
            <a:endParaRPr lang="en-US" dirty="0"/>
          </a:p>
        </p:txBody>
      </p:sp>
      <p:sp>
        <p:nvSpPr>
          <p:cNvPr id="3" name="Content Placeholder 2"/>
          <p:cNvSpPr>
            <a:spLocks noGrp="1"/>
          </p:cNvSpPr>
          <p:nvPr>
            <p:ph idx="1"/>
          </p:nvPr>
        </p:nvSpPr>
        <p:spPr/>
        <p:txBody>
          <a:bodyPr/>
          <a:lstStyle/>
          <a:p>
            <a:pPr marL="0" indent="0">
              <a:buNone/>
            </a:pPr>
            <a:r>
              <a:rPr lang="en-AU" dirty="0" smtClean="0"/>
              <a:t>Structuralism </a:t>
            </a:r>
            <a:r>
              <a:rPr lang="en-AU" b="1" dirty="0"/>
              <a:t>focuses on structures in "literary" </a:t>
            </a:r>
            <a:r>
              <a:rPr lang="en-AU" b="1" dirty="0" smtClean="0"/>
              <a:t>texts.</a:t>
            </a:r>
          </a:p>
          <a:p>
            <a:pPr marL="0" indent="0">
              <a:buNone/>
            </a:pPr>
            <a:r>
              <a:rPr lang="en-AU" b="1" dirty="0" smtClean="0"/>
              <a:t>Theorists: </a:t>
            </a:r>
          </a:p>
          <a:p>
            <a:r>
              <a:rPr lang="en-AU" b="1" dirty="0" smtClean="0"/>
              <a:t>Levi-</a:t>
            </a:r>
            <a:r>
              <a:rPr lang="en-AU" b="1" dirty="0" err="1" smtClean="0"/>
              <a:t>Stauss</a:t>
            </a:r>
            <a:r>
              <a:rPr lang="en-AU" b="1" dirty="0" smtClean="0"/>
              <a:t> – binary oppositions</a:t>
            </a:r>
          </a:p>
          <a:p>
            <a:r>
              <a:rPr lang="en-AU" b="1" dirty="0" err="1" smtClean="0"/>
              <a:t>Propp</a:t>
            </a:r>
            <a:r>
              <a:rPr lang="en-AU" b="1" dirty="0" smtClean="0"/>
              <a:t>, </a:t>
            </a:r>
            <a:r>
              <a:rPr lang="en-AU" b="1" dirty="0" err="1" smtClean="0"/>
              <a:t>Todorov</a:t>
            </a:r>
            <a:r>
              <a:rPr lang="en-AU" b="1" dirty="0" smtClean="0"/>
              <a:t>, Campbell – narratology</a:t>
            </a:r>
          </a:p>
          <a:p>
            <a:r>
              <a:rPr lang="en-AU" b="1" dirty="0" smtClean="0"/>
              <a:t>Saussure – semiotic analysis</a:t>
            </a:r>
            <a:endParaRPr lang="en-US" dirty="0"/>
          </a:p>
        </p:txBody>
      </p:sp>
      <p:sp>
        <p:nvSpPr>
          <p:cNvPr id="4" name="Rectangle 3"/>
          <p:cNvSpPr/>
          <p:nvPr/>
        </p:nvSpPr>
        <p:spPr>
          <a:xfrm>
            <a:off x="8350897" y="2668555"/>
            <a:ext cx="3209731" cy="30977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Terms:</a:t>
            </a:r>
          </a:p>
          <a:p>
            <a:pPr marL="285750" indent="-285750">
              <a:buFont typeface="Arial" panose="020B0604020202020204" pitchFamily="34" charset="0"/>
              <a:buChar char="•"/>
            </a:pPr>
            <a:r>
              <a:rPr lang="en-US" dirty="0" smtClean="0"/>
              <a:t>Binary oppositions</a:t>
            </a:r>
          </a:p>
          <a:p>
            <a:pPr marL="285750" indent="-285750">
              <a:buFont typeface="Arial" panose="020B0604020202020204" pitchFamily="34" charset="0"/>
              <a:buChar char="•"/>
            </a:pPr>
            <a:r>
              <a:rPr lang="en-US" dirty="0" smtClean="0"/>
              <a:t>Difference and </a:t>
            </a:r>
            <a:r>
              <a:rPr lang="en-US" i="1" dirty="0" smtClean="0"/>
              <a:t>difference</a:t>
            </a:r>
          </a:p>
          <a:p>
            <a:pPr marL="285750" indent="-285750">
              <a:buFont typeface="Arial" panose="020B0604020202020204" pitchFamily="34" charset="0"/>
              <a:buChar char="•"/>
            </a:pPr>
            <a:r>
              <a:rPr lang="en-US" dirty="0" smtClean="0"/>
              <a:t>Semiotics</a:t>
            </a:r>
          </a:p>
          <a:p>
            <a:pPr marL="285750" indent="-285750">
              <a:buFont typeface="Arial" panose="020B0604020202020204" pitchFamily="34" charset="0"/>
              <a:buChar char="•"/>
            </a:pPr>
            <a:r>
              <a:rPr lang="en-US" dirty="0" smtClean="0"/>
              <a:t>Signs, signified signifier</a:t>
            </a:r>
          </a:p>
          <a:p>
            <a:pPr marL="285750" indent="-285750">
              <a:buFont typeface="Arial" panose="020B0604020202020204" pitchFamily="34" charset="0"/>
              <a:buChar char="•"/>
            </a:pPr>
            <a:r>
              <a:rPr lang="en-US" dirty="0" smtClean="0"/>
              <a:t>Myth, archetype</a:t>
            </a:r>
            <a:endParaRPr lang="en-US" dirty="0"/>
          </a:p>
        </p:txBody>
      </p:sp>
    </p:spTree>
    <p:extLst>
      <p:ext uri="{BB962C8B-B14F-4D97-AF65-F5344CB8AC3E}">
        <p14:creationId xmlns:p14="http://schemas.microsoft.com/office/powerpoint/2010/main" val="31159953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b="1" dirty="0" smtClean="0">
                <a:solidFill>
                  <a:srgbClr val="002060"/>
                </a:solidFill>
              </a:rPr>
              <a:t>What do p/c theorists value?</a:t>
            </a:r>
            <a:endParaRPr lang="en-AU" b="1" dirty="0">
              <a:solidFill>
                <a:srgbClr val="002060"/>
              </a:solidFill>
            </a:endParaRPr>
          </a:p>
        </p:txBody>
      </p:sp>
      <p:sp>
        <p:nvSpPr>
          <p:cNvPr id="2" name="Content Placeholder 1"/>
          <p:cNvSpPr>
            <a:spLocks noGrp="1"/>
          </p:cNvSpPr>
          <p:nvPr>
            <p:ph idx="1"/>
          </p:nvPr>
        </p:nvSpPr>
        <p:spPr/>
        <p:txBody>
          <a:bodyPr/>
          <a:lstStyle/>
          <a:p>
            <a:pPr marL="109728" indent="0">
              <a:buNone/>
            </a:pPr>
            <a:r>
              <a:rPr lang="en-AU" b="1" dirty="0">
                <a:solidFill>
                  <a:srgbClr val="002060"/>
                </a:solidFill>
              </a:rPr>
              <a:t>Goals of Post-Colonialism</a:t>
            </a:r>
            <a:br>
              <a:rPr lang="en-AU" b="1" dirty="0">
                <a:solidFill>
                  <a:srgbClr val="002060"/>
                </a:solidFill>
              </a:rPr>
            </a:br>
            <a:r>
              <a:rPr lang="en-AU" b="1" dirty="0">
                <a:solidFill>
                  <a:srgbClr val="002060"/>
                </a:solidFill>
              </a:rPr>
              <a:t/>
            </a:r>
            <a:br>
              <a:rPr lang="en-AU" b="1" dirty="0">
                <a:solidFill>
                  <a:srgbClr val="002060"/>
                </a:solidFill>
              </a:rPr>
            </a:br>
            <a:r>
              <a:rPr lang="en-AU" b="1" dirty="0">
                <a:solidFill>
                  <a:srgbClr val="002060"/>
                </a:solidFill>
              </a:rPr>
              <a:t>The ultimate goal of post-colonialism is combating the residual effects of </a:t>
            </a:r>
            <a:r>
              <a:rPr lang="en-AU" b="1" dirty="0" smtClean="0">
                <a:solidFill>
                  <a:srgbClr val="002060"/>
                </a:solidFill>
              </a:rPr>
              <a:t>colonialism on </a:t>
            </a:r>
            <a:r>
              <a:rPr lang="en-AU" b="1" dirty="0">
                <a:solidFill>
                  <a:srgbClr val="002060"/>
                </a:solidFill>
              </a:rPr>
              <a:t>cultures. It is not simply concerned with salvaging past worlds, but learning how the world can move beyond this period together, towards a place of mutual respect. </a:t>
            </a:r>
            <a:endParaRPr lang="en-AU" b="1" dirty="0" smtClean="0">
              <a:solidFill>
                <a:srgbClr val="002060"/>
              </a:solidFill>
            </a:endParaRPr>
          </a:p>
          <a:p>
            <a:pPr marL="109728" indent="0">
              <a:buNone/>
            </a:pPr>
            <a:r>
              <a:rPr lang="en-AU" b="1" dirty="0" smtClean="0">
                <a:solidFill>
                  <a:srgbClr val="002060"/>
                </a:solidFill>
              </a:rPr>
              <a:t>There are many different branches of postcolonial theory.</a:t>
            </a:r>
            <a:endParaRPr lang="en-AU" b="1" dirty="0">
              <a:solidFill>
                <a:srgbClr val="002060"/>
              </a:solidFill>
            </a:endParaRPr>
          </a:p>
        </p:txBody>
      </p:sp>
    </p:spTree>
    <p:extLst>
      <p:ext uri="{BB962C8B-B14F-4D97-AF65-F5344CB8AC3E}">
        <p14:creationId xmlns:p14="http://schemas.microsoft.com/office/powerpoint/2010/main" val="3520537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1000"/>
                                        <p:tgtEl>
                                          <p:spTgt spid="2">
                                            <p:txEl>
                                              <p:pRg st="1" end="1"/>
                                            </p:txEl>
                                          </p:spTgt>
                                        </p:tgtEl>
                                      </p:cBhvr>
                                    </p:animEffect>
                                    <p:anim calcmode="lin" valueType="num">
                                      <p:cBhvr>
                                        <p:cTn id="21"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solidFill>
                  <a:srgbClr val="002060"/>
                </a:solidFill>
              </a:rPr>
              <a:t>What do p/c theorists value?</a:t>
            </a:r>
          </a:p>
        </p:txBody>
      </p:sp>
      <p:sp>
        <p:nvSpPr>
          <p:cNvPr id="2" name="Content Placeholder 1"/>
          <p:cNvSpPr>
            <a:spLocks noGrp="1"/>
          </p:cNvSpPr>
          <p:nvPr>
            <p:ph idx="1"/>
          </p:nvPr>
        </p:nvSpPr>
        <p:spPr/>
        <p:txBody>
          <a:bodyPr/>
          <a:lstStyle/>
          <a:p>
            <a:pPr marL="109728" indent="0">
              <a:buNone/>
            </a:pPr>
            <a:r>
              <a:rPr lang="en-AU" b="1" dirty="0">
                <a:solidFill>
                  <a:srgbClr val="002060"/>
                </a:solidFill>
              </a:rPr>
              <a:t>A key goal of post-colonial theorists is clearing space for multiple voices. This is especially true of those voices that have been previously silenced by dominant ideologies </a:t>
            </a:r>
            <a:r>
              <a:rPr lang="en-AU" b="1" dirty="0" smtClean="0">
                <a:solidFill>
                  <a:srgbClr val="002060"/>
                </a:solidFill>
              </a:rPr>
              <a:t>– subalterns e.g. people of colour who have been colonized by Europeans.</a:t>
            </a:r>
          </a:p>
          <a:p>
            <a:pPr marL="109728" indent="0">
              <a:buNone/>
            </a:pPr>
            <a:r>
              <a:rPr lang="en-AU" dirty="0">
                <a:hlinkClick r:id="rId2"/>
              </a:rPr>
              <a:t>http://answers.yahoo.com/question/index?qid=20110202215300AA8OFRm</a:t>
            </a:r>
            <a:endParaRPr lang="en-AU" dirty="0"/>
          </a:p>
        </p:txBody>
      </p:sp>
    </p:spTree>
    <p:extLst>
      <p:ext uri="{BB962C8B-B14F-4D97-AF65-F5344CB8AC3E}">
        <p14:creationId xmlns:p14="http://schemas.microsoft.com/office/powerpoint/2010/main" val="3074733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1000"/>
                                        <p:tgtEl>
                                          <p:spTgt spid="2">
                                            <p:txEl>
                                              <p:pRg st="1" end="1"/>
                                            </p:txEl>
                                          </p:spTgt>
                                        </p:tgtEl>
                                      </p:cBhvr>
                                    </p:animEffect>
                                    <p:anim calcmode="lin" valueType="num">
                                      <p:cBhvr>
                                        <p:cTn id="19"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Suggested post-colonial theorists</a:t>
            </a:r>
            <a:endParaRPr lang="en-US" dirty="0"/>
          </a:p>
        </p:txBody>
      </p:sp>
      <p:sp>
        <p:nvSpPr>
          <p:cNvPr id="2" name="Content Placeholder 1"/>
          <p:cNvSpPr>
            <a:spLocks noGrp="1"/>
          </p:cNvSpPr>
          <p:nvPr>
            <p:ph idx="1"/>
          </p:nvPr>
        </p:nvSpPr>
        <p:spPr/>
        <p:txBody>
          <a:bodyPr>
            <a:normAutofit lnSpcReduction="10000"/>
          </a:bodyPr>
          <a:lstStyle/>
          <a:p>
            <a:pPr marL="109728" indent="0">
              <a:buNone/>
            </a:pPr>
            <a:r>
              <a:rPr lang="en-US" dirty="0" err="1"/>
              <a:t>Homi</a:t>
            </a:r>
            <a:r>
              <a:rPr lang="en-US" dirty="0"/>
              <a:t> </a:t>
            </a:r>
            <a:r>
              <a:rPr lang="en-US" dirty="0" err="1"/>
              <a:t>Bhabha</a:t>
            </a:r>
            <a:endParaRPr lang="en-US" dirty="0" smtClean="0"/>
          </a:p>
          <a:p>
            <a:pPr marL="109728" indent="0">
              <a:buNone/>
            </a:pPr>
            <a:r>
              <a:rPr lang="en-US" dirty="0" smtClean="0"/>
              <a:t>Edward Said</a:t>
            </a:r>
          </a:p>
          <a:p>
            <a:pPr marL="109728" indent="0">
              <a:buNone/>
            </a:pPr>
            <a:r>
              <a:rPr lang="en-US" dirty="0" err="1"/>
              <a:t>Gayatri</a:t>
            </a:r>
            <a:r>
              <a:rPr lang="en-US" dirty="0"/>
              <a:t> </a:t>
            </a:r>
            <a:r>
              <a:rPr lang="en-US" dirty="0" err="1" smtClean="0"/>
              <a:t>Spivak</a:t>
            </a:r>
            <a:endParaRPr lang="en-US" dirty="0" smtClean="0"/>
          </a:p>
          <a:p>
            <a:pPr marL="109728" indent="0">
              <a:buNone/>
            </a:pPr>
            <a:endParaRPr lang="en-US" dirty="0"/>
          </a:p>
          <a:p>
            <a:pPr marL="109728" indent="0">
              <a:buNone/>
            </a:pPr>
            <a:r>
              <a:rPr lang="en-US" dirty="0" smtClean="0"/>
              <a:t>See this site for typical questions asked by post-colonial theorists:</a:t>
            </a:r>
          </a:p>
          <a:p>
            <a:pPr marL="109728" indent="0">
              <a:buNone/>
            </a:pPr>
            <a:r>
              <a:rPr lang="en-US" dirty="0">
                <a:hlinkClick r:id="rId2"/>
              </a:rPr>
              <a:t>https://owl.purdue.edu/owl/subject_specific_writing/writing_in_literature/literary_theory_and_schools_of_criticism/post_colonial_criticism.html</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8149" y="2285999"/>
            <a:ext cx="3744416" cy="1944216"/>
          </a:xfrm>
          <a:prstGeom prst="rect">
            <a:avLst/>
          </a:prstGeom>
        </p:spPr>
      </p:pic>
    </p:spTree>
    <p:extLst>
      <p:ext uri="{BB962C8B-B14F-4D97-AF65-F5344CB8AC3E}">
        <p14:creationId xmlns:p14="http://schemas.microsoft.com/office/powerpoint/2010/main" val="1249267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additive="base">
                                        <p:cTn id="2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heel(1)">
                                      <p:cBhvr>
                                        <p:cTn id="31" dur="20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
                                            <p:txEl>
                                              <p:pRg st="4" end="4"/>
                                            </p:txEl>
                                          </p:spTgt>
                                        </p:tgtEl>
                                        <p:attrNameLst>
                                          <p:attrName>style.visibility</p:attrName>
                                        </p:attrNameLst>
                                      </p:cBhvr>
                                      <p:to>
                                        <p:strVal val="visible"/>
                                      </p:to>
                                    </p:set>
                                    <p:animEffect transition="in" filter="fade">
                                      <p:cBhvr>
                                        <p:cTn id="36" dur="1000"/>
                                        <p:tgtEl>
                                          <p:spTgt spid="2">
                                            <p:txEl>
                                              <p:pRg st="4" end="4"/>
                                            </p:txEl>
                                          </p:spTgt>
                                        </p:tgtEl>
                                      </p:cBhvr>
                                    </p:animEffect>
                                    <p:anim calcmode="lin" valueType="num">
                                      <p:cBhvr>
                                        <p:cTn id="37"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9" presetID="31" presetClass="entr" presetSubtype="0" fill="hold" nodeType="withEffect">
                                  <p:stCondLst>
                                    <p:cond delay="0"/>
                                  </p:stCondLst>
                                  <p:childTnLst>
                                    <p:set>
                                      <p:cBhvr>
                                        <p:cTn id="40" dur="1" fill="hold">
                                          <p:stCondLst>
                                            <p:cond delay="0"/>
                                          </p:stCondLst>
                                        </p:cTn>
                                        <p:tgtEl>
                                          <p:spTgt spid="2">
                                            <p:txEl>
                                              <p:pRg st="5" end="5"/>
                                            </p:txEl>
                                          </p:spTgt>
                                        </p:tgtEl>
                                        <p:attrNameLst>
                                          <p:attrName>style.visibility</p:attrName>
                                        </p:attrNameLst>
                                      </p:cBhvr>
                                      <p:to>
                                        <p:strVal val="visible"/>
                                      </p:to>
                                    </p:set>
                                    <p:anim calcmode="lin" valueType="num">
                                      <p:cBhvr>
                                        <p:cTn id="41" dur="10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2" dur="1000" fill="hold"/>
                                        <p:tgtEl>
                                          <p:spTgt spid="2">
                                            <p:txEl>
                                              <p:pRg st="5" end="5"/>
                                            </p:txEl>
                                          </p:spTgt>
                                        </p:tgtEl>
                                        <p:attrNameLst>
                                          <p:attrName>ppt_h</p:attrName>
                                        </p:attrNameLst>
                                      </p:cBhvr>
                                      <p:tavLst>
                                        <p:tav tm="0">
                                          <p:val>
                                            <p:fltVal val="0"/>
                                          </p:val>
                                        </p:tav>
                                        <p:tav tm="100000">
                                          <p:val>
                                            <p:strVal val="#ppt_h"/>
                                          </p:val>
                                        </p:tav>
                                      </p:tavLst>
                                    </p:anim>
                                    <p:anim calcmode="lin" valueType="num">
                                      <p:cBhvr>
                                        <p:cTn id="43" dur="1000" fill="hold"/>
                                        <p:tgtEl>
                                          <p:spTgt spid="2">
                                            <p:txEl>
                                              <p:pRg st="5" end="5"/>
                                            </p:txEl>
                                          </p:spTgt>
                                        </p:tgtEl>
                                        <p:attrNameLst>
                                          <p:attrName>style.rotation</p:attrName>
                                        </p:attrNameLst>
                                      </p:cBhvr>
                                      <p:tavLst>
                                        <p:tav tm="0">
                                          <p:val>
                                            <p:fltVal val="90"/>
                                          </p:val>
                                        </p:tav>
                                        <p:tav tm="100000">
                                          <p:val>
                                            <p:fltVal val="0"/>
                                          </p:val>
                                        </p:tav>
                                      </p:tavLst>
                                    </p:anim>
                                    <p:animEffect transition="in" filter="fade">
                                      <p:cBhvr>
                                        <p:cTn id="44" dur="1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AU" dirty="0" smtClean="0">
                <a:solidFill>
                  <a:srgbClr val="002060"/>
                </a:solidFill>
              </a:rPr>
              <a:t>Postcolonial literary theory terms</a:t>
            </a:r>
            <a:endParaRPr lang="en-AU" dirty="0">
              <a:solidFill>
                <a:srgbClr val="002060"/>
              </a:solidFill>
            </a:endParaRPr>
          </a:p>
        </p:txBody>
      </p:sp>
      <p:sp>
        <p:nvSpPr>
          <p:cNvPr id="2" name="Content Placeholder 1"/>
          <p:cNvSpPr>
            <a:spLocks noGrp="1"/>
          </p:cNvSpPr>
          <p:nvPr>
            <p:ph idx="1"/>
          </p:nvPr>
        </p:nvSpPr>
        <p:spPr/>
        <p:txBody>
          <a:bodyPr>
            <a:normAutofit fontScale="55000" lnSpcReduction="20000"/>
          </a:bodyPr>
          <a:lstStyle/>
          <a:p>
            <a:r>
              <a:rPr lang="en-AU" b="1" dirty="0">
                <a:solidFill>
                  <a:srgbClr val="002060"/>
                </a:solidFill>
              </a:rPr>
              <a:t>o</a:t>
            </a:r>
            <a:r>
              <a:rPr lang="en-AU" b="1" dirty="0" smtClean="0">
                <a:solidFill>
                  <a:srgbClr val="002060"/>
                </a:solidFill>
              </a:rPr>
              <a:t>ther</a:t>
            </a:r>
          </a:p>
          <a:p>
            <a:r>
              <a:rPr lang="en-AU" b="1" dirty="0">
                <a:solidFill>
                  <a:srgbClr val="002060"/>
                </a:solidFill>
              </a:rPr>
              <a:t>h</a:t>
            </a:r>
            <a:r>
              <a:rPr lang="en-AU" b="1" dirty="0" smtClean="0">
                <a:solidFill>
                  <a:srgbClr val="002060"/>
                </a:solidFill>
              </a:rPr>
              <a:t>ybridity</a:t>
            </a:r>
          </a:p>
          <a:p>
            <a:r>
              <a:rPr lang="en-AU" b="1" dirty="0">
                <a:solidFill>
                  <a:srgbClr val="002060"/>
                </a:solidFill>
              </a:rPr>
              <a:t>d</a:t>
            </a:r>
            <a:r>
              <a:rPr lang="en-AU" b="1" dirty="0" smtClean="0">
                <a:solidFill>
                  <a:srgbClr val="002060"/>
                </a:solidFill>
              </a:rPr>
              <a:t>ouble consciousness</a:t>
            </a:r>
          </a:p>
          <a:p>
            <a:r>
              <a:rPr lang="en-AU" b="1" dirty="0">
                <a:solidFill>
                  <a:srgbClr val="002060"/>
                </a:solidFill>
              </a:rPr>
              <a:t>s</a:t>
            </a:r>
            <a:r>
              <a:rPr lang="en-AU" b="1" dirty="0" smtClean="0">
                <a:solidFill>
                  <a:srgbClr val="002060"/>
                </a:solidFill>
              </a:rPr>
              <a:t>ubaltern</a:t>
            </a:r>
          </a:p>
          <a:p>
            <a:r>
              <a:rPr lang="en-AU" b="1" dirty="0">
                <a:solidFill>
                  <a:srgbClr val="002060"/>
                </a:solidFill>
              </a:rPr>
              <a:t>h</a:t>
            </a:r>
            <a:r>
              <a:rPr lang="en-AU" b="1" dirty="0" smtClean="0">
                <a:solidFill>
                  <a:srgbClr val="002060"/>
                </a:solidFill>
              </a:rPr>
              <a:t>egemony</a:t>
            </a:r>
          </a:p>
          <a:p>
            <a:r>
              <a:rPr lang="en-AU" b="1" dirty="0">
                <a:solidFill>
                  <a:srgbClr val="002060"/>
                </a:solidFill>
              </a:rPr>
              <a:t>m</a:t>
            </a:r>
            <a:r>
              <a:rPr lang="en-AU" b="1" dirty="0" smtClean="0">
                <a:solidFill>
                  <a:srgbClr val="002060"/>
                </a:solidFill>
              </a:rPr>
              <a:t>asks</a:t>
            </a:r>
          </a:p>
          <a:p>
            <a:r>
              <a:rPr lang="en-AU" b="1" dirty="0">
                <a:solidFill>
                  <a:srgbClr val="002060"/>
                </a:solidFill>
              </a:rPr>
              <a:t>a</a:t>
            </a:r>
            <a:r>
              <a:rPr lang="en-AU" b="1" dirty="0" smtClean="0">
                <a:solidFill>
                  <a:srgbClr val="002060"/>
                </a:solidFill>
              </a:rPr>
              <a:t>lterity</a:t>
            </a:r>
          </a:p>
          <a:p>
            <a:r>
              <a:rPr lang="en-AU" b="1" dirty="0">
                <a:solidFill>
                  <a:srgbClr val="002060"/>
                </a:solidFill>
              </a:rPr>
              <a:t>e</a:t>
            </a:r>
            <a:r>
              <a:rPr lang="en-AU" b="1" dirty="0" smtClean="0">
                <a:solidFill>
                  <a:srgbClr val="002060"/>
                </a:solidFill>
              </a:rPr>
              <a:t>ssentialism</a:t>
            </a:r>
          </a:p>
          <a:p>
            <a:r>
              <a:rPr lang="en-AU" b="1" dirty="0" smtClean="0">
                <a:solidFill>
                  <a:srgbClr val="002060"/>
                </a:solidFill>
              </a:rPr>
              <a:t>stereotype</a:t>
            </a:r>
          </a:p>
          <a:p>
            <a:r>
              <a:rPr lang="en-AU" b="1" dirty="0">
                <a:solidFill>
                  <a:srgbClr val="002060"/>
                </a:solidFill>
              </a:rPr>
              <a:t>a</a:t>
            </a:r>
            <a:r>
              <a:rPr lang="en-AU" b="1" dirty="0" smtClean="0">
                <a:solidFill>
                  <a:srgbClr val="002060"/>
                </a:solidFill>
              </a:rPr>
              <a:t>poria</a:t>
            </a:r>
          </a:p>
          <a:p>
            <a:r>
              <a:rPr lang="en-AU" b="1" dirty="0" smtClean="0">
                <a:solidFill>
                  <a:srgbClr val="002060"/>
                </a:solidFill>
              </a:rPr>
              <a:t>orientalism</a:t>
            </a:r>
          </a:p>
          <a:p>
            <a:pPr marL="109728" indent="0">
              <a:buNone/>
            </a:pPr>
            <a:r>
              <a:rPr lang="en-AU" b="1" dirty="0" smtClean="0">
                <a:solidFill>
                  <a:srgbClr val="002060"/>
                </a:solidFill>
              </a:rPr>
              <a:t>See </a:t>
            </a:r>
            <a:r>
              <a:rPr lang="en-AU" dirty="0">
                <a:hlinkClick r:id="rId2"/>
              </a:rPr>
              <a:t>http://www.eng.fju.edu.tw/Literary_Criticism/postcolonism</a:t>
            </a:r>
            <a:r>
              <a:rPr lang="en-AU" dirty="0" smtClean="0">
                <a:hlinkClick r:id="rId2"/>
              </a:rPr>
              <a:t>/</a:t>
            </a:r>
            <a:r>
              <a:rPr lang="en-AU" dirty="0" smtClean="0"/>
              <a:t> for good summary of p/c theory.</a:t>
            </a:r>
            <a:endParaRPr lang="en-AU"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0894" y="2455117"/>
            <a:ext cx="3810000" cy="3086100"/>
          </a:xfrm>
          <a:prstGeom prst="rect">
            <a:avLst/>
          </a:prstGeom>
        </p:spPr>
      </p:pic>
    </p:spTree>
    <p:extLst>
      <p:ext uri="{BB962C8B-B14F-4D97-AF65-F5344CB8AC3E}">
        <p14:creationId xmlns:p14="http://schemas.microsoft.com/office/powerpoint/2010/main" val="221878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 calcmode="lin" valueType="num">
                                      <p:cBhvr additive="base">
                                        <p:cTn id="1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additive="base">
                                        <p:cTn id="2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 calcmode="lin" valueType="num">
                                      <p:cBhvr additive="base">
                                        <p:cTn id="2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 calcmode="lin" valueType="num">
                                      <p:cBhvr additive="base">
                                        <p:cTn id="3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
                                            <p:txEl>
                                              <p:pRg st="7" end="7"/>
                                            </p:txEl>
                                          </p:spTgt>
                                        </p:tgtEl>
                                        <p:attrNameLst>
                                          <p:attrName>style.visibility</p:attrName>
                                        </p:attrNameLst>
                                      </p:cBhvr>
                                      <p:to>
                                        <p:strVal val="visible"/>
                                      </p:to>
                                    </p:set>
                                    <p:anim calcmode="lin" valueType="num">
                                      <p:cBhvr additive="base">
                                        <p:cTn id="4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
                                            <p:txEl>
                                              <p:pRg st="8" end="8"/>
                                            </p:txEl>
                                          </p:spTgt>
                                        </p:tgtEl>
                                        <p:attrNameLst>
                                          <p:attrName>style.visibility</p:attrName>
                                        </p:attrNameLst>
                                      </p:cBhvr>
                                      <p:to>
                                        <p:strVal val="visible"/>
                                      </p:to>
                                    </p:set>
                                    <p:anim calcmode="lin" valueType="num">
                                      <p:cBhvr additive="base">
                                        <p:cTn id="4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
                                            <p:txEl>
                                              <p:pRg st="9" end="9"/>
                                            </p:txEl>
                                          </p:spTgt>
                                        </p:tgtEl>
                                        <p:attrNameLst>
                                          <p:attrName>style.visibility</p:attrName>
                                        </p:attrNameLst>
                                      </p:cBhvr>
                                      <p:to>
                                        <p:strVal val="visible"/>
                                      </p:to>
                                    </p:set>
                                    <p:anim calcmode="lin" valueType="num">
                                      <p:cBhvr additive="base">
                                        <p:cTn id="49"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9" end="9"/>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
                                            <p:txEl>
                                              <p:pRg st="10" end="10"/>
                                            </p:txEl>
                                          </p:spTgt>
                                        </p:tgtEl>
                                        <p:attrNameLst>
                                          <p:attrName>style.visibility</p:attrName>
                                        </p:attrNameLst>
                                      </p:cBhvr>
                                      <p:to>
                                        <p:strVal val="visible"/>
                                      </p:to>
                                    </p:set>
                                    <p:anim calcmode="lin" valueType="num">
                                      <p:cBhvr additive="base">
                                        <p:cTn id="53"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2">
                                            <p:txEl>
                                              <p:pRg st="11" end="11"/>
                                            </p:txEl>
                                          </p:spTgt>
                                        </p:tgtEl>
                                        <p:attrNameLst>
                                          <p:attrName>style.visibility</p:attrName>
                                        </p:attrNameLst>
                                      </p:cBhvr>
                                      <p:to>
                                        <p:strVal val="visible"/>
                                      </p:to>
                                    </p:set>
                                    <p:animEffect transition="in" filter="fade">
                                      <p:cBhvr>
                                        <p:cTn id="59" dur="1000"/>
                                        <p:tgtEl>
                                          <p:spTgt spid="2">
                                            <p:txEl>
                                              <p:pRg st="11" end="11"/>
                                            </p:txEl>
                                          </p:spTgt>
                                        </p:tgtEl>
                                      </p:cBhvr>
                                    </p:animEffect>
                                    <p:anim calcmode="lin" valueType="num">
                                      <p:cBhvr>
                                        <p:cTn id="60"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61" dur="1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31" presetClass="entr" presetSubtype="0" fill="hold" nodeType="click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1000" fill="hold"/>
                                        <p:tgtEl>
                                          <p:spTgt spid="4"/>
                                        </p:tgtEl>
                                        <p:attrNameLst>
                                          <p:attrName>ppt_w</p:attrName>
                                        </p:attrNameLst>
                                      </p:cBhvr>
                                      <p:tavLst>
                                        <p:tav tm="0">
                                          <p:val>
                                            <p:fltVal val="0"/>
                                          </p:val>
                                        </p:tav>
                                        <p:tav tm="100000">
                                          <p:val>
                                            <p:strVal val="#ppt_w"/>
                                          </p:val>
                                        </p:tav>
                                      </p:tavLst>
                                    </p:anim>
                                    <p:anim calcmode="lin" valueType="num">
                                      <p:cBhvr>
                                        <p:cTn id="67" dur="1000" fill="hold"/>
                                        <p:tgtEl>
                                          <p:spTgt spid="4"/>
                                        </p:tgtEl>
                                        <p:attrNameLst>
                                          <p:attrName>ppt_h</p:attrName>
                                        </p:attrNameLst>
                                      </p:cBhvr>
                                      <p:tavLst>
                                        <p:tav tm="0">
                                          <p:val>
                                            <p:fltVal val="0"/>
                                          </p:val>
                                        </p:tav>
                                        <p:tav tm="100000">
                                          <p:val>
                                            <p:strVal val="#ppt_h"/>
                                          </p:val>
                                        </p:tav>
                                      </p:tavLst>
                                    </p:anim>
                                    <p:anim calcmode="lin" valueType="num">
                                      <p:cBhvr>
                                        <p:cTn id="68" dur="1000" fill="hold"/>
                                        <p:tgtEl>
                                          <p:spTgt spid="4"/>
                                        </p:tgtEl>
                                        <p:attrNameLst>
                                          <p:attrName>style.rotation</p:attrName>
                                        </p:attrNameLst>
                                      </p:cBhvr>
                                      <p:tavLst>
                                        <p:tav tm="0">
                                          <p:val>
                                            <p:fltVal val="90"/>
                                          </p:val>
                                        </p:tav>
                                        <p:tav tm="100000">
                                          <p:val>
                                            <p:fltVal val="0"/>
                                          </p:val>
                                        </p:tav>
                                      </p:tavLst>
                                    </p:anim>
                                    <p:animEffect transition="in" filter="fade">
                                      <p:cBhvr>
                                        <p:cTn id="6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Psychoanalytical Theory</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smtClean="0"/>
              <a:t>Main theorists:</a:t>
            </a:r>
          </a:p>
          <a:p>
            <a:r>
              <a:rPr lang="en-AU" dirty="0" smtClean="0"/>
              <a:t>Sigmund Freud </a:t>
            </a:r>
          </a:p>
          <a:p>
            <a:r>
              <a:rPr lang="en-AU" dirty="0" smtClean="0"/>
              <a:t>Carl </a:t>
            </a:r>
            <a:r>
              <a:rPr lang="en-AU" dirty="0"/>
              <a:t>Jung</a:t>
            </a:r>
            <a:endParaRPr lang="en-US" dirty="0"/>
          </a:p>
          <a:p>
            <a:r>
              <a:rPr lang="en-AU" dirty="0"/>
              <a:t>Jacques </a:t>
            </a:r>
            <a:r>
              <a:rPr lang="en-AU" dirty="0" err="1"/>
              <a:t>Lacan</a:t>
            </a:r>
            <a:endParaRPr lang="en-US" dirty="0"/>
          </a:p>
          <a:p>
            <a:r>
              <a:rPr lang="en-AU" dirty="0" err="1"/>
              <a:t>Slajov</a:t>
            </a:r>
            <a:r>
              <a:rPr lang="en-AU" dirty="0"/>
              <a:t> </a:t>
            </a:r>
            <a:r>
              <a:rPr lang="en-AU" dirty="0" err="1"/>
              <a:t>Zizek</a:t>
            </a:r>
            <a:endParaRPr lang="en-US" dirty="0"/>
          </a:p>
          <a:p>
            <a:r>
              <a:rPr lang="en-AU" dirty="0"/>
              <a:t>Julia Kristeva</a:t>
            </a:r>
            <a:endParaRPr lang="en-US" dirty="0"/>
          </a:p>
          <a:p>
            <a:r>
              <a:rPr lang="en-AU" dirty="0" err="1"/>
              <a:t>Luce</a:t>
            </a:r>
            <a:r>
              <a:rPr lang="en-AU" dirty="0"/>
              <a:t> </a:t>
            </a:r>
            <a:r>
              <a:rPr lang="en-AU" dirty="0" err="1"/>
              <a:t>Irigaray</a:t>
            </a:r>
            <a:endParaRPr lang="en-US" dirty="0"/>
          </a:p>
          <a:p>
            <a:r>
              <a:rPr lang="en-AU" dirty="0"/>
              <a:t>Gilles </a:t>
            </a:r>
            <a:r>
              <a:rPr lang="en-AU" dirty="0" err="1"/>
              <a:t>Deleuze</a:t>
            </a:r>
            <a:endParaRPr lang="en-US" dirty="0"/>
          </a:p>
          <a:p>
            <a:r>
              <a:rPr lang="en-AU" dirty="0"/>
              <a:t>Felix </a:t>
            </a:r>
            <a:r>
              <a:rPr lang="en-AU" dirty="0" err="1"/>
              <a:t>Guattari</a:t>
            </a:r>
            <a:endParaRPr lang="en-US" dirty="0"/>
          </a:p>
          <a:p>
            <a:pPr marL="0" indent="0">
              <a:buNone/>
            </a:pPr>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1918" y="3004457"/>
            <a:ext cx="4020619" cy="2300968"/>
          </a:xfrm>
          <a:prstGeom prst="rect">
            <a:avLst/>
          </a:prstGeom>
        </p:spPr>
      </p:pic>
    </p:spTree>
    <p:extLst>
      <p:ext uri="{BB962C8B-B14F-4D97-AF65-F5344CB8AC3E}">
        <p14:creationId xmlns:p14="http://schemas.microsoft.com/office/powerpoint/2010/main" val="3557161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fade">
                                      <p:cBhvr>
                                        <p:cTn id="53" dur="1000"/>
                                        <p:tgtEl>
                                          <p:spTgt spid="3">
                                            <p:txEl>
                                              <p:pRg st="8" end="8"/>
                                            </p:txEl>
                                          </p:spTgt>
                                        </p:tgtEl>
                                      </p:cBhvr>
                                    </p:animEffect>
                                    <p:anim calcmode="lin" valueType="num">
                                      <p:cBhvr>
                                        <p:cTn id="5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wipe(down)">
                                      <p:cBhvr>
                                        <p:cTn id="6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kinds of questions do psychoanalytical theorists ask?</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AU" dirty="0"/>
              <a:t>How can characters</a:t>
            </a:r>
            <a:r>
              <a:rPr lang="en-AU" dirty="0" smtClean="0"/>
              <a:t>’ </a:t>
            </a:r>
            <a:r>
              <a:rPr lang="en-AU" dirty="0"/>
              <a:t>behaviour, narrative events, and/or images be explained in terms of psychoanalytic concepts of any kind (for example: regression, crisis, </a:t>
            </a:r>
            <a:r>
              <a:rPr lang="en-AU" dirty="0" smtClean="0"/>
              <a:t>dreams, projection</a:t>
            </a:r>
            <a:r>
              <a:rPr lang="en-AU" dirty="0"/>
              <a:t>, fear of or fascination with death, </a:t>
            </a:r>
            <a:r>
              <a:rPr lang="en-AU" b="1" dirty="0" smtClean="0"/>
              <a:t>the abject </a:t>
            </a:r>
            <a:r>
              <a:rPr lang="en-AU" dirty="0" smtClean="0"/>
              <a:t>(Kristeva), sexuality </a:t>
            </a:r>
            <a:r>
              <a:rPr lang="en-AU" dirty="0"/>
              <a:t>as a primary indicator of psychological identity or the operations of the </a:t>
            </a:r>
            <a:r>
              <a:rPr lang="en-AU" b="1" dirty="0" smtClean="0"/>
              <a:t>ego-id-superego</a:t>
            </a:r>
            <a:r>
              <a:rPr lang="en-AU" dirty="0" smtClean="0"/>
              <a:t> (Freud) and/or the </a:t>
            </a:r>
            <a:r>
              <a:rPr lang="en-AU" b="1" dirty="0" smtClean="0"/>
              <a:t>symbolic-imaginary-the real</a:t>
            </a:r>
            <a:r>
              <a:rPr lang="en-AU" dirty="0" smtClean="0"/>
              <a:t>(Lacan))?</a:t>
            </a:r>
            <a:endParaRPr lang="en-US" dirty="0"/>
          </a:p>
          <a:p>
            <a:pPr marL="0" indent="0">
              <a:buNone/>
            </a:pPr>
            <a:r>
              <a:rPr lang="en-AU" dirty="0"/>
              <a:t>How </a:t>
            </a:r>
            <a:r>
              <a:rPr lang="en-AU" dirty="0" smtClean="0"/>
              <a:t>are</a:t>
            </a:r>
            <a:r>
              <a:rPr lang="en-AU" dirty="0" smtClean="0"/>
              <a:t> </a:t>
            </a:r>
            <a:r>
              <a:rPr lang="en-AU" b="1" dirty="0" err="1" smtClean="0"/>
              <a:t>Lacan’s</a:t>
            </a:r>
            <a:r>
              <a:rPr lang="en-AU" b="1" dirty="0" smtClean="0"/>
              <a:t> law </a:t>
            </a:r>
            <a:r>
              <a:rPr lang="en-AU" b="1" dirty="0"/>
              <a:t>of the father </a:t>
            </a:r>
            <a:r>
              <a:rPr lang="en-AU" b="1" dirty="0" smtClean="0"/>
              <a:t>and Freud’s superego </a:t>
            </a:r>
            <a:r>
              <a:rPr lang="en-AU" dirty="0" smtClean="0"/>
              <a:t>translated </a:t>
            </a:r>
            <a:r>
              <a:rPr lang="en-AU" dirty="0"/>
              <a:t>into a character's own psychic economy and how do such prohibitions manifest themselves in the literary work?</a:t>
            </a:r>
            <a:endParaRPr lang="en-US" dirty="0"/>
          </a:p>
        </p:txBody>
      </p:sp>
    </p:spTree>
    <p:extLst>
      <p:ext uri="{BB962C8B-B14F-4D97-AF65-F5344CB8AC3E}">
        <p14:creationId xmlns:p14="http://schemas.microsoft.com/office/powerpoint/2010/main" val="255519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Psychoanalytic Theory</a:t>
            </a:r>
            <a:endParaRPr lang="en-US" dirty="0"/>
          </a:p>
        </p:txBody>
      </p:sp>
      <p:sp>
        <p:nvSpPr>
          <p:cNvPr id="3" name="Content Placeholder 2"/>
          <p:cNvSpPr>
            <a:spLocks noGrp="1"/>
          </p:cNvSpPr>
          <p:nvPr>
            <p:ph sz="half" idx="1"/>
          </p:nvPr>
        </p:nvSpPr>
        <p:spPr>
          <a:xfrm>
            <a:off x="1298448" y="2560320"/>
            <a:ext cx="2657732" cy="3310128"/>
          </a:xfrm>
        </p:spPr>
        <p:txBody>
          <a:bodyPr>
            <a:normAutofit fontScale="55000" lnSpcReduction="20000"/>
          </a:bodyPr>
          <a:lstStyle/>
          <a:p>
            <a:pPr marL="0" indent="0">
              <a:buNone/>
            </a:pPr>
            <a:r>
              <a:rPr lang="en-US" sz="3400" b="1" dirty="0" smtClean="0"/>
              <a:t>Terms</a:t>
            </a:r>
          </a:p>
          <a:p>
            <a:r>
              <a:rPr lang="en-AU" dirty="0"/>
              <a:t>e</a:t>
            </a:r>
            <a:r>
              <a:rPr lang="en-AU" dirty="0" smtClean="0"/>
              <a:t>go/id/superego</a:t>
            </a:r>
            <a:endParaRPr lang="en-US" dirty="0"/>
          </a:p>
          <a:p>
            <a:r>
              <a:rPr lang="en-AU" dirty="0" smtClean="0"/>
              <a:t>unconscious</a:t>
            </a:r>
            <a:endParaRPr lang="en-US" dirty="0"/>
          </a:p>
          <a:p>
            <a:r>
              <a:rPr lang="en-AU" dirty="0"/>
              <a:t>t</a:t>
            </a:r>
            <a:r>
              <a:rPr lang="en-AU" dirty="0" smtClean="0"/>
              <a:t>he abject</a:t>
            </a:r>
          </a:p>
          <a:p>
            <a:r>
              <a:rPr lang="en-AU" dirty="0" smtClean="0"/>
              <a:t>displacement</a:t>
            </a:r>
            <a:endParaRPr lang="en-US" dirty="0"/>
          </a:p>
          <a:p>
            <a:r>
              <a:rPr lang="en-AU" dirty="0"/>
              <a:t>condensation</a:t>
            </a:r>
            <a:endParaRPr lang="en-US" dirty="0"/>
          </a:p>
          <a:p>
            <a:r>
              <a:rPr lang="en-AU" dirty="0"/>
              <a:t>oral/anal</a:t>
            </a:r>
            <a:endParaRPr lang="en-US" dirty="0"/>
          </a:p>
          <a:p>
            <a:r>
              <a:rPr lang="en-AU" dirty="0"/>
              <a:t>the pleasure principle</a:t>
            </a:r>
            <a:endParaRPr lang="en-US" dirty="0"/>
          </a:p>
          <a:p>
            <a:r>
              <a:rPr lang="en-AU" dirty="0"/>
              <a:t>l</a:t>
            </a:r>
            <a:r>
              <a:rPr lang="en-AU" dirty="0" smtClean="0"/>
              <a:t>ibido</a:t>
            </a:r>
            <a:endParaRPr lang="en-AU" dirty="0" smtClean="0"/>
          </a:p>
          <a:p>
            <a:r>
              <a:rPr lang="en-AU" dirty="0"/>
              <a:t>Oedipus complex</a:t>
            </a:r>
            <a:endParaRPr lang="en-US" dirty="0"/>
          </a:p>
          <a:p>
            <a:pPr marL="0" indent="0">
              <a:buNone/>
            </a:pPr>
            <a:endParaRPr lang="en-US" dirty="0"/>
          </a:p>
          <a:p>
            <a:pPr marL="0" indent="0">
              <a:buNone/>
            </a:pPr>
            <a:endParaRPr lang="en-US" dirty="0"/>
          </a:p>
        </p:txBody>
      </p:sp>
      <p:sp>
        <p:nvSpPr>
          <p:cNvPr id="4" name="Content Placeholder 3"/>
          <p:cNvSpPr>
            <a:spLocks noGrp="1"/>
          </p:cNvSpPr>
          <p:nvPr>
            <p:ph sz="half" idx="2"/>
          </p:nvPr>
        </p:nvSpPr>
        <p:spPr>
          <a:xfrm>
            <a:off x="6181344" y="2560320"/>
            <a:ext cx="1917627" cy="3310128"/>
          </a:xfrm>
        </p:spPr>
        <p:txBody>
          <a:bodyPr>
            <a:normAutofit fontScale="55000" lnSpcReduction="20000"/>
          </a:bodyPr>
          <a:lstStyle/>
          <a:p>
            <a:pPr marL="0" indent="0">
              <a:buNone/>
            </a:pPr>
            <a:r>
              <a:rPr lang="en-US" sz="3400" b="1" dirty="0" smtClean="0"/>
              <a:t>Terms</a:t>
            </a:r>
          </a:p>
          <a:p>
            <a:r>
              <a:rPr lang="en-AU" dirty="0" smtClean="0"/>
              <a:t>subject/subjectivity</a:t>
            </a:r>
            <a:endParaRPr lang="en-US" dirty="0"/>
          </a:p>
          <a:p>
            <a:r>
              <a:rPr lang="en-AU" dirty="0"/>
              <a:t>mirror stage</a:t>
            </a:r>
            <a:endParaRPr lang="en-US" dirty="0"/>
          </a:p>
          <a:p>
            <a:r>
              <a:rPr lang="en-AU" dirty="0" smtClean="0"/>
              <a:t>imaginary/symbolic/ real </a:t>
            </a:r>
          </a:p>
          <a:p>
            <a:r>
              <a:rPr lang="en-AU" dirty="0"/>
              <a:t>t</a:t>
            </a:r>
            <a:r>
              <a:rPr lang="en-AU" dirty="0" smtClean="0"/>
              <a:t>he </a:t>
            </a:r>
            <a:r>
              <a:rPr lang="en-AU" dirty="0" smtClean="0"/>
              <a:t>other</a:t>
            </a:r>
            <a:endParaRPr lang="en-US" dirty="0"/>
          </a:p>
          <a:p>
            <a:r>
              <a:rPr lang="en-AU" dirty="0"/>
              <a:t>lack</a:t>
            </a:r>
            <a:endParaRPr lang="en-US" dirty="0"/>
          </a:p>
          <a:p>
            <a:r>
              <a:rPr lang="en-AU" dirty="0" smtClean="0"/>
              <a:t>phallus/phallic </a:t>
            </a:r>
            <a:r>
              <a:rPr lang="en-AU" dirty="0"/>
              <a:t>symbol</a:t>
            </a:r>
            <a:endParaRPr lang="en-US" dirty="0"/>
          </a:p>
          <a:p>
            <a:r>
              <a:rPr lang="en-AU" dirty="0" err="1"/>
              <a:t>phallogocentric</a:t>
            </a:r>
            <a:endParaRPr lang="en-US" dirty="0"/>
          </a:p>
          <a:p>
            <a:r>
              <a:rPr lang="en-AU" dirty="0"/>
              <a:t>regression</a:t>
            </a:r>
            <a:endParaRPr lang="en-US" dirty="0"/>
          </a:p>
          <a:p>
            <a:pPr marL="0" indent="0">
              <a:buNone/>
            </a:pPr>
            <a:r>
              <a:rPr lang="en-AU" dirty="0"/>
              <a:t> </a:t>
            </a:r>
            <a:endParaRPr lang="en-US" dirty="0"/>
          </a:p>
          <a:p>
            <a:pPr marL="0" indent="0">
              <a:buNone/>
            </a:pP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0146" y="2445009"/>
            <a:ext cx="2256451" cy="3162300"/>
          </a:xfrm>
          <a:prstGeom prst="rect">
            <a:avLst/>
          </a:prstGeom>
        </p:spPr>
      </p:pic>
      <p:sp>
        <p:nvSpPr>
          <p:cNvPr id="7" name="Rectangle 6"/>
          <p:cNvSpPr/>
          <p:nvPr/>
        </p:nvSpPr>
        <p:spPr>
          <a:xfrm>
            <a:off x="3461657" y="2631233"/>
            <a:ext cx="2304661" cy="2631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See Literary Theory Fact Sheet on NEST</a:t>
            </a:r>
            <a:endParaRPr lang="en-US" dirty="0"/>
          </a:p>
        </p:txBody>
      </p:sp>
    </p:spTree>
    <p:extLst>
      <p:ext uri="{BB962C8B-B14F-4D97-AF65-F5344CB8AC3E}">
        <p14:creationId xmlns:p14="http://schemas.microsoft.com/office/powerpoint/2010/main" val="322622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fade">
                                      <p:cBhvr>
                                        <p:cTn id="53" dur="1000"/>
                                        <p:tgtEl>
                                          <p:spTgt spid="3">
                                            <p:txEl>
                                              <p:pRg st="8" end="8"/>
                                            </p:txEl>
                                          </p:spTgt>
                                        </p:tgtEl>
                                      </p:cBhvr>
                                    </p:animEffect>
                                    <p:anim calcmode="lin" valueType="num">
                                      <p:cBhvr>
                                        <p:cTn id="5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Effect transition="in" filter="fade">
                                      <p:cBhvr>
                                        <p:cTn id="58" dur="1000"/>
                                        <p:tgtEl>
                                          <p:spTgt spid="3">
                                            <p:txEl>
                                              <p:pRg st="9" end="9"/>
                                            </p:txEl>
                                          </p:spTgt>
                                        </p:tgtEl>
                                      </p:cBhvr>
                                    </p:animEffect>
                                    <p:anim calcmode="lin" valueType="num">
                                      <p:cBhvr>
                                        <p:cTn id="5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4">
                                            <p:txEl>
                                              <p:pRg st="0" end="0"/>
                                            </p:txEl>
                                          </p:spTgt>
                                        </p:tgtEl>
                                        <p:attrNameLst>
                                          <p:attrName>style.visibility</p:attrName>
                                        </p:attrNameLst>
                                      </p:cBhvr>
                                      <p:to>
                                        <p:strVal val="visible"/>
                                      </p:to>
                                    </p:set>
                                    <p:animEffect transition="in" filter="fade">
                                      <p:cBhvr>
                                        <p:cTn id="65" dur="1000"/>
                                        <p:tgtEl>
                                          <p:spTgt spid="4">
                                            <p:txEl>
                                              <p:pRg st="0" end="0"/>
                                            </p:txEl>
                                          </p:spTgt>
                                        </p:tgtEl>
                                      </p:cBhvr>
                                    </p:animEffect>
                                    <p:anim calcmode="lin" valueType="num">
                                      <p:cBhvr>
                                        <p:cTn id="6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
                                            <p:txEl>
                                              <p:pRg st="0" end="0"/>
                                            </p:txEl>
                                          </p:spTgt>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
                                            <p:txEl>
                                              <p:pRg st="1" end="1"/>
                                            </p:txEl>
                                          </p:spTgt>
                                        </p:tgtEl>
                                        <p:attrNameLst>
                                          <p:attrName>style.visibility</p:attrName>
                                        </p:attrNameLst>
                                      </p:cBhvr>
                                      <p:to>
                                        <p:strVal val="visible"/>
                                      </p:to>
                                    </p:set>
                                    <p:animEffect transition="in" filter="fade">
                                      <p:cBhvr>
                                        <p:cTn id="70" dur="1000"/>
                                        <p:tgtEl>
                                          <p:spTgt spid="4">
                                            <p:txEl>
                                              <p:pRg st="1" end="1"/>
                                            </p:txEl>
                                          </p:spTgt>
                                        </p:tgtEl>
                                      </p:cBhvr>
                                    </p:animEffect>
                                    <p:anim calcmode="lin" valueType="num">
                                      <p:cBhvr>
                                        <p:cTn id="71"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4">
                                            <p:txEl>
                                              <p:pRg st="1" end="1"/>
                                            </p:txEl>
                                          </p:spTgt>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4">
                                            <p:txEl>
                                              <p:pRg st="2" end="2"/>
                                            </p:txEl>
                                          </p:spTgt>
                                        </p:tgtEl>
                                        <p:attrNameLst>
                                          <p:attrName>style.visibility</p:attrName>
                                        </p:attrNameLst>
                                      </p:cBhvr>
                                      <p:to>
                                        <p:strVal val="visible"/>
                                      </p:to>
                                    </p:set>
                                    <p:animEffect transition="in" filter="fade">
                                      <p:cBhvr>
                                        <p:cTn id="75" dur="1000"/>
                                        <p:tgtEl>
                                          <p:spTgt spid="4">
                                            <p:txEl>
                                              <p:pRg st="2" end="2"/>
                                            </p:txEl>
                                          </p:spTgt>
                                        </p:tgtEl>
                                      </p:cBhvr>
                                    </p:animEffect>
                                    <p:anim calcmode="lin" valueType="num">
                                      <p:cBhvr>
                                        <p:cTn id="7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4">
                                            <p:txEl>
                                              <p:pRg st="2" end="2"/>
                                            </p:txEl>
                                          </p:spTgt>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4">
                                            <p:txEl>
                                              <p:pRg st="3" end="3"/>
                                            </p:txEl>
                                          </p:spTgt>
                                        </p:tgtEl>
                                        <p:attrNameLst>
                                          <p:attrName>style.visibility</p:attrName>
                                        </p:attrNameLst>
                                      </p:cBhvr>
                                      <p:to>
                                        <p:strVal val="visible"/>
                                      </p:to>
                                    </p:set>
                                    <p:animEffect transition="in" filter="fade">
                                      <p:cBhvr>
                                        <p:cTn id="80" dur="1000"/>
                                        <p:tgtEl>
                                          <p:spTgt spid="4">
                                            <p:txEl>
                                              <p:pRg st="3" end="3"/>
                                            </p:txEl>
                                          </p:spTgt>
                                        </p:tgtEl>
                                      </p:cBhvr>
                                    </p:animEffect>
                                    <p:anim calcmode="lin" valueType="num">
                                      <p:cBhvr>
                                        <p:cTn id="8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82" dur="1000" fill="hold"/>
                                        <p:tgtEl>
                                          <p:spTgt spid="4">
                                            <p:txEl>
                                              <p:pRg st="3" end="3"/>
                                            </p:txEl>
                                          </p:spTgt>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0"/>
                                  </p:stCondLst>
                                  <p:childTnLst>
                                    <p:set>
                                      <p:cBhvr>
                                        <p:cTn id="84" dur="1" fill="hold">
                                          <p:stCondLst>
                                            <p:cond delay="0"/>
                                          </p:stCondLst>
                                        </p:cTn>
                                        <p:tgtEl>
                                          <p:spTgt spid="4">
                                            <p:txEl>
                                              <p:pRg st="4" end="4"/>
                                            </p:txEl>
                                          </p:spTgt>
                                        </p:tgtEl>
                                        <p:attrNameLst>
                                          <p:attrName>style.visibility</p:attrName>
                                        </p:attrNameLst>
                                      </p:cBhvr>
                                      <p:to>
                                        <p:strVal val="visible"/>
                                      </p:to>
                                    </p:set>
                                    <p:animEffect transition="in" filter="fade">
                                      <p:cBhvr>
                                        <p:cTn id="85" dur="1000"/>
                                        <p:tgtEl>
                                          <p:spTgt spid="4">
                                            <p:txEl>
                                              <p:pRg st="4" end="4"/>
                                            </p:txEl>
                                          </p:spTgt>
                                        </p:tgtEl>
                                      </p:cBhvr>
                                    </p:animEffect>
                                    <p:anim calcmode="lin" valueType="num">
                                      <p:cBhvr>
                                        <p:cTn id="8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87" dur="1000" fill="hold"/>
                                        <p:tgtEl>
                                          <p:spTgt spid="4">
                                            <p:txEl>
                                              <p:pRg st="4" end="4"/>
                                            </p:txEl>
                                          </p:spTgt>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4">
                                            <p:txEl>
                                              <p:pRg st="5" end="5"/>
                                            </p:txEl>
                                          </p:spTgt>
                                        </p:tgtEl>
                                        <p:attrNameLst>
                                          <p:attrName>style.visibility</p:attrName>
                                        </p:attrNameLst>
                                      </p:cBhvr>
                                      <p:to>
                                        <p:strVal val="visible"/>
                                      </p:to>
                                    </p:set>
                                    <p:animEffect transition="in" filter="fade">
                                      <p:cBhvr>
                                        <p:cTn id="90" dur="1000"/>
                                        <p:tgtEl>
                                          <p:spTgt spid="4">
                                            <p:txEl>
                                              <p:pRg st="5" end="5"/>
                                            </p:txEl>
                                          </p:spTgt>
                                        </p:tgtEl>
                                      </p:cBhvr>
                                    </p:animEffect>
                                    <p:anim calcmode="lin" valueType="num">
                                      <p:cBhvr>
                                        <p:cTn id="91"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92" dur="1000" fill="hold"/>
                                        <p:tgtEl>
                                          <p:spTgt spid="4">
                                            <p:txEl>
                                              <p:pRg st="5" end="5"/>
                                            </p:txEl>
                                          </p:spTgt>
                                        </p:tgtEl>
                                        <p:attrNameLst>
                                          <p:attrName>ppt_y</p:attrName>
                                        </p:attrNameLst>
                                      </p:cBhvr>
                                      <p:tavLst>
                                        <p:tav tm="0">
                                          <p:val>
                                            <p:strVal val="#ppt_y+.1"/>
                                          </p:val>
                                        </p:tav>
                                        <p:tav tm="100000">
                                          <p:val>
                                            <p:strVal val="#ppt_y"/>
                                          </p:val>
                                        </p:tav>
                                      </p:tavLst>
                                    </p:anim>
                                  </p:childTnLst>
                                </p:cTn>
                              </p:par>
                              <p:par>
                                <p:cTn id="93" presetID="42" presetClass="entr" presetSubtype="0" fill="hold" nodeType="withEffect">
                                  <p:stCondLst>
                                    <p:cond delay="0"/>
                                  </p:stCondLst>
                                  <p:childTnLst>
                                    <p:set>
                                      <p:cBhvr>
                                        <p:cTn id="94" dur="1" fill="hold">
                                          <p:stCondLst>
                                            <p:cond delay="0"/>
                                          </p:stCondLst>
                                        </p:cTn>
                                        <p:tgtEl>
                                          <p:spTgt spid="4">
                                            <p:txEl>
                                              <p:pRg st="6" end="6"/>
                                            </p:txEl>
                                          </p:spTgt>
                                        </p:tgtEl>
                                        <p:attrNameLst>
                                          <p:attrName>style.visibility</p:attrName>
                                        </p:attrNameLst>
                                      </p:cBhvr>
                                      <p:to>
                                        <p:strVal val="visible"/>
                                      </p:to>
                                    </p:set>
                                    <p:animEffect transition="in" filter="fade">
                                      <p:cBhvr>
                                        <p:cTn id="95" dur="1000"/>
                                        <p:tgtEl>
                                          <p:spTgt spid="4">
                                            <p:txEl>
                                              <p:pRg st="6" end="6"/>
                                            </p:txEl>
                                          </p:spTgt>
                                        </p:tgtEl>
                                      </p:cBhvr>
                                    </p:animEffect>
                                    <p:anim calcmode="lin" valueType="num">
                                      <p:cBhvr>
                                        <p:cTn id="96"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97" dur="1000" fill="hold"/>
                                        <p:tgtEl>
                                          <p:spTgt spid="4">
                                            <p:txEl>
                                              <p:pRg st="6" end="6"/>
                                            </p:txEl>
                                          </p:spTgt>
                                        </p:tgtEl>
                                        <p:attrNameLst>
                                          <p:attrName>ppt_y</p:attrName>
                                        </p:attrNameLst>
                                      </p:cBhvr>
                                      <p:tavLst>
                                        <p:tav tm="0">
                                          <p:val>
                                            <p:strVal val="#ppt_y+.1"/>
                                          </p:val>
                                        </p:tav>
                                        <p:tav tm="100000">
                                          <p:val>
                                            <p:strVal val="#ppt_y"/>
                                          </p:val>
                                        </p:tav>
                                      </p:tavLst>
                                    </p:anim>
                                  </p:childTnLst>
                                </p:cTn>
                              </p:par>
                              <p:par>
                                <p:cTn id="98" presetID="42" presetClass="entr" presetSubtype="0" fill="hold" nodeType="withEffect">
                                  <p:stCondLst>
                                    <p:cond delay="0"/>
                                  </p:stCondLst>
                                  <p:childTnLst>
                                    <p:set>
                                      <p:cBhvr>
                                        <p:cTn id="99" dur="1" fill="hold">
                                          <p:stCondLst>
                                            <p:cond delay="0"/>
                                          </p:stCondLst>
                                        </p:cTn>
                                        <p:tgtEl>
                                          <p:spTgt spid="4">
                                            <p:txEl>
                                              <p:pRg st="7" end="7"/>
                                            </p:txEl>
                                          </p:spTgt>
                                        </p:tgtEl>
                                        <p:attrNameLst>
                                          <p:attrName>style.visibility</p:attrName>
                                        </p:attrNameLst>
                                      </p:cBhvr>
                                      <p:to>
                                        <p:strVal val="visible"/>
                                      </p:to>
                                    </p:set>
                                    <p:animEffect transition="in" filter="fade">
                                      <p:cBhvr>
                                        <p:cTn id="100" dur="1000"/>
                                        <p:tgtEl>
                                          <p:spTgt spid="4">
                                            <p:txEl>
                                              <p:pRg st="7" end="7"/>
                                            </p:txEl>
                                          </p:spTgt>
                                        </p:tgtEl>
                                      </p:cBhvr>
                                    </p:animEffect>
                                    <p:anim calcmode="lin" valueType="num">
                                      <p:cBhvr>
                                        <p:cTn id="101"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102" dur="1000" fill="hold"/>
                                        <p:tgtEl>
                                          <p:spTgt spid="4">
                                            <p:txEl>
                                              <p:pRg st="7" end="7"/>
                                            </p:txEl>
                                          </p:spTgt>
                                        </p:tgtEl>
                                        <p:attrNameLst>
                                          <p:attrName>ppt_y</p:attrName>
                                        </p:attrNameLst>
                                      </p:cBhvr>
                                      <p:tavLst>
                                        <p:tav tm="0">
                                          <p:val>
                                            <p:strVal val="#ppt_y+.1"/>
                                          </p:val>
                                        </p:tav>
                                        <p:tav tm="100000">
                                          <p:val>
                                            <p:strVal val="#ppt_y"/>
                                          </p:val>
                                        </p:tav>
                                      </p:tavLst>
                                    </p:anim>
                                  </p:childTnLst>
                                </p:cTn>
                              </p:par>
                              <p:par>
                                <p:cTn id="103" presetID="42" presetClass="entr" presetSubtype="0" fill="hold" nodeType="withEffect">
                                  <p:stCondLst>
                                    <p:cond delay="0"/>
                                  </p:stCondLst>
                                  <p:childTnLst>
                                    <p:set>
                                      <p:cBhvr>
                                        <p:cTn id="104" dur="1" fill="hold">
                                          <p:stCondLst>
                                            <p:cond delay="0"/>
                                          </p:stCondLst>
                                        </p:cTn>
                                        <p:tgtEl>
                                          <p:spTgt spid="4">
                                            <p:txEl>
                                              <p:pRg st="8" end="8"/>
                                            </p:txEl>
                                          </p:spTgt>
                                        </p:tgtEl>
                                        <p:attrNameLst>
                                          <p:attrName>style.visibility</p:attrName>
                                        </p:attrNameLst>
                                      </p:cBhvr>
                                      <p:to>
                                        <p:strVal val="visible"/>
                                      </p:to>
                                    </p:set>
                                    <p:animEffect transition="in" filter="fade">
                                      <p:cBhvr>
                                        <p:cTn id="105" dur="1000"/>
                                        <p:tgtEl>
                                          <p:spTgt spid="4">
                                            <p:txEl>
                                              <p:pRg st="8" end="8"/>
                                            </p:txEl>
                                          </p:spTgt>
                                        </p:tgtEl>
                                      </p:cBhvr>
                                    </p:animEffect>
                                    <p:anim calcmode="lin" valueType="num">
                                      <p:cBhvr>
                                        <p:cTn id="106"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107"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6" presetClass="entr" presetSubtype="16" fill="hold" nodeType="clickEffect">
                                  <p:stCondLst>
                                    <p:cond delay="0"/>
                                  </p:stCondLst>
                                  <p:childTnLst>
                                    <p:set>
                                      <p:cBhvr>
                                        <p:cTn id="111" dur="1" fill="hold">
                                          <p:stCondLst>
                                            <p:cond delay="0"/>
                                          </p:stCondLst>
                                        </p:cTn>
                                        <p:tgtEl>
                                          <p:spTgt spid="6"/>
                                        </p:tgtEl>
                                        <p:attrNameLst>
                                          <p:attrName>style.visibility</p:attrName>
                                        </p:attrNameLst>
                                      </p:cBhvr>
                                      <p:to>
                                        <p:strVal val="visible"/>
                                      </p:to>
                                    </p:set>
                                    <p:animEffect transition="in" filter="circle(in)">
                                      <p:cBhvr>
                                        <p:cTn id="112" dur="2000"/>
                                        <p:tgtEl>
                                          <p:spTgt spid="6"/>
                                        </p:tgtEl>
                                      </p:cBhvr>
                                    </p:animEffect>
                                  </p:childTnLst>
                                </p:cTn>
                              </p:par>
                            </p:childTnLst>
                          </p:cTn>
                        </p:par>
                      </p:childTnLst>
                    </p:cTn>
                  </p:par>
                  <p:par>
                    <p:cTn id="113" fill="hold">
                      <p:stCondLst>
                        <p:cond delay="indefinite"/>
                      </p:stCondLst>
                      <p:childTnLst>
                        <p:par>
                          <p:cTn id="114" fill="hold">
                            <p:stCondLst>
                              <p:cond delay="0"/>
                            </p:stCondLst>
                            <p:childTnLst>
                              <p:par>
                                <p:cTn id="115" presetID="14" presetClass="entr" presetSubtype="10" fill="hold" grpId="0" nodeType="clickEffect">
                                  <p:stCondLst>
                                    <p:cond delay="0"/>
                                  </p:stCondLst>
                                  <p:childTnLst>
                                    <p:set>
                                      <p:cBhvr>
                                        <p:cTn id="116" dur="1" fill="hold">
                                          <p:stCondLst>
                                            <p:cond delay="0"/>
                                          </p:stCondLst>
                                        </p:cTn>
                                        <p:tgtEl>
                                          <p:spTgt spid="7"/>
                                        </p:tgtEl>
                                        <p:attrNameLst>
                                          <p:attrName>style.visibility</p:attrName>
                                        </p:attrNameLst>
                                      </p:cBhvr>
                                      <p:to>
                                        <p:strVal val="visible"/>
                                      </p:to>
                                    </p:set>
                                    <p:animEffect transition="in" filter="randombar(horizontal)">
                                      <p:cBhvr>
                                        <p:cTn id="1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fairycrushblog.files.wordpress.com/2017/10/slide_46181845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159" y="550507"/>
            <a:ext cx="10954139" cy="5570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9345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50572" y="1025758"/>
            <a:ext cx="8229600" cy="1156990"/>
          </a:xfrm>
        </p:spPr>
        <p:txBody>
          <a:bodyPr>
            <a:noAutofit/>
          </a:bodyPr>
          <a:lstStyle/>
          <a:p>
            <a:r>
              <a:rPr lang="en-AU" sz="3200" dirty="0">
                <a:solidFill>
                  <a:srgbClr val="002060"/>
                </a:solidFill>
              </a:rPr>
              <a:t/>
            </a:r>
            <a:br>
              <a:rPr lang="en-AU" sz="3200" dirty="0">
                <a:solidFill>
                  <a:srgbClr val="002060"/>
                </a:solidFill>
              </a:rPr>
            </a:br>
            <a:r>
              <a:rPr lang="en-AU" sz="3200" dirty="0">
                <a:solidFill>
                  <a:srgbClr val="002060"/>
                </a:solidFill>
              </a:rPr>
              <a:t>WHEN YOU APPLY LITERARY THEORY TO a Complex TEXT in AI3:</a:t>
            </a:r>
            <a:br>
              <a:rPr lang="en-AU" sz="3200" dirty="0">
                <a:solidFill>
                  <a:srgbClr val="002060"/>
                </a:solidFill>
              </a:rPr>
            </a:br>
            <a:endParaRPr lang="en-AU" sz="3200" dirty="0">
              <a:solidFill>
                <a:srgbClr val="FF0000"/>
              </a:solidFill>
            </a:endParaRPr>
          </a:p>
        </p:txBody>
      </p:sp>
      <p:sp>
        <p:nvSpPr>
          <p:cNvPr id="2" name="Content Placeholder 1"/>
          <p:cNvSpPr>
            <a:spLocks noGrp="1"/>
          </p:cNvSpPr>
          <p:nvPr>
            <p:ph idx="1"/>
          </p:nvPr>
        </p:nvSpPr>
        <p:spPr/>
        <p:txBody>
          <a:bodyPr>
            <a:normAutofit fontScale="62500" lnSpcReduction="20000"/>
          </a:bodyPr>
          <a:lstStyle/>
          <a:p>
            <a:pPr marL="109728" indent="0">
              <a:buNone/>
            </a:pPr>
            <a:endParaRPr lang="en-AU" b="1" dirty="0">
              <a:solidFill>
                <a:srgbClr val="002060"/>
              </a:solidFill>
            </a:endParaRPr>
          </a:p>
          <a:p>
            <a:r>
              <a:rPr lang="en-AU" b="1" dirty="0" smtClean="0">
                <a:solidFill>
                  <a:srgbClr val="002060"/>
                </a:solidFill>
              </a:rPr>
              <a:t>Choose a complex text (one only suggested)</a:t>
            </a:r>
          </a:p>
          <a:p>
            <a:r>
              <a:rPr lang="en-AU" b="1" dirty="0" smtClean="0">
                <a:solidFill>
                  <a:srgbClr val="002060"/>
                </a:solidFill>
              </a:rPr>
              <a:t>Choose two theories or aspects of theories </a:t>
            </a:r>
            <a:r>
              <a:rPr lang="en-AU" b="1" dirty="0">
                <a:solidFill>
                  <a:srgbClr val="002060"/>
                </a:solidFill>
              </a:rPr>
              <a:t>(These theories may be drawn from different theoretical approaches, or from the same theoretical </a:t>
            </a:r>
            <a:r>
              <a:rPr lang="en-AU" b="1" dirty="0" smtClean="0">
                <a:solidFill>
                  <a:srgbClr val="002060"/>
                </a:solidFill>
              </a:rPr>
              <a:t>approach. Choose at least one text-centred theoretical approach.)</a:t>
            </a:r>
            <a:endParaRPr lang="en-AU" b="1" dirty="0">
              <a:solidFill>
                <a:srgbClr val="002060"/>
              </a:solidFill>
            </a:endParaRPr>
          </a:p>
          <a:p>
            <a:r>
              <a:rPr lang="en-AU" b="1" dirty="0" smtClean="0">
                <a:solidFill>
                  <a:srgbClr val="002060"/>
                </a:solidFill>
              </a:rPr>
              <a:t>Ask </a:t>
            </a:r>
            <a:r>
              <a:rPr lang="en-AU" b="1" dirty="0">
                <a:solidFill>
                  <a:srgbClr val="002060"/>
                </a:solidFill>
              </a:rPr>
              <a:t>theory-specific </a:t>
            </a:r>
            <a:r>
              <a:rPr lang="en-AU" b="1" dirty="0" smtClean="0">
                <a:solidFill>
                  <a:srgbClr val="002060"/>
                </a:solidFill>
              </a:rPr>
              <a:t>questions</a:t>
            </a:r>
            <a:r>
              <a:rPr lang="en-AU" b="1" i="1" dirty="0" smtClean="0">
                <a:solidFill>
                  <a:srgbClr val="002060"/>
                </a:solidFill>
              </a:rPr>
              <a:t> (such as those on the Purdue </a:t>
            </a:r>
            <a:r>
              <a:rPr lang="en-AU" b="1" i="1" dirty="0">
                <a:solidFill>
                  <a:srgbClr val="002060"/>
                </a:solidFill>
              </a:rPr>
              <a:t>U</a:t>
            </a:r>
            <a:r>
              <a:rPr lang="en-AU" b="1" i="1" dirty="0" smtClean="0">
                <a:solidFill>
                  <a:srgbClr val="002060"/>
                </a:solidFill>
              </a:rPr>
              <a:t>niversity </a:t>
            </a:r>
            <a:r>
              <a:rPr lang="en-AU" b="1" i="1" dirty="0" smtClean="0">
                <a:solidFill>
                  <a:srgbClr val="002060"/>
                </a:solidFill>
              </a:rPr>
              <a:t>website or in Tyson)</a:t>
            </a:r>
            <a:endParaRPr lang="en-AU" b="1" dirty="0" smtClean="0">
              <a:solidFill>
                <a:srgbClr val="002060"/>
              </a:solidFill>
            </a:endParaRPr>
          </a:p>
          <a:p>
            <a:r>
              <a:rPr lang="en-AU" b="1" dirty="0" smtClean="0">
                <a:solidFill>
                  <a:srgbClr val="002060"/>
                </a:solidFill>
              </a:rPr>
              <a:t>Apply understanding of theory - use specific theorists names, ideas and associated terms. </a:t>
            </a:r>
          </a:p>
          <a:p>
            <a:r>
              <a:rPr lang="en-AU" b="1" dirty="0" smtClean="0">
                <a:solidFill>
                  <a:srgbClr val="002060"/>
                </a:solidFill>
              </a:rPr>
              <a:t>Ask </a:t>
            </a:r>
            <a:r>
              <a:rPr lang="en-AU" b="1" i="1" dirty="0" smtClean="0">
                <a:solidFill>
                  <a:srgbClr val="002060"/>
                </a:solidFill>
              </a:rPr>
              <a:t>– What reading strategies did these theorists use?  How did they use them? </a:t>
            </a:r>
          </a:p>
          <a:p>
            <a:r>
              <a:rPr lang="en-AU" b="1" dirty="0" smtClean="0">
                <a:solidFill>
                  <a:srgbClr val="002060"/>
                </a:solidFill>
              </a:rPr>
              <a:t>Apply these particular reading strategies to your own complex text to answer the question you have posed.</a:t>
            </a:r>
          </a:p>
          <a:p>
            <a:r>
              <a:rPr lang="en-AU" b="1" dirty="0" smtClean="0">
                <a:solidFill>
                  <a:srgbClr val="002060"/>
                </a:solidFill>
              </a:rPr>
              <a:t>Don’t forget to both </a:t>
            </a:r>
            <a:r>
              <a:rPr lang="en-AU" b="1" dirty="0" smtClean="0">
                <a:solidFill>
                  <a:srgbClr val="FF0000"/>
                </a:solidFill>
              </a:rPr>
              <a:t>analyse</a:t>
            </a:r>
            <a:r>
              <a:rPr lang="en-AU" b="1" dirty="0" smtClean="0">
                <a:solidFill>
                  <a:srgbClr val="002060"/>
                </a:solidFill>
              </a:rPr>
              <a:t> the text and </a:t>
            </a:r>
            <a:r>
              <a:rPr lang="en-AU" b="1" dirty="0" smtClean="0">
                <a:solidFill>
                  <a:srgbClr val="FF0000"/>
                </a:solidFill>
              </a:rPr>
              <a:t>evaluate</a:t>
            </a:r>
            <a:r>
              <a:rPr lang="en-AU" b="1" dirty="0" smtClean="0">
                <a:solidFill>
                  <a:srgbClr val="002060"/>
                </a:solidFill>
              </a:rPr>
              <a:t> literary theories. </a:t>
            </a:r>
            <a:r>
              <a:rPr lang="en-AU" b="1" dirty="0" smtClean="0">
                <a:solidFill>
                  <a:srgbClr val="002060"/>
                </a:solidFill>
              </a:rPr>
              <a:t>Do they clash or complement one another? </a:t>
            </a:r>
            <a:r>
              <a:rPr lang="en-AU" b="1" smtClean="0">
                <a:solidFill>
                  <a:srgbClr val="002060"/>
                </a:solidFill>
              </a:rPr>
              <a:t>Which application </a:t>
            </a:r>
            <a:r>
              <a:rPr lang="en-AU" b="1" dirty="0" smtClean="0">
                <a:solidFill>
                  <a:srgbClr val="002060"/>
                </a:solidFill>
              </a:rPr>
              <a:t>is more revealing? </a:t>
            </a:r>
            <a:endParaRPr lang="en-AU" dirty="0" smtClean="0"/>
          </a:p>
          <a:p>
            <a:pPr marL="109728" indent="0">
              <a:buNone/>
            </a:pPr>
            <a:endParaRPr lang="en-AU" dirty="0" smtClean="0"/>
          </a:p>
        </p:txBody>
      </p:sp>
    </p:spTree>
    <p:extLst>
      <p:ext uri="{BB962C8B-B14F-4D97-AF65-F5344CB8AC3E}">
        <p14:creationId xmlns:p14="http://schemas.microsoft.com/office/powerpoint/2010/main" val="1149645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Contemporary text-centered approach: Deconstruction</a:t>
            </a:r>
            <a:endParaRPr lang="en-US" b="1" dirty="0"/>
          </a:p>
        </p:txBody>
      </p:sp>
      <p:sp>
        <p:nvSpPr>
          <p:cNvPr id="3" name="Content Placeholder 2"/>
          <p:cNvSpPr>
            <a:spLocks noGrp="1"/>
          </p:cNvSpPr>
          <p:nvPr>
            <p:ph idx="1"/>
          </p:nvPr>
        </p:nvSpPr>
        <p:spPr>
          <a:xfrm>
            <a:off x="1295400" y="2556932"/>
            <a:ext cx="6290387" cy="3318936"/>
          </a:xfrm>
        </p:spPr>
        <p:txBody>
          <a:bodyPr>
            <a:noAutofit/>
          </a:bodyPr>
          <a:lstStyle/>
          <a:p>
            <a:pPr marL="0" indent="0">
              <a:buNone/>
            </a:pPr>
            <a:r>
              <a:rPr lang="en-AU" sz="1600" dirty="0" smtClean="0"/>
              <a:t>This is a</a:t>
            </a:r>
            <a:r>
              <a:rPr lang="en-AU" sz="1600" dirty="0"/>
              <a:t> </a:t>
            </a:r>
            <a:r>
              <a:rPr lang="en-AU" sz="1600" u="sng" dirty="0">
                <a:hlinkClick r:id="rId2"/>
              </a:rPr>
              <a:t>poststructuralist</a:t>
            </a:r>
            <a:r>
              <a:rPr lang="en-AU" sz="1600" dirty="0"/>
              <a:t> theory mainly based on the writings of the French intellectual Jacques Derrida. Deconstruction posits that </a:t>
            </a:r>
            <a:r>
              <a:rPr lang="en-AU" sz="1600" b="1" dirty="0"/>
              <a:t>meaning, as accessed through language, is indeterminate</a:t>
            </a:r>
            <a:r>
              <a:rPr lang="en-AU" sz="1600" dirty="0"/>
              <a:t> because </a:t>
            </a:r>
            <a:r>
              <a:rPr lang="en-AU" sz="1600" b="1" dirty="0"/>
              <a:t>language itself is indeterminate</a:t>
            </a:r>
            <a:r>
              <a:rPr lang="en-AU" sz="1600" dirty="0"/>
              <a:t>. </a:t>
            </a:r>
            <a:endParaRPr lang="en-AU" sz="1600" dirty="0" smtClean="0"/>
          </a:p>
          <a:p>
            <a:pPr marL="0" indent="0">
              <a:buNone/>
            </a:pPr>
            <a:r>
              <a:rPr lang="en-AU" sz="1600" dirty="0" smtClean="0"/>
              <a:t>It </a:t>
            </a:r>
            <a:r>
              <a:rPr lang="en-AU" sz="1600" dirty="0"/>
              <a:t>is a system of signifiers that can never fully “mean”: a word can refer to an object but can never be that object. </a:t>
            </a:r>
            <a:r>
              <a:rPr lang="en-AU" sz="1600" dirty="0" smtClean="0"/>
              <a:t>Used </a:t>
            </a:r>
            <a:r>
              <a:rPr lang="en-AU" sz="1600" dirty="0"/>
              <a:t>as a method of literary critique, deconstruction refocuses attention on a work as open-ended, endlessly available to interpretation, and far beyond the reach of authorial intention. </a:t>
            </a:r>
            <a:endParaRPr lang="en-AU" sz="1600" dirty="0" smtClean="0"/>
          </a:p>
          <a:p>
            <a:pPr marL="0" indent="0">
              <a:buNone/>
            </a:pPr>
            <a:r>
              <a:rPr lang="en-AU" sz="1600" dirty="0" smtClean="0"/>
              <a:t>Deconstruction </a:t>
            </a:r>
            <a:r>
              <a:rPr lang="en-AU" sz="1600" dirty="0"/>
              <a:t>traces how language generates meaning both within a text and across texts, while insisting that such meaning can only ever be provisional</a:t>
            </a:r>
            <a:r>
              <a:rPr lang="en-AU" sz="1600" dirty="0" smtClean="0"/>
              <a:t>.</a:t>
            </a:r>
          </a:p>
          <a:p>
            <a:pPr marL="0" indent="0">
              <a:buNone/>
            </a:pPr>
            <a:r>
              <a:rPr lang="en-US" sz="1600" dirty="0">
                <a:hlinkClick r:id="rId3"/>
              </a:rPr>
              <a:t>https://www.poetryfoundation.org/learn/glossary-terms/deconstruction</a:t>
            </a:r>
            <a:endParaRPr lang="en-US" sz="1600" dirty="0"/>
          </a:p>
        </p:txBody>
      </p:sp>
      <p:sp>
        <p:nvSpPr>
          <p:cNvPr id="4" name="Rectangle 3"/>
          <p:cNvSpPr/>
          <p:nvPr/>
        </p:nvSpPr>
        <p:spPr>
          <a:xfrm>
            <a:off x="8088083" y="2423540"/>
            <a:ext cx="2808515" cy="34523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Terms:</a:t>
            </a:r>
          </a:p>
          <a:p>
            <a:pPr algn="ctr"/>
            <a:r>
              <a:rPr lang="en-US" dirty="0" smtClean="0"/>
              <a:t>Multiple meanings</a:t>
            </a:r>
          </a:p>
          <a:p>
            <a:pPr algn="ctr"/>
            <a:r>
              <a:rPr lang="en-US" dirty="0" smtClean="0"/>
              <a:t>Aporia</a:t>
            </a:r>
          </a:p>
          <a:p>
            <a:pPr algn="ctr"/>
            <a:r>
              <a:rPr lang="en-US" dirty="0" smtClean="0"/>
              <a:t>Binary oppositions</a:t>
            </a:r>
          </a:p>
          <a:p>
            <a:pPr algn="ctr"/>
            <a:r>
              <a:rPr lang="en-US" dirty="0" smtClean="0"/>
              <a:t>Gaps and silences</a:t>
            </a:r>
          </a:p>
          <a:p>
            <a:pPr algn="ctr"/>
            <a:r>
              <a:rPr lang="en-US" dirty="0" smtClean="0"/>
              <a:t>Contradictions</a:t>
            </a:r>
          </a:p>
          <a:p>
            <a:pPr algn="ctr"/>
            <a:r>
              <a:rPr lang="en-US" dirty="0" smtClean="0"/>
              <a:t>Violent hierarchies</a:t>
            </a:r>
          </a:p>
          <a:p>
            <a:pPr algn="ctr"/>
            <a:r>
              <a:rPr lang="en-US" dirty="0" err="1" smtClean="0"/>
              <a:t>Logocentrism</a:t>
            </a:r>
            <a:endParaRPr lang="en-US" dirty="0" smtClean="0"/>
          </a:p>
          <a:p>
            <a:pPr algn="ctr"/>
            <a:r>
              <a:rPr lang="en-US" dirty="0" smtClean="0"/>
              <a:t>Discourse and ideology</a:t>
            </a:r>
          </a:p>
          <a:p>
            <a:pPr algn="ctr"/>
            <a:r>
              <a:rPr lang="en-US" i="1" dirty="0" smtClean="0"/>
              <a:t>differance</a:t>
            </a:r>
            <a:endParaRPr lang="en-US" i="1" dirty="0"/>
          </a:p>
        </p:txBody>
      </p:sp>
    </p:spTree>
    <p:extLst>
      <p:ext uri="{BB962C8B-B14F-4D97-AF65-F5344CB8AC3E}">
        <p14:creationId xmlns:p14="http://schemas.microsoft.com/office/powerpoint/2010/main" val="8964353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4237" y="1443841"/>
            <a:ext cx="7669763" cy="4524315"/>
          </a:xfrm>
          <a:prstGeom prst="rect">
            <a:avLst/>
          </a:prstGeom>
        </p:spPr>
        <p:txBody>
          <a:bodyPr wrap="square">
            <a:spAutoFit/>
          </a:bodyPr>
          <a:lstStyle/>
          <a:p>
            <a:r>
              <a:rPr lang="en-AU" b="1" i="1" dirty="0">
                <a:solidFill>
                  <a:srgbClr val="000000"/>
                </a:solidFill>
                <a:latin typeface="ff8"/>
              </a:rPr>
              <a:t>How to Deconstruct a Text</a:t>
            </a:r>
            <a:endParaRPr lang="en-AU" b="1" dirty="0">
              <a:solidFill>
                <a:srgbClr val="000000"/>
              </a:solidFill>
              <a:latin typeface="Roboto"/>
            </a:endParaRPr>
          </a:p>
          <a:p>
            <a:pPr marL="342900" indent="-342900">
              <a:buAutoNum type="arabicPeriod"/>
            </a:pPr>
            <a:r>
              <a:rPr lang="en-AU" dirty="0" smtClean="0">
                <a:solidFill>
                  <a:srgbClr val="000000"/>
                </a:solidFill>
                <a:latin typeface="ff2"/>
              </a:rPr>
              <a:t>Identify </a:t>
            </a:r>
            <a:r>
              <a:rPr lang="en-AU" dirty="0">
                <a:solidFill>
                  <a:srgbClr val="000000"/>
                </a:solidFill>
                <a:latin typeface="ff2"/>
              </a:rPr>
              <a:t>the binary and destabilize it</a:t>
            </a:r>
            <a:r>
              <a:rPr lang="en-AU" dirty="0" smtClean="0">
                <a:solidFill>
                  <a:srgbClr val="000000"/>
                </a:solidFill>
                <a:latin typeface="ff2"/>
              </a:rPr>
              <a:t>.</a:t>
            </a:r>
          </a:p>
          <a:p>
            <a:r>
              <a:rPr lang="en-AU" dirty="0" smtClean="0">
                <a:solidFill>
                  <a:srgbClr val="000000"/>
                </a:solidFill>
                <a:latin typeface="ff2"/>
              </a:rPr>
              <a:t>2</a:t>
            </a:r>
            <a:r>
              <a:rPr lang="en-AU" dirty="0">
                <a:solidFill>
                  <a:srgbClr val="000000"/>
                </a:solidFill>
                <a:latin typeface="ff2"/>
              </a:rPr>
              <a:t>. Expose the textual subconscious, where </a:t>
            </a:r>
            <a:r>
              <a:rPr lang="en-AU" dirty="0" smtClean="0">
                <a:solidFill>
                  <a:srgbClr val="000000"/>
                </a:solidFill>
                <a:latin typeface="ff2"/>
              </a:rPr>
              <a:t>meanings are </a:t>
            </a:r>
            <a:r>
              <a:rPr lang="en-AU" dirty="0">
                <a:solidFill>
                  <a:srgbClr val="000000"/>
                </a:solidFill>
                <a:latin typeface="ff2"/>
              </a:rPr>
              <a:t>expressed that contradict or destabilize </a:t>
            </a:r>
            <a:r>
              <a:rPr lang="en-AU" dirty="0" smtClean="0">
                <a:solidFill>
                  <a:srgbClr val="000000"/>
                </a:solidFill>
                <a:latin typeface="ff2"/>
              </a:rPr>
              <a:t>the surface </a:t>
            </a:r>
            <a:r>
              <a:rPr lang="en-AU" dirty="0">
                <a:solidFill>
                  <a:srgbClr val="000000"/>
                </a:solidFill>
                <a:latin typeface="ff2"/>
              </a:rPr>
              <a:t>meaning. </a:t>
            </a:r>
            <a:endParaRPr lang="en-AU" dirty="0" smtClean="0">
              <a:solidFill>
                <a:srgbClr val="000000"/>
              </a:solidFill>
              <a:latin typeface="ff2"/>
            </a:endParaRPr>
          </a:p>
          <a:p>
            <a:r>
              <a:rPr lang="en-AU" dirty="0" smtClean="0">
                <a:solidFill>
                  <a:srgbClr val="000000"/>
                </a:solidFill>
                <a:latin typeface="ff2"/>
              </a:rPr>
              <a:t>3</a:t>
            </a:r>
            <a:r>
              <a:rPr lang="en-AU" dirty="0">
                <a:solidFill>
                  <a:srgbClr val="000000"/>
                </a:solidFill>
                <a:latin typeface="ff2"/>
              </a:rPr>
              <a:t>. Fix upon the surface features of the </a:t>
            </a:r>
            <a:r>
              <a:rPr lang="en-AU" dirty="0" smtClean="0">
                <a:solidFill>
                  <a:srgbClr val="000000"/>
                </a:solidFill>
                <a:latin typeface="ff2"/>
              </a:rPr>
              <a:t>words</a:t>
            </a:r>
            <a:r>
              <a:rPr lang="en-AU" dirty="0" smtClean="0">
                <a:solidFill>
                  <a:srgbClr val="000000"/>
                </a:solidFill>
                <a:latin typeface="Roboto"/>
              </a:rPr>
              <a:t> </a:t>
            </a:r>
            <a:r>
              <a:rPr lang="en-AU" dirty="0">
                <a:solidFill>
                  <a:srgbClr val="000000"/>
                </a:solidFill>
                <a:latin typeface="ff2"/>
              </a:rPr>
              <a:t>a</a:t>
            </a:r>
            <a:r>
              <a:rPr lang="en-AU" dirty="0" smtClean="0">
                <a:solidFill>
                  <a:srgbClr val="000000"/>
                </a:solidFill>
                <a:latin typeface="ff2"/>
              </a:rPr>
              <a:t>nd make </a:t>
            </a:r>
            <a:r>
              <a:rPr lang="en-AU" dirty="0">
                <a:solidFill>
                  <a:srgbClr val="000000"/>
                </a:solidFill>
                <a:latin typeface="ff2"/>
              </a:rPr>
              <a:t>them important to overall meanings</a:t>
            </a:r>
            <a:r>
              <a:rPr lang="en-AU" dirty="0" smtClean="0">
                <a:solidFill>
                  <a:srgbClr val="000000"/>
                </a:solidFill>
                <a:latin typeface="ff2"/>
              </a:rPr>
              <a:t>.</a:t>
            </a:r>
          </a:p>
          <a:p>
            <a:r>
              <a:rPr lang="en-AU" dirty="0" smtClean="0">
                <a:solidFill>
                  <a:srgbClr val="000000"/>
                </a:solidFill>
                <a:latin typeface="ff2"/>
              </a:rPr>
              <a:t>4</a:t>
            </a:r>
            <a:r>
              <a:rPr lang="en-AU" dirty="0">
                <a:solidFill>
                  <a:srgbClr val="000000"/>
                </a:solidFill>
                <a:latin typeface="ff2"/>
              </a:rPr>
              <a:t>. </a:t>
            </a:r>
            <a:r>
              <a:rPr lang="en-AU" dirty="0" smtClean="0">
                <a:solidFill>
                  <a:srgbClr val="000000"/>
                </a:solidFill>
                <a:latin typeface="ff2"/>
              </a:rPr>
              <a:t>Analyse </a:t>
            </a:r>
            <a:r>
              <a:rPr lang="en-AU" dirty="0">
                <a:solidFill>
                  <a:srgbClr val="000000"/>
                </a:solidFill>
                <a:latin typeface="ff2"/>
              </a:rPr>
              <a:t>one passage so intensely that the </a:t>
            </a:r>
            <a:r>
              <a:rPr lang="en-AU" dirty="0" smtClean="0">
                <a:solidFill>
                  <a:srgbClr val="000000"/>
                </a:solidFill>
                <a:latin typeface="ff2"/>
              </a:rPr>
              <a:t>language explodes </a:t>
            </a:r>
            <a:r>
              <a:rPr lang="en-AU" dirty="0">
                <a:solidFill>
                  <a:srgbClr val="000000"/>
                </a:solidFill>
                <a:latin typeface="ff2"/>
              </a:rPr>
              <a:t>into multiplicities of meaning </a:t>
            </a:r>
            <a:endParaRPr lang="en-AU" dirty="0" smtClean="0">
              <a:solidFill>
                <a:srgbClr val="000000"/>
              </a:solidFill>
              <a:latin typeface="ff2"/>
            </a:endParaRPr>
          </a:p>
          <a:p>
            <a:r>
              <a:rPr lang="en-AU" dirty="0" smtClean="0">
                <a:solidFill>
                  <a:srgbClr val="000000"/>
                </a:solidFill>
                <a:latin typeface="ff2"/>
              </a:rPr>
              <a:t>5</a:t>
            </a:r>
            <a:r>
              <a:rPr lang="en-AU" dirty="0">
                <a:solidFill>
                  <a:srgbClr val="000000"/>
                </a:solidFill>
                <a:latin typeface="ff2"/>
              </a:rPr>
              <a:t>. Look for shifts, breaks, inconsistencies, and silences</a:t>
            </a:r>
            <a:endParaRPr lang="en-AU" dirty="0">
              <a:solidFill>
                <a:srgbClr val="000000"/>
              </a:solidFill>
              <a:latin typeface="Roboto"/>
            </a:endParaRPr>
          </a:p>
          <a:p>
            <a:r>
              <a:rPr lang="en-AU" dirty="0">
                <a:solidFill>
                  <a:srgbClr val="000000"/>
                </a:solidFill>
                <a:latin typeface="ff0"/>
              </a:rPr>
              <a:t>(“</a:t>
            </a:r>
            <a:r>
              <a:rPr lang="en-AU" dirty="0" err="1">
                <a:solidFill>
                  <a:srgbClr val="000000"/>
                </a:solidFill>
                <a:latin typeface="ff0"/>
              </a:rPr>
              <a:t>aporia</a:t>
            </a:r>
            <a:r>
              <a:rPr lang="en-AU" dirty="0">
                <a:solidFill>
                  <a:srgbClr val="000000"/>
                </a:solidFill>
                <a:latin typeface="ff0"/>
              </a:rPr>
              <a:t>”) in the text.</a:t>
            </a:r>
            <a:endParaRPr lang="en-AU" dirty="0">
              <a:solidFill>
                <a:srgbClr val="000000"/>
              </a:solidFill>
              <a:latin typeface="Roboto"/>
            </a:endParaRPr>
          </a:p>
          <a:p>
            <a:r>
              <a:rPr lang="en-AU" dirty="0">
                <a:solidFill>
                  <a:srgbClr val="000000"/>
                </a:solidFill>
                <a:latin typeface="ff2"/>
              </a:rPr>
              <a:t>6. Show that the text is disunified</a:t>
            </a:r>
            <a:r>
              <a:rPr lang="en-AU" dirty="0" smtClean="0">
                <a:solidFill>
                  <a:srgbClr val="000000"/>
                </a:solidFill>
                <a:latin typeface="ff2"/>
              </a:rPr>
              <a:t>.</a:t>
            </a:r>
          </a:p>
          <a:p>
            <a:r>
              <a:rPr lang="en-AU" b="0" i="0" dirty="0" smtClean="0">
                <a:solidFill>
                  <a:srgbClr val="000000"/>
                </a:solidFill>
                <a:effectLst/>
                <a:latin typeface="ff2"/>
              </a:rPr>
              <a:t>See </a:t>
            </a:r>
            <a:r>
              <a:rPr lang="en-US" dirty="0">
                <a:hlinkClick r:id="rId2"/>
              </a:rPr>
              <a:t>https://</a:t>
            </a:r>
            <a:r>
              <a:rPr lang="en-US" dirty="0" smtClean="0">
                <a:hlinkClick r:id="rId2"/>
              </a:rPr>
              <a:t>www.academia.edu/3188387/PPT_on_Literary_Theory_5_Deconstruction</a:t>
            </a:r>
            <a:endParaRPr lang="en-US" dirty="0" smtClean="0"/>
          </a:p>
          <a:p>
            <a:r>
              <a:rPr lang="en-US" b="0" i="0" dirty="0" smtClean="0">
                <a:solidFill>
                  <a:srgbClr val="000000"/>
                </a:solidFill>
                <a:effectLst/>
                <a:latin typeface="Roboto"/>
              </a:rPr>
              <a:t>Especially note positive and negative elements of deconstruction. </a:t>
            </a:r>
          </a:p>
          <a:p>
            <a:r>
              <a:rPr lang="en-US" dirty="0" smtClean="0">
                <a:solidFill>
                  <a:srgbClr val="000000"/>
                </a:solidFill>
                <a:latin typeface="Roboto"/>
              </a:rPr>
              <a:t>See also </a:t>
            </a:r>
            <a:r>
              <a:rPr lang="en-US" dirty="0">
                <a:hlinkClick r:id="rId3"/>
              </a:rPr>
              <a:t>https://</a:t>
            </a:r>
            <a:r>
              <a:rPr lang="en-US" dirty="0" smtClean="0">
                <a:hlinkClick r:id="rId3"/>
              </a:rPr>
              <a:t>www.slideshare.net/HafsaAwan5/deconstruction-theory-by-jacques-derrida</a:t>
            </a:r>
            <a:r>
              <a:rPr lang="en-US" dirty="0" smtClean="0"/>
              <a:t> for concise notes on deconstruction. </a:t>
            </a:r>
            <a:endParaRPr lang="en-AU" b="0" i="0" dirty="0">
              <a:solidFill>
                <a:srgbClr val="000000"/>
              </a:solidFill>
              <a:effectLst/>
              <a:latin typeface="Roboto"/>
            </a:endParaRPr>
          </a:p>
        </p:txBody>
      </p:sp>
    </p:spTree>
    <p:extLst>
      <p:ext uri="{BB962C8B-B14F-4D97-AF65-F5344CB8AC3E}">
        <p14:creationId xmlns:p14="http://schemas.microsoft.com/office/powerpoint/2010/main" val="652960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additive="base">
                                        <p:cTn id="15"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additive="base">
                                        <p:cTn id="2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 calcmode="lin" valueType="num">
                                      <p:cBhvr additive="base">
                                        <p:cTn id="2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 calcmode="lin" valueType="num">
                                      <p:cBhvr additive="base">
                                        <p:cTn id="3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
                                            <p:txEl>
                                              <p:pRg st="5" end="5"/>
                                            </p:txEl>
                                          </p:spTgt>
                                        </p:tgtEl>
                                        <p:attrNameLst>
                                          <p:attrName>style.visibility</p:attrName>
                                        </p:attrNameLst>
                                      </p:cBhvr>
                                      <p:to>
                                        <p:strVal val="visible"/>
                                      </p:to>
                                    </p:set>
                                    <p:anim calcmode="lin" valueType="num">
                                      <p:cBhvr additive="base">
                                        <p:cTn id="3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5" end="5"/>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 calcmode="lin" valueType="num">
                                      <p:cBhvr additive="base">
                                        <p:cTn id="5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
                                            <p:txEl>
                                              <p:pRg st="9" end="9"/>
                                            </p:txEl>
                                          </p:spTgt>
                                        </p:tgtEl>
                                        <p:attrNameLst>
                                          <p:attrName>style.visibility</p:attrName>
                                        </p:attrNameLst>
                                      </p:cBhvr>
                                      <p:to>
                                        <p:strVal val="visible"/>
                                      </p:to>
                                    </p:set>
                                    <p:anim calcmode="lin" valueType="num">
                                      <p:cBhvr additive="base">
                                        <p:cTn id="6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
                                            <p:txEl>
                                              <p:pRg st="10" end="10"/>
                                            </p:txEl>
                                          </p:spTgt>
                                        </p:tgtEl>
                                        <p:attrNameLst>
                                          <p:attrName>style.visibility</p:attrName>
                                        </p:attrNameLst>
                                      </p:cBhvr>
                                      <p:to>
                                        <p:strVal val="visible"/>
                                      </p:to>
                                    </p:set>
                                    <p:anim calcmode="lin" valueType="num">
                                      <p:cBhvr additive="base">
                                        <p:cTn id="67"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 </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b="1" dirty="0" smtClean="0">
                <a:solidFill>
                  <a:srgbClr val="FF0000"/>
                </a:solidFill>
              </a:rPr>
              <a:t>To apply one or more </a:t>
            </a:r>
            <a:r>
              <a:rPr lang="en-US" sz="3200" b="1" dirty="0" smtClean="0">
                <a:solidFill>
                  <a:srgbClr val="FF0000"/>
                </a:solidFill>
              </a:rPr>
              <a:t>text-centered approaches </a:t>
            </a:r>
            <a:r>
              <a:rPr lang="en-US" b="1" dirty="0" smtClean="0">
                <a:solidFill>
                  <a:srgbClr val="FF0000"/>
                </a:solidFill>
              </a:rPr>
              <a:t>in your academic research paper. For instance:</a:t>
            </a:r>
          </a:p>
          <a:p>
            <a:pPr marL="0" indent="0">
              <a:buNone/>
            </a:pPr>
            <a:r>
              <a:rPr lang="en-US" b="1" dirty="0">
                <a:solidFill>
                  <a:schemeClr val="tx1"/>
                </a:solidFill>
              </a:rPr>
              <a:t>Possible application </a:t>
            </a:r>
            <a:r>
              <a:rPr lang="en-US" sz="3200" b="1" dirty="0">
                <a:solidFill>
                  <a:schemeClr val="tx1"/>
                </a:solidFill>
              </a:rPr>
              <a:t>of binary oppositions, </a:t>
            </a:r>
            <a:r>
              <a:rPr lang="en-US" sz="3200" b="1" u="sng" dirty="0">
                <a:solidFill>
                  <a:schemeClr val="tx1"/>
                </a:solidFill>
              </a:rPr>
              <a:t>difference</a:t>
            </a:r>
            <a:r>
              <a:rPr lang="en-US" sz="3200" b="1" dirty="0">
                <a:solidFill>
                  <a:schemeClr val="tx1"/>
                </a:solidFill>
              </a:rPr>
              <a:t> and </a:t>
            </a:r>
            <a:r>
              <a:rPr lang="en-US" sz="3200" b="1" u="sng" dirty="0" smtClean="0">
                <a:solidFill>
                  <a:schemeClr val="tx1"/>
                </a:solidFill>
              </a:rPr>
              <a:t>difference:</a:t>
            </a:r>
          </a:p>
          <a:p>
            <a:pPr marL="457200" indent="-457200">
              <a:buAutoNum type="arabicPeriod"/>
            </a:pPr>
            <a:r>
              <a:rPr lang="en-US" dirty="0"/>
              <a:t>Begin by explaining both the historical and contemporary notions of </a:t>
            </a:r>
            <a:r>
              <a:rPr lang="en-US" u="sng" dirty="0"/>
              <a:t>binary oppositions</a:t>
            </a:r>
            <a:r>
              <a:rPr lang="en-US" dirty="0"/>
              <a:t>. Be very clear about the differences between them; identify relevant theorists.</a:t>
            </a:r>
          </a:p>
          <a:p>
            <a:pPr marL="457200" indent="-457200">
              <a:buAutoNum type="arabicPeriod"/>
            </a:pPr>
            <a:r>
              <a:rPr lang="en-US" dirty="0"/>
              <a:t>Apply the concepts (historical and contemporary) of binary oppositions to your text to see what is revealed. </a:t>
            </a:r>
          </a:p>
          <a:p>
            <a:pPr marL="457200" indent="-457200">
              <a:buAutoNum type="arabicPeriod"/>
            </a:pPr>
            <a:r>
              <a:rPr lang="en-US" dirty="0"/>
              <a:t>Evaluate the usefulness of binary oppositions (historical and contemporary understandings) to answering your focus question: compare the two approaches, weigh up the strengths and weaknesses/usefulness of each theoretical approach. </a:t>
            </a:r>
          </a:p>
          <a:p>
            <a:pPr marL="457200" indent="-457200">
              <a:buFont typeface="Arial"/>
              <a:buAutoNum type="arabicPeriod"/>
            </a:pPr>
            <a:r>
              <a:rPr lang="en-US" dirty="0" smtClean="0"/>
              <a:t>Explain </a:t>
            </a:r>
            <a:r>
              <a:rPr lang="en-US" dirty="0"/>
              <a:t>how </a:t>
            </a:r>
            <a:r>
              <a:rPr lang="en-US" dirty="0" err="1"/>
              <a:t>structuralists</a:t>
            </a:r>
            <a:r>
              <a:rPr lang="en-US" dirty="0"/>
              <a:t> link binary oppositions to the concept of difference. </a:t>
            </a:r>
          </a:p>
          <a:p>
            <a:pPr marL="457200" indent="-457200">
              <a:buFont typeface="Arial"/>
              <a:buAutoNum type="arabicPeriod"/>
            </a:pPr>
            <a:r>
              <a:rPr lang="en-US" dirty="0" smtClean="0"/>
              <a:t>Link </a:t>
            </a:r>
            <a:r>
              <a:rPr lang="en-US" dirty="0"/>
              <a:t>this explanation to a clear and concise explanation of the way Derrida added a subtly different term, “differance”. Apply this term to the text. What is revealed? Evaluate. </a:t>
            </a:r>
          </a:p>
          <a:p>
            <a:pPr marL="457200" indent="-457200">
              <a:buFont typeface="Arial"/>
              <a:buAutoNum type="arabicPeriod"/>
            </a:pPr>
            <a:r>
              <a:rPr lang="en-US" dirty="0" smtClean="0"/>
              <a:t>You </a:t>
            </a:r>
            <a:r>
              <a:rPr lang="en-US" dirty="0"/>
              <a:t>could even then link these concepts to the application of semiotics, myth and/or archetypes. </a:t>
            </a:r>
          </a:p>
          <a:p>
            <a:pPr marL="0" indent="0">
              <a:buNone/>
            </a:pPr>
            <a:endParaRPr lang="en-US" dirty="0"/>
          </a:p>
        </p:txBody>
      </p:sp>
    </p:spTree>
    <p:extLst>
      <p:ext uri="{BB962C8B-B14F-4D97-AF65-F5344CB8AC3E}">
        <p14:creationId xmlns:p14="http://schemas.microsoft.com/office/powerpoint/2010/main" val="18934034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 </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b="1" dirty="0" smtClean="0">
                <a:solidFill>
                  <a:srgbClr val="FF0000"/>
                </a:solidFill>
              </a:rPr>
              <a:t>To apply one or more text-centered approaches in your academic research paper. For instance:</a:t>
            </a:r>
          </a:p>
          <a:p>
            <a:pPr marL="0" indent="0">
              <a:buNone/>
            </a:pPr>
            <a:r>
              <a:rPr lang="en-US" dirty="0" smtClean="0"/>
              <a:t>Narratology: </a:t>
            </a:r>
          </a:p>
          <a:p>
            <a:pPr marL="0" indent="0">
              <a:buNone/>
            </a:pPr>
            <a:r>
              <a:rPr lang="en-US" dirty="0" smtClean="0"/>
              <a:t>See </a:t>
            </a:r>
            <a:r>
              <a:rPr lang="en-AU" dirty="0"/>
              <a:t>Vladimir </a:t>
            </a:r>
            <a:r>
              <a:rPr lang="en-AU" dirty="0" err="1"/>
              <a:t>Propp</a:t>
            </a:r>
            <a:r>
              <a:rPr lang="en-AU" dirty="0"/>
              <a:t>, the structure of fairy </a:t>
            </a:r>
            <a:r>
              <a:rPr lang="en-AU" dirty="0" smtClean="0"/>
              <a:t>tales at </a:t>
            </a:r>
            <a:r>
              <a:rPr lang="en-US" dirty="0">
                <a:hlinkClick r:id="rId2"/>
              </a:rPr>
              <a:t>https://</a:t>
            </a:r>
            <a:r>
              <a:rPr lang="en-US" dirty="0" smtClean="0">
                <a:hlinkClick r:id="rId2"/>
              </a:rPr>
              <a:t>www.youtube.com/watch?v=V5RyV-s0yhU</a:t>
            </a:r>
            <a:r>
              <a:rPr lang="en-US" dirty="0" smtClean="0"/>
              <a:t> (12 mins) for an introduction to narratology. </a:t>
            </a:r>
            <a:endParaRPr lang="en-AU" dirty="0"/>
          </a:p>
          <a:p>
            <a:pPr marL="0" indent="0">
              <a:buNone/>
            </a:pPr>
            <a:r>
              <a:rPr lang="en-US" dirty="0" smtClean="0"/>
              <a:t>This may not be the most useful methodology for reading a complex text; this works better for formulaic texts like James Bond novels and Starwars movies.</a:t>
            </a:r>
          </a:p>
          <a:p>
            <a:pPr marL="0" indent="0">
              <a:buNone/>
            </a:pPr>
            <a:r>
              <a:rPr lang="en-US" dirty="0" smtClean="0"/>
              <a:t>If you are really keen, perhaps Joseph Campbell’s hero’s journey approach may apply to your novel. See: Campbell, Joseph. (1949) </a:t>
            </a:r>
            <a:r>
              <a:rPr lang="en-US" i="1" dirty="0" smtClean="0"/>
              <a:t>Hero with a Thousand Faces</a:t>
            </a:r>
            <a:r>
              <a:rPr lang="en-US" dirty="0"/>
              <a:t> </a:t>
            </a:r>
            <a:r>
              <a:rPr lang="en-US" dirty="0" smtClean="0"/>
              <a:t>(in book box) and </a:t>
            </a:r>
            <a:r>
              <a:rPr lang="en-US" dirty="0">
                <a:hlinkClick r:id="rId3"/>
              </a:rPr>
              <a:t>https://</a:t>
            </a:r>
            <a:r>
              <a:rPr lang="en-US" dirty="0" smtClean="0">
                <a:hlinkClick r:id="rId3"/>
              </a:rPr>
              <a:t>www.youtube.com/watch?v=d1Zxt28ff-E</a:t>
            </a:r>
            <a:r>
              <a:rPr lang="en-US" dirty="0" smtClean="0"/>
              <a:t> (3 min) and </a:t>
            </a:r>
            <a:r>
              <a:rPr lang="en-US" dirty="0">
                <a:hlinkClick r:id="rId4"/>
              </a:rPr>
              <a:t>https://</a:t>
            </a:r>
            <a:r>
              <a:rPr lang="en-US" dirty="0" smtClean="0">
                <a:hlinkClick r:id="rId4"/>
              </a:rPr>
              <a:t>www.youtube.com/watch?v=GNPcefZKmZ0</a:t>
            </a:r>
            <a:r>
              <a:rPr lang="en-US" dirty="0" smtClean="0"/>
              <a:t> (11 mins) and </a:t>
            </a:r>
            <a:r>
              <a:rPr lang="en-US" dirty="0">
                <a:hlinkClick r:id="rId5"/>
              </a:rPr>
              <a:t>https://blog.reedsy.com/heros-journey/</a:t>
            </a:r>
            <a:r>
              <a:rPr lang="en-US" dirty="0" smtClean="0"/>
              <a:t>. It could possibly be applied to HOD, WH and The Road.   </a:t>
            </a:r>
            <a:endParaRPr lang="en-US" dirty="0"/>
          </a:p>
        </p:txBody>
      </p:sp>
    </p:spTree>
    <p:extLst>
      <p:ext uri="{BB962C8B-B14F-4D97-AF65-F5344CB8AC3E}">
        <p14:creationId xmlns:p14="http://schemas.microsoft.com/office/powerpoint/2010/main" val="28068320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 </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smtClean="0">
                <a:solidFill>
                  <a:srgbClr val="FF0000"/>
                </a:solidFill>
              </a:rPr>
              <a:t>To apply one or more text-centered approaches in your academic research paper. For instance:</a:t>
            </a:r>
          </a:p>
          <a:p>
            <a:pPr marL="0" indent="0">
              <a:buNone/>
            </a:pPr>
            <a:r>
              <a:rPr lang="en-US" b="1" dirty="0" smtClean="0">
                <a:solidFill>
                  <a:srgbClr val="FF0000"/>
                </a:solidFill>
              </a:rPr>
              <a:t>Semiotics (you could also include myth and archetype).</a:t>
            </a:r>
          </a:p>
          <a:p>
            <a:pPr marL="457200" indent="-457200">
              <a:buAutoNum type="arabicPeriod"/>
            </a:pPr>
            <a:r>
              <a:rPr lang="en-US" b="1" dirty="0" smtClean="0">
                <a:solidFill>
                  <a:srgbClr val="FF0000"/>
                </a:solidFill>
              </a:rPr>
              <a:t>Explain the theory, name key theorists, situate the theory among other theories generationally. Explain your purpose in applying the methodology to your complex text. What do you hope to achieve? </a:t>
            </a:r>
          </a:p>
          <a:p>
            <a:pPr marL="457200" indent="-457200">
              <a:buAutoNum type="arabicPeriod"/>
            </a:pPr>
            <a:r>
              <a:rPr lang="en-US" b="1" dirty="0" smtClean="0">
                <a:solidFill>
                  <a:srgbClr val="FF0000"/>
                </a:solidFill>
              </a:rPr>
              <a:t>Apply the methodology to your text. Evaluate – strengths and weaknesses, usefulness, limitations </a:t>
            </a:r>
            <a:r>
              <a:rPr lang="en-US" b="1" dirty="0" err="1" smtClean="0">
                <a:solidFill>
                  <a:srgbClr val="FF0000"/>
                </a:solidFill>
              </a:rPr>
              <a:t>etc</a:t>
            </a:r>
            <a:endParaRPr lang="en-US" b="1" dirty="0" smtClean="0">
              <a:solidFill>
                <a:srgbClr val="FF0000"/>
              </a:solidFill>
            </a:endParaRPr>
          </a:p>
        </p:txBody>
      </p:sp>
    </p:spTree>
    <p:extLst>
      <p:ext uri="{BB962C8B-B14F-4D97-AF65-F5344CB8AC3E}">
        <p14:creationId xmlns:p14="http://schemas.microsoft.com/office/powerpoint/2010/main" val="31434630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AU" dirty="0" smtClean="0">
                <a:solidFill>
                  <a:srgbClr val="C00000"/>
                </a:solidFill>
              </a:rPr>
              <a:t>Contemporary world-context centred theorists ask:</a:t>
            </a:r>
            <a:endParaRPr lang="en-AU" dirty="0">
              <a:solidFill>
                <a:srgbClr val="C00000"/>
              </a:solidFill>
            </a:endParaRPr>
          </a:p>
        </p:txBody>
      </p:sp>
      <p:sp>
        <p:nvSpPr>
          <p:cNvPr id="2" name="Content Placeholder 1"/>
          <p:cNvSpPr>
            <a:spLocks noGrp="1"/>
          </p:cNvSpPr>
          <p:nvPr>
            <p:ph idx="1"/>
          </p:nvPr>
        </p:nvSpPr>
        <p:spPr/>
        <p:txBody>
          <a:bodyPr/>
          <a:lstStyle/>
          <a:p>
            <a:pPr>
              <a:buNone/>
            </a:pPr>
            <a:r>
              <a:rPr lang="en-AU" b="1" dirty="0" smtClean="0">
                <a:solidFill>
                  <a:srgbClr val="0070C0"/>
                </a:solidFill>
              </a:rPr>
              <a:t>Whose interests are served by the particular representations in the text? (men/patriarchal interests, whites/colonialist interests, bosses/capitalist interests)</a:t>
            </a:r>
          </a:p>
          <a:p>
            <a:pPr>
              <a:buNone/>
            </a:pPr>
            <a:endParaRPr lang="en-AU" b="1" dirty="0" smtClean="0">
              <a:solidFill>
                <a:srgbClr val="0070C0"/>
              </a:solidFill>
            </a:endParaRPr>
          </a:p>
          <a:p>
            <a:pPr>
              <a:buNone/>
            </a:pPr>
            <a:endParaRPr lang="en-AU" b="1" dirty="0" smtClean="0">
              <a:solidFill>
                <a:srgbClr val="0070C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01607" y="3647796"/>
            <a:ext cx="2478055" cy="222807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8521" y="3929314"/>
            <a:ext cx="2940050" cy="1946554"/>
          </a:xfrm>
          <a:prstGeom prst="rect">
            <a:avLst/>
          </a:prstGeom>
        </p:spPr>
      </p:pic>
    </p:spTree>
    <p:extLst>
      <p:ext uri="{BB962C8B-B14F-4D97-AF65-F5344CB8AC3E}">
        <p14:creationId xmlns:p14="http://schemas.microsoft.com/office/powerpoint/2010/main" val="173266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heel(1)">
                                      <p:cBhvr>
                                        <p:cTn id="2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solidFill>
                  <a:srgbClr val="FF0000"/>
                </a:solidFill>
              </a:rPr>
              <a:t>Marxist Literary Theory</a:t>
            </a:r>
          </a:p>
        </p:txBody>
      </p:sp>
      <p:sp>
        <p:nvSpPr>
          <p:cNvPr id="2" name="Content Placeholder 1"/>
          <p:cNvSpPr>
            <a:spLocks noGrp="1"/>
          </p:cNvSpPr>
          <p:nvPr>
            <p:ph idx="1"/>
          </p:nvPr>
        </p:nvSpPr>
        <p:spPr/>
        <p:txBody>
          <a:bodyPr>
            <a:normAutofit/>
          </a:bodyPr>
          <a:lstStyle/>
          <a:p>
            <a:pPr marL="109728" indent="0">
              <a:buNone/>
            </a:pPr>
            <a:r>
              <a:rPr lang="en-AU" dirty="0" smtClean="0"/>
              <a:t>Broadly, this is a </a:t>
            </a:r>
            <a:r>
              <a:rPr lang="en-AU" dirty="0"/>
              <a:t>sociological approach to literature that </a:t>
            </a:r>
            <a:r>
              <a:rPr lang="en-AU" dirty="0" smtClean="0"/>
              <a:t>views </a:t>
            </a:r>
            <a:r>
              <a:rPr lang="en-AU" dirty="0"/>
              <a:t>works of literature or art </a:t>
            </a:r>
            <a:r>
              <a:rPr lang="en-AU" b="1" dirty="0"/>
              <a:t>as the products of historical forces </a:t>
            </a:r>
            <a:r>
              <a:rPr lang="en-AU" dirty="0"/>
              <a:t>that can be analysed by looking at the material conditions in which they were formed. </a:t>
            </a:r>
            <a:endParaRPr lang="en-AU" dirty="0" smtClean="0"/>
          </a:p>
          <a:p>
            <a:pPr marL="109728" indent="0">
              <a:buNone/>
            </a:pPr>
            <a:r>
              <a:rPr lang="en-AU" dirty="0" smtClean="0"/>
              <a:t>In </a:t>
            </a:r>
            <a:r>
              <a:rPr lang="en-AU" dirty="0"/>
              <a:t>Marxist ideology, what we often classify as a world view (such </a:t>
            </a:r>
            <a:r>
              <a:rPr lang="en-AU" dirty="0" smtClean="0"/>
              <a:t>as the prudishness of the Victorian </a:t>
            </a:r>
            <a:r>
              <a:rPr lang="en-AU" dirty="0"/>
              <a:t>age) is actually the articulations of the dominant class</a:t>
            </a:r>
            <a:r>
              <a:rPr lang="en-AU" dirty="0" smtClean="0"/>
              <a:t>.</a:t>
            </a:r>
          </a:p>
          <a:p>
            <a:pPr marL="109728" indent="0">
              <a:buNone/>
            </a:pPr>
            <a:r>
              <a:rPr lang="en-AU" dirty="0" smtClean="0"/>
              <a:t>A Marxist might also view capitalist ideology (world view) as the expression of the desire of the dominant classes for wealth accumulation.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66717" y="186598"/>
            <a:ext cx="2267339" cy="2234868"/>
          </a:xfrm>
          <a:prstGeom prst="rect">
            <a:avLst/>
          </a:prstGeom>
        </p:spPr>
      </p:pic>
    </p:spTree>
    <p:extLst>
      <p:ext uri="{BB962C8B-B14F-4D97-AF65-F5344CB8AC3E}">
        <p14:creationId xmlns:p14="http://schemas.microsoft.com/office/powerpoint/2010/main" val="795049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circle(in)">
                                      <p:cBhvr>
                                        <p:cTn id="26" dur="20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 calcmode="lin" valueType="num">
                                      <p:cBhvr additive="base">
                                        <p:cTn id="3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1753</TotalTime>
  <Words>1796</Words>
  <Application>Microsoft Office PowerPoint</Application>
  <PresentationFormat>Widescreen</PresentationFormat>
  <Paragraphs>233</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ff0</vt:lpstr>
      <vt:lpstr>ff2</vt:lpstr>
      <vt:lpstr>ff8</vt:lpstr>
      <vt:lpstr>Garamond</vt:lpstr>
      <vt:lpstr>Roboto</vt:lpstr>
      <vt:lpstr>Organic</vt:lpstr>
      <vt:lpstr>Introduction to Literary Theories</vt:lpstr>
      <vt:lpstr>Text-centered Approaches: Structuralism</vt:lpstr>
      <vt:lpstr>Contemporary text-centered approach: Deconstruction</vt:lpstr>
      <vt:lpstr>PowerPoint Presentation</vt:lpstr>
      <vt:lpstr>Remember </vt:lpstr>
      <vt:lpstr>Remember </vt:lpstr>
      <vt:lpstr>Remember </vt:lpstr>
      <vt:lpstr>Contemporary world-context centred theorists ask:</vt:lpstr>
      <vt:lpstr>Marxist Literary Theory</vt:lpstr>
      <vt:lpstr>How might a Marxist resist ideology in a literary text? </vt:lpstr>
      <vt:lpstr>How might a Marxist resist ideology in a literary text? </vt:lpstr>
      <vt:lpstr>Role of literature in reinforcing ideology. </vt:lpstr>
      <vt:lpstr>Suggested Marxist literary theorists</vt:lpstr>
      <vt:lpstr>Some Marxist terms</vt:lpstr>
      <vt:lpstr>What do feminists value?</vt:lpstr>
      <vt:lpstr>Feminists ask:</vt:lpstr>
      <vt:lpstr>Feminists challenge the traditional approaches to the study of families </vt:lpstr>
      <vt:lpstr>Suggested feminist literary theorists</vt:lpstr>
      <vt:lpstr>Feminist terms</vt:lpstr>
      <vt:lpstr>What do p/c theorists value?</vt:lpstr>
      <vt:lpstr>What do p/c theorists value?</vt:lpstr>
      <vt:lpstr>Suggested post-colonial theorists</vt:lpstr>
      <vt:lpstr>Postcolonial literary theory terms</vt:lpstr>
      <vt:lpstr>Psychoanalytical Theory</vt:lpstr>
      <vt:lpstr>What kinds of questions do psychoanalytical theorists ask?</vt:lpstr>
      <vt:lpstr>Psychoanalytic Theory</vt:lpstr>
      <vt:lpstr>PowerPoint Presentation</vt:lpstr>
      <vt:lpstr> WHEN YOU APPLY LITERARY THEORY TO a Complex TEXT in AI3: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Literary Theories</dc:title>
  <dc:creator>Elizabeth Woolaston</dc:creator>
  <cp:lastModifiedBy>Elizabeth Woolaston</cp:lastModifiedBy>
  <cp:revision>22</cp:revision>
  <dcterms:created xsi:type="dcterms:W3CDTF">2020-04-29T01:03:20Z</dcterms:created>
  <dcterms:modified xsi:type="dcterms:W3CDTF">2020-05-17T08:37:07Z</dcterms:modified>
</cp:coreProperties>
</file>