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4" r:id="rId3"/>
    <p:sldId id="264" r:id="rId4"/>
    <p:sldId id="269" r:id="rId5"/>
    <p:sldId id="275" r:id="rId6"/>
    <p:sldId id="280" r:id="rId7"/>
    <p:sldId id="265" r:id="rId8"/>
    <p:sldId id="271" r:id="rId9"/>
    <p:sldId id="272" r:id="rId10"/>
    <p:sldId id="273" r:id="rId11"/>
    <p:sldId id="270" r:id="rId12"/>
    <p:sldId id="279" r:id="rId13"/>
    <p:sldId id="276" r:id="rId14"/>
    <p:sldId id="281" r:id="rId15"/>
    <p:sldId id="284" r:id="rId16"/>
    <p:sldId id="286" r:id="rId17"/>
    <p:sldId id="285" r:id="rId18"/>
    <p:sldId id="277" r:id="rId19"/>
    <p:sldId id="266" r:id="rId20"/>
    <p:sldId id="278" r:id="rId21"/>
    <p:sldId id="268" r:id="rId22"/>
    <p:sldId id="282" r:id="rId23"/>
    <p:sldId id="257" r:id="rId24"/>
    <p:sldId id="258" r:id="rId25"/>
    <p:sldId id="260" r:id="rId26"/>
    <p:sldId id="263" r:id="rId27"/>
    <p:sldId id="261" r:id="rId28"/>
    <p:sldId id="262" r:id="rId29"/>
    <p:sldId id="28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67" d="100"/>
          <a:sy n="67" d="100"/>
        </p:scale>
        <p:origin x="342"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01-Nov-20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01-Nov-20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01-Nov-20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01-Nov-20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01-Nov-20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01-Nov-20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01-Nov-20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01-Nov-20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01-Nov-20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01-Nov-20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01-Nov-20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01-Nov-20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01-Nov-20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01-Nov-20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01-Nov-20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01-Nov-20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01-Nov-20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theoatmeal.com/comics/semicolon"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citewrite.qut.edu.au/cite/qutcite.jsp#apa-general-intex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u-s-history.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Re-drafting, editing</a:t>
            </a:r>
            <a:endParaRPr lang="en-US" dirty="0"/>
          </a:p>
        </p:txBody>
      </p:sp>
      <p:sp>
        <p:nvSpPr>
          <p:cNvPr id="3" name="Subtitle 2"/>
          <p:cNvSpPr>
            <a:spLocks noGrp="1"/>
          </p:cNvSpPr>
          <p:nvPr>
            <p:ph type="subTitle" idx="1"/>
          </p:nvPr>
        </p:nvSpPr>
        <p:spPr/>
        <p:txBody>
          <a:bodyPr>
            <a:normAutofit/>
          </a:bodyPr>
          <a:lstStyle/>
          <a:p>
            <a:r>
              <a:rPr lang="en-US" sz="3200" b="1" dirty="0">
                <a:solidFill>
                  <a:schemeClr val="tx1"/>
                </a:solidFill>
              </a:rPr>
              <a:t>a</a:t>
            </a:r>
            <a:r>
              <a:rPr lang="en-US" sz="3200" b="1" dirty="0" smtClean="0">
                <a:solidFill>
                  <a:schemeClr val="tx1"/>
                </a:solidFill>
              </a:rPr>
              <a:t>nd proofreading to improve marks…</a:t>
            </a:r>
            <a:endParaRPr lang="en-US" sz="3200" b="1" dirty="0">
              <a:solidFill>
                <a:schemeClr val="tx1"/>
              </a:solidFill>
            </a:endParaRPr>
          </a:p>
        </p:txBody>
      </p:sp>
    </p:spTree>
    <p:extLst>
      <p:ext uri="{BB962C8B-B14F-4D97-AF65-F5344CB8AC3E}">
        <p14:creationId xmlns:p14="http://schemas.microsoft.com/office/powerpoint/2010/main" val="410303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C00000"/>
                </a:solidFill>
              </a:rPr>
              <a:t>Applying Theory to Text</a:t>
            </a:r>
          </a:p>
        </p:txBody>
      </p:sp>
      <p:sp>
        <p:nvSpPr>
          <p:cNvPr id="3" name="Content Placeholder 2"/>
          <p:cNvSpPr>
            <a:spLocks noGrp="1"/>
          </p:cNvSpPr>
          <p:nvPr>
            <p:ph idx="1"/>
          </p:nvPr>
        </p:nvSpPr>
        <p:spPr>
          <a:xfrm>
            <a:off x="2225318" y="1474237"/>
            <a:ext cx="8915400" cy="5057191"/>
          </a:xfrm>
        </p:spPr>
        <p:txBody>
          <a:bodyPr>
            <a:normAutofit fontScale="92500" lnSpcReduction="20000"/>
          </a:bodyPr>
          <a:lstStyle/>
          <a:p>
            <a:pPr marL="0" indent="0">
              <a:buNone/>
            </a:pPr>
            <a:r>
              <a:rPr lang="en-AU" dirty="0">
                <a:solidFill>
                  <a:srgbClr val="FF0000"/>
                </a:solidFill>
              </a:rPr>
              <a:t>Phallogocentrism</a:t>
            </a:r>
            <a:r>
              <a:rPr lang="en-AU" dirty="0"/>
              <a:t> is a quintessential term, when using </a:t>
            </a:r>
            <a:r>
              <a:rPr lang="en-AU" dirty="0">
                <a:solidFill>
                  <a:srgbClr val="FF0000"/>
                </a:solidFill>
              </a:rPr>
              <a:t>second-wave feminist </a:t>
            </a:r>
            <a:r>
              <a:rPr lang="en-AU" dirty="0"/>
              <a:t>theory, to </a:t>
            </a:r>
            <a:r>
              <a:rPr lang="en-AU" dirty="0" smtClean="0"/>
              <a:t>use to </a:t>
            </a:r>
            <a:r>
              <a:rPr lang="en-AU" dirty="0" smtClean="0">
                <a:solidFill>
                  <a:srgbClr val="FF0000"/>
                </a:solidFill>
              </a:rPr>
              <a:t>deconstruct </a:t>
            </a:r>
            <a:r>
              <a:rPr lang="en-AU" dirty="0"/>
              <a:t>a text and is central to </a:t>
            </a:r>
            <a:r>
              <a:rPr lang="en-AU" dirty="0">
                <a:solidFill>
                  <a:srgbClr val="FF0000"/>
                </a:solidFill>
              </a:rPr>
              <a:t>Gilbert and Gubar’s </a:t>
            </a:r>
            <a:r>
              <a:rPr lang="en-AU" i="1" dirty="0">
                <a:solidFill>
                  <a:srgbClr val="FF0000"/>
                </a:solidFill>
              </a:rPr>
              <a:t>The Madwoman in the Attic</a:t>
            </a:r>
            <a:r>
              <a:rPr lang="en-AU" dirty="0"/>
              <a:t>. It refers to the </a:t>
            </a:r>
            <a:r>
              <a:rPr lang="en-AU" dirty="0">
                <a:solidFill>
                  <a:srgbClr val="FF0000"/>
                </a:solidFill>
              </a:rPr>
              <a:t>privileging of the phallus in the construction of meaning in language and literature and the implicit belief that the male sexual organ is the only one of significance and authority and, as a result, women can be “</a:t>
            </a:r>
            <a:r>
              <a:rPr lang="en-AU" i="1" dirty="0">
                <a:solidFill>
                  <a:srgbClr val="FF0000"/>
                </a:solidFill>
              </a:rPr>
              <a:t>defined only in terms of their relation to men, only in terms of what they lack” </a:t>
            </a:r>
            <a:r>
              <a:rPr lang="en-AU" dirty="0">
                <a:solidFill>
                  <a:srgbClr val="FF0000"/>
                </a:solidFill>
              </a:rPr>
              <a:t>(</a:t>
            </a:r>
            <a:r>
              <a:rPr lang="en-AU" dirty="0" err="1">
                <a:solidFill>
                  <a:srgbClr val="FF0000"/>
                </a:solidFill>
              </a:rPr>
              <a:t>Rouzie</a:t>
            </a:r>
            <a:r>
              <a:rPr lang="en-AU" dirty="0">
                <a:solidFill>
                  <a:srgbClr val="FF0000"/>
                </a:solidFill>
              </a:rPr>
              <a:t>, 1999). </a:t>
            </a:r>
            <a:r>
              <a:rPr lang="en-AU" i="1" dirty="0"/>
              <a:t>Heart of Darkness</a:t>
            </a:r>
            <a:r>
              <a:rPr lang="en-AU" dirty="0"/>
              <a:t> can definitely be construed as being a </a:t>
            </a:r>
            <a:r>
              <a:rPr lang="en-AU" dirty="0">
                <a:solidFill>
                  <a:srgbClr val="FF0000"/>
                </a:solidFill>
              </a:rPr>
              <a:t>phallogocentric text.  </a:t>
            </a:r>
            <a:r>
              <a:rPr lang="en-AU" dirty="0"/>
              <a:t>The </a:t>
            </a:r>
            <a:r>
              <a:rPr lang="en-AU" dirty="0">
                <a:solidFill>
                  <a:srgbClr val="FF0000"/>
                </a:solidFill>
              </a:rPr>
              <a:t>dominance of the phallus </a:t>
            </a:r>
            <a:r>
              <a:rPr lang="en-AU" dirty="0"/>
              <a:t>is asserted several times throughout the </a:t>
            </a:r>
            <a:r>
              <a:rPr lang="en-AU" dirty="0">
                <a:solidFill>
                  <a:srgbClr val="FF0000"/>
                </a:solidFill>
              </a:rPr>
              <a:t>narrative, </a:t>
            </a:r>
            <a:r>
              <a:rPr lang="en-AU" dirty="0"/>
              <a:t>specifically when Marlow recounts seeing a man-o’-war attacking an outpost. </a:t>
            </a:r>
            <a:r>
              <a:rPr lang="en-AU" i="1" dirty="0"/>
              <a:t>“In the empty immensity of earth, sky and water, there she was, incomprehensible, firing into a continent. Pop, would go one of the six-inch guns.” </a:t>
            </a:r>
            <a:r>
              <a:rPr lang="en-AU" dirty="0"/>
              <a:t>(Conrad, 1899). The guns can be read as </a:t>
            </a:r>
            <a:r>
              <a:rPr lang="en-AU" dirty="0">
                <a:solidFill>
                  <a:srgbClr val="FF0000"/>
                </a:solidFill>
              </a:rPr>
              <a:t>symbolic of masculine sexuality</a:t>
            </a:r>
            <a:r>
              <a:rPr lang="en-AU" dirty="0"/>
              <a:t>, their ejaculation attempting to subjugate their surroundings, that is, female Africa. Another powerful example of the </a:t>
            </a:r>
            <a:r>
              <a:rPr lang="en-AU" dirty="0">
                <a:solidFill>
                  <a:srgbClr val="FF0000"/>
                </a:solidFill>
              </a:rPr>
              <a:t>phallogocentrism</a:t>
            </a:r>
            <a:r>
              <a:rPr lang="en-AU" dirty="0"/>
              <a:t> of the text is when the riverboat encounters the mysterious African woman, the ‘pilgrims’ travelling with Marlow’s reaction to her is to </a:t>
            </a:r>
            <a:r>
              <a:rPr lang="en-AU" i="1" dirty="0"/>
              <a:t>“squirt lead in the air out of Winchesters held to the hip”</a:t>
            </a:r>
            <a:r>
              <a:rPr lang="en-AU" dirty="0"/>
              <a:t> (</a:t>
            </a:r>
            <a:r>
              <a:rPr lang="en-AU" i="1" dirty="0"/>
              <a:t>Conrad, 1899</a:t>
            </a:r>
            <a:r>
              <a:rPr lang="en-AU" dirty="0"/>
              <a:t>). Again, this is clearly </a:t>
            </a:r>
            <a:r>
              <a:rPr lang="en-AU" dirty="0">
                <a:solidFill>
                  <a:srgbClr val="FF0000"/>
                </a:solidFill>
              </a:rPr>
              <a:t>symbolic of the men’s attempt to subjugate the woman </a:t>
            </a:r>
            <a:r>
              <a:rPr lang="en-AU" dirty="0"/>
              <a:t>with their aggressive ejaculations</a:t>
            </a:r>
            <a:r>
              <a:rPr lang="en-AU" dirty="0" smtClean="0"/>
              <a:t>.</a:t>
            </a:r>
          </a:p>
          <a:p>
            <a:pPr marL="0" indent="0">
              <a:buNone/>
            </a:pPr>
            <a:r>
              <a:rPr lang="en-AU" b="1" dirty="0" smtClean="0">
                <a:solidFill>
                  <a:schemeClr val="tx1"/>
                </a:solidFill>
              </a:rPr>
              <a:t>This </a:t>
            </a:r>
            <a:r>
              <a:rPr lang="en-AU" b="1" dirty="0">
                <a:solidFill>
                  <a:schemeClr val="tx1"/>
                </a:solidFill>
              </a:rPr>
              <a:t>also demonstrates discerning understanding and analysis of literary texts. </a:t>
            </a:r>
            <a:endParaRPr lang="en-AU" b="1" dirty="0" smtClean="0">
              <a:solidFill>
                <a:schemeClr val="tx1"/>
              </a:solidFill>
            </a:endParaRPr>
          </a:p>
          <a:p>
            <a:pPr marL="0" indent="0">
              <a:buNone/>
            </a:pPr>
            <a:r>
              <a:rPr lang="en-AU" b="1" dirty="0">
                <a:solidFill>
                  <a:schemeClr val="tx1"/>
                </a:solidFill>
              </a:rPr>
              <a:t>Please refer to the model responses provided on NEST in order to understand how theory is applied to text.</a:t>
            </a:r>
            <a:endParaRPr lang="en-US" b="1" dirty="0">
              <a:solidFill>
                <a:schemeClr val="tx1"/>
              </a:solidFill>
            </a:endParaRPr>
          </a:p>
          <a:p>
            <a:pPr marL="0" indent="0">
              <a:buNone/>
            </a:pPr>
            <a:endParaRPr lang="en-US" b="1" dirty="0">
              <a:solidFill>
                <a:schemeClr val="tx1"/>
              </a:solidFill>
            </a:endParaRPr>
          </a:p>
          <a:p>
            <a:pPr marL="0" indent="0">
              <a:buNone/>
            </a:pPr>
            <a:endParaRPr lang="en-US" dirty="0"/>
          </a:p>
        </p:txBody>
      </p:sp>
    </p:spTree>
    <p:extLst>
      <p:ext uri="{BB962C8B-B14F-4D97-AF65-F5344CB8AC3E}">
        <p14:creationId xmlns:p14="http://schemas.microsoft.com/office/powerpoint/2010/main" val="2867888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6">
                    <a:lumMod val="75000"/>
                  </a:schemeClr>
                </a:solidFill>
              </a:rPr>
              <a:t>Evaluation and synthesis</a:t>
            </a:r>
            <a:br>
              <a:rPr lang="en-US" b="1" dirty="0">
                <a:solidFill>
                  <a:schemeClr val="accent6">
                    <a:lumMod val="75000"/>
                  </a:schemeClr>
                </a:solidFill>
              </a:rPr>
            </a:br>
            <a:endParaRPr lang="en-US" dirty="0"/>
          </a:p>
        </p:txBody>
      </p:sp>
      <p:sp>
        <p:nvSpPr>
          <p:cNvPr id="3" name="Content Placeholder 2"/>
          <p:cNvSpPr>
            <a:spLocks noGrp="1"/>
          </p:cNvSpPr>
          <p:nvPr>
            <p:ph sz="half" idx="1"/>
          </p:nvPr>
        </p:nvSpPr>
        <p:spPr/>
        <p:txBody>
          <a:bodyPr>
            <a:normAutofit lnSpcReduction="10000"/>
          </a:bodyPr>
          <a:lstStyle/>
          <a:p>
            <a:pPr marL="0" indent="0">
              <a:buNone/>
            </a:pPr>
            <a:r>
              <a:rPr lang="en-US" dirty="0" smtClean="0"/>
              <a:t>From </a:t>
            </a:r>
            <a:r>
              <a:rPr lang="en-US" dirty="0"/>
              <a:t>task sheet: “</a:t>
            </a:r>
            <a:r>
              <a:rPr lang="en-US" i="1" dirty="0"/>
              <a:t>Use a focus </a:t>
            </a:r>
            <a:r>
              <a:rPr lang="en-AU" i="1" dirty="0"/>
              <a:t>question to </a:t>
            </a:r>
            <a:r>
              <a:rPr lang="en-AU" b="1" i="1" dirty="0"/>
              <a:t>evaluate the effectiveness </a:t>
            </a:r>
            <a:r>
              <a:rPr lang="en-AU" i="1" dirty="0"/>
              <a:t>of at least two selected theories (or aspects of those theories) in producing a close reading/s of your chosen complex literary text/s</a:t>
            </a:r>
            <a:r>
              <a:rPr lang="en-AU" dirty="0"/>
              <a:t>”.</a:t>
            </a:r>
          </a:p>
          <a:p>
            <a:pPr marL="0" indent="0">
              <a:buNone/>
            </a:pPr>
            <a:r>
              <a:rPr lang="en-AU" dirty="0" smtClean="0"/>
              <a:t>This is your main goal. </a:t>
            </a:r>
            <a:endParaRPr lang="en-AU" dirty="0"/>
          </a:p>
          <a:p>
            <a:pPr marL="0" indent="0">
              <a:buNone/>
            </a:pPr>
            <a:r>
              <a:rPr lang="en-AU" b="1" dirty="0">
                <a:solidFill>
                  <a:schemeClr val="tx1"/>
                </a:solidFill>
              </a:rPr>
              <a:t>Have you carefully and systematically followed advice on the </a:t>
            </a:r>
            <a:r>
              <a:rPr lang="en-AU" b="1" i="1" dirty="0">
                <a:solidFill>
                  <a:schemeClr val="tx1"/>
                </a:solidFill>
              </a:rPr>
              <a:t>Synthesis and Evaluation </a:t>
            </a:r>
            <a:r>
              <a:rPr lang="en-AU" b="1" dirty="0">
                <a:solidFill>
                  <a:schemeClr val="tx1"/>
                </a:solidFill>
              </a:rPr>
              <a:t>doc on NEST? </a:t>
            </a:r>
            <a:endParaRPr lang="en-US" b="1" dirty="0">
              <a:solidFill>
                <a:schemeClr val="tx1"/>
              </a:solidFill>
            </a:endParaRPr>
          </a:p>
        </p:txBody>
      </p:sp>
      <p:sp>
        <p:nvSpPr>
          <p:cNvPr id="4" name="Content Placeholder 3"/>
          <p:cNvSpPr>
            <a:spLocks noGrp="1"/>
          </p:cNvSpPr>
          <p:nvPr>
            <p:ph sz="half" idx="2"/>
          </p:nvPr>
        </p:nvSpPr>
        <p:spPr/>
        <p:txBody>
          <a:bodyPr>
            <a:normAutofit lnSpcReduction="10000"/>
          </a:bodyPr>
          <a:lstStyle/>
          <a:p>
            <a:pPr marL="0" indent="0">
              <a:buNone/>
            </a:pPr>
            <a:r>
              <a:rPr lang="en-US" b="1" dirty="0" smtClean="0"/>
              <a:t>Synthesis:</a:t>
            </a:r>
          </a:p>
          <a:p>
            <a:pPr marL="0" indent="0">
              <a:buNone/>
            </a:pPr>
            <a:r>
              <a:rPr lang="en-US" dirty="0" smtClean="0"/>
              <a:t>You would all benefit from using </a:t>
            </a:r>
            <a:r>
              <a:rPr lang="en-US" b="1" dirty="0" smtClean="0"/>
              <a:t>PEEL paragraphs</a:t>
            </a:r>
            <a:r>
              <a:rPr lang="en-US" dirty="0" smtClean="0"/>
              <a:t> in a logically organized essay structure. You should be quite systematic about this. If you use topic and linking sentences which relate strongly to your focus question, the essay will ‘flow’. Essay structure improves synthesis of ideas and coherence. </a:t>
            </a:r>
          </a:p>
          <a:p>
            <a:pPr marL="0" indent="0">
              <a:buNone/>
            </a:pPr>
            <a:r>
              <a:rPr lang="en-US" b="1" dirty="0" smtClean="0">
                <a:solidFill>
                  <a:schemeClr val="tx1"/>
                </a:solidFill>
              </a:rPr>
              <a:t>Have you been referring to the colour coded scaffold provided on NEST?</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86714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anim calcmode="lin" valueType="num">
                                      <p:cBhvr additive="base">
                                        <p:cTn id="3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
                                            <p:txEl>
                                              <p:pRg st="1" end="1"/>
                                            </p:txEl>
                                          </p:spTgt>
                                        </p:tgtEl>
                                        <p:attrNameLst>
                                          <p:attrName>style.visibility</p:attrName>
                                        </p:attrNameLst>
                                      </p:cBhvr>
                                      <p:to>
                                        <p:strVal val="visible"/>
                                      </p:to>
                                    </p:set>
                                    <p:animEffect transition="in" filter="fade">
                                      <p:cBhvr>
                                        <p:cTn id="41" dur="1000"/>
                                        <p:tgtEl>
                                          <p:spTgt spid="4">
                                            <p:txEl>
                                              <p:pRg st="1" end="1"/>
                                            </p:txEl>
                                          </p:spTgt>
                                        </p:tgtEl>
                                      </p:cBhvr>
                                    </p:animEffect>
                                    <p:anim calcmode="lin" valueType="num">
                                      <p:cBhvr>
                                        <p:cTn id="4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nodeType="clickEffect">
                                  <p:stCondLst>
                                    <p:cond delay="0"/>
                                  </p:stCondLst>
                                  <p:childTnLst>
                                    <p:set>
                                      <p:cBhvr>
                                        <p:cTn id="47" dur="1" fill="hold">
                                          <p:stCondLst>
                                            <p:cond delay="0"/>
                                          </p:stCondLst>
                                        </p:cTn>
                                        <p:tgtEl>
                                          <p:spTgt spid="4">
                                            <p:txEl>
                                              <p:pRg st="2" end="2"/>
                                            </p:txEl>
                                          </p:spTgt>
                                        </p:tgtEl>
                                        <p:attrNameLst>
                                          <p:attrName>style.visibility</p:attrName>
                                        </p:attrNameLst>
                                      </p:cBhvr>
                                      <p:to>
                                        <p:strVal val="visible"/>
                                      </p:to>
                                    </p:set>
                                    <p:anim calcmode="lin" valueType="num">
                                      <p:cBhvr>
                                        <p:cTn id="48"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49"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50"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51"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accent6">
                    <a:lumMod val="75000"/>
                  </a:schemeClr>
                </a:solidFill>
              </a:rPr>
              <a:t>Evaluation and synthesis </a:t>
            </a:r>
            <a:br>
              <a:rPr lang="en-US" b="1" dirty="0">
                <a:solidFill>
                  <a:schemeClr val="accent6">
                    <a:lumMod val="75000"/>
                  </a:schemeClr>
                </a:solidFill>
              </a:rPr>
            </a:br>
            <a:r>
              <a:rPr lang="en-US" b="1" dirty="0">
                <a:solidFill>
                  <a:schemeClr val="accent6">
                    <a:lumMod val="75000"/>
                  </a:schemeClr>
                </a:solidFill>
              </a:rPr>
              <a:t>Common errors</a:t>
            </a:r>
          </a:p>
        </p:txBody>
      </p:sp>
      <p:sp>
        <p:nvSpPr>
          <p:cNvPr id="3" name="Content Placeholder 2"/>
          <p:cNvSpPr>
            <a:spLocks noGrp="1"/>
          </p:cNvSpPr>
          <p:nvPr>
            <p:ph sz="half" idx="1"/>
          </p:nvPr>
        </p:nvSpPr>
        <p:spPr/>
        <p:txBody>
          <a:bodyPr>
            <a:normAutofit fontScale="85000" lnSpcReduction="20000"/>
          </a:bodyPr>
          <a:lstStyle/>
          <a:p>
            <a:pPr marL="0" indent="0">
              <a:buNone/>
            </a:pPr>
            <a:r>
              <a:rPr lang="en-US" b="1" dirty="0"/>
              <a:t>Irrelevant information – you must remain sharply focused on your central question</a:t>
            </a:r>
            <a:r>
              <a:rPr lang="en-US" b="1" dirty="0" smtClean="0"/>
              <a:t>. </a:t>
            </a:r>
          </a:p>
          <a:p>
            <a:pPr marL="0" indent="0">
              <a:buNone/>
            </a:pPr>
            <a:r>
              <a:rPr lang="en-US" b="1" dirty="0" smtClean="0"/>
              <a:t>Don’t provide unnecessary biographical details about the author. </a:t>
            </a:r>
          </a:p>
          <a:p>
            <a:pPr marL="0" indent="0">
              <a:buNone/>
            </a:pPr>
            <a:r>
              <a:rPr lang="en-US" b="1" dirty="0" smtClean="0"/>
              <a:t>Only mention aspects of reception by readers if they are relevant to your focus. E.g. </a:t>
            </a:r>
            <a:r>
              <a:rPr lang="en-US" b="1" i="1" dirty="0" smtClean="0"/>
              <a:t>Brave New World </a:t>
            </a:r>
            <a:r>
              <a:rPr lang="en-US" b="1" dirty="0" smtClean="0"/>
              <a:t>may have been considered controversial when it was published because of the way the economy and society of the World State was represented in it. This is relevant if your focus question is examining social and economic aspects of the novel.</a:t>
            </a:r>
          </a:p>
          <a:p>
            <a:pPr marL="0" indent="0">
              <a:buNone/>
            </a:pPr>
            <a:r>
              <a:rPr lang="en-US" b="1" dirty="0" smtClean="0"/>
              <a:t>Similarly, </a:t>
            </a:r>
            <a:r>
              <a:rPr lang="en-US" b="1" i="1" dirty="0" smtClean="0"/>
              <a:t>The Harp in the South </a:t>
            </a:r>
            <a:r>
              <a:rPr lang="en-US" b="1" dirty="0" smtClean="0"/>
              <a:t>was controversial because of the way slum dwellers are represented so this is relevant if your essay is focusing on social class.   </a:t>
            </a:r>
            <a:endParaRPr lang="en-US" b="1" dirty="0"/>
          </a:p>
          <a:p>
            <a:pPr marL="0" indent="0">
              <a:buNone/>
            </a:pPr>
            <a:endParaRPr lang="en-US" dirty="0"/>
          </a:p>
        </p:txBody>
      </p:sp>
      <p:sp>
        <p:nvSpPr>
          <p:cNvPr id="6" name="Rectangle 5"/>
          <p:cNvSpPr/>
          <p:nvPr/>
        </p:nvSpPr>
        <p:spPr>
          <a:xfrm>
            <a:off x="7781731" y="1231641"/>
            <a:ext cx="3573624" cy="3909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Also, you might refer, in passing, to the patriarchal ideology apparent at the time of the publication of </a:t>
            </a:r>
            <a:r>
              <a:rPr lang="en-US" i="1" dirty="0" smtClean="0"/>
              <a:t>HOD, Wuthering Heights</a:t>
            </a:r>
            <a:r>
              <a:rPr lang="en-US" dirty="0" smtClean="0"/>
              <a:t> or </a:t>
            </a:r>
            <a:r>
              <a:rPr lang="en-US" i="1" dirty="0" smtClean="0"/>
              <a:t>Nineteen Eighty Four </a:t>
            </a:r>
            <a:r>
              <a:rPr lang="en-US" dirty="0" smtClean="0"/>
              <a:t>if you are focusing on gender issues.</a:t>
            </a:r>
          </a:p>
          <a:p>
            <a:r>
              <a:rPr lang="en-US" dirty="0" smtClean="0"/>
              <a:t>You might briefly refer to the contemporary publication of </a:t>
            </a:r>
            <a:r>
              <a:rPr lang="en-US" i="1" dirty="0" smtClean="0"/>
              <a:t>The Way of all Things </a:t>
            </a:r>
            <a:r>
              <a:rPr lang="en-US" dirty="0" smtClean="0"/>
              <a:t>in a society that is familiar with, and mostly accepting of, feminist viewpoints. </a:t>
            </a:r>
          </a:p>
          <a:p>
            <a:pPr algn="ctr"/>
            <a:endParaRPr lang="en-US" dirty="0"/>
          </a:p>
        </p:txBody>
      </p:sp>
    </p:spTree>
    <p:extLst>
      <p:ext uri="{BB962C8B-B14F-4D97-AF65-F5344CB8AC3E}">
        <p14:creationId xmlns:p14="http://schemas.microsoft.com/office/powerpoint/2010/main" val="376393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1000"/>
                                        <p:tgtEl>
                                          <p:spTgt spid="6">
                                            <p:txEl>
                                              <p:pRg st="0" end="0"/>
                                            </p:txEl>
                                          </p:spTgt>
                                        </p:tgtEl>
                                      </p:cBhvr>
                                    </p:animEffect>
                                    <p:anim calcmode="lin" valueType="num">
                                      <p:cBhvr>
                                        <p:cTn id="4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4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6">
                                            <p:txEl>
                                              <p:pRg st="1" end="1"/>
                                            </p:txEl>
                                          </p:spTgt>
                                        </p:tgtEl>
                                        <p:attrNameLst>
                                          <p:attrName>style.visibility</p:attrName>
                                        </p:attrNameLst>
                                      </p:cBhvr>
                                      <p:to>
                                        <p:strVal val="visible"/>
                                      </p:to>
                                    </p:set>
                                    <p:animEffect transition="in" filter="fade">
                                      <p:cBhvr>
                                        <p:cTn id="46" dur="1000"/>
                                        <p:tgtEl>
                                          <p:spTgt spid="6">
                                            <p:txEl>
                                              <p:pRg st="1" end="1"/>
                                            </p:txEl>
                                          </p:spTgt>
                                        </p:tgtEl>
                                      </p:cBhvr>
                                    </p:animEffect>
                                    <p:anim calcmode="lin" valueType="num">
                                      <p:cBhvr>
                                        <p:cTn id="47"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48"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6">
                    <a:lumMod val="75000"/>
                  </a:schemeClr>
                </a:solidFill>
              </a:rPr>
              <a:t>Evaluation </a:t>
            </a:r>
            <a:r>
              <a:rPr lang="en-US" b="1" dirty="0">
                <a:solidFill>
                  <a:srgbClr val="FF0000"/>
                </a:solidFill>
              </a:rPr>
              <a:t>and </a:t>
            </a:r>
            <a:r>
              <a:rPr lang="en-US" b="1" dirty="0" smtClean="0">
                <a:solidFill>
                  <a:srgbClr val="FF0000"/>
                </a:solidFill>
              </a:rPr>
              <a:t>synthesis </a:t>
            </a:r>
            <a:r>
              <a:rPr lang="en-US" b="1" dirty="0" smtClean="0">
                <a:solidFill>
                  <a:schemeClr val="accent6">
                    <a:lumMod val="75000"/>
                  </a:schemeClr>
                </a:solidFill>
              </a:rPr>
              <a:t>– essay structure</a:t>
            </a:r>
            <a:r>
              <a:rPr lang="en-US" b="1" dirty="0">
                <a:solidFill>
                  <a:schemeClr val="accent6">
                    <a:lumMod val="75000"/>
                  </a:schemeClr>
                </a:solidFill>
              </a:rPr>
              <a:t/>
            </a:r>
            <a:br>
              <a:rPr lang="en-US" b="1" dirty="0">
                <a:solidFill>
                  <a:schemeClr val="accent6">
                    <a:lumMod val="75000"/>
                  </a:schemeClr>
                </a:solidFill>
              </a:rPr>
            </a:br>
            <a:endParaRPr lang="en-US"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248246855"/>
              </p:ext>
            </p:extLst>
          </p:nvPr>
        </p:nvGraphicFramePr>
        <p:xfrm>
          <a:off x="2388638" y="1511558"/>
          <a:ext cx="7192718" cy="4702630"/>
        </p:xfrm>
        <a:graphic>
          <a:graphicData uri="http://schemas.openxmlformats.org/drawingml/2006/table">
            <a:tbl>
              <a:tblPr firstRow="1" firstCol="1" bandRow="1">
                <a:tableStyleId>{5C22544A-7EE6-4342-B048-85BDC9FD1C3A}</a:tableStyleId>
              </a:tblPr>
              <a:tblGrid>
                <a:gridCol w="2397060"/>
                <a:gridCol w="2397829"/>
                <a:gridCol w="2397829"/>
              </a:tblGrid>
              <a:tr h="1116294">
                <a:tc>
                  <a:txBody>
                    <a:bodyPr/>
                    <a:lstStyle/>
                    <a:p>
                      <a:pPr marL="0" marR="0">
                        <a:lnSpc>
                          <a:spcPct val="107000"/>
                        </a:lnSpc>
                        <a:spcBef>
                          <a:spcPts val="0"/>
                        </a:spcBef>
                        <a:spcAft>
                          <a:spcPts val="0"/>
                        </a:spcAft>
                      </a:pPr>
                      <a:r>
                        <a:rPr lang="en-US" sz="1100" dirty="0">
                          <a:effectLst/>
                        </a:rPr>
                        <a:t>Introduction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Introduce your complex text, focus question and theories you intend to apply. Remember, you are exploring rather than arguing.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dirty="0" smtClean="0">
                          <a:effectLst/>
                        </a:rPr>
                        <a:t>You  </a:t>
                      </a:r>
                      <a:r>
                        <a:rPr lang="en-US" sz="1000" dirty="0">
                          <a:effectLst/>
                        </a:rPr>
                        <a:t>might like to begin with a quote or a clever heading. </a:t>
                      </a:r>
                      <a:endParaRPr lang="en-US" sz="1000" dirty="0" smtClean="0">
                        <a:effectLst/>
                      </a:endParaRPr>
                    </a:p>
                    <a:p>
                      <a:pPr marL="0" marR="0">
                        <a:lnSpc>
                          <a:spcPct val="107000"/>
                        </a:lnSpc>
                        <a:spcBef>
                          <a:spcPts val="0"/>
                        </a:spcBef>
                        <a:spcAft>
                          <a:spcPts val="0"/>
                        </a:spcAft>
                      </a:pPr>
                      <a:r>
                        <a:rPr lang="en-US" sz="1000" dirty="0" smtClean="0">
                          <a:effectLst/>
                          <a:latin typeface="Calibri" panose="020F0502020204030204" pitchFamily="34" charset="0"/>
                          <a:ea typeface="Calibri" panose="020F0502020204030204" pitchFamily="34" charset="0"/>
                          <a:cs typeface="Times New Roman" panose="02020603050405020304" pitchFamily="18" charset="0"/>
                        </a:rPr>
                        <a:t>Write about novel and theory in the present tense.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244359">
                <a:tc>
                  <a:txBody>
                    <a:bodyPr/>
                    <a:lstStyle/>
                    <a:p>
                      <a:pPr marL="0" marR="0">
                        <a:lnSpc>
                          <a:spcPct val="107000"/>
                        </a:lnSpc>
                        <a:spcBef>
                          <a:spcPts val="0"/>
                        </a:spcBef>
                        <a:spcAft>
                          <a:spcPts val="0"/>
                        </a:spcAft>
                      </a:pPr>
                      <a:r>
                        <a:rPr lang="en-US" sz="1100" dirty="0">
                          <a:effectLst/>
                        </a:rPr>
                        <a:t>Body paragraphs</a:t>
                      </a:r>
                    </a:p>
                    <a:p>
                      <a:pPr marL="0" marR="0">
                        <a:lnSpc>
                          <a:spcPct val="107000"/>
                        </a:lnSpc>
                        <a:spcBef>
                          <a:spcPts val="0"/>
                        </a:spcBef>
                        <a:spcAft>
                          <a:spcPts val="0"/>
                        </a:spcAft>
                      </a:pPr>
                      <a:r>
                        <a:rPr lang="en-US" sz="1100" dirty="0">
                          <a:effectLst/>
                        </a:rPr>
                        <a:t> </a:t>
                      </a:r>
                    </a:p>
                    <a:p>
                      <a:pPr marL="0" marR="0">
                        <a:lnSpc>
                          <a:spcPct val="107000"/>
                        </a:lnSpc>
                        <a:spcBef>
                          <a:spcPts val="0"/>
                        </a:spcBef>
                        <a:spcAft>
                          <a:spcPts val="0"/>
                        </a:spcAft>
                      </a:pPr>
                      <a:r>
                        <a:rPr lang="en-US" sz="1100" dirty="0">
                          <a:effectLst/>
                        </a:rPr>
                        <a:t>Explain theory</a:t>
                      </a:r>
                    </a:p>
                    <a:p>
                      <a:pPr marL="0" marR="0">
                        <a:lnSpc>
                          <a:spcPct val="107000"/>
                        </a:lnSpc>
                        <a:spcBef>
                          <a:spcPts val="0"/>
                        </a:spcBef>
                        <a:spcAft>
                          <a:spcPts val="0"/>
                        </a:spcAft>
                      </a:pPr>
                      <a:r>
                        <a:rPr lang="en-US" sz="1100" dirty="0">
                          <a:effectLst/>
                        </a:rPr>
                        <a:t>Analyse text/support</a:t>
                      </a:r>
                    </a:p>
                    <a:p>
                      <a:pPr marL="0" marR="0">
                        <a:lnSpc>
                          <a:spcPct val="107000"/>
                        </a:lnSpc>
                        <a:spcBef>
                          <a:spcPts val="0"/>
                        </a:spcBef>
                        <a:spcAft>
                          <a:spcPts val="0"/>
                        </a:spcAft>
                      </a:pPr>
                      <a:r>
                        <a:rPr lang="en-US" sz="1100" dirty="0">
                          <a:effectLst/>
                        </a:rPr>
                        <a:t>Evaluate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b="1" dirty="0" smtClean="0">
                          <a:solidFill>
                            <a:srgbClr val="FF0000"/>
                          </a:solidFill>
                          <a:effectLst/>
                        </a:rPr>
                        <a:t>PEEL paragraphs</a:t>
                      </a:r>
                    </a:p>
                    <a:p>
                      <a:pPr marL="0" marR="0">
                        <a:lnSpc>
                          <a:spcPct val="107000"/>
                        </a:lnSpc>
                        <a:spcBef>
                          <a:spcPts val="0"/>
                        </a:spcBef>
                        <a:spcAft>
                          <a:spcPts val="0"/>
                        </a:spcAft>
                      </a:pPr>
                      <a:r>
                        <a:rPr lang="en-US" sz="1000" dirty="0" smtClean="0">
                          <a:effectLst/>
                        </a:rPr>
                        <a:t>Begin </a:t>
                      </a:r>
                      <a:r>
                        <a:rPr lang="en-US" sz="1000" dirty="0">
                          <a:effectLst/>
                        </a:rPr>
                        <a:t>each paragraph with a topic sentence/idea that tightly back maps to your focus question. Expand/elaborate and support your ideas in the body of each paragraph. Thoughtful linking sentences will add to cohesion and synthesis of ideas.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dirty="0">
                          <a:effectLst/>
                        </a:rPr>
                        <a:t>Paragraphs in the research paper may be considerably longer than those in a standard high school essay.</a:t>
                      </a:r>
                      <a:endParaRPr lang="en-US" sz="1100" dirty="0">
                        <a:effectLst/>
                      </a:endParaRPr>
                    </a:p>
                    <a:p>
                      <a:pPr marL="0" marR="0">
                        <a:lnSpc>
                          <a:spcPct val="107000"/>
                        </a:lnSpc>
                        <a:spcBef>
                          <a:spcPts val="0"/>
                        </a:spcBef>
                        <a:spcAft>
                          <a:spcPts val="0"/>
                        </a:spcAft>
                      </a:pPr>
                      <a:r>
                        <a:rPr lang="en-US" sz="1000" dirty="0">
                          <a:effectLst/>
                        </a:rPr>
                        <a:t>Maintain a clear focus throughout by using topic and linking sentences which relate </a:t>
                      </a:r>
                      <a:r>
                        <a:rPr lang="en-US" sz="1000" dirty="0" smtClean="0">
                          <a:effectLst/>
                        </a:rPr>
                        <a:t>tightly to your</a:t>
                      </a:r>
                      <a:r>
                        <a:rPr lang="en-US" sz="1000" baseline="0" dirty="0" smtClean="0">
                          <a:effectLst/>
                        </a:rPr>
                        <a:t> </a:t>
                      </a:r>
                      <a:r>
                        <a:rPr lang="en-US" sz="1000" dirty="0" smtClean="0">
                          <a:effectLst/>
                        </a:rPr>
                        <a:t>focus </a:t>
                      </a:r>
                      <a:r>
                        <a:rPr lang="en-US" sz="1000" dirty="0">
                          <a:effectLst/>
                        </a:rPr>
                        <a:t>question.</a:t>
                      </a:r>
                      <a:endParaRPr lang="en-US" sz="1100" dirty="0">
                        <a:effectLst/>
                      </a:endParaRPr>
                    </a:p>
                    <a:p>
                      <a:pPr marL="0" marR="0">
                        <a:lnSpc>
                          <a:spcPct val="107000"/>
                        </a:lnSpc>
                        <a:spcBef>
                          <a:spcPts val="0"/>
                        </a:spcBef>
                        <a:spcAft>
                          <a:spcPts val="0"/>
                        </a:spcAft>
                      </a:pPr>
                      <a:r>
                        <a:rPr lang="en-US" sz="10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341977">
                <a:tc>
                  <a:txBody>
                    <a:bodyPr/>
                    <a:lstStyle/>
                    <a:p>
                      <a:pPr marL="0" marR="0">
                        <a:lnSpc>
                          <a:spcPct val="107000"/>
                        </a:lnSpc>
                        <a:spcBef>
                          <a:spcPts val="0"/>
                        </a:spcBef>
                        <a:spcAft>
                          <a:spcPts val="0"/>
                        </a:spcAft>
                      </a:pPr>
                      <a:r>
                        <a:rPr lang="en-US" sz="1100" dirty="0" smtClean="0">
                          <a:effectLst/>
                        </a:rPr>
                        <a:t>Conclusion</a:t>
                      </a:r>
                    </a:p>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dirty="0">
                          <a:effectLst/>
                        </a:rPr>
                        <a:t>Draw firm conclusions and make discerning evaluations that strongly back map to your introduction.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b="1" dirty="0">
                          <a:effectLst/>
                        </a:rPr>
                        <a:t>Half of the conclusion can be a summary but the other half should be a conclusion in the sense of deepening the thesis established in the introduction</a:t>
                      </a:r>
                      <a:r>
                        <a:rPr lang="en-US" sz="1000" b="1" dirty="0" smtClean="0">
                          <a:effectLst/>
                        </a:rPr>
                        <a:t>. VARY YOUR VOCABULARY. </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34064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solidFill>
            <a:schemeClr val="bg2">
              <a:lumMod val="90000"/>
            </a:schemeClr>
          </a:solidFill>
          <a:ln>
            <a:solidFill>
              <a:srgbClr val="002060"/>
            </a:solidFill>
          </a:ln>
        </p:spPr>
        <p:txBody>
          <a:bodyPr/>
          <a:lstStyle/>
          <a:p>
            <a:pPr eaLnBrk="1" hangingPunct="1"/>
            <a:r>
              <a:rPr lang="en-US" altLang="en-US" b="1" dirty="0" smtClean="0">
                <a:solidFill>
                  <a:srgbClr val="00B050"/>
                </a:solidFill>
              </a:rPr>
              <a:t>Stick to essay structure and features</a:t>
            </a:r>
          </a:p>
        </p:txBody>
      </p:sp>
      <p:sp>
        <p:nvSpPr>
          <p:cNvPr id="14339" name="Rectangle 3"/>
          <p:cNvSpPr>
            <a:spLocks noGrp="1" noChangeArrowheads="1"/>
          </p:cNvSpPr>
          <p:nvPr>
            <p:ph idx="1"/>
          </p:nvPr>
        </p:nvSpPr>
        <p:spPr>
          <a:solidFill>
            <a:schemeClr val="accent4">
              <a:lumMod val="40000"/>
              <a:lumOff val="60000"/>
            </a:schemeClr>
          </a:solidFill>
          <a:ln>
            <a:solidFill>
              <a:srgbClr val="002060"/>
            </a:solidFill>
          </a:ln>
        </p:spPr>
        <p:txBody>
          <a:bodyPr>
            <a:normAutofit fontScale="92500" lnSpcReduction="10000"/>
          </a:bodyPr>
          <a:lstStyle/>
          <a:p>
            <a:pPr eaLnBrk="1" hangingPunct="1">
              <a:buFontTx/>
              <a:buNone/>
            </a:pPr>
            <a:r>
              <a:rPr lang="en-US" altLang="en-US" b="1" dirty="0" smtClean="0"/>
              <a:t>Structure PEEL paragraphs carefully:</a:t>
            </a:r>
          </a:p>
          <a:p>
            <a:pPr eaLnBrk="1" hangingPunct="1"/>
            <a:r>
              <a:rPr lang="en-US" altLang="en-US" dirty="0" smtClean="0"/>
              <a:t>Point - Topic sentence</a:t>
            </a:r>
          </a:p>
          <a:p>
            <a:pPr eaLnBrk="1" hangingPunct="1"/>
            <a:r>
              <a:rPr lang="en-US" altLang="en-US" dirty="0" smtClean="0"/>
              <a:t>Expand/explain</a:t>
            </a:r>
          </a:p>
          <a:p>
            <a:pPr eaLnBrk="1" hangingPunct="1"/>
            <a:r>
              <a:rPr lang="en-US" altLang="en-US" dirty="0" smtClean="0"/>
              <a:t>Evidence</a:t>
            </a:r>
          </a:p>
          <a:p>
            <a:pPr eaLnBrk="1" hangingPunct="1"/>
            <a:r>
              <a:rPr lang="en-US" altLang="en-US" b="1" dirty="0" smtClean="0">
                <a:solidFill>
                  <a:srgbClr val="FF0000"/>
                </a:solidFill>
              </a:rPr>
              <a:t>Evaluation</a:t>
            </a:r>
          </a:p>
          <a:p>
            <a:pPr eaLnBrk="1" hangingPunct="1"/>
            <a:r>
              <a:rPr lang="en-US" altLang="en-US" dirty="0" smtClean="0"/>
              <a:t>Conclude/Link</a:t>
            </a:r>
          </a:p>
          <a:p>
            <a:pPr eaLnBrk="1" hangingPunct="1">
              <a:buFontTx/>
              <a:buNone/>
            </a:pPr>
            <a:r>
              <a:rPr lang="en-US" altLang="en-US" dirty="0" smtClean="0"/>
              <a:t>This is more of a PEEEL structure because of the need to evaluate theoretical approaches.</a:t>
            </a:r>
          </a:p>
          <a:p>
            <a:pPr eaLnBrk="1" hangingPunct="1">
              <a:buFontTx/>
              <a:buNone/>
            </a:pPr>
            <a:r>
              <a:rPr lang="en-US" altLang="en-US" dirty="0" smtClean="0"/>
              <a:t>The content of your paragraphs will differ, especially if you use one paragraph for theory and next for application of theory to text. </a:t>
            </a:r>
          </a:p>
          <a:p>
            <a:pPr eaLnBrk="1" hangingPunct="1">
              <a:buFontTx/>
              <a:buNone/>
            </a:pPr>
            <a:r>
              <a:rPr lang="en-US" altLang="en-US" dirty="0" smtClean="0"/>
              <a:t>Your paragraphs might be need to be10-12 sentences long. </a:t>
            </a:r>
          </a:p>
        </p:txBody>
      </p:sp>
    </p:spTree>
    <p:extLst>
      <p:ext uri="{BB962C8B-B14F-4D97-AF65-F5344CB8AC3E}">
        <p14:creationId xmlns:p14="http://schemas.microsoft.com/office/powerpoint/2010/main" val="2603745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 fill="hold"/>
                                        <p:tgtEl>
                                          <p:spTgt spid="14338"/>
                                        </p:tgtEl>
                                        <p:attrNameLst>
                                          <p:attrName>ppt_x</p:attrName>
                                        </p:attrNameLst>
                                      </p:cBhvr>
                                      <p:tavLst>
                                        <p:tav tm="0">
                                          <p:val>
                                            <p:strVal val="#ppt_x"/>
                                          </p:val>
                                        </p:tav>
                                        <p:tav tm="100000">
                                          <p:val>
                                            <p:strVal val="#ppt_x"/>
                                          </p:val>
                                        </p:tav>
                                      </p:tavLst>
                                    </p:anim>
                                    <p:anim calcmode="lin" valueType="num">
                                      <p:cBhvr additive="base">
                                        <p:cTn id="8" dur="500" fill="hold"/>
                                        <p:tgtEl>
                                          <p:spTgt spid="1433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4339">
                                            <p:txEl>
                                              <p:pRg st="0" end="0"/>
                                            </p:txEl>
                                          </p:spTgt>
                                        </p:tgtEl>
                                        <p:attrNameLst>
                                          <p:attrName>style.visibility</p:attrName>
                                        </p:attrNameLst>
                                      </p:cBhvr>
                                      <p:to>
                                        <p:strVal val="visible"/>
                                      </p:to>
                                    </p:set>
                                    <p:animEffect transition="in" filter="fade">
                                      <p:cBhvr>
                                        <p:cTn id="13" dur="1000"/>
                                        <p:tgtEl>
                                          <p:spTgt spid="14339">
                                            <p:txEl>
                                              <p:pRg st="0" end="0"/>
                                            </p:txEl>
                                          </p:spTgt>
                                        </p:tgtEl>
                                      </p:cBhvr>
                                    </p:animEffect>
                                    <p:anim calcmode="lin" valueType="num">
                                      <p:cBhvr>
                                        <p:cTn id="14"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4339">
                                            <p:txEl>
                                              <p:pRg st="1" end="1"/>
                                            </p:txEl>
                                          </p:spTgt>
                                        </p:tgtEl>
                                        <p:attrNameLst>
                                          <p:attrName>style.visibility</p:attrName>
                                        </p:attrNameLst>
                                      </p:cBhvr>
                                      <p:to>
                                        <p:strVal val="visible"/>
                                      </p:to>
                                    </p:set>
                                    <p:anim calcmode="lin" valueType="num">
                                      <p:cBhvr additive="base">
                                        <p:cTn id="20"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43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4339">
                                            <p:txEl>
                                              <p:pRg st="2" end="2"/>
                                            </p:txEl>
                                          </p:spTgt>
                                        </p:tgtEl>
                                        <p:attrNameLst>
                                          <p:attrName>style.visibility</p:attrName>
                                        </p:attrNameLst>
                                      </p:cBhvr>
                                      <p:to>
                                        <p:strVal val="visible"/>
                                      </p:to>
                                    </p:set>
                                    <p:anim calcmode="lin" valueType="num">
                                      <p:cBhvr additive="base">
                                        <p:cTn id="26"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43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4339">
                                            <p:txEl>
                                              <p:pRg st="3" end="3"/>
                                            </p:txEl>
                                          </p:spTgt>
                                        </p:tgtEl>
                                        <p:attrNameLst>
                                          <p:attrName>style.visibility</p:attrName>
                                        </p:attrNameLst>
                                      </p:cBhvr>
                                      <p:to>
                                        <p:strVal val="visible"/>
                                      </p:to>
                                    </p:set>
                                    <p:anim calcmode="lin" valueType="num">
                                      <p:cBhvr additive="base">
                                        <p:cTn id="32"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43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14339">
                                            <p:txEl>
                                              <p:pRg st="4" end="4"/>
                                            </p:txEl>
                                          </p:spTgt>
                                        </p:tgtEl>
                                        <p:attrNameLst>
                                          <p:attrName>style.visibility</p:attrName>
                                        </p:attrNameLst>
                                      </p:cBhvr>
                                      <p:to>
                                        <p:strVal val="visible"/>
                                      </p:to>
                                    </p:set>
                                    <p:anim calcmode="lin" valueType="num">
                                      <p:cBhvr additive="base">
                                        <p:cTn id="38" dur="5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143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14339">
                                            <p:txEl>
                                              <p:pRg st="5" end="5"/>
                                            </p:txEl>
                                          </p:spTgt>
                                        </p:tgtEl>
                                        <p:attrNameLst>
                                          <p:attrName>style.visibility</p:attrName>
                                        </p:attrNameLst>
                                      </p:cBhvr>
                                      <p:to>
                                        <p:strVal val="visible"/>
                                      </p:to>
                                    </p:set>
                                    <p:anim calcmode="lin" valueType="num">
                                      <p:cBhvr additive="base">
                                        <p:cTn id="44" dur="5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143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14339">
                                            <p:txEl>
                                              <p:pRg st="6" end="6"/>
                                            </p:txEl>
                                          </p:spTgt>
                                        </p:tgtEl>
                                        <p:attrNameLst>
                                          <p:attrName>style.visibility</p:attrName>
                                        </p:attrNameLst>
                                      </p:cBhvr>
                                      <p:to>
                                        <p:strVal val="visible"/>
                                      </p:to>
                                    </p:set>
                                    <p:animEffect transition="in" filter="fade">
                                      <p:cBhvr>
                                        <p:cTn id="50" dur="1000"/>
                                        <p:tgtEl>
                                          <p:spTgt spid="14339">
                                            <p:txEl>
                                              <p:pRg st="6" end="6"/>
                                            </p:txEl>
                                          </p:spTgt>
                                        </p:tgtEl>
                                      </p:cBhvr>
                                    </p:animEffect>
                                    <p:anim calcmode="lin" valueType="num">
                                      <p:cBhvr>
                                        <p:cTn id="51" dur="1000" fill="hold"/>
                                        <p:tgtEl>
                                          <p:spTgt spid="14339">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1433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14339">
                                            <p:txEl>
                                              <p:pRg st="7" end="7"/>
                                            </p:txEl>
                                          </p:spTgt>
                                        </p:tgtEl>
                                        <p:attrNameLst>
                                          <p:attrName>style.visibility</p:attrName>
                                        </p:attrNameLst>
                                      </p:cBhvr>
                                      <p:to>
                                        <p:strVal val="visible"/>
                                      </p:to>
                                    </p:set>
                                    <p:animEffect transition="in" filter="fade">
                                      <p:cBhvr>
                                        <p:cTn id="57" dur="1000"/>
                                        <p:tgtEl>
                                          <p:spTgt spid="14339">
                                            <p:txEl>
                                              <p:pRg st="7" end="7"/>
                                            </p:txEl>
                                          </p:spTgt>
                                        </p:tgtEl>
                                      </p:cBhvr>
                                    </p:animEffect>
                                    <p:anim calcmode="lin" valueType="num">
                                      <p:cBhvr>
                                        <p:cTn id="58" dur="1000" fill="hold"/>
                                        <p:tgtEl>
                                          <p:spTgt spid="14339">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14339">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nodeType="clickEffect">
                                  <p:stCondLst>
                                    <p:cond delay="0"/>
                                  </p:stCondLst>
                                  <p:childTnLst>
                                    <p:set>
                                      <p:cBhvr>
                                        <p:cTn id="63" dur="1" fill="hold">
                                          <p:stCondLst>
                                            <p:cond delay="0"/>
                                          </p:stCondLst>
                                        </p:cTn>
                                        <p:tgtEl>
                                          <p:spTgt spid="14339">
                                            <p:txEl>
                                              <p:pRg st="8" end="8"/>
                                            </p:txEl>
                                          </p:spTgt>
                                        </p:tgtEl>
                                        <p:attrNameLst>
                                          <p:attrName>style.visibility</p:attrName>
                                        </p:attrNameLst>
                                      </p:cBhvr>
                                      <p:to>
                                        <p:strVal val="visible"/>
                                      </p:to>
                                    </p:set>
                                    <p:anim calcmode="lin" valueType="num">
                                      <p:cBhvr additive="base">
                                        <p:cTn id="64" dur="500" fill="hold"/>
                                        <p:tgtEl>
                                          <p:spTgt spid="14339">
                                            <p:txEl>
                                              <p:pRg st="8" end="8"/>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1433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solidFill>
          <a:ln>
            <a:solidFill>
              <a:srgbClr val="002060"/>
            </a:solidFill>
          </a:ln>
        </p:spPr>
        <p:txBody>
          <a:bodyPr/>
          <a:lstStyle/>
          <a:p>
            <a:r>
              <a:rPr lang="en-US" b="1" dirty="0" smtClean="0"/>
              <a:t>Two possible structures</a:t>
            </a:r>
            <a:endParaRPr lang="en-US" b="1" dirty="0"/>
          </a:p>
        </p:txBody>
      </p:sp>
      <p:sp>
        <p:nvSpPr>
          <p:cNvPr id="3" name="Content Placeholder 2"/>
          <p:cNvSpPr>
            <a:spLocks noGrp="1"/>
          </p:cNvSpPr>
          <p:nvPr>
            <p:ph sz="half" idx="1"/>
          </p:nvPr>
        </p:nvSpPr>
        <p:spPr>
          <a:solidFill>
            <a:schemeClr val="accent2">
              <a:lumMod val="60000"/>
              <a:lumOff val="40000"/>
            </a:schemeClr>
          </a:solidFill>
          <a:ln>
            <a:solidFill>
              <a:srgbClr val="00B050"/>
            </a:solidFill>
          </a:ln>
        </p:spPr>
        <p:txBody>
          <a:bodyPr>
            <a:normAutofit fontScale="85000" lnSpcReduction="20000"/>
          </a:bodyPr>
          <a:lstStyle/>
          <a:p>
            <a:r>
              <a:rPr lang="en-US" dirty="0" smtClean="0"/>
              <a:t>1. </a:t>
            </a:r>
            <a:r>
              <a:rPr lang="en-US" b="1" dirty="0" smtClean="0"/>
              <a:t>Write a paragraph on theory then a paragraph of analysis/application. E.g.</a:t>
            </a:r>
          </a:p>
          <a:p>
            <a:pPr marL="0" indent="0">
              <a:buNone/>
            </a:pPr>
            <a:r>
              <a:rPr lang="en-US" b="1" dirty="0" smtClean="0">
                <a:solidFill>
                  <a:srgbClr val="FF0000"/>
                </a:solidFill>
              </a:rPr>
              <a:t>Theory paragraph</a:t>
            </a:r>
          </a:p>
          <a:p>
            <a:pPr marL="0" indent="0">
              <a:buNone/>
            </a:pPr>
            <a:r>
              <a:rPr lang="en-US" dirty="0" smtClean="0">
                <a:solidFill>
                  <a:srgbClr val="FF0000"/>
                </a:solidFill>
              </a:rPr>
              <a:t>Topic sentence: </a:t>
            </a:r>
            <a:r>
              <a:rPr lang="en-US" dirty="0" smtClean="0"/>
              <a:t>Introduces theory but also refers to focus e.g. </a:t>
            </a:r>
            <a:r>
              <a:rPr lang="en-US" sz="1400" i="1" dirty="0" smtClean="0"/>
              <a:t>The analysis of significant binary oppositions, such as wealth/poverty and thrift/extravagance, in The Great Gatsby is a very profitable way of unpacking the class discourse permeating the novel.</a:t>
            </a:r>
          </a:p>
          <a:p>
            <a:pPr marL="0" indent="0">
              <a:buNone/>
            </a:pPr>
            <a:r>
              <a:rPr lang="en-US" sz="1400" dirty="0" smtClean="0">
                <a:solidFill>
                  <a:srgbClr val="FF0000"/>
                </a:solidFill>
              </a:rPr>
              <a:t>Expand/explain/evidence:</a:t>
            </a:r>
            <a:r>
              <a:rPr lang="en-US" sz="1400" dirty="0" smtClean="0"/>
              <a:t> </a:t>
            </a:r>
            <a:r>
              <a:rPr lang="en-US" sz="1400" dirty="0" err="1" smtClean="0"/>
              <a:t>Saussare’s</a:t>
            </a:r>
            <a:r>
              <a:rPr lang="en-US" sz="1400" dirty="0" smtClean="0"/>
              <a:t> stable binaries including quotes from academic sources.</a:t>
            </a:r>
          </a:p>
          <a:p>
            <a:pPr marL="0" indent="0">
              <a:buNone/>
            </a:pPr>
            <a:r>
              <a:rPr lang="en-US" sz="1400" dirty="0" smtClean="0">
                <a:solidFill>
                  <a:srgbClr val="FF0000"/>
                </a:solidFill>
              </a:rPr>
              <a:t>Expand/explain/evidence/compare: </a:t>
            </a:r>
            <a:r>
              <a:rPr lang="en-US" sz="1400" dirty="0" smtClean="0"/>
              <a:t>Derrida’s violent hierarchies </a:t>
            </a:r>
            <a:r>
              <a:rPr lang="en-US" sz="1400" dirty="0"/>
              <a:t>including quotes from academic sources.</a:t>
            </a:r>
            <a:endParaRPr lang="en-US" sz="1400" dirty="0" smtClean="0"/>
          </a:p>
          <a:p>
            <a:pPr marL="0" indent="0">
              <a:buNone/>
            </a:pPr>
            <a:r>
              <a:rPr lang="en-US" sz="1400" dirty="0" smtClean="0">
                <a:solidFill>
                  <a:srgbClr val="FF0000"/>
                </a:solidFill>
              </a:rPr>
              <a:t>Conclude/link</a:t>
            </a:r>
            <a:r>
              <a:rPr lang="en-US" sz="1400" dirty="0" smtClean="0"/>
              <a:t> to analysis paragraph. </a:t>
            </a:r>
            <a:endParaRPr lang="en-US" sz="1400" dirty="0"/>
          </a:p>
        </p:txBody>
      </p:sp>
      <p:sp>
        <p:nvSpPr>
          <p:cNvPr id="4" name="Content Placeholder 3"/>
          <p:cNvSpPr>
            <a:spLocks noGrp="1"/>
          </p:cNvSpPr>
          <p:nvPr>
            <p:ph sz="half" idx="2"/>
          </p:nvPr>
        </p:nvSpPr>
        <p:spPr>
          <a:solidFill>
            <a:schemeClr val="accent1">
              <a:lumMod val="20000"/>
              <a:lumOff val="80000"/>
            </a:schemeClr>
          </a:solidFill>
          <a:ln>
            <a:solidFill>
              <a:srgbClr val="FF0000"/>
            </a:solidFill>
          </a:ln>
        </p:spPr>
        <p:txBody>
          <a:bodyPr>
            <a:normAutofit fontScale="85000" lnSpcReduction="20000"/>
          </a:bodyPr>
          <a:lstStyle/>
          <a:p>
            <a:pPr marL="0" indent="0">
              <a:buNone/>
            </a:pPr>
            <a:r>
              <a:rPr lang="en-US" b="1" dirty="0" smtClean="0">
                <a:solidFill>
                  <a:srgbClr val="FF0000"/>
                </a:solidFill>
              </a:rPr>
              <a:t>Analysis paragraph</a:t>
            </a:r>
          </a:p>
          <a:p>
            <a:pPr marL="0" indent="0">
              <a:buNone/>
            </a:pPr>
            <a:r>
              <a:rPr lang="en-US" dirty="0" smtClean="0">
                <a:solidFill>
                  <a:srgbClr val="FF0000"/>
                </a:solidFill>
              </a:rPr>
              <a:t>Topic sentence: </a:t>
            </a:r>
            <a:r>
              <a:rPr lang="en-US" dirty="0" smtClean="0"/>
              <a:t>mention binaries, refer to focus question</a:t>
            </a:r>
          </a:p>
          <a:p>
            <a:pPr marL="0" indent="0">
              <a:buNone/>
            </a:pPr>
            <a:r>
              <a:rPr lang="en-US" dirty="0" smtClean="0">
                <a:solidFill>
                  <a:srgbClr val="FF0000"/>
                </a:solidFill>
              </a:rPr>
              <a:t>Expand/explain</a:t>
            </a:r>
          </a:p>
          <a:p>
            <a:pPr marL="0" indent="0">
              <a:buNone/>
            </a:pPr>
            <a:r>
              <a:rPr lang="en-US" dirty="0" smtClean="0">
                <a:solidFill>
                  <a:srgbClr val="FF0000"/>
                </a:solidFill>
              </a:rPr>
              <a:t>Evidence/analysis: </a:t>
            </a:r>
            <a:r>
              <a:rPr lang="en-US" dirty="0" smtClean="0"/>
              <a:t>apply Saussure</a:t>
            </a:r>
          </a:p>
          <a:p>
            <a:pPr marL="0" indent="0">
              <a:buNone/>
            </a:pPr>
            <a:r>
              <a:rPr lang="en-US" dirty="0" smtClean="0">
                <a:solidFill>
                  <a:srgbClr val="FF0000"/>
                </a:solidFill>
              </a:rPr>
              <a:t>Evaluate: </a:t>
            </a:r>
            <a:r>
              <a:rPr lang="en-US" dirty="0" smtClean="0"/>
              <a:t>weaknesses?</a:t>
            </a:r>
          </a:p>
          <a:p>
            <a:pPr marL="0" indent="0">
              <a:buNone/>
            </a:pPr>
            <a:r>
              <a:rPr lang="en-US" dirty="0" smtClean="0">
                <a:solidFill>
                  <a:srgbClr val="FF0000"/>
                </a:solidFill>
              </a:rPr>
              <a:t>Evidence/analysis:</a:t>
            </a:r>
            <a:r>
              <a:rPr lang="en-US" dirty="0" smtClean="0"/>
              <a:t> apply Derrida</a:t>
            </a:r>
          </a:p>
          <a:p>
            <a:pPr marL="0" indent="0">
              <a:buNone/>
            </a:pPr>
            <a:r>
              <a:rPr lang="en-US" dirty="0" smtClean="0">
                <a:solidFill>
                  <a:srgbClr val="FF0000"/>
                </a:solidFill>
              </a:rPr>
              <a:t>Evaluate:</a:t>
            </a:r>
            <a:r>
              <a:rPr lang="en-US" dirty="0" smtClean="0"/>
              <a:t> What did Derrida’s understanding of binary theory reveal that Saussure’s methodology did not?</a:t>
            </a:r>
          </a:p>
          <a:p>
            <a:pPr marL="0" indent="0">
              <a:buNone/>
            </a:pPr>
            <a:r>
              <a:rPr lang="en-US" dirty="0" smtClean="0">
                <a:solidFill>
                  <a:srgbClr val="FF0000"/>
                </a:solidFill>
              </a:rPr>
              <a:t>Conclude/Link</a:t>
            </a:r>
            <a:r>
              <a:rPr lang="en-US" dirty="0" smtClean="0"/>
              <a:t> to next theoretical approach</a:t>
            </a:r>
          </a:p>
          <a:p>
            <a:pPr marL="0" indent="0">
              <a:buNone/>
            </a:pPr>
            <a:r>
              <a:rPr lang="en-US" b="1" dirty="0" smtClean="0"/>
              <a:t>This is a little inefficient and may lack synthesis.  </a:t>
            </a:r>
            <a:endParaRPr lang="en-US" b="1" dirty="0"/>
          </a:p>
        </p:txBody>
      </p:sp>
    </p:spTree>
    <p:extLst>
      <p:ext uri="{BB962C8B-B14F-4D97-AF65-F5344CB8AC3E}">
        <p14:creationId xmlns:p14="http://schemas.microsoft.com/office/powerpoint/2010/main" val="2914157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4">
                                            <p:txEl>
                                              <p:pRg st="0" end="0"/>
                                            </p:txEl>
                                          </p:spTgt>
                                        </p:tgtEl>
                                        <p:attrNameLst>
                                          <p:attrName>style.visibility</p:attrName>
                                        </p:attrNameLst>
                                      </p:cBhvr>
                                      <p:to>
                                        <p:strVal val="visible"/>
                                      </p:to>
                                    </p:set>
                                    <p:animEffect transition="in" filter="fade">
                                      <p:cBhvr>
                                        <p:cTn id="50" dur="1000"/>
                                        <p:tgtEl>
                                          <p:spTgt spid="4">
                                            <p:txEl>
                                              <p:pRg st="0" end="0"/>
                                            </p:txEl>
                                          </p:spTgt>
                                        </p:tgtEl>
                                      </p:cBhvr>
                                    </p:animEffect>
                                    <p:anim calcmode="lin" valueType="num">
                                      <p:cBhvr>
                                        <p:cTn id="51"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4">
                                            <p:txEl>
                                              <p:pRg st="1" end="1"/>
                                            </p:txEl>
                                          </p:spTgt>
                                        </p:tgtEl>
                                        <p:attrNameLst>
                                          <p:attrName>style.visibility</p:attrName>
                                        </p:attrNameLst>
                                      </p:cBhvr>
                                      <p:to>
                                        <p:strVal val="visible"/>
                                      </p:to>
                                    </p:set>
                                    <p:anim calcmode="lin" valueType="num">
                                      <p:cBhvr additive="base">
                                        <p:cTn id="5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4">
                                            <p:txEl>
                                              <p:pRg st="2" end="2"/>
                                            </p:txEl>
                                          </p:spTgt>
                                        </p:tgtEl>
                                        <p:attrNameLst>
                                          <p:attrName>style.visibility</p:attrName>
                                        </p:attrNameLst>
                                      </p:cBhvr>
                                      <p:to>
                                        <p:strVal val="visible"/>
                                      </p:to>
                                    </p:set>
                                    <p:anim calcmode="lin" valueType="num">
                                      <p:cBhvr additive="base">
                                        <p:cTn id="6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4">
                                            <p:txEl>
                                              <p:pRg st="3" end="3"/>
                                            </p:txEl>
                                          </p:spTgt>
                                        </p:tgtEl>
                                        <p:attrNameLst>
                                          <p:attrName>style.visibility</p:attrName>
                                        </p:attrNameLst>
                                      </p:cBhvr>
                                      <p:to>
                                        <p:strVal val="visible"/>
                                      </p:to>
                                    </p:set>
                                    <p:anim calcmode="lin" valueType="num">
                                      <p:cBhvr additive="base">
                                        <p:cTn id="6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4">
                                            <p:txEl>
                                              <p:pRg st="4" end="4"/>
                                            </p:txEl>
                                          </p:spTgt>
                                        </p:tgtEl>
                                        <p:attrNameLst>
                                          <p:attrName>style.visibility</p:attrName>
                                        </p:attrNameLst>
                                      </p:cBhvr>
                                      <p:to>
                                        <p:strVal val="visible"/>
                                      </p:to>
                                    </p:set>
                                    <p:anim calcmode="lin" valueType="num">
                                      <p:cBhvr additive="base">
                                        <p:cTn id="7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nodeType="clickEffect">
                                  <p:stCondLst>
                                    <p:cond delay="0"/>
                                  </p:stCondLst>
                                  <p:childTnLst>
                                    <p:set>
                                      <p:cBhvr>
                                        <p:cTn id="80" dur="1" fill="hold">
                                          <p:stCondLst>
                                            <p:cond delay="0"/>
                                          </p:stCondLst>
                                        </p:cTn>
                                        <p:tgtEl>
                                          <p:spTgt spid="4">
                                            <p:txEl>
                                              <p:pRg st="5" end="5"/>
                                            </p:txEl>
                                          </p:spTgt>
                                        </p:tgtEl>
                                        <p:attrNameLst>
                                          <p:attrName>style.visibility</p:attrName>
                                        </p:attrNameLst>
                                      </p:cBhvr>
                                      <p:to>
                                        <p:strVal val="visible"/>
                                      </p:to>
                                    </p:set>
                                    <p:anim calcmode="lin" valueType="num">
                                      <p:cBhvr additive="base">
                                        <p:cTn id="8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4">
                                            <p:txEl>
                                              <p:pRg st="6" end="6"/>
                                            </p:txEl>
                                          </p:spTgt>
                                        </p:tgtEl>
                                        <p:attrNameLst>
                                          <p:attrName>style.visibility</p:attrName>
                                        </p:attrNameLst>
                                      </p:cBhvr>
                                      <p:to>
                                        <p:strVal val="visible"/>
                                      </p:to>
                                    </p:set>
                                    <p:anim calcmode="lin" valueType="num">
                                      <p:cBhvr additive="base">
                                        <p:cTn id="8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nodeType="clickEffect">
                                  <p:stCondLst>
                                    <p:cond delay="0"/>
                                  </p:stCondLst>
                                  <p:childTnLst>
                                    <p:set>
                                      <p:cBhvr>
                                        <p:cTn id="92" dur="1" fill="hold">
                                          <p:stCondLst>
                                            <p:cond delay="0"/>
                                          </p:stCondLst>
                                        </p:cTn>
                                        <p:tgtEl>
                                          <p:spTgt spid="4">
                                            <p:txEl>
                                              <p:pRg st="7" end="7"/>
                                            </p:txEl>
                                          </p:spTgt>
                                        </p:tgtEl>
                                        <p:attrNameLst>
                                          <p:attrName>style.visibility</p:attrName>
                                        </p:attrNameLst>
                                      </p:cBhvr>
                                      <p:to>
                                        <p:strVal val="visible"/>
                                      </p:to>
                                    </p:set>
                                    <p:anim calcmode="lin" valueType="num">
                                      <p:cBhvr additive="base">
                                        <p:cTn id="9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nodeType="clickEffect">
                                  <p:stCondLst>
                                    <p:cond delay="0"/>
                                  </p:stCondLst>
                                  <p:childTnLst>
                                    <p:set>
                                      <p:cBhvr>
                                        <p:cTn id="98" dur="1" fill="hold">
                                          <p:stCondLst>
                                            <p:cond delay="0"/>
                                          </p:stCondLst>
                                        </p:cTn>
                                        <p:tgtEl>
                                          <p:spTgt spid="4">
                                            <p:txEl>
                                              <p:pRg st="8" end="8"/>
                                            </p:txEl>
                                          </p:spTgt>
                                        </p:tgtEl>
                                        <p:attrNameLst>
                                          <p:attrName>style.visibility</p:attrName>
                                        </p:attrNameLst>
                                      </p:cBhvr>
                                      <p:to>
                                        <p:strVal val="visible"/>
                                      </p:to>
                                    </p:set>
                                    <p:anim calcmode="lin" valueType="num">
                                      <p:cBhvr additive="base">
                                        <p:cTn id="9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00"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US" b="1" dirty="0" smtClean="0"/>
              <a:t>Two possible paragraph structures – one theoretical approach</a:t>
            </a:r>
            <a:endParaRPr lang="en-US" b="1" dirty="0"/>
          </a:p>
        </p:txBody>
      </p:sp>
      <p:sp>
        <p:nvSpPr>
          <p:cNvPr id="3" name="Content Placeholder 2"/>
          <p:cNvSpPr>
            <a:spLocks noGrp="1"/>
          </p:cNvSpPr>
          <p:nvPr>
            <p:ph sz="half" idx="1"/>
          </p:nvPr>
        </p:nvSpPr>
        <p:spPr>
          <a:solidFill>
            <a:schemeClr val="accent1">
              <a:lumMod val="20000"/>
              <a:lumOff val="80000"/>
            </a:schemeClr>
          </a:solidFill>
          <a:ln>
            <a:solidFill>
              <a:srgbClr val="FF0000"/>
            </a:solidFill>
          </a:ln>
        </p:spPr>
        <p:txBody>
          <a:bodyPr>
            <a:normAutofit/>
          </a:bodyPr>
          <a:lstStyle/>
          <a:p>
            <a:pPr marL="0" indent="0">
              <a:buNone/>
            </a:pPr>
            <a:r>
              <a:rPr lang="en-US" sz="1900" b="1" dirty="0" smtClean="0"/>
              <a:t>2.</a:t>
            </a:r>
            <a:r>
              <a:rPr lang="en-US" sz="1400" dirty="0" smtClean="0"/>
              <a:t> </a:t>
            </a:r>
            <a:r>
              <a:rPr lang="en-US" sz="1600" b="1" dirty="0"/>
              <a:t>Integrate (synthesize) theory and application</a:t>
            </a:r>
          </a:p>
          <a:p>
            <a:pPr marL="0" indent="0">
              <a:buNone/>
            </a:pPr>
            <a:r>
              <a:rPr lang="en-US" sz="1700" b="1" dirty="0" smtClean="0">
                <a:solidFill>
                  <a:srgbClr val="FF0000"/>
                </a:solidFill>
              </a:rPr>
              <a:t>Topic sentence</a:t>
            </a:r>
            <a:r>
              <a:rPr lang="en-US" sz="1700" b="1" dirty="0" smtClean="0"/>
              <a:t>: theory and reference to topic question </a:t>
            </a:r>
          </a:p>
          <a:p>
            <a:pPr marL="0" indent="0">
              <a:buNone/>
            </a:pPr>
            <a:r>
              <a:rPr lang="en-US" sz="1700" b="1" dirty="0" smtClean="0">
                <a:solidFill>
                  <a:srgbClr val="FF0000"/>
                </a:solidFill>
              </a:rPr>
              <a:t>Expand/explain</a:t>
            </a:r>
            <a:r>
              <a:rPr lang="en-US" sz="1700" b="1" dirty="0" smtClean="0"/>
              <a:t>: theory (2-3 quotes)</a:t>
            </a:r>
          </a:p>
          <a:p>
            <a:pPr marL="0" indent="0">
              <a:buNone/>
            </a:pPr>
            <a:r>
              <a:rPr lang="en-US" sz="1700" b="1" dirty="0" smtClean="0">
                <a:solidFill>
                  <a:srgbClr val="FF0000"/>
                </a:solidFill>
              </a:rPr>
              <a:t>Evidence:</a:t>
            </a:r>
            <a:r>
              <a:rPr lang="en-US" sz="1700" b="1" dirty="0" smtClean="0"/>
              <a:t> apply theory to text (3-4 short quotes)</a:t>
            </a:r>
          </a:p>
          <a:p>
            <a:pPr marL="0" indent="0">
              <a:buNone/>
            </a:pPr>
            <a:r>
              <a:rPr lang="en-US" sz="1700" b="1" dirty="0" smtClean="0">
                <a:solidFill>
                  <a:srgbClr val="FF0000"/>
                </a:solidFill>
              </a:rPr>
              <a:t>Evaluate theory</a:t>
            </a:r>
            <a:r>
              <a:rPr lang="en-US" sz="1700" b="1" dirty="0" smtClean="0"/>
              <a:t>: strengths and weaknesses, usefulness</a:t>
            </a:r>
          </a:p>
          <a:p>
            <a:pPr marL="0" indent="0">
              <a:buNone/>
            </a:pPr>
            <a:r>
              <a:rPr lang="en-US" sz="1700" b="1" dirty="0" smtClean="0">
                <a:solidFill>
                  <a:srgbClr val="FF0000"/>
                </a:solidFill>
              </a:rPr>
              <a:t>Conclude/Link</a:t>
            </a:r>
            <a:r>
              <a:rPr lang="en-US" sz="1700" b="1" dirty="0" smtClean="0"/>
              <a:t> to next theory</a:t>
            </a:r>
            <a:endParaRPr lang="en-US" sz="1700" b="1" dirty="0"/>
          </a:p>
        </p:txBody>
      </p:sp>
      <p:sp>
        <p:nvSpPr>
          <p:cNvPr id="4" name="Content Placeholder 3"/>
          <p:cNvSpPr>
            <a:spLocks noGrp="1"/>
          </p:cNvSpPr>
          <p:nvPr>
            <p:ph sz="half" idx="2"/>
          </p:nvPr>
        </p:nvSpPr>
        <p:spPr>
          <a:solidFill>
            <a:schemeClr val="accent1">
              <a:lumMod val="40000"/>
              <a:lumOff val="60000"/>
            </a:schemeClr>
          </a:solidFill>
          <a:ln>
            <a:solidFill>
              <a:srgbClr val="FF0000"/>
            </a:solidFill>
          </a:ln>
        </p:spPr>
        <p:txBody>
          <a:bodyPr>
            <a:normAutofit/>
          </a:bodyPr>
          <a:lstStyle/>
          <a:p>
            <a:pPr marL="0" indent="0" fontAlgn="base">
              <a:buNone/>
            </a:pPr>
            <a:r>
              <a:rPr lang="en-US" b="1" dirty="0" smtClean="0"/>
              <a:t>This kind of paragraph may be 10-12 sentences long but that’s ok. </a:t>
            </a:r>
          </a:p>
          <a:p>
            <a:pPr marL="0" indent="0" fontAlgn="base">
              <a:buNone/>
            </a:pPr>
            <a:endParaRPr lang="en-US" dirty="0"/>
          </a:p>
        </p:txBody>
      </p:sp>
    </p:spTree>
    <p:extLst>
      <p:ext uri="{BB962C8B-B14F-4D97-AF65-F5344CB8AC3E}">
        <p14:creationId xmlns:p14="http://schemas.microsoft.com/office/powerpoint/2010/main" val="401925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0" end="0"/>
                                            </p:txEl>
                                          </p:spTgt>
                                        </p:tgtEl>
                                        <p:attrNameLst>
                                          <p:attrName>style.visibility</p:attrName>
                                        </p:attrNameLst>
                                      </p:cBhvr>
                                      <p:to>
                                        <p:strVal val="visible"/>
                                      </p:to>
                                    </p:set>
                                    <p:anim calcmode="lin" valueType="num">
                                      <p:cBhvr additive="base">
                                        <p:cTn id="5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US" b="1" dirty="0" smtClean="0"/>
              <a:t>Two possible paragraph structures – two theoretical approaches</a:t>
            </a:r>
            <a:endParaRPr lang="en-US" b="1" dirty="0"/>
          </a:p>
        </p:txBody>
      </p:sp>
      <p:sp>
        <p:nvSpPr>
          <p:cNvPr id="3" name="Content Placeholder 2"/>
          <p:cNvSpPr>
            <a:spLocks noGrp="1"/>
          </p:cNvSpPr>
          <p:nvPr>
            <p:ph sz="half" idx="1"/>
          </p:nvPr>
        </p:nvSpPr>
        <p:spPr>
          <a:solidFill>
            <a:schemeClr val="accent1">
              <a:lumMod val="20000"/>
              <a:lumOff val="80000"/>
            </a:schemeClr>
          </a:solidFill>
          <a:ln>
            <a:solidFill>
              <a:srgbClr val="FF0000"/>
            </a:solidFill>
          </a:ln>
        </p:spPr>
        <p:txBody>
          <a:bodyPr>
            <a:normAutofit fontScale="92500" lnSpcReduction="20000"/>
          </a:bodyPr>
          <a:lstStyle/>
          <a:p>
            <a:pPr marL="0" indent="0">
              <a:buNone/>
            </a:pPr>
            <a:r>
              <a:rPr lang="en-US" sz="1900" b="1" dirty="0" smtClean="0"/>
              <a:t>2.</a:t>
            </a:r>
            <a:r>
              <a:rPr lang="en-US" sz="1400" dirty="0" smtClean="0"/>
              <a:t> </a:t>
            </a:r>
            <a:r>
              <a:rPr lang="en-US" sz="1700" b="1" dirty="0"/>
              <a:t>Integrate (synthesize) theory and application </a:t>
            </a:r>
            <a:r>
              <a:rPr lang="en-US" sz="1700" b="1" dirty="0" smtClean="0"/>
              <a:t>e.g. binaries</a:t>
            </a:r>
          </a:p>
          <a:p>
            <a:pPr fontAlgn="base"/>
            <a:r>
              <a:rPr lang="en-AU" sz="1600" b="1" dirty="0"/>
              <a:t>Topic sentence and expand explain:</a:t>
            </a:r>
            <a:r>
              <a:rPr lang="en-AU" sz="1600" dirty="0"/>
              <a:t> Introduce term - structuralist - </a:t>
            </a:r>
            <a:r>
              <a:rPr lang="en-AU" sz="1600" dirty="0" err="1"/>
              <a:t>Saussare</a:t>
            </a:r>
            <a:r>
              <a:rPr lang="en-AU" sz="1600" dirty="0"/>
              <a:t> - difference/stable (1-2 sentences)</a:t>
            </a:r>
          </a:p>
          <a:p>
            <a:pPr fontAlgn="base"/>
            <a:r>
              <a:rPr lang="en-AU" sz="1600" b="1" dirty="0"/>
              <a:t>Evidence:</a:t>
            </a:r>
            <a:r>
              <a:rPr lang="en-AU" sz="1600" dirty="0"/>
              <a:t> examine binaries in text according to Saussure's definition (2-3 sentences with 2-3 short quotes)</a:t>
            </a:r>
          </a:p>
          <a:p>
            <a:pPr fontAlgn="base"/>
            <a:r>
              <a:rPr lang="en-AU" sz="1600" b="1" dirty="0"/>
              <a:t>Evaluate</a:t>
            </a:r>
            <a:r>
              <a:rPr lang="en-AU" sz="1600" dirty="0"/>
              <a:t>: What is weakness of Saussure's theory? (1-2 sentences) </a:t>
            </a:r>
          </a:p>
          <a:p>
            <a:pPr marL="0" indent="0">
              <a:buNone/>
            </a:pPr>
            <a:endParaRPr lang="en-US" sz="1700" b="1" dirty="0"/>
          </a:p>
        </p:txBody>
      </p:sp>
      <p:sp>
        <p:nvSpPr>
          <p:cNvPr id="4" name="Content Placeholder 3"/>
          <p:cNvSpPr>
            <a:spLocks noGrp="1"/>
          </p:cNvSpPr>
          <p:nvPr>
            <p:ph sz="half" idx="2"/>
          </p:nvPr>
        </p:nvSpPr>
        <p:spPr>
          <a:solidFill>
            <a:schemeClr val="accent1">
              <a:lumMod val="40000"/>
              <a:lumOff val="60000"/>
            </a:schemeClr>
          </a:solidFill>
          <a:ln>
            <a:solidFill>
              <a:srgbClr val="FF0000"/>
            </a:solidFill>
          </a:ln>
        </p:spPr>
        <p:txBody>
          <a:bodyPr>
            <a:normAutofit fontScale="92500" lnSpcReduction="20000"/>
          </a:bodyPr>
          <a:lstStyle/>
          <a:p>
            <a:pPr fontAlgn="base"/>
            <a:r>
              <a:rPr lang="en-AU" b="1" dirty="0"/>
              <a:t>Explain:</a:t>
            </a:r>
            <a:r>
              <a:rPr lang="en-AU" dirty="0"/>
              <a:t> Link to explanation of Derrida's conception of binary oppositions (1-2 sentences)</a:t>
            </a:r>
          </a:p>
          <a:p>
            <a:pPr fontAlgn="base"/>
            <a:r>
              <a:rPr lang="en-AU" b="1" dirty="0"/>
              <a:t>Evidence:</a:t>
            </a:r>
            <a:r>
              <a:rPr lang="en-AU" dirty="0"/>
              <a:t> Apply Derrida's understanding of binaries to text. (2-3 sentences with 1-2 short quotes)</a:t>
            </a:r>
          </a:p>
          <a:p>
            <a:pPr fontAlgn="base"/>
            <a:r>
              <a:rPr lang="en-AU" b="1" dirty="0"/>
              <a:t>Evaluate:</a:t>
            </a:r>
            <a:r>
              <a:rPr lang="en-AU" dirty="0"/>
              <a:t> What did Derrida's theoretical approach reveal that was not apparent using Saussure's methodology? (1-2 sentences)</a:t>
            </a:r>
          </a:p>
          <a:p>
            <a:pPr fontAlgn="base"/>
            <a:r>
              <a:rPr lang="en-AU" b="1" dirty="0"/>
              <a:t>Conclude/Link </a:t>
            </a:r>
            <a:r>
              <a:rPr lang="en-AU" dirty="0"/>
              <a:t>- which was more useful? Link to next theorist. (1-2 sentences) </a:t>
            </a:r>
          </a:p>
          <a:p>
            <a:pPr marL="0" indent="0">
              <a:buNone/>
            </a:pPr>
            <a:r>
              <a:rPr lang="en-US" dirty="0" smtClean="0"/>
              <a:t>This is a better way in regards to synthesis of ideas. </a:t>
            </a:r>
            <a:endParaRPr lang="en-US" dirty="0"/>
          </a:p>
        </p:txBody>
      </p:sp>
    </p:spTree>
    <p:extLst>
      <p:ext uri="{BB962C8B-B14F-4D97-AF65-F5344CB8AC3E}">
        <p14:creationId xmlns:p14="http://schemas.microsoft.com/office/powerpoint/2010/main" val="1022787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4">
                                            <p:txEl>
                                              <p:pRg st="0" end="0"/>
                                            </p:txEl>
                                          </p:spTgt>
                                        </p:tgtEl>
                                        <p:attrNameLst>
                                          <p:attrName>style.visibility</p:attrName>
                                        </p:attrNameLst>
                                      </p:cBhvr>
                                      <p:to>
                                        <p:strVal val="visible"/>
                                      </p:to>
                                    </p:set>
                                    <p:anim calcmode="lin" valueType="num">
                                      <p:cBhvr additive="base">
                                        <p:cTn id="3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4">
                                            <p:txEl>
                                              <p:pRg st="1" end="1"/>
                                            </p:txEl>
                                          </p:spTgt>
                                        </p:tgtEl>
                                        <p:attrNameLst>
                                          <p:attrName>style.visibility</p:attrName>
                                        </p:attrNameLst>
                                      </p:cBhvr>
                                      <p:to>
                                        <p:strVal val="visible"/>
                                      </p:to>
                                    </p:set>
                                    <p:anim calcmode="lin" valueType="num">
                                      <p:cBhvr additive="base">
                                        <p:cTn id="4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4">
                                            <p:txEl>
                                              <p:pRg st="2" end="2"/>
                                            </p:txEl>
                                          </p:spTgt>
                                        </p:tgtEl>
                                        <p:attrNameLst>
                                          <p:attrName>style.visibility</p:attrName>
                                        </p:attrNameLst>
                                      </p:cBhvr>
                                      <p:to>
                                        <p:strVal val="visible"/>
                                      </p:to>
                                    </p:set>
                                    <p:anim calcmode="lin" valueType="num">
                                      <p:cBhvr additive="base">
                                        <p:cTn id="5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4">
                                            <p:txEl>
                                              <p:pRg st="3" end="3"/>
                                            </p:txEl>
                                          </p:spTgt>
                                        </p:tgtEl>
                                        <p:attrNameLst>
                                          <p:attrName>style.visibility</p:attrName>
                                        </p:attrNameLst>
                                      </p:cBhvr>
                                      <p:to>
                                        <p:strVal val="visible"/>
                                      </p:to>
                                    </p:set>
                                    <p:anim calcmode="lin" valueType="num">
                                      <p:cBhvr additive="base">
                                        <p:cTn id="56"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4">
                                            <p:txEl>
                                              <p:pRg st="4" end="4"/>
                                            </p:txEl>
                                          </p:spTgt>
                                        </p:tgtEl>
                                        <p:attrNameLst>
                                          <p:attrName>style.visibility</p:attrName>
                                        </p:attrNameLst>
                                      </p:cBhvr>
                                      <p:to>
                                        <p:strVal val="visible"/>
                                      </p:to>
                                    </p:set>
                                    <p:anim calcmode="lin" valueType="num">
                                      <p:cBhvr additive="base">
                                        <p:cTn id="62"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Essay structure –keeping your eye on your focus question</a:t>
            </a:r>
            <a:endParaRPr lang="en-US" dirty="0"/>
          </a:p>
        </p:txBody>
      </p:sp>
      <p:sp>
        <p:nvSpPr>
          <p:cNvPr id="5" name="Rectangle 4"/>
          <p:cNvSpPr/>
          <p:nvPr/>
        </p:nvSpPr>
        <p:spPr>
          <a:xfrm>
            <a:off x="7259216" y="1707501"/>
            <a:ext cx="4469363" cy="48052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Imagine your essay is like a football team who wants to win the game. What happens when a player takes their eyes off the ball? What happens if a player walks off the field and tries to play in the dressing room? What happens if a player starts running toward the wrong try line? The game would be a shambles. </a:t>
            </a:r>
          </a:p>
          <a:p>
            <a:r>
              <a:rPr lang="en-US" dirty="0" smtClean="0"/>
              <a:t>Your essay will be a shambles if you don’t keep your eye on the metaphorical ball and the main game! </a:t>
            </a:r>
          </a:p>
          <a:p>
            <a:r>
              <a:rPr lang="en-US" b="1" dirty="0" smtClean="0"/>
              <a:t>No irrelevancies allowed!</a:t>
            </a:r>
          </a:p>
          <a:p>
            <a:r>
              <a:rPr lang="en-US" b="1" dirty="0" smtClean="0"/>
              <a:t>Everything you write needs to tightly back map to your focus question. </a:t>
            </a:r>
            <a:endParaRPr lang="en-US" b="1" dirty="0"/>
          </a:p>
        </p:txBody>
      </p:sp>
      <p:sp>
        <p:nvSpPr>
          <p:cNvPr id="6" name="Rectangle 5"/>
          <p:cNvSpPr/>
          <p:nvPr/>
        </p:nvSpPr>
        <p:spPr>
          <a:xfrm>
            <a:off x="1567543" y="5234473"/>
            <a:ext cx="4767943" cy="13902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ARE ALL YOUR SENTENCES ON THE SAME TEAM?</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04747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1000" fill="hold"/>
                                        <p:tgtEl>
                                          <p:spTgt spid="6"/>
                                        </p:tgtEl>
                                        <p:attrNameLst>
                                          <p:attrName>ppt_w</p:attrName>
                                        </p:attrNameLst>
                                      </p:cBhvr>
                                      <p:tavLst>
                                        <p:tav tm="0">
                                          <p:val>
                                            <p:fltVal val="0"/>
                                          </p:val>
                                        </p:tav>
                                        <p:tav tm="100000">
                                          <p:val>
                                            <p:strVal val="#ppt_w"/>
                                          </p:val>
                                        </p:tav>
                                      </p:tavLst>
                                    </p:anim>
                                    <p:anim calcmode="lin" valueType="num">
                                      <p:cBhvr>
                                        <p:cTn id="19" dur="1000" fill="hold"/>
                                        <p:tgtEl>
                                          <p:spTgt spid="6"/>
                                        </p:tgtEl>
                                        <p:attrNameLst>
                                          <p:attrName>ppt_h</p:attrName>
                                        </p:attrNameLst>
                                      </p:cBhvr>
                                      <p:tavLst>
                                        <p:tav tm="0">
                                          <p:val>
                                            <p:fltVal val="0"/>
                                          </p:val>
                                        </p:tav>
                                        <p:tav tm="100000">
                                          <p:val>
                                            <p:strVal val="#ppt_h"/>
                                          </p:val>
                                        </p:tav>
                                      </p:tavLst>
                                    </p:anim>
                                    <p:anim calcmode="lin" valueType="num">
                                      <p:cBhvr>
                                        <p:cTn id="20" dur="1000" fill="hold"/>
                                        <p:tgtEl>
                                          <p:spTgt spid="6"/>
                                        </p:tgtEl>
                                        <p:attrNameLst>
                                          <p:attrName>style.rotation</p:attrName>
                                        </p:attrNameLst>
                                      </p:cBhvr>
                                      <p:tavLst>
                                        <p:tav tm="0">
                                          <p:val>
                                            <p:fltVal val="90"/>
                                          </p:val>
                                        </p:tav>
                                        <p:tav tm="100000">
                                          <p:val>
                                            <p:fltVal val="0"/>
                                          </p:val>
                                        </p:tav>
                                      </p:tavLst>
                                    </p:anim>
                                    <p:animEffect transition="in" filter="fade">
                                      <p:cBhvr>
                                        <p:cTn id="2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Evaluation and synthesis</a:t>
            </a:r>
            <a:endParaRPr lang="en-US" b="1" dirty="0">
              <a:solidFill>
                <a:srgbClr val="00B050"/>
              </a:solidFill>
            </a:endParaRPr>
          </a:p>
        </p:txBody>
      </p:sp>
      <p:sp>
        <p:nvSpPr>
          <p:cNvPr id="3" name="Content Placeholder 2"/>
          <p:cNvSpPr>
            <a:spLocks noGrp="1"/>
          </p:cNvSpPr>
          <p:nvPr>
            <p:ph idx="1"/>
          </p:nvPr>
        </p:nvSpPr>
        <p:spPr>
          <a:xfrm>
            <a:off x="2589212" y="1399592"/>
            <a:ext cx="8915400" cy="4511630"/>
          </a:xfrm>
        </p:spPr>
        <p:txBody>
          <a:bodyPr>
            <a:normAutofit lnSpcReduction="10000"/>
          </a:bodyPr>
          <a:lstStyle/>
          <a:p>
            <a:pPr marL="0" indent="0">
              <a:buNone/>
            </a:pPr>
            <a:r>
              <a:rPr lang="en-AU" b="1" dirty="0"/>
              <a:t>How can you evaluate the usefulness, strengths and weaknesses of a theory?</a:t>
            </a:r>
            <a:endParaRPr lang="en-US" dirty="0"/>
          </a:p>
          <a:p>
            <a:pPr lvl="0"/>
            <a:r>
              <a:rPr lang="en-US" dirty="0"/>
              <a:t>You can see what is revealed when </a:t>
            </a:r>
            <a:r>
              <a:rPr lang="en-US" b="1" dirty="0"/>
              <a:t>you</a:t>
            </a:r>
            <a:r>
              <a:rPr lang="en-US" dirty="0"/>
              <a:t> apply the theory. Do you understand something more clearly or in more detail/depth when the theory is applied? What new insights did you gain?</a:t>
            </a:r>
          </a:p>
          <a:p>
            <a:pPr lvl="0"/>
            <a:r>
              <a:rPr lang="en-US" dirty="0"/>
              <a:t>You can read up on your theories in order to compare and contrast them. How did X theorist adapt Y’s theory? What new elements did he/she add?  Understanding this will allow you to evaluate what theory X reveals that theory Y did not reveal. </a:t>
            </a:r>
            <a:r>
              <a:rPr lang="en-US" b="1" dirty="0"/>
              <a:t>This is VIP. </a:t>
            </a:r>
            <a:endParaRPr lang="en-US" dirty="0"/>
          </a:p>
          <a:p>
            <a:pPr lvl="0"/>
            <a:r>
              <a:rPr lang="en-US" dirty="0"/>
              <a:t>Ask Professor Google to take you to sites that evaluate theory using key words like critique, weaknesses, strengths etc. Here you might find evaluations of theory from literary critics that you can quote from or paraphrase</a:t>
            </a:r>
            <a:r>
              <a:rPr lang="en-US" dirty="0" smtClean="0"/>
              <a:t>.</a:t>
            </a:r>
          </a:p>
          <a:p>
            <a:pPr marL="0" lvl="0" indent="0">
              <a:buNone/>
            </a:pPr>
            <a:r>
              <a:rPr lang="en-US" dirty="0" smtClean="0"/>
              <a:t>Use the “</a:t>
            </a:r>
            <a:r>
              <a:rPr lang="en-US" i="1" dirty="0" smtClean="0"/>
              <a:t>Synthesis and Evaluation</a:t>
            </a:r>
            <a:r>
              <a:rPr lang="en-US" dirty="0" smtClean="0"/>
              <a:t>” doc for further tips.</a:t>
            </a:r>
          </a:p>
          <a:p>
            <a:pPr marL="0" indent="0">
              <a:buNone/>
            </a:pPr>
            <a:r>
              <a:rPr lang="en-US" b="1" dirty="0" smtClean="0">
                <a:solidFill>
                  <a:schemeClr val="tx1"/>
                </a:solidFill>
              </a:rPr>
              <a:t>This is weighted just as heavily as criterion 1 and 2. i.e. 10 marks each.</a:t>
            </a:r>
            <a:endParaRPr lang="en-US" b="1" dirty="0">
              <a:solidFill>
                <a:schemeClr val="tx1"/>
              </a:solidFill>
            </a:endParaRPr>
          </a:p>
        </p:txBody>
      </p:sp>
    </p:spTree>
    <p:extLst>
      <p:ext uri="{BB962C8B-B14F-4D97-AF65-F5344CB8AC3E}">
        <p14:creationId xmlns:p14="http://schemas.microsoft.com/office/powerpoint/2010/main" val="375965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4" end="4"/>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nodeType="click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anim calcmode="lin" valueType="num">
                                      <p:cBhvr>
                                        <p:cTn id="5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No-one said this was going to be easy!</a:t>
            </a:r>
            <a:endParaRPr lang="en-US" b="1" dirty="0">
              <a:solidFill>
                <a:srgbClr val="FF0000"/>
              </a:solidFill>
            </a:endParaRPr>
          </a:p>
        </p:txBody>
      </p:sp>
      <p:sp>
        <p:nvSpPr>
          <p:cNvPr id="3" name="Content Placeholder 2"/>
          <p:cNvSpPr>
            <a:spLocks noGrp="1"/>
          </p:cNvSpPr>
          <p:nvPr>
            <p:ph sz="half" idx="1"/>
          </p:nvPr>
        </p:nvSpPr>
        <p:spPr/>
        <p:txBody>
          <a:bodyPr/>
          <a:lstStyle/>
          <a:p>
            <a:pPr marL="0" indent="0">
              <a:buNone/>
            </a:pPr>
            <a:r>
              <a:rPr lang="en-US" b="1" dirty="0" smtClean="0">
                <a:solidFill>
                  <a:schemeClr val="tx1"/>
                </a:solidFill>
              </a:rPr>
              <a:t>Now that you have struggled with drafting your research paper, you may better understand the rigour involved in getting it right. </a:t>
            </a:r>
          </a:p>
          <a:p>
            <a:pPr marL="0" indent="0">
              <a:buNone/>
            </a:pPr>
            <a:r>
              <a:rPr lang="en-US" b="1" dirty="0" smtClean="0">
                <a:solidFill>
                  <a:schemeClr val="tx1"/>
                </a:solidFill>
              </a:rPr>
              <a:t>If you have finished your draft, now is the time to re-draft and polish. </a:t>
            </a:r>
          </a:p>
          <a:p>
            <a:pPr marL="0" indent="0">
              <a:buNone/>
            </a:pPr>
            <a:endParaRPr lang="en-US" b="1" dirty="0">
              <a:solidFill>
                <a:schemeClr val="tx1"/>
              </a:solidFill>
            </a:endParaRPr>
          </a:p>
          <a:p>
            <a:pPr marL="0" indent="0">
              <a:buNone/>
            </a:pPr>
            <a:r>
              <a:rPr lang="en-US" b="1" dirty="0" smtClean="0">
                <a:solidFill>
                  <a:schemeClr val="tx1"/>
                </a:solidFill>
              </a:rPr>
              <a:t>I don’t want to be commenting on errors that can be corrected NOW when I am perusing your submitted draft. </a:t>
            </a:r>
            <a:endParaRPr lang="en-US" b="1" dirty="0">
              <a:solidFill>
                <a:schemeClr val="tx1"/>
              </a:solidFill>
            </a:endParaRPr>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221755" y="2133600"/>
            <a:ext cx="2946988" cy="3268824"/>
          </a:xfrm>
        </p:spPr>
      </p:pic>
    </p:spTree>
    <p:extLst>
      <p:ext uri="{BB962C8B-B14F-4D97-AF65-F5344CB8AC3E}">
        <p14:creationId xmlns:p14="http://schemas.microsoft.com/office/powerpoint/2010/main" val="2334366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inVertic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p:txBody>
          <a:bodyPr>
            <a:normAutofit fontScale="92500" lnSpcReduction="20000"/>
          </a:bodyPr>
          <a:lstStyle/>
          <a:p>
            <a:pPr marL="0" indent="0">
              <a:buNone/>
            </a:pPr>
            <a:r>
              <a:rPr lang="en-US" sz="2000" b="1" dirty="0" smtClean="0"/>
              <a:t>1. Lack </a:t>
            </a:r>
            <a:r>
              <a:rPr lang="en-US" sz="2000" b="1" dirty="0"/>
              <a:t>of </a:t>
            </a:r>
            <a:r>
              <a:rPr lang="en-US" sz="2000" b="1" dirty="0" smtClean="0"/>
              <a:t>clarity (clearly expressing ideas) </a:t>
            </a:r>
            <a:r>
              <a:rPr lang="en-US" sz="2000" b="1" dirty="0"/>
              <a:t>and </a:t>
            </a:r>
            <a:r>
              <a:rPr lang="en-US" sz="2000" b="1" dirty="0" smtClean="0"/>
              <a:t>concision (using elevated/specialist language precisely, not using ‘word vomit’, expressing an idea in fewer, more precise words) </a:t>
            </a:r>
            <a:r>
              <a:rPr lang="en-US" sz="2000" b="1" dirty="0"/>
              <a:t>– </a:t>
            </a:r>
            <a:r>
              <a:rPr lang="en-US" sz="2000" b="1" dirty="0">
                <a:solidFill>
                  <a:srgbClr val="FF0000"/>
                </a:solidFill>
              </a:rPr>
              <a:t>use PEEL paragraphs,</a:t>
            </a:r>
            <a:r>
              <a:rPr lang="en-US" sz="2000" b="1" dirty="0"/>
              <a:t> proofread. </a:t>
            </a:r>
          </a:p>
          <a:p>
            <a:pPr marL="0" indent="0">
              <a:buNone/>
            </a:pPr>
            <a:r>
              <a:rPr lang="en-US" sz="2000" b="1" dirty="0" smtClean="0"/>
              <a:t>2. Faulty </a:t>
            </a:r>
            <a:r>
              <a:rPr lang="en-US" sz="2000" b="1" dirty="0"/>
              <a:t>sentence structures </a:t>
            </a:r>
            <a:r>
              <a:rPr lang="en-US" sz="2000" b="1" dirty="0" smtClean="0"/>
              <a:t>– proofread/have someone else proofread. </a:t>
            </a:r>
            <a:endParaRPr lang="en-US" sz="2000" b="1" dirty="0"/>
          </a:p>
          <a:p>
            <a:pPr marL="0" indent="0">
              <a:buNone/>
            </a:pPr>
            <a:r>
              <a:rPr lang="en-US" sz="2000" b="1" dirty="0" smtClean="0"/>
              <a:t>3. Vocabulary </a:t>
            </a:r>
            <a:r>
              <a:rPr lang="en-US" sz="2000" b="1" dirty="0"/>
              <a:t>errors – use words you </a:t>
            </a:r>
            <a:r>
              <a:rPr lang="en-US" sz="2000" b="1" dirty="0" smtClean="0"/>
              <a:t>understand but do use specialist vocabulary (e.g. representation, discourse, ideology); </a:t>
            </a:r>
            <a:r>
              <a:rPr lang="en-US" sz="2000" b="1" dirty="0"/>
              <a:t>delete unnecessary adjectives; avoid </a:t>
            </a:r>
            <a:r>
              <a:rPr lang="en-US" sz="2000" b="1" dirty="0" smtClean="0"/>
              <a:t>repetition; search for synonyms in order to vary vocabulary. Look at model responses. How do they use language?</a:t>
            </a:r>
          </a:p>
          <a:p>
            <a:pPr marL="0" indent="0">
              <a:buNone/>
            </a:pPr>
            <a:r>
              <a:rPr lang="en-AU" sz="2000" dirty="0" smtClean="0"/>
              <a:t>4. </a:t>
            </a:r>
            <a:r>
              <a:rPr lang="en-AU" sz="2100" b="1" dirty="0"/>
              <a:t>Repetitious phrasing … repetition of key words and phrases is generally okay, and works as a cohesive tool for synthesising your work, but if you keep using the same words or phrases </a:t>
            </a:r>
            <a:r>
              <a:rPr lang="en-AU" sz="2100" b="1" dirty="0">
                <a:solidFill>
                  <a:srgbClr val="7030A0"/>
                </a:solidFill>
              </a:rPr>
              <a:t>to denote analysis</a:t>
            </a:r>
            <a:r>
              <a:rPr lang="en-AU" sz="2100" b="1" dirty="0"/>
              <a:t>, to </a:t>
            </a:r>
            <a:r>
              <a:rPr lang="en-AU" sz="2100" b="1" dirty="0">
                <a:solidFill>
                  <a:srgbClr val="7030A0"/>
                </a:solidFill>
              </a:rPr>
              <a:t>link between ideas,</a:t>
            </a:r>
            <a:r>
              <a:rPr lang="en-AU" sz="2100" b="1" dirty="0"/>
              <a:t> or </a:t>
            </a:r>
            <a:r>
              <a:rPr lang="en-AU" sz="2100" b="1" dirty="0">
                <a:solidFill>
                  <a:srgbClr val="7030A0"/>
                </a:solidFill>
              </a:rPr>
              <a:t>to start sentences</a:t>
            </a:r>
            <a:r>
              <a:rPr lang="en-AU" sz="2100" b="1" dirty="0"/>
              <a:t>, then you need to fix this when you </a:t>
            </a:r>
            <a:r>
              <a:rPr lang="en-AU" sz="2100" b="1" dirty="0" smtClean="0"/>
              <a:t>edit.</a:t>
            </a:r>
            <a:endParaRPr lang="en-AU" sz="2100" b="1" dirty="0"/>
          </a:p>
          <a:p>
            <a:pPr marL="0" indent="0">
              <a:buNone/>
            </a:pPr>
            <a:r>
              <a:rPr lang="en-US" sz="2000" b="1" dirty="0" smtClean="0"/>
              <a:t> </a:t>
            </a:r>
            <a:endParaRPr lang="en-US" sz="2000" b="1" dirty="0"/>
          </a:p>
          <a:p>
            <a:pPr marL="0" indent="0">
              <a:buNone/>
            </a:pPr>
            <a:endParaRPr lang="en-US" sz="2000" dirty="0"/>
          </a:p>
        </p:txBody>
      </p:sp>
      <p:sp>
        <p:nvSpPr>
          <p:cNvPr id="11267" name="Rectangle 2"/>
          <p:cNvSpPr>
            <a:spLocks noGrp="1" noChangeArrowheads="1"/>
          </p:cNvSpPr>
          <p:nvPr>
            <p:ph type="title"/>
          </p:nvPr>
        </p:nvSpPr>
        <p:spPr/>
        <p:txBody>
          <a:bodyPr>
            <a:normAutofit fontScale="90000"/>
          </a:bodyPr>
          <a:lstStyle/>
          <a:p>
            <a:r>
              <a:rPr lang="en-AU" b="1" dirty="0">
                <a:solidFill>
                  <a:srgbClr val="7030A0"/>
                </a:solidFill>
              </a:rPr>
              <a:t>Controlling textual features and conventions </a:t>
            </a:r>
            <a:r>
              <a:rPr lang="en-AU" b="1" dirty="0" smtClean="0">
                <a:solidFill>
                  <a:srgbClr val="7030A0"/>
                </a:solidFill>
              </a:rPr>
              <a:t/>
            </a:r>
            <a:br>
              <a:rPr lang="en-AU" b="1" dirty="0" smtClean="0">
                <a:solidFill>
                  <a:srgbClr val="7030A0"/>
                </a:solidFill>
              </a:rPr>
            </a:br>
            <a:r>
              <a:rPr lang="en-AU" b="1" dirty="0" smtClean="0">
                <a:solidFill>
                  <a:srgbClr val="7030A0"/>
                </a:solidFill>
              </a:rPr>
              <a:t>COMMON ERRORS</a:t>
            </a:r>
            <a:endParaRPr lang="en-US" altLang="en-US" dirty="0" smtClean="0"/>
          </a:p>
        </p:txBody>
      </p:sp>
    </p:spTree>
    <p:extLst>
      <p:ext uri="{BB962C8B-B14F-4D97-AF65-F5344CB8AC3E}">
        <p14:creationId xmlns:p14="http://schemas.microsoft.com/office/powerpoint/2010/main" val="542731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additive="base">
                                        <p:cTn id="7" dur="500" fill="hold"/>
                                        <p:tgtEl>
                                          <p:spTgt spid="11267"/>
                                        </p:tgtEl>
                                        <p:attrNameLst>
                                          <p:attrName>ppt_x</p:attrName>
                                        </p:attrNameLst>
                                      </p:cBhvr>
                                      <p:tavLst>
                                        <p:tav tm="0">
                                          <p:val>
                                            <p:strVal val="#ppt_x"/>
                                          </p:val>
                                        </p:tav>
                                        <p:tav tm="100000">
                                          <p:val>
                                            <p:strVal val="#ppt_x"/>
                                          </p:val>
                                        </p:tav>
                                      </p:tavLst>
                                    </p:anim>
                                    <p:anim calcmode="lin" valueType="num">
                                      <p:cBhvr additive="base">
                                        <p:cTn id="8" dur="500" fill="hold"/>
                                        <p:tgtEl>
                                          <p:spTgt spid="1126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6">
                                            <p:txEl>
                                              <p:pRg st="0" end="0"/>
                                            </p:txEl>
                                          </p:spTgt>
                                        </p:tgtEl>
                                        <p:attrNameLst>
                                          <p:attrName>style.visibility</p:attrName>
                                        </p:attrNameLst>
                                      </p:cBhvr>
                                      <p:to>
                                        <p:strVal val="visible"/>
                                      </p:to>
                                    </p:set>
                                    <p:anim calcmode="lin" valueType="num">
                                      <p:cBhvr additive="base">
                                        <p:cTn id="13" dur="500" fill="hold"/>
                                        <p:tgtEl>
                                          <p:spTgt spid="1126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266">
                                            <p:txEl>
                                              <p:pRg st="1" end="1"/>
                                            </p:txEl>
                                          </p:spTgt>
                                        </p:tgtEl>
                                        <p:attrNameLst>
                                          <p:attrName>style.visibility</p:attrName>
                                        </p:attrNameLst>
                                      </p:cBhvr>
                                      <p:to>
                                        <p:strVal val="visible"/>
                                      </p:to>
                                    </p:set>
                                    <p:anim calcmode="lin" valueType="num">
                                      <p:cBhvr additive="base">
                                        <p:cTn id="19" dur="500" fill="hold"/>
                                        <p:tgtEl>
                                          <p:spTgt spid="1126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266">
                                            <p:txEl>
                                              <p:pRg st="2" end="2"/>
                                            </p:txEl>
                                          </p:spTgt>
                                        </p:tgtEl>
                                        <p:attrNameLst>
                                          <p:attrName>style.visibility</p:attrName>
                                        </p:attrNameLst>
                                      </p:cBhvr>
                                      <p:to>
                                        <p:strVal val="visible"/>
                                      </p:to>
                                    </p:set>
                                    <p:anim calcmode="lin" valueType="num">
                                      <p:cBhvr additive="base">
                                        <p:cTn id="25" dur="500" fill="hold"/>
                                        <p:tgtEl>
                                          <p:spTgt spid="1126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266">
                                            <p:txEl>
                                              <p:pRg st="4" end="4"/>
                                            </p:txEl>
                                          </p:spTgt>
                                        </p:tgtEl>
                                        <p:attrNameLst>
                                          <p:attrName>style.visibility</p:attrName>
                                        </p:attrNameLst>
                                      </p:cBhvr>
                                      <p:to>
                                        <p:strVal val="visible"/>
                                      </p:to>
                                    </p:set>
                                    <p:anim calcmode="lin" valueType="num">
                                      <p:cBhvr additive="base">
                                        <p:cTn id="31" dur="500" fill="hold"/>
                                        <p:tgtEl>
                                          <p:spTgt spid="1126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266">
                                            <p:txEl>
                                              <p:pRg st="3" end="3"/>
                                            </p:txEl>
                                          </p:spTgt>
                                        </p:tgtEl>
                                        <p:attrNameLst>
                                          <p:attrName>style.visibility</p:attrName>
                                        </p:attrNameLst>
                                      </p:cBhvr>
                                      <p:to>
                                        <p:strVal val="visible"/>
                                      </p:to>
                                    </p:set>
                                    <p:anim calcmode="lin" valueType="num">
                                      <p:cBhvr additive="base">
                                        <p:cTn id="37" dur="500" fill="hold"/>
                                        <p:tgtEl>
                                          <p:spTgt spid="11266">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7030A0"/>
                </a:solidFill>
              </a:rPr>
              <a:t>To Do</a:t>
            </a:r>
            <a:endParaRPr lang="en-US" sz="3200" b="1" dirty="0">
              <a:solidFill>
                <a:srgbClr val="7030A0"/>
              </a:solidFill>
            </a:endParaRPr>
          </a:p>
        </p:txBody>
      </p:sp>
      <p:sp>
        <p:nvSpPr>
          <p:cNvPr id="3" name="Content Placeholder 2"/>
          <p:cNvSpPr>
            <a:spLocks noGrp="1"/>
          </p:cNvSpPr>
          <p:nvPr>
            <p:ph sz="half" idx="1"/>
          </p:nvPr>
        </p:nvSpPr>
        <p:spPr/>
        <p:txBody>
          <a:bodyPr>
            <a:normAutofit fontScale="92500" lnSpcReduction="10000"/>
          </a:bodyPr>
          <a:lstStyle/>
          <a:p>
            <a:pPr marL="0" indent="0">
              <a:buNone/>
            </a:pPr>
            <a:r>
              <a:rPr lang="en-US" dirty="0" smtClean="0">
                <a:solidFill>
                  <a:srgbClr val="002060"/>
                </a:solidFill>
              </a:rPr>
              <a:t>DO use </a:t>
            </a:r>
            <a:r>
              <a:rPr lang="en-US" dirty="0">
                <a:solidFill>
                  <a:srgbClr val="002060"/>
                </a:solidFill>
              </a:rPr>
              <a:t>present tense when referring to the novel or to what the application of particular theories will achieve. E.g. Instead of “</a:t>
            </a:r>
            <a:r>
              <a:rPr lang="en-US" i="1" dirty="0">
                <a:solidFill>
                  <a:srgbClr val="002060"/>
                </a:solidFill>
              </a:rPr>
              <a:t>The novel </a:t>
            </a:r>
            <a:r>
              <a:rPr lang="en-US" b="1" i="1" dirty="0">
                <a:solidFill>
                  <a:srgbClr val="002060"/>
                </a:solidFill>
              </a:rPr>
              <a:t>was</a:t>
            </a:r>
            <a:r>
              <a:rPr lang="en-US" i="1" dirty="0">
                <a:solidFill>
                  <a:srgbClr val="002060"/>
                </a:solidFill>
              </a:rPr>
              <a:t> both written and set in a time…..” </a:t>
            </a:r>
            <a:r>
              <a:rPr lang="en-US" dirty="0">
                <a:solidFill>
                  <a:srgbClr val="002060"/>
                </a:solidFill>
              </a:rPr>
              <a:t>write “</a:t>
            </a:r>
            <a:r>
              <a:rPr lang="en-US" i="1" dirty="0">
                <a:solidFill>
                  <a:srgbClr val="002060"/>
                </a:solidFill>
              </a:rPr>
              <a:t>The novel </a:t>
            </a:r>
            <a:r>
              <a:rPr lang="en-US" b="1" i="1" dirty="0">
                <a:solidFill>
                  <a:srgbClr val="002060"/>
                </a:solidFill>
              </a:rPr>
              <a:t>is</a:t>
            </a:r>
            <a:r>
              <a:rPr lang="en-US" i="1" dirty="0">
                <a:solidFill>
                  <a:srgbClr val="002060"/>
                </a:solidFill>
              </a:rPr>
              <a:t> both written and set in a time….”  </a:t>
            </a:r>
          </a:p>
          <a:p>
            <a:pPr marL="0" indent="0">
              <a:buNone/>
            </a:pPr>
            <a:r>
              <a:rPr lang="en-US" dirty="0">
                <a:solidFill>
                  <a:srgbClr val="002060"/>
                </a:solidFill>
              </a:rPr>
              <a:t>Instead of </a:t>
            </a:r>
            <a:r>
              <a:rPr lang="en-US" i="1" dirty="0">
                <a:solidFill>
                  <a:srgbClr val="002060"/>
                </a:solidFill>
              </a:rPr>
              <a:t>“The character </a:t>
            </a:r>
            <a:r>
              <a:rPr lang="en-US" b="1" i="1" dirty="0">
                <a:solidFill>
                  <a:srgbClr val="002060"/>
                </a:solidFill>
              </a:rPr>
              <a:t>was </a:t>
            </a:r>
            <a:r>
              <a:rPr lang="en-US" i="1" dirty="0">
                <a:solidFill>
                  <a:srgbClr val="002060"/>
                </a:solidFill>
              </a:rPr>
              <a:t>represented…” </a:t>
            </a:r>
            <a:r>
              <a:rPr lang="en-US" dirty="0">
                <a:solidFill>
                  <a:srgbClr val="002060"/>
                </a:solidFill>
              </a:rPr>
              <a:t>write </a:t>
            </a:r>
            <a:r>
              <a:rPr lang="en-US" i="1" dirty="0">
                <a:solidFill>
                  <a:srgbClr val="002060"/>
                </a:solidFill>
              </a:rPr>
              <a:t>“The character </a:t>
            </a:r>
            <a:r>
              <a:rPr lang="en-US" b="1" i="1" dirty="0">
                <a:solidFill>
                  <a:srgbClr val="002060"/>
                </a:solidFill>
              </a:rPr>
              <a:t>is </a:t>
            </a:r>
            <a:r>
              <a:rPr lang="en-US" i="1" dirty="0">
                <a:solidFill>
                  <a:srgbClr val="002060"/>
                </a:solidFill>
              </a:rPr>
              <a:t>represented”…</a:t>
            </a:r>
          </a:p>
          <a:p>
            <a:pPr marL="0" indent="0">
              <a:buNone/>
            </a:pPr>
            <a:r>
              <a:rPr lang="en-US" dirty="0">
                <a:solidFill>
                  <a:srgbClr val="002060"/>
                </a:solidFill>
              </a:rPr>
              <a:t>Instead of “</a:t>
            </a:r>
            <a:r>
              <a:rPr lang="en-US" i="1" dirty="0">
                <a:solidFill>
                  <a:srgbClr val="002060"/>
                </a:solidFill>
              </a:rPr>
              <a:t>Harry </a:t>
            </a:r>
            <a:r>
              <a:rPr lang="en-US" b="1" i="1" dirty="0">
                <a:solidFill>
                  <a:srgbClr val="002060"/>
                </a:solidFill>
              </a:rPr>
              <a:t>was</a:t>
            </a:r>
            <a:r>
              <a:rPr lang="en-US" i="1" dirty="0">
                <a:solidFill>
                  <a:srgbClr val="002060"/>
                </a:solidFill>
              </a:rPr>
              <a:t> angry with Vic because”…</a:t>
            </a:r>
            <a:r>
              <a:rPr lang="en-US" dirty="0">
                <a:solidFill>
                  <a:srgbClr val="002060"/>
                </a:solidFill>
              </a:rPr>
              <a:t>”</a:t>
            </a:r>
            <a:r>
              <a:rPr lang="en-US" i="1" dirty="0">
                <a:solidFill>
                  <a:srgbClr val="002060"/>
                </a:solidFill>
              </a:rPr>
              <a:t>Harry </a:t>
            </a:r>
            <a:r>
              <a:rPr lang="en-US" b="1" i="1" dirty="0">
                <a:solidFill>
                  <a:srgbClr val="002060"/>
                </a:solidFill>
              </a:rPr>
              <a:t>is </a:t>
            </a:r>
            <a:r>
              <a:rPr lang="en-US" i="1" dirty="0">
                <a:solidFill>
                  <a:srgbClr val="002060"/>
                </a:solidFill>
              </a:rPr>
              <a:t>angry with Vic because..”</a:t>
            </a:r>
          </a:p>
          <a:p>
            <a:pPr marL="0" indent="0">
              <a:buNone/>
            </a:pPr>
            <a:r>
              <a:rPr lang="en-US" dirty="0">
                <a:solidFill>
                  <a:srgbClr val="002060"/>
                </a:solidFill>
              </a:rPr>
              <a:t>Not “</a:t>
            </a:r>
            <a:r>
              <a:rPr lang="en-US" i="1" dirty="0">
                <a:solidFill>
                  <a:srgbClr val="002060"/>
                </a:solidFill>
              </a:rPr>
              <a:t>Fitzgerald </a:t>
            </a:r>
            <a:r>
              <a:rPr lang="en-US" b="1" i="1" dirty="0">
                <a:solidFill>
                  <a:srgbClr val="002060"/>
                </a:solidFill>
              </a:rPr>
              <a:t>portrayed</a:t>
            </a:r>
            <a:r>
              <a:rPr lang="en-US" i="1" dirty="0">
                <a:solidFill>
                  <a:srgbClr val="002060"/>
                </a:solidFill>
              </a:rPr>
              <a:t> Gatsby as</a:t>
            </a:r>
            <a:r>
              <a:rPr lang="en-US" dirty="0">
                <a:solidFill>
                  <a:srgbClr val="002060"/>
                </a:solidFill>
              </a:rPr>
              <a:t>…” but “</a:t>
            </a:r>
            <a:r>
              <a:rPr lang="en-US" i="1" dirty="0">
                <a:solidFill>
                  <a:srgbClr val="002060"/>
                </a:solidFill>
              </a:rPr>
              <a:t>Fitzgerald </a:t>
            </a:r>
            <a:r>
              <a:rPr lang="en-US" b="1" i="1" dirty="0">
                <a:solidFill>
                  <a:srgbClr val="002060"/>
                </a:solidFill>
              </a:rPr>
              <a:t>portrays</a:t>
            </a:r>
            <a:r>
              <a:rPr lang="en-US" i="1" dirty="0">
                <a:solidFill>
                  <a:srgbClr val="002060"/>
                </a:solidFill>
              </a:rPr>
              <a:t> Gatsby as…”</a:t>
            </a:r>
          </a:p>
          <a:p>
            <a:pPr marL="0" indent="0">
              <a:buNone/>
            </a:pPr>
            <a:endParaRPr lang="en-US" b="1" dirty="0"/>
          </a:p>
        </p:txBody>
      </p:sp>
      <p:sp>
        <p:nvSpPr>
          <p:cNvPr id="4" name="Content Placeholder 3"/>
          <p:cNvSpPr>
            <a:spLocks noGrp="1"/>
          </p:cNvSpPr>
          <p:nvPr>
            <p:ph sz="half" idx="2"/>
          </p:nvPr>
        </p:nvSpPr>
        <p:spPr/>
        <p:txBody>
          <a:bodyPr>
            <a:normAutofit fontScale="92500" lnSpcReduction="10000"/>
          </a:bodyPr>
          <a:lstStyle/>
          <a:p>
            <a:pPr marL="0" indent="0">
              <a:buNone/>
            </a:pPr>
            <a:endParaRPr lang="en-US" dirty="0"/>
          </a:p>
          <a:p>
            <a:pPr marL="0" indent="0">
              <a:buNone/>
            </a:pPr>
            <a:r>
              <a:rPr lang="en-US" dirty="0" smtClean="0">
                <a:solidFill>
                  <a:srgbClr val="7030A0"/>
                </a:solidFill>
              </a:rPr>
              <a:t>Instead of “</a:t>
            </a:r>
            <a:r>
              <a:rPr lang="en-US" i="1" dirty="0" smtClean="0">
                <a:solidFill>
                  <a:srgbClr val="7030A0"/>
                </a:solidFill>
              </a:rPr>
              <a:t>This </a:t>
            </a:r>
            <a:r>
              <a:rPr lang="en-US" i="1" dirty="0">
                <a:solidFill>
                  <a:srgbClr val="7030A0"/>
                </a:solidFill>
              </a:rPr>
              <a:t>theory </a:t>
            </a:r>
            <a:r>
              <a:rPr lang="en-US" b="1" i="1" dirty="0">
                <a:solidFill>
                  <a:srgbClr val="7030A0"/>
                </a:solidFill>
              </a:rPr>
              <a:t>can </a:t>
            </a:r>
            <a:r>
              <a:rPr lang="en-US" b="1" i="1" dirty="0" smtClean="0">
                <a:solidFill>
                  <a:srgbClr val="7030A0"/>
                </a:solidFill>
              </a:rPr>
              <a:t>be (or will be) </a:t>
            </a:r>
            <a:r>
              <a:rPr lang="en-US" i="1" dirty="0">
                <a:solidFill>
                  <a:srgbClr val="7030A0"/>
                </a:solidFill>
              </a:rPr>
              <a:t> used to expose the </a:t>
            </a:r>
            <a:r>
              <a:rPr lang="en-US" i="1" dirty="0" smtClean="0">
                <a:solidFill>
                  <a:srgbClr val="7030A0"/>
                </a:solidFill>
              </a:rPr>
              <a:t>ideologies….” </a:t>
            </a:r>
            <a:r>
              <a:rPr lang="en-US" dirty="0">
                <a:solidFill>
                  <a:srgbClr val="7030A0"/>
                </a:solidFill>
              </a:rPr>
              <a:t> </a:t>
            </a:r>
            <a:r>
              <a:rPr lang="en-US" dirty="0" smtClean="0">
                <a:solidFill>
                  <a:srgbClr val="7030A0"/>
                </a:solidFill>
              </a:rPr>
              <a:t>write “</a:t>
            </a:r>
            <a:r>
              <a:rPr lang="en-US" i="1" dirty="0" smtClean="0">
                <a:solidFill>
                  <a:srgbClr val="7030A0"/>
                </a:solidFill>
              </a:rPr>
              <a:t>the application of this theory/concept </a:t>
            </a:r>
            <a:r>
              <a:rPr lang="en-US" b="1" i="1" dirty="0" smtClean="0">
                <a:solidFill>
                  <a:srgbClr val="7030A0"/>
                </a:solidFill>
              </a:rPr>
              <a:t>exposes</a:t>
            </a:r>
            <a:r>
              <a:rPr lang="en-US" i="1" dirty="0" smtClean="0">
                <a:solidFill>
                  <a:srgbClr val="7030A0"/>
                </a:solidFill>
              </a:rPr>
              <a:t>..” </a:t>
            </a:r>
            <a:r>
              <a:rPr lang="en-US" dirty="0" smtClean="0">
                <a:solidFill>
                  <a:srgbClr val="7030A0"/>
                </a:solidFill>
              </a:rPr>
              <a:t>i.e. the present tense.</a:t>
            </a:r>
          </a:p>
          <a:p>
            <a:pPr marL="0" indent="0">
              <a:buNone/>
            </a:pPr>
            <a:r>
              <a:rPr lang="en-US" dirty="0" smtClean="0">
                <a:solidFill>
                  <a:srgbClr val="7030A0"/>
                </a:solidFill>
              </a:rPr>
              <a:t>Write as if you have proven the usefulness (or not) of theoretical approaches – you are about to lay out your proof. </a:t>
            </a:r>
          </a:p>
          <a:p>
            <a:pPr marL="0" indent="0">
              <a:buNone/>
            </a:pPr>
            <a:r>
              <a:rPr lang="en-US" dirty="0" smtClean="0">
                <a:solidFill>
                  <a:srgbClr val="7030A0"/>
                </a:solidFill>
              </a:rPr>
              <a:t>This may mean that you revise and refine your introduction after you have completed the body of your essay. </a:t>
            </a:r>
            <a:endParaRPr lang="en-US" dirty="0">
              <a:solidFill>
                <a:srgbClr val="7030A0"/>
              </a:solidFill>
            </a:endParaRPr>
          </a:p>
        </p:txBody>
      </p:sp>
    </p:spTree>
    <p:extLst>
      <p:ext uri="{BB962C8B-B14F-4D97-AF65-F5344CB8AC3E}">
        <p14:creationId xmlns:p14="http://schemas.microsoft.com/office/powerpoint/2010/main" val="135427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additive="base">
                                        <p:cTn id="3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 calcmode="lin" valueType="num">
                                      <p:cBhvr additive="base">
                                        <p:cTn id="4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anim calcmode="lin" valueType="num">
                                      <p:cBhvr additive="base">
                                        <p:cTn id="4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Your Focus Question</a:t>
            </a:r>
            <a:endParaRPr lang="en-US" b="1" dirty="0">
              <a:solidFill>
                <a:srgbClr val="7030A0"/>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Have you made your focus question shorter and snappier? E.g. </a:t>
            </a:r>
          </a:p>
          <a:p>
            <a:pPr marL="0" indent="0">
              <a:buNone/>
            </a:pPr>
            <a:r>
              <a:rPr lang="en-US" b="1" dirty="0" smtClean="0"/>
              <a:t>Does </a:t>
            </a:r>
            <a:r>
              <a:rPr lang="en-US" b="1" dirty="0"/>
              <a:t>Joseph Conrad</a:t>
            </a:r>
            <a:r>
              <a:rPr lang="en-AU" b="1" dirty="0"/>
              <a:t>’</a:t>
            </a:r>
            <a:r>
              <a:rPr lang="en-US" b="1" dirty="0"/>
              <a:t>s </a:t>
            </a:r>
            <a:r>
              <a:rPr lang="en-US" b="1" i="1" dirty="0"/>
              <a:t>Heart of </a:t>
            </a:r>
            <a:r>
              <a:rPr lang="en-US" b="1" i="1" dirty="0" smtClean="0"/>
              <a:t>Darkness </a:t>
            </a:r>
            <a:r>
              <a:rPr lang="en-US" b="1" dirty="0" smtClean="0"/>
              <a:t>(date) </a:t>
            </a:r>
            <a:r>
              <a:rPr lang="en-US" b="1" dirty="0"/>
              <a:t>depict Africa and its people in a socially-progressive manner given the colonialist milieu in which it was written</a:t>
            </a:r>
            <a:r>
              <a:rPr lang="en-US" b="1" dirty="0" smtClean="0"/>
              <a:t>?</a:t>
            </a:r>
            <a:endParaRPr lang="en-US" b="1" dirty="0"/>
          </a:p>
          <a:p>
            <a:pPr marL="0" indent="0">
              <a:buNone/>
            </a:pPr>
            <a:r>
              <a:rPr lang="en-US" b="1" dirty="0" smtClean="0"/>
              <a:t>To what extent does Gabriel Garcia Marquez’ </a:t>
            </a:r>
            <a:r>
              <a:rPr lang="en-US" b="1" i="1" dirty="0" smtClean="0"/>
              <a:t>One Hundred Years of Solitude (date) </a:t>
            </a:r>
            <a:r>
              <a:rPr lang="en-US" b="1" dirty="0" smtClean="0"/>
              <a:t>perpetuate </a:t>
            </a:r>
            <a:r>
              <a:rPr lang="en-US" b="1" dirty="0"/>
              <a:t>the myth of traditional Latin American </a:t>
            </a:r>
            <a:r>
              <a:rPr lang="en-US" b="1" dirty="0" smtClean="0"/>
              <a:t>machismo?</a:t>
            </a:r>
          </a:p>
          <a:p>
            <a:pPr marL="0" indent="0">
              <a:buNone/>
            </a:pPr>
            <a:r>
              <a:rPr lang="en-AU" b="1" dirty="0"/>
              <a:t>How does Pi balance his instincts and conscience in the face of adversity in Yan Martel’s </a:t>
            </a:r>
            <a:r>
              <a:rPr lang="en-AU" b="1" i="1" dirty="0"/>
              <a:t>Life of </a:t>
            </a:r>
            <a:r>
              <a:rPr lang="en-AU" b="1" i="1" dirty="0" smtClean="0"/>
              <a:t>Pi (date)</a:t>
            </a:r>
            <a:r>
              <a:rPr lang="en-AU" b="1" dirty="0" smtClean="0"/>
              <a:t>?</a:t>
            </a:r>
          </a:p>
          <a:p>
            <a:pPr marL="0" indent="0">
              <a:buNone/>
            </a:pPr>
            <a:r>
              <a:rPr lang="en-AU" b="1" dirty="0" smtClean="0"/>
              <a:t>What explanation is there for the </a:t>
            </a:r>
            <a:r>
              <a:rPr lang="en-AU" b="1" dirty="0"/>
              <a:t>abhorrent relationship that the character Aunt Judith conducts with her son </a:t>
            </a:r>
            <a:r>
              <a:rPr lang="en-AU" b="1" dirty="0" smtClean="0"/>
              <a:t>Seth in Stella Gibbons’ </a:t>
            </a:r>
            <a:r>
              <a:rPr lang="en-AU" b="1" i="1" dirty="0" smtClean="0"/>
              <a:t>Cold Comfort Farm </a:t>
            </a:r>
            <a:r>
              <a:rPr lang="en-AU" b="1" dirty="0" smtClean="0"/>
              <a:t>(date)? </a:t>
            </a:r>
          </a:p>
          <a:p>
            <a:pPr marL="0" indent="0">
              <a:buNone/>
            </a:pPr>
            <a:r>
              <a:rPr lang="en-AU" b="1" dirty="0" smtClean="0"/>
              <a:t>Try writing your question in this way. </a:t>
            </a:r>
          </a:p>
          <a:p>
            <a:pPr marL="0" indent="0">
              <a:buNone/>
            </a:pPr>
            <a:r>
              <a:rPr lang="en-AU" b="1" dirty="0" smtClean="0"/>
              <a:t>You can introduce theories and their usefulness in subsequent sentences. </a:t>
            </a:r>
            <a:endParaRPr lang="en-US" b="1" dirty="0"/>
          </a:p>
          <a:p>
            <a:pPr marL="0" indent="0">
              <a:buNone/>
            </a:pPr>
            <a:r>
              <a:rPr lang="en-US" dirty="0" smtClean="0"/>
              <a:t> </a:t>
            </a:r>
            <a:endParaRPr lang="en-US" dirty="0"/>
          </a:p>
        </p:txBody>
      </p:sp>
    </p:spTree>
    <p:extLst>
      <p:ext uri="{BB962C8B-B14F-4D97-AF65-F5344CB8AC3E}">
        <p14:creationId xmlns:p14="http://schemas.microsoft.com/office/powerpoint/2010/main" val="179093111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p:txBody>
          <a:bodyPr/>
          <a:lstStyle/>
          <a:p>
            <a:pPr eaLnBrk="1" hangingPunct="1">
              <a:defRPr/>
            </a:pPr>
            <a:r>
              <a:rPr lang="en-US" sz="2000" dirty="0"/>
              <a:t>Use a comma to </a:t>
            </a:r>
            <a:r>
              <a:rPr lang="en-US" sz="2000" b="1" dirty="0">
                <a:solidFill>
                  <a:srgbClr val="FF0000"/>
                </a:solidFill>
              </a:rPr>
              <a:t>separate a series of three items</a:t>
            </a:r>
            <a:r>
              <a:rPr lang="en-US" sz="2000" dirty="0"/>
              <a:t>. e.g. I take my diary</a:t>
            </a:r>
            <a:r>
              <a:rPr lang="en-US" sz="2000" b="1" dirty="0">
                <a:solidFill>
                  <a:srgbClr val="FF0000"/>
                </a:solidFill>
              </a:rPr>
              <a:t>,</a:t>
            </a:r>
            <a:r>
              <a:rPr lang="en-US" sz="2000" dirty="0"/>
              <a:t> workbook and two pens to class every lesson.</a:t>
            </a:r>
          </a:p>
          <a:p>
            <a:pPr eaLnBrk="1" hangingPunct="1">
              <a:defRPr/>
            </a:pPr>
            <a:r>
              <a:rPr lang="en-US" sz="2000" dirty="0"/>
              <a:t>Use a comma after an </a:t>
            </a:r>
            <a:r>
              <a:rPr lang="en-US" sz="2000" b="1" dirty="0">
                <a:solidFill>
                  <a:srgbClr val="FF0000"/>
                </a:solidFill>
              </a:rPr>
              <a:t>introductory </a:t>
            </a:r>
            <a:r>
              <a:rPr lang="en-US" sz="2000" dirty="0"/>
              <a:t>cohesive tie. e.g. However</a:t>
            </a:r>
            <a:r>
              <a:rPr lang="en-US" sz="2000" b="1" dirty="0">
                <a:solidFill>
                  <a:srgbClr val="FF0000"/>
                </a:solidFill>
              </a:rPr>
              <a:t>,</a:t>
            </a:r>
            <a:r>
              <a:rPr lang="en-US" sz="2000" dirty="0"/>
              <a:t> Therefore</a:t>
            </a:r>
            <a:r>
              <a:rPr lang="en-US" sz="2000" b="1" dirty="0">
                <a:solidFill>
                  <a:srgbClr val="FF0000"/>
                </a:solidFill>
              </a:rPr>
              <a:t>,</a:t>
            </a:r>
            <a:r>
              <a:rPr lang="en-US" sz="2000" dirty="0"/>
              <a:t> For instance</a:t>
            </a:r>
            <a:r>
              <a:rPr lang="en-US" sz="2000" b="1" dirty="0">
                <a:solidFill>
                  <a:srgbClr val="FF0000"/>
                </a:solidFill>
              </a:rPr>
              <a:t>, </a:t>
            </a:r>
            <a:r>
              <a:rPr lang="en-US" sz="2000" dirty="0"/>
              <a:t>In conclusion</a:t>
            </a:r>
            <a:r>
              <a:rPr lang="en-US" sz="2000" b="1" dirty="0">
                <a:solidFill>
                  <a:srgbClr val="FF0000"/>
                </a:solidFill>
              </a:rPr>
              <a:t>,</a:t>
            </a:r>
          </a:p>
          <a:p>
            <a:pPr eaLnBrk="1" hangingPunct="1">
              <a:defRPr/>
            </a:pPr>
            <a:r>
              <a:rPr lang="en-US" sz="2000" dirty="0"/>
              <a:t>Use a comma for names or information </a:t>
            </a:r>
            <a:r>
              <a:rPr lang="en-US" sz="2000" b="1" dirty="0">
                <a:solidFill>
                  <a:srgbClr val="FF0000"/>
                </a:solidFill>
              </a:rPr>
              <a:t>added into a sentence</a:t>
            </a:r>
            <a:r>
              <a:rPr lang="en-US" sz="2000" dirty="0"/>
              <a:t>. E.g.  My brother</a:t>
            </a:r>
            <a:r>
              <a:rPr lang="en-US" sz="2000" b="1" dirty="0">
                <a:solidFill>
                  <a:srgbClr val="FF0000"/>
                </a:solidFill>
              </a:rPr>
              <a:t>,</a:t>
            </a:r>
            <a:r>
              <a:rPr lang="en-US" sz="2000" dirty="0"/>
              <a:t> Harry</a:t>
            </a:r>
            <a:r>
              <a:rPr lang="en-US" sz="2000" b="1" dirty="0">
                <a:solidFill>
                  <a:srgbClr val="FF0000"/>
                </a:solidFill>
              </a:rPr>
              <a:t>, </a:t>
            </a:r>
            <a:r>
              <a:rPr lang="en-US" sz="2000" dirty="0"/>
              <a:t>is twelve. His teacher</a:t>
            </a:r>
            <a:r>
              <a:rPr lang="en-US" sz="2000" b="1" dirty="0">
                <a:solidFill>
                  <a:srgbClr val="FF0000"/>
                </a:solidFill>
              </a:rPr>
              <a:t>,</a:t>
            </a:r>
            <a:r>
              <a:rPr lang="en-US" sz="2000" dirty="0"/>
              <a:t> who is tall</a:t>
            </a:r>
            <a:r>
              <a:rPr lang="en-US" sz="2000" b="1" dirty="0">
                <a:solidFill>
                  <a:srgbClr val="FF0000"/>
                </a:solidFill>
              </a:rPr>
              <a:t>,</a:t>
            </a:r>
            <a:r>
              <a:rPr lang="en-US" sz="2000" dirty="0"/>
              <a:t> likes to play basketball</a:t>
            </a:r>
            <a:r>
              <a:rPr lang="en-US" sz="2000" dirty="0" smtClean="0"/>
              <a:t>.</a:t>
            </a:r>
            <a:endParaRPr lang="en-US" sz="2000" dirty="0"/>
          </a:p>
        </p:txBody>
      </p:sp>
      <p:sp>
        <p:nvSpPr>
          <p:cNvPr id="11267" name="Rectangle 2"/>
          <p:cNvSpPr>
            <a:spLocks noGrp="1" noChangeArrowheads="1"/>
          </p:cNvSpPr>
          <p:nvPr>
            <p:ph type="title"/>
          </p:nvPr>
        </p:nvSpPr>
        <p:spPr/>
        <p:txBody>
          <a:bodyPr>
            <a:normAutofit fontScale="90000"/>
          </a:bodyPr>
          <a:lstStyle/>
          <a:p>
            <a:r>
              <a:rPr lang="en-AU" b="1" dirty="0">
                <a:solidFill>
                  <a:srgbClr val="7030A0"/>
                </a:solidFill>
              </a:rPr>
              <a:t>Controlling textual features and conventions </a:t>
            </a:r>
            <a:r>
              <a:rPr lang="en-AU" b="1" dirty="0" smtClean="0">
                <a:solidFill>
                  <a:srgbClr val="7030A0"/>
                </a:solidFill>
              </a:rPr>
              <a:t/>
            </a:r>
            <a:br>
              <a:rPr lang="en-AU" b="1" dirty="0" smtClean="0">
                <a:solidFill>
                  <a:srgbClr val="7030A0"/>
                </a:solidFill>
              </a:rPr>
            </a:br>
            <a:r>
              <a:rPr lang="en-US" altLang="en-US" dirty="0" smtClean="0"/>
              <a:t>The comma</a:t>
            </a:r>
          </a:p>
        </p:txBody>
      </p:sp>
    </p:spTree>
    <p:extLst>
      <p:ext uri="{BB962C8B-B14F-4D97-AF65-F5344CB8AC3E}">
        <p14:creationId xmlns:p14="http://schemas.microsoft.com/office/powerpoint/2010/main" val="4071712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additive="base">
                                        <p:cTn id="7" dur="500" fill="hold"/>
                                        <p:tgtEl>
                                          <p:spTgt spid="11267"/>
                                        </p:tgtEl>
                                        <p:attrNameLst>
                                          <p:attrName>ppt_x</p:attrName>
                                        </p:attrNameLst>
                                      </p:cBhvr>
                                      <p:tavLst>
                                        <p:tav tm="0">
                                          <p:val>
                                            <p:strVal val="#ppt_x"/>
                                          </p:val>
                                        </p:tav>
                                        <p:tav tm="100000">
                                          <p:val>
                                            <p:strVal val="#ppt_x"/>
                                          </p:val>
                                        </p:tav>
                                      </p:tavLst>
                                    </p:anim>
                                    <p:anim calcmode="lin" valueType="num">
                                      <p:cBhvr additive="base">
                                        <p:cTn id="8" dur="500" fill="hold"/>
                                        <p:tgtEl>
                                          <p:spTgt spid="1126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6">
                                            <p:txEl>
                                              <p:pRg st="0" end="0"/>
                                            </p:txEl>
                                          </p:spTgt>
                                        </p:tgtEl>
                                        <p:attrNameLst>
                                          <p:attrName>style.visibility</p:attrName>
                                        </p:attrNameLst>
                                      </p:cBhvr>
                                      <p:to>
                                        <p:strVal val="visible"/>
                                      </p:to>
                                    </p:set>
                                    <p:anim calcmode="lin" valueType="num">
                                      <p:cBhvr additive="base">
                                        <p:cTn id="13" dur="500" fill="hold"/>
                                        <p:tgtEl>
                                          <p:spTgt spid="1126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266">
                                            <p:txEl>
                                              <p:pRg st="1" end="1"/>
                                            </p:txEl>
                                          </p:spTgt>
                                        </p:tgtEl>
                                        <p:attrNameLst>
                                          <p:attrName>style.visibility</p:attrName>
                                        </p:attrNameLst>
                                      </p:cBhvr>
                                      <p:to>
                                        <p:strVal val="visible"/>
                                      </p:to>
                                    </p:set>
                                    <p:anim calcmode="lin" valueType="num">
                                      <p:cBhvr additive="base">
                                        <p:cTn id="19" dur="500" fill="hold"/>
                                        <p:tgtEl>
                                          <p:spTgt spid="1126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266">
                                            <p:txEl>
                                              <p:pRg st="2" end="2"/>
                                            </p:txEl>
                                          </p:spTgt>
                                        </p:tgtEl>
                                        <p:attrNameLst>
                                          <p:attrName>style.visibility</p:attrName>
                                        </p:attrNameLst>
                                      </p:cBhvr>
                                      <p:to>
                                        <p:strVal val="visible"/>
                                      </p:to>
                                    </p:set>
                                    <p:anim calcmode="lin" valueType="num">
                                      <p:cBhvr additive="base">
                                        <p:cTn id="25" dur="500" fill="hold"/>
                                        <p:tgtEl>
                                          <p:spTgt spid="1126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rtlCol="0">
            <a:normAutofit fontScale="92500" lnSpcReduction="10000"/>
          </a:bodyPr>
          <a:lstStyle/>
          <a:p>
            <a:pPr marL="0" indent="0">
              <a:buNone/>
              <a:defRPr/>
            </a:pPr>
            <a:r>
              <a:rPr lang="en-AU" dirty="0" smtClean="0"/>
              <a:t>See </a:t>
            </a:r>
            <a:r>
              <a:rPr lang="en-AU" dirty="0">
                <a:hlinkClick r:id="rId2"/>
              </a:rPr>
              <a:t>http://</a:t>
            </a:r>
            <a:r>
              <a:rPr lang="en-AU" dirty="0" smtClean="0">
                <a:hlinkClick r:id="rId2"/>
              </a:rPr>
              <a:t>theoatmeal.com/comics/semicolon</a:t>
            </a:r>
            <a:endParaRPr lang="en-AU" dirty="0" smtClean="0"/>
          </a:p>
          <a:p>
            <a:pPr marL="0" indent="0">
              <a:buNone/>
              <a:defRPr/>
            </a:pPr>
            <a:r>
              <a:rPr lang="en-AU" dirty="0" smtClean="0"/>
              <a:t>Basically, semi-colons are used to:</a:t>
            </a:r>
          </a:p>
          <a:p>
            <a:pPr marL="457200" indent="-457200">
              <a:buFont typeface="Symbol" panose="05050102010706020507" pitchFamily="18" charset="2"/>
              <a:buAutoNum type="arabicPeriod"/>
              <a:defRPr/>
            </a:pPr>
            <a:r>
              <a:rPr lang="en-AU" dirty="0" smtClean="0"/>
              <a:t>Separate pieces of information that are different, yet related. E.g. </a:t>
            </a:r>
            <a:r>
              <a:rPr lang="en-AU" i="1" dirty="0" smtClean="0"/>
              <a:t>Six students began the tournament </a:t>
            </a:r>
            <a:r>
              <a:rPr lang="en-AU" i="1" dirty="0" smtClean="0">
                <a:solidFill>
                  <a:srgbClr val="FF0000"/>
                </a:solidFill>
              </a:rPr>
              <a:t>(independent clause)</a:t>
            </a:r>
            <a:r>
              <a:rPr lang="en-AU" i="1" dirty="0" smtClean="0"/>
              <a:t>; the challenges were arduous </a:t>
            </a:r>
            <a:r>
              <a:rPr lang="en-AU" i="1" dirty="0" smtClean="0">
                <a:solidFill>
                  <a:srgbClr val="FF0000"/>
                </a:solidFill>
              </a:rPr>
              <a:t>(independent clause)</a:t>
            </a:r>
            <a:r>
              <a:rPr lang="en-AU" dirty="0" smtClean="0">
                <a:solidFill>
                  <a:srgbClr val="FF0000"/>
                </a:solidFill>
              </a:rPr>
              <a:t>. </a:t>
            </a:r>
          </a:p>
          <a:p>
            <a:pPr marL="457200" indent="-457200">
              <a:buFont typeface="Symbol" panose="05050102010706020507" pitchFamily="18" charset="2"/>
              <a:buAutoNum type="arabicPeriod"/>
              <a:defRPr/>
            </a:pPr>
            <a:r>
              <a:rPr lang="en-AU" dirty="0"/>
              <a:t>Separate lists of items that are complicated. </a:t>
            </a:r>
            <a:r>
              <a:rPr lang="en-AU" dirty="0" smtClean="0"/>
              <a:t>E.g. </a:t>
            </a:r>
            <a:r>
              <a:rPr lang="en-AU" i="1" dirty="0" smtClean="0"/>
              <a:t>The task will involve: reading a novel; understanding literary terms; editing drafts and writing a review.</a:t>
            </a:r>
          </a:p>
          <a:p>
            <a:pPr marL="0" indent="0">
              <a:buNone/>
              <a:defRPr/>
            </a:pPr>
            <a:r>
              <a:rPr lang="en-US" b="1" dirty="0" smtClean="0">
                <a:solidFill>
                  <a:srgbClr val="FF0000"/>
                </a:solidFill>
              </a:rPr>
              <a:t>How would you correct this sentence? (Is the clause after the semi-colon independent?)</a:t>
            </a:r>
          </a:p>
          <a:p>
            <a:pPr marL="0" indent="0">
              <a:buNone/>
              <a:defRPr/>
            </a:pPr>
            <a:r>
              <a:rPr lang="en-US" b="1" dirty="0" smtClean="0">
                <a:solidFill>
                  <a:srgbClr val="0070C0"/>
                </a:solidFill>
              </a:rPr>
              <a:t>Whilst </a:t>
            </a:r>
            <a:r>
              <a:rPr lang="en-US" b="1" dirty="0">
                <a:solidFill>
                  <a:srgbClr val="0070C0"/>
                </a:solidFill>
              </a:rPr>
              <a:t>misogyny is not immediately obvious within the text, with females seldom named or mentioned, the novella contains depictions of female that are highly </a:t>
            </a:r>
            <a:r>
              <a:rPr lang="en-US" b="1" dirty="0" smtClean="0">
                <a:solidFill>
                  <a:srgbClr val="0070C0"/>
                </a:solidFill>
              </a:rPr>
              <a:t>derogatory</a:t>
            </a:r>
            <a:r>
              <a:rPr lang="en-US" b="1" dirty="0" smtClean="0">
                <a:solidFill>
                  <a:srgbClr val="FF0000"/>
                </a:solidFill>
              </a:rPr>
              <a:t>; </a:t>
            </a:r>
            <a:r>
              <a:rPr lang="en-US" b="1" dirty="0" smtClean="0">
                <a:solidFill>
                  <a:schemeClr val="accent1"/>
                </a:solidFill>
              </a:rPr>
              <a:t>with Conrad’s divisive </a:t>
            </a:r>
            <a:r>
              <a:rPr lang="en-US" b="1" dirty="0">
                <a:solidFill>
                  <a:schemeClr val="accent1"/>
                </a:solidFill>
              </a:rPr>
              <a:t>modus operandi provoking continual debate amongst individuals </a:t>
            </a:r>
            <a:r>
              <a:rPr lang="en-US" b="1" dirty="0" smtClean="0">
                <a:solidFill>
                  <a:schemeClr val="accent1"/>
                </a:solidFill>
              </a:rPr>
              <a:t>since </a:t>
            </a:r>
            <a:r>
              <a:rPr lang="en-US" b="1" dirty="0">
                <a:solidFill>
                  <a:schemeClr val="accent1"/>
                </a:solidFill>
              </a:rPr>
              <a:t>its </a:t>
            </a:r>
            <a:r>
              <a:rPr lang="en-US" b="1" dirty="0" smtClean="0">
                <a:solidFill>
                  <a:schemeClr val="accent1"/>
                </a:solidFill>
              </a:rPr>
              <a:t>publication </a:t>
            </a:r>
            <a:r>
              <a:rPr lang="en-US" b="1" dirty="0">
                <a:solidFill>
                  <a:schemeClr val="accent1"/>
                </a:solidFill>
              </a:rPr>
              <a:t>in 1899.</a:t>
            </a:r>
            <a:r>
              <a:rPr lang="en-AU" b="1" i="1" dirty="0" smtClean="0">
                <a:solidFill>
                  <a:schemeClr val="accent1"/>
                </a:solidFill>
              </a:rPr>
              <a:t>  </a:t>
            </a:r>
            <a:endParaRPr lang="en-AU" b="1" i="1" dirty="0">
              <a:solidFill>
                <a:schemeClr val="accent1"/>
              </a:solidFill>
            </a:endParaRPr>
          </a:p>
        </p:txBody>
      </p:sp>
      <p:sp>
        <p:nvSpPr>
          <p:cNvPr id="27651" name="Title 2"/>
          <p:cNvSpPr>
            <a:spLocks noGrp="1"/>
          </p:cNvSpPr>
          <p:nvPr>
            <p:ph type="title"/>
          </p:nvPr>
        </p:nvSpPr>
        <p:spPr/>
        <p:txBody>
          <a:bodyPr/>
          <a:lstStyle/>
          <a:p>
            <a:pPr eaLnBrk="1" hangingPunct="1"/>
            <a:r>
              <a:rPr lang="en-AU" altLang="en-US" dirty="0" smtClean="0"/>
              <a:t>Semicolon use</a:t>
            </a:r>
          </a:p>
        </p:txBody>
      </p:sp>
    </p:spTree>
    <p:extLst>
      <p:ext uri="{BB962C8B-B14F-4D97-AF65-F5344CB8AC3E}">
        <p14:creationId xmlns:p14="http://schemas.microsoft.com/office/powerpoint/2010/main" val="2996730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1"/>
                                        </p:tgtEl>
                                        <p:attrNameLst>
                                          <p:attrName>style.visibility</p:attrName>
                                        </p:attrNameLst>
                                      </p:cBhvr>
                                      <p:to>
                                        <p:strVal val="visible"/>
                                      </p:to>
                                    </p:set>
                                    <p:anim calcmode="lin" valueType="num">
                                      <p:cBhvr additive="base">
                                        <p:cTn id="7" dur="500" fill="hold"/>
                                        <p:tgtEl>
                                          <p:spTgt spid="27651"/>
                                        </p:tgtEl>
                                        <p:attrNameLst>
                                          <p:attrName>ppt_x</p:attrName>
                                        </p:attrNameLst>
                                      </p:cBhvr>
                                      <p:tavLst>
                                        <p:tav tm="0">
                                          <p:val>
                                            <p:strVal val="#ppt_x"/>
                                          </p:val>
                                        </p:tav>
                                        <p:tav tm="100000">
                                          <p:val>
                                            <p:strVal val="#ppt_x"/>
                                          </p:val>
                                        </p:tav>
                                      </p:tavLst>
                                    </p:anim>
                                    <p:anim calcmode="lin" valueType="num">
                                      <p:cBhvr additive="base">
                                        <p:cTn id="8" dur="500" fill="hold"/>
                                        <p:tgtEl>
                                          <p:spTgt spid="2765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 calcmode="lin" valueType="num">
                                      <p:cBhvr additive="base">
                                        <p:cTn id="34"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2">
                                            <p:txEl>
                                              <p:pRg st="4" end="4"/>
                                            </p:txEl>
                                          </p:spTgt>
                                        </p:tgtEl>
                                        <p:attrNameLst>
                                          <p:attrName>style.visibility</p:attrName>
                                        </p:attrNameLst>
                                      </p:cBhvr>
                                      <p:to>
                                        <p:strVal val="visible"/>
                                      </p:to>
                                    </p:set>
                                    <p:anim calcmode="lin" valueType="num">
                                      <p:cBhvr additive="base">
                                        <p:cTn id="40"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2">
                                            <p:txEl>
                                              <p:pRg st="5" end="5"/>
                                            </p:txEl>
                                          </p:spTgt>
                                        </p:tgtEl>
                                        <p:attrNameLst>
                                          <p:attrName>style.visibility</p:attrName>
                                        </p:attrNameLst>
                                      </p:cBhvr>
                                      <p:to>
                                        <p:strVal val="visible"/>
                                      </p:to>
                                    </p:set>
                                    <p:anim calcmode="lin" valueType="num">
                                      <p:cBhvr additive="base">
                                        <p:cTn id="46"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p:txBody>
          <a:bodyPr>
            <a:normAutofit fontScale="85000" lnSpcReduction="20000"/>
          </a:bodyPr>
          <a:lstStyle/>
          <a:p>
            <a:pPr eaLnBrk="1" hangingPunct="1"/>
            <a:r>
              <a:rPr lang="en-US" altLang="en-US" dirty="0" smtClean="0"/>
              <a:t>There is a complete thought.</a:t>
            </a:r>
          </a:p>
          <a:p>
            <a:pPr eaLnBrk="1" hangingPunct="1"/>
            <a:r>
              <a:rPr lang="en-US" altLang="en-US" dirty="0" smtClean="0"/>
              <a:t>The next set of words also expresses a complete thought.</a:t>
            </a:r>
          </a:p>
          <a:p>
            <a:pPr eaLnBrk="1" hangingPunct="1"/>
            <a:r>
              <a:rPr lang="en-US" altLang="en-US" dirty="0" smtClean="0"/>
              <a:t>There is a distinct pause before next set of words if read aloud. </a:t>
            </a:r>
            <a:endParaRPr lang="en-US" altLang="en-US" dirty="0"/>
          </a:p>
          <a:p>
            <a:pPr marL="0" indent="0">
              <a:buNone/>
            </a:pPr>
            <a:r>
              <a:rPr lang="en-US" altLang="en-US" dirty="0" smtClean="0"/>
              <a:t>Also, pay attention to sentence construction and syntax. </a:t>
            </a:r>
          </a:p>
          <a:p>
            <a:r>
              <a:rPr lang="en-AU" dirty="0" smtClean="0"/>
              <a:t>Are </a:t>
            </a:r>
            <a:r>
              <a:rPr lang="en-AU" dirty="0"/>
              <a:t>you using dependent clauses, in which there is no subject, as sentences? </a:t>
            </a:r>
            <a:endParaRPr lang="en-AU" dirty="0" smtClean="0"/>
          </a:p>
          <a:p>
            <a:r>
              <a:rPr lang="en-AU" dirty="0" smtClean="0"/>
              <a:t>Are </a:t>
            </a:r>
            <a:r>
              <a:rPr lang="en-AU" dirty="0"/>
              <a:t>you writing overcomplicated sentences, where the subject/purpose of the sentence gets lost amidst the word vomit? </a:t>
            </a:r>
            <a:endParaRPr lang="en-AU" dirty="0" smtClean="0"/>
          </a:p>
          <a:p>
            <a:r>
              <a:rPr lang="en-AU" b="1" dirty="0" smtClean="0"/>
              <a:t>Remember </a:t>
            </a:r>
            <a:r>
              <a:rPr lang="en-AU" b="1" dirty="0"/>
              <a:t>that it is okay to use simple sentences. </a:t>
            </a:r>
            <a:endParaRPr lang="en-US" altLang="en-US" dirty="0" smtClean="0"/>
          </a:p>
          <a:p>
            <a:pPr marL="0" indent="0" eaLnBrk="1" hangingPunct="1">
              <a:buNone/>
            </a:pPr>
            <a:r>
              <a:rPr lang="en-US" altLang="en-US" b="1" dirty="0" smtClean="0">
                <a:solidFill>
                  <a:schemeClr val="accent1"/>
                </a:solidFill>
              </a:rPr>
              <a:t>Who can identify a major fault with this sentence?</a:t>
            </a:r>
          </a:p>
          <a:p>
            <a:pPr marL="0" indent="0">
              <a:buNone/>
            </a:pPr>
            <a:r>
              <a:rPr lang="en-AU" dirty="0"/>
              <a:t>In addition, the concept of Judith Butler’s performativity can be applied to the text, who draws from </a:t>
            </a:r>
            <a:r>
              <a:rPr lang="en-AU" dirty="0" smtClean="0"/>
              <a:t>the </a:t>
            </a:r>
            <a:r>
              <a:rPr lang="en-AU" dirty="0"/>
              <a:t>founding works of </a:t>
            </a:r>
            <a:r>
              <a:rPr lang="en-AU" dirty="0" smtClean="0"/>
              <a:t>Freud.</a:t>
            </a:r>
          </a:p>
          <a:p>
            <a:pPr marL="0" indent="0">
              <a:buNone/>
            </a:pPr>
            <a:r>
              <a:rPr lang="en-AU" altLang="en-US" b="1" dirty="0" smtClean="0">
                <a:solidFill>
                  <a:srgbClr val="002060"/>
                </a:solidFill>
              </a:rPr>
              <a:t>In addition, Judith Butler, drawing on the work of Sigmund Freud, developed the term ‘performativity’ which may be profitably applied to the text.  </a:t>
            </a:r>
            <a:endParaRPr lang="en-US" altLang="en-US" b="1" dirty="0" smtClean="0">
              <a:solidFill>
                <a:srgbClr val="002060"/>
              </a:solidFill>
            </a:endParaRPr>
          </a:p>
        </p:txBody>
      </p:sp>
      <p:sp>
        <p:nvSpPr>
          <p:cNvPr id="18434" name="Rectangle 2"/>
          <p:cNvSpPr>
            <a:spLocks noGrp="1" noChangeArrowheads="1"/>
          </p:cNvSpPr>
          <p:nvPr>
            <p:ph type="title"/>
          </p:nvPr>
        </p:nvSpPr>
        <p:spPr/>
        <p:txBody>
          <a:bodyPr rtlCol="0">
            <a:normAutofit/>
          </a:bodyPr>
          <a:lstStyle/>
          <a:p>
            <a:pPr>
              <a:defRPr/>
            </a:pPr>
            <a:r>
              <a:rPr lang="en-US" dirty="0" smtClean="0"/>
              <a:t>How do you know when a sentence ends?</a:t>
            </a:r>
          </a:p>
        </p:txBody>
      </p:sp>
    </p:spTree>
    <p:extLst>
      <p:ext uri="{BB962C8B-B14F-4D97-AF65-F5344CB8AC3E}">
        <p14:creationId xmlns:p14="http://schemas.microsoft.com/office/powerpoint/2010/main" val="3540219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1000"/>
                                        <p:tgtEl>
                                          <p:spTgt spid="18434"/>
                                        </p:tgtEl>
                                      </p:cBhvr>
                                    </p:animEffect>
                                    <p:anim calcmode="lin" valueType="num">
                                      <p:cBhvr>
                                        <p:cTn id="8" dur="1000" fill="hold"/>
                                        <p:tgtEl>
                                          <p:spTgt spid="18434"/>
                                        </p:tgtEl>
                                        <p:attrNameLst>
                                          <p:attrName>ppt_x</p:attrName>
                                        </p:attrNameLst>
                                      </p:cBhvr>
                                      <p:tavLst>
                                        <p:tav tm="0">
                                          <p:val>
                                            <p:strVal val="#ppt_x"/>
                                          </p:val>
                                        </p:tav>
                                        <p:tav tm="100000">
                                          <p:val>
                                            <p:strVal val="#ppt_x"/>
                                          </p:val>
                                        </p:tav>
                                      </p:tavLst>
                                    </p:anim>
                                    <p:anim calcmode="lin" valueType="num">
                                      <p:cBhvr>
                                        <p:cTn id="9" dur="1000" fill="hold"/>
                                        <p:tgtEl>
                                          <p:spTgt spid="1843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9698">
                                            <p:txEl>
                                              <p:pRg st="0" end="0"/>
                                            </p:txEl>
                                          </p:spTgt>
                                        </p:tgtEl>
                                        <p:attrNameLst>
                                          <p:attrName>style.visibility</p:attrName>
                                        </p:attrNameLst>
                                      </p:cBhvr>
                                      <p:to>
                                        <p:strVal val="visible"/>
                                      </p:to>
                                    </p:set>
                                    <p:anim calcmode="lin" valueType="num">
                                      <p:cBhvr additive="base">
                                        <p:cTn id="14" dur="500" fill="hold"/>
                                        <p:tgtEl>
                                          <p:spTgt spid="29698">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96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29698">
                                            <p:txEl>
                                              <p:pRg st="1" end="1"/>
                                            </p:txEl>
                                          </p:spTgt>
                                        </p:tgtEl>
                                        <p:attrNameLst>
                                          <p:attrName>style.visibility</p:attrName>
                                        </p:attrNameLst>
                                      </p:cBhvr>
                                      <p:to>
                                        <p:strVal val="visible"/>
                                      </p:to>
                                    </p:set>
                                    <p:anim calcmode="lin" valueType="num">
                                      <p:cBhvr additive="base">
                                        <p:cTn id="20" dur="500" fill="hold"/>
                                        <p:tgtEl>
                                          <p:spTgt spid="29698">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969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29698">
                                            <p:txEl>
                                              <p:pRg st="2" end="2"/>
                                            </p:txEl>
                                          </p:spTgt>
                                        </p:tgtEl>
                                        <p:attrNameLst>
                                          <p:attrName>style.visibility</p:attrName>
                                        </p:attrNameLst>
                                      </p:cBhvr>
                                      <p:to>
                                        <p:strVal val="visible"/>
                                      </p:to>
                                    </p:set>
                                    <p:anim calcmode="lin" valueType="num">
                                      <p:cBhvr additive="base">
                                        <p:cTn id="26" dur="500" fill="hold"/>
                                        <p:tgtEl>
                                          <p:spTgt spid="29698">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96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9698">
                                            <p:txEl>
                                              <p:pRg st="3" end="3"/>
                                            </p:txEl>
                                          </p:spTgt>
                                        </p:tgtEl>
                                        <p:attrNameLst>
                                          <p:attrName>style.visibility</p:attrName>
                                        </p:attrNameLst>
                                      </p:cBhvr>
                                      <p:to>
                                        <p:strVal val="visible"/>
                                      </p:to>
                                    </p:set>
                                    <p:anim calcmode="lin" valueType="num">
                                      <p:cBhvr additive="base">
                                        <p:cTn id="32" dur="500" fill="hold"/>
                                        <p:tgtEl>
                                          <p:spTgt spid="29698">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96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29698">
                                            <p:txEl>
                                              <p:pRg st="4" end="4"/>
                                            </p:txEl>
                                          </p:spTgt>
                                        </p:tgtEl>
                                        <p:attrNameLst>
                                          <p:attrName>style.visibility</p:attrName>
                                        </p:attrNameLst>
                                      </p:cBhvr>
                                      <p:to>
                                        <p:strVal val="visible"/>
                                      </p:to>
                                    </p:set>
                                    <p:anim calcmode="lin" valueType="num">
                                      <p:cBhvr additive="base">
                                        <p:cTn id="38" dur="500" fill="hold"/>
                                        <p:tgtEl>
                                          <p:spTgt spid="29698">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96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29698">
                                            <p:txEl>
                                              <p:pRg st="5" end="5"/>
                                            </p:txEl>
                                          </p:spTgt>
                                        </p:tgtEl>
                                        <p:attrNameLst>
                                          <p:attrName>style.visibility</p:attrName>
                                        </p:attrNameLst>
                                      </p:cBhvr>
                                      <p:to>
                                        <p:strVal val="visible"/>
                                      </p:to>
                                    </p:set>
                                    <p:anim calcmode="lin" valueType="num">
                                      <p:cBhvr additive="base">
                                        <p:cTn id="44" dur="500" fill="hold"/>
                                        <p:tgtEl>
                                          <p:spTgt spid="29698">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2969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29698">
                                            <p:txEl>
                                              <p:pRg st="6" end="6"/>
                                            </p:txEl>
                                          </p:spTgt>
                                        </p:tgtEl>
                                        <p:attrNameLst>
                                          <p:attrName>style.visibility</p:attrName>
                                        </p:attrNameLst>
                                      </p:cBhvr>
                                      <p:to>
                                        <p:strVal val="visible"/>
                                      </p:to>
                                    </p:set>
                                    <p:anim calcmode="lin" valueType="num">
                                      <p:cBhvr additive="base">
                                        <p:cTn id="50" dur="500" fill="hold"/>
                                        <p:tgtEl>
                                          <p:spTgt spid="29698">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2969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29698">
                                            <p:txEl>
                                              <p:pRg st="7" end="7"/>
                                            </p:txEl>
                                          </p:spTgt>
                                        </p:tgtEl>
                                        <p:attrNameLst>
                                          <p:attrName>style.visibility</p:attrName>
                                        </p:attrNameLst>
                                      </p:cBhvr>
                                      <p:to>
                                        <p:strVal val="visible"/>
                                      </p:to>
                                    </p:set>
                                    <p:anim calcmode="lin" valueType="num">
                                      <p:cBhvr additive="base">
                                        <p:cTn id="56" dur="500" fill="hold"/>
                                        <p:tgtEl>
                                          <p:spTgt spid="29698">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2969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29698">
                                            <p:txEl>
                                              <p:pRg st="8" end="8"/>
                                            </p:txEl>
                                          </p:spTgt>
                                        </p:tgtEl>
                                        <p:attrNameLst>
                                          <p:attrName>style.visibility</p:attrName>
                                        </p:attrNameLst>
                                      </p:cBhvr>
                                      <p:to>
                                        <p:strVal val="visible"/>
                                      </p:to>
                                    </p:set>
                                    <p:anim calcmode="lin" valueType="num">
                                      <p:cBhvr additive="base">
                                        <p:cTn id="62" dur="500" fill="hold"/>
                                        <p:tgtEl>
                                          <p:spTgt spid="29698">
                                            <p:txEl>
                                              <p:pRg st="8" end="8"/>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2969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29698">
                                            <p:txEl>
                                              <p:pRg st="9" end="9"/>
                                            </p:txEl>
                                          </p:spTgt>
                                        </p:tgtEl>
                                        <p:attrNameLst>
                                          <p:attrName>style.visibility</p:attrName>
                                        </p:attrNameLst>
                                      </p:cBhvr>
                                      <p:to>
                                        <p:strVal val="visible"/>
                                      </p:to>
                                    </p:set>
                                    <p:anim calcmode="lin" valueType="num">
                                      <p:cBhvr additive="base">
                                        <p:cTn id="68" dur="500" fill="hold"/>
                                        <p:tgtEl>
                                          <p:spTgt spid="29698">
                                            <p:txEl>
                                              <p:pRg st="9" end="9"/>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29698">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In-text referencing</a:t>
            </a:r>
            <a:endParaRPr lang="en-US" dirty="0"/>
          </a:p>
        </p:txBody>
      </p:sp>
      <p:sp>
        <p:nvSpPr>
          <p:cNvPr id="3" name="Content Placeholder 2"/>
          <p:cNvSpPr>
            <a:spLocks noGrp="1"/>
          </p:cNvSpPr>
          <p:nvPr>
            <p:ph idx="1"/>
          </p:nvPr>
        </p:nvSpPr>
        <p:spPr>
          <a:xfrm>
            <a:off x="2589212" y="2133599"/>
            <a:ext cx="8915400" cy="4500465"/>
          </a:xfrm>
        </p:spPr>
        <p:txBody>
          <a:bodyPr>
            <a:normAutofit lnSpcReduction="10000"/>
          </a:bodyPr>
          <a:lstStyle/>
          <a:p>
            <a:pPr marL="0" indent="0">
              <a:buNone/>
            </a:pPr>
            <a:r>
              <a:rPr lang="en-AU" dirty="0"/>
              <a:t>In Senior School, it is expected students are using in-text citations in their work. </a:t>
            </a:r>
            <a:endParaRPr lang="en-AU" dirty="0" smtClean="0"/>
          </a:p>
          <a:p>
            <a:pPr marL="0" indent="0">
              <a:buNone/>
            </a:pPr>
            <a:r>
              <a:rPr lang="en-AU" dirty="0" smtClean="0"/>
              <a:t>You </a:t>
            </a:r>
            <a:r>
              <a:rPr lang="en-AU" dirty="0"/>
              <a:t>must include an in-text citation every time you quote, paraphrase or summarise somebody else's words or ideas - that includes images, information from the internet and other sources. </a:t>
            </a:r>
            <a:endParaRPr lang="en-AU" dirty="0" smtClean="0"/>
          </a:p>
          <a:p>
            <a:pPr marL="0" indent="0">
              <a:buNone/>
            </a:pPr>
            <a:r>
              <a:rPr lang="en-AU" dirty="0" smtClean="0"/>
              <a:t>You </a:t>
            </a:r>
            <a:r>
              <a:rPr lang="en-AU" dirty="0"/>
              <a:t>must cite the author and year for each reference you cite, every time you cite that reference. The general format for an in-text citation is (Author surname, Year, p. </a:t>
            </a:r>
            <a:r>
              <a:rPr lang="en-AU" dirty="0" smtClean="0"/>
              <a:t>).</a:t>
            </a:r>
          </a:p>
          <a:p>
            <a:pPr marL="0" indent="0">
              <a:buNone/>
            </a:pPr>
            <a:r>
              <a:rPr lang="en-AU" dirty="0" smtClean="0"/>
              <a:t>Please see the school referencing policy and </a:t>
            </a:r>
            <a:r>
              <a:rPr lang="en-US" dirty="0">
                <a:hlinkClick r:id="rId2"/>
              </a:rPr>
              <a:t>https://</a:t>
            </a:r>
            <a:r>
              <a:rPr lang="en-US" dirty="0" smtClean="0">
                <a:hlinkClick r:id="rId2"/>
              </a:rPr>
              <a:t>www.citewrite.qut.edu.au/cite/qutcite.jsp#apa-general-intext</a:t>
            </a:r>
            <a:endParaRPr lang="en-US" dirty="0" smtClean="0"/>
          </a:p>
          <a:p>
            <a:pPr marL="0" indent="0">
              <a:buNone/>
            </a:pPr>
            <a:r>
              <a:rPr lang="en-US" dirty="0" smtClean="0"/>
              <a:t>This site has a fuller explanation of in-text referencing. You must get this right!</a:t>
            </a:r>
          </a:p>
          <a:p>
            <a:pPr marL="0" indent="0">
              <a:buNone/>
            </a:pPr>
            <a:r>
              <a:rPr lang="en-US" dirty="0" smtClean="0"/>
              <a:t>Do not write book and article names in sentences in the body of your research paper…….</a:t>
            </a:r>
          </a:p>
          <a:p>
            <a:pPr marL="0" indent="0">
              <a:buNone/>
            </a:pPr>
            <a:r>
              <a:rPr lang="en-US" dirty="0" smtClean="0"/>
              <a:t>Freud suggests, “Blah blah </a:t>
            </a:r>
            <a:r>
              <a:rPr lang="en-US" dirty="0" err="1" smtClean="0"/>
              <a:t>blah</a:t>
            </a:r>
            <a:r>
              <a:rPr lang="en-US" dirty="0" smtClean="0"/>
              <a:t>.” (Freud, 1910, p.10) The full reference then goes in your bibliography which is alphabetized. </a:t>
            </a:r>
            <a:endParaRPr lang="en-US" dirty="0"/>
          </a:p>
        </p:txBody>
      </p:sp>
    </p:spTree>
    <p:extLst>
      <p:ext uri="{BB962C8B-B14F-4D97-AF65-F5344CB8AC3E}">
        <p14:creationId xmlns:p14="http://schemas.microsoft.com/office/powerpoint/2010/main" val="1648595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1000"/>
                                        <p:tgtEl>
                                          <p:spTgt spid="3">
                                            <p:txEl>
                                              <p:pRg st="4" end="4"/>
                                            </p:txEl>
                                          </p:spTgt>
                                        </p:tgtEl>
                                      </p:cBhvr>
                                    </p:animEffect>
                                    <p:anim calcmode="lin" valueType="num">
                                      <p:cBhvr>
                                        <p:cTn id="4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circle(in)">
                                      <p:cBhvr>
                                        <p:cTn id="50" dur="2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additive="base">
                                        <p:cTn id="5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p:txBody>
          <a:bodyPr/>
          <a:lstStyle/>
          <a:p>
            <a:pPr marL="609600" indent="-609600">
              <a:lnSpc>
                <a:spcPct val="90000"/>
              </a:lnSpc>
              <a:buFontTx/>
              <a:buAutoNum type="arabicPeriod"/>
            </a:pPr>
            <a:r>
              <a:rPr lang="en-US" altLang="en-US" sz="2800" dirty="0"/>
              <a:t>Thoroughly edit your own work </a:t>
            </a:r>
            <a:r>
              <a:rPr lang="en-US" altLang="en-US" sz="2800" dirty="0" smtClean="0"/>
              <a:t>before submission </a:t>
            </a:r>
            <a:r>
              <a:rPr lang="en-US" altLang="en-US" sz="2800" b="1" dirty="0" smtClean="0">
                <a:solidFill>
                  <a:srgbClr val="FF0000"/>
                </a:solidFill>
              </a:rPr>
              <a:t>of drafts</a:t>
            </a:r>
            <a:r>
              <a:rPr lang="en-US" altLang="en-US" sz="2800" dirty="0" smtClean="0"/>
              <a:t>.</a:t>
            </a:r>
            <a:endParaRPr lang="en-US" altLang="en-US" sz="2800" dirty="0"/>
          </a:p>
          <a:p>
            <a:pPr marL="609600" indent="-609600">
              <a:lnSpc>
                <a:spcPct val="90000"/>
              </a:lnSpc>
              <a:buFontTx/>
              <a:buAutoNum type="arabicPeriod"/>
            </a:pPr>
            <a:r>
              <a:rPr lang="en-US" altLang="en-US" sz="2800" dirty="0"/>
              <a:t>Read the work aloud (in your head). Does it sound OK? </a:t>
            </a:r>
          </a:p>
          <a:p>
            <a:pPr marL="609600" indent="-609600">
              <a:lnSpc>
                <a:spcPct val="90000"/>
              </a:lnSpc>
              <a:buFontTx/>
              <a:buAutoNum type="arabicPeriod"/>
            </a:pPr>
            <a:r>
              <a:rPr lang="en-US" altLang="en-US" sz="2800" dirty="0"/>
              <a:t>Cover everything but the line you are proofreading with a blank piece of paper. Read slowly. </a:t>
            </a:r>
          </a:p>
          <a:p>
            <a:pPr marL="609600" indent="-609600">
              <a:lnSpc>
                <a:spcPct val="90000"/>
              </a:lnSpc>
              <a:buNone/>
            </a:pPr>
            <a:endParaRPr lang="en-US" altLang="en-US" sz="2800" dirty="0"/>
          </a:p>
        </p:txBody>
      </p:sp>
      <p:sp>
        <p:nvSpPr>
          <p:cNvPr id="46083" name="Rectangle 2"/>
          <p:cNvSpPr>
            <a:spLocks noGrp="1" noChangeArrowheads="1"/>
          </p:cNvSpPr>
          <p:nvPr>
            <p:ph type="title"/>
          </p:nvPr>
        </p:nvSpPr>
        <p:spPr/>
        <p:txBody>
          <a:bodyPr/>
          <a:lstStyle/>
          <a:p>
            <a:pPr eaLnBrk="1" hangingPunct="1"/>
            <a:r>
              <a:rPr lang="en-US" altLang="en-US" dirty="0" smtClean="0"/>
              <a:t>Tips</a:t>
            </a:r>
          </a:p>
        </p:txBody>
      </p:sp>
    </p:spTree>
    <p:extLst>
      <p:ext uri="{BB962C8B-B14F-4D97-AF65-F5344CB8AC3E}">
        <p14:creationId xmlns:p14="http://schemas.microsoft.com/office/powerpoint/2010/main" val="437898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083"/>
                                        </p:tgtEl>
                                        <p:attrNameLst>
                                          <p:attrName>style.visibility</p:attrName>
                                        </p:attrNameLst>
                                      </p:cBhvr>
                                      <p:to>
                                        <p:strVal val="visible"/>
                                      </p:to>
                                    </p:set>
                                    <p:anim calcmode="lin" valueType="num">
                                      <p:cBhvr additive="base">
                                        <p:cTn id="7" dur="500" fill="hold"/>
                                        <p:tgtEl>
                                          <p:spTgt spid="46083"/>
                                        </p:tgtEl>
                                        <p:attrNameLst>
                                          <p:attrName>ppt_x</p:attrName>
                                        </p:attrNameLst>
                                      </p:cBhvr>
                                      <p:tavLst>
                                        <p:tav tm="0">
                                          <p:val>
                                            <p:strVal val="#ppt_x"/>
                                          </p:val>
                                        </p:tav>
                                        <p:tav tm="100000">
                                          <p:val>
                                            <p:strVal val="#ppt_x"/>
                                          </p:val>
                                        </p:tav>
                                      </p:tavLst>
                                    </p:anim>
                                    <p:anim calcmode="lin" valueType="num">
                                      <p:cBhvr additive="base">
                                        <p:cTn id="8" dur="500" fill="hold"/>
                                        <p:tgtEl>
                                          <p:spTgt spid="4608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6082">
                                            <p:txEl>
                                              <p:pRg st="0" end="0"/>
                                            </p:txEl>
                                          </p:spTgt>
                                        </p:tgtEl>
                                        <p:attrNameLst>
                                          <p:attrName>style.visibility</p:attrName>
                                        </p:attrNameLst>
                                      </p:cBhvr>
                                      <p:to>
                                        <p:strVal val="visible"/>
                                      </p:to>
                                    </p:set>
                                    <p:anim calcmode="lin" valueType="num">
                                      <p:cBhvr additive="base">
                                        <p:cTn id="13" dur="500" fill="hold"/>
                                        <p:tgtEl>
                                          <p:spTgt spid="4608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60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6082">
                                            <p:txEl>
                                              <p:pRg st="1" end="1"/>
                                            </p:txEl>
                                          </p:spTgt>
                                        </p:tgtEl>
                                        <p:attrNameLst>
                                          <p:attrName>style.visibility</p:attrName>
                                        </p:attrNameLst>
                                      </p:cBhvr>
                                      <p:to>
                                        <p:strVal val="visible"/>
                                      </p:to>
                                    </p:set>
                                    <p:anim calcmode="lin" valueType="num">
                                      <p:cBhvr additive="base">
                                        <p:cTn id="19" dur="500" fill="hold"/>
                                        <p:tgtEl>
                                          <p:spTgt spid="4608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608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6082">
                                            <p:txEl>
                                              <p:pRg st="2" end="2"/>
                                            </p:txEl>
                                          </p:spTgt>
                                        </p:tgtEl>
                                        <p:attrNameLst>
                                          <p:attrName>style.visibility</p:attrName>
                                        </p:attrNameLst>
                                      </p:cBhvr>
                                      <p:to>
                                        <p:strVal val="visible"/>
                                      </p:to>
                                    </p:set>
                                    <p:anim calcmode="lin" valueType="num">
                                      <p:cBhvr additive="base">
                                        <p:cTn id="25" dur="500" fill="hold"/>
                                        <p:tgtEl>
                                          <p:spTgt spid="4608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608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idx="1"/>
          </p:nvPr>
        </p:nvSpPr>
        <p:spPr/>
        <p:txBody>
          <a:bodyPr/>
          <a:lstStyle/>
          <a:p>
            <a:pPr eaLnBrk="1" hangingPunct="1">
              <a:lnSpc>
                <a:spcPct val="90000"/>
              </a:lnSpc>
            </a:pPr>
            <a:r>
              <a:rPr lang="en-US" altLang="en-US" dirty="0" smtClean="0"/>
              <a:t>Use your finger to point to each word and punctuation mark one at a time.</a:t>
            </a:r>
          </a:p>
          <a:p>
            <a:pPr eaLnBrk="1" hangingPunct="1">
              <a:lnSpc>
                <a:spcPct val="90000"/>
              </a:lnSpc>
            </a:pPr>
            <a:r>
              <a:rPr lang="en-US" altLang="en-US" dirty="0" smtClean="0"/>
              <a:t>Proofread for spelling first then proofread for punctuation then for grammar. </a:t>
            </a:r>
          </a:p>
          <a:p>
            <a:pPr eaLnBrk="1" hangingPunct="1">
              <a:lnSpc>
                <a:spcPct val="90000"/>
              </a:lnSpc>
              <a:buFontTx/>
              <a:buNone/>
            </a:pPr>
            <a:r>
              <a:rPr lang="en-US" altLang="en-US" dirty="0" smtClean="0"/>
              <a:t>DON’T just skim read! </a:t>
            </a:r>
          </a:p>
          <a:p>
            <a:pPr eaLnBrk="1" hangingPunct="1">
              <a:lnSpc>
                <a:spcPct val="90000"/>
              </a:lnSpc>
              <a:buFontTx/>
              <a:buNone/>
            </a:pPr>
            <a:r>
              <a:rPr lang="en-US" altLang="en-US" dirty="0" smtClean="0"/>
              <a:t>Have a peer proofread your draft!</a:t>
            </a:r>
          </a:p>
          <a:p>
            <a:pPr eaLnBrk="1" hangingPunct="1">
              <a:lnSpc>
                <a:spcPct val="90000"/>
              </a:lnSpc>
              <a:buFontTx/>
              <a:buNone/>
            </a:pPr>
            <a:r>
              <a:rPr lang="en-US" altLang="en-US" dirty="0" smtClean="0"/>
              <a:t>Have a trusted adult proofread your draft for spelling, grammar, vocabulary, syntax and sentence errors. </a:t>
            </a:r>
          </a:p>
          <a:p>
            <a:pPr eaLnBrk="1" hangingPunct="1">
              <a:lnSpc>
                <a:spcPct val="90000"/>
              </a:lnSpc>
              <a:buFontTx/>
              <a:buNone/>
            </a:pPr>
            <a:r>
              <a:rPr lang="en-US" altLang="en-US" dirty="0" smtClean="0"/>
              <a:t>Please don’t submit a rough draft! I don’t want to be wading through proofreading errors; I want to be concentrating on the intellectual content of the draft. </a:t>
            </a:r>
          </a:p>
          <a:p>
            <a:pPr eaLnBrk="1" hangingPunct="1">
              <a:lnSpc>
                <a:spcPct val="90000"/>
              </a:lnSpc>
              <a:buFontTx/>
              <a:buNone/>
            </a:pPr>
            <a:endParaRPr lang="en-US" altLang="en-US" dirty="0" smtClean="0"/>
          </a:p>
        </p:txBody>
      </p:sp>
      <p:sp>
        <p:nvSpPr>
          <p:cNvPr id="47107" name="Rectangle 2"/>
          <p:cNvSpPr>
            <a:spLocks noGrp="1" noChangeArrowheads="1"/>
          </p:cNvSpPr>
          <p:nvPr>
            <p:ph type="title"/>
          </p:nvPr>
        </p:nvSpPr>
        <p:spPr/>
        <p:txBody>
          <a:bodyPr/>
          <a:lstStyle/>
          <a:p>
            <a:pPr eaLnBrk="1" hangingPunct="1"/>
            <a:r>
              <a:rPr lang="en-US" altLang="en-US" dirty="0" smtClean="0"/>
              <a:t>Tips</a:t>
            </a:r>
          </a:p>
        </p:txBody>
      </p:sp>
    </p:spTree>
    <p:extLst>
      <p:ext uri="{BB962C8B-B14F-4D97-AF65-F5344CB8AC3E}">
        <p14:creationId xmlns:p14="http://schemas.microsoft.com/office/powerpoint/2010/main" val="15078558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7107"/>
                                        </p:tgtEl>
                                        <p:attrNameLst>
                                          <p:attrName>style.visibility</p:attrName>
                                        </p:attrNameLst>
                                      </p:cBhvr>
                                      <p:to>
                                        <p:strVal val="visible"/>
                                      </p:to>
                                    </p:set>
                                    <p:animEffect transition="in" filter="fade">
                                      <p:cBhvr>
                                        <p:cTn id="7" dur="1000"/>
                                        <p:tgtEl>
                                          <p:spTgt spid="47107"/>
                                        </p:tgtEl>
                                      </p:cBhvr>
                                    </p:animEffect>
                                    <p:anim calcmode="lin" valueType="num">
                                      <p:cBhvr>
                                        <p:cTn id="8" dur="1000" fill="hold"/>
                                        <p:tgtEl>
                                          <p:spTgt spid="47107"/>
                                        </p:tgtEl>
                                        <p:attrNameLst>
                                          <p:attrName>ppt_x</p:attrName>
                                        </p:attrNameLst>
                                      </p:cBhvr>
                                      <p:tavLst>
                                        <p:tav tm="0">
                                          <p:val>
                                            <p:strVal val="#ppt_x"/>
                                          </p:val>
                                        </p:tav>
                                        <p:tav tm="100000">
                                          <p:val>
                                            <p:strVal val="#ppt_x"/>
                                          </p:val>
                                        </p:tav>
                                      </p:tavLst>
                                    </p:anim>
                                    <p:anim calcmode="lin" valueType="num">
                                      <p:cBhvr>
                                        <p:cTn id="9" dur="1000" fill="hold"/>
                                        <p:tgtEl>
                                          <p:spTgt spid="4710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7106">
                                            <p:txEl>
                                              <p:pRg st="0" end="0"/>
                                            </p:txEl>
                                          </p:spTgt>
                                        </p:tgtEl>
                                        <p:attrNameLst>
                                          <p:attrName>style.visibility</p:attrName>
                                        </p:attrNameLst>
                                      </p:cBhvr>
                                      <p:to>
                                        <p:strVal val="visible"/>
                                      </p:to>
                                    </p:set>
                                    <p:anim calcmode="lin" valueType="num">
                                      <p:cBhvr additive="base">
                                        <p:cTn id="14" dur="500" fill="hold"/>
                                        <p:tgtEl>
                                          <p:spTgt spid="47106">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471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7106">
                                            <p:txEl>
                                              <p:pRg st="1" end="1"/>
                                            </p:txEl>
                                          </p:spTgt>
                                        </p:tgtEl>
                                        <p:attrNameLst>
                                          <p:attrName>style.visibility</p:attrName>
                                        </p:attrNameLst>
                                      </p:cBhvr>
                                      <p:to>
                                        <p:strVal val="visible"/>
                                      </p:to>
                                    </p:set>
                                    <p:anim calcmode="lin" valueType="num">
                                      <p:cBhvr additive="base">
                                        <p:cTn id="20" dur="500" fill="hold"/>
                                        <p:tgtEl>
                                          <p:spTgt spid="47106">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710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nodeType="clickEffect">
                                  <p:stCondLst>
                                    <p:cond delay="0"/>
                                  </p:stCondLst>
                                  <p:childTnLst>
                                    <p:set>
                                      <p:cBhvr>
                                        <p:cTn id="25" dur="1" fill="hold">
                                          <p:stCondLst>
                                            <p:cond delay="0"/>
                                          </p:stCondLst>
                                        </p:cTn>
                                        <p:tgtEl>
                                          <p:spTgt spid="47106">
                                            <p:txEl>
                                              <p:pRg st="2" end="2"/>
                                            </p:txEl>
                                          </p:spTgt>
                                        </p:tgtEl>
                                        <p:attrNameLst>
                                          <p:attrName>style.visibility</p:attrName>
                                        </p:attrNameLst>
                                      </p:cBhvr>
                                      <p:to>
                                        <p:strVal val="visible"/>
                                      </p:to>
                                    </p:set>
                                    <p:anim calcmode="lin" valueType="num">
                                      <p:cBhvr>
                                        <p:cTn id="26" dur="1000" fill="hold"/>
                                        <p:tgtEl>
                                          <p:spTgt spid="47106">
                                            <p:txEl>
                                              <p:pRg st="2" end="2"/>
                                            </p:txEl>
                                          </p:spTgt>
                                        </p:tgtEl>
                                        <p:attrNameLst>
                                          <p:attrName>ppt_w</p:attrName>
                                        </p:attrNameLst>
                                      </p:cBhvr>
                                      <p:tavLst>
                                        <p:tav tm="0">
                                          <p:val>
                                            <p:fltVal val="0"/>
                                          </p:val>
                                        </p:tav>
                                        <p:tav tm="100000">
                                          <p:val>
                                            <p:strVal val="#ppt_w"/>
                                          </p:val>
                                        </p:tav>
                                      </p:tavLst>
                                    </p:anim>
                                    <p:anim calcmode="lin" valueType="num">
                                      <p:cBhvr>
                                        <p:cTn id="27" dur="1000" fill="hold"/>
                                        <p:tgtEl>
                                          <p:spTgt spid="47106">
                                            <p:txEl>
                                              <p:pRg st="2" end="2"/>
                                            </p:txEl>
                                          </p:spTgt>
                                        </p:tgtEl>
                                        <p:attrNameLst>
                                          <p:attrName>ppt_h</p:attrName>
                                        </p:attrNameLst>
                                      </p:cBhvr>
                                      <p:tavLst>
                                        <p:tav tm="0">
                                          <p:val>
                                            <p:fltVal val="0"/>
                                          </p:val>
                                        </p:tav>
                                        <p:tav tm="100000">
                                          <p:val>
                                            <p:strVal val="#ppt_h"/>
                                          </p:val>
                                        </p:tav>
                                      </p:tavLst>
                                    </p:anim>
                                    <p:anim calcmode="lin" valueType="num">
                                      <p:cBhvr>
                                        <p:cTn id="28" dur="1000" fill="hold"/>
                                        <p:tgtEl>
                                          <p:spTgt spid="47106">
                                            <p:txEl>
                                              <p:pRg st="2" end="2"/>
                                            </p:txEl>
                                          </p:spTgt>
                                        </p:tgtEl>
                                        <p:attrNameLst>
                                          <p:attrName>style.rotation</p:attrName>
                                        </p:attrNameLst>
                                      </p:cBhvr>
                                      <p:tavLst>
                                        <p:tav tm="0">
                                          <p:val>
                                            <p:fltVal val="90"/>
                                          </p:val>
                                        </p:tav>
                                        <p:tav tm="100000">
                                          <p:val>
                                            <p:fltVal val="0"/>
                                          </p:val>
                                        </p:tav>
                                      </p:tavLst>
                                    </p:anim>
                                    <p:animEffect transition="in" filter="fade">
                                      <p:cBhvr>
                                        <p:cTn id="29" dur="1000"/>
                                        <p:tgtEl>
                                          <p:spTgt spid="47106">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47106">
                                            <p:txEl>
                                              <p:pRg st="3" end="3"/>
                                            </p:txEl>
                                          </p:spTgt>
                                        </p:tgtEl>
                                        <p:attrNameLst>
                                          <p:attrName>style.visibility</p:attrName>
                                        </p:attrNameLst>
                                      </p:cBhvr>
                                      <p:to>
                                        <p:strVal val="visible"/>
                                      </p:to>
                                    </p:set>
                                    <p:anim calcmode="lin" valueType="num">
                                      <p:cBhvr additive="base">
                                        <p:cTn id="34" dur="500" fill="hold"/>
                                        <p:tgtEl>
                                          <p:spTgt spid="47106">
                                            <p:txEl>
                                              <p:pRg st="3" end="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4710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47106">
                                            <p:txEl>
                                              <p:pRg st="4" end="4"/>
                                            </p:txEl>
                                          </p:spTgt>
                                        </p:tgtEl>
                                        <p:attrNameLst>
                                          <p:attrName>style.visibility</p:attrName>
                                        </p:attrNameLst>
                                      </p:cBhvr>
                                      <p:to>
                                        <p:strVal val="visible"/>
                                      </p:to>
                                    </p:set>
                                    <p:anim calcmode="lin" valueType="num">
                                      <p:cBhvr additive="base">
                                        <p:cTn id="40" dur="500" fill="hold"/>
                                        <p:tgtEl>
                                          <p:spTgt spid="47106">
                                            <p:txEl>
                                              <p:pRg st="4" end="4"/>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4710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47106">
                                            <p:txEl>
                                              <p:pRg st="5" end="5"/>
                                            </p:txEl>
                                          </p:spTgt>
                                        </p:tgtEl>
                                        <p:attrNameLst>
                                          <p:attrName>style.visibility</p:attrName>
                                        </p:attrNameLst>
                                      </p:cBhvr>
                                      <p:to>
                                        <p:strVal val="visible"/>
                                      </p:to>
                                    </p:set>
                                    <p:anim calcmode="lin" valueType="num">
                                      <p:cBhvr additive="base">
                                        <p:cTn id="46" dur="500" fill="hold"/>
                                        <p:tgtEl>
                                          <p:spTgt spid="47106">
                                            <p:txEl>
                                              <p:pRg st="5" end="5"/>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4710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Keep up the good work!</a:t>
            </a:r>
            <a:endParaRPr lang="en-US"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99786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Are you addressing the marking criterion?</a:t>
            </a:r>
          </a:p>
        </p:txBody>
      </p:sp>
      <p:sp>
        <p:nvSpPr>
          <p:cNvPr id="3" name="Content Placeholder 2"/>
          <p:cNvSpPr>
            <a:spLocks noGrp="1"/>
          </p:cNvSpPr>
          <p:nvPr>
            <p:ph sz="half" idx="1"/>
          </p:nvPr>
        </p:nvSpPr>
        <p:spPr/>
        <p:txBody>
          <a:bodyPr>
            <a:normAutofit fontScale="92500" lnSpcReduction="20000"/>
          </a:bodyPr>
          <a:lstStyle/>
          <a:p>
            <a:r>
              <a:rPr lang="en-AU" b="1" dirty="0">
                <a:solidFill>
                  <a:srgbClr val="002060"/>
                </a:solidFill>
              </a:rPr>
              <a:t>Understanding and analysis of literary texts </a:t>
            </a:r>
            <a:r>
              <a:rPr lang="en-AU" dirty="0"/>
              <a:t>10</a:t>
            </a:r>
          </a:p>
          <a:p>
            <a:r>
              <a:rPr lang="en-AU" b="1" dirty="0">
                <a:solidFill>
                  <a:srgbClr val="C00000"/>
                </a:solidFill>
              </a:rPr>
              <a:t>Understanding and application of theories </a:t>
            </a:r>
            <a:r>
              <a:rPr lang="en-AU" dirty="0"/>
              <a:t>10</a:t>
            </a:r>
          </a:p>
          <a:p>
            <a:r>
              <a:rPr lang="en-US" b="1" dirty="0">
                <a:solidFill>
                  <a:schemeClr val="accent6">
                    <a:lumMod val="75000"/>
                  </a:schemeClr>
                </a:solidFill>
              </a:rPr>
              <a:t>Evaluation and synthesis 10</a:t>
            </a:r>
          </a:p>
          <a:p>
            <a:r>
              <a:rPr lang="en-AU" b="1" dirty="0">
                <a:solidFill>
                  <a:srgbClr val="7030A0"/>
                </a:solidFill>
              </a:rPr>
              <a:t>Controlling textual features and conventions </a:t>
            </a:r>
            <a:r>
              <a:rPr lang="en-AU" b="1" dirty="0" smtClean="0">
                <a:solidFill>
                  <a:srgbClr val="7030A0"/>
                </a:solidFill>
              </a:rPr>
              <a:t>5</a:t>
            </a:r>
          </a:p>
          <a:p>
            <a:endParaRPr lang="en-AU" b="1" dirty="0">
              <a:solidFill>
                <a:srgbClr val="7030A0"/>
              </a:solidFill>
            </a:endParaRPr>
          </a:p>
          <a:p>
            <a:pPr marL="0" indent="0">
              <a:buNone/>
            </a:pPr>
            <a:r>
              <a:rPr lang="en-AU" b="1" dirty="0" smtClean="0">
                <a:solidFill>
                  <a:srgbClr val="7030A0"/>
                </a:solidFill>
              </a:rPr>
              <a:t>Note that 1,2 and 3 are evenly weighted. 4 might be only worth 5 but it underpins the effectiveness of 1, 2 and 3. If 4 is poor the end result will be poor. </a:t>
            </a:r>
          </a:p>
          <a:p>
            <a:pPr marL="0" indent="0">
              <a:buNone/>
            </a:pPr>
            <a:r>
              <a:rPr lang="en-AU" b="1" dirty="0" smtClean="0">
                <a:solidFill>
                  <a:srgbClr val="7030A0"/>
                </a:solidFill>
              </a:rPr>
              <a:t>These overlap at times. </a:t>
            </a:r>
            <a:endParaRPr lang="en-US" b="1" dirty="0">
              <a:solidFill>
                <a:srgbClr val="7030A0"/>
              </a:solidFill>
            </a:endParaRPr>
          </a:p>
        </p:txBody>
      </p:sp>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2997340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0289" y="690465"/>
            <a:ext cx="8911687" cy="1268964"/>
          </a:xfrm>
        </p:spPr>
        <p:txBody>
          <a:bodyPr>
            <a:normAutofit fontScale="90000"/>
          </a:bodyPr>
          <a:lstStyle/>
          <a:p>
            <a:r>
              <a:rPr lang="en-AU" b="1" dirty="0">
                <a:solidFill>
                  <a:srgbClr val="002060"/>
                </a:solidFill>
              </a:rPr>
              <a:t>Understanding and analysis of literary </a:t>
            </a:r>
            <a:r>
              <a:rPr lang="en-AU" b="1" dirty="0" smtClean="0">
                <a:solidFill>
                  <a:srgbClr val="002060"/>
                </a:solidFill>
              </a:rPr>
              <a:t>texts (10) </a:t>
            </a:r>
            <a:r>
              <a:rPr lang="en-AU" b="1" dirty="0">
                <a:solidFill>
                  <a:srgbClr val="002060"/>
                </a:solidFill>
              </a:rPr>
              <a:t/>
            </a:r>
            <a:br>
              <a:rPr lang="en-AU" b="1" dirty="0">
                <a:solidFill>
                  <a:srgbClr val="002060"/>
                </a:solidFill>
              </a:rPr>
            </a:br>
            <a:endParaRPr lang="en-US" dirty="0"/>
          </a:p>
        </p:txBody>
      </p:sp>
      <p:sp>
        <p:nvSpPr>
          <p:cNvPr id="3" name="Content Placeholder 2"/>
          <p:cNvSpPr>
            <a:spLocks noGrp="1"/>
          </p:cNvSpPr>
          <p:nvPr>
            <p:ph idx="1"/>
          </p:nvPr>
        </p:nvSpPr>
        <p:spPr>
          <a:xfrm>
            <a:off x="2564933" y="1894114"/>
            <a:ext cx="8915400" cy="4297027"/>
          </a:xfrm>
        </p:spPr>
        <p:txBody>
          <a:bodyPr>
            <a:normAutofit fontScale="70000" lnSpcReduction="20000"/>
          </a:bodyPr>
          <a:lstStyle/>
          <a:p>
            <a:pPr marL="0" indent="0">
              <a:buNone/>
            </a:pPr>
            <a:r>
              <a:rPr lang="en-US" b="1" dirty="0" smtClean="0"/>
              <a:t>1. Do you introduce your novel with discernment in the opening paragraph? </a:t>
            </a:r>
          </a:p>
          <a:p>
            <a:r>
              <a:rPr lang="en-US" b="1" dirty="0" smtClean="0"/>
              <a:t>Do you have </a:t>
            </a:r>
            <a:r>
              <a:rPr lang="en-US" b="1" dirty="0" smtClean="0">
                <a:solidFill>
                  <a:srgbClr val="FF0000"/>
                </a:solidFill>
              </a:rPr>
              <a:t>a highly relevant </a:t>
            </a:r>
            <a:r>
              <a:rPr lang="en-US" b="1" dirty="0" smtClean="0"/>
              <a:t>quote and/or clear, concise and relevant introductory sentence on your novel in which you name author, title and year of publication. </a:t>
            </a:r>
          </a:p>
          <a:p>
            <a:r>
              <a:rPr lang="en-US" b="1" dirty="0" smtClean="0"/>
              <a:t>Have you </a:t>
            </a:r>
            <a:r>
              <a:rPr lang="en-US" b="1" dirty="0" smtClean="0">
                <a:solidFill>
                  <a:srgbClr val="FF0000"/>
                </a:solidFill>
              </a:rPr>
              <a:t>clearly made a connection </a:t>
            </a:r>
            <a:r>
              <a:rPr lang="en-US" b="1" dirty="0" smtClean="0"/>
              <a:t>between </a:t>
            </a:r>
            <a:r>
              <a:rPr lang="en-US" b="1" dirty="0" smtClean="0">
                <a:solidFill>
                  <a:srgbClr val="FF0000"/>
                </a:solidFill>
              </a:rPr>
              <a:t>relevant </a:t>
            </a:r>
            <a:r>
              <a:rPr lang="en-US" b="1" dirty="0" smtClean="0"/>
              <a:t>aspects of your text, your  focus question and your theoretical approaches?</a:t>
            </a:r>
          </a:p>
          <a:p>
            <a:pPr marL="0" indent="0">
              <a:buNone/>
            </a:pPr>
            <a:r>
              <a:rPr lang="en-US" b="1" dirty="0" smtClean="0"/>
              <a:t>2. What </a:t>
            </a:r>
            <a:r>
              <a:rPr lang="en-US" b="1" dirty="0"/>
              <a:t>does your reader need to know about the novel in order to understand the context of your focus question? Have you provided sufficient </a:t>
            </a:r>
            <a:r>
              <a:rPr lang="en-US" b="1" dirty="0">
                <a:solidFill>
                  <a:srgbClr val="FF0000"/>
                </a:solidFill>
              </a:rPr>
              <a:t>relevant</a:t>
            </a:r>
            <a:r>
              <a:rPr lang="en-US" b="1" dirty="0"/>
              <a:t> background information? </a:t>
            </a:r>
          </a:p>
          <a:p>
            <a:r>
              <a:rPr lang="en-US" b="1" dirty="0"/>
              <a:t>Does the introductory paragraph on your novel (2</a:t>
            </a:r>
            <a:r>
              <a:rPr lang="en-US" b="1" baseline="30000" dirty="0"/>
              <a:t>nd</a:t>
            </a:r>
            <a:r>
              <a:rPr lang="en-US" b="1" dirty="0"/>
              <a:t> para of paper) provide a synopsis which </a:t>
            </a:r>
            <a:r>
              <a:rPr lang="en-US" b="1" dirty="0">
                <a:solidFill>
                  <a:srgbClr val="FF0000"/>
                </a:solidFill>
              </a:rPr>
              <a:t>directly relates to your focus question</a:t>
            </a:r>
            <a:r>
              <a:rPr lang="en-US" b="1" dirty="0"/>
              <a:t>? E.g. If your focus is on economic or gender discourses, does your synopsis mainly relate to the economic/gender aspects of the text? </a:t>
            </a:r>
          </a:p>
          <a:p>
            <a:r>
              <a:rPr lang="en-US" b="1" dirty="0"/>
              <a:t>Delete anything that is irrelevant to your focus question! </a:t>
            </a:r>
            <a:endParaRPr lang="en-US" b="1" dirty="0" smtClean="0"/>
          </a:p>
          <a:p>
            <a:pPr marL="0" indent="0">
              <a:buNone/>
            </a:pPr>
            <a:r>
              <a:rPr lang="en-US" b="1" dirty="0"/>
              <a:t>2</a:t>
            </a:r>
            <a:r>
              <a:rPr lang="en-US" b="1" dirty="0" smtClean="0"/>
              <a:t>. Do </a:t>
            </a:r>
            <a:r>
              <a:rPr lang="en-US" b="1" dirty="0"/>
              <a:t>you have enough </a:t>
            </a:r>
            <a:r>
              <a:rPr lang="en-US" b="1" dirty="0">
                <a:solidFill>
                  <a:srgbClr val="FF0000"/>
                </a:solidFill>
              </a:rPr>
              <a:t>detailed analysis </a:t>
            </a:r>
            <a:r>
              <a:rPr lang="en-US" b="1" dirty="0"/>
              <a:t>of your </a:t>
            </a:r>
            <a:r>
              <a:rPr lang="en-US" b="1" dirty="0" smtClean="0"/>
              <a:t>text in the body of the essay?</a:t>
            </a:r>
          </a:p>
          <a:p>
            <a:r>
              <a:rPr lang="en-US" b="1" dirty="0"/>
              <a:t>You m</a:t>
            </a:r>
            <a:r>
              <a:rPr lang="en-US" altLang="en-US" b="1" dirty="0"/>
              <a:t>ust quote freely from </a:t>
            </a:r>
            <a:r>
              <a:rPr lang="en-US" altLang="en-US" b="1" dirty="0" smtClean="0"/>
              <a:t>your novel but </a:t>
            </a:r>
            <a:r>
              <a:rPr lang="en-US" altLang="en-US" b="1" dirty="0"/>
              <a:t>quotes need to be logically grouped and ordered and not too long (this is called padding</a:t>
            </a:r>
            <a:r>
              <a:rPr lang="en-US" altLang="en-US" b="1" dirty="0" smtClean="0"/>
              <a:t>).</a:t>
            </a:r>
            <a:r>
              <a:rPr lang="en-US" b="1" dirty="0" smtClean="0"/>
              <a:t> </a:t>
            </a:r>
          </a:p>
          <a:p>
            <a:r>
              <a:rPr lang="en-US" b="1" dirty="0" smtClean="0"/>
              <a:t> </a:t>
            </a:r>
            <a:r>
              <a:rPr lang="en-US" b="1" dirty="0"/>
              <a:t>You must provide </a:t>
            </a:r>
            <a:r>
              <a:rPr lang="en-US" b="1" dirty="0">
                <a:solidFill>
                  <a:srgbClr val="FF0000"/>
                </a:solidFill>
              </a:rPr>
              <a:t>sustained, detailed analysis </a:t>
            </a:r>
            <a:r>
              <a:rPr lang="en-US" b="1" dirty="0"/>
              <a:t>of your novel. Show that you know your novel very well and that you can apply theory to it in some detail</a:t>
            </a:r>
            <a:r>
              <a:rPr lang="en-US" b="1" dirty="0" smtClean="0"/>
              <a:t>.</a:t>
            </a:r>
          </a:p>
          <a:p>
            <a:pPr marL="0" indent="0">
              <a:buNone/>
            </a:pPr>
            <a:endParaRPr lang="en-US" b="1" dirty="0"/>
          </a:p>
          <a:p>
            <a:pPr marL="0" indent="0">
              <a:buNone/>
            </a:pPr>
            <a:r>
              <a:rPr lang="en-US" b="1" dirty="0" smtClean="0"/>
              <a:t> </a:t>
            </a:r>
            <a:endParaRPr lang="en-US"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48739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fade">
                                      <p:cBhvr>
                                        <p:cTn id="50" dur="1000"/>
                                        <p:tgtEl>
                                          <p:spTgt spid="3">
                                            <p:txEl>
                                              <p:pRg st="6" end="6"/>
                                            </p:txEl>
                                          </p:spTgt>
                                        </p:tgtEl>
                                      </p:cBhvr>
                                    </p:animEffect>
                                    <p:anim calcmode="lin" valueType="num">
                                      <p:cBhvr>
                                        <p:cTn id="5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fade">
                                      <p:cBhvr>
                                        <p:cTn id="57" dur="1000"/>
                                        <p:tgtEl>
                                          <p:spTgt spid="3">
                                            <p:txEl>
                                              <p:pRg st="7" end="7"/>
                                            </p:txEl>
                                          </p:spTgt>
                                        </p:tgtEl>
                                      </p:cBhvr>
                                    </p:animEffect>
                                    <p:anim calcmode="lin" valueType="num">
                                      <p:cBhvr>
                                        <p:cTn id="5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nodeType="clickEffect">
                                  <p:stCondLst>
                                    <p:cond delay="0"/>
                                  </p:stCondLst>
                                  <p:childTnLst>
                                    <p:set>
                                      <p:cBhvr>
                                        <p:cTn id="63" dur="1" fill="hold">
                                          <p:stCondLst>
                                            <p:cond delay="0"/>
                                          </p:stCondLst>
                                        </p:cTn>
                                        <p:tgtEl>
                                          <p:spTgt spid="3">
                                            <p:txEl>
                                              <p:pRg st="8" end="8"/>
                                            </p:txEl>
                                          </p:spTgt>
                                        </p:tgtEl>
                                        <p:attrNameLst>
                                          <p:attrName>style.visibility</p:attrName>
                                        </p:attrNameLst>
                                      </p:cBhvr>
                                      <p:to>
                                        <p:strVal val="visible"/>
                                      </p:to>
                                    </p:set>
                                    <p:anim calcmode="lin" valueType="num">
                                      <p:cBhvr additive="base">
                                        <p:cTn id="64"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5"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43433"/>
          </a:xfrm>
        </p:spPr>
        <p:txBody>
          <a:bodyPr>
            <a:normAutofit fontScale="90000"/>
          </a:bodyPr>
          <a:lstStyle/>
          <a:p>
            <a:r>
              <a:rPr lang="en-AU" b="1" dirty="0">
                <a:solidFill>
                  <a:srgbClr val="002060"/>
                </a:solidFill>
              </a:rPr>
              <a:t>Understanding and analysis of literary texts</a:t>
            </a:r>
            <a:endParaRPr lang="en-US" dirty="0"/>
          </a:p>
        </p:txBody>
      </p:sp>
      <p:sp>
        <p:nvSpPr>
          <p:cNvPr id="3" name="Content Placeholder 2"/>
          <p:cNvSpPr>
            <a:spLocks noGrp="1"/>
          </p:cNvSpPr>
          <p:nvPr>
            <p:ph idx="1"/>
          </p:nvPr>
        </p:nvSpPr>
        <p:spPr>
          <a:xfrm>
            <a:off x="2589212" y="2133600"/>
            <a:ext cx="8915400" cy="4444482"/>
          </a:xfrm>
        </p:spPr>
        <p:txBody>
          <a:bodyPr>
            <a:normAutofit lnSpcReduction="10000"/>
          </a:bodyPr>
          <a:lstStyle/>
          <a:p>
            <a:pPr marL="0" indent="0">
              <a:buNone/>
            </a:pPr>
            <a:r>
              <a:rPr lang="en-AU" i="1" dirty="0">
                <a:solidFill>
                  <a:srgbClr val="FF0000"/>
                </a:solidFill>
              </a:rPr>
              <a:t>The Life of Pi</a:t>
            </a:r>
            <a:r>
              <a:rPr lang="en-AU" dirty="0">
                <a:solidFill>
                  <a:srgbClr val="FF0000"/>
                </a:solidFill>
              </a:rPr>
              <a:t> follows the misadventures of Piscine Patel, a young, highly spiritual    Indian living in Pondicherry, who practices three religions simultaneously</a:t>
            </a:r>
            <a:r>
              <a:rPr lang="en-AU" dirty="0"/>
              <a:t>. Pi, the son of a zoo keeper, is fascinated by the behaviour of the animals he cares for.  Whilst on route to Canada aboard a cargo ship filled with zoo animals, disaster strikes. The ship sinks, leaving Pi stranded on board a life boat along with a tiger named Richard Parker as well as an orang-utan, hyena and an injured zebra. The hyena kills the zebra and the orang-utan before Richard Parker kills the hyena, thus leaving Pi alone with the tiger. Pi tames and controls the tiger in order to survive. Once Pi finally washes ashore in Mexico, he is interviewed by officials investigating the sinking of the cargo ship. Pi tells two versions of his ordeal: the first involves the above animals, while the second replaces the hyena with a grotesque sailor, the zebra with an injured deck hand and the organ-</a:t>
            </a:r>
            <a:r>
              <a:rPr lang="en-AU" dirty="0" err="1"/>
              <a:t>utan</a:t>
            </a:r>
            <a:r>
              <a:rPr lang="en-AU" dirty="0"/>
              <a:t> with Pi’s mother. Richard Parker no longer exists in this second recollection. </a:t>
            </a:r>
            <a:r>
              <a:rPr lang="en-AU" dirty="0">
                <a:solidFill>
                  <a:srgbClr val="FF0000"/>
                </a:solidFill>
              </a:rPr>
              <a:t>The representations of these animals are a crucial element in understanding Pi’s disjointed psyche</a:t>
            </a:r>
            <a:r>
              <a:rPr lang="en-AU" dirty="0" smtClean="0">
                <a:solidFill>
                  <a:srgbClr val="FF0000"/>
                </a:solidFill>
              </a:rPr>
              <a:t>.</a:t>
            </a:r>
          </a:p>
          <a:p>
            <a:pPr marL="0" indent="0">
              <a:buNone/>
            </a:pPr>
            <a:r>
              <a:rPr lang="en-AU" b="1" dirty="0" smtClean="0">
                <a:solidFill>
                  <a:schemeClr val="tx1"/>
                </a:solidFill>
              </a:rPr>
              <a:t>Note how this synopsis provides relevant information on the novel with a strong linking sentence which signals the direction the next paragraph will take. </a:t>
            </a:r>
            <a:endParaRPr lang="en-US" b="1" dirty="0">
              <a:solidFill>
                <a:schemeClr val="tx1"/>
              </a:solidFill>
            </a:endParaRPr>
          </a:p>
          <a:p>
            <a:pPr marL="0" indent="0">
              <a:buNone/>
            </a:pPr>
            <a:endParaRPr lang="en-US" dirty="0"/>
          </a:p>
        </p:txBody>
      </p:sp>
    </p:spTree>
    <p:extLst>
      <p:ext uri="{BB962C8B-B14F-4D97-AF65-F5344CB8AC3E}">
        <p14:creationId xmlns:p14="http://schemas.microsoft.com/office/powerpoint/2010/main" val="720345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solidFill>
                  <a:srgbClr val="C00000"/>
                </a:solidFill>
              </a:rPr>
              <a:t>Understanding and application of </a:t>
            </a:r>
            <a:r>
              <a:rPr lang="en-AU" b="1" dirty="0" smtClean="0">
                <a:solidFill>
                  <a:srgbClr val="C00000"/>
                </a:solidFill>
              </a:rPr>
              <a:t>theories:</a:t>
            </a:r>
            <a:r>
              <a:rPr lang="en-AU" b="1" dirty="0">
                <a:solidFill>
                  <a:srgbClr val="C00000"/>
                </a:solidFill>
              </a:rPr>
              <a:t/>
            </a:r>
            <a:br>
              <a:rPr lang="en-AU" b="1" dirty="0">
                <a:solidFill>
                  <a:srgbClr val="C00000"/>
                </a:solidFill>
              </a:rPr>
            </a:br>
            <a:r>
              <a:rPr lang="en-AU" b="1" dirty="0" smtClean="0">
                <a:solidFill>
                  <a:srgbClr val="C00000"/>
                </a:solidFill>
              </a:rPr>
              <a:t>Common error</a:t>
            </a:r>
            <a:endParaRPr lang="en-US" dirty="0"/>
          </a:p>
        </p:txBody>
      </p:sp>
      <p:sp>
        <p:nvSpPr>
          <p:cNvPr id="3" name="Content Placeholder 2"/>
          <p:cNvSpPr>
            <a:spLocks noGrp="1"/>
          </p:cNvSpPr>
          <p:nvPr>
            <p:ph sz="half" idx="1"/>
          </p:nvPr>
        </p:nvSpPr>
        <p:spPr>
          <a:xfrm>
            <a:off x="2592924" y="2126222"/>
            <a:ext cx="4313864" cy="3777622"/>
          </a:xfrm>
        </p:spPr>
        <p:txBody>
          <a:bodyPr>
            <a:normAutofit fontScale="92500" lnSpcReduction="10000"/>
          </a:bodyPr>
          <a:lstStyle/>
          <a:p>
            <a:pPr marL="0" indent="0">
              <a:buNone/>
            </a:pPr>
            <a:r>
              <a:rPr lang="en-US" b="1" dirty="0" smtClean="0"/>
              <a:t>Many are having difficulty </a:t>
            </a:r>
            <a:r>
              <a:rPr lang="en-US" b="1" dirty="0"/>
              <a:t>in actually applying theory to text. </a:t>
            </a:r>
            <a:endParaRPr lang="en-US" b="1" dirty="0" smtClean="0"/>
          </a:p>
          <a:p>
            <a:pPr marL="0" indent="0">
              <a:buNone/>
            </a:pPr>
            <a:r>
              <a:rPr lang="en-US" b="1" dirty="0" smtClean="0"/>
              <a:t>It </a:t>
            </a:r>
            <a:r>
              <a:rPr lang="en-US" b="1" dirty="0"/>
              <a:t>is easy, or it should be, to explain theory. </a:t>
            </a:r>
            <a:endParaRPr lang="en-US" b="1" dirty="0" smtClean="0"/>
          </a:p>
          <a:p>
            <a:pPr marL="0" indent="0">
              <a:buNone/>
            </a:pPr>
            <a:r>
              <a:rPr lang="en-US" b="1" dirty="0" smtClean="0"/>
              <a:t>The </a:t>
            </a:r>
            <a:r>
              <a:rPr lang="en-US" b="1" dirty="0"/>
              <a:t>skill is </a:t>
            </a:r>
            <a:r>
              <a:rPr lang="en-US" b="1" dirty="0" smtClean="0"/>
              <a:t>in using </a:t>
            </a:r>
            <a:r>
              <a:rPr lang="en-US" b="1" dirty="0"/>
              <a:t>just the right quotes in the concise explanation of theory so that when the theory is applied to the text, there is a match </a:t>
            </a:r>
            <a:r>
              <a:rPr lang="en-US" b="1" dirty="0" smtClean="0"/>
              <a:t>between </a:t>
            </a:r>
            <a:r>
              <a:rPr lang="en-US" b="1" dirty="0"/>
              <a:t>the theory and what you have revealed.  </a:t>
            </a:r>
            <a:endParaRPr lang="en-US" b="1" dirty="0" smtClean="0"/>
          </a:p>
          <a:p>
            <a:pPr marL="0" indent="0">
              <a:buNone/>
            </a:pPr>
            <a:r>
              <a:rPr lang="en-US" b="1" dirty="0" smtClean="0"/>
              <a:t>Do your theory quotes relate to the ways in which you are applying theory? E.g. </a:t>
            </a:r>
            <a:r>
              <a:rPr lang="en-US" sz="1500" b="1" dirty="0" smtClean="0"/>
              <a:t>You explain the term ‘class consciousness’ then you look for examples of class consciousness operating in the text. </a:t>
            </a:r>
          </a:p>
        </p:txBody>
      </p:sp>
      <p:sp>
        <p:nvSpPr>
          <p:cNvPr id="4" name="Content Placeholder 3"/>
          <p:cNvSpPr>
            <a:spLocks noGrp="1"/>
          </p:cNvSpPr>
          <p:nvPr>
            <p:ph sz="half" idx="2"/>
          </p:nvPr>
        </p:nvSpPr>
        <p:spPr/>
        <p:txBody>
          <a:bodyPr>
            <a:normAutofit fontScale="92500" lnSpcReduction="10000"/>
          </a:bodyPr>
          <a:lstStyle/>
          <a:p>
            <a:pPr marL="0" indent="0">
              <a:buNone/>
            </a:pPr>
            <a:r>
              <a:rPr lang="en-US" b="1" dirty="0"/>
              <a:t>Don’t explain </a:t>
            </a:r>
            <a:r>
              <a:rPr lang="en-US" b="1" dirty="0" smtClean="0"/>
              <a:t>any theory in detail </a:t>
            </a:r>
            <a:r>
              <a:rPr lang="en-US" b="1" dirty="0"/>
              <a:t>that you don’t </a:t>
            </a:r>
            <a:r>
              <a:rPr lang="en-US" b="1" dirty="0" smtClean="0"/>
              <a:t>apply. </a:t>
            </a:r>
          </a:p>
          <a:p>
            <a:pPr marL="0" indent="0">
              <a:buNone/>
            </a:pPr>
            <a:r>
              <a:rPr lang="en-US" b="1" dirty="0" smtClean="0"/>
              <a:t>PLEASE </a:t>
            </a:r>
            <a:r>
              <a:rPr lang="en-US" b="1" dirty="0"/>
              <a:t>LOOK AT MODELS PROVIDED ON NEST. </a:t>
            </a:r>
          </a:p>
          <a:p>
            <a:pPr marL="0" indent="0">
              <a:buNone/>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4488" y="3806888"/>
            <a:ext cx="3527749" cy="1807029"/>
          </a:xfrm>
          <a:prstGeom prst="rect">
            <a:avLst/>
          </a:prstGeom>
        </p:spPr>
      </p:pic>
    </p:spTree>
    <p:extLst>
      <p:ext uri="{BB962C8B-B14F-4D97-AF65-F5344CB8AC3E}">
        <p14:creationId xmlns:p14="http://schemas.microsoft.com/office/powerpoint/2010/main" val="3458598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 calcmode="lin" valueType="num">
                                      <p:cBhvr>
                                        <p:cTn id="3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3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3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40" dur="1000"/>
                                        <p:tgtEl>
                                          <p:spTgt spid="4">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4">
                                            <p:txEl>
                                              <p:pRg st="1" end="1"/>
                                            </p:txEl>
                                          </p:spTgt>
                                        </p:tgtEl>
                                        <p:attrNameLst>
                                          <p:attrName>style.visibility</p:attrName>
                                        </p:attrNameLst>
                                      </p:cBhvr>
                                      <p:to>
                                        <p:strVal val="visible"/>
                                      </p:to>
                                    </p:set>
                                    <p:animEffect transition="in" filter="fade">
                                      <p:cBhvr>
                                        <p:cTn id="45" dur="1000"/>
                                        <p:tgtEl>
                                          <p:spTgt spid="4">
                                            <p:txEl>
                                              <p:pRg st="1" end="1"/>
                                            </p:txEl>
                                          </p:spTgt>
                                        </p:tgtEl>
                                      </p:cBhvr>
                                    </p:animEffect>
                                    <p:anim calcmode="lin" valueType="num">
                                      <p:cBhvr>
                                        <p:cTn id="4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47"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circle(in)">
                                      <p:cBhvr>
                                        <p:cTn id="5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solidFill>
                  <a:srgbClr val="C00000"/>
                </a:solidFill>
              </a:rPr>
              <a:t>Understanding and application of </a:t>
            </a:r>
            <a:r>
              <a:rPr lang="en-AU" b="1" dirty="0" smtClean="0">
                <a:solidFill>
                  <a:srgbClr val="C00000"/>
                </a:solidFill>
              </a:rPr>
              <a:t>theories (10)</a:t>
            </a:r>
            <a:r>
              <a:rPr lang="en-AU" b="1" dirty="0">
                <a:solidFill>
                  <a:srgbClr val="C00000"/>
                </a:solidFill>
              </a:rPr>
              <a:t/>
            </a:r>
            <a:br>
              <a:rPr lang="en-AU" b="1" dirty="0">
                <a:solidFill>
                  <a:srgbClr val="C00000"/>
                </a:solidFill>
              </a:rPr>
            </a:br>
            <a:endParaRPr lang="en-US" dirty="0"/>
          </a:p>
        </p:txBody>
      </p:sp>
      <p:sp>
        <p:nvSpPr>
          <p:cNvPr id="3" name="Content Placeholder 2"/>
          <p:cNvSpPr>
            <a:spLocks noGrp="1"/>
          </p:cNvSpPr>
          <p:nvPr>
            <p:ph sz="half" idx="1"/>
          </p:nvPr>
        </p:nvSpPr>
        <p:spPr/>
        <p:txBody>
          <a:bodyPr>
            <a:normAutofit fontScale="92500" lnSpcReduction="20000"/>
          </a:bodyPr>
          <a:lstStyle/>
          <a:p>
            <a:pPr marL="0" indent="0">
              <a:lnSpc>
                <a:spcPct val="90000"/>
              </a:lnSpc>
              <a:buNone/>
            </a:pPr>
            <a:r>
              <a:rPr lang="en-AU" sz="1500" b="1" dirty="0" smtClean="0"/>
              <a:t>Have you </a:t>
            </a:r>
            <a:r>
              <a:rPr lang="en-AU" sz="1500" b="1" dirty="0"/>
              <a:t>been able to clearly </a:t>
            </a:r>
            <a:r>
              <a:rPr lang="en-AU" sz="1500" b="1" dirty="0" smtClean="0"/>
              <a:t>explain </a:t>
            </a:r>
            <a:r>
              <a:rPr lang="en-AU" sz="1500" b="1" dirty="0"/>
              <a:t>the </a:t>
            </a:r>
            <a:r>
              <a:rPr lang="en-AU" sz="1500" b="1" dirty="0" smtClean="0"/>
              <a:t>theories and related concepts </a:t>
            </a:r>
            <a:r>
              <a:rPr lang="en-AU" sz="1500" b="1" dirty="0"/>
              <a:t>which </a:t>
            </a:r>
            <a:r>
              <a:rPr lang="en-AU" sz="1500" b="1" dirty="0" smtClean="0"/>
              <a:t>are </a:t>
            </a:r>
            <a:r>
              <a:rPr lang="en-AU" sz="1500" b="1" dirty="0">
                <a:solidFill>
                  <a:srgbClr val="FF0000"/>
                </a:solidFill>
              </a:rPr>
              <a:t>relevant to your focus question</a:t>
            </a:r>
            <a:r>
              <a:rPr lang="en-AU" sz="1500" b="1" dirty="0" smtClean="0"/>
              <a:t>? </a:t>
            </a:r>
          </a:p>
          <a:p>
            <a:pPr marL="0" indent="0">
              <a:lnSpc>
                <a:spcPct val="90000"/>
              </a:lnSpc>
              <a:buNone/>
            </a:pPr>
            <a:r>
              <a:rPr lang="en-AU" altLang="en-US" sz="1600" dirty="0"/>
              <a:t>A</a:t>
            </a:r>
            <a:r>
              <a:rPr lang="en-AU" altLang="en-US" sz="1600" dirty="0" smtClean="0"/>
              <a:t>void </a:t>
            </a:r>
            <a:r>
              <a:rPr lang="en-AU" altLang="en-US" sz="1600" dirty="0"/>
              <a:t>sections </a:t>
            </a:r>
            <a:r>
              <a:rPr lang="en-AU" altLang="en-US" sz="1600" dirty="0" smtClean="0"/>
              <a:t>in your essay which </a:t>
            </a:r>
            <a:r>
              <a:rPr lang="en-AU" altLang="en-US" sz="1600" dirty="0"/>
              <a:t>explain theory in too much detail but which do not apply </a:t>
            </a:r>
            <a:r>
              <a:rPr lang="en-AU" altLang="en-US" sz="1600" dirty="0" smtClean="0"/>
              <a:t>that theory </a:t>
            </a:r>
            <a:r>
              <a:rPr lang="en-AU" altLang="en-US" sz="1600" dirty="0"/>
              <a:t>to your text. You must show that you both understand the theory and how to apply it.  </a:t>
            </a:r>
            <a:endParaRPr lang="en-AU" sz="1500" b="1" dirty="0" smtClean="0"/>
          </a:p>
          <a:p>
            <a:pPr marL="0" indent="0">
              <a:lnSpc>
                <a:spcPct val="90000"/>
              </a:lnSpc>
              <a:buNone/>
            </a:pPr>
            <a:r>
              <a:rPr lang="en-AU" sz="1500" b="1" dirty="0" smtClean="0"/>
              <a:t>Do not try to explain complex theory in your own words.  USE QUOTES!</a:t>
            </a:r>
            <a:endParaRPr lang="en-AU" sz="1500" b="1" dirty="0"/>
          </a:p>
          <a:p>
            <a:pPr marL="0" indent="0">
              <a:lnSpc>
                <a:spcPct val="90000"/>
              </a:lnSpc>
              <a:buNone/>
            </a:pPr>
            <a:r>
              <a:rPr lang="en-AU" sz="1500" dirty="0" smtClean="0"/>
              <a:t>Have you been able to </a:t>
            </a:r>
            <a:r>
              <a:rPr lang="en-AU" sz="1500" dirty="0" smtClean="0">
                <a:solidFill>
                  <a:srgbClr val="FF0000"/>
                </a:solidFill>
              </a:rPr>
              <a:t>show connections </a:t>
            </a:r>
            <a:r>
              <a:rPr lang="en-AU" sz="1500" dirty="0" smtClean="0"/>
              <a:t>between different theories and concepts? </a:t>
            </a:r>
          </a:p>
          <a:p>
            <a:pPr marL="0" indent="0">
              <a:lnSpc>
                <a:spcPct val="90000"/>
              </a:lnSpc>
              <a:buNone/>
            </a:pPr>
            <a:r>
              <a:rPr lang="en-AU" sz="1500" b="1" dirty="0" smtClean="0"/>
              <a:t>Have you commented on the ways in which one theorist is indebted to the foundation work of another, later theorist?</a:t>
            </a:r>
          </a:p>
          <a:p>
            <a:pPr marL="0" indent="0">
              <a:buNone/>
            </a:pPr>
            <a:r>
              <a:rPr lang="en-US" sz="1500" dirty="0"/>
              <a:t>Have you situated the theory in </a:t>
            </a:r>
            <a:r>
              <a:rPr lang="en-US" sz="1500" dirty="0" smtClean="0"/>
              <a:t>a context or school of thought</a:t>
            </a:r>
            <a:r>
              <a:rPr lang="en-US" sz="1500" dirty="0"/>
              <a:t>?</a:t>
            </a:r>
            <a:r>
              <a:rPr lang="en-US" sz="1500" dirty="0" smtClean="0"/>
              <a:t> </a:t>
            </a:r>
            <a:r>
              <a:rPr lang="en-US" sz="1500" dirty="0"/>
              <a:t>E.g. second wave feminism, French feminism</a:t>
            </a:r>
            <a:r>
              <a:rPr lang="en-US" dirty="0" smtClean="0"/>
              <a:t>, </a:t>
            </a:r>
            <a:r>
              <a:rPr lang="en-US" sz="1500" dirty="0"/>
              <a:t>poststructuralist, </a:t>
            </a:r>
            <a:r>
              <a:rPr lang="en-US" sz="1500" dirty="0" smtClean="0"/>
              <a:t>structuralist, psychoanalytical feminism</a:t>
            </a:r>
            <a:endParaRPr lang="en-US" sz="1500" dirty="0"/>
          </a:p>
        </p:txBody>
      </p:sp>
      <p:sp>
        <p:nvSpPr>
          <p:cNvPr id="4" name="Content Placeholder 3"/>
          <p:cNvSpPr>
            <a:spLocks noGrp="1"/>
          </p:cNvSpPr>
          <p:nvPr>
            <p:ph sz="half" idx="2"/>
          </p:nvPr>
        </p:nvSpPr>
        <p:spPr/>
        <p:txBody>
          <a:bodyPr>
            <a:normAutofit fontScale="92500" lnSpcReduction="20000"/>
          </a:bodyPr>
          <a:lstStyle/>
          <a:p>
            <a:pPr marL="0" indent="0">
              <a:lnSpc>
                <a:spcPct val="90000"/>
              </a:lnSpc>
              <a:buNone/>
            </a:pPr>
            <a:r>
              <a:rPr lang="en-AU" b="1" dirty="0"/>
              <a:t>Do you know the difference between a theory and a concept? </a:t>
            </a:r>
            <a:r>
              <a:rPr lang="en-AU" b="1" dirty="0" smtClean="0"/>
              <a:t>E.g. Marxist theory and the concept ‘class consciousness’, feminist theory and the concept ‘phallocentrism’, Freudian theory and the concept of ‘condensation’.</a:t>
            </a:r>
          </a:p>
          <a:p>
            <a:pPr marL="0" indent="0">
              <a:lnSpc>
                <a:spcPct val="90000"/>
              </a:lnSpc>
              <a:buNone/>
            </a:pPr>
            <a:r>
              <a:rPr lang="en-AU" b="1" dirty="0" smtClean="0"/>
              <a:t>Have you considered applying questions that theorists ask to the text?</a:t>
            </a:r>
          </a:p>
          <a:p>
            <a:pPr marL="0" indent="0">
              <a:lnSpc>
                <a:spcPct val="90000"/>
              </a:lnSpc>
              <a:buNone/>
            </a:pPr>
            <a:r>
              <a:rPr lang="en-AU" b="1" dirty="0" smtClean="0"/>
              <a:t>Theorists apply theory through the use of strategies (analysing binaries), terms and concepts and through asking questions.  </a:t>
            </a:r>
            <a:endParaRPr lang="en-AU" b="1" dirty="0"/>
          </a:p>
          <a:p>
            <a:pPr marL="0" indent="0">
              <a:lnSpc>
                <a:spcPct val="90000"/>
              </a:lnSpc>
              <a:buNone/>
            </a:pPr>
            <a:r>
              <a:rPr lang="en-AU" b="1" dirty="0"/>
              <a:t>Have you been able to apply the theory coherently to relevant aspects of your text?  </a:t>
            </a:r>
            <a:endParaRPr lang="en-AU" b="1" dirty="0" smtClean="0"/>
          </a:p>
          <a:p>
            <a:pPr marL="0" indent="0">
              <a:lnSpc>
                <a:spcPct val="90000"/>
              </a:lnSpc>
              <a:buNone/>
            </a:pPr>
            <a:r>
              <a:rPr lang="en-AU" b="1" dirty="0" smtClean="0"/>
              <a:t>Consider these examples:</a:t>
            </a:r>
            <a:endParaRPr lang="en-AU" b="1" dirty="0"/>
          </a:p>
          <a:p>
            <a:pPr marL="0" indent="0">
              <a:buNone/>
            </a:pPr>
            <a:endParaRPr lang="en-US" dirty="0"/>
          </a:p>
        </p:txBody>
      </p:sp>
    </p:spTree>
    <p:extLst>
      <p:ext uri="{BB962C8B-B14F-4D97-AF65-F5344CB8AC3E}">
        <p14:creationId xmlns:p14="http://schemas.microsoft.com/office/powerpoint/2010/main" val="1988957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8"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9" dur="10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additive="base">
                                        <p:cTn id="3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additive="base">
                                        <p:cTn id="4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 calcmode="lin" valueType="num">
                                      <p:cBhvr additive="base">
                                        <p:cTn id="4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4">
                                            <p:txEl>
                                              <p:pRg st="0" end="0"/>
                                            </p:txEl>
                                          </p:spTgt>
                                        </p:tgtEl>
                                        <p:attrNameLst>
                                          <p:attrName>style.visibility</p:attrName>
                                        </p:attrNameLst>
                                      </p:cBhvr>
                                      <p:to>
                                        <p:strVal val="visible"/>
                                      </p:to>
                                    </p:set>
                                    <p:animEffect transition="in" filter="fade">
                                      <p:cBhvr>
                                        <p:cTn id="52" dur="1000"/>
                                        <p:tgtEl>
                                          <p:spTgt spid="4">
                                            <p:txEl>
                                              <p:pRg st="0" end="0"/>
                                            </p:txEl>
                                          </p:spTgt>
                                        </p:tgtEl>
                                      </p:cBhvr>
                                    </p:animEffect>
                                    <p:anim calcmode="lin" valueType="num">
                                      <p:cBhvr>
                                        <p:cTn id="5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5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4">
                                            <p:txEl>
                                              <p:pRg st="1" end="1"/>
                                            </p:txEl>
                                          </p:spTgt>
                                        </p:tgtEl>
                                        <p:attrNameLst>
                                          <p:attrName>style.visibility</p:attrName>
                                        </p:attrNameLst>
                                      </p:cBhvr>
                                      <p:to>
                                        <p:strVal val="visible"/>
                                      </p:to>
                                    </p:set>
                                    <p:animEffect transition="in" filter="fade">
                                      <p:cBhvr>
                                        <p:cTn id="59" dur="1000"/>
                                        <p:tgtEl>
                                          <p:spTgt spid="4">
                                            <p:txEl>
                                              <p:pRg st="1" end="1"/>
                                            </p:txEl>
                                          </p:spTgt>
                                        </p:tgtEl>
                                      </p:cBhvr>
                                    </p:animEffect>
                                    <p:anim calcmode="lin" valueType="num">
                                      <p:cBhvr>
                                        <p:cTn id="6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61"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nodeType="clickEffect">
                                  <p:stCondLst>
                                    <p:cond delay="0"/>
                                  </p:stCondLst>
                                  <p:childTnLst>
                                    <p:set>
                                      <p:cBhvr>
                                        <p:cTn id="65" dur="1" fill="hold">
                                          <p:stCondLst>
                                            <p:cond delay="0"/>
                                          </p:stCondLst>
                                        </p:cTn>
                                        <p:tgtEl>
                                          <p:spTgt spid="4">
                                            <p:txEl>
                                              <p:pRg st="2" end="2"/>
                                            </p:txEl>
                                          </p:spTgt>
                                        </p:tgtEl>
                                        <p:attrNameLst>
                                          <p:attrName>style.visibility</p:attrName>
                                        </p:attrNameLst>
                                      </p:cBhvr>
                                      <p:to>
                                        <p:strVal val="visible"/>
                                      </p:to>
                                    </p:set>
                                    <p:animEffect transition="in" filter="fade">
                                      <p:cBhvr>
                                        <p:cTn id="66" dur="1000"/>
                                        <p:tgtEl>
                                          <p:spTgt spid="4">
                                            <p:txEl>
                                              <p:pRg st="2" end="2"/>
                                            </p:txEl>
                                          </p:spTgt>
                                        </p:tgtEl>
                                      </p:cBhvr>
                                    </p:animEffect>
                                    <p:anim calcmode="lin" valueType="num">
                                      <p:cBhvr>
                                        <p:cTn id="6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68"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3" end="3"/>
                                            </p:txEl>
                                          </p:spTgt>
                                        </p:tgtEl>
                                        <p:attrNameLst>
                                          <p:attrName>style.visibility</p:attrName>
                                        </p:attrNameLst>
                                      </p:cBhvr>
                                      <p:to>
                                        <p:strVal val="visible"/>
                                      </p:to>
                                    </p:set>
                                    <p:anim calcmode="lin" valueType="num">
                                      <p:cBhvr additive="base">
                                        <p:cTn id="7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4" end="4"/>
                                            </p:txEl>
                                          </p:spTgt>
                                        </p:tgtEl>
                                        <p:attrNameLst>
                                          <p:attrName>style.visibility</p:attrName>
                                        </p:attrNameLst>
                                      </p:cBhvr>
                                      <p:to>
                                        <p:strVal val="visible"/>
                                      </p:to>
                                    </p:set>
                                    <p:anim calcmode="lin" valueType="num">
                                      <p:cBhvr additive="base">
                                        <p:cTn id="7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200" b="1" dirty="0">
                <a:solidFill>
                  <a:srgbClr val="C00000"/>
                </a:solidFill>
              </a:rPr>
              <a:t>Understanding and application of theories</a:t>
            </a:r>
            <a:br>
              <a:rPr lang="en-AU" sz="3200" b="1" dirty="0">
                <a:solidFill>
                  <a:srgbClr val="C00000"/>
                </a:solidFill>
              </a:rPr>
            </a:br>
            <a:endParaRPr lang="en-US" sz="3200" b="1"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AU" b="1" dirty="0" smtClean="0">
                <a:solidFill>
                  <a:schemeClr val="tx1"/>
                </a:solidFill>
              </a:rPr>
              <a:t>Student explains Freudian theory then….</a:t>
            </a:r>
          </a:p>
          <a:p>
            <a:pPr marL="0" indent="0">
              <a:buNone/>
            </a:pPr>
            <a:r>
              <a:rPr lang="en-AU" dirty="0" smtClean="0"/>
              <a:t>As </a:t>
            </a:r>
            <a:r>
              <a:rPr lang="en-AU" dirty="0"/>
              <a:t>Pi’s adventure on board the life boat develops, the conflict between the </a:t>
            </a:r>
            <a:r>
              <a:rPr lang="en-AU" dirty="0">
                <a:solidFill>
                  <a:srgbClr val="FF0000"/>
                </a:solidFill>
              </a:rPr>
              <a:t>multiple versions of Pi’s psyche </a:t>
            </a:r>
            <a:r>
              <a:rPr lang="en-AU" dirty="0"/>
              <a:t>intensifies. In particular, Pi’s </a:t>
            </a:r>
            <a:r>
              <a:rPr lang="en-AU" dirty="0">
                <a:solidFill>
                  <a:srgbClr val="FF0000"/>
                </a:solidFill>
              </a:rPr>
              <a:t>repressed primitive instincts and desires </a:t>
            </a:r>
            <a:r>
              <a:rPr lang="en-AU" dirty="0"/>
              <a:t>begin to be expressed and </a:t>
            </a:r>
            <a:r>
              <a:rPr lang="en-AU" dirty="0">
                <a:solidFill>
                  <a:srgbClr val="FF0000"/>
                </a:solidFill>
              </a:rPr>
              <a:t>his ego and super-ego struggle to ‘re-repress’ them</a:t>
            </a:r>
            <a:r>
              <a:rPr lang="en-AU" dirty="0"/>
              <a:t>. Pi’s strong religious morality forms the foundation of his </a:t>
            </a:r>
            <a:r>
              <a:rPr lang="en-AU" dirty="0">
                <a:solidFill>
                  <a:srgbClr val="FF0000"/>
                </a:solidFill>
              </a:rPr>
              <a:t>super-ego</a:t>
            </a:r>
            <a:r>
              <a:rPr lang="en-AU" dirty="0"/>
              <a:t>, as he says by not having faith “</a:t>
            </a:r>
            <a:r>
              <a:rPr lang="en-AU" i="1" dirty="0"/>
              <a:t>we sacrifice our imagination on the altar of crude reality</a:t>
            </a:r>
            <a:r>
              <a:rPr lang="en-AU" dirty="0"/>
              <a:t>.” (Martel 2002 p.15) This strong religious affiliation represents Pi’s </a:t>
            </a:r>
            <a:r>
              <a:rPr lang="en-AU" dirty="0">
                <a:solidFill>
                  <a:srgbClr val="FF0000"/>
                </a:solidFill>
              </a:rPr>
              <a:t>self-internalised view of his psyche </a:t>
            </a:r>
            <a:r>
              <a:rPr lang="en-AU" dirty="0"/>
              <a:t>- that he is a morally sound soul who has both the intellectual and spiritual ability to commit to belief. However, as </a:t>
            </a:r>
            <a:r>
              <a:rPr lang="en-AU" dirty="0">
                <a:solidFill>
                  <a:srgbClr val="FF0000"/>
                </a:solidFill>
              </a:rPr>
              <a:t>Freud</a:t>
            </a:r>
            <a:r>
              <a:rPr lang="en-AU" dirty="0"/>
              <a:t> argues, Pi’s own perception of </a:t>
            </a:r>
            <a:r>
              <a:rPr lang="en-AU" dirty="0">
                <a:solidFill>
                  <a:srgbClr val="FF0000"/>
                </a:solidFill>
              </a:rPr>
              <a:t>his psyche</a:t>
            </a:r>
            <a:r>
              <a:rPr lang="en-AU" dirty="0"/>
              <a:t>, in an almost </a:t>
            </a:r>
            <a:r>
              <a:rPr lang="en-AU" dirty="0">
                <a:solidFill>
                  <a:srgbClr val="FF0000"/>
                </a:solidFill>
              </a:rPr>
              <a:t>narcissistic </a:t>
            </a:r>
            <a:r>
              <a:rPr lang="en-AU" dirty="0"/>
              <a:t>way, excludes unfavourable elements and is thus in inherent misalignment with his true </a:t>
            </a:r>
            <a:r>
              <a:rPr lang="en-AU" dirty="0">
                <a:solidFill>
                  <a:srgbClr val="FF0000"/>
                </a:solidFill>
              </a:rPr>
              <a:t>psyche</a:t>
            </a:r>
            <a:r>
              <a:rPr lang="en-AU" dirty="0"/>
              <a:t>. The sinking of the cargo ship and Pi’s subsequent ordeal unveils the </a:t>
            </a:r>
            <a:r>
              <a:rPr lang="en-AU" dirty="0">
                <a:solidFill>
                  <a:srgbClr val="FF0000"/>
                </a:solidFill>
              </a:rPr>
              <a:t>fractured nature of Pi’s psyche</a:t>
            </a:r>
            <a:r>
              <a:rPr lang="en-AU" dirty="0"/>
              <a:t>. </a:t>
            </a:r>
            <a:endParaRPr lang="en-US" dirty="0"/>
          </a:p>
          <a:p>
            <a:pPr marL="0" indent="0">
              <a:buNone/>
            </a:pPr>
            <a:r>
              <a:rPr lang="en-US" b="1" dirty="0" smtClean="0">
                <a:solidFill>
                  <a:schemeClr val="tx1"/>
                </a:solidFill>
              </a:rPr>
              <a:t>Can you see how the analysis smoothly integrates terms from theory in applying Freudian psychoanalytical theory to a specific aspect of the character? This also demonstrates discerning ‘understanding and analysis of literary texts’. </a:t>
            </a:r>
            <a:endParaRPr lang="en-US" b="1" dirty="0">
              <a:solidFill>
                <a:schemeClr val="tx1"/>
              </a:solidFill>
            </a:endParaRPr>
          </a:p>
        </p:txBody>
      </p:sp>
    </p:spTree>
    <p:extLst>
      <p:ext uri="{BB962C8B-B14F-4D97-AF65-F5344CB8AC3E}">
        <p14:creationId xmlns:p14="http://schemas.microsoft.com/office/powerpoint/2010/main" val="413314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8"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9"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C00000"/>
                </a:solidFill>
              </a:rPr>
              <a:t>Applying theory to </a:t>
            </a:r>
            <a:r>
              <a:rPr lang="en-US" sz="3200" b="1" dirty="0" smtClean="0">
                <a:solidFill>
                  <a:srgbClr val="C00000"/>
                </a:solidFill>
              </a:rPr>
              <a:t>text</a:t>
            </a:r>
            <a:endParaRPr lang="en-US" sz="3200" b="1" dirty="0">
              <a:solidFill>
                <a:srgbClr val="C00000"/>
              </a:solidFill>
            </a:endParaRPr>
          </a:p>
        </p:txBody>
      </p:sp>
      <p:sp>
        <p:nvSpPr>
          <p:cNvPr id="3" name="Content Placeholder 2"/>
          <p:cNvSpPr>
            <a:spLocks noGrp="1"/>
          </p:cNvSpPr>
          <p:nvPr>
            <p:ph idx="1"/>
          </p:nvPr>
        </p:nvSpPr>
        <p:spPr>
          <a:xfrm>
            <a:off x="2589212" y="1296955"/>
            <a:ext cx="8915400" cy="5449078"/>
          </a:xfrm>
        </p:spPr>
        <p:txBody>
          <a:bodyPr>
            <a:normAutofit fontScale="85000" lnSpcReduction="10000"/>
          </a:bodyPr>
          <a:lstStyle/>
          <a:p>
            <a:pPr marL="0" indent="0">
              <a:buNone/>
            </a:pPr>
            <a:r>
              <a:rPr lang="en-AU" dirty="0"/>
              <a:t>Through examining the texts more closely by </a:t>
            </a:r>
            <a:r>
              <a:rPr lang="en-AU" b="1" dirty="0">
                <a:solidFill>
                  <a:schemeClr val="tx1"/>
                </a:solidFill>
              </a:rPr>
              <a:t>utilizing </a:t>
            </a:r>
            <a:r>
              <a:rPr lang="en-AU" dirty="0">
                <a:solidFill>
                  <a:srgbClr val="FF0000"/>
                </a:solidFill>
              </a:rPr>
              <a:t>a Marxist perspective</a:t>
            </a:r>
            <a:r>
              <a:rPr lang="en-AU" dirty="0"/>
              <a:t>, </a:t>
            </a:r>
            <a:r>
              <a:rPr lang="en-AU" dirty="0">
                <a:solidFill>
                  <a:srgbClr val="FF0000"/>
                </a:solidFill>
              </a:rPr>
              <a:t>the application of the term hegemony </a:t>
            </a:r>
            <a:r>
              <a:rPr lang="en-AU" b="1" dirty="0">
                <a:solidFill>
                  <a:schemeClr val="tx1"/>
                </a:solidFill>
              </a:rPr>
              <a:t>demonstrates</a:t>
            </a:r>
            <a:r>
              <a:rPr lang="en-AU" dirty="0">
                <a:solidFill>
                  <a:srgbClr val="FF0000"/>
                </a:solidFill>
              </a:rPr>
              <a:t> </a:t>
            </a:r>
            <a:r>
              <a:rPr lang="en-AU" dirty="0"/>
              <a:t>how the </a:t>
            </a:r>
            <a:r>
              <a:rPr lang="en-AU" dirty="0">
                <a:solidFill>
                  <a:srgbClr val="FF0000"/>
                </a:solidFill>
              </a:rPr>
              <a:t>marginalised</a:t>
            </a:r>
            <a:r>
              <a:rPr lang="en-AU" dirty="0"/>
              <a:t> characters’ values and beliefs, as portrayed in each text, are constituted by </a:t>
            </a:r>
            <a:r>
              <a:rPr lang="en-AU" dirty="0">
                <a:solidFill>
                  <a:srgbClr val="FF0000"/>
                </a:solidFill>
              </a:rPr>
              <a:t>a dominant force</a:t>
            </a:r>
            <a:r>
              <a:rPr lang="en-AU" dirty="0"/>
              <a:t>.  This term, first conceived by the Italian Marxist Antonio Gramsci, is defined as </a:t>
            </a:r>
            <a:r>
              <a:rPr lang="en-AU" dirty="0">
                <a:solidFill>
                  <a:srgbClr val="FF0000"/>
                </a:solidFill>
              </a:rPr>
              <a:t>“</a:t>
            </a:r>
            <a:r>
              <a:rPr lang="en-AU" i="1" dirty="0">
                <a:solidFill>
                  <a:srgbClr val="FF0000"/>
                </a:solidFill>
              </a:rPr>
              <a:t>the leadership or dominance of one state or group over its allies or neighbours</a:t>
            </a:r>
            <a:r>
              <a:rPr lang="en-AU" dirty="0">
                <a:solidFill>
                  <a:srgbClr val="FF0000"/>
                </a:solidFill>
              </a:rPr>
              <a:t>”</a:t>
            </a:r>
            <a:r>
              <a:rPr lang="en-AU" dirty="0"/>
              <a:t> (</a:t>
            </a:r>
            <a:r>
              <a:rPr lang="en-AU" u="sng" dirty="0">
                <a:hlinkClick r:id="rId2"/>
              </a:rPr>
              <a:t>www.u-s-history.com</a:t>
            </a:r>
            <a:r>
              <a:rPr lang="en-AU" dirty="0"/>
              <a:t>, 2008), which results in the ‘weaker’ group being forced to abide by the laws of the influential group.  </a:t>
            </a:r>
            <a:r>
              <a:rPr lang="en-AU" b="1" dirty="0">
                <a:solidFill>
                  <a:schemeClr val="tx1"/>
                </a:solidFill>
              </a:rPr>
              <a:t>Consequently,</a:t>
            </a:r>
            <a:r>
              <a:rPr lang="en-AU" dirty="0"/>
              <a:t> these ‘</a:t>
            </a:r>
            <a:r>
              <a:rPr lang="en-AU" dirty="0">
                <a:solidFill>
                  <a:srgbClr val="FF0000"/>
                </a:solidFill>
              </a:rPr>
              <a:t>rules</a:t>
            </a:r>
            <a:r>
              <a:rPr lang="en-AU" dirty="0"/>
              <a:t>’ eventually become an </a:t>
            </a:r>
            <a:r>
              <a:rPr lang="en-AU" dirty="0">
                <a:solidFill>
                  <a:srgbClr val="FF0000"/>
                </a:solidFill>
              </a:rPr>
              <a:t>internalised way of thinking</a:t>
            </a:r>
            <a:r>
              <a:rPr lang="en-AU" dirty="0"/>
              <a:t>.  When </a:t>
            </a:r>
            <a:r>
              <a:rPr lang="en-AU" dirty="0" err="1"/>
              <a:t>Briony</a:t>
            </a:r>
            <a:r>
              <a:rPr lang="en-AU" dirty="0"/>
              <a:t> </a:t>
            </a:r>
            <a:r>
              <a:rPr lang="en-AU" dirty="0" err="1"/>
              <a:t>Tallis</a:t>
            </a:r>
            <a:r>
              <a:rPr lang="en-AU" dirty="0"/>
              <a:t> enters the workforce to train as a nurse and exposes herself to the cruel realities of the </a:t>
            </a:r>
            <a:r>
              <a:rPr lang="en-AU" dirty="0">
                <a:solidFill>
                  <a:srgbClr val="FF0000"/>
                </a:solidFill>
              </a:rPr>
              <a:t>working-class lifestyle</a:t>
            </a:r>
            <a:r>
              <a:rPr lang="en-AU" dirty="0"/>
              <a:t>, she must accept </a:t>
            </a:r>
            <a:r>
              <a:rPr lang="en-AU" dirty="0">
                <a:solidFill>
                  <a:srgbClr val="FF0000"/>
                </a:solidFill>
              </a:rPr>
              <a:t>the laws </a:t>
            </a:r>
            <a:r>
              <a:rPr lang="en-AU" dirty="0"/>
              <a:t>imposed by those who </a:t>
            </a:r>
            <a:r>
              <a:rPr lang="en-AU" dirty="0">
                <a:solidFill>
                  <a:srgbClr val="FF0000"/>
                </a:solidFill>
              </a:rPr>
              <a:t>control the employees</a:t>
            </a:r>
            <a:r>
              <a:rPr lang="en-AU" dirty="0"/>
              <a:t>.  The harsh and monotonous routine that the nurses must endure each day eventually becomes a </a:t>
            </a:r>
            <a:r>
              <a:rPr lang="en-AU" dirty="0">
                <a:solidFill>
                  <a:srgbClr val="FF0000"/>
                </a:solidFill>
              </a:rPr>
              <a:t>naturalised</a:t>
            </a:r>
            <a:r>
              <a:rPr lang="en-AU" dirty="0"/>
              <a:t> ‘way of living’.  </a:t>
            </a:r>
            <a:r>
              <a:rPr lang="en-AU" b="1" dirty="0">
                <a:solidFill>
                  <a:schemeClr val="tx1"/>
                </a:solidFill>
              </a:rPr>
              <a:t>For example</a:t>
            </a:r>
            <a:r>
              <a:rPr lang="en-AU" dirty="0"/>
              <a:t>, </a:t>
            </a:r>
            <a:r>
              <a:rPr lang="en-AU" dirty="0" err="1"/>
              <a:t>Briony’s</a:t>
            </a:r>
            <a:r>
              <a:rPr lang="en-AU" dirty="0"/>
              <a:t> initial reaction to the workforce is one of fear and apprehensiveness due to the </a:t>
            </a:r>
            <a:r>
              <a:rPr lang="en-AU" dirty="0">
                <a:solidFill>
                  <a:srgbClr val="FF0000"/>
                </a:solidFill>
              </a:rPr>
              <a:t>unfamiliar dominance of a more powerful force</a:t>
            </a:r>
            <a:r>
              <a:rPr lang="en-AU" dirty="0"/>
              <a:t>, </a:t>
            </a:r>
            <a:r>
              <a:rPr lang="en-AU" b="1" dirty="0">
                <a:solidFill>
                  <a:schemeClr val="tx1"/>
                </a:solidFill>
              </a:rPr>
              <a:t>shown in the line</a:t>
            </a:r>
            <a:r>
              <a:rPr lang="en-AU" dirty="0"/>
              <a:t>, “</a:t>
            </a:r>
            <a:r>
              <a:rPr lang="en-AU" i="1" dirty="0"/>
              <a:t>There was the constant and pervasive anxiety the trainees shared about making mistakes.  They all lived in fear of Sister Marjorie Drummond … of the softening of manner that preceded her fury</a:t>
            </a:r>
            <a:r>
              <a:rPr lang="en-AU" dirty="0"/>
              <a:t>”.  </a:t>
            </a:r>
            <a:r>
              <a:rPr lang="en-AU" b="1" dirty="0">
                <a:solidFill>
                  <a:schemeClr val="tx1"/>
                </a:solidFill>
              </a:rPr>
              <a:t>However, </a:t>
            </a:r>
            <a:r>
              <a:rPr lang="en-AU" dirty="0"/>
              <a:t>towards the end of this section of the novel, </a:t>
            </a:r>
            <a:r>
              <a:rPr lang="en-AU" dirty="0" err="1"/>
              <a:t>Briony</a:t>
            </a:r>
            <a:r>
              <a:rPr lang="en-AU" dirty="0"/>
              <a:t> begins to adapt to her new lifestyle, even experiencing a sense of enjoyment, “</a:t>
            </a:r>
            <a:r>
              <a:rPr lang="en-AU" i="1" dirty="0"/>
              <a:t>She became aware of some excitement in store, a treat, or a momentous change.  Waking as a child on Christmas day was like this</a:t>
            </a:r>
            <a:r>
              <a:rPr lang="en-AU" dirty="0"/>
              <a:t>”.  This example of </a:t>
            </a:r>
            <a:r>
              <a:rPr lang="en-AU" dirty="0" err="1"/>
              <a:t>Briony’s</a:t>
            </a:r>
            <a:r>
              <a:rPr lang="en-AU" dirty="0"/>
              <a:t> </a:t>
            </a:r>
            <a:r>
              <a:rPr lang="en-AU" dirty="0">
                <a:solidFill>
                  <a:srgbClr val="FF0000"/>
                </a:solidFill>
              </a:rPr>
              <a:t>adaptation to the workforce demonstrates how the conditions imposed upon the working-class citizens become the status quo, therefore preventing rebellion against the dominant social groups.  </a:t>
            </a:r>
            <a:r>
              <a:rPr lang="en-AU" b="1" dirty="0">
                <a:solidFill>
                  <a:schemeClr val="tx1"/>
                </a:solidFill>
              </a:rPr>
              <a:t>A similar concept applies </a:t>
            </a:r>
            <a:r>
              <a:rPr lang="en-AU" dirty="0"/>
              <a:t>in </a:t>
            </a:r>
            <a:r>
              <a:rPr lang="en-AU" i="1" dirty="0"/>
              <a:t>The Great Gatsby</a:t>
            </a:r>
            <a:r>
              <a:rPr lang="en-AU" dirty="0"/>
              <a:t>, </a:t>
            </a:r>
            <a:r>
              <a:rPr lang="en-AU" b="1" dirty="0">
                <a:solidFill>
                  <a:schemeClr val="tx1"/>
                </a:solidFill>
              </a:rPr>
              <a:t>however,</a:t>
            </a:r>
            <a:r>
              <a:rPr lang="en-AU" dirty="0"/>
              <a:t> the later developed notion of </a:t>
            </a:r>
            <a:r>
              <a:rPr lang="en-AU" dirty="0">
                <a:solidFill>
                  <a:srgbClr val="FF0000"/>
                </a:solidFill>
              </a:rPr>
              <a:t>ideology</a:t>
            </a:r>
            <a:r>
              <a:rPr lang="en-AU" dirty="0"/>
              <a:t> is more relevant.  </a:t>
            </a:r>
            <a:endParaRPr lang="en-AU" dirty="0" smtClean="0"/>
          </a:p>
          <a:p>
            <a:pPr marL="0" indent="0">
              <a:buNone/>
            </a:pPr>
            <a:r>
              <a:rPr lang="en-AU" b="1" dirty="0" smtClean="0">
                <a:solidFill>
                  <a:schemeClr val="tx1"/>
                </a:solidFill>
              </a:rPr>
              <a:t>Look closely at the way language is used when applying theory.  This also demonstrates discerning understanding and analysis of literary texts. </a:t>
            </a:r>
            <a:endParaRPr lang="en-US" b="1" dirty="0">
              <a:solidFill>
                <a:schemeClr val="tx1"/>
              </a:solidFill>
            </a:endParaRPr>
          </a:p>
          <a:p>
            <a:pPr marL="0" indent="0">
              <a:buNone/>
            </a:pPr>
            <a:endParaRPr lang="en-US" dirty="0"/>
          </a:p>
        </p:txBody>
      </p:sp>
    </p:spTree>
    <p:extLst>
      <p:ext uri="{BB962C8B-B14F-4D97-AF65-F5344CB8AC3E}">
        <p14:creationId xmlns:p14="http://schemas.microsoft.com/office/powerpoint/2010/main" val="1890002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5420</TotalTime>
  <Words>3985</Words>
  <Application>Microsoft Office PowerPoint</Application>
  <PresentationFormat>Widescreen</PresentationFormat>
  <Paragraphs>215</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Century Gothic</vt:lpstr>
      <vt:lpstr>Symbol</vt:lpstr>
      <vt:lpstr>Times New Roman</vt:lpstr>
      <vt:lpstr>Wingdings 3</vt:lpstr>
      <vt:lpstr>Wisp</vt:lpstr>
      <vt:lpstr>Re-drafting, editing</vt:lpstr>
      <vt:lpstr>No-one said this was going to be easy!</vt:lpstr>
      <vt:lpstr>Are you addressing the marking criterion?</vt:lpstr>
      <vt:lpstr>Understanding and analysis of literary texts (10)  </vt:lpstr>
      <vt:lpstr>Understanding and analysis of literary texts</vt:lpstr>
      <vt:lpstr>Understanding and application of theories: Common error</vt:lpstr>
      <vt:lpstr>Understanding and application of theories (10) </vt:lpstr>
      <vt:lpstr>Understanding and application of theories </vt:lpstr>
      <vt:lpstr>Applying theory to text</vt:lpstr>
      <vt:lpstr>Applying Theory to Text</vt:lpstr>
      <vt:lpstr>Evaluation and synthesis </vt:lpstr>
      <vt:lpstr>Evaluation and synthesis  Common errors</vt:lpstr>
      <vt:lpstr>Evaluation and synthesis – essay structure </vt:lpstr>
      <vt:lpstr>Stick to essay structure and features</vt:lpstr>
      <vt:lpstr>Two possible structures</vt:lpstr>
      <vt:lpstr>Two possible paragraph structures – one theoretical approach</vt:lpstr>
      <vt:lpstr>Two possible paragraph structures – two theoretical approaches</vt:lpstr>
      <vt:lpstr>Essay structure –keeping your eye on your focus question</vt:lpstr>
      <vt:lpstr>Evaluation and synthesis</vt:lpstr>
      <vt:lpstr>Controlling textual features and conventions  COMMON ERRORS</vt:lpstr>
      <vt:lpstr>To Do</vt:lpstr>
      <vt:lpstr>Your Focus Question</vt:lpstr>
      <vt:lpstr>Controlling textual features and conventions  The comma</vt:lpstr>
      <vt:lpstr>Semicolon use</vt:lpstr>
      <vt:lpstr>How do you know when a sentence ends?</vt:lpstr>
      <vt:lpstr>In-text referencing</vt:lpstr>
      <vt:lpstr>Tips</vt:lpstr>
      <vt:lpstr>Tips</vt:lpstr>
      <vt:lpstr>Keep up the good work!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Editing</dc:title>
  <dc:creator>Elizabeth Woolaston</dc:creator>
  <cp:lastModifiedBy>Elizabeth Woolaston</cp:lastModifiedBy>
  <cp:revision>58</cp:revision>
  <dcterms:created xsi:type="dcterms:W3CDTF">2020-07-09T05:47:09Z</dcterms:created>
  <dcterms:modified xsi:type="dcterms:W3CDTF">2020-10-31T20:40:05Z</dcterms:modified>
</cp:coreProperties>
</file>