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7" r:id="rId3"/>
    <p:sldId id="262" r:id="rId4"/>
    <p:sldId id="263" r:id="rId5"/>
    <p:sldId id="284" r:id="rId6"/>
    <p:sldId id="264" r:id="rId7"/>
    <p:sldId id="278" r:id="rId8"/>
    <p:sldId id="279" r:id="rId9"/>
    <p:sldId id="260" r:id="rId10"/>
    <p:sldId id="267" r:id="rId11"/>
    <p:sldId id="295" r:id="rId12"/>
    <p:sldId id="288" r:id="rId13"/>
    <p:sldId id="285" r:id="rId14"/>
    <p:sldId id="271" r:id="rId15"/>
    <p:sldId id="268" r:id="rId16"/>
    <p:sldId id="298" r:id="rId17"/>
    <p:sldId id="296" r:id="rId18"/>
    <p:sldId id="299" r:id="rId19"/>
    <p:sldId id="301" r:id="rId20"/>
    <p:sldId id="300" r:id="rId21"/>
    <p:sldId id="269" r:id="rId22"/>
    <p:sldId id="280" r:id="rId23"/>
    <p:sldId id="281" r:id="rId24"/>
    <p:sldId id="282" r:id="rId25"/>
    <p:sldId id="270" r:id="rId26"/>
    <p:sldId id="283" r:id="rId27"/>
    <p:sldId id="286" r:id="rId28"/>
    <p:sldId id="289" r:id="rId29"/>
    <p:sldId id="287" r:id="rId30"/>
    <p:sldId id="273" r:id="rId31"/>
    <p:sldId id="274" r:id="rId32"/>
    <p:sldId id="275" r:id="rId33"/>
    <p:sldId id="276" r:id="rId34"/>
    <p:sldId id="292" r:id="rId35"/>
    <p:sldId id="290" r:id="rId36"/>
    <p:sldId id="293" r:id="rId37"/>
    <p:sldId id="302" r:id="rId38"/>
    <p:sldId id="294" r:id="rId39"/>
    <p:sldId id="291" r:id="rId40"/>
    <p:sldId id="303" r:id="rId41"/>
    <p:sldId id="304" r:id="rId42"/>
    <p:sldId id="305" r:id="rId43"/>
    <p:sldId id="306" r:id="rId44"/>
    <p:sldId id="307" r:id="rId45"/>
    <p:sldId id="308" r:id="rId46"/>
    <p:sldId id="30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3" d="2"/>
        <a:sy n="3" d="2"/>
      </p:scale>
      <p:origin x="0" y="0"/>
    </p:cViewPr>
  </p:notesTextViewPr>
  <p:sorterViewPr>
    <p:cViewPr>
      <p:scale>
        <a:sx n="120" d="100"/>
        <a:sy n="120" d="100"/>
      </p:scale>
      <p:origin x="0" y="-96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0E34DF6-5C00-4A9B-ADAD-55838181263B}" type="datetimeFigureOut">
              <a:rPr lang="en-US" smtClean="0"/>
              <a:t>19-Nov-20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814F040-DDEC-4C13-95FD-AAD0A17BE543}"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036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34DF6-5C00-4A9B-ADAD-55838181263B}" type="datetimeFigureOut">
              <a:rPr lang="en-US" smtClean="0"/>
              <a:t>19-Nov-20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63691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34DF6-5C00-4A9B-ADAD-55838181263B}" type="datetimeFigureOut">
              <a:rPr lang="en-US" smtClean="0"/>
              <a:t>19-Nov-20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23723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34DF6-5C00-4A9B-ADAD-55838181263B}" type="datetimeFigureOut">
              <a:rPr lang="en-US" smtClean="0"/>
              <a:t>19-Nov-20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322715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0E34DF6-5C00-4A9B-ADAD-55838181263B}" type="datetimeFigureOut">
              <a:rPr lang="en-US" smtClean="0"/>
              <a:t>19-Nov-20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814F040-DDEC-4C13-95FD-AAD0A17BE543}"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024701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E34DF6-5C00-4A9B-ADAD-55838181263B}" type="datetimeFigureOut">
              <a:rPr lang="en-US" smtClean="0"/>
              <a:t>19-Nov-20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290782261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E34DF6-5C00-4A9B-ADAD-55838181263B}" type="datetimeFigureOut">
              <a:rPr lang="en-US" smtClean="0"/>
              <a:t>19-Nov-20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362713673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E34DF6-5C00-4A9B-ADAD-55838181263B}" type="datetimeFigureOut">
              <a:rPr lang="en-US" smtClean="0"/>
              <a:t>19-Nov-20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195491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34DF6-5C00-4A9B-ADAD-55838181263B}" type="datetimeFigureOut">
              <a:rPr lang="en-US" smtClean="0"/>
              <a:t>19-Nov-20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20755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0E34DF6-5C00-4A9B-ADAD-55838181263B}" type="datetimeFigureOut">
              <a:rPr lang="en-US" smtClean="0"/>
              <a:t>19-Nov-20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B814F040-DDEC-4C13-95FD-AAD0A17BE543}"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649026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0E34DF6-5C00-4A9B-ADAD-55838181263B}" type="datetimeFigureOut">
              <a:rPr lang="en-US" smtClean="0"/>
              <a:t>19-Nov-20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B814F040-DDEC-4C13-95FD-AAD0A17BE543}" type="slidenum">
              <a:rPr lang="en-US" smtClean="0"/>
              <a:t>‹#›</a:t>
            </a:fld>
            <a:endParaRPr lang="en-US"/>
          </a:p>
        </p:txBody>
      </p:sp>
    </p:spTree>
    <p:extLst>
      <p:ext uri="{BB962C8B-B14F-4D97-AF65-F5344CB8AC3E}">
        <p14:creationId xmlns:p14="http://schemas.microsoft.com/office/powerpoint/2010/main" val="234982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0E34DF6-5C00-4A9B-ADAD-55838181263B}" type="datetimeFigureOut">
              <a:rPr lang="en-US" smtClean="0"/>
              <a:t>19-Nov-20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814F040-DDEC-4C13-95FD-AAD0A17BE543}"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4566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Approaches to Reading</a:t>
            </a:r>
            <a:endParaRPr lang="en-US" dirty="0"/>
          </a:p>
        </p:txBody>
      </p:sp>
      <p:sp>
        <p:nvSpPr>
          <p:cNvPr id="3" name="Subtitle 2"/>
          <p:cNvSpPr>
            <a:spLocks noGrp="1"/>
          </p:cNvSpPr>
          <p:nvPr>
            <p:ph type="subTitle" idx="1"/>
          </p:nvPr>
        </p:nvSpPr>
        <p:spPr/>
        <p:txBody>
          <a:bodyPr>
            <a:normAutofit/>
          </a:bodyPr>
          <a:lstStyle/>
          <a:p>
            <a:r>
              <a:rPr lang="en-US" sz="2400" dirty="0" smtClean="0"/>
              <a:t>Applied to “The Survivor” (Stimulus 1)</a:t>
            </a:r>
            <a:endParaRPr lang="en-US" sz="2400" dirty="0"/>
          </a:p>
        </p:txBody>
      </p:sp>
    </p:spTree>
    <p:extLst>
      <p:ext uri="{BB962C8B-B14F-4D97-AF65-F5344CB8AC3E}">
        <p14:creationId xmlns:p14="http://schemas.microsoft.com/office/powerpoint/2010/main" val="4294925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Reread Stimulus 1: “The Survivor”</a:t>
            </a:r>
            <a:endParaRPr lang="en-US" dirty="0"/>
          </a:p>
        </p:txBody>
      </p:sp>
      <p:sp>
        <p:nvSpPr>
          <p:cNvPr id="3" name="Content Placeholder 2"/>
          <p:cNvSpPr>
            <a:spLocks noGrp="1"/>
          </p:cNvSpPr>
          <p:nvPr>
            <p:ph idx="1"/>
          </p:nvPr>
        </p:nvSpPr>
        <p:spPr>
          <a:xfrm>
            <a:off x="1251678" y="1978090"/>
            <a:ext cx="10178322" cy="4711959"/>
          </a:xfrm>
        </p:spPr>
        <p:txBody>
          <a:bodyPr>
            <a:normAutofit fontScale="85000" lnSpcReduction="20000"/>
          </a:bodyPr>
          <a:lstStyle/>
          <a:p>
            <a:pPr marL="0" indent="0">
              <a:buNone/>
            </a:pPr>
            <a:r>
              <a:rPr lang="en-US" sz="2600" b="1" dirty="0" smtClean="0">
                <a:solidFill>
                  <a:srgbClr val="FF0000"/>
                </a:solidFill>
              </a:rPr>
              <a:t>Pause: </a:t>
            </a:r>
            <a:r>
              <a:rPr lang="en-US" b="1" dirty="0" smtClean="0">
                <a:solidFill>
                  <a:srgbClr val="FF0000"/>
                </a:solidFill>
              </a:rPr>
              <a:t>Analyse binary oppositions according to historical theory. What main binary oppositions are present? Underline words and phrases that alert you to the activation of binaries.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b="1" dirty="0" smtClean="0"/>
          </a:p>
          <a:p>
            <a:pPr marL="0" indent="0">
              <a:buNone/>
            </a:pPr>
            <a:endParaRPr lang="en-US" b="1" dirty="0" smtClean="0"/>
          </a:p>
          <a:p>
            <a:pPr marL="0" indent="0">
              <a:buNone/>
            </a:pPr>
            <a:r>
              <a:rPr lang="en-US" b="1" dirty="0" smtClean="0"/>
              <a:t>Invited meaning</a:t>
            </a:r>
            <a:r>
              <a:rPr lang="en-US" dirty="0" smtClean="0"/>
              <a:t>?</a:t>
            </a:r>
          </a:p>
          <a:p>
            <a:pPr marL="0" indent="0">
              <a:buNone/>
            </a:pPr>
            <a:r>
              <a:rPr lang="en-US" dirty="0" smtClean="0"/>
              <a:t> In an example of situational irony, a man named Junior has made a terrible lapse of </a:t>
            </a:r>
            <a:r>
              <a:rPr lang="en-US" dirty="0" smtClean="0"/>
              <a:t>judgement, </a:t>
            </a:r>
            <a:r>
              <a:rPr lang="en-US" dirty="0" smtClean="0"/>
              <a:t>for which the world has paid a high price, in saving a girl who grows up to be “</a:t>
            </a:r>
            <a:r>
              <a:rPr lang="en-US" i="1" dirty="0" smtClean="0"/>
              <a:t>history’s bloodiest villain</a:t>
            </a:r>
            <a:r>
              <a:rPr lang="en-US" dirty="0" smtClean="0"/>
              <a:t>”. He is caught in a conundrum – he must only observe and he must not change history but if he fails to save the girl, history will be changed. </a:t>
            </a:r>
          </a:p>
          <a:p>
            <a:pPr marL="0" indent="0">
              <a:buNone/>
            </a:pPr>
            <a:r>
              <a:rPr lang="en-US" dirty="0" smtClean="0"/>
              <a:t>This theme statement could be extended into a central idea which unifies the essay but this </a:t>
            </a:r>
            <a:r>
              <a:rPr lang="en-US" dirty="0" smtClean="0">
                <a:solidFill>
                  <a:srgbClr val="FF0000"/>
                </a:solidFill>
              </a:rPr>
              <a:t>statement refers more to plot than to ideas.</a:t>
            </a:r>
            <a:endParaRPr lang="en-US" dirty="0">
              <a:solidFill>
                <a:srgbClr val="FF0000"/>
              </a:solidFill>
            </a:endParaRPr>
          </a:p>
          <a:p>
            <a:pPr marL="0" indent="0">
              <a:buNone/>
            </a:pPr>
            <a:r>
              <a:rPr lang="en-US" dirty="0" smtClean="0"/>
              <a:t>How might the meaning be constructed with greater discernment?</a:t>
            </a:r>
          </a:p>
          <a:p>
            <a:pPr marL="0" indent="0">
              <a:buNone/>
            </a:pPr>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01467886"/>
              </p:ext>
            </p:extLst>
          </p:nvPr>
        </p:nvGraphicFramePr>
        <p:xfrm>
          <a:off x="1909453" y="2665755"/>
          <a:ext cx="7112935" cy="1463040"/>
        </p:xfrm>
        <a:graphic>
          <a:graphicData uri="http://schemas.openxmlformats.org/drawingml/2006/table">
            <a:tbl>
              <a:tblPr firstRow="1" bandRow="1">
                <a:tableStyleId>{5C22544A-7EE6-4342-B048-85BDC9FD1C3A}</a:tableStyleId>
              </a:tblPr>
              <a:tblGrid>
                <a:gridCol w="2709333"/>
                <a:gridCol w="4403602"/>
              </a:tblGrid>
              <a:tr h="326554">
                <a:tc>
                  <a:txBody>
                    <a:bodyPr/>
                    <a:lstStyle/>
                    <a:p>
                      <a:r>
                        <a:rPr lang="en-US" dirty="0" smtClean="0"/>
                        <a:t>Binary Opposition</a:t>
                      </a:r>
                      <a:endParaRPr lang="en-US" dirty="0"/>
                    </a:p>
                  </a:txBody>
                  <a:tcPr/>
                </a:tc>
                <a:tc>
                  <a:txBody>
                    <a:bodyPr/>
                    <a:lstStyle/>
                    <a:p>
                      <a:r>
                        <a:rPr lang="en-US" dirty="0" smtClean="0"/>
                        <a:t>Stable Meaning</a:t>
                      </a:r>
                      <a:endParaRPr lang="en-US" dirty="0"/>
                    </a:p>
                  </a:txBody>
                  <a:tcPr/>
                </a:tc>
              </a:tr>
              <a:tr h="310943">
                <a:tc>
                  <a:txBody>
                    <a:bodyPr/>
                    <a:lstStyle/>
                    <a:p>
                      <a:r>
                        <a:rPr lang="en-US" dirty="0" smtClean="0"/>
                        <a:t>nature/industry</a:t>
                      </a:r>
                      <a:endParaRPr lang="en-US" dirty="0"/>
                    </a:p>
                  </a:txBody>
                  <a:tcPr/>
                </a:tc>
                <a:tc>
                  <a:txBody>
                    <a:bodyPr/>
                    <a:lstStyle/>
                    <a:p>
                      <a:r>
                        <a:rPr lang="en-US" dirty="0" smtClean="0"/>
                        <a:t>These are just opposites…</a:t>
                      </a:r>
                      <a:endParaRPr lang="en-US" dirty="0"/>
                    </a:p>
                  </a:txBody>
                  <a:tcPr/>
                </a:tc>
              </a:tr>
              <a:tr h="310943">
                <a:tc>
                  <a:txBody>
                    <a:bodyPr/>
                    <a:lstStyle/>
                    <a:p>
                      <a:r>
                        <a:rPr lang="en-US" dirty="0" smtClean="0"/>
                        <a:t>man/woman</a:t>
                      </a:r>
                      <a:endParaRPr lang="en-US" dirty="0"/>
                    </a:p>
                  </a:txBody>
                  <a:tcPr/>
                </a:tc>
                <a:tc>
                  <a:txBody>
                    <a:bodyPr/>
                    <a:lstStyle/>
                    <a:p>
                      <a:r>
                        <a:rPr lang="en-US" dirty="0" smtClean="0"/>
                        <a:t>This is the natural way of things…</a:t>
                      </a:r>
                      <a:endParaRPr lang="en-US" dirty="0"/>
                    </a:p>
                  </a:txBody>
                  <a:tcPr/>
                </a:tc>
              </a:tr>
              <a:tr h="310943">
                <a:tc>
                  <a:txBody>
                    <a:bodyPr/>
                    <a:lstStyle/>
                    <a:p>
                      <a:r>
                        <a:rPr lang="en-US" dirty="0" smtClean="0"/>
                        <a:t>reason/emotion</a:t>
                      </a:r>
                      <a:endParaRPr lang="en-US" dirty="0"/>
                    </a:p>
                  </a:txBody>
                  <a:tcPr/>
                </a:tc>
                <a:tc>
                  <a:txBody>
                    <a:bodyPr/>
                    <a:lstStyle/>
                    <a:p>
                      <a:r>
                        <a:rPr lang="en-US" dirty="0" smtClean="0"/>
                        <a:t>These terms are different…</a:t>
                      </a:r>
                      <a:endParaRPr lang="en-US" dirty="0"/>
                    </a:p>
                  </a:txBody>
                  <a:tcPr/>
                </a:tc>
              </a:tr>
            </a:tbl>
          </a:graphicData>
        </a:graphic>
      </p:graphicFrame>
    </p:spTree>
    <p:extLst>
      <p:ext uri="{BB962C8B-B14F-4D97-AF65-F5344CB8AC3E}">
        <p14:creationId xmlns:p14="http://schemas.microsoft.com/office/powerpoint/2010/main" val="32502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Reread Stimulus 1: “The Survivor”</a:t>
            </a:r>
            <a:endParaRPr lang="en-US" dirty="0"/>
          </a:p>
        </p:txBody>
      </p:sp>
      <p:sp>
        <p:nvSpPr>
          <p:cNvPr id="3" name="Content Placeholder 2"/>
          <p:cNvSpPr>
            <a:spLocks noGrp="1"/>
          </p:cNvSpPr>
          <p:nvPr>
            <p:ph idx="1"/>
          </p:nvPr>
        </p:nvSpPr>
        <p:spPr>
          <a:xfrm>
            <a:off x="1251678" y="1874517"/>
            <a:ext cx="10178322" cy="4711959"/>
          </a:xfrm>
        </p:spPr>
        <p:txBody>
          <a:bodyPr>
            <a:normAutofit/>
          </a:bodyPr>
          <a:lstStyle/>
          <a:p>
            <a:pPr marL="0" indent="0">
              <a:buNone/>
            </a:pPr>
            <a:r>
              <a:rPr lang="en-US" sz="2600" b="1" dirty="0" smtClean="0">
                <a:solidFill>
                  <a:srgbClr val="FF0000"/>
                </a:solidFill>
              </a:rPr>
              <a:t>Pause: </a:t>
            </a:r>
            <a:r>
              <a:rPr lang="en-US" b="1" dirty="0" smtClean="0">
                <a:solidFill>
                  <a:srgbClr val="FF0000"/>
                </a:solidFill>
              </a:rPr>
              <a:t>Analyse binary oppositions according to contemporary theory. What main binary oppositions are present?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b="1" dirty="0" smtClean="0"/>
          </a:p>
          <a:p>
            <a:pPr marL="0" indent="0">
              <a:buNone/>
            </a:pPr>
            <a:endParaRPr lang="en-US" dirty="0" smtClean="0"/>
          </a:p>
          <a:p>
            <a:pPr marL="0" indent="0">
              <a:buNone/>
            </a:pPr>
            <a:endParaRPr lang="en-US" dirty="0" smtClean="0"/>
          </a:p>
          <a:p>
            <a:pPr marL="0" indent="0">
              <a:buNone/>
            </a:pPr>
            <a:r>
              <a:rPr lang="en-US" dirty="0"/>
              <a:t>How do these binary oppositions underpin representations and </a:t>
            </a:r>
            <a:r>
              <a:rPr lang="en-US" b="1" dirty="0"/>
              <a:t>ideologies </a:t>
            </a:r>
            <a:r>
              <a:rPr lang="en-US" b="1" dirty="0" smtClean="0"/>
              <a:t>reinforced in </a:t>
            </a:r>
            <a:r>
              <a:rPr lang="en-US" dirty="0" smtClean="0"/>
              <a:t>the </a:t>
            </a:r>
            <a:r>
              <a:rPr lang="en-US" dirty="0"/>
              <a:t>text? </a:t>
            </a:r>
            <a:r>
              <a:rPr lang="en-US" b="1" dirty="0" smtClean="0"/>
              <a:t>What is your reading of the text?</a:t>
            </a:r>
          </a:p>
        </p:txBody>
      </p:sp>
      <p:graphicFrame>
        <p:nvGraphicFramePr>
          <p:cNvPr id="4" name="Table 3"/>
          <p:cNvGraphicFramePr>
            <a:graphicFrameLocks noGrp="1"/>
          </p:cNvGraphicFramePr>
          <p:nvPr>
            <p:extLst>
              <p:ext uri="{D42A27DB-BD31-4B8C-83A1-F6EECF244321}">
                <p14:modId xmlns:p14="http://schemas.microsoft.com/office/powerpoint/2010/main" val="577376113"/>
              </p:ext>
            </p:extLst>
          </p:nvPr>
        </p:nvGraphicFramePr>
        <p:xfrm>
          <a:off x="1853471" y="2812960"/>
          <a:ext cx="7112935" cy="2266271"/>
        </p:xfrm>
        <a:graphic>
          <a:graphicData uri="http://schemas.openxmlformats.org/drawingml/2006/table">
            <a:tbl>
              <a:tblPr firstRow="1" bandRow="1">
                <a:tableStyleId>{5C22544A-7EE6-4342-B048-85BDC9FD1C3A}</a:tableStyleId>
              </a:tblPr>
              <a:tblGrid>
                <a:gridCol w="2709333"/>
                <a:gridCol w="4403602"/>
              </a:tblGrid>
              <a:tr h="366351">
                <a:tc>
                  <a:txBody>
                    <a:bodyPr/>
                    <a:lstStyle/>
                    <a:p>
                      <a:r>
                        <a:rPr lang="en-US" dirty="0" smtClean="0"/>
                        <a:t>Binary Opposition</a:t>
                      </a:r>
                      <a:endParaRPr lang="en-US" dirty="0"/>
                    </a:p>
                  </a:txBody>
                  <a:tcPr/>
                </a:tc>
                <a:tc>
                  <a:txBody>
                    <a:bodyPr/>
                    <a:lstStyle/>
                    <a:p>
                      <a:r>
                        <a:rPr lang="en-US" dirty="0" smtClean="0"/>
                        <a:t>Privileged</a:t>
                      </a:r>
                      <a:r>
                        <a:rPr lang="en-US" baseline="0" dirty="0" smtClean="0"/>
                        <a:t> </a:t>
                      </a:r>
                      <a:r>
                        <a:rPr lang="en-US" dirty="0" smtClean="0"/>
                        <a:t>Meaning</a:t>
                      </a:r>
                      <a:endParaRPr lang="en-US" dirty="0"/>
                    </a:p>
                  </a:txBody>
                  <a:tcPr/>
                </a:tc>
              </a:tr>
              <a:tr h="370840">
                <a:tc>
                  <a:txBody>
                    <a:bodyPr/>
                    <a:lstStyle/>
                    <a:p>
                      <a:r>
                        <a:rPr lang="en-US" sz="1600" dirty="0" smtClean="0"/>
                        <a:t>nature/industry</a:t>
                      </a:r>
                      <a:endParaRPr lang="en-US" sz="1600" dirty="0"/>
                    </a:p>
                  </a:txBody>
                  <a:tcPr/>
                </a:tc>
                <a:tc>
                  <a:txBody>
                    <a:bodyPr/>
                    <a:lstStyle/>
                    <a:p>
                      <a:r>
                        <a:rPr lang="en-US" sz="1600" dirty="0" smtClean="0"/>
                        <a:t>Nature holds the privileged position</a:t>
                      </a:r>
                      <a:endParaRPr lang="en-US" sz="1600" dirty="0"/>
                    </a:p>
                  </a:txBody>
                  <a:tcPr/>
                </a:tc>
              </a:tr>
              <a:tr h="370840">
                <a:tc>
                  <a:txBody>
                    <a:bodyPr/>
                    <a:lstStyle/>
                    <a:p>
                      <a:r>
                        <a:rPr lang="en-US" sz="1600" dirty="0" smtClean="0"/>
                        <a:t>past/present</a:t>
                      </a:r>
                      <a:endParaRPr lang="en-US" sz="1600" dirty="0"/>
                    </a:p>
                  </a:txBody>
                  <a:tcPr/>
                </a:tc>
                <a:tc>
                  <a:txBody>
                    <a:bodyPr/>
                    <a:lstStyle/>
                    <a:p>
                      <a:r>
                        <a:rPr lang="en-US" sz="1600" dirty="0" smtClean="0"/>
                        <a:t>The past seems more attuned to the natural world</a:t>
                      </a:r>
                      <a:endParaRPr lang="en-US" sz="1600" dirty="0"/>
                    </a:p>
                  </a:txBody>
                  <a:tcPr/>
                </a:tc>
              </a:tr>
              <a:tr h="370840">
                <a:tc>
                  <a:txBody>
                    <a:bodyPr/>
                    <a:lstStyle/>
                    <a:p>
                      <a:r>
                        <a:rPr lang="en-US" sz="1600" dirty="0" smtClean="0"/>
                        <a:t>human/machine</a:t>
                      </a:r>
                      <a:endParaRPr lang="en-US" sz="1600" dirty="0"/>
                    </a:p>
                  </a:txBody>
                  <a:tcPr/>
                </a:tc>
                <a:tc>
                  <a:txBody>
                    <a:bodyPr/>
                    <a:lstStyle/>
                    <a:p>
                      <a:r>
                        <a:rPr lang="en-US" sz="1600" dirty="0" smtClean="0"/>
                        <a:t>Humanity is privileged over the coldness of machinery</a:t>
                      </a:r>
                      <a:endParaRPr lang="en-US" sz="1600" dirty="0"/>
                    </a:p>
                  </a:txBody>
                  <a:tcPr/>
                </a:tc>
              </a:tr>
              <a:tr h="370840">
                <a:tc>
                  <a:txBody>
                    <a:bodyPr/>
                    <a:lstStyle/>
                    <a:p>
                      <a:r>
                        <a:rPr lang="en-US" sz="1600" dirty="0" smtClean="0"/>
                        <a:t>emotion/reason</a:t>
                      </a:r>
                      <a:endParaRPr lang="en-US" sz="1600" dirty="0"/>
                    </a:p>
                  </a:txBody>
                  <a:tcPr/>
                </a:tc>
                <a:tc>
                  <a:txBody>
                    <a:bodyPr/>
                    <a:lstStyle/>
                    <a:p>
                      <a:r>
                        <a:rPr lang="en-US" sz="1600" dirty="0" smtClean="0"/>
                        <a:t>Care for human beings is privileged</a:t>
                      </a:r>
                      <a:endParaRPr lang="en-US" sz="1600" dirty="0"/>
                    </a:p>
                  </a:txBody>
                  <a:tcPr/>
                </a:tc>
              </a:tr>
            </a:tbl>
          </a:graphicData>
        </a:graphic>
      </p:graphicFrame>
    </p:spTree>
    <p:extLst>
      <p:ext uri="{BB962C8B-B14F-4D97-AF65-F5344CB8AC3E}">
        <p14:creationId xmlns:p14="http://schemas.microsoft.com/office/powerpoint/2010/main" val="11390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a:t>
            </a:r>
            <a:endParaRPr lang="en-US" dirty="0"/>
          </a:p>
        </p:txBody>
      </p:sp>
      <p:sp>
        <p:nvSpPr>
          <p:cNvPr id="3" name="Content Placeholder 2"/>
          <p:cNvSpPr>
            <a:spLocks noGrp="1"/>
          </p:cNvSpPr>
          <p:nvPr>
            <p:ph idx="1"/>
          </p:nvPr>
        </p:nvSpPr>
        <p:spPr>
          <a:xfrm>
            <a:off x="1251678" y="1261137"/>
            <a:ext cx="10178322" cy="3593591"/>
          </a:xfrm>
        </p:spPr>
        <p:txBody>
          <a:bodyPr>
            <a:normAutofit/>
          </a:bodyPr>
          <a:lstStyle/>
          <a:p>
            <a:pPr marL="0" indent="0">
              <a:buNone/>
            </a:pPr>
            <a:r>
              <a:rPr lang="en-US" b="1" dirty="0" smtClean="0"/>
              <a:t>The author constructs a dominant ideology in the context (a future society) by focusing on Junior’s thought processes which are underpinned by values, attitudes and beliefs</a:t>
            </a:r>
            <a:r>
              <a:rPr lang="en-US" b="1" dirty="0"/>
              <a:t>. </a:t>
            </a:r>
            <a:r>
              <a:rPr lang="en-US" b="1" dirty="0" smtClean="0"/>
              <a:t>An analysis of binary oppositions positions the reader </a:t>
            </a:r>
            <a:r>
              <a:rPr lang="en-US" b="1" dirty="0" smtClean="0">
                <a:solidFill>
                  <a:srgbClr val="FF0000"/>
                </a:solidFill>
              </a:rPr>
              <a:t>to question Junior’s ideology</a:t>
            </a:r>
            <a:r>
              <a:rPr lang="en-US" b="1" dirty="0" smtClean="0"/>
              <a:t>. </a:t>
            </a:r>
            <a:endParaRPr lang="en-US" b="1"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667268919"/>
              </p:ext>
            </p:extLst>
          </p:nvPr>
        </p:nvGraphicFramePr>
        <p:xfrm>
          <a:off x="1515566" y="2771191"/>
          <a:ext cx="8794447" cy="2217345"/>
        </p:xfrm>
        <a:graphic>
          <a:graphicData uri="http://schemas.openxmlformats.org/drawingml/2006/table">
            <a:tbl>
              <a:tblPr firstRow="1" bandRow="1">
                <a:tableStyleId>{5C22544A-7EE6-4342-B048-85BDC9FD1C3A}</a:tableStyleId>
              </a:tblPr>
              <a:tblGrid>
                <a:gridCol w="2729863"/>
                <a:gridCol w="2024742"/>
                <a:gridCol w="4039842"/>
              </a:tblGrid>
              <a:tr h="482821">
                <a:tc>
                  <a:txBody>
                    <a:bodyPr/>
                    <a:lstStyle/>
                    <a:p>
                      <a:r>
                        <a:rPr lang="en-US" sz="1600" dirty="0" smtClean="0"/>
                        <a:t>Binary Opposition</a:t>
                      </a:r>
                      <a:endParaRPr lang="en-US" sz="1600" dirty="0"/>
                    </a:p>
                  </a:txBody>
                  <a:tcPr/>
                </a:tc>
                <a:tc>
                  <a:txBody>
                    <a:bodyPr/>
                    <a:lstStyle/>
                    <a:p>
                      <a:r>
                        <a:rPr lang="en-US" sz="1600" dirty="0" smtClean="0"/>
                        <a:t>Privileged member</a:t>
                      </a:r>
                      <a:endParaRPr lang="en-US" sz="1600" dirty="0"/>
                    </a:p>
                  </a:txBody>
                  <a:tcPr/>
                </a:tc>
                <a:tc>
                  <a:txBody>
                    <a:bodyPr/>
                    <a:lstStyle/>
                    <a:p>
                      <a:r>
                        <a:rPr lang="en-US" sz="1600" dirty="0" smtClean="0"/>
                        <a:t>Ideology</a:t>
                      </a:r>
                      <a:endParaRPr lang="en-US" sz="1600" dirty="0"/>
                    </a:p>
                  </a:txBody>
                  <a:tcPr/>
                </a:tc>
              </a:tr>
              <a:tr h="576284">
                <a:tc>
                  <a:txBody>
                    <a:bodyPr/>
                    <a:lstStyle/>
                    <a:p>
                      <a:r>
                        <a:rPr lang="en-US" sz="1600" dirty="0" smtClean="0"/>
                        <a:t>Past/present</a:t>
                      </a:r>
                      <a:endParaRPr lang="en-US" sz="1600" dirty="0"/>
                    </a:p>
                  </a:txBody>
                  <a:tcPr/>
                </a:tc>
                <a:tc>
                  <a:txBody>
                    <a:bodyPr/>
                    <a:lstStyle/>
                    <a:p>
                      <a:r>
                        <a:rPr lang="en-US" sz="1600" dirty="0" smtClean="0"/>
                        <a:t>past</a:t>
                      </a:r>
                      <a:endParaRPr lang="en-US" sz="1600" dirty="0"/>
                    </a:p>
                  </a:txBody>
                  <a:tcPr/>
                </a:tc>
                <a:tc>
                  <a:txBody>
                    <a:bodyPr/>
                    <a:lstStyle/>
                    <a:p>
                      <a:r>
                        <a:rPr lang="en-US" sz="1600" dirty="0" smtClean="0"/>
                        <a:t>The past is a time more attuned to</a:t>
                      </a:r>
                      <a:r>
                        <a:rPr lang="en-US" sz="1600" baseline="0" dirty="0" smtClean="0"/>
                        <a:t> </a:t>
                      </a:r>
                      <a:r>
                        <a:rPr lang="en-US" sz="1600" baseline="0" dirty="0" smtClean="0"/>
                        <a:t>nature.</a:t>
                      </a:r>
                      <a:endParaRPr lang="en-US" sz="1600" dirty="0"/>
                    </a:p>
                  </a:txBody>
                  <a:tcPr/>
                </a:tc>
              </a:tr>
              <a:tr h="576284">
                <a:tc>
                  <a:txBody>
                    <a:bodyPr/>
                    <a:lstStyle/>
                    <a:p>
                      <a:r>
                        <a:rPr lang="en-US" sz="1600" dirty="0" smtClean="0"/>
                        <a:t>Reason/emotion</a:t>
                      </a:r>
                    </a:p>
                    <a:p>
                      <a:r>
                        <a:rPr lang="en-US" sz="1600" dirty="0" smtClean="0"/>
                        <a:t>Cruel/kind</a:t>
                      </a:r>
                      <a:endParaRPr lang="en-US" sz="1600" dirty="0"/>
                    </a:p>
                  </a:txBody>
                  <a:tcPr/>
                </a:tc>
                <a:tc>
                  <a:txBody>
                    <a:bodyPr/>
                    <a:lstStyle/>
                    <a:p>
                      <a:r>
                        <a:rPr lang="en-US" sz="1600" dirty="0" smtClean="0"/>
                        <a:t>emotion</a:t>
                      </a:r>
                      <a:endParaRPr lang="en-US" sz="1600" dirty="0"/>
                    </a:p>
                  </a:txBody>
                  <a:tcPr/>
                </a:tc>
                <a:tc>
                  <a:txBody>
                    <a:bodyPr/>
                    <a:lstStyle/>
                    <a:p>
                      <a:r>
                        <a:rPr lang="en-US" sz="1600" dirty="0" smtClean="0"/>
                        <a:t>Junior’s lack of empathy is to be</a:t>
                      </a:r>
                      <a:r>
                        <a:rPr lang="en-US" sz="1600" baseline="0" dirty="0" smtClean="0"/>
                        <a:t> </a:t>
                      </a:r>
                      <a:r>
                        <a:rPr lang="en-US" sz="1600" baseline="0" dirty="0" smtClean="0"/>
                        <a:t>deplored.</a:t>
                      </a:r>
                      <a:endParaRPr lang="en-US" sz="1600" dirty="0"/>
                    </a:p>
                  </a:txBody>
                  <a:tcPr/>
                </a:tc>
              </a:tr>
              <a:tr h="576284">
                <a:tc>
                  <a:txBody>
                    <a:bodyPr/>
                    <a:lstStyle/>
                    <a:p>
                      <a:r>
                        <a:rPr lang="en-US" sz="1600" dirty="0" smtClean="0"/>
                        <a:t>Nature/industrialization </a:t>
                      </a:r>
                      <a:endParaRPr lang="en-US" sz="1600" dirty="0"/>
                    </a:p>
                  </a:txBody>
                  <a:tcPr/>
                </a:tc>
                <a:tc>
                  <a:txBody>
                    <a:bodyPr/>
                    <a:lstStyle/>
                    <a:p>
                      <a:r>
                        <a:rPr lang="en-US" sz="1600" dirty="0" smtClean="0"/>
                        <a:t>nature</a:t>
                      </a:r>
                      <a:endParaRPr lang="en-US" sz="1600" dirty="0"/>
                    </a:p>
                  </a:txBody>
                  <a:tcPr/>
                </a:tc>
                <a:tc>
                  <a:txBody>
                    <a:bodyPr/>
                    <a:lstStyle/>
                    <a:p>
                      <a:r>
                        <a:rPr lang="en-US" sz="1600" dirty="0" smtClean="0"/>
                        <a:t>Man has been desensitized  by his </a:t>
                      </a:r>
                      <a:r>
                        <a:rPr lang="en-US" sz="1600" dirty="0" smtClean="0"/>
                        <a:t>over-reliance </a:t>
                      </a:r>
                      <a:r>
                        <a:rPr lang="en-US" sz="1600" dirty="0" smtClean="0"/>
                        <a:t>on technology.</a:t>
                      </a:r>
                      <a:endParaRPr lang="en-US" sz="1600" dirty="0"/>
                    </a:p>
                  </a:txBody>
                  <a:tcPr/>
                </a:tc>
              </a:tr>
            </a:tbl>
          </a:graphicData>
        </a:graphic>
      </p:graphicFrame>
      <p:sp>
        <p:nvSpPr>
          <p:cNvPr id="6" name="Rectangle 5"/>
          <p:cNvSpPr/>
          <p:nvPr/>
        </p:nvSpPr>
        <p:spPr>
          <a:xfrm>
            <a:off x="1534227" y="5116675"/>
            <a:ext cx="8775786" cy="1485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t>Theme statement: A </a:t>
            </a:r>
            <a:r>
              <a:rPr lang="en-AU" dirty="0"/>
              <a:t>central theme running through the short science fiction text, ‘Survivor’, is the dehumanising effects of technology. 	</a:t>
            </a:r>
          </a:p>
          <a:p>
            <a:endParaRPr lang="en-US" b="1" dirty="0" smtClean="0"/>
          </a:p>
          <a:p>
            <a:r>
              <a:rPr lang="en-US" b="1" dirty="0" smtClean="0"/>
              <a:t>This theme statement could be extended into a central idea which unifies the essay. </a:t>
            </a:r>
          </a:p>
        </p:txBody>
      </p:sp>
    </p:spTree>
    <p:extLst>
      <p:ext uri="{BB962C8B-B14F-4D97-AF65-F5344CB8AC3E}">
        <p14:creationId xmlns:p14="http://schemas.microsoft.com/office/powerpoint/2010/main" val="10327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a:t>
            </a:r>
            <a:endParaRPr lang="en-US" dirty="0"/>
          </a:p>
        </p:txBody>
      </p:sp>
      <p:sp>
        <p:nvSpPr>
          <p:cNvPr id="3" name="Content Placeholder 2"/>
          <p:cNvSpPr>
            <a:spLocks noGrp="1"/>
          </p:cNvSpPr>
          <p:nvPr>
            <p:ph idx="1"/>
          </p:nvPr>
        </p:nvSpPr>
        <p:spPr>
          <a:xfrm>
            <a:off x="1251678" y="1261137"/>
            <a:ext cx="10178322" cy="3593591"/>
          </a:xfrm>
        </p:spPr>
        <p:txBody>
          <a:bodyPr>
            <a:normAutofit fontScale="77500" lnSpcReduction="20000"/>
          </a:bodyPr>
          <a:lstStyle/>
          <a:p>
            <a:pPr marL="0" indent="0">
              <a:buNone/>
            </a:pPr>
            <a:r>
              <a:rPr lang="en-US" b="1" dirty="0" smtClean="0"/>
              <a:t>An even more astute reading of “Survivor”: The author constructs a dominant ideology in the context (the future) by focusing on Junior’s thought process which is underpinned by values, attitudes and beliefs</a:t>
            </a:r>
            <a:r>
              <a:rPr lang="en-US" b="1" dirty="0"/>
              <a:t>. </a:t>
            </a:r>
            <a:r>
              <a:rPr lang="en-US" b="1" dirty="0">
                <a:solidFill>
                  <a:srgbClr val="FF0000"/>
                </a:solidFill>
              </a:rPr>
              <a:t>The reader is positioned to question Junior’s ideology.</a:t>
            </a:r>
          </a:p>
          <a:p>
            <a:pPr marL="0" indent="0">
              <a:buNone/>
            </a:pPr>
            <a:r>
              <a:rPr lang="en-US" b="1" dirty="0" smtClean="0"/>
              <a:t>Theme statement</a:t>
            </a:r>
            <a:r>
              <a:rPr lang="en-US" dirty="0" smtClean="0"/>
              <a:t>: The </a:t>
            </a:r>
            <a:r>
              <a:rPr lang="en-US" dirty="0"/>
              <a:t>main idea promoted in the narrative is that man has lost his capacity to care for other human beings in a society that prefers rational, scientific </a:t>
            </a:r>
            <a:r>
              <a:rPr lang="en-US" dirty="0" smtClean="0"/>
              <a:t>responses </a:t>
            </a:r>
            <a:r>
              <a:rPr lang="en-US" dirty="0"/>
              <a:t>to emotional, caring human responses.  </a:t>
            </a:r>
          </a:p>
          <a:p>
            <a:pPr marL="0" indent="0">
              <a:buNone/>
            </a:pPr>
            <a:endParaRPr lang="en-US" b="1" dirty="0" smtClean="0"/>
          </a:p>
          <a:p>
            <a:pPr marL="0" indent="0">
              <a:buNone/>
            </a:pPr>
            <a:r>
              <a:rPr lang="en-US" b="1" dirty="0" smtClean="0"/>
              <a:t>Another possible theme statement: (This one is more grounded in the text.)</a:t>
            </a:r>
          </a:p>
          <a:p>
            <a:pPr marL="0" indent="0">
              <a:buNone/>
            </a:pPr>
            <a:r>
              <a:rPr lang="en-AU" dirty="0"/>
              <a:t>The story emphasises how Junior and his reactions have been largely determined by the dominant </a:t>
            </a:r>
            <a:r>
              <a:rPr lang="en-AU" dirty="0" smtClean="0"/>
              <a:t>ideologies of </a:t>
            </a:r>
            <a:r>
              <a:rPr lang="en-AU" dirty="0"/>
              <a:t>his own context, </a:t>
            </a:r>
            <a:r>
              <a:rPr lang="en-AU" b="1" dirty="0"/>
              <a:t>which </a:t>
            </a:r>
            <a:r>
              <a:rPr lang="en-AU" b="1" dirty="0" smtClean="0"/>
              <a:t>favour </a:t>
            </a:r>
            <a:r>
              <a:rPr lang="en-AU" b="1" dirty="0"/>
              <a:t>instrumental knowledge and technological advancement over concern for human well-being</a:t>
            </a:r>
            <a:r>
              <a:rPr lang="en-AU" dirty="0"/>
              <a:t>. </a:t>
            </a:r>
            <a:r>
              <a:rPr lang="en-AU" dirty="0" smtClean="0"/>
              <a:t>The fact </a:t>
            </a:r>
            <a:r>
              <a:rPr lang="en-AU" dirty="0"/>
              <a:t>that the Department of History has sent Junior back in time just </a:t>
            </a:r>
            <a:r>
              <a:rPr lang="en-AU" b="1" dirty="0"/>
              <a:t>to observe a child dying in a car accident</a:t>
            </a:r>
            <a:r>
              <a:rPr lang="en-AU" dirty="0"/>
              <a:t>, and so add to their own knowledge of what occurred in the past, reflects a privileging of the desire for knowledge over a desire to collect information </a:t>
            </a:r>
            <a:r>
              <a:rPr lang="en-AU" dirty="0" smtClean="0"/>
              <a:t>in </a:t>
            </a:r>
            <a:r>
              <a:rPr lang="en-AU" dirty="0"/>
              <a:t>an ethical </a:t>
            </a:r>
            <a:r>
              <a:rPr lang="en-AU" dirty="0" smtClean="0"/>
              <a:t>way. </a:t>
            </a:r>
            <a:r>
              <a:rPr lang="en-AU" dirty="0"/>
              <a:t>	</a:t>
            </a:r>
          </a:p>
          <a:p>
            <a:pPr marL="0" indent="0">
              <a:buNone/>
            </a:pPr>
            <a:r>
              <a:rPr lang="en-AU" dirty="0"/>
              <a:t>	</a:t>
            </a:r>
          </a:p>
          <a:p>
            <a:pPr marL="0" indent="0">
              <a:buNone/>
            </a:pPr>
            <a:endParaRPr lang="en-AU" dirty="0"/>
          </a:p>
          <a:p>
            <a:pPr marL="0" indent="0">
              <a:buNone/>
            </a:pPr>
            <a:endParaRPr lang="en-US" b="1"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05227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a:t>
            </a:r>
            <a:endParaRPr lang="en-US" dirty="0"/>
          </a:p>
        </p:txBody>
      </p:sp>
      <p:sp>
        <p:nvSpPr>
          <p:cNvPr id="3" name="Content Placeholder 2"/>
          <p:cNvSpPr>
            <a:spLocks noGrp="1"/>
          </p:cNvSpPr>
          <p:nvPr>
            <p:ph idx="1"/>
          </p:nvPr>
        </p:nvSpPr>
        <p:spPr>
          <a:xfrm>
            <a:off x="1251678" y="1261137"/>
            <a:ext cx="10178322" cy="3593591"/>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4" name="Oval 3"/>
          <p:cNvSpPr/>
          <p:nvPr/>
        </p:nvSpPr>
        <p:spPr>
          <a:xfrm>
            <a:off x="1847211" y="1362395"/>
            <a:ext cx="6971533" cy="324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Other less significant </a:t>
            </a:r>
            <a:r>
              <a:rPr lang="en-US" dirty="0">
                <a:solidFill>
                  <a:schemeClr val="tx1"/>
                </a:solidFill>
              </a:rPr>
              <a:t>binaries: </a:t>
            </a:r>
            <a:r>
              <a:rPr lang="en-US" b="1" dirty="0" smtClean="0">
                <a:solidFill>
                  <a:schemeClr val="tx1"/>
                </a:solidFill>
              </a:rPr>
              <a:t> </a:t>
            </a:r>
          </a:p>
          <a:p>
            <a:pPr algn="ctr"/>
            <a:r>
              <a:rPr lang="en-US" b="1" dirty="0" smtClean="0">
                <a:solidFill>
                  <a:schemeClr val="tx1"/>
                </a:solidFill>
              </a:rPr>
              <a:t>mind/body</a:t>
            </a:r>
            <a:r>
              <a:rPr lang="en-US" b="1" dirty="0">
                <a:solidFill>
                  <a:schemeClr val="tx1"/>
                </a:solidFill>
              </a:rPr>
              <a:t>, </a:t>
            </a:r>
            <a:endParaRPr lang="en-US" b="1" dirty="0" smtClean="0">
              <a:solidFill>
                <a:schemeClr val="tx1"/>
              </a:solidFill>
            </a:endParaRPr>
          </a:p>
          <a:p>
            <a:pPr algn="ctr"/>
            <a:r>
              <a:rPr lang="en-US" b="1" dirty="0" smtClean="0">
                <a:solidFill>
                  <a:schemeClr val="tx1"/>
                </a:solidFill>
              </a:rPr>
              <a:t>fast/slow</a:t>
            </a:r>
            <a:r>
              <a:rPr lang="en-US" b="1" dirty="0">
                <a:solidFill>
                  <a:schemeClr val="tx1"/>
                </a:solidFill>
              </a:rPr>
              <a:t>, </a:t>
            </a:r>
            <a:endParaRPr lang="en-US" b="1" dirty="0" smtClean="0">
              <a:solidFill>
                <a:schemeClr val="tx1"/>
              </a:solidFill>
            </a:endParaRPr>
          </a:p>
          <a:p>
            <a:pPr algn="ctr"/>
            <a:r>
              <a:rPr lang="en-US" b="1" dirty="0" smtClean="0">
                <a:solidFill>
                  <a:schemeClr val="tx1"/>
                </a:solidFill>
              </a:rPr>
              <a:t>clean/dirty</a:t>
            </a:r>
            <a:r>
              <a:rPr lang="en-US" b="1" dirty="0">
                <a:solidFill>
                  <a:schemeClr val="tx1"/>
                </a:solidFill>
              </a:rPr>
              <a:t>, </a:t>
            </a:r>
            <a:endParaRPr lang="en-US" b="1" dirty="0" smtClean="0">
              <a:solidFill>
                <a:schemeClr val="tx1"/>
              </a:solidFill>
            </a:endParaRPr>
          </a:p>
          <a:p>
            <a:pPr algn="ctr"/>
            <a:r>
              <a:rPr lang="en-US" b="1" dirty="0" smtClean="0">
                <a:solidFill>
                  <a:schemeClr val="tx1"/>
                </a:solidFill>
              </a:rPr>
              <a:t>quiet/noisy</a:t>
            </a:r>
            <a:r>
              <a:rPr lang="en-US" b="1" dirty="0">
                <a:solidFill>
                  <a:schemeClr val="tx1"/>
                </a:solidFill>
              </a:rPr>
              <a:t>, </a:t>
            </a:r>
            <a:endParaRPr lang="en-US" b="1" dirty="0" smtClean="0">
              <a:solidFill>
                <a:schemeClr val="tx1"/>
              </a:solidFill>
            </a:endParaRPr>
          </a:p>
          <a:p>
            <a:pPr algn="ctr"/>
            <a:r>
              <a:rPr lang="en-US" b="1" dirty="0" smtClean="0">
                <a:solidFill>
                  <a:schemeClr val="tx1"/>
                </a:solidFill>
              </a:rPr>
              <a:t>calm/anger</a:t>
            </a:r>
            <a:endParaRPr lang="en-US" b="1" dirty="0">
              <a:solidFill>
                <a:schemeClr val="tx1"/>
              </a:solidFill>
            </a:endParaRPr>
          </a:p>
          <a:p>
            <a:pPr algn="ctr"/>
            <a:endParaRPr lang="en-US" dirty="0"/>
          </a:p>
        </p:txBody>
      </p:sp>
      <p:sp>
        <p:nvSpPr>
          <p:cNvPr id="7" name="Rectangle 6"/>
          <p:cNvSpPr/>
          <p:nvPr/>
        </p:nvSpPr>
        <p:spPr>
          <a:xfrm>
            <a:off x="1564913" y="4854728"/>
            <a:ext cx="7787743" cy="1822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You need to be able to differentiate between significant binaries and less significant binaries. Ask: </a:t>
            </a:r>
            <a:r>
              <a:rPr lang="en-US" b="1" dirty="0" smtClean="0">
                <a:solidFill>
                  <a:srgbClr val="FF0000"/>
                </a:solidFill>
              </a:rPr>
              <a:t>Which binaries are integral to your reading? Which pair of the binary is privileged? What does this tell me about </a:t>
            </a:r>
            <a:r>
              <a:rPr lang="en-US" b="1" dirty="0" smtClean="0">
                <a:solidFill>
                  <a:srgbClr val="FF0000"/>
                </a:solidFill>
              </a:rPr>
              <a:t>possible the meaning/s </a:t>
            </a:r>
            <a:r>
              <a:rPr lang="en-US" b="1" dirty="0" smtClean="0">
                <a:solidFill>
                  <a:srgbClr val="FF0000"/>
                </a:solidFill>
              </a:rPr>
              <a:t>of the story? </a:t>
            </a:r>
            <a:endParaRPr lang="en-US" b="1" dirty="0">
              <a:solidFill>
                <a:srgbClr val="FF0000"/>
              </a:solidFill>
            </a:endParaRPr>
          </a:p>
        </p:txBody>
      </p:sp>
    </p:spTree>
    <p:extLst>
      <p:ext uri="{BB962C8B-B14F-4D97-AF65-F5344CB8AC3E}">
        <p14:creationId xmlns:p14="http://schemas.microsoft.com/office/powerpoint/2010/main" val="15004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Reading “The Survivor” Resistantly</a:t>
            </a:r>
            <a:endParaRPr lang="en-US" sz="3600" dirty="0"/>
          </a:p>
        </p:txBody>
      </p:sp>
      <p:sp>
        <p:nvSpPr>
          <p:cNvPr id="3" name="Content Placeholder 2"/>
          <p:cNvSpPr>
            <a:spLocks noGrp="1"/>
          </p:cNvSpPr>
          <p:nvPr>
            <p:ph idx="1"/>
          </p:nvPr>
        </p:nvSpPr>
        <p:spPr>
          <a:xfrm>
            <a:off x="1251678" y="1261137"/>
            <a:ext cx="10178322" cy="3593591"/>
          </a:xfrm>
        </p:spPr>
        <p:txBody>
          <a:bodyPr>
            <a:normAutofit/>
          </a:bodyPr>
          <a:lstStyle/>
          <a:p>
            <a:pPr marL="0" indent="0">
              <a:buNone/>
            </a:pPr>
            <a:r>
              <a:rPr lang="en-US" sz="2400" b="1" dirty="0" smtClean="0">
                <a:solidFill>
                  <a:srgbClr val="FF0000"/>
                </a:solidFill>
              </a:rPr>
              <a:t>Pause: </a:t>
            </a:r>
            <a:r>
              <a:rPr lang="en-US" b="1" dirty="0" smtClean="0">
                <a:solidFill>
                  <a:srgbClr val="FF0000"/>
                </a:solidFill>
              </a:rPr>
              <a:t>Now </a:t>
            </a:r>
            <a:r>
              <a:rPr lang="en-US" b="1" dirty="0">
                <a:solidFill>
                  <a:srgbClr val="FF0000"/>
                </a:solidFill>
              </a:rPr>
              <a:t>analyse the binary oppositions according to contemporary </a:t>
            </a:r>
            <a:r>
              <a:rPr lang="en-US" b="1" dirty="0" smtClean="0">
                <a:solidFill>
                  <a:srgbClr val="FF0000"/>
                </a:solidFill>
              </a:rPr>
              <a:t>feminist theory. What ideology underpins these binaries?</a:t>
            </a:r>
            <a:endParaRPr lang="en-US" b="1" dirty="0">
              <a:solidFill>
                <a:srgbClr val="FF0000"/>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845534083"/>
              </p:ext>
            </p:extLst>
          </p:nvPr>
        </p:nvGraphicFramePr>
        <p:xfrm>
          <a:off x="1515566" y="2068139"/>
          <a:ext cx="8794447" cy="3048000"/>
        </p:xfrm>
        <a:graphic>
          <a:graphicData uri="http://schemas.openxmlformats.org/drawingml/2006/table">
            <a:tbl>
              <a:tblPr firstRow="1" bandRow="1">
                <a:tableStyleId>{5C22544A-7EE6-4342-B048-85BDC9FD1C3A}</a:tableStyleId>
              </a:tblPr>
              <a:tblGrid>
                <a:gridCol w="2032000"/>
                <a:gridCol w="2032000"/>
                <a:gridCol w="4730447"/>
              </a:tblGrid>
              <a:tr h="543536">
                <a:tc>
                  <a:txBody>
                    <a:bodyPr/>
                    <a:lstStyle/>
                    <a:p>
                      <a:r>
                        <a:rPr lang="en-US" dirty="0" smtClean="0"/>
                        <a:t>Binary Opposition</a:t>
                      </a:r>
                      <a:endParaRPr lang="en-US" dirty="0"/>
                    </a:p>
                  </a:txBody>
                  <a:tcPr/>
                </a:tc>
                <a:tc>
                  <a:txBody>
                    <a:bodyPr/>
                    <a:lstStyle/>
                    <a:p>
                      <a:r>
                        <a:rPr lang="en-US" dirty="0" smtClean="0"/>
                        <a:t>Privileged member</a:t>
                      </a:r>
                      <a:endParaRPr lang="en-US" dirty="0"/>
                    </a:p>
                  </a:txBody>
                  <a:tcPr/>
                </a:tc>
                <a:tc>
                  <a:txBody>
                    <a:bodyPr/>
                    <a:lstStyle/>
                    <a:p>
                      <a:r>
                        <a:rPr lang="en-US" dirty="0" smtClean="0"/>
                        <a:t>Ideology</a:t>
                      </a:r>
                      <a:endParaRPr lang="en-US" dirty="0"/>
                    </a:p>
                  </a:txBody>
                  <a:tcPr/>
                </a:tc>
              </a:tr>
              <a:tr h="370840">
                <a:tc>
                  <a:txBody>
                    <a:bodyPr/>
                    <a:lstStyle/>
                    <a:p>
                      <a:r>
                        <a:rPr lang="en-US" dirty="0" smtClean="0"/>
                        <a:t>hero/villain</a:t>
                      </a:r>
                      <a:endParaRPr lang="en-US" dirty="0"/>
                    </a:p>
                  </a:txBody>
                  <a:tcPr/>
                </a:tc>
                <a:tc>
                  <a:txBody>
                    <a:bodyPr/>
                    <a:lstStyle/>
                    <a:p>
                      <a:r>
                        <a:rPr lang="en-US" dirty="0" smtClean="0"/>
                        <a:t>hero</a:t>
                      </a:r>
                      <a:endParaRPr lang="en-US" dirty="0"/>
                    </a:p>
                  </a:txBody>
                  <a:tcPr/>
                </a:tc>
                <a:tc>
                  <a:txBody>
                    <a:bodyPr/>
                    <a:lstStyle/>
                    <a:p>
                      <a:r>
                        <a:rPr lang="en-US" sz="1400" dirty="0" smtClean="0"/>
                        <a:t>The man is trying to behave heroically;</a:t>
                      </a:r>
                      <a:r>
                        <a:rPr lang="en-US" sz="1400" baseline="0" dirty="0" smtClean="0"/>
                        <a:t> the woman becomes a villain by virtue of her over-reliance on emotion (grief, guilt, fear)</a:t>
                      </a:r>
                      <a:endParaRPr lang="en-US" sz="1400" dirty="0"/>
                    </a:p>
                  </a:txBody>
                  <a:tcPr/>
                </a:tc>
              </a:tr>
              <a:tr h="370840">
                <a:tc>
                  <a:txBody>
                    <a:bodyPr/>
                    <a:lstStyle/>
                    <a:p>
                      <a:r>
                        <a:rPr lang="en-US" dirty="0" smtClean="0"/>
                        <a:t>man/woman</a:t>
                      </a:r>
                      <a:endParaRPr lang="en-US" dirty="0"/>
                    </a:p>
                  </a:txBody>
                  <a:tcPr/>
                </a:tc>
                <a:tc>
                  <a:txBody>
                    <a:bodyPr/>
                    <a:lstStyle/>
                    <a:p>
                      <a:r>
                        <a:rPr lang="en-US" dirty="0" smtClean="0"/>
                        <a:t>man</a:t>
                      </a:r>
                      <a:endParaRPr lang="en-US" dirty="0"/>
                    </a:p>
                  </a:txBody>
                  <a:tcPr/>
                </a:tc>
                <a:tc>
                  <a:txBody>
                    <a:bodyPr/>
                    <a:lstStyle/>
                    <a:p>
                      <a:r>
                        <a:rPr lang="en-US" sz="1400" dirty="0" smtClean="0"/>
                        <a:t>The man</a:t>
                      </a:r>
                      <a:r>
                        <a:rPr lang="en-US" sz="1400" baseline="0" dirty="0" smtClean="0"/>
                        <a:t> is the active protagonist of the story, the ‘girl’ the passive onlooker(in the past). The male is the agent of change.</a:t>
                      </a:r>
                      <a:endParaRPr lang="en-US" sz="1400" dirty="0"/>
                    </a:p>
                  </a:txBody>
                  <a:tcPr/>
                </a:tc>
              </a:tr>
              <a:tr h="370840">
                <a:tc>
                  <a:txBody>
                    <a:bodyPr/>
                    <a:lstStyle/>
                    <a:p>
                      <a:r>
                        <a:rPr lang="en-US" dirty="0" smtClean="0"/>
                        <a:t>reason/emotion</a:t>
                      </a:r>
                      <a:endParaRPr lang="en-US" dirty="0"/>
                    </a:p>
                  </a:txBody>
                  <a:tcPr/>
                </a:tc>
                <a:tc>
                  <a:txBody>
                    <a:bodyPr/>
                    <a:lstStyle/>
                    <a:p>
                      <a:r>
                        <a:rPr lang="en-US" dirty="0" smtClean="0"/>
                        <a:t>reason</a:t>
                      </a:r>
                      <a:endParaRPr lang="en-US" dirty="0"/>
                    </a:p>
                  </a:txBody>
                  <a:tcPr/>
                </a:tc>
                <a:tc>
                  <a:txBody>
                    <a:bodyPr/>
                    <a:lstStyle/>
                    <a:p>
                      <a:r>
                        <a:rPr lang="en-US" sz="1400" dirty="0" smtClean="0"/>
                        <a:t>The man applies reason/thought to the situation, following and breaking rules; the girl is unreasonably emotional and unhinged. The accident is the ‘</a:t>
                      </a:r>
                      <a:r>
                        <a:rPr lang="en-US" sz="1400" i="1" dirty="0" smtClean="0"/>
                        <a:t>seed of her madness’</a:t>
                      </a:r>
                      <a:r>
                        <a:rPr lang="en-US" sz="1400" dirty="0" smtClean="0"/>
                        <a:t>. </a:t>
                      </a:r>
                      <a:endParaRPr lang="en-US" sz="1400" dirty="0"/>
                    </a:p>
                  </a:txBody>
                  <a:tcPr/>
                </a:tc>
              </a:tr>
            </a:tbl>
          </a:graphicData>
        </a:graphic>
      </p:graphicFrame>
      <p:sp>
        <p:nvSpPr>
          <p:cNvPr id="6" name="Rectangle 5"/>
          <p:cNvSpPr/>
          <p:nvPr/>
        </p:nvSpPr>
        <p:spPr>
          <a:xfrm>
            <a:off x="1534227" y="5116675"/>
            <a:ext cx="8775786" cy="1485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What resistant reading may be constructed? </a:t>
            </a:r>
            <a:r>
              <a:rPr lang="en-US" b="1" dirty="0" smtClean="0">
                <a:solidFill>
                  <a:srgbClr val="FF0000"/>
                </a:solidFill>
              </a:rPr>
              <a:t>Write a new theme statement</a:t>
            </a:r>
            <a:r>
              <a:rPr lang="en-US" b="1" dirty="0" smtClean="0"/>
              <a:t>.</a:t>
            </a:r>
          </a:p>
          <a:p>
            <a:r>
              <a:rPr lang="en-US" b="1" dirty="0" smtClean="0"/>
              <a:t>The woman is unfairly portrayed as an over-emotional girl  and then ‘</a:t>
            </a:r>
            <a:r>
              <a:rPr lang="en-US" b="1" i="1" dirty="0" smtClean="0"/>
              <a:t>history’s bloodiest villain</a:t>
            </a:r>
            <a:r>
              <a:rPr lang="en-US" b="1" dirty="0" smtClean="0"/>
              <a:t>’. These negatively connotated representations activate and perpetuate the patriarchal myth of the deranged, irrational woman. </a:t>
            </a:r>
            <a:endParaRPr lang="en-US" b="1" dirty="0"/>
          </a:p>
        </p:txBody>
      </p:sp>
    </p:spTree>
    <p:extLst>
      <p:ext uri="{BB962C8B-B14F-4D97-AF65-F5344CB8AC3E}">
        <p14:creationId xmlns:p14="http://schemas.microsoft.com/office/powerpoint/2010/main" val="17721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between readings</a:t>
            </a:r>
            <a:endParaRPr lang="en-US" dirty="0"/>
          </a:p>
        </p:txBody>
      </p:sp>
      <p:sp>
        <p:nvSpPr>
          <p:cNvPr id="3" name="Content Placeholder 2"/>
          <p:cNvSpPr>
            <a:spLocks noGrp="1"/>
          </p:cNvSpPr>
          <p:nvPr>
            <p:ph idx="1"/>
          </p:nvPr>
        </p:nvSpPr>
        <p:spPr>
          <a:xfrm>
            <a:off x="1251678" y="2286001"/>
            <a:ext cx="10178322" cy="4096138"/>
          </a:xfrm>
        </p:spPr>
        <p:txBody>
          <a:bodyPr>
            <a:normAutofit lnSpcReduction="10000"/>
          </a:bodyPr>
          <a:lstStyle/>
          <a:p>
            <a:pPr marL="0" indent="0">
              <a:buNone/>
            </a:pPr>
            <a:r>
              <a:rPr lang="en-US" dirty="0" smtClean="0"/>
              <a:t>Which reading encompasses most evidence in the story? Which is best suited to allowing you to write a five-six paragraph essay?</a:t>
            </a:r>
          </a:p>
          <a:p>
            <a:pPr marL="0" indent="0">
              <a:buNone/>
            </a:pPr>
            <a:endParaRPr lang="en-US" dirty="0"/>
          </a:p>
          <a:p>
            <a:pPr marL="0" indent="0">
              <a:buNone/>
            </a:pPr>
            <a:r>
              <a:rPr lang="en-US" dirty="0" smtClean="0"/>
              <a:t>Does </a:t>
            </a:r>
            <a:r>
              <a:rPr lang="en-US" dirty="0"/>
              <a:t>this feminist </a:t>
            </a:r>
            <a:r>
              <a:rPr lang="en-US" dirty="0" smtClean="0"/>
              <a:t>reading allow you to draw on a wide range of evidence from the story?</a:t>
            </a:r>
          </a:p>
          <a:p>
            <a:pPr marL="0" indent="0">
              <a:buNone/>
            </a:pPr>
            <a:endParaRPr lang="en-US" dirty="0"/>
          </a:p>
          <a:p>
            <a:pPr marL="0" indent="0">
              <a:buNone/>
            </a:pPr>
            <a:r>
              <a:rPr lang="en-US" dirty="0" smtClean="0"/>
              <a:t>Probably not e.g. </a:t>
            </a:r>
            <a:r>
              <a:rPr lang="en-US" dirty="0" smtClean="0"/>
              <a:t>How </a:t>
            </a:r>
            <a:r>
              <a:rPr lang="en-US" dirty="0" smtClean="0"/>
              <a:t>would you use the significant nature/technology related evidence or references to the future? Does a feminist reading draw in references to the dystopian science fiction genre? Does it allow you to refer to Junior’s hybrid cyborg body? </a:t>
            </a:r>
          </a:p>
          <a:p>
            <a:pPr marL="0" indent="0">
              <a:buNone/>
            </a:pPr>
            <a:r>
              <a:rPr lang="en-US" dirty="0" smtClean="0"/>
              <a:t>To read the story resistantly from a feminist point of view, you would need to discard most of the evidence. </a:t>
            </a:r>
          </a:p>
          <a:p>
            <a:pPr marL="0" indent="0">
              <a:buNone/>
            </a:pPr>
            <a:endParaRPr lang="en-US" dirty="0"/>
          </a:p>
        </p:txBody>
      </p:sp>
    </p:spTree>
    <p:extLst>
      <p:ext uri="{BB962C8B-B14F-4D97-AF65-F5344CB8AC3E}">
        <p14:creationId xmlns:p14="http://schemas.microsoft.com/office/powerpoint/2010/main" val="33372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 paragraph Cloze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AU" dirty="0"/>
              <a:t>The key binary opposition that </a:t>
            </a:r>
            <a:r>
              <a:rPr lang="en-AU" dirty="0" smtClean="0"/>
              <a:t>………..this </a:t>
            </a:r>
            <a:r>
              <a:rPr lang="en-AU" dirty="0"/>
              <a:t>text is between an </a:t>
            </a:r>
            <a:r>
              <a:rPr lang="en-AU" dirty="0" smtClean="0"/>
              <a:t>………. future </a:t>
            </a:r>
            <a:r>
              <a:rPr lang="en-AU" dirty="0"/>
              <a:t>time, and a ‘present’ that resembles our own time. The future </a:t>
            </a:r>
            <a:r>
              <a:rPr lang="en-AU" dirty="0" smtClean="0"/>
              <a:t>is ……….  as </a:t>
            </a:r>
            <a:r>
              <a:rPr lang="en-AU" dirty="0"/>
              <a:t>a highly industrialised and technologically advanced place, in </a:t>
            </a:r>
            <a:r>
              <a:rPr lang="en-AU" dirty="0" smtClean="0"/>
              <a:t>………. to </a:t>
            </a:r>
            <a:r>
              <a:rPr lang="en-AU" dirty="0"/>
              <a:t>the more naturalistic present. This </a:t>
            </a:r>
            <a:r>
              <a:rPr lang="en-AU" dirty="0" smtClean="0"/>
              <a:t>………. is </a:t>
            </a:r>
            <a:r>
              <a:rPr lang="en-AU" dirty="0"/>
              <a:t>shown in the first paragraph, in which Junior notices the air carried ‘humidity and the smell of organic matter’ so different ‘from the industrial atmosphere of his own time.’ Junior’s cyborg body, and the fact that he has travelled through a wormhole, </a:t>
            </a:r>
            <a:r>
              <a:rPr lang="en-AU" dirty="0" smtClean="0"/>
              <a:t>further ……….  this </a:t>
            </a:r>
            <a:r>
              <a:rPr lang="en-AU" dirty="0"/>
              <a:t>opposition. The </a:t>
            </a:r>
            <a:r>
              <a:rPr lang="en-AU" dirty="0" smtClean="0"/>
              <a:t>………… to </a:t>
            </a:r>
            <a:r>
              <a:rPr lang="en-AU" dirty="0"/>
              <a:t>the organisation that Junior works for, the Department of History, as well as Junior’s constant bringing to mind of protocols – a word that the typical reader associates with bureaucratic systems of authority – gives the </a:t>
            </a:r>
            <a:r>
              <a:rPr lang="en-AU" dirty="0" smtClean="0"/>
              <a:t>……….. that </a:t>
            </a:r>
            <a:r>
              <a:rPr lang="en-AU" dirty="0"/>
              <a:t>the future is one in which instrumental reason is highly valued, perhaps over ‘soft’ human emotions. Even Junior’s name is important in this respect: it is </a:t>
            </a:r>
            <a:r>
              <a:rPr lang="en-AU" dirty="0" smtClean="0"/>
              <a:t>………. and </a:t>
            </a:r>
            <a:r>
              <a:rPr lang="en-AU" dirty="0"/>
              <a:t>demeaning, and it reflects that those who have placed the </a:t>
            </a:r>
            <a:r>
              <a:rPr lang="en-AU" dirty="0" smtClean="0"/>
              <a:t>………… in </a:t>
            </a:r>
            <a:r>
              <a:rPr lang="en-AU" dirty="0"/>
              <a:t>his cyborg body and sent him into the past see him more as an object to be </a:t>
            </a:r>
            <a:r>
              <a:rPr lang="en-AU" dirty="0" smtClean="0"/>
              <a:t>………. and </a:t>
            </a:r>
            <a:r>
              <a:rPr lang="en-AU" dirty="0"/>
              <a:t>used than as a human being. 	</a:t>
            </a:r>
          </a:p>
          <a:p>
            <a:pPr marL="0" indent="0">
              <a:buNone/>
            </a:pPr>
            <a:r>
              <a:rPr lang="en-AU" b="1" dirty="0"/>
              <a:t>distinction </a:t>
            </a:r>
            <a:r>
              <a:rPr lang="en-AU" b="1" dirty="0" smtClean="0"/>
              <a:t>underpins </a:t>
            </a:r>
            <a:r>
              <a:rPr lang="en-AU" b="1" dirty="0"/>
              <a:t>protagonist unspecified contrast reinforce reference impression infantilising manipulated represented 	</a:t>
            </a:r>
          </a:p>
          <a:p>
            <a:pPr marL="0" indent="0">
              <a:buNone/>
            </a:pPr>
            <a:r>
              <a:rPr lang="en-US" b="1" dirty="0" smtClean="0">
                <a:solidFill>
                  <a:srgbClr val="FF0000"/>
                </a:solidFill>
              </a:rPr>
              <a:t>Construct your own binary opposition paragraph in relation to past/future, nature/technology and reason/emotion drawing on your own evidence from the text. </a:t>
            </a:r>
            <a:endParaRPr lang="en-US" b="1" dirty="0">
              <a:solidFill>
                <a:srgbClr val="FF0000"/>
              </a:solidFill>
            </a:endParaRPr>
          </a:p>
        </p:txBody>
      </p:sp>
    </p:spTree>
    <p:extLst>
      <p:ext uri="{BB962C8B-B14F-4D97-AF65-F5344CB8AC3E}">
        <p14:creationId xmlns:p14="http://schemas.microsoft.com/office/powerpoint/2010/main" val="417030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 paragraph Cloze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The binary oppositions nature/technology, past/future and emotion/reason point to the ………. position ………. in “</a:t>
            </a:r>
            <a:r>
              <a:rPr lang="en-US" b="1" i="1" dirty="0"/>
              <a:t>Survivor”</a:t>
            </a:r>
            <a:r>
              <a:rPr lang="en-US" b="1" dirty="0"/>
              <a:t> which ………. that futuristic technology has impacted on man’s humanity. Early in the story, the ………. that the fleeting sensory beauty of nature is preferable to technology and machinery is ……….  through significant comparisons. Junior senses that “</a:t>
            </a:r>
            <a:r>
              <a:rPr lang="en-US" b="1" i="1" dirty="0"/>
              <a:t>the air carried….the smell of earth after rainfall – so different from the industrial atmosphere of his own time.</a:t>
            </a:r>
            <a:r>
              <a:rPr lang="en-US" b="1" dirty="0"/>
              <a:t>” These words do not occur by chance; there is a deliberate ………. on the nature/industry ………. which demonstrates that the past is preferable to the future. This impression is ………. as the narrating persona reveals the rules, in the form of protocols, which ………. future ideology. “</a:t>
            </a:r>
            <a:r>
              <a:rPr lang="en-US" b="1" i="1" dirty="0"/>
              <a:t>You are only here to observe” and “Do not change the past” </a:t>
            </a:r>
            <a:r>
              <a:rPr lang="en-US" b="1" dirty="0"/>
              <a:t>are quite chilling given that Junior has come to observe a traumatic and deadly car accident. His human emotions are suppressed in his decision to save the girl from the car wreck, dooming a small child to certain death. When </a:t>
            </a:r>
            <a:r>
              <a:rPr lang="en-US" b="1" i="1" dirty="0"/>
              <a:t>“ a male infant screamed in terror</a:t>
            </a:r>
            <a:r>
              <a:rPr lang="en-US" b="1" dirty="0"/>
              <a:t>” Junior was merely “</a:t>
            </a:r>
            <a:r>
              <a:rPr lang="en-US" b="1" i="1" dirty="0"/>
              <a:t>fascinated</a:t>
            </a:r>
            <a:r>
              <a:rPr lang="en-US" b="1" dirty="0"/>
              <a:t>” which is hardly a compassionate, humane response. These binaries assist in the ……… of meaning: futuristic man has lost hos ability to empathize; reason has trumped emotion. </a:t>
            </a:r>
            <a:endParaRPr lang="en-US" dirty="0"/>
          </a:p>
          <a:p>
            <a:pPr marL="0" indent="0">
              <a:buNone/>
            </a:pPr>
            <a:r>
              <a:rPr lang="en-US" b="1" dirty="0"/>
              <a:t>ideological construction constructed idea privileged emphasis strengthened underpin suggests dualism</a:t>
            </a:r>
            <a:endParaRPr lang="en-US" dirty="0"/>
          </a:p>
          <a:p>
            <a:pPr marL="0" indent="0">
              <a:buNone/>
            </a:pPr>
            <a:endParaRPr lang="en-US" dirty="0"/>
          </a:p>
        </p:txBody>
      </p:sp>
    </p:spTree>
    <p:extLst>
      <p:ext uri="{BB962C8B-B14F-4D97-AF65-F5344CB8AC3E}">
        <p14:creationId xmlns:p14="http://schemas.microsoft.com/office/powerpoint/2010/main" val="4158206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Re-read survivor</a:t>
            </a:r>
            <a:endParaRPr lang="en-US" dirty="0"/>
          </a:p>
        </p:txBody>
      </p:sp>
      <p:sp>
        <p:nvSpPr>
          <p:cNvPr id="3" name="Content Placeholder 2"/>
          <p:cNvSpPr>
            <a:spLocks noGrp="1"/>
          </p:cNvSpPr>
          <p:nvPr>
            <p:ph idx="1"/>
          </p:nvPr>
        </p:nvSpPr>
        <p:spPr/>
        <p:txBody>
          <a:bodyPr/>
          <a:lstStyle/>
          <a:p>
            <a:pPr marL="0" indent="0">
              <a:buNone/>
            </a:pPr>
            <a:r>
              <a:rPr lang="en-US" b="1" dirty="0" smtClean="0"/>
              <a:t>Ask: </a:t>
            </a:r>
          </a:p>
          <a:p>
            <a:pPr marL="0" indent="0">
              <a:buNone/>
            </a:pPr>
            <a:r>
              <a:rPr lang="en-US" b="1" dirty="0" smtClean="0"/>
              <a:t>What issues and concepts are explored? </a:t>
            </a:r>
            <a:r>
              <a:rPr lang="en-US" b="1" dirty="0" smtClean="0">
                <a:solidFill>
                  <a:srgbClr val="FF0000"/>
                </a:solidFill>
              </a:rPr>
              <a:t>List them.</a:t>
            </a:r>
          </a:p>
          <a:p>
            <a:pPr marL="0" indent="0">
              <a:buNone/>
            </a:pPr>
            <a:r>
              <a:rPr lang="en-US" b="1" dirty="0"/>
              <a:t>What idea is being conveyed through the exploration of these concepts and issues</a:t>
            </a:r>
            <a:r>
              <a:rPr lang="en-US" b="1" dirty="0" smtClean="0"/>
              <a:t>? </a:t>
            </a:r>
            <a:r>
              <a:rPr lang="en-US" b="1" dirty="0" smtClean="0">
                <a:solidFill>
                  <a:srgbClr val="FF0000"/>
                </a:solidFill>
              </a:rPr>
              <a:t>Write a theme statement</a:t>
            </a:r>
            <a:r>
              <a:rPr lang="en-US" b="1" dirty="0" smtClean="0"/>
              <a:t>.</a:t>
            </a:r>
            <a:endParaRPr lang="en-US" dirty="0"/>
          </a:p>
          <a:p>
            <a:pPr marL="0" indent="0">
              <a:buNone/>
            </a:pPr>
            <a:endParaRPr lang="en-US" dirty="0" smtClean="0"/>
          </a:p>
          <a:p>
            <a:pPr marL="0" indent="0">
              <a:buNone/>
            </a:pPr>
            <a:endParaRPr lang="en-US" dirty="0"/>
          </a:p>
          <a:p>
            <a:pPr marL="0" indent="0">
              <a:buNone/>
            </a:pPr>
            <a:r>
              <a:rPr lang="en-US" dirty="0" smtClean="0"/>
              <a:t>Underline evidence </a:t>
            </a:r>
            <a:r>
              <a:rPr lang="en-US" dirty="0" smtClean="0"/>
              <a:t>in “The Survivor” which </a:t>
            </a:r>
            <a:r>
              <a:rPr lang="en-US" dirty="0" smtClean="0"/>
              <a:t>supports your reading.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689" y="3872391"/>
            <a:ext cx="2666667" cy="2577933"/>
          </a:xfrm>
          <a:prstGeom prst="rect">
            <a:avLst/>
          </a:prstGeom>
        </p:spPr>
      </p:pic>
    </p:spTree>
    <p:extLst>
      <p:ext uri="{BB962C8B-B14F-4D97-AF65-F5344CB8AC3E}">
        <p14:creationId xmlns:p14="http://schemas.microsoft.com/office/powerpoint/2010/main" val="6185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Re-read “Survivor”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small groups, discuss your interpretation of the </a:t>
            </a:r>
            <a:r>
              <a:rPr lang="en-US" dirty="0" smtClean="0"/>
              <a:t>story. </a:t>
            </a:r>
            <a:r>
              <a:rPr lang="en-US" dirty="0" smtClean="0"/>
              <a:t>Refer to evidence in the story to support your reading. </a:t>
            </a:r>
          </a:p>
          <a:p>
            <a:pPr marL="0" indent="0">
              <a:buNone/>
            </a:pPr>
            <a:r>
              <a:rPr lang="en-US" dirty="0"/>
              <a:t>W</a:t>
            </a:r>
            <a:r>
              <a:rPr lang="en-US" dirty="0" smtClean="0"/>
              <a:t>rite </a:t>
            </a:r>
            <a:r>
              <a:rPr lang="en-US" dirty="0" smtClean="0"/>
              <a:t>your theme statements – aim for clarity and concision. </a:t>
            </a:r>
          </a:p>
          <a:p>
            <a:pPr marL="0" indent="0">
              <a:buNone/>
            </a:pPr>
            <a:r>
              <a:rPr lang="en-US" dirty="0" smtClean="0"/>
              <a:t>You might begin:</a:t>
            </a:r>
          </a:p>
          <a:p>
            <a:pPr marL="0" indent="0">
              <a:buNone/>
            </a:pPr>
            <a:r>
              <a:rPr lang="en-US" dirty="0" smtClean="0"/>
              <a:t>The main idea conveyed in this story is……….. </a:t>
            </a:r>
          </a:p>
          <a:p>
            <a:pPr marL="0" indent="0">
              <a:buNone/>
            </a:pPr>
            <a:r>
              <a:rPr lang="en-US" dirty="0" smtClean="0"/>
              <a:t>OR you might opt for:</a:t>
            </a:r>
          </a:p>
          <a:p>
            <a:pPr marL="0" indent="0">
              <a:buNone/>
            </a:pPr>
            <a:r>
              <a:rPr lang="en-US" dirty="0" smtClean="0"/>
              <a:t>The (genre) (title) is about ………..and reveals that…………</a:t>
            </a:r>
          </a:p>
          <a:p>
            <a:pPr marL="0" indent="0">
              <a:buNone/>
            </a:pPr>
            <a:r>
              <a:rPr lang="en-US" dirty="0" smtClean="0"/>
              <a:t>Share your statement with the class. </a:t>
            </a:r>
            <a:endParaRPr lang="en-US" dirty="0"/>
          </a:p>
        </p:txBody>
      </p:sp>
    </p:spTree>
    <p:extLst>
      <p:ext uri="{BB962C8B-B14F-4D97-AF65-F5344CB8AC3E}">
        <p14:creationId xmlns:p14="http://schemas.microsoft.com/office/powerpoint/2010/main" val="14495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Survivor</a:t>
            </a:r>
            <a:endParaRPr lang="en-US" dirty="0"/>
          </a:p>
        </p:txBody>
      </p:sp>
      <p:sp>
        <p:nvSpPr>
          <p:cNvPr id="3" name="Content Placeholder 2"/>
          <p:cNvSpPr>
            <a:spLocks noGrp="1"/>
          </p:cNvSpPr>
          <p:nvPr>
            <p:ph idx="1"/>
          </p:nvPr>
        </p:nvSpPr>
        <p:spPr/>
        <p:txBody>
          <a:bodyPr/>
          <a:lstStyle/>
          <a:p>
            <a:pPr marL="0" indent="0">
              <a:buNone/>
            </a:pPr>
            <a:r>
              <a:rPr lang="en-US" b="1" dirty="0" smtClean="0"/>
              <a:t>Ask: </a:t>
            </a:r>
          </a:p>
          <a:p>
            <a:pPr marL="0" indent="0">
              <a:buNone/>
            </a:pPr>
            <a:r>
              <a:rPr lang="en-US" b="1" dirty="0" smtClean="0"/>
              <a:t>What concepts or issues are explored? </a:t>
            </a:r>
            <a:r>
              <a:rPr lang="en-US" dirty="0" smtClean="0"/>
              <a:t>E.g. the future, technology, the nature of humanity, bureaucracy, rules and protocols, hybridity, nature, gender relations</a:t>
            </a:r>
          </a:p>
          <a:p>
            <a:pPr marL="0" indent="0">
              <a:buNone/>
            </a:pPr>
            <a:r>
              <a:rPr lang="en-US" b="1" dirty="0" smtClean="0"/>
              <a:t>What idea is being conveyed through the exploration of these concepts and issues? </a:t>
            </a:r>
            <a:r>
              <a:rPr lang="en-US" dirty="0" smtClean="0"/>
              <a:t>E.g. Because of an imbalance between nature and technology, humans have been hybridized into less compassionate human beings who are conditioned to follow rules rather than to empathize with their fellow man.  </a:t>
            </a:r>
            <a:endParaRPr lang="en-US" dirty="0"/>
          </a:p>
        </p:txBody>
      </p:sp>
    </p:spTree>
    <p:extLst>
      <p:ext uri="{BB962C8B-B14F-4D97-AF65-F5344CB8AC3E}">
        <p14:creationId xmlns:p14="http://schemas.microsoft.com/office/powerpoint/2010/main" val="14396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4"/>
            <a:ext cx="10178322" cy="1558383"/>
          </a:xfrm>
        </p:spPr>
        <p:txBody>
          <a:bodyPr>
            <a:normAutofit/>
          </a:bodyPr>
          <a:lstStyle/>
          <a:p>
            <a:r>
              <a:rPr lang="en-US" dirty="0" smtClean="0"/>
              <a:t>Reading the Survivor </a:t>
            </a:r>
            <a:endParaRPr lang="en-US" sz="1600" b="1" dirty="0">
              <a:latin typeface="+mn-lt"/>
            </a:endParaRPr>
          </a:p>
        </p:txBody>
      </p:sp>
      <p:sp>
        <p:nvSpPr>
          <p:cNvPr id="3" name="Content Placeholder 2"/>
          <p:cNvSpPr>
            <a:spLocks noGrp="1"/>
          </p:cNvSpPr>
          <p:nvPr>
            <p:ph sz="half" idx="1"/>
          </p:nvPr>
        </p:nvSpPr>
        <p:spPr>
          <a:xfrm>
            <a:off x="1540239" y="1761957"/>
            <a:ext cx="4800600" cy="4115551"/>
          </a:xfrm>
        </p:spPr>
        <p:txBody>
          <a:bodyPr>
            <a:noAutofit/>
          </a:bodyPr>
          <a:lstStyle/>
          <a:p>
            <a:pPr marL="0" indent="0">
              <a:buNone/>
            </a:pPr>
            <a:r>
              <a:rPr lang="en-US" sz="1600" b="1" dirty="0" smtClean="0">
                <a:solidFill>
                  <a:schemeClr val="tx1"/>
                </a:solidFill>
              </a:rPr>
              <a:t>What is the specific genre?</a:t>
            </a:r>
            <a:r>
              <a:rPr lang="en-US" sz="1600" b="1" dirty="0" smtClean="0"/>
              <a:t> </a:t>
            </a:r>
          </a:p>
          <a:p>
            <a:pPr marL="0" indent="0">
              <a:buNone/>
            </a:pPr>
            <a:r>
              <a:rPr lang="en-US" sz="1600" dirty="0" smtClean="0"/>
              <a:t>Dystopian science </a:t>
            </a:r>
            <a:r>
              <a:rPr lang="en-US" sz="1600" dirty="0"/>
              <a:t>fiction – use of scientific terms – ‘</a:t>
            </a:r>
            <a:r>
              <a:rPr lang="en-US" sz="1600" i="1" dirty="0"/>
              <a:t>cyborg</a:t>
            </a:r>
            <a:r>
              <a:rPr lang="en-US" sz="1600" dirty="0"/>
              <a:t>’, </a:t>
            </a:r>
            <a:r>
              <a:rPr lang="en-US" sz="1600" dirty="0" smtClean="0"/>
              <a:t>‘</a:t>
            </a:r>
            <a:r>
              <a:rPr lang="en-US" sz="1600" i="1" dirty="0" smtClean="0"/>
              <a:t>wormhole</a:t>
            </a:r>
            <a:r>
              <a:rPr lang="en-US" sz="1600" dirty="0" smtClean="0"/>
              <a:t>’, new term – ‘</a:t>
            </a:r>
            <a:r>
              <a:rPr lang="en-US" sz="1600" i="1" dirty="0" smtClean="0"/>
              <a:t>event horizon</a:t>
            </a:r>
            <a:r>
              <a:rPr lang="en-US" sz="1600" dirty="0" smtClean="0"/>
              <a:t>’, references to a fictional future, references to tyrant</a:t>
            </a:r>
          </a:p>
          <a:p>
            <a:pPr marL="0" indent="0">
              <a:buNone/>
            </a:pPr>
            <a:r>
              <a:rPr lang="en-US" sz="1600" b="1" dirty="0" smtClean="0">
                <a:solidFill>
                  <a:schemeClr val="tx1"/>
                </a:solidFill>
              </a:rPr>
              <a:t>Purpose?</a:t>
            </a:r>
            <a:r>
              <a:rPr lang="en-US" sz="1600" dirty="0" smtClean="0"/>
              <a:t> </a:t>
            </a:r>
          </a:p>
          <a:p>
            <a:pPr marL="0" indent="0">
              <a:buNone/>
            </a:pPr>
            <a:r>
              <a:rPr lang="en-US" sz="1600" dirty="0"/>
              <a:t>t</a:t>
            </a:r>
            <a:r>
              <a:rPr lang="en-US" sz="1600" dirty="0" smtClean="0"/>
              <a:t>o entertain, to provoke thought</a:t>
            </a:r>
          </a:p>
          <a:p>
            <a:pPr marL="0" indent="0">
              <a:buNone/>
            </a:pPr>
            <a:r>
              <a:rPr lang="en-US" sz="1600" b="1" dirty="0" smtClean="0">
                <a:solidFill>
                  <a:schemeClr val="tx1"/>
                </a:solidFill>
              </a:rPr>
              <a:t>Structure? </a:t>
            </a:r>
            <a:r>
              <a:rPr lang="en-US" sz="1600" dirty="0" smtClean="0"/>
              <a:t>conventional narrative structure with orientation, complication, rising action, climax and resolution. Past/present dichotomy.</a:t>
            </a:r>
          </a:p>
          <a:p>
            <a:pPr marL="0" indent="0">
              <a:buNone/>
            </a:pPr>
            <a:r>
              <a:rPr lang="en-US" sz="1600" b="1" dirty="0" smtClean="0"/>
              <a:t>Ask:</a:t>
            </a:r>
            <a:r>
              <a:rPr lang="en-US" sz="1600" dirty="0" smtClean="0"/>
              <a:t> What kind of conflict? What does the protagonist learn? How do they change? How is the conflict resolved? All of these will contribute to your construction of meaning. </a:t>
            </a:r>
          </a:p>
        </p:txBody>
      </p:sp>
      <p:sp>
        <p:nvSpPr>
          <p:cNvPr id="4" name="Content Placeholder 3"/>
          <p:cNvSpPr>
            <a:spLocks noGrp="1"/>
          </p:cNvSpPr>
          <p:nvPr>
            <p:ph sz="half" idx="2"/>
          </p:nvPr>
        </p:nvSpPr>
        <p:spPr>
          <a:xfrm>
            <a:off x="6629400" y="1940767"/>
            <a:ext cx="4800600" cy="3619500"/>
          </a:xfrm>
        </p:spPr>
        <p:txBody>
          <a:bodyPr>
            <a:normAutofit fontScale="47500" lnSpcReduction="20000"/>
          </a:bodyPr>
          <a:lstStyle/>
          <a:p>
            <a:pPr marL="0" indent="0">
              <a:buNone/>
            </a:pPr>
            <a:r>
              <a:rPr lang="en-US" b="1" dirty="0" smtClean="0">
                <a:solidFill>
                  <a:schemeClr val="tx1"/>
                </a:solidFill>
              </a:rPr>
              <a:t>Kinds of conflict? </a:t>
            </a:r>
          </a:p>
          <a:p>
            <a:r>
              <a:rPr lang="en-US" b="1" dirty="0" smtClean="0">
                <a:solidFill>
                  <a:schemeClr val="tx1"/>
                </a:solidFill>
              </a:rPr>
              <a:t>internal – </a:t>
            </a:r>
            <a:r>
              <a:rPr lang="en-US" sz="2100" dirty="0"/>
              <a:t>Junior’s decision making </a:t>
            </a:r>
            <a:r>
              <a:rPr lang="en-US" sz="2100" dirty="0" smtClean="0"/>
              <a:t>process</a:t>
            </a:r>
          </a:p>
          <a:p>
            <a:r>
              <a:rPr lang="en-US" sz="2100" b="1" dirty="0"/>
              <a:t>i</a:t>
            </a:r>
            <a:r>
              <a:rPr lang="en-US" sz="2100" b="1" dirty="0" smtClean="0"/>
              <a:t>nterpersonal</a:t>
            </a:r>
            <a:r>
              <a:rPr lang="en-US" sz="2100" dirty="0" smtClean="0"/>
              <a:t> – between Junior and the girl</a:t>
            </a:r>
          </a:p>
          <a:p>
            <a:r>
              <a:rPr lang="en-US" sz="2100" b="1" dirty="0"/>
              <a:t>e</a:t>
            </a:r>
            <a:r>
              <a:rPr lang="en-US" sz="2100" b="1" dirty="0" smtClean="0"/>
              <a:t>xternal</a:t>
            </a:r>
            <a:r>
              <a:rPr lang="en-US" sz="2100" dirty="0" smtClean="0"/>
              <a:t> – between man and nature </a:t>
            </a:r>
            <a:r>
              <a:rPr lang="en-US" sz="2100" dirty="0" err="1" smtClean="0"/>
              <a:t>ie</a:t>
            </a:r>
            <a:r>
              <a:rPr lang="en-US" sz="2100" dirty="0" smtClean="0"/>
              <a:t> the exploding car</a:t>
            </a:r>
          </a:p>
          <a:p>
            <a:pPr marL="0" indent="0">
              <a:buNone/>
            </a:pPr>
            <a:r>
              <a:rPr lang="en-US" sz="2100" dirty="0" smtClean="0"/>
              <a:t>Junior changes a little as he </a:t>
            </a:r>
            <a:r>
              <a:rPr lang="en-US" sz="2100" dirty="0" smtClean="0"/>
              <a:t>acts </a:t>
            </a:r>
            <a:r>
              <a:rPr lang="en-US" sz="2100" dirty="0" smtClean="0"/>
              <a:t>rather than observes in clear contravention of the relevant protocol. His action results in the death of a small child. He seems unmoved by this death, merely assessing his options and breaking one protocol “</a:t>
            </a:r>
            <a:r>
              <a:rPr lang="en-US" sz="2100" i="1" dirty="0" smtClean="0"/>
              <a:t>to follow another</a:t>
            </a:r>
            <a:r>
              <a:rPr lang="en-US" sz="2100" dirty="0" smtClean="0"/>
              <a:t>”. </a:t>
            </a:r>
          </a:p>
          <a:p>
            <a:pPr marL="0" indent="0">
              <a:buNone/>
            </a:pPr>
            <a:r>
              <a:rPr lang="en-US" sz="2100" dirty="0" smtClean="0"/>
              <a:t>The reader is positioned to view Junior as lacking in humanity. He is symbolic of the uncompassionate, scientific values, attitudes and beliefs of the future society. </a:t>
            </a:r>
            <a:endParaRPr lang="en-US" sz="2100" dirty="0"/>
          </a:p>
          <a:p>
            <a:pPr marL="0" indent="0">
              <a:buNone/>
            </a:pPr>
            <a:r>
              <a:rPr lang="en-US" sz="2100" dirty="0"/>
              <a:t>The author seems to be critiquing this bleak dystopian future where technology trumps nature and the history </a:t>
            </a:r>
            <a:r>
              <a:rPr lang="en-US" sz="2100" dirty="0" smtClean="0"/>
              <a:t>department exists </a:t>
            </a:r>
            <a:r>
              <a:rPr lang="en-US" sz="2100" dirty="0" smtClean="0"/>
              <a:t>only </a:t>
            </a:r>
            <a:r>
              <a:rPr lang="en-US" sz="2100" dirty="0" smtClean="0"/>
              <a:t>to maintain rigid protocols. </a:t>
            </a:r>
            <a:endParaRPr lang="en-US" sz="2100" dirty="0"/>
          </a:p>
          <a:p>
            <a:pPr marL="0" indent="0">
              <a:buNone/>
            </a:pPr>
            <a:endParaRPr lang="en-US" b="1" dirty="0" smtClean="0">
              <a:solidFill>
                <a:schemeClr val="tx1"/>
              </a:solidFill>
            </a:endParaRPr>
          </a:p>
          <a:p>
            <a:pPr marL="0" indent="0">
              <a:buNone/>
            </a:pPr>
            <a:r>
              <a:rPr lang="en-US" b="1" dirty="0" smtClean="0">
                <a:solidFill>
                  <a:schemeClr val="tx1"/>
                </a:solidFill>
              </a:rPr>
              <a:t>Something to think about - significance of names? </a:t>
            </a:r>
          </a:p>
          <a:p>
            <a:pPr marL="0" indent="0">
              <a:buNone/>
            </a:pPr>
            <a:r>
              <a:rPr lang="en-US" dirty="0" smtClean="0"/>
              <a:t>‘</a:t>
            </a:r>
            <a:r>
              <a:rPr lang="en-US" i="1" dirty="0" smtClean="0"/>
              <a:t>girl’</a:t>
            </a:r>
            <a:r>
              <a:rPr lang="en-US" dirty="0" smtClean="0"/>
              <a:t> is not given a name, ‘</a:t>
            </a:r>
            <a:r>
              <a:rPr lang="en-US" i="1" dirty="0" smtClean="0"/>
              <a:t>girl</a:t>
            </a:r>
            <a:r>
              <a:rPr lang="en-US" dirty="0" smtClean="0"/>
              <a:t>’ activates a myth – young/silly/emotional</a:t>
            </a:r>
          </a:p>
          <a:p>
            <a:pPr marL="0" indent="0">
              <a:buNone/>
            </a:pPr>
            <a:r>
              <a:rPr lang="en-US" dirty="0" smtClean="0"/>
              <a:t>‘</a:t>
            </a:r>
            <a:r>
              <a:rPr lang="en-US" i="1" dirty="0" smtClean="0"/>
              <a:t>Junior’</a:t>
            </a:r>
            <a:r>
              <a:rPr lang="en-US" dirty="0" smtClean="0"/>
              <a:t> is privileged white male American name</a:t>
            </a:r>
          </a:p>
          <a:p>
            <a:pPr marL="0" indent="0">
              <a:buNone/>
            </a:pPr>
            <a:r>
              <a:rPr lang="en-US" dirty="0" smtClean="0"/>
              <a:t>‘</a:t>
            </a:r>
            <a:r>
              <a:rPr lang="en-US" i="1" dirty="0" smtClean="0"/>
              <a:t>male infant</a:t>
            </a:r>
            <a:r>
              <a:rPr lang="en-US" dirty="0" smtClean="0"/>
              <a:t>’ – emphasis on male, not named</a:t>
            </a:r>
            <a:endParaRPr lang="en-US" dirty="0"/>
          </a:p>
        </p:txBody>
      </p:sp>
    </p:spTree>
    <p:extLst>
      <p:ext uri="{BB962C8B-B14F-4D97-AF65-F5344CB8AC3E}">
        <p14:creationId xmlns:p14="http://schemas.microsoft.com/office/powerpoint/2010/main" val="28811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
                                            <p:txEl>
                                              <p:pRg st="9" end="9"/>
                                            </p:txEl>
                                          </p:spTgt>
                                        </p:tgtEl>
                                        <p:attrNameLst>
                                          <p:attrName>style.visibility</p:attrName>
                                        </p:attrNameLst>
                                      </p:cBhvr>
                                      <p:to>
                                        <p:strVal val="visible"/>
                                      </p:to>
                                    </p:set>
                                    <p:animEffect transition="in" filter="fade">
                                      <p:cBhvr>
                                        <p:cTn id="97" dur="1000"/>
                                        <p:tgtEl>
                                          <p:spTgt spid="4">
                                            <p:txEl>
                                              <p:pRg st="9" end="9"/>
                                            </p:txEl>
                                          </p:spTgt>
                                        </p:tgtEl>
                                      </p:cBhvr>
                                    </p:animEffect>
                                    <p:anim calcmode="lin" valueType="num">
                                      <p:cBhvr>
                                        <p:cTn id="9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
                                            <p:txEl>
                                              <p:pRg st="10" end="10"/>
                                            </p:txEl>
                                          </p:spTgt>
                                        </p:tgtEl>
                                        <p:attrNameLst>
                                          <p:attrName>style.visibility</p:attrName>
                                        </p:attrNameLst>
                                      </p:cBhvr>
                                      <p:to>
                                        <p:strVal val="visible"/>
                                      </p:to>
                                    </p:set>
                                    <p:animEffect transition="in" filter="fade">
                                      <p:cBhvr>
                                        <p:cTn id="104" dur="1000"/>
                                        <p:tgtEl>
                                          <p:spTgt spid="4">
                                            <p:txEl>
                                              <p:pRg st="10" end="10"/>
                                            </p:txEl>
                                          </p:spTgt>
                                        </p:tgtEl>
                                      </p:cBhvr>
                                    </p:animEffect>
                                    <p:anim calcmode="lin" valueType="num">
                                      <p:cBhvr>
                                        <p:cTn id="10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4">
                                            <p:txEl>
                                              <p:pRg st="11" end="11"/>
                                            </p:txEl>
                                          </p:spTgt>
                                        </p:tgtEl>
                                        <p:attrNameLst>
                                          <p:attrName>style.visibility</p:attrName>
                                        </p:attrNameLst>
                                      </p:cBhvr>
                                      <p:to>
                                        <p:strVal val="visible"/>
                                      </p:to>
                                    </p:set>
                                    <p:animEffect transition="in" filter="fade">
                                      <p:cBhvr>
                                        <p:cTn id="111" dur="1000"/>
                                        <p:tgtEl>
                                          <p:spTgt spid="4">
                                            <p:txEl>
                                              <p:pRg st="11" end="11"/>
                                            </p:txEl>
                                          </p:spTgt>
                                        </p:tgtEl>
                                      </p:cBhvr>
                                    </p:animEffect>
                                    <p:anim calcmode="lin" valueType="num">
                                      <p:cBhvr>
                                        <p:cTn id="11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1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a:t>
            </a:r>
            <a:endParaRPr lang="en-US" dirty="0"/>
          </a:p>
        </p:txBody>
      </p:sp>
      <p:sp>
        <p:nvSpPr>
          <p:cNvPr id="3" name="Content Placeholder 2"/>
          <p:cNvSpPr>
            <a:spLocks noGrp="1"/>
          </p:cNvSpPr>
          <p:nvPr>
            <p:ph sz="half" idx="1"/>
          </p:nvPr>
        </p:nvSpPr>
        <p:spPr>
          <a:xfrm>
            <a:off x="1429133" y="2341233"/>
            <a:ext cx="4800600" cy="3619500"/>
          </a:xfrm>
        </p:spPr>
        <p:txBody>
          <a:bodyPr>
            <a:normAutofit fontScale="70000" lnSpcReduction="20000"/>
          </a:bodyPr>
          <a:lstStyle/>
          <a:p>
            <a:endParaRPr lang="en-US" dirty="0"/>
          </a:p>
          <a:p>
            <a:pPr marL="0" indent="0">
              <a:buNone/>
            </a:pPr>
            <a:r>
              <a:rPr lang="en-AU" b="1" dirty="0" smtClean="0">
                <a:solidFill>
                  <a:schemeClr val="tx1"/>
                </a:solidFill>
              </a:rPr>
              <a:t>Narration?</a:t>
            </a:r>
            <a:r>
              <a:rPr lang="en-AU" dirty="0" smtClean="0"/>
              <a:t> </a:t>
            </a:r>
            <a:r>
              <a:rPr lang="en-AU" dirty="0"/>
              <a:t>— How is the text narrated </a:t>
            </a:r>
            <a:r>
              <a:rPr lang="en-AU" dirty="0" smtClean="0"/>
              <a:t>in order </a:t>
            </a:r>
            <a:r>
              <a:rPr lang="en-AU" b="1" dirty="0" smtClean="0"/>
              <a:t>to </a:t>
            </a:r>
            <a:r>
              <a:rPr lang="en-AU" b="1" dirty="0"/>
              <a:t>position the audience</a:t>
            </a:r>
            <a:r>
              <a:rPr lang="en-AU" dirty="0"/>
              <a:t>? </a:t>
            </a:r>
            <a:r>
              <a:rPr lang="en-AU" dirty="0" smtClean="0"/>
              <a:t>Consider how </a:t>
            </a:r>
            <a:r>
              <a:rPr lang="en-AU" dirty="0"/>
              <a:t>point of view (e.g. first person vs. third person), focalisation and voice position the reader in relation to perspectives, ideas and reliability of the characters or narrator in the </a:t>
            </a:r>
            <a:r>
              <a:rPr lang="en-AU" dirty="0" smtClean="0"/>
              <a:t>text.</a:t>
            </a:r>
          </a:p>
          <a:p>
            <a:pPr marL="0" indent="0">
              <a:buNone/>
            </a:pPr>
            <a:r>
              <a:rPr lang="en-AU" b="1" dirty="0" smtClean="0">
                <a:solidFill>
                  <a:srgbClr val="FF0000"/>
                </a:solidFill>
              </a:rPr>
              <a:t>How is the story narrated? How does this method of narration position the reader to view Junior’s character and his ideology? Which quotes most alienate us from Junior’s perspective?  </a:t>
            </a:r>
            <a:endParaRPr lang="en-AU" b="1" dirty="0">
              <a:solidFill>
                <a:srgbClr val="FF0000"/>
              </a:solidFill>
            </a:endParaRPr>
          </a:p>
          <a:p>
            <a:pPr marL="0" indent="0">
              <a:buNone/>
            </a:pPr>
            <a:endParaRPr lang="en-US" b="1" i="1" dirty="0">
              <a:solidFill>
                <a:srgbClr val="FF0000"/>
              </a:solidFill>
            </a:endParaRPr>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smtClean="0"/>
              <a:t>Third person narration focalizing on the male character…..</a:t>
            </a:r>
            <a:r>
              <a:rPr lang="en-US" dirty="0" smtClean="0"/>
              <a:t>Junior’s account of traumatic events resulting in the death of an infant </a:t>
            </a:r>
            <a:r>
              <a:rPr lang="en-US" dirty="0" smtClean="0">
                <a:solidFill>
                  <a:srgbClr val="FF0000"/>
                </a:solidFill>
              </a:rPr>
              <a:t>positions the reader </a:t>
            </a:r>
            <a:r>
              <a:rPr lang="en-US" dirty="0" smtClean="0"/>
              <a:t>to be repulsed by the thought process of the narrator rather than to sympathize with him. In </a:t>
            </a:r>
            <a:r>
              <a:rPr lang="en-US" dirty="0" smtClean="0">
                <a:solidFill>
                  <a:srgbClr val="FF0000"/>
                </a:solidFill>
              </a:rPr>
              <a:t>rejecting Junior’s world view</a:t>
            </a:r>
            <a:r>
              <a:rPr lang="en-US" dirty="0" smtClean="0"/>
              <a:t>, we accept the meaning constructed in the text – the technological society of the future has succeeded in dehumanizing Junior, who symbolizes future man. </a:t>
            </a:r>
          </a:p>
          <a:p>
            <a:pPr marL="0" indent="0">
              <a:buNone/>
            </a:pPr>
            <a:r>
              <a:rPr lang="en-US" dirty="0" smtClean="0"/>
              <a:t>Evidence. E.g. </a:t>
            </a:r>
            <a:r>
              <a:rPr lang="en-US" i="1" dirty="0" smtClean="0"/>
              <a:t>“….a male infant screamed in terror. </a:t>
            </a:r>
            <a:r>
              <a:rPr lang="en-US" b="1" i="1" dirty="0" smtClean="0">
                <a:solidFill>
                  <a:srgbClr val="FF0000"/>
                </a:solidFill>
              </a:rPr>
              <a:t>Fascinated</a:t>
            </a:r>
            <a:r>
              <a:rPr lang="en-US" i="1" dirty="0" smtClean="0"/>
              <a:t>, Junior approached the sedan</a:t>
            </a:r>
            <a:r>
              <a:rPr lang="en-US" dirty="0" smtClean="0"/>
              <a:t>” and “</a:t>
            </a:r>
            <a:r>
              <a:rPr lang="en-US" i="1" dirty="0" smtClean="0">
                <a:solidFill>
                  <a:srgbClr val="FF0000"/>
                </a:solidFill>
              </a:rPr>
              <a:t>Assessing his options</a:t>
            </a:r>
            <a:r>
              <a:rPr lang="en-US" dirty="0" smtClean="0"/>
              <a:t>…” “</a:t>
            </a:r>
            <a:r>
              <a:rPr lang="en-US" i="1" dirty="0" smtClean="0"/>
              <a:t>Don’t change the past, he reminded himself.”</a:t>
            </a:r>
          </a:p>
          <a:p>
            <a:pPr marL="0" indent="0">
              <a:buNone/>
            </a:pPr>
            <a:r>
              <a:rPr lang="en-US" dirty="0" smtClean="0"/>
              <a:t>He is cold, dispassionate as he makes life and death decisions. </a:t>
            </a:r>
            <a:endParaRPr lang="en-US" dirty="0"/>
          </a:p>
        </p:txBody>
      </p:sp>
    </p:spTree>
    <p:extLst>
      <p:ext uri="{BB962C8B-B14F-4D97-AF65-F5344CB8AC3E}">
        <p14:creationId xmlns:p14="http://schemas.microsoft.com/office/powerpoint/2010/main" val="1389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a:p>
          <a:p>
            <a:pPr marL="0" indent="0">
              <a:buNone/>
            </a:pPr>
            <a:r>
              <a:rPr lang="en-AU" b="1" dirty="0">
                <a:solidFill>
                  <a:schemeClr val="tx1"/>
                </a:solidFill>
              </a:rPr>
              <a:t>S</a:t>
            </a:r>
            <a:r>
              <a:rPr lang="en-AU" b="1" dirty="0" smtClean="0">
                <a:solidFill>
                  <a:schemeClr val="tx1"/>
                </a:solidFill>
              </a:rPr>
              <a:t>ymbols </a:t>
            </a:r>
            <a:r>
              <a:rPr lang="en-AU" b="1" dirty="0">
                <a:solidFill>
                  <a:schemeClr val="tx1"/>
                </a:solidFill>
              </a:rPr>
              <a:t>and metaphors </a:t>
            </a:r>
            <a:r>
              <a:rPr lang="en-AU" dirty="0"/>
              <a:t>— </a:t>
            </a:r>
            <a:r>
              <a:rPr lang="en-AU" b="1" dirty="0">
                <a:solidFill>
                  <a:srgbClr val="FF0000"/>
                </a:solidFill>
              </a:rPr>
              <a:t>What are some key symbols and/or metaphors that significantly contribute to meaning in the text? </a:t>
            </a:r>
            <a:r>
              <a:rPr lang="en-AU" b="1" dirty="0" smtClean="0">
                <a:solidFill>
                  <a:srgbClr val="FF0000"/>
                </a:solidFill>
              </a:rPr>
              <a:t>Underline them. </a:t>
            </a:r>
            <a:r>
              <a:rPr lang="en-AU" dirty="0" smtClean="0"/>
              <a:t>Consider </a:t>
            </a:r>
            <a:r>
              <a:rPr lang="en-AU" dirty="0"/>
              <a:t>symbols and metaphors that are repeated and/or developed in a text to shape representations and ideas in the </a:t>
            </a:r>
            <a:r>
              <a:rPr lang="en-AU" dirty="0" smtClean="0"/>
              <a:t>text.</a:t>
            </a:r>
          </a:p>
          <a:p>
            <a:pPr marL="0" indent="0">
              <a:buNone/>
            </a:pPr>
            <a:endParaRPr lang="en-AU" dirty="0"/>
          </a:p>
          <a:p>
            <a:pPr marL="0" indent="0">
              <a:buNone/>
            </a:pPr>
            <a:r>
              <a:rPr lang="en-AU" dirty="0" smtClean="0"/>
              <a:t>e.g. Junior and his cyborg shell symbolise future society and it’s dehumanizing ideology</a:t>
            </a:r>
          </a:p>
          <a:p>
            <a:pPr marL="0" indent="0">
              <a:buNone/>
            </a:pPr>
            <a:r>
              <a:rPr lang="en-AU" dirty="0" smtClean="0"/>
              <a:t>“</a:t>
            </a:r>
            <a:r>
              <a:rPr lang="en-AU" i="1" dirty="0" smtClean="0"/>
              <a:t>flame - haired sister</a:t>
            </a:r>
            <a:r>
              <a:rPr lang="en-AU" dirty="0" smtClean="0"/>
              <a:t>” – colour used to symbolize temperament? </a:t>
            </a:r>
            <a:endParaRPr lang="en-AU" dirty="0"/>
          </a:p>
          <a:p>
            <a:pPr marL="0" indent="0">
              <a:buNone/>
            </a:pPr>
            <a:r>
              <a:rPr lang="en-AU" dirty="0" smtClean="0"/>
              <a:t>“</a:t>
            </a:r>
            <a:r>
              <a:rPr lang="en-AU" i="1" dirty="0" smtClean="0"/>
              <a:t>the </a:t>
            </a:r>
            <a:r>
              <a:rPr lang="en-AU" i="1" dirty="0"/>
              <a:t>seed of the girl’s </a:t>
            </a:r>
            <a:r>
              <a:rPr lang="en-AU" i="1" dirty="0" smtClean="0"/>
              <a:t>madness</a:t>
            </a:r>
            <a:r>
              <a:rPr lang="en-AU" dirty="0" smtClean="0"/>
              <a:t>” – metaphor comparing state of mind to a seed.</a:t>
            </a:r>
          </a:p>
          <a:p>
            <a:pPr marL="0" indent="0">
              <a:buNone/>
            </a:pPr>
            <a:r>
              <a:rPr lang="en-AU" dirty="0" smtClean="0"/>
              <a:t>“</a:t>
            </a:r>
            <a:r>
              <a:rPr lang="en-AU" i="1" dirty="0" smtClean="0"/>
              <a:t>anger poisoned her voice</a:t>
            </a:r>
            <a:r>
              <a:rPr lang="en-AU" dirty="0" smtClean="0"/>
              <a:t>” </a:t>
            </a:r>
          </a:p>
          <a:p>
            <a:pPr marL="0" indent="0">
              <a:buNone/>
            </a:pPr>
            <a:r>
              <a:rPr lang="en-AU" dirty="0" smtClean="0"/>
              <a:t>It is worth noting that the </a:t>
            </a:r>
            <a:r>
              <a:rPr lang="en-AU" b="1" dirty="0" smtClean="0"/>
              <a:t>writing is characterised by a lack of symbol, metaphor and other figurative </a:t>
            </a:r>
            <a:r>
              <a:rPr lang="en-AU" b="1" dirty="0" smtClean="0"/>
              <a:t>devices</a:t>
            </a:r>
            <a:r>
              <a:rPr lang="en-AU" dirty="0"/>
              <a:t>.</a:t>
            </a:r>
            <a:r>
              <a:rPr lang="en-AU" dirty="0" smtClean="0"/>
              <a:t> </a:t>
            </a:r>
            <a:r>
              <a:rPr lang="en-AU" dirty="0" smtClean="0"/>
              <a:t>It is written dispassionately, in an unemotional</a:t>
            </a:r>
            <a:r>
              <a:rPr lang="en-AU" dirty="0"/>
              <a:t>, rational, and impartial manner</a:t>
            </a:r>
            <a:r>
              <a:rPr lang="en-AU" dirty="0" smtClean="0"/>
              <a:t>. This is worth noting given that the narrative is focalised on a machine-like man who lacks empathy and warmth. </a:t>
            </a:r>
            <a:r>
              <a:rPr lang="en-AU" dirty="0"/>
              <a:t>	</a:t>
            </a:r>
          </a:p>
          <a:p>
            <a:pPr marL="0" indent="0">
              <a:buNone/>
            </a:pPr>
            <a:endParaRPr lang="en-US" dirty="0"/>
          </a:p>
        </p:txBody>
      </p:sp>
    </p:spTree>
    <p:extLst>
      <p:ext uri="{BB962C8B-B14F-4D97-AF65-F5344CB8AC3E}">
        <p14:creationId xmlns:p14="http://schemas.microsoft.com/office/powerpoint/2010/main" val="13456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a:t>
            </a:r>
            <a:endParaRPr lang="en-US" dirty="0"/>
          </a:p>
        </p:txBody>
      </p:sp>
      <p:sp>
        <p:nvSpPr>
          <p:cNvPr id="3" name="Content Placeholder 2"/>
          <p:cNvSpPr>
            <a:spLocks noGrp="1"/>
          </p:cNvSpPr>
          <p:nvPr>
            <p:ph idx="1"/>
          </p:nvPr>
        </p:nvSpPr>
        <p:spPr>
          <a:xfrm>
            <a:off x="1316992" y="1128451"/>
            <a:ext cx="10178322" cy="4885921"/>
          </a:xfrm>
        </p:spPr>
        <p:txBody>
          <a:bodyPr>
            <a:normAutofit fontScale="92500" lnSpcReduction="10000"/>
          </a:bodyPr>
          <a:lstStyle/>
          <a:p>
            <a:pPr marL="0" indent="0">
              <a:buNone/>
            </a:pPr>
            <a:r>
              <a:rPr lang="en-AU" b="1" dirty="0" smtClean="0">
                <a:solidFill>
                  <a:schemeClr val="tx1"/>
                </a:solidFill>
              </a:rPr>
              <a:t>Stylistic </a:t>
            </a:r>
            <a:r>
              <a:rPr lang="en-AU" b="1" dirty="0">
                <a:solidFill>
                  <a:schemeClr val="tx1"/>
                </a:solidFill>
              </a:rPr>
              <a:t>features and literary techniques </a:t>
            </a:r>
            <a:r>
              <a:rPr lang="en-AU" dirty="0"/>
              <a:t>— How are stylistic features and literary techniques used to shape meaning? </a:t>
            </a:r>
            <a:r>
              <a:rPr lang="en-AU" dirty="0" smtClean="0"/>
              <a:t>What comments could you make about </a:t>
            </a:r>
            <a:r>
              <a:rPr lang="en-AU" dirty="0" smtClean="0"/>
              <a:t>how </a:t>
            </a:r>
            <a:r>
              <a:rPr lang="en-AU" dirty="0"/>
              <a:t>the author has </a:t>
            </a:r>
            <a:r>
              <a:rPr lang="en-AU" dirty="0" smtClean="0"/>
              <a:t>used:</a:t>
            </a:r>
            <a:endParaRPr lang="en-AU" dirty="0"/>
          </a:p>
          <a:p>
            <a:r>
              <a:rPr lang="en-US" dirty="0" smtClean="0"/>
              <a:t>Dialogue – sparsely used but very dramatic</a:t>
            </a:r>
          </a:p>
          <a:p>
            <a:r>
              <a:rPr lang="en-US" dirty="0" smtClean="0"/>
              <a:t>imagery </a:t>
            </a:r>
            <a:r>
              <a:rPr lang="en-US" dirty="0"/>
              <a:t>and figurative </a:t>
            </a:r>
            <a:r>
              <a:rPr lang="en-US" dirty="0" smtClean="0"/>
              <a:t>devices – used to develop representations of setting and character; only comment on those that support the development of your central idea  </a:t>
            </a:r>
            <a:endParaRPr lang="en-US" dirty="0"/>
          </a:p>
          <a:p>
            <a:r>
              <a:rPr lang="en-US" dirty="0" smtClean="0"/>
              <a:t>characterization – how are characters described? What are their dominant personality traits? </a:t>
            </a:r>
            <a:r>
              <a:rPr lang="en-US" dirty="0" smtClean="0">
                <a:solidFill>
                  <a:srgbClr val="FF0000"/>
                </a:solidFill>
              </a:rPr>
              <a:t>Draw a mind map of adjectives which describe Junior’s character </a:t>
            </a:r>
            <a:r>
              <a:rPr lang="en-US" dirty="0" smtClean="0">
                <a:solidFill>
                  <a:srgbClr val="FF0000"/>
                </a:solidFill>
              </a:rPr>
              <a:t>traits. </a:t>
            </a:r>
            <a:r>
              <a:rPr lang="en-US" dirty="0" smtClean="0">
                <a:solidFill>
                  <a:srgbClr val="FF0000"/>
                </a:solidFill>
              </a:rPr>
              <a:t>Why do you think he is as he is? </a:t>
            </a:r>
            <a:endParaRPr lang="en-US" dirty="0">
              <a:solidFill>
                <a:srgbClr val="FF0000"/>
              </a:solidFill>
            </a:endParaRPr>
          </a:p>
          <a:p>
            <a:r>
              <a:rPr lang="en-US" dirty="0" smtClean="0"/>
              <a:t>text structures e.g. the shock of the climactic death of an innocent child, the surprise in the last sentence </a:t>
            </a:r>
            <a:endParaRPr lang="en-US" dirty="0"/>
          </a:p>
          <a:p>
            <a:r>
              <a:rPr lang="en-US" dirty="0" smtClean="0"/>
              <a:t>rhetorical devices e.g. the repetition of ‘</a:t>
            </a:r>
            <a:r>
              <a:rPr lang="en-US" i="1" dirty="0" smtClean="0"/>
              <a:t>don’t change the past’ </a:t>
            </a:r>
            <a:r>
              <a:rPr lang="en-US" dirty="0" smtClean="0"/>
              <a:t>and the hyperbole in “</a:t>
            </a:r>
            <a:r>
              <a:rPr lang="en-US" i="1" dirty="0" smtClean="0"/>
              <a:t>escape </a:t>
            </a:r>
            <a:r>
              <a:rPr lang="en-US" i="1" dirty="0"/>
              <a:t>the coming </a:t>
            </a:r>
            <a:r>
              <a:rPr lang="en-US" i="1" dirty="0" smtClean="0"/>
              <a:t>inferno</a:t>
            </a:r>
            <a:r>
              <a:rPr lang="en-US" dirty="0" smtClean="0"/>
              <a:t>” </a:t>
            </a:r>
            <a:r>
              <a:rPr lang="en-US" dirty="0"/>
              <a:t>	</a:t>
            </a:r>
          </a:p>
          <a:p>
            <a:pPr marL="0" indent="0">
              <a:buNone/>
            </a:pPr>
            <a:r>
              <a:rPr lang="en-US" dirty="0" smtClean="0"/>
              <a:t>Remember to provide evidence in the form of quotes, refer in detail to the text to support your ideas. Ensure analysis contributes to the development of your central idea.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945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572" y="646273"/>
            <a:ext cx="10178322" cy="1492132"/>
          </a:xfrm>
        </p:spPr>
        <p:txBody>
          <a:bodyPr/>
          <a:lstStyle/>
          <a:p>
            <a:r>
              <a:rPr lang="en-US" dirty="0" smtClean="0"/>
              <a:t>Reading the Survivor </a:t>
            </a:r>
            <a:r>
              <a:rPr lang="en-US" sz="1600" dirty="0" smtClean="0">
                <a:latin typeface="+mn-lt"/>
              </a:rPr>
              <a:t>using Myth and semiotics. What are the (shared) connotations of significant signs? </a:t>
            </a:r>
            <a:endParaRPr lang="en-US" sz="1600" dirty="0">
              <a:latin typeface="+mn-lt"/>
            </a:endParaRPr>
          </a:p>
        </p:txBody>
      </p:sp>
      <p:sp>
        <p:nvSpPr>
          <p:cNvPr id="3" name="Content Placeholder 2"/>
          <p:cNvSpPr>
            <a:spLocks noGrp="1"/>
          </p:cNvSpPr>
          <p:nvPr>
            <p:ph sz="half" idx="1"/>
          </p:nvPr>
        </p:nvSpPr>
        <p:spPr>
          <a:xfrm>
            <a:off x="1429133" y="2341233"/>
            <a:ext cx="4800600" cy="3619500"/>
          </a:xfrm>
        </p:spPr>
        <p:txBody>
          <a:bodyPr>
            <a:normAutofit fontScale="62500" lnSpcReduction="20000"/>
          </a:bodyPr>
          <a:lstStyle/>
          <a:p>
            <a:pPr marL="0" indent="0">
              <a:buNone/>
            </a:pPr>
            <a:r>
              <a:rPr lang="en-US" sz="3200" b="1" dirty="0">
                <a:solidFill>
                  <a:schemeClr val="tx1"/>
                </a:solidFill>
              </a:rPr>
              <a:t>Semiotics </a:t>
            </a:r>
            <a:r>
              <a:rPr lang="en-US" sz="3200" dirty="0"/>
              <a:t>– the name/sign ‘</a:t>
            </a:r>
            <a:r>
              <a:rPr lang="en-US" sz="3200" i="1" dirty="0"/>
              <a:t>Junior</a:t>
            </a:r>
            <a:r>
              <a:rPr lang="en-US" sz="3200" dirty="0"/>
              <a:t>’ connotes American culture so we assume this is a futuristic representation of American society. </a:t>
            </a:r>
            <a:r>
              <a:rPr lang="en-US" sz="3200" dirty="0" smtClean="0"/>
              <a:t>‘</a:t>
            </a:r>
            <a:r>
              <a:rPr lang="en-US" sz="3200" i="1" dirty="0" smtClean="0"/>
              <a:t>Junior</a:t>
            </a:r>
            <a:r>
              <a:rPr lang="en-US" sz="3200" dirty="0" smtClean="0"/>
              <a:t>’ Also </a:t>
            </a:r>
            <a:r>
              <a:rPr lang="en-US" sz="3200" dirty="0"/>
              <a:t>connotes male </a:t>
            </a:r>
            <a:r>
              <a:rPr lang="en-US" sz="3200" dirty="0" smtClean="0"/>
              <a:t>privilege and/or the infantilization of the character.</a:t>
            </a:r>
          </a:p>
          <a:p>
            <a:pPr marL="0" indent="0">
              <a:buNone/>
            </a:pPr>
            <a:r>
              <a:rPr lang="en-US" sz="3200" dirty="0" smtClean="0"/>
              <a:t>‘</a:t>
            </a:r>
            <a:r>
              <a:rPr lang="en-US" sz="3200" i="1" dirty="0" smtClean="0"/>
              <a:t>cyborg body</a:t>
            </a:r>
            <a:r>
              <a:rPr lang="en-US" sz="3200" dirty="0" smtClean="0"/>
              <a:t>’ –connotes masculinity </a:t>
            </a:r>
            <a:endParaRPr lang="en-US" sz="3200" dirty="0"/>
          </a:p>
          <a:p>
            <a:pPr marL="0" indent="0">
              <a:buNone/>
            </a:pPr>
            <a:r>
              <a:rPr lang="en-US" sz="3200" dirty="0" smtClean="0"/>
              <a:t>‘</a:t>
            </a:r>
            <a:r>
              <a:rPr lang="en-US" sz="3200" i="1" dirty="0" smtClean="0"/>
              <a:t>lone survivor</a:t>
            </a:r>
            <a:r>
              <a:rPr lang="en-US" sz="3200" dirty="0" smtClean="0"/>
              <a:t>’ –connotes a tragic event</a:t>
            </a:r>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b="1" dirty="0" smtClean="0">
                <a:solidFill>
                  <a:schemeClr val="tx1"/>
                </a:solidFill>
              </a:rPr>
              <a:t>Semiotics/Myth</a:t>
            </a:r>
            <a:r>
              <a:rPr lang="en-US" dirty="0" smtClean="0"/>
              <a:t> activated in “</a:t>
            </a:r>
            <a:r>
              <a:rPr lang="en-US" i="1" dirty="0" smtClean="0"/>
              <a:t>The Survivor”</a:t>
            </a:r>
            <a:r>
              <a:rPr lang="en-US" dirty="0" smtClean="0"/>
              <a:t> – </a:t>
            </a:r>
          </a:p>
          <a:p>
            <a:r>
              <a:rPr lang="en-US" dirty="0" smtClean="0"/>
              <a:t>‘male infant…curly black hair’, </a:t>
            </a:r>
          </a:p>
          <a:p>
            <a:r>
              <a:rPr lang="en-US" dirty="0" smtClean="0"/>
              <a:t>‘villain’, </a:t>
            </a:r>
          </a:p>
          <a:p>
            <a:r>
              <a:rPr lang="en-US" dirty="0" smtClean="0"/>
              <a:t>‘emotional, vengeful woman’, </a:t>
            </a:r>
          </a:p>
          <a:p>
            <a:r>
              <a:rPr lang="en-US" dirty="0" smtClean="0"/>
              <a:t>‘calm, rational man’, </a:t>
            </a:r>
          </a:p>
          <a:p>
            <a:r>
              <a:rPr lang="en-US" dirty="0" smtClean="0"/>
              <a:t>‘the idealized past’</a:t>
            </a:r>
          </a:p>
          <a:p>
            <a:pPr marL="0" indent="0">
              <a:buNone/>
            </a:pPr>
            <a:endParaRPr lang="en-US" dirty="0" smtClean="0"/>
          </a:p>
          <a:p>
            <a:pPr marL="0" indent="0">
              <a:buNone/>
            </a:pPr>
            <a:r>
              <a:rPr lang="en-AU" dirty="0" smtClean="0"/>
              <a:t>Underpinned by naturalised ideology….just the way things are….goes without saying…..myth accepted unquestionably in a culture.</a:t>
            </a:r>
          </a:p>
          <a:p>
            <a:pPr marL="0" indent="0">
              <a:buNone/>
            </a:pPr>
            <a:r>
              <a:rPr lang="en-AU" b="1" dirty="0" smtClean="0">
                <a:solidFill>
                  <a:srgbClr val="FF0000"/>
                </a:solidFill>
              </a:rPr>
              <a:t>It would be beneficial to identify the activation of myth in a text, especially myth which normalises (unjust) ideology. You may not need to use the word ‘semiotics’ but do discuss the connotations of words. </a:t>
            </a:r>
            <a:endParaRPr lang="en-AU" b="1" dirty="0">
              <a:solidFill>
                <a:srgbClr val="FF0000"/>
              </a:solidFill>
            </a:endParaRPr>
          </a:p>
          <a:p>
            <a:pPr marL="0" indent="0">
              <a:buNone/>
            </a:pPr>
            <a:r>
              <a:rPr lang="en-AU" dirty="0"/>
              <a:t>	</a:t>
            </a:r>
          </a:p>
          <a:p>
            <a:pPr marL="0" indent="0">
              <a:buNone/>
            </a:pPr>
            <a:endParaRPr lang="en-US" dirty="0" smtClean="0"/>
          </a:p>
        </p:txBody>
      </p:sp>
    </p:spTree>
    <p:extLst>
      <p:ext uri="{BB962C8B-B14F-4D97-AF65-F5344CB8AC3E}">
        <p14:creationId xmlns:p14="http://schemas.microsoft.com/office/powerpoint/2010/main" val="34404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1000"/>
                                        <p:tgtEl>
                                          <p:spTgt spid="4">
                                            <p:txEl>
                                              <p:pRg st="5" end="5"/>
                                            </p:txEl>
                                          </p:spTgt>
                                        </p:tgtEl>
                                      </p:cBhvr>
                                    </p:animEffect>
                                    <p:anim calcmode="lin" valueType="num">
                                      <p:cBhvr>
                                        <p:cTn id="6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Effect transition="in" filter="fade">
                                      <p:cBhvr>
                                        <p:cTn id="69" dur="1000"/>
                                        <p:tgtEl>
                                          <p:spTgt spid="4">
                                            <p:txEl>
                                              <p:pRg st="7" end="7"/>
                                            </p:txEl>
                                          </p:spTgt>
                                        </p:tgtEl>
                                      </p:cBhvr>
                                    </p:animEffect>
                                    <p:anim calcmode="lin" valueType="num">
                                      <p:cBhvr>
                                        <p:cTn id="7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fade">
                                      <p:cBhvr>
                                        <p:cTn id="76" dur="1000"/>
                                        <p:tgtEl>
                                          <p:spTgt spid="4">
                                            <p:txEl>
                                              <p:pRg st="8" end="8"/>
                                            </p:txEl>
                                          </p:spTgt>
                                        </p:tgtEl>
                                      </p:cBhvr>
                                    </p:animEffect>
                                    <p:anim calcmode="lin" valueType="num">
                                      <p:cBhvr>
                                        <p:cTn id="7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t>
            </a:r>
            <a:r>
              <a:rPr lang="en-US" i="1" dirty="0" smtClean="0"/>
              <a:t>the Survivor</a:t>
            </a:r>
            <a:br>
              <a:rPr lang="en-US" i="1" dirty="0" smtClean="0"/>
            </a:br>
            <a:r>
              <a:rPr lang="en-US" i="1" dirty="0" smtClean="0"/>
              <a:t>W-C-C Approaches</a:t>
            </a:r>
            <a:endParaRPr lang="en-US" i="1" dirty="0"/>
          </a:p>
        </p:txBody>
      </p:sp>
      <p:sp>
        <p:nvSpPr>
          <p:cNvPr id="3" name="Rectangle 2"/>
          <p:cNvSpPr/>
          <p:nvPr/>
        </p:nvSpPr>
        <p:spPr>
          <a:xfrm>
            <a:off x="1106424" y="1764792"/>
            <a:ext cx="10533888" cy="500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World-context-</a:t>
            </a:r>
            <a:r>
              <a:rPr lang="en-US" b="1" dirty="0" err="1">
                <a:solidFill>
                  <a:schemeClr val="tx1"/>
                </a:solidFill>
              </a:rPr>
              <a:t>centred</a:t>
            </a:r>
            <a:r>
              <a:rPr lang="en-US" b="1" dirty="0">
                <a:solidFill>
                  <a:schemeClr val="tx1"/>
                </a:solidFill>
              </a:rPr>
              <a:t> strategies </a:t>
            </a:r>
          </a:p>
          <a:p>
            <a:r>
              <a:rPr lang="en-AU" b="1" dirty="0">
                <a:solidFill>
                  <a:schemeClr val="tx1"/>
                </a:solidFill>
              </a:rPr>
              <a:t>Some strategies that students could use to produce a world-context-centred reading include focusing on: </a:t>
            </a:r>
          </a:p>
          <a:p>
            <a:r>
              <a:rPr lang="en-AU" b="1" dirty="0">
                <a:solidFill>
                  <a:schemeClr val="tx1"/>
                </a:solidFill>
              </a:rPr>
              <a:t>• representations — How does the text construct representations of people, groups, places or ideas? </a:t>
            </a:r>
          </a:p>
          <a:p>
            <a:r>
              <a:rPr lang="en-AU" b="1" dirty="0">
                <a:solidFill>
                  <a:schemeClr val="tx1"/>
                </a:solidFill>
              </a:rPr>
              <a:t>• ideology — What cultural beliefs, values and attitudes that reinforce particular power structures in society underpin the text? How does the text challenge or reinforce dominant worldviews? </a:t>
            </a:r>
          </a:p>
          <a:p>
            <a:r>
              <a:rPr lang="en-AU" b="1" dirty="0">
                <a:solidFill>
                  <a:schemeClr val="tx1"/>
                </a:solidFill>
              </a:rPr>
              <a:t>• cultural ideas — Consider how the text upholds or resists prevalent cultural ideas related to topics such as - race </a:t>
            </a:r>
          </a:p>
          <a:p>
            <a:r>
              <a:rPr lang="en-US" b="1" dirty="0">
                <a:solidFill>
                  <a:schemeClr val="tx1"/>
                </a:solidFill>
              </a:rPr>
              <a:t>- gender </a:t>
            </a:r>
          </a:p>
          <a:p>
            <a:r>
              <a:rPr lang="en-US" b="1" dirty="0">
                <a:solidFill>
                  <a:schemeClr val="tx1"/>
                </a:solidFill>
              </a:rPr>
              <a:t>- class </a:t>
            </a:r>
          </a:p>
          <a:p>
            <a:r>
              <a:rPr lang="en-US" b="1" dirty="0">
                <a:solidFill>
                  <a:schemeClr val="tx1"/>
                </a:solidFill>
              </a:rPr>
              <a:t>- sexuality </a:t>
            </a:r>
          </a:p>
          <a:p>
            <a:r>
              <a:rPr lang="en-US" b="1" dirty="0">
                <a:solidFill>
                  <a:schemeClr val="tx1"/>
                </a:solidFill>
              </a:rPr>
              <a:t>- age </a:t>
            </a:r>
          </a:p>
          <a:p>
            <a:pPr marL="285750" indent="-285750">
              <a:buFontTx/>
              <a:buChar char="-"/>
            </a:pPr>
            <a:r>
              <a:rPr lang="en-US" b="1" dirty="0" smtClean="0">
                <a:solidFill>
                  <a:schemeClr val="tx1"/>
                </a:solidFill>
              </a:rPr>
              <a:t>the </a:t>
            </a:r>
            <a:r>
              <a:rPr lang="en-US" b="1" dirty="0">
                <a:solidFill>
                  <a:schemeClr val="tx1"/>
                </a:solidFill>
              </a:rPr>
              <a:t>environment. </a:t>
            </a:r>
            <a:endParaRPr lang="en-US" b="1" dirty="0" smtClean="0">
              <a:solidFill>
                <a:schemeClr val="tx1"/>
              </a:solidFill>
            </a:endParaRPr>
          </a:p>
          <a:p>
            <a:r>
              <a:rPr lang="en-US" b="1" dirty="0" smtClean="0">
                <a:solidFill>
                  <a:schemeClr val="tx1"/>
                </a:solidFill>
              </a:rPr>
              <a:t>From QCAA reading strategies document</a:t>
            </a:r>
            <a:endParaRPr lang="en-US" b="1" dirty="0">
              <a:solidFill>
                <a:schemeClr val="tx1"/>
              </a:solidFill>
            </a:endParaRPr>
          </a:p>
          <a:p>
            <a:endParaRPr lang="en-US" dirty="0"/>
          </a:p>
          <a:p>
            <a:pPr algn="ctr"/>
            <a:endParaRPr lang="en-US" dirty="0"/>
          </a:p>
        </p:txBody>
      </p:sp>
      <p:pic>
        <p:nvPicPr>
          <p:cNvPr id="4" name="Picture 3"/>
          <p:cNvPicPr>
            <a:picLocks noChangeAspect="1"/>
          </p:cNvPicPr>
          <p:nvPr/>
        </p:nvPicPr>
        <p:blipFill>
          <a:blip r:embed="rId2"/>
          <a:stretch>
            <a:fillRect/>
          </a:stretch>
        </p:blipFill>
        <p:spPr>
          <a:xfrm>
            <a:off x="8892073" y="578497"/>
            <a:ext cx="2443876" cy="1395899"/>
          </a:xfrm>
          <a:prstGeom prst="rect">
            <a:avLst/>
          </a:prstGeom>
        </p:spPr>
      </p:pic>
    </p:spTree>
    <p:extLst>
      <p:ext uri="{BB962C8B-B14F-4D97-AF65-F5344CB8AC3E}">
        <p14:creationId xmlns:p14="http://schemas.microsoft.com/office/powerpoint/2010/main" val="26872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additive="base">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1000" fill="hold"/>
                                        <p:tgtEl>
                                          <p:spTgt spid="4"/>
                                        </p:tgtEl>
                                        <p:attrNameLst>
                                          <p:attrName>ppt_w</p:attrName>
                                        </p:attrNameLst>
                                      </p:cBhvr>
                                      <p:tavLst>
                                        <p:tav tm="0">
                                          <p:val>
                                            <p:fltVal val="0"/>
                                          </p:val>
                                        </p:tav>
                                        <p:tav tm="100000">
                                          <p:val>
                                            <p:strVal val="#ppt_w"/>
                                          </p:val>
                                        </p:tav>
                                      </p:tavLst>
                                    </p:anim>
                                    <p:anim calcmode="lin" valueType="num">
                                      <p:cBhvr>
                                        <p:cTn id="75" dur="1000" fill="hold"/>
                                        <p:tgtEl>
                                          <p:spTgt spid="4"/>
                                        </p:tgtEl>
                                        <p:attrNameLst>
                                          <p:attrName>ppt_h</p:attrName>
                                        </p:attrNameLst>
                                      </p:cBhvr>
                                      <p:tavLst>
                                        <p:tav tm="0">
                                          <p:val>
                                            <p:fltVal val="0"/>
                                          </p:val>
                                        </p:tav>
                                        <p:tav tm="100000">
                                          <p:val>
                                            <p:strVal val="#ppt_h"/>
                                          </p:val>
                                        </p:tav>
                                      </p:tavLst>
                                    </p:anim>
                                    <p:anim calcmode="lin" valueType="num">
                                      <p:cBhvr>
                                        <p:cTn id="76" dur="1000" fill="hold"/>
                                        <p:tgtEl>
                                          <p:spTgt spid="4"/>
                                        </p:tgtEl>
                                        <p:attrNameLst>
                                          <p:attrName>style.rotation</p:attrName>
                                        </p:attrNameLst>
                                      </p:cBhvr>
                                      <p:tavLst>
                                        <p:tav tm="0">
                                          <p:val>
                                            <p:fltVal val="90"/>
                                          </p:val>
                                        </p:tav>
                                        <p:tav tm="100000">
                                          <p:val>
                                            <p:fltVal val="0"/>
                                          </p:val>
                                        </p:tav>
                                      </p:tavLst>
                                    </p:anim>
                                    <p:animEffect transition="in" filter="fade">
                                      <p:cBhvr>
                                        <p:cTn id="7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 – W-C-C Approaches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AU" b="1" dirty="0" smtClean="0">
                <a:solidFill>
                  <a:schemeClr val="tx1"/>
                </a:solidFill>
              </a:rPr>
              <a:t>Representations — How does the text construct representations of people, groups, places or ideas?</a:t>
            </a:r>
          </a:p>
          <a:p>
            <a:pPr marL="0" indent="0">
              <a:buNone/>
            </a:pPr>
            <a:r>
              <a:rPr lang="en-AU" b="1" dirty="0" smtClean="0"/>
              <a:t>People:</a:t>
            </a:r>
            <a:r>
              <a:rPr lang="en-AU" i="1" dirty="0" smtClean="0"/>
              <a:t> Junior lacks </a:t>
            </a:r>
            <a:r>
              <a:rPr lang="en-AU" i="1" dirty="0"/>
              <a:t>any emotional response when witnessing the distress of the trapped </a:t>
            </a:r>
            <a:r>
              <a:rPr lang="en-AU" i="1" dirty="0" smtClean="0"/>
              <a:t>children. </a:t>
            </a:r>
            <a:r>
              <a:rPr lang="en-AU" dirty="0"/>
              <a:t>	</a:t>
            </a:r>
            <a:endParaRPr lang="en-AU" i="1" dirty="0" smtClean="0"/>
          </a:p>
          <a:p>
            <a:pPr marL="0" indent="0">
              <a:buNone/>
            </a:pPr>
            <a:r>
              <a:rPr lang="en-AU" b="1" dirty="0" smtClean="0"/>
              <a:t>Places: </a:t>
            </a:r>
            <a:r>
              <a:rPr lang="en-AU" i="1" dirty="0" smtClean="0"/>
              <a:t>The </a:t>
            </a:r>
            <a:r>
              <a:rPr lang="en-AU" i="1" dirty="0"/>
              <a:t>future is represented as a highly industrialised and technologically advanced place, in contrast to the more naturalistic </a:t>
            </a:r>
            <a:r>
              <a:rPr lang="en-AU" i="1" dirty="0" smtClean="0"/>
              <a:t>present. </a:t>
            </a:r>
          </a:p>
          <a:p>
            <a:pPr marL="0" indent="0">
              <a:buNone/>
            </a:pPr>
            <a:r>
              <a:rPr lang="en-AU" b="1" dirty="0" smtClean="0"/>
              <a:t>Ideas: </a:t>
            </a:r>
            <a:r>
              <a:rPr lang="en-AU" dirty="0"/>
              <a:t>We are positioned to shun Junior’s </a:t>
            </a:r>
            <a:r>
              <a:rPr lang="en-AU" dirty="0" smtClean="0"/>
              <a:t>inhumane ideology </a:t>
            </a:r>
            <a:r>
              <a:rPr lang="en-AU" dirty="0"/>
              <a:t>and, by extension, the ideology of future </a:t>
            </a:r>
            <a:r>
              <a:rPr lang="en-AU" dirty="0" smtClean="0"/>
              <a:t>humans. It </a:t>
            </a:r>
            <a:r>
              <a:rPr lang="en-AU" dirty="0"/>
              <a:t>is implied that futuristic practices involving time travel and transplanting human consciousness into cyborg bodies, causes individuals to lose </a:t>
            </a:r>
            <a:r>
              <a:rPr lang="en-AU" dirty="0" smtClean="0"/>
              <a:t>aspects of their </a:t>
            </a:r>
            <a:r>
              <a:rPr lang="en-AU" dirty="0"/>
              <a:t>humanity. 	</a:t>
            </a:r>
          </a:p>
          <a:p>
            <a:pPr marL="0" indent="0">
              <a:buNone/>
            </a:pPr>
            <a:r>
              <a:rPr lang="en-AU" i="1" dirty="0" smtClean="0"/>
              <a:t> </a:t>
            </a:r>
            <a:r>
              <a:rPr lang="en-AU" dirty="0"/>
              <a:t>	</a:t>
            </a:r>
            <a:r>
              <a:rPr lang="en-AU" dirty="0" smtClean="0">
                <a:solidFill>
                  <a:srgbClr val="FF0000"/>
                </a:solidFill>
              </a:rPr>
              <a:t>You obviously need to provide evidence from the text to support your assertions</a:t>
            </a:r>
            <a:r>
              <a:rPr lang="en-AU" dirty="0" smtClean="0"/>
              <a:t>. </a:t>
            </a:r>
            <a:endParaRPr lang="en-AU" dirty="0"/>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AU" sz="1900" i="1" dirty="0"/>
              <a:t>	</a:t>
            </a:r>
          </a:p>
          <a:p>
            <a:pPr marL="0" indent="0">
              <a:buNone/>
            </a:pPr>
            <a:endParaRPr lang="en-AU" sz="2100" b="1"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55" y="2401856"/>
            <a:ext cx="3862874" cy="2907262"/>
          </a:xfrm>
          <a:prstGeom prst="rect">
            <a:avLst/>
          </a:prstGeom>
        </p:spPr>
      </p:pic>
    </p:spTree>
    <p:extLst>
      <p:ext uri="{BB962C8B-B14F-4D97-AF65-F5344CB8AC3E}">
        <p14:creationId xmlns:p14="http://schemas.microsoft.com/office/powerpoint/2010/main" val="8265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Survivor – W-C-C Approaches</a:t>
            </a:r>
          </a:p>
        </p:txBody>
      </p:sp>
      <p:sp>
        <p:nvSpPr>
          <p:cNvPr id="3" name="Content Placeholder 2"/>
          <p:cNvSpPr>
            <a:spLocks noGrp="1"/>
          </p:cNvSpPr>
          <p:nvPr>
            <p:ph sz="half" idx="1"/>
          </p:nvPr>
        </p:nvSpPr>
        <p:spPr>
          <a:xfrm>
            <a:off x="1257300" y="2286000"/>
            <a:ext cx="10172700" cy="3619500"/>
          </a:xfrm>
        </p:spPr>
        <p:txBody>
          <a:bodyPr>
            <a:normAutofit fontScale="85000" lnSpcReduction="10000"/>
          </a:bodyPr>
          <a:lstStyle/>
          <a:p>
            <a:pPr marL="0" indent="0">
              <a:buNone/>
            </a:pPr>
            <a:r>
              <a:rPr lang="en-AU" b="1" dirty="0">
                <a:solidFill>
                  <a:schemeClr val="tx1"/>
                </a:solidFill>
              </a:rPr>
              <a:t>Ideology — What cultural beliefs, values and attitudes that reinforce particular power structures in society underpin the text? How does the text challenge or reinforce dominant worldviews?</a:t>
            </a:r>
          </a:p>
          <a:p>
            <a:pPr marL="0" indent="0">
              <a:buNone/>
            </a:pPr>
            <a:endParaRPr lang="en-AU" b="1" dirty="0">
              <a:solidFill>
                <a:schemeClr val="tx1"/>
              </a:solidFill>
            </a:endParaRPr>
          </a:p>
          <a:p>
            <a:pPr marL="0" indent="0">
              <a:buNone/>
            </a:pPr>
            <a:r>
              <a:rPr lang="en-AU" b="1" dirty="0"/>
              <a:t>The dominant worldview</a:t>
            </a:r>
            <a:r>
              <a:rPr lang="en-AU" i="1" dirty="0"/>
              <a:t>: The reference to the organisation that Junior works for, the Department of History, as well as Junior’s constant bringing to mind of protocols – a word that the typical reader associates with bureaucratic systems of authority – gives the impression that the future is one in which </a:t>
            </a:r>
            <a:r>
              <a:rPr lang="en-AU" b="1" i="1" dirty="0"/>
              <a:t>instrumental reason is highly valued, perhaps over ‘soft’ human emotions. </a:t>
            </a:r>
            <a:r>
              <a:rPr lang="en-AU" dirty="0"/>
              <a:t>	</a:t>
            </a:r>
          </a:p>
          <a:p>
            <a:pPr marL="0" indent="0">
              <a:buNone/>
            </a:pPr>
            <a:r>
              <a:rPr lang="en-AU" b="1" dirty="0">
                <a:solidFill>
                  <a:schemeClr val="tx1"/>
                </a:solidFill>
              </a:rPr>
              <a:t> </a:t>
            </a:r>
            <a:r>
              <a:rPr lang="en-AU" sz="2100" b="1" dirty="0"/>
              <a:t>Challenge to worldview: </a:t>
            </a:r>
            <a:r>
              <a:rPr lang="en-AU" sz="1800" i="1" dirty="0"/>
              <a:t>The story implies that ideology’s hold on Junior is not complete. </a:t>
            </a:r>
            <a:r>
              <a:rPr lang="en-AU" sz="1900" i="1" dirty="0"/>
              <a:t>Junior’s actions in disobeying one protocol to fulfil another can be read as a type of critique of the ideology of his cultural context. He does, however, quite coldly preside over the death of a child in order to obey ‘protocols</a:t>
            </a:r>
            <a:r>
              <a:rPr lang="en-AU" sz="1900" i="1" dirty="0" smtClean="0"/>
              <a:t>’ ,so he is far from being a rebel.</a:t>
            </a:r>
            <a:r>
              <a:rPr lang="en-AU" sz="1900" i="1" dirty="0"/>
              <a:t>	</a:t>
            </a:r>
          </a:p>
          <a:p>
            <a:pPr marL="0" indent="0">
              <a:buNone/>
            </a:pPr>
            <a:endParaRPr lang="en-US" dirty="0"/>
          </a:p>
        </p:txBody>
      </p:sp>
    </p:spTree>
    <p:extLst>
      <p:ext uri="{BB962C8B-B14F-4D97-AF65-F5344CB8AC3E}">
        <p14:creationId xmlns:p14="http://schemas.microsoft.com/office/powerpoint/2010/main" val="16142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survivor: w-c-c approaches</a:t>
            </a:r>
            <a:endParaRPr lang="en-US" dirty="0"/>
          </a:p>
        </p:txBody>
      </p:sp>
      <p:sp>
        <p:nvSpPr>
          <p:cNvPr id="3" name="Content Placeholder 2"/>
          <p:cNvSpPr>
            <a:spLocks noGrp="1"/>
          </p:cNvSpPr>
          <p:nvPr>
            <p:ph sz="half" idx="1"/>
          </p:nvPr>
        </p:nvSpPr>
        <p:spPr>
          <a:xfrm>
            <a:off x="1251678" y="2080258"/>
            <a:ext cx="4800600" cy="3619500"/>
          </a:xfrm>
        </p:spPr>
        <p:txBody>
          <a:bodyPr>
            <a:normAutofit fontScale="85000" lnSpcReduction="20000"/>
          </a:bodyPr>
          <a:lstStyle/>
          <a:p>
            <a:pPr marL="0" indent="0">
              <a:buNone/>
            </a:pPr>
            <a:r>
              <a:rPr lang="en-AU" b="1" dirty="0">
                <a:solidFill>
                  <a:schemeClr val="tx1"/>
                </a:solidFill>
              </a:rPr>
              <a:t>C</a:t>
            </a:r>
            <a:r>
              <a:rPr lang="en-AU" b="1" dirty="0" smtClean="0">
                <a:solidFill>
                  <a:schemeClr val="tx1"/>
                </a:solidFill>
              </a:rPr>
              <a:t>ultural </a:t>
            </a:r>
            <a:r>
              <a:rPr lang="en-AU" b="1" dirty="0">
                <a:solidFill>
                  <a:schemeClr val="tx1"/>
                </a:solidFill>
              </a:rPr>
              <a:t>ideas — Consider how the text upholds or resists prevalent cultural ideas related to topics such as </a:t>
            </a:r>
            <a:endParaRPr lang="en-AU" b="1" dirty="0" smtClean="0">
              <a:solidFill>
                <a:schemeClr val="tx1"/>
              </a:solidFill>
            </a:endParaRPr>
          </a:p>
          <a:p>
            <a:r>
              <a:rPr lang="en-AU" b="1" dirty="0" smtClean="0">
                <a:solidFill>
                  <a:schemeClr val="tx1"/>
                </a:solidFill>
              </a:rPr>
              <a:t>race </a:t>
            </a:r>
            <a:endParaRPr lang="en-AU" b="1" dirty="0">
              <a:solidFill>
                <a:schemeClr val="tx1"/>
              </a:solidFill>
            </a:endParaRPr>
          </a:p>
          <a:p>
            <a:r>
              <a:rPr lang="en-US" b="1" dirty="0" smtClean="0">
                <a:solidFill>
                  <a:schemeClr val="tx1"/>
                </a:solidFill>
              </a:rPr>
              <a:t>gender </a:t>
            </a:r>
            <a:endParaRPr lang="en-US" b="1" dirty="0">
              <a:solidFill>
                <a:schemeClr val="tx1"/>
              </a:solidFill>
            </a:endParaRPr>
          </a:p>
          <a:p>
            <a:r>
              <a:rPr lang="en-US" b="1" dirty="0" smtClean="0">
                <a:solidFill>
                  <a:schemeClr val="tx1"/>
                </a:solidFill>
              </a:rPr>
              <a:t>class </a:t>
            </a:r>
            <a:endParaRPr lang="en-US" b="1" dirty="0">
              <a:solidFill>
                <a:schemeClr val="tx1"/>
              </a:solidFill>
            </a:endParaRPr>
          </a:p>
          <a:p>
            <a:r>
              <a:rPr lang="en-US" b="1" dirty="0" smtClean="0">
                <a:solidFill>
                  <a:schemeClr val="tx1"/>
                </a:solidFill>
              </a:rPr>
              <a:t>sexuality </a:t>
            </a:r>
            <a:endParaRPr lang="en-US" b="1" dirty="0">
              <a:solidFill>
                <a:schemeClr val="tx1"/>
              </a:solidFill>
            </a:endParaRPr>
          </a:p>
          <a:p>
            <a:r>
              <a:rPr lang="en-US" b="1" dirty="0" smtClean="0">
                <a:solidFill>
                  <a:schemeClr val="tx1"/>
                </a:solidFill>
              </a:rPr>
              <a:t>age </a:t>
            </a:r>
          </a:p>
          <a:p>
            <a:r>
              <a:rPr lang="en-US" b="1" dirty="0" smtClean="0">
                <a:solidFill>
                  <a:srgbClr val="FF0000"/>
                </a:solidFill>
              </a:rPr>
              <a:t>the </a:t>
            </a:r>
            <a:r>
              <a:rPr lang="en-US" b="1" dirty="0">
                <a:solidFill>
                  <a:srgbClr val="FF0000"/>
                </a:solidFill>
              </a:rPr>
              <a:t>environment</a:t>
            </a:r>
            <a:r>
              <a:rPr lang="en-US" b="1" dirty="0">
                <a:solidFill>
                  <a:schemeClr val="tx1"/>
                </a:solidFill>
              </a:rPr>
              <a:t>.</a:t>
            </a:r>
            <a:endParaRPr lang="en-US" dirty="0"/>
          </a:p>
        </p:txBody>
      </p:sp>
      <p:sp>
        <p:nvSpPr>
          <p:cNvPr id="4" name="Content Placeholder 3"/>
          <p:cNvSpPr>
            <a:spLocks noGrp="1"/>
          </p:cNvSpPr>
          <p:nvPr>
            <p:ph sz="half" idx="2"/>
          </p:nvPr>
        </p:nvSpPr>
        <p:spPr>
          <a:xfrm>
            <a:off x="6647796" y="1558212"/>
            <a:ext cx="4800600" cy="4347288"/>
          </a:xfrm>
        </p:spPr>
        <p:txBody>
          <a:bodyPr>
            <a:normAutofit fontScale="85000" lnSpcReduction="20000"/>
          </a:bodyPr>
          <a:lstStyle/>
          <a:p>
            <a:pPr marL="0" indent="0">
              <a:buNone/>
            </a:pPr>
            <a:r>
              <a:rPr lang="en-US" dirty="0" smtClean="0"/>
              <a:t>Race does not seem relevant except that Junior is half cyborg….</a:t>
            </a:r>
          </a:p>
          <a:p>
            <a:pPr marL="0" indent="0">
              <a:buNone/>
            </a:pPr>
            <a:r>
              <a:rPr lang="en-US" b="1" dirty="0" smtClean="0"/>
              <a:t>Gender – the representation of the girl activates/upholds the myth of the emotional, irrational woman. This biased representation may be challenged by feminist literary critics.</a:t>
            </a:r>
          </a:p>
          <a:p>
            <a:pPr marL="0" indent="0">
              <a:buNone/>
            </a:pPr>
            <a:r>
              <a:rPr lang="en-US" dirty="0" smtClean="0"/>
              <a:t>Class does not seem relevant unless you refer to the ruler and the ruled in the future of the story – the girl holds the power in a class hierarchy.</a:t>
            </a:r>
          </a:p>
          <a:p>
            <a:pPr marL="0" indent="0">
              <a:buNone/>
            </a:pPr>
            <a:r>
              <a:rPr lang="en-US" b="1" dirty="0" smtClean="0"/>
              <a:t>The myth of innocent childhood is activated. </a:t>
            </a:r>
          </a:p>
          <a:p>
            <a:pPr marL="0" indent="0">
              <a:buNone/>
            </a:pPr>
            <a:r>
              <a:rPr lang="en-US" b="1" dirty="0" smtClean="0">
                <a:solidFill>
                  <a:srgbClr val="FF0000"/>
                </a:solidFill>
              </a:rPr>
              <a:t>The dominance of nature over industry in the past is romanticized as being preferable to the world in the future. </a:t>
            </a:r>
          </a:p>
          <a:p>
            <a:pPr marL="0" indent="0">
              <a:buNone/>
            </a:pPr>
            <a:endParaRPr lang="en-US" dirty="0"/>
          </a:p>
        </p:txBody>
      </p:sp>
    </p:spTree>
    <p:extLst>
      <p:ext uri="{BB962C8B-B14F-4D97-AF65-F5344CB8AC3E}">
        <p14:creationId xmlns:p14="http://schemas.microsoft.com/office/powerpoint/2010/main" val="34194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additive="base">
                                        <p:cTn id="5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 calcmode="lin" valueType="num">
                                      <p:cBhvr additive="base">
                                        <p:cTn id="6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 calcmode="lin" valueType="num">
                                      <p:cBhvr additive="base">
                                        <p:cTn id="6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4" end="4"/>
                                            </p:txEl>
                                          </p:spTgt>
                                        </p:tgtEl>
                                        <p:attrNameLst>
                                          <p:attrName>style.visibility</p:attrName>
                                        </p:attrNameLst>
                                      </p:cBhvr>
                                      <p:to>
                                        <p:strVal val="visible"/>
                                      </p:to>
                                    </p:set>
                                    <p:anim calcmode="lin" valueType="num">
                                      <p:cBhvr additive="base">
                                        <p:cTn id="7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Exam Requirements</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i="1" dirty="0" smtClean="0"/>
              <a:t>Theoretical underpinnings of their reading</a:t>
            </a:r>
            <a:r>
              <a:rPr lang="en-US" dirty="0" smtClean="0"/>
              <a:t>” - You will need to enter the exam room armed with knowledge and understanding of </a:t>
            </a:r>
            <a:r>
              <a:rPr lang="en-US" b="1" dirty="0" smtClean="0"/>
              <a:t>both text-centered and </a:t>
            </a:r>
            <a:r>
              <a:rPr lang="en-AU" b="1" dirty="0" smtClean="0"/>
              <a:t> world-context centred </a:t>
            </a:r>
            <a:r>
              <a:rPr lang="en-AU" dirty="0" smtClean="0"/>
              <a:t>theoretical approaches.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192" y="3301658"/>
            <a:ext cx="4357208" cy="2356191"/>
          </a:xfrm>
          <a:prstGeom prst="rect">
            <a:avLst/>
          </a:prstGeom>
        </p:spPr>
      </p:pic>
      <p:sp>
        <p:nvSpPr>
          <p:cNvPr id="5" name="Rectangle 4"/>
          <p:cNvSpPr/>
          <p:nvPr/>
        </p:nvSpPr>
        <p:spPr>
          <a:xfrm>
            <a:off x="1324947" y="3694922"/>
            <a:ext cx="3750906" cy="2463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Memorize the lists provided in the QCAA document</a:t>
            </a:r>
          </a:p>
          <a:p>
            <a:pPr algn="ctr"/>
            <a:r>
              <a:rPr lang="en-AU" b="1" i="1" dirty="0"/>
              <a:t>Unit 4: Text-centred and world-context-centred strategies for short literary </a:t>
            </a:r>
            <a:r>
              <a:rPr lang="en-AU" b="1" i="1" dirty="0" smtClean="0"/>
              <a:t>texts (and on the next slides)</a:t>
            </a:r>
            <a:endParaRPr lang="en-US" b="1" i="1" dirty="0"/>
          </a:p>
        </p:txBody>
      </p:sp>
    </p:spTree>
    <p:extLst>
      <p:ext uri="{BB962C8B-B14F-4D97-AF65-F5344CB8AC3E}">
        <p14:creationId xmlns:p14="http://schemas.microsoft.com/office/powerpoint/2010/main" val="149968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peek at deconstructive strategies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tx1"/>
                </a:solidFill>
              </a:rPr>
              <a:t>Contradictions: </a:t>
            </a:r>
            <a:r>
              <a:rPr lang="en-US" dirty="0"/>
              <a:t>‘</a:t>
            </a:r>
            <a:r>
              <a:rPr lang="en-AU" i="1" dirty="0"/>
              <a:t>His f</a:t>
            </a:r>
            <a:r>
              <a:rPr lang="en-AU" b="1" i="1" dirty="0"/>
              <a:t>lame-haired </a:t>
            </a:r>
            <a:r>
              <a:rPr lang="en-AU" i="1" dirty="0"/>
              <a:t>sister, also restrained by a seatbelt, offered a </a:t>
            </a:r>
            <a:r>
              <a:rPr lang="en-AU" b="1" i="1" dirty="0">
                <a:solidFill>
                  <a:schemeClr val="tx1"/>
                </a:solidFill>
              </a:rPr>
              <a:t>calmer</a:t>
            </a:r>
            <a:r>
              <a:rPr lang="en-AU" i="1" dirty="0"/>
              <a:t> demeanour.’ ….’She </a:t>
            </a:r>
            <a:r>
              <a:rPr lang="en-AU" b="1" i="1" dirty="0">
                <a:solidFill>
                  <a:schemeClr val="tx1"/>
                </a:solidFill>
              </a:rPr>
              <a:t>screamed’.. </a:t>
            </a:r>
            <a:r>
              <a:rPr lang="en-AU" i="1" dirty="0"/>
              <a:t>‘Her initial </a:t>
            </a:r>
            <a:r>
              <a:rPr lang="en-AU" b="1" i="1" dirty="0">
                <a:solidFill>
                  <a:schemeClr val="tx1"/>
                </a:solidFill>
              </a:rPr>
              <a:t>smile</a:t>
            </a:r>
            <a:r>
              <a:rPr lang="en-AU" i="1" dirty="0"/>
              <a:t> at her rescuer became a </a:t>
            </a:r>
            <a:r>
              <a:rPr lang="en-AU" b="1" i="1" dirty="0">
                <a:solidFill>
                  <a:schemeClr val="tx1"/>
                </a:solidFill>
              </a:rPr>
              <a:t>scream.</a:t>
            </a:r>
            <a:r>
              <a:rPr lang="en-AU" i="1" dirty="0"/>
              <a:t>.’ ‘Disbelief and anger poisoned her voice.’</a:t>
            </a:r>
            <a:r>
              <a:rPr lang="en-AU" dirty="0"/>
              <a:t>	The girl seems quite unstable.</a:t>
            </a:r>
          </a:p>
          <a:p>
            <a:pPr marL="0" indent="0">
              <a:buNone/>
            </a:pPr>
            <a:r>
              <a:rPr lang="en-AU" b="1" dirty="0" smtClean="0">
                <a:solidFill>
                  <a:schemeClr val="tx1"/>
                </a:solidFill>
              </a:rPr>
              <a:t>Aporia/gap</a:t>
            </a:r>
            <a:r>
              <a:rPr lang="en-AU" dirty="0" smtClean="0"/>
              <a:t>  </a:t>
            </a:r>
            <a:r>
              <a:rPr lang="en-AU" dirty="0"/>
              <a:t>Why is Junior sent to the past, as an historian, if the risks are so great and the protocols contradictory? </a:t>
            </a:r>
            <a:r>
              <a:rPr lang="en-AU" dirty="0" smtClean="0"/>
              <a:t>Why </a:t>
            </a:r>
            <a:r>
              <a:rPr lang="en-AU" dirty="0"/>
              <a:t>is History, a social science, so elevated in the </a:t>
            </a:r>
            <a:r>
              <a:rPr lang="en-AU" dirty="0" smtClean="0"/>
              <a:t>future if is a despot?</a:t>
            </a:r>
          </a:p>
          <a:p>
            <a:pPr marL="0" indent="0">
              <a:buNone/>
            </a:pPr>
            <a:r>
              <a:rPr lang="en-AU" b="1" dirty="0" smtClean="0">
                <a:solidFill>
                  <a:schemeClr val="tx1"/>
                </a:solidFill>
              </a:rPr>
              <a:t>Silence: </a:t>
            </a:r>
            <a:r>
              <a:rPr lang="en-AU" dirty="0" smtClean="0"/>
              <a:t>Only male perspective offered; woman silenced except for (understandable) emotional outbursts.</a:t>
            </a:r>
          </a:p>
          <a:p>
            <a:pPr marL="0" indent="0">
              <a:buNone/>
            </a:pPr>
            <a:r>
              <a:rPr lang="en-AU" b="1" dirty="0" smtClean="0">
                <a:solidFill>
                  <a:schemeClr val="tx1"/>
                </a:solidFill>
              </a:rPr>
              <a:t>Violent hierarchies </a:t>
            </a:r>
            <a:r>
              <a:rPr lang="en-AU" dirty="0" smtClean="0"/>
              <a:t>(Derrida) male/female, hero/villain, rational/emotional </a:t>
            </a:r>
          </a:p>
          <a:p>
            <a:pPr marL="0" indent="0">
              <a:buNone/>
            </a:pPr>
            <a:r>
              <a:rPr lang="en-AU" dirty="0" smtClean="0"/>
              <a:t> </a:t>
            </a:r>
            <a:endParaRPr lang="en-AU" dirty="0"/>
          </a:p>
          <a:p>
            <a:pPr marL="0" indent="0">
              <a:buNone/>
            </a:pPr>
            <a:endParaRPr lang="en-US" dirty="0"/>
          </a:p>
        </p:txBody>
      </p:sp>
    </p:spTree>
    <p:extLst>
      <p:ext uri="{BB962C8B-B14F-4D97-AF65-F5344CB8AC3E}">
        <p14:creationId xmlns:p14="http://schemas.microsoft.com/office/powerpoint/2010/main" val="30191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Peek at  Feminist Perspectives</a:t>
            </a:r>
            <a:endParaRPr lang="en-US" sz="3600" dirty="0"/>
          </a:p>
        </p:txBody>
      </p:sp>
      <p:sp>
        <p:nvSpPr>
          <p:cNvPr id="3" name="Content Placeholder 2"/>
          <p:cNvSpPr>
            <a:spLocks noGrp="1"/>
          </p:cNvSpPr>
          <p:nvPr>
            <p:ph idx="1"/>
          </p:nvPr>
        </p:nvSpPr>
        <p:spPr>
          <a:xfrm>
            <a:off x="1251678" y="1347054"/>
            <a:ext cx="10178322" cy="4311180"/>
          </a:xfrm>
        </p:spPr>
        <p:txBody>
          <a:bodyPr>
            <a:normAutofit fontScale="92500" lnSpcReduction="10000"/>
          </a:bodyPr>
          <a:lstStyle/>
          <a:p>
            <a:pPr marL="0" indent="0">
              <a:buNone/>
            </a:pPr>
            <a:r>
              <a:rPr lang="en-US" dirty="0" smtClean="0"/>
              <a:t>Although ‘the girl’ later becomes a despotic ruler, and thus empowered, the use of language in the story is underpinned by patriarchal values. French feminists may view the writing itself is </a:t>
            </a:r>
            <a:r>
              <a:rPr lang="en-US" b="1" dirty="0" smtClean="0">
                <a:solidFill>
                  <a:schemeClr val="tx1"/>
                </a:solidFill>
              </a:rPr>
              <a:t>phallocentric,</a:t>
            </a:r>
            <a:r>
              <a:rPr lang="en-US" dirty="0" smtClean="0"/>
              <a:t> or male-oriented, as a calm and logical male perspective is adopted, as in Junior calmly adjusting to his surroundings and “assessing his options”. It is also the male who acts and the female who reacts in “</a:t>
            </a:r>
            <a:r>
              <a:rPr lang="en-US" i="1" dirty="0" smtClean="0"/>
              <a:t>The Survivor</a:t>
            </a:r>
            <a:r>
              <a:rPr lang="en-US" dirty="0" smtClean="0"/>
              <a:t>”. </a:t>
            </a:r>
          </a:p>
          <a:p>
            <a:pPr marL="0" indent="0">
              <a:buNone/>
            </a:pPr>
            <a:r>
              <a:rPr lang="en-US" dirty="0" smtClean="0"/>
              <a:t>This is complemented by the activation of the harmful myth of the irrational and unhinged woman in “</a:t>
            </a:r>
            <a:r>
              <a:rPr lang="en-US" i="1" dirty="0" smtClean="0"/>
              <a:t>The Survivor</a:t>
            </a:r>
            <a:r>
              <a:rPr lang="en-US" dirty="0" smtClean="0"/>
              <a:t>”. This points to the </a:t>
            </a:r>
            <a:r>
              <a:rPr lang="en-US" b="1" dirty="0" smtClean="0">
                <a:solidFill>
                  <a:schemeClr val="tx1"/>
                </a:solidFill>
              </a:rPr>
              <a:t>angel/madwoman archetypes </a:t>
            </a:r>
            <a:r>
              <a:rPr lang="en-US" dirty="0" smtClean="0"/>
              <a:t>so prevalent in canonical literature and to the way these stereotypes have been internalized and perpetuated in Western culture. They posit that there are three trajectories for women in literature: marriage, death/suicide, and madness. They also critique the angel/madwoman binary. For example the angel is selfless and compliant while the madwoman/’girl’ of the story ‘refuses to stay in her place’, acting autonomously, to the detriment of society.  </a:t>
            </a:r>
          </a:p>
          <a:p>
            <a:pPr marL="0" indent="0">
              <a:buNone/>
            </a:pPr>
            <a:endParaRPr lang="en-US" dirty="0"/>
          </a:p>
        </p:txBody>
      </p:sp>
    </p:spTree>
    <p:extLst>
      <p:ext uri="{BB962C8B-B14F-4D97-AF65-F5344CB8AC3E}">
        <p14:creationId xmlns:p14="http://schemas.microsoft.com/office/powerpoint/2010/main" val="39593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Peek at A Psychoanalytical perspective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representation of the ‘girl’ is a prime example of </a:t>
            </a:r>
            <a:r>
              <a:rPr lang="en-US" b="1" dirty="0" smtClean="0"/>
              <a:t>Freud’s</a:t>
            </a:r>
            <a:r>
              <a:rPr lang="en-US" dirty="0" smtClean="0"/>
              <a:t> tripartite psyche concept which is comprised of the </a:t>
            </a:r>
            <a:r>
              <a:rPr lang="en-US" b="1" dirty="0" smtClean="0">
                <a:solidFill>
                  <a:schemeClr val="tx1"/>
                </a:solidFill>
              </a:rPr>
              <a:t>id, the ego and the superego</a:t>
            </a:r>
            <a:r>
              <a:rPr lang="en-US" dirty="0" smtClean="0"/>
              <a:t>. The id is our reserve of animal instincts which seeks to gratify prohibited desires; the superego is our social programming, a mechanism for telling us what we should and what we should not do; the ego mediates between the id and the superego, channeling the desires of the id into socially acceptable behaviour. Freud postulates that these are constantly at war with one another. This tension is evident in the girl as initially, in the past, her superego urges her to seek help for her brother but “</a:t>
            </a:r>
            <a:r>
              <a:rPr lang="en-US" i="1" dirty="0" smtClean="0"/>
              <a:t>the seed of the girl’s madness</a:t>
            </a:r>
            <a:r>
              <a:rPr lang="en-US" dirty="0" smtClean="0"/>
              <a:t>” is already evident. After her brother’s death, in the future, she swings violently into id mode, satiating her desire for power and revenge. </a:t>
            </a:r>
          </a:p>
          <a:p>
            <a:pPr marL="0" indent="0">
              <a:buNone/>
            </a:pPr>
            <a:endParaRPr lang="en-US" dirty="0"/>
          </a:p>
        </p:txBody>
      </p:sp>
    </p:spTree>
    <p:extLst>
      <p:ext uri="{BB962C8B-B14F-4D97-AF65-F5344CB8AC3E}">
        <p14:creationId xmlns:p14="http://schemas.microsoft.com/office/powerpoint/2010/main" val="28660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Peek at the Feminist Psychoanalytical perspective</a:t>
            </a:r>
            <a:endParaRPr lang="en-US" dirty="0"/>
          </a:p>
        </p:txBody>
      </p:sp>
      <p:sp>
        <p:nvSpPr>
          <p:cNvPr id="3" name="Content Placeholder 2"/>
          <p:cNvSpPr>
            <a:spLocks noGrp="1"/>
          </p:cNvSpPr>
          <p:nvPr>
            <p:ph idx="1"/>
          </p:nvPr>
        </p:nvSpPr>
        <p:spPr>
          <a:xfrm>
            <a:off x="1251678" y="2286001"/>
            <a:ext cx="10178322" cy="4161452"/>
          </a:xfrm>
        </p:spPr>
        <p:txBody>
          <a:bodyPr>
            <a:normAutofit/>
          </a:bodyPr>
          <a:lstStyle/>
          <a:p>
            <a:pPr marL="0" indent="0">
              <a:buNone/>
            </a:pPr>
            <a:r>
              <a:rPr lang="en-US" dirty="0" smtClean="0"/>
              <a:t>The ‘girl’ in “</a:t>
            </a:r>
            <a:r>
              <a:rPr lang="en-US" i="1" dirty="0" smtClean="0"/>
              <a:t>The Survivor</a:t>
            </a:r>
            <a:r>
              <a:rPr lang="en-US" dirty="0" smtClean="0"/>
              <a:t>” is in a state of transformation at the end of the story, moving from being a loving sister to a vengeful bloody “</a:t>
            </a:r>
            <a:r>
              <a:rPr lang="en-US" i="1" dirty="0" smtClean="0"/>
              <a:t>villain</a:t>
            </a:r>
            <a:r>
              <a:rPr lang="en-US" dirty="0" smtClean="0"/>
              <a:t>”. </a:t>
            </a:r>
            <a:r>
              <a:rPr lang="en-US" b="1" dirty="0" smtClean="0">
                <a:solidFill>
                  <a:schemeClr val="tx1"/>
                </a:solidFill>
              </a:rPr>
              <a:t>Julia Kristeva’s </a:t>
            </a:r>
            <a:r>
              <a:rPr lang="en-US" dirty="0" smtClean="0"/>
              <a:t>concept </a:t>
            </a:r>
            <a:r>
              <a:rPr lang="en-US" b="1" dirty="0" smtClean="0">
                <a:solidFill>
                  <a:schemeClr val="tx1"/>
                </a:solidFill>
              </a:rPr>
              <a:t>‘</a:t>
            </a:r>
            <a:r>
              <a:rPr lang="en-US" b="1" i="1" dirty="0" smtClean="0">
                <a:solidFill>
                  <a:schemeClr val="tx1"/>
                </a:solidFill>
              </a:rPr>
              <a:t>the abject</a:t>
            </a:r>
            <a:r>
              <a:rPr lang="en-US" dirty="0" smtClean="0"/>
              <a:t>’ refers to a place where meaning collapses as ‘</a:t>
            </a:r>
            <a:r>
              <a:rPr lang="en-US" i="1" dirty="0" smtClean="0"/>
              <a:t>the abject</a:t>
            </a:r>
            <a:r>
              <a:rPr lang="en-US" dirty="0" smtClean="0"/>
              <a:t>’ threatens life and can take the form of, for example, death, murder and decay. </a:t>
            </a:r>
            <a:r>
              <a:rPr lang="en-US" dirty="0"/>
              <a:t>When we are propelled into the world of the abject, our imaginary borders disintegrate and the abject becomes a tangible threat because our identity system and conception of order has been disrupted. </a:t>
            </a:r>
            <a:r>
              <a:rPr lang="en-US" dirty="0" smtClean="0"/>
              <a:t>The horrific and explosive death of her young and innocent brother propels ‘the girl’ into a different mindset, setting her on a course to villainy.</a:t>
            </a:r>
          </a:p>
          <a:p>
            <a:pPr marL="0" indent="0">
              <a:buNone/>
            </a:pPr>
            <a:r>
              <a:rPr lang="en-US" b="1" dirty="0" smtClean="0"/>
              <a:t>If you want to bring in poststructuralist readings, ensure that your poststructuralist insight contributes to/relates to your thesis statement. </a:t>
            </a:r>
            <a:endParaRPr lang="en-US" b="1" dirty="0"/>
          </a:p>
        </p:txBody>
      </p:sp>
    </p:spTree>
    <p:extLst>
      <p:ext uri="{BB962C8B-B14F-4D97-AF65-F5344CB8AC3E}">
        <p14:creationId xmlns:p14="http://schemas.microsoft.com/office/powerpoint/2010/main" val="11480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Poststructuralist Readings</a:t>
            </a:r>
            <a:endParaRPr lang="en-US" dirty="0"/>
          </a:p>
        </p:txBody>
      </p:sp>
      <p:sp>
        <p:nvSpPr>
          <p:cNvPr id="3" name="Content Placeholder 2"/>
          <p:cNvSpPr>
            <a:spLocks noGrp="1"/>
          </p:cNvSpPr>
          <p:nvPr>
            <p:ph idx="1"/>
          </p:nvPr>
        </p:nvSpPr>
        <p:spPr/>
        <p:txBody>
          <a:bodyPr/>
          <a:lstStyle/>
          <a:p>
            <a:pPr marL="0" indent="0">
              <a:buNone/>
            </a:pPr>
            <a:r>
              <a:rPr lang="en-US" dirty="0" smtClean="0"/>
              <a:t>It may not be necessary to apply poststructuralist theories explicitly, as you will see from the QCAA model response. </a:t>
            </a:r>
          </a:p>
          <a:p>
            <a:pPr marL="0" indent="0">
              <a:buNone/>
            </a:pPr>
            <a:r>
              <a:rPr lang="en-US" dirty="0" smtClean="0"/>
              <a:t>If you do apply one of these approaches, you need to be able to fit the reading into your overall central idea. </a:t>
            </a:r>
            <a:endParaRPr lang="en-US" dirty="0"/>
          </a:p>
        </p:txBody>
      </p:sp>
    </p:spTree>
    <p:extLst>
      <p:ext uri="{BB962C8B-B14F-4D97-AF65-F5344CB8AC3E}">
        <p14:creationId xmlns:p14="http://schemas.microsoft.com/office/powerpoint/2010/main" val="3742114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a:xfrm>
            <a:off x="1065066" y="1334279"/>
            <a:ext cx="10178322" cy="4264089"/>
          </a:xfrm>
        </p:spPr>
        <p:txBody>
          <a:bodyPr>
            <a:normAutofit fontScale="77500" lnSpcReduction="20000"/>
          </a:bodyPr>
          <a:lstStyle/>
          <a:p>
            <a:pPr marL="457200" indent="-457200">
              <a:buAutoNum type="arabicPeriod"/>
            </a:pPr>
            <a:r>
              <a:rPr lang="en-US" b="1" dirty="0" smtClean="0"/>
              <a:t>Memorize the lists </a:t>
            </a:r>
            <a:r>
              <a:rPr lang="en-US" b="1" dirty="0" smtClean="0"/>
              <a:t>of </a:t>
            </a:r>
            <a:r>
              <a:rPr lang="en-US" b="1" dirty="0" smtClean="0"/>
              <a:t>strategies </a:t>
            </a:r>
            <a:r>
              <a:rPr lang="en-US" dirty="0" smtClean="0"/>
              <a:t>provided by QCAA in </a:t>
            </a:r>
            <a:r>
              <a:rPr lang="en-AU" i="1" dirty="0"/>
              <a:t>Unit 4: Text-centred and world-context-centred strategies for short literary </a:t>
            </a:r>
            <a:r>
              <a:rPr lang="en-AU" i="1" dirty="0" smtClean="0"/>
              <a:t>texts</a:t>
            </a:r>
          </a:p>
          <a:p>
            <a:pPr marL="457200" indent="-457200">
              <a:buAutoNum type="arabicPeriod"/>
            </a:pPr>
            <a:r>
              <a:rPr lang="en-AU" dirty="0" smtClean="0"/>
              <a:t>In the exam, </a:t>
            </a:r>
            <a:r>
              <a:rPr lang="en-AU" dirty="0"/>
              <a:t>y</a:t>
            </a:r>
            <a:r>
              <a:rPr lang="en-AU" dirty="0" smtClean="0"/>
              <a:t>ou could use a reciprocal teaching strategy (predict from title, circle unfamiliar vocabulary, note unanswered questions, summarize content in one sentence)  to begin to access meaning. </a:t>
            </a:r>
          </a:p>
          <a:p>
            <a:pPr marL="457200" indent="-457200">
              <a:buAutoNum type="arabicPeriod"/>
            </a:pPr>
            <a:r>
              <a:rPr lang="en-AU" dirty="0" smtClean="0"/>
              <a:t>Write down a ‘gut feeling’ about meaning. Refine your initial reading by:</a:t>
            </a:r>
          </a:p>
          <a:p>
            <a:pPr>
              <a:buFont typeface="Wingdings" panose="05000000000000000000" pitchFamily="2" charset="2"/>
              <a:buChar char="§"/>
            </a:pPr>
            <a:r>
              <a:rPr lang="en-AU" dirty="0" smtClean="0"/>
              <a:t>Ask: What </a:t>
            </a:r>
            <a:r>
              <a:rPr lang="en-AU" b="1" dirty="0" smtClean="0"/>
              <a:t>issues and conc</a:t>
            </a:r>
            <a:r>
              <a:rPr lang="en-AU" dirty="0" smtClean="0"/>
              <a:t>epts are explored? What </a:t>
            </a:r>
            <a:r>
              <a:rPr lang="en-AU" b="1" dirty="0" smtClean="0"/>
              <a:t>ideas </a:t>
            </a:r>
            <a:r>
              <a:rPr lang="en-AU" dirty="0" smtClean="0"/>
              <a:t>are conveyed about these issues and concepts?</a:t>
            </a:r>
          </a:p>
          <a:p>
            <a:pPr>
              <a:buFont typeface="Wingdings" panose="05000000000000000000" pitchFamily="2" charset="2"/>
              <a:buChar char="§"/>
            </a:pPr>
            <a:r>
              <a:rPr lang="en-AU" dirty="0" smtClean="0"/>
              <a:t>Look for </a:t>
            </a:r>
            <a:r>
              <a:rPr lang="en-AU" b="1" dirty="0" smtClean="0"/>
              <a:t>binary oppositions</a:t>
            </a:r>
            <a:r>
              <a:rPr lang="en-AU" dirty="0" smtClean="0"/>
              <a:t> first when reading, as these will help you construct meaning.</a:t>
            </a:r>
          </a:p>
          <a:p>
            <a:pPr>
              <a:buFont typeface="Wingdings" panose="05000000000000000000" pitchFamily="2" charset="2"/>
              <a:buChar char="§"/>
            </a:pPr>
            <a:r>
              <a:rPr lang="en-AU" dirty="0" smtClean="0"/>
              <a:t>Consider how the </a:t>
            </a:r>
            <a:r>
              <a:rPr lang="en-AU" b="1" dirty="0" smtClean="0"/>
              <a:t>method of narration </a:t>
            </a:r>
            <a:r>
              <a:rPr lang="en-AU" dirty="0" smtClean="0"/>
              <a:t>positions the reader.</a:t>
            </a:r>
          </a:p>
          <a:p>
            <a:pPr>
              <a:buFont typeface="Wingdings" panose="05000000000000000000" pitchFamily="2" charset="2"/>
              <a:buChar char="§"/>
            </a:pPr>
            <a:r>
              <a:rPr lang="en-AU" dirty="0"/>
              <a:t>O</a:t>
            </a:r>
            <a:r>
              <a:rPr lang="en-AU" dirty="0" smtClean="0"/>
              <a:t>ther pointers to meaning are the way in which </a:t>
            </a:r>
            <a:r>
              <a:rPr lang="en-AU" b="1" dirty="0" smtClean="0"/>
              <a:t>conflict </a:t>
            </a:r>
            <a:r>
              <a:rPr lang="en-AU" dirty="0" smtClean="0"/>
              <a:t>is resolved and what characters learn/how they change. (narrative structure)</a:t>
            </a:r>
          </a:p>
          <a:p>
            <a:pPr>
              <a:buFont typeface="Wingdings" panose="05000000000000000000" pitchFamily="2" charset="2"/>
              <a:buChar char="§"/>
            </a:pPr>
            <a:r>
              <a:rPr lang="en-AU" dirty="0" smtClean="0"/>
              <a:t>The </a:t>
            </a:r>
            <a:r>
              <a:rPr lang="en-AU" b="1" dirty="0" smtClean="0"/>
              <a:t>representations of people, places and things </a:t>
            </a:r>
            <a:r>
              <a:rPr lang="en-AU" dirty="0" smtClean="0"/>
              <a:t>will also position you in certain ways. This is also a good key to meaning.</a:t>
            </a:r>
          </a:p>
          <a:p>
            <a:pPr>
              <a:buFont typeface="Wingdings" panose="05000000000000000000" pitchFamily="2" charset="2"/>
              <a:buChar char="§"/>
            </a:pPr>
            <a:r>
              <a:rPr lang="en-AU" dirty="0" smtClean="0"/>
              <a:t>How do </a:t>
            </a:r>
            <a:r>
              <a:rPr lang="en-AU" b="1" dirty="0" smtClean="0"/>
              <a:t>symbol, metaphor, stylistic features and literary techniques </a:t>
            </a:r>
            <a:r>
              <a:rPr lang="en-AU" dirty="0" smtClean="0"/>
              <a:t>position you/construct meaning.  </a:t>
            </a:r>
          </a:p>
        </p:txBody>
      </p:sp>
    </p:spTree>
    <p:extLst>
      <p:ext uri="{BB962C8B-B14F-4D97-AF65-F5344CB8AC3E}">
        <p14:creationId xmlns:p14="http://schemas.microsoft.com/office/powerpoint/2010/main" val="29854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down)">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Essay</a:t>
            </a:r>
            <a:endParaRPr lang="en-US" dirty="0"/>
          </a:p>
        </p:txBody>
      </p:sp>
      <p:sp>
        <p:nvSpPr>
          <p:cNvPr id="3" name="Content Placeholder 2"/>
          <p:cNvSpPr>
            <a:spLocks noGrp="1"/>
          </p:cNvSpPr>
          <p:nvPr>
            <p:ph idx="1"/>
          </p:nvPr>
        </p:nvSpPr>
        <p:spPr>
          <a:xfrm>
            <a:off x="1251678" y="2286001"/>
            <a:ext cx="10178322" cy="4483014"/>
          </a:xfrm>
        </p:spPr>
        <p:txBody>
          <a:bodyPr>
            <a:normAutofit/>
          </a:bodyPr>
          <a:lstStyle/>
          <a:p>
            <a:pPr marL="457200" indent="-457200">
              <a:buAutoNum type="arabicPeriod"/>
            </a:pPr>
            <a:r>
              <a:rPr lang="en-AU" dirty="0"/>
              <a:t>Begin your essay with </a:t>
            </a:r>
            <a:r>
              <a:rPr lang="en-AU" b="1" dirty="0"/>
              <a:t>a central </a:t>
            </a:r>
            <a:r>
              <a:rPr lang="en-AU" b="1" dirty="0" smtClean="0"/>
              <a:t>idea/thesis statement </a:t>
            </a:r>
            <a:r>
              <a:rPr lang="en-AU" dirty="0"/>
              <a:t>which you develop throughout the essay. </a:t>
            </a:r>
          </a:p>
          <a:p>
            <a:pPr marL="457200" indent="-457200">
              <a:buAutoNum type="arabicPeriod"/>
            </a:pPr>
            <a:r>
              <a:rPr lang="en-AU" dirty="0"/>
              <a:t>Apply t-c strategies to construct meaning, providing plenty of evidence from your close reading of the text. </a:t>
            </a:r>
            <a:r>
              <a:rPr lang="en-AU" sz="1700" dirty="0"/>
              <a:t>E.g. method of narration, symbols and metaphors, stylistic features and literary techniques. </a:t>
            </a:r>
            <a:r>
              <a:rPr lang="en-AU" sz="2100" dirty="0"/>
              <a:t>Ensure topic sentences link back to your central idea.</a:t>
            </a:r>
          </a:p>
          <a:p>
            <a:pPr marL="457200" indent="-457200">
              <a:buAutoNum type="arabicPeriod"/>
            </a:pPr>
            <a:r>
              <a:rPr lang="en-AU" dirty="0" smtClean="0"/>
              <a:t>Apply w-c-c strategies by identifying </a:t>
            </a:r>
            <a:r>
              <a:rPr lang="en-AU" b="1" dirty="0" smtClean="0"/>
              <a:t>ideologies</a:t>
            </a:r>
            <a:r>
              <a:rPr lang="en-AU" dirty="0" smtClean="0"/>
              <a:t> (values, attitudes and beliefs) within the </a:t>
            </a:r>
            <a:r>
              <a:rPr lang="en-AU" b="1" dirty="0" smtClean="0"/>
              <a:t>discourses</a:t>
            </a:r>
            <a:r>
              <a:rPr lang="en-AU" dirty="0" smtClean="0"/>
              <a:t> of the narrative (of characters) then identify the ideologies underpinning the text. i.e. the values and attitudes of </a:t>
            </a:r>
            <a:r>
              <a:rPr lang="en-AU" b="1" dirty="0" smtClean="0"/>
              <a:t>characters </a:t>
            </a:r>
            <a:r>
              <a:rPr lang="en-AU" dirty="0" smtClean="0"/>
              <a:t>will probably differ from those underpinning </a:t>
            </a:r>
            <a:r>
              <a:rPr lang="en-AU" b="1" dirty="0" smtClean="0"/>
              <a:t>the </a:t>
            </a:r>
            <a:r>
              <a:rPr lang="en-AU" b="1" dirty="0"/>
              <a:t>text</a:t>
            </a:r>
            <a:r>
              <a:rPr lang="en-AU" dirty="0"/>
              <a:t>.  </a:t>
            </a:r>
            <a:r>
              <a:rPr lang="en-AU" sz="1700" dirty="0"/>
              <a:t>E.g. Junior’s values are not those supported by a close reading of the text</a:t>
            </a:r>
            <a:r>
              <a:rPr lang="en-AU" sz="1700" dirty="0" smtClean="0"/>
              <a:t>.</a:t>
            </a:r>
          </a:p>
          <a:p>
            <a:pPr marL="0" indent="0">
              <a:buNone/>
            </a:pPr>
            <a:endParaRPr lang="en-US" dirty="0"/>
          </a:p>
        </p:txBody>
      </p:sp>
    </p:spTree>
    <p:extLst>
      <p:ext uri="{BB962C8B-B14F-4D97-AF65-F5344CB8AC3E}">
        <p14:creationId xmlns:p14="http://schemas.microsoft.com/office/powerpoint/2010/main" val="200818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Essay</a:t>
            </a:r>
            <a:endParaRPr lang="en-US" dirty="0"/>
          </a:p>
        </p:txBody>
      </p:sp>
      <p:sp>
        <p:nvSpPr>
          <p:cNvPr id="3" name="Content Placeholder 2"/>
          <p:cNvSpPr>
            <a:spLocks noGrp="1"/>
          </p:cNvSpPr>
          <p:nvPr>
            <p:ph sz="half" idx="1"/>
          </p:nvPr>
        </p:nvSpPr>
        <p:spPr/>
        <p:txBody>
          <a:bodyPr/>
          <a:lstStyle/>
          <a:p>
            <a:pPr marL="0" indent="0">
              <a:buNone/>
            </a:pPr>
            <a:r>
              <a:rPr lang="en-US" dirty="0"/>
              <a:t>Note: These two approaches to </a:t>
            </a:r>
            <a:r>
              <a:rPr lang="en-US" dirty="0" smtClean="0"/>
              <a:t>reading (t-c and w-c-c) </a:t>
            </a:r>
            <a:r>
              <a:rPr lang="en-US" dirty="0"/>
              <a:t>do not need to be applied in separate paragraphs of your essay. </a:t>
            </a:r>
            <a:endParaRPr lang="en-US" dirty="0" smtClean="0"/>
          </a:p>
          <a:p>
            <a:pPr marL="0" indent="0">
              <a:buNone/>
            </a:pPr>
            <a:r>
              <a:rPr lang="en-US" dirty="0" smtClean="0"/>
              <a:t>For instance, you will need to mention the </a:t>
            </a:r>
            <a:r>
              <a:rPr lang="en-US" b="1" dirty="0" smtClean="0"/>
              <a:t>ideology (w-c-c)</a:t>
            </a:r>
            <a:r>
              <a:rPr lang="en-US" dirty="0" smtClean="0"/>
              <a:t> underpinning the </a:t>
            </a:r>
            <a:r>
              <a:rPr lang="en-US" b="1" dirty="0" smtClean="0"/>
              <a:t>binaries (t-c)</a:t>
            </a:r>
            <a:r>
              <a:rPr lang="en-US" dirty="0" smtClean="0"/>
              <a:t> in the same paragraph. </a:t>
            </a:r>
            <a:endParaRPr lang="en-US" dirty="0"/>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smtClean="0"/>
              <a:t>You may analyse the way characters, places and ideas are </a:t>
            </a:r>
            <a:r>
              <a:rPr lang="en-US" b="1" dirty="0" smtClean="0"/>
              <a:t>represented (w-c-c) </a:t>
            </a:r>
            <a:r>
              <a:rPr lang="en-US" dirty="0" smtClean="0"/>
              <a:t>in conjunction with the analysis of </a:t>
            </a:r>
            <a:r>
              <a:rPr lang="en-US" b="1" dirty="0" smtClean="0"/>
              <a:t>symbol, metaphor,</a:t>
            </a:r>
            <a:r>
              <a:rPr lang="en-US" dirty="0" smtClean="0"/>
              <a:t> </a:t>
            </a:r>
            <a:r>
              <a:rPr lang="en-AU" b="1" i="1" dirty="0" smtClean="0"/>
              <a:t>stylistic </a:t>
            </a:r>
            <a:r>
              <a:rPr lang="en-AU" b="1" i="1" dirty="0"/>
              <a:t>features and literary </a:t>
            </a:r>
            <a:r>
              <a:rPr lang="en-AU" b="1" i="1" dirty="0" smtClean="0"/>
              <a:t>techniques (t-c).</a:t>
            </a:r>
          </a:p>
          <a:p>
            <a:pPr marL="0" indent="0">
              <a:buNone/>
            </a:pPr>
            <a:r>
              <a:rPr lang="en-AU" b="1" i="1" dirty="0" smtClean="0"/>
              <a:t>DO NOT MENTION THE WORDS TEXT-CENTRED OR WORLD-CONTEXT-CENTRED in your essay!  </a:t>
            </a:r>
            <a:endParaRPr lang="en-US" dirty="0"/>
          </a:p>
        </p:txBody>
      </p:sp>
    </p:spTree>
    <p:extLst>
      <p:ext uri="{BB962C8B-B14F-4D97-AF65-F5344CB8AC3E}">
        <p14:creationId xmlns:p14="http://schemas.microsoft.com/office/powerpoint/2010/main" val="11996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erge 5"/>
          <p:cNvSpPr/>
          <p:nvPr/>
        </p:nvSpPr>
        <p:spPr>
          <a:xfrm>
            <a:off x="1175657" y="643812"/>
            <a:ext cx="10198359" cy="6214188"/>
          </a:xfrm>
          <a:prstGeom prst="flowChartMerge">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200" b="1" dirty="0">
                <a:effectLst/>
                <a:ea typeface="Calibri" panose="020F0502020204030204" pitchFamily="34" charset="0"/>
                <a:cs typeface="Times New Roman" panose="02020603050405020304" pitchFamily="18" charset="0"/>
              </a:rPr>
              <a:t>Introduction</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Establish central idea</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AU" sz="1000" dirty="0">
                <a:effectLst/>
                <a:latin typeface="Times New Roman" panose="02020603050405020304" pitchFamily="18" charset="0"/>
                <a:ea typeface="Calibri" panose="020F0502020204030204" pitchFamily="34" charset="0"/>
                <a:cs typeface="Times New Roman" panose="02020603050405020304" pitchFamily="18" charset="0"/>
              </a:rPr>
              <a:t> Inverted pyramid structure here, beginning with a broad ‘thematic’ interpretation and progressing towards a more specific interpretation. Identify genre and conventions of genre.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Body Paragraphs</a:t>
            </a:r>
            <a:endParaRPr lang="en-US" sz="1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AU" sz="1000" dirty="0">
                <a:effectLst/>
                <a:latin typeface="Times New Roman" panose="02020603050405020304" pitchFamily="18" charset="0"/>
                <a:ea typeface="Calibri" panose="020F0502020204030204" pitchFamily="34" charset="0"/>
                <a:cs typeface="Times New Roman" panose="02020603050405020304" pitchFamily="18" charset="0"/>
              </a:rPr>
              <a:t>Topic sentence identifies an aspect of the text, and the specific theoretical lens through which it will be explained. </a:t>
            </a:r>
            <a:r>
              <a:rPr lang="en-AU" sz="1000" b="1" dirty="0">
                <a:effectLst/>
                <a:latin typeface="Times New Roman" panose="02020603050405020304" pitchFamily="18" charset="0"/>
                <a:ea typeface="Calibri" panose="020F0502020204030204" pitchFamily="34" charset="0"/>
                <a:cs typeface="Times New Roman" panose="02020603050405020304" pitchFamily="18" charset="0"/>
              </a:rPr>
              <a:t>Choose those strategies that are appropriate to the text and to supporting your central idea.</a:t>
            </a:r>
            <a:r>
              <a:rPr lang="en-AU"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AU" sz="1000" b="1" dirty="0">
                <a:solidFill>
                  <a:srgbClr val="000000"/>
                </a:solidFill>
                <a:latin typeface="Times New Roman" panose="02020603050405020304" pitchFamily="18" charset="0"/>
                <a:ea typeface="Calibri" panose="020F0502020204030204" pitchFamily="34" charset="0"/>
              </a:rPr>
              <a:t>Binary oppositions</a:t>
            </a:r>
            <a:endParaRPr lang="en-US" sz="1000" b="1" dirty="0">
              <a:solidFill>
                <a:srgbClr val="000000"/>
              </a:solidFill>
              <a:latin typeface="Times New Roman" panose="02020603050405020304" pitchFamily="18" charset="0"/>
              <a:ea typeface="Calibri" panose="020F0502020204030204" pitchFamily="34" charset="0"/>
            </a:endParaRPr>
          </a:p>
          <a:p>
            <a:pPr marL="342900" indent="-342900">
              <a:buFont typeface="+mj-lt"/>
              <a:buAutoNum type="arabicPeriod"/>
            </a:pPr>
            <a:r>
              <a:rPr lang="en-AU" sz="1000" b="1" dirty="0">
                <a:solidFill>
                  <a:srgbClr val="000000"/>
                </a:solidFill>
                <a:latin typeface="Times New Roman" panose="02020603050405020304" pitchFamily="18" charset="0"/>
                <a:ea typeface="Calibri" panose="020F0502020204030204" pitchFamily="34" charset="0"/>
              </a:rPr>
              <a:t>Narrative voice and focalisation</a:t>
            </a:r>
            <a:endParaRPr lang="en-US" sz="1000" b="1" dirty="0">
              <a:solidFill>
                <a:srgbClr val="000000"/>
              </a:solidFill>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pPr>
            <a:r>
              <a:rPr lang="en-AU" sz="1000" b="1" dirty="0">
                <a:solidFill>
                  <a:srgbClr val="000000"/>
                </a:solidFill>
                <a:effectLst/>
                <a:latin typeface="Times New Roman" panose="02020603050405020304" pitchFamily="18" charset="0"/>
                <a:ea typeface="Calibri" panose="020F0502020204030204" pitchFamily="34" charset="0"/>
              </a:rPr>
              <a:t>Symbol and metaphor </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AU" sz="1000" b="1" dirty="0">
                <a:solidFill>
                  <a:srgbClr val="000000"/>
                </a:solidFill>
                <a:effectLst/>
                <a:latin typeface="Times New Roman" panose="02020603050405020304" pitchFamily="18" charset="0"/>
                <a:ea typeface="Calibri" panose="020F0502020204030204" pitchFamily="34" charset="0"/>
              </a:rPr>
              <a:t>Stylistic features</a:t>
            </a:r>
            <a:r>
              <a:rPr lang="en-AU" sz="1000" dirty="0">
                <a:solidFill>
                  <a:srgbClr val="000000"/>
                </a:solidFill>
                <a:effectLst/>
                <a:latin typeface="Times New Roman" panose="02020603050405020304" pitchFamily="18" charset="0"/>
                <a:ea typeface="Calibri" panose="020F0502020204030204" pitchFamily="34" charset="0"/>
              </a:rPr>
              <a:t> </a:t>
            </a:r>
            <a:r>
              <a:rPr lang="en-AU" sz="1000" b="1" dirty="0">
                <a:solidFill>
                  <a:srgbClr val="000000"/>
                </a:solidFill>
                <a:effectLst/>
                <a:latin typeface="Times New Roman" panose="02020603050405020304" pitchFamily="18" charset="0"/>
                <a:ea typeface="Calibri" panose="020F0502020204030204" pitchFamily="34" charset="0"/>
              </a:rPr>
              <a:t>and literary techniques</a:t>
            </a:r>
            <a:r>
              <a:rPr lang="en-AU" sz="1000" dirty="0">
                <a:solidFill>
                  <a:srgbClr val="000000"/>
                </a:solidFill>
                <a:effectLst/>
                <a:latin typeface="Times New Roman" panose="02020603050405020304" pitchFamily="18" charset="0"/>
                <a:ea typeface="Calibri" panose="020F0502020204030204" pitchFamily="34" charset="0"/>
              </a:rPr>
              <a:t> - dialogue, imagery and figurative devices, characterisation, text structures, rhetorical devices.</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AU" sz="1000" b="1" dirty="0">
                <a:solidFill>
                  <a:srgbClr val="000000"/>
                </a:solidFill>
                <a:effectLst/>
                <a:latin typeface="Times New Roman" panose="02020603050405020304" pitchFamily="18" charset="0"/>
                <a:ea typeface="Calibri" panose="020F0502020204030204" pitchFamily="34" charset="0"/>
              </a:rPr>
              <a:t>Representations </a:t>
            </a:r>
            <a:r>
              <a:rPr lang="en-AU" sz="1000" dirty="0">
                <a:solidFill>
                  <a:srgbClr val="000000"/>
                </a:solidFill>
                <a:effectLst/>
                <a:latin typeface="Times New Roman" panose="02020603050405020304" pitchFamily="18" charset="0"/>
                <a:ea typeface="Calibri" panose="020F0502020204030204" pitchFamily="34" charset="0"/>
              </a:rPr>
              <a:t>– how does the text construct representations of characters of people, groups, places and ideas</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AU" sz="1000" b="1" dirty="0">
                <a:solidFill>
                  <a:srgbClr val="000000"/>
                </a:solidFill>
                <a:effectLst/>
                <a:latin typeface="Times New Roman" panose="02020603050405020304" pitchFamily="18" charset="0"/>
                <a:ea typeface="Calibri" panose="020F0502020204030204" pitchFamily="34" charset="0"/>
              </a:rPr>
              <a:t>Ideology</a:t>
            </a:r>
            <a:r>
              <a:rPr lang="en-AU" sz="1000" dirty="0">
                <a:solidFill>
                  <a:srgbClr val="000000"/>
                </a:solidFill>
                <a:effectLst/>
                <a:latin typeface="Times New Roman" panose="02020603050405020304" pitchFamily="18" charset="0"/>
                <a:ea typeface="Calibri" panose="020F0502020204030204" pitchFamily="34" charset="0"/>
              </a:rPr>
              <a:t> - What cultural beliefs, values and attitudes that reinforce particular power structures in society underpin the text? How does the text challenge or reinforce dominant worldviews?</a:t>
            </a:r>
            <a:endParaRPr lang="en-US" sz="12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AU" sz="1000" b="1" dirty="0">
                <a:solidFill>
                  <a:srgbClr val="000000"/>
                </a:solidFill>
                <a:effectLst/>
                <a:latin typeface="Times New Roman" panose="02020603050405020304" pitchFamily="18" charset="0"/>
                <a:ea typeface="Calibri" panose="020F0502020204030204" pitchFamily="34" charset="0"/>
              </a:rPr>
              <a:t>Cultural ideas</a:t>
            </a:r>
            <a:r>
              <a:rPr lang="en-AU" sz="1000" dirty="0">
                <a:solidFill>
                  <a:srgbClr val="000000"/>
                </a:solidFill>
                <a:effectLst/>
                <a:latin typeface="Times New Roman" panose="02020603050405020304" pitchFamily="18" charset="0"/>
                <a:ea typeface="Calibri" panose="020F0502020204030204" pitchFamily="34" charset="0"/>
              </a:rPr>
              <a:t> – consider how the text upholds of resists prevalent cultural ideas related to race, gender, class, age, sexuality, the environment</a:t>
            </a:r>
            <a:endParaRPr lang="en-US" sz="1200" dirty="0">
              <a:solidFill>
                <a:srgbClr val="000000"/>
              </a:solidFill>
              <a:effectLst/>
              <a:latin typeface="Arial" panose="020B0604020202020204" pitchFamily="34" charset="0"/>
              <a:ea typeface="Calibri" panose="020F0502020204030204" pitchFamily="34" charset="0"/>
            </a:endParaRPr>
          </a:p>
          <a:p>
            <a:pPr marL="22860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rPr>
              <a:t> </a:t>
            </a:r>
          </a:p>
          <a:p>
            <a:pPr marL="457200" marR="0">
              <a:spcBef>
                <a:spcPts val="0"/>
              </a:spcBef>
              <a:spcAft>
                <a:spcPts val="0"/>
              </a:spcAft>
            </a:pPr>
            <a:r>
              <a:rPr lang="en-AU" sz="1000" dirty="0">
                <a:solidFill>
                  <a:srgbClr val="000000"/>
                </a:solidFill>
                <a:effectLst/>
                <a:latin typeface="Times New Roman" panose="02020603050405020304" pitchFamily="18" charset="0"/>
                <a:ea typeface="Calibri" panose="020F0502020204030204" pitchFamily="34" charset="0"/>
              </a:rPr>
              <a:t> </a:t>
            </a:r>
            <a:endParaRPr lang="en-US" sz="12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800"/>
              </a:spcAft>
            </a:pPr>
            <a:r>
              <a:rPr lang="en-AU"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800"/>
              </a:spcAft>
            </a:pPr>
            <a:r>
              <a:rPr lang="en-AU"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800"/>
              </a:spcAft>
            </a:pPr>
            <a:r>
              <a:rPr lang="en-AU"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sp>
        <p:nvSpPr>
          <p:cNvPr id="7" name="Rectangle 6"/>
          <p:cNvSpPr/>
          <p:nvPr/>
        </p:nvSpPr>
        <p:spPr>
          <a:xfrm>
            <a:off x="1175657" y="4845351"/>
            <a:ext cx="3331028" cy="157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Aft>
                <a:spcPts val="800"/>
              </a:spcAft>
            </a:pPr>
            <a:r>
              <a:rPr lang="en-AU" sz="1400" dirty="0">
                <a:latin typeface="Times New Roman" panose="02020603050405020304" pitchFamily="18" charset="0"/>
                <a:ea typeface="Calibri" panose="020F0502020204030204" pitchFamily="34" charset="0"/>
                <a:cs typeface="Times New Roman" panose="02020603050405020304" pitchFamily="18" charset="0"/>
              </a:rPr>
              <a:t>Each paragraph’s theoretical focus should link back to the overall interpretation.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400" dirty="0">
                <a:latin typeface="Times New Roman" panose="02020603050405020304" pitchFamily="18" charset="0"/>
                <a:ea typeface="Calibri" panose="020F0502020204030204" pitchFamily="34" charset="0"/>
                <a:cs typeface="Times New Roman" panose="02020603050405020304" pitchFamily="18" charset="0"/>
              </a:rPr>
              <a:t>You are allowed to read the text resistantly but you must ensure you have sufficient evidence from the text to support your reading.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490857" y="4646645"/>
            <a:ext cx="2883159" cy="1819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Conclusion should </a:t>
            </a:r>
            <a:r>
              <a:rPr lang="en-AU" sz="1400" dirty="0" smtClean="0"/>
              <a:t>conclude </a:t>
            </a:r>
            <a:r>
              <a:rPr lang="en-AU" sz="1400" dirty="0"/>
              <a:t>with a clincher, referring back not only to the overall interpretation from the introduction, but to elements of the close reading. </a:t>
            </a:r>
            <a:endParaRPr lang="en-US" sz="1400" dirty="0"/>
          </a:p>
          <a:p>
            <a:pPr algn="ctr"/>
            <a:endParaRPr lang="en-US" dirty="0"/>
          </a:p>
        </p:txBody>
      </p:sp>
    </p:spTree>
    <p:extLst>
      <p:ext uri="{BB962C8B-B14F-4D97-AF65-F5344CB8AC3E}">
        <p14:creationId xmlns:p14="http://schemas.microsoft.com/office/powerpoint/2010/main" val="56943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a:xfrm>
            <a:off x="1251678" y="2286001"/>
            <a:ext cx="10178322" cy="4264089"/>
          </a:xfrm>
        </p:spPr>
        <p:txBody>
          <a:bodyPr>
            <a:normAutofit/>
          </a:bodyPr>
          <a:lstStyle/>
          <a:p>
            <a:pPr marL="0" indent="0">
              <a:buNone/>
            </a:pPr>
            <a:r>
              <a:rPr lang="en-US" sz="1700" dirty="0" smtClean="0"/>
              <a:t>Mention the terms ‘binary oppositions’, representation, positioning and ideology at least once.</a:t>
            </a:r>
          </a:p>
          <a:p>
            <a:pPr marL="0" indent="0">
              <a:buNone/>
            </a:pPr>
            <a:endParaRPr lang="en-US" sz="1700" dirty="0"/>
          </a:p>
          <a:p>
            <a:pPr marL="0" indent="0">
              <a:buNone/>
            </a:pPr>
            <a:r>
              <a:rPr lang="en-US" sz="1700" dirty="0" smtClean="0"/>
              <a:t>Write 5-6 paragraphs including introduction and conclusion.</a:t>
            </a:r>
          </a:p>
          <a:p>
            <a:pPr marL="0" indent="0">
              <a:buNone/>
            </a:pPr>
            <a:r>
              <a:rPr lang="en-US" sz="1700" dirty="0" smtClean="0"/>
              <a:t>The last paragraph of the body </a:t>
            </a:r>
            <a:r>
              <a:rPr lang="en-US" sz="1700" b="1" dirty="0" smtClean="0"/>
              <a:t>could be </a:t>
            </a:r>
            <a:r>
              <a:rPr lang="en-US" sz="1700" dirty="0" smtClean="0"/>
              <a:t>devoted to w-c-c reading (but that doesn’t mean it won’t be touched upon elsewhere in your essay).</a:t>
            </a:r>
          </a:p>
          <a:p>
            <a:pPr marL="0" indent="0">
              <a:buNone/>
            </a:pPr>
            <a:r>
              <a:rPr lang="en-US" sz="1700" dirty="0" smtClean="0"/>
              <a:t>You need to write </a:t>
            </a:r>
            <a:r>
              <a:rPr lang="en-US" sz="1700" b="1" dirty="0" smtClean="0"/>
              <a:t>800-1000 words </a:t>
            </a:r>
            <a:r>
              <a:rPr lang="en-US" sz="1700" dirty="0" smtClean="0"/>
              <a:t>in the exam (but not in the skeleton essay!). </a:t>
            </a:r>
          </a:p>
          <a:p>
            <a:pPr marL="0" indent="0">
              <a:buNone/>
            </a:pPr>
            <a:endParaRPr lang="en-US" sz="1700" dirty="0"/>
          </a:p>
          <a:p>
            <a:pPr marL="0" indent="0">
              <a:buNone/>
            </a:pPr>
            <a:r>
              <a:rPr lang="en-US" sz="1700" b="1" dirty="0" smtClean="0">
                <a:solidFill>
                  <a:srgbClr val="FF0000"/>
                </a:solidFill>
              </a:rPr>
              <a:t>Peruse the skeleton essay template.</a:t>
            </a:r>
            <a:endParaRPr lang="en-US" sz="1700" b="1" dirty="0">
              <a:solidFill>
                <a:srgbClr val="FF0000"/>
              </a:solidFill>
            </a:endParaRPr>
          </a:p>
        </p:txBody>
      </p:sp>
    </p:spTree>
    <p:extLst>
      <p:ext uri="{BB962C8B-B14F-4D97-AF65-F5344CB8AC3E}">
        <p14:creationId xmlns:p14="http://schemas.microsoft.com/office/powerpoint/2010/main" val="250747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 Prepare?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Memorize and have a thorough knowledge of</a:t>
            </a:r>
            <a:r>
              <a:rPr lang="en-AU" b="1" i="1" dirty="0"/>
              <a:t> </a:t>
            </a:r>
            <a:r>
              <a:rPr lang="en-AU" b="1" dirty="0" smtClean="0"/>
              <a:t>these </a:t>
            </a:r>
            <a:r>
              <a:rPr lang="en-AU" b="1" dirty="0" smtClean="0">
                <a:solidFill>
                  <a:srgbClr val="FF0000"/>
                </a:solidFill>
              </a:rPr>
              <a:t>text-centred strategies</a:t>
            </a:r>
            <a:r>
              <a:rPr lang="en-AU" b="1" dirty="0" smtClean="0"/>
              <a:t>:</a:t>
            </a:r>
          </a:p>
          <a:p>
            <a:pPr marL="0" indent="0">
              <a:buNone/>
            </a:pPr>
            <a:r>
              <a:rPr lang="en-AU" b="1" i="1" dirty="0" smtClean="0"/>
              <a:t>Generic conventions, </a:t>
            </a:r>
            <a:r>
              <a:rPr lang="en-AU" b="1" i="1" dirty="0" smtClean="0">
                <a:solidFill>
                  <a:schemeClr val="tx1"/>
                </a:solidFill>
              </a:rPr>
              <a:t>binary oppositions</a:t>
            </a:r>
            <a:r>
              <a:rPr lang="en-AU" b="1" i="1" dirty="0" smtClean="0"/>
              <a:t>, methods of narration, symbols and metaphors, stylistic features and literary techniques (dialogue, imagery and figurative devices, characterisation, text structures, rhetorical devices)</a:t>
            </a:r>
            <a:endParaRPr lang="en-US" b="1" i="1" dirty="0" smtClean="0"/>
          </a:p>
          <a:p>
            <a:pPr marL="0" indent="0">
              <a:buNone/>
            </a:pPr>
            <a:r>
              <a:rPr lang="en-US" b="1" dirty="0" smtClean="0">
                <a:solidFill>
                  <a:srgbClr val="FF0000"/>
                </a:solidFill>
              </a:rPr>
              <a:t>VIP -  Every </a:t>
            </a:r>
            <a:r>
              <a:rPr lang="en-US" b="1" dirty="0">
                <a:solidFill>
                  <a:srgbClr val="FF0000"/>
                </a:solidFill>
              </a:rPr>
              <a:t>one to construct notes on binary oppositions </a:t>
            </a:r>
            <a:r>
              <a:rPr lang="en-US" dirty="0"/>
              <a:t>as these are applicable to all </a:t>
            </a:r>
            <a:r>
              <a:rPr lang="en-US" dirty="0" smtClean="0"/>
              <a:t>texts. Binary oppositions provide access to a text’s ideology. </a:t>
            </a:r>
            <a:r>
              <a:rPr lang="en-US" b="1" dirty="0" smtClean="0"/>
              <a:t>You should identify and analyse binary oppositions first after you have read the text. Identify the discourse related to each binary then unpack the ideology revealed through the binary. E.g. gender discourse wherein the emotional/rational binary privileges masculine rationality over female emotion. This might reveal harmful patriarchal ideology which underpins the text. There are, however, more subtle binaries which may nevertheless assist in constructing the invited meaning. </a:t>
            </a:r>
          </a:p>
        </p:txBody>
      </p:sp>
      <p:pic>
        <p:nvPicPr>
          <p:cNvPr id="4" name="Picture 3"/>
          <p:cNvPicPr>
            <a:picLocks noChangeAspect="1"/>
          </p:cNvPicPr>
          <p:nvPr/>
        </p:nvPicPr>
        <p:blipFill>
          <a:blip r:embed="rId2"/>
          <a:stretch>
            <a:fillRect/>
          </a:stretch>
        </p:blipFill>
        <p:spPr>
          <a:xfrm>
            <a:off x="8892073" y="578497"/>
            <a:ext cx="2443876" cy="1395899"/>
          </a:xfrm>
          <a:prstGeom prst="rect">
            <a:avLst/>
          </a:prstGeom>
        </p:spPr>
      </p:pic>
    </p:spTree>
    <p:extLst>
      <p:ext uri="{BB962C8B-B14F-4D97-AF65-F5344CB8AC3E}">
        <p14:creationId xmlns:p14="http://schemas.microsoft.com/office/powerpoint/2010/main" val="226713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Skeleton Essay</a:t>
            </a:r>
            <a:endParaRPr lang="en-US" dirty="0"/>
          </a:p>
        </p:txBody>
      </p:sp>
      <p:sp>
        <p:nvSpPr>
          <p:cNvPr id="3" name="Content Placeholder 2"/>
          <p:cNvSpPr>
            <a:spLocks noGrp="1"/>
          </p:cNvSpPr>
          <p:nvPr>
            <p:ph idx="1"/>
          </p:nvPr>
        </p:nvSpPr>
        <p:spPr>
          <a:xfrm>
            <a:off x="1251678" y="2286001"/>
            <a:ext cx="10178322" cy="4292769"/>
          </a:xfrm>
        </p:spPr>
        <p:txBody>
          <a:bodyPr>
            <a:normAutofit lnSpcReduction="10000"/>
          </a:bodyPr>
          <a:lstStyle/>
          <a:p>
            <a:pPr marL="0" indent="0">
              <a:buNone/>
            </a:pPr>
            <a:r>
              <a:rPr lang="en-US" dirty="0" smtClean="0"/>
              <a:t>Use the skeleton essay template provided to </a:t>
            </a:r>
            <a:r>
              <a:rPr lang="en-US" b="1" dirty="0" smtClean="0">
                <a:solidFill>
                  <a:srgbClr val="FF0000"/>
                </a:solidFill>
              </a:rPr>
              <a:t>handwrite</a:t>
            </a:r>
            <a:r>
              <a:rPr lang="en-US" dirty="0" smtClean="0"/>
              <a:t> a skeleton essay. </a:t>
            </a:r>
          </a:p>
          <a:p>
            <a:pPr marL="457200" indent="-457200">
              <a:buAutoNum type="arabicPeriod"/>
            </a:pPr>
            <a:r>
              <a:rPr lang="en-US" b="1" dirty="0" smtClean="0">
                <a:solidFill>
                  <a:schemeClr val="tx1"/>
                </a:solidFill>
              </a:rPr>
              <a:t>Construct </a:t>
            </a:r>
            <a:r>
              <a:rPr lang="en-US" b="1" dirty="0">
                <a:solidFill>
                  <a:schemeClr val="tx1"/>
                </a:solidFill>
              </a:rPr>
              <a:t>or revise your own </a:t>
            </a:r>
            <a:r>
              <a:rPr lang="en-US" b="1" dirty="0">
                <a:solidFill>
                  <a:srgbClr val="FF0000"/>
                </a:solidFill>
              </a:rPr>
              <a:t>opening paragraph </a:t>
            </a:r>
            <a:r>
              <a:rPr lang="en-US" b="1" dirty="0">
                <a:solidFill>
                  <a:schemeClr val="tx1"/>
                </a:solidFill>
              </a:rPr>
              <a:t>to an analytical essay on “</a:t>
            </a:r>
            <a:r>
              <a:rPr lang="en-US" b="1" i="1" dirty="0">
                <a:solidFill>
                  <a:schemeClr val="tx1"/>
                </a:solidFill>
              </a:rPr>
              <a:t>Survivor</a:t>
            </a:r>
            <a:r>
              <a:rPr lang="en-US" b="1" dirty="0">
                <a:solidFill>
                  <a:schemeClr val="tx1"/>
                </a:solidFill>
              </a:rPr>
              <a:t>”. </a:t>
            </a:r>
            <a:r>
              <a:rPr lang="en-US" b="1" dirty="0" smtClean="0">
                <a:solidFill>
                  <a:schemeClr val="tx1"/>
                </a:solidFill>
              </a:rPr>
              <a:t>(10 minutes)</a:t>
            </a:r>
          </a:p>
          <a:p>
            <a:pPr marL="457200" indent="-457200">
              <a:buAutoNum type="arabicPeriod"/>
            </a:pPr>
            <a:endParaRPr lang="en-US" b="1" dirty="0">
              <a:solidFill>
                <a:srgbClr val="FF0000"/>
              </a:solidFill>
            </a:endParaRPr>
          </a:p>
          <a:p>
            <a:pPr marL="457200" indent="-457200">
              <a:buAutoNum type="arabicPeriod"/>
            </a:pPr>
            <a:endParaRPr lang="en-US" b="1" dirty="0" smtClean="0">
              <a:solidFill>
                <a:srgbClr val="FF0000"/>
              </a:solidFill>
            </a:endParaRPr>
          </a:p>
          <a:p>
            <a:pPr marL="457200" indent="-457200">
              <a:buAutoNum type="arabicPeriod"/>
            </a:pPr>
            <a:endParaRPr lang="en-US" b="1" dirty="0">
              <a:solidFill>
                <a:srgbClr val="FF0000"/>
              </a:solidFill>
            </a:endParaRPr>
          </a:p>
          <a:p>
            <a:pPr marL="0" indent="0">
              <a:buNone/>
            </a:pPr>
            <a:endParaRPr lang="en-US" b="1" dirty="0"/>
          </a:p>
          <a:p>
            <a:pPr marL="0" indent="0">
              <a:lnSpc>
                <a:spcPct val="120000"/>
              </a:lnSpc>
              <a:buNone/>
            </a:pPr>
            <a:r>
              <a:rPr lang="en-US" b="1" dirty="0" smtClean="0">
                <a:solidFill>
                  <a:schemeClr val="tx1"/>
                </a:solidFill>
              </a:rPr>
              <a:t>2. </a:t>
            </a:r>
            <a:r>
              <a:rPr lang="en-US" b="1" dirty="0" smtClean="0">
                <a:solidFill>
                  <a:srgbClr val="FF0000"/>
                </a:solidFill>
              </a:rPr>
              <a:t>Peer </a:t>
            </a:r>
            <a:r>
              <a:rPr lang="en-US" b="1" dirty="0">
                <a:solidFill>
                  <a:srgbClr val="FF0000"/>
                </a:solidFill>
              </a:rPr>
              <a:t>appraisal </a:t>
            </a:r>
            <a:r>
              <a:rPr lang="en-US" b="1" dirty="0">
                <a:solidFill>
                  <a:schemeClr val="tx1"/>
                </a:solidFill>
              </a:rPr>
              <a:t>of paragraphs. </a:t>
            </a:r>
            <a:r>
              <a:rPr lang="en-US" b="1" dirty="0" smtClean="0">
                <a:solidFill>
                  <a:schemeClr val="tx1"/>
                </a:solidFill>
              </a:rPr>
              <a:t>(See next slide for criteria) (10 </a:t>
            </a:r>
            <a:r>
              <a:rPr lang="en-US" b="1" dirty="0">
                <a:solidFill>
                  <a:schemeClr val="tx1"/>
                </a:solidFill>
              </a:rPr>
              <a:t>minutes)</a:t>
            </a:r>
          </a:p>
          <a:p>
            <a:pPr marL="0" indent="0">
              <a:lnSpc>
                <a:spcPct val="120000"/>
              </a:lnSpc>
              <a:buNone/>
            </a:pPr>
            <a:r>
              <a:rPr lang="en-US" b="1" dirty="0" smtClean="0">
                <a:solidFill>
                  <a:schemeClr val="tx1"/>
                </a:solidFill>
              </a:rPr>
              <a:t>3. </a:t>
            </a:r>
            <a:r>
              <a:rPr lang="en-US" b="1" dirty="0" smtClean="0">
                <a:solidFill>
                  <a:srgbClr val="FF0000"/>
                </a:solidFill>
              </a:rPr>
              <a:t>Email</a:t>
            </a:r>
            <a:r>
              <a:rPr lang="en-US" b="1" dirty="0" smtClean="0">
                <a:solidFill>
                  <a:schemeClr val="tx1"/>
                </a:solidFill>
              </a:rPr>
              <a:t> </a:t>
            </a:r>
            <a:r>
              <a:rPr lang="en-US" b="1" dirty="0">
                <a:solidFill>
                  <a:schemeClr val="tx1"/>
                </a:solidFill>
              </a:rPr>
              <a:t>revised paragraph to me. </a:t>
            </a:r>
            <a:endParaRPr lang="en-US" b="1" dirty="0" smtClean="0">
              <a:solidFill>
                <a:schemeClr val="tx1"/>
              </a:solidFill>
            </a:endParaRPr>
          </a:p>
          <a:p>
            <a:pPr marL="0" indent="0">
              <a:lnSpc>
                <a:spcPct val="120000"/>
              </a:lnSpc>
              <a:buNone/>
            </a:pPr>
            <a:r>
              <a:rPr lang="en-US" b="1" dirty="0" smtClean="0">
                <a:solidFill>
                  <a:schemeClr val="tx1"/>
                </a:solidFill>
              </a:rPr>
              <a:t>4</a:t>
            </a:r>
            <a:r>
              <a:rPr lang="en-US" b="1" dirty="0">
                <a:solidFill>
                  <a:schemeClr val="tx1"/>
                </a:solidFill>
              </a:rPr>
              <a:t>. Complete the </a:t>
            </a:r>
            <a:r>
              <a:rPr lang="en-US" b="1" dirty="0">
                <a:solidFill>
                  <a:srgbClr val="FF0000"/>
                </a:solidFill>
              </a:rPr>
              <a:t>skeleton essay </a:t>
            </a:r>
            <a:r>
              <a:rPr lang="en-US" b="1" dirty="0">
                <a:solidFill>
                  <a:schemeClr val="tx1"/>
                </a:solidFill>
              </a:rPr>
              <a:t>under ‘test’ conditions. (You may refer to the </a:t>
            </a:r>
            <a:r>
              <a:rPr lang="en-US" b="1" dirty="0" err="1">
                <a:solidFill>
                  <a:schemeClr val="tx1"/>
                </a:solidFill>
              </a:rPr>
              <a:t>ppt</a:t>
            </a:r>
            <a:r>
              <a:rPr lang="en-US" b="1" dirty="0">
                <a:solidFill>
                  <a:schemeClr val="tx1"/>
                </a:solidFill>
              </a:rPr>
              <a:t> presentation on “Survivor” for ideas.) (1 hour)</a:t>
            </a:r>
          </a:p>
          <a:p>
            <a:pPr marL="0" indent="0">
              <a:buNone/>
            </a:pPr>
            <a:endParaRPr lang="en-US" b="1" dirty="0">
              <a:solidFill>
                <a:srgbClr val="FF0000"/>
              </a:solidFill>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9312713"/>
              </p:ext>
            </p:extLst>
          </p:nvPr>
        </p:nvGraphicFramePr>
        <p:xfrm>
          <a:off x="1584005" y="3526536"/>
          <a:ext cx="7578406" cy="1381760"/>
        </p:xfrm>
        <a:graphic>
          <a:graphicData uri="http://schemas.openxmlformats.org/drawingml/2006/table">
            <a:tbl>
              <a:tblPr firstRow="1" bandRow="1">
                <a:tableStyleId>{5C22544A-7EE6-4342-B048-85BDC9FD1C3A}</a:tableStyleId>
              </a:tblPr>
              <a:tblGrid>
                <a:gridCol w="7578406"/>
              </a:tblGrid>
              <a:tr h="370840">
                <a:tc>
                  <a:txBody>
                    <a:bodyPr/>
                    <a:lstStyle/>
                    <a:p>
                      <a:r>
                        <a:rPr lang="en-US" sz="1800" b="1" kern="1200" dirty="0" smtClean="0">
                          <a:solidFill>
                            <a:schemeClr val="tx1"/>
                          </a:solidFill>
                          <a:latin typeface="+mn-lt"/>
                          <a:ea typeface="+mn-ea"/>
                          <a:cs typeface="+mn-cs"/>
                        </a:rPr>
                        <a:t>Topic sentence: title, genre, universal theme statement</a:t>
                      </a:r>
                      <a:endParaRPr lang="en-US" sz="1800" b="1" kern="1200" dirty="0">
                        <a:solidFill>
                          <a:schemeClr val="tx1"/>
                        </a:solidFill>
                        <a:latin typeface="+mn-lt"/>
                        <a:ea typeface="+mn-ea"/>
                        <a:cs typeface="+mn-cs"/>
                      </a:endParaRPr>
                    </a:p>
                  </a:txBody>
                  <a:tcPr/>
                </a:tc>
              </a:tr>
              <a:tr h="370840">
                <a:tc>
                  <a:txBody>
                    <a:bodyPr/>
                    <a:lstStyle/>
                    <a:p>
                      <a:r>
                        <a:rPr lang="en-US" b="1" dirty="0" smtClean="0">
                          <a:solidFill>
                            <a:srgbClr val="0070C0"/>
                          </a:solidFill>
                        </a:rPr>
                        <a:t>Expand/explain: content/concepts/precis of plot/conventions of genre (1-2 sentences)</a:t>
                      </a:r>
                      <a:endParaRPr lang="en-US" b="1" dirty="0">
                        <a:solidFill>
                          <a:srgbClr val="0070C0"/>
                        </a:solidFill>
                      </a:endParaRPr>
                    </a:p>
                  </a:txBody>
                  <a:tcPr/>
                </a:tc>
              </a:tr>
              <a:tr h="370840">
                <a:tc>
                  <a:txBody>
                    <a:bodyPr/>
                    <a:lstStyle/>
                    <a:p>
                      <a:r>
                        <a:rPr lang="en-US" b="1" dirty="0" smtClean="0">
                          <a:solidFill>
                            <a:schemeClr val="tx1"/>
                          </a:solidFill>
                        </a:rPr>
                        <a:t>Reiterate theme statement adding references to text</a:t>
                      </a:r>
                      <a:endParaRPr lang="en-US" b="1" dirty="0">
                        <a:solidFill>
                          <a:schemeClr val="tx1"/>
                        </a:solidFill>
                      </a:endParaRPr>
                    </a:p>
                  </a:txBody>
                  <a:tcPr/>
                </a:tc>
              </a:tr>
            </a:tbl>
          </a:graphicData>
        </a:graphic>
      </p:graphicFrame>
    </p:spTree>
    <p:extLst>
      <p:ext uri="{BB962C8B-B14F-4D97-AF65-F5344CB8AC3E}">
        <p14:creationId xmlns:p14="http://schemas.microsoft.com/office/powerpoint/2010/main" val="29562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Appraisal of Opening paragraph</a:t>
            </a:r>
            <a:endParaRPr lang="en-US" dirty="0"/>
          </a:p>
        </p:txBody>
      </p:sp>
      <p:sp>
        <p:nvSpPr>
          <p:cNvPr id="3" name="Content Placeholder 2"/>
          <p:cNvSpPr>
            <a:spLocks noGrp="1"/>
          </p:cNvSpPr>
          <p:nvPr>
            <p:ph idx="1"/>
          </p:nvPr>
        </p:nvSpPr>
        <p:spPr>
          <a:xfrm>
            <a:off x="1251678" y="2031319"/>
            <a:ext cx="10178322" cy="3848274"/>
          </a:xfrm>
        </p:spPr>
        <p:txBody>
          <a:bodyPr/>
          <a:lstStyle/>
          <a:p>
            <a:pPr marL="457200" indent="-457200">
              <a:buAutoNum type="arabicPeriod"/>
            </a:pPr>
            <a:r>
              <a:rPr lang="en-US" dirty="0" smtClean="0"/>
              <a:t>Is there a clearly stated </a:t>
            </a:r>
            <a:r>
              <a:rPr lang="en-US" b="1" dirty="0" smtClean="0"/>
              <a:t>universal</a:t>
            </a:r>
            <a:r>
              <a:rPr lang="en-US" dirty="0" smtClean="0"/>
              <a:t> theme statement or central idea? </a:t>
            </a:r>
          </a:p>
          <a:p>
            <a:pPr marL="457200" indent="-457200">
              <a:buAutoNum type="arabicPeriod"/>
            </a:pPr>
            <a:r>
              <a:rPr lang="en-US" dirty="0" smtClean="0"/>
              <a:t>Has the title and genre been mentioned?</a:t>
            </a:r>
          </a:p>
          <a:p>
            <a:pPr marL="457200" indent="-457200">
              <a:buAutoNum type="arabicPeriod"/>
            </a:pPr>
            <a:r>
              <a:rPr lang="en-US" dirty="0" smtClean="0"/>
              <a:t>Has a relevant precis of content/plot been included?</a:t>
            </a:r>
          </a:p>
          <a:p>
            <a:pPr marL="457200" indent="-457200">
              <a:buAutoNum type="arabicPeriod"/>
            </a:pPr>
            <a:r>
              <a:rPr lang="en-US" dirty="0" smtClean="0"/>
              <a:t>Has the theme statement been reiterated with greater specificity? i.e.  References to the text.</a:t>
            </a:r>
          </a:p>
          <a:p>
            <a:pPr marL="457200" indent="-457200">
              <a:buAutoNum type="arabicPeriod"/>
            </a:pPr>
            <a:r>
              <a:rPr lang="en-US" dirty="0" smtClean="0"/>
              <a:t>Is expression concise and precise?</a:t>
            </a:r>
          </a:p>
          <a:p>
            <a:pPr marL="457200" indent="-457200">
              <a:buAutoNum type="arabicPeriod"/>
            </a:pPr>
            <a:r>
              <a:rPr lang="en-US" dirty="0" smtClean="0"/>
              <a:t>Is there unnecessary repetition? </a:t>
            </a:r>
          </a:p>
          <a:p>
            <a:pPr marL="457200" indent="-457200">
              <a:buAutoNum type="arabicPeriod"/>
            </a:pPr>
            <a:r>
              <a:rPr lang="en-US" dirty="0" smtClean="0"/>
              <a:t>Are sentence structures grammatically correct? Spelling?</a:t>
            </a:r>
          </a:p>
          <a:p>
            <a:pPr marL="0" indent="0">
              <a:buNone/>
            </a:pPr>
            <a:r>
              <a:rPr lang="en-US" b="1" dirty="0" smtClean="0"/>
              <a:t>Work on one person’s paragraph at a time i.e. five minutes on each</a:t>
            </a:r>
            <a:r>
              <a:rPr lang="en-US" dirty="0" smtClean="0"/>
              <a:t> </a:t>
            </a:r>
            <a:endParaRPr lang="en-US" dirty="0"/>
          </a:p>
        </p:txBody>
      </p:sp>
    </p:spTree>
    <p:extLst>
      <p:ext uri="{BB962C8B-B14F-4D97-AF65-F5344CB8AC3E}">
        <p14:creationId xmlns:p14="http://schemas.microsoft.com/office/powerpoint/2010/main" val="26115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 Binaries Paragraph</a:t>
            </a:r>
            <a:endParaRPr lang="en-US" dirty="0"/>
          </a:p>
        </p:txBody>
      </p:sp>
      <p:sp>
        <p:nvSpPr>
          <p:cNvPr id="3" name="Content Placeholder 2"/>
          <p:cNvSpPr>
            <a:spLocks noGrp="1"/>
          </p:cNvSpPr>
          <p:nvPr>
            <p:ph idx="1"/>
          </p:nvPr>
        </p:nvSpPr>
        <p:spPr>
          <a:xfrm>
            <a:off x="1158372" y="1296956"/>
            <a:ext cx="10392926" cy="5561044"/>
          </a:xfrm>
        </p:spPr>
        <p:txBody>
          <a:bodyPr/>
          <a:lstStyle/>
          <a:p>
            <a:pPr marL="0" indent="0">
              <a:lnSpc>
                <a:spcPct val="100000"/>
              </a:lnSpc>
              <a:buNone/>
            </a:pPr>
            <a:r>
              <a:rPr lang="en-US" b="1" dirty="0" smtClean="0"/>
              <a:t>In pairs, </a:t>
            </a:r>
            <a:r>
              <a:rPr lang="en-US" b="1" dirty="0"/>
              <a:t>p</a:t>
            </a:r>
            <a:r>
              <a:rPr lang="en-US" b="1" dirty="0" smtClean="0"/>
              <a:t>lace the topic sentences in order </a:t>
            </a:r>
            <a:r>
              <a:rPr lang="en-US" b="1" dirty="0" smtClean="0"/>
              <a:t>of merit by </a:t>
            </a:r>
            <a:r>
              <a:rPr lang="en-US" b="1" dirty="0" smtClean="0"/>
              <a:t>placing the numbers in the ‘correct’ order.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8350487"/>
              </p:ext>
            </p:extLst>
          </p:nvPr>
        </p:nvGraphicFramePr>
        <p:xfrm>
          <a:off x="1205025" y="2079790"/>
          <a:ext cx="8274877" cy="4297680"/>
        </p:xfrm>
        <a:graphic>
          <a:graphicData uri="http://schemas.openxmlformats.org/drawingml/2006/table">
            <a:tbl>
              <a:tblPr firstRow="1" bandRow="1">
                <a:tableStyleId>{5C22544A-7EE6-4342-B048-85BDC9FD1C3A}</a:tableStyleId>
              </a:tblPr>
              <a:tblGrid>
                <a:gridCol w="698420"/>
                <a:gridCol w="7576457"/>
              </a:tblGrid>
              <a:tr h="370840">
                <a:tc>
                  <a:txBody>
                    <a:bodyPr/>
                    <a:lstStyle/>
                    <a:p>
                      <a:r>
                        <a:rPr lang="en-US" dirty="0" smtClean="0"/>
                        <a:t>1</a:t>
                      </a:r>
                      <a:endParaRPr lang="en-US" dirty="0"/>
                    </a:p>
                  </a:txBody>
                  <a:tcPr/>
                </a:tc>
                <a:tc>
                  <a:txBody>
                    <a:bodyPr/>
                    <a:lstStyle/>
                    <a:p>
                      <a:r>
                        <a:rPr lang="en-US" dirty="0" smtClean="0">
                          <a:solidFill>
                            <a:srgbClr val="00B050"/>
                          </a:solidFill>
                        </a:rPr>
                        <a:t>Binary oppositions</a:t>
                      </a:r>
                      <a:r>
                        <a:rPr lang="en-US" baseline="0" dirty="0" smtClean="0">
                          <a:solidFill>
                            <a:srgbClr val="00B050"/>
                          </a:solidFill>
                        </a:rPr>
                        <a:t> are an important theoretical tool used to unpack the ideology of a text.</a:t>
                      </a:r>
                      <a:endParaRPr lang="en-US" dirty="0">
                        <a:solidFill>
                          <a:srgbClr val="00B050"/>
                        </a:solidFill>
                      </a:endParaRPr>
                    </a:p>
                  </a:txBody>
                  <a:tcPr/>
                </a:tc>
              </a:tr>
              <a:tr h="370840">
                <a:tc>
                  <a:txBody>
                    <a:bodyPr/>
                    <a:lstStyle/>
                    <a:p>
                      <a:r>
                        <a:rPr lang="en-US" dirty="0" smtClean="0"/>
                        <a:t>2</a:t>
                      </a:r>
                      <a:endParaRPr lang="en-US" dirty="0"/>
                    </a:p>
                  </a:txBody>
                  <a:tcPr/>
                </a:tc>
                <a:tc>
                  <a:txBody>
                    <a:bodyPr/>
                    <a:lstStyle/>
                    <a:p>
                      <a:r>
                        <a:rPr lang="en-US" sz="1800" b="1" kern="1200" dirty="0" smtClean="0">
                          <a:solidFill>
                            <a:srgbClr val="7030A0"/>
                          </a:solidFill>
                          <a:effectLst/>
                          <a:latin typeface="+mn-lt"/>
                          <a:ea typeface="+mn-ea"/>
                          <a:cs typeface="+mn-cs"/>
                        </a:rPr>
                        <a:t>An analysis of the ‘violent hierarchies’ in “</a:t>
                      </a:r>
                      <a:r>
                        <a:rPr lang="en-US" sz="1800" b="1" i="1" kern="1200" dirty="0" smtClean="0">
                          <a:solidFill>
                            <a:srgbClr val="7030A0"/>
                          </a:solidFill>
                          <a:effectLst/>
                          <a:latin typeface="+mn-lt"/>
                          <a:ea typeface="+mn-ea"/>
                          <a:cs typeface="+mn-cs"/>
                        </a:rPr>
                        <a:t>Survivor”</a:t>
                      </a:r>
                      <a:r>
                        <a:rPr lang="en-US" sz="1800" b="1" kern="1200" dirty="0" smtClean="0">
                          <a:solidFill>
                            <a:srgbClr val="7030A0"/>
                          </a:solidFill>
                          <a:effectLst/>
                          <a:latin typeface="+mn-lt"/>
                          <a:ea typeface="+mn-ea"/>
                          <a:cs typeface="+mn-cs"/>
                        </a:rPr>
                        <a:t> makes resistant reading and multiple meanings possible as the girl now appears to be the victim rather than the victor.</a:t>
                      </a:r>
                      <a:endParaRPr lang="en-US" b="1" dirty="0">
                        <a:solidFill>
                          <a:srgbClr val="7030A0"/>
                        </a:solidFill>
                      </a:endParaRPr>
                    </a:p>
                  </a:txBody>
                  <a:tcPr/>
                </a:tc>
              </a:tr>
              <a:tr h="370840">
                <a:tc>
                  <a:txBody>
                    <a:bodyPr/>
                    <a:lstStyle/>
                    <a:p>
                      <a:r>
                        <a:rPr lang="en-US" dirty="0" smtClean="0"/>
                        <a:t>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rgbClr val="FF0000"/>
                          </a:solidFill>
                          <a:effectLst/>
                          <a:latin typeface="+mn-lt"/>
                          <a:ea typeface="+mn-ea"/>
                          <a:cs typeface="+mn-cs"/>
                        </a:rPr>
                        <a:t>The binary oppositions within the text allow the reader to understand more thoroughly the ideologies that underpin the values and attitudes within the text .  </a:t>
                      </a:r>
                      <a:endParaRPr lang="en-US" b="1" dirty="0">
                        <a:solidFill>
                          <a:srgbClr val="FF0000"/>
                        </a:solidFill>
                      </a:endParaRPr>
                    </a:p>
                  </a:txBody>
                  <a:tcPr/>
                </a:tc>
              </a:tr>
              <a:tr h="370840">
                <a:tc>
                  <a:txBody>
                    <a:bodyPr/>
                    <a:lstStyle/>
                    <a:p>
                      <a:r>
                        <a:rPr lang="en-US" dirty="0" smtClean="0"/>
                        <a:t>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i="0" u="none" strike="noStrike" kern="1200" baseline="0" dirty="0" smtClean="0">
                          <a:solidFill>
                            <a:srgbClr val="00B0F0"/>
                          </a:solidFill>
                          <a:latin typeface="+mn-lt"/>
                          <a:ea typeface="+mn-ea"/>
                          <a:cs typeface="+mn-cs"/>
                        </a:rPr>
                        <a:t>The key binary opposition that underpins this text is between an unspecified future time, and a ‘present’ that resembles our own time. </a:t>
                      </a:r>
                      <a:r>
                        <a:rPr lang="en-AU" sz="1800" b="0" i="0" u="none" strike="noStrike" kern="1200" baseline="0" dirty="0" smtClean="0">
                          <a:solidFill>
                            <a:schemeClr val="dk1"/>
                          </a:solidFill>
                          <a:latin typeface="+mn-lt"/>
                          <a:ea typeface="+mn-ea"/>
                          <a:cs typeface="+mn-cs"/>
                        </a:rPr>
                        <a:t>	</a:t>
                      </a:r>
                    </a:p>
                  </a:txBody>
                  <a:tcPr/>
                </a:tc>
              </a:tr>
              <a:tr h="370840">
                <a:tc>
                  <a:txBody>
                    <a:bodyPr/>
                    <a:lstStyle/>
                    <a:p>
                      <a:r>
                        <a:rPr lang="en-US" dirty="0" smtClean="0"/>
                        <a:t>5</a:t>
                      </a:r>
                      <a:endParaRPr lang="en-US" dirty="0"/>
                    </a:p>
                  </a:txBody>
                  <a:tcPr/>
                </a:tc>
                <a:tc>
                  <a:txBody>
                    <a:bodyPr/>
                    <a:lstStyle/>
                    <a:p>
                      <a:r>
                        <a:rPr lang="en-US" sz="1800" b="1" kern="1200" dirty="0" smtClean="0">
                          <a:solidFill>
                            <a:schemeClr val="accent5">
                              <a:lumMod val="75000"/>
                            </a:schemeClr>
                          </a:solidFill>
                          <a:effectLst/>
                          <a:latin typeface="+mn-lt"/>
                          <a:ea typeface="+mn-ea"/>
                          <a:cs typeface="+mn-cs"/>
                        </a:rPr>
                        <a:t>The binary oppositions nature/technology, past/future and emotion/reason point to the ideological</a:t>
                      </a:r>
                      <a:r>
                        <a:rPr lang="en-US" sz="1800" b="1" kern="1200" baseline="0" dirty="0" smtClean="0">
                          <a:solidFill>
                            <a:schemeClr val="accent5">
                              <a:lumMod val="75000"/>
                            </a:schemeClr>
                          </a:solidFill>
                          <a:effectLst/>
                          <a:latin typeface="+mn-lt"/>
                          <a:ea typeface="+mn-ea"/>
                          <a:cs typeface="+mn-cs"/>
                        </a:rPr>
                        <a:t> </a:t>
                      </a:r>
                      <a:r>
                        <a:rPr lang="en-US" sz="1800" b="1" kern="1200" dirty="0" smtClean="0">
                          <a:solidFill>
                            <a:schemeClr val="accent5">
                              <a:lumMod val="75000"/>
                            </a:schemeClr>
                          </a:solidFill>
                          <a:effectLst/>
                          <a:latin typeface="+mn-lt"/>
                          <a:ea typeface="+mn-ea"/>
                          <a:cs typeface="+mn-cs"/>
                        </a:rPr>
                        <a:t>position constructed</a:t>
                      </a:r>
                      <a:r>
                        <a:rPr lang="en-US" sz="1800" b="1" kern="1200" baseline="0" dirty="0" smtClean="0">
                          <a:solidFill>
                            <a:schemeClr val="accent5">
                              <a:lumMod val="75000"/>
                            </a:schemeClr>
                          </a:solidFill>
                          <a:effectLst/>
                          <a:latin typeface="+mn-lt"/>
                          <a:ea typeface="+mn-ea"/>
                          <a:cs typeface="+mn-cs"/>
                        </a:rPr>
                        <a:t> </a:t>
                      </a:r>
                      <a:r>
                        <a:rPr lang="en-US" sz="1800" b="1" kern="1200" dirty="0" smtClean="0">
                          <a:solidFill>
                            <a:schemeClr val="accent5">
                              <a:lumMod val="75000"/>
                            </a:schemeClr>
                          </a:solidFill>
                          <a:effectLst/>
                          <a:latin typeface="+mn-lt"/>
                          <a:ea typeface="+mn-ea"/>
                          <a:cs typeface="+mn-cs"/>
                        </a:rPr>
                        <a:t>in “</a:t>
                      </a:r>
                      <a:r>
                        <a:rPr lang="en-US" sz="1800" b="1" i="1" kern="1200" dirty="0" smtClean="0">
                          <a:solidFill>
                            <a:schemeClr val="accent5">
                              <a:lumMod val="75000"/>
                            </a:schemeClr>
                          </a:solidFill>
                          <a:effectLst/>
                          <a:latin typeface="+mn-lt"/>
                          <a:ea typeface="+mn-ea"/>
                          <a:cs typeface="+mn-cs"/>
                        </a:rPr>
                        <a:t>Survivor”</a:t>
                      </a:r>
                      <a:r>
                        <a:rPr lang="en-US" sz="1800" b="1" kern="1200" dirty="0" smtClean="0">
                          <a:solidFill>
                            <a:schemeClr val="accent5">
                              <a:lumMod val="75000"/>
                            </a:schemeClr>
                          </a:solidFill>
                          <a:effectLst/>
                          <a:latin typeface="+mn-lt"/>
                          <a:ea typeface="+mn-ea"/>
                          <a:cs typeface="+mn-cs"/>
                        </a:rPr>
                        <a:t> which suggests</a:t>
                      </a:r>
                      <a:r>
                        <a:rPr lang="en-US" sz="1800" b="1" kern="1200" baseline="0" dirty="0" smtClean="0">
                          <a:solidFill>
                            <a:schemeClr val="accent5">
                              <a:lumMod val="75000"/>
                            </a:schemeClr>
                          </a:solidFill>
                          <a:effectLst/>
                          <a:latin typeface="+mn-lt"/>
                          <a:ea typeface="+mn-ea"/>
                          <a:cs typeface="+mn-cs"/>
                        </a:rPr>
                        <a:t> </a:t>
                      </a:r>
                      <a:r>
                        <a:rPr lang="en-US" sz="1800" b="1" kern="1200" dirty="0" smtClean="0">
                          <a:solidFill>
                            <a:schemeClr val="accent5">
                              <a:lumMod val="75000"/>
                            </a:schemeClr>
                          </a:solidFill>
                          <a:effectLst/>
                          <a:latin typeface="+mn-lt"/>
                          <a:ea typeface="+mn-ea"/>
                          <a:cs typeface="+mn-cs"/>
                        </a:rPr>
                        <a:t>that futuristic technology has impacted on man’s ability</a:t>
                      </a:r>
                      <a:r>
                        <a:rPr lang="en-US" sz="1800" b="1" kern="1200" baseline="0" dirty="0" smtClean="0">
                          <a:solidFill>
                            <a:schemeClr val="accent5">
                              <a:lumMod val="75000"/>
                            </a:schemeClr>
                          </a:solidFill>
                          <a:effectLst/>
                          <a:latin typeface="+mn-lt"/>
                          <a:ea typeface="+mn-ea"/>
                          <a:cs typeface="+mn-cs"/>
                        </a:rPr>
                        <a:t> to empathize with his fellow man</a:t>
                      </a:r>
                      <a:r>
                        <a:rPr lang="en-US" sz="1800" b="1" kern="1200" dirty="0" smtClean="0">
                          <a:solidFill>
                            <a:schemeClr val="accent5">
                              <a:lumMod val="75000"/>
                            </a:schemeClr>
                          </a:solidFill>
                          <a:effectLst/>
                          <a:latin typeface="+mn-lt"/>
                          <a:ea typeface="+mn-ea"/>
                          <a:cs typeface="+mn-cs"/>
                        </a:rPr>
                        <a:t>. </a:t>
                      </a:r>
                      <a:endParaRPr lang="en-US" dirty="0">
                        <a:solidFill>
                          <a:schemeClr val="accent5">
                            <a:lumMod val="75000"/>
                          </a:schemeClr>
                        </a:solidFill>
                      </a:endParaRPr>
                    </a:p>
                  </a:txBody>
                  <a:tcPr/>
                </a:tc>
              </a:tr>
            </a:tbl>
          </a:graphicData>
        </a:graphic>
      </p:graphicFrame>
      <p:sp>
        <p:nvSpPr>
          <p:cNvPr id="6" name="Rectangle 5"/>
          <p:cNvSpPr/>
          <p:nvPr/>
        </p:nvSpPr>
        <p:spPr>
          <a:xfrm>
            <a:off x="9825135" y="1679510"/>
            <a:ext cx="1819469" cy="4730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we evaluate what makes an effective topic sentence? </a:t>
            </a:r>
          </a:p>
          <a:p>
            <a:pPr algn="ctr"/>
            <a:r>
              <a:rPr lang="en-US" dirty="0" smtClean="0"/>
              <a:t>Compile a list. </a:t>
            </a:r>
            <a:endParaRPr lang="en-US" dirty="0"/>
          </a:p>
        </p:txBody>
      </p:sp>
    </p:spTree>
    <p:extLst>
      <p:ext uri="{BB962C8B-B14F-4D97-AF65-F5344CB8AC3E}">
        <p14:creationId xmlns:p14="http://schemas.microsoft.com/office/powerpoint/2010/main" val="59702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 Binary Oppositions</a:t>
            </a:r>
            <a:endParaRPr lang="en-US" dirty="0"/>
          </a:p>
        </p:txBody>
      </p:sp>
      <p:sp>
        <p:nvSpPr>
          <p:cNvPr id="3" name="Content Placeholder 2"/>
          <p:cNvSpPr>
            <a:spLocks noGrp="1"/>
          </p:cNvSpPr>
          <p:nvPr>
            <p:ph idx="1"/>
          </p:nvPr>
        </p:nvSpPr>
        <p:spPr>
          <a:xfrm>
            <a:off x="1251678" y="1455577"/>
            <a:ext cx="10178322" cy="4424016"/>
          </a:xfrm>
        </p:spPr>
        <p:txBody>
          <a:bodyPr>
            <a:normAutofit fontScale="77500" lnSpcReduction="20000"/>
          </a:bodyPr>
          <a:lstStyle/>
          <a:p>
            <a:pPr marL="0" indent="0">
              <a:buNone/>
            </a:pPr>
            <a:r>
              <a:rPr lang="en-US" b="1" dirty="0" smtClean="0"/>
              <a:t>How might you support this (QCAA model) topic sentence? What evidence from the text could you use? </a:t>
            </a:r>
          </a:p>
          <a:p>
            <a:pPr marL="0" indent="0">
              <a:buNone/>
            </a:pPr>
            <a:r>
              <a:rPr lang="en-AU" b="1" dirty="0" smtClean="0">
                <a:solidFill>
                  <a:schemeClr val="tx1"/>
                </a:solidFill>
              </a:rPr>
              <a:t>TS:</a:t>
            </a:r>
            <a:r>
              <a:rPr lang="en-AU" b="1" dirty="0" smtClean="0">
                <a:solidFill>
                  <a:srgbClr val="00B0F0"/>
                </a:solidFill>
              </a:rPr>
              <a:t> The </a:t>
            </a:r>
            <a:r>
              <a:rPr lang="en-AU" b="1" dirty="0">
                <a:solidFill>
                  <a:srgbClr val="00B0F0"/>
                </a:solidFill>
              </a:rPr>
              <a:t>key binary opposition that underpins this text is between an unspecified </a:t>
            </a:r>
            <a:r>
              <a:rPr lang="en-AU" b="1" dirty="0">
                <a:solidFill>
                  <a:srgbClr val="FF0000"/>
                </a:solidFill>
              </a:rPr>
              <a:t>future </a:t>
            </a:r>
            <a:r>
              <a:rPr lang="en-AU" b="1" dirty="0">
                <a:solidFill>
                  <a:srgbClr val="00B0F0"/>
                </a:solidFill>
              </a:rPr>
              <a:t>time, and a ‘</a:t>
            </a:r>
            <a:r>
              <a:rPr lang="en-AU" b="1" dirty="0">
                <a:solidFill>
                  <a:srgbClr val="FF0000"/>
                </a:solidFill>
              </a:rPr>
              <a:t>present</a:t>
            </a:r>
            <a:r>
              <a:rPr lang="en-AU" b="1" dirty="0">
                <a:solidFill>
                  <a:srgbClr val="00B0F0"/>
                </a:solidFill>
              </a:rPr>
              <a:t>’ that resembles our own time</a:t>
            </a:r>
            <a:r>
              <a:rPr lang="en-AU" b="1" dirty="0" smtClean="0">
                <a:solidFill>
                  <a:srgbClr val="00B0F0"/>
                </a:solidFill>
              </a:rPr>
              <a:t>.</a:t>
            </a:r>
          </a:p>
          <a:p>
            <a:pPr marL="0" indent="0">
              <a:buNone/>
            </a:pPr>
            <a:r>
              <a:rPr lang="en-AU" b="1" dirty="0">
                <a:solidFill>
                  <a:schemeClr val="tx1"/>
                </a:solidFill>
              </a:rPr>
              <a:t>Expand:</a:t>
            </a:r>
            <a:r>
              <a:rPr lang="en-AU" dirty="0" smtClean="0"/>
              <a:t> The </a:t>
            </a:r>
            <a:r>
              <a:rPr lang="en-AU" dirty="0">
                <a:solidFill>
                  <a:srgbClr val="FF0000"/>
                </a:solidFill>
              </a:rPr>
              <a:t>future</a:t>
            </a:r>
            <a:r>
              <a:rPr lang="en-AU" dirty="0"/>
              <a:t> is represented as a highly industrialised and technologically advanced place, in contrast to the more naturalistic </a:t>
            </a:r>
            <a:r>
              <a:rPr lang="en-AU" dirty="0" smtClean="0">
                <a:solidFill>
                  <a:srgbClr val="FF0000"/>
                </a:solidFill>
              </a:rPr>
              <a:t>present</a:t>
            </a:r>
            <a:r>
              <a:rPr lang="en-AU" dirty="0" smtClean="0"/>
              <a:t>. </a:t>
            </a:r>
            <a:r>
              <a:rPr lang="en-AU" dirty="0"/>
              <a:t>	</a:t>
            </a:r>
            <a:endParaRPr lang="en-AU" dirty="0" smtClean="0"/>
          </a:p>
          <a:p>
            <a:pPr marL="0" indent="0">
              <a:buNone/>
            </a:pPr>
            <a:r>
              <a:rPr lang="en-AU" b="1" dirty="0">
                <a:solidFill>
                  <a:schemeClr val="tx1"/>
                </a:solidFill>
              </a:rPr>
              <a:t>Evidence:</a:t>
            </a:r>
            <a:r>
              <a:rPr lang="en-AU" dirty="0" smtClean="0"/>
              <a:t> </a:t>
            </a:r>
            <a:r>
              <a:rPr lang="en-AU" dirty="0" smtClean="0">
                <a:solidFill>
                  <a:srgbClr val="FF0000"/>
                </a:solidFill>
              </a:rPr>
              <a:t>This </a:t>
            </a:r>
            <a:r>
              <a:rPr lang="en-AU" dirty="0">
                <a:solidFill>
                  <a:srgbClr val="FF0000"/>
                </a:solidFill>
              </a:rPr>
              <a:t>distinction is shown in the first paragraph, in which </a:t>
            </a:r>
            <a:r>
              <a:rPr lang="en-AU" dirty="0" smtClean="0">
                <a:solidFill>
                  <a:srgbClr val="FF0000"/>
                </a:solidFill>
              </a:rPr>
              <a:t>Junior </a:t>
            </a:r>
            <a:r>
              <a:rPr lang="en-AU" dirty="0">
                <a:solidFill>
                  <a:srgbClr val="FF0000"/>
                </a:solidFill>
              </a:rPr>
              <a:t>notices the air carried ‘</a:t>
            </a:r>
            <a:r>
              <a:rPr lang="en-AU" i="1" dirty="0">
                <a:solidFill>
                  <a:srgbClr val="FF0000"/>
                </a:solidFill>
              </a:rPr>
              <a:t>humidity and the smell of organic matter</a:t>
            </a:r>
            <a:r>
              <a:rPr lang="en-AU" dirty="0">
                <a:solidFill>
                  <a:srgbClr val="FF0000"/>
                </a:solidFill>
              </a:rPr>
              <a:t>’ so different ‘</a:t>
            </a:r>
            <a:r>
              <a:rPr lang="en-AU" i="1" dirty="0">
                <a:solidFill>
                  <a:srgbClr val="FF0000"/>
                </a:solidFill>
              </a:rPr>
              <a:t>from the industrial atmosphere of his own time</a:t>
            </a:r>
            <a:r>
              <a:rPr lang="en-AU" dirty="0">
                <a:solidFill>
                  <a:srgbClr val="FF0000"/>
                </a:solidFill>
              </a:rPr>
              <a:t>.’ Junior’s cyborg body, and the fact that he has travelled through a wormhole, further reinforce this opposition. The reference to the organisation that Junior works for, the Department of History, as well as Junior’s constant bringing to mind of protocols – a word that the typical reader associates with bureaucratic systems of authority – gives the impression that the future is one in which instrumental reason is highly valued, perhaps over ‘soft’ human emotions. </a:t>
            </a:r>
            <a:endParaRPr lang="en-AU" dirty="0" smtClean="0">
              <a:solidFill>
                <a:srgbClr val="FF0000"/>
              </a:solidFill>
            </a:endParaRPr>
          </a:p>
          <a:p>
            <a:pPr marL="0" indent="0">
              <a:buNone/>
            </a:pPr>
            <a:r>
              <a:rPr lang="en-AU" b="1" dirty="0">
                <a:solidFill>
                  <a:schemeClr val="tx1"/>
                </a:solidFill>
              </a:rPr>
              <a:t>Conclude/Link: </a:t>
            </a:r>
            <a:r>
              <a:rPr lang="en-AU" b="1" dirty="0">
                <a:solidFill>
                  <a:srgbClr val="00B0F0"/>
                </a:solidFill>
              </a:rPr>
              <a:t>Even Junior’s name is important in this respect: it is infantilising and demeaning, and it reflects that those who have placed the protagonist in his cyborg body and sent him into the past see him more as an object to be manipulated and used than as a human being. 	</a:t>
            </a:r>
          </a:p>
          <a:p>
            <a:pPr marL="0" indent="0">
              <a:buNone/>
            </a:pPr>
            <a:r>
              <a:rPr lang="en-AU" dirty="0" smtClean="0"/>
              <a:t> </a:t>
            </a:r>
            <a:r>
              <a:rPr lang="en-AU" dirty="0"/>
              <a:t>	</a:t>
            </a:r>
            <a:r>
              <a:rPr lang="en-US" dirty="0"/>
              <a:t>	</a:t>
            </a:r>
          </a:p>
          <a:p>
            <a:pPr marL="0" indent="0">
              <a:buNone/>
            </a:pPr>
            <a:endParaRPr lang="en-US" b="1" dirty="0"/>
          </a:p>
        </p:txBody>
      </p:sp>
    </p:spTree>
    <p:extLst>
      <p:ext uri="{BB962C8B-B14F-4D97-AF65-F5344CB8AC3E}">
        <p14:creationId xmlns:p14="http://schemas.microsoft.com/office/powerpoint/2010/main" val="13329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 Binary Oppositions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solidFill>
                  <a:schemeClr val="tx1"/>
                </a:solidFill>
              </a:rPr>
              <a:t>Write or revise your own paragraph (topic sentence, expand/explain, evidence/analysis, conclude/link.) (10 minutes)</a:t>
            </a:r>
          </a:p>
          <a:p>
            <a:pPr marL="0" indent="0">
              <a:buNone/>
            </a:pPr>
            <a:r>
              <a:rPr lang="en-US" b="1" dirty="0" smtClean="0">
                <a:solidFill>
                  <a:schemeClr val="tx1"/>
                </a:solidFill>
              </a:rPr>
              <a:t>E.g.</a:t>
            </a:r>
          </a:p>
          <a:p>
            <a:pPr marL="0" indent="0">
              <a:buNone/>
            </a:pPr>
            <a:r>
              <a:rPr lang="en-US" b="1" dirty="0" smtClean="0">
                <a:solidFill>
                  <a:schemeClr val="tx1"/>
                </a:solidFill>
              </a:rPr>
              <a:t>TS: </a:t>
            </a:r>
            <a:r>
              <a:rPr lang="en-US" b="1" dirty="0" smtClean="0">
                <a:solidFill>
                  <a:srgbClr val="00B0F0"/>
                </a:solidFill>
              </a:rPr>
              <a:t>The </a:t>
            </a:r>
            <a:r>
              <a:rPr lang="en-US" b="1" dirty="0">
                <a:solidFill>
                  <a:srgbClr val="00B0F0"/>
                </a:solidFill>
              </a:rPr>
              <a:t>binary oppositions nature/technology, past/future and emotion/reason point to the </a:t>
            </a:r>
            <a:r>
              <a:rPr lang="en-US" b="1" dirty="0" smtClean="0">
                <a:solidFill>
                  <a:srgbClr val="00B0F0"/>
                </a:solidFill>
              </a:rPr>
              <a:t>ideological position constructed in </a:t>
            </a:r>
            <a:r>
              <a:rPr lang="en-US" b="1" dirty="0">
                <a:solidFill>
                  <a:srgbClr val="00B0F0"/>
                </a:solidFill>
              </a:rPr>
              <a:t>“</a:t>
            </a:r>
            <a:r>
              <a:rPr lang="en-US" b="1" i="1" dirty="0">
                <a:solidFill>
                  <a:srgbClr val="00B0F0"/>
                </a:solidFill>
              </a:rPr>
              <a:t>Survivor”</a:t>
            </a:r>
            <a:r>
              <a:rPr lang="en-US" b="1" dirty="0">
                <a:solidFill>
                  <a:srgbClr val="00B0F0"/>
                </a:solidFill>
              </a:rPr>
              <a:t> which </a:t>
            </a:r>
            <a:r>
              <a:rPr lang="en-US" b="1" dirty="0" smtClean="0">
                <a:solidFill>
                  <a:srgbClr val="00B0F0"/>
                </a:solidFill>
              </a:rPr>
              <a:t>suggests that </a:t>
            </a:r>
            <a:r>
              <a:rPr lang="en-US" b="1" dirty="0">
                <a:solidFill>
                  <a:srgbClr val="00B0F0"/>
                </a:solidFill>
              </a:rPr>
              <a:t>futuristic technology has impacted on man’s humanity. </a:t>
            </a:r>
            <a:endParaRPr lang="en-US" b="1" dirty="0" smtClean="0">
              <a:solidFill>
                <a:srgbClr val="00B0F0"/>
              </a:solidFill>
            </a:endParaRPr>
          </a:p>
          <a:p>
            <a:pPr marL="0" indent="0">
              <a:buNone/>
            </a:pPr>
            <a:r>
              <a:rPr lang="en-US" b="1" dirty="0" smtClean="0">
                <a:solidFill>
                  <a:schemeClr val="tx1"/>
                </a:solidFill>
              </a:rPr>
              <a:t>Expand/Explain:</a:t>
            </a:r>
            <a:r>
              <a:rPr lang="en-US" b="1" dirty="0" smtClean="0"/>
              <a:t> Early </a:t>
            </a:r>
            <a:r>
              <a:rPr lang="en-US" b="1" dirty="0"/>
              <a:t>in the story, the </a:t>
            </a:r>
            <a:r>
              <a:rPr lang="en-US" b="1" dirty="0" smtClean="0"/>
              <a:t>idea that </a:t>
            </a:r>
            <a:r>
              <a:rPr lang="en-US" b="1" dirty="0"/>
              <a:t>the fleeting sensory beauty of nature is preferable to technology and machinery is </a:t>
            </a:r>
            <a:r>
              <a:rPr lang="en-US" b="1" dirty="0" smtClean="0"/>
              <a:t>privileged through </a:t>
            </a:r>
            <a:r>
              <a:rPr lang="en-US" b="1" dirty="0"/>
              <a:t>significant comparisons. </a:t>
            </a:r>
            <a:endParaRPr lang="en-US" b="1" dirty="0" smtClean="0"/>
          </a:p>
          <a:p>
            <a:pPr marL="0" indent="0">
              <a:buNone/>
            </a:pPr>
            <a:r>
              <a:rPr lang="en-US" b="1" dirty="0">
                <a:solidFill>
                  <a:schemeClr val="tx1"/>
                </a:solidFill>
              </a:rPr>
              <a:t>Evidence/analysis:</a:t>
            </a:r>
            <a:r>
              <a:rPr lang="en-US" b="1" dirty="0" smtClean="0"/>
              <a:t> </a:t>
            </a:r>
            <a:r>
              <a:rPr lang="en-US" b="1" dirty="0" smtClean="0">
                <a:solidFill>
                  <a:srgbClr val="FF0000"/>
                </a:solidFill>
              </a:rPr>
              <a:t>Junior </a:t>
            </a:r>
            <a:r>
              <a:rPr lang="en-US" b="1" dirty="0">
                <a:solidFill>
                  <a:srgbClr val="FF0000"/>
                </a:solidFill>
              </a:rPr>
              <a:t>senses that “</a:t>
            </a:r>
            <a:r>
              <a:rPr lang="en-US" b="1" i="1" dirty="0">
                <a:solidFill>
                  <a:srgbClr val="FF0000"/>
                </a:solidFill>
              </a:rPr>
              <a:t>the air carried….the smell of earth after rainfall – so different from the industrial atmosphere of his own time.</a:t>
            </a:r>
            <a:r>
              <a:rPr lang="en-US" b="1" dirty="0">
                <a:solidFill>
                  <a:srgbClr val="FF0000"/>
                </a:solidFill>
              </a:rPr>
              <a:t>” These words do not occur by chance; there is a </a:t>
            </a:r>
            <a:r>
              <a:rPr lang="en-US" b="1" dirty="0" smtClean="0">
                <a:solidFill>
                  <a:srgbClr val="FF0000"/>
                </a:solidFill>
              </a:rPr>
              <a:t>deliberate emphasis </a:t>
            </a:r>
            <a:r>
              <a:rPr lang="en-US" b="1" dirty="0">
                <a:solidFill>
                  <a:srgbClr val="FF0000"/>
                </a:solidFill>
              </a:rPr>
              <a:t>on the nature/industry </a:t>
            </a:r>
            <a:r>
              <a:rPr lang="en-US" b="1" dirty="0" smtClean="0">
                <a:solidFill>
                  <a:srgbClr val="FF0000"/>
                </a:solidFill>
              </a:rPr>
              <a:t>dualism which </a:t>
            </a:r>
            <a:r>
              <a:rPr lang="en-US" b="1" dirty="0">
                <a:solidFill>
                  <a:srgbClr val="FF0000"/>
                </a:solidFill>
              </a:rPr>
              <a:t>demonstrates that the past is preferable to the future. This impression is </a:t>
            </a:r>
            <a:r>
              <a:rPr lang="en-US" b="1" dirty="0" smtClean="0">
                <a:solidFill>
                  <a:srgbClr val="FF0000"/>
                </a:solidFill>
              </a:rPr>
              <a:t>strengthened as </a:t>
            </a:r>
            <a:r>
              <a:rPr lang="en-US" b="1" dirty="0">
                <a:solidFill>
                  <a:srgbClr val="FF0000"/>
                </a:solidFill>
              </a:rPr>
              <a:t>the narrating persona reveals the rules, in the form of protocols, which </a:t>
            </a:r>
            <a:r>
              <a:rPr lang="en-US" b="1" dirty="0" smtClean="0">
                <a:solidFill>
                  <a:srgbClr val="FF0000"/>
                </a:solidFill>
              </a:rPr>
              <a:t>underpin future </a:t>
            </a:r>
            <a:r>
              <a:rPr lang="en-US" b="1" dirty="0">
                <a:solidFill>
                  <a:srgbClr val="FF0000"/>
                </a:solidFill>
              </a:rPr>
              <a:t>ideology. “</a:t>
            </a:r>
            <a:r>
              <a:rPr lang="en-US" b="1" i="1" dirty="0">
                <a:solidFill>
                  <a:srgbClr val="FF0000"/>
                </a:solidFill>
              </a:rPr>
              <a:t>You are only here to observe” and “Do not change the past” </a:t>
            </a:r>
            <a:r>
              <a:rPr lang="en-US" b="1" dirty="0">
                <a:solidFill>
                  <a:srgbClr val="FF0000"/>
                </a:solidFill>
              </a:rPr>
              <a:t>are quite chilling given that Junior has come to observe a traumatic and deadly car accident. His human emotions are suppressed in his decision to save the girl from the car wreck, dooming a small child to certain death. When </a:t>
            </a:r>
            <a:r>
              <a:rPr lang="en-US" b="1" i="1" dirty="0">
                <a:solidFill>
                  <a:srgbClr val="FF0000"/>
                </a:solidFill>
              </a:rPr>
              <a:t>“ a male infant screamed in terror</a:t>
            </a:r>
            <a:r>
              <a:rPr lang="en-US" b="1" dirty="0">
                <a:solidFill>
                  <a:srgbClr val="FF0000"/>
                </a:solidFill>
              </a:rPr>
              <a:t>” Junior was merely “</a:t>
            </a:r>
            <a:r>
              <a:rPr lang="en-US" b="1" i="1" dirty="0">
                <a:solidFill>
                  <a:srgbClr val="FF0000"/>
                </a:solidFill>
              </a:rPr>
              <a:t>fascinated</a:t>
            </a:r>
            <a:r>
              <a:rPr lang="en-US" b="1" dirty="0">
                <a:solidFill>
                  <a:srgbClr val="FF0000"/>
                </a:solidFill>
              </a:rPr>
              <a:t>” which is hardly a compassionate, humane response. </a:t>
            </a:r>
            <a:endParaRPr lang="en-US" b="1" dirty="0" smtClean="0">
              <a:solidFill>
                <a:srgbClr val="FF0000"/>
              </a:solidFill>
            </a:endParaRPr>
          </a:p>
          <a:p>
            <a:pPr marL="0" indent="0">
              <a:buNone/>
            </a:pPr>
            <a:r>
              <a:rPr lang="en-US" b="1" dirty="0" smtClean="0"/>
              <a:t>Conclude/link: </a:t>
            </a:r>
            <a:r>
              <a:rPr lang="en-US" b="1" dirty="0">
                <a:solidFill>
                  <a:srgbClr val="00B0F0"/>
                </a:solidFill>
              </a:rPr>
              <a:t>These binaries assist in the </a:t>
            </a:r>
            <a:r>
              <a:rPr lang="en-US" b="1" dirty="0" smtClean="0">
                <a:solidFill>
                  <a:srgbClr val="00B0F0"/>
                </a:solidFill>
              </a:rPr>
              <a:t>construction of </a:t>
            </a:r>
            <a:r>
              <a:rPr lang="en-US" b="1" dirty="0">
                <a:solidFill>
                  <a:srgbClr val="00B0F0"/>
                </a:solidFill>
              </a:rPr>
              <a:t>meaning: </a:t>
            </a:r>
            <a:r>
              <a:rPr lang="en-US" b="1" dirty="0" smtClean="0">
                <a:solidFill>
                  <a:srgbClr val="00B0F0"/>
                </a:solidFill>
              </a:rPr>
              <a:t>an over-reliance on technology has robbed future man of his ability to empathize with his fellow man; reason </a:t>
            </a:r>
            <a:r>
              <a:rPr lang="en-US" b="1" dirty="0">
                <a:solidFill>
                  <a:srgbClr val="00B0F0"/>
                </a:solidFill>
              </a:rPr>
              <a:t>has trumped emotion. </a:t>
            </a:r>
          </a:p>
        </p:txBody>
      </p:sp>
    </p:spTree>
    <p:extLst>
      <p:ext uri="{BB962C8B-B14F-4D97-AF65-F5344CB8AC3E}">
        <p14:creationId xmlns:p14="http://schemas.microsoft.com/office/powerpoint/2010/main" val="31779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01" y="208888"/>
            <a:ext cx="10178322" cy="789488"/>
          </a:xfrm>
        </p:spPr>
        <p:txBody>
          <a:bodyPr>
            <a:normAutofit fontScale="90000"/>
          </a:bodyPr>
          <a:lstStyle/>
          <a:p>
            <a:r>
              <a:rPr lang="en-US" dirty="0" smtClean="0"/>
              <a:t>“Survivor” - Narration</a:t>
            </a:r>
            <a:endParaRPr lang="en-US" dirty="0"/>
          </a:p>
        </p:txBody>
      </p:sp>
      <p:sp>
        <p:nvSpPr>
          <p:cNvPr id="3" name="Content Placeholder 2"/>
          <p:cNvSpPr>
            <a:spLocks noGrp="1"/>
          </p:cNvSpPr>
          <p:nvPr>
            <p:ph idx="1"/>
          </p:nvPr>
        </p:nvSpPr>
        <p:spPr>
          <a:xfrm>
            <a:off x="1247701" y="1128451"/>
            <a:ext cx="10178322" cy="5729549"/>
          </a:xfrm>
        </p:spPr>
        <p:txBody>
          <a:bodyPr/>
          <a:lstStyle/>
          <a:p>
            <a:pPr marL="0" indent="0">
              <a:buNone/>
            </a:pPr>
            <a:r>
              <a:rPr lang="en-US" dirty="0" smtClean="0"/>
              <a:t>Unscramble this paragraph by placing the numbers in correct order:</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95529118"/>
              </p:ext>
            </p:extLst>
          </p:nvPr>
        </p:nvGraphicFramePr>
        <p:xfrm>
          <a:off x="1243724" y="1475446"/>
          <a:ext cx="9749114" cy="4663440"/>
        </p:xfrm>
        <a:graphic>
          <a:graphicData uri="http://schemas.openxmlformats.org/drawingml/2006/table">
            <a:tbl>
              <a:tblPr firstRow="1" bandRow="1">
                <a:tableStyleId>{5C22544A-7EE6-4342-B048-85BDC9FD1C3A}</a:tableStyleId>
              </a:tblPr>
              <a:tblGrid>
                <a:gridCol w="681036"/>
                <a:gridCol w="9068078"/>
              </a:tblGrid>
              <a:tr h="531603">
                <a:tc>
                  <a:txBody>
                    <a:bodyPr/>
                    <a:lstStyle/>
                    <a:p>
                      <a:r>
                        <a:rPr lang="en-US" dirty="0" smtClean="0"/>
                        <a:t>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i="0" u="none" strike="noStrike" kern="1200" baseline="0" dirty="0" smtClean="0">
                          <a:solidFill>
                            <a:srgbClr val="00B050"/>
                          </a:solidFill>
                          <a:latin typeface="+mn-lt"/>
                          <a:ea typeface="+mn-ea"/>
                          <a:cs typeface="+mn-cs"/>
                        </a:rPr>
                        <a:t>The cold and understated style of narration used to describe the plight of the two children who are trapped likewise shows that Junior lacks any emotional response when witnessing the distress of the trapped children: </a:t>
                      </a:r>
                      <a:r>
                        <a:rPr lang="en-AU" sz="1800" b="0" i="0" u="none" strike="noStrike" kern="1200" baseline="0" dirty="0" smtClean="0">
                          <a:solidFill>
                            <a:schemeClr val="lt1"/>
                          </a:solidFill>
                          <a:latin typeface="+mn-lt"/>
                          <a:ea typeface="+mn-ea"/>
                          <a:cs typeface="+mn-cs"/>
                        </a:rPr>
                        <a:t>	</a:t>
                      </a:r>
                    </a:p>
                  </a:txBody>
                  <a:tcPr/>
                </a:tc>
              </a:tr>
              <a:tr h="531603">
                <a:tc>
                  <a:txBody>
                    <a:bodyPr/>
                    <a:lstStyle/>
                    <a:p>
                      <a:r>
                        <a:rPr lang="en-US" dirty="0" smtClean="0"/>
                        <a:t>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1" u="none" strike="noStrike" kern="1200" baseline="0" dirty="0" smtClean="0">
                          <a:solidFill>
                            <a:schemeClr val="tx1"/>
                          </a:solidFill>
                          <a:latin typeface="+mn-lt"/>
                          <a:ea typeface="+mn-ea"/>
                          <a:cs typeface="+mn-cs"/>
                        </a:rPr>
                        <a:t>“The police report indicated a single survivor, the girl sitting behind the driver. Her younger brother was supposed to have died. Walking around the car so he could see through the windows, Junior saw the boy, with his curly black hair, struggling against the child restraint. His side of the car was closest to the ground”. </a:t>
                      </a:r>
                      <a:r>
                        <a:rPr lang="en-AU" sz="1800" b="0" i="0" u="none" strike="noStrike" kern="1200" baseline="0" dirty="0" smtClean="0">
                          <a:solidFill>
                            <a:schemeClr val="dk1"/>
                          </a:solidFill>
                          <a:latin typeface="+mn-lt"/>
                          <a:ea typeface="+mn-ea"/>
                          <a:cs typeface="+mn-cs"/>
                        </a:rPr>
                        <a:t>	</a:t>
                      </a:r>
                    </a:p>
                  </a:txBody>
                  <a:tcPr/>
                </a:tc>
              </a:tr>
              <a:tr h="531603">
                <a:tc>
                  <a:txBody>
                    <a:bodyPr/>
                    <a:lstStyle/>
                    <a:p>
                      <a:r>
                        <a:rPr lang="en-US" dirty="0" smtClean="0"/>
                        <a:t>3</a:t>
                      </a:r>
                      <a:endParaRPr lang="en-US" dirty="0"/>
                    </a:p>
                  </a:txBody>
                  <a:tcPr/>
                </a:tc>
                <a:tc>
                  <a:txBody>
                    <a:bodyPr/>
                    <a:lstStyle/>
                    <a:p>
                      <a:r>
                        <a:rPr lang="en-AU" sz="1800" b="1" i="0" u="none" strike="noStrike" kern="1200" baseline="0" dirty="0" smtClean="0">
                          <a:solidFill>
                            <a:srgbClr val="00B0F0"/>
                          </a:solidFill>
                          <a:latin typeface="+mn-lt"/>
                          <a:ea typeface="+mn-ea"/>
                          <a:cs typeface="+mn-cs"/>
                        </a:rPr>
                        <a:t>The distinction between the two times is most emphasised when it comes to describing Junior’s reactions to the car accident that he encounters in the story. </a:t>
                      </a:r>
                      <a:endParaRPr lang="en-US" b="1" dirty="0">
                        <a:solidFill>
                          <a:srgbClr val="00B0F0"/>
                        </a:solidFill>
                      </a:endParaRPr>
                    </a:p>
                  </a:txBody>
                  <a:tcPr/>
                </a:tc>
              </a:tr>
              <a:tr h="531603">
                <a:tc>
                  <a:txBody>
                    <a:bodyPr/>
                    <a:lstStyle/>
                    <a:p>
                      <a:r>
                        <a:rPr lang="en-US" dirty="0" smtClean="0"/>
                        <a:t>4</a:t>
                      </a:r>
                      <a:endParaRPr lang="en-US" dirty="0"/>
                    </a:p>
                  </a:txBody>
                  <a:tcPr/>
                </a:tc>
                <a:tc>
                  <a:txBody>
                    <a:bodyPr/>
                    <a:lstStyle/>
                    <a:p>
                      <a:r>
                        <a:rPr lang="en-AU" sz="1800" b="1" i="0" u="none" strike="noStrike" kern="1200" baseline="0" dirty="0" smtClean="0">
                          <a:solidFill>
                            <a:srgbClr val="FFC000"/>
                          </a:solidFill>
                          <a:latin typeface="+mn-lt"/>
                          <a:ea typeface="+mn-ea"/>
                          <a:cs typeface="+mn-cs"/>
                        </a:rPr>
                        <a:t>This narrative technique has allowed the author to emphasise the lack of humanity and compassion in Junior’s response to the children who are trapped in the car. </a:t>
                      </a:r>
                      <a:endParaRPr lang="en-US" b="1" dirty="0">
                        <a:solidFill>
                          <a:srgbClr val="FFC000"/>
                        </a:solidFill>
                      </a:endParaRPr>
                    </a:p>
                  </a:txBody>
                  <a:tcPr/>
                </a:tc>
              </a:tr>
              <a:tr h="531603">
                <a:tc>
                  <a:txBody>
                    <a:bodyPr/>
                    <a:lstStyle/>
                    <a:p>
                      <a:r>
                        <a:rPr lang="en-US" dirty="0" smtClean="0"/>
                        <a:t>5</a:t>
                      </a:r>
                      <a:endParaRPr lang="en-US" dirty="0"/>
                    </a:p>
                  </a:txBody>
                  <a:tcPr/>
                </a:tc>
                <a:tc>
                  <a:txBody>
                    <a:bodyPr/>
                    <a:lstStyle/>
                    <a:p>
                      <a:r>
                        <a:rPr lang="en-AU" sz="1800" b="1" i="0" u="none" strike="noStrike" kern="1200" baseline="0" dirty="0" smtClean="0">
                          <a:solidFill>
                            <a:srgbClr val="FF0000"/>
                          </a:solidFill>
                          <a:latin typeface="+mn-lt"/>
                          <a:ea typeface="+mn-ea"/>
                          <a:cs typeface="+mn-cs"/>
                        </a:rPr>
                        <a:t>Even though the story is written using third-person, non-diegetic narrator, </a:t>
                      </a:r>
                      <a:r>
                        <a:rPr lang="en-AU" sz="1800" b="1" i="0" u="none" strike="noStrike" kern="1200" baseline="0" dirty="0" smtClean="0">
                          <a:solidFill>
                            <a:srgbClr val="FF0000"/>
                          </a:solidFill>
                          <a:latin typeface="+mn-lt"/>
                          <a:ea typeface="+mn-ea"/>
                          <a:cs typeface="+mn-cs"/>
                        </a:rPr>
                        <a:t>the </a:t>
                      </a:r>
                      <a:r>
                        <a:rPr lang="en-AU" sz="1800" b="1" i="0" u="none" strike="noStrike" kern="1200" baseline="0" dirty="0" smtClean="0">
                          <a:solidFill>
                            <a:srgbClr val="FF0000"/>
                          </a:solidFill>
                          <a:latin typeface="+mn-lt"/>
                          <a:ea typeface="+mn-ea"/>
                          <a:cs typeface="+mn-cs"/>
                        </a:rPr>
                        <a:t>narration is focalised through Junior’s perspective. </a:t>
                      </a:r>
                      <a:endParaRPr lang="en-US" b="1" dirty="0">
                        <a:solidFill>
                          <a:srgbClr val="FF0000"/>
                        </a:solidFill>
                      </a:endParaRPr>
                    </a:p>
                  </a:txBody>
                  <a:tcPr/>
                </a:tc>
              </a:tr>
              <a:tr h="531603">
                <a:tc>
                  <a:txBody>
                    <a:bodyPr/>
                    <a:lstStyle/>
                    <a:p>
                      <a:r>
                        <a:rPr lang="en-US" dirty="0" smtClean="0"/>
                        <a:t>6</a:t>
                      </a:r>
                      <a:endParaRPr lang="en-US" dirty="0"/>
                    </a:p>
                  </a:txBody>
                  <a:tcPr/>
                </a:tc>
                <a:tc>
                  <a:txBody>
                    <a:bodyPr/>
                    <a:lstStyle/>
                    <a:p>
                      <a:r>
                        <a:rPr lang="en-AU" sz="1800" b="1" i="0" u="none" strike="noStrike" kern="1200" baseline="0" dirty="0" smtClean="0">
                          <a:solidFill>
                            <a:srgbClr val="7030A0"/>
                          </a:solidFill>
                          <a:latin typeface="+mn-lt"/>
                          <a:ea typeface="+mn-ea"/>
                          <a:cs typeface="+mn-cs"/>
                        </a:rPr>
                        <a:t>After he hears a girl’s voice and the male infant screaming, Junior’s reaction is described as being ‘fascinated’ rather than horrified or upset. </a:t>
                      </a:r>
                      <a:endParaRPr lang="en-US" b="1" dirty="0">
                        <a:solidFill>
                          <a:srgbClr val="7030A0"/>
                        </a:solidFill>
                      </a:endParaRPr>
                    </a:p>
                  </a:txBody>
                  <a:tcPr/>
                </a:tc>
              </a:tr>
            </a:tbl>
          </a:graphicData>
        </a:graphic>
      </p:graphicFrame>
    </p:spTree>
    <p:extLst>
      <p:ext uri="{BB962C8B-B14F-4D97-AF65-F5344CB8AC3E}">
        <p14:creationId xmlns:p14="http://schemas.microsoft.com/office/powerpoint/2010/main" val="277974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711" y="317071"/>
            <a:ext cx="10178322" cy="1492132"/>
          </a:xfrm>
        </p:spPr>
        <p:txBody>
          <a:bodyPr/>
          <a:lstStyle/>
          <a:p>
            <a:r>
              <a:rPr lang="en-US" dirty="0" smtClean="0"/>
              <a:t>“Survivor” </a:t>
            </a:r>
            <a:endParaRPr lang="en-US" dirty="0"/>
          </a:p>
        </p:txBody>
      </p:sp>
      <p:sp>
        <p:nvSpPr>
          <p:cNvPr id="3" name="Content Placeholder 2"/>
          <p:cNvSpPr>
            <a:spLocks noGrp="1"/>
          </p:cNvSpPr>
          <p:nvPr>
            <p:ph idx="1"/>
          </p:nvPr>
        </p:nvSpPr>
        <p:spPr/>
        <p:txBody>
          <a:bodyPr/>
          <a:lstStyle/>
          <a:p>
            <a:endParaRPr lang="en-US" dirty="0"/>
          </a:p>
          <a:p>
            <a:pPr marL="0" indent="0">
              <a:buNone/>
            </a:pPr>
            <a:r>
              <a:rPr lang="en-AU" dirty="0" smtClean="0"/>
              <a:t>Read the </a:t>
            </a:r>
            <a:r>
              <a:rPr lang="en-AU" b="1" dirty="0" smtClean="0"/>
              <a:t>English </a:t>
            </a:r>
            <a:r>
              <a:rPr lang="en-AU" b="1" dirty="0"/>
              <a:t>&amp; Literature Extension marking guide and response </a:t>
            </a:r>
            <a:endParaRPr lang="en-AU" dirty="0"/>
          </a:p>
          <a:p>
            <a:pPr marL="0" indent="0">
              <a:buNone/>
            </a:pPr>
            <a:r>
              <a:rPr lang="en-US" dirty="0"/>
              <a:t>Sample external assessment 2020 </a:t>
            </a:r>
            <a:endParaRPr lang="en-US" dirty="0" smtClean="0"/>
          </a:p>
          <a:p>
            <a:pPr marL="0" indent="0">
              <a:buNone/>
            </a:pPr>
            <a:r>
              <a:rPr lang="en-US" dirty="0" smtClean="0"/>
              <a:t>Pay </a:t>
            </a:r>
            <a:r>
              <a:rPr lang="en-US" smtClean="0"/>
              <a:t>particular attention to EAMGs </a:t>
            </a:r>
            <a:r>
              <a:rPr lang="en-US" dirty="0"/>
              <a:t>	</a:t>
            </a:r>
          </a:p>
          <a:p>
            <a:pPr marL="0" indent="0">
              <a:buNone/>
            </a:pPr>
            <a:endParaRPr lang="en-US" dirty="0"/>
          </a:p>
        </p:txBody>
      </p:sp>
    </p:spTree>
    <p:extLst>
      <p:ext uri="{BB962C8B-B14F-4D97-AF65-F5344CB8AC3E}">
        <p14:creationId xmlns:p14="http://schemas.microsoft.com/office/powerpoint/2010/main" val="29856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 Prepare?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Memorize and have </a:t>
            </a:r>
            <a:r>
              <a:rPr lang="en-US" b="1" dirty="0"/>
              <a:t>a thorough </a:t>
            </a:r>
            <a:r>
              <a:rPr lang="en-US" b="1" dirty="0" smtClean="0"/>
              <a:t>knowledge of the suggested </a:t>
            </a:r>
            <a:r>
              <a:rPr lang="en-US" b="1" dirty="0" smtClean="0">
                <a:solidFill>
                  <a:srgbClr val="FF0000"/>
                </a:solidFill>
              </a:rPr>
              <a:t>world-context-centred approaches </a:t>
            </a:r>
            <a:r>
              <a:rPr lang="en-US" b="1" dirty="0" smtClean="0"/>
              <a:t>mentioned in the QCAA strategies document:</a:t>
            </a:r>
          </a:p>
          <a:p>
            <a:pPr marL="0" indent="0">
              <a:buNone/>
            </a:pPr>
            <a:r>
              <a:rPr lang="en-AU" b="1" dirty="0"/>
              <a:t>Some strategies that students could use to produce a world-context-centred reading include focusing on: </a:t>
            </a:r>
            <a:endParaRPr lang="en-AU" b="1" dirty="0" smtClean="0"/>
          </a:p>
          <a:p>
            <a:pPr marL="0" indent="0">
              <a:buNone/>
            </a:pPr>
            <a:r>
              <a:rPr lang="en-AU" b="1" dirty="0" smtClean="0"/>
              <a:t>• </a:t>
            </a:r>
            <a:r>
              <a:rPr lang="en-AU" b="1" dirty="0"/>
              <a:t>representations — How does the text construct representations of people, groups, places or ideas? </a:t>
            </a:r>
            <a:endParaRPr lang="en-AU" b="1" dirty="0" smtClean="0"/>
          </a:p>
          <a:p>
            <a:pPr marL="0" indent="0">
              <a:buNone/>
            </a:pPr>
            <a:r>
              <a:rPr lang="en-AU" b="1" dirty="0" smtClean="0"/>
              <a:t>• </a:t>
            </a:r>
            <a:r>
              <a:rPr lang="en-AU" b="1" dirty="0"/>
              <a:t>ideology — What cultural beliefs, values and attitudes that reinforce particular power structures in society underpin the text? How does the text challenge or reinforce dominant worldviews? </a:t>
            </a:r>
            <a:endParaRPr lang="en-AU" b="1" dirty="0" smtClean="0"/>
          </a:p>
          <a:p>
            <a:pPr marL="0" indent="0">
              <a:buNone/>
            </a:pPr>
            <a:r>
              <a:rPr lang="en-AU" b="1" dirty="0" smtClean="0"/>
              <a:t>• </a:t>
            </a:r>
            <a:r>
              <a:rPr lang="en-AU" b="1" dirty="0"/>
              <a:t>cultural ideas — Consider how the text upholds or resists prevalent cultural ideas related to topics such as - race - gender - class - sexuality - age - the </a:t>
            </a:r>
            <a:r>
              <a:rPr lang="en-AU" b="1" dirty="0" smtClean="0"/>
              <a:t>environment</a:t>
            </a:r>
          </a:p>
          <a:p>
            <a:pPr marL="0" indent="0">
              <a:buNone/>
            </a:pPr>
            <a:r>
              <a:rPr lang="en-AU" i="1" dirty="0" smtClean="0"/>
              <a:t>QCAA Unit </a:t>
            </a:r>
            <a:r>
              <a:rPr lang="en-AU" i="1" dirty="0"/>
              <a:t>4: Text-centred and world-context-centred strategies for short literary texts</a:t>
            </a:r>
            <a:endParaRPr lang="en-US" i="1" dirty="0"/>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8892073" y="578497"/>
            <a:ext cx="2443876" cy="1395899"/>
          </a:xfrm>
          <a:prstGeom prst="rect">
            <a:avLst/>
          </a:prstGeom>
        </p:spPr>
      </p:pic>
    </p:spTree>
    <p:extLst>
      <p:ext uri="{BB962C8B-B14F-4D97-AF65-F5344CB8AC3E}">
        <p14:creationId xmlns:p14="http://schemas.microsoft.com/office/powerpoint/2010/main" val="32217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 Prepare?</a:t>
            </a:r>
            <a:endParaRPr lang="en-US" dirty="0"/>
          </a:p>
        </p:txBody>
      </p:sp>
      <p:sp>
        <p:nvSpPr>
          <p:cNvPr id="3" name="Content Placeholder 2"/>
          <p:cNvSpPr>
            <a:spLocks noGrp="1"/>
          </p:cNvSpPr>
          <p:nvPr>
            <p:ph idx="1"/>
          </p:nvPr>
        </p:nvSpPr>
        <p:spPr>
          <a:xfrm>
            <a:off x="841131" y="2444621"/>
            <a:ext cx="10178322" cy="3593591"/>
          </a:xfrm>
        </p:spPr>
        <p:txBody>
          <a:bodyPr/>
          <a:lstStyle/>
          <a:p>
            <a:pPr marL="0" indent="0">
              <a:buNone/>
            </a:pPr>
            <a:r>
              <a:rPr lang="en-US" dirty="0" smtClean="0"/>
              <a:t>You may also like to use specialist terms like </a:t>
            </a:r>
            <a:r>
              <a:rPr lang="en-US" b="1" dirty="0" smtClean="0"/>
              <a:t>myth and archetype</a:t>
            </a:r>
            <a:r>
              <a:rPr lang="en-US" b="1" dirty="0"/>
              <a:t>.</a:t>
            </a:r>
            <a:r>
              <a:rPr lang="en-US" b="1" dirty="0" smtClean="0"/>
              <a:t> </a:t>
            </a:r>
          </a:p>
          <a:p>
            <a:pPr marL="0" indent="0">
              <a:buNone/>
            </a:pPr>
            <a:r>
              <a:rPr lang="fr-CA" dirty="0" err="1" smtClean="0"/>
              <a:t>Myth</a:t>
            </a:r>
            <a:r>
              <a:rPr lang="fr-CA" dirty="0" smtClean="0"/>
              <a:t>, </a:t>
            </a:r>
            <a:r>
              <a:rPr lang="fr-CA" dirty="0" err="1" smtClean="0"/>
              <a:t>together</a:t>
            </a:r>
            <a:r>
              <a:rPr lang="fr-CA" dirty="0" smtClean="0"/>
              <a:t> </a:t>
            </a:r>
            <a:r>
              <a:rPr lang="fr-CA" dirty="0" err="1"/>
              <a:t>with</a:t>
            </a:r>
            <a:r>
              <a:rPr lang="fr-CA" dirty="0"/>
              <a:t> </a:t>
            </a:r>
            <a:r>
              <a:rPr lang="fr-CA" dirty="0" err="1"/>
              <a:t>binary</a:t>
            </a:r>
            <a:r>
              <a:rPr lang="fr-CA" dirty="0"/>
              <a:t> oppositions, </a:t>
            </a:r>
            <a:r>
              <a:rPr lang="fr-CA" dirty="0" err="1"/>
              <a:t>is</a:t>
            </a:r>
            <a:r>
              <a:rPr lang="fr-CA" dirty="0"/>
              <a:t> a </a:t>
            </a:r>
            <a:r>
              <a:rPr lang="fr-CA" dirty="0" err="1"/>
              <a:t>very</a:t>
            </a:r>
            <a:r>
              <a:rPr lang="fr-CA" dirty="0"/>
              <a:t> </a:t>
            </a:r>
            <a:r>
              <a:rPr lang="fr-CA" dirty="0" err="1"/>
              <a:t>powerful</a:t>
            </a:r>
            <a:r>
              <a:rPr lang="fr-CA" dirty="0"/>
              <a:t> </a:t>
            </a:r>
            <a:r>
              <a:rPr lang="fr-CA" dirty="0" err="1"/>
              <a:t>theoretical</a:t>
            </a:r>
            <a:r>
              <a:rPr lang="fr-CA" dirty="0"/>
              <a:t> concept </a:t>
            </a:r>
            <a:r>
              <a:rPr lang="fr-CA" dirty="0" err="1"/>
              <a:t>which</a:t>
            </a:r>
            <a:r>
              <a:rPr lang="fr-CA" dirty="0"/>
              <a:t> </a:t>
            </a:r>
            <a:r>
              <a:rPr lang="fr-CA" dirty="0" err="1"/>
              <a:t>can</a:t>
            </a:r>
            <a:r>
              <a:rPr lang="fr-CA" dirty="0"/>
              <a:t> </a:t>
            </a:r>
            <a:r>
              <a:rPr lang="fr-CA" dirty="0" err="1"/>
              <a:t>be</a:t>
            </a:r>
            <a:r>
              <a:rPr lang="fr-CA" dirty="0"/>
              <a:t> </a:t>
            </a:r>
            <a:r>
              <a:rPr lang="fr-CA" dirty="0" err="1"/>
              <a:t>used</a:t>
            </a:r>
            <a:r>
              <a:rPr lang="fr-CA" dirty="0"/>
              <a:t> to </a:t>
            </a:r>
            <a:r>
              <a:rPr lang="fr-CA" dirty="0" err="1"/>
              <a:t>reveal</a:t>
            </a:r>
            <a:r>
              <a:rPr lang="fr-CA" dirty="0"/>
              <a:t> </a:t>
            </a:r>
            <a:r>
              <a:rPr lang="fr-CA" dirty="0" err="1"/>
              <a:t>ideology</a:t>
            </a:r>
            <a:r>
              <a:rPr lang="fr-CA" dirty="0"/>
              <a:t> in </a:t>
            </a:r>
            <a:r>
              <a:rPr lang="fr-CA" dirty="0" err="1"/>
              <a:t>texts</a:t>
            </a:r>
            <a:r>
              <a:rPr lang="fr-CA" dirty="0"/>
              <a:t> and </a:t>
            </a:r>
            <a:r>
              <a:rPr lang="fr-CA" dirty="0" err="1"/>
              <a:t>thus</a:t>
            </a:r>
            <a:r>
              <a:rPr lang="fr-CA" dirty="0"/>
              <a:t> to </a:t>
            </a:r>
            <a:r>
              <a:rPr lang="fr-CA" dirty="0" err="1" smtClean="0"/>
              <a:t>also</a:t>
            </a:r>
            <a:r>
              <a:rPr lang="fr-CA" dirty="0" smtClean="0"/>
              <a:t> </a:t>
            </a:r>
            <a:r>
              <a:rPr lang="fr-CA" dirty="0" err="1" smtClean="0"/>
              <a:t>uncover</a:t>
            </a:r>
            <a:r>
              <a:rPr lang="fr-CA" dirty="0" smtClean="0"/>
              <a:t> </a:t>
            </a:r>
            <a:r>
              <a:rPr lang="fr-CA" dirty="0"/>
              <a:t>(</a:t>
            </a:r>
            <a:r>
              <a:rPr lang="fr-CA" dirty="0" err="1"/>
              <a:t>gender</a:t>
            </a:r>
            <a:r>
              <a:rPr lang="fr-CA" dirty="0"/>
              <a:t>/race/class/) </a:t>
            </a:r>
            <a:r>
              <a:rPr lang="fr-CA" dirty="0" err="1"/>
              <a:t>bias</a:t>
            </a:r>
            <a:r>
              <a:rPr lang="fr-CA" dirty="0"/>
              <a:t>.</a:t>
            </a:r>
          </a:p>
          <a:p>
            <a:pPr marL="0" indent="0">
              <a:buNone/>
            </a:pPr>
            <a:r>
              <a:rPr lang="fr-CA" dirty="0" err="1"/>
              <a:t>Archetypes</a:t>
            </a:r>
            <a:r>
              <a:rPr lang="fr-CA" dirty="0"/>
              <a:t> </a:t>
            </a:r>
            <a:r>
              <a:rPr lang="fr-CA" dirty="0" err="1"/>
              <a:t>also</a:t>
            </a:r>
            <a:r>
              <a:rPr lang="fr-CA" dirty="0"/>
              <a:t> tend to normalise </a:t>
            </a:r>
            <a:r>
              <a:rPr lang="fr-CA" dirty="0" err="1"/>
              <a:t>shared</a:t>
            </a:r>
            <a:r>
              <a:rPr lang="fr-CA" dirty="0"/>
              <a:t> </a:t>
            </a:r>
            <a:r>
              <a:rPr lang="fr-CA" dirty="0" err="1"/>
              <a:t>understandings</a:t>
            </a:r>
            <a:r>
              <a:rPr lang="fr-CA" dirty="0"/>
              <a:t> of </a:t>
            </a:r>
            <a:r>
              <a:rPr lang="fr-CA" dirty="0" err="1"/>
              <a:t>characters</a:t>
            </a:r>
            <a:r>
              <a:rPr lang="fr-CA" dirty="0"/>
              <a:t>; </a:t>
            </a:r>
            <a:r>
              <a:rPr lang="fr-CA" dirty="0" err="1"/>
              <a:t>they</a:t>
            </a:r>
            <a:r>
              <a:rPr lang="fr-CA" dirty="0"/>
              <a:t> </a:t>
            </a:r>
            <a:r>
              <a:rPr lang="fr-CA" dirty="0" err="1"/>
              <a:t>can</a:t>
            </a:r>
            <a:r>
              <a:rPr lang="fr-CA" dirty="0"/>
              <a:t> </a:t>
            </a:r>
            <a:r>
              <a:rPr lang="fr-CA" dirty="0" err="1"/>
              <a:t>be</a:t>
            </a:r>
            <a:r>
              <a:rPr lang="fr-CA" dirty="0"/>
              <a:t> </a:t>
            </a:r>
            <a:r>
              <a:rPr lang="fr-CA" dirty="0" err="1"/>
              <a:t>unpacked</a:t>
            </a:r>
            <a:r>
              <a:rPr lang="fr-CA" dirty="0"/>
              <a:t> to </a:t>
            </a:r>
            <a:r>
              <a:rPr lang="fr-CA" dirty="0" err="1"/>
              <a:t>reveal</a:t>
            </a:r>
            <a:r>
              <a:rPr lang="fr-CA" dirty="0"/>
              <a:t> </a:t>
            </a:r>
            <a:r>
              <a:rPr lang="fr-CA" dirty="0" err="1"/>
              <a:t>underpinning</a:t>
            </a:r>
            <a:r>
              <a:rPr lang="fr-CA" dirty="0"/>
              <a:t> </a:t>
            </a:r>
            <a:r>
              <a:rPr lang="fr-CA" dirty="0" err="1" smtClean="0"/>
              <a:t>ideologies</a:t>
            </a:r>
            <a:r>
              <a:rPr lang="fr-CA" dirty="0" smtClean="0"/>
              <a:t> in </a:t>
            </a:r>
            <a:r>
              <a:rPr lang="fr-CA" dirty="0" err="1" smtClean="0"/>
              <a:t>texts</a:t>
            </a:r>
            <a:r>
              <a:rPr lang="fr-CA" dirty="0" smtClean="0"/>
              <a:t>. </a:t>
            </a:r>
          </a:p>
          <a:p>
            <a:pPr marL="0" indent="0">
              <a:buNone/>
            </a:pPr>
            <a:r>
              <a:rPr lang="fr-CA" dirty="0" err="1" smtClean="0"/>
              <a:t>See</a:t>
            </a:r>
            <a:r>
              <a:rPr lang="fr-CA" dirty="0" smtClean="0"/>
              <a:t> </a:t>
            </a:r>
            <a:r>
              <a:rPr lang="fr-CA" dirty="0" err="1" smtClean="0"/>
              <a:t>separate</a:t>
            </a:r>
            <a:r>
              <a:rPr lang="fr-CA" dirty="0" smtClean="0"/>
              <a:t> </a:t>
            </a:r>
            <a:r>
              <a:rPr lang="fr-CA" dirty="0" err="1" smtClean="0"/>
              <a:t>list</a:t>
            </a:r>
            <a:r>
              <a:rPr lang="fr-CA" dirty="0" smtClean="0"/>
              <a:t> of </a:t>
            </a:r>
            <a:r>
              <a:rPr lang="fr-CA" dirty="0" err="1" smtClean="0"/>
              <a:t>handy</a:t>
            </a:r>
            <a:r>
              <a:rPr lang="fr-CA" dirty="0" smtClean="0"/>
              <a:t> </a:t>
            </a:r>
            <a:r>
              <a:rPr lang="fr-CA" dirty="0" err="1" smtClean="0"/>
              <a:t>terms</a:t>
            </a:r>
            <a:r>
              <a:rPr lang="fr-CA" dirty="0" smtClean="0"/>
              <a:t>.</a:t>
            </a:r>
            <a:endParaRPr lang="fr-CA" dirty="0"/>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933" y="0"/>
            <a:ext cx="2381250" cy="2360645"/>
          </a:xfrm>
          <a:prstGeom prst="rect">
            <a:avLst/>
          </a:prstGeom>
        </p:spPr>
      </p:pic>
    </p:spTree>
    <p:extLst>
      <p:ext uri="{BB962C8B-B14F-4D97-AF65-F5344CB8AC3E}">
        <p14:creationId xmlns:p14="http://schemas.microsoft.com/office/powerpoint/2010/main" val="12790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Binary Oppositions - questions</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a:p>
          <a:p>
            <a:r>
              <a:rPr lang="en-AU" dirty="0"/>
              <a:t>Are there key binary oppositions that underpin and structure the text? </a:t>
            </a:r>
            <a:endParaRPr lang="en-AU" dirty="0" smtClean="0"/>
          </a:p>
          <a:p>
            <a:r>
              <a:rPr lang="en-AU" dirty="0" smtClean="0"/>
              <a:t>Who </a:t>
            </a:r>
            <a:r>
              <a:rPr lang="en-AU" dirty="0"/>
              <a:t>or what is privileged and marginalised? </a:t>
            </a:r>
            <a:endParaRPr lang="en-AU" dirty="0" smtClean="0"/>
          </a:p>
          <a:p>
            <a:r>
              <a:rPr lang="en-AU" dirty="0"/>
              <a:t>How do these binary oppositions underpin representations and ideologies reinforced in the text</a:t>
            </a:r>
            <a:r>
              <a:rPr lang="en-AU" dirty="0" smtClean="0"/>
              <a:t>?</a:t>
            </a:r>
          </a:p>
          <a:p>
            <a:r>
              <a:rPr lang="en-AU" dirty="0"/>
              <a:t>What discourses are operating in the world depicted in the text? What ideology underpins these discourses?</a:t>
            </a:r>
          </a:p>
          <a:p>
            <a:endParaRPr lang="en-AU" dirty="0" smtClean="0"/>
          </a:p>
        </p:txBody>
      </p:sp>
      <p:sp>
        <p:nvSpPr>
          <p:cNvPr id="4" name="Content Placeholder 3"/>
          <p:cNvSpPr>
            <a:spLocks noGrp="1"/>
          </p:cNvSpPr>
          <p:nvPr>
            <p:ph sz="half" idx="2"/>
          </p:nvPr>
        </p:nvSpPr>
        <p:spPr/>
        <p:txBody>
          <a:bodyPr>
            <a:normAutofit fontScale="92500" lnSpcReduction="20000"/>
          </a:bodyPr>
          <a:lstStyle/>
          <a:p>
            <a:r>
              <a:rPr lang="en-AU" dirty="0" smtClean="0"/>
              <a:t>Is the reader positioned to reject the ideology prevalent </a:t>
            </a:r>
            <a:r>
              <a:rPr lang="en-AU" b="1" dirty="0" smtClean="0"/>
              <a:t>in the fictional society depicted </a:t>
            </a:r>
            <a:r>
              <a:rPr lang="en-AU" dirty="0" smtClean="0"/>
              <a:t>through the analysis of binary oppositions? </a:t>
            </a:r>
          </a:p>
          <a:p>
            <a:r>
              <a:rPr lang="en-AU" dirty="0" smtClean="0"/>
              <a:t>Does the text position you to </a:t>
            </a:r>
            <a:r>
              <a:rPr lang="en-AU" b="1" dirty="0" smtClean="0"/>
              <a:t>reject the ideology of a central character </a:t>
            </a:r>
            <a:r>
              <a:rPr lang="en-AU" dirty="0" smtClean="0"/>
              <a:t>or group?  (This does not mean you are reading resistantly – the text </a:t>
            </a:r>
            <a:r>
              <a:rPr lang="en-AU" b="1" dirty="0" smtClean="0"/>
              <a:t>is positioning you to adopt the invited reading by positioning you to disagree with the character’s ideology</a:t>
            </a:r>
            <a:r>
              <a:rPr lang="en-AU" dirty="0" smtClean="0"/>
              <a:t>. E.g. as in “</a:t>
            </a:r>
            <a:r>
              <a:rPr lang="en-AU" i="1" dirty="0" smtClean="0"/>
              <a:t>Survivor</a:t>
            </a:r>
            <a:r>
              <a:rPr lang="en-AU" dirty="0" smtClean="0"/>
              <a:t>”) </a:t>
            </a:r>
            <a:endParaRPr lang="en-AU" dirty="0"/>
          </a:p>
          <a:p>
            <a:pPr marL="0" indent="0">
              <a:buNone/>
            </a:pPr>
            <a:endParaRPr lang="en-US" dirty="0"/>
          </a:p>
        </p:txBody>
      </p:sp>
    </p:spTree>
    <p:extLst>
      <p:ext uri="{BB962C8B-B14F-4D97-AF65-F5344CB8AC3E}">
        <p14:creationId xmlns:p14="http://schemas.microsoft.com/office/powerpoint/2010/main" val="15106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AU" dirty="0"/>
              <a:t>A binary opposition can be treated as a structuring principle that stabilises meaning in the text </a:t>
            </a:r>
            <a:r>
              <a:rPr lang="en-AU" dirty="0" smtClean="0"/>
              <a:t>(Saussure</a:t>
            </a:r>
            <a:r>
              <a:rPr lang="en-AU" dirty="0"/>
              <a:t>), or as a false dichotomy whose instability undermines the unity of the text  (Derrida</a:t>
            </a:r>
            <a:r>
              <a:rPr lang="en-AU" dirty="0" smtClean="0"/>
              <a:t>)</a:t>
            </a:r>
          </a:p>
          <a:p>
            <a:pPr marL="0" indent="0">
              <a:buNone/>
            </a:pPr>
            <a:r>
              <a:rPr lang="en-AU" i="1" dirty="0" smtClean="0"/>
              <a:t>QCAA</a:t>
            </a:r>
          </a:p>
          <a:p>
            <a:pPr marL="0" indent="0">
              <a:buNone/>
            </a:pPr>
            <a:r>
              <a:rPr lang="en-AU" dirty="0" smtClean="0"/>
              <a:t>You need to focus on the significant binary oppositions in the text and ask which term in the binary is privileged. This may not be the term which the central character would privilege.  </a:t>
            </a:r>
            <a:r>
              <a:rPr lang="en-AU" sz="1900" dirty="0" smtClean="0"/>
              <a:t>E.g. </a:t>
            </a:r>
            <a:r>
              <a:rPr lang="en-AU" sz="1900" dirty="0"/>
              <a:t>A</a:t>
            </a:r>
            <a:r>
              <a:rPr lang="en-AU" sz="1900" dirty="0" smtClean="0"/>
              <a:t> story depicts a violent first person narrator husband whose own values, attitudes and beliefs justify his use of violence. The text, however, positions you to accept a different, more caring and compassionate, set of values, attitudes and beliefs through, for instance, the representation of the husband’s actions and the reactions of the wife.  </a:t>
            </a:r>
            <a:endParaRPr lang="en-AU" sz="1900" dirty="0"/>
          </a:p>
          <a:p>
            <a:endParaRPr lang="en-US" dirty="0"/>
          </a:p>
        </p:txBody>
      </p:sp>
    </p:spTree>
    <p:extLst>
      <p:ext uri="{BB962C8B-B14F-4D97-AF65-F5344CB8AC3E}">
        <p14:creationId xmlns:p14="http://schemas.microsoft.com/office/powerpoint/2010/main" val="20876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Oppositions</a:t>
            </a:r>
            <a:endParaRPr lang="en-US" dirty="0"/>
          </a:p>
        </p:txBody>
      </p:sp>
      <p:sp>
        <p:nvSpPr>
          <p:cNvPr id="3" name="Content Placeholder 2"/>
          <p:cNvSpPr>
            <a:spLocks noGrp="1"/>
          </p:cNvSpPr>
          <p:nvPr>
            <p:ph idx="1"/>
          </p:nvPr>
        </p:nvSpPr>
        <p:spPr/>
        <p:txBody>
          <a:bodyPr/>
          <a:lstStyle/>
          <a:p>
            <a:r>
              <a:rPr lang="en-US" dirty="0" smtClean="0"/>
              <a:t>Seeing the hierarchy of terms in a binary allows us to </a:t>
            </a:r>
            <a:r>
              <a:rPr lang="en-US" b="1" dirty="0" smtClean="0">
                <a:solidFill>
                  <a:srgbClr val="FF0000"/>
                </a:solidFill>
              </a:rPr>
              <a:t>deconstruct</a:t>
            </a:r>
            <a:r>
              <a:rPr lang="en-US" dirty="0" smtClean="0"/>
              <a:t> the way in which one term in the pair has been privileged and the other suppressed - the way in which one of the pair is assumed objectively to be the norm while the other is assumed to be the exception. </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517" y="3915352"/>
            <a:ext cx="5253198" cy="2485448"/>
          </a:xfrm>
          <a:prstGeom prst="rect">
            <a:avLst/>
          </a:prstGeom>
        </p:spPr>
      </p:pic>
      <p:sp>
        <p:nvSpPr>
          <p:cNvPr id="7" name="Rectangle 6"/>
          <p:cNvSpPr/>
          <p:nvPr/>
        </p:nvSpPr>
        <p:spPr>
          <a:xfrm>
            <a:off x="810072" y="3878529"/>
            <a:ext cx="2638872" cy="2522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How many violent hierarchies are activated in this drawing? </a:t>
            </a:r>
            <a:endParaRPr lang="en-US" b="1" dirty="0">
              <a:solidFill>
                <a:srgbClr val="FF0000"/>
              </a:solidFill>
            </a:endParaRPr>
          </a:p>
        </p:txBody>
      </p:sp>
      <p:sp>
        <p:nvSpPr>
          <p:cNvPr id="8" name="Rectangle 7"/>
          <p:cNvSpPr/>
          <p:nvPr/>
        </p:nvSpPr>
        <p:spPr>
          <a:xfrm>
            <a:off x="9125589" y="3688285"/>
            <a:ext cx="2681831" cy="271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man/woman</a:t>
            </a:r>
          </a:p>
          <a:p>
            <a:pPr algn="ctr"/>
            <a:r>
              <a:rPr lang="en-US" b="1" dirty="0">
                <a:solidFill>
                  <a:schemeClr val="tx1"/>
                </a:solidFill>
              </a:rPr>
              <a:t>man/beast</a:t>
            </a:r>
          </a:p>
          <a:p>
            <a:pPr algn="ctr"/>
            <a:r>
              <a:rPr lang="en-US" b="1" dirty="0">
                <a:solidFill>
                  <a:schemeClr val="tx1"/>
                </a:solidFill>
              </a:rPr>
              <a:t>heaven/earth</a:t>
            </a:r>
          </a:p>
          <a:p>
            <a:pPr algn="ctr"/>
            <a:r>
              <a:rPr lang="en-US" b="1" dirty="0">
                <a:solidFill>
                  <a:schemeClr val="tx1"/>
                </a:solidFill>
              </a:rPr>
              <a:t>tame/wild</a:t>
            </a:r>
          </a:p>
          <a:p>
            <a:pPr algn="ctr"/>
            <a:r>
              <a:rPr lang="en-US" b="1" dirty="0">
                <a:solidFill>
                  <a:schemeClr val="tx1"/>
                </a:solidFill>
              </a:rPr>
              <a:t>good/evil</a:t>
            </a:r>
          </a:p>
          <a:p>
            <a:pPr algn="ctr"/>
            <a:r>
              <a:rPr lang="en-US" b="1" dirty="0" smtClean="0">
                <a:solidFill>
                  <a:schemeClr val="tx1"/>
                </a:solidFill>
              </a:rPr>
              <a:t>light/dark</a:t>
            </a:r>
          </a:p>
          <a:p>
            <a:pPr algn="ctr"/>
            <a:r>
              <a:rPr lang="en-US" b="1" dirty="0" smtClean="0">
                <a:solidFill>
                  <a:schemeClr val="tx1"/>
                </a:solidFill>
              </a:rPr>
              <a:t>together/apart</a:t>
            </a:r>
          </a:p>
          <a:p>
            <a:pPr algn="ctr"/>
            <a:r>
              <a:rPr lang="en-US" b="1" dirty="0">
                <a:solidFill>
                  <a:schemeClr val="tx1"/>
                </a:solidFill>
              </a:rPr>
              <a:t>c</a:t>
            </a:r>
            <a:r>
              <a:rPr lang="en-US" b="1" dirty="0" smtClean="0">
                <a:solidFill>
                  <a:schemeClr val="tx1"/>
                </a:solidFill>
              </a:rPr>
              <a:t>lothed/naked</a:t>
            </a:r>
            <a:endParaRPr lang="en-US" b="1" dirty="0">
              <a:solidFill>
                <a:schemeClr val="tx1"/>
              </a:solidFill>
            </a:endParaRPr>
          </a:p>
        </p:txBody>
      </p:sp>
    </p:spTree>
    <p:extLst>
      <p:ext uri="{BB962C8B-B14F-4D97-AF65-F5344CB8AC3E}">
        <p14:creationId xmlns:p14="http://schemas.microsoft.com/office/powerpoint/2010/main" val="6601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6990</TotalTime>
  <Words>6041</Words>
  <Application>Microsoft Office PowerPoint</Application>
  <PresentationFormat>Widescreen</PresentationFormat>
  <Paragraphs>447</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Gill Sans MT</vt:lpstr>
      <vt:lpstr>Impact</vt:lpstr>
      <vt:lpstr>Times New Roman</vt:lpstr>
      <vt:lpstr>Wingdings</vt:lpstr>
      <vt:lpstr>Badge</vt:lpstr>
      <vt:lpstr>Approaches to Reading</vt:lpstr>
      <vt:lpstr>Re-read “Survivor”</vt:lpstr>
      <vt:lpstr>External Exam Requirements</vt:lpstr>
      <vt:lpstr>How Might You Prepare?</vt:lpstr>
      <vt:lpstr>How Might You Prepare?</vt:lpstr>
      <vt:lpstr>How Might You Prepare?</vt:lpstr>
      <vt:lpstr>Contemporary Binary Oppositions - questions</vt:lpstr>
      <vt:lpstr>Binary Oppositions</vt:lpstr>
      <vt:lpstr>Binary Oppositions</vt:lpstr>
      <vt:lpstr>Reread Stimulus 1: “The Survivor”</vt:lpstr>
      <vt:lpstr>Reread Stimulus 1: “The Survivor”</vt:lpstr>
      <vt:lpstr>Reading “The Survivor”</vt:lpstr>
      <vt:lpstr>Reading “The Survivor”</vt:lpstr>
      <vt:lpstr>Reading “The Survivor”</vt:lpstr>
      <vt:lpstr>Reading “The Survivor” Resistantly</vt:lpstr>
      <vt:lpstr>Choosing between readings</vt:lpstr>
      <vt:lpstr>Binary Opposition paragraph Cloze</vt:lpstr>
      <vt:lpstr>Binary Opposition paragraph Cloze</vt:lpstr>
      <vt:lpstr>Re-read survivor</vt:lpstr>
      <vt:lpstr>Reading Survivor</vt:lpstr>
      <vt:lpstr>Reading the Survivor </vt:lpstr>
      <vt:lpstr>Reading the Survivor</vt:lpstr>
      <vt:lpstr>Reading the Survivor</vt:lpstr>
      <vt:lpstr>Reading The Survivor</vt:lpstr>
      <vt:lpstr>Reading the Survivor using Myth and semiotics. What are the (shared) connotations of significant signs? </vt:lpstr>
      <vt:lpstr>Reading the Survivor W-C-C Approaches</vt:lpstr>
      <vt:lpstr>Reading The Survivor – W-C-C Approaches</vt:lpstr>
      <vt:lpstr>Reading The Survivor – W-C-C Approaches</vt:lpstr>
      <vt:lpstr>Reading the survivor: w-c-c approaches</vt:lpstr>
      <vt:lpstr>A peek at deconstructive strategies</vt:lpstr>
      <vt:lpstr>A Peek at  Feminist Perspectives</vt:lpstr>
      <vt:lpstr>A Peek at A Psychoanalytical perspective</vt:lpstr>
      <vt:lpstr>A Peek at the Feminist Psychoanalytical perspective</vt:lpstr>
      <vt:lpstr>Poststructuralist Readings</vt:lpstr>
      <vt:lpstr>Points to remember</vt:lpstr>
      <vt:lpstr>Your Essay</vt:lpstr>
      <vt:lpstr>Your Essay</vt:lpstr>
      <vt:lpstr>PowerPoint Presentation</vt:lpstr>
      <vt:lpstr>Points to remember</vt:lpstr>
      <vt:lpstr>Writing a Skeleton Essay</vt:lpstr>
      <vt:lpstr>Peer Appraisal of Opening paragraph</vt:lpstr>
      <vt:lpstr>“Survivor” - Binaries Paragraph</vt:lpstr>
      <vt:lpstr>“Survivor” – Binary Oppositions</vt:lpstr>
      <vt:lpstr>“Survivor” – Binary Oppositions</vt:lpstr>
      <vt:lpstr>“Survivor” - Narration</vt:lpstr>
      <vt:lpstr>“Survivor”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Structuralist Approaches to Reading</dc:title>
  <dc:creator>Elizabeth Woolaston</dc:creator>
  <cp:lastModifiedBy>Elizabeth Woolaston</cp:lastModifiedBy>
  <cp:revision>137</cp:revision>
  <dcterms:created xsi:type="dcterms:W3CDTF">2020-06-11T01:01:23Z</dcterms:created>
  <dcterms:modified xsi:type="dcterms:W3CDTF">2020-11-19T01:55:13Z</dcterms:modified>
</cp:coreProperties>
</file>