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34"/>
  </p:notesMasterIdLst>
  <p:sldIdLst>
    <p:sldId id="256" r:id="rId2"/>
    <p:sldId id="257" r:id="rId3"/>
    <p:sldId id="258" r:id="rId4"/>
    <p:sldId id="259" r:id="rId5"/>
    <p:sldId id="282" r:id="rId6"/>
    <p:sldId id="260" r:id="rId7"/>
    <p:sldId id="279" r:id="rId8"/>
    <p:sldId id="283" r:id="rId9"/>
    <p:sldId id="261" r:id="rId10"/>
    <p:sldId id="262" r:id="rId11"/>
    <p:sldId id="263" r:id="rId12"/>
    <p:sldId id="264" r:id="rId13"/>
    <p:sldId id="265" r:id="rId14"/>
    <p:sldId id="266" r:id="rId15"/>
    <p:sldId id="267" r:id="rId16"/>
    <p:sldId id="281" r:id="rId17"/>
    <p:sldId id="280" r:id="rId18"/>
    <p:sldId id="268" r:id="rId19"/>
    <p:sldId id="269" r:id="rId20"/>
    <p:sldId id="270" r:id="rId21"/>
    <p:sldId id="271" r:id="rId22"/>
    <p:sldId id="272" r:id="rId23"/>
    <p:sldId id="273" r:id="rId24"/>
    <p:sldId id="274" r:id="rId25"/>
    <p:sldId id="285" r:id="rId26"/>
    <p:sldId id="277" r:id="rId27"/>
    <p:sldId id="284" r:id="rId28"/>
    <p:sldId id="286" r:id="rId29"/>
    <p:sldId id="287" r:id="rId30"/>
    <p:sldId id="288" r:id="rId31"/>
    <p:sldId id="289" r:id="rId32"/>
    <p:sldId id="2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6305" autoAdjust="0"/>
  </p:normalViewPr>
  <p:slideViewPr>
    <p:cSldViewPr snapToGrid="0">
      <p:cViewPr varScale="1">
        <p:scale>
          <a:sx n="103" d="100"/>
          <a:sy n="103" d="100"/>
        </p:scale>
        <p:origin x="150" y="22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1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B9153-748B-467A-9436-DE80F3679D12}" type="datetimeFigureOut">
              <a:rPr lang="en-US" smtClean="0"/>
              <a:t>02-Jan-21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54274-2F4F-4208-B32D-85DC4669A7AE}" type="slidenum">
              <a:rPr lang="en-US" smtClean="0"/>
              <a:t>‹#›</a:t>
            </a:fld>
            <a:endParaRPr lang="en-US"/>
          </a:p>
        </p:txBody>
      </p:sp>
    </p:spTree>
    <p:extLst>
      <p:ext uri="{BB962C8B-B14F-4D97-AF65-F5344CB8AC3E}">
        <p14:creationId xmlns:p14="http://schemas.microsoft.com/office/powerpoint/2010/main" val="318932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54274-2F4F-4208-B32D-85DC4669A7AE}" type="slidenum">
              <a:rPr lang="en-US" smtClean="0"/>
              <a:t>1</a:t>
            </a:fld>
            <a:endParaRPr lang="en-US"/>
          </a:p>
        </p:txBody>
      </p:sp>
    </p:spTree>
    <p:extLst>
      <p:ext uri="{BB962C8B-B14F-4D97-AF65-F5344CB8AC3E}">
        <p14:creationId xmlns:p14="http://schemas.microsoft.com/office/powerpoint/2010/main" val="300395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54274-2F4F-4208-B32D-85DC4669A7AE}" type="slidenum">
              <a:rPr lang="en-US" smtClean="0"/>
              <a:t>2</a:t>
            </a:fld>
            <a:endParaRPr lang="en-US"/>
          </a:p>
        </p:txBody>
      </p:sp>
    </p:spTree>
    <p:extLst>
      <p:ext uri="{BB962C8B-B14F-4D97-AF65-F5344CB8AC3E}">
        <p14:creationId xmlns:p14="http://schemas.microsoft.com/office/powerpoint/2010/main" val="194759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54274-2F4F-4208-B32D-85DC4669A7AE}" type="slidenum">
              <a:rPr lang="en-US" smtClean="0"/>
              <a:t>3</a:t>
            </a:fld>
            <a:endParaRPr lang="en-US"/>
          </a:p>
        </p:txBody>
      </p:sp>
    </p:spTree>
    <p:extLst>
      <p:ext uri="{BB962C8B-B14F-4D97-AF65-F5344CB8AC3E}">
        <p14:creationId xmlns:p14="http://schemas.microsoft.com/office/powerpoint/2010/main" val="59046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54274-2F4F-4208-B32D-85DC4669A7AE}" type="slidenum">
              <a:rPr lang="en-US" smtClean="0"/>
              <a:t>4</a:t>
            </a:fld>
            <a:endParaRPr lang="en-US"/>
          </a:p>
        </p:txBody>
      </p:sp>
    </p:spTree>
    <p:extLst>
      <p:ext uri="{BB962C8B-B14F-4D97-AF65-F5344CB8AC3E}">
        <p14:creationId xmlns:p14="http://schemas.microsoft.com/office/powerpoint/2010/main" val="12980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54274-2F4F-4208-B32D-85DC4669A7AE}" type="slidenum">
              <a:rPr lang="en-US" smtClean="0"/>
              <a:t>5</a:t>
            </a:fld>
            <a:endParaRPr lang="en-US"/>
          </a:p>
        </p:txBody>
      </p:sp>
    </p:spTree>
    <p:extLst>
      <p:ext uri="{BB962C8B-B14F-4D97-AF65-F5344CB8AC3E}">
        <p14:creationId xmlns:p14="http://schemas.microsoft.com/office/powerpoint/2010/main" val="1990061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54274-2F4F-4208-B32D-85DC4669A7AE}" type="slidenum">
              <a:rPr lang="en-US" smtClean="0"/>
              <a:t>6</a:t>
            </a:fld>
            <a:endParaRPr lang="en-US"/>
          </a:p>
        </p:txBody>
      </p:sp>
    </p:spTree>
    <p:extLst>
      <p:ext uri="{BB962C8B-B14F-4D97-AF65-F5344CB8AC3E}">
        <p14:creationId xmlns:p14="http://schemas.microsoft.com/office/powerpoint/2010/main" val="351244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54274-2F4F-4208-B32D-85DC4669A7AE}" type="slidenum">
              <a:rPr lang="en-US" smtClean="0"/>
              <a:t>7</a:t>
            </a:fld>
            <a:endParaRPr lang="en-US"/>
          </a:p>
        </p:txBody>
      </p:sp>
    </p:spTree>
    <p:extLst>
      <p:ext uri="{BB962C8B-B14F-4D97-AF65-F5344CB8AC3E}">
        <p14:creationId xmlns:p14="http://schemas.microsoft.com/office/powerpoint/2010/main" val="1018236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38561"/>
          </a:xfrm>
        </p:spPr>
        <p:txBody>
          <a:bodyPr/>
          <a:lstStyle/>
          <a:p>
            <a:endParaRPr lang="en-US" dirty="0"/>
          </a:p>
        </p:txBody>
      </p:sp>
      <p:sp>
        <p:nvSpPr>
          <p:cNvPr id="4" name="Slide Number Placeholder 3"/>
          <p:cNvSpPr>
            <a:spLocks noGrp="1"/>
          </p:cNvSpPr>
          <p:nvPr>
            <p:ph type="sldNum" sz="quarter" idx="10"/>
          </p:nvPr>
        </p:nvSpPr>
        <p:spPr/>
        <p:txBody>
          <a:bodyPr/>
          <a:lstStyle/>
          <a:p>
            <a:fld id="{92A54274-2F4F-4208-B32D-85DC4669A7AE}" type="slidenum">
              <a:rPr lang="en-US" smtClean="0"/>
              <a:t>9</a:t>
            </a:fld>
            <a:endParaRPr lang="en-US"/>
          </a:p>
        </p:txBody>
      </p:sp>
    </p:spTree>
    <p:extLst>
      <p:ext uri="{BB962C8B-B14F-4D97-AF65-F5344CB8AC3E}">
        <p14:creationId xmlns:p14="http://schemas.microsoft.com/office/powerpoint/2010/main" val="377140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54274-2F4F-4208-B32D-85DC4669A7AE}" type="slidenum">
              <a:rPr lang="en-US" smtClean="0"/>
              <a:t>10</a:t>
            </a:fld>
            <a:endParaRPr lang="en-US"/>
          </a:p>
        </p:txBody>
      </p:sp>
    </p:spTree>
    <p:extLst>
      <p:ext uri="{BB962C8B-B14F-4D97-AF65-F5344CB8AC3E}">
        <p14:creationId xmlns:p14="http://schemas.microsoft.com/office/powerpoint/2010/main" val="1831585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7AFFB9B-9FB8-469E-96F9-4D32314110B6}" type="datetimeFigureOut">
              <a:rPr lang="en-US" smtClean="0"/>
              <a:t>02-Jan-21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4024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02-Jan-21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66133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1993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9475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880864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7081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92118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077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18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076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91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02-Jan-21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736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02-Jan-21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15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02-Jan-21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133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02-Jan-21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05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02-Jan-21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43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02-Jan-21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655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5BB1C6-BF8F-4481-8AB2-603A1C8A906A}" type="datetimeFigureOut">
              <a:rPr lang="en-US" smtClean="0"/>
              <a:t>02-Jan-21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358913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Preparing for External Assessment</a:t>
            </a:r>
            <a:endParaRPr lang="en-US" dirty="0"/>
          </a:p>
        </p:txBody>
      </p:sp>
      <p:sp>
        <p:nvSpPr>
          <p:cNvPr id="3" name="Subtitle 2"/>
          <p:cNvSpPr>
            <a:spLocks noGrp="1"/>
          </p:cNvSpPr>
          <p:nvPr>
            <p:ph type="subTitle" idx="1"/>
          </p:nvPr>
        </p:nvSpPr>
        <p:spPr/>
        <p:txBody>
          <a:bodyPr>
            <a:normAutofit lnSpcReduction="10000"/>
          </a:bodyPr>
          <a:lstStyle/>
          <a:p>
            <a:r>
              <a:rPr lang="en-US" b="1" dirty="0" smtClean="0"/>
              <a:t>Errors to Avoid</a:t>
            </a:r>
          </a:p>
          <a:p>
            <a:r>
              <a:rPr lang="en-US" b="1" dirty="0" smtClean="0"/>
              <a:t>Reading of Text</a:t>
            </a:r>
          </a:p>
          <a:p>
            <a:r>
              <a:rPr lang="en-US" b="1" dirty="0" smtClean="0"/>
              <a:t>Gradual Release of Responsibility: I do, we do, you do</a:t>
            </a:r>
            <a:endParaRPr lang="en-US" b="1" dirty="0"/>
          </a:p>
        </p:txBody>
      </p:sp>
    </p:spTree>
    <p:extLst>
      <p:ext uri="{BB962C8B-B14F-4D97-AF65-F5344CB8AC3E}">
        <p14:creationId xmlns:p14="http://schemas.microsoft.com/office/powerpoint/2010/main" val="333009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Planning: Think Aloud</a:t>
            </a:r>
            <a:br>
              <a:rPr lang="en-US" b="1" dirty="0" smtClean="0"/>
            </a:br>
            <a:r>
              <a:rPr lang="en-US" b="1" dirty="0" smtClean="0"/>
              <a:t>“The Butterfly”</a:t>
            </a:r>
            <a:endParaRPr lang="en-US" b="1"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3</a:t>
            </a:r>
            <a:r>
              <a:rPr lang="en-US" dirty="0" smtClean="0"/>
              <a:t>. Read the text again, </a:t>
            </a:r>
            <a:r>
              <a:rPr lang="en-US" b="1" dirty="0" smtClean="0"/>
              <a:t>annotating</a:t>
            </a:r>
            <a:r>
              <a:rPr lang="en-US" dirty="0" smtClean="0"/>
              <a:t> as you read. E.g. </a:t>
            </a:r>
          </a:p>
          <a:p>
            <a:pPr marL="0" indent="0">
              <a:buNone/>
            </a:pPr>
            <a:r>
              <a:rPr lang="en-US" dirty="0" smtClean="0"/>
              <a:t>G = genre features and conventions</a:t>
            </a:r>
          </a:p>
          <a:p>
            <a:pPr marL="0" indent="0">
              <a:buNone/>
            </a:pPr>
            <a:r>
              <a:rPr lang="en-US" dirty="0" smtClean="0"/>
              <a:t>BO = binary oppositions (ideology)</a:t>
            </a:r>
          </a:p>
          <a:p>
            <a:pPr marL="0" indent="0">
              <a:buNone/>
            </a:pPr>
            <a:r>
              <a:rPr lang="en-US" dirty="0" smtClean="0"/>
              <a:t>N = narration and focalization (positioning)</a:t>
            </a:r>
          </a:p>
          <a:p>
            <a:pPr marL="0" indent="0">
              <a:buNone/>
            </a:pPr>
            <a:r>
              <a:rPr lang="en-US" dirty="0" smtClean="0"/>
              <a:t>S and M = symbol and metaphor</a:t>
            </a:r>
          </a:p>
          <a:p>
            <a:pPr marL="0" indent="0">
              <a:buNone/>
            </a:pPr>
            <a:r>
              <a:rPr lang="en-US" dirty="0" smtClean="0"/>
              <a:t>SF = Stylistic features and literary techniques</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D = dialogue</a:t>
            </a:r>
          </a:p>
          <a:p>
            <a:pPr marL="0" indent="0">
              <a:buNone/>
            </a:pPr>
            <a:r>
              <a:rPr lang="en-US" dirty="0" smtClean="0"/>
              <a:t>I = imagery</a:t>
            </a:r>
          </a:p>
          <a:p>
            <a:pPr marL="0" indent="0">
              <a:buNone/>
            </a:pPr>
            <a:r>
              <a:rPr lang="en-US" dirty="0" smtClean="0"/>
              <a:t>C = characterization (representation) </a:t>
            </a:r>
          </a:p>
          <a:p>
            <a:pPr marL="0" indent="0">
              <a:buNone/>
            </a:pPr>
            <a:r>
              <a:rPr lang="en-US" dirty="0" smtClean="0"/>
              <a:t>T = text structures (relate to genre)</a:t>
            </a:r>
          </a:p>
          <a:p>
            <a:pPr marL="0" indent="0">
              <a:buNone/>
            </a:pPr>
            <a:r>
              <a:rPr lang="en-US" dirty="0" smtClean="0"/>
              <a:t>R = rhetorical devices (e.g. hyperbole, repetition, alliteration, irony)</a:t>
            </a:r>
          </a:p>
          <a:p>
            <a:pPr marL="0" indent="0">
              <a:buNone/>
            </a:pPr>
            <a:r>
              <a:rPr lang="en-US" dirty="0" smtClean="0"/>
              <a:t>This annotation will allow you to quickly see the evidence for the strategies you wish to apply in your body paragraphs. </a:t>
            </a:r>
            <a:endParaRPr lang="en-US" dirty="0"/>
          </a:p>
        </p:txBody>
      </p:sp>
    </p:spTree>
    <p:extLst>
      <p:ext uri="{BB962C8B-B14F-4D97-AF65-F5344CB8AC3E}">
        <p14:creationId xmlns:p14="http://schemas.microsoft.com/office/powerpoint/2010/main" val="36212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 calcmode="lin" valueType="num">
                                      <p:cBhvr additive="base">
                                        <p:cTn id="4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 calcmode="lin" valueType="num">
                                      <p:cBhvr additive="base">
                                        <p:cTn id="5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 calcmode="lin" valueType="num">
                                      <p:cBhvr additive="base">
                                        <p:cTn id="5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 calcmode="lin" valueType="num">
                                      <p:cBhvr additive="base">
                                        <p:cTn id="6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4" end="4"/>
                                            </p:txEl>
                                          </p:spTgt>
                                        </p:tgtEl>
                                        <p:attrNameLst>
                                          <p:attrName>style.visibility</p:attrName>
                                        </p:attrNameLst>
                                      </p:cBhvr>
                                      <p:to>
                                        <p:strVal val="visible"/>
                                      </p:to>
                                    </p:set>
                                    <p:anim calcmode="lin" valueType="num">
                                      <p:cBhvr additive="base">
                                        <p:cTn id="6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4">
                                            <p:txEl>
                                              <p:pRg st="5" end="5"/>
                                            </p:txEl>
                                          </p:spTgt>
                                        </p:tgtEl>
                                        <p:attrNameLst>
                                          <p:attrName>style.visibility</p:attrName>
                                        </p:attrNameLst>
                                      </p:cBhvr>
                                      <p:to>
                                        <p:strVal val="visible"/>
                                      </p:to>
                                    </p:set>
                                    <p:animEffect transition="in" filter="fade">
                                      <p:cBhvr>
                                        <p:cTn id="74" dur="1000"/>
                                        <p:tgtEl>
                                          <p:spTgt spid="4">
                                            <p:txEl>
                                              <p:pRg st="5" end="5"/>
                                            </p:txEl>
                                          </p:spTgt>
                                        </p:tgtEl>
                                      </p:cBhvr>
                                    </p:animEffect>
                                    <p:anim calcmode="lin" valueType="num">
                                      <p:cBhvr>
                                        <p:cTn id="7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Planning: Think Aloud</a:t>
            </a:r>
            <a:br>
              <a:rPr lang="en-US" b="1" dirty="0" smtClean="0"/>
            </a:br>
            <a:r>
              <a:rPr lang="en-US" b="1" dirty="0" smtClean="0"/>
              <a:t>“The Butterfly”</a:t>
            </a:r>
            <a:endParaRPr lang="en-US" b="1"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t>4. Consider the concepts explored again:</a:t>
            </a:r>
          </a:p>
          <a:p>
            <a:r>
              <a:rPr lang="en-US" dirty="0" smtClean="0"/>
              <a:t>Which are most significant?</a:t>
            </a:r>
          </a:p>
          <a:p>
            <a:r>
              <a:rPr lang="en-US" dirty="0" smtClean="0"/>
              <a:t>What are some synonyms for these concepts?</a:t>
            </a:r>
          </a:p>
          <a:p>
            <a:pPr marL="0" indent="0">
              <a:buNone/>
            </a:pPr>
            <a:r>
              <a:rPr lang="en-US" dirty="0" smtClean="0"/>
              <a:t>5. What ideas are you being positioned to accept?</a:t>
            </a:r>
          </a:p>
          <a:p>
            <a:pPr marL="0" indent="0">
              <a:buNone/>
            </a:pPr>
            <a:r>
              <a:rPr lang="en-US" dirty="0" smtClean="0"/>
              <a:t>These ideas will inform the topic sentences of body paragraphs. </a:t>
            </a:r>
          </a:p>
          <a:p>
            <a:pPr marL="0" indent="0">
              <a:buNone/>
            </a:pPr>
            <a:r>
              <a:rPr lang="en-US" dirty="0" smtClean="0"/>
              <a:t>Please refresh knowledge of ideologies!</a:t>
            </a:r>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t>Look for a </a:t>
            </a:r>
            <a:r>
              <a:rPr lang="en-US" b="1" dirty="0" smtClean="0"/>
              <a:t>BIG, universal idea </a:t>
            </a:r>
            <a:r>
              <a:rPr lang="en-US" dirty="0" smtClean="0"/>
              <a:t>and 1-3 </a:t>
            </a:r>
            <a:r>
              <a:rPr lang="en-US" b="1" dirty="0" smtClean="0"/>
              <a:t>supporting ideas. </a:t>
            </a:r>
            <a:r>
              <a:rPr lang="en-US" dirty="0" smtClean="0"/>
              <a:t>E.g. “</a:t>
            </a:r>
            <a:r>
              <a:rPr lang="en-US" dirty="0"/>
              <a:t>The Butterfly” </a:t>
            </a:r>
            <a:r>
              <a:rPr lang="en-US" b="1" dirty="0" smtClean="0"/>
              <a:t>Humanism</a:t>
            </a:r>
            <a:r>
              <a:rPr lang="en-US" dirty="0" smtClean="0"/>
              <a:t> </a:t>
            </a:r>
            <a:r>
              <a:rPr lang="en-US" dirty="0"/>
              <a:t>is a preferable ideology to </a:t>
            </a:r>
            <a:r>
              <a:rPr lang="en-US" b="1" dirty="0"/>
              <a:t>materialism</a:t>
            </a:r>
            <a:r>
              <a:rPr lang="en-US" dirty="0"/>
              <a:t>, </a:t>
            </a:r>
            <a:r>
              <a:rPr lang="en-US" b="1" dirty="0"/>
              <a:t>individual happiness </a:t>
            </a:r>
            <a:r>
              <a:rPr lang="en-US" dirty="0"/>
              <a:t>is more important that money, human beings deserve to be </a:t>
            </a:r>
            <a:r>
              <a:rPr lang="en-US" b="1" dirty="0"/>
              <a:t>self-determining </a:t>
            </a:r>
            <a:r>
              <a:rPr lang="en-US" dirty="0"/>
              <a:t>when choosing a spouse, parents should allow their adult children to make their own important </a:t>
            </a:r>
            <a:r>
              <a:rPr lang="en-US" b="1" dirty="0"/>
              <a:t>life decisions</a:t>
            </a:r>
            <a:r>
              <a:rPr lang="en-US" dirty="0"/>
              <a:t>, women deserve to be </a:t>
            </a:r>
            <a:r>
              <a:rPr lang="en-US" b="1" dirty="0"/>
              <a:t>independent of male domination</a:t>
            </a:r>
            <a:r>
              <a:rPr lang="en-US" dirty="0"/>
              <a:t>, </a:t>
            </a:r>
            <a:r>
              <a:rPr lang="en-US" b="1" dirty="0"/>
              <a:t>patriarchal ideology</a:t>
            </a:r>
            <a:r>
              <a:rPr lang="en-US" dirty="0"/>
              <a:t> is unjust, </a:t>
            </a:r>
            <a:r>
              <a:rPr lang="en-US" b="1" dirty="0"/>
              <a:t>unjust ideologies may be challenged</a:t>
            </a:r>
            <a:r>
              <a:rPr lang="en-US" dirty="0"/>
              <a:t> and even changed over time</a:t>
            </a:r>
            <a:r>
              <a:rPr lang="en-US" dirty="0" smtClean="0"/>
              <a:t>. </a:t>
            </a:r>
            <a:endParaRPr lang="en-US" sz="1800" dirty="0"/>
          </a:p>
        </p:txBody>
      </p:sp>
    </p:spTree>
    <p:extLst>
      <p:ext uri="{BB962C8B-B14F-4D97-AF65-F5344CB8AC3E}">
        <p14:creationId xmlns:p14="http://schemas.microsoft.com/office/powerpoint/2010/main" val="149734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Planning: Think Aloud</a:t>
            </a:r>
            <a:br>
              <a:rPr lang="en-US" b="1" dirty="0" smtClean="0"/>
            </a:br>
            <a:r>
              <a:rPr lang="en-US" b="1" dirty="0" smtClean="0"/>
              <a:t>“The Butterfly”</a:t>
            </a:r>
            <a:endParaRPr lang="en-US" b="1"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b="1" dirty="0" smtClean="0"/>
              <a:t>Synonyms</a:t>
            </a:r>
            <a:r>
              <a:rPr lang="en-US" dirty="0" smtClean="0"/>
              <a:t> for abstract nouns: </a:t>
            </a:r>
          </a:p>
          <a:p>
            <a:pPr marL="0" indent="0">
              <a:buNone/>
            </a:pPr>
            <a:r>
              <a:rPr lang="en-US" b="1" dirty="0" smtClean="0"/>
              <a:t>Free will:</a:t>
            </a:r>
            <a:r>
              <a:rPr lang="en-US" dirty="0" smtClean="0"/>
              <a:t> self-determination, autonomy, independence, emancipation, self-reliance</a:t>
            </a:r>
          </a:p>
          <a:p>
            <a:pPr marL="0" indent="0">
              <a:buNone/>
            </a:pPr>
            <a:r>
              <a:rPr lang="en-US" b="1" dirty="0" smtClean="0"/>
              <a:t>Submission:</a:t>
            </a:r>
            <a:r>
              <a:rPr lang="en-US" dirty="0" smtClean="0"/>
              <a:t> oppression, obedience, conformity</a:t>
            </a:r>
          </a:p>
          <a:p>
            <a:pPr marL="0" indent="0">
              <a:buNone/>
            </a:pPr>
            <a:r>
              <a:rPr lang="en-US" b="1" dirty="0" smtClean="0"/>
              <a:t>Power:</a:t>
            </a:r>
            <a:r>
              <a:rPr lang="en-US" dirty="0" smtClean="0"/>
              <a:t> patriarchy, domination, tyranny, authority, command, maltreat </a:t>
            </a:r>
          </a:p>
          <a:p>
            <a:pPr marL="0" indent="0">
              <a:buNone/>
            </a:pPr>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endParaRPr lang="en-US" sz="1800" dirty="0" smtClean="0"/>
          </a:p>
          <a:p>
            <a:pPr marL="0" indent="0">
              <a:buNone/>
            </a:pPr>
            <a:r>
              <a:rPr lang="en-US" sz="1800" dirty="0" smtClean="0"/>
              <a:t>“</a:t>
            </a:r>
            <a:r>
              <a:rPr lang="en-US" sz="1800" dirty="0"/>
              <a:t>The Butterfly”, promotes the idea that </a:t>
            </a:r>
            <a:r>
              <a:rPr lang="en-US" sz="1800" b="1" dirty="0">
                <a:solidFill>
                  <a:srgbClr val="FF0000"/>
                </a:solidFill>
              </a:rPr>
              <a:t>extreme and controlling patriarchal ideology is unacceptable </a:t>
            </a:r>
            <a:r>
              <a:rPr lang="en-US" sz="1800" dirty="0"/>
              <a:t>and </a:t>
            </a:r>
            <a:r>
              <a:rPr lang="en-US" sz="1800" b="1" dirty="0">
                <a:solidFill>
                  <a:srgbClr val="FF0000"/>
                </a:solidFill>
              </a:rPr>
              <a:t>likely to be challenged </a:t>
            </a:r>
            <a:r>
              <a:rPr lang="en-US" sz="1800" dirty="0"/>
              <a:t>by young women just emerging into adulthood</a:t>
            </a:r>
            <a:r>
              <a:rPr lang="en-US" sz="1800" dirty="0" smtClean="0"/>
              <a:t>.”</a:t>
            </a:r>
          </a:p>
          <a:p>
            <a:pPr marL="0" indent="0">
              <a:buNone/>
            </a:pPr>
            <a:r>
              <a:rPr lang="en-US" sz="1800" dirty="0" smtClean="0"/>
              <a:t>Explain </a:t>
            </a:r>
            <a:r>
              <a:rPr lang="en-US" sz="1800" b="1" dirty="0" smtClean="0">
                <a:solidFill>
                  <a:srgbClr val="FF0000"/>
                </a:solidFill>
              </a:rPr>
              <a:t>genre and content of text </a:t>
            </a:r>
            <a:r>
              <a:rPr lang="en-US" sz="1800" dirty="0" smtClean="0"/>
              <a:t>in middle of introduction.</a:t>
            </a:r>
            <a:endParaRPr lang="en-US" sz="1800" dirty="0"/>
          </a:p>
          <a:p>
            <a:pPr marL="0" indent="0">
              <a:buNone/>
            </a:pPr>
            <a:r>
              <a:rPr lang="en-US" sz="1800" dirty="0"/>
              <a:t>“The text suggests that </a:t>
            </a:r>
            <a:r>
              <a:rPr lang="en-US" sz="1800" b="1" dirty="0">
                <a:solidFill>
                  <a:srgbClr val="FF0000"/>
                </a:solidFill>
              </a:rPr>
              <a:t>freewill and self-determination are preferable to submission to the unreasonable expectations of a tyrannical parent </a:t>
            </a:r>
            <a:r>
              <a:rPr lang="en-US" sz="1800" dirty="0"/>
              <a:t>and that </a:t>
            </a:r>
            <a:r>
              <a:rPr lang="en-US" sz="1800" b="1" dirty="0">
                <a:solidFill>
                  <a:srgbClr val="FF0000"/>
                </a:solidFill>
              </a:rPr>
              <a:t>humanism is a preferable ideology to materialism</a:t>
            </a:r>
            <a:r>
              <a:rPr lang="en-US" sz="1800" dirty="0" smtClean="0"/>
              <a:t>.”</a:t>
            </a:r>
          </a:p>
          <a:p>
            <a:pPr marL="0" indent="0">
              <a:buNone/>
            </a:pPr>
            <a:r>
              <a:rPr lang="en-US" sz="1800" b="1" dirty="0" smtClean="0"/>
              <a:t>These opening paragraph ideas inform topic sentences in the body of your essay.  </a:t>
            </a:r>
            <a:endParaRPr lang="en-US" sz="1800" b="1" dirty="0"/>
          </a:p>
          <a:p>
            <a:pPr marL="0" indent="0">
              <a:buNone/>
            </a:pPr>
            <a:endParaRPr lang="en-US" sz="1800" dirty="0"/>
          </a:p>
        </p:txBody>
      </p:sp>
    </p:spTree>
    <p:extLst>
      <p:ext uri="{BB962C8B-B14F-4D97-AF65-F5344CB8AC3E}">
        <p14:creationId xmlns:p14="http://schemas.microsoft.com/office/powerpoint/2010/main" val="36913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1000"/>
                                        <p:tgtEl>
                                          <p:spTgt spid="4">
                                            <p:txEl>
                                              <p:pRg st="1" end="1"/>
                                            </p:txEl>
                                          </p:spTgt>
                                        </p:tgtEl>
                                      </p:cBhvr>
                                    </p:animEffect>
                                    <p:anim calcmode="lin" valueType="num">
                                      <p:cBhvr>
                                        <p:cTn id="4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1000"/>
                                        <p:tgtEl>
                                          <p:spTgt spid="4">
                                            <p:txEl>
                                              <p:pRg st="2" end="2"/>
                                            </p:txEl>
                                          </p:spTgt>
                                        </p:tgtEl>
                                      </p:cBhvr>
                                    </p:animEffect>
                                    <p:anim calcmode="lin" valueType="num">
                                      <p:cBhvr>
                                        <p:cTn id="4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1000"/>
                                        <p:tgtEl>
                                          <p:spTgt spid="4">
                                            <p:txEl>
                                              <p:pRg st="3" end="3"/>
                                            </p:txEl>
                                          </p:spTgt>
                                        </p:tgtEl>
                                      </p:cBhvr>
                                    </p:animEffect>
                                    <p:anim calcmode="lin" valueType="num">
                                      <p:cBhvr>
                                        <p:cTn id="5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fade">
                                      <p:cBhvr>
                                        <p:cTn id="60" dur="1000"/>
                                        <p:tgtEl>
                                          <p:spTgt spid="4">
                                            <p:txEl>
                                              <p:pRg st="4" end="4"/>
                                            </p:txEl>
                                          </p:spTgt>
                                        </p:tgtEl>
                                      </p:cBhvr>
                                    </p:animEffect>
                                    <p:anim calcmode="lin" valueType="num">
                                      <p:cBhvr>
                                        <p:cTn id="6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Planning Think Aloud</a:t>
            </a:r>
            <a:br>
              <a:rPr lang="en-US" b="1" dirty="0" smtClean="0"/>
            </a:br>
            <a:r>
              <a:rPr lang="en-US" b="1" dirty="0" smtClean="0"/>
              <a:t>“The Butterfly”</a:t>
            </a:r>
            <a:endParaRPr lang="en-US" b="1"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t>How will I plan my essay structure?</a:t>
            </a:r>
          </a:p>
          <a:p>
            <a:pPr marL="0" indent="0">
              <a:buNone/>
            </a:pPr>
            <a:r>
              <a:rPr lang="en-US" dirty="0" smtClean="0"/>
              <a:t>I need four body paragraphs. </a:t>
            </a:r>
          </a:p>
          <a:p>
            <a:pPr marL="0" indent="0">
              <a:buNone/>
            </a:pPr>
            <a:r>
              <a:rPr lang="en-US" b="1" dirty="0" smtClean="0"/>
              <a:t>Para 1: </a:t>
            </a:r>
          </a:p>
          <a:p>
            <a:r>
              <a:rPr lang="en-US" b="1" dirty="0">
                <a:solidFill>
                  <a:srgbClr val="FF0000"/>
                </a:solidFill>
              </a:rPr>
              <a:t>I</a:t>
            </a:r>
            <a:r>
              <a:rPr lang="en-US" b="1" dirty="0" smtClean="0">
                <a:solidFill>
                  <a:srgbClr val="FF0000"/>
                </a:solidFill>
              </a:rPr>
              <a:t>dea</a:t>
            </a:r>
            <a:r>
              <a:rPr lang="en-US" dirty="0" smtClean="0"/>
              <a:t> - </a:t>
            </a:r>
            <a:r>
              <a:rPr lang="en-US" dirty="0"/>
              <a:t>unequal and adversarial </a:t>
            </a:r>
            <a:r>
              <a:rPr lang="en-US" u="sng" dirty="0" smtClean="0"/>
              <a:t>child/parent</a:t>
            </a:r>
            <a:r>
              <a:rPr lang="en-US" dirty="0" smtClean="0"/>
              <a:t> relationship, tyrannical parent</a:t>
            </a:r>
          </a:p>
          <a:p>
            <a:r>
              <a:rPr lang="en-US" b="1" dirty="0">
                <a:solidFill>
                  <a:srgbClr val="FF0000"/>
                </a:solidFill>
              </a:rPr>
              <a:t>T-C strategy </a:t>
            </a:r>
            <a:r>
              <a:rPr lang="en-US" dirty="0" smtClean="0"/>
              <a:t>– binary oppositions</a:t>
            </a:r>
          </a:p>
          <a:p>
            <a:r>
              <a:rPr lang="en-US" b="1" dirty="0">
                <a:solidFill>
                  <a:srgbClr val="FF0000"/>
                </a:solidFill>
              </a:rPr>
              <a:t>W-C-C strategy </a:t>
            </a:r>
            <a:r>
              <a:rPr lang="en-US" dirty="0" smtClean="0"/>
              <a:t>– ideology (humanism/libertarianism/freewill v materialism)</a:t>
            </a:r>
            <a:endParaRPr lang="en-US" dirty="0"/>
          </a:p>
        </p:txBody>
      </p:sp>
      <p:sp>
        <p:nvSpPr>
          <p:cNvPr id="4" name="Content Placeholder 3"/>
          <p:cNvSpPr>
            <a:spLocks noGrp="1"/>
          </p:cNvSpPr>
          <p:nvPr>
            <p:ph sz="half" idx="2"/>
          </p:nvPr>
        </p:nvSpPr>
        <p:spPr/>
        <p:txBody>
          <a:bodyPr>
            <a:normAutofit fontScale="62500" lnSpcReduction="20000"/>
          </a:bodyPr>
          <a:lstStyle/>
          <a:p>
            <a:pPr marL="0" indent="0">
              <a:buNone/>
            </a:pPr>
            <a:r>
              <a:rPr lang="en-US" b="1" dirty="0"/>
              <a:t>Para 2</a:t>
            </a:r>
            <a:r>
              <a:rPr lang="en-US" dirty="0"/>
              <a:t>:</a:t>
            </a:r>
          </a:p>
          <a:p>
            <a:r>
              <a:rPr lang="en-US" b="1" dirty="0">
                <a:solidFill>
                  <a:srgbClr val="FF0000"/>
                </a:solidFill>
              </a:rPr>
              <a:t>Idea </a:t>
            </a:r>
            <a:r>
              <a:rPr lang="en-US" dirty="0"/>
              <a:t>–importance of free will and self-determination</a:t>
            </a:r>
          </a:p>
          <a:p>
            <a:r>
              <a:rPr lang="en-US" b="1" dirty="0">
                <a:solidFill>
                  <a:srgbClr val="FF0000"/>
                </a:solidFill>
              </a:rPr>
              <a:t>T-C strategy </a:t>
            </a:r>
            <a:r>
              <a:rPr lang="en-US" dirty="0"/>
              <a:t>– symbolism, imagery, characterization of daughter</a:t>
            </a:r>
          </a:p>
          <a:p>
            <a:r>
              <a:rPr lang="en-US" b="1" dirty="0">
                <a:solidFill>
                  <a:srgbClr val="FF0000"/>
                </a:solidFill>
              </a:rPr>
              <a:t>W-C-C strategy </a:t>
            </a:r>
            <a:r>
              <a:rPr lang="en-US" dirty="0"/>
              <a:t>- representation </a:t>
            </a:r>
          </a:p>
          <a:p>
            <a:pPr marL="0" indent="0">
              <a:buNone/>
            </a:pPr>
            <a:endParaRPr lang="en-US" b="1" dirty="0" smtClean="0"/>
          </a:p>
          <a:p>
            <a:pPr marL="0" indent="0">
              <a:buNone/>
            </a:pPr>
            <a:r>
              <a:rPr lang="en-US" b="1" dirty="0" smtClean="0"/>
              <a:t>Para 3: </a:t>
            </a:r>
            <a:endParaRPr lang="en-US" b="1" dirty="0"/>
          </a:p>
          <a:p>
            <a:r>
              <a:rPr lang="en-US" b="1" dirty="0">
                <a:solidFill>
                  <a:srgbClr val="FF0000"/>
                </a:solidFill>
              </a:rPr>
              <a:t>Idea </a:t>
            </a:r>
            <a:r>
              <a:rPr lang="en-US" dirty="0" smtClean="0"/>
              <a:t>– positioned to view domineering father unfavorably</a:t>
            </a:r>
          </a:p>
          <a:p>
            <a:r>
              <a:rPr lang="en-US" b="1" dirty="0">
                <a:solidFill>
                  <a:srgbClr val="FF0000"/>
                </a:solidFill>
              </a:rPr>
              <a:t>T-C strategy </a:t>
            </a:r>
            <a:r>
              <a:rPr lang="en-US" dirty="0" smtClean="0"/>
              <a:t>– narration, focalisation, characterization of father, dialogue</a:t>
            </a:r>
          </a:p>
          <a:p>
            <a:r>
              <a:rPr lang="en-US" b="1" dirty="0">
                <a:solidFill>
                  <a:srgbClr val="FF0000"/>
                </a:solidFill>
              </a:rPr>
              <a:t>W-C-C strategy </a:t>
            </a:r>
            <a:r>
              <a:rPr lang="en-US" dirty="0" smtClean="0"/>
              <a:t>– representation</a:t>
            </a:r>
          </a:p>
        </p:txBody>
      </p:sp>
    </p:spTree>
    <p:extLst>
      <p:ext uri="{BB962C8B-B14F-4D97-AF65-F5344CB8AC3E}">
        <p14:creationId xmlns:p14="http://schemas.microsoft.com/office/powerpoint/2010/main" val="12228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fade">
                                      <p:cBhvr>
                                        <p:cTn id="51" dur="1000"/>
                                        <p:tgtEl>
                                          <p:spTgt spid="4">
                                            <p:txEl>
                                              <p:pRg st="0" end="0"/>
                                            </p:txEl>
                                          </p:spTgt>
                                        </p:tgtEl>
                                      </p:cBhvr>
                                    </p:animEffect>
                                    <p:anim calcmode="lin" valueType="num">
                                      <p:cBhvr>
                                        <p:cTn id="5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 calcmode="lin" valueType="num">
                                      <p:cBhvr additive="base">
                                        <p:cTn id="5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 calcmode="lin" valueType="num">
                                      <p:cBhvr additive="base">
                                        <p:cTn id="6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 calcmode="lin" valueType="num">
                                      <p:cBhvr additive="base">
                                        <p:cTn id="7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4">
                                            <p:txEl>
                                              <p:pRg st="6" end="6"/>
                                            </p:txEl>
                                          </p:spTgt>
                                        </p:tgtEl>
                                        <p:attrNameLst>
                                          <p:attrName>style.visibility</p:attrName>
                                        </p:attrNameLst>
                                      </p:cBhvr>
                                      <p:to>
                                        <p:strVal val="visible"/>
                                      </p:to>
                                    </p:set>
                                    <p:anim calcmode="lin" valueType="num">
                                      <p:cBhvr additive="base">
                                        <p:cTn id="7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 calcmode="lin" valueType="num">
                                      <p:cBhvr additive="base">
                                        <p:cTn id="8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
                                            <p:txEl>
                                              <p:pRg st="8" end="8"/>
                                            </p:txEl>
                                          </p:spTgt>
                                        </p:tgtEl>
                                        <p:attrNameLst>
                                          <p:attrName>style.visibility</p:attrName>
                                        </p:attrNameLst>
                                      </p:cBhvr>
                                      <p:to>
                                        <p:strVal val="visible"/>
                                      </p:to>
                                    </p:set>
                                    <p:anim calcmode="lin" valueType="num">
                                      <p:cBhvr additive="base">
                                        <p:cTn id="8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Planning Think Aloud</a:t>
            </a:r>
            <a:br>
              <a:rPr lang="en-US" b="1" dirty="0" smtClean="0"/>
            </a:br>
            <a:r>
              <a:rPr lang="en-US" b="1" dirty="0" smtClean="0"/>
              <a:t>“The Butterfly”</a:t>
            </a:r>
            <a:endParaRPr lang="en-US" b="1"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smtClean="0"/>
              <a:t>Para 4: </a:t>
            </a:r>
          </a:p>
          <a:p>
            <a:pPr marL="0" indent="0">
              <a:buNone/>
            </a:pPr>
            <a:r>
              <a:rPr lang="en-US" b="1" dirty="0" smtClean="0">
                <a:solidFill>
                  <a:srgbClr val="FF0000"/>
                </a:solidFill>
              </a:rPr>
              <a:t>Idea:</a:t>
            </a:r>
            <a:r>
              <a:rPr lang="en-US" dirty="0" smtClean="0"/>
              <a:t> patriarchal ideology is unacceptable</a:t>
            </a:r>
          </a:p>
          <a:p>
            <a:pPr marL="0" indent="0">
              <a:buNone/>
            </a:pPr>
            <a:r>
              <a:rPr lang="en-US" b="1" dirty="0">
                <a:solidFill>
                  <a:srgbClr val="FF0000"/>
                </a:solidFill>
              </a:rPr>
              <a:t>T-C strategy</a:t>
            </a:r>
            <a:r>
              <a:rPr lang="en-US" dirty="0" smtClean="0"/>
              <a:t>: ideology, cultural ideas, irony</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smtClean="0"/>
              <a:t>Conclusion:</a:t>
            </a:r>
          </a:p>
          <a:p>
            <a:pPr marL="0" indent="0">
              <a:buNone/>
            </a:pPr>
            <a:r>
              <a:rPr lang="en-US" dirty="0" smtClean="0"/>
              <a:t>Back to </a:t>
            </a:r>
            <a:r>
              <a:rPr lang="en-US" b="1" dirty="0" smtClean="0">
                <a:solidFill>
                  <a:srgbClr val="FF0000"/>
                </a:solidFill>
              </a:rPr>
              <a:t>big ideas/sum up </a:t>
            </a:r>
            <a:r>
              <a:rPr lang="en-US" dirty="0" smtClean="0"/>
              <a:t>e.g.</a:t>
            </a:r>
          </a:p>
          <a:p>
            <a:pPr marL="0" indent="0">
              <a:buNone/>
            </a:pPr>
            <a:r>
              <a:rPr lang="en-US" dirty="0" smtClean="0"/>
              <a:t>Patriarchal ideology will be challenged; values, attitudes and beliefs change over time</a:t>
            </a:r>
          </a:p>
          <a:p>
            <a:pPr marL="0" indent="0">
              <a:buNone/>
            </a:pPr>
            <a:r>
              <a:rPr lang="en-US" dirty="0" smtClean="0"/>
              <a:t>Feminist ideology – self-determination, equality, mutualism. </a:t>
            </a:r>
          </a:p>
          <a:p>
            <a:pPr marL="0" indent="0">
              <a:buNone/>
            </a:pPr>
            <a:r>
              <a:rPr lang="en-US" dirty="0"/>
              <a:t>Humanism vs materialism</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0675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Positioning of reader  is a key consideration</a:t>
            </a:r>
            <a:endParaRPr lang="en-US" b="1" dirty="0"/>
          </a:p>
        </p:txBody>
      </p:sp>
      <p:sp>
        <p:nvSpPr>
          <p:cNvPr id="3" name="Content Placeholder 2"/>
          <p:cNvSpPr>
            <a:spLocks noGrp="1"/>
          </p:cNvSpPr>
          <p:nvPr>
            <p:ph sz="half" idx="1"/>
          </p:nvPr>
        </p:nvSpPr>
        <p:spPr/>
        <p:txBody>
          <a:bodyPr>
            <a:normAutofit fontScale="55000" lnSpcReduction="20000"/>
          </a:bodyPr>
          <a:lstStyle/>
          <a:p>
            <a:endParaRPr lang="en-US" dirty="0"/>
          </a:p>
          <a:p>
            <a:pPr marL="0" indent="0">
              <a:buNone/>
            </a:pPr>
            <a:r>
              <a:rPr lang="en-AU" sz="3200" dirty="0" smtClean="0"/>
              <a:t>The </a:t>
            </a:r>
            <a:r>
              <a:rPr lang="en-AU" sz="3200" dirty="0"/>
              <a:t>thesis should be supported by arguments and evidence in the form of analysis of particular textual features of a literary text </a:t>
            </a:r>
            <a:r>
              <a:rPr lang="en-AU" sz="3200" b="1" dirty="0"/>
              <a:t>and how these position the reader. </a:t>
            </a:r>
            <a:r>
              <a:rPr lang="en-AU" sz="3200" b="1" dirty="0" smtClean="0"/>
              <a:t>QCAA</a:t>
            </a:r>
            <a:endParaRPr lang="en-AU" sz="3200" b="1" dirty="0"/>
          </a:p>
          <a:p>
            <a:pPr marL="0" indent="0">
              <a:buNone/>
            </a:pPr>
            <a:endParaRPr lang="en-US"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sz="2900" dirty="0" smtClean="0"/>
              <a:t>Note </a:t>
            </a:r>
            <a:r>
              <a:rPr lang="en-US" sz="2900" b="1" dirty="0"/>
              <a:t>the verbs </a:t>
            </a:r>
            <a:r>
              <a:rPr lang="en-US" sz="2900" dirty="0"/>
              <a:t>used in the QCAA strategies document: </a:t>
            </a:r>
            <a:endParaRPr lang="en-US" sz="2900" dirty="0" smtClean="0"/>
          </a:p>
          <a:p>
            <a:pPr marL="0" indent="0">
              <a:buNone/>
            </a:pPr>
            <a:r>
              <a:rPr lang="en-US" sz="2900" b="1" dirty="0" smtClean="0"/>
              <a:t>genre</a:t>
            </a:r>
            <a:r>
              <a:rPr lang="en-US" sz="2900" b="1" dirty="0"/>
              <a:t>:</a:t>
            </a:r>
            <a:r>
              <a:rPr lang="en-US" sz="2900" dirty="0"/>
              <a:t> conform or </a:t>
            </a:r>
            <a:r>
              <a:rPr lang="en-US" sz="2900" dirty="0" smtClean="0"/>
              <a:t>challenge conventions of the genre;</a:t>
            </a:r>
            <a:r>
              <a:rPr lang="en-US" sz="2900" dirty="0"/>
              <a:t> </a:t>
            </a:r>
            <a:endParaRPr lang="en-US" sz="2900" dirty="0" smtClean="0"/>
          </a:p>
          <a:p>
            <a:pPr marL="0" indent="0">
              <a:buNone/>
            </a:pPr>
            <a:r>
              <a:rPr lang="en-US" sz="2900" b="1" dirty="0" smtClean="0"/>
              <a:t>binaries</a:t>
            </a:r>
            <a:r>
              <a:rPr lang="en-US" sz="2900" dirty="0"/>
              <a:t>: underpin, privileged, marginalized, stabilize, </a:t>
            </a:r>
            <a:r>
              <a:rPr lang="en-US" sz="2900" dirty="0" smtClean="0"/>
              <a:t>undermine (privilege certain ideology which can be challenged);</a:t>
            </a:r>
            <a:r>
              <a:rPr lang="en-US" sz="2900" dirty="0"/>
              <a:t> </a:t>
            </a:r>
            <a:endParaRPr lang="en-US" sz="2900" dirty="0" smtClean="0"/>
          </a:p>
          <a:p>
            <a:pPr marL="0" indent="0">
              <a:buNone/>
            </a:pPr>
            <a:r>
              <a:rPr lang="en-US" sz="2900" b="1" dirty="0" smtClean="0"/>
              <a:t>narration</a:t>
            </a:r>
            <a:r>
              <a:rPr lang="en-US" sz="2900" dirty="0"/>
              <a:t>: position audience; </a:t>
            </a:r>
            <a:endParaRPr lang="en-US" sz="2900" dirty="0" smtClean="0"/>
          </a:p>
          <a:p>
            <a:pPr marL="0" indent="0">
              <a:buNone/>
            </a:pPr>
            <a:r>
              <a:rPr lang="en-US" sz="2900" b="1" dirty="0" smtClean="0"/>
              <a:t>symbols </a:t>
            </a:r>
            <a:r>
              <a:rPr lang="en-US" sz="2900" b="1" dirty="0"/>
              <a:t>and metaphors:</a:t>
            </a:r>
            <a:r>
              <a:rPr lang="en-US" sz="2900" dirty="0"/>
              <a:t> significantly contribute to meaning; </a:t>
            </a:r>
            <a:endParaRPr lang="en-US" sz="2900" dirty="0" smtClean="0"/>
          </a:p>
          <a:p>
            <a:pPr marL="0" indent="0">
              <a:buNone/>
            </a:pPr>
            <a:r>
              <a:rPr lang="en-US" sz="2900" b="1" dirty="0" smtClean="0"/>
              <a:t>stylistic </a:t>
            </a:r>
            <a:r>
              <a:rPr lang="en-US" sz="2900" b="1" dirty="0"/>
              <a:t>features and literary techniques:</a:t>
            </a:r>
            <a:r>
              <a:rPr lang="en-US" sz="2900" dirty="0"/>
              <a:t> shape meaning. </a:t>
            </a:r>
            <a:endParaRPr lang="en-US" sz="2900" dirty="0" smtClean="0"/>
          </a:p>
          <a:p>
            <a:pPr marL="0" indent="0">
              <a:buNone/>
            </a:pPr>
            <a:r>
              <a:rPr lang="en-US" sz="2900" dirty="0" smtClean="0"/>
              <a:t>Try </a:t>
            </a:r>
            <a:r>
              <a:rPr lang="en-US" sz="2900" dirty="0"/>
              <a:t>to use these verbs in your analyses</a:t>
            </a:r>
            <a:r>
              <a:rPr lang="en-US" sz="2900" dirty="0" smtClean="0"/>
              <a:t>.</a:t>
            </a:r>
            <a:endParaRPr lang="en-US" sz="2900" dirty="0"/>
          </a:p>
          <a:p>
            <a:pPr marL="0" indent="0">
              <a:buNone/>
            </a:pPr>
            <a:endParaRPr lang="en-US" dirty="0"/>
          </a:p>
        </p:txBody>
      </p:sp>
    </p:spTree>
    <p:extLst>
      <p:ext uri="{BB962C8B-B14F-4D97-AF65-F5344CB8AC3E}">
        <p14:creationId xmlns:p14="http://schemas.microsoft.com/office/powerpoint/2010/main" val="20158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1000"/>
                                        <p:tgtEl>
                                          <p:spTgt spid="4">
                                            <p:txEl>
                                              <p:pRg st="5" end="5"/>
                                            </p:txEl>
                                          </p:spTgt>
                                        </p:tgtEl>
                                      </p:cBhvr>
                                    </p:animEffect>
                                    <p:anim calcmode="lin" valueType="num">
                                      <p:cBhvr>
                                        <p:cTn id="4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fade">
                                      <p:cBhvr>
                                        <p:cTn id="51" dur="1000"/>
                                        <p:tgtEl>
                                          <p:spTgt spid="4">
                                            <p:txEl>
                                              <p:pRg st="6" end="6"/>
                                            </p:txEl>
                                          </p:spTgt>
                                        </p:tgtEl>
                                      </p:cBhvr>
                                    </p:animEffect>
                                    <p:anim calcmode="lin" valueType="num">
                                      <p:cBhvr>
                                        <p:cTn id="5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possible interpretive ideas</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Compare and contrast the representations and ideologies </a:t>
            </a:r>
            <a:r>
              <a:rPr lang="en-US" dirty="0" smtClean="0"/>
              <a:t>(values, attitudes and beliefs) of Edward and Mr. Burberry </a:t>
            </a:r>
          </a:p>
          <a:p>
            <a:pPr marL="0" indent="0">
              <a:buNone/>
            </a:pPr>
            <a:r>
              <a:rPr lang="en-US" dirty="0" smtClean="0"/>
              <a:t>and</a:t>
            </a:r>
          </a:p>
          <a:p>
            <a:pPr marL="0" indent="0">
              <a:buNone/>
            </a:pPr>
            <a:r>
              <a:rPr lang="en-US" dirty="0" smtClean="0"/>
              <a:t>Edward and Mr. Bancroft</a:t>
            </a:r>
          </a:p>
          <a:p>
            <a:r>
              <a:rPr lang="en-US" b="1" dirty="0" smtClean="0"/>
              <a:t>Similarities</a:t>
            </a:r>
            <a:r>
              <a:rPr lang="en-US" dirty="0" smtClean="0"/>
              <a:t> between Mr. Burberry and Mr. Bancroft</a:t>
            </a:r>
          </a:p>
          <a:p>
            <a:r>
              <a:rPr lang="en-US" dirty="0" smtClean="0"/>
              <a:t>More emphasis of coldness/objectivity of science and warmth of art</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Explore the </a:t>
            </a:r>
            <a:r>
              <a:rPr lang="en-US" b="1" dirty="0" smtClean="0"/>
              <a:t>archetypal nature </a:t>
            </a:r>
            <a:r>
              <a:rPr lang="en-US" dirty="0" smtClean="0"/>
              <a:t>of character representations e.g. unyielding, dominating father; accepted suitor; spurned suitor; girl and/or rebellious child</a:t>
            </a:r>
          </a:p>
          <a:p>
            <a:r>
              <a:rPr lang="en-US" dirty="0" smtClean="0"/>
              <a:t>Explain how </a:t>
            </a:r>
            <a:r>
              <a:rPr lang="en-US" b="1" dirty="0" smtClean="0"/>
              <a:t>narrative structure (orientation, complication, rising action, climax, resolution OR equilibrium, disequilibrium, equilibrium) </a:t>
            </a:r>
            <a:r>
              <a:rPr lang="en-US" dirty="0" smtClean="0"/>
              <a:t>shapes meaning, especially the twist at the end. </a:t>
            </a:r>
          </a:p>
          <a:p>
            <a:r>
              <a:rPr lang="en-US" dirty="0" smtClean="0"/>
              <a:t>More emphasis on feminism</a:t>
            </a:r>
            <a:endParaRPr lang="en-US" dirty="0"/>
          </a:p>
        </p:txBody>
      </p:sp>
    </p:spTree>
    <p:extLst>
      <p:ext uri="{BB962C8B-B14F-4D97-AF65-F5344CB8AC3E}">
        <p14:creationId xmlns:p14="http://schemas.microsoft.com/office/powerpoint/2010/main" val="3880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model essay on “The Butterfly”</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Place a back slash after every sentence as you silently read the essay. </a:t>
            </a:r>
          </a:p>
          <a:p>
            <a:pPr marL="0" indent="0">
              <a:buNone/>
            </a:pPr>
            <a:r>
              <a:rPr lang="en-US" dirty="0" smtClean="0"/>
              <a:t>Each student to read one paragraph aloud (take turns). Other students take turns to evaluate the paragraph, one at a time, using the Say Something strategy. Work through the PEEL structure of the paragraph, sentence by sentence, in your verbal responses to these questions:</a:t>
            </a:r>
          </a:p>
          <a:p>
            <a:r>
              <a:rPr lang="en-US" dirty="0" smtClean="0"/>
              <a:t>What has been done? E.g. what is in the topic sentence? </a:t>
            </a:r>
          </a:p>
          <a:p>
            <a:r>
              <a:rPr lang="en-US" dirty="0" smtClean="0"/>
              <a:t>Why has this been done? E.g. why is the topic sentence worded/structured in this way? How does it relate to the theme statements and supporting ideas in the introduction?</a:t>
            </a:r>
          </a:p>
          <a:p>
            <a:r>
              <a:rPr lang="en-US" dirty="0" smtClean="0"/>
              <a:t>How well has this been done? How could it be improved?  </a:t>
            </a:r>
            <a:endParaRPr lang="en-US" dirty="0"/>
          </a:p>
        </p:txBody>
      </p:sp>
    </p:spTree>
    <p:extLst>
      <p:ext uri="{BB962C8B-B14F-4D97-AF65-F5344CB8AC3E}">
        <p14:creationId xmlns:p14="http://schemas.microsoft.com/office/powerpoint/2010/main" val="278921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Spider and Fly (We do)</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b="1" dirty="0"/>
              <a:t>Consider the </a:t>
            </a:r>
            <a:r>
              <a:rPr lang="en-US" b="1" dirty="0" smtClean="0"/>
              <a:t>title before reading text: (Use circular questioning technique)</a:t>
            </a:r>
            <a:endParaRPr lang="en-US" b="1" dirty="0"/>
          </a:p>
          <a:p>
            <a:r>
              <a:rPr lang="en-US" dirty="0"/>
              <a:t>Make predictions from title</a:t>
            </a:r>
          </a:p>
          <a:p>
            <a:r>
              <a:rPr lang="en-US" dirty="0"/>
              <a:t>Possible meaning of title? </a:t>
            </a:r>
            <a:r>
              <a:rPr lang="en-US" sz="1800" dirty="0"/>
              <a:t>(mini brainstorm)</a:t>
            </a:r>
          </a:p>
          <a:p>
            <a:r>
              <a:rPr lang="en-US" dirty="0"/>
              <a:t>Could the title be symbolic?</a:t>
            </a:r>
          </a:p>
          <a:p>
            <a:r>
              <a:rPr lang="en-US" dirty="0"/>
              <a:t>Are the words of the title mentioned in the text</a:t>
            </a:r>
            <a:r>
              <a:rPr lang="en-US" dirty="0" smtClean="0"/>
              <a:t>? </a:t>
            </a:r>
            <a:r>
              <a:rPr lang="en-US" dirty="0"/>
              <a:t>(ask after reading text)</a:t>
            </a:r>
          </a:p>
          <a:p>
            <a:r>
              <a:rPr lang="en-US" dirty="0"/>
              <a:t>How does the title enhance the meaning of the text? (ask after reading text) </a:t>
            </a:r>
          </a:p>
          <a:p>
            <a:pPr marL="0" indent="0">
              <a:buNone/>
            </a:pPr>
            <a:endParaRPr lang="en-US" dirty="0"/>
          </a:p>
        </p:txBody>
      </p:sp>
    </p:spTree>
    <p:extLst>
      <p:ext uri="{BB962C8B-B14F-4D97-AF65-F5344CB8AC3E}">
        <p14:creationId xmlns:p14="http://schemas.microsoft.com/office/powerpoint/2010/main" val="19530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Spider and Fly (We do)</a:t>
            </a:r>
            <a:endParaRPr lang="en-US" b="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Read the text (first reading) in order to begin to </a:t>
            </a:r>
            <a:r>
              <a:rPr lang="en-US" b="1" dirty="0"/>
              <a:t>form ideas about genre, characters, groups, places, concepts and ideas</a:t>
            </a:r>
            <a:r>
              <a:rPr lang="en-US" dirty="0"/>
              <a:t>. </a:t>
            </a:r>
          </a:p>
          <a:p>
            <a:r>
              <a:rPr lang="en-US" dirty="0"/>
              <a:t>What is the specific genre</a:t>
            </a:r>
            <a:r>
              <a:rPr lang="en-US" dirty="0" smtClean="0"/>
              <a:t>? How do you know?</a:t>
            </a:r>
            <a:endParaRPr lang="en-US" dirty="0"/>
          </a:p>
          <a:p>
            <a:r>
              <a:rPr lang="en-US" dirty="0"/>
              <a:t>Who or what am I positioned to sympathize with/admire?</a:t>
            </a:r>
          </a:p>
          <a:p>
            <a:r>
              <a:rPr lang="en-US" dirty="0"/>
              <a:t>What concepts are explored</a:t>
            </a:r>
            <a:r>
              <a:rPr lang="en-US" dirty="0" smtClean="0"/>
              <a:t>? E.g. poverty, capitalism, ambition, urbanization, social justice</a:t>
            </a:r>
            <a:endParaRPr lang="en-US" dirty="0"/>
          </a:p>
          <a:p>
            <a:r>
              <a:rPr lang="en-US" dirty="0"/>
              <a:t>What idea/s am I being positioned to accept/reject?</a:t>
            </a:r>
          </a:p>
          <a:p>
            <a:r>
              <a:rPr lang="en-US" dirty="0"/>
              <a:t>What is a</a:t>
            </a:r>
            <a:r>
              <a:rPr lang="en-US" dirty="0" smtClean="0"/>
              <a:t> </a:t>
            </a:r>
            <a:r>
              <a:rPr lang="en-US" dirty="0"/>
              <a:t>BIG idea, a</a:t>
            </a:r>
            <a:r>
              <a:rPr lang="en-US" dirty="0" smtClean="0"/>
              <a:t> </a:t>
            </a:r>
            <a:r>
              <a:rPr lang="en-US" dirty="0"/>
              <a:t>universal idea?</a:t>
            </a:r>
          </a:p>
          <a:p>
            <a:r>
              <a:rPr lang="en-US" dirty="0"/>
              <a:t>What are some supporting ideas?   </a:t>
            </a:r>
          </a:p>
          <a:p>
            <a:pPr marL="0" indent="0">
              <a:buNone/>
            </a:pPr>
            <a:endParaRPr lang="en-US" dirty="0"/>
          </a:p>
        </p:txBody>
      </p:sp>
    </p:spTree>
    <p:extLst>
      <p:ext uri="{BB962C8B-B14F-4D97-AF65-F5344CB8AC3E}">
        <p14:creationId xmlns:p14="http://schemas.microsoft.com/office/powerpoint/2010/main" val="61147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Errors to Avoid in EA</a:t>
            </a:r>
            <a:endParaRPr lang="en-US" b="1" dirty="0"/>
          </a:p>
        </p:txBody>
      </p:sp>
      <p:sp>
        <p:nvSpPr>
          <p:cNvPr id="3" name="Content Placeholder 2"/>
          <p:cNvSpPr>
            <a:spLocks noGrp="1"/>
          </p:cNvSpPr>
          <p:nvPr>
            <p:ph sz="half" idx="1"/>
          </p:nvPr>
        </p:nvSpPr>
        <p:spPr/>
        <p:txBody>
          <a:bodyPr>
            <a:noAutofit/>
          </a:bodyPr>
          <a:lstStyle/>
          <a:p>
            <a:pPr marL="0" indent="0" algn="ctr">
              <a:spcBef>
                <a:spcPct val="0"/>
              </a:spcBef>
              <a:buNone/>
            </a:pPr>
            <a:r>
              <a:rPr lang="en-US" sz="4400" dirty="0">
                <a:ln w="3175" cmpd="sng">
                  <a:noFill/>
                </a:ln>
                <a:latin typeface="+mj-lt"/>
                <a:ea typeface="+mj-ea"/>
                <a:cs typeface="+mj-cs"/>
              </a:rPr>
              <a:t>Do not refer to the words </a:t>
            </a:r>
            <a:r>
              <a:rPr lang="en-US" sz="4400" dirty="0">
                <a:ln w="3175" cmpd="sng">
                  <a:noFill/>
                </a:ln>
                <a:solidFill>
                  <a:srgbClr val="FF0000"/>
                </a:solidFill>
                <a:latin typeface="+mj-lt"/>
                <a:ea typeface="+mj-ea"/>
                <a:cs typeface="+mj-cs"/>
              </a:rPr>
              <a:t>text-centred or world-context </a:t>
            </a:r>
            <a:r>
              <a:rPr lang="en-US" sz="4400" dirty="0">
                <a:ln w="3175" cmpd="sng">
                  <a:noFill/>
                </a:ln>
                <a:latin typeface="+mj-lt"/>
                <a:ea typeface="+mj-ea"/>
                <a:cs typeface="+mj-cs"/>
              </a:rPr>
              <a:t>centred anywhere in the </a:t>
            </a:r>
            <a:r>
              <a:rPr lang="en-US" sz="4400" dirty="0" smtClean="0">
                <a:ln w="3175" cmpd="sng">
                  <a:noFill/>
                </a:ln>
                <a:latin typeface="+mj-lt"/>
                <a:ea typeface="+mj-ea"/>
                <a:cs typeface="+mj-cs"/>
              </a:rPr>
              <a:t>essay!</a:t>
            </a:r>
            <a:endParaRPr lang="en-US" sz="4400" dirty="0">
              <a:ln w="3175" cmpd="sng">
                <a:noFill/>
              </a:ln>
              <a:latin typeface="+mj-lt"/>
              <a:ea typeface="+mj-ea"/>
              <a:cs typeface="+mj-cs"/>
            </a:endParaRPr>
          </a:p>
        </p:txBody>
      </p:sp>
      <p:sp>
        <p:nvSpPr>
          <p:cNvPr id="4" name="Content Placeholder 3"/>
          <p:cNvSpPr>
            <a:spLocks noGrp="1"/>
          </p:cNvSpPr>
          <p:nvPr>
            <p:ph sz="half" idx="2"/>
          </p:nvPr>
        </p:nvSpPr>
        <p:spPr/>
        <p:txBody>
          <a:bodyPr>
            <a:normAutofit fontScale="70000" lnSpcReduction="20000"/>
          </a:bodyPr>
          <a:lstStyle/>
          <a:p>
            <a:pPr marL="0" indent="0" algn="ctr">
              <a:spcBef>
                <a:spcPct val="0"/>
              </a:spcBef>
              <a:buNone/>
            </a:pPr>
            <a:r>
              <a:rPr lang="en-US" sz="4400" dirty="0">
                <a:ln w="3175" cmpd="sng">
                  <a:noFill/>
                </a:ln>
                <a:latin typeface="+mj-lt"/>
                <a:ea typeface="+mj-ea"/>
                <a:cs typeface="+mj-cs"/>
              </a:rPr>
              <a:t>Why do you think this is?</a:t>
            </a:r>
          </a:p>
          <a:p>
            <a:pPr>
              <a:spcBef>
                <a:spcPct val="0"/>
              </a:spcBef>
            </a:pPr>
            <a:r>
              <a:rPr lang="en-US" sz="4400" dirty="0">
                <a:ln w="3175" cmpd="sng">
                  <a:noFill/>
                </a:ln>
                <a:latin typeface="+mj-lt"/>
                <a:ea typeface="+mj-ea"/>
                <a:cs typeface="+mj-cs"/>
              </a:rPr>
              <a:t>No need to explain these terms</a:t>
            </a:r>
          </a:p>
          <a:p>
            <a:pPr>
              <a:spcBef>
                <a:spcPct val="0"/>
              </a:spcBef>
            </a:pPr>
            <a:r>
              <a:rPr lang="en-US" sz="4400" dirty="0">
                <a:ln w="3175" cmpd="sng">
                  <a:noFill/>
                </a:ln>
                <a:latin typeface="+mj-lt"/>
                <a:ea typeface="+mj-ea"/>
                <a:cs typeface="+mj-cs"/>
              </a:rPr>
              <a:t>Not in model responses</a:t>
            </a:r>
          </a:p>
          <a:p>
            <a:pPr>
              <a:spcBef>
                <a:spcPct val="0"/>
              </a:spcBef>
            </a:pPr>
            <a:r>
              <a:rPr lang="en-US" sz="4400" dirty="0">
                <a:ln w="3175" cmpd="sng">
                  <a:noFill/>
                </a:ln>
                <a:latin typeface="+mj-lt"/>
                <a:ea typeface="+mj-ea"/>
                <a:cs typeface="+mj-cs"/>
              </a:rPr>
              <a:t>Not used in previous research task (AI3)</a:t>
            </a:r>
          </a:p>
          <a:p>
            <a:pPr>
              <a:spcBef>
                <a:spcPct val="0"/>
              </a:spcBef>
            </a:pPr>
            <a:r>
              <a:rPr lang="en-US" sz="4400" dirty="0">
                <a:ln w="3175" cmpd="sng">
                  <a:noFill/>
                </a:ln>
                <a:latin typeface="+mj-lt"/>
                <a:ea typeface="+mj-ea"/>
                <a:cs typeface="+mj-cs"/>
              </a:rPr>
              <a:t>Just don’t do it!</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073" y="707811"/>
            <a:ext cx="2667000" cy="1464906"/>
          </a:xfrm>
          <a:prstGeom prst="rect">
            <a:avLst/>
          </a:prstGeom>
        </p:spPr>
      </p:pic>
    </p:spTree>
    <p:extLst>
      <p:ext uri="{BB962C8B-B14F-4D97-AF65-F5344CB8AC3E}">
        <p14:creationId xmlns:p14="http://schemas.microsoft.com/office/powerpoint/2010/main" val="40942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additive="base">
                                        <p:cTn id="4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 calcmode="lin" valueType="num">
                                      <p:cBhvr additive="base">
                                        <p:cTn id="4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Spider and Fly (We do)</a:t>
            </a:r>
            <a:endParaRPr lang="en-US" b="1" dirty="0"/>
          </a:p>
        </p:txBody>
      </p:sp>
      <p:sp>
        <p:nvSpPr>
          <p:cNvPr id="3" name="Content Placeholder 2"/>
          <p:cNvSpPr>
            <a:spLocks noGrp="1"/>
          </p:cNvSpPr>
          <p:nvPr>
            <p:ph idx="1"/>
          </p:nvPr>
        </p:nvSpPr>
        <p:spPr/>
        <p:txBody>
          <a:bodyPr/>
          <a:lstStyle/>
          <a:p>
            <a:pPr marL="0" indent="0">
              <a:buNone/>
            </a:pPr>
            <a:r>
              <a:rPr lang="en-US" dirty="0" smtClean="0"/>
              <a:t>Read </a:t>
            </a:r>
            <a:r>
              <a:rPr lang="en-US" dirty="0"/>
              <a:t>the text again, </a:t>
            </a:r>
            <a:r>
              <a:rPr lang="en-US" b="1" dirty="0"/>
              <a:t>annotating</a:t>
            </a:r>
            <a:r>
              <a:rPr lang="en-US" dirty="0"/>
              <a:t> as you read. E.g. </a:t>
            </a:r>
          </a:p>
          <a:p>
            <a:pPr marL="0" indent="0">
              <a:buNone/>
            </a:pPr>
            <a:r>
              <a:rPr lang="en-US" dirty="0"/>
              <a:t>G = genre features and conventions</a:t>
            </a:r>
          </a:p>
          <a:p>
            <a:pPr marL="0" indent="0">
              <a:buNone/>
            </a:pPr>
            <a:r>
              <a:rPr lang="en-US" dirty="0"/>
              <a:t>BO = binary oppositions (ideology</a:t>
            </a:r>
            <a:r>
              <a:rPr lang="en-US" dirty="0" smtClean="0"/>
              <a:t>) e.g. wealth/poverty, hunter/prey</a:t>
            </a:r>
            <a:endParaRPr lang="en-US" dirty="0"/>
          </a:p>
          <a:p>
            <a:pPr marL="0" indent="0">
              <a:buNone/>
            </a:pPr>
            <a:r>
              <a:rPr lang="en-US" dirty="0"/>
              <a:t>N = narration and focalization (positioning)</a:t>
            </a:r>
          </a:p>
          <a:p>
            <a:pPr marL="0" indent="0">
              <a:buNone/>
            </a:pPr>
            <a:r>
              <a:rPr lang="en-US" dirty="0"/>
              <a:t>S and M = symbol and metaphor</a:t>
            </a:r>
          </a:p>
          <a:p>
            <a:pPr marL="0" indent="0">
              <a:buNone/>
            </a:pPr>
            <a:r>
              <a:rPr lang="en-US" dirty="0"/>
              <a:t>SF = Stylistic features and literary techniques</a:t>
            </a:r>
          </a:p>
          <a:p>
            <a:pPr marL="0" indent="0">
              <a:buNone/>
            </a:pPr>
            <a:endParaRPr lang="en-US" dirty="0"/>
          </a:p>
        </p:txBody>
      </p:sp>
    </p:spTree>
    <p:extLst>
      <p:ext uri="{BB962C8B-B14F-4D97-AF65-F5344CB8AC3E}">
        <p14:creationId xmlns:p14="http://schemas.microsoft.com/office/powerpoint/2010/main" val="6748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Spider and Fly (We do)</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a:t>D = </a:t>
            </a:r>
            <a:r>
              <a:rPr lang="en-US" dirty="0" smtClean="0"/>
              <a:t>dialogue - none</a:t>
            </a:r>
            <a:endParaRPr lang="en-US" dirty="0"/>
          </a:p>
          <a:p>
            <a:pPr marL="0" indent="0">
              <a:buNone/>
            </a:pPr>
            <a:r>
              <a:rPr lang="en-US" dirty="0"/>
              <a:t>I = imagery</a:t>
            </a:r>
          </a:p>
          <a:p>
            <a:pPr marL="0" indent="0">
              <a:buNone/>
            </a:pPr>
            <a:r>
              <a:rPr lang="en-US" dirty="0"/>
              <a:t>C = characterization (representation) </a:t>
            </a:r>
            <a:r>
              <a:rPr lang="en-US" dirty="0" smtClean="0"/>
              <a:t>– no name, everyman</a:t>
            </a:r>
            <a:endParaRPr lang="en-US" dirty="0"/>
          </a:p>
          <a:p>
            <a:pPr marL="0" indent="0">
              <a:buNone/>
            </a:pPr>
            <a:r>
              <a:rPr lang="en-US" dirty="0"/>
              <a:t>T = text structures (relate to genre</a:t>
            </a:r>
            <a:r>
              <a:rPr lang="en-US" dirty="0" smtClean="0"/>
              <a:t>) – framed narrative</a:t>
            </a:r>
            <a:endParaRPr lang="en-US" dirty="0"/>
          </a:p>
          <a:p>
            <a:pPr marL="0" indent="0">
              <a:buNone/>
            </a:pPr>
            <a:r>
              <a:rPr lang="en-US" dirty="0"/>
              <a:t>R = rhetorical devices (e.g. hyperbole, repetition, alliteration, irony)</a:t>
            </a:r>
          </a:p>
          <a:p>
            <a:pPr marL="0" indent="0">
              <a:buNone/>
            </a:pPr>
            <a:r>
              <a:rPr lang="en-US" dirty="0"/>
              <a:t>This annotation will allow you to quickly see the evidence for the strategies you wish to apply. </a:t>
            </a:r>
          </a:p>
          <a:p>
            <a:pPr marL="0" indent="0">
              <a:buNone/>
            </a:pPr>
            <a:endParaRPr lang="en-US" dirty="0"/>
          </a:p>
        </p:txBody>
      </p:sp>
    </p:spTree>
    <p:extLst>
      <p:ext uri="{BB962C8B-B14F-4D97-AF65-F5344CB8AC3E}">
        <p14:creationId xmlns:p14="http://schemas.microsoft.com/office/powerpoint/2010/main" val="404314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Spider and Fly</a:t>
            </a:r>
            <a:endParaRPr lang="en-US" b="1" dirty="0"/>
          </a:p>
        </p:txBody>
      </p:sp>
      <p:sp>
        <p:nvSpPr>
          <p:cNvPr id="3" name="Content Placeholder 2"/>
          <p:cNvSpPr>
            <a:spLocks noGrp="1"/>
          </p:cNvSpPr>
          <p:nvPr>
            <p:ph idx="1"/>
          </p:nvPr>
        </p:nvSpPr>
        <p:spPr/>
        <p:txBody>
          <a:bodyPr/>
          <a:lstStyle/>
          <a:p>
            <a:pPr marL="0" indent="0">
              <a:buNone/>
            </a:pPr>
            <a:r>
              <a:rPr lang="en-US" dirty="0" smtClean="0"/>
              <a:t> </a:t>
            </a:r>
            <a:r>
              <a:rPr lang="en-US" dirty="0"/>
              <a:t>Consider the concepts explored again:</a:t>
            </a:r>
          </a:p>
          <a:p>
            <a:r>
              <a:rPr lang="en-US" dirty="0"/>
              <a:t>Which are most significant?</a:t>
            </a:r>
          </a:p>
          <a:p>
            <a:r>
              <a:rPr lang="en-US" dirty="0"/>
              <a:t>What are some synonyms for these </a:t>
            </a:r>
            <a:r>
              <a:rPr lang="en-US" dirty="0" smtClean="0"/>
              <a:t>concepts</a:t>
            </a:r>
          </a:p>
          <a:p>
            <a:pPr marL="0" indent="0">
              <a:buNone/>
            </a:pPr>
            <a:r>
              <a:rPr lang="en-US" dirty="0" smtClean="0"/>
              <a:t>What </a:t>
            </a:r>
            <a:r>
              <a:rPr lang="en-US" dirty="0"/>
              <a:t>ideas are you being positioned to accept?</a:t>
            </a:r>
          </a:p>
          <a:p>
            <a:pPr marL="0" indent="0">
              <a:buNone/>
            </a:pPr>
            <a:r>
              <a:rPr lang="en-US" dirty="0"/>
              <a:t>These ideas will inform the topic sentences of </a:t>
            </a:r>
            <a:endParaRPr lang="en-US" dirty="0" smtClean="0"/>
          </a:p>
          <a:p>
            <a:pPr marL="0" indent="0">
              <a:buNone/>
            </a:pPr>
            <a:r>
              <a:rPr lang="en-US" dirty="0" smtClean="0"/>
              <a:t>body </a:t>
            </a:r>
            <a:r>
              <a:rPr lang="en-US" dirty="0"/>
              <a:t>paragraphs. </a:t>
            </a:r>
          </a:p>
          <a:p>
            <a:endParaRPr lang="en-US" dirty="0"/>
          </a:p>
        </p:txBody>
      </p:sp>
      <p:sp>
        <p:nvSpPr>
          <p:cNvPr id="5" name="Rectangle 4"/>
          <p:cNvSpPr/>
          <p:nvPr/>
        </p:nvSpPr>
        <p:spPr>
          <a:xfrm>
            <a:off x="8490857" y="727786"/>
            <a:ext cx="2836506" cy="5309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Synonyms</a:t>
            </a:r>
            <a:r>
              <a:rPr lang="en-US" dirty="0"/>
              <a:t> for abstract nouns in theme statement and supporting ideas statements?</a:t>
            </a:r>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746" y="3839719"/>
            <a:ext cx="3901919" cy="2332653"/>
          </a:xfrm>
          <a:prstGeom prst="rect">
            <a:avLst/>
          </a:prstGeom>
        </p:spPr>
      </p:pic>
    </p:spTree>
    <p:extLst>
      <p:ext uri="{BB962C8B-B14F-4D97-AF65-F5344CB8AC3E}">
        <p14:creationId xmlns:p14="http://schemas.microsoft.com/office/powerpoint/2010/main" val="165095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circle(in)">
                                      <p:cBhvr>
                                        <p:cTn id="48" dur="2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Spider and Fly (We do)</a:t>
            </a:r>
            <a:endParaRPr lang="en-US" b="1" dirty="0"/>
          </a:p>
        </p:txBody>
      </p:sp>
      <p:sp>
        <p:nvSpPr>
          <p:cNvPr id="3" name="Content Placeholder 2"/>
          <p:cNvSpPr>
            <a:spLocks noGrp="1"/>
          </p:cNvSpPr>
          <p:nvPr>
            <p:ph sz="half" idx="1"/>
          </p:nvPr>
        </p:nvSpPr>
        <p:spPr/>
        <p:txBody>
          <a:bodyPr>
            <a:normAutofit/>
          </a:bodyPr>
          <a:lstStyle/>
          <a:p>
            <a:pPr marL="0" indent="0">
              <a:buNone/>
            </a:pPr>
            <a:r>
              <a:rPr lang="en-US" dirty="0"/>
              <a:t>Look for a </a:t>
            </a:r>
            <a:r>
              <a:rPr lang="en-US" b="1" dirty="0"/>
              <a:t>BIG, universal idea </a:t>
            </a:r>
            <a:r>
              <a:rPr lang="en-US" dirty="0"/>
              <a:t>and 1-3 </a:t>
            </a:r>
            <a:r>
              <a:rPr lang="en-US" b="1" dirty="0"/>
              <a:t>supporting ideas</a:t>
            </a:r>
            <a:r>
              <a:rPr lang="en-US" b="1" dirty="0" smtClean="0"/>
              <a:t>.</a:t>
            </a:r>
          </a:p>
          <a:p>
            <a:pPr marL="0" indent="0">
              <a:buNone/>
            </a:pPr>
            <a:endParaRPr lang="en-US" b="1" dirty="0"/>
          </a:p>
          <a:p>
            <a:pPr marL="0" indent="0">
              <a:buNone/>
            </a:pPr>
            <a:r>
              <a:rPr lang="en-US" dirty="0"/>
              <a:t>These ideas will inform the topic sentences of body paragraphs. </a:t>
            </a:r>
          </a:p>
          <a:p>
            <a:pPr marL="0" indent="0">
              <a:buNone/>
            </a:pPr>
            <a:endParaRPr lang="en-US" b="1" dirty="0" smtClean="0"/>
          </a:p>
          <a:p>
            <a:pPr marL="0" indent="0">
              <a:buNone/>
            </a:pPr>
            <a:endParaRPr lang="en-US" b="1" dirty="0"/>
          </a:p>
        </p:txBody>
      </p:sp>
      <p:sp>
        <p:nvSpPr>
          <p:cNvPr id="4" name="Content Placeholder 3"/>
          <p:cNvSpPr>
            <a:spLocks noGrp="1"/>
          </p:cNvSpPr>
          <p:nvPr>
            <p:ph sz="half" idx="2"/>
          </p:nvPr>
        </p:nvSpPr>
        <p:spPr/>
        <p:txBody>
          <a:bodyPr>
            <a:normAutofit/>
          </a:bodyPr>
          <a:lstStyle/>
          <a:p>
            <a:pPr marL="0" indent="0">
              <a:buNone/>
            </a:pPr>
            <a:r>
              <a:rPr lang="en-US" dirty="0" smtClean="0"/>
              <a:t>Ideas: e.g. life can be cruel</a:t>
            </a:r>
          </a:p>
          <a:p>
            <a:pPr marL="0" indent="0">
              <a:buNone/>
            </a:pPr>
            <a:endParaRPr lang="en-US" dirty="0"/>
          </a:p>
          <a:p>
            <a:pPr marL="0" indent="0">
              <a:buNone/>
            </a:pPr>
            <a:endParaRPr lang="en-US" dirty="0" smtClean="0"/>
          </a:p>
          <a:p>
            <a:pPr marL="0" indent="0">
              <a:buNone/>
            </a:pPr>
            <a:r>
              <a:rPr lang="en-US" dirty="0" smtClean="0"/>
              <a:t>Relevant ideology: e.g. humanism, capitalism</a:t>
            </a:r>
            <a:endParaRPr lang="en-US" dirty="0"/>
          </a:p>
        </p:txBody>
      </p:sp>
    </p:spTree>
    <p:extLst>
      <p:ext uri="{BB962C8B-B14F-4D97-AF65-F5344CB8AC3E}">
        <p14:creationId xmlns:p14="http://schemas.microsoft.com/office/powerpoint/2010/main" val="261163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Spider and Fly (We do)</a:t>
            </a:r>
            <a:endParaRPr lang="en-US" b="1" dirty="0"/>
          </a:p>
        </p:txBody>
      </p:sp>
      <p:sp>
        <p:nvSpPr>
          <p:cNvPr id="3" name="Content Placeholder 2"/>
          <p:cNvSpPr>
            <a:spLocks noGrp="1"/>
          </p:cNvSpPr>
          <p:nvPr>
            <p:ph idx="1"/>
          </p:nvPr>
        </p:nvSpPr>
        <p:spPr/>
        <p:txBody>
          <a:bodyPr/>
          <a:lstStyle/>
          <a:p>
            <a:pPr marL="0" indent="0">
              <a:buNone/>
            </a:pPr>
            <a:r>
              <a:rPr lang="en-US" b="1" dirty="0" smtClean="0">
                <a:solidFill>
                  <a:srgbClr val="FF0000"/>
                </a:solidFill>
              </a:rPr>
              <a:t>Essay Relay</a:t>
            </a:r>
          </a:p>
          <a:p>
            <a:pPr marL="0" indent="0">
              <a:buNone/>
            </a:pPr>
            <a:r>
              <a:rPr lang="en-US" b="1" dirty="0" smtClean="0"/>
              <a:t>Jointly compose </a:t>
            </a:r>
            <a:r>
              <a:rPr lang="en-US" b="1" dirty="0"/>
              <a:t>your draft introduction:</a:t>
            </a:r>
          </a:p>
          <a:p>
            <a:r>
              <a:rPr lang="en-US" b="1" dirty="0"/>
              <a:t>Big </a:t>
            </a:r>
            <a:r>
              <a:rPr lang="en-US" b="1" dirty="0" smtClean="0"/>
              <a:t>idea/title/genre</a:t>
            </a:r>
            <a:endParaRPr lang="en-US" b="1" dirty="0"/>
          </a:p>
          <a:p>
            <a:r>
              <a:rPr lang="en-US" b="1" dirty="0" smtClean="0"/>
              <a:t>Synopsis/genre conventions</a:t>
            </a:r>
            <a:endParaRPr lang="en-US" b="1" dirty="0"/>
          </a:p>
          <a:p>
            <a:r>
              <a:rPr lang="en-US" b="1" dirty="0"/>
              <a:t>Supporting ideas </a:t>
            </a:r>
            <a:endParaRPr lang="en-US" dirty="0"/>
          </a:p>
          <a:p>
            <a:pPr marL="0" indent="0">
              <a:buNone/>
            </a:pPr>
            <a:r>
              <a:rPr lang="en-US" dirty="0" smtClean="0"/>
              <a:t>3 minutes to plan, 5 minutes to write, 2 minutes to edit.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573" y="2415214"/>
            <a:ext cx="3657600" cy="1920240"/>
          </a:xfrm>
          <a:prstGeom prst="rect">
            <a:avLst/>
          </a:prstGeom>
        </p:spPr>
      </p:pic>
    </p:spTree>
    <p:extLst>
      <p:ext uri="{BB962C8B-B14F-4D97-AF65-F5344CB8AC3E}">
        <p14:creationId xmlns:p14="http://schemas.microsoft.com/office/powerpoint/2010/main" val="28635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heel(1)">
                                      <p:cBhvr>
                                        <p:cTn id="4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leg of relay</a:t>
            </a:r>
            <a:endParaRPr lang="en-US" dirty="0"/>
          </a:p>
        </p:txBody>
      </p:sp>
      <p:sp>
        <p:nvSpPr>
          <p:cNvPr id="3" name="Content Placeholder 2"/>
          <p:cNvSpPr>
            <a:spLocks noGrp="1"/>
          </p:cNvSpPr>
          <p:nvPr>
            <p:ph idx="1"/>
          </p:nvPr>
        </p:nvSpPr>
        <p:spPr/>
        <p:txBody>
          <a:bodyPr/>
          <a:lstStyle/>
          <a:p>
            <a:pPr lvl="0"/>
            <a:r>
              <a:rPr lang="en-US" b="1" dirty="0"/>
              <a:t>Theme statement</a:t>
            </a:r>
            <a:r>
              <a:rPr lang="en-US" dirty="0"/>
              <a:t>/main interpretation including text title and genre</a:t>
            </a:r>
          </a:p>
          <a:p>
            <a:pPr lvl="0"/>
            <a:r>
              <a:rPr lang="en-US" b="1" dirty="0"/>
              <a:t>Expand </a:t>
            </a:r>
            <a:r>
              <a:rPr lang="en-US" dirty="0"/>
              <a:t>on theme statement</a:t>
            </a:r>
          </a:p>
          <a:p>
            <a:pPr lvl="0"/>
            <a:r>
              <a:rPr lang="en-US" dirty="0"/>
              <a:t>Provide relevant </a:t>
            </a:r>
            <a:r>
              <a:rPr lang="en-US" b="1" dirty="0"/>
              <a:t>synopsis</a:t>
            </a:r>
          </a:p>
          <a:p>
            <a:pPr lvl="0"/>
            <a:r>
              <a:rPr lang="en-US" dirty="0"/>
              <a:t>Comment on </a:t>
            </a:r>
            <a:r>
              <a:rPr lang="en-US" b="1" dirty="0"/>
              <a:t>genre features </a:t>
            </a:r>
            <a:r>
              <a:rPr lang="en-US" dirty="0"/>
              <a:t>by using relevant words in synopsis e.g. climax, resolution</a:t>
            </a:r>
          </a:p>
          <a:p>
            <a:pPr lvl="0"/>
            <a:r>
              <a:rPr lang="en-US" dirty="0"/>
              <a:t>Introduce </a:t>
            </a:r>
            <a:r>
              <a:rPr lang="en-US" b="1" dirty="0"/>
              <a:t>2-3 supporting ideas</a:t>
            </a:r>
            <a:r>
              <a:rPr lang="en-US" dirty="0"/>
              <a:t>. </a:t>
            </a:r>
          </a:p>
          <a:p>
            <a:pPr marL="0" indent="0">
              <a:buNone/>
            </a:pPr>
            <a:endParaRPr lang="en-US" dirty="0"/>
          </a:p>
        </p:txBody>
      </p:sp>
    </p:spTree>
    <p:extLst>
      <p:ext uri="{BB962C8B-B14F-4D97-AF65-F5344CB8AC3E}">
        <p14:creationId xmlns:p14="http://schemas.microsoft.com/office/powerpoint/2010/main" val="3877994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Spider and Fly Essay Structure</a:t>
            </a:r>
            <a:endParaRPr lang="en-US" b="1" dirty="0"/>
          </a:p>
        </p:txBody>
      </p:sp>
      <p:sp>
        <p:nvSpPr>
          <p:cNvPr id="3" name="Content Placeholder 2"/>
          <p:cNvSpPr>
            <a:spLocks noGrp="1"/>
          </p:cNvSpPr>
          <p:nvPr>
            <p:ph sz="half" idx="1"/>
          </p:nvPr>
        </p:nvSpPr>
        <p:spPr/>
        <p:txBody>
          <a:bodyPr/>
          <a:lstStyle/>
          <a:p>
            <a:pPr marL="0" indent="0">
              <a:buNone/>
            </a:pPr>
            <a:endParaRPr lang="en-US" dirty="0"/>
          </a:p>
        </p:txBody>
      </p:sp>
      <p:sp>
        <p:nvSpPr>
          <p:cNvPr id="7" name="Content Placeholder 6"/>
          <p:cNvSpPr>
            <a:spLocks noGrp="1"/>
          </p:cNvSpPr>
          <p:nvPr>
            <p:ph sz="half" idx="2"/>
          </p:nvPr>
        </p:nvSpPr>
        <p:spPr>
          <a:solidFill>
            <a:srgbClr val="FFFF00"/>
          </a:solidFill>
        </p:spPr>
        <p:txBody>
          <a:bodyPr/>
          <a:lstStyle/>
          <a:p>
            <a:pPr marL="0" indent="0">
              <a:buNone/>
            </a:pPr>
            <a:r>
              <a:rPr lang="en-US" b="1" dirty="0" smtClean="0">
                <a:solidFill>
                  <a:srgbClr val="00B050"/>
                </a:solidFill>
              </a:rPr>
              <a:t>Five paragraph essay structure</a:t>
            </a:r>
          </a:p>
          <a:p>
            <a:r>
              <a:rPr lang="en-US" b="1" dirty="0" smtClean="0">
                <a:solidFill>
                  <a:srgbClr val="00B050"/>
                </a:solidFill>
              </a:rPr>
              <a:t>Intro: thesis statement/main interpretation, </a:t>
            </a:r>
            <a:r>
              <a:rPr lang="en-US" b="1" dirty="0">
                <a:solidFill>
                  <a:srgbClr val="00B050"/>
                </a:solidFill>
              </a:rPr>
              <a:t>genre, relevant </a:t>
            </a:r>
            <a:r>
              <a:rPr lang="en-US" b="1" dirty="0" smtClean="0">
                <a:solidFill>
                  <a:srgbClr val="00B050"/>
                </a:solidFill>
              </a:rPr>
              <a:t>synopsis, 2-3 supporting ideas, </a:t>
            </a:r>
          </a:p>
          <a:p>
            <a:r>
              <a:rPr lang="en-US" b="1" dirty="0" smtClean="0">
                <a:solidFill>
                  <a:srgbClr val="00B050"/>
                </a:solidFill>
              </a:rPr>
              <a:t>Four </a:t>
            </a:r>
            <a:r>
              <a:rPr lang="en-US" b="1" dirty="0" err="1" smtClean="0">
                <a:solidFill>
                  <a:srgbClr val="00B050"/>
                </a:solidFill>
              </a:rPr>
              <a:t>PEEaL</a:t>
            </a:r>
            <a:r>
              <a:rPr lang="en-US" b="1" dirty="0" smtClean="0">
                <a:solidFill>
                  <a:srgbClr val="00B050"/>
                </a:solidFill>
              </a:rPr>
              <a:t> paragraphs </a:t>
            </a:r>
          </a:p>
          <a:p>
            <a:r>
              <a:rPr lang="en-US" b="1" dirty="0" smtClean="0">
                <a:solidFill>
                  <a:srgbClr val="00B050"/>
                </a:solidFill>
              </a:rPr>
              <a:t>Conclusion – reiterate thesis statement, end with a bang</a:t>
            </a:r>
            <a:endParaRPr lang="en-US" b="1" dirty="0">
              <a:solidFill>
                <a:srgbClr val="00B050"/>
              </a:solidFill>
            </a:endParaRPr>
          </a:p>
        </p:txBody>
      </p:sp>
      <p:sp>
        <p:nvSpPr>
          <p:cNvPr id="9" name="Rectangle 8"/>
          <p:cNvSpPr/>
          <p:nvPr/>
        </p:nvSpPr>
        <p:spPr>
          <a:xfrm>
            <a:off x="1194318" y="3480318"/>
            <a:ext cx="4674637" cy="2500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56" y="2449846"/>
            <a:ext cx="4735099" cy="2705877"/>
          </a:xfrm>
          <a:prstGeom prst="rect">
            <a:avLst/>
          </a:prstGeom>
        </p:spPr>
      </p:pic>
    </p:spTree>
    <p:extLst>
      <p:ext uri="{BB962C8B-B14F-4D97-AF65-F5344CB8AC3E}">
        <p14:creationId xmlns:p14="http://schemas.microsoft.com/office/powerpoint/2010/main" val="77925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bg/>
                                          </p:spTgt>
                                        </p:tgtEl>
                                        <p:attrNameLst>
                                          <p:attrName>style.visibility</p:attrName>
                                        </p:attrNameLst>
                                      </p:cBhvr>
                                      <p:to>
                                        <p:strVal val="visible"/>
                                      </p:to>
                                    </p:set>
                                    <p:animEffect transition="in" filter="fade">
                                      <p:cBhvr>
                                        <p:cTn id="30" dur="1000"/>
                                        <p:tgtEl>
                                          <p:spTgt spid="7">
                                            <p:bg/>
                                          </p:spTgt>
                                        </p:tgtEl>
                                      </p:cBhvr>
                                    </p:animEffect>
                                    <p:anim calcmode="lin" valueType="num">
                                      <p:cBhvr>
                                        <p:cTn id="31" dur="1000" fill="hold"/>
                                        <p:tgtEl>
                                          <p:spTgt spid="7">
                                            <p:bg/>
                                          </p:spTgt>
                                        </p:tgtEl>
                                        <p:attrNameLst>
                                          <p:attrName>ppt_x</p:attrName>
                                        </p:attrNameLst>
                                      </p:cBhvr>
                                      <p:tavLst>
                                        <p:tav tm="0">
                                          <p:val>
                                            <p:strVal val="#ppt_x"/>
                                          </p:val>
                                        </p:tav>
                                        <p:tav tm="100000">
                                          <p:val>
                                            <p:strVal val="#ppt_x"/>
                                          </p:val>
                                        </p:tav>
                                      </p:tavLst>
                                    </p:anim>
                                    <p:anim calcmode="lin" valueType="num">
                                      <p:cBhvr>
                                        <p:cTn id="32"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anim calcmode="lin" valueType="num">
                                      <p:cBhvr>
                                        <p:cTn id="3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fade">
                                      <p:cBhvr>
                                        <p:cTn id="44" dur="1000"/>
                                        <p:tgtEl>
                                          <p:spTgt spid="7">
                                            <p:txEl>
                                              <p:pRg st="1" end="1"/>
                                            </p:txEl>
                                          </p:spTgt>
                                        </p:tgtEl>
                                      </p:cBhvr>
                                    </p:animEffect>
                                    <p:anim calcmode="lin" valueType="num">
                                      <p:cBhvr>
                                        <p:cTn id="4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fade">
                                      <p:cBhvr>
                                        <p:cTn id="51" dur="1000"/>
                                        <p:tgtEl>
                                          <p:spTgt spid="7">
                                            <p:txEl>
                                              <p:pRg st="2" end="2"/>
                                            </p:txEl>
                                          </p:spTgt>
                                        </p:tgtEl>
                                      </p:cBhvr>
                                    </p:animEffect>
                                    <p:anim calcmode="lin" valueType="num">
                                      <p:cBhvr>
                                        <p:cTn id="5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animEffect transition="in" filter="fade">
                                      <p:cBhvr>
                                        <p:cTn id="58" dur="1000"/>
                                        <p:tgtEl>
                                          <p:spTgt spid="7">
                                            <p:txEl>
                                              <p:pRg st="3" end="3"/>
                                            </p:txEl>
                                          </p:spTgt>
                                        </p:tgtEl>
                                      </p:cBhvr>
                                    </p:animEffect>
                                    <p:anim calcmode="lin" valueType="num">
                                      <p:cBhvr>
                                        <p:cTn id="5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Spider and the Fly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Write the body of the essay in teams using a </a:t>
            </a:r>
            <a:r>
              <a:rPr lang="en-US" b="1" dirty="0" smtClean="0"/>
              <a:t>Relay Writing </a:t>
            </a:r>
            <a:r>
              <a:rPr lang="en-US" dirty="0" smtClean="0"/>
              <a:t>strategy: 3 minutes to plan, 5 minutes to write, 2 minutes to edit</a:t>
            </a:r>
            <a:r>
              <a:rPr lang="en-US" dirty="0"/>
              <a:t> </a:t>
            </a:r>
            <a:r>
              <a:rPr lang="en-US" b="1" dirty="0" smtClean="0"/>
              <a:t>per paragraph</a:t>
            </a:r>
          </a:p>
          <a:p>
            <a:pPr marL="0" indent="0">
              <a:buNone/>
            </a:pPr>
            <a:r>
              <a:rPr lang="en-US" dirty="0" smtClean="0"/>
              <a:t>Teams of 2-3</a:t>
            </a:r>
          </a:p>
          <a:p>
            <a:pPr marL="0" indent="0">
              <a:buNone/>
            </a:pPr>
            <a:r>
              <a:rPr lang="en-US" dirty="0" smtClean="0"/>
              <a:t>Share each paragraph at conclusion of each leg of the relay. Extra points for inclusion of suggested words:</a:t>
            </a:r>
          </a:p>
          <a:p>
            <a:pPr marL="0" indent="0">
              <a:buNone/>
            </a:pPr>
            <a:r>
              <a:rPr lang="en-US" b="1" dirty="0"/>
              <a:t>Words you should use:</a:t>
            </a:r>
            <a:r>
              <a:rPr lang="en-US" dirty="0"/>
              <a:t> representation, position/</a:t>
            </a:r>
            <a:r>
              <a:rPr lang="en-US" dirty="0" err="1"/>
              <a:t>ing</a:t>
            </a:r>
            <a:r>
              <a:rPr lang="en-US" dirty="0"/>
              <a:t>, ideology, relevant cultural </a:t>
            </a:r>
            <a:r>
              <a:rPr lang="en-US" dirty="0" smtClean="0"/>
              <a:t>ideas e.g. class, </a:t>
            </a:r>
            <a:r>
              <a:rPr lang="en-US" dirty="0"/>
              <a:t>values, attitudes and beliefs, binary opposition, symbolism, archetypal, allegory, class, imagery, focalization, genre</a:t>
            </a:r>
          </a:p>
          <a:p>
            <a:pPr marL="0" indent="0">
              <a:buNone/>
            </a:pPr>
            <a:r>
              <a:rPr lang="en-US" dirty="0" smtClean="0"/>
              <a:t> Use the scaffold that was emailed to you as a guide. </a:t>
            </a:r>
            <a:endParaRPr lang="en-US" dirty="0"/>
          </a:p>
        </p:txBody>
      </p:sp>
    </p:spTree>
    <p:extLst>
      <p:ext uri="{BB962C8B-B14F-4D97-AF65-F5344CB8AC3E}">
        <p14:creationId xmlns:p14="http://schemas.microsoft.com/office/powerpoint/2010/main" val="2314422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 1: Binaries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a:t>Topic sentence</a:t>
            </a:r>
            <a:r>
              <a:rPr lang="en-US" dirty="0"/>
              <a:t>: choose </a:t>
            </a:r>
            <a:r>
              <a:rPr lang="en-US" b="1" dirty="0"/>
              <a:t>idea</a:t>
            </a:r>
            <a:r>
              <a:rPr lang="en-US" dirty="0"/>
              <a:t> from introduction to pop in this sentence; you could also identify </a:t>
            </a:r>
            <a:r>
              <a:rPr lang="en-US" b="1" dirty="0"/>
              <a:t>1-2 binaries</a:t>
            </a:r>
            <a:r>
              <a:rPr lang="en-US" dirty="0"/>
              <a:t>.</a:t>
            </a:r>
          </a:p>
          <a:p>
            <a:pPr lvl="0"/>
            <a:r>
              <a:rPr lang="en-US" b="1" dirty="0"/>
              <a:t>Expand </a:t>
            </a:r>
            <a:r>
              <a:rPr lang="en-US" dirty="0"/>
              <a:t>on the idea in the topic sentence, further explain the idea.</a:t>
            </a:r>
          </a:p>
          <a:p>
            <a:pPr lvl="0"/>
            <a:r>
              <a:rPr lang="en-US" dirty="0"/>
              <a:t>Provide </a:t>
            </a:r>
            <a:r>
              <a:rPr lang="en-US" b="1" dirty="0"/>
              <a:t>evidence</a:t>
            </a:r>
            <a:r>
              <a:rPr lang="en-US" dirty="0"/>
              <a:t> in the form of well-chosen, well-integrated short quotes. </a:t>
            </a:r>
          </a:p>
          <a:p>
            <a:pPr lvl="0"/>
            <a:r>
              <a:rPr lang="en-US" dirty="0"/>
              <a:t>Analyse </a:t>
            </a:r>
            <a:r>
              <a:rPr lang="en-US" b="1" dirty="0"/>
              <a:t>meaning and effect of language features </a:t>
            </a:r>
            <a:r>
              <a:rPr lang="en-US" dirty="0"/>
              <a:t>and evaluate </a:t>
            </a:r>
            <a:r>
              <a:rPr lang="en-US" b="1" dirty="0"/>
              <a:t>positioning</a:t>
            </a:r>
            <a:r>
              <a:rPr lang="en-US" dirty="0"/>
              <a:t> of reader.</a:t>
            </a:r>
          </a:p>
          <a:p>
            <a:r>
              <a:rPr lang="en-US" b="1" dirty="0"/>
              <a:t>Conclude</a:t>
            </a:r>
            <a:r>
              <a:rPr lang="en-US" dirty="0"/>
              <a:t> by reiterating idea in topic sentence and then subtly </a:t>
            </a:r>
            <a:r>
              <a:rPr lang="en-US" b="1" dirty="0"/>
              <a:t>link </a:t>
            </a:r>
            <a:r>
              <a:rPr lang="en-US" dirty="0"/>
              <a:t>to next paragraph. </a:t>
            </a:r>
          </a:p>
        </p:txBody>
      </p:sp>
    </p:spTree>
    <p:extLst>
      <p:ext uri="{BB962C8B-B14F-4D97-AF65-F5344CB8AC3E}">
        <p14:creationId xmlns:p14="http://schemas.microsoft.com/office/powerpoint/2010/main" val="3713577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 2: Narration and Representation</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Topic sentence: choose idea from introduction to pop in this sentence; identify narrative perspective* and focalisation*. Comment on how these position the reader. </a:t>
            </a:r>
          </a:p>
          <a:p>
            <a:pPr lvl="0"/>
            <a:r>
              <a:rPr lang="en-US" dirty="0"/>
              <a:t>Expand on the idea in the topic sentence, further explain the idea.</a:t>
            </a:r>
          </a:p>
          <a:p>
            <a:pPr lvl="0"/>
            <a:r>
              <a:rPr lang="en-US" dirty="0"/>
              <a:t>Provide evidence to support the idea in the form of well-chosen, well-integrated short quotes. </a:t>
            </a:r>
          </a:p>
          <a:p>
            <a:pPr lvl="0"/>
            <a:r>
              <a:rPr lang="en-US" dirty="0"/>
              <a:t>Analyse meaning and effect of language features, further evaluate positioning of reader.</a:t>
            </a:r>
          </a:p>
          <a:p>
            <a:pPr lvl="0"/>
            <a:r>
              <a:rPr lang="en-US" dirty="0"/>
              <a:t>Conclude by reiterating idea in topic sentence and then subtly link to next paragraph.</a:t>
            </a:r>
          </a:p>
          <a:p>
            <a:pPr marL="0" indent="0">
              <a:buNone/>
            </a:pPr>
            <a:endParaRPr lang="en-US" dirty="0"/>
          </a:p>
        </p:txBody>
      </p:sp>
    </p:spTree>
    <p:extLst>
      <p:ext uri="{BB962C8B-B14F-4D97-AF65-F5344CB8AC3E}">
        <p14:creationId xmlns:p14="http://schemas.microsoft.com/office/powerpoint/2010/main" val="178462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Errors to Avoid</a:t>
            </a:r>
            <a:endParaRPr lang="en-US" b="1" dirty="0"/>
          </a:p>
        </p:txBody>
      </p:sp>
      <p:sp>
        <p:nvSpPr>
          <p:cNvPr id="3" name="Content Placeholder 2"/>
          <p:cNvSpPr>
            <a:spLocks noGrp="1"/>
          </p:cNvSpPr>
          <p:nvPr>
            <p:ph sz="half" idx="1"/>
          </p:nvPr>
        </p:nvSpPr>
        <p:spPr>
          <a:xfrm>
            <a:off x="797769" y="2559259"/>
            <a:ext cx="5088714" cy="3311189"/>
          </a:xfrm>
        </p:spPr>
        <p:txBody>
          <a:bodyPr>
            <a:normAutofit fontScale="40000" lnSpcReduction="20000"/>
          </a:bodyPr>
          <a:lstStyle/>
          <a:p>
            <a:pPr marL="0" indent="0">
              <a:buNone/>
            </a:pPr>
            <a:r>
              <a:rPr lang="en-US" sz="4800" b="1" dirty="0">
                <a:ln w="3175" cmpd="sng">
                  <a:noFill/>
                </a:ln>
                <a:latin typeface="+mj-lt"/>
                <a:ea typeface="+mj-ea"/>
                <a:cs typeface="+mj-cs"/>
              </a:rPr>
              <a:t>Do not </a:t>
            </a:r>
            <a:r>
              <a:rPr lang="en-US" sz="4800" b="1" dirty="0">
                <a:ln w="3175" cmpd="sng">
                  <a:noFill/>
                </a:ln>
                <a:solidFill>
                  <a:srgbClr val="FF0000"/>
                </a:solidFill>
                <a:latin typeface="+mj-lt"/>
                <a:ea typeface="+mj-ea"/>
                <a:cs typeface="+mj-cs"/>
              </a:rPr>
              <a:t>list </a:t>
            </a:r>
            <a:r>
              <a:rPr lang="en-US" sz="4800" b="1" dirty="0">
                <a:ln w="3175" cmpd="sng">
                  <a:noFill/>
                </a:ln>
                <a:latin typeface="+mj-lt"/>
                <a:ea typeface="+mj-ea"/>
                <a:cs typeface="+mj-cs"/>
              </a:rPr>
              <a:t>reading strategies anywhere in the essay</a:t>
            </a:r>
          </a:p>
          <a:p>
            <a:pPr marL="0" indent="0">
              <a:buNone/>
            </a:pPr>
            <a:r>
              <a:rPr lang="en-US" sz="4900" b="1" dirty="0">
                <a:ln w="3175" cmpd="sng">
                  <a:noFill/>
                </a:ln>
                <a:latin typeface="+mj-lt"/>
                <a:ea typeface="+mj-ea"/>
                <a:cs typeface="+mj-cs"/>
              </a:rPr>
              <a:t>Why do you think this is?</a:t>
            </a:r>
          </a:p>
          <a:p>
            <a:pPr>
              <a:buFont typeface="Wingdings" panose="05000000000000000000" pitchFamily="2" charset="2"/>
              <a:buChar char="Ø"/>
            </a:pPr>
            <a:r>
              <a:rPr lang="en-US" sz="4900" b="1" dirty="0">
                <a:ln w="3175" cmpd="sng">
                  <a:noFill/>
                </a:ln>
                <a:latin typeface="+mj-lt"/>
                <a:ea typeface="+mj-ea"/>
                <a:cs typeface="+mj-cs"/>
              </a:rPr>
              <a:t> The focus should be on introducing and developing ideas, not on </a:t>
            </a:r>
            <a:r>
              <a:rPr lang="en-US" sz="4900" b="1" dirty="0" smtClean="0">
                <a:ln w="3175" cmpd="sng">
                  <a:noFill/>
                </a:ln>
                <a:latin typeface="+mj-lt"/>
                <a:ea typeface="+mj-ea"/>
                <a:cs typeface="+mj-cs"/>
              </a:rPr>
              <a:t>the reading </a:t>
            </a:r>
            <a:r>
              <a:rPr lang="en-US" sz="4900" b="1" dirty="0">
                <a:ln w="3175" cmpd="sng">
                  <a:noFill/>
                </a:ln>
                <a:latin typeface="+mj-lt"/>
                <a:ea typeface="+mj-ea"/>
                <a:cs typeface="+mj-cs"/>
              </a:rPr>
              <a:t>strategies.</a:t>
            </a:r>
          </a:p>
          <a:p>
            <a:pPr marL="0" indent="0">
              <a:buNone/>
            </a:pPr>
            <a:r>
              <a:rPr lang="en-US" sz="4900" b="1" dirty="0">
                <a:ln w="3175" cmpd="sng">
                  <a:noFill/>
                </a:ln>
                <a:latin typeface="+mj-lt"/>
                <a:ea typeface="+mj-ea"/>
                <a:cs typeface="+mj-cs"/>
              </a:rPr>
              <a:t>“A close reading should </a:t>
            </a:r>
            <a:r>
              <a:rPr lang="en-AU" sz="4900" b="1" dirty="0">
                <a:ln w="3175" cmpd="sng">
                  <a:noFill/>
                </a:ln>
                <a:latin typeface="+mj-lt"/>
                <a:ea typeface="+mj-ea"/>
                <a:cs typeface="+mj-cs"/>
              </a:rPr>
              <a:t>be structured around a thesis that presents an interpretation of the selected text.” </a:t>
            </a:r>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normAutofit fontScale="40000" lnSpcReduction="20000"/>
          </a:bodyPr>
          <a:lstStyle/>
          <a:p>
            <a:endParaRPr lang="en-US" dirty="0"/>
          </a:p>
          <a:p>
            <a:pPr marL="0" indent="0">
              <a:buNone/>
            </a:pPr>
            <a:r>
              <a:rPr lang="en-AU" sz="4800" b="1" dirty="0">
                <a:ln w="3175" cmpd="sng">
                  <a:noFill/>
                </a:ln>
                <a:latin typeface="+mj-lt"/>
                <a:ea typeface="+mj-ea"/>
                <a:cs typeface="+mj-cs"/>
              </a:rPr>
              <a:t>“This </a:t>
            </a:r>
            <a:r>
              <a:rPr lang="en-AU" sz="4800" b="1" dirty="0">
                <a:ln w="3175" cmpd="sng">
                  <a:noFill/>
                </a:ln>
                <a:solidFill>
                  <a:srgbClr val="FF0000"/>
                </a:solidFill>
                <a:latin typeface="+mj-lt"/>
                <a:ea typeface="+mj-ea"/>
                <a:cs typeface="+mj-cs"/>
              </a:rPr>
              <a:t>thesis should be supported by arguments and evidence in the form of analysis of particular textual features </a:t>
            </a:r>
            <a:r>
              <a:rPr lang="en-AU" sz="4800" b="1" dirty="0">
                <a:ln w="3175" cmpd="sng">
                  <a:noFill/>
                </a:ln>
                <a:latin typeface="+mj-lt"/>
                <a:ea typeface="+mj-ea"/>
                <a:cs typeface="+mj-cs"/>
              </a:rPr>
              <a:t>of a literary text and how these position the reader.” QCAA </a:t>
            </a:r>
          </a:p>
          <a:p>
            <a:pPr marL="0" indent="0">
              <a:buNone/>
            </a:pPr>
            <a:r>
              <a:rPr lang="en-US" sz="4800" b="1" dirty="0" smtClean="0">
                <a:ln w="3175" cmpd="sng">
                  <a:noFill/>
                </a:ln>
                <a:latin typeface="+mj-lt"/>
                <a:ea typeface="+mj-ea"/>
                <a:cs typeface="+mj-cs"/>
              </a:rPr>
              <a:t>I.e. </a:t>
            </a:r>
            <a:r>
              <a:rPr lang="en-US" sz="4800" b="1" dirty="0">
                <a:ln w="3175" cmpd="sng">
                  <a:noFill/>
                </a:ln>
                <a:latin typeface="+mj-lt"/>
                <a:ea typeface="+mj-ea"/>
                <a:cs typeface="+mj-cs"/>
              </a:rPr>
              <a:t>The </a:t>
            </a:r>
            <a:r>
              <a:rPr lang="en-US" sz="4800" b="1" dirty="0">
                <a:ln w="3175" cmpd="sng">
                  <a:noFill/>
                </a:ln>
                <a:solidFill>
                  <a:srgbClr val="FF0000"/>
                </a:solidFill>
                <a:latin typeface="+mj-lt"/>
                <a:ea typeface="+mj-ea"/>
                <a:cs typeface="+mj-cs"/>
              </a:rPr>
              <a:t>essay focuses on ideas</a:t>
            </a:r>
            <a:r>
              <a:rPr lang="en-US" sz="4800" b="1" dirty="0">
                <a:ln w="3175" cmpd="sng">
                  <a:noFill/>
                </a:ln>
                <a:latin typeface="+mj-lt"/>
                <a:ea typeface="+mj-ea"/>
                <a:cs typeface="+mj-cs"/>
              </a:rPr>
              <a:t>. Reading strategies, or the </a:t>
            </a:r>
            <a:r>
              <a:rPr lang="en-US" sz="4800" b="1" dirty="0" smtClean="0">
                <a:ln w="3175" cmpd="sng">
                  <a:noFill/>
                </a:ln>
                <a:latin typeface="+mj-lt"/>
                <a:ea typeface="+mj-ea"/>
                <a:cs typeface="+mj-cs"/>
              </a:rPr>
              <a:t>ways of analyzing particular </a:t>
            </a:r>
            <a:r>
              <a:rPr lang="en-US" sz="4800" b="1" dirty="0">
                <a:ln w="3175" cmpd="sng">
                  <a:noFill/>
                </a:ln>
                <a:latin typeface="+mj-lt"/>
                <a:ea typeface="+mj-ea"/>
                <a:cs typeface="+mj-cs"/>
              </a:rPr>
              <a:t>textual features, are a means of </a:t>
            </a:r>
            <a:r>
              <a:rPr lang="en-US" sz="4800" b="1" dirty="0" smtClean="0">
                <a:ln w="3175" cmpd="sng">
                  <a:noFill/>
                </a:ln>
                <a:latin typeface="+mj-lt"/>
                <a:ea typeface="+mj-ea"/>
                <a:cs typeface="+mj-cs"/>
              </a:rPr>
              <a:t>unpacking/supporting </a:t>
            </a:r>
            <a:r>
              <a:rPr lang="en-US" sz="4800" b="1" dirty="0">
                <a:ln w="3175" cmpd="sng">
                  <a:noFill/>
                </a:ln>
                <a:latin typeface="+mj-lt"/>
                <a:ea typeface="+mj-ea"/>
                <a:cs typeface="+mj-cs"/>
              </a:rPr>
              <a:t>the ideas.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073" y="707811"/>
            <a:ext cx="2667000" cy="1464906"/>
          </a:xfrm>
          <a:prstGeom prst="rect">
            <a:avLst/>
          </a:prstGeom>
        </p:spPr>
      </p:pic>
    </p:spTree>
    <p:extLst>
      <p:ext uri="{BB962C8B-B14F-4D97-AF65-F5344CB8AC3E}">
        <p14:creationId xmlns:p14="http://schemas.microsoft.com/office/powerpoint/2010/main" val="36126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1000"/>
                                        <p:tgtEl>
                                          <p:spTgt spid="4">
                                            <p:txEl>
                                              <p:pRg st="2" end="2"/>
                                            </p:txEl>
                                          </p:spTgt>
                                        </p:tgtEl>
                                      </p:cBhvr>
                                    </p:animEffect>
                                    <p:anim calcmode="lin" valueType="num">
                                      <p:cBhvr>
                                        <p:cTn id="4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 3: Symbol and Metaphor</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Topic sentence: choose idea from introduction to pop in this sentence; identify the symbol/s and link it to the idea you are focusing on.</a:t>
            </a:r>
          </a:p>
          <a:p>
            <a:pPr lvl="0"/>
            <a:r>
              <a:rPr lang="en-US" dirty="0"/>
              <a:t>Expand on the idea in the topic sentence, further explain the idea. Link to ideology, if possible. </a:t>
            </a:r>
          </a:p>
          <a:p>
            <a:pPr lvl="0"/>
            <a:r>
              <a:rPr lang="en-US" dirty="0"/>
              <a:t>Provide evidence to support the idea in the form of well-chosen, well-integrated short quotes. </a:t>
            </a:r>
          </a:p>
          <a:p>
            <a:pPr lvl="0"/>
            <a:r>
              <a:rPr lang="en-US" dirty="0"/>
              <a:t>Analyse meaning and effect of language features, especially symbolism, further evaluate positioning of reader.</a:t>
            </a:r>
          </a:p>
          <a:p>
            <a:pPr lvl="0"/>
            <a:r>
              <a:rPr lang="en-US" dirty="0"/>
              <a:t>Conclude by reiterating idea in topic sentence and then subtly link to next paragraph.</a:t>
            </a:r>
          </a:p>
          <a:p>
            <a:pPr marL="0" indent="0">
              <a:buNone/>
            </a:pPr>
            <a:endParaRPr lang="en-US" dirty="0"/>
          </a:p>
        </p:txBody>
      </p:sp>
    </p:spTree>
    <p:extLst>
      <p:ext uri="{BB962C8B-B14F-4D97-AF65-F5344CB8AC3E}">
        <p14:creationId xmlns:p14="http://schemas.microsoft.com/office/powerpoint/2010/main" val="3084897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 4: Ideology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Topic sentence: choose idea from introduction to pop in this sentence; link this idea to an ideology</a:t>
            </a:r>
          </a:p>
          <a:p>
            <a:pPr lvl="0"/>
            <a:r>
              <a:rPr lang="en-US" dirty="0"/>
              <a:t>Expand on the idea in the topic sentence, further explain the idea and ideology. Cultural ideas could also be mentioned if relevant. E.g. feminism</a:t>
            </a:r>
          </a:p>
          <a:p>
            <a:pPr lvl="0"/>
            <a:r>
              <a:rPr lang="en-US" dirty="0"/>
              <a:t>Provide evidence to support the idea in the form of well-chosen, well-integrated short quotes. </a:t>
            </a:r>
          </a:p>
          <a:p>
            <a:pPr lvl="0"/>
            <a:r>
              <a:rPr lang="en-US" dirty="0"/>
              <a:t>Evaluate positioning of reader in relation to ideologies of character/s and text.</a:t>
            </a:r>
          </a:p>
          <a:p>
            <a:pPr lvl="0"/>
            <a:r>
              <a:rPr lang="en-US" dirty="0"/>
              <a:t>Conclude by reiterating idea in topic sentence using synonyms.</a:t>
            </a:r>
          </a:p>
          <a:p>
            <a:endParaRPr lang="en-US" dirty="0"/>
          </a:p>
        </p:txBody>
      </p:sp>
    </p:spTree>
    <p:extLst>
      <p:ext uri="{BB962C8B-B14F-4D97-AF65-F5344CB8AC3E}">
        <p14:creationId xmlns:p14="http://schemas.microsoft.com/office/powerpoint/2010/main" val="4018791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lvl="0"/>
            <a:r>
              <a:rPr lang="en-US" dirty="0"/>
              <a:t>Reiterate the theme statement using synonyms in 1-2 sentences. </a:t>
            </a:r>
          </a:p>
          <a:p>
            <a:pPr lvl="0"/>
            <a:r>
              <a:rPr lang="en-US" dirty="0"/>
              <a:t>Discuss ideology/cultural ideas in universal terms – big ideas.</a:t>
            </a:r>
          </a:p>
          <a:p>
            <a:pPr lvl="0"/>
            <a:r>
              <a:rPr lang="en-US" dirty="0"/>
              <a:t>Relate back to the text, especially meaning of title and the way it ends. </a:t>
            </a:r>
          </a:p>
          <a:p>
            <a:r>
              <a:rPr lang="en-US" dirty="0"/>
              <a:t>End with a conclusion, a bang, and a short sharp sentence. </a:t>
            </a:r>
          </a:p>
        </p:txBody>
      </p:sp>
    </p:spTree>
    <p:extLst>
      <p:ext uri="{BB962C8B-B14F-4D97-AF65-F5344CB8AC3E}">
        <p14:creationId xmlns:p14="http://schemas.microsoft.com/office/powerpoint/2010/main" val="218597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Refocus on essay structure</a:t>
            </a:r>
            <a:endParaRPr lang="en-US" b="1" dirty="0"/>
          </a:p>
        </p:txBody>
      </p:sp>
      <p:sp>
        <p:nvSpPr>
          <p:cNvPr id="3" name="Content Placeholder 2"/>
          <p:cNvSpPr>
            <a:spLocks noGrp="1"/>
          </p:cNvSpPr>
          <p:nvPr>
            <p:ph sz="half" idx="1"/>
          </p:nvPr>
        </p:nvSpPr>
        <p:spPr/>
        <p:txBody>
          <a:bodyPr>
            <a:normAutofit fontScale="55000" lnSpcReduction="20000"/>
          </a:bodyPr>
          <a:lstStyle/>
          <a:p>
            <a:pPr marL="0" indent="0">
              <a:buNone/>
            </a:pPr>
            <a:r>
              <a:rPr lang="en-US" sz="4800" b="1" dirty="0">
                <a:ln w="3175" cmpd="sng">
                  <a:noFill/>
                </a:ln>
                <a:latin typeface="+mj-lt"/>
                <a:ea typeface="+mj-ea"/>
                <a:cs typeface="+mj-cs"/>
              </a:rPr>
              <a:t>You response should:</a:t>
            </a:r>
          </a:p>
          <a:p>
            <a:pPr marL="0" indent="0">
              <a:buNone/>
            </a:pPr>
            <a:r>
              <a:rPr lang="en-AU" sz="4800" b="1" dirty="0">
                <a:ln w="3175" cmpd="sng">
                  <a:noFill/>
                </a:ln>
                <a:latin typeface="+mj-lt"/>
                <a:ea typeface="+mj-ea"/>
                <a:cs typeface="+mj-cs"/>
              </a:rPr>
              <a:t> - demonstrate </a:t>
            </a:r>
            <a:r>
              <a:rPr lang="en-AU" sz="4800" b="1" dirty="0">
                <a:ln w="3175" cmpd="sng">
                  <a:noFill/>
                </a:ln>
                <a:solidFill>
                  <a:srgbClr val="FF0000"/>
                </a:solidFill>
                <a:latin typeface="+mj-lt"/>
                <a:ea typeface="+mj-ea"/>
                <a:cs typeface="+mj-cs"/>
              </a:rPr>
              <a:t>logical </a:t>
            </a:r>
            <a:r>
              <a:rPr lang="en-AU" sz="4800" b="1" dirty="0">
                <a:ln w="3175" cmpd="sng">
                  <a:noFill/>
                </a:ln>
                <a:latin typeface="+mj-lt"/>
                <a:ea typeface="+mj-ea"/>
                <a:cs typeface="+mj-cs"/>
              </a:rPr>
              <a:t>and discriminating development of a complex and valid central idea in response to the stimulus </a:t>
            </a:r>
          </a:p>
          <a:p>
            <a:pPr marL="0" indent="0">
              <a:buNone/>
            </a:pPr>
            <a:r>
              <a:rPr lang="en-US" sz="4800" b="1" dirty="0">
                <a:ln w="3175" cmpd="sng">
                  <a:noFill/>
                </a:ln>
                <a:latin typeface="+mj-lt"/>
                <a:ea typeface="+mj-ea"/>
                <a:cs typeface="+mj-cs"/>
              </a:rPr>
              <a:t>	</a:t>
            </a:r>
          </a:p>
          <a:p>
            <a:endParaRPr lang="en-US" b="1" dirty="0"/>
          </a:p>
        </p:txBody>
      </p:sp>
      <p:sp>
        <p:nvSpPr>
          <p:cNvPr id="4" name="Content Placeholder 3"/>
          <p:cNvSpPr>
            <a:spLocks noGrp="1"/>
          </p:cNvSpPr>
          <p:nvPr>
            <p:ph sz="half" idx="2"/>
          </p:nvPr>
        </p:nvSpPr>
        <p:spPr/>
        <p:txBody>
          <a:bodyPr>
            <a:normAutofit fontScale="55000" lnSpcReduction="20000"/>
          </a:bodyPr>
          <a:lstStyle/>
          <a:p>
            <a:endParaRPr lang="en-US" dirty="0"/>
          </a:p>
          <a:p>
            <a:pPr marL="0" indent="0">
              <a:buNone/>
            </a:pPr>
            <a:r>
              <a:rPr lang="en-AU" sz="4800" b="1" dirty="0">
                <a:ln w="3175" cmpd="sng">
                  <a:noFill/>
                </a:ln>
                <a:latin typeface="+mj-lt"/>
                <a:ea typeface="+mj-ea"/>
                <a:cs typeface="+mj-cs"/>
              </a:rPr>
              <a:t>- provide purposeful and discriminating </a:t>
            </a:r>
            <a:r>
              <a:rPr lang="en-AU" sz="4800" b="1" dirty="0">
                <a:ln w="3175" cmpd="sng">
                  <a:noFill/>
                </a:ln>
                <a:solidFill>
                  <a:srgbClr val="FF0000"/>
                </a:solidFill>
                <a:latin typeface="+mj-lt"/>
                <a:ea typeface="+mj-ea"/>
                <a:cs typeface="+mj-cs"/>
              </a:rPr>
              <a:t>sequencing of relevant ideas around a central argument </a:t>
            </a:r>
            <a:r>
              <a:rPr lang="en-AU" sz="4800" b="1" dirty="0">
                <a:ln w="3175" cmpd="sng">
                  <a:noFill/>
                </a:ln>
                <a:latin typeface="+mj-lt"/>
                <a:ea typeface="+mj-ea"/>
                <a:cs typeface="+mj-cs"/>
              </a:rPr>
              <a:t>that introduces, develops and draws astute and valid conclusions on the interpretation of the stimulus </a:t>
            </a:r>
          </a:p>
          <a:p>
            <a:pPr marL="0" indent="0">
              <a:buNone/>
            </a:pPr>
            <a:r>
              <a:rPr lang="en-US" dirty="0"/>
              <a:t>	</a:t>
            </a:r>
          </a:p>
          <a:p>
            <a:pPr marL="0" indent="0">
              <a:buNone/>
            </a:pPr>
            <a:r>
              <a:rPr lang="en-US" dirty="0" smtClean="0"/>
              <a:t>QCAA Criterion 2</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183" y="4544008"/>
            <a:ext cx="2625172" cy="1978090"/>
          </a:xfrm>
          <a:prstGeom prst="rect">
            <a:avLst/>
          </a:prstGeom>
        </p:spPr>
      </p:pic>
    </p:spTree>
    <p:extLst>
      <p:ext uri="{BB962C8B-B14F-4D97-AF65-F5344CB8AC3E}">
        <p14:creationId xmlns:p14="http://schemas.microsoft.com/office/powerpoint/2010/main" val="322428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Paragraph structure</a:t>
            </a:r>
            <a:endParaRPr lang="en-US" b="1" dirty="0"/>
          </a:p>
        </p:txBody>
      </p:sp>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2405" y="2557463"/>
            <a:ext cx="4367190" cy="3317875"/>
          </a:xfrm>
        </p:spPr>
      </p:pic>
      <p:sp>
        <p:nvSpPr>
          <p:cNvPr id="5" name="Rectangle 4"/>
          <p:cNvSpPr/>
          <p:nvPr/>
        </p:nvSpPr>
        <p:spPr>
          <a:xfrm>
            <a:off x="8686800" y="1642189"/>
            <a:ext cx="2108718" cy="4404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You could add ‘A’ for analysis. This is when you identify text structures (e.g. narrative structures) and language features (e.g. symbolism, narration, imagery etc.) then comment on the meaning (in relation to theme/s) and effect (positioning of reader) of each.</a:t>
            </a:r>
            <a:endParaRPr lang="en-US" b="1" dirty="0"/>
          </a:p>
        </p:txBody>
      </p:sp>
      <p:sp>
        <p:nvSpPr>
          <p:cNvPr id="6" name="Rectangle 5"/>
          <p:cNvSpPr/>
          <p:nvPr/>
        </p:nvSpPr>
        <p:spPr>
          <a:xfrm>
            <a:off x="1203649" y="2799184"/>
            <a:ext cx="2239347" cy="307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The thesis should be supported by arguments and evidence in the form of </a:t>
            </a:r>
            <a:r>
              <a:rPr lang="en-AU" b="1" dirty="0">
                <a:solidFill>
                  <a:srgbClr val="FF0000"/>
                </a:solidFill>
              </a:rPr>
              <a:t>analysis</a:t>
            </a:r>
            <a:r>
              <a:rPr lang="en-AU" b="1" dirty="0"/>
              <a:t> of particular textual features of a literary text and how these position the reader. QCAA</a:t>
            </a:r>
          </a:p>
          <a:p>
            <a:pPr algn="ctr"/>
            <a:endParaRPr lang="en-US" dirty="0"/>
          </a:p>
        </p:txBody>
      </p:sp>
    </p:spTree>
    <p:extLst>
      <p:ext uri="{BB962C8B-B14F-4D97-AF65-F5344CB8AC3E}">
        <p14:creationId xmlns:p14="http://schemas.microsoft.com/office/powerpoint/2010/main" val="276223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Refocus on essay structure</a:t>
            </a:r>
            <a:endParaRPr lang="en-US" b="1" dirty="0"/>
          </a:p>
        </p:txBody>
      </p:sp>
      <p:sp>
        <p:nvSpPr>
          <p:cNvPr id="3" name="Content Placeholder 2"/>
          <p:cNvSpPr>
            <a:spLocks noGrp="1"/>
          </p:cNvSpPr>
          <p:nvPr>
            <p:ph sz="half" idx="1"/>
          </p:nvPr>
        </p:nvSpPr>
        <p:spPr/>
        <p:txBody>
          <a:bodyPr>
            <a:normAutofit fontScale="85000" lnSpcReduction="10000"/>
          </a:bodyPr>
          <a:lstStyle/>
          <a:p>
            <a:r>
              <a:rPr lang="en-US" b="1" dirty="0" smtClean="0"/>
              <a:t>Carefully construct </a:t>
            </a:r>
            <a:r>
              <a:rPr lang="en-US" b="1" dirty="0" smtClean="0">
                <a:solidFill>
                  <a:srgbClr val="FF0000"/>
                </a:solidFill>
              </a:rPr>
              <a:t>introductory and concluding</a:t>
            </a:r>
            <a:r>
              <a:rPr lang="en-US" b="1" dirty="0" smtClean="0"/>
              <a:t> paragraphs</a:t>
            </a:r>
          </a:p>
          <a:p>
            <a:r>
              <a:rPr lang="en-US" b="1" dirty="0" smtClean="0"/>
              <a:t>Systematically build each </a:t>
            </a:r>
            <a:r>
              <a:rPr lang="en-US" b="1" dirty="0" smtClean="0">
                <a:solidFill>
                  <a:srgbClr val="FF0000"/>
                </a:solidFill>
              </a:rPr>
              <a:t>PEE</a:t>
            </a:r>
            <a:r>
              <a:rPr lang="en-US" sz="2000" b="1" dirty="0" smtClean="0">
                <a:solidFill>
                  <a:srgbClr val="FF0000"/>
                </a:solidFill>
              </a:rPr>
              <a:t>A</a:t>
            </a:r>
            <a:r>
              <a:rPr lang="en-US" b="1" dirty="0" smtClean="0">
                <a:solidFill>
                  <a:srgbClr val="FF0000"/>
                </a:solidFill>
              </a:rPr>
              <a:t>L</a:t>
            </a:r>
            <a:r>
              <a:rPr lang="en-US" b="1" dirty="0" smtClean="0"/>
              <a:t> paragraph. (</a:t>
            </a:r>
            <a:r>
              <a:rPr lang="en-US" sz="2000" b="1" dirty="0" smtClean="0">
                <a:solidFill>
                  <a:srgbClr val="FF0000"/>
                </a:solidFill>
              </a:rPr>
              <a:t>p</a:t>
            </a:r>
            <a:r>
              <a:rPr lang="en-US" sz="2000" b="1" dirty="0" smtClean="0"/>
              <a:t>oint, </a:t>
            </a:r>
            <a:r>
              <a:rPr lang="en-US" sz="2000" b="1" dirty="0" smtClean="0">
                <a:solidFill>
                  <a:srgbClr val="FF0000"/>
                </a:solidFill>
              </a:rPr>
              <a:t>e</a:t>
            </a:r>
            <a:r>
              <a:rPr lang="en-US" sz="2000" b="1" dirty="0" smtClean="0"/>
              <a:t>xpand/</a:t>
            </a:r>
            <a:r>
              <a:rPr lang="en-US" sz="2000" b="1" dirty="0" smtClean="0">
                <a:solidFill>
                  <a:srgbClr val="FF0000"/>
                </a:solidFill>
              </a:rPr>
              <a:t>e</a:t>
            </a:r>
            <a:r>
              <a:rPr lang="en-US" sz="2000" b="1" dirty="0" smtClean="0"/>
              <a:t>xplain, </a:t>
            </a:r>
            <a:r>
              <a:rPr lang="en-US" sz="2000" b="1" dirty="0" smtClean="0">
                <a:solidFill>
                  <a:srgbClr val="FF0000"/>
                </a:solidFill>
              </a:rPr>
              <a:t>e</a:t>
            </a:r>
            <a:r>
              <a:rPr lang="en-US" sz="2000" b="1" dirty="0" smtClean="0"/>
              <a:t>vidence/</a:t>
            </a:r>
            <a:r>
              <a:rPr lang="en-US" sz="2000" b="1" dirty="0" smtClean="0">
                <a:solidFill>
                  <a:srgbClr val="FF0000"/>
                </a:solidFill>
              </a:rPr>
              <a:t>a</a:t>
            </a:r>
            <a:r>
              <a:rPr lang="en-US" sz="2000" b="1" dirty="0" smtClean="0"/>
              <a:t>nalysis, conclude/</a:t>
            </a:r>
            <a:r>
              <a:rPr lang="en-US" sz="2000" b="1" dirty="0" smtClean="0">
                <a:solidFill>
                  <a:srgbClr val="FF0000"/>
                </a:solidFill>
              </a:rPr>
              <a:t>l</a:t>
            </a:r>
            <a:r>
              <a:rPr lang="en-US" sz="2000" b="1" dirty="0" smtClean="0"/>
              <a:t>ink</a:t>
            </a:r>
            <a:r>
              <a:rPr lang="en-US" b="1" dirty="0" smtClean="0"/>
              <a:t>)</a:t>
            </a:r>
          </a:p>
          <a:p>
            <a:r>
              <a:rPr lang="en-US" b="1" dirty="0" smtClean="0">
                <a:solidFill>
                  <a:srgbClr val="FF0000"/>
                </a:solidFill>
              </a:rPr>
              <a:t>Systematic planning </a:t>
            </a:r>
            <a:r>
              <a:rPr lang="en-US" b="1" dirty="0" smtClean="0"/>
              <a:t>will aid essay structure – know what you are going to write before you write it. </a:t>
            </a:r>
            <a:endParaRPr lang="en-US" b="1" dirty="0"/>
          </a:p>
        </p:txBody>
      </p:sp>
      <p:sp>
        <p:nvSpPr>
          <p:cNvPr id="4" name="Content Placeholder 3"/>
          <p:cNvSpPr>
            <a:spLocks noGrp="1"/>
          </p:cNvSpPr>
          <p:nvPr>
            <p:ph sz="half" idx="2"/>
          </p:nvPr>
        </p:nvSpPr>
        <p:spPr/>
        <p:txBody>
          <a:bodyPr>
            <a:normAutofit fontScale="85000" lnSpcReduction="10000"/>
          </a:bodyPr>
          <a:lstStyle/>
          <a:p>
            <a:r>
              <a:rPr lang="en-US" b="1" dirty="0" smtClean="0"/>
              <a:t>Each topic </a:t>
            </a:r>
            <a:r>
              <a:rPr lang="en-US" b="1" dirty="0" smtClean="0">
                <a:solidFill>
                  <a:srgbClr val="FF0000"/>
                </a:solidFill>
              </a:rPr>
              <a:t>sentences must refer to one of the ideas </a:t>
            </a:r>
            <a:r>
              <a:rPr lang="en-US" b="1" dirty="0" smtClean="0"/>
              <a:t>in your introduction.</a:t>
            </a:r>
          </a:p>
          <a:p>
            <a:r>
              <a:rPr lang="en-US" b="1" dirty="0" smtClean="0"/>
              <a:t>Topic sentences should also </a:t>
            </a:r>
            <a:r>
              <a:rPr lang="en-US" b="1" dirty="0" smtClean="0">
                <a:solidFill>
                  <a:srgbClr val="FF0000"/>
                </a:solidFill>
              </a:rPr>
              <a:t>mention a key reading strategy.</a:t>
            </a:r>
            <a:r>
              <a:rPr lang="en-US" b="1" dirty="0" smtClean="0"/>
              <a:t> E.g. binaries, narration, symbol, representation, ideology, cultural ideas </a:t>
            </a:r>
          </a:p>
          <a:p>
            <a:r>
              <a:rPr lang="en-US" b="1" dirty="0" smtClean="0"/>
              <a:t>Include </a:t>
            </a:r>
            <a:r>
              <a:rPr lang="en-US" b="1" dirty="0" smtClean="0">
                <a:solidFill>
                  <a:srgbClr val="FF0000"/>
                </a:solidFill>
              </a:rPr>
              <a:t>evidence </a:t>
            </a:r>
            <a:r>
              <a:rPr lang="en-US" b="1" dirty="0"/>
              <a:t>from the </a:t>
            </a:r>
            <a:r>
              <a:rPr lang="en-US" b="1" dirty="0" smtClean="0"/>
              <a:t>text, </a:t>
            </a:r>
            <a:r>
              <a:rPr lang="en-US" b="1" dirty="0"/>
              <a:t>in the form of </a:t>
            </a:r>
            <a:r>
              <a:rPr lang="en-US" b="1" dirty="0" smtClean="0"/>
              <a:t>quotes, </a:t>
            </a:r>
            <a:r>
              <a:rPr lang="en-US" b="1" dirty="0"/>
              <a:t>in the </a:t>
            </a:r>
            <a:r>
              <a:rPr lang="en-US" b="1" dirty="0" smtClean="0"/>
              <a:t>middle </a:t>
            </a:r>
            <a:r>
              <a:rPr lang="en-US" b="1" dirty="0"/>
              <a:t>of </a:t>
            </a:r>
            <a:r>
              <a:rPr lang="en-US" b="1" dirty="0" smtClean="0"/>
              <a:t>each body paragraph.</a:t>
            </a:r>
            <a:endParaRPr lang="en-US" b="1" dirty="0"/>
          </a:p>
        </p:txBody>
      </p:sp>
    </p:spTree>
    <p:extLst>
      <p:ext uri="{BB962C8B-B14F-4D97-AF65-F5344CB8AC3E}">
        <p14:creationId xmlns:p14="http://schemas.microsoft.com/office/powerpoint/2010/main" val="306850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Refocus on essay structure</a:t>
            </a:r>
            <a:endParaRPr lang="en-US" b="1" dirty="0"/>
          </a:p>
        </p:txBody>
      </p:sp>
      <p:sp>
        <p:nvSpPr>
          <p:cNvPr id="3" name="Content Placeholder 2"/>
          <p:cNvSpPr>
            <a:spLocks noGrp="1"/>
          </p:cNvSpPr>
          <p:nvPr>
            <p:ph sz="half" idx="1"/>
          </p:nvPr>
        </p:nvSpPr>
        <p:spPr/>
        <p:txBody>
          <a:bodyPr>
            <a:normAutofit/>
          </a:bodyPr>
          <a:lstStyle/>
          <a:p>
            <a:r>
              <a:rPr lang="en-US" dirty="0" smtClean="0"/>
              <a:t>Signal your intention in introduction – </a:t>
            </a:r>
            <a:r>
              <a:rPr lang="en-US" b="1" dirty="0" smtClean="0"/>
              <a:t>say</a:t>
            </a:r>
            <a:r>
              <a:rPr lang="en-US" dirty="0" smtClean="0"/>
              <a:t> what your going to say: thesis statement, supporting ideas</a:t>
            </a:r>
          </a:p>
          <a:p>
            <a:r>
              <a:rPr lang="en-US" b="1" dirty="0" smtClean="0"/>
              <a:t>Say</a:t>
            </a:r>
            <a:r>
              <a:rPr lang="en-US" dirty="0" smtClean="0"/>
              <a:t> it in body – topic sentences tease out ideas one by one</a:t>
            </a:r>
          </a:p>
          <a:p>
            <a:r>
              <a:rPr lang="en-US" b="1" dirty="0" smtClean="0"/>
              <a:t>Say</a:t>
            </a:r>
            <a:r>
              <a:rPr lang="en-US" dirty="0" smtClean="0"/>
              <a:t> it again in conclusion</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4125" y="2560638"/>
            <a:ext cx="4413249" cy="3309937"/>
          </a:xfrm>
        </p:spPr>
      </p:pic>
      <p:sp>
        <p:nvSpPr>
          <p:cNvPr id="4" name="Rectangle 3"/>
          <p:cNvSpPr/>
          <p:nvPr/>
        </p:nvSpPr>
        <p:spPr>
          <a:xfrm>
            <a:off x="8201608" y="3750906"/>
            <a:ext cx="1334278" cy="363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0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to re-read “The Butterfly”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7062" y="2557463"/>
            <a:ext cx="3317875" cy="3317875"/>
          </a:xfrm>
        </p:spPr>
      </p:pic>
    </p:spTree>
    <p:extLst>
      <p:ext uri="{BB962C8B-B14F-4D97-AF65-F5344CB8AC3E}">
        <p14:creationId xmlns:p14="http://schemas.microsoft.com/office/powerpoint/2010/main" val="3738037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Planning: Think Aloud (I do)</a:t>
            </a:r>
            <a:br>
              <a:rPr lang="en-US" b="1" dirty="0" smtClean="0"/>
            </a:br>
            <a:r>
              <a:rPr lang="en-US" b="1" dirty="0" smtClean="0"/>
              <a:t>“The Butterfly”</a:t>
            </a:r>
            <a:endParaRPr lang="en-US" b="1" dirty="0"/>
          </a:p>
        </p:txBody>
      </p:sp>
      <p:sp>
        <p:nvSpPr>
          <p:cNvPr id="3" name="Content Placeholder 2"/>
          <p:cNvSpPr>
            <a:spLocks noGrp="1"/>
          </p:cNvSpPr>
          <p:nvPr>
            <p:ph sz="half" idx="1"/>
          </p:nvPr>
        </p:nvSpPr>
        <p:spPr>
          <a:xfrm>
            <a:off x="1295402" y="2560320"/>
            <a:ext cx="4718304" cy="3310128"/>
          </a:xfrm>
        </p:spPr>
        <p:txBody>
          <a:bodyPr>
            <a:normAutofit fontScale="70000" lnSpcReduction="20000"/>
          </a:bodyPr>
          <a:lstStyle/>
          <a:p>
            <a:pPr marL="0" indent="0">
              <a:buNone/>
            </a:pPr>
            <a:r>
              <a:rPr lang="en-US" dirty="0" smtClean="0"/>
              <a:t>Annotate the story and/or take notes as you listen. </a:t>
            </a:r>
          </a:p>
          <a:p>
            <a:pPr marL="0" indent="0">
              <a:buNone/>
            </a:pPr>
            <a:r>
              <a:rPr lang="en-US" b="1" dirty="0" smtClean="0"/>
              <a:t>1. Consider the title:</a:t>
            </a:r>
          </a:p>
          <a:p>
            <a:r>
              <a:rPr lang="en-US" dirty="0" smtClean="0"/>
              <a:t>Make predictions from title</a:t>
            </a:r>
          </a:p>
          <a:p>
            <a:r>
              <a:rPr lang="en-US" dirty="0" smtClean="0"/>
              <a:t>Possible meaning of title? </a:t>
            </a:r>
            <a:r>
              <a:rPr lang="en-US" sz="1800" dirty="0" smtClean="0"/>
              <a:t>(mini brainstorm)</a:t>
            </a:r>
          </a:p>
          <a:p>
            <a:r>
              <a:rPr lang="en-US" dirty="0" smtClean="0"/>
              <a:t>Could the title be symbolic?</a:t>
            </a:r>
          </a:p>
          <a:p>
            <a:r>
              <a:rPr lang="en-US" dirty="0" smtClean="0"/>
              <a:t>Are the words of the title mentioned in the text</a:t>
            </a:r>
            <a:r>
              <a:rPr lang="en-US" dirty="0"/>
              <a:t>? (ask after reading text) </a:t>
            </a:r>
            <a:endParaRPr lang="en-US" dirty="0" smtClean="0"/>
          </a:p>
          <a:p>
            <a:r>
              <a:rPr lang="en-US" dirty="0" smtClean="0"/>
              <a:t>How does the title enhance the meaning of the text? (ask after reading text)</a:t>
            </a:r>
          </a:p>
          <a:p>
            <a:r>
              <a:rPr lang="en-US" dirty="0" smtClean="0"/>
              <a:t>Tip – it is clever to refer to meaning of title in conclusion </a:t>
            </a: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dirty="0" smtClean="0"/>
              <a:t>2. Read the text (first reading) in order to begin to </a:t>
            </a:r>
            <a:r>
              <a:rPr lang="en-US" b="1" dirty="0" smtClean="0"/>
              <a:t>form ideas about genre, characters, groups, places, concepts and ideas</a:t>
            </a:r>
            <a:r>
              <a:rPr lang="en-US" dirty="0" smtClean="0"/>
              <a:t>. </a:t>
            </a:r>
          </a:p>
          <a:p>
            <a:r>
              <a:rPr lang="en-US" dirty="0" smtClean="0"/>
              <a:t>What is the specific genre? How do you know?</a:t>
            </a:r>
          </a:p>
          <a:p>
            <a:r>
              <a:rPr lang="en-US" dirty="0" smtClean="0"/>
              <a:t>Who or what am I positioned to sympathize with/admire?</a:t>
            </a:r>
          </a:p>
          <a:p>
            <a:r>
              <a:rPr lang="en-US" dirty="0" smtClean="0"/>
              <a:t>What concepts are explored?</a:t>
            </a:r>
          </a:p>
          <a:p>
            <a:r>
              <a:rPr lang="en-US" dirty="0" smtClean="0"/>
              <a:t>What idea/s am I being positioned to accept/reject?</a:t>
            </a:r>
          </a:p>
          <a:p>
            <a:r>
              <a:rPr lang="en-US" dirty="0" smtClean="0"/>
              <a:t>What is </a:t>
            </a:r>
            <a:r>
              <a:rPr lang="en-US" dirty="0"/>
              <a:t>a</a:t>
            </a:r>
            <a:r>
              <a:rPr lang="en-US" dirty="0" smtClean="0"/>
              <a:t> BIG idea, </a:t>
            </a:r>
            <a:r>
              <a:rPr lang="en-US" dirty="0"/>
              <a:t>a</a:t>
            </a:r>
            <a:r>
              <a:rPr lang="en-US" dirty="0" smtClean="0"/>
              <a:t> universal idea?</a:t>
            </a:r>
          </a:p>
          <a:p>
            <a:r>
              <a:rPr lang="en-US" dirty="0" smtClean="0"/>
              <a:t>What are some supporting ideas?   </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562" y="982132"/>
            <a:ext cx="1875453" cy="1303867"/>
          </a:xfrm>
          <a:prstGeom prst="rect">
            <a:avLst/>
          </a:prstGeom>
        </p:spPr>
      </p:pic>
    </p:spTree>
    <p:extLst>
      <p:ext uri="{BB962C8B-B14F-4D97-AF65-F5344CB8AC3E}">
        <p14:creationId xmlns:p14="http://schemas.microsoft.com/office/powerpoint/2010/main" val="35256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
                                            <p:txEl>
                                              <p:pRg st="0" end="0"/>
                                            </p:txEl>
                                          </p:spTgt>
                                        </p:tgtEl>
                                        <p:attrNameLst>
                                          <p:attrName>style.visibility</p:attrName>
                                        </p:attrNameLst>
                                      </p:cBhvr>
                                      <p:to>
                                        <p:strVal val="visible"/>
                                      </p:to>
                                    </p:set>
                                    <p:animEffect transition="in" filter="fade">
                                      <p:cBhvr>
                                        <p:cTn id="65" dur="1000"/>
                                        <p:tgtEl>
                                          <p:spTgt spid="4">
                                            <p:txEl>
                                              <p:pRg st="0" end="0"/>
                                            </p:txEl>
                                          </p:spTgt>
                                        </p:tgtEl>
                                      </p:cBhvr>
                                    </p:animEffect>
                                    <p:anim calcmode="lin" valueType="num">
                                      <p:cBhvr>
                                        <p:cTn id="6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
                                            <p:txEl>
                                              <p:pRg st="1" end="1"/>
                                            </p:txEl>
                                          </p:spTgt>
                                        </p:tgtEl>
                                        <p:attrNameLst>
                                          <p:attrName>style.visibility</p:attrName>
                                        </p:attrNameLst>
                                      </p:cBhvr>
                                      <p:to>
                                        <p:strVal val="visible"/>
                                      </p:to>
                                    </p:set>
                                    <p:anim calcmode="lin" valueType="num">
                                      <p:cBhvr additive="base">
                                        <p:cTn id="7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
                                            <p:txEl>
                                              <p:pRg st="2" end="2"/>
                                            </p:txEl>
                                          </p:spTgt>
                                        </p:tgtEl>
                                        <p:attrNameLst>
                                          <p:attrName>style.visibility</p:attrName>
                                        </p:attrNameLst>
                                      </p:cBhvr>
                                      <p:to>
                                        <p:strVal val="visible"/>
                                      </p:to>
                                    </p:set>
                                    <p:anim calcmode="lin" valueType="num">
                                      <p:cBhvr additive="base">
                                        <p:cTn id="7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 calcmode="lin" valueType="num">
                                      <p:cBhvr additive="base">
                                        <p:cTn id="8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
                                            <p:txEl>
                                              <p:pRg st="4" end="4"/>
                                            </p:txEl>
                                          </p:spTgt>
                                        </p:tgtEl>
                                        <p:attrNameLst>
                                          <p:attrName>style.visibility</p:attrName>
                                        </p:attrNameLst>
                                      </p:cBhvr>
                                      <p:to>
                                        <p:strVal val="visible"/>
                                      </p:to>
                                    </p:set>
                                    <p:anim calcmode="lin" valueType="num">
                                      <p:cBhvr additive="base">
                                        <p:cTn id="9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4">
                                            <p:txEl>
                                              <p:pRg st="5" end="5"/>
                                            </p:txEl>
                                          </p:spTgt>
                                        </p:tgtEl>
                                        <p:attrNameLst>
                                          <p:attrName>style.visibility</p:attrName>
                                        </p:attrNameLst>
                                      </p:cBhvr>
                                      <p:to>
                                        <p:strVal val="visible"/>
                                      </p:to>
                                    </p:set>
                                    <p:anim calcmode="lin" valueType="num">
                                      <p:cBhvr additive="base">
                                        <p:cTn id="9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4">
                                            <p:txEl>
                                              <p:pRg st="6" end="6"/>
                                            </p:txEl>
                                          </p:spTgt>
                                        </p:tgtEl>
                                        <p:attrNameLst>
                                          <p:attrName>style.visibility</p:attrName>
                                        </p:attrNameLst>
                                      </p:cBhvr>
                                      <p:to>
                                        <p:strVal val="visible"/>
                                      </p:to>
                                    </p:set>
                                    <p:anim calcmode="lin" valueType="num">
                                      <p:cBhvr additive="base">
                                        <p:cTn id="10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9734</TotalTime>
  <Words>2512</Words>
  <Application>Microsoft Office PowerPoint</Application>
  <PresentationFormat>Widescreen</PresentationFormat>
  <Paragraphs>246</Paragraphs>
  <Slides>32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Garamond</vt:lpstr>
      <vt:lpstr>Wingdings</vt:lpstr>
      <vt:lpstr>Organic</vt:lpstr>
      <vt:lpstr>Preparing for External Assessment</vt:lpstr>
      <vt:lpstr>Errors to Avoid in EA</vt:lpstr>
      <vt:lpstr>Errors to Avoid</vt:lpstr>
      <vt:lpstr>Refocus on essay structure</vt:lpstr>
      <vt:lpstr>Paragraph structure</vt:lpstr>
      <vt:lpstr>Refocus on essay structure</vt:lpstr>
      <vt:lpstr>Refocus on essay structure</vt:lpstr>
      <vt:lpstr>Pause to re-read “The Butterfly”</vt:lpstr>
      <vt:lpstr>Planning: Think Aloud (I do) “The Butterfly”</vt:lpstr>
      <vt:lpstr>Planning: Think Aloud “The Butterfly”</vt:lpstr>
      <vt:lpstr>Planning: Think Aloud “The Butterfly”</vt:lpstr>
      <vt:lpstr>Planning: Think Aloud “The Butterfly”</vt:lpstr>
      <vt:lpstr>Planning Think Aloud “The Butterfly”</vt:lpstr>
      <vt:lpstr>Planning Think Aloud “The Butterfly”</vt:lpstr>
      <vt:lpstr>Positioning of reader  is a key consideration</vt:lpstr>
      <vt:lpstr>Other possible interpretive ideas</vt:lpstr>
      <vt:lpstr>Read the model essay on “The Butterfly”</vt:lpstr>
      <vt:lpstr>Spider and Fly (We do)</vt:lpstr>
      <vt:lpstr>Spider and Fly (We do)</vt:lpstr>
      <vt:lpstr>Spider and Fly (We do)</vt:lpstr>
      <vt:lpstr>Spider and Fly (We do)</vt:lpstr>
      <vt:lpstr>Spider and Fly</vt:lpstr>
      <vt:lpstr>Spider and Fly (We do)</vt:lpstr>
      <vt:lpstr>Spider and Fly (We do)</vt:lpstr>
      <vt:lpstr>Introduction leg of relay</vt:lpstr>
      <vt:lpstr>Spider and Fly Essay Structure</vt:lpstr>
      <vt:lpstr>The Spider and the Fly</vt:lpstr>
      <vt:lpstr>Para 1: Binaries</vt:lpstr>
      <vt:lpstr>Para 2: Narration and Representation</vt:lpstr>
      <vt:lpstr>Para 3: Symbol and Metaphor</vt:lpstr>
      <vt:lpstr>Para 4: Ideology</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External Assessment</dc:title>
  <dc:creator>Elizabeth Woolaston</dc:creator>
  <cp:lastModifiedBy>Elizabeth Woolaston</cp:lastModifiedBy>
  <cp:revision>57</cp:revision>
  <dcterms:created xsi:type="dcterms:W3CDTF">2020-09-26T19:42:14Z</dcterms:created>
  <dcterms:modified xsi:type="dcterms:W3CDTF">2021-01-02T10:40:59Z</dcterms:modified>
</cp:coreProperties>
</file>