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87" r:id="rId5"/>
    <p:sldId id="265" r:id="rId6"/>
    <p:sldId id="272" r:id="rId7"/>
    <p:sldId id="266" r:id="rId8"/>
    <p:sldId id="275" r:id="rId9"/>
    <p:sldId id="276" r:id="rId10"/>
    <p:sldId id="277" r:id="rId11"/>
    <p:sldId id="283" r:id="rId12"/>
    <p:sldId id="284" r:id="rId13"/>
    <p:sldId id="281" r:id="rId14"/>
    <p:sldId id="278" r:id="rId15"/>
    <p:sldId id="285" r:id="rId16"/>
    <p:sldId id="274" r:id="rId17"/>
    <p:sldId id="279" r:id="rId18"/>
    <p:sldId id="280" r:id="rId19"/>
    <p:sldId id="286" r:id="rId20"/>
    <p:sldId id="26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88" y="224"/>
      </p:cViewPr>
      <p:guideLst/>
    </p:cSldViewPr>
  </p:slideViewPr>
  <p:notesTextViewPr>
    <p:cViewPr>
      <p:scale>
        <a:sx n="1" d="1"/>
        <a:sy n="1" d="1"/>
      </p:scale>
      <p:origin x="0" y="0"/>
    </p:cViewPr>
  </p:notesTextViewPr>
  <p:sorterViewPr>
    <p:cViewPr>
      <p:scale>
        <a:sx n="100" d="100"/>
        <a:sy n="100" d="100"/>
      </p:scale>
      <p:origin x="0" y="-20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22-Oct-20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22-Oct-20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22-Oct-20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22-Oct-20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22-Oct-20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22-Oct-20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22-Oct-20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22-Oct-20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22-Oct-20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22-Oct-20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22-Oct-20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22-Oct-20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shmoop.com/great-gatsby/lies-deceit-theme.html"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630994"/>
            <a:ext cx="7772400" cy="1792183"/>
          </a:xfrm>
          <a:solidFill>
            <a:schemeClr val="accent1">
              <a:lumMod val="40000"/>
              <a:lumOff val="60000"/>
            </a:schemeClr>
          </a:solidFill>
        </p:spPr>
        <p:txBody>
          <a:bodyPr>
            <a:normAutofit/>
          </a:bodyPr>
          <a:lstStyle/>
          <a:p>
            <a:r>
              <a:rPr lang="en-US" sz="4000" dirty="0" smtClean="0"/>
              <a:t>Exam Advice and Strategies for Producing Close Readings</a:t>
            </a:r>
            <a:endParaRPr lang="en-US" sz="4000" dirty="0"/>
          </a:p>
        </p:txBody>
      </p:sp>
      <p:sp>
        <p:nvSpPr>
          <p:cNvPr id="3" name="Subtitle 2"/>
          <p:cNvSpPr>
            <a:spLocks noGrp="1"/>
          </p:cNvSpPr>
          <p:nvPr>
            <p:ph type="subTitle" idx="1"/>
          </p:nvPr>
        </p:nvSpPr>
        <p:spPr>
          <a:xfrm>
            <a:off x="8610600" y="4630994"/>
            <a:ext cx="3200400" cy="1792183"/>
          </a:xfrm>
          <a:solidFill>
            <a:schemeClr val="accent2">
              <a:lumMod val="60000"/>
              <a:lumOff val="40000"/>
            </a:schemeClr>
          </a:solidFill>
        </p:spPr>
        <p:txBody>
          <a:bodyPr>
            <a:normAutofit/>
          </a:bodyPr>
          <a:lstStyle/>
          <a:p>
            <a:r>
              <a:rPr lang="en-US" dirty="0" smtClean="0"/>
              <a:t>From QCAA </a:t>
            </a:r>
            <a:endParaRPr lang="en-US" dirty="0"/>
          </a:p>
          <a:p>
            <a:r>
              <a:rPr lang="en-AU" dirty="0"/>
              <a:t> </a:t>
            </a:r>
            <a:r>
              <a:rPr lang="en-AU" dirty="0" smtClean="0"/>
              <a:t>“Text-centred </a:t>
            </a:r>
            <a:r>
              <a:rPr lang="en-AU" dirty="0"/>
              <a:t>and world-context-centred strategies for short literary </a:t>
            </a:r>
            <a:r>
              <a:rPr lang="en-AU" dirty="0" smtClean="0"/>
              <a:t>texts” and syllabus</a:t>
            </a:r>
            <a:r>
              <a:rPr lang="en-AU" dirty="0"/>
              <a:t>	</a:t>
            </a:r>
          </a:p>
          <a:p>
            <a:endParaRPr lang="en-US" dirty="0"/>
          </a:p>
        </p:txBody>
      </p:sp>
    </p:spTree>
    <p:extLst>
      <p:ext uri="{BB962C8B-B14F-4D97-AF65-F5344CB8AC3E}">
        <p14:creationId xmlns:p14="http://schemas.microsoft.com/office/powerpoint/2010/main" val="164448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a:ln>
            <a:solidFill>
              <a:schemeClr val="accent2">
                <a:lumMod val="75000"/>
              </a:schemeClr>
            </a:solidFill>
          </a:ln>
        </p:spPr>
        <p:txBody>
          <a:bodyPr/>
          <a:lstStyle/>
          <a:p>
            <a:r>
              <a:rPr lang="en-US" dirty="0" smtClean="0"/>
              <a:t>Writing a Thesis statement</a:t>
            </a:r>
            <a:endParaRPr lang="en-US" dirty="0"/>
          </a:p>
        </p:txBody>
      </p:sp>
      <p:sp>
        <p:nvSpPr>
          <p:cNvPr id="3" name="Content Placeholder 2"/>
          <p:cNvSpPr>
            <a:spLocks noGrp="1"/>
          </p:cNvSpPr>
          <p:nvPr>
            <p:ph idx="1"/>
          </p:nvPr>
        </p:nvSpPr>
        <p:spPr>
          <a:solidFill>
            <a:schemeClr val="accent1">
              <a:lumMod val="60000"/>
              <a:lumOff val="40000"/>
            </a:schemeClr>
          </a:solidFill>
          <a:ln>
            <a:solidFill>
              <a:srgbClr val="00B050"/>
            </a:solidFill>
          </a:ln>
        </p:spPr>
        <p:txBody>
          <a:bodyPr/>
          <a:lstStyle/>
          <a:p>
            <a:r>
              <a:rPr lang="en-AU" dirty="0"/>
              <a:t>Before you develop a thesis or theme statement, you have to collect and organise evidence. For example, what kind of meaning is constructed if the </a:t>
            </a:r>
            <a:r>
              <a:rPr lang="en-AU" b="1" dirty="0"/>
              <a:t>binary oppositions </a:t>
            </a:r>
            <a:r>
              <a:rPr lang="en-AU" dirty="0"/>
              <a:t>are analysed? </a:t>
            </a:r>
            <a:r>
              <a:rPr lang="en-AU" dirty="0" smtClean="0"/>
              <a:t>What </a:t>
            </a:r>
            <a:r>
              <a:rPr lang="en-AU" dirty="0"/>
              <a:t>kinds of </a:t>
            </a:r>
            <a:r>
              <a:rPr lang="en-AU" b="1" dirty="0"/>
              <a:t>ideology</a:t>
            </a:r>
            <a:r>
              <a:rPr lang="en-AU" dirty="0"/>
              <a:t> underpins </a:t>
            </a:r>
            <a:r>
              <a:rPr lang="en-AU" dirty="0" smtClean="0"/>
              <a:t>these binaries? </a:t>
            </a:r>
            <a:r>
              <a:rPr lang="en-AU" dirty="0"/>
              <a:t>Is the author exposing or affirming this ideology? How is the reader </a:t>
            </a:r>
            <a:r>
              <a:rPr lang="en-AU" b="1" dirty="0"/>
              <a:t>positioned</a:t>
            </a:r>
            <a:r>
              <a:rPr lang="en-AU" dirty="0"/>
              <a:t> to respond to individual characters, groups and ideas?   </a:t>
            </a:r>
          </a:p>
          <a:p>
            <a:r>
              <a:rPr lang="en-AU" dirty="0" smtClean="0"/>
              <a:t>Apply TC then WCC reading strategies.</a:t>
            </a:r>
          </a:p>
          <a:p>
            <a:r>
              <a:rPr lang="en-AU" b="1" dirty="0" smtClean="0">
                <a:solidFill>
                  <a:srgbClr val="FF0000"/>
                </a:solidFill>
              </a:rPr>
              <a:t>Ask </a:t>
            </a:r>
            <a:r>
              <a:rPr lang="en-AU" b="1" dirty="0">
                <a:solidFill>
                  <a:srgbClr val="FF0000"/>
                </a:solidFill>
              </a:rPr>
              <a:t>whether </a:t>
            </a:r>
            <a:r>
              <a:rPr lang="en-AU" b="1" dirty="0" smtClean="0">
                <a:solidFill>
                  <a:srgbClr val="FF0000"/>
                </a:solidFill>
              </a:rPr>
              <a:t>your </a:t>
            </a:r>
            <a:r>
              <a:rPr lang="en-AU" b="1" dirty="0">
                <a:solidFill>
                  <a:srgbClr val="FF0000"/>
                </a:solidFill>
              </a:rPr>
              <a:t>thesis statement is one which the evidence in the text supports. </a:t>
            </a:r>
            <a:r>
              <a:rPr lang="en-AU" dirty="0"/>
              <a:t>Do you have enough supporting detail for an 800-1000 word essay? </a:t>
            </a:r>
          </a:p>
          <a:p>
            <a:endParaRPr lang="en-US" dirty="0"/>
          </a:p>
        </p:txBody>
      </p:sp>
    </p:spTree>
    <p:extLst>
      <p:ext uri="{BB962C8B-B14F-4D97-AF65-F5344CB8AC3E}">
        <p14:creationId xmlns:p14="http://schemas.microsoft.com/office/powerpoint/2010/main" val="48415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a:ln>
            <a:solidFill>
              <a:schemeClr val="accent2">
                <a:lumMod val="75000"/>
              </a:schemeClr>
            </a:solidFill>
          </a:ln>
        </p:spPr>
        <p:txBody>
          <a:bodyPr/>
          <a:lstStyle/>
          <a:p>
            <a:r>
              <a:rPr lang="en-US" b="1" dirty="0" smtClean="0"/>
              <a:t>Writing a Thesis statement</a:t>
            </a:r>
            <a:endParaRPr lang="en-US" b="1" dirty="0"/>
          </a:p>
        </p:txBody>
      </p:sp>
      <p:sp>
        <p:nvSpPr>
          <p:cNvPr id="3" name="Content Placeholder 2"/>
          <p:cNvSpPr>
            <a:spLocks noGrp="1"/>
          </p:cNvSpPr>
          <p:nvPr>
            <p:ph idx="1"/>
          </p:nvPr>
        </p:nvSpPr>
        <p:spPr>
          <a:solidFill>
            <a:schemeClr val="accent1">
              <a:lumMod val="60000"/>
              <a:lumOff val="40000"/>
            </a:schemeClr>
          </a:solidFill>
          <a:ln>
            <a:solidFill>
              <a:srgbClr val="00B050"/>
            </a:solidFill>
          </a:ln>
        </p:spPr>
        <p:txBody>
          <a:bodyPr>
            <a:normAutofit lnSpcReduction="10000"/>
          </a:bodyPr>
          <a:lstStyle/>
          <a:p>
            <a:r>
              <a:rPr lang="en-US" b="1" dirty="0" smtClean="0"/>
              <a:t>What’s the big idea that permeates the text? </a:t>
            </a:r>
            <a:r>
              <a:rPr lang="en-US" dirty="0" smtClean="0"/>
              <a:t>How do the text structures and language features of the text help construct this meaning. Consider these </a:t>
            </a:r>
            <a:r>
              <a:rPr lang="en-US" b="1" dirty="0" smtClean="0"/>
              <a:t>big ideas</a:t>
            </a:r>
            <a:r>
              <a:rPr lang="en-US" dirty="0" smtClean="0"/>
              <a:t>:</a:t>
            </a:r>
          </a:p>
          <a:p>
            <a:r>
              <a:rPr lang="en-US" dirty="0" smtClean="0"/>
              <a:t>Man’s inhumanity to man; the impact of the misuse of power/corruption; </a:t>
            </a:r>
            <a:r>
              <a:rPr lang="en-US" dirty="0"/>
              <a:t>the gender power imbalance between men and </a:t>
            </a:r>
            <a:r>
              <a:rPr lang="en-US" dirty="0" smtClean="0"/>
              <a:t>women</a:t>
            </a:r>
          </a:p>
          <a:p>
            <a:r>
              <a:rPr lang="en-US" dirty="0" smtClean="0"/>
              <a:t>The need to acceptance human mortality; the circle of life</a:t>
            </a:r>
          </a:p>
          <a:p>
            <a:r>
              <a:rPr lang="en-US" dirty="0" smtClean="0"/>
              <a:t>The power of love to heal; </a:t>
            </a:r>
            <a:r>
              <a:rPr lang="en-US" dirty="0"/>
              <a:t>t</a:t>
            </a:r>
            <a:r>
              <a:rPr lang="en-US" dirty="0" smtClean="0"/>
              <a:t>he challenges associated with entering adulthood (rites of passage, </a:t>
            </a:r>
            <a:r>
              <a:rPr lang="en-US" dirty="0" smtClean="0">
                <a:solidFill>
                  <a:srgbClr val="FF0000"/>
                </a:solidFill>
              </a:rPr>
              <a:t>bildungsroman</a:t>
            </a:r>
            <a:r>
              <a:rPr lang="en-US" dirty="0" smtClean="0"/>
              <a:t>, growing up, coming of age); self-discovery</a:t>
            </a:r>
          </a:p>
          <a:p>
            <a:r>
              <a:rPr lang="en-US" dirty="0" smtClean="0"/>
              <a:t>The damaging effect of technology on the environment/humanity</a:t>
            </a:r>
          </a:p>
          <a:p>
            <a:endParaRPr lang="en-US" dirty="0" smtClean="0"/>
          </a:p>
        </p:txBody>
      </p:sp>
    </p:spTree>
    <p:extLst>
      <p:ext uri="{BB962C8B-B14F-4D97-AF65-F5344CB8AC3E}">
        <p14:creationId xmlns:p14="http://schemas.microsoft.com/office/powerpoint/2010/main" val="416986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a:ln>
            <a:solidFill>
              <a:schemeClr val="accent2">
                <a:lumMod val="75000"/>
              </a:schemeClr>
            </a:solidFill>
          </a:ln>
        </p:spPr>
        <p:txBody>
          <a:bodyPr/>
          <a:lstStyle/>
          <a:p>
            <a:r>
              <a:rPr lang="en-US" dirty="0" smtClean="0"/>
              <a:t>Writing a Thesis statement</a:t>
            </a:r>
            <a:endParaRPr lang="en-US" dirty="0"/>
          </a:p>
        </p:txBody>
      </p:sp>
      <p:sp>
        <p:nvSpPr>
          <p:cNvPr id="3" name="Content Placeholder 2"/>
          <p:cNvSpPr>
            <a:spLocks noGrp="1"/>
          </p:cNvSpPr>
          <p:nvPr>
            <p:ph idx="1"/>
          </p:nvPr>
        </p:nvSpPr>
        <p:spPr>
          <a:solidFill>
            <a:schemeClr val="accent1">
              <a:lumMod val="60000"/>
              <a:lumOff val="40000"/>
            </a:schemeClr>
          </a:solidFill>
          <a:ln>
            <a:solidFill>
              <a:srgbClr val="00B050"/>
            </a:solidFill>
          </a:ln>
        </p:spPr>
        <p:txBody>
          <a:bodyPr>
            <a:normAutofit/>
          </a:bodyPr>
          <a:lstStyle/>
          <a:p>
            <a:r>
              <a:rPr lang="en-US" b="1" dirty="0" smtClean="0"/>
              <a:t>Some other big ideas:</a:t>
            </a:r>
          </a:p>
          <a:p>
            <a:r>
              <a:rPr lang="en-US" dirty="0" smtClean="0"/>
              <a:t>The impact of change on traditions</a:t>
            </a:r>
          </a:p>
          <a:p>
            <a:r>
              <a:rPr lang="en-US" dirty="0" smtClean="0"/>
              <a:t>The dangers of ignorance; loneliness as a destructive force</a:t>
            </a:r>
          </a:p>
          <a:p>
            <a:r>
              <a:rPr lang="en-US" dirty="0" smtClean="0"/>
              <a:t>The pain of displacement, of marginalization, of being ‘the other’</a:t>
            </a:r>
          </a:p>
          <a:p>
            <a:r>
              <a:rPr lang="en-US" dirty="0" smtClean="0"/>
              <a:t>The heartbreak of betrayal</a:t>
            </a:r>
          </a:p>
          <a:p>
            <a:r>
              <a:rPr lang="en-US" dirty="0" smtClean="0"/>
              <a:t>The conflict between an individual and society; the need for humans to be free; the dangers of conformity</a:t>
            </a:r>
          </a:p>
          <a:p>
            <a:r>
              <a:rPr lang="en-US" b="1" dirty="0" smtClean="0">
                <a:solidFill>
                  <a:srgbClr val="FF0000"/>
                </a:solidFill>
              </a:rPr>
              <a:t>What are some of the sweeping themes of texts you are studying in English?  </a:t>
            </a:r>
          </a:p>
          <a:p>
            <a:endParaRPr lang="en-US" dirty="0" smtClean="0"/>
          </a:p>
        </p:txBody>
      </p:sp>
    </p:spTree>
    <p:extLst>
      <p:ext uri="{BB962C8B-B14F-4D97-AF65-F5344CB8AC3E}">
        <p14:creationId xmlns:p14="http://schemas.microsoft.com/office/powerpoint/2010/main" val="18768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accent2">
                <a:lumMod val="50000"/>
              </a:schemeClr>
            </a:solidFill>
          </a:ln>
        </p:spPr>
        <p:txBody>
          <a:bodyPr/>
          <a:lstStyle/>
          <a:p>
            <a:r>
              <a:rPr lang="en-US" dirty="0" smtClean="0"/>
              <a:t>Thesis statement</a:t>
            </a:r>
            <a:endParaRPr lang="en-US" dirty="0"/>
          </a:p>
        </p:txBody>
      </p:sp>
      <p:sp>
        <p:nvSpPr>
          <p:cNvPr id="3" name="Content Placeholder 2"/>
          <p:cNvSpPr>
            <a:spLocks noGrp="1"/>
          </p:cNvSpPr>
          <p:nvPr>
            <p:ph sz="half" idx="1"/>
          </p:nvPr>
        </p:nvSpPr>
        <p:spPr>
          <a:solidFill>
            <a:schemeClr val="accent2">
              <a:lumMod val="20000"/>
              <a:lumOff val="80000"/>
            </a:schemeClr>
          </a:solidFill>
          <a:ln>
            <a:solidFill>
              <a:schemeClr val="accent2">
                <a:lumMod val="50000"/>
              </a:schemeClr>
            </a:solidFill>
          </a:ln>
        </p:spPr>
        <p:txBody>
          <a:bodyPr/>
          <a:lstStyle/>
          <a:p>
            <a:r>
              <a:rPr lang="en-AU" dirty="0"/>
              <a:t>The thesis statement tells your reader what to expect: it is a restricted, precisely worded declarative sentence that states the purpose of your essay -- the point you are trying to make.</a:t>
            </a:r>
            <a:endParaRPr lang="en-AU" dirty="0" smtClean="0"/>
          </a:p>
          <a:p>
            <a:endParaRPr lang="en-AU" dirty="0"/>
          </a:p>
          <a:p>
            <a:endParaRPr lang="en-AU" dirty="0" smtClean="0"/>
          </a:p>
          <a:p>
            <a:r>
              <a:rPr lang="en-AU" dirty="0" smtClean="0"/>
              <a:t>Without </a:t>
            </a:r>
            <a:r>
              <a:rPr lang="en-AU" dirty="0"/>
              <a:t>a carefully conceived thesis, an essay has no chance of </a:t>
            </a:r>
            <a:r>
              <a:rPr lang="en-AU" dirty="0" smtClean="0"/>
              <a:t>success. </a:t>
            </a:r>
            <a:endParaRPr lang="en-US" dirty="0"/>
          </a:p>
        </p:txBody>
      </p:sp>
      <p:sp>
        <p:nvSpPr>
          <p:cNvPr id="4" name="Content Placeholder 3"/>
          <p:cNvSpPr>
            <a:spLocks noGrp="1"/>
          </p:cNvSpPr>
          <p:nvPr>
            <p:ph sz="half" idx="2"/>
          </p:nvPr>
        </p:nvSpPr>
        <p:spPr>
          <a:solidFill>
            <a:schemeClr val="accent1">
              <a:lumMod val="40000"/>
              <a:lumOff val="60000"/>
            </a:schemeClr>
          </a:solidFill>
          <a:ln>
            <a:solidFill>
              <a:schemeClr val="accent2">
                <a:lumMod val="50000"/>
              </a:schemeClr>
            </a:solidFill>
          </a:ln>
        </p:spPr>
        <p:txBody>
          <a:bodyPr/>
          <a:lstStyle/>
          <a:p>
            <a:r>
              <a:rPr lang="en-US" dirty="0" smtClean="0"/>
              <a:t>It is just a pile of junk!</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987" y="3110752"/>
            <a:ext cx="3899647" cy="2671483"/>
          </a:xfrm>
          <a:prstGeom prst="rect">
            <a:avLst/>
          </a:prstGeom>
        </p:spPr>
      </p:pic>
    </p:spTree>
    <p:extLst>
      <p:ext uri="{BB962C8B-B14F-4D97-AF65-F5344CB8AC3E}">
        <p14:creationId xmlns:p14="http://schemas.microsoft.com/office/powerpoint/2010/main" val="167081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1)">
                                      <p:cBhvr>
                                        <p:cTn id="3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a:ln>
            <a:solidFill>
              <a:schemeClr val="tx2"/>
            </a:solidFill>
          </a:ln>
        </p:spPr>
        <p:txBody>
          <a:bodyPr/>
          <a:lstStyle/>
          <a:p>
            <a:r>
              <a:rPr lang="en-US" dirty="0" smtClean="0"/>
              <a:t>Examples of Thesis Statements</a:t>
            </a:r>
            <a:endParaRPr lang="en-US" dirty="0"/>
          </a:p>
        </p:txBody>
      </p:sp>
      <p:sp>
        <p:nvSpPr>
          <p:cNvPr id="3" name="Content Placeholder 2"/>
          <p:cNvSpPr>
            <a:spLocks noGrp="1"/>
          </p:cNvSpPr>
          <p:nvPr>
            <p:ph sz="half" idx="1"/>
          </p:nvPr>
        </p:nvSpPr>
        <p:spPr>
          <a:solidFill>
            <a:schemeClr val="accent1">
              <a:lumMod val="60000"/>
              <a:lumOff val="40000"/>
            </a:schemeClr>
          </a:solidFill>
          <a:ln>
            <a:solidFill>
              <a:schemeClr val="tx2"/>
            </a:solidFill>
          </a:ln>
        </p:spPr>
        <p:txBody>
          <a:bodyPr>
            <a:normAutofit lnSpcReduction="10000"/>
          </a:bodyPr>
          <a:lstStyle/>
          <a:p>
            <a:r>
              <a:rPr lang="en-AU" dirty="0"/>
              <a:t>The fate of the main characters in </a:t>
            </a:r>
            <a:r>
              <a:rPr lang="en-AU" i="1" dirty="0"/>
              <a:t>Antigone</a:t>
            </a:r>
            <a:r>
              <a:rPr lang="en-AU" dirty="0"/>
              <a:t> illustrates the danger of excessive pride</a:t>
            </a:r>
            <a:r>
              <a:rPr lang="en-AU" dirty="0" smtClean="0"/>
              <a:t>.</a:t>
            </a:r>
          </a:p>
          <a:p>
            <a:r>
              <a:rPr lang="en-AU" dirty="0"/>
              <a:t>The imagery in Dylan </a:t>
            </a:r>
            <a:r>
              <a:rPr lang="en-AU" dirty="0" smtClean="0"/>
              <a:t>Thomas’s </a:t>
            </a:r>
            <a:r>
              <a:rPr lang="en-AU" dirty="0"/>
              <a:t>poem “</a:t>
            </a:r>
            <a:r>
              <a:rPr lang="en-AU" i="1" dirty="0"/>
              <a:t>Fern Hill</a:t>
            </a:r>
            <a:r>
              <a:rPr lang="en-AU" dirty="0"/>
              <a:t>” reveals the ambiguity of </a:t>
            </a:r>
            <a:r>
              <a:rPr lang="en-AU" dirty="0" smtClean="0"/>
              <a:t>humanity's </a:t>
            </a:r>
            <a:r>
              <a:rPr lang="en-AU" dirty="0"/>
              <a:t>relationship with nature</a:t>
            </a:r>
            <a:r>
              <a:rPr lang="en-AU" dirty="0" smtClean="0"/>
              <a:t>.</a:t>
            </a:r>
            <a:endParaRPr lang="en-US" dirty="0"/>
          </a:p>
          <a:p>
            <a:r>
              <a:rPr lang="en-AU" dirty="0" smtClean="0"/>
              <a:t>The </a:t>
            </a:r>
            <a:r>
              <a:rPr lang="en-AU" dirty="0"/>
              <a:t>play </a:t>
            </a:r>
            <a:r>
              <a:rPr lang="en-AU" i="1" dirty="0"/>
              <a:t>Romeo and Juliet </a:t>
            </a:r>
            <a:r>
              <a:rPr lang="en-AU" dirty="0"/>
              <a:t>by William Shakespeare is about </a:t>
            </a:r>
            <a:r>
              <a:rPr lang="en-AU" dirty="0" smtClean="0"/>
              <a:t>fate </a:t>
            </a:r>
            <a:r>
              <a:rPr lang="en-AU" dirty="0"/>
              <a:t>and reveals that a person’s choices can lead to consequences that are completely beyond his control. 	</a:t>
            </a:r>
          </a:p>
          <a:p>
            <a:endParaRPr lang="en-US" dirty="0"/>
          </a:p>
        </p:txBody>
      </p:sp>
      <p:sp>
        <p:nvSpPr>
          <p:cNvPr id="4" name="Content Placeholder 3"/>
          <p:cNvSpPr>
            <a:spLocks noGrp="1"/>
          </p:cNvSpPr>
          <p:nvPr>
            <p:ph sz="half" idx="2"/>
          </p:nvPr>
        </p:nvSpPr>
        <p:spPr>
          <a:solidFill>
            <a:schemeClr val="accent1">
              <a:lumMod val="60000"/>
              <a:lumOff val="40000"/>
            </a:schemeClr>
          </a:solidFill>
          <a:ln>
            <a:solidFill>
              <a:schemeClr val="tx2"/>
            </a:solidFill>
          </a:ln>
        </p:spPr>
        <p:txBody>
          <a:bodyPr>
            <a:normAutofit lnSpcReduction="10000"/>
          </a:bodyPr>
          <a:lstStyle/>
          <a:p>
            <a:pPr marL="0" indent="0">
              <a:buNone/>
            </a:pPr>
            <a:r>
              <a:rPr lang="en-AU" i="1" dirty="0" smtClean="0"/>
              <a:t>The </a:t>
            </a:r>
            <a:r>
              <a:rPr lang="en-AU" i="1" dirty="0"/>
              <a:t>Lord of the Rings </a:t>
            </a:r>
            <a:r>
              <a:rPr lang="en-AU" dirty="0"/>
              <a:t>film trilogy is about </a:t>
            </a:r>
            <a:r>
              <a:rPr lang="en-AU" dirty="0" smtClean="0"/>
              <a:t>fellowship </a:t>
            </a:r>
            <a:r>
              <a:rPr lang="en-AU" dirty="0"/>
              <a:t>and reveals the power of brotherhood and community to overcome terrible trials. </a:t>
            </a:r>
            <a:endParaRPr lang="en-US" dirty="0"/>
          </a:p>
          <a:p>
            <a:pPr marL="0" indent="0">
              <a:buNone/>
            </a:pPr>
            <a:r>
              <a:rPr lang="en-AU" dirty="0" smtClean="0"/>
              <a:t>The </a:t>
            </a:r>
            <a:r>
              <a:rPr lang="en-AU" dirty="0"/>
              <a:t>novel </a:t>
            </a:r>
            <a:r>
              <a:rPr lang="en-AU" i="1" dirty="0"/>
              <a:t>All Quiet on the Western Front </a:t>
            </a:r>
            <a:r>
              <a:rPr lang="en-AU" dirty="0"/>
              <a:t>by Erich Maria Remarque is about </a:t>
            </a:r>
            <a:r>
              <a:rPr lang="en-AU" dirty="0" smtClean="0"/>
              <a:t>isolation </a:t>
            </a:r>
            <a:r>
              <a:rPr lang="en-AU" dirty="0"/>
              <a:t>and reveals the alienating effects of warfare on man. 	</a:t>
            </a:r>
          </a:p>
          <a:p>
            <a:pPr marL="0" indent="0">
              <a:buNone/>
            </a:pPr>
            <a:r>
              <a:rPr lang="en-AU" dirty="0"/>
              <a:t>Love in </a:t>
            </a:r>
            <a:r>
              <a:rPr lang="en-AU" i="1" dirty="0"/>
              <a:t>The Great Gatsby</a:t>
            </a:r>
            <a:r>
              <a:rPr lang="en-AU" dirty="0"/>
              <a:t> is only the result of </a:t>
            </a:r>
            <a:r>
              <a:rPr lang="en-AU" dirty="0">
                <a:hlinkClick r:id="rId2"/>
              </a:rPr>
              <a:t>self-deception</a:t>
            </a:r>
            <a:r>
              <a:rPr lang="en-AU" dirty="0"/>
              <a:t> and denial.	</a:t>
            </a:r>
          </a:p>
          <a:p>
            <a:endParaRPr lang="en-US" dirty="0"/>
          </a:p>
        </p:txBody>
      </p:sp>
    </p:spTree>
    <p:extLst>
      <p:ext uri="{BB962C8B-B14F-4D97-AF65-F5344CB8AC3E}">
        <p14:creationId xmlns:p14="http://schemas.microsoft.com/office/powerpoint/2010/main" val="36516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1000"/>
                                        <p:tgtEl>
                                          <p:spTgt spid="4">
                                            <p:txEl>
                                              <p:pRg st="0" end="0"/>
                                            </p:txEl>
                                          </p:spTgt>
                                        </p:tgtEl>
                                      </p:cBhvr>
                                    </p:animEffect>
                                    <p:anim calcmode="lin" valueType="num">
                                      <p:cBhvr>
                                        <p:cTn id="3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fade">
                                      <p:cBhvr>
                                        <p:cTn id="41" dur="1000"/>
                                        <p:tgtEl>
                                          <p:spTgt spid="4">
                                            <p:txEl>
                                              <p:pRg st="1" end="1"/>
                                            </p:txEl>
                                          </p:spTgt>
                                        </p:tgtEl>
                                      </p:cBhvr>
                                    </p:animEffect>
                                    <p:anim calcmode="lin" valueType="num">
                                      <p:cBhvr>
                                        <p:cTn id="4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fade">
                                      <p:cBhvr>
                                        <p:cTn id="48" dur="1000"/>
                                        <p:tgtEl>
                                          <p:spTgt spid="4">
                                            <p:txEl>
                                              <p:pRg st="2" end="2"/>
                                            </p:txEl>
                                          </p:spTgt>
                                        </p:tgtEl>
                                      </p:cBhvr>
                                    </p:animEffect>
                                    <p:anim calcmode="lin" valueType="num">
                                      <p:cBhvr>
                                        <p:cTn id="4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a:solidFill>
              <a:schemeClr val="tx2"/>
            </a:solidFill>
          </a:ln>
        </p:spPr>
        <p:txBody>
          <a:bodyPr/>
          <a:lstStyle/>
          <a:p>
            <a:r>
              <a:rPr lang="en-US" dirty="0" smtClean="0"/>
              <a:t>Writing a theme statement</a:t>
            </a:r>
            <a:endParaRPr lang="en-US" dirty="0"/>
          </a:p>
        </p:txBody>
      </p:sp>
      <p:sp>
        <p:nvSpPr>
          <p:cNvPr id="3" name="Content Placeholder 2"/>
          <p:cNvSpPr>
            <a:spLocks noGrp="1"/>
          </p:cNvSpPr>
          <p:nvPr>
            <p:ph sz="half" idx="1"/>
          </p:nvPr>
        </p:nvSpPr>
        <p:spPr>
          <a:solidFill>
            <a:schemeClr val="accent1">
              <a:lumMod val="20000"/>
              <a:lumOff val="80000"/>
            </a:schemeClr>
          </a:solidFill>
          <a:ln>
            <a:solidFill>
              <a:schemeClr val="tx2"/>
            </a:solidFill>
          </a:ln>
        </p:spPr>
        <p:txBody>
          <a:bodyPr>
            <a:normAutofit fontScale="92500" lnSpcReduction="20000"/>
          </a:bodyPr>
          <a:lstStyle/>
          <a:p>
            <a:r>
              <a:rPr lang="en-US" dirty="0"/>
              <a:t>The </a:t>
            </a:r>
            <a:r>
              <a:rPr lang="en-US" dirty="0">
                <a:solidFill>
                  <a:srgbClr val="FF0000"/>
                </a:solidFill>
              </a:rPr>
              <a:t>genre/title </a:t>
            </a:r>
            <a:r>
              <a:rPr lang="en-US" dirty="0"/>
              <a:t>by </a:t>
            </a:r>
            <a:r>
              <a:rPr lang="en-US" dirty="0">
                <a:solidFill>
                  <a:srgbClr val="FF0000"/>
                </a:solidFill>
              </a:rPr>
              <a:t>author</a:t>
            </a:r>
            <a:r>
              <a:rPr lang="en-US" dirty="0"/>
              <a:t> is about </a:t>
            </a:r>
            <a:r>
              <a:rPr lang="en-US" dirty="0">
                <a:solidFill>
                  <a:srgbClr val="FF0000"/>
                </a:solidFill>
              </a:rPr>
              <a:t>topic/abstract concept </a:t>
            </a:r>
            <a:r>
              <a:rPr lang="en-US" dirty="0"/>
              <a:t>and reveals that </a:t>
            </a:r>
            <a:r>
              <a:rPr lang="en-US" dirty="0">
                <a:solidFill>
                  <a:srgbClr val="FF0000"/>
                </a:solidFill>
              </a:rPr>
              <a:t>assertion about humanity</a:t>
            </a:r>
            <a:r>
              <a:rPr lang="en-US" dirty="0"/>
              <a:t>. E.g.</a:t>
            </a:r>
          </a:p>
          <a:p>
            <a:r>
              <a:rPr lang="en-AU" dirty="0"/>
              <a:t>The novel </a:t>
            </a:r>
            <a:r>
              <a:rPr lang="en-AU" i="1" dirty="0"/>
              <a:t>All Quiet on the Western Front </a:t>
            </a:r>
            <a:r>
              <a:rPr lang="en-AU" dirty="0"/>
              <a:t>by Erich Maria Remarque is about isolation and reveals the alienating effects of warfare on man.</a:t>
            </a:r>
          </a:p>
          <a:p>
            <a:r>
              <a:rPr lang="en-AU" dirty="0"/>
              <a:t>This is a reasonable starting point. </a:t>
            </a:r>
            <a:r>
              <a:rPr lang="en-AU" sz="1800" dirty="0"/>
              <a:t>See document entitled “How to Write a Theme Statement” on NEST</a:t>
            </a:r>
            <a:endParaRPr lang="en-US" sz="1800" dirty="0"/>
          </a:p>
          <a:p>
            <a:endParaRPr lang="en-US" dirty="0" smtClean="0"/>
          </a:p>
          <a:p>
            <a:endParaRPr lang="en-US" dirty="0"/>
          </a:p>
          <a:p>
            <a:r>
              <a:rPr lang="en-AU" dirty="0"/>
              <a:t>	</a:t>
            </a:r>
          </a:p>
          <a:p>
            <a:endParaRPr lang="en-US" dirty="0"/>
          </a:p>
        </p:txBody>
      </p:sp>
      <p:sp>
        <p:nvSpPr>
          <p:cNvPr id="4" name="Content Placeholder 3"/>
          <p:cNvSpPr>
            <a:spLocks noGrp="1"/>
          </p:cNvSpPr>
          <p:nvPr>
            <p:ph sz="half" idx="2"/>
          </p:nvPr>
        </p:nvSpPr>
        <p:spPr>
          <a:solidFill>
            <a:schemeClr val="accent1">
              <a:lumMod val="75000"/>
            </a:schemeClr>
          </a:solidFill>
        </p:spPr>
        <p:txBody>
          <a:bodyPr>
            <a:normAutofit fontScale="92500" lnSpcReduction="20000"/>
          </a:bodyPr>
          <a:lstStyle/>
          <a:p>
            <a:endParaRPr lang="en-US" sz="1800" dirty="0" smtClean="0"/>
          </a:p>
          <a:p>
            <a:pPr marL="0" indent="0">
              <a:buNone/>
            </a:pPr>
            <a:endParaRPr lang="en-US" sz="1600" dirty="0"/>
          </a:p>
          <a:p>
            <a:r>
              <a:rPr lang="en-AU" sz="1600" dirty="0"/>
              <a:t>When writing your assertion about humanity, focus on the lesson or message the work shares regarding the topic. So, if your text is about “self-discovery,” what </a:t>
            </a:r>
            <a:r>
              <a:rPr lang="en-AU" sz="1600" dirty="0" smtClean="0"/>
              <a:t>idea about </a:t>
            </a:r>
            <a:r>
              <a:rPr lang="en-AU" sz="1600" dirty="0"/>
              <a:t>self-discovery does </a:t>
            </a:r>
            <a:r>
              <a:rPr lang="en-AU" sz="1600" dirty="0" smtClean="0"/>
              <a:t>it convey? </a:t>
            </a:r>
            <a:endParaRPr lang="en-AU" sz="1600" dirty="0"/>
          </a:p>
          <a:p>
            <a:r>
              <a:rPr lang="en-US" sz="1600" dirty="0"/>
              <a:t>	</a:t>
            </a:r>
          </a:p>
          <a:p>
            <a:r>
              <a:rPr lang="en-US" sz="1800" dirty="0" smtClean="0"/>
              <a:t> </a:t>
            </a:r>
            <a:endParaRPr lang="en-US" sz="1800" dirty="0"/>
          </a:p>
        </p:txBody>
      </p:sp>
    </p:spTree>
    <p:extLst>
      <p:ext uri="{BB962C8B-B14F-4D97-AF65-F5344CB8AC3E}">
        <p14:creationId xmlns:p14="http://schemas.microsoft.com/office/powerpoint/2010/main" val="1103983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F04871-9402-46C6-A08C-4AB885BA4228}"/>
              </a:ext>
            </a:extLst>
          </p:cNvPr>
          <p:cNvSpPr>
            <a:spLocks noGrp="1"/>
          </p:cNvSpPr>
          <p:nvPr>
            <p:ph type="title"/>
          </p:nvPr>
        </p:nvSpPr>
        <p:spPr>
          <a:xfrm>
            <a:off x="1066799" y="642594"/>
            <a:ext cx="10621617" cy="1371600"/>
          </a:xfrm>
          <a:solidFill>
            <a:schemeClr val="accent2">
              <a:lumMod val="20000"/>
              <a:lumOff val="80000"/>
            </a:schemeClr>
          </a:solidFill>
          <a:ln>
            <a:solidFill>
              <a:schemeClr val="tx2"/>
            </a:solidFill>
          </a:ln>
        </p:spPr>
        <p:txBody>
          <a:bodyPr/>
          <a:lstStyle/>
          <a:p>
            <a:r>
              <a:rPr lang="en-AU" dirty="0"/>
              <a:t>Planning Your Response – Writing Conventions</a:t>
            </a:r>
          </a:p>
        </p:txBody>
      </p:sp>
      <p:sp>
        <p:nvSpPr>
          <p:cNvPr id="3" name="Content Placeholder 2">
            <a:extLst>
              <a:ext uri="{FF2B5EF4-FFF2-40B4-BE49-F238E27FC236}">
                <a16:creationId xmlns="" xmlns:a16="http://schemas.microsoft.com/office/drawing/2014/main" id="{42B228CB-366D-4C69-B68C-AF9C839075C6}"/>
              </a:ext>
            </a:extLst>
          </p:cNvPr>
          <p:cNvSpPr>
            <a:spLocks noGrp="1"/>
          </p:cNvSpPr>
          <p:nvPr>
            <p:ph idx="1"/>
          </p:nvPr>
        </p:nvSpPr>
        <p:spPr>
          <a:xfrm>
            <a:off x="1066800" y="2103120"/>
            <a:ext cx="10058400" cy="4297680"/>
          </a:xfrm>
          <a:solidFill>
            <a:schemeClr val="accent1">
              <a:lumMod val="60000"/>
              <a:lumOff val="40000"/>
            </a:schemeClr>
          </a:solidFill>
          <a:ln>
            <a:solidFill>
              <a:schemeClr val="tx2"/>
            </a:solidFill>
          </a:ln>
        </p:spPr>
        <p:txBody>
          <a:bodyPr>
            <a:normAutofit/>
          </a:bodyPr>
          <a:lstStyle/>
          <a:p>
            <a:r>
              <a:rPr lang="en-AU" dirty="0"/>
              <a:t>You do not need to provide any references or even citations. The only text to which you refer will be the stimulus item, and as long as you use quotation marks for direct references, then you will be </a:t>
            </a:r>
            <a:r>
              <a:rPr lang="en-AU" dirty="0" smtClean="0"/>
              <a:t>fine.</a:t>
            </a:r>
            <a:endParaRPr lang="en-AU" dirty="0"/>
          </a:p>
          <a:p>
            <a:r>
              <a:rPr lang="en-AU" dirty="0"/>
              <a:t>You do not need to provide a title to your </a:t>
            </a:r>
            <a:r>
              <a:rPr lang="en-AU" dirty="0" smtClean="0"/>
              <a:t>work.</a:t>
            </a:r>
            <a:endParaRPr lang="en-AU" dirty="0"/>
          </a:p>
          <a:p>
            <a:r>
              <a:rPr lang="en-AU" dirty="0"/>
              <a:t>Consistent formatting – when referring to the title of the stimulus item, put it in single inverted commas (e.g. ‘The Man From Ironbark’, ‘The Pig’, ‘Bored</a:t>
            </a:r>
            <a:r>
              <a:rPr lang="en-AU" dirty="0" smtClean="0"/>
              <a:t>’)</a:t>
            </a:r>
            <a:endParaRPr lang="en-AU" dirty="0"/>
          </a:p>
        </p:txBody>
      </p:sp>
    </p:spTree>
    <p:extLst>
      <p:ext uri="{BB962C8B-B14F-4D97-AF65-F5344CB8AC3E}">
        <p14:creationId xmlns:p14="http://schemas.microsoft.com/office/powerpoint/2010/main" val="420710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a:ln>
            <a:solidFill>
              <a:schemeClr val="tx1"/>
            </a:solidFill>
          </a:ln>
        </p:spPr>
        <p:txBody>
          <a:bodyPr/>
          <a:lstStyle/>
          <a:p>
            <a:r>
              <a:rPr lang="en-US" dirty="0" smtClean="0"/>
              <a:t>Exam Essay</a:t>
            </a:r>
            <a:endParaRPr lang="en-US" dirty="0"/>
          </a:p>
        </p:txBody>
      </p:sp>
      <p:sp>
        <p:nvSpPr>
          <p:cNvPr id="3" name="Content Placeholder 2"/>
          <p:cNvSpPr>
            <a:spLocks noGrp="1"/>
          </p:cNvSpPr>
          <p:nvPr>
            <p:ph idx="1"/>
          </p:nvPr>
        </p:nvSpPr>
        <p:spPr>
          <a:solidFill>
            <a:schemeClr val="accent1">
              <a:lumMod val="60000"/>
              <a:lumOff val="40000"/>
            </a:schemeClr>
          </a:solidFill>
          <a:ln>
            <a:solidFill>
              <a:schemeClr val="tx2"/>
            </a:solidFill>
          </a:ln>
        </p:spPr>
        <p:txBody>
          <a:bodyPr/>
          <a:lstStyle/>
          <a:p>
            <a:r>
              <a:rPr lang="en-AU" dirty="0" smtClean="0"/>
              <a:t>Suggested structure: Five long paragraphs. </a:t>
            </a:r>
          </a:p>
          <a:p>
            <a:r>
              <a:rPr lang="en-AU" dirty="0" smtClean="0">
                <a:solidFill>
                  <a:srgbClr val="00B0F0"/>
                </a:solidFill>
              </a:rPr>
              <a:t>Introduction</a:t>
            </a:r>
            <a:r>
              <a:rPr lang="en-AU" dirty="0">
                <a:solidFill>
                  <a:srgbClr val="00B0F0"/>
                </a:solidFill>
              </a:rPr>
              <a:t>,</a:t>
            </a:r>
            <a:r>
              <a:rPr lang="en-AU" dirty="0"/>
              <a:t> </a:t>
            </a:r>
            <a:r>
              <a:rPr lang="en-AU" dirty="0">
                <a:solidFill>
                  <a:srgbClr val="00B050"/>
                </a:solidFill>
              </a:rPr>
              <a:t>3 </a:t>
            </a:r>
            <a:r>
              <a:rPr lang="en-AU" dirty="0" smtClean="0">
                <a:solidFill>
                  <a:srgbClr val="00B050"/>
                </a:solidFill>
              </a:rPr>
              <a:t>body paragraphs </a:t>
            </a:r>
            <a:r>
              <a:rPr lang="en-AU" dirty="0"/>
              <a:t>(2 applying TC approaches, and 1 applying a WC approach) </a:t>
            </a:r>
            <a:r>
              <a:rPr lang="en-AU" dirty="0">
                <a:solidFill>
                  <a:srgbClr val="C00000"/>
                </a:solidFill>
              </a:rPr>
              <a:t>and a conclusion</a:t>
            </a:r>
            <a:r>
              <a:rPr lang="en-AU" dirty="0"/>
              <a:t>. </a:t>
            </a:r>
            <a:endParaRPr lang="en-AU" dirty="0" smtClean="0"/>
          </a:p>
          <a:p>
            <a:r>
              <a:rPr lang="en-AU" dirty="0" smtClean="0"/>
              <a:t>The External Assessment </a:t>
            </a:r>
            <a:r>
              <a:rPr lang="en-AU" dirty="0"/>
              <a:t>doesn’t require a BALANCE between approaches, so as long as </a:t>
            </a:r>
            <a:r>
              <a:rPr lang="en-AU" dirty="0" smtClean="0"/>
              <a:t>you </a:t>
            </a:r>
            <a:r>
              <a:rPr lang="en-AU" dirty="0"/>
              <a:t>cover both TC and WC </a:t>
            </a:r>
            <a:r>
              <a:rPr lang="en-AU" dirty="0" smtClean="0"/>
              <a:t>approaches.</a:t>
            </a:r>
          </a:p>
          <a:p>
            <a:r>
              <a:rPr lang="en-AU" dirty="0" smtClean="0"/>
              <a:t>The </a:t>
            </a:r>
            <a:r>
              <a:rPr lang="en-AU" dirty="0"/>
              <a:t>discernment comes in terms of selecting appropriate approaches to support the overall interpretation. Your objective in writing a literary analysis essay is to convince the person reading your essay that you have </a:t>
            </a:r>
            <a:r>
              <a:rPr lang="en-AU" dirty="0" smtClean="0"/>
              <a:t>supported your ‘reading’ of the text.</a:t>
            </a:r>
            <a:endParaRPr lang="en-US" dirty="0"/>
          </a:p>
        </p:txBody>
      </p:sp>
    </p:spTree>
    <p:extLst>
      <p:ext uri="{BB962C8B-B14F-4D97-AF65-F5344CB8AC3E}">
        <p14:creationId xmlns:p14="http://schemas.microsoft.com/office/powerpoint/2010/main" val="182263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2"/>
            </a:solidFill>
          </a:ln>
        </p:spPr>
        <p:txBody>
          <a:bodyPr/>
          <a:lstStyle/>
          <a:p>
            <a:r>
              <a:rPr lang="en-US" dirty="0" smtClean="0"/>
              <a:t>Exam Essay</a:t>
            </a:r>
            <a:endParaRPr lang="en-US" dirty="0"/>
          </a:p>
        </p:txBody>
      </p:sp>
      <p:sp>
        <p:nvSpPr>
          <p:cNvPr id="3" name="Content Placeholder 2"/>
          <p:cNvSpPr>
            <a:spLocks noGrp="1"/>
          </p:cNvSpPr>
          <p:nvPr>
            <p:ph idx="1"/>
          </p:nvPr>
        </p:nvSpPr>
        <p:spPr>
          <a:solidFill>
            <a:schemeClr val="accent1">
              <a:lumMod val="60000"/>
              <a:lumOff val="40000"/>
            </a:schemeClr>
          </a:solidFill>
          <a:ln>
            <a:solidFill>
              <a:srgbClr val="00B050"/>
            </a:solidFill>
          </a:ln>
        </p:spPr>
        <p:txBody>
          <a:bodyPr>
            <a:normAutofit lnSpcReduction="10000"/>
          </a:bodyPr>
          <a:lstStyle/>
          <a:p>
            <a:r>
              <a:rPr lang="en-AU" dirty="0"/>
              <a:t>This kind of writing demands tight organization and control. </a:t>
            </a:r>
            <a:endParaRPr lang="en-AU" dirty="0" smtClean="0"/>
          </a:p>
          <a:p>
            <a:r>
              <a:rPr lang="en-AU" dirty="0" smtClean="0"/>
              <a:t>Therefore</a:t>
            </a:r>
            <a:r>
              <a:rPr lang="en-AU" dirty="0"/>
              <a:t>, your essay must have </a:t>
            </a:r>
            <a:r>
              <a:rPr lang="en-AU" dirty="0">
                <a:solidFill>
                  <a:srgbClr val="00B0F0"/>
                </a:solidFill>
              </a:rPr>
              <a:t>a central idea </a:t>
            </a:r>
            <a:r>
              <a:rPr lang="en-AU" dirty="0"/>
              <a:t>(thesis), it must have several paragraphs that grow systematically out of </a:t>
            </a:r>
            <a:r>
              <a:rPr lang="en-AU" dirty="0">
                <a:solidFill>
                  <a:srgbClr val="00B0F0"/>
                </a:solidFill>
              </a:rPr>
              <a:t>the central idea</a:t>
            </a:r>
            <a:r>
              <a:rPr lang="en-AU" dirty="0"/>
              <a:t>, and everything in it must be directly related to </a:t>
            </a:r>
            <a:r>
              <a:rPr lang="en-AU" dirty="0">
                <a:solidFill>
                  <a:srgbClr val="00B0F0"/>
                </a:solidFill>
              </a:rPr>
              <a:t>the central idea </a:t>
            </a:r>
            <a:r>
              <a:rPr lang="en-AU" dirty="0"/>
              <a:t>and must contribute to the reader’s </a:t>
            </a:r>
            <a:r>
              <a:rPr lang="en-AU" dirty="0" smtClean="0"/>
              <a:t>understanding </a:t>
            </a:r>
            <a:r>
              <a:rPr lang="en-AU" dirty="0"/>
              <a:t>of that </a:t>
            </a:r>
            <a:r>
              <a:rPr lang="en-AU" dirty="0">
                <a:solidFill>
                  <a:srgbClr val="00B0F0"/>
                </a:solidFill>
              </a:rPr>
              <a:t>central idea</a:t>
            </a:r>
            <a:r>
              <a:rPr lang="en-AU" dirty="0" smtClean="0"/>
              <a:t>.</a:t>
            </a:r>
          </a:p>
          <a:p>
            <a:pPr marL="0" indent="0">
              <a:buNone/>
            </a:pPr>
            <a:r>
              <a:rPr lang="en-AU" dirty="0"/>
              <a:t>Plan your time to give yourself enough time to edit at least twice</a:t>
            </a:r>
          </a:p>
          <a:p>
            <a:pPr lvl="1"/>
            <a:r>
              <a:rPr lang="en-AU" sz="1600" dirty="0"/>
              <a:t>Edit once for SPAG (spelling, punctuation, and grammar)</a:t>
            </a:r>
          </a:p>
          <a:p>
            <a:pPr lvl="1"/>
            <a:r>
              <a:rPr lang="en-AU" sz="1600" dirty="0"/>
              <a:t>Edit another time for structure and synthesis. Look for the following:</a:t>
            </a:r>
          </a:p>
          <a:p>
            <a:pPr lvl="2"/>
            <a:r>
              <a:rPr lang="en-AU" sz="1300" dirty="0"/>
              <a:t>Repetitious phrasing … repetition of key words and phrases is generally okay, and works as a cohesive tool for synthesising your work, but if you keep using the same words or phrases to denote analysis, to link between ideas, or to start sentences, then you need to fix this when you edit</a:t>
            </a:r>
          </a:p>
          <a:p>
            <a:pPr lvl="2"/>
            <a:r>
              <a:rPr lang="en-AU" sz="1300" dirty="0"/>
              <a:t>Sentence structure: Are you using dependent clauses, in which there is no subject, as sentences? Are you writing overcomplicated sentences, where the subject/purpose of the sentence gets lost amidst the word vomit? </a:t>
            </a:r>
            <a:r>
              <a:rPr lang="en-AU" sz="1300" b="1" dirty="0"/>
              <a:t>Remember that it is okay to use simple sentences. Learn how and when to use a semi-colon!</a:t>
            </a:r>
            <a:endParaRPr lang="en-AU" sz="1300" dirty="0"/>
          </a:p>
          <a:p>
            <a:endParaRPr lang="en-US" dirty="0"/>
          </a:p>
        </p:txBody>
      </p:sp>
    </p:spTree>
    <p:extLst>
      <p:ext uri="{BB962C8B-B14F-4D97-AF65-F5344CB8AC3E}">
        <p14:creationId xmlns:p14="http://schemas.microsoft.com/office/powerpoint/2010/main" val="389455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Writing my essay </a:t>
            </a:r>
            <a:r>
              <a:rPr lang="en-US" dirty="0" smtClean="0"/>
              <a:t>- </a:t>
            </a:r>
            <a:r>
              <a:rPr lang="en-US" b="1" dirty="0"/>
              <a:t>Questions to ask</a:t>
            </a:r>
            <a:r>
              <a:rPr lang="en-US" dirty="0"/>
              <a:t>: </a:t>
            </a:r>
          </a:p>
        </p:txBody>
      </p:sp>
      <p:sp>
        <p:nvSpPr>
          <p:cNvPr id="3" name="Content Placeholder 2"/>
          <p:cNvSpPr>
            <a:spLocks noGrp="1"/>
          </p:cNvSpPr>
          <p:nvPr>
            <p:ph idx="1"/>
          </p:nvPr>
        </p:nvSpPr>
        <p:spPr/>
        <p:txBody>
          <a:bodyPr>
            <a:normAutofit fontScale="92500" lnSpcReduction="20000"/>
          </a:bodyPr>
          <a:lstStyle/>
          <a:p>
            <a:r>
              <a:rPr lang="en-US" dirty="0" smtClean="0"/>
              <a:t>What </a:t>
            </a:r>
            <a:r>
              <a:rPr lang="en-US" dirty="0"/>
              <a:t>is my interpretation of this text? </a:t>
            </a:r>
            <a:endParaRPr lang="en-US" dirty="0" smtClean="0"/>
          </a:p>
          <a:p>
            <a:r>
              <a:rPr lang="en-US" dirty="0" smtClean="0"/>
              <a:t>Which </a:t>
            </a:r>
            <a:r>
              <a:rPr lang="en-US" dirty="0"/>
              <a:t>strategies (t-c and w-c-c) most assist me in constructing meaning? </a:t>
            </a:r>
            <a:endParaRPr lang="en-US" dirty="0" smtClean="0"/>
          </a:p>
          <a:p>
            <a:r>
              <a:rPr lang="en-US" dirty="0" smtClean="0"/>
              <a:t>Which </a:t>
            </a:r>
            <a:r>
              <a:rPr lang="en-US" dirty="0"/>
              <a:t>quotes from the text best support me in applying those strategies? </a:t>
            </a:r>
            <a:endParaRPr lang="en-US" dirty="0" smtClean="0"/>
          </a:p>
          <a:p>
            <a:r>
              <a:rPr lang="en-US" dirty="0" smtClean="0"/>
              <a:t>How </a:t>
            </a:r>
            <a:r>
              <a:rPr lang="en-US" dirty="0"/>
              <a:t>can I use significant evidence to best present my case but without needless repetition? </a:t>
            </a:r>
            <a:endParaRPr lang="en-US" dirty="0" smtClean="0"/>
          </a:p>
          <a:p>
            <a:r>
              <a:rPr lang="en-US" dirty="0" smtClean="0"/>
              <a:t>How </a:t>
            </a:r>
            <a:r>
              <a:rPr lang="en-US" dirty="0"/>
              <a:t>can I fashion my paragraphs into a cohesive essay, using topic and (subtle) linking sentences? </a:t>
            </a:r>
            <a:endParaRPr lang="en-US" dirty="0" smtClean="0"/>
          </a:p>
          <a:p>
            <a:r>
              <a:rPr lang="en-US" dirty="0" smtClean="0"/>
              <a:t>How </a:t>
            </a:r>
            <a:r>
              <a:rPr lang="en-US" dirty="0"/>
              <a:t>can I order my sentences into well-structured paragraphs? </a:t>
            </a:r>
            <a:endParaRPr lang="en-US" dirty="0" smtClean="0"/>
          </a:p>
          <a:p>
            <a:r>
              <a:rPr lang="en-US" dirty="0" smtClean="0"/>
              <a:t>How </a:t>
            </a:r>
            <a:r>
              <a:rPr lang="en-US" dirty="0"/>
              <a:t>can I express my ideas in clearly and concisely expressed sentences? </a:t>
            </a:r>
            <a:endParaRPr lang="en-US" dirty="0" smtClean="0"/>
          </a:p>
          <a:p>
            <a:r>
              <a:rPr lang="en-US" dirty="0" smtClean="0"/>
              <a:t>How </a:t>
            </a:r>
            <a:r>
              <a:rPr lang="en-US" dirty="0"/>
              <a:t>can I choose and use precise vocabulary? </a:t>
            </a:r>
            <a:endParaRPr lang="en-US" dirty="0" smtClean="0"/>
          </a:p>
          <a:p>
            <a:r>
              <a:rPr lang="en-US" dirty="0" smtClean="0"/>
              <a:t>How </a:t>
            </a:r>
            <a:r>
              <a:rPr lang="en-US" dirty="0"/>
              <a:t>can I integrate technical terms from theory? </a:t>
            </a:r>
          </a:p>
          <a:p>
            <a:endParaRPr lang="en-US" dirty="0"/>
          </a:p>
        </p:txBody>
      </p:sp>
    </p:spTree>
    <p:extLst>
      <p:ext uri="{BB962C8B-B14F-4D97-AF65-F5344CB8AC3E}">
        <p14:creationId xmlns:p14="http://schemas.microsoft.com/office/powerpoint/2010/main" val="1690958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t>The External Exam</a:t>
            </a:r>
            <a:endParaRPr lang="en-US" dirty="0"/>
          </a:p>
        </p:txBody>
      </p:sp>
      <p:sp>
        <p:nvSpPr>
          <p:cNvPr id="3" name="Content Placeholder 2"/>
          <p:cNvSpPr>
            <a:spLocks noGrp="1"/>
          </p:cNvSpPr>
          <p:nvPr>
            <p:ph idx="1"/>
          </p:nvPr>
        </p:nvSpPr>
        <p:spPr>
          <a:solidFill>
            <a:schemeClr val="accent1">
              <a:lumMod val="20000"/>
              <a:lumOff val="80000"/>
            </a:schemeClr>
          </a:solidFill>
        </p:spPr>
        <p:txBody>
          <a:bodyPr>
            <a:normAutofit/>
          </a:bodyPr>
          <a:lstStyle/>
          <a:p>
            <a:endParaRPr lang="en-US" dirty="0"/>
          </a:p>
          <a:p>
            <a:pPr>
              <a:buFont typeface="Wingdings" panose="05000000000000000000" pitchFamily="2" charset="2"/>
              <a:buChar char="q"/>
            </a:pPr>
            <a:r>
              <a:rPr lang="en-AU" dirty="0" smtClean="0"/>
              <a:t>select </a:t>
            </a:r>
            <a:r>
              <a:rPr lang="en-AU" b="1" dirty="0"/>
              <a:t>one unseen short text from a selection of three short </a:t>
            </a:r>
            <a:r>
              <a:rPr lang="en-AU" b="1" dirty="0" smtClean="0"/>
              <a:t>texts</a:t>
            </a:r>
            <a:r>
              <a:rPr lang="en-AU" dirty="0" smtClean="0"/>
              <a:t>. </a:t>
            </a:r>
            <a:endParaRPr lang="en-AU" dirty="0"/>
          </a:p>
          <a:p>
            <a:pPr>
              <a:buFont typeface="Wingdings" panose="05000000000000000000" pitchFamily="2" charset="2"/>
              <a:buChar char="q"/>
            </a:pPr>
            <a:r>
              <a:rPr lang="en-AU" b="1" dirty="0" smtClean="0"/>
              <a:t>apply </a:t>
            </a:r>
            <a:r>
              <a:rPr lang="en-AU" b="1" dirty="0"/>
              <a:t>aspects of text-centred and world-context-centred theoretical approaches </a:t>
            </a:r>
            <a:r>
              <a:rPr lang="en-AU" dirty="0"/>
              <a:t>to this text to explore it in depth and </a:t>
            </a:r>
            <a:r>
              <a:rPr lang="en-AU" b="1" dirty="0"/>
              <a:t>produce a theorised close reading </a:t>
            </a:r>
            <a:r>
              <a:rPr lang="en-AU" dirty="0"/>
              <a:t>of it. </a:t>
            </a:r>
          </a:p>
          <a:p>
            <a:pPr>
              <a:buFont typeface="Wingdings" panose="05000000000000000000" pitchFamily="2" charset="2"/>
              <a:buChar char="q"/>
            </a:pPr>
            <a:r>
              <a:rPr lang="en-AU" dirty="0" smtClean="0"/>
              <a:t>support </a:t>
            </a:r>
            <a:r>
              <a:rPr lang="en-AU" dirty="0"/>
              <a:t>their reading of the text with </a:t>
            </a:r>
            <a:r>
              <a:rPr lang="en-AU" b="1" dirty="0"/>
              <a:t>close reference to the text and the theoretical underpinnings of their reading</a:t>
            </a:r>
            <a:r>
              <a:rPr lang="en-AU" b="1" dirty="0" smtClean="0"/>
              <a:t>.</a:t>
            </a:r>
          </a:p>
          <a:p>
            <a:pPr marL="0" indent="0">
              <a:buNone/>
            </a:pPr>
            <a:r>
              <a:rPr lang="en-AU" dirty="0" smtClean="0">
                <a:solidFill>
                  <a:srgbClr val="FF0000"/>
                </a:solidFill>
              </a:rPr>
              <a:t>Tip: Know exactly what you are required to do in the exam! Be prepared! </a:t>
            </a:r>
            <a:endParaRPr lang="en-US" dirty="0">
              <a:solidFill>
                <a:srgbClr val="FF0000"/>
              </a:solidFill>
            </a:endParaRPr>
          </a:p>
        </p:txBody>
      </p:sp>
    </p:spTree>
    <p:extLst>
      <p:ext uri="{BB962C8B-B14F-4D97-AF65-F5344CB8AC3E}">
        <p14:creationId xmlns:p14="http://schemas.microsoft.com/office/powerpoint/2010/main" val="29010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741" y="585216"/>
            <a:ext cx="9972459" cy="1499616"/>
          </a:xfrm>
          <a:solidFill>
            <a:schemeClr val="accent2"/>
          </a:solidFill>
          <a:ln>
            <a:solidFill>
              <a:schemeClr val="tx1"/>
            </a:solidFill>
          </a:ln>
        </p:spPr>
        <p:txBody>
          <a:bodyPr/>
          <a:lstStyle/>
          <a:p>
            <a:r>
              <a:rPr lang="en-US" dirty="0" smtClean="0"/>
              <a:t>Essay Structure – plan before you write!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4068398"/>
              </p:ext>
            </p:extLst>
          </p:nvPr>
        </p:nvGraphicFramePr>
        <p:xfrm>
          <a:off x="771741" y="2315497"/>
          <a:ext cx="10088970" cy="4114800"/>
        </p:xfrm>
        <a:graphic>
          <a:graphicData uri="http://schemas.openxmlformats.org/drawingml/2006/table">
            <a:tbl>
              <a:tblPr firstRow="1" bandRow="1">
                <a:tableStyleId>{5C22544A-7EE6-4342-B048-85BDC9FD1C3A}</a:tableStyleId>
              </a:tblPr>
              <a:tblGrid>
                <a:gridCol w="3362990"/>
                <a:gridCol w="3362990"/>
                <a:gridCol w="3362990"/>
              </a:tblGrid>
              <a:tr h="370840">
                <a:tc>
                  <a:txBody>
                    <a:bodyPr/>
                    <a:lstStyle/>
                    <a:p>
                      <a:r>
                        <a:rPr lang="en-US" dirty="0" smtClean="0">
                          <a:solidFill>
                            <a:schemeClr val="tx1"/>
                          </a:solidFill>
                        </a:rPr>
                        <a:t>Introduction</a:t>
                      </a:r>
                      <a:endParaRPr lang="en-US" dirty="0">
                        <a:solidFill>
                          <a:schemeClr val="tx1"/>
                        </a:solidFill>
                      </a:endParaRPr>
                    </a:p>
                  </a:txBody>
                  <a:tcPr/>
                </a:tc>
                <a:tc>
                  <a:txBody>
                    <a:bodyPr/>
                    <a:lstStyle/>
                    <a:p>
                      <a:r>
                        <a:rPr lang="en-AU" sz="1400" b="1" kern="1200" dirty="0" smtClean="0">
                          <a:solidFill>
                            <a:schemeClr val="tx1"/>
                          </a:solidFill>
                          <a:effectLst/>
                          <a:latin typeface="+mn-lt"/>
                          <a:ea typeface="+mn-ea"/>
                          <a:cs typeface="+mn-cs"/>
                        </a:rPr>
                        <a:t>Begin with a statement, which directly answers the essay question in a fresh and vigorous manner, </a:t>
                      </a:r>
                      <a:r>
                        <a:rPr lang="en-AU" sz="1400" b="1" kern="1200" dirty="0" smtClean="0">
                          <a:solidFill>
                            <a:srgbClr val="FF0000"/>
                          </a:solidFill>
                          <a:effectLst/>
                          <a:latin typeface="+mn-lt"/>
                          <a:ea typeface="+mn-ea"/>
                          <a:cs typeface="+mn-cs"/>
                        </a:rPr>
                        <a:t>establishing your</a:t>
                      </a:r>
                      <a:r>
                        <a:rPr lang="en-AU" sz="1400" b="1" kern="1200" baseline="0" dirty="0" smtClean="0">
                          <a:solidFill>
                            <a:srgbClr val="FF0000"/>
                          </a:solidFill>
                          <a:effectLst/>
                          <a:latin typeface="+mn-lt"/>
                          <a:ea typeface="+mn-ea"/>
                          <a:cs typeface="+mn-cs"/>
                        </a:rPr>
                        <a:t> thesis</a:t>
                      </a:r>
                      <a:r>
                        <a:rPr lang="en-AU" sz="1400" b="1" kern="1200" dirty="0" smtClean="0">
                          <a:solidFill>
                            <a:schemeClr val="tx1"/>
                          </a:solidFill>
                          <a:effectLst/>
                          <a:latin typeface="+mn-lt"/>
                          <a:ea typeface="+mn-ea"/>
                          <a:cs typeface="+mn-cs"/>
                        </a:rPr>
                        <a:t>. Expand on this statement. (4-6 sentences)</a:t>
                      </a:r>
                      <a:endParaRPr lang="en-US" sz="1400" dirty="0">
                        <a:solidFill>
                          <a:schemeClr val="tx1"/>
                        </a:solidFill>
                      </a:endParaRPr>
                    </a:p>
                  </a:txBody>
                  <a:tcPr/>
                </a:tc>
                <a:tc>
                  <a:txBody>
                    <a:bodyPr/>
                    <a:lstStyle/>
                    <a:p>
                      <a:pPr marL="285750" indent="-285750" algn="l" defTabSz="914400" rtl="0" eaLnBrk="1" latinLnBrk="0" hangingPunct="1">
                        <a:buFont typeface="Arial" panose="020B0604020202020204" pitchFamily="34" charset="0"/>
                        <a:buChar char="•"/>
                      </a:pPr>
                      <a:r>
                        <a:rPr lang="en-US" sz="1400" b="1" kern="1200" dirty="0" smtClean="0">
                          <a:solidFill>
                            <a:schemeClr val="tx1"/>
                          </a:solidFill>
                          <a:effectLst/>
                          <a:latin typeface="+mn-lt"/>
                          <a:ea typeface="+mn-ea"/>
                          <a:cs typeface="+mn-cs"/>
                        </a:rPr>
                        <a:t>Thesis statement</a:t>
                      </a:r>
                    </a:p>
                    <a:p>
                      <a:pPr marL="285750" indent="-285750" algn="l" defTabSz="914400" rtl="0" eaLnBrk="1" latinLnBrk="0" hangingPunct="1">
                        <a:buFont typeface="Arial" panose="020B0604020202020204" pitchFamily="34" charset="0"/>
                        <a:buChar char="•"/>
                      </a:pPr>
                      <a:r>
                        <a:rPr lang="en-US" sz="1400" b="1" kern="1200" dirty="0" smtClean="0">
                          <a:solidFill>
                            <a:schemeClr val="tx1"/>
                          </a:solidFill>
                          <a:effectLst/>
                          <a:latin typeface="+mn-lt"/>
                          <a:ea typeface="+mn-ea"/>
                          <a:cs typeface="+mn-cs"/>
                        </a:rPr>
                        <a:t>Supporting statements</a:t>
                      </a:r>
                      <a:r>
                        <a:rPr lang="en-US" sz="1400" b="1" kern="1200" baseline="0" dirty="0" smtClean="0">
                          <a:solidFill>
                            <a:schemeClr val="tx1"/>
                          </a:solidFill>
                          <a:effectLst/>
                          <a:latin typeface="+mn-lt"/>
                          <a:ea typeface="+mn-ea"/>
                          <a:cs typeface="+mn-cs"/>
                        </a:rPr>
                        <a:t> to be addressed in body of essay.</a:t>
                      </a:r>
                    </a:p>
                    <a:p>
                      <a:pPr marL="285750" indent="-285750" algn="l" defTabSz="914400" rtl="0" eaLnBrk="1" latinLnBrk="0" hangingPunct="1">
                        <a:buFont typeface="Arial" panose="020B0604020202020204" pitchFamily="34" charset="0"/>
                        <a:buChar char="•"/>
                      </a:pPr>
                      <a:r>
                        <a:rPr lang="en-US" sz="1400" b="1" kern="1200" baseline="0" dirty="0" smtClean="0">
                          <a:solidFill>
                            <a:schemeClr val="tx1"/>
                          </a:solidFill>
                          <a:effectLst/>
                          <a:latin typeface="+mn-lt"/>
                          <a:ea typeface="+mn-ea"/>
                          <a:cs typeface="+mn-cs"/>
                        </a:rPr>
                        <a:t>Apply TC and WCC theory in order to support your thesis statement. </a:t>
                      </a:r>
                      <a:endParaRPr lang="en-US" sz="1400" b="1" kern="1200" dirty="0">
                        <a:solidFill>
                          <a:schemeClr val="tx1"/>
                        </a:solidFill>
                        <a:effectLst/>
                        <a:latin typeface="+mn-lt"/>
                        <a:ea typeface="+mn-ea"/>
                        <a:cs typeface="+mn-cs"/>
                      </a:endParaRPr>
                    </a:p>
                  </a:txBody>
                  <a:tcPr/>
                </a:tc>
              </a:tr>
              <a:tr h="370840">
                <a:tc>
                  <a:txBody>
                    <a:bodyPr/>
                    <a:lstStyle/>
                    <a:p>
                      <a:r>
                        <a:rPr lang="en-US" dirty="0" smtClean="0"/>
                        <a:t>Body paragraphs (3-4)</a:t>
                      </a:r>
                      <a:endParaRPr lang="en-US" dirty="0"/>
                    </a:p>
                  </a:txBody>
                  <a:tcPr/>
                </a:tc>
                <a:tc rowSpan="2">
                  <a:txBody>
                    <a:bodyPr/>
                    <a:lstStyle/>
                    <a:p>
                      <a:pPr marL="0" indent="0">
                        <a:buFont typeface="Arial" panose="020B0604020202020204" pitchFamily="34" charset="0"/>
                        <a:buNone/>
                      </a:pPr>
                      <a:r>
                        <a:rPr lang="en-US" sz="1400" b="1" kern="1200" dirty="0" smtClean="0">
                          <a:solidFill>
                            <a:schemeClr val="tx1"/>
                          </a:solidFill>
                          <a:effectLst/>
                          <a:latin typeface="+mn-lt"/>
                          <a:ea typeface="+mn-ea"/>
                          <a:cs typeface="+mn-cs"/>
                        </a:rPr>
                        <a:t>In</a:t>
                      </a:r>
                      <a:r>
                        <a:rPr lang="en-US" sz="1400" b="1" kern="1200" baseline="0" dirty="0" smtClean="0">
                          <a:solidFill>
                            <a:schemeClr val="tx1"/>
                          </a:solidFill>
                          <a:effectLst/>
                          <a:latin typeface="+mn-lt"/>
                          <a:ea typeface="+mn-ea"/>
                          <a:cs typeface="+mn-cs"/>
                        </a:rPr>
                        <a:t> each paragraph of the body, show what the application of a particular theoretical approach/reading strategy reveals. </a:t>
                      </a:r>
                      <a:endParaRPr lang="en-US" sz="1400" b="1" kern="1200" dirty="0">
                        <a:solidFill>
                          <a:schemeClr val="tx1"/>
                        </a:solidFill>
                        <a:effectLst/>
                        <a:latin typeface="+mn-lt"/>
                        <a:ea typeface="+mn-ea"/>
                        <a:cs typeface="+mn-cs"/>
                      </a:endParaRPr>
                    </a:p>
                  </a:txBody>
                  <a:tcPr/>
                </a:tc>
                <a:tc rowSpan="2">
                  <a:txBody>
                    <a:bodyPr/>
                    <a:lstStyle/>
                    <a:p>
                      <a:pPr marL="285750" indent="-285750">
                        <a:buFont typeface="Arial" panose="020B0604020202020204" pitchFamily="34" charset="0"/>
                        <a:buChar char="•"/>
                      </a:pPr>
                      <a:r>
                        <a:rPr lang="en-US" sz="1400" b="1" kern="1200" baseline="0" dirty="0" smtClean="0">
                          <a:solidFill>
                            <a:schemeClr val="tx1"/>
                          </a:solidFill>
                          <a:effectLst/>
                          <a:latin typeface="+mn-lt"/>
                          <a:ea typeface="+mn-ea"/>
                          <a:cs typeface="+mn-cs"/>
                        </a:rPr>
                        <a:t>Topic sentence on what particular theoretical approach shows in relation to your thesis</a:t>
                      </a:r>
                    </a:p>
                    <a:p>
                      <a:pPr marL="285750" indent="-285750">
                        <a:buFont typeface="Arial" panose="020B0604020202020204" pitchFamily="34" charset="0"/>
                        <a:buChar char="•"/>
                      </a:pPr>
                      <a:r>
                        <a:rPr lang="en-US" sz="1400" b="1" kern="1200" baseline="0" smtClean="0">
                          <a:solidFill>
                            <a:schemeClr val="tx1"/>
                          </a:solidFill>
                          <a:effectLst/>
                          <a:latin typeface="+mn-lt"/>
                          <a:ea typeface="+mn-ea"/>
                          <a:cs typeface="+mn-cs"/>
                        </a:rPr>
                        <a:t>Expand/explain/elaborate</a:t>
                      </a:r>
                      <a:r>
                        <a:rPr lang="en-US" sz="1400" b="1" kern="1200" baseline="0" smtClean="0">
                          <a:solidFill>
                            <a:srgbClr val="FF0000"/>
                          </a:solidFill>
                          <a:effectLst/>
                          <a:latin typeface="+mn-lt"/>
                          <a:ea typeface="+mn-ea"/>
                          <a:cs typeface="+mn-cs"/>
                        </a:rPr>
                        <a:t> </a:t>
                      </a:r>
                    </a:p>
                    <a:p>
                      <a:pPr marL="285750" indent="-285750">
                        <a:buFont typeface="Arial" panose="020B0604020202020204" pitchFamily="34" charset="0"/>
                        <a:buChar char="•"/>
                      </a:pPr>
                      <a:r>
                        <a:rPr lang="en-US" sz="1400" b="1" kern="1200" baseline="0" smtClean="0">
                          <a:solidFill>
                            <a:schemeClr val="tx1"/>
                          </a:solidFill>
                          <a:effectLst/>
                          <a:latin typeface="+mn-lt"/>
                          <a:ea typeface="+mn-ea"/>
                          <a:cs typeface="+mn-cs"/>
                        </a:rPr>
                        <a:t>Apply </a:t>
                      </a:r>
                      <a:r>
                        <a:rPr lang="en-US" sz="1400" b="1" kern="1200" baseline="0" dirty="0" smtClean="0">
                          <a:solidFill>
                            <a:schemeClr val="tx1"/>
                          </a:solidFill>
                          <a:effectLst/>
                          <a:latin typeface="+mn-lt"/>
                          <a:ea typeface="+mn-ea"/>
                          <a:cs typeface="+mn-cs"/>
                        </a:rPr>
                        <a:t>theory to text/ support with quotes</a:t>
                      </a:r>
                    </a:p>
                    <a:p>
                      <a:pPr marL="285750" indent="-285750">
                        <a:buFont typeface="Arial" panose="020B0604020202020204" pitchFamily="34" charset="0"/>
                        <a:buChar char="•"/>
                      </a:pPr>
                      <a:r>
                        <a:rPr lang="en-US" sz="1400" b="1" kern="1200" baseline="0" dirty="0" smtClean="0">
                          <a:solidFill>
                            <a:schemeClr val="tx1"/>
                          </a:solidFill>
                          <a:effectLst/>
                          <a:latin typeface="+mn-lt"/>
                          <a:ea typeface="+mn-ea"/>
                          <a:cs typeface="+mn-cs"/>
                        </a:rPr>
                        <a:t>Conclude/link to next paragraph</a:t>
                      </a:r>
                      <a:endParaRPr lang="en-US" sz="1400" b="1" kern="1200" baseline="0" dirty="0">
                        <a:solidFill>
                          <a:schemeClr val="tx1"/>
                        </a:solidFill>
                        <a:effectLst/>
                        <a:latin typeface="+mn-lt"/>
                        <a:ea typeface="+mn-ea"/>
                        <a:cs typeface="+mn-cs"/>
                      </a:endParaRPr>
                    </a:p>
                  </a:txBody>
                  <a:tcPr/>
                </a:tc>
              </a:tr>
              <a:tr h="1112520">
                <a:tc>
                  <a:txBody>
                    <a:bodyPr/>
                    <a:lstStyle/>
                    <a:p>
                      <a:r>
                        <a:rPr lang="en-US" dirty="0" smtClean="0"/>
                        <a:t>These paragraphs will be longer than subject English body paragraphs. </a:t>
                      </a:r>
                      <a:endParaRPr lang="en-US" dirty="0"/>
                    </a:p>
                  </a:txBody>
                  <a:tcPr/>
                </a:tc>
                <a:tc vMerge="1">
                  <a:txBody>
                    <a:bodyPr/>
                    <a:lstStyle/>
                    <a:p>
                      <a:endParaRPr lang="en-US" dirty="0"/>
                    </a:p>
                  </a:txBody>
                  <a:tcPr/>
                </a:tc>
                <a:tc vMerge="1">
                  <a:txBody>
                    <a:bodyPr/>
                    <a:lstStyle/>
                    <a:p>
                      <a:endParaRPr lang="en-US" dirty="0"/>
                    </a:p>
                  </a:txBody>
                  <a:tcPr/>
                </a:tc>
              </a:tr>
              <a:tr h="370840">
                <a:tc>
                  <a:txBody>
                    <a:bodyPr/>
                    <a:lstStyle/>
                    <a:p>
                      <a:r>
                        <a:rPr lang="en-US" dirty="0" smtClean="0"/>
                        <a:t>Conclusion</a:t>
                      </a:r>
                      <a:endParaRPr lang="en-US" dirty="0"/>
                    </a:p>
                  </a:txBody>
                  <a:tcPr/>
                </a:tc>
                <a:tc>
                  <a:txBody>
                    <a:bodyPr/>
                    <a:lstStyle/>
                    <a:p>
                      <a:r>
                        <a:rPr lang="en-US" sz="1400" b="1" kern="1200" dirty="0" smtClean="0">
                          <a:solidFill>
                            <a:schemeClr val="tx1"/>
                          </a:solidFill>
                          <a:effectLst/>
                          <a:latin typeface="+mn-lt"/>
                          <a:ea typeface="+mn-ea"/>
                          <a:cs typeface="+mn-cs"/>
                        </a:rPr>
                        <a:t>Reiterate thesis using fresh vocabulary.</a:t>
                      </a:r>
                      <a:endParaRPr lang="en-US" sz="1400" b="1" kern="1200" dirty="0">
                        <a:solidFill>
                          <a:schemeClr val="tx1"/>
                        </a:solidFill>
                        <a:effectLst/>
                        <a:latin typeface="+mn-lt"/>
                        <a:ea typeface="+mn-ea"/>
                        <a:cs typeface="+mn-cs"/>
                      </a:endParaRPr>
                    </a:p>
                  </a:txBody>
                  <a:tcPr/>
                </a:tc>
                <a:tc>
                  <a:txBody>
                    <a:bodyPr/>
                    <a:lstStyle/>
                    <a:p>
                      <a:r>
                        <a:rPr lang="en-AU" sz="1400" b="1" kern="1200" baseline="0" dirty="0" smtClean="0">
                          <a:solidFill>
                            <a:schemeClr val="tx1"/>
                          </a:solidFill>
                          <a:effectLst/>
                          <a:latin typeface="+mn-lt"/>
                          <a:ea typeface="+mn-ea"/>
                          <a:cs typeface="+mn-cs"/>
                        </a:rPr>
                        <a:t>Half of the conclusion can be a summary but the other half should be a conclusion in the sense of deepening the thesis established in the introduction.</a:t>
                      </a:r>
                      <a:endParaRPr lang="en-US" sz="1400" b="1" kern="1200" baseline="0" dirty="0">
                        <a:solidFill>
                          <a:schemeClr val="tx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153336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t>What is a close reading? </a:t>
            </a:r>
            <a:endParaRPr lang="en-US" dirty="0"/>
          </a:p>
        </p:txBody>
      </p:sp>
      <p:sp>
        <p:nvSpPr>
          <p:cNvPr id="3" name="Content Placeholder 2"/>
          <p:cNvSpPr>
            <a:spLocks noGrp="1"/>
          </p:cNvSpPr>
          <p:nvPr>
            <p:ph sz="half" idx="1"/>
          </p:nvPr>
        </p:nvSpPr>
        <p:spPr>
          <a:solidFill>
            <a:schemeClr val="accent1">
              <a:lumMod val="60000"/>
              <a:lumOff val="40000"/>
            </a:schemeClr>
          </a:solidFill>
        </p:spPr>
        <p:txBody>
          <a:bodyPr>
            <a:normAutofit lnSpcReduction="10000"/>
          </a:bodyPr>
          <a:lstStyle/>
          <a:p>
            <a:r>
              <a:rPr lang="en-AU" dirty="0"/>
              <a:t>A close reading involves </a:t>
            </a:r>
            <a:r>
              <a:rPr lang="en-AU" b="1" dirty="0"/>
              <a:t>focusing on specific details</a:t>
            </a:r>
            <a:r>
              <a:rPr lang="en-AU" dirty="0"/>
              <a:t> of a literary text in order to produce </a:t>
            </a:r>
            <a:r>
              <a:rPr lang="en-AU" b="1" dirty="0">
                <a:solidFill>
                  <a:srgbClr val="FF0000"/>
                </a:solidFill>
              </a:rPr>
              <a:t>a justifiable </a:t>
            </a:r>
            <a:r>
              <a:rPr lang="en-AU" b="1" dirty="0" smtClean="0">
                <a:solidFill>
                  <a:srgbClr val="FF0000"/>
                </a:solidFill>
              </a:rPr>
              <a:t>interpretation. </a:t>
            </a:r>
            <a:r>
              <a:rPr lang="en-AU" dirty="0" smtClean="0"/>
              <a:t>A close reading should: </a:t>
            </a:r>
          </a:p>
          <a:p>
            <a:endParaRPr lang="en-US" dirty="0"/>
          </a:p>
          <a:p>
            <a:pPr>
              <a:buFont typeface="Wingdings" panose="05000000000000000000" pitchFamily="2" charset="2"/>
              <a:buChar char="q"/>
            </a:pPr>
            <a:r>
              <a:rPr lang="en-AU" dirty="0"/>
              <a:t>demonstrate understanding of how the </a:t>
            </a:r>
            <a:r>
              <a:rPr lang="en-AU" b="1" dirty="0"/>
              <a:t>stylistic and formal aspects</a:t>
            </a:r>
            <a:r>
              <a:rPr lang="en-AU" dirty="0"/>
              <a:t> of a work of literature contribute to its </a:t>
            </a:r>
            <a:r>
              <a:rPr lang="en-AU" b="1" dirty="0">
                <a:solidFill>
                  <a:srgbClr val="FF0000"/>
                </a:solidFill>
              </a:rPr>
              <a:t>meaning</a:t>
            </a:r>
            <a:r>
              <a:rPr lang="en-AU" dirty="0"/>
              <a:t> </a:t>
            </a:r>
          </a:p>
          <a:p>
            <a:endParaRPr lang="en-US" dirty="0"/>
          </a:p>
        </p:txBody>
      </p:sp>
      <p:sp>
        <p:nvSpPr>
          <p:cNvPr id="4" name="Content Placeholder 3"/>
          <p:cNvSpPr>
            <a:spLocks noGrp="1"/>
          </p:cNvSpPr>
          <p:nvPr>
            <p:ph sz="half" idx="2"/>
          </p:nvPr>
        </p:nvSpPr>
        <p:spPr>
          <a:solidFill>
            <a:schemeClr val="accent2">
              <a:lumMod val="60000"/>
              <a:lumOff val="40000"/>
            </a:schemeClr>
          </a:solidFill>
        </p:spPr>
        <p:txBody>
          <a:bodyPr>
            <a:normAutofit lnSpcReduction="10000"/>
          </a:bodyPr>
          <a:lstStyle/>
          <a:p>
            <a:endParaRPr lang="en-US" dirty="0"/>
          </a:p>
          <a:p>
            <a:pPr>
              <a:buFont typeface="Wingdings" panose="05000000000000000000" pitchFamily="2" charset="2"/>
              <a:buChar char="q"/>
            </a:pPr>
            <a:r>
              <a:rPr lang="en-AU" dirty="0"/>
              <a:t>be </a:t>
            </a:r>
            <a:r>
              <a:rPr lang="en-AU" b="1" dirty="0">
                <a:solidFill>
                  <a:srgbClr val="FF0000"/>
                </a:solidFill>
              </a:rPr>
              <a:t>structured around a thesis </a:t>
            </a:r>
            <a:r>
              <a:rPr lang="en-AU" dirty="0"/>
              <a:t>that presents an interpretation of the selected text. This thesis should be </a:t>
            </a:r>
            <a:r>
              <a:rPr lang="en-AU" b="1" dirty="0"/>
              <a:t>supported by arguments and evidence </a:t>
            </a:r>
            <a:r>
              <a:rPr lang="en-AU" dirty="0"/>
              <a:t>in the form of </a:t>
            </a:r>
            <a:r>
              <a:rPr lang="en-AU" b="1" dirty="0"/>
              <a:t>analysis of particular textual features </a:t>
            </a:r>
            <a:r>
              <a:rPr lang="en-AU" dirty="0"/>
              <a:t>of a literary text and </a:t>
            </a:r>
            <a:r>
              <a:rPr lang="en-AU" b="1" dirty="0"/>
              <a:t>how these position the reader</a:t>
            </a:r>
            <a:r>
              <a:rPr lang="en-AU" dirty="0"/>
              <a:t>. </a:t>
            </a:r>
          </a:p>
          <a:p>
            <a:r>
              <a:rPr lang="en-US" b="1" dirty="0" smtClean="0">
                <a:solidFill>
                  <a:srgbClr val="FF0000"/>
                </a:solidFill>
              </a:rPr>
              <a:t>VIP Tip: Establish thesis/central idea in introduction of essay response.</a:t>
            </a:r>
            <a:endParaRPr lang="en-US" b="1" dirty="0">
              <a:solidFill>
                <a:srgbClr val="FF0000"/>
              </a:solidFill>
            </a:endParaRPr>
          </a:p>
        </p:txBody>
      </p:sp>
    </p:spTree>
    <p:extLst>
      <p:ext uri="{BB962C8B-B14F-4D97-AF65-F5344CB8AC3E}">
        <p14:creationId xmlns:p14="http://schemas.microsoft.com/office/powerpoint/2010/main" val="35713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1000"/>
                                        <p:tgtEl>
                                          <p:spTgt spid="4">
                                            <p:txEl>
                                              <p:pRg st="1" end="1"/>
                                            </p:txEl>
                                          </p:spTgt>
                                        </p:tgtEl>
                                      </p:cBhvr>
                                    </p:animEffect>
                                    <p:anim calcmode="lin" valueType="num">
                                      <p:cBhvr>
                                        <p:cTn id="2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1000"/>
                                        <p:tgtEl>
                                          <p:spTgt spid="4">
                                            <p:txEl>
                                              <p:pRg st="2" end="2"/>
                                            </p:txEl>
                                          </p:spTgt>
                                        </p:tgtEl>
                                      </p:cBhvr>
                                    </p:animEffect>
                                    <p:anim calcmode="lin" valueType="num">
                                      <p:cBhvr>
                                        <p:cTn id="3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Text-centred strategies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Generic conventions</a:t>
            </a:r>
          </a:p>
          <a:p>
            <a:r>
              <a:rPr lang="en-US" dirty="0" smtClean="0"/>
              <a:t>Binary oppositions</a:t>
            </a:r>
          </a:p>
          <a:p>
            <a:r>
              <a:rPr lang="en-US" dirty="0" smtClean="0"/>
              <a:t>Narration</a:t>
            </a:r>
          </a:p>
          <a:p>
            <a:r>
              <a:rPr lang="en-US" dirty="0" smtClean="0"/>
              <a:t>Symbols and metaphors</a:t>
            </a:r>
            <a:endParaRPr lang="en-US" dirty="0"/>
          </a:p>
        </p:txBody>
      </p:sp>
      <p:sp>
        <p:nvSpPr>
          <p:cNvPr id="4" name="Content Placeholder 3"/>
          <p:cNvSpPr>
            <a:spLocks noGrp="1"/>
          </p:cNvSpPr>
          <p:nvPr>
            <p:ph sz="half" idx="2"/>
          </p:nvPr>
        </p:nvSpPr>
        <p:spPr/>
        <p:txBody>
          <a:bodyPr>
            <a:normAutofit fontScale="70000" lnSpcReduction="20000"/>
          </a:bodyPr>
          <a:lstStyle/>
          <a:p>
            <a:endParaRPr lang="en-US" dirty="0"/>
          </a:p>
          <a:p>
            <a:r>
              <a:rPr lang="en-AU" dirty="0"/>
              <a:t>S</a:t>
            </a:r>
            <a:r>
              <a:rPr lang="en-AU" dirty="0" smtClean="0"/>
              <a:t>tylistic </a:t>
            </a:r>
            <a:r>
              <a:rPr lang="en-AU" dirty="0"/>
              <a:t>features and literary </a:t>
            </a:r>
            <a:r>
              <a:rPr lang="en-AU" dirty="0" smtClean="0"/>
              <a:t>techniques</a:t>
            </a:r>
          </a:p>
          <a:p>
            <a:endParaRPr lang="en-US" dirty="0"/>
          </a:p>
          <a:p>
            <a:r>
              <a:rPr lang="en-US" dirty="0" smtClean="0"/>
              <a:t>- dialogue </a:t>
            </a:r>
            <a:endParaRPr lang="en-US" dirty="0"/>
          </a:p>
          <a:p>
            <a:r>
              <a:rPr lang="en-US" dirty="0"/>
              <a:t>- imagery and figurative devices </a:t>
            </a:r>
          </a:p>
          <a:p>
            <a:r>
              <a:rPr lang="en-US" dirty="0"/>
              <a:t>- </a:t>
            </a:r>
            <a:r>
              <a:rPr lang="en-US" dirty="0" err="1"/>
              <a:t>characterisation</a:t>
            </a:r>
            <a:r>
              <a:rPr lang="en-US" dirty="0"/>
              <a:t> </a:t>
            </a:r>
          </a:p>
          <a:p>
            <a:r>
              <a:rPr lang="en-US" dirty="0"/>
              <a:t>- text structures </a:t>
            </a:r>
          </a:p>
          <a:p>
            <a:r>
              <a:rPr lang="en-US" dirty="0"/>
              <a:t>- rhetorical devices. </a:t>
            </a:r>
          </a:p>
          <a:p>
            <a:endParaRPr lang="en-US" dirty="0"/>
          </a:p>
          <a:p>
            <a:r>
              <a:rPr lang="en-AU" dirty="0" smtClean="0"/>
              <a:t>LEARN THESE! Re-read the QCAA strategies booklet. </a:t>
            </a:r>
          </a:p>
          <a:p>
            <a:r>
              <a:rPr lang="en-AU" dirty="0" smtClean="0"/>
              <a:t> </a:t>
            </a:r>
            <a:endParaRPr lang="en-AU" dirty="0"/>
          </a:p>
          <a:p>
            <a:endParaRPr lang="en-US" dirty="0"/>
          </a:p>
        </p:txBody>
      </p:sp>
    </p:spTree>
    <p:extLst>
      <p:ext uri="{BB962C8B-B14F-4D97-AF65-F5344CB8AC3E}">
        <p14:creationId xmlns:p14="http://schemas.microsoft.com/office/powerpoint/2010/main" val="88957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 calcmode="lin" valueType="num">
                                      <p:cBhvr additive="base">
                                        <p:cTn id="4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 calcmode="lin" valueType="num">
                                      <p:cBhvr additive="base">
                                        <p:cTn id="5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4">
                                            <p:txEl>
                                              <p:pRg st="9" end="9"/>
                                            </p:txEl>
                                          </p:spTgt>
                                        </p:tgtEl>
                                        <p:attrNameLst>
                                          <p:attrName>style.visibility</p:attrName>
                                        </p:attrNameLst>
                                      </p:cBhvr>
                                      <p:to>
                                        <p:strVal val="visible"/>
                                      </p:to>
                                    </p:set>
                                    <p:anim calcmode="lin" valueType="num">
                                      <p:cBhvr>
                                        <p:cTn id="59"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0" dur="1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61" dur="1000" fill="hold"/>
                                        <p:tgtEl>
                                          <p:spTgt spid="4">
                                            <p:txEl>
                                              <p:pRg st="9" end="9"/>
                                            </p:txEl>
                                          </p:spTgt>
                                        </p:tgtEl>
                                        <p:attrNameLst>
                                          <p:attrName>style.rotation</p:attrName>
                                        </p:attrNameLst>
                                      </p:cBhvr>
                                      <p:tavLst>
                                        <p:tav tm="0">
                                          <p:val>
                                            <p:fltVal val="90"/>
                                          </p:val>
                                        </p:tav>
                                        <p:tav tm="100000">
                                          <p:val>
                                            <p:fltVal val="0"/>
                                          </p:val>
                                        </p:tav>
                                      </p:tavLst>
                                    </p:anim>
                                    <p:animEffect transition="in" filter="fade">
                                      <p:cBhvr>
                                        <p:cTn id="62" dur="1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t>World-context-centred strategies</a:t>
            </a:r>
            <a:endParaRPr lang="en-US" dirty="0"/>
          </a:p>
        </p:txBody>
      </p:sp>
      <p:sp>
        <p:nvSpPr>
          <p:cNvPr id="3" name="Content Placeholder 2"/>
          <p:cNvSpPr>
            <a:spLocks noGrp="1"/>
          </p:cNvSpPr>
          <p:nvPr>
            <p:ph idx="1"/>
          </p:nvPr>
        </p:nvSpPr>
        <p:spPr>
          <a:solidFill>
            <a:schemeClr val="accent1">
              <a:lumMod val="40000"/>
              <a:lumOff val="60000"/>
            </a:schemeClr>
          </a:solidFill>
        </p:spPr>
        <p:txBody>
          <a:bodyPr>
            <a:normAutofit/>
          </a:bodyPr>
          <a:lstStyle/>
          <a:p>
            <a:r>
              <a:rPr lang="en-AU" dirty="0"/>
              <a:t>Some strategies that students could use to produce a world-context-centred reading include focusing on: </a:t>
            </a:r>
          </a:p>
          <a:p>
            <a:r>
              <a:rPr lang="en-AU" dirty="0"/>
              <a:t>• representations — How does the text construct representations of people, groups, places or ideas? </a:t>
            </a:r>
          </a:p>
          <a:p>
            <a:r>
              <a:rPr lang="en-AU" dirty="0"/>
              <a:t>• ideology — </a:t>
            </a:r>
            <a:r>
              <a:rPr lang="en-AU" dirty="0">
                <a:solidFill>
                  <a:srgbClr val="FF0000"/>
                </a:solidFill>
              </a:rPr>
              <a:t>What cultural beliefs, values and attitudes that reinforce particular power structures in society underpin the text? How does the text challenge or reinforce dominant worldviews? </a:t>
            </a:r>
            <a:endParaRPr lang="en-US" dirty="0"/>
          </a:p>
          <a:p>
            <a:r>
              <a:rPr lang="en-AU" dirty="0"/>
              <a:t>• </a:t>
            </a:r>
            <a:r>
              <a:rPr lang="en-AU" dirty="0" smtClean="0"/>
              <a:t>cultural </a:t>
            </a:r>
            <a:r>
              <a:rPr lang="en-AU" dirty="0"/>
              <a:t>ideas — Consider how the text </a:t>
            </a:r>
            <a:r>
              <a:rPr lang="en-AU" b="1" dirty="0">
                <a:solidFill>
                  <a:srgbClr val="FF0000"/>
                </a:solidFill>
              </a:rPr>
              <a:t>upholds or resists prevalent cultural ideas </a:t>
            </a:r>
            <a:r>
              <a:rPr lang="en-AU" dirty="0"/>
              <a:t>related to topics such as </a:t>
            </a:r>
            <a:r>
              <a:rPr lang="en-AU" dirty="0" smtClean="0"/>
              <a:t>– </a:t>
            </a:r>
            <a:r>
              <a:rPr lang="en-AU" dirty="0" smtClean="0">
                <a:solidFill>
                  <a:srgbClr val="FF0000"/>
                </a:solidFill>
              </a:rPr>
              <a:t>race, </a:t>
            </a:r>
            <a:r>
              <a:rPr lang="en-US" b="1" dirty="0" smtClean="0">
                <a:solidFill>
                  <a:srgbClr val="FF0000"/>
                </a:solidFill>
              </a:rPr>
              <a:t>gender,</a:t>
            </a:r>
            <a:r>
              <a:rPr lang="en-US" dirty="0" smtClean="0">
                <a:solidFill>
                  <a:srgbClr val="FF0000"/>
                </a:solidFill>
              </a:rPr>
              <a:t> class, </a:t>
            </a:r>
            <a:r>
              <a:rPr lang="en-US" dirty="0" smtClean="0"/>
              <a:t>sexuality, age, the </a:t>
            </a:r>
            <a:r>
              <a:rPr lang="en-US" dirty="0"/>
              <a:t>environment</a:t>
            </a:r>
            <a:r>
              <a:rPr lang="en-US" dirty="0" smtClean="0"/>
              <a:t>.</a:t>
            </a:r>
          </a:p>
          <a:p>
            <a:endParaRPr lang="en-US" dirty="0"/>
          </a:p>
        </p:txBody>
      </p:sp>
    </p:spTree>
    <p:extLst>
      <p:ext uri="{BB962C8B-B14F-4D97-AF65-F5344CB8AC3E}">
        <p14:creationId xmlns:p14="http://schemas.microsoft.com/office/powerpoint/2010/main" val="158205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dirty="0" smtClean="0"/>
              <a:t>Does the text Expose or conceal?</a:t>
            </a:r>
            <a:endParaRPr lang="en-US" dirty="0"/>
          </a:p>
        </p:txBody>
      </p:sp>
      <p:sp>
        <p:nvSpPr>
          <p:cNvPr id="3" name="Content Placeholder 2"/>
          <p:cNvSpPr>
            <a:spLocks noGrp="1"/>
          </p:cNvSpPr>
          <p:nvPr>
            <p:ph idx="1"/>
          </p:nvPr>
        </p:nvSpPr>
        <p:spPr>
          <a:solidFill>
            <a:schemeClr val="accent2">
              <a:lumMod val="60000"/>
              <a:lumOff val="40000"/>
            </a:schemeClr>
          </a:solidFill>
        </p:spPr>
        <p:txBody>
          <a:bodyPr>
            <a:normAutofit fontScale="92500" lnSpcReduction="10000"/>
          </a:bodyPr>
          <a:lstStyle/>
          <a:p>
            <a:pPr marL="0" indent="0">
              <a:buNone/>
            </a:pPr>
            <a:r>
              <a:rPr lang="en-US" dirty="0" smtClean="0"/>
              <a:t>For example, is the text written from a feminist perspective? i.e. is the text’s purpose to expose patriarchal power imbalances through the depiction of a frustrated and downtrodden woman? Is the woman hoping to rebel or to resist the oversight of a father or partner? E.g. “The Butterfly” </a:t>
            </a:r>
            <a:r>
              <a:rPr lang="en-US" i="1" dirty="0" smtClean="0"/>
              <a:t> </a:t>
            </a:r>
          </a:p>
          <a:p>
            <a:pPr marL="0" indent="0">
              <a:buNone/>
            </a:pPr>
            <a:r>
              <a:rPr lang="en-US" dirty="0" smtClean="0"/>
              <a:t>“</a:t>
            </a:r>
            <a:r>
              <a:rPr lang="en-US" i="1" dirty="0" smtClean="0"/>
              <a:t>The Battlefield</a:t>
            </a:r>
            <a:r>
              <a:rPr lang="en-US" dirty="0" smtClean="0"/>
              <a:t>”, a satirical text, seeks to expose and ridicule conformity in a light-hearted way. </a:t>
            </a:r>
            <a:endParaRPr lang="en-US" dirty="0"/>
          </a:p>
          <a:p>
            <a:pPr marL="0" indent="0">
              <a:buNone/>
            </a:pPr>
            <a:r>
              <a:rPr lang="en-US" dirty="0" smtClean="0"/>
              <a:t>Or does the text naturalize or conceal patriarchal ideology? E.g. “</a:t>
            </a:r>
            <a:r>
              <a:rPr lang="en-US" i="1" dirty="0" smtClean="0"/>
              <a:t>The Survivor”</a:t>
            </a:r>
            <a:r>
              <a:rPr lang="en-US" dirty="0" smtClean="0"/>
              <a:t>. Does the reader need to unpack the ideology through, for example, the analysis of binary oppositions, myth, moments of Aporia, gaps, silences and contradictions in order to read the text resistantly?</a:t>
            </a:r>
          </a:p>
          <a:p>
            <a:pPr marL="0" indent="0">
              <a:buNone/>
            </a:pPr>
            <a:r>
              <a:rPr lang="en-US" dirty="0" smtClean="0"/>
              <a:t>Does “Caged” expose or conceal ideology underpinning gender discourse? </a:t>
            </a:r>
            <a:r>
              <a:rPr lang="en-US" b="1" dirty="0" smtClean="0">
                <a:solidFill>
                  <a:srgbClr val="FF0000"/>
                </a:solidFill>
              </a:rPr>
              <a:t>Tip: You will probably meet texts in the EA that explicitly expose ideology and others that hide ideology. </a:t>
            </a:r>
            <a:endParaRPr lang="en-US" b="1" dirty="0">
              <a:solidFill>
                <a:srgbClr val="FF0000"/>
              </a:solidFill>
            </a:endParaRPr>
          </a:p>
        </p:txBody>
      </p:sp>
    </p:spTree>
    <p:extLst>
      <p:ext uri="{BB962C8B-B14F-4D97-AF65-F5344CB8AC3E}">
        <p14:creationId xmlns:p14="http://schemas.microsoft.com/office/powerpoint/2010/main" val="411229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t>Essay Format Required</a:t>
            </a:r>
            <a:endParaRPr lang="en-US" dirty="0"/>
          </a:p>
        </p:txBody>
      </p:sp>
      <p:sp>
        <p:nvSpPr>
          <p:cNvPr id="3" name="Content Placeholder 2"/>
          <p:cNvSpPr>
            <a:spLocks noGrp="1"/>
          </p:cNvSpPr>
          <p:nvPr>
            <p:ph idx="1"/>
          </p:nvPr>
        </p:nvSpPr>
        <p:spPr>
          <a:solidFill>
            <a:schemeClr val="accent1">
              <a:lumMod val="60000"/>
              <a:lumOff val="40000"/>
            </a:schemeClr>
          </a:solidFill>
        </p:spPr>
        <p:txBody>
          <a:bodyPr/>
          <a:lstStyle/>
          <a:p>
            <a:r>
              <a:rPr lang="en-AU" b="1" dirty="0" smtClean="0">
                <a:solidFill>
                  <a:srgbClr val="FF0000"/>
                </a:solidFill>
              </a:rPr>
              <a:t>Your response needs to be “structured </a:t>
            </a:r>
            <a:r>
              <a:rPr lang="en-AU" b="1" dirty="0">
                <a:solidFill>
                  <a:srgbClr val="FF0000"/>
                </a:solidFill>
              </a:rPr>
              <a:t>around a thesis </a:t>
            </a:r>
            <a:r>
              <a:rPr lang="en-AU" dirty="0"/>
              <a:t>that presents an interpretation of the selected </a:t>
            </a:r>
            <a:r>
              <a:rPr lang="en-AU" dirty="0" smtClean="0"/>
              <a:t>text”.</a:t>
            </a:r>
          </a:p>
          <a:p>
            <a:endParaRPr lang="en-AU" dirty="0" smtClean="0"/>
          </a:p>
          <a:p>
            <a:r>
              <a:rPr lang="en-AU" dirty="0" smtClean="0"/>
              <a:t>This implies </a:t>
            </a:r>
            <a:r>
              <a:rPr lang="en-AU" b="1" dirty="0" smtClean="0">
                <a:solidFill>
                  <a:srgbClr val="FF0000"/>
                </a:solidFill>
              </a:rPr>
              <a:t>an essay format </a:t>
            </a:r>
            <a:r>
              <a:rPr lang="en-AU" dirty="0" smtClean="0"/>
              <a:t>in which you introduce your thesis (reading) in the introduction then provide evidence and analysis in the body of your essay.</a:t>
            </a:r>
          </a:p>
          <a:p>
            <a:r>
              <a:rPr lang="en-AU" dirty="0" smtClean="0"/>
              <a:t>Topic and linking sentences will need to be skilfully deployed to refer to your thesis statement either explicitly or implicitly. </a:t>
            </a:r>
          </a:p>
          <a:p>
            <a:r>
              <a:rPr lang="en-AU" dirty="0" smtClean="0"/>
              <a:t> </a:t>
            </a:r>
          </a:p>
          <a:p>
            <a:endParaRPr lang="en-US" dirty="0"/>
          </a:p>
        </p:txBody>
      </p:sp>
    </p:spTree>
    <p:extLst>
      <p:ext uri="{BB962C8B-B14F-4D97-AF65-F5344CB8AC3E}">
        <p14:creationId xmlns:p14="http://schemas.microsoft.com/office/powerpoint/2010/main" val="55410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Writing a thesis statement</a:t>
            </a:r>
            <a:endParaRPr lang="en-US" dirty="0"/>
          </a:p>
        </p:txBody>
      </p:sp>
      <p:sp>
        <p:nvSpPr>
          <p:cNvPr id="3" name="Content Placeholder 2"/>
          <p:cNvSpPr>
            <a:spLocks noGrp="1"/>
          </p:cNvSpPr>
          <p:nvPr>
            <p:ph idx="1"/>
          </p:nvPr>
        </p:nvSpPr>
        <p:spPr>
          <a:solidFill>
            <a:schemeClr val="accent3">
              <a:lumMod val="60000"/>
              <a:lumOff val="40000"/>
            </a:schemeClr>
          </a:solidFill>
        </p:spPr>
        <p:txBody>
          <a:bodyPr/>
          <a:lstStyle/>
          <a:p>
            <a:r>
              <a:rPr lang="en-AU" dirty="0" smtClean="0"/>
              <a:t>Simply put, a thesis statement is a short statement that summarizes the </a:t>
            </a:r>
            <a:r>
              <a:rPr lang="en-AU" dirty="0"/>
              <a:t>main point of an essay. </a:t>
            </a:r>
            <a:endParaRPr lang="en-AU" dirty="0" smtClean="0"/>
          </a:p>
          <a:p>
            <a:r>
              <a:rPr lang="en-AU" dirty="0" smtClean="0"/>
              <a:t>The </a:t>
            </a:r>
            <a:r>
              <a:rPr lang="en-AU" dirty="0"/>
              <a:t>thesis statement is one of the (if not the) most important parts of your </a:t>
            </a:r>
            <a:r>
              <a:rPr lang="en-AU" dirty="0" smtClean="0"/>
              <a:t>essay. </a:t>
            </a:r>
            <a:r>
              <a:rPr lang="en-AU" dirty="0"/>
              <a:t>Think of it as the foundation of a house. If your foundation is weak and poorly constructed, what do you think happens to the house? </a:t>
            </a:r>
            <a:endParaRPr lang="en-AU" dirty="0" smtClean="0"/>
          </a:p>
          <a:p>
            <a:r>
              <a:rPr lang="en-AU" dirty="0" smtClean="0"/>
              <a:t>A thesis statement </a:t>
            </a:r>
            <a:r>
              <a:rPr lang="en-AU" dirty="0"/>
              <a:t>is almost always one sentence long</a:t>
            </a:r>
            <a:r>
              <a:rPr lang="en-AU" dirty="0" smtClean="0"/>
              <a:t>.</a:t>
            </a:r>
          </a:p>
          <a:p>
            <a:r>
              <a:rPr lang="en-AU" dirty="0"/>
              <a:t>The thesis statement is the announcement of your analytical argument that you intend to make and prove in the duration of your paper. It is a road map for </a:t>
            </a:r>
            <a:r>
              <a:rPr lang="en-AU" dirty="0" smtClean="0"/>
              <a:t>the essay—it </a:t>
            </a:r>
            <a:r>
              <a:rPr lang="en-AU" dirty="0"/>
              <a:t>tells the reader what to expect from the rest of </a:t>
            </a:r>
            <a:r>
              <a:rPr lang="en-AU" dirty="0" smtClean="0"/>
              <a:t>the essay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212" y="3487270"/>
            <a:ext cx="1118066" cy="1488701"/>
          </a:xfrm>
          <a:prstGeom prst="rect">
            <a:avLst/>
          </a:prstGeom>
        </p:spPr>
      </p:pic>
    </p:spTree>
    <p:extLst>
      <p:ext uri="{BB962C8B-B14F-4D97-AF65-F5344CB8AC3E}">
        <p14:creationId xmlns:p14="http://schemas.microsoft.com/office/powerpoint/2010/main" val="401591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2"/>
            </a:solidFill>
          </a:ln>
        </p:spPr>
        <p:txBody>
          <a:bodyPr/>
          <a:lstStyle/>
          <a:p>
            <a:r>
              <a:rPr lang="en-US" dirty="0" smtClean="0"/>
              <a:t>Writing a thesis statement</a:t>
            </a:r>
            <a:endParaRPr lang="en-US" dirty="0"/>
          </a:p>
        </p:txBody>
      </p:sp>
      <p:sp>
        <p:nvSpPr>
          <p:cNvPr id="3" name="Content Placeholder 2"/>
          <p:cNvSpPr>
            <a:spLocks noGrp="1"/>
          </p:cNvSpPr>
          <p:nvPr>
            <p:ph idx="1"/>
          </p:nvPr>
        </p:nvSpPr>
        <p:spPr>
          <a:solidFill>
            <a:schemeClr val="accent1">
              <a:lumMod val="60000"/>
              <a:lumOff val="40000"/>
            </a:schemeClr>
          </a:solidFill>
          <a:ln>
            <a:solidFill>
              <a:srgbClr val="00B050"/>
            </a:solidFill>
          </a:ln>
        </p:spPr>
        <p:txBody>
          <a:bodyPr>
            <a:normAutofit fontScale="77500" lnSpcReduction="20000"/>
          </a:bodyPr>
          <a:lstStyle/>
          <a:p>
            <a:r>
              <a:rPr lang="en-AU" dirty="0"/>
              <a:t>A thesis is the result of a lengthy thinking </a:t>
            </a:r>
            <a:r>
              <a:rPr lang="en-AU" dirty="0" smtClean="0"/>
              <a:t>and planning process</a:t>
            </a:r>
            <a:r>
              <a:rPr lang="en-AU" dirty="0"/>
              <a:t>. </a:t>
            </a:r>
            <a:endParaRPr lang="en-AU" dirty="0" smtClean="0"/>
          </a:p>
          <a:p>
            <a:r>
              <a:rPr lang="en-AU" dirty="0" smtClean="0"/>
              <a:t>Formulating </a:t>
            </a:r>
            <a:r>
              <a:rPr lang="en-AU" dirty="0"/>
              <a:t>a thesis is not the first thing you do after </a:t>
            </a:r>
            <a:r>
              <a:rPr lang="en-AU" dirty="0" smtClean="0"/>
              <a:t>reading the stimulus material. </a:t>
            </a:r>
          </a:p>
          <a:p>
            <a:r>
              <a:rPr lang="en-AU" dirty="0" smtClean="0"/>
              <a:t>You need to re-read closely, using TC and WCC theoretical approaches, taking notes on where the evidence in the text is taking you. </a:t>
            </a:r>
          </a:p>
          <a:p>
            <a:r>
              <a:rPr lang="en-AU" dirty="0" smtClean="0"/>
              <a:t>TC Apply binary oppositions first but also consider genre, narrative voice, similes and metaphors, </a:t>
            </a:r>
            <a:r>
              <a:rPr lang="en-US" dirty="0"/>
              <a:t>s</a:t>
            </a:r>
            <a:r>
              <a:rPr lang="en-US" dirty="0" smtClean="0"/>
              <a:t>tylistic </a:t>
            </a:r>
            <a:r>
              <a:rPr lang="en-US" dirty="0"/>
              <a:t>features and literary </a:t>
            </a:r>
            <a:r>
              <a:rPr lang="en-US" dirty="0" smtClean="0"/>
              <a:t>techniques.</a:t>
            </a:r>
          </a:p>
          <a:p>
            <a:r>
              <a:rPr lang="en-US" dirty="0" smtClean="0"/>
              <a:t>WCC Also consider representations (</a:t>
            </a:r>
            <a:r>
              <a:rPr lang="en-US" sz="1500" dirty="0"/>
              <a:t>people, groups, places and </a:t>
            </a:r>
            <a:r>
              <a:rPr lang="en-US" sz="1500" dirty="0" smtClean="0"/>
              <a:t>ideas</a:t>
            </a:r>
            <a:r>
              <a:rPr lang="en-US" dirty="0" smtClean="0"/>
              <a:t>), ideology </a:t>
            </a:r>
            <a:r>
              <a:rPr lang="en-US" sz="1500" i="1" dirty="0" smtClean="0"/>
              <a:t>(</a:t>
            </a:r>
            <a:r>
              <a:rPr lang="en-US" sz="1500" i="1" dirty="0"/>
              <a:t>What cultural beliefs, values and attitudes that reinforce particular power structures in society underpin the text? How does the text challenge or reinforce dominant worldviews</a:t>
            </a:r>
            <a:r>
              <a:rPr lang="en-US" sz="1500" i="1" dirty="0" smtClean="0"/>
              <a:t>?) </a:t>
            </a:r>
            <a:r>
              <a:rPr lang="en-US" dirty="0" smtClean="0"/>
              <a:t>as well as cultural ideas </a:t>
            </a:r>
            <a:r>
              <a:rPr lang="en-US" sz="1600" dirty="0" smtClean="0"/>
              <a:t>(</a:t>
            </a:r>
            <a:r>
              <a:rPr lang="en-US" sz="1600" dirty="0"/>
              <a:t>Consider how the text </a:t>
            </a:r>
            <a:r>
              <a:rPr lang="en-US" sz="1600" b="1" dirty="0"/>
              <a:t>upholds or resists</a:t>
            </a:r>
            <a:r>
              <a:rPr lang="en-US" sz="1600" dirty="0"/>
              <a:t> prevalent cultural ideas related to topics such as race, gender, class, age, sexuality, the environment</a:t>
            </a:r>
            <a:r>
              <a:rPr lang="en-US" sz="1600" dirty="0" smtClean="0"/>
              <a:t>.)</a:t>
            </a:r>
          </a:p>
          <a:p>
            <a:endParaRPr lang="en-US" sz="1600" dirty="0"/>
          </a:p>
          <a:p>
            <a:r>
              <a:rPr lang="en-US" sz="1600" dirty="0" smtClean="0"/>
              <a:t>Learn these lists of strategies!</a:t>
            </a:r>
            <a:r>
              <a:rPr lang="en-US" dirty="0" smtClean="0"/>
              <a:t>   </a:t>
            </a:r>
          </a:p>
          <a:p>
            <a:r>
              <a:rPr lang="en-US" dirty="0" smtClean="0"/>
              <a:t> </a:t>
            </a:r>
            <a:endParaRPr lang="en-US" dirty="0"/>
          </a:p>
          <a:p>
            <a:r>
              <a:rPr lang="en-AU" dirty="0" smtClean="0"/>
              <a:t>  </a:t>
            </a:r>
          </a:p>
        </p:txBody>
      </p:sp>
    </p:spTree>
    <p:extLst>
      <p:ext uri="{BB962C8B-B14F-4D97-AF65-F5344CB8AC3E}">
        <p14:creationId xmlns:p14="http://schemas.microsoft.com/office/powerpoint/2010/main" val="146439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3783</TotalTime>
  <Words>2125</Words>
  <Application>Microsoft Office PowerPoint</Application>
  <PresentationFormat>Widescreen</PresentationFormat>
  <Paragraphs>149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Tw Cen MT</vt:lpstr>
      <vt:lpstr>Tw Cen MT Condensed</vt:lpstr>
      <vt:lpstr>Wingdings</vt:lpstr>
      <vt:lpstr>Wingdings 3</vt:lpstr>
      <vt:lpstr>Integral</vt:lpstr>
      <vt:lpstr>Exam Advice and Strategies for Producing Close Readings</vt:lpstr>
      <vt:lpstr>The External Exam</vt:lpstr>
      <vt:lpstr>What is a close reading? </vt:lpstr>
      <vt:lpstr>Text-centred strategies</vt:lpstr>
      <vt:lpstr>World-context-centred strategies</vt:lpstr>
      <vt:lpstr>Does the text Expose or conceal?</vt:lpstr>
      <vt:lpstr>Essay Format Required</vt:lpstr>
      <vt:lpstr>Writing a thesis statement</vt:lpstr>
      <vt:lpstr>Writing a thesis statement</vt:lpstr>
      <vt:lpstr>Writing a Thesis statement</vt:lpstr>
      <vt:lpstr>Writing a Thesis statement</vt:lpstr>
      <vt:lpstr>Writing a Thesis statement</vt:lpstr>
      <vt:lpstr>Thesis statement</vt:lpstr>
      <vt:lpstr>Examples of Thesis Statements</vt:lpstr>
      <vt:lpstr>Writing a theme statement</vt:lpstr>
      <vt:lpstr>Planning Your Response – Writing Conventions</vt:lpstr>
      <vt:lpstr>Exam Essay</vt:lpstr>
      <vt:lpstr>Exam Essay</vt:lpstr>
      <vt:lpstr>Writing my essay - Questions to ask: </vt:lpstr>
      <vt:lpstr>Essay Structure – plan before you write!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Producing Close Readings</dc:title>
  <dc:creator>Elizabeth Woolaston</dc:creator>
  <cp:lastModifiedBy>Elizabeth Woolaston</cp:lastModifiedBy>
  <cp:revision>74</cp:revision>
  <dcterms:created xsi:type="dcterms:W3CDTF">2020-06-12T20:39:31Z</dcterms:created>
  <dcterms:modified xsi:type="dcterms:W3CDTF">2020-10-22T10:27:00Z</dcterms:modified>
</cp:coreProperties>
</file>