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90" r:id="rId4"/>
    <p:sldId id="296" r:id="rId5"/>
    <p:sldId id="297" r:id="rId6"/>
    <p:sldId id="307" r:id="rId7"/>
    <p:sldId id="257" r:id="rId8"/>
    <p:sldId id="258" r:id="rId9"/>
    <p:sldId id="260" r:id="rId10"/>
    <p:sldId id="261" r:id="rId11"/>
    <p:sldId id="259"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91" r:id="rId39"/>
    <p:sldId id="292" r:id="rId40"/>
    <p:sldId id="293" r:id="rId41"/>
    <p:sldId id="294" r:id="rId42"/>
    <p:sldId id="295" r:id="rId43"/>
    <p:sldId id="298" r:id="rId44"/>
    <p:sldId id="299" r:id="rId45"/>
    <p:sldId id="300" r:id="rId46"/>
    <p:sldId id="301" r:id="rId47"/>
    <p:sldId id="302" r:id="rId48"/>
    <p:sldId id="303" r:id="rId49"/>
    <p:sldId id="304" r:id="rId50"/>
    <p:sldId id="305" r:id="rId51"/>
    <p:sldId id="306" r:id="rId52"/>
    <p:sldId id="308" r:id="rId53"/>
    <p:sldId id="309" r:id="rId54"/>
    <p:sldId id="28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59" autoAdjust="0"/>
    <p:restoredTop sz="94660"/>
  </p:normalViewPr>
  <p:slideViewPr>
    <p:cSldViewPr snapToGrid="0">
      <p:cViewPr varScale="1">
        <p:scale>
          <a:sx n="100" d="100"/>
          <a:sy n="100" d="100"/>
        </p:scale>
        <p:origin x="96" y="3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22-Oct-20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22-Oct-20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22-Oct-20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22-Oct-20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22-Oct-20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22-Oct-20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22-Oct-20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22-Oct-20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22-Oct-20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22-Oct-20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22-Oct-20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22-Oct-20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22-Oct-20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22-Oct-20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22-Oct-20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22-Oct-20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22-Oct-20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22-Oct-20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 Extension Challenge</a:t>
            </a:r>
            <a:endParaRPr lang="en-US" dirty="0"/>
          </a:p>
        </p:txBody>
      </p:sp>
      <p:sp>
        <p:nvSpPr>
          <p:cNvPr id="3" name="Subtitle 2"/>
          <p:cNvSpPr>
            <a:spLocks noGrp="1"/>
          </p:cNvSpPr>
          <p:nvPr>
            <p:ph type="subTitle" idx="1"/>
          </p:nvPr>
        </p:nvSpPr>
        <p:spPr/>
        <p:txBody>
          <a:bodyPr/>
          <a:lstStyle/>
          <a:p>
            <a:r>
              <a:rPr lang="en-US" dirty="0" smtClean="0"/>
              <a:t>Reading Texts for EA</a:t>
            </a:r>
            <a:endParaRPr lang="en-US" dirty="0"/>
          </a:p>
        </p:txBody>
      </p:sp>
    </p:spTree>
    <p:extLst>
      <p:ext uri="{BB962C8B-B14F-4D97-AF65-F5344CB8AC3E}">
        <p14:creationId xmlns:p14="http://schemas.microsoft.com/office/powerpoint/2010/main" val="2086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b="1" dirty="0" smtClean="0">
                <a:latin typeface="Arial" panose="020B0604020202020204" pitchFamily="34" charset="0"/>
                <a:cs typeface="Arial" panose="020B0604020202020204" pitchFamily="34" charset="0"/>
              </a:rPr>
              <a:t>“Do you </a:t>
            </a:r>
            <a:r>
              <a:rPr lang="en-AU" sz="2800" b="1" dirty="0">
                <a:latin typeface="Arial" panose="020B0604020202020204" pitchFamily="34" charset="0"/>
                <a:cs typeface="Arial" panose="020B0604020202020204" pitchFamily="34" charset="0"/>
              </a:rPr>
              <a:t>believe that a child can die in the middle of the Pacific Ocean</a:t>
            </a:r>
            <a:r>
              <a:rPr lang="en-AU" sz="2800" b="1"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(I DO)</a:t>
            </a:r>
            <a:endParaRPr lang="en-US" sz="2800" dirty="0">
              <a:solidFill>
                <a:srgbClr val="0070C0"/>
              </a:solidFill>
            </a:endParaRPr>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 </a:t>
            </a:r>
          </a:p>
          <a:p>
            <a:pPr marL="0" indent="0">
              <a:buNone/>
            </a:pPr>
            <a:endParaRPr lang="en-US" dirty="0"/>
          </a:p>
        </p:txBody>
      </p:sp>
      <p:sp>
        <p:nvSpPr>
          <p:cNvPr id="4" name="Content Placeholder 3"/>
          <p:cNvSpPr>
            <a:spLocks noGrp="1"/>
          </p:cNvSpPr>
          <p:nvPr>
            <p:ph sz="quarter" idx="14"/>
          </p:nvPr>
        </p:nvSpPr>
        <p:spPr/>
        <p:txBody>
          <a:bodyPr>
            <a:normAutofit lnSpcReduction="10000"/>
          </a:bodyPr>
          <a:lstStyle/>
          <a:p>
            <a:r>
              <a:rPr lang="en-US" sz="1600" dirty="0" smtClean="0">
                <a:latin typeface="Arial" panose="020B0604020202020204" pitchFamily="34" charset="0"/>
                <a:cs typeface="Arial" panose="020B0604020202020204" pitchFamily="34" charset="0"/>
              </a:rPr>
              <a:t>Abhor Man’s inhumanity to man, </a:t>
            </a:r>
            <a:r>
              <a:rPr lang="en-US" sz="1400" dirty="0" smtClean="0">
                <a:latin typeface="Arial" panose="020B0604020202020204" pitchFamily="34" charset="0"/>
                <a:cs typeface="Arial" panose="020B0604020202020204" pitchFamily="34" charset="0"/>
              </a:rPr>
              <a:t>a plea for social justice and fairness for refugees, we are complicit in the suffering of others if we do nothing </a:t>
            </a:r>
          </a:p>
          <a:p>
            <a:r>
              <a:rPr lang="en-US" sz="1600" dirty="0" smtClean="0">
                <a:latin typeface="Arial" panose="020B0604020202020204" pitchFamily="34" charset="0"/>
                <a:cs typeface="Arial" panose="020B0604020202020204" pitchFamily="34" charset="0"/>
              </a:rPr>
              <a:t>Humanism – secular movement, man is solely responsible for good of humanity, human beings are of ultimate value</a:t>
            </a:r>
          </a:p>
          <a:p>
            <a:r>
              <a:rPr lang="en-US" sz="1600" dirty="0" smtClean="0">
                <a:latin typeface="Arial" panose="020B0604020202020204" pitchFamily="34" charset="0"/>
                <a:cs typeface="Arial" panose="020B0604020202020204" pitchFamily="34" charset="0"/>
              </a:rPr>
              <a:t>Race? Suggests that some are discriminated against by </a:t>
            </a:r>
            <a:r>
              <a:rPr lang="en-US" sz="1600" dirty="0" smtClean="0">
                <a:latin typeface="Arial" panose="020B0604020202020204" pitchFamily="34" charset="0"/>
                <a:cs typeface="Arial" panose="020B0604020202020204" pitchFamily="34" charset="0"/>
              </a:rPr>
              <a:t>others on th</a:t>
            </a:r>
            <a:r>
              <a:rPr lang="en-US" sz="1600" dirty="0" smtClean="0">
                <a:latin typeface="Arial" panose="020B0604020202020204" pitchFamily="34" charset="0"/>
                <a:cs typeface="Arial" panose="020B0604020202020204" pitchFamily="34" charset="0"/>
              </a:rPr>
              <a:t>e </a:t>
            </a:r>
            <a:r>
              <a:rPr lang="en-US" sz="1600" dirty="0" smtClean="0">
                <a:latin typeface="Arial" panose="020B0604020202020204" pitchFamily="34" charset="0"/>
                <a:cs typeface="Arial" panose="020B0604020202020204" pitchFamily="34" charset="0"/>
              </a:rPr>
              <a:t>basis of race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19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2</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AU" dirty="0"/>
              <a:t> </a:t>
            </a:r>
            <a:r>
              <a:rPr lang="en-AU" dirty="0" smtClean="0"/>
              <a:t>THE GREATER </a:t>
            </a:r>
            <a:r>
              <a:rPr lang="en-AU" dirty="0" smtClean="0"/>
              <a:t>GOOD </a:t>
            </a:r>
            <a:r>
              <a:rPr lang="en-AU" dirty="0" smtClean="0">
                <a:solidFill>
                  <a:srgbClr val="00B0F0"/>
                </a:solidFill>
              </a:rPr>
              <a:t>(We do) </a:t>
            </a:r>
            <a:endParaRPr lang="en-AU" dirty="0" smtClean="0">
              <a:solidFill>
                <a:srgbClr val="00B0F0"/>
              </a:solidFill>
            </a:endParaRPr>
          </a:p>
          <a:p>
            <a:pPr marL="0" indent="0">
              <a:buNone/>
            </a:pPr>
            <a:r>
              <a:rPr lang="en-AU" dirty="0" smtClean="0">
                <a:latin typeface="Arial" panose="020B0604020202020204" pitchFamily="34" charset="0"/>
                <a:cs typeface="Arial" panose="020B0604020202020204" pitchFamily="34" charset="0"/>
              </a:rPr>
              <a:t>For </a:t>
            </a:r>
            <a:r>
              <a:rPr lang="en-AU" dirty="0">
                <a:latin typeface="Arial" panose="020B0604020202020204" pitchFamily="34" charset="0"/>
                <a:cs typeface="Arial" panose="020B0604020202020204" pitchFamily="34" charset="0"/>
              </a:rPr>
              <a:t>years, they endured the </a:t>
            </a:r>
            <a:r>
              <a:rPr lang="en-AU" b="1" dirty="0">
                <a:latin typeface="Arial" panose="020B0604020202020204" pitchFamily="34" charset="0"/>
                <a:cs typeface="Arial" panose="020B0604020202020204" pitchFamily="34" charset="0"/>
              </a:rPr>
              <a:t>agony </a:t>
            </a:r>
            <a:r>
              <a:rPr lang="en-AU" dirty="0">
                <a:latin typeface="Arial" panose="020B0604020202020204" pitchFamily="34" charset="0"/>
                <a:cs typeface="Arial" panose="020B0604020202020204" pitchFamily="34" charset="0"/>
              </a:rPr>
              <a:t>of the </a:t>
            </a:r>
            <a:r>
              <a:rPr lang="en-AU" b="1" dirty="0">
                <a:latin typeface="Arial" panose="020B0604020202020204" pitchFamily="34" charset="0"/>
                <a:cs typeface="Arial" panose="020B0604020202020204" pitchFamily="34" charset="0"/>
              </a:rPr>
              <a:t>Earth dying </a:t>
            </a:r>
            <a:r>
              <a:rPr lang="en-AU" dirty="0">
                <a:latin typeface="Arial" panose="020B0604020202020204" pitchFamily="34" charset="0"/>
                <a:cs typeface="Arial" panose="020B0604020202020204" pitchFamily="34" charset="0"/>
              </a:rPr>
              <a:t>of </a:t>
            </a:r>
            <a:r>
              <a:rPr lang="en-AU" b="1" dirty="0">
                <a:latin typeface="Arial" panose="020B0604020202020204" pitchFamily="34" charset="0"/>
                <a:cs typeface="Arial" panose="020B0604020202020204" pitchFamily="34" charset="0"/>
              </a:rPr>
              <a:t>pollution</a:t>
            </a:r>
            <a:r>
              <a:rPr lang="en-AU" dirty="0">
                <a:latin typeface="Arial" panose="020B0604020202020204" pitchFamily="34" charset="0"/>
                <a:cs typeface="Arial" panose="020B0604020202020204" pitchFamily="34" charset="0"/>
              </a:rPr>
              <a:t> and animal and plant species </a:t>
            </a:r>
            <a:r>
              <a:rPr lang="en-AU" b="1" dirty="0">
                <a:latin typeface="Arial" panose="020B0604020202020204" pitchFamily="34" charset="0"/>
                <a:cs typeface="Arial" panose="020B0604020202020204" pitchFamily="34" charset="0"/>
              </a:rPr>
              <a:t>disappearing</a:t>
            </a:r>
            <a:r>
              <a:rPr lang="en-AU" dirty="0">
                <a:latin typeface="Arial" panose="020B0604020202020204" pitchFamily="34" charset="0"/>
                <a:cs typeface="Arial" panose="020B0604020202020204" pitchFamily="34" charset="0"/>
              </a:rPr>
              <a:t>. Water </a:t>
            </a:r>
            <a:r>
              <a:rPr lang="en-AU" b="1" dirty="0">
                <a:latin typeface="Arial" panose="020B0604020202020204" pitchFamily="34" charset="0"/>
                <a:cs typeface="Arial" panose="020B0604020202020204" pitchFamily="34" charset="0"/>
              </a:rPr>
              <a:t>unfit to drink</a:t>
            </a:r>
            <a:r>
              <a:rPr lang="en-AU" dirty="0">
                <a:latin typeface="Arial" panose="020B0604020202020204" pitchFamily="34" charset="0"/>
                <a:cs typeface="Arial" panose="020B0604020202020204" pitchFamily="34" charset="0"/>
              </a:rPr>
              <a:t>. Air difficult to breathe. Humans </a:t>
            </a:r>
            <a:r>
              <a:rPr lang="en-AU" b="1" dirty="0">
                <a:latin typeface="Arial" panose="020B0604020202020204" pitchFamily="34" charset="0"/>
                <a:cs typeface="Arial" panose="020B0604020202020204" pitchFamily="34" charset="0"/>
              </a:rPr>
              <a:t>dying </a:t>
            </a:r>
            <a:r>
              <a:rPr lang="en-AU" dirty="0">
                <a:latin typeface="Arial" panose="020B0604020202020204" pitchFamily="34" charset="0"/>
                <a:cs typeface="Arial" panose="020B0604020202020204" pitchFamily="34" charset="0"/>
              </a:rPr>
              <a:t>from bacteria and diseases released by the thawing of the tundra and ice at the Arctic and Antarctic. </a:t>
            </a:r>
            <a:r>
              <a:rPr lang="en-AU" b="1" dirty="0">
                <a:latin typeface="Arial" panose="020B0604020202020204" pitchFamily="34" charset="0"/>
                <a:cs typeface="Arial" panose="020B0604020202020204" pitchFamily="34" charset="0"/>
              </a:rPr>
              <a:t>Wars</a:t>
            </a:r>
            <a:r>
              <a:rPr lang="en-AU" dirty="0">
                <a:latin typeface="Arial" panose="020B0604020202020204" pitchFamily="34" charset="0"/>
                <a:cs typeface="Arial" panose="020B0604020202020204" pitchFamily="34" charset="0"/>
              </a:rPr>
              <a:t> waged over </a:t>
            </a:r>
            <a:r>
              <a:rPr lang="en-AU" dirty="0" smtClean="0">
                <a:latin typeface="Arial" panose="020B0604020202020204" pitchFamily="34" charset="0"/>
                <a:cs typeface="Arial" panose="020B0604020202020204" pitchFamily="34" charset="0"/>
              </a:rPr>
              <a:t>liveable </a:t>
            </a:r>
            <a:r>
              <a:rPr lang="en-AU" dirty="0">
                <a:latin typeface="Arial" panose="020B0604020202020204" pitchFamily="34" charset="0"/>
                <a:cs typeface="Arial" panose="020B0604020202020204" pitchFamily="34" charset="0"/>
              </a:rPr>
              <a:t>regions. Ordinary </a:t>
            </a:r>
            <a:r>
              <a:rPr lang="en-AU" b="1" dirty="0">
                <a:latin typeface="Arial" panose="020B0604020202020204" pitchFamily="34" charset="0"/>
                <a:cs typeface="Arial" panose="020B0604020202020204" pitchFamily="34" charset="0"/>
              </a:rPr>
              <a:t>violence</a:t>
            </a:r>
            <a:r>
              <a:rPr lang="en-AU" dirty="0">
                <a:latin typeface="Arial" panose="020B0604020202020204" pitchFamily="34" charset="0"/>
                <a:cs typeface="Arial" panose="020B0604020202020204" pitchFamily="34" charset="0"/>
              </a:rPr>
              <a:t> </a:t>
            </a:r>
            <a:r>
              <a:rPr lang="en-AU" b="1" dirty="0">
                <a:latin typeface="Arial" panose="020B0604020202020204" pitchFamily="34" charset="0"/>
                <a:cs typeface="Arial" panose="020B0604020202020204" pitchFamily="34" charset="0"/>
              </a:rPr>
              <a:t>killing</a:t>
            </a:r>
            <a:r>
              <a:rPr lang="en-AU" dirty="0">
                <a:latin typeface="Arial" panose="020B0604020202020204" pitchFamily="34" charset="0"/>
                <a:cs typeface="Arial" panose="020B0604020202020204" pitchFamily="34" charset="0"/>
              </a:rPr>
              <a:t> so many. </a:t>
            </a:r>
            <a:r>
              <a:rPr lang="en-AU" b="1" dirty="0">
                <a:latin typeface="Arial" panose="020B0604020202020204" pitchFamily="34" charset="0"/>
                <a:cs typeface="Arial" panose="020B0604020202020204" pitchFamily="34" charset="0"/>
              </a:rPr>
              <a:t>Survivors</a:t>
            </a:r>
            <a:r>
              <a:rPr lang="en-AU" dirty="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crippled </a:t>
            </a:r>
            <a:r>
              <a:rPr lang="en-AU" dirty="0">
                <a:latin typeface="Arial" panose="020B0604020202020204" pitchFamily="34" charset="0"/>
                <a:cs typeface="Arial" panose="020B0604020202020204" pitchFamily="34" charset="0"/>
              </a:rPr>
              <a:t>As the population dwindled, the world began to recover. The two of them watched and listened to news reports, the </a:t>
            </a:r>
            <a:r>
              <a:rPr lang="en-AU" b="1" dirty="0">
                <a:latin typeface="Arial" panose="020B0604020202020204" pitchFamily="34" charset="0"/>
                <a:cs typeface="Arial" panose="020B0604020202020204" pitchFamily="34" charset="0"/>
              </a:rPr>
              <a:t>wailing</a:t>
            </a:r>
            <a:r>
              <a:rPr lang="en-AU" dirty="0">
                <a:latin typeface="Arial" panose="020B0604020202020204" pitchFamily="34" charset="0"/>
                <a:cs typeface="Arial" panose="020B0604020202020204" pitchFamily="34" charset="0"/>
              </a:rPr>
              <a:t> of </a:t>
            </a:r>
            <a:r>
              <a:rPr lang="en-AU" b="1" dirty="0">
                <a:latin typeface="Arial" panose="020B0604020202020204" pitchFamily="34" charset="0"/>
                <a:cs typeface="Arial" panose="020B0604020202020204" pitchFamily="34" charset="0"/>
              </a:rPr>
              <a:t>victims.</a:t>
            </a:r>
            <a:r>
              <a:rPr lang="en-AU"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5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panose="020B0604020202020204" pitchFamily="34" charset="0"/>
                <a:cs typeface="Arial" panose="020B0604020202020204" pitchFamily="34" charset="0"/>
              </a:rPr>
              <a:t>“The </a:t>
            </a:r>
            <a:r>
              <a:rPr lang="en-US" sz="3200" b="1" dirty="0">
                <a:latin typeface="Arial" panose="020B0604020202020204" pitchFamily="34" charset="0"/>
                <a:cs typeface="Arial" panose="020B0604020202020204" pitchFamily="34" charset="0"/>
              </a:rPr>
              <a:t>Greater </a:t>
            </a:r>
            <a:r>
              <a:rPr lang="en-US" sz="3200" b="1" dirty="0" smtClean="0">
                <a:latin typeface="Arial" panose="020B0604020202020204" pitchFamily="34" charset="0"/>
                <a:cs typeface="Arial" panose="020B0604020202020204" pitchFamily="34" charset="0"/>
              </a:rPr>
              <a:t>Good” </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fontScale="92500"/>
          </a:bodyPr>
          <a:lstStyle/>
          <a:p>
            <a:r>
              <a:rPr lang="en-US" sz="1600" dirty="0" smtClean="0">
                <a:latin typeface="Arial" panose="020B0604020202020204" pitchFamily="34" charset="0"/>
                <a:cs typeface="Arial" panose="020B0604020202020204" pitchFamily="34" charset="0"/>
              </a:rPr>
              <a:t>Someone or something has to be sacrificed to benefit mankind?</a:t>
            </a:r>
          </a:p>
          <a:p>
            <a:r>
              <a:rPr lang="en-US" sz="1600" dirty="0" smtClean="0">
                <a:latin typeface="Arial" panose="020B0604020202020204" pitchFamily="34" charset="0"/>
                <a:cs typeface="Arial" panose="020B0604020202020204" pitchFamily="34" charset="0"/>
              </a:rPr>
              <a:t>Narrative – survivalist? Futuristic? Post-apocalyptic? Short, sharp fragments, not sentences. Lists. Flashback, ‘death’, ‘wailing’ </a:t>
            </a:r>
            <a:r>
              <a:rPr lang="en-US" sz="1600" dirty="0" err="1" smtClean="0">
                <a:latin typeface="Arial" panose="020B0604020202020204" pitchFamily="34" charset="0"/>
                <a:cs typeface="Arial" panose="020B0604020202020204" pitchFamily="34" charset="0"/>
              </a:rPr>
              <a:t>etc</a:t>
            </a:r>
            <a:r>
              <a:rPr lang="en-US" sz="1600" dirty="0" smtClean="0">
                <a:latin typeface="Arial" panose="020B0604020202020204" pitchFamily="34" charset="0"/>
                <a:cs typeface="Arial" panose="020B0604020202020204" pitchFamily="34" charset="0"/>
              </a:rPr>
              <a:t>- emotive words</a:t>
            </a:r>
          </a:p>
          <a:p>
            <a:r>
              <a:rPr lang="en-US" sz="1600" dirty="0" smtClean="0">
                <a:latin typeface="Arial" panose="020B0604020202020204" pitchFamily="34" charset="0"/>
                <a:cs typeface="Arial" panose="020B0604020202020204" pitchFamily="34" charset="0"/>
              </a:rPr>
              <a:t>Third person omniscient, zero focalisation until last sentence. </a:t>
            </a:r>
          </a:p>
          <a:p>
            <a:r>
              <a:rPr lang="en-US" sz="1600" dirty="0" smtClean="0">
                <a:latin typeface="Arial" panose="020B0604020202020204" pitchFamily="34" charset="0"/>
                <a:cs typeface="Arial" panose="020B0604020202020204" pitchFamily="34" charset="0"/>
              </a:rPr>
              <a:t>Apocalypse, pollution, disease, death, environmental degradation, survival</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30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Greater Good”</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 </a:t>
            </a:r>
          </a:p>
          <a:p>
            <a:pPr marL="0" indent="0">
              <a:buNone/>
            </a:pPr>
            <a:endParaRPr lang="en-US" dirty="0"/>
          </a:p>
        </p:txBody>
      </p:sp>
      <p:sp>
        <p:nvSpPr>
          <p:cNvPr id="4" name="Content Placeholder 3"/>
          <p:cNvSpPr>
            <a:spLocks noGrp="1"/>
          </p:cNvSpPr>
          <p:nvPr>
            <p:ph sz="quarter" idx="14"/>
          </p:nvPr>
        </p:nvSpPr>
        <p:spPr/>
        <p:txBody>
          <a:bodyPr>
            <a:normAutofit/>
          </a:bodyPr>
          <a:lstStyle/>
          <a:p>
            <a:r>
              <a:rPr lang="en-US" sz="1600" dirty="0" smtClean="0">
                <a:latin typeface="Arial" panose="020B0604020202020204" pitchFamily="34" charset="0"/>
                <a:cs typeface="Arial" panose="020B0604020202020204" pitchFamily="34" charset="0"/>
              </a:rPr>
              <a:t>Consequences of Man’s inhumanity to man, human greed and thirst for power over nature; </a:t>
            </a:r>
            <a:r>
              <a:rPr lang="en-US" sz="1400" dirty="0" smtClean="0">
                <a:latin typeface="Arial" panose="020B0604020202020204" pitchFamily="34" charset="0"/>
                <a:cs typeface="Arial" panose="020B0604020202020204" pitchFamily="34" charset="0"/>
              </a:rPr>
              <a:t>the necessity of making sacrifices for the common good</a:t>
            </a:r>
          </a:p>
          <a:p>
            <a:r>
              <a:rPr lang="en-US" sz="1600" dirty="0" smtClean="0">
                <a:latin typeface="Arial" panose="020B0604020202020204" pitchFamily="34" charset="0"/>
                <a:cs typeface="Arial" panose="020B0604020202020204" pitchFamily="34" charset="0"/>
              </a:rPr>
              <a:t>Humanism, survivalism, capitalism, materialism, individualism, libertarianism, environmentalism</a:t>
            </a:r>
          </a:p>
          <a:p>
            <a:r>
              <a:rPr lang="en-US" sz="1600" dirty="0" smtClean="0">
                <a:latin typeface="Arial" panose="020B0604020202020204" pitchFamily="34" charset="0"/>
                <a:cs typeface="Arial" panose="020B0604020202020204" pitchFamily="34" charset="0"/>
              </a:rPr>
              <a:t>Environmental ideas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1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3 “Battlefield”</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63446720"/>
              </p:ext>
            </p:extLst>
          </p:nvPr>
        </p:nvGraphicFramePr>
        <p:xfrm>
          <a:off x="570733" y="1837765"/>
          <a:ext cx="10511950" cy="3657600"/>
        </p:xfrm>
        <a:graphic>
          <a:graphicData uri="http://schemas.openxmlformats.org/drawingml/2006/table">
            <a:tbl>
              <a:tblPr firstRow="1" firstCol="1" bandRow="1">
                <a:tableStyleId>{5C22544A-7EE6-4342-B048-85BDC9FD1C3A}</a:tableStyleId>
              </a:tblPr>
              <a:tblGrid>
                <a:gridCol w="10511950"/>
              </a:tblGrid>
              <a:tr h="2872347">
                <a:tc>
                  <a:txBody>
                    <a:bodyPr/>
                    <a:lstStyle/>
                    <a:p>
                      <a:pPr marL="0" marR="0">
                        <a:spcBef>
                          <a:spcPts val="0"/>
                        </a:spcBef>
                        <a:spcAft>
                          <a:spcPts val="0"/>
                        </a:spcAft>
                      </a:pPr>
                      <a:r>
                        <a:rPr lang="en-US" sz="2400" dirty="0">
                          <a:effectLst/>
                          <a:latin typeface="Arial" panose="020B0604020202020204" pitchFamily="34" charset="0"/>
                          <a:cs typeface="Arial" panose="020B0604020202020204" pitchFamily="34" charset="0"/>
                        </a:rPr>
                        <a:t>Fall in. Today we begin the first part of your training. I encourage you to </a:t>
                      </a:r>
                      <a:r>
                        <a:rPr lang="en-US" sz="2400" u="sng" dirty="0">
                          <a:effectLst/>
                          <a:latin typeface="Arial" panose="020B0604020202020204" pitchFamily="34" charset="0"/>
                          <a:cs typeface="Arial" panose="020B0604020202020204" pitchFamily="34" charset="0"/>
                        </a:rPr>
                        <a:t>listen well</a:t>
                      </a:r>
                      <a:r>
                        <a:rPr lang="en-US" sz="2400" dirty="0">
                          <a:effectLst/>
                          <a:latin typeface="Arial" panose="020B0604020202020204" pitchFamily="34" charset="0"/>
                          <a:cs typeface="Arial" panose="020B0604020202020204" pitchFamily="34" charset="0"/>
                        </a:rPr>
                        <a:t>, </a:t>
                      </a:r>
                      <a:r>
                        <a:rPr lang="en-US" sz="2400" u="sng" dirty="0">
                          <a:effectLst/>
                          <a:latin typeface="Arial" panose="020B0604020202020204" pitchFamily="34" charset="0"/>
                          <a:cs typeface="Arial" panose="020B0604020202020204" pitchFamily="34" charset="0"/>
                        </a:rPr>
                        <a:t>consider carefully</a:t>
                      </a:r>
                      <a:r>
                        <a:rPr lang="en-US" sz="2400" dirty="0">
                          <a:effectLst/>
                          <a:latin typeface="Arial" panose="020B0604020202020204" pitchFamily="34" charset="0"/>
                          <a:cs typeface="Arial" panose="020B0604020202020204" pitchFamily="34" charset="0"/>
                        </a:rPr>
                        <a:t>, and </a:t>
                      </a:r>
                      <a:r>
                        <a:rPr lang="en-US" sz="2400" u="sng" dirty="0">
                          <a:effectLst/>
                          <a:latin typeface="Arial" panose="020B0604020202020204" pitchFamily="34" charset="0"/>
                          <a:cs typeface="Arial" panose="020B0604020202020204" pitchFamily="34" charset="0"/>
                        </a:rPr>
                        <a:t>action appropriately</a:t>
                      </a:r>
                      <a:r>
                        <a:rPr lang="en-US" sz="2400" dirty="0">
                          <a:effectLst/>
                          <a:latin typeface="Arial" panose="020B0604020202020204" pitchFamily="34" charset="0"/>
                          <a:cs typeface="Arial" panose="020B0604020202020204" pitchFamily="34" charset="0"/>
                        </a:rPr>
                        <a:t>. Clearly, a code is required for navigating public transport, and today, we will explore the cyphers that enable you to unlock that code. The well-prepared traveller needs a carefully crafted strategy for engagement, tactics for negotiating the battle, and the requisite amount of self-faith and resilience. Fortunately, as a skilled code breaker, I have emerged as a capable public transport warrior of some repute, and today, for your benefit and development, I will share The Secrets of Successful </a:t>
                      </a:r>
                      <a:r>
                        <a:rPr lang="en-US" sz="2400" dirty="0" smtClean="0">
                          <a:effectLst/>
                          <a:latin typeface="Arial" panose="020B0604020202020204" pitchFamily="34" charset="0"/>
                          <a:cs typeface="Arial" panose="020B0604020202020204" pitchFamily="34" charset="0"/>
                        </a:rPr>
                        <a:t>Engagement.</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44361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“Battlefield”</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fontScale="92500" lnSpcReduction="10000"/>
          </a:bodyPr>
          <a:lstStyle/>
          <a:p>
            <a:r>
              <a:rPr lang="en-US" sz="1600" dirty="0" smtClean="0">
                <a:latin typeface="Arial" panose="020B0604020202020204" pitchFamily="34" charset="0"/>
                <a:cs typeface="Arial" panose="020B0604020202020204" pitchFamily="34" charset="0"/>
              </a:rPr>
              <a:t>Analogy – a humorous comparison between battlefield and commuting</a:t>
            </a:r>
          </a:p>
          <a:p>
            <a:r>
              <a:rPr lang="en-US" sz="1600" dirty="0" smtClean="0">
                <a:latin typeface="Arial" panose="020B0604020202020204" pitchFamily="34" charset="0"/>
                <a:cs typeface="Arial" panose="020B0604020202020204" pitchFamily="34" charset="0"/>
              </a:rPr>
              <a:t>Satire – parody of military instructor, mock serious tone, humour, list of three, high modality, technical language of military, sustained military metaphor</a:t>
            </a:r>
          </a:p>
          <a:p>
            <a:r>
              <a:rPr lang="en-US" sz="1600" dirty="0" smtClean="0">
                <a:latin typeface="Arial" panose="020B0604020202020204" pitchFamily="34" charset="0"/>
                <a:cs typeface="Arial" panose="020B0604020202020204" pitchFamily="34" charset="0"/>
              </a:rPr>
              <a:t>Mixture of First person (I, We) and second person (you) point of view, directly addresses the reader, sense of authority and immediacy</a:t>
            </a:r>
          </a:p>
          <a:p>
            <a:r>
              <a:rPr lang="en-US" sz="1600" dirty="0" smtClean="0">
                <a:latin typeface="Arial" panose="020B0604020202020204" pitchFamily="34" charset="0"/>
                <a:cs typeface="Arial" panose="020B0604020202020204" pitchFamily="34" charset="0"/>
              </a:rPr>
              <a:t>Commuting, conformity, </a:t>
            </a:r>
            <a:r>
              <a:rPr lang="en-US" sz="1600" dirty="0" err="1" smtClean="0">
                <a:latin typeface="Arial" panose="020B0604020202020204" pitchFamily="34" charset="0"/>
                <a:cs typeface="Arial" panose="020B0604020202020204" pitchFamily="34" charset="0"/>
              </a:rPr>
              <a:t>Sheeples</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6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“Battlefield”</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p:txBody>
      </p:sp>
      <p:sp>
        <p:nvSpPr>
          <p:cNvPr id="4" name="Content Placeholder 3"/>
          <p:cNvSpPr>
            <a:spLocks noGrp="1"/>
          </p:cNvSpPr>
          <p:nvPr>
            <p:ph sz="quarter" idx="14"/>
          </p:nvPr>
        </p:nvSpPr>
        <p:spPr/>
        <p:txBody>
          <a:bodyPr>
            <a:normAutofit/>
          </a:bodyPr>
          <a:lstStyle/>
          <a:p>
            <a:r>
              <a:rPr lang="en-US" dirty="0" smtClean="0">
                <a:latin typeface="Arial" panose="020B0604020202020204" pitchFamily="34" charset="0"/>
                <a:cs typeface="Arial" panose="020B0604020202020204" pitchFamily="34" charset="0"/>
              </a:rPr>
              <a:t>gentle </a:t>
            </a:r>
            <a:r>
              <a:rPr lang="en-US" dirty="0" smtClean="0">
                <a:latin typeface="Arial" panose="020B0604020202020204" pitchFamily="34" charset="0"/>
                <a:cs typeface="Arial" panose="020B0604020202020204" pitchFamily="34" charset="0"/>
              </a:rPr>
              <a:t>satire on conformity?</a:t>
            </a:r>
          </a:p>
          <a:p>
            <a:r>
              <a:rPr lang="en-US" dirty="0" smtClean="0">
                <a:latin typeface="Arial" panose="020B0604020202020204" pitchFamily="34" charset="0"/>
                <a:cs typeface="Arial" panose="020B0604020202020204" pitchFamily="34" charset="0"/>
              </a:rPr>
              <a:t>Individualism vs collectivism</a:t>
            </a:r>
          </a:p>
          <a:p>
            <a:r>
              <a:rPr lang="en-US" dirty="0" smtClean="0">
                <a:latin typeface="Arial" panose="020B0604020202020204" pitchFamily="34" charset="0"/>
                <a:cs typeface="Arial" panose="020B0604020202020204" pitchFamily="34" charset="0"/>
              </a:rPr>
              <a:t>class? Rich don’t commute, mindless conformity of proletariat?</a:t>
            </a:r>
          </a:p>
          <a:p>
            <a:pPr marL="0" indent="0">
              <a:buNone/>
            </a:pPr>
            <a:r>
              <a:rPr lang="en-US" dirty="0" smtClean="0">
                <a:latin typeface="Arial" panose="020B0604020202020204" pitchFamily="34" charset="0"/>
                <a:cs typeface="Arial" panose="020B0604020202020204" pitchFamily="34" charset="0"/>
              </a:rPr>
              <a:t>See word document on Battlefield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3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4: “A Savage Claw”</a:t>
            </a:r>
            <a:endParaRPr lang="en-US" dirty="0"/>
          </a:p>
        </p:txBody>
      </p:sp>
      <p:sp>
        <p:nvSpPr>
          <p:cNvPr id="3" name="Content Placeholder 2"/>
          <p:cNvSpPr>
            <a:spLocks noGrp="1"/>
          </p:cNvSpPr>
          <p:nvPr>
            <p:ph sz="quarter" idx="13"/>
          </p:nvPr>
        </p:nvSpPr>
        <p:spPr/>
        <p:txBody>
          <a:bodyPr>
            <a:normAutofit fontScale="92500" lnSpcReduction="20000"/>
          </a:bodyPr>
          <a:lstStyle/>
          <a:p>
            <a:r>
              <a:rPr lang="en-AU" i="1" dirty="0">
                <a:latin typeface="Calibri" panose="020F0502020204030204" pitchFamily="34" charset="0"/>
                <a:cs typeface="Calibri" panose="020F0502020204030204" pitchFamily="34" charset="0"/>
              </a:rPr>
              <a:t>9 August</a:t>
            </a:r>
            <a:r>
              <a:rPr lang="en-AU" i="1" dirty="0" smtClean="0">
                <a:latin typeface="Calibri" panose="020F0502020204030204" pitchFamily="34" charset="0"/>
                <a:cs typeface="Calibri" panose="020F0502020204030204" pitchFamily="34" charset="0"/>
              </a:rPr>
              <a:t>.</a:t>
            </a:r>
            <a:r>
              <a:rPr lang="en-AU" dirty="0" smtClean="0">
                <a:latin typeface="Calibri" panose="020F0502020204030204" pitchFamily="34" charset="0"/>
                <a:cs typeface="Calibri" panose="020F0502020204030204" pitchFamily="34" charset="0"/>
              </a:rPr>
              <a:t>—A </a:t>
            </a:r>
            <a:r>
              <a:rPr lang="en-AU" dirty="0">
                <a:latin typeface="Calibri" panose="020F0502020204030204" pitchFamily="34" charset="0"/>
                <a:cs typeface="Calibri" panose="020F0502020204030204" pitchFamily="34" charset="0"/>
              </a:rPr>
              <a:t>good deal of interest was abroad concerning the dog which landed when the ship struck, and more than a few of the members of the S. P. C. A., which is very strong in Whitby, have tried to befriend the animal. To the general disappointment, however, it was not to be found; it seems to have </a:t>
            </a:r>
            <a:r>
              <a:rPr lang="en-AU" b="1" dirty="0">
                <a:latin typeface="Calibri" panose="020F0502020204030204" pitchFamily="34" charset="0"/>
                <a:cs typeface="Calibri" panose="020F0502020204030204" pitchFamily="34" charset="0"/>
              </a:rPr>
              <a:t>disappeared entirely </a:t>
            </a:r>
            <a:r>
              <a:rPr lang="en-AU" dirty="0">
                <a:latin typeface="Calibri" panose="020F0502020204030204" pitchFamily="34" charset="0"/>
                <a:cs typeface="Calibri" panose="020F0502020204030204" pitchFamily="34" charset="0"/>
              </a:rPr>
              <a:t>from the town. It may be that it was frightened and made its way on to </a:t>
            </a:r>
            <a:r>
              <a:rPr lang="en-AU" b="1" dirty="0">
                <a:latin typeface="Calibri" panose="020F0502020204030204" pitchFamily="34" charset="0"/>
                <a:cs typeface="Calibri" panose="020F0502020204030204" pitchFamily="34" charset="0"/>
              </a:rPr>
              <a:t>the moors,</a:t>
            </a:r>
            <a:r>
              <a:rPr lang="en-AU" dirty="0">
                <a:latin typeface="Calibri" panose="020F0502020204030204" pitchFamily="34" charset="0"/>
                <a:cs typeface="Calibri" panose="020F0502020204030204" pitchFamily="34" charset="0"/>
              </a:rPr>
              <a:t> where it is still </a:t>
            </a:r>
            <a:r>
              <a:rPr lang="en-AU" b="1" dirty="0">
                <a:latin typeface="Calibri" panose="020F0502020204030204" pitchFamily="34" charset="0"/>
                <a:cs typeface="Calibri" panose="020F0502020204030204" pitchFamily="34" charset="0"/>
              </a:rPr>
              <a:t>hiding in terror</a:t>
            </a:r>
            <a:r>
              <a:rPr lang="en-AU" dirty="0">
                <a:latin typeface="Calibri" panose="020F0502020204030204" pitchFamily="34" charset="0"/>
                <a:cs typeface="Calibri" panose="020F0502020204030204" pitchFamily="34" charset="0"/>
              </a:rPr>
              <a:t>. There are some who look with </a:t>
            </a:r>
            <a:r>
              <a:rPr lang="en-AU" b="1" dirty="0">
                <a:latin typeface="Calibri" panose="020F0502020204030204" pitchFamily="34" charset="0"/>
                <a:cs typeface="Calibri" panose="020F0502020204030204" pitchFamily="34" charset="0"/>
              </a:rPr>
              <a:t>dread </a:t>
            </a:r>
            <a:r>
              <a:rPr lang="en-AU" dirty="0">
                <a:latin typeface="Calibri" panose="020F0502020204030204" pitchFamily="34" charset="0"/>
                <a:cs typeface="Calibri" panose="020F0502020204030204" pitchFamily="34" charset="0"/>
              </a:rPr>
              <a:t>on such a possibility, lest later on it should in itself become </a:t>
            </a:r>
            <a:r>
              <a:rPr lang="en-AU" b="1" dirty="0">
                <a:latin typeface="Calibri" panose="020F0502020204030204" pitchFamily="34" charset="0"/>
                <a:cs typeface="Calibri" panose="020F0502020204030204" pitchFamily="34" charset="0"/>
              </a:rPr>
              <a:t>a danger</a:t>
            </a:r>
            <a:r>
              <a:rPr lang="en-AU" dirty="0">
                <a:latin typeface="Calibri" panose="020F0502020204030204" pitchFamily="34" charset="0"/>
                <a:cs typeface="Calibri" panose="020F0502020204030204" pitchFamily="34" charset="0"/>
              </a:rPr>
              <a:t>, for it is evidently </a:t>
            </a:r>
            <a:r>
              <a:rPr lang="en-AU" b="1" dirty="0">
                <a:latin typeface="Calibri" panose="020F0502020204030204" pitchFamily="34" charset="0"/>
                <a:cs typeface="Calibri" panose="020F0502020204030204" pitchFamily="34" charset="0"/>
              </a:rPr>
              <a:t>a fierce brute. </a:t>
            </a:r>
            <a:r>
              <a:rPr lang="en-AU" dirty="0">
                <a:latin typeface="Calibri" panose="020F0502020204030204" pitchFamily="34" charset="0"/>
                <a:cs typeface="Calibri" panose="020F0502020204030204" pitchFamily="34" charset="0"/>
              </a:rPr>
              <a:t>Early this morning a large dog, a half-bred mastiff belonging to a coal merchant close to Tate Hill Pier, was </a:t>
            </a:r>
            <a:r>
              <a:rPr lang="en-AU" b="1" dirty="0">
                <a:latin typeface="Calibri" panose="020F0502020204030204" pitchFamily="34" charset="0"/>
                <a:cs typeface="Calibri" panose="020F0502020204030204" pitchFamily="34" charset="0"/>
              </a:rPr>
              <a:t>found dead </a:t>
            </a:r>
            <a:r>
              <a:rPr lang="en-AU" dirty="0">
                <a:latin typeface="Calibri" panose="020F0502020204030204" pitchFamily="34" charset="0"/>
                <a:cs typeface="Calibri" panose="020F0502020204030204" pitchFamily="34" charset="0"/>
              </a:rPr>
              <a:t>in the roadway opposite to its master’s yard. It had been fighting, and manifestly had had </a:t>
            </a:r>
            <a:r>
              <a:rPr lang="en-AU" b="1" dirty="0">
                <a:latin typeface="Calibri" panose="020F0502020204030204" pitchFamily="34" charset="0"/>
                <a:cs typeface="Calibri" panose="020F0502020204030204" pitchFamily="34" charset="0"/>
              </a:rPr>
              <a:t>a savage opponent</a:t>
            </a:r>
            <a:r>
              <a:rPr lang="en-AU" dirty="0">
                <a:latin typeface="Calibri" panose="020F0502020204030204" pitchFamily="34" charset="0"/>
                <a:cs typeface="Calibri" panose="020F0502020204030204" pitchFamily="34" charset="0"/>
              </a:rPr>
              <a:t>, for its </a:t>
            </a:r>
            <a:r>
              <a:rPr lang="en-AU" b="1" dirty="0">
                <a:latin typeface="Calibri" panose="020F0502020204030204" pitchFamily="34" charset="0"/>
                <a:cs typeface="Calibri" panose="020F0502020204030204" pitchFamily="34" charset="0"/>
              </a:rPr>
              <a:t>throat was torn away</a:t>
            </a:r>
            <a:r>
              <a:rPr lang="en-AU" dirty="0">
                <a:latin typeface="Calibri" panose="020F0502020204030204" pitchFamily="34" charset="0"/>
                <a:cs typeface="Calibri" panose="020F0502020204030204" pitchFamily="34" charset="0"/>
              </a:rPr>
              <a:t>, and its </a:t>
            </a:r>
            <a:r>
              <a:rPr lang="en-AU" b="1" dirty="0">
                <a:latin typeface="Calibri" panose="020F0502020204030204" pitchFamily="34" charset="0"/>
                <a:cs typeface="Calibri" panose="020F0502020204030204" pitchFamily="34" charset="0"/>
              </a:rPr>
              <a:t>belly was slit open </a:t>
            </a:r>
            <a:r>
              <a:rPr lang="en-AU" dirty="0">
                <a:latin typeface="Calibri" panose="020F0502020204030204" pitchFamily="34" charset="0"/>
                <a:cs typeface="Calibri" panose="020F0502020204030204" pitchFamily="34" charset="0"/>
              </a:rPr>
              <a:t>as if with </a:t>
            </a:r>
            <a:r>
              <a:rPr lang="en-AU" b="1" dirty="0">
                <a:latin typeface="Calibri" panose="020F0502020204030204" pitchFamily="34" charset="0"/>
                <a:cs typeface="Calibri" panose="020F0502020204030204" pitchFamily="34" charset="0"/>
              </a:rPr>
              <a:t>a savage claw</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063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Savage Claw”</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lnSpcReduction="10000"/>
          </a:bodyPr>
          <a:lstStyle/>
          <a:p>
            <a:r>
              <a:rPr lang="en-US" sz="1600" dirty="0" smtClean="0">
                <a:latin typeface="Arial" panose="020B0604020202020204" pitchFamily="34" charset="0"/>
                <a:cs typeface="Arial" panose="020B0604020202020204" pitchFamily="34" charset="0"/>
              </a:rPr>
              <a:t>Horror story? A beast? </a:t>
            </a:r>
          </a:p>
          <a:p>
            <a:r>
              <a:rPr lang="en-US" sz="1600" dirty="0" smtClean="0">
                <a:latin typeface="Arial" panose="020B0604020202020204" pitchFamily="34" charset="0"/>
                <a:cs typeface="Arial" panose="020B0604020202020204" pitchFamily="34" charset="0"/>
              </a:rPr>
              <a:t>Diary entry or epistolary narrative, dated, chronological reporting of events, horror/Gothic genre, emotive words: moors, terror, savage</a:t>
            </a:r>
          </a:p>
          <a:p>
            <a:r>
              <a:rPr lang="en-US" sz="1600" dirty="0" smtClean="0">
                <a:latin typeface="Arial" panose="020B0604020202020204" pitchFamily="34" charset="0"/>
                <a:cs typeface="Arial" panose="020B0604020202020204" pitchFamily="34" charset="0"/>
              </a:rPr>
              <a:t>Third person omniscient, zero focalisation – veracity, reliability, objectivity, informative</a:t>
            </a:r>
          </a:p>
          <a:p>
            <a:r>
              <a:rPr lang="en-US" sz="1600" dirty="0" smtClean="0">
                <a:latin typeface="Arial" panose="020B0604020202020204" pitchFamily="34" charset="0"/>
                <a:cs typeface="Arial" panose="020B0604020202020204" pitchFamily="34" charset="0"/>
              </a:rPr>
              <a:t>Mystery, horror, the supernatural, fear, brutality, death, </a:t>
            </a:r>
            <a:r>
              <a:rPr lang="en-US" sz="1600" dirty="0" smtClean="0">
                <a:latin typeface="Arial" panose="020B0604020202020204" pitchFamily="34" charset="0"/>
                <a:cs typeface="Arial" panose="020B0604020202020204" pitchFamily="34" charset="0"/>
              </a:rPr>
              <a:t>terror, evil</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28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4</a:t>
            </a:r>
            <a:endParaRPr lang="en-US" dirty="0"/>
          </a:p>
        </p:txBody>
      </p:sp>
      <p:sp>
        <p:nvSpPr>
          <p:cNvPr id="3" name="Content Placeholder 2"/>
          <p:cNvSpPr>
            <a:spLocks noGrp="1"/>
          </p:cNvSpPr>
          <p:nvPr>
            <p:ph sz="quarter" idx="13"/>
          </p:nvPr>
        </p:nvSpPr>
        <p:spPr/>
        <p:txBody>
          <a:bodyPr>
            <a:normAutofit/>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pPr marL="0" indent="0">
              <a:buNone/>
            </a:pPr>
            <a:endParaRPr lang="en-US" dirty="0"/>
          </a:p>
        </p:txBody>
      </p:sp>
      <p:sp>
        <p:nvSpPr>
          <p:cNvPr id="4" name="Content Placeholder 3"/>
          <p:cNvSpPr>
            <a:spLocks noGrp="1"/>
          </p:cNvSpPr>
          <p:nvPr>
            <p:ph sz="quarter" idx="14"/>
          </p:nvPr>
        </p:nvSpPr>
        <p:spPr/>
        <p:txBody>
          <a:bodyPr>
            <a:normAutofit/>
          </a:bodyPr>
          <a:lstStyle/>
          <a:p>
            <a:r>
              <a:rPr lang="en-US" sz="1600" dirty="0" smtClean="0">
                <a:latin typeface="Arial" panose="020B0604020202020204" pitchFamily="34" charset="0"/>
                <a:cs typeface="Arial" panose="020B0604020202020204" pitchFamily="34" charset="0"/>
              </a:rPr>
              <a:t>Good vs evil, man’s inability to completely rule nature, man’s never-ending fight against the forces of evil, the nature of good and evil</a:t>
            </a:r>
          </a:p>
          <a:p>
            <a:r>
              <a:rPr lang="en-US" sz="1600" dirty="0" smtClean="0">
                <a:latin typeface="Arial" panose="020B0604020202020204" pitchFamily="34" charset="0"/>
                <a:cs typeface="Arial" panose="020B0604020202020204" pitchFamily="34" charset="0"/>
              </a:rPr>
              <a:t>Spiritualism – communication with the dead; Christian ideology opposes evil forces (predictions)</a:t>
            </a:r>
          </a:p>
          <a:p>
            <a:r>
              <a:rPr lang="en-US" sz="1600" dirty="0" smtClean="0">
                <a:latin typeface="Arial" panose="020B0604020202020204" pitchFamily="34" charset="0"/>
                <a:cs typeface="Arial" panose="020B0604020202020204" pitchFamily="34" charset="0"/>
              </a:rPr>
              <a:t>Possibly patriarchal ideas (gender) given language use, time of writing (prediction)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56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“Yours” </a:t>
            </a:r>
            <a:endParaRPr lang="en-US" dirty="0"/>
          </a:p>
        </p:txBody>
      </p:sp>
      <p:sp>
        <p:nvSpPr>
          <p:cNvPr id="3" name="Content Placeholder 2"/>
          <p:cNvSpPr>
            <a:spLocks noGrp="1"/>
          </p:cNvSpPr>
          <p:nvPr>
            <p:ph sz="quarter" idx="13"/>
          </p:nvPr>
        </p:nvSpPr>
        <p:spPr/>
        <p:txBody>
          <a:bodyPr/>
          <a:lstStyle/>
          <a:p>
            <a:endParaRPr lang="en-US"/>
          </a:p>
        </p:txBody>
      </p:sp>
      <p:sp>
        <p:nvSpPr>
          <p:cNvPr id="4" name="Rectangle 3"/>
          <p:cNvSpPr/>
          <p:nvPr/>
        </p:nvSpPr>
        <p:spPr>
          <a:xfrm>
            <a:off x="850900" y="2063395"/>
            <a:ext cx="4946650" cy="3311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Title – meaning? Symbol? How might it contribute to meaning?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Genre – conventions of genre? Structure? Language features?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Narration?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Concepts – synonyms for probable concepts</a:t>
            </a:r>
          </a:p>
        </p:txBody>
      </p:sp>
      <p:sp>
        <p:nvSpPr>
          <p:cNvPr id="5" name="Rectangle 4"/>
          <p:cNvSpPr/>
          <p:nvPr/>
        </p:nvSpPr>
        <p:spPr>
          <a:xfrm>
            <a:off x="5975350" y="2063395"/>
            <a:ext cx="5105157" cy="33111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Title</a:t>
            </a:r>
            <a:r>
              <a:rPr lang="en-US" sz="1600" dirty="0" smtClean="0">
                <a:latin typeface="Arial" panose="020B0604020202020204" pitchFamily="34" charset="0"/>
                <a:cs typeface="Arial" panose="020B0604020202020204" pitchFamily="34" charset="0"/>
              </a:rPr>
              <a:t> – something belongs to someone? I am yours</a:t>
            </a:r>
            <a:r>
              <a:rPr lang="en-US" sz="1600" dirty="0" smtClean="0">
                <a:latin typeface="Arial" panose="020B0604020202020204" pitchFamily="34" charset="0"/>
                <a:cs typeface="Arial" panose="020B0604020202020204" pitchFamily="34" charset="0"/>
              </a:rPr>
              <a:t>?  Great love…</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Genre</a:t>
            </a:r>
            <a:r>
              <a:rPr lang="en-US" sz="1600" dirty="0" smtClean="0">
                <a:latin typeface="Arial" panose="020B0604020202020204" pitchFamily="34" charset="0"/>
                <a:cs typeface="Arial" panose="020B0604020202020204" pitchFamily="34" charset="0"/>
              </a:rPr>
              <a:t> – realistic/romantic </a:t>
            </a:r>
            <a:r>
              <a:rPr lang="en-US" sz="1600" dirty="0" smtClean="0">
                <a:latin typeface="Arial" panose="020B0604020202020204" pitchFamily="34" charset="0"/>
                <a:cs typeface="Arial" panose="020B0604020202020204" pitchFamily="34" charset="0"/>
              </a:rPr>
              <a:t>narrative; </a:t>
            </a:r>
            <a:r>
              <a:rPr lang="en-US" sz="1600" dirty="0" smtClean="0">
                <a:latin typeface="Arial" panose="020B0604020202020204" pitchFamily="34" charset="0"/>
                <a:cs typeface="Arial" panose="020B0604020202020204" pitchFamily="34" charset="0"/>
              </a:rPr>
              <a:t>conflict between father and daughter, </a:t>
            </a:r>
            <a:r>
              <a:rPr lang="en-US" sz="1600" dirty="0" smtClean="0">
                <a:latin typeface="Arial" panose="020B0604020202020204" pitchFamily="34" charset="0"/>
                <a:cs typeface="Arial" panose="020B0604020202020204" pitchFamily="34" charset="0"/>
              </a:rPr>
              <a:t>conflict between wife </a:t>
            </a:r>
            <a:r>
              <a:rPr lang="en-US" sz="1600" dirty="0" smtClean="0">
                <a:latin typeface="Arial" panose="020B0604020202020204" pitchFamily="34" charset="0"/>
                <a:cs typeface="Arial" panose="020B0604020202020204" pitchFamily="34" charset="0"/>
              </a:rPr>
              <a:t>and mortality; climax is death; descriptive language; many </a:t>
            </a:r>
            <a:r>
              <a:rPr lang="en-US" sz="1600" dirty="0" smtClean="0">
                <a:latin typeface="Arial" panose="020B0604020202020204" pitchFamily="34" charset="0"/>
                <a:cs typeface="Arial" panose="020B0604020202020204" pitchFamily="34" charset="0"/>
              </a:rPr>
              <a:t>symbols; very meaningful dialogue</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Third person omniscient</a:t>
            </a:r>
            <a:r>
              <a:rPr lang="en-US" sz="1600" dirty="0" smtClean="0">
                <a:latin typeface="Arial" panose="020B0604020202020204" pitchFamily="34" charset="0"/>
                <a:cs typeface="Arial" panose="020B0604020202020204" pitchFamily="34" charset="0"/>
              </a:rPr>
              <a:t>, focalizes internally on Clark at end – evokes feelings of sadness, acceptance </a:t>
            </a:r>
            <a:r>
              <a:rPr lang="en-US" sz="1600" dirty="0" smtClean="0">
                <a:latin typeface="Arial" panose="020B0604020202020204" pitchFamily="34" charset="0"/>
                <a:cs typeface="Arial" panose="020B0604020202020204" pitchFamily="34" charset="0"/>
              </a:rPr>
              <a:t>of death in </a:t>
            </a:r>
            <a:r>
              <a:rPr lang="en-US" sz="1600" dirty="0" smtClean="0">
                <a:latin typeface="Arial" panose="020B0604020202020204" pitchFamily="34" charset="0"/>
                <a:cs typeface="Arial" panose="020B0604020202020204" pitchFamily="34" charset="0"/>
              </a:rPr>
              <a:t>reader</a:t>
            </a: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Concepts</a:t>
            </a:r>
            <a:r>
              <a:rPr lang="en-US" sz="1600" dirty="0" smtClean="0">
                <a:latin typeface="Arial" panose="020B0604020202020204" pitchFamily="34" charset="0"/>
                <a:cs typeface="Arial" panose="020B0604020202020204" pitchFamily="34" charset="0"/>
              </a:rPr>
              <a:t> – age, youth, terminal illness, love, kindness, acceptance of mortality, </a:t>
            </a:r>
            <a:r>
              <a:rPr lang="en-US" sz="1600" dirty="0" smtClean="0">
                <a:latin typeface="Arial" panose="020B0604020202020204" pitchFamily="34" charset="0"/>
                <a:cs typeface="Arial" panose="020B0604020202020204" pitchFamily="34" charset="0"/>
              </a:rPr>
              <a:t>regret, prejudice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87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Text 5: “stop playing the victim” </a:t>
            </a:r>
            <a:r>
              <a:rPr lang="en-US" sz="2200" dirty="0" smtClean="0">
                <a:solidFill>
                  <a:srgbClr val="00B0F0"/>
                </a:solidFill>
              </a:rPr>
              <a:t>You do</a:t>
            </a:r>
            <a:endParaRPr lang="en-US" sz="2200" dirty="0">
              <a:solidFill>
                <a:srgbClr val="00B0F0"/>
              </a:solidFill>
            </a:endParaRPr>
          </a:p>
        </p:txBody>
      </p:sp>
      <p:sp>
        <p:nvSpPr>
          <p:cNvPr id="3" name="Content Placeholder 2"/>
          <p:cNvSpPr>
            <a:spLocks noGrp="1"/>
          </p:cNvSpPr>
          <p:nvPr>
            <p:ph sz="quarter" idx="13"/>
          </p:nvPr>
        </p:nvSpPr>
        <p:spPr/>
        <p:txBody>
          <a:bodyPr>
            <a:normAutofit fontScale="62500" lnSpcReduction="20000"/>
          </a:bodyPr>
          <a:lstStyle/>
          <a:p>
            <a:pPr marL="0" indent="0" fontAlgn="base">
              <a:buNone/>
            </a:pPr>
            <a:r>
              <a:rPr lang="en-AU" i="1" dirty="0">
                <a:latin typeface="Arial" panose="020B0604020202020204" pitchFamily="34" charset="0"/>
                <a:cs typeface="Arial" panose="020B0604020202020204" pitchFamily="34" charset="0"/>
              </a:rPr>
              <a:t>In this teen monologue, Sally visits her best friend and is yet again met with her friend’s negative attitude that she is sick of dealing with for so long.</a:t>
            </a:r>
            <a:endParaRPr lang="en-AU" dirty="0">
              <a:latin typeface="Arial" panose="020B0604020202020204" pitchFamily="34" charset="0"/>
              <a:cs typeface="Arial" panose="020B0604020202020204" pitchFamily="34" charset="0"/>
            </a:endParaRPr>
          </a:p>
          <a:p>
            <a:pPr marL="0" indent="0" fontAlgn="base">
              <a:buNone/>
            </a:pPr>
            <a:r>
              <a:rPr lang="en-AU" b="1" dirty="0">
                <a:latin typeface="Arial" panose="020B0604020202020204" pitchFamily="34" charset="0"/>
                <a:cs typeface="Arial" panose="020B0604020202020204" pitchFamily="34" charset="0"/>
              </a:rPr>
              <a:t>Sally</a:t>
            </a:r>
            <a:r>
              <a:rPr lang="en-AU" dirty="0">
                <a:latin typeface="Arial" panose="020B0604020202020204" pitchFamily="34" charset="0"/>
                <a:cs typeface="Arial" panose="020B0604020202020204" pitchFamily="34" charset="0"/>
              </a:rPr>
              <a:t>:  I’m trying to understand something.  Why is it that when I talk to you about things that make me happy you always get down?  Whenever I talk to you about things that upset me, you always get so involved.</a:t>
            </a:r>
          </a:p>
          <a:p>
            <a:pPr marL="0" indent="0" fontAlgn="base">
              <a:buNone/>
            </a:pPr>
            <a:r>
              <a:rPr lang="en-AU" dirty="0">
                <a:latin typeface="Arial" panose="020B0604020202020204" pitchFamily="34" charset="0"/>
                <a:cs typeface="Arial" panose="020B0604020202020204" pitchFamily="34" charset="0"/>
              </a:rPr>
              <a:t>Do you want me to be miserable in my life?  I feel as though the only way for us to have any relationship is when things are bad.  I don’t want things to be bad.  I want to talk about good things.  I want to hear you tell me good things.  Why is that so hard for you?  Do you realize that every time I come over here you have nothing nice to say.  You are always complaining and moaning about your work, your boyfriend, your family, your apartment…you never have anything happy going on it seems.</a:t>
            </a:r>
          </a:p>
          <a:p>
            <a:pPr marL="0" indent="0" fontAlgn="base">
              <a:buNone/>
            </a:pPr>
            <a:r>
              <a:rPr lang="en-AU" dirty="0">
                <a:latin typeface="Arial" panose="020B0604020202020204" pitchFamily="34" charset="0"/>
                <a:cs typeface="Arial" panose="020B0604020202020204" pitchFamily="34" charset="0"/>
              </a:rPr>
              <a:t>It’s like the only way you can exist and communicate is by raging against something.  Doesn’t that exhaust you?  It takes more energy to be miserable than be happy.  Try being happy and stop playing the victim all the time.</a:t>
            </a:r>
          </a:p>
          <a:p>
            <a:pPr marL="0" indent="0">
              <a:buNone/>
            </a:pPr>
            <a:endParaRPr lang="en-US" dirty="0"/>
          </a:p>
        </p:txBody>
      </p:sp>
    </p:spTree>
    <p:extLst>
      <p:ext uri="{BB962C8B-B14F-4D97-AF65-F5344CB8AC3E}">
        <p14:creationId xmlns:p14="http://schemas.microsoft.com/office/powerpoint/2010/main" val="77145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Playing the Victim” </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fontScale="92500" lnSpcReduction="10000"/>
          </a:bodyPr>
          <a:lstStyle/>
          <a:p>
            <a:r>
              <a:rPr lang="en-US" sz="1600" dirty="0">
                <a:latin typeface="Arial" panose="020B0604020202020204" pitchFamily="34" charset="0"/>
                <a:cs typeface="Arial" panose="020B0604020202020204" pitchFamily="34" charset="0"/>
              </a:rPr>
              <a:t>Very literal </a:t>
            </a:r>
            <a:r>
              <a:rPr lang="en-US" sz="1600" dirty="0" smtClean="0">
                <a:latin typeface="Arial" panose="020B0604020202020204" pitchFamily="34" charset="0"/>
                <a:cs typeface="Arial" panose="020B0604020202020204" pitchFamily="34" charset="0"/>
              </a:rPr>
              <a:t>title – sums up sentiment of monologue, a command</a:t>
            </a:r>
          </a:p>
          <a:p>
            <a:r>
              <a:rPr lang="en-US" sz="1600" dirty="0" smtClean="0">
                <a:latin typeface="Arial" panose="020B0604020202020204" pitchFamily="34" charset="0"/>
                <a:cs typeface="Arial" panose="020B0604020202020204" pitchFamily="34" charset="0"/>
              </a:rPr>
              <a:t>Play script, monologue, direct speech, emotions and feelings, rhetorical questions, characters</a:t>
            </a:r>
          </a:p>
          <a:p>
            <a:r>
              <a:rPr lang="en-US" sz="1600" dirty="0" smtClean="0">
                <a:latin typeface="Arial" panose="020B0604020202020204" pitchFamily="34" charset="0"/>
                <a:cs typeface="Arial" panose="020B0604020202020204" pitchFamily="34" charset="0"/>
              </a:rPr>
              <a:t>Mixture of first (I) and second person (you) point of view,  Focalizes on Sally’s feelings and her friend’s behaviour</a:t>
            </a:r>
          </a:p>
          <a:p>
            <a:r>
              <a:rPr lang="en-US" sz="1600" dirty="0" smtClean="0">
                <a:latin typeface="Arial" panose="020B0604020202020204" pitchFamily="34" charset="0"/>
                <a:cs typeface="Arial" panose="020B0604020202020204" pitchFamily="34" charset="0"/>
              </a:rPr>
              <a:t>Friendship, mental health issues, communication, criticism, egocentrism, selfishness, emotional intelligence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3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Playing the Victim”</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pPr marL="0" indent="0">
              <a:buNone/>
            </a:pPr>
            <a:endParaRPr lang="en-US" dirty="0"/>
          </a:p>
        </p:txBody>
      </p:sp>
      <p:sp>
        <p:nvSpPr>
          <p:cNvPr id="4" name="Content Placeholder 3"/>
          <p:cNvSpPr>
            <a:spLocks noGrp="1"/>
          </p:cNvSpPr>
          <p:nvPr>
            <p:ph sz="quarter" idx="14"/>
          </p:nvPr>
        </p:nvSpPr>
        <p:spPr/>
        <p:txBody>
          <a:bodyPr/>
          <a:lstStyle/>
          <a:p>
            <a:r>
              <a:rPr lang="en-US" sz="1600" dirty="0" smtClean="0">
                <a:latin typeface="Arial" panose="020B0604020202020204" pitchFamily="34" charset="0"/>
                <a:cs typeface="Arial" panose="020B0604020202020204" pitchFamily="34" charset="0"/>
              </a:rPr>
              <a:t>Friendship requires mutual support</a:t>
            </a:r>
            <a:r>
              <a:rPr lang="en-US" dirty="0" smtClean="0"/>
              <a:t>, </a:t>
            </a:r>
            <a:r>
              <a:rPr lang="en-US" sz="1600" dirty="0">
                <a:latin typeface="Arial" panose="020B0604020202020204" pitchFamily="34" charset="0"/>
                <a:cs typeface="Arial" panose="020B0604020202020204" pitchFamily="34" charset="0"/>
              </a:rPr>
              <a:t>co-operation, </a:t>
            </a:r>
            <a:r>
              <a:rPr lang="en-US" sz="1600" dirty="0" smtClean="0">
                <a:latin typeface="Arial" panose="020B0604020202020204" pitchFamily="34" charset="0"/>
                <a:cs typeface="Arial" panose="020B0604020202020204" pitchFamily="34" charset="0"/>
              </a:rPr>
              <a:t>respect; some people enjoy victimhood; the need for empathy/emotional intelligence in relationships; critique of complainers </a:t>
            </a: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Feminism (mutual support), selfish Individualism, </a:t>
            </a:r>
          </a:p>
          <a:p>
            <a:r>
              <a:rPr lang="en-US" sz="1600" dirty="0" smtClean="0">
                <a:latin typeface="Arial" panose="020B0604020202020204" pitchFamily="34" charset="0"/>
                <a:cs typeface="Arial" panose="020B0604020202020204" pitchFamily="34" charset="0"/>
              </a:rPr>
              <a:t>Gender – female behaviour patterns?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46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6: “The Drover’s wife”</a:t>
            </a:r>
            <a:endParaRPr lang="en-US" dirty="0"/>
          </a:p>
        </p:txBody>
      </p:sp>
      <p:sp>
        <p:nvSpPr>
          <p:cNvPr id="3" name="Content Placeholder 2"/>
          <p:cNvSpPr>
            <a:spLocks noGrp="1"/>
          </p:cNvSpPr>
          <p:nvPr>
            <p:ph sz="quarter" idx="13"/>
          </p:nvPr>
        </p:nvSpPr>
        <p:spPr/>
        <p:txBody>
          <a:bodyPr>
            <a:normAutofit fontScale="77500" lnSpcReduction="20000"/>
          </a:bodyPr>
          <a:lstStyle/>
          <a:p>
            <a:pPr marL="0" indent="0">
              <a:buNone/>
            </a:pPr>
            <a:r>
              <a:rPr lang="en-AU" b="1" dirty="0">
                <a:latin typeface="Arial" panose="020B0604020202020204" pitchFamily="34" charset="0"/>
                <a:cs typeface="Arial" panose="020B0604020202020204" pitchFamily="34" charset="0"/>
              </a:rPr>
              <a:t>THE</a:t>
            </a:r>
            <a:r>
              <a:rPr lang="en-AU" dirty="0">
                <a:latin typeface="Arial" panose="020B0604020202020204" pitchFamily="34" charset="0"/>
                <a:cs typeface="Arial" panose="020B0604020202020204" pitchFamily="34" charset="0"/>
              </a:rPr>
              <a:t> two-roomed house is built of round timber, slabs, and stringy-bark, and floored with split slabs. A big bark kitchen standing at one end is larger than the house itself, veranda included</a:t>
            </a:r>
            <a:r>
              <a:rPr lang="en-AU" dirty="0" smtClean="0">
                <a:latin typeface="Arial" panose="020B0604020202020204" pitchFamily="34" charset="0"/>
                <a:cs typeface="Arial" panose="020B0604020202020204" pitchFamily="34" charset="0"/>
              </a:rPr>
              <a:t>. Bush </a:t>
            </a:r>
            <a:r>
              <a:rPr lang="en-AU" dirty="0">
                <a:latin typeface="Arial" panose="020B0604020202020204" pitchFamily="34" charset="0"/>
                <a:cs typeface="Arial" panose="020B0604020202020204" pitchFamily="34" charset="0"/>
              </a:rPr>
              <a:t>all round—bush with </a:t>
            </a:r>
            <a:r>
              <a:rPr lang="en-AU" b="1" dirty="0">
                <a:latin typeface="Arial" panose="020B0604020202020204" pitchFamily="34" charset="0"/>
                <a:cs typeface="Arial" panose="020B0604020202020204" pitchFamily="34" charset="0"/>
              </a:rPr>
              <a:t>no</a:t>
            </a:r>
            <a:r>
              <a:rPr lang="en-AU" dirty="0">
                <a:latin typeface="Arial" panose="020B0604020202020204" pitchFamily="34" charset="0"/>
                <a:cs typeface="Arial" panose="020B0604020202020204" pitchFamily="34" charset="0"/>
              </a:rPr>
              <a:t> horizon, for the country is flat. </a:t>
            </a:r>
            <a:r>
              <a:rPr lang="en-AU" b="1" dirty="0">
                <a:latin typeface="Arial" panose="020B0604020202020204" pitchFamily="34" charset="0"/>
                <a:cs typeface="Arial" panose="020B0604020202020204" pitchFamily="34" charset="0"/>
              </a:rPr>
              <a:t>No </a:t>
            </a:r>
            <a:r>
              <a:rPr lang="en-AU" dirty="0">
                <a:latin typeface="Arial" panose="020B0604020202020204" pitchFamily="34" charset="0"/>
                <a:cs typeface="Arial" panose="020B0604020202020204" pitchFamily="34" charset="0"/>
              </a:rPr>
              <a:t>ranges in the distance. The bush consists of stunted, rotten native apple-trees. </a:t>
            </a:r>
            <a:r>
              <a:rPr lang="en-AU" b="1" dirty="0">
                <a:latin typeface="Arial" panose="020B0604020202020204" pitchFamily="34" charset="0"/>
                <a:cs typeface="Arial" panose="020B0604020202020204" pitchFamily="34" charset="0"/>
              </a:rPr>
              <a:t>No</a:t>
            </a:r>
            <a:r>
              <a:rPr lang="en-AU" dirty="0">
                <a:latin typeface="Arial" panose="020B0604020202020204" pitchFamily="34" charset="0"/>
                <a:cs typeface="Arial" panose="020B0604020202020204" pitchFamily="34" charset="0"/>
              </a:rPr>
              <a:t> undergrowth. </a:t>
            </a:r>
            <a:r>
              <a:rPr lang="en-AU" b="1" dirty="0">
                <a:latin typeface="Arial" panose="020B0604020202020204" pitchFamily="34" charset="0"/>
                <a:cs typeface="Arial" panose="020B0604020202020204" pitchFamily="34" charset="0"/>
              </a:rPr>
              <a:t>Nothing </a:t>
            </a:r>
            <a:r>
              <a:rPr lang="en-AU" dirty="0">
                <a:latin typeface="Arial" panose="020B0604020202020204" pitchFamily="34" charset="0"/>
                <a:cs typeface="Arial" panose="020B0604020202020204" pitchFamily="34" charset="0"/>
              </a:rPr>
              <a:t>to relieve the eye save the darker green of a few she-oaks which are sighing above the narrow, almost waterless creek. Nineteen miles to the nearest sign of civilization—a shanty on the main road.</a:t>
            </a:r>
          </a:p>
          <a:p>
            <a:pPr marL="0" indent="0">
              <a:buNone/>
            </a:pPr>
            <a:r>
              <a:rPr lang="en-AU" dirty="0">
                <a:latin typeface="Arial" panose="020B0604020202020204" pitchFamily="34" charset="0"/>
                <a:cs typeface="Arial" panose="020B0604020202020204" pitchFamily="34" charset="0"/>
              </a:rPr>
              <a:t>The drover, an ex-squatter, is </a:t>
            </a:r>
            <a:r>
              <a:rPr lang="en-AU" b="1" dirty="0">
                <a:latin typeface="Arial" panose="020B0604020202020204" pitchFamily="34" charset="0"/>
                <a:cs typeface="Arial" panose="020B0604020202020204" pitchFamily="34" charset="0"/>
              </a:rPr>
              <a:t>away</a:t>
            </a:r>
            <a:r>
              <a:rPr lang="en-AU" dirty="0">
                <a:latin typeface="Arial" panose="020B0604020202020204" pitchFamily="34" charset="0"/>
                <a:cs typeface="Arial" panose="020B0604020202020204" pitchFamily="34" charset="0"/>
              </a:rPr>
              <a:t> with sheep. His wife and children are left here </a:t>
            </a:r>
            <a:r>
              <a:rPr lang="en-AU" b="1" dirty="0">
                <a:latin typeface="Arial" panose="020B0604020202020204" pitchFamily="34" charset="0"/>
                <a:cs typeface="Arial" panose="020B0604020202020204" pitchFamily="34" charset="0"/>
              </a:rPr>
              <a:t>alone.</a:t>
            </a:r>
          </a:p>
          <a:p>
            <a:pPr marL="0" indent="0">
              <a:buNone/>
            </a:pPr>
            <a:r>
              <a:rPr lang="en-AU" dirty="0">
                <a:latin typeface="Arial" panose="020B0604020202020204" pitchFamily="34" charset="0"/>
                <a:cs typeface="Arial" panose="020B0604020202020204" pitchFamily="34" charset="0"/>
              </a:rPr>
              <a:t>Four </a:t>
            </a:r>
            <a:r>
              <a:rPr lang="en-AU" b="1" dirty="0">
                <a:latin typeface="Arial" panose="020B0604020202020204" pitchFamily="34" charset="0"/>
                <a:cs typeface="Arial" panose="020B0604020202020204" pitchFamily="34" charset="0"/>
              </a:rPr>
              <a:t>ragged, dried-up-looking children </a:t>
            </a:r>
            <a:r>
              <a:rPr lang="en-AU" dirty="0">
                <a:latin typeface="Arial" panose="020B0604020202020204" pitchFamily="34" charset="0"/>
                <a:cs typeface="Arial" panose="020B0604020202020204" pitchFamily="34" charset="0"/>
              </a:rPr>
              <a:t>are playing about the house. Suddenly one of them yells: </a:t>
            </a:r>
            <a:r>
              <a:rPr lang="en-AU" b="1" dirty="0">
                <a:latin typeface="Arial" panose="020B0604020202020204" pitchFamily="34" charset="0"/>
                <a:cs typeface="Arial" panose="020B0604020202020204" pitchFamily="34" charset="0"/>
              </a:rPr>
              <a:t>“Snake</a:t>
            </a:r>
            <a:r>
              <a:rPr lang="en-AU" dirty="0">
                <a:latin typeface="Arial" panose="020B0604020202020204" pitchFamily="34" charset="0"/>
                <a:cs typeface="Arial" panose="020B0604020202020204" pitchFamily="34" charset="0"/>
              </a:rPr>
              <a:t>! Mother, here’s a snake!”</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34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Drover’s Wife”</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fontScale="92500" lnSpcReduction="10000"/>
          </a:bodyPr>
          <a:lstStyle/>
          <a:p>
            <a:r>
              <a:rPr lang="en-US" sz="1600" dirty="0">
                <a:latin typeface="Arial" panose="020B0604020202020204" pitchFamily="34" charset="0"/>
                <a:cs typeface="Arial" panose="020B0604020202020204" pitchFamily="34" charset="0"/>
              </a:rPr>
              <a:t>Story may focus on wife, not </a:t>
            </a:r>
            <a:r>
              <a:rPr lang="en-US" sz="1600" dirty="0" smtClean="0">
                <a:latin typeface="Arial" panose="020B0604020202020204" pitchFamily="34" charset="0"/>
                <a:cs typeface="Arial" panose="020B0604020202020204" pitchFamily="34" charset="0"/>
              </a:rPr>
              <a:t>drover; her story emphasized i.e. woman, not man; drover is Aussie word</a:t>
            </a:r>
          </a:p>
          <a:p>
            <a:r>
              <a:rPr lang="en-US" sz="1600" dirty="0" smtClean="0">
                <a:latin typeface="Arial" panose="020B0604020202020204" pitchFamily="34" charset="0"/>
                <a:cs typeface="Arial" panose="020B0604020202020204" pitchFamily="34" charset="0"/>
              </a:rPr>
              <a:t>Realistic Narrative – description establishes setting, characters, </a:t>
            </a:r>
            <a:r>
              <a:rPr lang="en-US" sz="1600" dirty="0">
                <a:latin typeface="Arial" panose="020B0604020202020204" pitchFamily="34" charset="0"/>
                <a:cs typeface="Arial" panose="020B0604020202020204" pitchFamily="34" charset="0"/>
              </a:rPr>
              <a:t>orientation, </a:t>
            </a:r>
            <a:r>
              <a:rPr lang="en-US" sz="1600" dirty="0" smtClean="0">
                <a:latin typeface="Arial" panose="020B0604020202020204" pitchFamily="34" charset="0"/>
                <a:cs typeface="Arial" panose="020B0604020202020204" pitchFamily="34" charset="0"/>
              </a:rPr>
              <a:t>complication of snake, repetition of negatives, ‘no’ and ‘nothing’. </a:t>
            </a:r>
          </a:p>
          <a:p>
            <a:r>
              <a:rPr lang="en-US" sz="1600" dirty="0" smtClean="0">
                <a:latin typeface="Arial" panose="020B0604020202020204" pitchFamily="34" charset="0"/>
                <a:cs typeface="Arial" panose="020B0604020202020204" pitchFamily="34" charset="0"/>
              </a:rPr>
              <a:t>Third person omniscient, zero focalisation though this may change</a:t>
            </a:r>
          </a:p>
          <a:p>
            <a:r>
              <a:rPr lang="en-US" sz="1600" dirty="0" smtClean="0">
                <a:latin typeface="Arial" panose="020B0604020202020204" pitchFamily="34" charset="0"/>
                <a:cs typeface="Arial" panose="020B0604020202020204" pitchFamily="34" charset="0"/>
              </a:rPr>
              <a:t>Isolation, danger, courage, ingenuity, the Australian bush</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69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Drover’s Wife”</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pPr marL="0" indent="0">
              <a:buNone/>
            </a:pPr>
            <a:endParaRPr lang="en-US" dirty="0"/>
          </a:p>
        </p:txBody>
      </p:sp>
      <p:sp>
        <p:nvSpPr>
          <p:cNvPr id="4" name="Content Placeholder 3"/>
          <p:cNvSpPr>
            <a:spLocks noGrp="1"/>
          </p:cNvSpPr>
          <p:nvPr>
            <p:ph sz="quarter" idx="14"/>
          </p:nvPr>
        </p:nvSpPr>
        <p:spPr/>
        <p:txBody>
          <a:bodyPr>
            <a:normAutofit/>
          </a:bodyPr>
          <a:lstStyle/>
          <a:p>
            <a:r>
              <a:rPr lang="en-US" sz="1600" dirty="0">
                <a:latin typeface="Arial" panose="020B0604020202020204" pitchFamily="34" charset="0"/>
                <a:cs typeface="Arial" panose="020B0604020202020204" pitchFamily="34" charset="0"/>
              </a:rPr>
              <a:t>Women are just as resilient as men; </a:t>
            </a:r>
            <a:r>
              <a:rPr lang="en-US" sz="1600" dirty="0" smtClean="0">
                <a:latin typeface="Arial" panose="020B0604020202020204" pitchFamily="34" charset="0"/>
                <a:cs typeface="Arial" panose="020B0604020202020204" pitchFamily="34" charset="0"/>
              </a:rPr>
              <a:t>women can be brave when protecting their children and the safety of their home; the inherent dangers of living in the Australian bush</a:t>
            </a:r>
          </a:p>
          <a:p>
            <a:r>
              <a:rPr lang="en-US" sz="1600" dirty="0" smtClean="0">
                <a:latin typeface="Arial" panose="020B0604020202020204" pitchFamily="34" charset="0"/>
                <a:cs typeface="Arial" panose="020B0604020202020204" pitchFamily="34" charset="0"/>
              </a:rPr>
              <a:t>Feminism, survivalism, Mother love</a:t>
            </a:r>
          </a:p>
          <a:p>
            <a:r>
              <a:rPr lang="en-US" sz="1600" dirty="0" smtClean="0">
                <a:latin typeface="Arial" panose="020B0604020202020204" pitchFamily="34" charset="0"/>
                <a:cs typeface="Arial" panose="020B0604020202020204" pitchFamily="34" charset="0"/>
              </a:rPr>
              <a:t>Gender, age (children’s role), environment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27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7: “The Stones” (</a:t>
            </a:r>
            <a:r>
              <a:rPr lang="en-US" sz="1200" dirty="0" smtClean="0"/>
              <a:t>full text</a:t>
            </a:r>
            <a:r>
              <a:rPr lang="en-US" dirty="0" smtClean="0"/>
              <a:t>)</a:t>
            </a:r>
            <a:endParaRPr lang="en-US" dirty="0"/>
          </a:p>
        </p:txBody>
      </p:sp>
      <p:sp>
        <p:nvSpPr>
          <p:cNvPr id="3" name="Content Placeholder 2"/>
          <p:cNvSpPr>
            <a:spLocks noGrp="1"/>
          </p:cNvSpPr>
          <p:nvPr>
            <p:ph sz="quarter" idx="13"/>
          </p:nvPr>
        </p:nvSpPr>
        <p:spPr/>
        <p:txBody>
          <a:bodyPr>
            <a:normAutofit fontScale="47500" lnSpcReduction="20000"/>
          </a:bodyPr>
          <a:lstStyle/>
          <a:p>
            <a:pPr marL="0" indent="0">
              <a:buNone/>
            </a:pPr>
            <a:r>
              <a:rPr lang="en-AU" dirty="0">
                <a:latin typeface="Arial" panose="020B0604020202020204" pitchFamily="34" charset="0"/>
                <a:cs typeface="Arial" panose="020B0604020202020204" pitchFamily="34" charset="0"/>
              </a:rPr>
              <a:t>I love to go out on summer nights and watch the stones grow. I think they grow better here in the desert, where it is warm and dry, than almost anywhere. Or perhaps it is only that the young ones are more active here.</a:t>
            </a:r>
          </a:p>
          <a:p>
            <a:pPr marL="0" indent="0">
              <a:buNone/>
            </a:pPr>
            <a:r>
              <a:rPr lang="en-AU" dirty="0">
                <a:latin typeface="Arial" panose="020B0604020202020204" pitchFamily="34" charset="0"/>
                <a:cs typeface="Arial" panose="020B0604020202020204" pitchFamily="34" charset="0"/>
              </a:rPr>
              <a:t>Young stones tend to move about more than their elders consider good for them. Most young stones have a secret desire which their parents had before them but have forgotten ages ago. And because this desire involves water, it is never mentioned. The older stones disapprove of water and say, "Water is a gadfly who never stays in one place long enough to learn anything." But the young stones try to work themselves into a position, slowly and without their elders noticing it, in which a sizable stream of water during a summer storm might catch them broadside and unknowing, so to speak, push them along over a slope or down an arroyo. In spite of the danger this involves, they want to travel and see something of the world and settle in a new place, far from home, where they can raise their own dynasties, away from the domination of their parents.</a:t>
            </a:r>
          </a:p>
          <a:p>
            <a:pPr marL="0" indent="0">
              <a:buNone/>
            </a:pPr>
            <a:r>
              <a:rPr lang="en-AU" dirty="0">
                <a:latin typeface="Arial" panose="020B0604020202020204" pitchFamily="34" charset="0"/>
                <a:cs typeface="Arial" panose="020B0604020202020204" pitchFamily="34" charset="0"/>
              </a:rPr>
              <a:t>And although family ties are very strong among stones, many have succeeded; and they carry scars to prove to their children that they once went on a journey, helter-skelter and high water, and </a:t>
            </a:r>
            <a:r>
              <a:rPr lang="en-AU" dirty="0" smtClean="0">
                <a:latin typeface="Arial" panose="020B0604020202020204" pitchFamily="34" charset="0"/>
                <a:cs typeface="Arial" panose="020B0604020202020204" pitchFamily="34" charset="0"/>
              </a:rPr>
              <a:t>travelled </a:t>
            </a:r>
            <a:r>
              <a:rPr lang="en-AU" dirty="0">
                <a:latin typeface="Arial" panose="020B0604020202020204" pitchFamily="34" charset="0"/>
                <a:cs typeface="Arial" panose="020B0604020202020204" pitchFamily="34" charset="0"/>
              </a:rPr>
              <a:t>perhaps fifteen feet, an incredible distance. As they grow older, they cease to brag about such clandestine adventures.</a:t>
            </a:r>
          </a:p>
          <a:p>
            <a:pPr marL="0" indent="0">
              <a:buNone/>
            </a:pPr>
            <a:r>
              <a:rPr lang="en-AU" dirty="0">
                <a:latin typeface="Arial" panose="020B0604020202020204" pitchFamily="34" charset="0"/>
                <a:cs typeface="Arial" panose="020B0604020202020204" pitchFamily="34" charset="0"/>
              </a:rPr>
              <a:t>It is true that old stones get to be very conservative. They consider all movement either dangerous or downright sinful. They remain comfortably where they are and often get fat. Fatness, as a matter of fact, is a mark of distinction.</a:t>
            </a:r>
          </a:p>
          <a:p>
            <a:pPr marL="0" indent="0">
              <a:buNone/>
            </a:pPr>
            <a:r>
              <a:rPr lang="en-AU" dirty="0">
                <a:latin typeface="Arial" panose="020B0604020202020204" pitchFamily="34" charset="0"/>
                <a:cs typeface="Arial" panose="020B0604020202020204" pitchFamily="34" charset="0"/>
              </a:rPr>
              <a:t>And on summer nights, after the young stones are asleep, the elders turn to a serious and frightening subject -- the moon. which is always spoken of in whispers. "see how it glows and whips across the sky, always changing its shape," one says. And another says, "Feel how it pulls at us, urging us to follow." And a third whispers, "It is a stone gone mad."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9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Stones” </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fontScale="92500" lnSpcReduction="20000"/>
          </a:bodyPr>
          <a:lstStyle/>
          <a:p>
            <a:r>
              <a:rPr lang="en-US" sz="1600" dirty="0">
                <a:latin typeface="Arial" panose="020B0604020202020204" pitchFamily="34" charset="0"/>
                <a:cs typeface="Arial" panose="020B0604020202020204" pitchFamily="34" charset="0"/>
              </a:rPr>
              <a:t>Stones is a noun – may be a </a:t>
            </a:r>
            <a:r>
              <a:rPr lang="en-US" sz="1600" dirty="0" smtClean="0">
                <a:latin typeface="Arial" panose="020B0604020202020204" pitchFamily="34" charset="0"/>
                <a:cs typeface="Arial" panose="020B0604020202020204" pitchFamily="34" charset="0"/>
              </a:rPr>
              <a:t>symbol for something else?</a:t>
            </a:r>
          </a:p>
          <a:p>
            <a:r>
              <a:rPr lang="en-US" sz="1600" dirty="0" smtClean="0">
                <a:latin typeface="Arial" panose="020B0604020202020204" pitchFamily="34" charset="0"/>
                <a:cs typeface="Arial" panose="020B0604020202020204" pitchFamily="34" charset="0"/>
              </a:rPr>
              <a:t>Allegory - </a:t>
            </a:r>
            <a:r>
              <a:rPr lang="en-AU" sz="1600" dirty="0">
                <a:latin typeface="Arial" panose="020B0604020202020204" pitchFamily="34" charset="0"/>
                <a:cs typeface="Arial" panose="020B0604020202020204" pitchFamily="34" charset="0"/>
              </a:rPr>
              <a:t>utilizes symbolism to offer a broader moral or deeper meaning for the reader</a:t>
            </a:r>
            <a:r>
              <a:rPr lang="en-AU" sz="1600" dirty="0" smtClean="0">
                <a:latin typeface="Arial" panose="020B0604020202020204" pitchFamily="34" charset="0"/>
                <a:cs typeface="Arial" panose="020B0604020202020204" pitchFamily="34" charset="0"/>
              </a:rPr>
              <a:t>. </a:t>
            </a:r>
            <a:r>
              <a:rPr lang="en-AU" sz="1600" dirty="0" err="1" smtClean="0">
                <a:latin typeface="Arial" panose="020B0604020202020204" pitchFamily="34" charset="0"/>
                <a:cs typeface="Arial" panose="020B0604020202020204" pitchFamily="34" charset="0"/>
              </a:rPr>
              <a:t>Ie</a:t>
            </a:r>
            <a:r>
              <a:rPr lang="en-AU" sz="1600" dirty="0" smtClean="0">
                <a:latin typeface="Arial" panose="020B0604020202020204" pitchFamily="34" charset="0"/>
                <a:cs typeface="Arial" panose="020B0604020202020204" pitchFamily="34" charset="0"/>
              </a:rPr>
              <a:t> stones=human beings. Short. Narrative structure. No names, universal characters/ideas, some humour</a:t>
            </a:r>
          </a:p>
          <a:p>
            <a:r>
              <a:rPr lang="en-AU" sz="1600" dirty="0" smtClean="0">
                <a:latin typeface="Arial" panose="020B0604020202020204" pitchFamily="34" charset="0"/>
                <a:cs typeface="Arial" panose="020B0604020202020204" pitchFamily="34" charset="0"/>
              </a:rPr>
              <a:t>First person, external focalisation on stones</a:t>
            </a:r>
          </a:p>
          <a:p>
            <a:r>
              <a:rPr lang="en-AU" sz="1600" dirty="0" smtClean="0">
                <a:latin typeface="Arial" panose="020B0604020202020204" pitchFamily="34" charset="0"/>
                <a:cs typeface="Arial" panose="020B0604020202020204" pitchFamily="34" charset="0"/>
              </a:rPr>
              <a:t>Youth and age, coming of age, the call to adventure, the aging process, madness, conformity, conservatism</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94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Stones”</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pPr marL="0" indent="0">
              <a:buNone/>
            </a:pPr>
            <a:endParaRPr lang="en-US" dirty="0"/>
          </a:p>
        </p:txBody>
      </p:sp>
      <p:sp>
        <p:nvSpPr>
          <p:cNvPr id="4" name="Content Placeholder 3"/>
          <p:cNvSpPr>
            <a:spLocks noGrp="1"/>
          </p:cNvSpPr>
          <p:nvPr>
            <p:ph sz="quarter" idx="14"/>
          </p:nvPr>
        </p:nvSpPr>
        <p:spPr/>
        <p:txBody>
          <a:bodyPr>
            <a:normAutofit fontScale="92500" lnSpcReduction="10000"/>
          </a:bodyPr>
          <a:lstStyle/>
          <a:p>
            <a:r>
              <a:rPr lang="en-US" sz="1600" dirty="0">
                <a:latin typeface="Arial" panose="020B0604020202020204" pitchFamily="34" charset="0"/>
                <a:cs typeface="Arial" panose="020B0604020202020204" pitchFamily="34" charset="0"/>
              </a:rPr>
              <a:t>Aging is an inevitable </a:t>
            </a:r>
            <a:r>
              <a:rPr lang="en-US" sz="1600" dirty="0" smtClean="0">
                <a:latin typeface="Arial" panose="020B0604020202020204" pitchFamily="34" charset="0"/>
                <a:cs typeface="Arial" panose="020B0604020202020204" pitchFamily="34" charset="0"/>
              </a:rPr>
              <a:t>process; people become more conservative as they age; the young will inevitably take risks; human activity is insignificant against the scale of the </a:t>
            </a:r>
            <a:r>
              <a:rPr lang="en-US" sz="1600" dirty="0" smtClean="0">
                <a:latin typeface="Arial" panose="020B0604020202020204" pitchFamily="34" charset="0"/>
                <a:cs typeface="Arial" panose="020B0604020202020204" pitchFamily="34" charset="0"/>
              </a:rPr>
              <a:t>earth; </a:t>
            </a:r>
            <a:r>
              <a:rPr lang="en-US" sz="1600" dirty="0" smtClean="0">
                <a:latin typeface="Arial" panose="020B0604020202020204" pitchFamily="34" charset="0"/>
                <a:cs typeface="Arial" panose="020B0604020202020204" pitchFamily="34" charset="0"/>
              </a:rPr>
              <a:t>human activity is infinitely predictable; human fear of </a:t>
            </a:r>
            <a:r>
              <a:rPr lang="en-US" sz="1600" dirty="0" smtClean="0">
                <a:latin typeface="Arial" panose="020B0604020202020204" pitchFamily="34" charset="0"/>
                <a:cs typeface="Arial" panose="020B0604020202020204" pitchFamily="34" charset="0"/>
              </a:rPr>
              <a:t>change; </a:t>
            </a:r>
            <a:r>
              <a:rPr lang="en-US" sz="1600" dirty="0" smtClean="0">
                <a:latin typeface="Arial" panose="020B0604020202020204" pitchFamily="34" charset="0"/>
                <a:cs typeface="Arial" panose="020B0604020202020204" pitchFamily="34" charset="0"/>
              </a:rPr>
              <a:t>The impossibility of individualism or free will</a:t>
            </a:r>
          </a:p>
          <a:p>
            <a:r>
              <a:rPr lang="en-US" sz="1600" dirty="0" smtClean="0">
                <a:latin typeface="Arial" panose="020B0604020202020204" pitchFamily="34" charset="0"/>
                <a:cs typeface="Arial" panose="020B0604020202020204" pitchFamily="34" charset="0"/>
              </a:rPr>
              <a:t>Individualism, hedonism of young stones, self-determination, independence</a:t>
            </a:r>
          </a:p>
          <a:p>
            <a:r>
              <a:rPr lang="en-US" sz="1600" dirty="0" smtClean="0">
                <a:latin typeface="Arial" panose="020B0604020202020204" pitchFamily="34" charset="0"/>
                <a:cs typeface="Arial" panose="020B0604020202020204" pitchFamily="34" charset="0"/>
              </a:rPr>
              <a:t>Age, environment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12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8: “The Cell”</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dirty="0">
                <a:latin typeface="Arial" panose="020B0604020202020204" pitchFamily="34" charset="0"/>
                <a:cs typeface="Arial" panose="020B0604020202020204" pitchFamily="34" charset="0"/>
              </a:rPr>
              <a:t>It is a unique sound. A cell door has no handle, either outside or inside; it cannot be shut except by being slammed to. It is made of massive steel and concrete, about four inches thick, and every time it falls to, there is a resounding crash as though a shot has been fired. But this report dies away without an echo. Prison sounds are echoless and bleak. </a:t>
            </a:r>
          </a:p>
          <a:p>
            <a:pPr marL="0" indent="0">
              <a:buNone/>
            </a:pPr>
            <a:r>
              <a:rPr lang="en-US" dirty="0">
                <a:latin typeface="Arial" panose="020B0604020202020204" pitchFamily="34" charset="0"/>
                <a:cs typeface="Arial" panose="020B0604020202020204" pitchFamily="34" charset="0"/>
              </a:rPr>
              <a:t>When the door has been slammed behind him for the first time, the prisoner stands in the middle of the cell and looks around. I fancy that everyone must behave in more or less the same way. </a:t>
            </a:r>
          </a:p>
          <a:p>
            <a:pPr marL="0" indent="0">
              <a:buNone/>
            </a:pPr>
            <a:endParaRPr lang="en-US" dirty="0"/>
          </a:p>
        </p:txBody>
      </p:sp>
    </p:spTree>
    <p:extLst>
      <p:ext uri="{BB962C8B-B14F-4D97-AF65-F5344CB8AC3E}">
        <p14:creationId xmlns:p14="http://schemas.microsoft.com/office/powerpoint/2010/main" val="265070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“yours”</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 </a:t>
            </a:r>
          </a:p>
          <a:p>
            <a:pPr marL="0" indent="0">
              <a:buNone/>
            </a:pPr>
            <a:endParaRPr lang="en-US" dirty="0"/>
          </a:p>
        </p:txBody>
      </p:sp>
      <p:sp>
        <p:nvSpPr>
          <p:cNvPr id="4" name="Content Placeholder 3"/>
          <p:cNvSpPr>
            <a:spLocks noGrp="1"/>
          </p:cNvSpPr>
          <p:nvPr>
            <p:ph sz="quarter" idx="14"/>
          </p:nvPr>
        </p:nvSpPr>
        <p:spPr/>
        <p:txBody>
          <a:bodyPr>
            <a:normAutofit/>
          </a:bodyPr>
          <a:lstStyle/>
          <a:p>
            <a:r>
              <a:rPr lang="en-US" sz="1400" b="1" dirty="0">
                <a:latin typeface="Arial" panose="020B0604020202020204" pitchFamily="34" charset="0"/>
                <a:cs typeface="Arial" panose="020B0604020202020204" pitchFamily="34" charset="0"/>
              </a:rPr>
              <a:t>Human beings </a:t>
            </a:r>
            <a:r>
              <a:rPr lang="en-US" sz="1400" b="1" dirty="0" smtClean="0">
                <a:latin typeface="Arial" panose="020B0604020202020204" pitchFamily="34" charset="0"/>
                <a:cs typeface="Arial" panose="020B0604020202020204" pitchFamily="34" charset="0"/>
              </a:rPr>
              <a:t>need to accept </a:t>
            </a:r>
            <a:r>
              <a:rPr lang="en-US" sz="1400" b="1" dirty="0">
                <a:latin typeface="Arial" panose="020B0604020202020204" pitchFamily="34" charset="0"/>
                <a:cs typeface="Arial" panose="020B0604020202020204" pitchFamily="34" charset="0"/>
              </a:rPr>
              <a:t>mortality </a:t>
            </a:r>
            <a:r>
              <a:rPr lang="en-US" sz="1400" dirty="0">
                <a:latin typeface="Arial" panose="020B0604020202020204" pitchFamily="34" charset="0"/>
                <a:cs typeface="Arial" panose="020B0604020202020204" pitchFamily="34" charset="0"/>
              </a:rPr>
              <a:t>with </a:t>
            </a:r>
            <a:r>
              <a:rPr lang="en-US" sz="1400" dirty="0" smtClean="0">
                <a:latin typeface="Arial" panose="020B0604020202020204" pitchFamily="34" charset="0"/>
                <a:cs typeface="Arial" panose="020B0604020202020204" pitchFamily="34" charset="0"/>
              </a:rPr>
              <a:t>dignity; </a:t>
            </a:r>
            <a:r>
              <a:rPr lang="en-US" sz="1200" dirty="0" smtClean="0">
                <a:latin typeface="Arial" panose="020B0604020202020204" pitchFamily="34" charset="0"/>
                <a:cs typeface="Arial" panose="020B0604020202020204" pitchFamily="34" charset="0"/>
              </a:rPr>
              <a:t>Love is powerful, love can overcome age barriers;</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We should not make assumptions based on ageist prejudices</a:t>
            </a:r>
          </a:p>
          <a:p>
            <a:r>
              <a:rPr lang="en-US" sz="1400" dirty="0" smtClean="0">
                <a:latin typeface="Arial" panose="020B0604020202020204" pitchFamily="34" charset="0"/>
                <a:cs typeface="Arial" panose="020B0604020202020204" pitchFamily="34" charset="0"/>
              </a:rPr>
              <a:t>Love is an ideology with its attendant values, attitudes and beliefs; Ageism of daughter</a:t>
            </a:r>
          </a:p>
          <a:p>
            <a:r>
              <a:rPr lang="en-US" sz="1400" dirty="0" smtClean="0">
                <a:latin typeface="Arial" panose="020B0604020202020204" pitchFamily="34" charset="0"/>
                <a:cs typeface="Arial" panose="020B0604020202020204" pitchFamily="34" charset="0"/>
              </a:rPr>
              <a:t>Age as a cultural idea</a:t>
            </a:r>
          </a:p>
          <a:p>
            <a:r>
              <a:rPr lang="en-US" sz="1400" dirty="0" smtClean="0">
                <a:latin typeface="Arial" panose="020B0604020202020204" pitchFamily="34" charset="0"/>
                <a:cs typeface="Arial" panose="020B0604020202020204" pitchFamily="34" charset="0"/>
              </a:rPr>
              <a:t>Binaries: life/death, youth/age; kindness/cruelty</a:t>
            </a: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234950" y="3549650"/>
            <a:ext cx="5270500" cy="173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Romantic love as an ideology: true love is forever; </a:t>
            </a:r>
          </a:p>
          <a:p>
            <a:pPr algn="ctr"/>
            <a:r>
              <a:rPr lang="en-AU" dirty="0"/>
              <a:t>l</a:t>
            </a:r>
            <a:r>
              <a:rPr lang="en-AU" dirty="0" smtClean="0"/>
              <a:t>ove </a:t>
            </a:r>
            <a:r>
              <a:rPr lang="en-AU" dirty="0"/>
              <a:t>is comprehensive, uncompromising, and </a:t>
            </a:r>
            <a:r>
              <a:rPr lang="en-AU" dirty="0" smtClean="0"/>
              <a:t>unconditional; eternal </a:t>
            </a:r>
            <a:r>
              <a:rPr lang="en-AU" dirty="0"/>
              <a:t>love and </a:t>
            </a:r>
            <a:r>
              <a:rPr lang="en-AU" dirty="0" smtClean="0"/>
              <a:t>self-sacrifice; </a:t>
            </a:r>
            <a:r>
              <a:rPr lang="en-AU" dirty="0"/>
              <a:t> </a:t>
            </a:r>
            <a:r>
              <a:rPr lang="en-AU" dirty="0" smtClean="0"/>
              <a:t>true lovers are united. </a:t>
            </a:r>
            <a:endParaRPr lang="en-US" dirty="0"/>
          </a:p>
        </p:txBody>
      </p:sp>
    </p:spTree>
    <p:extLst>
      <p:ext uri="{BB962C8B-B14F-4D97-AF65-F5344CB8AC3E}">
        <p14:creationId xmlns:p14="http://schemas.microsoft.com/office/powerpoint/2010/main" val="263661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a:bodyPr>
          <a:lstStyle/>
          <a:p>
            <a:r>
              <a:rPr lang="en-US" sz="1400" dirty="0" smtClean="0">
                <a:latin typeface="Arial" panose="020B0604020202020204" pitchFamily="34" charset="0"/>
                <a:cs typeface="Arial" panose="020B0604020202020204" pitchFamily="34" charset="0"/>
              </a:rPr>
              <a:t>Literal meaning of title – story set in cell, meaning focuses on incarceration in cell which symbolizes imprisonment</a:t>
            </a:r>
          </a:p>
          <a:p>
            <a:r>
              <a:rPr lang="en-US" sz="1400" dirty="0" smtClean="0">
                <a:latin typeface="Arial" panose="020B0604020202020204" pitchFamily="34" charset="0"/>
                <a:cs typeface="Arial" panose="020B0604020202020204" pitchFamily="34" charset="0"/>
              </a:rPr>
              <a:t>Realistic fiction</a:t>
            </a: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detailed description, verisimilitude (closeness to life); orientation, setting; everyman figure</a:t>
            </a:r>
          </a:p>
          <a:p>
            <a:r>
              <a:rPr lang="en-US" sz="1400" dirty="0" smtClean="0">
                <a:latin typeface="Arial" panose="020B0604020202020204" pitchFamily="34" charset="0"/>
                <a:cs typeface="Arial" panose="020B0604020202020204" pitchFamily="34" charset="0"/>
              </a:rPr>
              <a:t>Third person limited focalizing on the unnamed prisoner</a:t>
            </a:r>
          </a:p>
          <a:p>
            <a:r>
              <a:rPr lang="en-US" sz="1400" dirty="0" smtClean="0">
                <a:latin typeface="Arial" panose="020B0604020202020204" pitchFamily="34" charset="0"/>
                <a:cs typeface="Arial" panose="020B0604020202020204" pitchFamily="34" charset="0"/>
              </a:rPr>
              <a:t>Freedom, self-determination, imprisonment, liberty, incarceration,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1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pPr marL="0" indent="0">
              <a:buNone/>
            </a:pPr>
            <a:endParaRPr lang="en-US" dirty="0"/>
          </a:p>
        </p:txBody>
      </p:sp>
      <p:sp>
        <p:nvSpPr>
          <p:cNvPr id="4" name="Content Placeholder 3"/>
          <p:cNvSpPr>
            <a:spLocks noGrp="1"/>
          </p:cNvSpPr>
          <p:nvPr>
            <p:ph sz="quarter" idx="14"/>
          </p:nvPr>
        </p:nvSpPr>
        <p:spPr/>
        <p:txBody>
          <a:bodyPr>
            <a:normAutofit fontScale="92500"/>
          </a:bodyPr>
          <a:lstStyle/>
          <a:p>
            <a:r>
              <a:rPr lang="en-US" sz="1600" dirty="0" smtClean="0">
                <a:latin typeface="Arial" panose="020B0604020202020204" pitchFamily="34" charset="0"/>
                <a:cs typeface="Arial" panose="020B0604020202020204" pitchFamily="34" charset="0"/>
              </a:rPr>
              <a:t>It is inhumane to deprive a man of liberty and of everything that supports material comfort and psychological </a:t>
            </a:r>
            <a:r>
              <a:rPr lang="en-US" sz="1600" dirty="0" smtClean="0">
                <a:latin typeface="Arial" panose="020B0604020202020204" pitchFamily="34" charset="0"/>
                <a:cs typeface="Arial" panose="020B0604020202020204" pitchFamily="34" charset="0"/>
              </a:rPr>
              <a:t>well-being; </a:t>
            </a:r>
            <a:r>
              <a:rPr lang="en-US" sz="1300" dirty="0" smtClean="0">
                <a:latin typeface="Arial" panose="020B0604020202020204" pitchFamily="34" charset="0"/>
                <a:cs typeface="Arial" panose="020B0604020202020204" pitchFamily="34" charset="0"/>
              </a:rPr>
              <a:t>human beings react to incarceration in similar ways regardless of circumstance</a:t>
            </a:r>
            <a:endParaRPr lang="en-US" sz="13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Humanism – the well-being of the individual is at risk; survivalism – emphasis on self-reliance; authoritarianism of jailing authorities</a:t>
            </a:r>
          </a:p>
          <a:p>
            <a:r>
              <a:rPr lang="en-US" sz="1600" dirty="0" smtClean="0">
                <a:latin typeface="Arial" panose="020B0604020202020204" pitchFamily="34" charset="0"/>
                <a:cs typeface="Arial" panose="020B0604020202020204" pitchFamily="34" charset="0"/>
              </a:rPr>
              <a:t>Class – the man appears to be from middle class, educated. Anyone can be jailed.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4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9: “Barn Burning”</a:t>
            </a:r>
            <a:endParaRPr lang="en-US" dirty="0"/>
          </a:p>
        </p:txBody>
      </p:sp>
      <p:pic>
        <p:nvPicPr>
          <p:cNvPr id="4" name="Content Placeholder 3"/>
          <p:cNvPicPr>
            <a:picLocks noGrp="1" noChangeAspect="1"/>
          </p:cNvPicPr>
          <p:nvPr>
            <p:ph sz="quarter" idx="13"/>
          </p:nvPr>
        </p:nvPicPr>
        <p:blipFill>
          <a:blip r:embed="rId2"/>
          <a:stretch>
            <a:fillRect/>
          </a:stretch>
        </p:blipFill>
        <p:spPr>
          <a:xfrm>
            <a:off x="241300" y="1671190"/>
            <a:ext cx="10394950" cy="1854865"/>
          </a:xfrm>
          <a:prstGeom prst="rect">
            <a:avLst/>
          </a:prstGeom>
        </p:spPr>
      </p:pic>
      <p:pic>
        <p:nvPicPr>
          <p:cNvPr id="5" name="Picture 4"/>
          <p:cNvPicPr>
            <a:picLocks noChangeAspect="1"/>
          </p:cNvPicPr>
          <p:nvPr/>
        </p:nvPicPr>
        <p:blipFill>
          <a:blip r:embed="rId3"/>
          <a:stretch>
            <a:fillRect/>
          </a:stretch>
        </p:blipFill>
        <p:spPr>
          <a:xfrm>
            <a:off x="241300" y="3459162"/>
            <a:ext cx="10317812" cy="2104566"/>
          </a:xfrm>
          <a:prstGeom prst="rect">
            <a:avLst/>
          </a:prstGeom>
        </p:spPr>
      </p:pic>
    </p:spTree>
    <p:extLst>
      <p:ext uri="{BB962C8B-B14F-4D97-AF65-F5344CB8AC3E}">
        <p14:creationId xmlns:p14="http://schemas.microsoft.com/office/powerpoint/2010/main" val="190340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 Burning”</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lstStyle/>
          <a:p>
            <a:r>
              <a:rPr lang="en-US" sz="1400" dirty="0" smtClean="0">
                <a:latin typeface="Arial" panose="020B0604020202020204" pitchFamily="34" charset="0"/>
                <a:cs typeface="Arial" panose="020B0604020202020204" pitchFamily="34" charset="0"/>
              </a:rPr>
              <a:t>Probably symbolic action – central to Plot and meaning?</a:t>
            </a:r>
          </a:p>
          <a:p>
            <a:r>
              <a:rPr lang="en-US" sz="1400" dirty="0" smtClean="0">
                <a:latin typeface="Arial" panose="020B0604020202020204" pitchFamily="34" charset="0"/>
                <a:cs typeface="Arial" panose="020B0604020202020204" pitchFamily="34" charset="0"/>
              </a:rPr>
              <a:t>Realistic narrative, set in past?, colloquial usage, stereotype/archetype of ‘nigger’, plot</a:t>
            </a:r>
          </a:p>
          <a:p>
            <a:r>
              <a:rPr lang="en-US" sz="1400" dirty="0" smtClean="0">
                <a:latin typeface="Arial" panose="020B0604020202020204" pitchFamily="34" charset="0"/>
                <a:cs typeface="Arial" panose="020B0604020202020204" pitchFamily="34" charset="0"/>
              </a:rPr>
              <a:t>Dialogue focused on Mr. Harris’ first person recount of event; question/answer structure; no name for ‘nigger’</a:t>
            </a:r>
          </a:p>
          <a:p>
            <a:r>
              <a:rPr lang="en-US" sz="1400" dirty="0" smtClean="0">
                <a:latin typeface="Arial" panose="020B0604020202020204" pitchFamily="34" charset="0"/>
                <a:cs typeface="Arial" panose="020B0604020202020204" pitchFamily="34" charset="0"/>
              </a:rPr>
              <a:t>pay-back or retribution; threats; law and order; justice; vigilante; frontier law;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242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 Burning”</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pPr marL="0" indent="0">
              <a:buNone/>
            </a:pPr>
            <a:endParaRPr lang="en-US" dirty="0"/>
          </a:p>
        </p:txBody>
      </p:sp>
      <p:sp>
        <p:nvSpPr>
          <p:cNvPr id="4" name="Content Placeholder 3"/>
          <p:cNvSpPr>
            <a:spLocks noGrp="1"/>
          </p:cNvSpPr>
          <p:nvPr>
            <p:ph sz="quarter" idx="14"/>
          </p:nvPr>
        </p:nvSpPr>
        <p:spPr/>
        <p:txBody>
          <a:bodyPr>
            <a:normAutofit fontScale="85000" lnSpcReduction="10000"/>
          </a:bodyPr>
          <a:lstStyle/>
          <a:p>
            <a:r>
              <a:rPr lang="en-US" sz="1600" dirty="0">
                <a:latin typeface="Arial" panose="020B0604020202020204" pitchFamily="34" charset="0"/>
                <a:cs typeface="Arial" panose="020B0604020202020204" pitchFamily="34" charset="0"/>
              </a:rPr>
              <a:t>Personally exacted Revenge is </a:t>
            </a:r>
            <a:r>
              <a:rPr lang="en-US" sz="1600" dirty="0" smtClean="0">
                <a:latin typeface="Arial" panose="020B0604020202020204" pitchFamily="34" charset="0"/>
                <a:cs typeface="Arial" panose="020B0604020202020204" pitchFamily="34" charset="0"/>
              </a:rPr>
              <a:t>unlawful; threats of violence are unlawful; man’s inability to co-operate when it comes to material possessions</a:t>
            </a:r>
          </a:p>
          <a:p>
            <a:r>
              <a:rPr lang="en-US" sz="1600" dirty="0" smtClean="0">
                <a:latin typeface="Arial" panose="020B0604020202020204" pitchFamily="34" charset="0"/>
                <a:cs typeface="Arial" panose="020B0604020202020204" pitchFamily="34" charset="0"/>
              </a:rPr>
              <a:t>Individualism - </a:t>
            </a:r>
            <a:r>
              <a:rPr lang="en-US" sz="1600" dirty="0">
                <a:latin typeface="Arial" panose="020B0604020202020204" pitchFamily="34" charset="0"/>
                <a:cs typeface="Arial" panose="020B0604020202020204" pitchFamily="34" charset="0"/>
              </a:rPr>
              <a:t>Personal freedom and desires take priority over </a:t>
            </a:r>
            <a:r>
              <a:rPr lang="en-US" sz="1600" dirty="0" smtClean="0">
                <a:latin typeface="Arial" panose="020B0604020202020204" pitchFamily="34" charset="0"/>
                <a:cs typeface="Arial" panose="020B0604020202020204" pitchFamily="34" charset="0"/>
              </a:rPr>
              <a:t>community; Vigilantism – taking private action in a legal dispute; libertarianism- the right of the individual to violently protect own interests; materialism – goods matter; racism</a:t>
            </a:r>
          </a:p>
          <a:p>
            <a:r>
              <a:rPr lang="en-US" sz="1600" dirty="0" smtClean="0">
                <a:latin typeface="Arial" panose="020B0604020202020204" pitchFamily="34" charset="0"/>
                <a:cs typeface="Arial" panose="020B0604020202020204" pitchFamily="34" charset="0"/>
              </a:rPr>
              <a:t>Race - white male privilege; nigger is a derogatory word, no name for negro</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3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 10: “The lion, the Witch and the wardrobe”</a:t>
            </a:r>
            <a:endParaRPr lang="en-US" dirty="0"/>
          </a:p>
        </p:txBody>
      </p:sp>
      <p:sp>
        <p:nvSpPr>
          <p:cNvPr id="3" name="Content Placeholder 2"/>
          <p:cNvSpPr>
            <a:spLocks noGrp="1"/>
          </p:cNvSpPr>
          <p:nvPr>
            <p:ph sz="quarter" idx="13"/>
          </p:nvPr>
        </p:nvSpPr>
        <p:spPr/>
        <p:txBody>
          <a:bodyPr>
            <a:normAutofit/>
          </a:bodyPr>
          <a:lstStyle/>
          <a:p>
            <a:pPr marL="0" indent="0">
              <a:buNone/>
            </a:pPr>
            <a:r>
              <a:rPr lang="en-AU" dirty="0">
                <a:latin typeface="Arial" panose="020B0604020202020204" pitchFamily="34" charset="0"/>
                <a:cs typeface="Arial" panose="020B0604020202020204" pitchFamily="34" charset="0"/>
              </a:rPr>
              <a:t>“It means,” said Aslan, “that though the Witch knew the Deep Magic, there is a magic deeper still which she did not know. Her knowledge goes back only to the dawn of time. But if she could have looked a little farther back, into the stillness and the darkness before Time dawned, she would have read there a different incantation. She would have known that when a willing victim who had committed no treachery was killed in a traitor’s stead, the Table would crack and Death itself would start working backward.”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88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lion, the witch and the wardrobe”</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a:bodyPr>
          <a:lstStyle/>
          <a:p>
            <a:r>
              <a:rPr lang="en-US" sz="1400" dirty="0">
                <a:latin typeface="Arial" panose="020B0604020202020204" pitchFamily="34" charset="0"/>
                <a:cs typeface="Arial" panose="020B0604020202020204" pitchFamily="34" charset="0"/>
              </a:rPr>
              <a:t>Deliberately </a:t>
            </a:r>
            <a:r>
              <a:rPr lang="en-US" sz="1400" dirty="0" smtClean="0">
                <a:latin typeface="Arial" panose="020B0604020202020204" pitchFamily="34" charset="0"/>
                <a:cs typeface="Arial" panose="020B0604020202020204" pitchFamily="34" charset="0"/>
              </a:rPr>
              <a:t>mysterious </a:t>
            </a:r>
            <a:r>
              <a:rPr lang="en-US" sz="1400" dirty="0">
                <a:latin typeface="Arial" panose="020B0604020202020204" pitchFamily="34" charset="0"/>
                <a:cs typeface="Arial" panose="020B0604020202020204" pitchFamily="34" charset="0"/>
              </a:rPr>
              <a:t>title, hints at fantasy/fairy </a:t>
            </a:r>
            <a:r>
              <a:rPr lang="en-US" sz="1400" dirty="0" smtClean="0">
                <a:latin typeface="Arial" panose="020B0604020202020204" pitchFamily="34" charset="0"/>
                <a:cs typeface="Arial" panose="020B0604020202020204" pitchFamily="34" charset="0"/>
              </a:rPr>
              <a:t>story; each element of the title could be symbolic</a:t>
            </a:r>
          </a:p>
          <a:p>
            <a:r>
              <a:rPr lang="en-US" sz="1400" dirty="0" smtClean="0">
                <a:latin typeface="Arial" panose="020B0604020202020204" pitchFamily="34" charset="0"/>
                <a:cs typeface="Arial" panose="020B0604020202020204" pitchFamily="34" charset="0"/>
              </a:rPr>
              <a:t>Fantasy – mention of witch and magic; philosophical/religious speech; myth of witch activated;  </a:t>
            </a:r>
          </a:p>
          <a:p>
            <a:r>
              <a:rPr lang="en-US" sz="1400" dirty="0" smtClean="0">
                <a:latin typeface="Arial" panose="020B0604020202020204" pitchFamily="34" charset="0"/>
                <a:cs typeface="Arial" panose="020B0604020202020204" pitchFamily="34" charset="0"/>
              </a:rPr>
              <a:t>Third person </a:t>
            </a:r>
            <a:r>
              <a:rPr lang="en-US" sz="1400" dirty="0" err="1" smtClean="0">
                <a:latin typeface="Arial" panose="020B0604020202020204" pitchFamily="34" charset="0"/>
                <a:cs typeface="Arial" panose="020B0604020202020204" pitchFamily="34" charset="0"/>
              </a:rPr>
              <a:t>ie</a:t>
            </a:r>
            <a:r>
              <a:rPr lang="en-US" sz="1400" dirty="0" smtClean="0">
                <a:latin typeface="Arial" panose="020B0604020202020204" pitchFamily="34" charset="0"/>
                <a:cs typeface="Arial" panose="020B0604020202020204" pitchFamily="34" charset="0"/>
              </a:rPr>
              <a:t> “said Aslan.”</a:t>
            </a:r>
          </a:p>
          <a:p>
            <a:r>
              <a:rPr lang="en-US" sz="1400" dirty="0" smtClean="0">
                <a:latin typeface="Arial" panose="020B0604020202020204" pitchFamily="34" charset="0"/>
                <a:cs typeface="Arial" panose="020B0604020202020204" pitchFamily="34" charset="0"/>
              </a:rPr>
              <a:t>Death and Resurrection, magic, evil</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58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Lion, the witch and the wardrobe”</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pPr marL="0" indent="0">
              <a:buNone/>
            </a:pPr>
            <a:endParaRPr lang="en-US" dirty="0"/>
          </a:p>
        </p:txBody>
      </p:sp>
      <p:sp>
        <p:nvSpPr>
          <p:cNvPr id="4" name="Content Placeholder 3"/>
          <p:cNvSpPr>
            <a:spLocks noGrp="1"/>
          </p:cNvSpPr>
          <p:nvPr>
            <p:ph sz="quarter" idx="14"/>
          </p:nvPr>
        </p:nvSpPr>
        <p:spPr/>
        <p:txBody>
          <a:bodyPr>
            <a:normAutofit/>
          </a:bodyPr>
          <a:lstStyle/>
          <a:p>
            <a:r>
              <a:rPr lang="en-US" dirty="0">
                <a:latin typeface="Arial" panose="020B0604020202020204" pitchFamily="34" charset="0"/>
                <a:cs typeface="Arial" panose="020B0604020202020204" pitchFamily="34" charset="0"/>
              </a:rPr>
              <a:t>The possibility of rebirth/after </a:t>
            </a:r>
            <a:r>
              <a:rPr lang="en-US" dirty="0" smtClean="0">
                <a:latin typeface="Arial" panose="020B0604020202020204" pitchFamily="34" charset="0"/>
                <a:cs typeface="Arial" panose="020B0604020202020204" pitchFamily="34" charset="0"/>
              </a:rPr>
              <a:t>life; good can overcome evil</a:t>
            </a:r>
          </a:p>
          <a:p>
            <a:r>
              <a:rPr lang="en-US" dirty="0" smtClean="0">
                <a:latin typeface="Arial" panose="020B0604020202020204" pitchFamily="34" charset="0"/>
                <a:cs typeface="Arial" panose="020B0604020202020204" pitchFamily="34" charset="0"/>
              </a:rPr>
              <a:t>Christian ideology – possibility of resurrection; Christian beliefs stronger than magic</a:t>
            </a:r>
          </a:p>
          <a:p>
            <a:r>
              <a:rPr lang="en-US" dirty="0" smtClean="0">
                <a:latin typeface="Arial" panose="020B0604020202020204" pitchFamily="34" charset="0"/>
                <a:cs typeface="Arial" panose="020B0604020202020204" pitchFamily="34" charset="0"/>
              </a:rPr>
              <a:t>Gender? Female witch is evil? Archetype, Women can be angel or sinner.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4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11: “The Counselor”</a:t>
            </a:r>
            <a:endParaRPr lang="en-US" dirty="0"/>
          </a:p>
        </p:txBody>
      </p:sp>
      <p:sp>
        <p:nvSpPr>
          <p:cNvPr id="3" name="Content Placeholder 2"/>
          <p:cNvSpPr>
            <a:spLocks noGrp="1"/>
          </p:cNvSpPr>
          <p:nvPr>
            <p:ph sz="quarter" idx="13"/>
          </p:nvPr>
        </p:nvSpPr>
        <p:spPr/>
        <p:txBody>
          <a:bodyPr>
            <a:normAutofit fontScale="85000" lnSpcReduction="10000"/>
          </a:bodyPr>
          <a:lstStyle/>
          <a:p>
            <a:pPr marL="0" indent="0">
              <a:buNone/>
            </a:pPr>
            <a:r>
              <a:rPr lang="en-AU" dirty="0" smtClean="0">
                <a:latin typeface="Arial" panose="020B0604020202020204" pitchFamily="34" charset="0"/>
                <a:cs typeface="Arial" panose="020B0604020202020204" pitchFamily="34" charset="0"/>
              </a:rPr>
              <a:t>Benny Johnson woke to a bright, crusty dawn. Past the jumble of downtown buildings scattered like a </a:t>
            </a:r>
            <a:r>
              <a:rPr lang="en-AU" dirty="0">
                <a:latin typeface="Arial" panose="020B0604020202020204" pitchFamily="34" charset="0"/>
                <a:cs typeface="Arial" panose="020B0604020202020204" pitchFamily="34" charset="0"/>
              </a:rPr>
              <a:t>baby’s blocks, a yellow, sun-</a:t>
            </a:r>
            <a:r>
              <a:rPr lang="en-AU" dirty="0" err="1">
                <a:latin typeface="Arial" panose="020B0604020202020204" pitchFamily="34" charset="0"/>
                <a:cs typeface="Arial" panose="020B0604020202020204" pitchFamily="34" charset="0"/>
              </a:rPr>
              <a:t>fueled</a:t>
            </a:r>
            <a:r>
              <a:rPr lang="en-AU" dirty="0">
                <a:latin typeface="Arial" panose="020B0604020202020204" pitchFamily="34" charset="0"/>
                <a:cs typeface="Arial" panose="020B0604020202020204" pitchFamily="34" charset="0"/>
              </a:rPr>
              <a:t>, gaseous hue bled into the grungy sky. The constant drone of traffic told him he was still downtown, still locked in the city’s greasy grasp, stomach gnawing </a:t>
            </a:r>
            <a:r>
              <a:rPr lang="en-AU" dirty="0" smtClean="0">
                <a:latin typeface="Arial" panose="020B0604020202020204" pitchFamily="34" charset="0"/>
                <a:cs typeface="Arial" panose="020B0604020202020204" pitchFamily="34" charset="0"/>
              </a:rPr>
              <a:t>and </a:t>
            </a:r>
            <a:r>
              <a:rPr lang="en-AU" dirty="0">
                <a:latin typeface="Arial" panose="020B0604020202020204" pitchFamily="34" charset="0"/>
                <a:cs typeface="Arial" panose="020B0604020202020204" pitchFamily="34" charset="0"/>
              </a:rPr>
              <a:t>growling like a lion’s. The putrid tang of fortified wine filled his swollen tongue clear to his throat.</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He rolled over, shedding his bed of cardboard and newspapers, as a robin chortled a morning song, mocking his decrepit state, his fall from grace, his very existence. Today, he told himself. </a:t>
            </a:r>
            <a:r>
              <a:rPr lang="en-AU" i="1" dirty="0">
                <a:latin typeface="Arial" panose="020B0604020202020204" pitchFamily="34" charset="0"/>
                <a:cs typeface="Arial" panose="020B0604020202020204" pitchFamily="34" charset="0"/>
              </a:rPr>
              <a:t>Today</a:t>
            </a:r>
            <a:r>
              <a:rPr lang="en-AU" dirty="0">
                <a:latin typeface="Arial" panose="020B0604020202020204" pitchFamily="34" charset="0"/>
                <a:cs typeface="Arial" panose="020B0604020202020204" pitchFamily="34" charset="0"/>
              </a:rPr>
              <a:t> is the day I’ll try to stay off the sauce. Maybe find a job. Even if it’s loading trucks. Even if it’s for just today.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5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counselor”</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lnSpcReduction="10000"/>
          </a:bodyPr>
          <a:lstStyle/>
          <a:p>
            <a:r>
              <a:rPr lang="en-US" sz="1600" dirty="0">
                <a:latin typeface="Arial" panose="020B0604020202020204" pitchFamily="34" charset="0"/>
                <a:cs typeface="Arial" panose="020B0604020202020204" pitchFamily="34" charset="0"/>
              </a:rPr>
              <a:t>Will there be a literal counselor or will something or something </a:t>
            </a:r>
            <a:r>
              <a:rPr lang="en-US" sz="1600" dirty="0" smtClean="0">
                <a:latin typeface="Arial" panose="020B0604020202020204" pitchFamily="34" charset="0"/>
                <a:cs typeface="Arial" panose="020B0604020202020204" pitchFamily="34" charset="0"/>
              </a:rPr>
              <a:t>metaphorically counsel </a:t>
            </a:r>
            <a:r>
              <a:rPr lang="en-US" sz="1600" dirty="0">
                <a:latin typeface="Arial" panose="020B0604020202020204" pitchFamily="34" charset="0"/>
                <a:cs typeface="Arial" panose="020B0604020202020204" pitchFamily="34" charset="0"/>
              </a:rPr>
              <a:t>the protagonist</a:t>
            </a:r>
            <a:r>
              <a:rPr lang="en-US" sz="1600" dirty="0" smtClean="0">
                <a:latin typeface="Arial" panose="020B0604020202020204" pitchFamily="34" charset="0"/>
                <a:cs typeface="Arial" panose="020B0604020202020204" pitchFamily="34" charset="0"/>
              </a:rPr>
              <a:t>?</a:t>
            </a:r>
          </a:p>
          <a:p>
            <a:r>
              <a:rPr lang="en-US" sz="1600" dirty="0" smtClean="0">
                <a:latin typeface="Arial" panose="020B0604020202020204" pitchFamily="34" charset="0"/>
                <a:cs typeface="Arial" panose="020B0604020202020204" pitchFamily="34" charset="0"/>
              </a:rPr>
              <a:t>Realistic narrative, central character, description of setting</a:t>
            </a:r>
          </a:p>
          <a:p>
            <a:r>
              <a:rPr lang="en-US" sz="1600" dirty="0" smtClean="0">
                <a:latin typeface="Arial" panose="020B0604020202020204" pitchFamily="34" charset="0"/>
                <a:cs typeface="Arial" panose="020B0604020202020204" pitchFamily="34" charset="0"/>
              </a:rPr>
              <a:t>Limited third person focalized on </a:t>
            </a:r>
            <a:r>
              <a:rPr lang="en-US" dirty="0" smtClean="0"/>
              <a:t> </a:t>
            </a:r>
            <a:r>
              <a:rPr lang="en-US" sz="1600" dirty="0" smtClean="0">
                <a:latin typeface="Arial" panose="020B0604020202020204" pitchFamily="34" charset="0"/>
                <a:cs typeface="Arial" panose="020B0604020202020204" pitchFamily="34" charset="0"/>
              </a:rPr>
              <a:t>Benny</a:t>
            </a:r>
          </a:p>
          <a:p>
            <a:r>
              <a:rPr lang="en-US" sz="1600" dirty="0" smtClean="0">
                <a:latin typeface="Arial" panose="020B0604020202020204" pitchFamily="34" charset="0"/>
                <a:cs typeface="Arial" panose="020B0604020202020204" pitchFamily="34" charset="0"/>
              </a:rPr>
              <a:t>Alcoholism, homelessness, destitution, rehabilitation, hope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9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tips</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US" sz="1400" dirty="0" smtClean="0">
                <a:latin typeface="Arial" panose="020B0604020202020204" pitchFamily="34" charset="0"/>
                <a:cs typeface="Arial" panose="020B0604020202020204" pitchFamily="34" charset="0"/>
              </a:rPr>
              <a:t>All of the points below provide </a:t>
            </a:r>
            <a:r>
              <a:rPr lang="en-US" sz="1400" b="1" dirty="0" smtClean="0">
                <a:latin typeface="Arial" panose="020B0604020202020204" pitchFamily="34" charset="0"/>
                <a:cs typeface="Arial" panose="020B0604020202020204" pitchFamily="34" charset="0"/>
              </a:rPr>
              <a:t>quick clues </a:t>
            </a:r>
            <a:r>
              <a:rPr lang="en-US" sz="1400" dirty="0" smtClean="0">
                <a:latin typeface="Arial" panose="020B0604020202020204" pitchFamily="34" charset="0"/>
                <a:cs typeface="Arial" panose="020B0604020202020204" pitchFamily="34" charset="0"/>
              </a:rPr>
              <a:t>to meaning: </a:t>
            </a:r>
          </a:p>
          <a:p>
            <a:r>
              <a:rPr lang="en-US" sz="1400" dirty="0" smtClean="0">
                <a:latin typeface="Arial" panose="020B0604020202020204" pitchFamily="34" charset="0"/>
                <a:cs typeface="Arial" panose="020B0604020202020204" pitchFamily="34" charset="0"/>
              </a:rPr>
              <a:t>Look at </a:t>
            </a:r>
            <a:r>
              <a:rPr lang="en-US" sz="1400" b="1" dirty="0" smtClean="0">
                <a:latin typeface="Arial" panose="020B0604020202020204" pitchFamily="34" charset="0"/>
                <a:cs typeface="Arial" panose="020B0604020202020204" pitchFamily="34" charset="0"/>
              </a:rPr>
              <a:t>conflict</a:t>
            </a:r>
            <a:r>
              <a:rPr lang="en-US" sz="1400" dirty="0" smtClean="0">
                <a:latin typeface="Arial" panose="020B0604020202020204" pitchFamily="34" charset="0"/>
                <a:cs typeface="Arial" panose="020B0604020202020204" pitchFamily="34" charset="0"/>
              </a:rPr>
              <a:t> if a narrative – how is it </a:t>
            </a:r>
            <a:r>
              <a:rPr lang="en-US" sz="1400" b="1" dirty="0" smtClean="0">
                <a:latin typeface="Arial" panose="020B0604020202020204" pitchFamily="34" charset="0"/>
                <a:cs typeface="Arial" panose="020B0604020202020204" pitchFamily="34" charset="0"/>
              </a:rPr>
              <a:t>resolved?</a:t>
            </a:r>
            <a:r>
              <a:rPr lang="en-US" sz="1400" dirty="0" smtClean="0">
                <a:latin typeface="Arial" panose="020B0604020202020204" pitchFamily="34" charset="0"/>
                <a:cs typeface="Arial" panose="020B0604020202020204" pitchFamily="34" charset="0"/>
              </a:rPr>
              <a:t> As death is the resolution in “yours”, the theme will most likely be acceptance of mortality. </a:t>
            </a:r>
          </a:p>
          <a:p>
            <a:r>
              <a:rPr lang="en-US" sz="1400" dirty="0" smtClean="0">
                <a:latin typeface="Arial" panose="020B0604020202020204" pitchFamily="34" charset="0"/>
                <a:cs typeface="Arial" panose="020B0604020202020204" pitchFamily="34" charset="0"/>
              </a:rPr>
              <a:t>Which </a:t>
            </a:r>
            <a:r>
              <a:rPr lang="en-US" sz="1400" b="1" dirty="0" smtClean="0">
                <a:latin typeface="Arial" panose="020B0604020202020204" pitchFamily="34" charset="0"/>
                <a:cs typeface="Arial" panose="020B0604020202020204" pitchFamily="34" charset="0"/>
              </a:rPr>
              <a:t>characters </a:t>
            </a:r>
            <a:r>
              <a:rPr lang="en-US" sz="1400" dirty="0" smtClean="0">
                <a:latin typeface="Arial" panose="020B0604020202020204" pitchFamily="34" charset="0"/>
                <a:cs typeface="Arial" panose="020B0604020202020204" pitchFamily="34" charset="0"/>
              </a:rPr>
              <a:t>are you positioned to admire, sympathize with? Both Clark and Allison, not the daughter</a:t>
            </a:r>
          </a:p>
          <a:p>
            <a:r>
              <a:rPr lang="en-US" sz="1400" dirty="0" smtClean="0">
                <a:latin typeface="Arial" panose="020B0604020202020204" pitchFamily="34" charset="0"/>
                <a:cs typeface="Arial" panose="020B0604020202020204" pitchFamily="34" charset="0"/>
              </a:rPr>
              <a:t>Are there </a:t>
            </a:r>
            <a:r>
              <a:rPr lang="en-US" sz="1400" b="1" dirty="0" smtClean="0">
                <a:latin typeface="Arial" panose="020B0604020202020204" pitchFamily="34" charset="0"/>
                <a:cs typeface="Arial" panose="020B0604020202020204" pitchFamily="34" charset="0"/>
              </a:rPr>
              <a:t>key words or phrases or stretches of dialogue </a:t>
            </a:r>
            <a:r>
              <a:rPr lang="en-US" sz="1400" dirty="0" smtClean="0">
                <a:latin typeface="Arial" panose="020B0604020202020204" pitchFamily="34" charset="0"/>
                <a:cs typeface="Arial" panose="020B0604020202020204" pitchFamily="34" charset="0"/>
              </a:rPr>
              <a:t>that introduce new objects or ideas? E.g. the wig in “Yours”, the discussion of the </a:t>
            </a:r>
            <a:r>
              <a:rPr lang="en-US" sz="1400" dirty="0" err="1" smtClean="0">
                <a:latin typeface="Arial" panose="020B0604020202020204" pitchFamily="34" charset="0"/>
                <a:cs typeface="Arial" panose="020B0604020202020204" pitchFamily="34" charset="0"/>
              </a:rPr>
              <a:t>pumpKins</a:t>
            </a:r>
            <a:endParaRPr lang="en-US" sz="1400" dirty="0" smtClean="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Symbols </a:t>
            </a:r>
            <a:r>
              <a:rPr lang="en-US" sz="1400" dirty="0" smtClean="0">
                <a:latin typeface="Arial" panose="020B0604020202020204" pitchFamily="34" charset="0"/>
                <a:cs typeface="Arial" panose="020B0604020202020204" pitchFamily="34" charset="0"/>
              </a:rPr>
              <a:t>enhance meaning e.g. the sharing of pumpkin shaping, the trees</a:t>
            </a:r>
          </a:p>
          <a:p>
            <a:r>
              <a:rPr lang="en-US" sz="1400" dirty="0" smtClean="0">
                <a:latin typeface="Arial" panose="020B0604020202020204" pitchFamily="34" charset="0"/>
                <a:cs typeface="Arial" panose="020B0604020202020204" pitchFamily="34" charset="0"/>
              </a:rPr>
              <a:t>You must read beyond the literal level to the inferential and evaluative (thematic) levels of interpretation </a:t>
            </a:r>
          </a:p>
          <a:p>
            <a:r>
              <a:rPr lang="en-US" sz="1400" dirty="0" smtClean="0">
                <a:latin typeface="Arial" panose="020B0604020202020204" pitchFamily="34" charset="0"/>
                <a:cs typeface="Arial" panose="020B0604020202020204" pitchFamily="34" charset="0"/>
              </a:rPr>
              <a:t>Read text at least three times before planning. Use a pencil, pen or ruler to assist in reading line by line. Miss nothing!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6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Counselor”</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pPr marL="0" indent="0">
              <a:buNone/>
            </a:pPr>
            <a:endParaRPr lang="en-US" dirty="0"/>
          </a:p>
        </p:txBody>
      </p:sp>
      <p:sp>
        <p:nvSpPr>
          <p:cNvPr id="4" name="Content Placeholder 3"/>
          <p:cNvSpPr>
            <a:spLocks noGrp="1"/>
          </p:cNvSpPr>
          <p:nvPr>
            <p:ph sz="quarter" idx="14"/>
          </p:nvPr>
        </p:nvSpPr>
        <p:spPr/>
        <p:txBody>
          <a:bodyPr>
            <a:normAutofit/>
          </a:bodyPr>
          <a:lstStyle/>
          <a:p>
            <a:r>
              <a:rPr lang="en-US" dirty="0">
                <a:latin typeface="Arial" panose="020B0604020202020204" pitchFamily="34" charset="0"/>
                <a:cs typeface="Arial" panose="020B0604020202020204" pitchFamily="34" charset="0"/>
              </a:rPr>
              <a:t>Even in the blackest of circumstances there is hope of personal </a:t>
            </a:r>
            <a:r>
              <a:rPr lang="en-US" dirty="0" smtClean="0">
                <a:latin typeface="Arial" panose="020B0604020202020204" pitchFamily="34" charset="0"/>
                <a:cs typeface="Arial" panose="020B0604020202020204" pitchFamily="34" charset="0"/>
              </a:rPr>
              <a:t>redemption; life is unjust</a:t>
            </a:r>
          </a:p>
          <a:p>
            <a:r>
              <a:rPr lang="en-US" dirty="0" smtClean="0">
                <a:latin typeface="Arial" panose="020B0604020202020204" pitchFamily="34" charset="0"/>
                <a:cs typeface="Arial" panose="020B0604020202020204" pitchFamily="34" charset="0"/>
              </a:rPr>
              <a:t>Free will and self-determination; social justice</a:t>
            </a:r>
          </a:p>
          <a:p>
            <a:r>
              <a:rPr lang="en-US" dirty="0" smtClean="0">
                <a:latin typeface="Arial" panose="020B0604020202020204" pitchFamily="34" charset="0"/>
                <a:cs typeface="Arial" panose="020B0604020202020204" pitchFamily="34" charset="0"/>
              </a:rPr>
              <a:t>Class, age?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3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Counsellor”</a:t>
            </a:r>
            <a:endParaRPr lang="en-US" dirty="0"/>
          </a:p>
        </p:txBody>
      </p:sp>
      <p:sp>
        <p:nvSpPr>
          <p:cNvPr id="3" name="Content Placeholder 2"/>
          <p:cNvSpPr>
            <a:spLocks noGrp="1"/>
          </p:cNvSpPr>
          <p:nvPr>
            <p:ph sz="quarter" idx="13"/>
          </p:nvPr>
        </p:nvSpPr>
        <p:spPr/>
        <p:txBody>
          <a:bodyPr>
            <a:normAutofit fontScale="77500" lnSpcReduction="20000"/>
          </a:bodyPr>
          <a:lstStyle/>
          <a:p>
            <a:pPr marL="0" indent="0">
              <a:buNone/>
            </a:pPr>
            <a:r>
              <a:rPr lang="en-US" b="1" dirty="0">
                <a:latin typeface="Arial" panose="020B0604020202020204" pitchFamily="34" charset="0"/>
                <a:cs typeface="Arial" panose="020B0604020202020204" pitchFamily="34" charset="0"/>
              </a:rPr>
              <a:t>points to note:</a:t>
            </a:r>
          </a:p>
          <a:p>
            <a:pPr marL="0" indent="0">
              <a:buNone/>
            </a:pPr>
            <a:r>
              <a:rPr lang="en-US" dirty="0">
                <a:latin typeface="Arial" panose="020B0604020202020204" pitchFamily="34" charset="0"/>
                <a:cs typeface="Arial" panose="020B0604020202020204" pitchFamily="34" charset="0"/>
              </a:rPr>
              <a:t>Binaries: drunk/sober, wealthy/destitute, </a:t>
            </a:r>
            <a:r>
              <a:rPr lang="en-US" dirty="0" smtClean="0">
                <a:latin typeface="Arial" panose="020B0604020202020204" pitchFamily="34" charset="0"/>
                <a:cs typeface="Arial" panose="020B0604020202020204" pitchFamily="34" charset="0"/>
              </a:rPr>
              <a:t>nature/civilization</a:t>
            </a:r>
          </a:p>
          <a:p>
            <a:pPr marL="0" indent="0">
              <a:buNone/>
            </a:pPr>
            <a:r>
              <a:rPr lang="en-US" dirty="0" smtClean="0">
                <a:latin typeface="Arial" panose="020B0604020202020204" pitchFamily="34" charset="0"/>
                <a:cs typeface="Arial" panose="020B0604020202020204" pitchFamily="34" charset="0"/>
              </a:rPr>
              <a:t>Contrast – “bright crusty”</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Imagery related to sight: “</a:t>
            </a:r>
            <a:r>
              <a:rPr lang="en-AU" dirty="0">
                <a:latin typeface="Arial" panose="020B0604020202020204" pitchFamily="34" charset="0"/>
                <a:cs typeface="Arial" panose="020B0604020202020204" pitchFamily="34" charset="0"/>
              </a:rPr>
              <a:t>a bright, crusty </a:t>
            </a:r>
            <a:r>
              <a:rPr lang="en-AU" dirty="0" smtClean="0">
                <a:latin typeface="Arial" panose="020B0604020202020204" pitchFamily="34" charset="0"/>
                <a:cs typeface="Arial" panose="020B0604020202020204" pitchFamily="34" charset="0"/>
              </a:rPr>
              <a:t>dawn”, “bled”</a:t>
            </a:r>
          </a:p>
          <a:p>
            <a:pPr marL="0" indent="0">
              <a:buNone/>
            </a:pPr>
            <a:r>
              <a:rPr lang="en-AU" dirty="0" smtClean="0">
                <a:latin typeface="Arial" panose="020B0604020202020204" pitchFamily="34" charset="0"/>
                <a:cs typeface="Arial" panose="020B0604020202020204" pitchFamily="34" charset="0"/>
              </a:rPr>
              <a:t>Personification of city and stomach</a:t>
            </a:r>
          </a:p>
          <a:p>
            <a:pPr marL="0" indent="0">
              <a:buNone/>
            </a:pPr>
            <a:r>
              <a:rPr lang="en-AU" dirty="0" smtClean="0">
                <a:latin typeface="Arial" panose="020B0604020202020204" pitchFamily="34" charset="0"/>
                <a:cs typeface="Arial" panose="020B0604020202020204" pitchFamily="34" charset="0"/>
              </a:rPr>
              <a:t>Similes – “scattered like baby’s blocks”. “Like a lion’s” alliteration- “greasy grasp”</a:t>
            </a:r>
          </a:p>
          <a:p>
            <a:pPr marL="0" indent="0">
              <a:buNone/>
            </a:pPr>
            <a:r>
              <a:rPr lang="en-AU" dirty="0" smtClean="0">
                <a:latin typeface="Arial" panose="020B0604020202020204" pitchFamily="34" charset="0"/>
                <a:cs typeface="Arial" panose="020B0604020202020204" pitchFamily="34" charset="0"/>
              </a:rPr>
              <a:t>Imagery - swollen tongue</a:t>
            </a:r>
          </a:p>
          <a:p>
            <a:pPr marL="0" indent="0">
              <a:buNone/>
            </a:pPr>
            <a:r>
              <a:rPr lang="en-AU" b="1" dirty="0" smtClean="0">
                <a:latin typeface="Arial" panose="020B0604020202020204" pitchFamily="34" charset="0"/>
                <a:cs typeface="Arial" panose="020B0604020202020204" pitchFamily="34" charset="0"/>
              </a:rPr>
              <a:t>Very descriptive and poetic writing style</a:t>
            </a:r>
          </a:p>
          <a:p>
            <a:pPr marL="0" indent="0">
              <a:buNone/>
            </a:pPr>
            <a:r>
              <a:rPr lang="en-AU" dirty="0" smtClean="0">
                <a:latin typeface="Arial" panose="020B0604020202020204" pitchFamily="34" charset="0"/>
                <a:cs typeface="Arial" panose="020B0604020202020204" pitchFamily="34" charset="0"/>
              </a:rPr>
              <a:t>Robin as symbol?</a:t>
            </a:r>
            <a:endParaRPr lang="en-US" dirty="0" smtClean="0"/>
          </a:p>
          <a:p>
            <a:endParaRPr lang="en-US" dirty="0"/>
          </a:p>
        </p:txBody>
      </p:sp>
    </p:spTree>
    <p:extLst>
      <p:ext uri="{BB962C8B-B14F-4D97-AF65-F5344CB8AC3E}">
        <p14:creationId xmlns:p14="http://schemas.microsoft.com/office/powerpoint/2010/main" val="1288568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12: </a:t>
            </a:r>
            <a:r>
              <a:rPr lang="en-US" dirty="0" smtClean="0"/>
              <a:t>“Girl” </a:t>
            </a:r>
            <a:endParaRPr lang="en-US" dirty="0"/>
          </a:p>
        </p:txBody>
      </p:sp>
      <p:sp>
        <p:nvSpPr>
          <p:cNvPr id="3" name="Content Placeholder 2"/>
          <p:cNvSpPr>
            <a:spLocks noGrp="1"/>
          </p:cNvSpPr>
          <p:nvPr>
            <p:ph sz="quarter" idx="13"/>
          </p:nvPr>
        </p:nvSpPr>
        <p:spPr/>
        <p:txBody>
          <a:bodyPr>
            <a:normAutofit fontScale="70000" lnSpcReduction="20000"/>
          </a:bodyPr>
          <a:lstStyle/>
          <a:p>
            <a:pPr marL="0" indent="0">
              <a:buNone/>
            </a:pPr>
            <a:r>
              <a:rPr lang="en-AU" dirty="0">
                <a:latin typeface="Arial" panose="020B0604020202020204" pitchFamily="34" charset="0"/>
                <a:cs typeface="Arial" panose="020B0604020202020204" pitchFamily="34" charset="0"/>
              </a:rPr>
              <a:t>Wash the white clothes on Monday and put them on the stone heap; wash the </a:t>
            </a:r>
            <a:r>
              <a:rPr lang="en-AU" dirty="0" err="1">
                <a:latin typeface="Arial" panose="020B0604020202020204" pitchFamily="34" charset="0"/>
                <a:cs typeface="Arial" panose="020B0604020202020204" pitchFamily="34" charset="0"/>
              </a:rPr>
              <a:t>color</a:t>
            </a:r>
            <a:r>
              <a:rPr lang="en-AU" dirty="0">
                <a:latin typeface="Arial" panose="020B0604020202020204" pitchFamily="34" charset="0"/>
                <a:cs typeface="Arial" panose="020B0604020202020204" pitchFamily="34" charset="0"/>
              </a:rPr>
              <a:t> clothes on Tuesday and put them on the clothesline to dry; don’t walk bare-head in the hot sun; cook pumpkin fritters in very hot sweet oil; soak your little cloths right after you take them off; when buying cotton to make yourself a nice blouse, be sure that it doesn’t have gum in it, because that way it won’t hold up well after a wash; soak salt fish overnight before you cook it; is it true that you sing </a:t>
            </a:r>
            <a:r>
              <a:rPr lang="en-AU" dirty="0" err="1">
                <a:latin typeface="Arial" panose="020B0604020202020204" pitchFamily="34" charset="0"/>
                <a:cs typeface="Arial" panose="020B0604020202020204" pitchFamily="34" charset="0"/>
              </a:rPr>
              <a:t>benna</a:t>
            </a:r>
            <a:r>
              <a:rPr lang="en-AU" dirty="0">
                <a:latin typeface="Arial" panose="020B0604020202020204" pitchFamily="34" charset="0"/>
                <a:cs typeface="Arial" panose="020B0604020202020204" pitchFamily="34" charset="0"/>
              </a:rPr>
              <a:t> in Sunday school?; always eat your food in such a way that it won’t turn someone else’s stomach; on Sundays try to walk like a lady and not like the slut you are so bent on becoming; don’t sing </a:t>
            </a:r>
            <a:r>
              <a:rPr lang="en-AU" dirty="0" err="1">
                <a:latin typeface="Arial" panose="020B0604020202020204" pitchFamily="34" charset="0"/>
                <a:cs typeface="Arial" panose="020B0604020202020204" pitchFamily="34" charset="0"/>
              </a:rPr>
              <a:t>benna</a:t>
            </a:r>
            <a:r>
              <a:rPr lang="en-AU" dirty="0">
                <a:latin typeface="Arial" panose="020B0604020202020204" pitchFamily="34" charset="0"/>
                <a:cs typeface="Arial" panose="020B0604020202020204" pitchFamily="34" charset="0"/>
              </a:rPr>
              <a:t> in Sunday school; you mustn’t speak to wharf-rat boys, not even to give directions; don’t eat fruits on the street—flies will follow you; but I don’t sing </a:t>
            </a:r>
            <a:r>
              <a:rPr lang="en-AU" dirty="0" err="1">
                <a:latin typeface="Arial" panose="020B0604020202020204" pitchFamily="34" charset="0"/>
                <a:cs typeface="Arial" panose="020B0604020202020204" pitchFamily="34" charset="0"/>
              </a:rPr>
              <a:t>benna</a:t>
            </a:r>
            <a:r>
              <a:rPr lang="en-AU" dirty="0">
                <a:latin typeface="Arial" panose="020B0604020202020204" pitchFamily="34" charset="0"/>
                <a:cs typeface="Arial" panose="020B0604020202020204" pitchFamily="34" charset="0"/>
              </a:rPr>
              <a:t> on Sundays at all and never in Sunday school; this is how to sew on a button; this is how to make a buttonhole for the button you have just sewed on; this is how to hem a dress when you see the hem coming down and so to prevent yourself from looking like the slut I know you are so bent on becoming; this is how you iron your father’s khaki shirt so that it doesn’t have a crease; this is how you iron your father’s khaki pants so that they don’t have a crease;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9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“Girl”</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fontScale="92500" lnSpcReduction="20000"/>
          </a:bodyPr>
          <a:lstStyle/>
          <a:p>
            <a:r>
              <a:rPr lang="en-US" sz="1600" dirty="0">
                <a:latin typeface="Arial" panose="020B0604020202020204" pitchFamily="34" charset="0"/>
                <a:cs typeface="Arial" panose="020B0604020202020204" pitchFamily="34" charset="0"/>
              </a:rPr>
              <a:t>Girl is central to </a:t>
            </a:r>
            <a:r>
              <a:rPr lang="en-US" sz="1600" dirty="0" smtClean="0">
                <a:latin typeface="Arial" panose="020B0604020202020204" pitchFamily="34" charset="0"/>
                <a:cs typeface="Arial" panose="020B0604020202020204" pitchFamily="34" charset="0"/>
              </a:rPr>
              <a:t>text; may represent all girls in Jamaican culture</a:t>
            </a:r>
          </a:p>
          <a:p>
            <a:r>
              <a:rPr lang="en-US" sz="1600" dirty="0" smtClean="0">
                <a:latin typeface="Arial" panose="020B0604020202020204" pitchFamily="34" charset="0"/>
                <a:cs typeface="Arial" panose="020B0604020202020204" pitchFamily="34" charset="0"/>
              </a:rPr>
              <a:t>Unorthodox short story or prose poem; mother’s speech to daughter; monologue? Use of semicolons to separate ideas; lacks rhyme; lacks narrative structure of fiction</a:t>
            </a:r>
          </a:p>
          <a:p>
            <a:r>
              <a:rPr lang="en-US" sz="1600" dirty="0" smtClean="0">
                <a:latin typeface="Arial" panose="020B0604020202020204" pitchFamily="34" charset="0"/>
                <a:cs typeface="Arial" panose="020B0604020202020204" pitchFamily="34" charset="0"/>
              </a:rPr>
              <a:t>Advice and commands; use of second person (you); </a:t>
            </a:r>
          </a:p>
          <a:p>
            <a:r>
              <a:rPr lang="en-US" sz="1600" dirty="0" smtClean="0">
                <a:latin typeface="Arial" panose="020B0604020202020204" pitchFamily="34" charset="0"/>
                <a:cs typeface="Arial" panose="020B0604020202020204" pitchFamily="34" charset="0"/>
              </a:rPr>
              <a:t>Mother/daughter relationship; filial; promiscuity; duty; oppressive; resentment; stereotyping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3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“Girl”</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pPr marL="0" indent="0">
              <a:buNone/>
            </a:pPr>
            <a:endParaRPr lang="en-US" dirty="0"/>
          </a:p>
        </p:txBody>
      </p:sp>
      <p:sp>
        <p:nvSpPr>
          <p:cNvPr id="4" name="Content Placeholder 3"/>
          <p:cNvSpPr>
            <a:spLocks noGrp="1"/>
          </p:cNvSpPr>
          <p:nvPr>
            <p:ph sz="quarter" idx="14"/>
          </p:nvPr>
        </p:nvSpPr>
        <p:spPr/>
        <p:txBody>
          <a:bodyPr>
            <a:normAutofit/>
          </a:bodyPr>
          <a:lstStyle/>
          <a:p>
            <a:r>
              <a:rPr lang="en-US" dirty="0">
                <a:latin typeface="Arial" panose="020B0604020202020204" pitchFamily="34" charset="0"/>
                <a:cs typeface="Arial" panose="020B0604020202020204" pitchFamily="34" charset="0"/>
              </a:rPr>
              <a:t>Parents can be overbearing; </a:t>
            </a:r>
            <a:r>
              <a:rPr lang="en-AU" dirty="0">
                <a:latin typeface="Arial" panose="020B0604020202020204" pitchFamily="34" charset="0"/>
                <a:cs typeface="Arial" panose="020B0604020202020204" pitchFamily="34" charset="0"/>
              </a:rPr>
              <a:t>Society Continues to Impose Stereotypes on </a:t>
            </a:r>
            <a:r>
              <a:rPr lang="en-AU" dirty="0" smtClean="0">
                <a:latin typeface="Arial" panose="020B0604020202020204" pitchFamily="34" charset="0"/>
                <a:cs typeface="Arial" panose="020B0604020202020204" pitchFamily="34" charset="0"/>
              </a:rPr>
              <a:t>Children</a:t>
            </a:r>
          </a:p>
          <a:p>
            <a:r>
              <a:rPr lang="en-AU" dirty="0" smtClean="0">
                <a:latin typeface="Arial" panose="020B0604020202020204" pitchFamily="34" charset="0"/>
                <a:cs typeface="Arial" panose="020B0604020202020204" pitchFamily="34" charset="0"/>
              </a:rPr>
              <a:t>Feminists would challenge the stereotypes and assumptions in the text; free will and self determination</a:t>
            </a:r>
          </a:p>
          <a:p>
            <a:r>
              <a:rPr lang="en-AU" dirty="0" smtClean="0">
                <a:latin typeface="Arial" panose="020B0604020202020204" pitchFamily="34" charset="0"/>
                <a:cs typeface="Arial" panose="020B0604020202020204" pitchFamily="34" charset="0"/>
              </a:rPr>
              <a:t>Age; gender; race</a:t>
            </a:r>
            <a:endParaRPr lang="en-AU"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3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13: “Davy </a:t>
            </a:r>
            <a:r>
              <a:rPr lang="en-US" dirty="0" err="1" smtClean="0"/>
              <a:t>CrockeTt</a:t>
            </a:r>
            <a:r>
              <a:rPr lang="en-US" dirty="0" smtClean="0"/>
              <a:t>”</a:t>
            </a:r>
            <a:endParaRPr lang="en-US" dirty="0"/>
          </a:p>
        </p:txBody>
      </p:sp>
      <p:sp>
        <p:nvSpPr>
          <p:cNvPr id="3" name="Content Placeholder 2"/>
          <p:cNvSpPr>
            <a:spLocks noGrp="1"/>
          </p:cNvSpPr>
          <p:nvPr>
            <p:ph sz="quarter" idx="13"/>
          </p:nvPr>
        </p:nvSpPr>
        <p:spPr/>
        <p:txBody>
          <a:bodyPr>
            <a:normAutofit fontScale="77500" lnSpcReduction="20000"/>
          </a:bodyPr>
          <a:lstStyle/>
          <a:p>
            <a:pPr marL="0" indent="0">
              <a:buNone/>
            </a:pPr>
            <a:r>
              <a:rPr lang="en-AU" dirty="0">
                <a:latin typeface="Arial" panose="020B0604020202020204" pitchFamily="34" charset="0"/>
                <a:cs typeface="Arial" panose="020B0604020202020204" pitchFamily="34" charset="0"/>
              </a:rPr>
              <a:t>The first </a:t>
            </a:r>
            <a:r>
              <a:rPr lang="en-AU" b="1" dirty="0">
                <a:latin typeface="Arial" panose="020B0604020202020204" pitchFamily="34" charset="0"/>
                <a:cs typeface="Arial" panose="020B0604020202020204" pitchFamily="34" charset="0"/>
              </a:rPr>
              <a:t>black child </a:t>
            </a:r>
            <a:r>
              <a:rPr lang="en-AU" dirty="0">
                <a:latin typeface="Arial" panose="020B0604020202020204" pitchFamily="34" charset="0"/>
                <a:cs typeface="Arial" panose="020B0604020202020204" pitchFamily="34" charset="0"/>
              </a:rPr>
              <a:t>I ever met wore a Davy Crockett cap. So did I. We met at a downtown State Street bus stop. Our mothers had gotten us to Marshall Field's Department Store just in time for the first release of Davy Crockett raccoon skin caps. I had just turned five. I assumed the boy was the same. We compared caps, the very </a:t>
            </a:r>
            <a:r>
              <a:rPr lang="en-AU" b="1" dirty="0">
                <a:latin typeface="Arial" panose="020B0604020202020204" pitchFamily="34" charset="0"/>
                <a:cs typeface="Arial" panose="020B0604020202020204" pitchFamily="34" charset="0"/>
              </a:rPr>
              <a:t>same caps </a:t>
            </a:r>
            <a:r>
              <a:rPr lang="en-AU" dirty="0">
                <a:latin typeface="Arial" panose="020B0604020202020204" pitchFamily="34" charset="0"/>
                <a:cs typeface="Arial" panose="020B0604020202020204" pitchFamily="34" charset="0"/>
              </a:rPr>
              <a:t>we had seen Davy wear every Sunday night on the Disneyland TV series. We showed each other our Jim Bowie rubber knives. We chased each other around the bus stop bench and sang Davy's song - "Killed him a </a:t>
            </a:r>
            <a:r>
              <a:rPr lang="en-AU" dirty="0" err="1">
                <a:latin typeface="Arial" panose="020B0604020202020204" pitchFamily="34" charset="0"/>
                <a:cs typeface="Arial" panose="020B0604020202020204" pitchFamily="34" charset="0"/>
              </a:rPr>
              <a:t>ba'ar</a:t>
            </a:r>
            <a:r>
              <a:rPr lang="en-AU" dirty="0">
                <a:latin typeface="Arial" panose="020B0604020202020204" pitchFamily="34" charset="0"/>
                <a:cs typeface="Arial" panose="020B0604020202020204" pitchFamily="34" charset="0"/>
              </a:rPr>
              <a:t> when he was only three. Davy…" His bus came first and before either mother could see what was happening, </a:t>
            </a:r>
            <a:r>
              <a:rPr lang="en-AU" b="1" dirty="0">
                <a:latin typeface="Arial" panose="020B0604020202020204" pitchFamily="34" charset="0"/>
                <a:cs typeface="Arial" panose="020B0604020202020204" pitchFamily="34" charset="0"/>
              </a:rPr>
              <a:t>I followed him on</a:t>
            </a:r>
            <a:r>
              <a:rPr lang="en-AU" dirty="0">
                <a:latin typeface="Arial" panose="020B0604020202020204" pitchFamily="34" charset="0"/>
                <a:cs typeface="Arial" panose="020B0604020202020204" pitchFamily="34" charset="0"/>
              </a:rPr>
              <a:t>. </a:t>
            </a:r>
            <a:r>
              <a:rPr lang="en-AU" b="1" dirty="0">
                <a:latin typeface="Arial" panose="020B0604020202020204" pitchFamily="34" charset="0"/>
                <a:cs typeface="Arial" panose="020B0604020202020204" pitchFamily="34" charset="0"/>
              </a:rPr>
              <a:t>He reached back for me and I reached up the stairs to him. </a:t>
            </a:r>
            <a:r>
              <a:rPr lang="en-AU" dirty="0">
                <a:latin typeface="Arial" panose="020B0604020202020204" pitchFamily="34" charset="0"/>
                <a:cs typeface="Arial" panose="020B0604020202020204" pitchFamily="34" charset="0"/>
              </a:rPr>
              <a:t>Just as we touched, we </a:t>
            </a:r>
            <a:r>
              <a:rPr lang="en-AU" b="1" dirty="0">
                <a:latin typeface="Arial" panose="020B0604020202020204" pitchFamily="34" charset="0"/>
                <a:cs typeface="Arial" panose="020B0604020202020204" pitchFamily="34" charset="0"/>
              </a:rPr>
              <a:t>flew away from each other</a:t>
            </a:r>
            <a:r>
              <a:rPr lang="en-AU" dirty="0">
                <a:latin typeface="Arial" panose="020B0604020202020204" pitchFamily="34" charset="0"/>
                <a:cs typeface="Arial" panose="020B0604020202020204" pitchFamily="34" charset="0"/>
              </a:rPr>
              <a:t>. I felt my mother's fingers </a:t>
            </a:r>
            <a:r>
              <a:rPr lang="en-AU" b="1" dirty="0">
                <a:latin typeface="Arial" panose="020B0604020202020204" pitchFamily="34" charset="0"/>
                <a:cs typeface="Arial" panose="020B0604020202020204" pitchFamily="34" charset="0"/>
              </a:rPr>
              <a:t>dig deep </a:t>
            </a:r>
            <a:r>
              <a:rPr lang="en-AU" dirty="0">
                <a:latin typeface="Arial" panose="020B0604020202020204" pitchFamily="34" charset="0"/>
                <a:cs typeface="Arial" panose="020B0604020202020204" pitchFamily="34" charset="0"/>
              </a:rPr>
              <a:t>into my arm as she </a:t>
            </a:r>
            <a:r>
              <a:rPr lang="en-AU" b="1" dirty="0">
                <a:latin typeface="Arial" panose="020B0604020202020204" pitchFamily="34" charset="0"/>
                <a:cs typeface="Arial" panose="020B0604020202020204" pitchFamily="34" charset="0"/>
              </a:rPr>
              <a:t>yanked</a:t>
            </a:r>
            <a:r>
              <a:rPr lang="en-AU" dirty="0">
                <a:latin typeface="Arial" panose="020B0604020202020204" pitchFamily="34" charset="0"/>
                <a:cs typeface="Arial" panose="020B0604020202020204" pitchFamily="34" charset="0"/>
              </a:rPr>
              <a:t> me into her body. "We don't go his way," she whispered. I strained to see my friend through the reflection in the glass. "Maybe we'll be in the same kindergarten class," I said. “No! You won’t!” My mother </a:t>
            </a:r>
            <a:r>
              <a:rPr lang="en-AU" b="1" dirty="0">
                <a:latin typeface="Arial" panose="020B0604020202020204" pitchFamily="34" charset="0"/>
                <a:cs typeface="Arial" panose="020B0604020202020204" pitchFamily="34" charset="0"/>
              </a:rPr>
              <a:t>chopped </a:t>
            </a:r>
            <a:r>
              <a:rPr lang="en-AU" dirty="0">
                <a:latin typeface="Arial" panose="020B0604020202020204" pitchFamily="34" charset="0"/>
                <a:cs typeface="Arial" panose="020B0604020202020204" pitchFamily="34" charset="0"/>
              </a:rPr>
              <a:t>the words into my ear.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10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“Davy Crocket”</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a:bodyPr>
          <a:lstStyle/>
          <a:p>
            <a:r>
              <a:rPr lang="en-US" sz="1600" dirty="0">
                <a:latin typeface="Arial" panose="020B0604020202020204" pitchFamily="34" charset="0"/>
                <a:cs typeface="Arial" panose="020B0604020202020204" pitchFamily="34" charset="0"/>
              </a:rPr>
              <a:t>The Davy Crockett hat is symbolic of frontier </a:t>
            </a:r>
            <a:r>
              <a:rPr lang="en-US" sz="1600" dirty="0" smtClean="0">
                <a:latin typeface="Arial" panose="020B0604020202020204" pitchFamily="34" charset="0"/>
                <a:cs typeface="Arial" panose="020B0604020202020204" pitchFamily="34" charset="0"/>
              </a:rPr>
              <a:t>America </a:t>
            </a:r>
            <a:r>
              <a:rPr lang="en-US" sz="1600" dirty="0">
                <a:latin typeface="Arial" panose="020B0604020202020204" pitchFamily="34" charset="0"/>
                <a:cs typeface="Arial" panose="020B0604020202020204" pitchFamily="34" charset="0"/>
              </a:rPr>
              <a:t>and of America </a:t>
            </a:r>
            <a:r>
              <a:rPr lang="en-US" sz="1600" dirty="0" smtClean="0">
                <a:latin typeface="Arial" panose="020B0604020202020204" pitchFamily="34" charset="0"/>
                <a:cs typeface="Arial" panose="020B0604020202020204" pitchFamily="34" charset="0"/>
              </a:rPr>
              <a:t>itself</a:t>
            </a:r>
          </a:p>
          <a:p>
            <a:r>
              <a:rPr lang="en-US" sz="1600" dirty="0" smtClean="0">
                <a:latin typeface="Arial" panose="020B0604020202020204" pitchFamily="34" charset="0"/>
                <a:cs typeface="Arial" panose="020B0604020202020204" pitchFamily="34" charset="0"/>
              </a:rPr>
              <a:t>Short story or memoir – characters, conflict, events, setting, some description</a:t>
            </a:r>
          </a:p>
          <a:p>
            <a:r>
              <a:rPr lang="en-US" sz="1600" dirty="0" smtClean="0">
                <a:latin typeface="Arial" panose="020B0604020202020204" pitchFamily="34" charset="0"/>
                <a:cs typeface="Arial" panose="020B0604020202020204" pitchFamily="34" charset="0"/>
              </a:rPr>
              <a:t>First person, internal focalisation in narrator</a:t>
            </a:r>
          </a:p>
          <a:p>
            <a:r>
              <a:rPr lang="en-US" sz="1600" dirty="0" smtClean="0">
                <a:latin typeface="Arial" panose="020B0604020202020204" pitchFamily="34" charset="0"/>
                <a:cs typeface="Arial" panose="020B0604020202020204" pitchFamily="34" charset="0"/>
              </a:rPr>
              <a:t>Racism; people of colour; innocence; naiveté; discrimination; prejudice;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68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“Davy Crockett”</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pPr marL="0" indent="0">
              <a:buNone/>
            </a:pPr>
            <a:endParaRPr lang="en-US" dirty="0"/>
          </a:p>
        </p:txBody>
      </p:sp>
      <p:sp>
        <p:nvSpPr>
          <p:cNvPr id="4" name="Content Placeholder 3"/>
          <p:cNvSpPr>
            <a:spLocks noGrp="1"/>
          </p:cNvSpPr>
          <p:nvPr>
            <p:ph sz="quarter" idx="14"/>
          </p:nvPr>
        </p:nvSpPr>
        <p:spPr/>
        <p:txBody>
          <a:bodyPr>
            <a:normAutofit lnSpcReduction="10000"/>
          </a:bodyPr>
          <a:lstStyle/>
          <a:p>
            <a:r>
              <a:rPr lang="en-US" sz="1600" dirty="0">
                <a:latin typeface="Arial" panose="020B0604020202020204" pitchFamily="34" charset="0"/>
                <a:cs typeface="Arial" panose="020B0604020202020204" pitchFamily="34" charset="0"/>
              </a:rPr>
              <a:t>Racism is to be abhorred; </a:t>
            </a:r>
            <a:r>
              <a:rPr lang="en-US" sz="1600" dirty="0" smtClean="0">
                <a:latin typeface="Arial" panose="020B0604020202020204" pitchFamily="34" charset="0"/>
                <a:cs typeface="Arial" panose="020B0604020202020204" pitchFamily="34" charset="0"/>
              </a:rPr>
              <a:t>adults are more racist than children; all people should be treated equally; children need to be indoctrinated to become racist; It is not natural to be racist- racism is learned. </a:t>
            </a:r>
          </a:p>
          <a:p>
            <a:r>
              <a:rPr lang="en-US" sz="1600" dirty="0" smtClean="0">
                <a:latin typeface="Arial" panose="020B0604020202020204" pitchFamily="34" charset="0"/>
                <a:cs typeface="Arial" panose="020B0604020202020204" pitchFamily="34" charset="0"/>
              </a:rPr>
              <a:t>Racism; humanism; social justice</a:t>
            </a:r>
          </a:p>
          <a:p>
            <a:r>
              <a:rPr lang="en-US" sz="1600" dirty="0" smtClean="0">
                <a:latin typeface="Arial" panose="020B0604020202020204" pitchFamily="34" charset="0"/>
                <a:cs typeface="Arial" panose="020B0604020202020204" pitchFamily="34" charset="0"/>
              </a:rPr>
              <a:t>Race; age</a:t>
            </a:r>
          </a:p>
          <a:p>
            <a:r>
              <a:rPr lang="en-US" sz="1600" dirty="0" smtClean="0">
                <a:latin typeface="Arial" panose="020B0604020202020204" pitchFamily="34" charset="0"/>
                <a:cs typeface="Arial" panose="020B0604020202020204" pitchFamily="34" charset="0"/>
              </a:rPr>
              <a:t>Note symbolism of reaching out for one another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5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 14: “The case of four and twenty blackbirds”</a:t>
            </a:r>
            <a:endParaRPr lang="en-US" dirty="0"/>
          </a:p>
        </p:txBody>
      </p:sp>
      <p:sp>
        <p:nvSpPr>
          <p:cNvPr id="3" name="Content Placeholder 2"/>
          <p:cNvSpPr>
            <a:spLocks noGrp="1"/>
          </p:cNvSpPr>
          <p:nvPr>
            <p:ph sz="quarter" idx="13"/>
          </p:nvPr>
        </p:nvSpPr>
        <p:spPr/>
        <p:txBody>
          <a:bodyPr>
            <a:normAutofit fontScale="40000" lnSpcReduction="20000"/>
          </a:bodyPr>
          <a:lstStyle/>
          <a:p>
            <a:pPr marL="0" indent="0">
              <a:buNone/>
            </a:pPr>
            <a:r>
              <a:rPr lang="en-AU" dirty="0"/>
              <a:t> </a:t>
            </a:r>
            <a:r>
              <a:rPr lang="en-AU" b="1" dirty="0">
                <a:latin typeface="Arial" panose="020B0604020202020204" pitchFamily="34" charset="0"/>
                <a:cs typeface="Arial" panose="020B0604020202020204" pitchFamily="34" charset="0"/>
              </a:rPr>
              <a:t>sat in my office, nursing a glass of hooch and idly cleaning my automatic. Outside the rain fell steadily, like it seems to do most of the time in our fair city, whatever the tourist board says. Hell, I didn't care. I'm not on the tourist board. I'm a private dick, and one of the best, although you wouldn't have known it; the office was crumbling, the rent was unpaid and the hooch was my last.</a:t>
            </a: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Things are tough all over.</a:t>
            </a: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To cap it all the only client I'd had all week never showed up on the street corner where I'd waited for him. He said it was going to be a big job, but now I'd never know: he kept a prior appointment in the morgue.</a:t>
            </a: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So when the dame walked into my office I was sure my luck had changed for the better.</a:t>
            </a: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"What are you selling, lady?"</a:t>
            </a: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She gave me a look that would have induced heavy breathing in a pumpkin, and which shot my heartbeat up to three figures. She had long blonde hair and a figure that would have made Thomas Aquinas forget his vows. I forgot all mine about never taking cases from dames.</a:t>
            </a: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"What would you say to some of the green stuff?" she asked, in a husky voice, getting straight to the point.</a:t>
            </a: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"Continue, sister." I didn't want her to know how bad I needed the dough, so I held my hand in front of my mouth; it doesn't help if a client sees you salivate.</a:t>
            </a: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She opened her purse and flipped out a photograph. Glossy eight by ten. "Do you recognise that man?"</a:t>
            </a: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In my business you know who people are. "Yeah."</a:t>
            </a: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
            </a:r>
            <a:br>
              <a:rPr lang="en-AU" b="1" dirty="0">
                <a:latin typeface="Arial" panose="020B0604020202020204" pitchFamily="34" charset="0"/>
                <a:cs typeface="Arial" panose="020B0604020202020204" pitchFamily="34" charset="0"/>
              </a:rPr>
            </a:br>
            <a:r>
              <a:rPr lang="en-AU" b="1" dirty="0">
                <a:latin typeface="Arial" panose="020B0604020202020204" pitchFamily="34" charset="0"/>
                <a:cs typeface="Arial" panose="020B0604020202020204" pitchFamily="34" charset="0"/>
              </a:rPr>
              <a:t>"He's dead."</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89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case of four and twenty blackbirds</a:t>
            </a:r>
            <a:r>
              <a:rPr lang="en-US" dirty="0" smtClean="0"/>
              <a:t>” </a:t>
            </a:r>
            <a:r>
              <a:rPr lang="en-US" dirty="0" err="1" smtClean="0"/>
              <a:t>neil</a:t>
            </a:r>
            <a:r>
              <a:rPr lang="en-US" dirty="0" smtClean="0"/>
              <a:t> </a:t>
            </a:r>
            <a:r>
              <a:rPr lang="en-US" dirty="0" err="1" smtClean="0"/>
              <a:t>gaimon</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lnSpcReduction="10000"/>
          </a:bodyPr>
          <a:lstStyle/>
          <a:p>
            <a:r>
              <a:rPr lang="en-US" sz="1600" dirty="0">
                <a:latin typeface="Arial" panose="020B0604020202020204" pitchFamily="34" charset="0"/>
                <a:cs typeface="Arial" panose="020B0604020202020204" pitchFamily="34" charset="0"/>
              </a:rPr>
              <a:t>Humorous? Tongue in cheek? </a:t>
            </a:r>
            <a:r>
              <a:rPr lang="en-US" sz="1600" dirty="0">
                <a:latin typeface="Arial" panose="020B0604020202020204" pitchFamily="34" charset="0"/>
                <a:cs typeface="Arial" panose="020B0604020202020204" pitchFamily="34" charset="0"/>
              </a:rPr>
              <a:t>Mysterious? </a:t>
            </a:r>
            <a:r>
              <a:rPr lang="en-US" sz="1600" dirty="0" smtClean="0">
                <a:latin typeface="Arial" panose="020B0604020202020204" pitchFamily="34" charset="0"/>
                <a:cs typeface="Arial" panose="020B0604020202020204" pitchFamily="34" charset="0"/>
              </a:rPr>
              <a:t>‘Case’ </a:t>
            </a:r>
            <a:r>
              <a:rPr lang="en-US" sz="1600" dirty="0">
                <a:latin typeface="Arial" panose="020B0604020202020204" pitchFamily="34" charset="0"/>
                <a:cs typeface="Arial" panose="020B0604020202020204" pitchFamily="34" charset="0"/>
              </a:rPr>
              <a:t>suggests detective story. From </a:t>
            </a:r>
            <a:r>
              <a:rPr lang="en-US" sz="1600" dirty="0" smtClean="0">
                <a:latin typeface="Arial" panose="020B0604020202020204" pitchFamily="34" charset="0"/>
                <a:cs typeface="Arial" panose="020B0604020202020204" pitchFamily="34" charset="0"/>
              </a:rPr>
              <a:t>nursery </a:t>
            </a:r>
            <a:r>
              <a:rPr lang="en-US" sz="1600" dirty="0">
                <a:latin typeface="Arial" panose="020B0604020202020204" pitchFamily="34" charset="0"/>
                <a:cs typeface="Arial" panose="020B0604020202020204" pitchFamily="34" charset="0"/>
              </a:rPr>
              <a:t>rhyme. </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Detective fiction; ‘case’; mystery; “he’s dead”; use of ‘dame’ and ‘sister’ – parody of detective fiction? Exaggerated language from 1940’s detective fiction</a:t>
            </a:r>
          </a:p>
          <a:p>
            <a:r>
              <a:rPr lang="en-US" sz="1600" dirty="0" smtClean="0">
                <a:latin typeface="Arial" panose="020B0604020202020204" pitchFamily="34" charset="0"/>
                <a:cs typeface="Arial" panose="020B0604020202020204" pitchFamily="34" charset="0"/>
              </a:rPr>
              <a:t>First person – humour? Satire? Archetypal detective</a:t>
            </a:r>
            <a:endParaRPr lang="en-US"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Crime, murder, detection, punishment,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3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Ideology</a:t>
            </a:r>
            <a:endParaRPr lang="en-US" dirty="0"/>
          </a:p>
        </p:txBody>
      </p:sp>
      <p:sp>
        <p:nvSpPr>
          <p:cNvPr id="3" name="Content Placeholder 2"/>
          <p:cNvSpPr>
            <a:spLocks noGrp="1"/>
          </p:cNvSpPr>
          <p:nvPr>
            <p:ph sz="quarter" idx="13"/>
          </p:nvPr>
        </p:nvSpPr>
        <p:spPr/>
        <p:txBody>
          <a:bodyPr/>
          <a:lstStyle/>
          <a:p>
            <a:r>
              <a:rPr lang="en-US" dirty="0" smtClean="0">
                <a:latin typeface="Arial" panose="020B0604020202020204" pitchFamily="34" charset="0"/>
                <a:cs typeface="Arial" panose="020B0604020202020204" pitchFamily="34" charset="0"/>
              </a:rPr>
              <a:t>If you are having trouble naming and explaining an ideology, analyse the </a:t>
            </a:r>
            <a:r>
              <a:rPr lang="en-US" b="1" dirty="0" smtClean="0">
                <a:latin typeface="Arial" panose="020B0604020202020204" pitchFamily="34" charset="0"/>
                <a:cs typeface="Arial" panose="020B0604020202020204" pitchFamily="34" charset="0"/>
              </a:rPr>
              <a:t>values, attitudes and beliefs </a:t>
            </a:r>
            <a:r>
              <a:rPr lang="en-US" dirty="0" smtClean="0">
                <a:latin typeface="Arial" panose="020B0604020202020204" pitchFamily="34" charset="0"/>
                <a:cs typeface="Arial" panose="020B0604020202020204" pitchFamily="34" charset="0"/>
              </a:rPr>
              <a:t>of relevant characters, especially those in conflict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67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case of four and twenty blackbirds”</a:t>
            </a:r>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a:p>
            <a:endParaRPr lang="en-US" dirty="0"/>
          </a:p>
        </p:txBody>
      </p:sp>
      <p:sp>
        <p:nvSpPr>
          <p:cNvPr id="4" name="Content Placeholder 3"/>
          <p:cNvSpPr>
            <a:spLocks noGrp="1"/>
          </p:cNvSpPr>
          <p:nvPr>
            <p:ph sz="quarter" idx="14"/>
          </p:nvPr>
        </p:nvSpPr>
        <p:spPr/>
        <p:txBody>
          <a:bodyPr>
            <a:normAutofit/>
          </a:bodyPr>
          <a:lstStyle/>
          <a:p>
            <a:r>
              <a:rPr lang="en-US" dirty="0">
                <a:latin typeface="Arial" panose="020B0604020202020204" pitchFamily="34" charset="0"/>
                <a:cs typeface="Arial" panose="020B0604020202020204" pitchFamily="34" charset="0"/>
              </a:rPr>
              <a:t>Crime does not pay; overcoming </a:t>
            </a:r>
            <a:r>
              <a:rPr lang="en-US" dirty="0" smtClean="0">
                <a:latin typeface="Arial" panose="020B0604020202020204" pitchFamily="34" charset="0"/>
                <a:cs typeface="Arial" panose="020B0604020202020204" pitchFamily="34" charset="0"/>
              </a:rPr>
              <a:t>adversity; life in the city is tough; men are primarily physically attracted to women</a:t>
            </a:r>
          </a:p>
          <a:p>
            <a:r>
              <a:rPr lang="en-US" dirty="0" smtClean="0">
                <a:latin typeface="Arial" panose="020B0604020202020204" pitchFamily="34" charset="0"/>
                <a:cs typeface="Arial" panose="020B0604020202020204" pitchFamily="34" charset="0"/>
              </a:rPr>
              <a:t>Sexism of detective (but this is a parody so parodying sexism)</a:t>
            </a:r>
          </a:p>
          <a:p>
            <a:r>
              <a:rPr lang="en-US" dirty="0" smtClean="0">
                <a:latin typeface="Arial" panose="020B0604020202020204" pitchFamily="34" charset="0"/>
                <a:cs typeface="Arial" panose="020B0604020202020204" pitchFamily="34" charset="0"/>
              </a:rPr>
              <a:t>gender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6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15:  “</a:t>
            </a:r>
            <a:r>
              <a:rPr lang="en-US" dirty="0" err="1" smtClean="0"/>
              <a:t>Ain’t</a:t>
            </a:r>
            <a:r>
              <a:rPr lang="en-US" dirty="0" smtClean="0"/>
              <a:t> I a Woman?”</a:t>
            </a:r>
            <a:endParaRPr lang="en-US" dirty="0"/>
          </a:p>
        </p:txBody>
      </p:sp>
      <p:sp>
        <p:nvSpPr>
          <p:cNvPr id="3" name="Content Placeholder 2"/>
          <p:cNvSpPr>
            <a:spLocks noGrp="1"/>
          </p:cNvSpPr>
          <p:nvPr>
            <p:ph sz="quarter" idx="13"/>
          </p:nvPr>
        </p:nvSpPr>
        <p:spPr/>
        <p:txBody>
          <a:bodyPr>
            <a:normAutofit fontScale="92500"/>
          </a:bodyPr>
          <a:lstStyle/>
          <a:p>
            <a:pPr marL="0" indent="0">
              <a:buNone/>
            </a:pPr>
            <a:r>
              <a:rPr lang="en-AU" dirty="0">
                <a:latin typeface="Arial" panose="020B0604020202020204" pitchFamily="34" charset="0"/>
                <a:cs typeface="Arial" panose="020B0604020202020204" pitchFamily="34" charset="0"/>
              </a:rPr>
              <a:t>That man over there says that women need to be helped into carriages, and lifted over ditches, and to have the best place everywhere. Nobody ever helps me into carriages, or over mud-puddles, or gives me any best place! And </a:t>
            </a:r>
            <a:r>
              <a:rPr lang="en-AU" dirty="0" err="1">
                <a:latin typeface="Arial" panose="020B0604020202020204" pitchFamily="34" charset="0"/>
                <a:cs typeface="Arial" panose="020B0604020202020204" pitchFamily="34" charset="0"/>
              </a:rPr>
              <a:t>ain’t</a:t>
            </a:r>
            <a:r>
              <a:rPr lang="en-AU" dirty="0">
                <a:latin typeface="Arial" panose="020B0604020202020204" pitchFamily="34" charset="0"/>
                <a:cs typeface="Arial" panose="020B0604020202020204" pitchFamily="34" charset="0"/>
              </a:rPr>
              <a:t> I a woman? Look at me! Look at my arm! I have ploughed and planted, and gathered into barns, and no man could head me! And </a:t>
            </a:r>
            <a:r>
              <a:rPr lang="en-AU" dirty="0" err="1">
                <a:latin typeface="Arial" panose="020B0604020202020204" pitchFamily="34" charset="0"/>
                <a:cs typeface="Arial" panose="020B0604020202020204" pitchFamily="34" charset="0"/>
              </a:rPr>
              <a:t>ain’t</a:t>
            </a:r>
            <a:r>
              <a:rPr lang="en-AU" dirty="0">
                <a:latin typeface="Arial" panose="020B0604020202020204" pitchFamily="34" charset="0"/>
                <a:cs typeface="Arial" panose="020B0604020202020204" pitchFamily="34" charset="0"/>
              </a:rPr>
              <a:t> I a woman? I could work as much and eat as much as a man – when I could get it – and bear the lash as well! And </a:t>
            </a:r>
            <a:r>
              <a:rPr lang="en-AU" dirty="0" err="1">
                <a:latin typeface="Arial" panose="020B0604020202020204" pitchFamily="34" charset="0"/>
                <a:cs typeface="Arial" panose="020B0604020202020204" pitchFamily="34" charset="0"/>
              </a:rPr>
              <a:t>ain’t</a:t>
            </a:r>
            <a:r>
              <a:rPr lang="en-AU" dirty="0">
                <a:latin typeface="Arial" panose="020B0604020202020204" pitchFamily="34" charset="0"/>
                <a:cs typeface="Arial" panose="020B0604020202020204" pitchFamily="34" charset="0"/>
              </a:rPr>
              <a:t> I a woman? I have borne thirteen children, and seen most all sold off to slavery, and when I cried out with my mother’s grief, none but Jesus heard me! And </a:t>
            </a:r>
            <a:r>
              <a:rPr lang="en-AU" dirty="0" err="1">
                <a:latin typeface="Arial" panose="020B0604020202020204" pitchFamily="34" charset="0"/>
                <a:cs typeface="Arial" panose="020B0604020202020204" pitchFamily="34" charset="0"/>
              </a:rPr>
              <a:t>ain’t</a:t>
            </a:r>
            <a:r>
              <a:rPr lang="en-AU" dirty="0">
                <a:latin typeface="Arial" panose="020B0604020202020204" pitchFamily="34" charset="0"/>
                <a:cs typeface="Arial" panose="020B0604020202020204" pitchFamily="34" charset="0"/>
              </a:rPr>
              <a:t> I a woman?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09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Ain’t</a:t>
            </a:r>
            <a:r>
              <a:rPr lang="en-US" dirty="0" smtClean="0"/>
              <a:t> I a Woman? </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fontScale="92500"/>
          </a:bodyPr>
          <a:lstStyle/>
          <a:p>
            <a:r>
              <a:rPr lang="en-US" sz="1600" dirty="0">
                <a:latin typeface="Arial" panose="020B0604020202020204" pitchFamily="34" charset="0"/>
                <a:cs typeface="Arial" panose="020B0604020202020204" pitchFamily="34" charset="0"/>
              </a:rPr>
              <a:t>Title is a question, focus on what it means to be a </a:t>
            </a:r>
            <a:r>
              <a:rPr lang="en-US" sz="1600" dirty="0" smtClean="0">
                <a:latin typeface="Arial" panose="020B0604020202020204" pitchFamily="34" charset="0"/>
                <a:cs typeface="Arial" panose="020B0604020202020204" pitchFamily="34" charset="0"/>
              </a:rPr>
              <a:t>woman</a:t>
            </a:r>
          </a:p>
          <a:p>
            <a:r>
              <a:rPr lang="en-US" sz="1600" dirty="0" smtClean="0">
                <a:latin typeface="Arial" panose="020B0604020202020204" pitchFamily="34" charset="0"/>
                <a:cs typeface="Arial" panose="020B0604020202020204" pitchFamily="34" charset="0"/>
              </a:rPr>
              <a:t>Dramatic Monologue – direct speech addressing reader; colloquial language (</a:t>
            </a:r>
            <a:r>
              <a:rPr lang="en-US" sz="1600" dirty="0" err="1" smtClean="0">
                <a:latin typeface="Arial" panose="020B0604020202020204" pitchFamily="34" charset="0"/>
                <a:cs typeface="Arial" panose="020B0604020202020204" pitchFamily="34" charset="0"/>
              </a:rPr>
              <a:t>ain’t</a:t>
            </a:r>
            <a:r>
              <a:rPr lang="en-US" sz="1600" dirty="0" smtClean="0">
                <a:latin typeface="Arial" panose="020B0604020202020204" pitchFamily="34" charset="0"/>
                <a:cs typeface="Arial" panose="020B0604020202020204" pitchFamily="34" charset="0"/>
              </a:rPr>
              <a:t>); appeal; repeated rhetorical question; emotive words</a:t>
            </a:r>
          </a:p>
          <a:p>
            <a:r>
              <a:rPr lang="en-US" sz="1600" dirty="0" smtClean="0">
                <a:latin typeface="Arial" panose="020B0604020202020204" pitchFamily="34" charset="0"/>
                <a:cs typeface="Arial" panose="020B0604020202020204" pitchFamily="34" charset="0"/>
              </a:rPr>
              <a:t>First person – direct appeal to listener</a:t>
            </a:r>
          </a:p>
          <a:p>
            <a:r>
              <a:rPr lang="en-US" sz="1600" dirty="0" smtClean="0">
                <a:latin typeface="Arial" panose="020B0604020202020204" pitchFamily="34" charset="0"/>
                <a:cs typeface="Arial" panose="020B0604020202020204" pitchFamily="34" charset="0"/>
              </a:rPr>
              <a:t>Social justice; racism; fairness; equality; injustice; suffering; dignity; discrimination</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0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Ain’t</a:t>
            </a:r>
            <a:r>
              <a:rPr lang="en-US" dirty="0" smtClean="0"/>
              <a:t> I a Woman?”</a:t>
            </a:r>
            <a:endParaRPr lang="en-US" dirty="0"/>
          </a:p>
        </p:txBody>
      </p:sp>
      <p:sp>
        <p:nvSpPr>
          <p:cNvPr id="3" name="Content Placeholder 2"/>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possible ideas?</a:t>
            </a:r>
          </a:p>
          <a:p>
            <a:r>
              <a:rPr lang="en-US" dirty="0">
                <a:latin typeface="Arial" panose="020B0604020202020204" pitchFamily="34" charset="0"/>
                <a:cs typeface="Arial" panose="020B0604020202020204" pitchFamily="34" charset="0"/>
              </a:rPr>
              <a:t>possible ideologies?</a:t>
            </a:r>
          </a:p>
          <a:p>
            <a:r>
              <a:rPr lang="en-US" dirty="0">
                <a:latin typeface="Arial" panose="020B0604020202020204" pitchFamily="34" charset="0"/>
                <a:cs typeface="Arial" panose="020B0604020202020204" pitchFamily="34" charset="0"/>
              </a:rPr>
              <a:t>Possible Cultural ideas ?</a:t>
            </a:r>
            <a:endParaRPr lang="en-US" dirty="0"/>
          </a:p>
        </p:txBody>
      </p:sp>
      <p:sp>
        <p:nvSpPr>
          <p:cNvPr id="4" name="Content Placeholder 3"/>
          <p:cNvSpPr>
            <a:spLocks noGrp="1"/>
          </p:cNvSpPr>
          <p:nvPr>
            <p:ph sz="quarter" idx="14"/>
          </p:nvPr>
        </p:nvSpPr>
        <p:spPr/>
        <p:txBody>
          <a:bodyPr>
            <a:normAutofit/>
          </a:bodyPr>
          <a:lstStyle/>
          <a:p>
            <a:r>
              <a:rPr lang="en-US" sz="1400" dirty="0">
                <a:latin typeface="Arial" panose="020B0604020202020204" pitchFamily="34" charset="0"/>
                <a:cs typeface="Arial" panose="020B0604020202020204" pitchFamily="34" charset="0"/>
              </a:rPr>
              <a:t>Black women have suffered grave </a:t>
            </a:r>
            <a:r>
              <a:rPr lang="en-US" sz="1400" dirty="0" smtClean="0">
                <a:latin typeface="Arial" panose="020B0604020202020204" pitchFamily="34" charset="0"/>
                <a:cs typeface="Arial" panose="020B0604020202020204" pitchFamily="34" charset="0"/>
              </a:rPr>
              <a:t>injustices; Black </a:t>
            </a:r>
            <a:r>
              <a:rPr lang="en-US" sz="1400" dirty="0">
                <a:latin typeface="Arial" panose="020B0604020202020204" pitchFamily="34" charset="0"/>
                <a:cs typeface="Arial" panose="020B0604020202020204" pitchFamily="34" charset="0"/>
              </a:rPr>
              <a:t>woman are discriminated against; black women are not treated with the same respect as white woman; </a:t>
            </a:r>
            <a:r>
              <a:rPr lang="en-US" sz="1400" dirty="0" smtClean="0">
                <a:latin typeface="Arial" panose="020B0604020202020204" pitchFamily="34" charset="0"/>
                <a:cs typeface="Arial" panose="020B0604020202020204" pitchFamily="34" charset="0"/>
              </a:rPr>
              <a:t>black women are expected to work as hard as men; </a:t>
            </a:r>
          </a:p>
          <a:p>
            <a:r>
              <a:rPr lang="en-US" sz="1400" dirty="0" smtClean="0">
                <a:latin typeface="Arial" panose="020B0604020202020204" pitchFamily="34" charset="0"/>
                <a:cs typeface="Arial" panose="020B0604020202020204" pitchFamily="34" charset="0"/>
              </a:rPr>
              <a:t>Racism, humanism</a:t>
            </a:r>
          </a:p>
          <a:p>
            <a:r>
              <a:rPr lang="en-US" sz="1400" dirty="0" smtClean="0">
                <a:latin typeface="Arial" panose="020B0604020202020204" pitchFamily="34" charset="0"/>
                <a:cs typeface="Arial" panose="020B0604020202020204" pitchFamily="34" charset="0"/>
              </a:rPr>
              <a:t>Race, gender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4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additive="base">
                                        <p:cTn id="3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latin typeface="Arial" panose="020B0604020202020204" pitchFamily="34" charset="0"/>
                <a:cs typeface="Arial" panose="020B0604020202020204" pitchFamily="34" charset="0"/>
              </a:rPr>
              <a:t>Be systematic – learn the planning lists </a:t>
            </a:r>
            <a:r>
              <a:rPr lang="en-US" dirty="0" err="1" smtClean="0">
                <a:latin typeface="Arial" panose="020B0604020202020204" pitchFamily="34" charset="0"/>
                <a:cs typeface="Arial" panose="020B0604020202020204" pitchFamily="34" charset="0"/>
              </a:rPr>
              <a:t>ie</a:t>
            </a:r>
            <a:r>
              <a:rPr lang="en-US" dirty="0" smtClean="0">
                <a:latin typeface="Arial" panose="020B0604020202020204" pitchFamily="34" charset="0"/>
                <a:cs typeface="Arial" panose="020B0604020202020204" pitchFamily="34" charset="0"/>
              </a:rPr>
              <a:t> title, genre, narration, positioning, concepts, ideas, ideologies, cultural ideas</a:t>
            </a:r>
          </a:p>
          <a:p>
            <a:r>
              <a:rPr lang="en-US" dirty="0" smtClean="0">
                <a:latin typeface="Arial" panose="020B0604020202020204" pitchFamily="34" charset="0"/>
                <a:cs typeface="Arial" panose="020B0604020202020204" pitchFamily="34" charset="0"/>
              </a:rPr>
              <a:t>Pay attention to detail – read carefully, read slowly at least three times - annotate</a:t>
            </a:r>
          </a:p>
          <a:p>
            <a:r>
              <a:rPr lang="en-US" dirty="0" smtClean="0">
                <a:latin typeface="Arial" panose="020B0604020202020204" pitchFamily="34" charset="0"/>
                <a:cs typeface="Arial" panose="020B0604020202020204" pitchFamily="34" charset="0"/>
              </a:rPr>
              <a:t>Look to the clues for meaning e.g. wig in “Yours”</a:t>
            </a:r>
          </a:p>
          <a:p>
            <a:r>
              <a:rPr lang="en-US" dirty="0" smtClean="0">
                <a:latin typeface="Arial" panose="020B0604020202020204" pitchFamily="34" charset="0"/>
                <a:cs typeface="Arial" panose="020B0604020202020204" pitchFamily="34" charset="0"/>
              </a:rPr>
              <a:t>Continually ask, how am I being positioned in relation to people, groups, places and ideas</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Know the t-c and w-c-c strategies!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0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idea, supporting ideas</a:t>
            </a:r>
            <a:endParaRPr lang="en-US" dirty="0"/>
          </a:p>
        </p:txBody>
      </p:sp>
      <p:sp>
        <p:nvSpPr>
          <p:cNvPr id="3" name="Content Placeholder 2"/>
          <p:cNvSpPr>
            <a:spLocks noGrp="1"/>
          </p:cNvSpPr>
          <p:nvPr>
            <p:ph sz="quarter" idx="13"/>
          </p:nvPr>
        </p:nvSpPr>
        <p:spPr>
          <a:xfrm>
            <a:off x="501650" y="1952065"/>
            <a:ext cx="10394707" cy="3311189"/>
          </a:xfrm>
        </p:spPr>
        <p:txBody>
          <a:bodyPr/>
          <a:lstStyle/>
          <a:p>
            <a:pPr marL="0" indent="0">
              <a:buNone/>
            </a:pPr>
            <a:r>
              <a:rPr lang="en-US" dirty="0" smtClean="0">
                <a:latin typeface="Arial" panose="020B0604020202020204" pitchFamily="34" charset="0"/>
                <a:cs typeface="Arial" panose="020B0604020202020204" pitchFamily="34" charset="0"/>
              </a:rPr>
              <a:t>In your planning time, you need to come up with </a:t>
            </a:r>
            <a:r>
              <a:rPr lang="en-US" b="1" dirty="0" smtClean="0">
                <a:latin typeface="Arial" panose="020B0604020202020204" pitchFamily="34" charset="0"/>
                <a:cs typeface="Arial" panose="020B0604020202020204" pitchFamily="34" charset="0"/>
              </a:rPr>
              <a:t>a central idea </a:t>
            </a:r>
            <a:r>
              <a:rPr lang="en-US" dirty="0" smtClean="0">
                <a:latin typeface="Arial" panose="020B0604020202020204" pitchFamily="34" charset="0"/>
                <a:cs typeface="Arial" panose="020B0604020202020204" pitchFamily="34" charset="0"/>
              </a:rPr>
              <a:t>(your main interpretation/constructed meaning) and some </a:t>
            </a:r>
            <a:r>
              <a:rPr lang="en-US" b="1" dirty="0" smtClean="0">
                <a:latin typeface="Arial" panose="020B0604020202020204" pitchFamily="34" charset="0"/>
                <a:cs typeface="Arial" panose="020B0604020202020204" pitchFamily="34" charset="0"/>
              </a:rPr>
              <a:t>supporting ideas.</a:t>
            </a:r>
            <a:r>
              <a:rPr lang="en-US" dirty="0" smtClean="0">
                <a:latin typeface="Arial" panose="020B0604020202020204" pitchFamily="34" charset="0"/>
                <a:cs typeface="Arial" panose="020B0604020202020204" pitchFamily="34" charset="0"/>
              </a:rPr>
              <a:t> E.g. “Yours”</a:t>
            </a:r>
          </a:p>
          <a:p>
            <a:pPr marL="0" indent="0">
              <a:buNone/>
            </a:pPr>
            <a:r>
              <a:rPr lang="en-US" dirty="0" smtClean="0">
                <a:latin typeface="Arial" panose="020B0604020202020204" pitchFamily="34" charset="0"/>
                <a:cs typeface="Arial" panose="020B0604020202020204" pitchFamily="34" charset="0"/>
              </a:rPr>
              <a:t>Human beings need to accept their mortality with dignity </a:t>
            </a:r>
          </a:p>
          <a:p>
            <a:pPr marL="0" indent="0">
              <a:buNone/>
            </a:pPr>
            <a:r>
              <a:rPr lang="en-US" sz="1600" dirty="0" smtClean="0">
                <a:latin typeface="Arial" panose="020B0604020202020204" pitchFamily="34" charset="0"/>
                <a:cs typeface="Arial" panose="020B0604020202020204" pitchFamily="34" charset="0"/>
              </a:rPr>
              <a:t>Love assists human beings to face adversity and even death with equanimity</a:t>
            </a:r>
          </a:p>
          <a:p>
            <a:pPr marL="0" indent="0">
              <a:buNone/>
            </a:pPr>
            <a:r>
              <a:rPr lang="en-US" sz="1600" dirty="0" smtClean="0">
                <a:latin typeface="Arial" panose="020B0604020202020204" pitchFamily="34" charset="0"/>
                <a:cs typeface="Arial" panose="020B0604020202020204" pitchFamily="34" charset="0"/>
              </a:rPr>
              <a:t>love can overcome age barriers and ageist discrimination</a:t>
            </a:r>
          </a:p>
        </p:txBody>
      </p:sp>
    </p:spTree>
    <p:extLst>
      <p:ext uri="{BB962C8B-B14F-4D97-AF65-F5344CB8AC3E}">
        <p14:creationId xmlns:p14="http://schemas.microsoft.com/office/powerpoint/2010/main" val="113757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sz="quarter" idx="13"/>
          </p:nvPr>
        </p:nvSpPr>
        <p:spPr/>
        <p:txBody>
          <a:bodyPr>
            <a:normAutofit fontScale="92500" lnSpcReduction="20000"/>
          </a:bodyPr>
          <a:lstStyle/>
          <a:p>
            <a:pPr marL="0" indent="0">
              <a:buNone/>
            </a:pPr>
            <a:r>
              <a:rPr lang="en-US" dirty="0" smtClean="0"/>
              <a:t>For each text excerpt, answer questions:</a:t>
            </a:r>
          </a:p>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a:t>
            </a:r>
            <a:r>
              <a:rPr lang="en-US" dirty="0" smtClean="0">
                <a:latin typeface="Arial" panose="020B0604020202020204" pitchFamily="34" charset="0"/>
                <a:cs typeface="Arial" panose="020B0604020202020204" pitchFamily="34" charset="0"/>
              </a:rPr>
              <a:t>Text Structure</a:t>
            </a:r>
            <a:r>
              <a:rPr lang="en-US" dirty="0">
                <a:latin typeface="Arial" panose="020B0604020202020204" pitchFamily="34" charset="0"/>
                <a:cs typeface="Arial" panose="020B0604020202020204" pitchFamily="34" charset="0"/>
              </a:rPr>
              <a:t>? Language features?</a:t>
            </a:r>
          </a:p>
          <a:p>
            <a:r>
              <a:rPr lang="en-US" dirty="0">
                <a:latin typeface="Arial" panose="020B0604020202020204" pitchFamily="34" charset="0"/>
                <a:cs typeface="Arial" panose="020B0604020202020204" pitchFamily="34" charset="0"/>
              </a:rPr>
              <a:t>Narration</a:t>
            </a:r>
            <a:r>
              <a:rPr lang="en-US" dirty="0" smtClean="0">
                <a:latin typeface="Arial" panose="020B0604020202020204" pitchFamily="34" charset="0"/>
                <a:cs typeface="Arial" panose="020B0604020202020204" pitchFamily="34" charset="0"/>
              </a:rPr>
              <a:t>? Focalisation? Positioning?</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Concepts – synonyms for probable concepts</a:t>
            </a:r>
          </a:p>
          <a:p>
            <a:r>
              <a:rPr lang="en-US" sz="2100" dirty="0" smtClean="0">
                <a:latin typeface="Arial" panose="020B0604020202020204" pitchFamily="34" charset="0"/>
                <a:cs typeface="Arial" panose="020B0604020202020204" pitchFamily="34" charset="0"/>
              </a:rPr>
              <a:t>possible </a:t>
            </a:r>
            <a:r>
              <a:rPr lang="en-US" sz="2100" dirty="0" smtClean="0">
                <a:latin typeface="Arial" panose="020B0604020202020204" pitchFamily="34" charset="0"/>
                <a:cs typeface="Arial" panose="020B0604020202020204" pitchFamily="34" charset="0"/>
              </a:rPr>
              <a:t>ideas and supporting ideas?</a:t>
            </a:r>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possible ideologies?</a:t>
            </a:r>
          </a:p>
          <a:p>
            <a:r>
              <a:rPr lang="en-US" sz="2100" dirty="0">
                <a:latin typeface="Arial" panose="020B0604020202020204" pitchFamily="34" charset="0"/>
                <a:cs typeface="Arial" panose="020B0604020202020204" pitchFamily="34" charset="0"/>
              </a:rPr>
              <a:t>Possible Cultural ideas ? </a:t>
            </a:r>
          </a:p>
        </p:txBody>
      </p:sp>
      <p:sp>
        <p:nvSpPr>
          <p:cNvPr id="4" name="Rectangle 3"/>
          <p:cNvSpPr/>
          <p:nvPr/>
        </p:nvSpPr>
        <p:spPr>
          <a:xfrm>
            <a:off x="7634319" y="343667"/>
            <a:ext cx="3148237" cy="1724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preliminary thinking/interpretation after first reading only.  I have highlighted important words and phrases in texts.</a:t>
            </a:r>
            <a:endParaRPr lang="en-US" dirty="0"/>
          </a:p>
        </p:txBody>
      </p:sp>
    </p:spTree>
    <p:extLst>
      <p:ext uri="{BB962C8B-B14F-4D97-AF65-F5344CB8AC3E}">
        <p14:creationId xmlns:p14="http://schemas.microsoft.com/office/powerpoint/2010/main" val="255711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circle(in)">
                                      <p:cBhvr>
                                        <p:cTn id="6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5012"/>
            <a:ext cx="10396882" cy="908263"/>
          </a:xfrm>
        </p:spPr>
        <p:txBody>
          <a:bodyPr/>
          <a:lstStyle/>
          <a:p>
            <a:r>
              <a:rPr lang="en-US" dirty="0" smtClean="0"/>
              <a:t>Text 1</a:t>
            </a:r>
            <a:endParaRPr lang="en-US" dirty="0"/>
          </a:p>
        </p:txBody>
      </p:sp>
      <p:sp>
        <p:nvSpPr>
          <p:cNvPr id="3" name="Content Placeholder 2"/>
          <p:cNvSpPr>
            <a:spLocks noGrp="1"/>
          </p:cNvSpPr>
          <p:nvPr>
            <p:ph sz="quarter" idx="13"/>
          </p:nvPr>
        </p:nvSpPr>
        <p:spPr>
          <a:xfrm>
            <a:off x="685800" y="871442"/>
            <a:ext cx="5088714" cy="4503143"/>
          </a:xfrm>
        </p:spPr>
        <p:txBody>
          <a:bodyPr>
            <a:normAutofit fontScale="70000" lnSpcReduction="20000"/>
          </a:bodyPr>
          <a:lstStyle/>
          <a:p>
            <a:pPr marL="0" indent="0">
              <a:buNone/>
            </a:pPr>
            <a:r>
              <a:rPr lang="en-AU" b="1" dirty="0">
                <a:latin typeface="Arial" panose="020B0604020202020204" pitchFamily="34" charset="0"/>
                <a:cs typeface="Arial" panose="020B0604020202020204" pitchFamily="34" charset="0"/>
              </a:rPr>
              <a:t>“Do you believe that a child can die in the middle of the Pacific Ocean?”</a:t>
            </a:r>
            <a:endParaRPr lang="en-US"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Do you believe that </a:t>
            </a:r>
            <a:r>
              <a:rPr lang="en-AU" b="1" dirty="0">
                <a:latin typeface="Arial" panose="020B0604020202020204" pitchFamily="34" charset="0"/>
                <a:cs typeface="Arial" panose="020B0604020202020204" pitchFamily="34" charset="0"/>
              </a:rPr>
              <a:t>a child </a:t>
            </a:r>
            <a:r>
              <a:rPr lang="en-AU" dirty="0">
                <a:latin typeface="Arial" panose="020B0604020202020204" pitchFamily="34" charset="0"/>
                <a:cs typeface="Arial" panose="020B0604020202020204" pitchFamily="34" charset="0"/>
              </a:rPr>
              <a:t>can </a:t>
            </a:r>
            <a:r>
              <a:rPr lang="en-AU" b="1" dirty="0">
                <a:latin typeface="Arial" panose="020B0604020202020204" pitchFamily="34" charset="0"/>
                <a:cs typeface="Arial" panose="020B0604020202020204" pitchFamily="34" charset="0"/>
              </a:rPr>
              <a:t>die</a:t>
            </a:r>
            <a:endParaRPr lang="en-US" b="1"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in the middle of the Pacific Ocean?</a:t>
            </a:r>
            <a:endParaRPr lang="en-US"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His boat in the middle of the ocean</a:t>
            </a:r>
            <a:endParaRPr lang="en-US"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the </a:t>
            </a:r>
            <a:r>
              <a:rPr lang="en-AU" b="1" dirty="0">
                <a:latin typeface="Arial" panose="020B0604020202020204" pitchFamily="34" charset="0"/>
                <a:cs typeface="Arial" panose="020B0604020202020204" pitchFamily="34" charset="0"/>
              </a:rPr>
              <a:t>whole ocean </a:t>
            </a:r>
            <a:r>
              <a:rPr lang="en-AU" dirty="0">
                <a:latin typeface="Arial" panose="020B0604020202020204" pitchFamily="34" charset="0"/>
                <a:cs typeface="Arial" panose="020B0604020202020204" pitchFamily="34" charset="0"/>
              </a:rPr>
              <a:t>surrounding him</a:t>
            </a:r>
            <a:endParaRPr lang="en-US"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while </a:t>
            </a:r>
            <a:r>
              <a:rPr lang="en-AU" b="1" dirty="0">
                <a:latin typeface="Arial" panose="020B0604020202020204" pitchFamily="34" charset="0"/>
                <a:cs typeface="Arial" panose="020B0604020202020204" pitchFamily="34" charset="0"/>
              </a:rPr>
              <a:t>we have a soft drink</a:t>
            </a:r>
            <a:endParaRPr lang="en-US" b="1"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coffee or beer.</a:t>
            </a:r>
            <a:endParaRPr lang="en-US" dirty="0">
              <a:latin typeface="Arial" panose="020B0604020202020204" pitchFamily="34" charset="0"/>
              <a:cs typeface="Arial" panose="020B0604020202020204" pitchFamily="34" charset="0"/>
            </a:endParaRPr>
          </a:p>
          <a:p>
            <a:pPr marL="0" indent="0">
              <a:buNone/>
            </a:pPr>
            <a:r>
              <a:rPr lang="en-AU" sz="2100" b="1" dirty="0">
                <a:latin typeface="Arial" panose="020B0604020202020204" pitchFamily="34" charset="0"/>
                <a:cs typeface="Arial" panose="020B0604020202020204" pitchFamily="34" charset="0"/>
              </a:rPr>
              <a:t>We </a:t>
            </a:r>
            <a:r>
              <a:rPr lang="en-AU" dirty="0">
                <a:latin typeface="Arial" panose="020B0604020202020204" pitchFamily="34" charset="0"/>
                <a:cs typeface="Arial" panose="020B0604020202020204" pitchFamily="34" charset="0"/>
              </a:rPr>
              <a:t>say this coffee is too sweet</a:t>
            </a:r>
            <a:endParaRPr lang="en-US"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it’s not very good for our health</a:t>
            </a:r>
            <a:endParaRPr lang="en-US"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but he hasn’t got a cup of sweet coffee</a:t>
            </a:r>
            <a:endParaRPr lang="en-US"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even a drop of water.</a:t>
            </a:r>
            <a:endParaRPr lang="en-US"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His </a:t>
            </a:r>
            <a:r>
              <a:rPr lang="en-AU" b="1" dirty="0">
                <a:latin typeface="Arial" panose="020B0604020202020204" pitchFamily="34" charset="0"/>
                <a:cs typeface="Arial" panose="020B0604020202020204" pitchFamily="34" charset="0"/>
              </a:rPr>
              <a:t>mother’s tears </a:t>
            </a:r>
            <a:r>
              <a:rPr lang="en-AU" dirty="0">
                <a:latin typeface="Arial" panose="020B0604020202020204" pitchFamily="34" charset="0"/>
                <a:cs typeface="Arial" panose="020B0604020202020204" pitchFamily="34" charset="0"/>
              </a:rPr>
              <a:t>can’t save him</a:t>
            </a:r>
            <a:r>
              <a:rPr lang="en-AU"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4"/>
          </p:nvPr>
        </p:nvSpPr>
        <p:spPr>
          <a:xfrm>
            <a:off x="5993971" y="871442"/>
            <a:ext cx="5086538" cy="4503143"/>
          </a:xfrm>
        </p:spPr>
        <p:txBody>
          <a:bodyPr>
            <a:normAutofit fontScale="92500" lnSpcReduction="10000"/>
          </a:bodyPr>
          <a:lstStyle/>
          <a:p>
            <a:pPr marL="0" indent="0">
              <a:buNone/>
            </a:pPr>
            <a:r>
              <a:rPr lang="en-AU" sz="1600" b="1" dirty="0">
                <a:latin typeface="Arial" panose="020B0604020202020204" pitchFamily="34" charset="0"/>
                <a:cs typeface="Arial" panose="020B0604020202020204" pitchFamily="34" charset="0"/>
              </a:rPr>
              <a:t>He</a:t>
            </a:r>
            <a:r>
              <a:rPr lang="en-AU" sz="1600" dirty="0">
                <a:latin typeface="Arial" panose="020B0604020202020204" pitchFamily="34" charset="0"/>
                <a:cs typeface="Arial" panose="020B0604020202020204" pitchFamily="34" charset="0"/>
              </a:rPr>
              <a:t> looks </a:t>
            </a:r>
            <a:r>
              <a:rPr lang="en-AU" sz="1600" b="1" dirty="0">
                <a:latin typeface="Arial" panose="020B0604020202020204" pitchFamily="34" charset="0"/>
                <a:cs typeface="Arial" panose="020B0604020202020204" pitchFamily="34" charset="0"/>
              </a:rPr>
              <a:t>like a dried tomato</a:t>
            </a:r>
            <a:r>
              <a:rPr lang="en-AU"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buNone/>
            </a:pPr>
            <a:r>
              <a:rPr lang="en-AU" sz="1600" b="1" dirty="0">
                <a:latin typeface="Arial" panose="020B0604020202020204" pitchFamily="34" charset="0"/>
                <a:cs typeface="Arial" panose="020B0604020202020204" pitchFamily="34" charset="0"/>
              </a:rPr>
              <a:t>He</a:t>
            </a:r>
            <a:r>
              <a:rPr lang="en-AU" sz="1600" dirty="0">
                <a:latin typeface="Arial" panose="020B0604020202020204" pitchFamily="34" charset="0"/>
                <a:cs typeface="Arial" panose="020B0604020202020204" pitchFamily="34" charset="0"/>
              </a:rPr>
              <a:t> holds his </a:t>
            </a:r>
            <a:r>
              <a:rPr lang="en-AU" sz="1600" b="1" dirty="0">
                <a:latin typeface="Arial" panose="020B0604020202020204" pitchFamily="34" charset="0"/>
                <a:cs typeface="Arial" panose="020B0604020202020204" pitchFamily="34" charset="0"/>
              </a:rPr>
              <a:t>little</a:t>
            </a:r>
            <a:r>
              <a:rPr lang="en-AU" sz="1600" dirty="0">
                <a:latin typeface="Arial" panose="020B0604020202020204" pitchFamily="34" charset="0"/>
                <a:cs typeface="Arial" panose="020B0604020202020204" pitchFamily="34" charset="0"/>
              </a:rPr>
              <a:t> hands tightly.</a:t>
            </a:r>
            <a:endParaRPr lang="en-US" sz="1600" dirty="0">
              <a:latin typeface="Arial" panose="020B0604020202020204" pitchFamily="34" charset="0"/>
              <a:cs typeface="Arial" panose="020B0604020202020204" pitchFamily="34" charset="0"/>
            </a:endParaRPr>
          </a:p>
          <a:p>
            <a:pPr marL="0" indent="0">
              <a:buNone/>
            </a:pPr>
            <a:r>
              <a:rPr lang="en-AU" sz="1600" b="1" dirty="0">
                <a:latin typeface="Arial" panose="020B0604020202020204" pitchFamily="34" charset="0"/>
                <a:cs typeface="Arial" panose="020B0604020202020204" pitchFamily="34" charset="0"/>
              </a:rPr>
              <a:t>He dies</a:t>
            </a:r>
            <a:r>
              <a:rPr lang="en-AU" sz="1600" dirty="0">
                <a:latin typeface="Arial" panose="020B0604020202020204" pitchFamily="34" charset="0"/>
                <a:cs typeface="Arial" panose="020B0604020202020204" pitchFamily="34" charset="0"/>
              </a:rPr>
              <a:t> with his eyes open.</a:t>
            </a:r>
            <a:endParaRPr lang="en-US" sz="1600" dirty="0">
              <a:latin typeface="Arial" panose="020B0604020202020204" pitchFamily="34" charset="0"/>
              <a:cs typeface="Arial" panose="020B0604020202020204" pitchFamily="34" charset="0"/>
            </a:endParaRPr>
          </a:p>
          <a:p>
            <a:pPr marL="0" indent="0">
              <a:buNone/>
            </a:pPr>
            <a:r>
              <a:rPr lang="en-AU" sz="1600" dirty="0">
                <a:latin typeface="Arial" panose="020B0604020202020204" pitchFamily="34" charset="0"/>
                <a:cs typeface="Arial" panose="020B0604020202020204" pitchFamily="34" charset="0"/>
              </a:rPr>
              <a:t>God can’t even save him.</a:t>
            </a:r>
            <a:endParaRPr lang="en-US" sz="1600" dirty="0">
              <a:latin typeface="Arial" panose="020B0604020202020204" pitchFamily="34" charset="0"/>
              <a:cs typeface="Arial" panose="020B0604020202020204" pitchFamily="34" charset="0"/>
            </a:endParaRPr>
          </a:p>
          <a:p>
            <a:pPr marL="0" indent="0">
              <a:buNone/>
            </a:pPr>
            <a:r>
              <a:rPr lang="en-AU" sz="1600" dirty="0">
                <a:latin typeface="Arial" panose="020B0604020202020204" pitchFamily="34" charset="0"/>
                <a:cs typeface="Arial" panose="020B0604020202020204" pitchFamily="34" charset="0"/>
              </a:rPr>
              <a:t>You can hear the sea </a:t>
            </a:r>
            <a:r>
              <a:rPr lang="en-AU" sz="1600" b="1" dirty="0">
                <a:latin typeface="Arial" panose="020B0604020202020204" pitchFamily="34" charset="0"/>
                <a:cs typeface="Arial" panose="020B0604020202020204" pitchFamily="34" charset="0"/>
              </a:rPr>
              <a:t>waves cry </a:t>
            </a:r>
            <a:r>
              <a:rPr lang="en-AU" sz="1600" dirty="0">
                <a:latin typeface="Arial" panose="020B0604020202020204" pitchFamily="34" charset="0"/>
                <a:cs typeface="Arial" panose="020B0604020202020204" pitchFamily="34" charset="0"/>
              </a:rPr>
              <a:t>and the wind call his name.</a:t>
            </a:r>
            <a:endParaRPr lang="en-US" sz="1600" dirty="0">
              <a:latin typeface="Arial" panose="020B0604020202020204" pitchFamily="34" charset="0"/>
              <a:cs typeface="Arial" panose="020B0604020202020204" pitchFamily="34" charset="0"/>
            </a:endParaRPr>
          </a:p>
          <a:p>
            <a:pPr marL="0" indent="0">
              <a:buNone/>
            </a:pPr>
            <a:r>
              <a:rPr lang="en-AU" sz="1600" dirty="0">
                <a:latin typeface="Arial" panose="020B0604020202020204" pitchFamily="34" charset="0"/>
                <a:cs typeface="Arial" panose="020B0604020202020204" pitchFamily="34" charset="0"/>
              </a:rPr>
              <a:t>You can see</a:t>
            </a:r>
            <a:endParaRPr lang="en-US" sz="1600" dirty="0">
              <a:latin typeface="Arial" panose="020B0604020202020204" pitchFamily="34" charset="0"/>
              <a:cs typeface="Arial" panose="020B0604020202020204" pitchFamily="34" charset="0"/>
            </a:endParaRPr>
          </a:p>
          <a:p>
            <a:pPr marL="0" indent="0">
              <a:buNone/>
            </a:pPr>
            <a:r>
              <a:rPr lang="en-AU" sz="1600" b="1" dirty="0">
                <a:latin typeface="Arial" panose="020B0604020202020204" pitchFamily="34" charset="0"/>
                <a:cs typeface="Arial" panose="020B0604020202020204" pitchFamily="34" charset="0"/>
              </a:rPr>
              <a:t>Hell</a:t>
            </a:r>
            <a:r>
              <a:rPr lang="en-AU" sz="1600" dirty="0">
                <a:latin typeface="Arial" panose="020B0604020202020204" pitchFamily="34" charset="0"/>
                <a:cs typeface="Arial" panose="020B0604020202020204" pitchFamily="34" charset="0"/>
              </a:rPr>
              <a:t> waving to him.</a:t>
            </a:r>
            <a:endParaRPr lang="en-US" sz="1600" dirty="0">
              <a:latin typeface="Arial" panose="020B0604020202020204" pitchFamily="34" charset="0"/>
              <a:cs typeface="Arial" panose="020B0604020202020204" pitchFamily="34" charset="0"/>
            </a:endParaRPr>
          </a:p>
          <a:p>
            <a:pPr marL="0" indent="0">
              <a:buNone/>
            </a:pPr>
            <a:r>
              <a:rPr lang="en-AU" sz="1600" b="1" dirty="0">
                <a:latin typeface="Arial" panose="020B0604020202020204" pitchFamily="34" charset="0"/>
                <a:cs typeface="Arial" panose="020B0604020202020204" pitchFamily="34" charset="0"/>
              </a:rPr>
              <a:t>He</a:t>
            </a:r>
            <a:r>
              <a:rPr lang="en-AU" sz="1600" dirty="0">
                <a:latin typeface="Arial" panose="020B0604020202020204" pitchFamily="34" charset="0"/>
                <a:cs typeface="Arial" panose="020B0604020202020204" pitchFamily="34" charset="0"/>
              </a:rPr>
              <a:t> is dying</a:t>
            </a:r>
            <a:endParaRPr lang="en-US" sz="1600" dirty="0">
              <a:latin typeface="Arial" panose="020B0604020202020204" pitchFamily="34" charset="0"/>
              <a:cs typeface="Arial" panose="020B0604020202020204" pitchFamily="34" charset="0"/>
            </a:endParaRPr>
          </a:p>
          <a:p>
            <a:pPr marL="0" indent="0">
              <a:buNone/>
            </a:pPr>
            <a:r>
              <a:rPr lang="en-AU" sz="1600" dirty="0">
                <a:latin typeface="Arial" panose="020B0604020202020204" pitchFamily="34" charset="0"/>
                <a:cs typeface="Arial" panose="020B0604020202020204" pitchFamily="34" charset="0"/>
              </a:rPr>
              <a:t>Without a drop of water.</a:t>
            </a:r>
            <a:endParaRPr lang="en-US" sz="1600" dirty="0">
              <a:latin typeface="Arial" panose="020B0604020202020204" pitchFamily="34" charset="0"/>
              <a:cs typeface="Arial" panose="020B0604020202020204" pitchFamily="34" charset="0"/>
            </a:endParaRPr>
          </a:p>
          <a:p>
            <a:pPr marL="0" indent="0">
              <a:buNone/>
            </a:pPr>
            <a:r>
              <a:rPr lang="en-AU" sz="1600" b="1" dirty="0">
                <a:latin typeface="Arial" panose="020B0604020202020204" pitchFamily="34" charset="0"/>
                <a:cs typeface="Arial" panose="020B0604020202020204" pitchFamily="34" charset="0"/>
              </a:rPr>
              <a:t>He </a:t>
            </a:r>
            <a:r>
              <a:rPr lang="en-AU" sz="1600" dirty="0">
                <a:latin typeface="Arial" panose="020B0604020202020204" pitchFamily="34" charset="0"/>
                <a:cs typeface="Arial" panose="020B0604020202020204" pitchFamily="34" charset="0"/>
              </a:rPr>
              <a:t>is </a:t>
            </a:r>
            <a:r>
              <a:rPr lang="en-AU" sz="1600" b="1" dirty="0">
                <a:latin typeface="Arial" panose="020B0604020202020204" pitchFamily="34" charset="0"/>
                <a:cs typeface="Arial" panose="020B0604020202020204" pitchFamily="34" charset="0"/>
              </a:rPr>
              <a:t>dead</a:t>
            </a:r>
            <a:endParaRPr lang="en-US" sz="1600" b="1" dirty="0">
              <a:latin typeface="Arial" panose="020B0604020202020204" pitchFamily="34" charset="0"/>
              <a:cs typeface="Arial" panose="020B0604020202020204" pitchFamily="34" charset="0"/>
            </a:endParaRPr>
          </a:p>
          <a:p>
            <a:pPr marL="0" indent="0">
              <a:buNone/>
            </a:pPr>
            <a:r>
              <a:rPr lang="en-AU" sz="1600" dirty="0">
                <a:latin typeface="Arial" panose="020B0604020202020204" pitchFamily="34" charset="0"/>
                <a:cs typeface="Arial" panose="020B0604020202020204" pitchFamily="34" charset="0"/>
              </a:rPr>
              <a:t>In the middle of the Pacific Ocean</a:t>
            </a:r>
            <a:endParaRPr lang="en-US" sz="16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68982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0" end="0"/>
                                            </p:txEl>
                                          </p:spTgt>
                                        </p:tgtEl>
                                        <p:attrNameLst>
                                          <p:attrName>style.visibility</p:attrName>
                                        </p:attrNameLst>
                                      </p:cBhvr>
                                      <p:to>
                                        <p:strVal val="visible"/>
                                      </p:to>
                                    </p:set>
                                    <p:animEffect transition="in" filter="fade">
                                      <p:cBhvr>
                                        <p:cTn id="75" dur="1000"/>
                                        <p:tgtEl>
                                          <p:spTgt spid="4">
                                            <p:txEl>
                                              <p:pRg st="0" end="0"/>
                                            </p:txEl>
                                          </p:spTgt>
                                        </p:tgtEl>
                                      </p:cBhvr>
                                    </p:animEffect>
                                    <p:anim calcmode="lin" valueType="num">
                                      <p:cBhvr>
                                        <p:cTn id="7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4">
                                            <p:txEl>
                                              <p:pRg st="1" end="1"/>
                                            </p:txEl>
                                          </p:spTgt>
                                        </p:tgtEl>
                                        <p:attrNameLst>
                                          <p:attrName>style.visibility</p:attrName>
                                        </p:attrNameLst>
                                      </p:cBhvr>
                                      <p:to>
                                        <p:strVal val="visible"/>
                                      </p:to>
                                    </p:set>
                                    <p:animEffect transition="in" filter="fade">
                                      <p:cBhvr>
                                        <p:cTn id="80" dur="1000"/>
                                        <p:tgtEl>
                                          <p:spTgt spid="4">
                                            <p:txEl>
                                              <p:pRg st="1" end="1"/>
                                            </p:txEl>
                                          </p:spTgt>
                                        </p:tgtEl>
                                      </p:cBhvr>
                                    </p:animEffect>
                                    <p:anim calcmode="lin" valueType="num">
                                      <p:cBhvr>
                                        <p:cTn id="8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
                                            <p:txEl>
                                              <p:pRg st="2" end="2"/>
                                            </p:txEl>
                                          </p:spTgt>
                                        </p:tgtEl>
                                        <p:attrNameLst>
                                          <p:attrName>style.visibility</p:attrName>
                                        </p:attrNameLst>
                                      </p:cBhvr>
                                      <p:to>
                                        <p:strVal val="visible"/>
                                      </p:to>
                                    </p:set>
                                    <p:animEffect transition="in" filter="fade">
                                      <p:cBhvr>
                                        <p:cTn id="85" dur="1000"/>
                                        <p:tgtEl>
                                          <p:spTgt spid="4">
                                            <p:txEl>
                                              <p:pRg st="2" end="2"/>
                                            </p:txEl>
                                          </p:spTgt>
                                        </p:tgtEl>
                                      </p:cBhvr>
                                    </p:animEffect>
                                    <p:anim calcmode="lin" valueType="num">
                                      <p:cBhvr>
                                        <p:cTn id="8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
                                            <p:txEl>
                                              <p:pRg st="3" end="3"/>
                                            </p:txEl>
                                          </p:spTgt>
                                        </p:tgtEl>
                                        <p:attrNameLst>
                                          <p:attrName>style.visibility</p:attrName>
                                        </p:attrNameLst>
                                      </p:cBhvr>
                                      <p:to>
                                        <p:strVal val="visible"/>
                                      </p:to>
                                    </p:set>
                                    <p:animEffect transition="in" filter="fade">
                                      <p:cBhvr>
                                        <p:cTn id="90" dur="1000"/>
                                        <p:tgtEl>
                                          <p:spTgt spid="4">
                                            <p:txEl>
                                              <p:pRg st="3" end="3"/>
                                            </p:txEl>
                                          </p:spTgt>
                                        </p:tgtEl>
                                      </p:cBhvr>
                                    </p:animEffect>
                                    <p:anim calcmode="lin" valueType="num">
                                      <p:cBhvr>
                                        <p:cTn id="9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2" dur="1000" fill="hold"/>
                                        <p:tgtEl>
                                          <p:spTgt spid="4">
                                            <p:txEl>
                                              <p:pRg st="3" end="3"/>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
                                            <p:txEl>
                                              <p:pRg st="4" end="4"/>
                                            </p:txEl>
                                          </p:spTgt>
                                        </p:tgtEl>
                                        <p:attrNameLst>
                                          <p:attrName>style.visibility</p:attrName>
                                        </p:attrNameLst>
                                      </p:cBhvr>
                                      <p:to>
                                        <p:strVal val="visible"/>
                                      </p:to>
                                    </p:set>
                                    <p:animEffect transition="in" filter="fade">
                                      <p:cBhvr>
                                        <p:cTn id="95" dur="1000"/>
                                        <p:tgtEl>
                                          <p:spTgt spid="4">
                                            <p:txEl>
                                              <p:pRg st="4" end="4"/>
                                            </p:txEl>
                                          </p:spTgt>
                                        </p:tgtEl>
                                      </p:cBhvr>
                                    </p:animEffect>
                                    <p:anim calcmode="lin" valueType="num">
                                      <p:cBhvr>
                                        <p:cTn id="9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
                                            <p:txEl>
                                              <p:pRg st="5" end="5"/>
                                            </p:txEl>
                                          </p:spTgt>
                                        </p:tgtEl>
                                        <p:attrNameLst>
                                          <p:attrName>style.visibility</p:attrName>
                                        </p:attrNameLst>
                                      </p:cBhvr>
                                      <p:to>
                                        <p:strVal val="visible"/>
                                      </p:to>
                                    </p:set>
                                    <p:animEffect transition="in" filter="fade">
                                      <p:cBhvr>
                                        <p:cTn id="100" dur="1000"/>
                                        <p:tgtEl>
                                          <p:spTgt spid="4">
                                            <p:txEl>
                                              <p:pRg st="5" end="5"/>
                                            </p:txEl>
                                          </p:spTgt>
                                        </p:tgtEl>
                                      </p:cBhvr>
                                    </p:animEffect>
                                    <p:anim calcmode="lin" valueType="num">
                                      <p:cBhvr>
                                        <p:cTn id="10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2"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
                                            <p:txEl>
                                              <p:pRg st="6" end="6"/>
                                            </p:txEl>
                                          </p:spTgt>
                                        </p:tgtEl>
                                        <p:attrNameLst>
                                          <p:attrName>style.visibility</p:attrName>
                                        </p:attrNameLst>
                                      </p:cBhvr>
                                      <p:to>
                                        <p:strVal val="visible"/>
                                      </p:to>
                                    </p:set>
                                    <p:animEffect transition="in" filter="fade">
                                      <p:cBhvr>
                                        <p:cTn id="105" dur="1000"/>
                                        <p:tgtEl>
                                          <p:spTgt spid="4">
                                            <p:txEl>
                                              <p:pRg st="6" end="6"/>
                                            </p:txEl>
                                          </p:spTgt>
                                        </p:tgtEl>
                                      </p:cBhvr>
                                    </p:animEffect>
                                    <p:anim calcmode="lin" valueType="num">
                                      <p:cBhvr>
                                        <p:cTn id="10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6" end="6"/>
                                            </p:txEl>
                                          </p:spTgt>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
                                            <p:txEl>
                                              <p:pRg st="7" end="7"/>
                                            </p:txEl>
                                          </p:spTgt>
                                        </p:tgtEl>
                                        <p:attrNameLst>
                                          <p:attrName>style.visibility</p:attrName>
                                        </p:attrNameLst>
                                      </p:cBhvr>
                                      <p:to>
                                        <p:strVal val="visible"/>
                                      </p:to>
                                    </p:set>
                                    <p:animEffect transition="in" filter="fade">
                                      <p:cBhvr>
                                        <p:cTn id="110" dur="1000"/>
                                        <p:tgtEl>
                                          <p:spTgt spid="4">
                                            <p:txEl>
                                              <p:pRg st="7" end="7"/>
                                            </p:txEl>
                                          </p:spTgt>
                                        </p:tgtEl>
                                      </p:cBhvr>
                                    </p:animEffect>
                                    <p:anim calcmode="lin" valueType="num">
                                      <p:cBhvr>
                                        <p:cTn id="11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12"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animEffect transition="in" filter="fade">
                                      <p:cBhvr>
                                        <p:cTn id="115" dur="1000"/>
                                        <p:tgtEl>
                                          <p:spTgt spid="4">
                                            <p:txEl>
                                              <p:pRg st="8" end="8"/>
                                            </p:txEl>
                                          </p:spTgt>
                                        </p:tgtEl>
                                      </p:cBhvr>
                                    </p:animEffect>
                                    <p:anim calcmode="lin" valueType="num">
                                      <p:cBhvr>
                                        <p:cTn id="11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17" dur="1000" fill="hold"/>
                                        <p:tgtEl>
                                          <p:spTgt spid="4">
                                            <p:txEl>
                                              <p:pRg st="8" end="8"/>
                                            </p:txEl>
                                          </p:spTgt>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4">
                                            <p:txEl>
                                              <p:pRg st="9" end="9"/>
                                            </p:txEl>
                                          </p:spTgt>
                                        </p:tgtEl>
                                        <p:attrNameLst>
                                          <p:attrName>style.visibility</p:attrName>
                                        </p:attrNameLst>
                                      </p:cBhvr>
                                      <p:to>
                                        <p:strVal val="visible"/>
                                      </p:to>
                                    </p:set>
                                    <p:animEffect transition="in" filter="fade">
                                      <p:cBhvr>
                                        <p:cTn id="120" dur="1000"/>
                                        <p:tgtEl>
                                          <p:spTgt spid="4">
                                            <p:txEl>
                                              <p:pRg st="9" end="9"/>
                                            </p:txEl>
                                          </p:spTgt>
                                        </p:tgtEl>
                                      </p:cBhvr>
                                    </p:animEffect>
                                    <p:anim calcmode="lin" valueType="num">
                                      <p:cBhvr>
                                        <p:cTn id="12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22" dur="1000" fill="hold"/>
                                        <p:tgtEl>
                                          <p:spTgt spid="4">
                                            <p:txEl>
                                              <p:pRg st="9" end="9"/>
                                            </p:txEl>
                                          </p:spTgt>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4">
                                            <p:txEl>
                                              <p:pRg st="10" end="10"/>
                                            </p:txEl>
                                          </p:spTgt>
                                        </p:tgtEl>
                                        <p:attrNameLst>
                                          <p:attrName>style.visibility</p:attrName>
                                        </p:attrNameLst>
                                      </p:cBhvr>
                                      <p:to>
                                        <p:strVal val="visible"/>
                                      </p:to>
                                    </p:set>
                                    <p:animEffect transition="in" filter="fade">
                                      <p:cBhvr>
                                        <p:cTn id="125" dur="1000"/>
                                        <p:tgtEl>
                                          <p:spTgt spid="4">
                                            <p:txEl>
                                              <p:pRg st="10" end="10"/>
                                            </p:txEl>
                                          </p:spTgt>
                                        </p:tgtEl>
                                      </p:cBhvr>
                                    </p:animEffect>
                                    <p:anim calcmode="lin" valueType="num">
                                      <p:cBhvr>
                                        <p:cTn id="126"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27"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5012"/>
            <a:ext cx="10396882" cy="1589460"/>
          </a:xfrm>
        </p:spPr>
        <p:txBody>
          <a:bodyPr>
            <a:normAutofit fontScale="90000"/>
          </a:bodyPr>
          <a:lstStyle/>
          <a:p>
            <a:r>
              <a:rPr lang="en-AU" sz="3600" b="1" dirty="0" smtClean="0">
                <a:latin typeface="Arial" panose="020B0604020202020204" pitchFamily="34" charset="0"/>
                <a:cs typeface="Arial" panose="020B0604020202020204" pitchFamily="34" charset="0"/>
              </a:rPr>
              <a:t>“Do you </a:t>
            </a:r>
            <a:r>
              <a:rPr lang="en-AU" sz="3600" b="1" dirty="0">
                <a:latin typeface="Arial" panose="020B0604020202020204" pitchFamily="34" charset="0"/>
                <a:cs typeface="Arial" panose="020B0604020202020204" pitchFamily="34" charset="0"/>
              </a:rPr>
              <a:t>believe that a child can die in the middle of the Pacific Ocean?”</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sz="quarter" idx="13"/>
          </p:nvPr>
        </p:nvSpPr>
        <p:spPr>
          <a:xfrm>
            <a:off x="685801" y="2063396"/>
            <a:ext cx="5088714" cy="3311189"/>
          </a:xfrm>
        </p:spPr>
        <p:txBody>
          <a:bodyPr>
            <a:normAutofit lnSpcReduction="10000"/>
          </a:bodyPr>
          <a:lstStyle/>
          <a:p>
            <a:r>
              <a:rPr lang="en-US" dirty="0">
                <a:latin typeface="Arial" panose="020B0604020202020204" pitchFamily="34" charset="0"/>
                <a:cs typeface="Arial" panose="020B0604020202020204" pitchFamily="34" charset="0"/>
              </a:rPr>
              <a:t>Title – meaning? Symbol? How might it contribute to meaning? </a:t>
            </a:r>
          </a:p>
          <a:p>
            <a:r>
              <a:rPr lang="en-US" dirty="0">
                <a:latin typeface="Arial" panose="020B0604020202020204" pitchFamily="34" charset="0"/>
                <a:cs typeface="Arial" panose="020B0604020202020204" pitchFamily="34" charset="0"/>
              </a:rPr>
              <a:t>Genre – conventions of genre? Structure? Language features?</a:t>
            </a:r>
          </a:p>
          <a:p>
            <a:r>
              <a:rPr lang="en-US" dirty="0">
                <a:latin typeface="Arial" panose="020B0604020202020204" pitchFamily="34" charset="0"/>
                <a:cs typeface="Arial" panose="020B0604020202020204" pitchFamily="34" charset="0"/>
              </a:rPr>
              <a:t>Narration?</a:t>
            </a:r>
          </a:p>
          <a:p>
            <a:r>
              <a:rPr lang="en-US" dirty="0">
                <a:latin typeface="Arial" panose="020B0604020202020204" pitchFamily="34" charset="0"/>
                <a:cs typeface="Arial" panose="020B0604020202020204" pitchFamily="34" charset="0"/>
              </a:rPr>
              <a:t>Concepts – synonyms for probable concepts</a:t>
            </a:r>
          </a:p>
          <a:p>
            <a:pPr marL="0" indent="0">
              <a:buNone/>
            </a:pPr>
            <a:endParaRPr lang="en-US" dirty="0"/>
          </a:p>
        </p:txBody>
      </p:sp>
      <p:sp>
        <p:nvSpPr>
          <p:cNvPr id="4" name="Content Placeholder 3"/>
          <p:cNvSpPr>
            <a:spLocks noGrp="1"/>
          </p:cNvSpPr>
          <p:nvPr>
            <p:ph sz="quarter" idx="14"/>
          </p:nvPr>
        </p:nvSpPr>
        <p:spPr/>
        <p:txBody>
          <a:bodyPr>
            <a:normAutofit fontScale="77500" lnSpcReduction="20000"/>
          </a:bodyPr>
          <a:lstStyle/>
          <a:p>
            <a:r>
              <a:rPr lang="en-US" sz="1600" dirty="0" smtClean="0">
                <a:latin typeface="Arial" panose="020B0604020202020204" pitchFamily="34" charset="0"/>
                <a:cs typeface="Arial" panose="020B0604020202020204" pitchFamily="34" charset="0"/>
              </a:rPr>
              <a:t>Boat people? Refugees? Connotations of child (myth), enormity of ocean – contrast. </a:t>
            </a:r>
          </a:p>
          <a:p>
            <a:r>
              <a:rPr lang="en-US" sz="1600" dirty="0" smtClean="0">
                <a:latin typeface="Arial" panose="020B0604020202020204" pitchFamily="34" charset="0"/>
                <a:cs typeface="Arial" panose="020B0604020202020204" pitchFamily="34" charset="0"/>
              </a:rPr>
              <a:t>Poem – compact form, provokes thought, absence of rhyme, run on sentences, rhetorical questions, repetition, assonance, comparisons (first world problems), visual images, simile, situational irony, myths activated – mother, child</a:t>
            </a:r>
          </a:p>
          <a:p>
            <a:r>
              <a:rPr lang="en-US" sz="1600" dirty="0" smtClean="0">
                <a:latin typeface="Arial" panose="020B0604020202020204" pitchFamily="34" charset="0"/>
                <a:cs typeface="Arial" panose="020B0604020202020204" pitchFamily="34" charset="0"/>
              </a:rPr>
              <a:t>Third person omniscient focalizing externally on child, use of we (first person) also – effect?</a:t>
            </a:r>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Refugee, asylum seeker, social justice, injustice, cruelty, abandonment, persecution, displacement, freedom, abuse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72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2446</TotalTime>
  <Words>5185</Words>
  <Application>Microsoft Office PowerPoint</Application>
  <PresentationFormat>Widescreen</PresentationFormat>
  <Paragraphs>366</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Impact</vt:lpstr>
      <vt:lpstr>Main Event</vt:lpstr>
      <vt:lpstr>English Extension Challenge</vt:lpstr>
      <vt:lpstr>Feedback on “Yours” </vt:lpstr>
      <vt:lpstr>Feedback on “yours”</vt:lpstr>
      <vt:lpstr>Interpreting tips</vt:lpstr>
      <vt:lpstr>Ideology</vt:lpstr>
      <vt:lpstr>Central idea, supporting ideas</vt:lpstr>
      <vt:lpstr>The Challenge</vt:lpstr>
      <vt:lpstr>Text 1</vt:lpstr>
      <vt:lpstr>“Do you believe that a child can die in the middle of the Pacific Ocean?” </vt:lpstr>
      <vt:lpstr>“Do you believe that a child can die in the middle of the Pacific Ocean?” (I DO)</vt:lpstr>
      <vt:lpstr>Text 2</vt:lpstr>
      <vt:lpstr>“The Greater Good” </vt:lpstr>
      <vt:lpstr>“The Greater Good”</vt:lpstr>
      <vt:lpstr>Text 3 “Battlefield”</vt:lpstr>
      <vt:lpstr>“Battlefield”</vt:lpstr>
      <vt:lpstr>“Battlefield”</vt:lpstr>
      <vt:lpstr>Text 4: “A Savage Claw”</vt:lpstr>
      <vt:lpstr>“A Savage Claw”</vt:lpstr>
      <vt:lpstr>Text 4</vt:lpstr>
      <vt:lpstr>Text 5: “stop playing the victim” You do</vt:lpstr>
      <vt:lpstr>“Stop Playing the Victim” </vt:lpstr>
      <vt:lpstr>“Stop Playing the Victim”</vt:lpstr>
      <vt:lpstr>Text 6: “The Drover’s wife”</vt:lpstr>
      <vt:lpstr>“The Drover’s Wife”</vt:lpstr>
      <vt:lpstr>“The Drover’s Wife”</vt:lpstr>
      <vt:lpstr>Text 7: “The Stones” (full text)</vt:lpstr>
      <vt:lpstr>“The Stones” </vt:lpstr>
      <vt:lpstr>“The Stones”</vt:lpstr>
      <vt:lpstr>Text 8: “The Cell”</vt:lpstr>
      <vt:lpstr>“The Cell”</vt:lpstr>
      <vt:lpstr>“The Cell”</vt:lpstr>
      <vt:lpstr>Text 9: “Barn Burning”</vt:lpstr>
      <vt:lpstr>“Barn Burning”</vt:lpstr>
      <vt:lpstr>“Barn Burning”</vt:lpstr>
      <vt:lpstr>Text 10: “The lion, the Witch and the wardrobe”</vt:lpstr>
      <vt:lpstr>“The lion, the witch and the wardrobe”</vt:lpstr>
      <vt:lpstr>“The Lion, the witch and the wardrobe”</vt:lpstr>
      <vt:lpstr>Text 11: “The Counselor”</vt:lpstr>
      <vt:lpstr>“The counselor”</vt:lpstr>
      <vt:lpstr>“The Counselor”</vt:lpstr>
      <vt:lpstr>“The Counsellor”</vt:lpstr>
      <vt:lpstr>Text 12: “Girl” </vt:lpstr>
      <vt:lpstr>“Girl”</vt:lpstr>
      <vt:lpstr>“Girl”</vt:lpstr>
      <vt:lpstr>Text 13: “Davy CrockeTt”</vt:lpstr>
      <vt:lpstr>“Davy Crocket”</vt:lpstr>
      <vt:lpstr>“Davy Crockett”</vt:lpstr>
      <vt:lpstr>Text 14: “The case of four and twenty blackbirds”</vt:lpstr>
      <vt:lpstr>“The case of four and twenty blackbirds” neil gaimon</vt:lpstr>
      <vt:lpstr>“The case of four and twenty blackbirds”</vt:lpstr>
      <vt:lpstr>Text 15:  “Ain’t I a Woman?”</vt:lpstr>
      <vt:lpstr>“Ain’t I a Woman? </vt:lpstr>
      <vt:lpstr>“Ain’t I a Woman?”</vt:lpstr>
      <vt:lpstr>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Extension Challenge</dc:title>
  <dc:creator>Elizabeth Woolaston</dc:creator>
  <cp:lastModifiedBy>Elizabeth Woolaston</cp:lastModifiedBy>
  <cp:revision>73</cp:revision>
  <dcterms:created xsi:type="dcterms:W3CDTF">2020-10-17T03:50:34Z</dcterms:created>
  <dcterms:modified xsi:type="dcterms:W3CDTF">2020-10-22T10:12:50Z</dcterms:modified>
</cp:coreProperties>
</file>