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71" r:id="rId3"/>
    <p:sldId id="298" r:id="rId4"/>
    <p:sldId id="300" r:id="rId5"/>
    <p:sldId id="296" r:id="rId6"/>
    <p:sldId id="301" r:id="rId7"/>
    <p:sldId id="297" r:id="rId8"/>
    <p:sldId id="302" r:id="rId9"/>
    <p:sldId id="282" r:id="rId10"/>
    <p:sldId id="269" r:id="rId11"/>
    <p:sldId id="257" r:id="rId12"/>
    <p:sldId id="303" r:id="rId13"/>
    <p:sldId id="304" r:id="rId14"/>
    <p:sldId id="277" r:id="rId15"/>
    <p:sldId id="265" r:id="rId16"/>
    <p:sldId id="274" r:id="rId17"/>
    <p:sldId id="283" r:id="rId18"/>
    <p:sldId id="317" r:id="rId19"/>
    <p:sldId id="318" r:id="rId20"/>
    <p:sldId id="313" r:id="rId21"/>
    <p:sldId id="312" r:id="rId22"/>
    <p:sldId id="284" r:id="rId23"/>
    <p:sldId id="262" r:id="rId24"/>
    <p:sldId id="307" r:id="rId25"/>
    <p:sldId id="321" r:id="rId26"/>
    <p:sldId id="305" r:id="rId27"/>
    <p:sldId id="306" r:id="rId28"/>
    <p:sldId id="259" r:id="rId29"/>
    <p:sldId id="270" r:id="rId30"/>
    <p:sldId id="279" r:id="rId31"/>
    <p:sldId id="287" r:id="rId32"/>
    <p:sldId id="261" r:id="rId33"/>
    <p:sldId id="285" r:id="rId34"/>
    <p:sldId id="288" r:id="rId35"/>
    <p:sldId id="280" r:id="rId36"/>
    <p:sldId id="289" r:id="rId37"/>
    <p:sldId id="290" r:id="rId38"/>
    <p:sldId id="291" r:id="rId39"/>
    <p:sldId id="260" r:id="rId40"/>
    <p:sldId id="292" r:id="rId41"/>
    <p:sldId id="258" r:id="rId42"/>
    <p:sldId id="293" r:id="rId43"/>
    <p:sldId id="294" r:id="rId44"/>
    <p:sldId id="295" r:id="rId45"/>
    <p:sldId id="319" r:id="rId46"/>
    <p:sldId id="263" r:id="rId47"/>
    <p:sldId id="268" r:id="rId48"/>
    <p:sldId id="276" r:id="rId49"/>
    <p:sldId id="316" r:id="rId50"/>
    <p:sldId id="299" r:id="rId51"/>
    <p:sldId id="314" r:id="rId52"/>
    <p:sldId id="315" r:id="rId53"/>
    <p:sldId id="320" r:id="rId54"/>
    <p:sldId id="311"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9" autoAdjust="0"/>
    <p:restoredTop sz="94636" autoAdjust="0"/>
  </p:normalViewPr>
  <p:slideViewPr>
    <p:cSldViewPr snapToGrid="0">
      <p:cViewPr varScale="1">
        <p:scale>
          <a:sx n="103" d="100"/>
          <a:sy n="103" d="100"/>
        </p:scale>
        <p:origin x="144" y="180"/>
      </p:cViewPr>
      <p:guideLst/>
    </p:cSldViewPr>
  </p:slideViewPr>
  <p:notesTextViewPr>
    <p:cViewPr>
      <p:scale>
        <a:sx n="1" d="1"/>
        <a:sy n="1" d="1"/>
      </p:scale>
      <p:origin x="0" y="0"/>
    </p:cViewPr>
  </p:notesTextViewPr>
  <p:sorterViewPr>
    <p:cViewPr>
      <p:scale>
        <a:sx n="100" d="100"/>
        <a:sy n="100" d="100"/>
      </p:scale>
      <p:origin x="0" y="-31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02-Jan-21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02-Jan-21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02-Jan-21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02-Jan-21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02-Jan-21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02-Jan-21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02-Jan-21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02-Jan-21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02-Jan-21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02-Jan-21</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02-Jan-21</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02-Jan-21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literaryterms.net/rhetorical-device/"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padlet.com/ejwoolaston/kd34aru8yj89zg49"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padlet.com/ejwoolaston/bxvjawq1820lowvk"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Constructing a reading using text-centred reading strategies and Information on the External Assessment</a:t>
            </a:r>
            <a:endParaRPr lang="en-US" sz="3600" dirty="0"/>
          </a:p>
        </p:txBody>
      </p:sp>
      <p:sp>
        <p:nvSpPr>
          <p:cNvPr id="3" name="Subtitle 2"/>
          <p:cNvSpPr>
            <a:spLocks noGrp="1"/>
          </p:cNvSpPr>
          <p:nvPr>
            <p:ph type="subTitle" idx="1"/>
          </p:nvPr>
        </p:nvSpPr>
        <p:spPr>
          <a:xfrm>
            <a:off x="1349767" y="4892973"/>
            <a:ext cx="7891272" cy="1069848"/>
          </a:xfrm>
        </p:spPr>
        <p:txBody>
          <a:bodyPr>
            <a:normAutofit fontScale="32500" lnSpcReduction="20000"/>
          </a:bodyPr>
          <a:lstStyle/>
          <a:p>
            <a:r>
              <a:rPr lang="en-US" sz="5500" dirty="0" smtClean="0"/>
              <a:t>Finding the ‘theme’, establishing a ‘central idea’.</a:t>
            </a:r>
          </a:p>
          <a:p>
            <a:r>
              <a:rPr lang="en-AU" sz="5500" dirty="0"/>
              <a:t>What sort of insight or perspective does the text give on life/the world/human nature?</a:t>
            </a:r>
            <a:endParaRPr lang="en-US" sz="5500" dirty="0"/>
          </a:p>
          <a:p>
            <a:r>
              <a:rPr lang="en-US" sz="2600" dirty="0"/>
              <a:t> </a:t>
            </a:r>
          </a:p>
        </p:txBody>
      </p:sp>
    </p:spTree>
    <p:extLst>
      <p:ext uri="{BB962C8B-B14F-4D97-AF65-F5344CB8AC3E}">
        <p14:creationId xmlns:p14="http://schemas.microsoft.com/office/powerpoint/2010/main" val="314955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the External Exam</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The QCAA identifies the following </a:t>
            </a:r>
            <a:r>
              <a:rPr lang="en-US" b="1" dirty="0" smtClean="0"/>
              <a:t>text-centred reading strategies:</a:t>
            </a:r>
            <a:endParaRPr lang="en-US" b="1" dirty="0"/>
          </a:p>
          <a:p>
            <a:pPr marL="0" indent="0">
              <a:buNone/>
            </a:pPr>
            <a:r>
              <a:rPr lang="en-US" b="1" dirty="0" smtClean="0">
                <a:solidFill>
                  <a:srgbClr val="FF0000"/>
                </a:solidFill>
              </a:rPr>
              <a:t>Generic conventions</a:t>
            </a:r>
          </a:p>
          <a:p>
            <a:pPr marL="0" indent="0">
              <a:buNone/>
            </a:pPr>
            <a:r>
              <a:rPr lang="en-US" b="1" dirty="0" smtClean="0">
                <a:solidFill>
                  <a:srgbClr val="FF0000"/>
                </a:solidFill>
              </a:rPr>
              <a:t>Binary oppositions</a:t>
            </a:r>
          </a:p>
          <a:p>
            <a:pPr marL="0" indent="0">
              <a:buNone/>
            </a:pPr>
            <a:r>
              <a:rPr lang="en-US" b="1" dirty="0" smtClean="0">
                <a:solidFill>
                  <a:srgbClr val="FF0000"/>
                </a:solidFill>
              </a:rPr>
              <a:t>Method of narration</a:t>
            </a:r>
          </a:p>
          <a:p>
            <a:pPr marL="0" indent="0">
              <a:buNone/>
            </a:pPr>
            <a:r>
              <a:rPr lang="en-US" b="1" dirty="0" smtClean="0">
                <a:solidFill>
                  <a:srgbClr val="FF0000"/>
                </a:solidFill>
              </a:rPr>
              <a:t>Symbols and metaphors</a:t>
            </a:r>
          </a:p>
          <a:p>
            <a:pPr marL="0" indent="0">
              <a:buNone/>
            </a:pPr>
            <a:r>
              <a:rPr lang="en-US" b="1" dirty="0" smtClean="0">
                <a:solidFill>
                  <a:srgbClr val="FF0000"/>
                </a:solidFill>
              </a:rPr>
              <a:t>Stylistic features and literary techniques</a:t>
            </a:r>
          </a:p>
          <a:p>
            <a:pPr marL="0" indent="0">
              <a:buNone/>
            </a:pPr>
            <a:r>
              <a:rPr lang="en-US" dirty="0" smtClean="0"/>
              <a:t>How do these contribute to the meaning of the text? How do they position the reader? How can we construct a unified meaning that is supported by these textual </a:t>
            </a:r>
            <a:r>
              <a:rPr lang="en-US" smtClean="0"/>
              <a:t>features? (Note – you only use the strategies that are most relevant in the construction of your interpretation. You do not need to employ all the listed strategies.)</a:t>
            </a:r>
            <a:endParaRPr lang="en-US" dirty="0" smtClean="0"/>
          </a:p>
          <a:p>
            <a:pPr marL="0" indent="0">
              <a:buNone/>
            </a:pPr>
            <a:r>
              <a:rPr lang="en-US" b="1" dirty="0" smtClean="0"/>
              <a:t>Let’s look at these in more detail as we apply each strategy to “</a:t>
            </a:r>
            <a:r>
              <a:rPr lang="en-US" b="1" i="1" dirty="0" smtClean="0"/>
              <a:t>Caged</a:t>
            </a:r>
            <a:r>
              <a:rPr lang="en-US" b="1" dirty="0" smtClean="0"/>
              <a:t>” by Geoffrey Goodfellow.</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0897" y="2575248"/>
            <a:ext cx="3079297" cy="1903445"/>
          </a:xfrm>
          <a:prstGeom prst="rect">
            <a:avLst/>
          </a:prstGeom>
        </p:spPr>
      </p:pic>
      <p:sp>
        <p:nvSpPr>
          <p:cNvPr id="5" name="Rectangle 4"/>
          <p:cNvSpPr/>
          <p:nvPr/>
        </p:nvSpPr>
        <p:spPr>
          <a:xfrm>
            <a:off x="4376057" y="2575248"/>
            <a:ext cx="3079102" cy="1436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LEARN THIS LIST!</a:t>
            </a:r>
            <a:endParaRPr lang="en-US" dirty="0"/>
          </a:p>
        </p:txBody>
      </p:sp>
    </p:spTree>
    <p:extLst>
      <p:ext uri="{BB962C8B-B14F-4D97-AF65-F5344CB8AC3E}">
        <p14:creationId xmlns:p14="http://schemas.microsoft.com/office/powerpoint/2010/main" val="330509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additive="base">
                                        <p:cTn id="2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additive="base">
                                        <p:cTn id="3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additive="base">
                                        <p:cTn id="3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additive="base">
                                        <p:cTn id="4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additive="base">
                                        <p:cTn id="5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Effect transition="in" filter="fade">
                                      <p:cBhvr>
                                        <p:cTn id="58" dur="5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Effect transition="in" filter="fade">
                                      <p:cBhvr>
                                        <p:cTn id="63" dur="1000"/>
                                        <p:tgtEl>
                                          <p:spTgt spid="3">
                                            <p:txEl>
                                              <p:pRg st="6" end="6"/>
                                            </p:txEl>
                                          </p:spTgt>
                                        </p:tgtEl>
                                      </p:cBhvr>
                                    </p:animEffect>
                                    <p:anim calcmode="lin" valueType="num">
                                      <p:cBhvr>
                                        <p:cTn id="6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Effect transition="in" filter="fade">
                                      <p:cBhvr>
                                        <p:cTn id="70" dur="1000"/>
                                        <p:tgtEl>
                                          <p:spTgt spid="3">
                                            <p:txEl>
                                              <p:pRg st="7" end="7"/>
                                            </p:txEl>
                                          </p:spTgt>
                                        </p:tgtEl>
                                      </p:cBhvr>
                                    </p:animEffect>
                                    <p:anim calcmode="lin" valueType="num">
                                      <p:cBhvr>
                                        <p:cTn id="7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identify the Literary Text Genre (</a:t>
            </a:r>
            <a:r>
              <a:rPr lang="en-US" sz="1600" b="1" dirty="0" smtClean="0">
                <a:solidFill>
                  <a:srgbClr val="FF0000"/>
                </a:solidFill>
              </a:rPr>
              <a:t>who can name </a:t>
            </a:r>
            <a:r>
              <a:rPr lang="en-US" sz="1600" b="1" smtClean="0">
                <a:solidFill>
                  <a:srgbClr val="FF0000"/>
                </a:solidFill>
              </a:rPr>
              <a:t>the most Literary Genres?</a:t>
            </a:r>
            <a:r>
              <a:rPr lang="en-US" smtClean="0"/>
              <a:t>)</a:t>
            </a:r>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8791" y="2120900"/>
            <a:ext cx="7780767" cy="4051300"/>
          </a:xfrm>
        </p:spPr>
      </p:pic>
    </p:spTree>
    <p:extLst>
      <p:ext uri="{BB962C8B-B14F-4D97-AF65-F5344CB8AC3E}">
        <p14:creationId xmlns:p14="http://schemas.microsoft.com/office/powerpoint/2010/main" val="348613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 calcmode="lin" valueType="num">
                                      <p:cBhvr>
                                        <p:cTn id="13" dur="1000" fill="hold"/>
                                        <p:tgtEl>
                                          <p:spTgt spid="9"/>
                                        </p:tgtEl>
                                        <p:attrNameLst>
                                          <p:attrName>style.rotation</p:attrName>
                                        </p:attrNameLst>
                                      </p:cBhvr>
                                      <p:tavLst>
                                        <p:tav tm="0">
                                          <p:val>
                                            <p:fltVal val="90"/>
                                          </p:val>
                                        </p:tav>
                                        <p:tav tm="100000">
                                          <p:val>
                                            <p:fltVal val="0"/>
                                          </p:val>
                                        </p:tav>
                                      </p:tavLst>
                                    </p:anim>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Literary genres: Fiction</a:t>
            </a:r>
            <a:endParaRPr lang="en-US" dirty="0"/>
          </a:p>
        </p:txBody>
      </p:sp>
      <p:sp>
        <p:nvSpPr>
          <p:cNvPr id="3" name="Content Placeholder 2"/>
          <p:cNvSpPr>
            <a:spLocks noGrp="1"/>
          </p:cNvSpPr>
          <p:nvPr>
            <p:ph idx="1"/>
          </p:nvPr>
        </p:nvSpPr>
        <p:spPr>
          <a:xfrm>
            <a:off x="1069848" y="2121408"/>
            <a:ext cx="2363817" cy="4050792"/>
          </a:xfrm>
        </p:spPr>
        <p:txBody>
          <a:bodyPr>
            <a:normAutofit lnSpcReduction="10000"/>
          </a:bodyPr>
          <a:lstStyle/>
          <a:p>
            <a:pPr marL="0" indent="0">
              <a:buNone/>
            </a:pPr>
            <a:endParaRPr lang="en-US" dirty="0" smtClean="0"/>
          </a:p>
          <a:p>
            <a:pPr marL="0" indent="0">
              <a:buNone/>
            </a:pPr>
            <a:r>
              <a:rPr lang="en-US" dirty="0" smtClean="0"/>
              <a:t>Realistic fiction</a:t>
            </a:r>
          </a:p>
          <a:p>
            <a:pPr marL="0" indent="0">
              <a:buNone/>
            </a:pPr>
            <a:r>
              <a:rPr lang="en-US" dirty="0" smtClean="0"/>
              <a:t>Gothic</a:t>
            </a:r>
          </a:p>
          <a:p>
            <a:pPr marL="0" indent="0">
              <a:buNone/>
            </a:pPr>
            <a:r>
              <a:rPr lang="en-US" dirty="0" smtClean="0"/>
              <a:t>Science Fiction</a:t>
            </a:r>
          </a:p>
          <a:p>
            <a:pPr marL="0" indent="0">
              <a:buNone/>
            </a:pPr>
            <a:r>
              <a:rPr lang="en-US" dirty="0" smtClean="0"/>
              <a:t>Romance</a:t>
            </a:r>
          </a:p>
          <a:p>
            <a:pPr marL="0" indent="0">
              <a:buNone/>
            </a:pPr>
            <a:r>
              <a:rPr lang="en-US" dirty="0" smtClean="0"/>
              <a:t>Fantasy</a:t>
            </a:r>
          </a:p>
          <a:p>
            <a:pPr marL="0" indent="0">
              <a:buNone/>
            </a:pPr>
            <a:r>
              <a:rPr lang="en-US" dirty="0" smtClean="0"/>
              <a:t>Mystery</a:t>
            </a:r>
          </a:p>
          <a:p>
            <a:pPr marL="0" indent="0">
              <a:buNone/>
            </a:pPr>
            <a:r>
              <a:rPr lang="en-US" dirty="0" smtClean="0"/>
              <a:t>Magic realism</a:t>
            </a:r>
          </a:p>
          <a:p>
            <a:pPr marL="0" indent="0">
              <a:buNone/>
            </a:pPr>
            <a:r>
              <a:rPr lang="en-US" dirty="0" smtClean="0"/>
              <a:t>Historical</a:t>
            </a:r>
          </a:p>
          <a:p>
            <a:pPr marL="0" indent="0">
              <a:buNone/>
            </a:pPr>
            <a:r>
              <a:rPr lang="en-US" dirty="0" smtClean="0"/>
              <a:t>Contemporary</a:t>
            </a:r>
          </a:p>
          <a:p>
            <a:pPr marL="0" indent="0">
              <a:buNone/>
            </a:pPr>
            <a:endParaRPr lang="en-US" dirty="0"/>
          </a:p>
        </p:txBody>
      </p:sp>
      <p:sp>
        <p:nvSpPr>
          <p:cNvPr id="4" name="Rectangle 3"/>
          <p:cNvSpPr/>
          <p:nvPr/>
        </p:nvSpPr>
        <p:spPr>
          <a:xfrm>
            <a:off x="3797559" y="2093976"/>
            <a:ext cx="3069772" cy="40828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Folktale</a:t>
            </a:r>
          </a:p>
          <a:p>
            <a:pPr algn="ctr"/>
            <a:r>
              <a:rPr lang="en-US" dirty="0" smtClean="0"/>
              <a:t>Myth </a:t>
            </a:r>
          </a:p>
          <a:p>
            <a:pPr algn="ctr"/>
            <a:r>
              <a:rPr lang="en-US" dirty="0" smtClean="0"/>
              <a:t>Legend</a:t>
            </a:r>
          </a:p>
          <a:p>
            <a:pPr algn="ctr"/>
            <a:r>
              <a:rPr lang="en-US" dirty="0" smtClean="0"/>
              <a:t>Horror/terror</a:t>
            </a:r>
          </a:p>
          <a:p>
            <a:pPr algn="ctr"/>
            <a:r>
              <a:rPr lang="en-US" dirty="0" smtClean="0"/>
              <a:t>Satire</a:t>
            </a:r>
          </a:p>
          <a:p>
            <a:pPr algn="ctr"/>
            <a:r>
              <a:rPr lang="en-US" dirty="0" smtClean="0"/>
              <a:t>Tall tale</a:t>
            </a:r>
          </a:p>
          <a:p>
            <a:pPr algn="ctr"/>
            <a:r>
              <a:rPr lang="en-US" dirty="0" smtClean="0"/>
              <a:t>Suspense</a:t>
            </a:r>
          </a:p>
          <a:p>
            <a:pPr algn="ctr"/>
            <a:r>
              <a:rPr lang="en-US" dirty="0" smtClean="0"/>
              <a:t>Comedy</a:t>
            </a:r>
          </a:p>
          <a:p>
            <a:pPr algn="ctr"/>
            <a:r>
              <a:rPr lang="en-US" dirty="0" smtClean="0"/>
              <a:t>Tragicomedy</a:t>
            </a:r>
          </a:p>
          <a:p>
            <a:pPr algn="ctr"/>
            <a:r>
              <a:rPr lang="en-US" dirty="0" smtClean="0"/>
              <a:t>Tragedy</a:t>
            </a:r>
          </a:p>
          <a:p>
            <a:pPr algn="ctr"/>
            <a:r>
              <a:rPr lang="en-US" dirty="0"/>
              <a:t>W</a:t>
            </a:r>
            <a:r>
              <a:rPr lang="en-US" dirty="0" smtClean="0"/>
              <a:t>estern</a:t>
            </a:r>
            <a:endParaRPr lang="en-US" dirty="0"/>
          </a:p>
        </p:txBody>
      </p:sp>
      <p:sp>
        <p:nvSpPr>
          <p:cNvPr id="5" name="Rectangle 4"/>
          <p:cNvSpPr/>
          <p:nvPr/>
        </p:nvSpPr>
        <p:spPr>
          <a:xfrm>
            <a:off x="8061649" y="2093976"/>
            <a:ext cx="2799184" cy="40782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Apocalyptic</a:t>
            </a:r>
          </a:p>
          <a:p>
            <a:pPr algn="ctr"/>
            <a:r>
              <a:rPr lang="en-US" dirty="0" smtClean="0"/>
              <a:t>Bildungsroman (coming of age)</a:t>
            </a:r>
          </a:p>
          <a:p>
            <a:pPr algn="ctr"/>
            <a:r>
              <a:rPr lang="en-US" dirty="0" smtClean="0"/>
              <a:t>Travel literature</a:t>
            </a:r>
          </a:p>
          <a:p>
            <a:pPr algn="ctr"/>
            <a:r>
              <a:rPr lang="en-US" dirty="0" smtClean="0"/>
              <a:t>Speculative fiction</a:t>
            </a:r>
          </a:p>
          <a:p>
            <a:pPr algn="ctr"/>
            <a:r>
              <a:rPr lang="en-US" dirty="0" smtClean="0"/>
              <a:t>Supernatural</a:t>
            </a:r>
          </a:p>
          <a:p>
            <a:pPr algn="ctr"/>
            <a:r>
              <a:rPr lang="en-US" dirty="0" smtClean="0"/>
              <a:t>Splatterpunk</a:t>
            </a:r>
          </a:p>
          <a:p>
            <a:pPr algn="ctr"/>
            <a:r>
              <a:rPr lang="en-US" dirty="0" smtClean="0"/>
              <a:t>Dystopian</a:t>
            </a:r>
          </a:p>
          <a:p>
            <a:pPr algn="ctr"/>
            <a:r>
              <a:rPr lang="en-US" dirty="0" smtClean="0"/>
              <a:t>Psychological thriller</a:t>
            </a:r>
          </a:p>
          <a:p>
            <a:pPr algn="ctr"/>
            <a:r>
              <a:rPr lang="en-US" dirty="0" smtClean="0"/>
              <a:t>Chicklit</a:t>
            </a:r>
          </a:p>
          <a:p>
            <a:pPr algn="ctr"/>
            <a:r>
              <a:rPr lang="en-US" dirty="0" smtClean="0"/>
              <a:t>Matron literature</a:t>
            </a:r>
          </a:p>
          <a:p>
            <a:pPr algn="ctr"/>
            <a:r>
              <a:rPr lang="en-US" dirty="0" smtClean="0"/>
              <a:t>Paranormal romance</a:t>
            </a:r>
          </a:p>
          <a:p>
            <a:pPr algn="ctr"/>
            <a:endParaRPr lang="en-US" dirty="0"/>
          </a:p>
        </p:txBody>
      </p:sp>
    </p:spTree>
    <p:extLst>
      <p:ext uri="{BB962C8B-B14F-4D97-AF65-F5344CB8AC3E}">
        <p14:creationId xmlns:p14="http://schemas.microsoft.com/office/powerpoint/2010/main" val="326922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1000"/>
                                        <p:tgtEl>
                                          <p:spTgt spid="3">
                                            <p:txEl>
                                              <p:pRg st="6" end="6"/>
                                            </p:txEl>
                                          </p:spTgt>
                                        </p:tgtEl>
                                      </p:cBhvr>
                                    </p:animEffect>
                                    <p:anim calcmode="lin" valueType="num">
                                      <p:cBhvr>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1000"/>
                                        <p:tgtEl>
                                          <p:spTgt spid="3">
                                            <p:txEl>
                                              <p:pRg st="7" end="7"/>
                                            </p:txEl>
                                          </p:spTgt>
                                        </p:tgtEl>
                                      </p:cBhvr>
                                    </p:animEffect>
                                    <p:anim calcmode="lin" valueType="num">
                                      <p:cBhvr>
                                        <p:cTn id="5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fade">
                                      <p:cBhvr>
                                        <p:cTn id="62" dur="1000"/>
                                        <p:tgtEl>
                                          <p:spTgt spid="3">
                                            <p:txEl>
                                              <p:pRg st="8" end="8"/>
                                            </p:txEl>
                                          </p:spTgt>
                                        </p:tgtEl>
                                      </p:cBhvr>
                                    </p:animEffect>
                                    <p:anim calcmode="lin" valueType="num">
                                      <p:cBhvr>
                                        <p:cTn id="6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3">
                                            <p:txEl>
                                              <p:pRg st="9" end="9"/>
                                            </p:txEl>
                                          </p:spTgt>
                                        </p:tgtEl>
                                        <p:attrNameLst>
                                          <p:attrName>style.visibility</p:attrName>
                                        </p:attrNameLst>
                                      </p:cBhvr>
                                      <p:to>
                                        <p:strVal val="visible"/>
                                      </p:to>
                                    </p:set>
                                    <p:animEffect transition="in" filter="fade">
                                      <p:cBhvr>
                                        <p:cTn id="69" dur="1000"/>
                                        <p:tgtEl>
                                          <p:spTgt spid="3">
                                            <p:txEl>
                                              <p:pRg st="9" end="9"/>
                                            </p:txEl>
                                          </p:spTgt>
                                        </p:tgtEl>
                                      </p:cBhvr>
                                    </p:animEffect>
                                    <p:anim calcmode="lin" valueType="num">
                                      <p:cBhvr>
                                        <p:cTn id="7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4"/>
                                        </p:tgtEl>
                                        <p:attrNameLst>
                                          <p:attrName>style.visibility</p:attrName>
                                        </p:attrNameLst>
                                      </p:cBhvr>
                                      <p:to>
                                        <p:strVal val="visible"/>
                                      </p:to>
                                    </p:set>
                                    <p:animEffect transition="in" filter="fade">
                                      <p:cBhvr>
                                        <p:cTn id="76" dur="1000"/>
                                        <p:tgtEl>
                                          <p:spTgt spid="4"/>
                                        </p:tgtEl>
                                      </p:cBhvr>
                                    </p:animEffect>
                                    <p:anim calcmode="lin" valueType="num">
                                      <p:cBhvr>
                                        <p:cTn id="77" dur="1000" fill="hold"/>
                                        <p:tgtEl>
                                          <p:spTgt spid="4"/>
                                        </p:tgtEl>
                                        <p:attrNameLst>
                                          <p:attrName>ppt_x</p:attrName>
                                        </p:attrNameLst>
                                      </p:cBhvr>
                                      <p:tavLst>
                                        <p:tav tm="0">
                                          <p:val>
                                            <p:strVal val="#ppt_x"/>
                                          </p:val>
                                        </p:tav>
                                        <p:tav tm="100000">
                                          <p:val>
                                            <p:strVal val="#ppt_x"/>
                                          </p:val>
                                        </p:tav>
                                      </p:tavLst>
                                    </p:anim>
                                    <p:anim calcmode="lin" valueType="num">
                                      <p:cBhvr>
                                        <p:cTn id="7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fade">
                                      <p:cBhvr>
                                        <p:cTn id="83" dur="1000"/>
                                        <p:tgtEl>
                                          <p:spTgt spid="5"/>
                                        </p:tgtEl>
                                      </p:cBhvr>
                                    </p:animEffect>
                                    <p:anim calcmode="lin" valueType="num">
                                      <p:cBhvr>
                                        <p:cTn id="84" dur="1000" fill="hold"/>
                                        <p:tgtEl>
                                          <p:spTgt spid="5"/>
                                        </p:tgtEl>
                                        <p:attrNameLst>
                                          <p:attrName>ppt_x</p:attrName>
                                        </p:attrNameLst>
                                      </p:cBhvr>
                                      <p:tavLst>
                                        <p:tav tm="0">
                                          <p:val>
                                            <p:strVal val="#ppt_x"/>
                                          </p:val>
                                        </p:tav>
                                        <p:tav tm="100000">
                                          <p:val>
                                            <p:strVal val="#ppt_x"/>
                                          </p:val>
                                        </p:tav>
                                      </p:tavLst>
                                    </p:anim>
                                    <p:anim calcmode="lin" valueType="num">
                                      <p:cBhvr>
                                        <p:cTn id="8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Poetry</a:t>
            </a:r>
            <a:endParaRPr lang="en-US" dirty="0"/>
          </a:p>
        </p:txBody>
      </p:sp>
      <p:sp>
        <p:nvSpPr>
          <p:cNvPr id="3" name="Content Placeholder 2"/>
          <p:cNvSpPr>
            <a:spLocks noGrp="1"/>
          </p:cNvSpPr>
          <p:nvPr>
            <p:ph idx="1"/>
          </p:nvPr>
        </p:nvSpPr>
        <p:spPr/>
        <p:txBody>
          <a:bodyPr/>
          <a:lstStyle/>
          <a:p>
            <a:pPr marL="0" indent="0">
              <a:buNone/>
            </a:pPr>
            <a:r>
              <a:rPr lang="en-US" dirty="0" smtClean="0"/>
              <a:t>Sonnet</a:t>
            </a:r>
          </a:p>
          <a:p>
            <a:pPr marL="0" indent="0">
              <a:buNone/>
            </a:pPr>
            <a:r>
              <a:rPr lang="en-US" dirty="0" smtClean="0"/>
              <a:t>Ode</a:t>
            </a:r>
          </a:p>
          <a:p>
            <a:pPr marL="0" indent="0">
              <a:buNone/>
            </a:pPr>
            <a:r>
              <a:rPr lang="en-US" dirty="0" smtClean="0"/>
              <a:t>Haiku</a:t>
            </a:r>
          </a:p>
          <a:p>
            <a:pPr marL="0" indent="0">
              <a:buNone/>
            </a:pPr>
            <a:r>
              <a:rPr lang="en-US" dirty="0" smtClean="0"/>
              <a:t>Ballad</a:t>
            </a:r>
          </a:p>
          <a:p>
            <a:pPr marL="0" indent="0">
              <a:buNone/>
            </a:pPr>
            <a:r>
              <a:rPr lang="en-US" dirty="0" smtClean="0"/>
              <a:t>Lyric poem</a:t>
            </a:r>
          </a:p>
          <a:p>
            <a:pPr marL="0" indent="0">
              <a:buNone/>
            </a:pPr>
            <a:r>
              <a:rPr lang="en-US" dirty="0" smtClean="0"/>
              <a:t>Blank verse</a:t>
            </a:r>
          </a:p>
          <a:p>
            <a:pPr marL="0" indent="0">
              <a:buNone/>
            </a:pPr>
            <a:r>
              <a:rPr lang="en-US" dirty="0" smtClean="0"/>
              <a:t>Free verse</a:t>
            </a:r>
          </a:p>
          <a:p>
            <a:pPr marL="0" indent="0">
              <a:buNone/>
            </a:pPr>
            <a:r>
              <a:rPr lang="en-US" dirty="0" smtClean="0"/>
              <a:t>Epic</a:t>
            </a:r>
          </a:p>
          <a:p>
            <a:pPr marL="0" indent="0">
              <a:buNone/>
            </a:pPr>
            <a:r>
              <a:rPr lang="en-US" dirty="0" smtClean="0"/>
              <a:t>Soliloquy</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7149" y="1726163"/>
            <a:ext cx="6452507" cy="3788229"/>
          </a:xfrm>
          <a:prstGeom prst="rect">
            <a:avLst/>
          </a:prstGeom>
        </p:spPr>
      </p:pic>
    </p:spTree>
    <p:extLst>
      <p:ext uri="{BB962C8B-B14F-4D97-AF65-F5344CB8AC3E}">
        <p14:creationId xmlns:p14="http://schemas.microsoft.com/office/powerpoint/2010/main" val="384869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down)">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Genre</a:t>
            </a:r>
            <a:endParaRPr lang="en-US" dirty="0"/>
          </a:p>
        </p:txBody>
      </p:sp>
      <p:sp>
        <p:nvSpPr>
          <p:cNvPr id="3" name="Content Placeholder 2"/>
          <p:cNvSpPr>
            <a:spLocks noGrp="1"/>
          </p:cNvSpPr>
          <p:nvPr>
            <p:ph idx="1"/>
          </p:nvPr>
        </p:nvSpPr>
        <p:spPr/>
        <p:txBody>
          <a:bodyPr/>
          <a:lstStyle/>
          <a:p>
            <a:pPr marL="0" indent="0">
              <a:buNone/>
            </a:pPr>
            <a:r>
              <a:rPr lang="en-AU" dirty="0"/>
              <a:t>— </a:t>
            </a:r>
            <a:r>
              <a:rPr lang="en-AU" i="1" dirty="0"/>
              <a:t>How does the text conform to or challenge the conventions associated with its genre to communicate key ideas or themes</a:t>
            </a:r>
            <a:r>
              <a:rPr lang="en-AU" i="1" dirty="0" smtClean="0"/>
              <a:t>?  QCAA</a:t>
            </a:r>
          </a:p>
          <a:p>
            <a:pPr marL="0" indent="0">
              <a:buNone/>
            </a:pPr>
            <a:r>
              <a:rPr lang="en-AU" i="1" dirty="0" smtClean="0"/>
              <a:t>What are the conventions associated with lyric poetry?</a:t>
            </a:r>
          </a:p>
          <a:p>
            <a:pPr marL="0" indent="0">
              <a:buNone/>
            </a:pPr>
            <a:endParaRPr lang="en-AU" i="1" dirty="0"/>
          </a:p>
          <a:p>
            <a:pPr marL="0" indent="0">
              <a:buNone/>
            </a:pPr>
            <a:r>
              <a:rPr lang="en-AU" dirty="0" smtClean="0"/>
              <a:t>The </a:t>
            </a:r>
            <a:r>
              <a:rPr lang="en-AU" b="1" dirty="0" smtClean="0"/>
              <a:t>lyric</a:t>
            </a:r>
            <a:r>
              <a:rPr lang="en-AU" dirty="0" smtClean="0"/>
              <a:t> poem, “Caged”, which </a:t>
            </a:r>
            <a:r>
              <a:rPr lang="en-AU" b="1" dirty="0" smtClean="0"/>
              <a:t>expresses strong thoughts and feelings</a:t>
            </a:r>
            <a:r>
              <a:rPr lang="en-AU" dirty="0" smtClean="0"/>
              <a:t>, uses evaluative language, symbolism, imagery and figurative language, thus conforming to poetic conventions. It is also organised into short verses.</a:t>
            </a:r>
          </a:p>
          <a:p>
            <a:pPr marL="0" indent="0">
              <a:buNone/>
            </a:pPr>
            <a:r>
              <a:rPr lang="en-AU" dirty="0" smtClean="0"/>
              <a:t>The poem challenges traditional poetic conventions through the lack of a rhyme scheme or punctuation. This type of poetry is called </a:t>
            </a:r>
            <a:r>
              <a:rPr lang="en-AU" b="1" dirty="0" smtClean="0"/>
              <a:t>free verse</a:t>
            </a:r>
            <a:r>
              <a:rPr lang="en-AU" dirty="0" smtClean="0"/>
              <a:t>.  </a:t>
            </a:r>
            <a:endParaRPr lang="en-US" dirty="0"/>
          </a:p>
        </p:txBody>
      </p:sp>
    </p:spTree>
    <p:extLst>
      <p:ext uri="{BB962C8B-B14F-4D97-AF65-F5344CB8AC3E}">
        <p14:creationId xmlns:p14="http://schemas.microsoft.com/office/powerpoint/2010/main" val="261647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purpose of the genre? </a:t>
            </a:r>
            <a:r>
              <a:rPr lang="en-US" sz="2700" dirty="0" smtClean="0"/>
              <a:t>What is the specific purpose of this text?</a:t>
            </a:r>
            <a:endParaRPr lang="en-US" sz="2700" dirty="0"/>
          </a:p>
        </p:txBody>
      </p:sp>
      <p:sp>
        <p:nvSpPr>
          <p:cNvPr id="3" name="Content Placeholder 2"/>
          <p:cNvSpPr>
            <a:spLocks noGrp="1"/>
          </p:cNvSpPr>
          <p:nvPr>
            <p:ph sz="half" idx="1"/>
          </p:nvPr>
        </p:nvSpPr>
        <p:spPr/>
        <p:txBody>
          <a:bodyPr>
            <a:normAutofit lnSpcReduction="10000"/>
          </a:bodyPr>
          <a:lstStyle/>
          <a:p>
            <a:r>
              <a:rPr lang="en-US" dirty="0" smtClean="0"/>
              <a:t>To entertain? E.g. narrative</a:t>
            </a:r>
          </a:p>
          <a:p>
            <a:r>
              <a:rPr lang="en-US" dirty="0" smtClean="0"/>
              <a:t>To provoke thought? E.g. narrative, essay, persuasive speech</a:t>
            </a:r>
          </a:p>
          <a:p>
            <a:r>
              <a:rPr lang="en-US" dirty="0" smtClean="0"/>
              <a:t>To expose injustice etc. through the construction of invited meaning?</a:t>
            </a:r>
          </a:p>
          <a:p>
            <a:r>
              <a:rPr lang="en-US" dirty="0" smtClean="0"/>
              <a:t>To persuade? E.g. political speech, advertisement, propaganda</a:t>
            </a:r>
          </a:p>
          <a:p>
            <a:r>
              <a:rPr lang="en-US" dirty="0" smtClean="0"/>
              <a:t>To argue? To give reasons for and against</a:t>
            </a:r>
          </a:p>
          <a:p>
            <a:r>
              <a:rPr lang="en-US" dirty="0"/>
              <a:t>To reflect? To </a:t>
            </a:r>
            <a:r>
              <a:rPr lang="en-AU" dirty="0"/>
              <a:t>analyse and examine an event, memory, or observation.</a:t>
            </a:r>
            <a:endParaRPr lang="en-US" dirty="0"/>
          </a:p>
          <a:p>
            <a:r>
              <a:rPr lang="en-US" dirty="0"/>
              <a:t>To record?</a:t>
            </a:r>
          </a:p>
          <a:p>
            <a:endParaRPr lang="en-US" dirty="0" smtClean="0"/>
          </a:p>
        </p:txBody>
      </p:sp>
      <p:sp>
        <p:nvSpPr>
          <p:cNvPr id="4" name="Content Placeholder 3"/>
          <p:cNvSpPr>
            <a:spLocks noGrp="1"/>
          </p:cNvSpPr>
          <p:nvPr>
            <p:ph sz="half" idx="2"/>
          </p:nvPr>
        </p:nvSpPr>
        <p:spPr/>
        <p:txBody>
          <a:bodyPr>
            <a:normAutofit lnSpcReduction="10000"/>
          </a:bodyPr>
          <a:lstStyle/>
          <a:p>
            <a:r>
              <a:rPr lang="en-US" dirty="0" smtClean="0"/>
              <a:t>To </a:t>
            </a:r>
            <a:r>
              <a:rPr lang="en-US" dirty="0"/>
              <a:t>recount? The retelling of an event or experience.</a:t>
            </a:r>
          </a:p>
          <a:p>
            <a:r>
              <a:rPr lang="en-US" dirty="0"/>
              <a:t>To explain and inform? (expository writing)</a:t>
            </a:r>
          </a:p>
          <a:p>
            <a:r>
              <a:rPr lang="en-US" dirty="0"/>
              <a:t>To describe?</a:t>
            </a:r>
          </a:p>
          <a:p>
            <a:r>
              <a:rPr lang="en-US" dirty="0"/>
              <a:t>To review?</a:t>
            </a:r>
          </a:p>
          <a:p>
            <a:r>
              <a:rPr lang="en-US" dirty="0"/>
              <a:t>To evaluate?</a:t>
            </a:r>
          </a:p>
          <a:p>
            <a:r>
              <a:rPr lang="en-US" dirty="0"/>
              <a:t>To satirize? (criticize and ridicule</a:t>
            </a:r>
            <a:r>
              <a:rPr lang="en-US" dirty="0" smtClean="0"/>
              <a:t>)</a:t>
            </a:r>
          </a:p>
          <a:p>
            <a:pPr marL="0" indent="0">
              <a:buNone/>
            </a:pPr>
            <a:r>
              <a:rPr lang="en-US" b="1" dirty="0" smtClean="0"/>
              <a:t>How would you explain the purpose of “Caged”? (There may be more than one purpose.)</a:t>
            </a:r>
            <a:endParaRPr lang="en-US" b="1" dirty="0"/>
          </a:p>
        </p:txBody>
      </p:sp>
    </p:spTree>
    <p:extLst>
      <p:ext uri="{BB962C8B-B14F-4D97-AF65-F5344CB8AC3E}">
        <p14:creationId xmlns:p14="http://schemas.microsoft.com/office/powerpoint/2010/main" val="399119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fade">
                                      <p:cBhvr>
                                        <p:cTn id="48" dur="1000"/>
                                        <p:tgtEl>
                                          <p:spTgt spid="4">
                                            <p:txEl>
                                              <p:pRg st="0" end="0"/>
                                            </p:txEl>
                                          </p:spTgt>
                                        </p:tgtEl>
                                      </p:cBhvr>
                                    </p:animEffect>
                                    <p:anim calcmode="lin" valueType="num">
                                      <p:cBhvr>
                                        <p:cTn id="4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animEffect transition="in" filter="fade">
                                      <p:cBhvr>
                                        <p:cTn id="55" dur="1000"/>
                                        <p:tgtEl>
                                          <p:spTgt spid="4">
                                            <p:txEl>
                                              <p:pRg st="1" end="1"/>
                                            </p:txEl>
                                          </p:spTgt>
                                        </p:tgtEl>
                                      </p:cBhvr>
                                    </p:animEffect>
                                    <p:anim calcmode="lin" valueType="num">
                                      <p:cBhvr>
                                        <p:cTn id="5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4">
                                            <p:txEl>
                                              <p:pRg st="2" end="2"/>
                                            </p:txEl>
                                          </p:spTgt>
                                        </p:tgtEl>
                                        <p:attrNameLst>
                                          <p:attrName>style.visibility</p:attrName>
                                        </p:attrNameLst>
                                      </p:cBhvr>
                                      <p:to>
                                        <p:strVal val="visible"/>
                                      </p:to>
                                    </p:set>
                                    <p:animEffect transition="in" filter="fade">
                                      <p:cBhvr>
                                        <p:cTn id="62" dur="1000"/>
                                        <p:tgtEl>
                                          <p:spTgt spid="4">
                                            <p:txEl>
                                              <p:pRg st="2" end="2"/>
                                            </p:txEl>
                                          </p:spTgt>
                                        </p:tgtEl>
                                      </p:cBhvr>
                                    </p:animEffect>
                                    <p:anim calcmode="lin" valueType="num">
                                      <p:cBhvr>
                                        <p:cTn id="6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6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4">
                                            <p:txEl>
                                              <p:pRg st="3" end="3"/>
                                            </p:txEl>
                                          </p:spTgt>
                                        </p:tgtEl>
                                        <p:attrNameLst>
                                          <p:attrName>style.visibility</p:attrName>
                                        </p:attrNameLst>
                                      </p:cBhvr>
                                      <p:to>
                                        <p:strVal val="visible"/>
                                      </p:to>
                                    </p:set>
                                    <p:animEffect transition="in" filter="fade">
                                      <p:cBhvr>
                                        <p:cTn id="69" dur="1000"/>
                                        <p:tgtEl>
                                          <p:spTgt spid="4">
                                            <p:txEl>
                                              <p:pRg st="3" end="3"/>
                                            </p:txEl>
                                          </p:spTgt>
                                        </p:tgtEl>
                                      </p:cBhvr>
                                    </p:animEffect>
                                    <p:anim calcmode="lin" valueType="num">
                                      <p:cBhvr>
                                        <p:cTn id="7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4">
                                            <p:txEl>
                                              <p:pRg st="4" end="4"/>
                                            </p:txEl>
                                          </p:spTgt>
                                        </p:tgtEl>
                                        <p:attrNameLst>
                                          <p:attrName>style.visibility</p:attrName>
                                        </p:attrNameLst>
                                      </p:cBhvr>
                                      <p:to>
                                        <p:strVal val="visible"/>
                                      </p:to>
                                    </p:set>
                                    <p:animEffect transition="in" filter="fade">
                                      <p:cBhvr>
                                        <p:cTn id="76" dur="1000"/>
                                        <p:tgtEl>
                                          <p:spTgt spid="4">
                                            <p:txEl>
                                              <p:pRg st="4" end="4"/>
                                            </p:txEl>
                                          </p:spTgt>
                                        </p:tgtEl>
                                      </p:cBhvr>
                                    </p:animEffect>
                                    <p:anim calcmode="lin" valueType="num">
                                      <p:cBhvr>
                                        <p:cTn id="7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78"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4">
                                            <p:txEl>
                                              <p:pRg st="5" end="5"/>
                                            </p:txEl>
                                          </p:spTgt>
                                        </p:tgtEl>
                                        <p:attrNameLst>
                                          <p:attrName>style.visibility</p:attrName>
                                        </p:attrNameLst>
                                      </p:cBhvr>
                                      <p:to>
                                        <p:strVal val="visible"/>
                                      </p:to>
                                    </p:set>
                                    <p:animEffect transition="in" filter="fade">
                                      <p:cBhvr>
                                        <p:cTn id="83" dur="1000"/>
                                        <p:tgtEl>
                                          <p:spTgt spid="4">
                                            <p:txEl>
                                              <p:pRg st="5" end="5"/>
                                            </p:txEl>
                                          </p:spTgt>
                                        </p:tgtEl>
                                      </p:cBhvr>
                                    </p:animEffect>
                                    <p:anim calcmode="lin" valueType="num">
                                      <p:cBhvr>
                                        <p:cTn id="84"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85"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4">
                                            <p:txEl>
                                              <p:pRg st="6" end="6"/>
                                            </p:txEl>
                                          </p:spTgt>
                                        </p:tgtEl>
                                        <p:attrNameLst>
                                          <p:attrName>style.visibility</p:attrName>
                                        </p:attrNameLst>
                                      </p:cBhvr>
                                      <p:to>
                                        <p:strVal val="visible"/>
                                      </p:to>
                                    </p:set>
                                    <p:animEffect transition="in" filter="fade">
                                      <p:cBhvr>
                                        <p:cTn id="90" dur="1000"/>
                                        <p:tgtEl>
                                          <p:spTgt spid="4">
                                            <p:txEl>
                                              <p:pRg st="6" end="6"/>
                                            </p:txEl>
                                          </p:spTgt>
                                        </p:tgtEl>
                                      </p:cBhvr>
                                    </p:animEffect>
                                    <p:anim calcmode="lin" valueType="num">
                                      <p:cBhvr>
                                        <p:cTn id="91"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92"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sz="2900" b="1" dirty="0"/>
              <a:t>The purposes of narratives:</a:t>
            </a:r>
          </a:p>
          <a:p>
            <a:pPr marL="0" indent="0">
              <a:buNone/>
            </a:pPr>
            <a:r>
              <a:rPr lang="en-AU" sz="2900" dirty="0"/>
              <a:t>The basic purpose of narrative is </a:t>
            </a:r>
            <a:r>
              <a:rPr lang="en-AU" sz="2900" b="1" dirty="0"/>
              <a:t>to entertain</a:t>
            </a:r>
            <a:r>
              <a:rPr lang="en-AU" sz="2900" dirty="0"/>
              <a:t>, to gain and hold a readers' interest. However narratives can also be written to </a:t>
            </a:r>
            <a:r>
              <a:rPr lang="en-AU" sz="2900" b="1" dirty="0"/>
              <a:t>teach or inform, to change attitudes / social opinions</a:t>
            </a:r>
            <a:r>
              <a:rPr lang="en-AU" sz="2900" dirty="0"/>
              <a:t>.</a:t>
            </a:r>
          </a:p>
          <a:p>
            <a:pPr marL="0" indent="0">
              <a:buNone/>
            </a:pPr>
            <a:r>
              <a:rPr lang="en-AU" sz="2900" dirty="0"/>
              <a:t>The purpose of some narratives is to </a:t>
            </a:r>
            <a:r>
              <a:rPr lang="en-AU" sz="2900" b="1" dirty="0"/>
              <a:t>expose</a:t>
            </a:r>
            <a:r>
              <a:rPr lang="en-AU" sz="2900" dirty="0"/>
              <a:t> the injustice, social inequality and prejudicial attitudes underpinning dominant race, gender and class discourses. For example, a story written from a feminist perspective might seek to </a:t>
            </a:r>
            <a:r>
              <a:rPr lang="en-AU" sz="2900" b="1" dirty="0"/>
              <a:t>expose</a:t>
            </a:r>
            <a:r>
              <a:rPr lang="en-AU" sz="2900" dirty="0"/>
              <a:t> the misuse of patriarchal power in the relationships between men and women. E.g. between father and daughter, husband and wife.</a:t>
            </a:r>
          </a:p>
          <a:p>
            <a:pPr marL="0" indent="0">
              <a:buNone/>
            </a:pPr>
            <a:endParaRPr lang="en-AU" sz="2900" dirty="0"/>
          </a:p>
          <a:p>
            <a:pPr marL="0" indent="0">
              <a:buNone/>
            </a:pPr>
            <a:r>
              <a:rPr lang="en-AU" sz="3600" dirty="0"/>
              <a:t>PS When the invited meaning of a narrative supports dominant discourses in society, seeking to naturalise power imbalances, the resistant reader may </a:t>
            </a:r>
            <a:r>
              <a:rPr lang="en-AU" sz="3600" b="1" dirty="0"/>
              <a:t>reveal the sexist/classist/racist ideology underpinning the narrative. </a:t>
            </a:r>
          </a:p>
          <a:p>
            <a:pPr marL="0" indent="0">
              <a:buNone/>
            </a:pPr>
            <a:endParaRPr lang="en-AU" b="1" dirty="0"/>
          </a:p>
          <a:p>
            <a:endParaRPr lang="en-US" dirty="0"/>
          </a:p>
        </p:txBody>
      </p:sp>
    </p:spTree>
    <p:extLst>
      <p:ext uri="{BB962C8B-B14F-4D97-AF65-F5344CB8AC3E}">
        <p14:creationId xmlns:p14="http://schemas.microsoft.com/office/powerpoint/2010/main" val="71880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Reveal or Conceal?</a:t>
            </a:r>
            <a:endParaRPr lang="en-US" dirty="0"/>
          </a:p>
        </p:txBody>
      </p:sp>
      <p:sp>
        <p:nvSpPr>
          <p:cNvPr id="3" name="Content Placeholder 2"/>
          <p:cNvSpPr>
            <a:spLocks noGrp="1"/>
          </p:cNvSpPr>
          <p:nvPr>
            <p:ph idx="1"/>
          </p:nvPr>
        </p:nvSpPr>
        <p:spPr/>
        <p:txBody>
          <a:bodyPr/>
          <a:lstStyle/>
          <a:p>
            <a:pPr marL="0" indent="0">
              <a:buNone/>
            </a:pPr>
            <a:endParaRPr lang="en-AU" b="1" dirty="0" smtClean="0">
              <a:solidFill>
                <a:srgbClr val="FF0000"/>
              </a:solidFill>
            </a:endParaRPr>
          </a:p>
          <a:p>
            <a:pPr marL="0" indent="0">
              <a:buNone/>
            </a:pPr>
            <a:r>
              <a:rPr lang="en-AU" sz="2800" b="1" dirty="0" smtClean="0">
                <a:solidFill>
                  <a:srgbClr val="FF0000"/>
                </a:solidFill>
              </a:rPr>
              <a:t>VIP </a:t>
            </a:r>
            <a:r>
              <a:rPr lang="en-AU" sz="2800" b="1" dirty="0">
                <a:solidFill>
                  <a:srgbClr val="FF0000"/>
                </a:solidFill>
              </a:rPr>
              <a:t>Know the difference between a text that </a:t>
            </a:r>
            <a:r>
              <a:rPr lang="en-AU" sz="2800" b="1" dirty="0">
                <a:solidFill>
                  <a:srgbClr val="FF0000"/>
                </a:solidFill>
                <a:effectLst>
                  <a:outerShdw blurRad="38100" dist="38100" dir="2700000" algn="tl">
                    <a:srgbClr val="000000">
                      <a:alpha val="43137"/>
                    </a:srgbClr>
                  </a:outerShdw>
                </a:effectLst>
              </a:rPr>
              <a:t>exposes</a:t>
            </a:r>
            <a:r>
              <a:rPr lang="en-AU" sz="2800" b="1" dirty="0">
                <a:solidFill>
                  <a:srgbClr val="FF0000"/>
                </a:solidFill>
              </a:rPr>
              <a:t> power imbalances and one that </a:t>
            </a:r>
            <a:r>
              <a:rPr lang="en-AU" sz="2800" b="1" dirty="0">
                <a:solidFill>
                  <a:srgbClr val="FF0000"/>
                </a:solidFill>
                <a:effectLst>
                  <a:outerShdw blurRad="38100" dist="38100" dir="2700000" algn="tl">
                    <a:srgbClr val="000000">
                      <a:alpha val="43137"/>
                    </a:srgbClr>
                  </a:outerShdw>
                </a:effectLst>
              </a:rPr>
              <a:t>conceals</a:t>
            </a:r>
            <a:r>
              <a:rPr lang="en-AU" sz="2800" b="1" dirty="0">
                <a:solidFill>
                  <a:srgbClr val="FF0000"/>
                </a:solidFill>
              </a:rPr>
              <a:t> and </a:t>
            </a:r>
            <a:r>
              <a:rPr lang="en-AU" sz="2800" b="1" dirty="0">
                <a:solidFill>
                  <a:srgbClr val="FF0000"/>
                </a:solidFill>
                <a:effectLst>
                  <a:outerShdw blurRad="38100" dist="38100" dir="2700000" algn="tl">
                    <a:srgbClr val="000000">
                      <a:alpha val="43137"/>
                    </a:srgbClr>
                  </a:outerShdw>
                </a:effectLst>
              </a:rPr>
              <a:t>naturalizes/normalises</a:t>
            </a:r>
            <a:r>
              <a:rPr lang="en-AU" sz="2800" b="1" dirty="0">
                <a:solidFill>
                  <a:srgbClr val="FF0000"/>
                </a:solidFill>
              </a:rPr>
              <a:t> racism, classism and sexism.  </a:t>
            </a:r>
          </a:p>
          <a:p>
            <a:pPr marL="0" indent="0">
              <a:buNone/>
            </a:pPr>
            <a:endParaRPr lang="en-AU" sz="2800" b="1" dirty="0"/>
          </a:p>
          <a:p>
            <a:pPr marL="0" indent="0">
              <a:buNone/>
            </a:pPr>
            <a:r>
              <a:rPr lang="en-AU" sz="2400" b="1" dirty="0">
                <a:solidFill>
                  <a:srgbClr val="FF0000"/>
                </a:solidFill>
              </a:rPr>
              <a:t>TIP: ASK-</a:t>
            </a:r>
            <a:r>
              <a:rPr lang="en-AU" b="1" dirty="0"/>
              <a:t> </a:t>
            </a:r>
            <a:r>
              <a:rPr lang="en-AU" b="1" dirty="0">
                <a:solidFill>
                  <a:srgbClr val="FF0000"/>
                </a:solidFill>
              </a:rPr>
              <a:t>DOES THE TEXT REVEAL OR CONCEAL???? </a:t>
            </a:r>
          </a:p>
          <a:p>
            <a:pPr marL="0" indent="0">
              <a:buNone/>
            </a:pPr>
            <a:r>
              <a:rPr lang="en-AU" b="1" dirty="0"/>
              <a:t>Does “Caged” reveal or conceal harmful ideology</a:t>
            </a:r>
            <a:r>
              <a:rPr lang="en-AU" b="1" dirty="0" smtClean="0"/>
              <a:t>? How do you know?</a:t>
            </a:r>
            <a:endParaRPr lang="en-US" b="1" dirty="0"/>
          </a:p>
          <a:p>
            <a:pPr marL="0" indent="0">
              <a:buNone/>
            </a:pPr>
            <a:r>
              <a:rPr lang="en-US" dirty="0" err="1" smtClean="0"/>
              <a:t>Pst</a:t>
            </a:r>
            <a:r>
              <a:rPr lang="en-US" dirty="0" smtClean="0"/>
              <a:t>…”Caged reveals harmful masculinist ideology but does it conceal a sexist ideology that is biased against men? </a:t>
            </a:r>
            <a:endParaRPr lang="en-US" dirty="0"/>
          </a:p>
        </p:txBody>
      </p:sp>
    </p:spTree>
    <p:extLst>
      <p:ext uri="{BB962C8B-B14F-4D97-AF65-F5344CB8AC3E}">
        <p14:creationId xmlns:p14="http://schemas.microsoft.com/office/powerpoint/2010/main" val="374679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Recalling</a:t>
            </a:r>
            <a:endParaRPr lang="en-US" dirty="0"/>
          </a:p>
        </p:txBody>
      </p:sp>
      <p:sp>
        <p:nvSpPr>
          <p:cNvPr id="3" name="Content Placeholder 2"/>
          <p:cNvSpPr>
            <a:spLocks noGrp="1"/>
          </p:cNvSpPr>
          <p:nvPr>
            <p:ph sz="half" idx="1"/>
          </p:nvPr>
        </p:nvSpPr>
        <p:spPr/>
        <p:txBody>
          <a:bodyPr/>
          <a:lstStyle/>
          <a:p>
            <a:pPr marL="0" indent="0">
              <a:buNone/>
            </a:pPr>
            <a:r>
              <a:rPr lang="en-US" dirty="0" smtClean="0"/>
              <a:t>What are the five broad text-centred strategies listed in the QCAA document? (write - 1 minute)</a:t>
            </a:r>
          </a:p>
          <a:p>
            <a:pPr marL="457200" indent="-457200">
              <a:buAutoNum type="arabicPeriod"/>
            </a:pPr>
            <a:r>
              <a:rPr lang="en-US" dirty="0" smtClean="0"/>
              <a:t>Generic conventions</a:t>
            </a:r>
          </a:p>
          <a:p>
            <a:pPr marL="457200" indent="-457200">
              <a:buAutoNum type="arabicPeriod"/>
            </a:pPr>
            <a:r>
              <a:rPr lang="en-US" dirty="0" smtClean="0"/>
              <a:t>Binary oppositions</a:t>
            </a:r>
          </a:p>
          <a:p>
            <a:pPr marL="457200" indent="-457200">
              <a:buAutoNum type="arabicPeriod"/>
            </a:pPr>
            <a:r>
              <a:rPr lang="en-US" dirty="0" smtClean="0"/>
              <a:t>Narration</a:t>
            </a:r>
          </a:p>
          <a:p>
            <a:pPr marL="457200" indent="-457200">
              <a:buAutoNum type="arabicPeriod"/>
            </a:pPr>
            <a:r>
              <a:rPr lang="en-US" dirty="0" smtClean="0"/>
              <a:t>Symbols and metaphors</a:t>
            </a:r>
          </a:p>
          <a:p>
            <a:pPr marL="457200" indent="-457200">
              <a:buAutoNum type="arabicPeriod"/>
            </a:pPr>
            <a:r>
              <a:rPr lang="en-US" dirty="0" smtClean="0"/>
              <a:t>Stylistic features and literary techniques</a:t>
            </a:r>
            <a:endParaRPr lang="en-US" dirty="0"/>
          </a:p>
        </p:txBody>
      </p:sp>
      <p:sp>
        <p:nvSpPr>
          <p:cNvPr id="4" name="Content Placeholder 3"/>
          <p:cNvSpPr>
            <a:spLocks noGrp="1"/>
          </p:cNvSpPr>
          <p:nvPr>
            <p:ph sz="half" idx="2"/>
          </p:nvPr>
        </p:nvSpPr>
        <p:spPr/>
        <p:txBody>
          <a:bodyPr/>
          <a:lstStyle/>
          <a:p>
            <a:pPr marL="0" indent="0">
              <a:buNone/>
            </a:pPr>
            <a:r>
              <a:rPr lang="en-US" dirty="0" smtClean="0"/>
              <a:t>Who can list the five stylistic features and literary techniques categories? (write - 1 minute)</a:t>
            </a:r>
            <a:endParaRPr lang="en-US" dirty="0"/>
          </a:p>
          <a:p>
            <a:r>
              <a:rPr lang="en-US" dirty="0"/>
              <a:t>dialogue </a:t>
            </a:r>
          </a:p>
          <a:p>
            <a:r>
              <a:rPr lang="en-US" dirty="0" smtClean="0"/>
              <a:t>imagery </a:t>
            </a:r>
            <a:r>
              <a:rPr lang="en-US" dirty="0"/>
              <a:t>and figurative devices </a:t>
            </a:r>
          </a:p>
          <a:p>
            <a:r>
              <a:rPr lang="en-US" dirty="0" smtClean="0"/>
              <a:t>characterization </a:t>
            </a:r>
            <a:endParaRPr lang="en-US" dirty="0"/>
          </a:p>
          <a:p>
            <a:r>
              <a:rPr lang="en-US" dirty="0" smtClean="0"/>
              <a:t>text </a:t>
            </a:r>
            <a:r>
              <a:rPr lang="en-US" dirty="0"/>
              <a:t>structures </a:t>
            </a:r>
          </a:p>
          <a:p>
            <a:r>
              <a:rPr lang="en-US" dirty="0" smtClean="0"/>
              <a:t>rhetorical </a:t>
            </a:r>
            <a:r>
              <a:rPr lang="en-US" dirty="0"/>
              <a:t>devices. </a:t>
            </a:r>
            <a:endParaRPr lang="en-US" dirty="0" smtClean="0"/>
          </a:p>
          <a:p>
            <a:endParaRPr lang="en-US" dirty="0"/>
          </a:p>
          <a:p>
            <a:pPr marL="0" indent="0">
              <a:buNone/>
            </a:pPr>
            <a:r>
              <a:rPr lang="en-US" dirty="0" smtClean="0"/>
              <a:t>Learn these lists!</a:t>
            </a:r>
            <a:endParaRPr lang="en-US" dirty="0"/>
          </a:p>
          <a:p>
            <a:endParaRPr lang="en-US" dirty="0"/>
          </a:p>
          <a:p>
            <a:pPr marL="0" indent="0">
              <a:buNone/>
            </a:pPr>
            <a:endParaRPr lang="en-US" dirty="0"/>
          </a:p>
        </p:txBody>
      </p:sp>
    </p:spTree>
    <p:extLst>
      <p:ext uri="{BB962C8B-B14F-4D97-AF65-F5344CB8AC3E}">
        <p14:creationId xmlns:p14="http://schemas.microsoft.com/office/powerpoint/2010/main" val="286879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Effect transition="in" filter="barn(inVertical)">
                                      <p:cBhvr>
                                        <p:cTn id="47" dur="500"/>
                                        <p:tgtEl>
                                          <p:spTgt spid="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4">
                                            <p:txEl>
                                              <p:pRg st="1" end="1"/>
                                            </p:txEl>
                                          </p:spTgt>
                                        </p:tgtEl>
                                        <p:attrNameLst>
                                          <p:attrName>style.visibility</p:attrName>
                                        </p:attrNameLst>
                                      </p:cBhvr>
                                      <p:to>
                                        <p:strVal val="visible"/>
                                      </p:to>
                                    </p:set>
                                    <p:anim calcmode="lin" valueType="num">
                                      <p:cBhvr additive="base">
                                        <p:cTn id="52"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 calcmode="lin" valueType="num">
                                      <p:cBhvr additive="base">
                                        <p:cTn id="58"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nodeType="clickEffect">
                                  <p:stCondLst>
                                    <p:cond delay="0"/>
                                  </p:stCondLst>
                                  <p:childTnLst>
                                    <p:set>
                                      <p:cBhvr>
                                        <p:cTn id="63" dur="1" fill="hold">
                                          <p:stCondLst>
                                            <p:cond delay="0"/>
                                          </p:stCondLst>
                                        </p:cTn>
                                        <p:tgtEl>
                                          <p:spTgt spid="4">
                                            <p:txEl>
                                              <p:pRg st="3" end="3"/>
                                            </p:txEl>
                                          </p:spTgt>
                                        </p:tgtEl>
                                        <p:attrNameLst>
                                          <p:attrName>style.visibility</p:attrName>
                                        </p:attrNameLst>
                                      </p:cBhvr>
                                      <p:to>
                                        <p:strVal val="visible"/>
                                      </p:to>
                                    </p:set>
                                    <p:anim calcmode="lin" valueType="num">
                                      <p:cBhvr additive="base">
                                        <p:cTn id="64"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65"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8" fill="hold" nodeType="clickEffect">
                                  <p:stCondLst>
                                    <p:cond delay="0"/>
                                  </p:stCondLst>
                                  <p:childTnLst>
                                    <p:set>
                                      <p:cBhvr>
                                        <p:cTn id="69" dur="1" fill="hold">
                                          <p:stCondLst>
                                            <p:cond delay="0"/>
                                          </p:stCondLst>
                                        </p:cTn>
                                        <p:tgtEl>
                                          <p:spTgt spid="4">
                                            <p:txEl>
                                              <p:pRg st="4" end="4"/>
                                            </p:txEl>
                                          </p:spTgt>
                                        </p:tgtEl>
                                        <p:attrNameLst>
                                          <p:attrName>style.visibility</p:attrName>
                                        </p:attrNameLst>
                                      </p:cBhvr>
                                      <p:to>
                                        <p:strVal val="visible"/>
                                      </p:to>
                                    </p:set>
                                    <p:anim calcmode="lin" valueType="num">
                                      <p:cBhvr additive="base">
                                        <p:cTn id="70"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71"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8" fill="hold" nodeType="clickEffect">
                                  <p:stCondLst>
                                    <p:cond delay="0"/>
                                  </p:stCondLst>
                                  <p:childTnLst>
                                    <p:set>
                                      <p:cBhvr>
                                        <p:cTn id="75" dur="1" fill="hold">
                                          <p:stCondLst>
                                            <p:cond delay="0"/>
                                          </p:stCondLst>
                                        </p:cTn>
                                        <p:tgtEl>
                                          <p:spTgt spid="4">
                                            <p:txEl>
                                              <p:pRg st="5" end="5"/>
                                            </p:txEl>
                                          </p:spTgt>
                                        </p:tgtEl>
                                        <p:attrNameLst>
                                          <p:attrName>style.visibility</p:attrName>
                                        </p:attrNameLst>
                                      </p:cBhvr>
                                      <p:to>
                                        <p:strVal val="visible"/>
                                      </p:to>
                                    </p:set>
                                    <p:anim calcmode="lin" valueType="num">
                                      <p:cBhvr additive="base">
                                        <p:cTn id="76"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77"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8" fill="hold" nodeType="clickEffect">
                                  <p:stCondLst>
                                    <p:cond delay="0"/>
                                  </p:stCondLst>
                                  <p:childTnLst>
                                    <p:set>
                                      <p:cBhvr>
                                        <p:cTn id="81" dur="1" fill="hold">
                                          <p:stCondLst>
                                            <p:cond delay="0"/>
                                          </p:stCondLst>
                                        </p:cTn>
                                        <p:tgtEl>
                                          <p:spTgt spid="4">
                                            <p:txEl>
                                              <p:pRg st="7" end="7"/>
                                            </p:txEl>
                                          </p:spTgt>
                                        </p:tgtEl>
                                        <p:attrNameLst>
                                          <p:attrName>style.visibility</p:attrName>
                                        </p:attrNameLst>
                                      </p:cBhvr>
                                      <p:to>
                                        <p:strVal val="visible"/>
                                      </p:to>
                                    </p:set>
                                    <p:anim calcmode="lin" valueType="num">
                                      <p:cBhvr additive="base">
                                        <p:cTn id="82"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83"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Recalling</a:t>
            </a:r>
            <a:endParaRPr lang="en-US" dirty="0"/>
          </a:p>
        </p:txBody>
      </p:sp>
      <p:sp>
        <p:nvSpPr>
          <p:cNvPr id="3" name="Content Placeholder 2"/>
          <p:cNvSpPr>
            <a:spLocks noGrp="1"/>
          </p:cNvSpPr>
          <p:nvPr>
            <p:ph idx="1"/>
          </p:nvPr>
        </p:nvSpPr>
        <p:spPr/>
        <p:txBody>
          <a:bodyPr/>
          <a:lstStyle/>
          <a:p>
            <a:pPr marL="0" indent="0">
              <a:buNone/>
            </a:pPr>
            <a:r>
              <a:rPr lang="en-US" dirty="0" smtClean="0"/>
              <a:t>Who can remember the three world-context-centred categories from the QCAA document? (write - 1 minute)</a:t>
            </a:r>
          </a:p>
          <a:p>
            <a:r>
              <a:rPr lang="en-US" b="1" dirty="0" smtClean="0"/>
              <a:t>Representation</a:t>
            </a:r>
            <a:r>
              <a:rPr lang="en-US" dirty="0" smtClean="0"/>
              <a:t> - </a:t>
            </a:r>
            <a:r>
              <a:rPr lang="en-AU" dirty="0" smtClean="0"/>
              <a:t>How </a:t>
            </a:r>
            <a:r>
              <a:rPr lang="en-AU" dirty="0"/>
              <a:t>does the text construct representations of people, groups, places or ideas? </a:t>
            </a:r>
            <a:endParaRPr lang="en-US" dirty="0" smtClean="0"/>
          </a:p>
          <a:p>
            <a:r>
              <a:rPr lang="en-US" b="1" dirty="0" smtClean="0"/>
              <a:t>Ideology</a:t>
            </a:r>
            <a:r>
              <a:rPr lang="en-US" dirty="0" smtClean="0"/>
              <a:t> - </a:t>
            </a:r>
            <a:r>
              <a:rPr lang="en-AU" dirty="0" smtClean="0"/>
              <a:t>What </a:t>
            </a:r>
            <a:r>
              <a:rPr lang="en-AU" dirty="0"/>
              <a:t>cultural beliefs, values and attitudes that reinforce particular power structures in society underpin the text? How does the text challenge or reinforce dominant worldviews? </a:t>
            </a:r>
          </a:p>
          <a:p>
            <a:r>
              <a:rPr lang="en-US" b="1" dirty="0" smtClean="0"/>
              <a:t>Cultural ideas </a:t>
            </a:r>
            <a:r>
              <a:rPr lang="en-US" dirty="0" smtClean="0"/>
              <a:t>– race, gender, class, sexuality, age, the environment</a:t>
            </a:r>
            <a:endParaRPr lang="en-US" dirty="0"/>
          </a:p>
        </p:txBody>
      </p:sp>
    </p:spTree>
    <p:extLst>
      <p:ext uri="{BB962C8B-B14F-4D97-AF65-F5344CB8AC3E}">
        <p14:creationId xmlns:p14="http://schemas.microsoft.com/office/powerpoint/2010/main" val="2793269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External Exam</a:t>
            </a:r>
            <a:endParaRPr lang="en-US" dirty="0"/>
          </a:p>
        </p:txBody>
      </p:sp>
      <p:sp>
        <p:nvSpPr>
          <p:cNvPr id="3" name="Content Placeholder 2"/>
          <p:cNvSpPr>
            <a:spLocks noGrp="1"/>
          </p:cNvSpPr>
          <p:nvPr>
            <p:ph idx="1"/>
          </p:nvPr>
        </p:nvSpPr>
        <p:spPr/>
        <p:txBody>
          <a:bodyPr/>
          <a:lstStyle/>
          <a:p>
            <a:endParaRPr lang="en-US" dirty="0"/>
          </a:p>
          <a:p>
            <a:pPr marL="0" indent="0">
              <a:buNone/>
            </a:pPr>
            <a:r>
              <a:rPr lang="en-AU" dirty="0" smtClean="0"/>
              <a:t>The </a:t>
            </a:r>
            <a:r>
              <a:rPr lang="en-AU" dirty="0"/>
              <a:t>external assessment requires students to select one unseen short text from a selection of three short texts of comparable complexity that are provided in the external examination. </a:t>
            </a:r>
          </a:p>
          <a:p>
            <a:pPr marL="0" indent="0">
              <a:buNone/>
            </a:pPr>
            <a:r>
              <a:rPr lang="en-AU" dirty="0"/>
              <a:t>Students then apply aspects </a:t>
            </a:r>
            <a:r>
              <a:rPr lang="en-AU" b="1" dirty="0"/>
              <a:t>of text-centred and world-context-centred theoretical approaches</a:t>
            </a:r>
            <a:r>
              <a:rPr lang="en-AU" dirty="0"/>
              <a:t> to this text to explore it in depth and </a:t>
            </a:r>
            <a:r>
              <a:rPr lang="en-AU" b="1" dirty="0">
                <a:solidFill>
                  <a:srgbClr val="FF0000"/>
                </a:solidFill>
              </a:rPr>
              <a:t>produce a theorised close reading</a:t>
            </a:r>
            <a:r>
              <a:rPr lang="en-AU" b="1" dirty="0"/>
              <a:t> of it. </a:t>
            </a:r>
            <a:r>
              <a:rPr lang="en-AU" b="1" dirty="0" smtClean="0"/>
              <a:t>(Note the use of ‘a’ – not plural! Not reading</a:t>
            </a:r>
            <a:r>
              <a:rPr lang="en-AU" b="1" dirty="0" smtClean="0">
                <a:solidFill>
                  <a:srgbClr val="FF0000"/>
                </a:solidFill>
              </a:rPr>
              <a:t>s</a:t>
            </a:r>
            <a:r>
              <a:rPr lang="en-AU" b="1" dirty="0" smtClean="0"/>
              <a:t>.)</a:t>
            </a:r>
            <a:endParaRPr lang="en-AU" b="1" dirty="0"/>
          </a:p>
          <a:p>
            <a:pPr marL="0" indent="0">
              <a:buNone/>
            </a:pPr>
            <a:r>
              <a:rPr lang="en-AU" dirty="0"/>
              <a:t>Students will support </a:t>
            </a:r>
            <a:r>
              <a:rPr lang="en-AU" b="1" dirty="0">
                <a:solidFill>
                  <a:srgbClr val="FF0000"/>
                </a:solidFill>
              </a:rPr>
              <a:t>their reading </a:t>
            </a:r>
            <a:r>
              <a:rPr lang="en-AU" dirty="0"/>
              <a:t>of the text with close reference to the text and the theoretical underpinnings of their reading</a:t>
            </a:r>
            <a:r>
              <a:rPr lang="en-AU" dirty="0" smtClean="0"/>
              <a:t>.</a:t>
            </a:r>
          </a:p>
          <a:p>
            <a:pPr marL="0" indent="0">
              <a:buNone/>
            </a:pPr>
            <a:r>
              <a:rPr lang="en-AU" dirty="0" smtClean="0"/>
              <a:t>(</a:t>
            </a:r>
            <a:r>
              <a:rPr lang="en-AU" b="1" dirty="0" smtClean="0"/>
              <a:t>Note – their reading – singular</a:t>
            </a:r>
            <a:r>
              <a:rPr lang="en-AU" dirty="0" smtClean="0"/>
              <a:t>)</a:t>
            </a:r>
            <a:endParaRPr lang="en-AU" dirty="0"/>
          </a:p>
        </p:txBody>
      </p:sp>
    </p:spTree>
    <p:extLst>
      <p:ext uri="{BB962C8B-B14F-4D97-AF65-F5344CB8AC3E}">
        <p14:creationId xmlns:p14="http://schemas.microsoft.com/office/powerpoint/2010/main" val="122214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0975" y="1333500"/>
            <a:ext cx="4210050" cy="4191000"/>
          </a:xfrm>
          <a:prstGeom prst="rect">
            <a:avLst/>
          </a:prstGeom>
        </p:spPr>
      </p:pic>
    </p:spTree>
    <p:extLst>
      <p:ext uri="{BB962C8B-B14F-4D97-AF65-F5344CB8AC3E}">
        <p14:creationId xmlns:p14="http://schemas.microsoft.com/office/powerpoint/2010/main" val="18699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thought processes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What </a:t>
            </a:r>
            <a:r>
              <a:rPr lang="en-US" dirty="0"/>
              <a:t>is my </a:t>
            </a:r>
            <a:r>
              <a:rPr lang="en-US" b="1" dirty="0"/>
              <a:t>interpretation</a:t>
            </a:r>
            <a:r>
              <a:rPr lang="en-US" dirty="0"/>
              <a:t> of this text</a:t>
            </a:r>
            <a:r>
              <a:rPr lang="en-US" dirty="0" smtClean="0"/>
              <a:t>? How am I being positioned in relation to </a:t>
            </a:r>
            <a:r>
              <a:rPr lang="en-US" b="1" dirty="0" smtClean="0"/>
              <a:t>ideas</a:t>
            </a:r>
            <a:r>
              <a:rPr lang="en-US" dirty="0" smtClean="0"/>
              <a:t>? </a:t>
            </a:r>
          </a:p>
          <a:p>
            <a:pPr marL="0" indent="0">
              <a:buNone/>
            </a:pPr>
            <a:r>
              <a:rPr lang="en-US" dirty="0" smtClean="0"/>
              <a:t>Which </a:t>
            </a:r>
            <a:r>
              <a:rPr lang="en-US" b="1" dirty="0"/>
              <a:t>strategies</a:t>
            </a:r>
            <a:r>
              <a:rPr lang="en-US" dirty="0"/>
              <a:t> (t-c and w-c-c) </a:t>
            </a:r>
            <a:r>
              <a:rPr lang="en-US" dirty="0" smtClean="0"/>
              <a:t>will most </a:t>
            </a:r>
            <a:r>
              <a:rPr lang="en-US" dirty="0"/>
              <a:t>assist me in constructing meaning? </a:t>
            </a:r>
            <a:endParaRPr lang="en-US" dirty="0" smtClean="0"/>
          </a:p>
          <a:p>
            <a:pPr marL="0" indent="0">
              <a:buNone/>
            </a:pPr>
            <a:r>
              <a:rPr lang="en-US" dirty="0" smtClean="0"/>
              <a:t>Which </a:t>
            </a:r>
            <a:r>
              <a:rPr lang="en-US" b="1" dirty="0"/>
              <a:t>quotes </a:t>
            </a:r>
            <a:r>
              <a:rPr lang="en-US" dirty="0"/>
              <a:t>from the text </a:t>
            </a:r>
            <a:r>
              <a:rPr lang="en-US" dirty="0" smtClean="0"/>
              <a:t>will best </a:t>
            </a:r>
            <a:r>
              <a:rPr lang="en-US" dirty="0"/>
              <a:t>support me in applying those strategies? </a:t>
            </a:r>
            <a:endParaRPr lang="en-US" dirty="0" smtClean="0"/>
          </a:p>
          <a:p>
            <a:pPr marL="0" indent="0">
              <a:buNone/>
            </a:pPr>
            <a:r>
              <a:rPr lang="en-US" dirty="0" smtClean="0"/>
              <a:t>How </a:t>
            </a:r>
            <a:r>
              <a:rPr lang="en-US" dirty="0"/>
              <a:t>can I use significant evidence to best present my case but </a:t>
            </a:r>
            <a:r>
              <a:rPr lang="en-US" b="1" dirty="0"/>
              <a:t>without needless repetition</a:t>
            </a:r>
            <a:r>
              <a:rPr lang="en-US" dirty="0"/>
              <a:t>? </a:t>
            </a:r>
            <a:endParaRPr lang="en-US" dirty="0" smtClean="0"/>
          </a:p>
          <a:p>
            <a:pPr marL="0" indent="0">
              <a:buNone/>
            </a:pPr>
            <a:r>
              <a:rPr lang="en-US" dirty="0" smtClean="0"/>
              <a:t>How </a:t>
            </a:r>
            <a:r>
              <a:rPr lang="en-US" dirty="0"/>
              <a:t>can I fashion my paragraphs into a cohesive essay, using topic and (subtle) linking sentences? </a:t>
            </a:r>
            <a:endParaRPr lang="en-US" dirty="0" smtClean="0"/>
          </a:p>
          <a:p>
            <a:pPr marL="0" indent="0">
              <a:buNone/>
            </a:pPr>
            <a:r>
              <a:rPr lang="en-US" dirty="0" smtClean="0"/>
              <a:t>How </a:t>
            </a:r>
            <a:r>
              <a:rPr lang="en-US" dirty="0"/>
              <a:t>can I order my </a:t>
            </a:r>
            <a:r>
              <a:rPr lang="en-US" b="1" dirty="0"/>
              <a:t>sentences into well-structured paragraphs</a:t>
            </a:r>
            <a:r>
              <a:rPr lang="en-US" dirty="0"/>
              <a:t>? </a:t>
            </a:r>
            <a:endParaRPr lang="en-US" dirty="0" smtClean="0"/>
          </a:p>
          <a:p>
            <a:pPr marL="0" indent="0">
              <a:buNone/>
            </a:pPr>
            <a:r>
              <a:rPr lang="en-US" dirty="0" smtClean="0"/>
              <a:t>How </a:t>
            </a:r>
            <a:r>
              <a:rPr lang="en-US" dirty="0"/>
              <a:t>can I express my ideas in clearly and concisely expressed sentences? </a:t>
            </a:r>
            <a:endParaRPr lang="en-US" dirty="0" smtClean="0"/>
          </a:p>
          <a:p>
            <a:pPr marL="0" indent="0">
              <a:buNone/>
            </a:pPr>
            <a:r>
              <a:rPr lang="en-US" dirty="0" smtClean="0"/>
              <a:t>How </a:t>
            </a:r>
            <a:r>
              <a:rPr lang="en-US" dirty="0"/>
              <a:t>can I choose and use precise vocabulary? </a:t>
            </a:r>
            <a:endParaRPr lang="en-US" dirty="0" smtClean="0"/>
          </a:p>
          <a:p>
            <a:pPr marL="0" indent="0">
              <a:buNone/>
            </a:pPr>
            <a:r>
              <a:rPr lang="en-US" dirty="0" smtClean="0"/>
              <a:t>How </a:t>
            </a:r>
            <a:r>
              <a:rPr lang="en-US" dirty="0"/>
              <a:t>can I integrate </a:t>
            </a:r>
            <a:r>
              <a:rPr lang="en-US" b="1" dirty="0"/>
              <a:t>technical terms from theory</a:t>
            </a:r>
            <a:r>
              <a:rPr lang="en-US" dirty="0"/>
              <a:t>? </a:t>
            </a:r>
          </a:p>
          <a:p>
            <a:pPr marL="0" inden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935" y="0"/>
            <a:ext cx="12512351" cy="6858000"/>
          </a:xfrm>
          <a:prstGeom prst="rect">
            <a:avLst/>
          </a:prstGeom>
        </p:spPr>
      </p:pic>
    </p:spTree>
    <p:extLst>
      <p:ext uri="{BB962C8B-B14F-4D97-AF65-F5344CB8AC3E}">
        <p14:creationId xmlns:p14="http://schemas.microsoft.com/office/powerpoint/2010/main" val="128889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additive="base">
                                        <p:cTn id="5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 calcmode="lin" valueType="num">
                                      <p:cBhvr additive="base">
                                        <p:cTn id="6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Oppositions (VIP)</a:t>
            </a:r>
            <a:endParaRPr lang="en-US" dirty="0"/>
          </a:p>
        </p:txBody>
      </p:sp>
      <p:sp>
        <p:nvSpPr>
          <p:cNvPr id="3" name="Content Placeholder 2"/>
          <p:cNvSpPr>
            <a:spLocks noGrp="1"/>
          </p:cNvSpPr>
          <p:nvPr>
            <p:ph idx="1"/>
          </p:nvPr>
        </p:nvSpPr>
        <p:spPr/>
        <p:txBody>
          <a:bodyPr/>
          <a:lstStyle/>
          <a:p>
            <a:pPr marL="0" indent="0">
              <a:buNone/>
            </a:pPr>
            <a:r>
              <a:rPr lang="en-AU" i="1" dirty="0"/>
              <a:t>Are there key binary oppositions that underpin and structure the text? </a:t>
            </a:r>
            <a:endParaRPr lang="en-AU" i="1" dirty="0" smtClean="0"/>
          </a:p>
          <a:p>
            <a:pPr marL="0" indent="0">
              <a:buNone/>
            </a:pPr>
            <a:r>
              <a:rPr lang="en-AU" i="1" dirty="0" smtClean="0"/>
              <a:t>Who </a:t>
            </a:r>
            <a:r>
              <a:rPr lang="en-AU" i="1" dirty="0"/>
              <a:t>or what is privileged and marginalised? </a:t>
            </a:r>
            <a:endParaRPr lang="en-AU" i="1" dirty="0" smtClean="0"/>
          </a:p>
          <a:p>
            <a:pPr marL="0" indent="0">
              <a:buNone/>
            </a:pPr>
            <a:r>
              <a:rPr lang="en-AU" i="1" dirty="0" smtClean="0"/>
              <a:t>How </a:t>
            </a:r>
            <a:r>
              <a:rPr lang="en-AU" i="1" dirty="0"/>
              <a:t>do these binary oppositions </a:t>
            </a:r>
            <a:r>
              <a:rPr lang="en-AU" b="1" i="1" dirty="0"/>
              <a:t>underpin representations and ideologies </a:t>
            </a:r>
            <a:r>
              <a:rPr lang="en-AU" i="1" dirty="0"/>
              <a:t>reinforced in the text? </a:t>
            </a:r>
            <a:endParaRPr lang="en-AU" i="1" dirty="0" smtClean="0"/>
          </a:p>
          <a:p>
            <a:pPr marL="0" indent="0">
              <a:buNone/>
            </a:pPr>
            <a:r>
              <a:rPr lang="en-AU" i="1" dirty="0" smtClean="0"/>
              <a:t>A </a:t>
            </a:r>
            <a:r>
              <a:rPr lang="en-AU" i="1" dirty="0"/>
              <a:t>binary opposition can be treated as a structuring principle that stabilises meaning in the text, or as a false dichotomy whose instability undermines the unity of the </a:t>
            </a:r>
            <a:r>
              <a:rPr lang="en-AU" i="1" dirty="0" smtClean="0"/>
              <a:t>text.</a:t>
            </a:r>
            <a:r>
              <a:rPr lang="en-AU" dirty="0"/>
              <a:t> </a:t>
            </a:r>
            <a:endParaRPr lang="en-AU" dirty="0" smtClean="0"/>
          </a:p>
          <a:p>
            <a:pPr marL="0" indent="0">
              <a:buNone/>
            </a:pPr>
            <a:r>
              <a:rPr lang="en-AU" dirty="0" smtClean="0"/>
              <a:t>From </a:t>
            </a:r>
            <a:r>
              <a:rPr lang="en-AU" dirty="0"/>
              <a:t>QCAA </a:t>
            </a:r>
            <a:r>
              <a:rPr lang="en-AU" i="1" dirty="0"/>
              <a:t>Unit 4: Text-centred and world-context-centred strategies for short literary </a:t>
            </a:r>
            <a:r>
              <a:rPr lang="en-AU" i="1" dirty="0" smtClean="0"/>
              <a:t>texts</a:t>
            </a:r>
          </a:p>
          <a:p>
            <a:pPr marL="0" indent="0">
              <a:buNone/>
            </a:pPr>
            <a:endParaRPr lang="en-AU" i="1" dirty="0" smtClean="0"/>
          </a:p>
        </p:txBody>
      </p:sp>
    </p:spTree>
    <p:extLst>
      <p:ext uri="{BB962C8B-B14F-4D97-AF65-F5344CB8AC3E}">
        <p14:creationId xmlns:p14="http://schemas.microsoft.com/office/powerpoint/2010/main" val="239979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Opposition (stable)</a:t>
            </a:r>
            <a:endParaRPr lang="en-US" dirty="0"/>
          </a:p>
        </p:txBody>
      </p:sp>
      <p:sp>
        <p:nvSpPr>
          <p:cNvPr id="3" name="Content Placeholder 2"/>
          <p:cNvSpPr>
            <a:spLocks noGrp="1"/>
          </p:cNvSpPr>
          <p:nvPr>
            <p:ph idx="1"/>
          </p:nvPr>
        </p:nvSpPr>
        <p:spPr/>
        <p:txBody>
          <a:bodyPr>
            <a:normAutofit/>
          </a:bodyPr>
          <a:lstStyle/>
          <a:p>
            <a:pPr marL="0" indent="0">
              <a:buNone/>
            </a:pPr>
            <a:r>
              <a:rPr lang="en-AU" dirty="0"/>
              <a:t>A </a:t>
            </a:r>
            <a:r>
              <a:rPr lang="en-AU" b="1" dirty="0"/>
              <a:t>binary opposition</a:t>
            </a:r>
            <a:r>
              <a:rPr lang="en-AU" dirty="0"/>
              <a:t> </a:t>
            </a:r>
            <a:r>
              <a:rPr lang="en-AU" dirty="0" smtClean="0"/>
              <a:t>is </a:t>
            </a:r>
            <a:r>
              <a:rPr lang="en-AU" dirty="0"/>
              <a:t>a pair of related terms or concepts that are opposite in meaning. </a:t>
            </a:r>
            <a:r>
              <a:rPr lang="en-AU" dirty="0" smtClean="0"/>
              <a:t>e.g. man/woman  civilisation/wilderness  city/country  mind/body rational/emotional free/imprisoned youth/experience powerful/weak active/passive </a:t>
            </a:r>
            <a:endParaRPr lang="en-AU" dirty="0"/>
          </a:p>
          <a:p>
            <a:pPr marL="0" indent="0">
              <a:buNone/>
            </a:pPr>
            <a:r>
              <a:rPr lang="en-AU" b="1" dirty="0" smtClean="0">
                <a:solidFill>
                  <a:srgbClr val="FF0000"/>
                </a:solidFill>
              </a:rPr>
              <a:t>You will need to construct your own notes on binary oppositions in this exam prep unit. You need to understand how binary oppositions construct meaning in texts, how they are underpinned by ideology. No text is neutral. </a:t>
            </a:r>
          </a:p>
          <a:p>
            <a:pPr marL="0" indent="0">
              <a:buNone/>
            </a:pPr>
            <a:r>
              <a:rPr lang="en-AU" b="1" dirty="0" smtClean="0">
                <a:solidFill>
                  <a:srgbClr val="FF0000"/>
                </a:solidFill>
              </a:rPr>
              <a:t>As applying the concept of binary oppositions is applicable to all literary texts, you must know how to analyse binaries. </a:t>
            </a:r>
          </a:p>
        </p:txBody>
      </p:sp>
    </p:spTree>
    <p:extLst>
      <p:ext uri="{BB962C8B-B14F-4D97-AF65-F5344CB8AC3E}">
        <p14:creationId xmlns:p14="http://schemas.microsoft.com/office/powerpoint/2010/main" val="778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997839"/>
            <a:ext cx="6096000" cy="3970318"/>
          </a:xfrm>
          <a:prstGeom prst="rect">
            <a:avLst/>
          </a:prstGeom>
        </p:spPr>
        <p:txBody>
          <a:bodyPr>
            <a:spAutoFit/>
          </a:bodyPr>
          <a:lstStyle/>
          <a:p>
            <a:endParaRPr lang="en-US" b="1" dirty="0" smtClean="0"/>
          </a:p>
          <a:p>
            <a:r>
              <a:rPr lang="en-US" b="1" dirty="0" smtClean="0"/>
              <a:t>Analyzing Binary Oppositions – ASK:</a:t>
            </a:r>
          </a:p>
          <a:p>
            <a:r>
              <a:rPr lang="en-US" dirty="0" smtClean="0"/>
              <a:t>What </a:t>
            </a:r>
            <a:r>
              <a:rPr lang="en-US" dirty="0"/>
              <a:t>pairs of opposing forces can you identify in the </a:t>
            </a:r>
            <a:r>
              <a:rPr lang="en-US" dirty="0" smtClean="0"/>
              <a:t>text?</a:t>
            </a:r>
            <a:endParaRPr lang="en-US" dirty="0"/>
          </a:p>
          <a:p>
            <a:r>
              <a:rPr lang="en-US" b="1" dirty="0"/>
              <a:t>What key conflicts are suggested by the binary oppositions?</a:t>
            </a:r>
          </a:p>
          <a:p>
            <a:r>
              <a:rPr lang="en-US" b="1" dirty="0"/>
              <a:t>Does one half of a pair seem more powerful than the other?</a:t>
            </a:r>
          </a:p>
          <a:p>
            <a:r>
              <a:rPr lang="en-US" b="1" dirty="0"/>
              <a:t>How is the </a:t>
            </a:r>
            <a:r>
              <a:rPr lang="en-US" b="1" dirty="0" smtClean="0"/>
              <a:t>reader intended </a:t>
            </a:r>
            <a:r>
              <a:rPr lang="en-US" b="1" dirty="0"/>
              <a:t>to respond to the opposing forces</a:t>
            </a:r>
            <a:r>
              <a:rPr lang="en-US" b="1" dirty="0" smtClean="0"/>
              <a:t>? i.e. How is the reader positioned?</a:t>
            </a:r>
            <a:endParaRPr lang="en-US" b="1" dirty="0"/>
          </a:p>
          <a:p>
            <a:r>
              <a:rPr lang="en-US" b="1" dirty="0"/>
              <a:t>Do the binary oppositions suggest any ideological messages</a:t>
            </a:r>
            <a:r>
              <a:rPr lang="en-US" b="1" dirty="0" smtClean="0"/>
              <a:t>?</a:t>
            </a:r>
          </a:p>
          <a:p>
            <a:r>
              <a:rPr lang="en-AU" b="1" dirty="0"/>
              <a:t>Apply these questions to “Caged”.</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698" y="494523"/>
            <a:ext cx="4572000" cy="1420586"/>
          </a:xfrm>
          <a:prstGeom prst="rect">
            <a:avLst/>
          </a:prstGeom>
        </p:spPr>
      </p:pic>
    </p:spTree>
    <p:extLst>
      <p:ext uri="{BB962C8B-B14F-4D97-AF65-F5344CB8AC3E}">
        <p14:creationId xmlns:p14="http://schemas.microsoft.com/office/powerpoint/2010/main" val="223443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1000"/>
                                        <p:tgtEl>
                                          <p:spTgt spid="2">
                                            <p:txEl>
                                              <p:pRg st="1" end="1"/>
                                            </p:txEl>
                                          </p:spTgt>
                                        </p:tgtEl>
                                      </p:cBhvr>
                                    </p:animEffect>
                                    <p:anim calcmode="lin" valueType="num">
                                      <p:cBhvr>
                                        <p:cTn id="16"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 calcmode="lin" valueType="num">
                                      <p:cBhvr additive="base">
                                        <p:cTn id="2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additive="base">
                                        <p:cTn id="28"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 calcmode="lin" valueType="num">
                                      <p:cBhvr additive="base">
                                        <p:cTn id="34"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 calcmode="lin" valueType="num">
                                      <p:cBhvr additive="base">
                                        <p:cTn id="40"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
                                            <p:txEl>
                                              <p:pRg st="6" end="6"/>
                                            </p:txEl>
                                          </p:spTgt>
                                        </p:tgtEl>
                                        <p:attrNameLst>
                                          <p:attrName>style.visibility</p:attrName>
                                        </p:attrNameLst>
                                      </p:cBhvr>
                                      <p:to>
                                        <p:strVal val="visible"/>
                                      </p:to>
                                    </p:set>
                                    <p:anim calcmode="lin" valueType="num">
                                      <p:cBhvr additive="base">
                                        <p:cTn id="46"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
                                            <p:txEl>
                                              <p:pRg st="7" end="7"/>
                                            </p:txEl>
                                          </p:spTgt>
                                        </p:tgtEl>
                                        <p:attrNameLst>
                                          <p:attrName>style.visibility</p:attrName>
                                        </p:attrNameLst>
                                      </p:cBhvr>
                                      <p:to>
                                        <p:strVal val="visible"/>
                                      </p:to>
                                    </p:set>
                                    <p:anim calcmode="lin" valueType="num">
                                      <p:cBhvr additive="base">
                                        <p:cTn id="52"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69975" y="2120900"/>
          <a:ext cx="7473821" cy="3424238"/>
        </p:xfrm>
        <a:graphic>
          <a:graphicData uri="http://schemas.openxmlformats.org/drawingml/2006/table">
            <a:tbl>
              <a:tblPr>
                <a:tableStyleId>{5C22544A-7EE6-4342-B048-85BDC9FD1C3A}</a:tableStyleId>
              </a:tblPr>
              <a:tblGrid>
                <a:gridCol w="3733663"/>
                <a:gridCol w="3740158"/>
              </a:tblGrid>
              <a:tr h="3018962">
                <a:tc>
                  <a:txBody>
                    <a:bodyPr/>
                    <a:lstStyle/>
                    <a:p>
                      <a:pPr marL="0" marR="0">
                        <a:lnSpc>
                          <a:spcPct val="107000"/>
                        </a:lnSpc>
                        <a:spcBef>
                          <a:spcPts val="0"/>
                        </a:spcBef>
                        <a:spcAft>
                          <a:spcPts val="0"/>
                        </a:spcAft>
                      </a:pPr>
                      <a:r>
                        <a:rPr lang="en-AU" sz="1400" dirty="0">
                          <a:effectLst/>
                        </a:rPr>
                        <a:t>at 38 his youth’s tattooed</a:t>
                      </a:r>
                      <a:endParaRPr lang="en-US" sz="1400" dirty="0">
                        <a:effectLst/>
                      </a:endParaRPr>
                    </a:p>
                    <a:p>
                      <a:pPr marL="0" marR="0">
                        <a:lnSpc>
                          <a:spcPct val="107000"/>
                        </a:lnSpc>
                        <a:spcBef>
                          <a:spcPts val="0"/>
                        </a:spcBef>
                        <a:spcAft>
                          <a:spcPts val="0"/>
                        </a:spcAft>
                      </a:pPr>
                      <a:r>
                        <a:rPr lang="en-AU" sz="1400" dirty="0">
                          <a:effectLst/>
                        </a:rPr>
                        <a:t>over him like a roadmap</a:t>
                      </a:r>
                      <a:endParaRPr lang="en-US" sz="1400" dirty="0">
                        <a:effectLst/>
                      </a:endParaRPr>
                    </a:p>
                    <a:p>
                      <a:pPr marL="0" marR="0">
                        <a:lnSpc>
                          <a:spcPct val="107000"/>
                        </a:lnSpc>
                        <a:spcBef>
                          <a:spcPts val="0"/>
                        </a:spcBef>
                        <a:spcAft>
                          <a:spcPts val="0"/>
                        </a:spcAft>
                      </a:pPr>
                      <a:r>
                        <a:rPr lang="en-AU" sz="1400" dirty="0">
                          <a:effectLst/>
                        </a:rPr>
                        <a:t>and the eagle on his chest</a:t>
                      </a:r>
                      <a:endParaRPr lang="en-US" sz="1400" dirty="0">
                        <a:effectLst/>
                      </a:endParaRPr>
                    </a:p>
                    <a:p>
                      <a:pPr marL="0" marR="0">
                        <a:lnSpc>
                          <a:spcPct val="107000"/>
                        </a:lnSpc>
                        <a:spcBef>
                          <a:spcPts val="0"/>
                        </a:spcBef>
                        <a:spcAft>
                          <a:spcPts val="0"/>
                        </a:spcAft>
                      </a:pPr>
                      <a:r>
                        <a:rPr lang="en-AU" sz="1400" dirty="0">
                          <a:effectLst/>
                        </a:rPr>
                        <a:t>has its claws dug in hard</a:t>
                      </a:r>
                      <a:endParaRPr lang="en-US" sz="1400" dirty="0">
                        <a:effectLst/>
                      </a:endParaRPr>
                    </a:p>
                    <a:p>
                      <a:pPr marL="0" marR="0">
                        <a:lnSpc>
                          <a:spcPct val="107000"/>
                        </a:lnSpc>
                        <a:spcBef>
                          <a:spcPts val="0"/>
                        </a:spcBef>
                        <a:spcAft>
                          <a:spcPts val="0"/>
                        </a:spcAft>
                      </a:pPr>
                      <a:r>
                        <a:rPr lang="en-AU" sz="1400" dirty="0">
                          <a:effectLst/>
                        </a:rPr>
                        <a:t>on her</a:t>
                      </a:r>
                      <a:endParaRPr lang="en-US" sz="1400" dirty="0">
                        <a:effectLst/>
                      </a:endParaRPr>
                    </a:p>
                    <a:p>
                      <a:pPr marL="0" marR="0">
                        <a:lnSpc>
                          <a:spcPct val="107000"/>
                        </a:lnSpc>
                        <a:spcBef>
                          <a:spcPts val="0"/>
                        </a:spcBef>
                        <a:spcAft>
                          <a:spcPts val="0"/>
                        </a:spcAft>
                      </a:pPr>
                      <a:r>
                        <a:rPr lang="en-AU" sz="1400" dirty="0">
                          <a:effectLst/>
                        </a:rPr>
                        <a:t> </a:t>
                      </a:r>
                      <a:endParaRPr lang="en-US" sz="1400" dirty="0">
                        <a:effectLst/>
                      </a:endParaRPr>
                    </a:p>
                    <a:p>
                      <a:pPr marL="0" marR="0">
                        <a:lnSpc>
                          <a:spcPct val="107000"/>
                        </a:lnSpc>
                        <a:spcBef>
                          <a:spcPts val="0"/>
                        </a:spcBef>
                        <a:spcAft>
                          <a:spcPts val="0"/>
                        </a:spcAft>
                      </a:pPr>
                      <a:r>
                        <a:rPr lang="en-AU" sz="1400" dirty="0">
                          <a:effectLst/>
                        </a:rPr>
                        <a:t>there’s no flying away</a:t>
                      </a:r>
                      <a:endParaRPr lang="en-US" sz="1400" dirty="0">
                        <a:effectLst/>
                      </a:endParaRPr>
                    </a:p>
                    <a:p>
                      <a:pPr marL="0" marR="0">
                        <a:lnSpc>
                          <a:spcPct val="107000"/>
                        </a:lnSpc>
                        <a:spcBef>
                          <a:spcPts val="0"/>
                        </a:spcBef>
                        <a:spcAft>
                          <a:spcPts val="0"/>
                        </a:spcAft>
                      </a:pPr>
                      <a:r>
                        <a:rPr lang="en-AU" sz="1400" dirty="0">
                          <a:effectLst/>
                        </a:rPr>
                        <a:t>wings clipped by two kids</a:t>
                      </a:r>
                      <a:endParaRPr lang="en-US" sz="1400" dirty="0">
                        <a:effectLst/>
                      </a:endParaRPr>
                    </a:p>
                    <a:p>
                      <a:pPr marL="0" marR="0">
                        <a:lnSpc>
                          <a:spcPct val="107000"/>
                        </a:lnSpc>
                        <a:spcBef>
                          <a:spcPts val="0"/>
                        </a:spcBef>
                        <a:spcAft>
                          <a:spcPts val="0"/>
                        </a:spcAft>
                      </a:pPr>
                      <a:r>
                        <a:rPr lang="en-AU" sz="1400" dirty="0">
                          <a:effectLst/>
                        </a:rPr>
                        <a:t>and the worry of that .38</a:t>
                      </a:r>
                      <a:endParaRPr lang="en-US" sz="1400" dirty="0">
                        <a:effectLst/>
                      </a:endParaRPr>
                    </a:p>
                    <a:p>
                      <a:pPr marL="0" marR="0">
                        <a:lnSpc>
                          <a:spcPct val="107000"/>
                        </a:lnSpc>
                        <a:spcBef>
                          <a:spcPts val="0"/>
                        </a:spcBef>
                        <a:spcAft>
                          <a:spcPts val="0"/>
                        </a:spcAft>
                      </a:pPr>
                      <a:r>
                        <a:rPr lang="en-AU" sz="1400" dirty="0">
                          <a:effectLst/>
                        </a:rPr>
                        <a:t>in the top drawer</a:t>
                      </a:r>
                      <a:endParaRPr lang="en-US" sz="1400" dirty="0">
                        <a:effectLst/>
                      </a:endParaRPr>
                    </a:p>
                    <a:p>
                      <a:pPr marL="0" marR="0">
                        <a:lnSpc>
                          <a:spcPct val="107000"/>
                        </a:lnSpc>
                        <a:spcBef>
                          <a:spcPts val="0"/>
                        </a:spcBef>
                        <a:spcAft>
                          <a:spcPts val="0"/>
                        </a:spcAft>
                      </a:pPr>
                      <a:r>
                        <a:rPr lang="en-AU" sz="1400" dirty="0">
                          <a:effectLst/>
                        </a:rPr>
                        <a:t> </a:t>
                      </a:r>
                      <a:endParaRPr lang="en-US" sz="1400" dirty="0">
                        <a:effectLst/>
                      </a:endParaRPr>
                    </a:p>
                    <a:p>
                      <a:pPr marL="0" marR="0">
                        <a:lnSpc>
                          <a:spcPct val="107000"/>
                        </a:lnSpc>
                        <a:spcBef>
                          <a:spcPts val="0"/>
                        </a:spcBef>
                        <a:spcAft>
                          <a:spcPts val="0"/>
                        </a:spcAft>
                      </a:pPr>
                      <a:r>
                        <a:rPr lang="en-AU" sz="1400" dirty="0">
                          <a:effectLst/>
                        </a:rPr>
                        <a:t>all I can do is hug the kids</a:t>
                      </a:r>
                      <a:endParaRPr lang="en-US" sz="1400" dirty="0">
                        <a:effectLst/>
                      </a:endParaRPr>
                    </a:p>
                    <a:p>
                      <a:pPr marL="0" marR="0">
                        <a:lnSpc>
                          <a:spcPct val="107000"/>
                        </a:lnSpc>
                        <a:spcBef>
                          <a:spcPts val="0"/>
                        </a:spcBef>
                        <a:spcAft>
                          <a:spcPts val="0"/>
                        </a:spcAft>
                      </a:pPr>
                      <a:r>
                        <a:rPr lang="en-AU" sz="1400" dirty="0">
                          <a:effectLst/>
                        </a:rPr>
                        <a:t>in tight when he gets home</a:t>
                      </a:r>
                      <a:endParaRPr lang="en-US" sz="1400" dirty="0">
                        <a:effectLst/>
                      </a:endParaRPr>
                    </a:p>
                    <a:p>
                      <a:pPr marL="0" marR="0">
                        <a:lnSpc>
                          <a:spcPct val="107000"/>
                        </a:lnSpc>
                        <a:spcBef>
                          <a:spcPts val="0"/>
                        </a:spcBef>
                        <a:spcAft>
                          <a:spcPts val="0"/>
                        </a:spcAft>
                      </a:pPr>
                      <a:r>
                        <a:rPr lang="en-AU" sz="1400" dirty="0">
                          <a:effectLst/>
                        </a:rPr>
                        <a:t>she sobs  I   don’t think</a:t>
                      </a:r>
                      <a:endParaRPr lang="en-US" sz="1400" dirty="0">
                        <a:effectLst/>
                      </a:endParaRPr>
                    </a:p>
                    <a:p>
                      <a:pPr marL="0" marR="0">
                        <a:lnSpc>
                          <a:spcPct val="107000"/>
                        </a:lnSpc>
                        <a:spcBef>
                          <a:spcPts val="0"/>
                        </a:spcBef>
                        <a:spcAft>
                          <a:spcPts val="0"/>
                        </a:spcAft>
                      </a:pPr>
                      <a:r>
                        <a:rPr lang="en-AU" sz="1400" dirty="0">
                          <a:effectLst/>
                        </a:rPr>
                        <a:t>he’d belt THEM</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600" dirty="0">
                          <a:effectLst/>
                        </a:rPr>
                        <a:t>and its dewdrops on the nostrils</a:t>
                      </a:r>
                      <a:endParaRPr lang="en-US" sz="1600" dirty="0">
                        <a:effectLst/>
                      </a:endParaRPr>
                    </a:p>
                    <a:p>
                      <a:pPr marL="0" marR="0">
                        <a:lnSpc>
                          <a:spcPct val="107000"/>
                        </a:lnSpc>
                        <a:spcBef>
                          <a:spcPts val="0"/>
                        </a:spcBef>
                        <a:spcAft>
                          <a:spcPts val="0"/>
                        </a:spcAft>
                      </a:pPr>
                      <a:r>
                        <a:rPr lang="en-AU" sz="1600" dirty="0">
                          <a:effectLst/>
                        </a:rPr>
                        <a:t>hayfever eyes for all seasons</a:t>
                      </a:r>
                      <a:endParaRPr lang="en-US" sz="1600" dirty="0">
                        <a:effectLst/>
                      </a:endParaRPr>
                    </a:p>
                    <a:p>
                      <a:pPr marL="0" marR="0">
                        <a:lnSpc>
                          <a:spcPct val="107000"/>
                        </a:lnSpc>
                        <a:spcBef>
                          <a:spcPts val="0"/>
                        </a:spcBef>
                        <a:spcAft>
                          <a:spcPts val="0"/>
                        </a:spcAft>
                      </a:pPr>
                      <a:r>
                        <a:rPr lang="en-AU" sz="1600" dirty="0">
                          <a:effectLst/>
                        </a:rPr>
                        <a:t>there’s no new horizons</a:t>
                      </a:r>
                      <a:endParaRPr lang="en-US" sz="1600" dirty="0">
                        <a:effectLst/>
                      </a:endParaRPr>
                    </a:p>
                    <a:p>
                      <a:pPr marL="0" marR="0">
                        <a:lnSpc>
                          <a:spcPct val="107000"/>
                        </a:lnSpc>
                        <a:spcBef>
                          <a:spcPts val="0"/>
                        </a:spcBef>
                        <a:spcAft>
                          <a:spcPts val="0"/>
                        </a:spcAft>
                      </a:pPr>
                      <a:r>
                        <a:rPr lang="en-AU" sz="1600" dirty="0">
                          <a:effectLst/>
                        </a:rPr>
                        <a:t>and no place far enough away</a:t>
                      </a:r>
                      <a:endParaRPr lang="en-US" sz="1600" dirty="0">
                        <a:effectLst/>
                      </a:endParaRPr>
                    </a:p>
                    <a:p>
                      <a:pPr marL="0" marR="0">
                        <a:lnSpc>
                          <a:spcPct val="107000"/>
                        </a:lnSpc>
                        <a:spcBef>
                          <a:spcPts val="0"/>
                        </a:spcBef>
                        <a:spcAft>
                          <a:spcPts val="0"/>
                        </a:spcAft>
                      </a:pPr>
                      <a:r>
                        <a:rPr lang="en-AU" sz="1600" dirty="0">
                          <a:effectLst/>
                        </a:rPr>
                        <a:t> </a:t>
                      </a:r>
                      <a:endParaRPr lang="en-US" sz="1600" dirty="0">
                        <a:effectLst/>
                      </a:endParaRPr>
                    </a:p>
                    <a:p>
                      <a:pPr marL="0" marR="0">
                        <a:lnSpc>
                          <a:spcPct val="107000"/>
                        </a:lnSpc>
                        <a:spcBef>
                          <a:spcPts val="0"/>
                        </a:spcBef>
                        <a:spcAft>
                          <a:spcPts val="0"/>
                        </a:spcAft>
                      </a:pPr>
                      <a:r>
                        <a:rPr lang="en-AU" sz="1600" dirty="0">
                          <a:effectLst/>
                        </a:rPr>
                        <a:t>she’s caged to a life of </a:t>
                      </a:r>
                      <a:endParaRPr lang="en-US" sz="1600" dirty="0">
                        <a:effectLst/>
                      </a:endParaRPr>
                    </a:p>
                    <a:p>
                      <a:pPr marL="0" marR="0">
                        <a:lnSpc>
                          <a:spcPct val="107000"/>
                        </a:lnSpc>
                        <a:spcBef>
                          <a:spcPts val="0"/>
                        </a:spcBef>
                        <a:spcAft>
                          <a:spcPts val="0"/>
                        </a:spcAft>
                      </a:pPr>
                      <a:r>
                        <a:rPr lang="en-AU" sz="1600" dirty="0">
                          <a:effectLst/>
                        </a:rPr>
                        <a:t>aspirins and empties - </a:t>
                      </a:r>
                      <a:endParaRPr lang="en-US" sz="1600" dirty="0">
                        <a:effectLst/>
                      </a:endParaRPr>
                    </a:p>
                    <a:p>
                      <a:pPr marL="0" marR="0">
                        <a:lnSpc>
                          <a:spcPct val="107000"/>
                        </a:lnSpc>
                        <a:spcBef>
                          <a:spcPts val="0"/>
                        </a:spcBef>
                        <a:spcAft>
                          <a:spcPts val="0"/>
                        </a:spcAft>
                      </a:pPr>
                      <a:r>
                        <a:rPr lang="en-AU" sz="1600" dirty="0">
                          <a:effectLst/>
                        </a:rPr>
                        <a:t>watches late night tattoos</a:t>
                      </a:r>
                      <a:endParaRPr lang="en-US" sz="1600" dirty="0">
                        <a:effectLst/>
                      </a:endParaRPr>
                    </a:p>
                    <a:p>
                      <a:pPr marL="0" marR="0">
                        <a:lnSpc>
                          <a:spcPct val="107000"/>
                        </a:lnSpc>
                        <a:spcBef>
                          <a:spcPts val="0"/>
                        </a:spcBef>
                        <a:spcAft>
                          <a:spcPts val="0"/>
                        </a:spcAft>
                      </a:pPr>
                      <a:r>
                        <a:rPr lang="en-AU" sz="1600" dirty="0">
                          <a:effectLst/>
                        </a:rPr>
                        <a:t>sees HATE</a:t>
                      </a:r>
                      <a:endParaRPr lang="en-US" sz="1600" dirty="0">
                        <a:effectLst/>
                      </a:endParaRPr>
                    </a:p>
                    <a:p>
                      <a:pPr marL="0" marR="0">
                        <a:lnSpc>
                          <a:spcPct val="107000"/>
                        </a:lnSpc>
                        <a:spcBef>
                          <a:spcPts val="0"/>
                        </a:spcBef>
                        <a:spcAft>
                          <a:spcPts val="0"/>
                        </a:spcAft>
                      </a:pPr>
                      <a:r>
                        <a:rPr lang="en-AU" sz="1600" dirty="0">
                          <a:effectLst/>
                        </a:rPr>
                        <a:t>blueprinted</a:t>
                      </a:r>
                      <a:endParaRPr lang="en-US" sz="1600" dirty="0">
                        <a:effectLst/>
                      </a:endParaRPr>
                    </a:p>
                    <a:p>
                      <a:pPr marL="0" marR="0">
                        <a:lnSpc>
                          <a:spcPct val="107000"/>
                        </a:lnSpc>
                        <a:spcBef>
                          <a:spcPts val="0"/>
                        </a:spcBef>
                        <a:spcAft>
                          <a:spcPts val="0"/>
                        </a:spcAft>
                      </a:pPr>
                      <a:r>
                        <a:rPr lang="en-AU" sz="1600" dirty="0">
                          <a:effectLst/>
                        </a:rPr>
                        <a:t>into both claws.</a:t>
                      </a:r>
                      <a:endParaRPr lang="en-US" sz="1600" dirty="0">
                        <a:effectLst/>
                      </a:endParaRPr>
                    </a:p>
                    <a:p>
                      <a:pPr marL="0" marR="0">
                        <a:lnSpc>
                          <a:spcPct val="107000"/>
                        </a:lnSpc>
                        <a:spcBef>
                          <a:spcPts val="0"/>
                        </a:spcBef>
                        <a:spcAft>
                          <a:spcPts val="0"/>
                        </a:spcAft>
                      </a:pPr>
                      <a:r>
                        <a:rPr lang="en-AU" sz="9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3" name="Rectangle 2"/>
          <p:cNvSpPr/>
          <p:nvPr/>
        </p:nvSpPr>
        <p:spPr>
          <a:xfrm>
            <a:off x="8929396" y="550506"/>
            <a:ext cx="2920482" cy="49946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smtClean="0"/>
              <a:t>On whiteboard, in pairs:</a:t>
            </a:r>
          </a:p>
          <a:p>
            <a:r>
              <a:rPr lang="en-US" dirty="0" smtClean="0"/>
              <a:t>1. List relevant binaries.</a:t>
            </a:r>
          </a:p>
          <a:p>
            <a:r>
              <a:rPr lang="en-US" dirty="0" smtClean="0"/>
              <a:t>2. Underline and explain evidence for these binaries in the text.</a:t>
            </a:r>
          </a:p>
          <a:p>
            <a:r>
              <a:rPr lang="en-US" dirty="0" smtClean="0"/>
              <a:t>3. Which half of the binary is privileged? </a:t>
            </a:r>
          </a:p>
          <a:p>
            <a:r>
              <a:rPr lang="en-US" dirty="0" smtClean="0"/>
              <a:t>4. What ideological message does this binary suggest? </a:t>
            </a:r>
            <a:endParaRPr lang="en-US" dirty="0"/>
          </a:p>
        </p:txBody>
      </p:sp>
      <p:sp>
        <p:nvSpPr>
          <p:cNvPr id="4" name="Rectangle 3"/>
          <p:cNvSpPr/>
          <p:nvPr/>
        </p:nvSpPr>
        <p:spPr>
          <a:xfrm>
            <a:off x="2146041" y="671804"/>
            <a:ext cx="4534677" cy="1194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r>
              <a:rPr lang="en-US" i="1" dirty="0" smtClean="0"/>
              <a:t>CAGED”</a:t>
            </a:r>
            <a:r>
              <a:rPr lang="en-US" dirty="0" smtClean="0"/>
              <a:t> by Geoffrey Goodfellow</a:t>
            </a:r>
            <a:endParaRPr lang="en-US" dirty="0"/>
          </a:p>
        </p:txBody>
      </p:sp>
    </p:spTree>
    <p:extLst>
      <p:ext uri="{BB962C8B-B14F-4D97-AF65-F5344CB8AC3E}">
        <p14:creationId xmlns:p14="http://schemas.microsoft.com/office/powerpoint/2010/main" val="400816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oppositions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05554463"/>
              </p:ext>
            </p:extLst>
          </p:nvPr>
        </p:nvGraphicFramePr>
        <p:xfrm>
          <a:off x="1069975" y="2295330"/>
          <a:ext cx="6705600" cy="2219960"/>
        </p:xfrm>
        <a:graphic>
          <a:graphicData uri="http://schemas.openxmlformats.org/drawingml/2006/table">
            <a:tbl>
              <a:tblPr firstRow="1" bandRow="1">
                <a:tableStyleId>{5C22544A-7EE6-4342-B048-85BDC9FD1C3A}</a:tableStyleId>
              </a:tblPr>
              <a:tblGrid>
                <a:gridCol w="3352800"/>
                <a:gridCol w="3352800"/>
              </a:tblGrid>
              <a:tr h="196409">
                <a:tc>
                  <a:txBody>
                    <a:bodyPr/>
                    <a:lstStyle/>
                    <a:p>
                      <a:r>
                        <a:rPr lang="en-US" dirty="0" smtClean="0"/>
                        <a:t>Privileged</a:t>
                      </a:r>
                      <a:r>
                        <a:rPr lang="en-US" baseline="0" dirty="0" smtClean="0"/>
                        <a:t> term</a:t>
                      </a:r>
                      <a:endParaRPr lang="en-US" dirty="0"/>
                    </a:p>
                  </a:txBody>
                  <a:tcPr/>
                </a:tc>
                <a:tc>
                  <a:txBody>
                    <a:bodyPr/>
                    <a:lstStyle/>
                    <a:p>
                      <a:r>
                        <a:rPr lang="en-US" dirty="0" err="1" smtClean="0"/>
                        <a:t>Marginalised</a:t>
                      </a:r>
                      <a:r>
                        <a:rPr lang="en-US" dirty="0" smtClean="0"/>
                        <a:t> term</a:t>
                      </a:r>
                      <a:endParaRPr lang="en-US" dirty="0"/>
                    </a:p>
                  </a:txBody>
                  <a:tcPr/>
                </a:tc>
              </a:tr>
              <a:tr h="370840">
                <a:tc>
                  <a:txBody>
                    <a:bodyPr/>
                    <a:lstStyle/>
                    <a:p>
                      <a:r>
                        <a:rPr lang="en-US" dirty="0" smtClean="0"/>
                        <a:t>woman</a:t>
                      </a:r>
                      <a:endParaRPr lang="en-US" dirty="0"/>
                    </a:p>
                  </a:txBody>
                  <a:tcPr/>
                </a:tc>
                <a:tc>
                  <a:txBody>
                    <a:bodyPr/>
                    <a:lstStyle/>
                    <a:p>
                      <a:r>
                        <a:rPr lang="en-US" dirty="0" smtClean="0"/>
                        <a:t>man</a:t>
                      </a:r>
                      <a:endParaRPr lang="en-US" dirty="0"/>
                    </a:p>
                  </a:txBody>
                  <a:tcPr/>
                </a:tc>
              </a:tr>
              <a:tr h="370840">
                <a:tc>
                  <a:txBody>
                    <a:bodyPr/>
                    <a:lstStyle/>
                    <a:p>
                      <a:r>
                        <a:rPr lang="en-US" dirty="0" smtClean="0"/>
                        <a:t>free</a:t>
                      </a:r>
                      <a:endParaRPr lang="en-US" dirty="0"/>
                    </a:p>
                  </a:txBody>
                  <a:tcPr/>
                </a:tc>
                <a:tc>
                  <a:txBody>
                    <a:bodyPr/>
                    <a:lstStyle/>
                    <a:p>
                      <a:r>
                        <a:rPr lang="en-US" dirty="0" smtClean="0"/>
                        <a:t>caged</a:t>
                      </a:r>
                      <a:endParaRPr lang="en-US" dirty="0"/>
                    </a:p>
                  </a:txBody>
                  <a:tcPr/>
                </a:tc>
              </a:tr>
              <a:tr h="370840">
                <a:tc>
                  <a:txBody>
                    <a:bodyPr/>
                    <a:lstStyle/>
                    <a:p>
                      <a:r>
                        <a:rPr lang="en-US" dirty="0" smtClean="0"/>
                        <a:t>kind</a:t>
                      </a:r>
                      <a:endParaRPr lang="en-US" dirty="0"/>
                    </a:p>
                  </a:txBody>
                  <a:tcPr/>
                </a:tc>
                <a:tc>
                  <a:txBody>
                    <a:bodyPr/>
                    <a:lstStyle/>
                    <a:p>
                      <a:r>
                        <a:rPr lang="en-US" dirty="0" smtClean="0"/>
                        <a:t>cruel</a:t>
                      </a:r>
                      <a:endParaRPr lang="en-US" dirty="0"/>
                    </a:p>
                  </a:txBody>
                  <a:tcPr/>
                </a:tc>
              </a:tr>
              <a:tr h="370840">
                <a:tc>
                  <a:txBody>
                    <a:bodyPr/>
                    <a:lstStyle/>
                    <a:p>
                      <a:r>
                        <a:rPr lang="en-US" dirty="0" smtClean="0"/>
                        <a:t>protective</a:t>
                      </a:r>
                      <a:endParaRPr lang="en-US" dirty="0"/>
                    </a:p>
                  </a:txBody>
                  <a:tcPr/>
                </a:tc>
                <a:tc>
                  <a:txBody>
                    <a:bodyPr/>
                    <a:lstStyle/>
                    <a:p>
                      <a:r>
                        <a:rPr lang="en-US" dirty="0" smtClean="0"/>
                        <a:t>harmful</a:t>
                      </a:r>
                      <a:endParaRPr lang="en-US" dirty="0"/>
                    </a:p>
                  </a:txBody>
                  <a:tcPr/>
                </a:tc>
              </a:tr>
              <a:tr h="370840">
                <a:tc>
                  <a:txBody>
                    <a:bodyPr/>
                    <a:lstStyle/>
                    <a:p>
                      <a:r>
                        <a:rPr lang="en-US" dirty="0" smtClean="0"/>
                        <a:t>love</a:t>
                      </a:r>
                      <a:endParaRPr lang="en-US" dirty="0"/>
                    </a:p>
                  </a:txBody>
                  <a:tcPr/>
                </a:tc>
                <a:tc>
                  <a:txBody>
                    <a:bodyPr/>
                    <a:lstStyle/>
                    <a:p>
                      <a:r>
                        <a:rPr lang="en-US" dirty="0" smtClean="0"/>
                        <a:t>hate</a:t>
                      </a:r>
                      <a:endParaRPr lang="en-US" dirty="0"/>
                    </a:p>
                  </a:txBody>
                  <a:tcPr/>
                </a:tc>
              </a:tr>
            </a:tbl>
          </a:graphicData>
        </a:graphic>
      </p:graphicFrame>
      <p:sp>
        <p:nvSpPr>
          <p:cNvPr id="5" name="Rectangle 4"/>
          <p:cNvSpPr/>
          <p:nvPr/>
        </p:nvSpPr>
        <p:spPr>
          <a:xfrm>
            <a:off x="9265299" y="484632"/>
            <a:ext cx="2631232" cy="41521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Identifying binary oppositions (pairs of opposed forces) can suggest the ideology of a text.</a:t>
            </a:r>
          </a:p>
          <a:p>
            <a:r>
              <a:rPr lang="en-US" dirty="0" smtClean="0"/>
              <a:t>Although the woman is the victim and is powerless in real life, hers is the privileged term in the poem as the ideology underpinning the binaries </a:t>
            </a:r>
            <a:r>
              <a:rPr lang="en-US" dirty="0" err="1" smtClean="0"/>
              <a:t>favours</a:t>
            </a:r>
            <a:r>
              <a:rPr lang="en-US" dirty="0" smtClean="0"/>
              <a:t> her values and attitudes. </a:t>
            </a:r>
            <a:endParaRPr lang="en-US" dirty="0"/>
          </a:p>
        </p:txBody>
      </p:sp>
      <p:sp>
        <p:nvSpPr>
          <p:cNvPr id="6" name="Rectangle 5"/>
          <p:cNvSpPr/>
          <p:nvPr/>
        </p:nvSpPr>
        <p:spPr>
          <a:xfrm>
            <a:off x="727788" y="4777273"/>
            <a:ext cx="8313575" cy="174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a:t>T</a:t>
            </a:r>
            <a:r>
              <a:rPr lang="en-AU" dirty="0" smtClean="0"/>
              <a:t>he </a:t>
            </a:r>
            <a:r>
              <a:rPr lang="en-AU" dirty="0"/>
              <a:t>cultural setting a reader is a part of may influence their interpretation of a work of literature; </a:t>
            </a:r>
            <a:r>
              <a:rPr lang="en-AU" dirty="0" smtClean="0"/>
              <a:t>only </a:t>
            </a:r>
            <a:r>
              <a:rPr lang="en-AU" dirty="0"/>
              <a:t>one concept, from the binary opposition, is ready, in our mind, to be privileged and the other one is usually put aside as having the second </a:t>
            </a:r>
            <a:r>
              <a:rPr lang="en-AU" dirty="0" smtClean="0"/>
              <a:t>priority. E.g. We live in an age where feminist, pro-woman ideology is mainstream, thus our ready acceptance of the woman as being morally privileged even though she is physically weaker than the male. </a:t>
            </a:r>
            <a:endParaRPr lang="en-US" dirty="0"/>
          </a:p>
        </p:txBody>
      </p:sp>
    </p:spTree>
    <p:extLst>
      <p:ext uri="{BB962C8B-B14F-4D97-AF65-F5344CB8AC3E}">
        <p14:creationId xmlns:p14="http://schemas.microsoft.com/office/powerpoint/2010/main" val="275864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Oppositions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AU" i="1" dirty="0"/>
              <a:t>How do these binary oppositions </a:t>
            </a:r>
            <a:r>
              <a:rPr lang="en-AU" b="1" i="1" dirty="0"/>
              <a:t>underpin representations and ideologies </a:t>
            </a:r>
            <a:r>
              <a:rPr lang="en-AU" i="1" dirty="0"/>
              <a:t>reinforced in the text? </a:t>
            </a:r>
            <a:r>
              <a:rPr lang="en-AU" i="1" dirty="0" smtClean="0"/>
              <a:t> (possible essay para 2)</a:t>
            </a:r>
          </a:p>
          <a:p>
            <a:pPr marL="0" marR="0" indent="0">
              <a:lnSpc>
                <a:spcPct val="107000"/>
              </a:lnSpc>
              <a:spcBef>
                <a:spcPts val="0"/>
              </a:spcBef>
              <a:spcAft>
                <a:spcPts val="0"/>
              </a:spcAft>
              <a:buNone/>
            </a:pPr>
            <a:r>
              <a:rPr lang="en-AU" b="1" dirty="0" smtClean="0"/>
              <a:t>Obviously</a:t>
            </a:r>
            <a:r>
              <a:rPr lang="en-AU" dirty="0" smtClean="0"/>
              <a:t>, the binary oppositions woman/man, love/hate, protective/harmful and free/imprisoned </a:t>
            </a:r>
            <a:r>
              <a:rPr lang="en-AU" b="1" dirty="0" smtClean="0"/>
              <a:t>position the reader </a:t>
            </a:r>
            <a:r>
              <a:rPr lang="en-AU" dirty="0" smtClean="0"/>
              <a:t>to sympathise with the woman rather than the man,</a:t>
            </a:r>
            <a:r>
              <a:rPr lang="en-AU" i="1" dirty="0" smtClean="0"/>
              <a:t> </a:t>
            </a:r>
            <a:r>
              <a:rPr lang="en-AU" dirty="0" smtClean="0"/>
              <a:t>while also </a:t>
            </a:r>
            <a:r>
              <a:rPr lang="en-AU" b="1" dirty="0" smtClean="0"/>
              <a:t>structuring the idea </a:t>
            </a:r>
            <a:r>
              <a:rPr lang="en-AU" dirty="0" smtClean="0"/>
              <a:t>that </a:t>
            </a:r>
            <a:r>
              <a:rPr lang="en-AU" b="1" dirty="0" smtClean="0"/>
              <a:t>domestic violence is to be abhorred.  </a:t>
            </a:r>
            <a:r>
              <a:rPr lang="en-AU" dirty="0" smtClean="0"/>
              <a:t>The woman’s </a:t>
            </a:r>
            <a:r>
              <a:rPr lang="en-AU" b="1" dirty="0" smtClean="0"/>
              <a:t>care and kindness</a:t>
            </a:r>
            <a:r>
              <a:rPr lang="en-AU" dirty="0" smtClean="0"/>
              <a:t> for her children, who she hugs “</a:t>
            </a:r>
            <a:r>
              <a:rPr lang="en-AU" i="1" dirty="0" smtClean="0"/>
              <a:t>in tight</a:t>
            </a:r>
            <a:r>
              <a:rPr lang="en-AU" dirty="0" smtClean="0"/>
              <a:t>”,  is in strong </a:t>
            </a:r>
            <a:r>
              <a:rPr lang="en-AU" b="1" dirty="0" smtClean="0"/>
              <a:t>contrast</a:t>
            </a:r>
            <a:r>
              <a:rPr lang="en-AU" dirty="0" smtClean="0"/>
              <a:t> to a father who has no qualms about bashing the mother of his children in his quest to maintain power. “</a:t>
            </a:r>
            <a:r>
              <a:rPr lang="en-AU" i="1" dirty="0"/>
              <a:t>T</a:t>
            </a:r>
            <a:r>
              <a:rPr lang="en-AU" i="1" dirty="0" smtClean="0"/>
              <a:t>he </a:t>
            </a:r>
            <a:r>
              <a:rPr lang="en-AU" i="1" dirty="0"/>
              <a:t>eagle on his </a:t>
            </a:r>
            <a:r>
              <a:rPr lang="en-AU" i="1" dirty="0" smtClean="0"/>
              <a:t>chest</a:t>
            </a:r>
            <a:r>
              <a:rPr lang="en-US" i="1" dirty="0" smtClean="0"/>
              <a:t> h</a:t>
            </a:r>
            <a:r>
              <a:rPr lang="en-AU" i="1" dirty="0" smtClean="0"/>
              <a:t>as </a:t>
            </a:r>
            <a:r>
              <a:rPr lang="en-AU" i="1" dirty="0"/>
              <a:t>its claws dug in </a:t>
            </a:r>
            <a:r>
              <a:rPr lang="en-AU" i="1" dirty="0" smtClean="0"/>
              <a:t>hard on her.” </a:t>
            </a:r>
            <a:r>
              <a:rPr lang="en-AU" b="1" dirty="0" smtClean="0"/>
              <a:t>It is clear </a:t>
            </a:r>
            <a:r>
              <a:rPr lang="en-AU" dirty="0" smtClean="0"/>
              <a:t>that the woman </a:t>
            </a:r>
            <a:r>
              <a:rPr lang="en-AU" b="1" dirty="0" smtClean="0"/>
              <a:t>desires the freedom to live without fear, </a:t>
            </a:r>
            <a:r>
              <a:rPr lang="en-AU" dirty="0" smtClean="0"/>
              <a:t>to escape the metaphorical cage and the threat of “</a:t>
            </a:r>
            <a:r>
              <a:rPr lang="en-AU" i="1" dirty="0" smtClean="0"/>
              <a:t>that .38 in his top draw</a:t>
            </a:r>
            <a:r>
              <a:rPr lang="en-AU" dirty="0" smtClean="0"/>
              <a:t>”. The poem is thus </a:t>
            </a:r>
            <a:r>
              <a:rPr lang="en-AU" b="1" dirty="0" smtClean="0"/>
              <a:t>underpinned</a:t>
            </a:r>
            <a:r>
              <a:rPr lang="en-AU" dirty="0" smtClean="0"/>
              <a:t> by </a:t>
            </a:r>
            <a:r>
              <a:rPr lang="en-AU" b="1" dirty="0" smtClean="0"/>
              <a:t>values of love and protection for children </a:t>
            </a:r>
            <a:r>
              <a:rPr lang="en-AU" dirty="0" smtClean="0"/>
              <a:t>and </a:t>
            </a:r>
            <a:r>
              <a:rPr lang="en-AU" b="1" dirty="0" smtClean="0"/>
              <a:t>the value of individual freedom</a:t>
            </a:r>
            <a:r>
              <a:rPr lang="en-AU" dirty="0" smtClean="0"/>
              <a:t> whilst it views </a:t>
            </a:r>
            <a:r>
              <a:rPr lang="en-AU" b="1" dirty="0" smtClean="0"/>
              <a:t>domestic violence and toxic masculinity </a:t>
            </a:r>
            <a:r>
              <a:rPr lang="en-AU" dirty="0" smtClean="0"/>
              <a:t>as abominations. The reader </a:t>
            </a:r>
            <a:r>
              <a:rPr lang="en-AU" b="1" dirty="0" smtClean="0"/>
              <a:t>readily accepts </a:t>
            </a:r>
            <a:r>
              <a:rPr lang="en-AU" dirty="0" smtClean="0"/>
              <a:t>that the woman is in the morally privileged position, despite her comparative physical weakness.   </a:t>
            </a:r>
            <a:endParaRPr lang="en-AU" dirty="0"/>
          </a:p>
          <a:p>
            <a:pPr marL="0" indent="0">
              <a:buNone/>
            </a:pPr>
            <a:endParaRPr lang="en-US" dirty="0"/>
          </a:p>
        </p:txBody>
      </p:sp>
    </p:spTree>
    <p:extLst>
      <p:ext uri="{BB962C8B-B14F-4D97-AF65-F5344CB8AC3E}">
        <p14:creationId xmlns:p14="http://schemas.microsoft.com/office/powerpoint/2010/main" val="20641884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Narrative Voice</a:t>
            </a:r>
            <a:endParaRPr lang="en-US" dirty="0"/>
          </a:p>
        </p:txBody>
      </p:sp>
      <p:sp>
        <p:nvSpPr>
          <p:cNvPr id="3" name="Content Placeholder 2"/>
          <p:cNvSpPr>
            <a:spLocks noGrp="1"/>
          </p:cNvSpPr>
          <p:nvPr>
            <p:ph idx="1"/>
          </p:nvPr>
        </p:nvSpPr>
        <p:spPr/>
        <p:txBody>
          <a:bodyPr>
            <a:normAutofit/>
          </a:bodyPr>
          <a:lstStyle/>
          <a:p>
            <a:pPr marL="0" indent="0">
              <a:buNone/>
            </a:pPr>
            <a:r>
              <a:rPr lang="en-AU" b="1" dirty="0"/>
              <a:t>Narrative voice tells whose eyes the reader sees a story through.</a:t>
            </a:r>
            <a:r>
              <a:rPr lang="en-AU" dirty="0"/>
              <a:t> When identifying the narrative voice in literature, it is important to consider the point of view and the narrator's degrees of omniscience, objectivity and reliability. </a:t>
            </a:r>
            <a:endParaRPr lang="en-US" dirty="0" smtClean="0"/>
          </a:p>
          <a:p>
            <a:pPr marL="0" indent="0">
              <a:buNone/>
            </a:pPr>
            <a:r>
              <a:rPr lang="en-US" dirty="0" smtClean="0"/>
              <a:t>How does the use of first person (I), second person (you) or third person (he, she, they) distance or involve the audience? </a:t>
            </a:r>
          </a:p>
          <a:p>
            <a:pPr marL="0" indent="0">
              <a:buNone/>
            </a:pPr>
            <a:r>
              <a:rPr lang="en-US" dirty="0" smtClean="0"/>
              <a:t>Use of ‘I’ may lead reader to identify and sympathize with the narrator but the audience may be equally repelled by a first person narrator or question their reliability. </a:t>
            </a:r>
          </a:p>
          <a:p>
            <a:pPr marL="0" indent="0">
              <a:buNone/>
            </a:pPr>
            <a:r>
              <a:rPr lang="en-US" dirty="0" smtClean="0"/>
              <a:t>The use of the second person ‘you’ is uncommon in literature as the narrating voice is addressed directly at the reader. This is more common in persuasive texts. </a:t>
            </a:r>
          </a:p>
          <a:p>
            <a:pPr marL="0" indent="0">
              <a:buNone/>
            </a:pPr>
            <a:r>
              <a:rPr lang="en-US" dirty="0" smtClean="0"/>
              <a:t>A third person narrator may be ‘limited’ to focalizing on one character or be ‘omniscient’. </a:t>
            </a:r>
          </a:p>
        </p:txBody>
      </p:sp>
    </p:spTree>
    <p:extLst>
      <p:ext uri="{BB962C8B-B14F-4D97-AF65-F5344CB8AC3E}">
        <p14:creationId xmlns:p14="http://schemas.microsoft.com/office/powerpoint/2010/main" val="51275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Focalization</a:t>
            </a:r>
            <a:endParaRPr lang="en-US" dirty="0"/>
          </a:p>
        </p:txBody>
      </p:sp>
      <p:sp>
        <p:nvSpPr>
          <p:cNvPr id="3" name="Content Placeholder 2"/>
          <p:cNvSpPr>
            <a:spLocks noGrp="1"/>
          </p:cNvSpPr>
          <p:nvPr>
            <p:ph idx="1"/>
          </p:nvPr>
        </p:nvSpPr>
        <p:spPr/>
        <p:txBody>
          <a:bodyPr/>
          <a:lstStyle/>
          <a:p>
            <a:pPr marL="0" indent="0">
              <a:buNone/>
            </a:pPr>
            <a:r>
              <a:rPr lang="en-AU" dirty="0" smtClean="0"/>
              <a:t>Gerard </a:t>
            </a:r>
            <a:r>
              <a:rPr lang="en-AU" dirty="0" err="1" smtClean="0"/>
              <a:t>Genette</a:t>
            </a:r>
            <a:r>
              <a:rPr lang="en-AU" dirty="0" smtClean="0"/>
              <a:t> </a:t>
            </a:r>
            <a:r>
              <a:rPr lang="en-AU" dirty="0"/>
              <a:t>introduced the term "focalization" as a replacement for "perspective" and "point of view" </a:t>
            </a:r>
            <a:r>
              <a:rPr lang="en-AU" dirty="0" smtClean="0"/>
              <a:t>. </a:t>
            </a:r>
          </a:p>
          <a:p>
            <a:pPr marL="0" indent="0">
              <a:buNone/>
            </a:pPr>
            <a:endParaRPr lang="en-AU" dirty="0"/>
          </a:p>
          <a:p>
            <a:pPr marL="0" indent="0">
              <a:buNone/>
            </a:pPr>
            <a:r>
              <a:rPr lang="en-AU" dirty="0" smtClean="0"/>
              <a:t>This is </a:t>
            </a:r>
            <a:r>
              <a:rPr lang="en-AU" dirty="0"/>
              <a:t>a</a:t>
            </a:r>
            <a:r>
              <a:rPr lang="en-AU" dirty="0" smtClean="0"/>
              <a:t> term the QCAA EA support document uses. It covers </a:t>
            </a:r>
            <a:r>
              <a:rPr lang="en-AU" b="1" dirty="0" smtClean="0"/>
              <a:t>zero focalisation </a:t>
            </a:r>
            <a:r>
              <a:rPr lang="en-AU" dirty="0" smtClean="0"/>
              <a:t>(omniscient), </a:t>
            </a:r>
            <a:r>
              <a:rPr lang="en-AU" b="1" dirty="0" smtClean="0"/>
              <a:t>internal focalisation </a:t>
            </a:r>
            <a:r>
              <a:rPr lang="en-AU" dirty="0" smtClean="0"/>
              <a:t>(narrator only knows what the character knows), and </a:t>
            </a:r>
            <a:r>
              <a:rPr lang="en-AU" b="1" dirty="0" smtClean="0"/>
              <a:t>external focalisation </a:t>
            </a:r>
            <a:r>
              <a:rPr lang="en-AU" dirty="0" smtClean="0"/>
              <a:t>(the narrator says less than the character knows).</a:t>
            </a:r>
          </a:p>
          <a:p>
            <a:pPr marL="0" indent="0">
              <a:buNone/>
            </a:pPr>
            <a:r>
              <a:rPr lang="en-AU" b="1" dirty="0" smtClean="0"/>
              <a:t>Which type of focalisation is used in “Caged”?</a:t>
            </a:r>
          </a:p>
          <a:p>
            <a:pPr marL="0" indent="0">
              <a:buNone/>
            </a:pPr>
            <a:endParaRPr lang="en-AU" dirty="0"/>
          </a:p>
          <a:p>
            <a:pPr marL="0" indent="0">
              <a:buNone/>
            </a:pPr>
            <a:endParaRPr lang="en-AU" dirty="0" smtClean="0"/>
          </a:p>
          <a:p>
            <a:pPr marL="0" indent="0">
              <a:buNone/>
            </a:pPr>
            <a:endParaRPr lang="en-AU" dirty="0"/>
          </a:p>
        </p:txBody>
      </p:sp>
    </p:spTree>
    <p:extLst>
      <p:ext uri="{BB962C8B-B14F-4D97-AF65-F5344CB8AC3E}">
        <p14:creationId xmlns:p14="http://schemas.microsoft.com/office/powerpoint/2010/main" val="338613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external exam</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So basically, you need to come up </a:t>
            </a:r>
            <a:r>
              <a:rPr lang="en-US" b="1" dirty="0" smtClean="0"/>
              <a:t>with one unified reading</a:t>
            </a:r>
            <a:r>
              <a:rPr lang="en-US" dirty="0" smtClean="0"/>
              <a:t>, not a range of different readings. </a:t>
            </a:r>
          </a:p>
          <a:p>
            <a:pPr marL="0" indent="0">
              <a:buNone/>
            </a:pPr>
            <a:r>
              <a:rPr lang="en-US" dirty="0" smtClean="0"/>
              <a:t>You have to construct meaning that is supported by the </a:t>
            </a:r>
            <a:r>
              <a:rPr lang="en-US" b="1" dirty="0" smtClean="0"/>
              <a:t>text structures </a:t>
            </a:r>
            <a:r>
              <a:rPr lang="en-US" dirty="0" smtClean="0"/>
              <a:t>and </a:t>
            </a:r>
            <a:r>
              <a:rPr lang="en-US" b="1" dirty="0" smtClean="0"/>
              <a:t>language features </a:t>
            </a:r>
            <a:r>
              <a:rPr lang="en-US" dirty="0" smtClean="0"/>
              <a:t>of the text.</a:t>
            </a:r>
          </a:p>
          <a:p>
            <a:pPr marL="0" indent="0">
              <a:buNone/>
            </a:pPr>
            <a:r>
              <a:rPr lang="en-US" dirty="0" smtClean="0"/>
              <a:t>You will mainly use text-centred reading strategies but must also consider world-context-centred strategies such as considering representation and positioning, unpacking ideology and issues of race, class, gender etc.</a:t>
            </a:r>
          </a:p>
          <a:p>
            <a:pPr marL="0" indent="0">
              <a:buNone/>
            </a:pPr>
            <a:r>
              <a:rPr lang="en-US" dirty="0" smtClean="0"/>
              <a:t>Judging </a:t>
            </a:r>
            <a:r>
              <a:rPr lang="en-US" dirty="0"/>
              <a:t>f</a:t>
            </a:r>
            <a:r>
              <a:rPr lang="en-US" dirty="0" smtClean="0"/>
              <a:t>rom the sample answer provided by QCAA, which will be used soon in class, you will not have to name specific theories or theorists </a:t>
            </a:r>
            <a:r>
              <a:rPr lang="en-US" b="1" dirty="0" smtClean="0"/>
              <a:t>but </a:t>
            </a:r>
            <a:r>
              <a:rPr lang="en-US" dirty="0"/>
              <a:t>y</a:t>
            </a:r>
            <a:r>
              <a:rPr lang="en-US" dirty="0" smtClean="0"/>
              <a:t>ou may mention terms and concepts such as </a:t>
            </a:r>
            <a:r>
              <a:rPr lang="en-US" i="1" dirty="0" smtClean="0"/>
              <a:t>binary opposition, myth, discourse, ideology, representation </a:t>
            </a:r>
            <a:r>
              <a:rPr lang="en-US" dirty="0" smtClean="0"/>
              <a:t>etc. You may also draw on the knowledge of specific theories used in IA3. It’s up to you.</a:t>
            </a:r>
          </a:p>
          <a:p>
            <a:pPr marL="0" indent="0">
              <a:buNone/>
            </a:pPr>
            <a:r>
              <a:rPr lang="en-AU" b="1" i="1" dirty="0">
                <a:solidFill>
                  <a:srgbClr val="FF0000"/>
                </a:solidFill>
              </a:rPr>
              <a:t>You may produce an invited, alternative or resistant reading.</a:t>
            </a:r>
            <a:r>
              <a:rPr lang="en-US" dirty="0" smtClean="0"/>
              <a:t> </a:t>
            </a:r>
          </a:p>
          <a:p>
            <a:pPr marL="0" indent="0">
              <a:buNone/>
            </a:pPr>
            <a:r>
              <a:rPr lang="en-US" dirty="0" smtClean="0"/>
              <a:t>There is a list of reading strategies you will need to be very familiar with. These can be found in </a:t>
            </a:r>
            <a:endParaRPr lang="en-US" dirty="0"/>
          </a:p>
          <a:p>
            <a:pPr marL="0" indent="0">
              <a:buNone/>
            </a:pPr>
            <a:r>
              <a:rPr lang="en-AU" i="1" dirty="0" smtClean="0">
                <a:solidFill>
                  <a:srgbClr val="FF0000"/>
                </a:solidFill>
              </a:rPr>
              <a:t>QCAA Unit </a:t>
            </a:r>
            <a:r>
              <a:rPr lang="en-AU" i="1" dirty="0">
                <a:solidFill>
                  <a:srgbClr val="FF0000"/>
                </a:solidFill>
              </a:rPr>
              <a:t>4: Text-centred and world-context-centred strategies for short literary texts </a:t>
            </a:r>
            <a:endParaRPr lang="en-AU" i="1" dirty="0" smtClean="0">
              <a:solidFill>
                <a:srgbClr val="FF0000"/>
              </a:solidFill>
            </a:endParaRPr>
          </a:p>
          <a:p>
            <a:pPr marL="0" indent="0">
              <a:buNone/>
            </a:pPr>
            <a:r>
              <a:rPr lang="en-AU" dirty="0" smtClean="0">
                <a:solidFill>
                  <a:srgbClr val="FF0000"/>
                </a:solidFill>
              </a:rPr>
              <a:t>You must familiarise yourself with the nature of these reading strategies. Learn the lists!</a:t>
            </a:r>
          </a:p>
          <a:p>
            <a:pPr marL="0" indent="0">
              <a:buNone/>
            </a:pPr>
            <a:r>
              <a:rPr lang="en-AU" dirty="0" smtClean="0">
                <a:solidFill>
                  <a:srgbClr val="FF0000"/>
                </a:solidFill>
              </a:rPr>
              <a:t>PS You should already taken study notes from this document. Find definitions for any terms you do not understand. </a:t>
            </a:r>
          </a:p>
          <a:p>
            <a:pPr marL="0" indent="0">
              <a:buNone/>
            </a:pPr>
            <a:r>
              <a:rPr lang="en-AU" dirty="0"/>
              <a:t>	</a:t>
            </a:r>
          </a:p>
          <a:p>
            <a:pPr marL="0" indent="0">
              <a:buNone/>
            </a:pPr>
            <a:r>
              <a:rPr lang="en-US" dirty="0" smtClean="0"/>
              <a:t>  </a:t>
            </a:r>
            <a:endParaRPr lang="en-US" dirty="0"/>
          </a:p>
        </p:txBody>
      </p:sp>
    </p:spTree>
    <p:extLst>
      <p:ext uri="{BB962C8B-B14F-4D97-AF65-F5344CB8AC3E}">
        <p14:creationId xmlns:p14="http://schemas.microsoft.com/office/powerpoint/2010/main" val="50648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additive="base">
                                        <p:cTn id="7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Narrative Voice</a:t>
            </a:r>
            <a:endParaRPr lang="en-US" dirty="0"/>
          </a:p>
        </p:txBody>
      </p:sp>
      <p:sp>
        <p:nvSpPr>
          <p:cNvPr id="3" name="Content Placeholder 2"/>
          <p:cNvSpPr>
            <a:spLocks noGrp="1"/>
          </p:cNvSpPr>
          <p:nvPr>
            <p:ph idx="1"/>
          </p:nvPr>
        </p:nvSpPr>
        <p:spPr/>
        <p:txBody>
          <a:bodyPr/>
          <a:lstStyle/>
          <a:p>
            <a:pPr marL="0" indent="0">
              <a:buNone/>
            </a:pPr>
            <a:r>
              <a:rPr lang="en-AU" i="1" dirty="0"/>
              <a:t>Narration — How is the text narrated to position the audience? Consider how point of view (e.g. first person vs. third person), focalisation and voice position the reader in relation to perspectives, ideas and reliability of the characters or narrator in the text. </a:t>
            </a:r>
            <a:endParaRPr lang="en-AU" i="1" dirty="0" smtClean="0"/>
          </a:p>
          <a:p>
            <a:pPr marL="0" indent="0">
              <a:buNone/>
            </a:pPr>
            <a:r>
              <a:rPr lang="en-AU" i="1" dirty="0" smtClean="0"/>
              <a:t>QCAA  </a:t>
            </a:r>
            <a:r>
              <a:rPr lang="en-AU" dirty="0"/>
              <a:t>Unit 4: </a:t>
            </a:r>
            <a:r>
              <a:rPr lang="en-AU" i="1" dirty="0"/>
              <a:t>Text-centred and world-context-centred strategies for short literary texts</a:t>
            </a:r>
          </a:p>
          <a:p>
            <a:pPr marL="0" indent="0">
              <a:buNone/>
            </a:pPr>
            <a:r>
              <a:rPr lang="en-US" b="1" dirty="0">
                <a:solidFill>
                  <a:srgbClr val="FF0000"/>
                </a:solidFill>
              </a:rPr>
              <a:t>Tip: You need to consider how you are positioned as a reader by the narrative voice. You must employ this strategy in your reading of your chosen exam text as narration is common to all literary texts.  </a:t>
            </a:r>
          </a:p>
          <a:p>
            <a:pPr marL="0" indent="0">
              <a:buNone/>
            </a:pPr>
            <a:endParaRPr lang="en-AU" b="1" dirty="0" smtClean="0"/>
          </a:p>
          <a:p>
            <a:pPr marL="0" indent="0">
              <a:buNone/>
            </a:pPr>
            <a:endParaRPr lang="en-US" dirty="0"/>
          </a:p>
        </p:txBody>
      </p:sp>
    </p:spTree>
    <p:extLst>
      <p:ext uri="{BB962C8B-B14F-4D97-AF65-F5344CB8AC3E}">
        <p14:creationId xmlns:p14="http://schemas.microsoft.com/office/powerpoint/2010/main" val="323316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of Text-Centred Approaches</a:t>
            </a:r>
            <a:endParaRPr lang="en-US" dirty="0"/>
          </a:p>
        </p:txBody>
      </p:sp>
      <p:sp>
        <p:nvSpPr>
          <p:cNvPr id="3" name="Content Placeholder 2"/>
          <p:cNvSpPr>
            <a:spLocks noGrp="1"/>
          </p:cNvSpPr>
          <p:nvPr>
            <p:ph idx="1"/>
          </p:nvPr>
        </p:nvSpPr>
        <p:spPr/>
        <p:txBody>
          <a:bodyPr/>
          <a:lstStyle/>
          <a:p>
            <a:pPr marL="0" indent="0">
              <a:buNone/>
            </a:pPr>
            <a:r>
              <a:rPr lang="en-AU" i="1" dirty="0"/>
              <a:t>How is the text narrated to position the </a:t>
            </a:r>
            <a:r>
              <a:rPr lang="en-AU" i="1" dirty="0" smtClean="0"/>
              <a:t>audience in relation to the characters? </a:t>
            </a:r>
            <a:endParaRPr lang="en-US" dirty="0"/>
          </a:p>
        </p:txBody>
      </p:sp>
      <p:graphicFrame>
        <p:nvGraphicFramePr>
          <p:cNvPr id="4" name="Table 3"/>
          <p:cNvGraphicFramePr>
            <a:graphicFrameLocks noGrp="1"/>
          </p:cNvGraphicFramePr>
          <p:nvPr>
            <p:extLst/>
          </p:nvPr>
        </p:nvGraphicFramePr>
        <p:xfrm>
          <a:off x="2362137" y="2691373"/>
          <a:ext cx="7473821" cy="3424238"/>
        </p:xfrm>
        <a:graphic>
          <a:graphicData uri="http://schemas.openxmlformats.org/drawingml/2006/table">
            <a:tbl>
              <a:tblPr>
                <a:tableStyleId>{5C22544A-7EE6-4342-B048-85BDC9FD1C3A}</a:tableStyleId>
              </a:tblPr>
              <a:tblGrid>
                <a:gridCol w="3733663"/>
                <a:gridCol w="3740158"/>
              </a:tblGrid>
              <a:tr h="3018962">
                <a:tc>
                  <a:txBody>
                    <a:bodyPr/>
                    <a:lstStyle/>
                    <a:p>
                      <a:pPr marL="0" marR="0">
                        <a:lnSpc>
                          <a:spcPct val="107000"/>
                        </a:lnSpc>
                        <a:spcBef>
                          <a:spcPts val="0"/>
                        </a:spcBef>
                        <a:spcAft>
                          <a:spcPts val="0"/>
                        </a:spcAft>
                      </a:pPr>
                      <a:r>
                        <a:rPr lang="en-AU" sz="1400" dirty="0">
                          <a:effectLst/>
                        </a:rPr>
                        <a:t>at 38 his youth’s tattooed</a:t>
                      </a:r>
                      <a:endParaRPr lang="en-US" sz="1400" dirty="0">
                        <a:effectLst/>
                      </a:endParaRPr>
                    </a:p>
                    <a:p>
                      <a:pPr marL="0" marR="0">
                        <a:lnSpc>
                          <a:spcPct val="107000"/>
                        </a:lnSpc>
                        <a:spcBef>
                          <a:spcPts val="0"/>
                        </a:spcBef>
                        <a:spcAft>
                          <a:spcPts val="0"/>
                        </a:spcAft>
                      </a:pPr>
                      <a:r>
                        <a:rPr lang="en-AU" sz="1400" dirty="0">
                          <a:effectLst/>
                        </a:rPr>
                        <a:t>over him like a roadmap</a:t>
                      </a:r>
                      <a:endParaRPr lang="en-US" sz="1400" dirty="0">
                        <a:effectLst/>
                      </a:endParaRPr>
                    </a:p>
                    <a:p>
                      <a:pPr marL="0" marR="0">
                        <a:lnSpc>
                          <a:spcPct val="107000"/>
                        </a:lnSpc>
                        <a:spcBef>
                          <a:spcPts val="0"/>
                        </a:spcBef>
                        <a:spcAft>
                          <a:spcPts val="0"/>
                        </a:spcAft>
                      </a:pPr>
                      <a:r>
                        <a:rPr lang="en-AU" sz="1400" dirty="0">
                          <a:effectLst/>
                        </a:rPr>
                        <a:t>and the eagle on his chest</a:t>
                      </a:r>
                      <a:endParaRPr lang="en-US" sz="1400" dirty="0">
                        <a:effectLst/>
                      </a:endParaRPr>
                    </a:p>
                    <a:p>
                      <a:pPr marL="0" marR="0">
                        <a:lnSpc>
                          <a:spcPct val="107000"/>
                        </a:lnSpc>
                        <a:spcBef>
                          <a:spcPts val="0"/>
                        </a:spcBef>
                        <a:spcAft>
                          <a:spcPts val="0"/>
                        </a:spcAft>
                      </a:pPr>
                      <a:r>
                        <a:rPr lang="en-AU" sz="1400" dirty="0">
                          <a:effectLst/>
                        </a:rPr>
                        <a:t>has its claws dug in hard</a:t>
                      </a:r>
                      <a:endParaRPr lang="en-US" sz="1400" dirty="0">
                        <a:effectLst/>
                      </a:endParaRPr>
                    </a:p>
                    <a:p>
                      <a:pPr marL="0" marR="0">
                        <a:lnSpc>
                          <a:spcPct val="107000"/>
                        </a:lnSpc>
                        <a:spcBef>
                          <a:spcPts val="0"/>
                        </a:spcBef>
                        <a:spcAft>
                          <a:spcPts val="0"/>
                        </a:spcAft>
                      </a:pPr>
                      <a:r>
                        <a:rPr lang="en-AU" sz="1400" dirty="0">
                          <a:effectLst/>
                        </a:rPr>
                        <a:t>on her</a:t>
                      </a:r>
                      <a:endParaRPr lang="en-US" sz="1400" dirty="0">
                        <a:effectLst/>
                      </a:endParaRPr>
                    </a:p>
                    <a:p>
                      <a:pPr marL="0" marR="0">
                        <a:lnSpc>
                          <a:spcPct val="107000"/>
                        </a:lnSpc>
                        <a:spcBef>
                          <a:spcPts val="0"/>
                        </a:spcBef>
                        <a:spcAft>
                          <a:spcPts val="0"/>
                        </a:spcAft>
                      </a:pPr>
                      <a:r>
                        <a:rPr lang="en-AU" sz="1400" dirty="0">
                          <a:effectLst/>
                        </a:rPr>
                        <a:t> </a:t>
                      </a:r>
                      <a:endParaRPr lang="en-US" sz="1400" dirty="0">
                        <a:effectLst/>
                      </a:endParaRPr>
                    </a:p>
                    <a:p>
                      <a:pPr marL="0" marR="0">
                        <a:lnSpc>
                          <a:spcPct val="107000"/>
                        </a:lnSpc>
                        <a:spcBef>
                          <a:spcPts val="0"/>
                        </a:spcBef>
                        <a:spcAft>
                          <a:spcPts val="0"/>
                        </a:spcAft>
                      </a:pPr>
                      <a:r>
                        <a:rPr lang="en-AU" sz="1400" dirty="0">
                          <a:effectLst/>
                        </a:rPr>
                        <a:t>there’s no flying away</a:t>
                      </a:r>
                      <a:endParaRPr lang="en-US" sz="1400" dirty="0">
                        <a:effectLst/>
                      </a:endParaRPr>
                    </a:p>
                    <a:p>
                      <a:pPr marL="0" marR="0">
                        <a:lnSpc>
                          <a:spcPct val="107000"/>
                        </a:lnSpc>
                        <a:spcBef>
                          <a:spcPts val="0"/>
                        </a:spcBef>
                        <a:spcAft>
                          <a:spcPts val="0"/>
                        </a:spcAft>
                      </a:pPr>
                      <a:r>
                        <a:rPr lang="en-AU" sz="1400" dirty="0">
                          <a:effectLst/>
                        </a:rPr>
                        <a:t>wings clipped by two kids</a:t>
                      </a:r>
                      <a:endParaRPr lang="en-US" sz="1400" dirty="0">
                        <a:effectLst/>
                      </a:endParaRPr>
                    </a:p>
                    <a:p>
                      <a:pPr marL="0" marR="0">
                        <a:lnSpc>
                          <a:spcPct val="107000"/>
                        </a:lnSpc>
                        <a:spcBef>
                          <a:spcPts val="0"/>
                        </a:spcBef>
                        <a:spcAft>
                          <a:spcPts val="0"/>
                        </a:spcAft>
                      </a:pPr>
                      <a:r>
                        <a:rPr lang="en-AU" sz="1400" dirty="0">
                          <a:effectLst/>
                        </a:rPr>
                        <a:t>and the worry of that .38</a:t>
                      </a:r>
                      <a:endParaRPr lang="en-US" sz="1400" dirty="0">
                        <a:effectLst/>
                      </a:endParaRPr>
                    </a:p>
                    <a:p>
                      <a:pPr marL="0" marR="0">
                        <a:lnSpc>
                          <a:spcPct val="107000"/>
                        </a:lnSpc>
                        <a:spcBef>
                          <a:spcPts val="0"/>
                        </a:spcBef>
                        <a:spcAft>
                          <a:spcPts val="0"/>
                        </a:spcAft>
                      </a:pPr>
                      <a:r>
                        <a:rPr lang="en-AU" sz="1400" dirty="0">
                          <a:effectLst/>
                        </a:rPr>
                        <a:t>in the top drawer</a:t>
                      </a:r>
                      <a:endParaRPr lang="en-US" sz="1400" dirty="0">
                        <a:effectLst/>
                      </a:endParaRPr>
                    </a:p>
                    <a:p>
                      <a:pPr marL="0" marR="0">
                        <a:lnSpc>
                          <a:spcPct val="107000"/>
                        </a:lnSpc>
                        <a:spcBef>
                          <a:spcPts val="0"/>
                        </a:spcBef>
                        <a:spcAft>
                          <a:spcPts val="0"/>
                        </a:spcAft>
                      </a:pPr>
                      <a:r>
                        <a:rPr lang="en-AU" sz="1400" dirty="0">
                          <a:effectLst/>
                        </a:rPr>
                        <a:t> </a:t>
                      </a:r>
                      <a:endParaRPr lang="en-US" sz="1400" dirty="0">
                        <a:effectLst/>
                      </a:endParaRPr>
                    </a:p>
                    <a:p>
                      <a:pPr marL="0" marR="0">
                        <a:lnSpc>
                          <a:spcPct val="107000"/>
                        </a:lnSpc>
                        <a:spcBef>
                          <a:spcPts val="0"/>
                        </a:spcBef>
                        <a:spcAft>
                          <a:spcPts val="0"/>
                        </a:spcAft>
                      </a:pPr>
                      <a:r>
                        <a:rPr lang="en-AU" sz="1400" dirty="0">
                          <a:effectLst/>
                        </a:rPr>
                        <a:t>all I can do is hug the kids</a:t>
                      </a:r>
                      <a:endParaRPr lang="en-US" sz="1400" dirty="0">
                        <a:effectLst/>
                      </a:endParaRPr>
                    </a:p>
                    <a:p>
                      <a:pPr marL="0" marR="0">
                        <a:lnSpc>
                          <a:spcPct val="107000"/>
                        </a:lnSpc>
                        <a:spcBef>
                          <a:spcPts val="0"/>
                        </a:spcBef>
                        <a:spcAft>
                          <a:spcPts val="0"/>
                        </a:spcAft>
                      </a:pPr>
                      <a:r>
                        <a:rPr lang="en-AU" sz="1400" dirty="0">
                          <a:effectLst/>
                        </a:rPr>
                        <a:t>in tight when he gets home</a:t>
                      </a:r>
                      <a:endParaRPr lang="en-US" sz="1400" dirty="0">
                        <a:effectLst/>
                      </a:endParaRPr>
                    </a:p>
                    <a:p>
                      <a:pPr marL="0" marR="0">
                        <a:lnSpc>
                          <a:spcPct val="107000"/>
                        </a:lnSpc>
                        <a:spcBef>
                          <a:spcPts val="0"/>
                        </a:spcBef>
                        <a:spcAft>
                          <a:spcPts val="0"/>
                        </a:spcAft>
                      </a:pPr>
                      <a:r>
                        <a:rPr lang="en-AU" sz="1400" dirty="0">
                          <a:effectLst/>
                        </a:rPr>
                        <a:t>she sobs  I   don’t think</a:t>
                      </a:r>
                      <a:endParaRPr lang="en-US" sz="1400" dirty="0">
                        <a:effectLst/>
                      </a:endParaRPr>
                    </a:p>
                    <a:p>
                      <a:pPr marL="0" marR="0">
                        <a:lnSpc>
                          <a:spcPct val="107000"/>
                        </a:lnSpc>
                        <a:spcBef>
                          <a:spcPts val="0"/>
                        </a:spcBef>
                        <a:spcAft>
                          <a:spcPts val="0"/>
                        </a:spcAft>
                      </a:pPr>
                      <a:r>
                        <a:rPr lang="en-AU" sz="1400" dirty="0">
                          <a:effectLst/>
                        </a:rPr>
                        <a:t>he’d belt THEM</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600" dirty="0">
                          <a:effectLst/>
                        </a:rPr>
                        <a:t>and its dewdrops on the nostrils</a:t>
                      </a:r>
                      <a:endParaRPr lang="en-US" sz="1600" dirty="0">
                        <a:effectLst/>
                      </a:endParaRPr>
                    </a:p>
                    <a:p>
                      <a:pPr marL="0" marR="0">
                        <a:lnSpc>
                          <a:spcPct val="107000"/>
                        </a:lnSpc>
                        <a:spcBef>
                          <a:spcPts val="0"/>
                        </a:spcBef>
                        <a:spcAft>
                          <a:spcPts val="0"/>
                        </a:spcAft>
                      </a:pPr>
                      <a:r>
                        <a:rPr lang="en-AU" sz="1600" dirty="0">
                          <a:effectLst/>
                        </a:rPr>
                        <a:t>hayfever eyes for all seasons</a:t>
                      </a:r>
                      <a:endParaRPr lang="en-US" sz="1600" dirty="0">
                        <a:effectLst/>
                      </a:endParaRPr>
                    </a:p>
                    <a:p>
                      <a:pPr marL="0" marR="0">
                        <a:lnSpc>
                          <a:spcPct val="107000"/>
                        </a:lnSpc>
                        <a:spcBef>
                          <a:spcPts val="0"/>
                        </a:spcBef>
                        <a:spcAft>
                          <a:spcPts val="0"/>
                        </a:spcAft>
                      </a:pPr>
                      <a:r>
                        <a:rPr lang="en-AU" sz="1600" dirty="0">
                          <a:effectLst/>
                        </a:rPr>
                        <a:t>there’s no new horizons</a:t>
                      </a:r>
                      <a:endParaRPr lang="en-US" sz="1600" dirty="0">
                        <a:effectLst/>
                      </a:endParaRPr>
                    </a:p>
                    <a:p>
                      <a:pPr marL="0" marR="0">
                        <a:lnSpc>
                          <a:spcPct val="107000"/>
                        </a:lnSpc>
                        <a:spcBef>
                          <a:spcPts val="0"/>
                        </a:spcBef>
                        <a:spcAft>
                          <a:spcPts val="0"/>
                        </a:spcAft>
                      </a:pPr>
                      <a:r>
                        <a:rPr lang="en-AU" sz="1600" dirty="0">
                          <a:effectLst/>
                        </a:rPr>
                        <a:t>and no place far enough away</a:t>
                      </a:r>
                      <a:endParaRPr lang="en-US" sz="1600" dirty="0">
                        <a:effectLst/>
                      </a:endParaRPr>
                    </a:p>
                    <a:p>
                      <a:pPr marL="0" marR="0">
                        <a:lnSpc>
                          <a:spcPct val="107000"/>
                        </a:lnSpc>
                        <a:spcBef>
                          <a:spcPts val="0"/>
                        </a:spcBef>
                        <a:spcAft>
                          <a:spcPts val="0"/>
                        </a:spcAft>
                      </a:pPr>
                      <a:r>
                        <a:rPr lang="en-AU" sz="1600" dirty="0">
                          <a:effectLst/>
                        </a:rPr>
                        <a:t> </a:t>
                      </a:r>
                      <a:endParaRPr lang="en-US" sz="1600" dirty="0">
                        <a:effectLst/>
                      </a:endParaRPr>
                    </a:p>
                    <a:p>
                      <a:pPr marL="0" marR="0">
                        <a:lnSpc>
                          <a:spcPct val="107000"/>
                        </a:lnSpc>
                        <a:spcBef>
                          <a:spcPts val="0"/>
                        </a:spcBef>
                        <a:spcAft>
                          <a:spcPts val="0"/>
                        </a:spcAft>
                      </a:pPr>
                      <a:r>
                        <a:rPr lang="en-AU" sz="1600" dirty="0">
                          <a:effectLst/>
                        </a:rPr>
                        <a:t>she’s caged to a life of </a:t>
                      </a:r>
                      <a:endParaRPr lang="en-US" sz="1600" dirty="0">
                        <a:effectLst/>
                      </a:endParaRPr>
                    </a:p>
                    <a:p>
                      <a:pPr marL="0" marR="0">
                        <a:lnSpc>
                          <a:spcPct val="107000"/>
                        </a:lnSpc>
                        <a:spcBef>
                          <a:spcPts val="0"/>
                        </a:spcBef>
                        <a:spcAft>
                          <a:spcPts val="0"/>
                        </a:spcAft>
                      </a:pPr>
                      <a:r>
                        <a:rPr lang="en-AU" sz="1600" dirty="0">
                          <a:effectLst/>
                        </a:rPr>
                        <a:t>aspirins and empties - </a:t>
                      </a:r>
                      <a:endParaRPr lang="en-US" sz="1600" dirty="0">
                        <a:effectLst/>
                      </a:endParaRPr>
                    </a:p>
                    <a:p>
                      <a:pPr marL="0" marR="0">
                        <a:lnSpc>
                          <a:spcPct val="107000"/>
                        </a:lnSpc>
                        <a:spcBef>
                          <a:spcPts val="0"/>
                        </a:spcBef>
                        <a:spcAft>
                          <a:spcPts val="0"/>
                        </a:spcAft>
                      </a:pPr>
                      <a:r>
                        <a:rPr lang="en-AU" sz="1600" dirty="0">
                          <a:effectLst/>
                        </a:rPr>
                        <a:t>watches late night tattoos</a:t>
                      </a:r>
                      <a:endParaRPr lang="en-US" sz="1600" dirty="0">
                        <a:effectLst/>
                      </a:endParaRPr>
                    </a:p>
                    <a:p>
                      <a:pPr marL="0" marR="0">
                        <a:lnSpc>
                          <a:spcPct val="107000"/>
                        </a:lnSpc>
                        <a:spcBef>
                          <a:spcPts val="0"/>
                        </a:spcBef>
                        <a:spcAft>
                          <a:spcPts val="0"/>
                        </a:spcAft>
                      </a:pPr>
                      <a:r>
                        <a:rPr lang="en-AU" sz="1600" dirty="0">
                          <a:effectLst/>
                        </a:rPr>
                        <a:t>sees HATE</a:t>
                      </a:r>
                      <a:endParaRPr lang="en-US" sz="1600" dirty="0">
                        <a:effectLst/>
                      </a:endParaRPr>
                    </a:p>
                    <a:p>
                      <a:pPr marL="0" marR="0">
                        <a:lnSpc>
                          <a:spcPct val="107000"/>
                        </a:lnSpc>
                        <a:spcBef>
                          <a:spcPts val="0"/>
                        </a:spcBef>
                        <a:spcAft>
                          <a:spcPts val="0"/>
                        </a:spcAft>
                      </a:pPr>
                      <a:r>
                        <a:rPr lang="en-AU" sz="1600" dirty="0">
                          <a:effectLst/>
                        </a:rPr>
                        <a:t>blueprinted</a:t>
                      </a:r>
                      <a:endParaRPr lang="en-US" sz="1600" dirty="0">
                        <a:effectLst/>
                      </a:endParaRPr>
                    </a:p>
                    <a:p>
                      <a:pPr marL="0" marR="0">
                        <a:lnSpc>
                          <a:spcPct val="107000"/>
                        </a:lnSpc>
                        <a:spcBef>
                          <a:spcPts val="0"/>
                        </a:spcBef>
                        <a:spcAft>
                          <a:spcPts val="0"/>
                        </a:spcAft>
                      </a:pPr>
                      <a:r>
                        <a:rPr lang="en-AU" sz="1600" dirty="0">
                          <a:effectLst/>
                        </a:rPr>
                        <a:t>into both claws.</a:t>
                      </a:r>
                      <a:endParaRPr lang="en-US" sz="1600" dirty="0">
                        <a:effectLst/>
                      </a:endParaRPr>
                    </a:p>
                    <a:p>
                      <a:pPr marL="0" marR="0">
                        <a:lnSpc>
                          <a:spcPct val="107000"/>
                        </a:lnSpc>
                        <a:spcBef>
                          <a:spcPts val="0"/>
                        </a:spcBef>
                        <a:spcAft>
                          <a:spcPts val="0"/>
                        </a:spcAft>
                      </a:pPr>
                      <a:r>
                        <a:rPr lang="en-AU" sz="9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99843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Symbolism</a:t>
            </a:r>
            <a:endParaRPr lang="en-US" dirty="0"/>
          </a:p>
        </p:txBody>
      </p:sp>
      <p:sp>
        <p:nvSpPr>
          <p:cNvPr id="3" name="Content Placeholder 2"/>
          <p:cNvSpPr>
            <a:spLocks noGrp="1"/>
          </p:cNvSpPr>
          <p:nvPr>
            <p:ph idx="1"/>
          </p:nvPr>
        </p:nvSpPr>
        <p:spPr/>
        <p:txBody>
          <a:bodyPr>
            <a:normAutofit/>
          </a:bodyPr>
          <a:lstStyle/>
          <a:p>
            <a:pPr marL="0" indent="0">
              <a:buNone/>
            </a:pPr>
            <a:r>
              <a:rPr lang="en-AU" dirty="0"/>
              <a:t>Symbolism is the practice </a:t>
            </a:r>
            <a:r>
              <a:rPr lang="en-AU" dirty="0" smtClean="0"/>
              <a:t>of </a:t>
            </a:r>
            <a:r>
              <a:rPr lang="en-AU" dirty="0"/>
              <a:t>using an object or a word to represent an abstract idea. An action, person, place, word, or object can all have a symbolic meaning</a:t>
            </a:r>
            <a:r>
              <a:rPr lang="en-AU" dirty="0" smtClean="0"/>
              <a:t>. E.g. symbolic colours, objects (e.g. chain, ladder, mirror, water), animals (</a:t>
            </a:r>
            <a:r>
              <a:rPr lang="en-AU" dirty="0" err="1" smtClean="0"/>
              <a:t>e.g</a:t>
            </a:r>
            <a:r>
              <a:rPr lang="en-AU" dirty="0" smtClean="0"/>
              <a:t> lion, ant), weather (e.g. storm, calm, sunshine)</a:t>
            </a:r>
          </a:p>
          <a:p>
            <a:pPr marL="0" indent="0">
              <a:buNone/>
            </a:pPr>
            <a:r>
              <a:rPr lang="en-AU" dirty="0" smtClean="0"/>
              <a:t>In </a:t>
            </a:r>
            <a:r>
              <a:rPr lang="en-AU" dirty="0"/>
              <a:t>literature, symbolism can take many forms, including:</a:t>
            </a:r>
          </a:p>
          <a:p>
            <a:r>
              <a:rPr lang="en-AU" dirty="0"/>
              <a:t>A figure of speech where an object, person, or situation has another meaning other than its literal </a:t>
            </a:r>
            <a:r>
              <a:rPr lang="en-AU" dirty="0" smtClean="0"/>
              <a:t>meaning e.g. to wash blood from one’s hands</a:t>
            </a:r>
            <a:endParaRPr lang="en-AU" dirty="0"/>
          </a:p>
          <a:p>
            <a:r>
              <a:rPr lang="en-AU" dirty="0"/>
              <a:t>The actions of a character, word, action, or event that have a deeper meaning in the context of the whole </a:t>
            </a:r>
            <a:r>
              <a:rPr lang="en-AU" dirty="0" smtClean="0"/>
              <a:t>story. </a:t>
            </a:r>
            <a:endParaRPr lang="en-AU" dirty="0"/>
          </a:p>
          <a:p>
            <a:pPr marL="0" indent="0">
              <a:buNone/>
            </a:pPr>
            <a:r>
              <a:rPr lang="en-AU" b="1" dirty="0"/>
              <a:t/>
            </a:r>
            <a:br>
              <a:rPr lang="en-AU" b="1" dirty="0"/>
            </a:br>
            <a:r>
              <a:rPr lang="en-AU" b="1" dirty="0" smtClean="0">
                <a:solidFill>
                  <a:srgbClr val="FF0000"/>
                </a:solidFill>
              </a:rPr>
              <a:t>Tip: Know how to spot symbolism. Read up on symbols.</a:t>
            </a:r>
          </a:p>
        </p:txBody>
      </p:sp>
    </p:spTree>
    <p:extLst>
      <p:ext uri="{BB962C8B-B14F-4D97-AF65-F5344CB8AC3E}">
        <p14:creationId xmlns:p14="http://schemas.microsoft.com/office/powerpoint/2010/main" val="56719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Metaphors</a:t>
            </a:r>
            <a:endParaRPr lang="en-US" dirty="0"/>
          </a:p>
        </p:txBody>
      </p:sp>
      <p:sp>
        <p:nvSpPr>
          <p:cNvPr id="3" name="Content Placeholder 2"/>
          <p:cNvSpPr>
            <a:spLocks noGrp="1"/>
          </p:cNvSpPr>
          <p:nvPr>
            <p:ph idx="1"/>
          </p:nvPr>
        </p:nvSpPr>
        <p:spPr/>
        <p:txBody>
          <a:bodyPr>
            <a:normAutofit/>
          </a:bodyPr>
          <a:lstStyle/>
          <a:p>
            <a:pPr marL="0" marR="0">
              <a:lnSpc>
                <a:spcPct val="107000"/>
              </a:lnSpc>
              <a:spcBef>
                <a:spcPts val="0"/>
              </a:spcBef>
              <a:spcAft>
                <a:spcPts val="0"/>
              </a:spcAft>
            </a:pPr>
            <a:r>
              <a:rPr lang="en-AU" b="1" dirty="0" smtClean="0"/>
              <a:t>Metaphor: </a:t>
            </a:r>
            <a:r>
              <a:rPr lang="en-AU" dirty="0" smtClean="0"/>
              <a:t>A type of comparison which does not use like or as e.g. “</a:t>
            </a:r>
            <a:r>
              <a:rPr lang="en-AU" i="1" dirty="0" smtClean="0"/>
              <a:t>she’s </a:t>
            </a:r>
            <a:r>
              <a:rPr lang="en-AU" i="1" dirty="0"/>
              <a:t>caged to a life of </a:t>
            </a:r>
            <a:r>
              <a:rPr lang="en-AU" i="1" dirty="0" smtClean="0"/>
              <a:t>aspirins </a:t>
            </a:r>
            <a:r>
              <a:rPr lang="en-AU" i="1" dirty="0"/>
              <a:t>and </a:t>
            </a:r>
            <a:r>
              <a:rPr lang="en-AU" i="1" dirty="0" smtClean="0"/>
              <a:t>empties” </a:t>
            </a:r>
            <a:endParaRPr lang="en-AU" i="1" dirty="0"/>
          </a:p>
          <a:p>
            <a:pPr marL="0" indent="0">
              <a:buNone/>
            </a:pPr>
            <a:r>
              <a:rPr lang="en-AU" b="1" dirty="0" smtClean="0"/>
              <a:t>Extended metaphor</a:t>
            </a:r>
            <a:r>
              <a:rPr lang="en-AU" dirty="0" smtClean="0"/>
              <a:t>: A </a:t>
            </a:r>
            <a:r>
              <a:rPr lang="en-AU" dirty="0"/>
              <a:t>comparison between two unlike things that continues throughout a series of sentences in a paragraph or lines in a poem</a:t>
            </a:r>
            <a:r>
              <a:rPr lang="en-AU" dirty="0" smtClean="0"/>
              <a:t>. This is a significant language feature in “Caged”. </a:t>
            </a:r>
          </a:p>
          <a:p>
            <a:pPr marL="0" indent="0">
              <a:buNone/>
            </a:pPr>
            <a:r>
              <a:rPr lang="en-AU" dirty="0" smtClean="0"/>
              <a:t>Metaphors </a:t>
            </a:r>
            <a:r>
              <a:rPr lang="en-AU" dirty="0"/>
              <a:t>are ways of thinking—and also ways of shaping the thoughts of others</a:t>
            </a:r>
            <a:r>
              <a:rPr lang="en-AU" dirty="0" smtClean="0"/>
              <a:t>.</a:t>
            </a:r>
          </a:p>
        </p:txBody>
      </p:sp>
    </p:spTree>
    <p:extLst>
      <p:ext uri="{BB962C8B-B14F-4D97-AF65-F5344CB8AC3E}">
        <p14:creationId xmlns:p14="http://schemas.microsoft.com/office/powerpoint/2010/main" val="192752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of Text-Centred Approaches</a:t>
            </a:r>
            <a:endParaRPr lang="en-US" dirty="0"/>
          </a:p>
        </p:txBody>
      </p:sp>
      <p:sp>
        <p:nvSpPr>
          <p:cNvPr id="3" name="Content Placeholder 2"/>
          <p:cNvSpPr>
            <a:spLocks noGrp="1"/>
          </p:cNvSpPr>
          <p:nvPr>
            <p:ph idx="1"/>
          </p:nvPr>
        </p:nvSpPr>
        <p:spPr/>
        <p:txBody>
          <a:bodyPr/>
          <a:lstStyle/>
          <a:p>
            <a:pPr marL="0" indent="0">
              <a:buNone/>
            </a:pPr>
            <a:r>
              <a:rPr lang="en-AU" dirty="0"/>
              <a:t>Can you identify the extended metaphor in “Caged</a:t>
            </a:r>
            <a:r>
              <a:rPr lang="en-AU" dirty="0" smtClean="0"/>
              <a:t>”? </a:t>
            </a:r>
            <a:r>
              <a:rPr lang="en-AU" dirty="0"/>
              <a:t>How does the extended metaphor in the poem position the reader to view each of the characters? Which particular evaluative words and phrases have most impact? </a:t>
            </a:r>
            <a:endParaRPr lang="en-US" dirty="0"/>
          </a:p>
          <a:p>
            <a:pPr marL="0" indent="0">
              <a:buNone/>
            </a:pPr>
            <a:endParaRPr lang="en-AU"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91697788"/>
              </p:ext>
            </p:extLst>
          </p:nvPr>
        </p:nvGraphicFramePr>
        <p:xfrm>
          <a:off x="2436782" y="3157904"/>
          <a:ext cx="7473821" cy="3424238"/>
        </p:xfrm>
        <a:graphic>
          <a:graphicData uri="http://schemas.openxmlformats.org/drawingml/2006/table">
            <a:tbl>
              <a:tblPr>
                <a:tableStyleId>{5C22544A-7EE6-4342-B048-85BDC9FD1C3A}</a:tableStyleId>
              </a:tblPr>
              <a:tblGrid>
                <a:gridCol w="3721422"/>
                <a:gridCol w="3752399"/>
              </a:tblGrid>
              <a:tr h="3018962">
                <a:tc>
                  <a:txBody>
                    <a:bodyPr/>
                    <a:lstStyle/>
                    <a:p>
                      <a:pPr marL="0" marR="0">
                        <a:lnSpc>
                          <a:spcPct val="107000"/>
                        </a:lnSpc>
                        <a:spcBef>
                          <a:spcPts val="0"/>
                        </a:spcBef>
                        <a:spcAft>
                          <a:spcPts val="0"/>
                        </a:spcAft>
                      </a:pPr>
                      <a:r>
                        <a:rPr lang="en-AU" sz="1400" dirty="0">
                          <a:effectLst/>
                        </a:rPr>
                        <a:t>at 38 his youth’s tattooed</a:t>
                      </a:r>
                      <a:endParaRPr lang="en-US" sz="1400" dirty="0">
                        <a:effectLst/>
                      </a:endParaRPr>
                    </a:p>
                    <a:p>
                      <a:pPr marL="0" marR="0">
                        <a:lnSpc>
                          <a:spcPct val="107000"/>
                        </a:lnSpc>
                        <a:spcBef>
                          <a:spcPts val="0"/>
                        </a:spcBef>
                        <a:spcAft>
                          <a:spcPts val="0"/>
                        </a:spcAft>
                      </a:pPr>
                      <a:r>
                        <a:rPr lang="en-AU" sz="1400" dirty="0">
                          <a:effectLst/>
                        </a:rPr>
                        <a:t>over him like a roadmap</a:t>
                      </a:r>
                      <a:endParaRPr lang="en-US" sz="1400" dirty="0">
                        <a:effectLst/>
                      </a:endParaRPr>
                    </a:p>
                    <a:p>
                      <a:pPr marL="0" marR="0">
                        <a:lnSpc>
                          <a:spcPct val="107000"/>
                        </a:lnSpc>
                        <a:spcBef>
                          <a:spcPts val="0"/>
                        </a:spcBef>
                        <a:spcAft>
                          <a:spcPts val="0"/>
                        </a:spcAft>
                      </a:pPr>
                      <a:r>
                        <a:rPr lang="en-AU" sz="1400" dirty="0">
                          <a:effectLst/>
                        </a:rPr>
                        <a:t>and the eagle on his chest</a:t>
                      </a:r>
                      <a:endParaRPr lang="en-US" sz="1400" dirty="0">
                        <a:effectLst/>
                      </a:endParaRPr>
                    </a:p>
                    <a:p>
                      <a:pPr marL="0" marR="0">
                        <a:lnSpc>
                          <a:spcPct val="107000"/>
                        </a:lnSpc>
                        <a:spcBef>
                          <a:spcPts val="0"/>
                        </a:spcBef>
                        <a:spcAft>
                          <a:spcPts val="0"/>
                        </a:spcAft>
                      </a:pPr>
                      <a:r>
                        <a:rPr lang="en-AU" sz="1400" dirty="0">
                          <a:effectLst/>
                        </a:rPr>
                        <a:t>has its claws dug in hard</a:t>
                      </a:r>
                      <a:endParaRPr lang="en-US" sz="1400" dirty="0">
                        <a:effectLst/>
                      </a:endParaRPr>
                    </a:p>
                    <a:p>
                      <a:pPr marL="0" marR="0">
                        <a:lnSpc>
                          <a:spcPct val="107000"/>
                        </a:lnSpc>
                        <a:spcBef>
                          <a:spcPts val="0"/>
                        </a:spcBef>
                        <a:spcAft>
                          <a:spcPts val="0"/>
                        </a:spcAft>
                      </a:pPr>
                      <a:r>
                        <a:rPr lang="en-AU" sz="1400" dirty="0">
                          <a:effectLst/>
                        </a:rPr>
                        <a:t>on her</a:t>
                      </a:r>
                      <a:endParaRPr lang="en-US" sz="1400" dirty="0">
                        <a:effectLst/>
                      </a:endParaRPr>
                    </a:p>
                    <a:p>
                      <a:pPr marL="0" marR="0">
                        <a:lnSpc>
                          <a:spcPct val="107000"/>
                        </a:lnSpc>
                        <a:spcBef>
                          <a:spcPts val="0"/>
                        </a:spcBef>
                        <a:spcAft>
                          <a:spcPts val="0"/>
                        </a:spcAft>
                      </a:pPr>
                      <a:r>
                        <a:rPr lang="en-AU" sz="1400" dirty="0">
                          <a:effectLst/>
                        </a:rPr>
                        <a:t> </a:t>
                      </a:r>
                      <a:endParaRPr lang="en-US" sz="1400" dirty="0">
                        <a:effectLst/>
                      </a:endParaRPr>
                    </a:p>
                    <a:p>
                      <a:pPr marL="0" marR="0">
                        <a:lnSpc>
                          <a:spcPct val="107000"/>
                        </a:lnSpc>
                        <a:spcBef>
                          <a:spcPts val="0"/>
                        </a:spcBef>
                        <a:spcAft>
                          <a:spcPts val="0"/>
                        </a:spcAft>
                      </a:pPr>
                      <a:r>
                        <a:rPr lang="en-AU" sz="1400" dirty="0">
                          <a:effectLst/>
                        </a:rPr>
                        <a:t>there’s no flying away</a:t>
                      </a:r>
                      <a:endParaRPr lang="en-US" sz="1400" dirty="0">
                        <a:effectLst/>
                      </a:endParaRPr>
                    </a:p>
                    <a:p>
                      <a:pPr marL="0" marR="0">
                        <a:lnSpc>
                          <a:spcPct val="107000"/>
                        </a:lnSpc>
                        <a:spcBef>
                          <a:spcPts val="0"/>
                        </a:spcBef>
                        <a:spcAft>
                          <a:spcPts val="0"/>
                        </a:spcAft>
                      </a:pPr>
                      <a:r>
                        <a:rPr lang="en-AU" sz="1400" dirty="0">
                          <a:effectLst/>
                        </a:rPr>
                        <a:t>wings clipped by two kids</a:t>
                      </a:r>
                      <a:endParaRPr lang="en-US" sz="1400" dirty="0">
                        <a:effectLst/>
                      </a:endParaRPr>
                    </a:p>
                    <a:p>
                      <a:pPr marL="0" marR="0">
                        <a:lnSpc>
                          <a:spcPct val="107000"/>
                        </a:lnSpc>
                        <a:spcBef>
                          <a:spcPts val="0"/>
                        </a:spcBef>
                        <a:spcAft>
                          <a:spcPts val="0"/>
                        </a:spcAft>
                      </a:pPr>
                      <a:r>
                        <a:rPr lang="en-AU" sz="1400" dirty="0">
                          <a:effectLst/>
                        </a:rPr>
                        <a:t>and the worry of that .38</a:t>
                      </a:r>
                      <a:endParaRPr lang="en-US" sz="1400" dirty="0">
                        <a:effectLst/>
                      </a:endParaRPr>
                    </a:p>
                    <a:p>
                      <a:pPr marL="0" marR="0">
                        <a:lnSpc>
                          <a:spcPct val="107000"/>
                        </a:lnSpc>
                        <a:spcBef>
                          <a:spcPts val="0"/>
                        </a:spcBef>
                        <a:spcAft>
                          <a:spcPts val="0"/>
                        </a:spcAft>
                      </a:pPr>
                      <a:r>
                        <a:rPr lang="en-AU" sz="1400" dirty="0">
                          <a:effectLst/>
                        </a:rPr>
                        <a:t>in the top drawer</a:t>
                      </a:r>
                      <a:endParaRPr lang="en-US" sz="1400" dirty="0">
                        <a:effectLst/>
                      </a:endParaRPr>
                    </a:p>
                    <a:p>
                      <a:pPr marL="0" marR="0">
                        <a:lnSpc>
                          <a:spcPct val="107000"/>
                        </a:lnSpc>
                        <a:spcBef>
                          <a:spcPts val="0"/>
                        </a:spcBef>
                        <a:spcAft>
                          <a:spcPts val="0"/>
                        </a:spcAft>
                      </a:pPr>
                      <a:r>
                        <a:rPr lang="en-AU" sz="1400" dirty="0">
                          <a:effectLst/>
                        </a:rPr>
                        <a:t> </a:t>
                      </a:r>
                      <a:endParaRPr lang="en-US" sz="1400" dirty="0">
                        <a:effectLst/>
                      </a:endParaRPr>
                    </a:p>
                    <a:p>
                      <a:pPr marL="0" marR="0">
                        <a:lnSpc>
                          <a:spcPct val="107000"/>
                        </a:lnSpc>
                        <a:spcBef>
                          <a:spcPts val="0"/>
                        </a:spcBef>
                        <a:spcAft>
                          <a:spcPts val="0"/>
                        </a:spcAft>
                      </a:pPr>
                      <a:r>
                        <a:rPr lang="en-AU" sz="1400" dirty="0">
                          <a:effectLst/>
                        </a:rPr>
                        <a:t>all I can do is hug the kids</a:t>
                      </a:r>
                      <a:endParaRPr lang="en-US" sz="1400" dirty="0">
                        <a:effectLst/>
                      </a:endParaRPr>
                    </a:p>
                    <a:p>
                      <a:pPr marL="0" marR="0">
                        <a:lnSpc>
                          <a:spcPct val="107000"/>
                        </a:lnSpc>
                        <a:spcBef>
                          <a:spcPts val="0"/>
                        </a:spcBef>
                        <a:spcAft>
                          <a:spcPts val="0"/>
                        </a:spcAft>
                      </a:pPr>
                      <a:r>
                        <a:rPr lang="en-AU" sz="1400" dirty="0">
                          <a:effectLst/>
                        </a:rPr>
                        <a:t>in tight when he gets home</a:t>
                      </a:r>
                      <a:endParaRPr lang="en-US" sz="1400" dirty="0">
                        <a:effectLst/>
                      </a:endParaRPr>
                    </a:p>
                    <a:p>
                      <a:pPr marL="0" marR="0">
                        <a:lnSpc>
                          <a:spcPct val="107000"/>
                        </a:lnSpc>
                        <a:spcBef>
                          <a:spcPts val="0"/>
                        </a:spcBef>
                        <a:spcAft>
                          <a:spcPts val="0"/>
                        </a:spcAft>
                      </a:pPr>
                      <a:r>
                        <a:rPr lang="en-AU" sz="1400" dirty="0">
                          <a:effectLst/>
                        </a:rPr>
                        <a:t>she sobs  I   don’t think</a:t>
                      </a:r>
                      <a:endParaRPr lang="en-US" sz="1400" dirty="0">
                        <a:effectLst/>
                      </a:endParaRPr>
                    </a:p>
                    <a:p>
                      <a:pPr marL="0" marR="0">
                        <a:lnSpc>
                          <a:spcPct val="107000"/>
                        </a:lnSpc>
                        <a:spcBef>
                          <a:spcPts val="0"/>
                        </a:spcBef>
                        <a:spcAft>
                          <a:spcPts val="0"/>
                        </a:spcAft>
                      </a:pPr>
                      <a:r>
                        <a:rPr lang="en-AU" sz="1400" dirty="0">
                          <a:effectLst/>
                        </a:rPr>
                        <a:t>he’d belt THEM</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600" dirty="0">
                          <a:effectLst/>
                        </a:rPr>
                        <a:t>and its dewdrops on the nostrils</a:t>
                      </a:r>
                      <a:endParaRPr lang="en-US" sz="1600" dirty="0">
                        <a:effectLst/>
                      </a:endParaRPr>
                    </a:p>
                    <a:p>
                      <a:pPr marL="0" marR="0">
                        <a:lnSpc>
                          <a:spcPct val="107000"/>
                        </a:lnSpc>
                        <a:spcBef>
                          <a:spcPts val="0"/>
                        </a:spcBef>
                        <a:spcAft>
                          <a:spcPts val="0"/>
                        </a:spcAft>
                      </a:pPr>
                      <a:r>
                        <a:rPr lang="en-AU" sz="1600" dirty="0">
                          <a:effectLst/>
                        </a:rPr>
                        <a:t>hayfever eyes for all seasons</a:t>
                      </a:r>
                      <a:endParaRPr lang="en-US" sz="1600" dirty="0">
                        <a:effectLst/>
                      </a:endParaRPr>
                    </a:p>
                    <a:p>
                      <a:pPr marL="0" marR="0">
                        <a:lnSpc>
                          <a:spcPct val="107000"/>
                        </a:lnSpc>
                        <a:spcBef>
                          <a:spcPts val="0"/>
                        </a:spcBef>
                        <a:spcAft>
                          <a:spcPts val="0"/>
                        </a:spcAft>
                      </a:pPr>
                      <a:r>
                        <a:rPr lang="en-AU" sz="1600" dirty="0">
                          <a:effectLst/>
                        </a:rPr>
                        <a:t>there’s no new horizons</a:t>
                      </a:r>
                      <a:endParaRPr lang="en-US" sz="1600" dirty="0">
                        <a:effectLst/>
                      </a:endParaRPr>
                    </a:p>
                    <a:p>
                      <a:pPr marL="0" marR="0">
                        <a:lnSpc>
                          <a:spcPct val="107000"/>
                        </a:lnSpc>
                        <a:spcBef>
                          <a:spcPts val="0"/>
                        </a:spcBef>
                        <a:spcAft>
                          <a:spcPts val="0"/>
                        </a:spcAft>
                      </a:pPr>
                      <a:r>
                        <a:rPr lang="en-AU" sz="1600" dirty="0">
                          <a:effectLst/>
                        </a:rPr>
                        <a:t>and no place far enough away</a:t>
                      </a:r>
                      <a:endParaRPr lang="en-US" sz="1600" dirty="0">
                        <a:effectLst/>
                      </a:endParaRPr>
                    </a:p>
                    <a:p>
                      <a:pPr marL="0" marR="0">
                        <a:lnSpc>
                          <a:spcPct val="107000"/>
                        </a:lnSpc>
                        <a:spcBef>
                          <a:spcPts val="0"/>
                        </a:spcBef>
                        <a:spcAft>
                          <a:spcPts val="0"/>
                        </a:spcAft>
                      </a:pPr>
                      <a:r>
                        <a:rPr lang="en-AU" sz="1600" dirty="0">
                          <a:effectLst/>
                        </a:rPr>
                        <a:t> </a:t>
                      </a:r>
                      <a:endParaRPr lang="en-US" sz="1600" dirty="0">
                        <a:effectLst/>
                      </a:endParaRPr>
                    </a:p>
                    <a:p>
                      <a:pPr marL="0" marR="0">
                        <a:lnSpc>
                          <a:spcPct val="107000"/>
                        </a:lnSpc>
                        <a:spcBef>
                          <a:spcPts val="0"/>
                        </a:spcBef>
                        <a:spcAft>
                          <a:spcPts val="0"/>
                        </a:spcAft>
                      </a:pPr>
                      <a:r>
                        <a:rPr lang="en-AU" sz="1600" dirty="0">
                          <a:effectLst/>
                        </a:rPr>
                        <a:t>she’s caged to a life of </a:t>
                      </a:r>
                      <a:endParaRPr lang="en-US" sz="1600" dirty="0">
                        <a:effectLst/>
                      </a:endParaRPr>
                    </a:p>
                    <a:p>
                      <a:pPr marL="0" marR="0">
                        <a:lnSpc>
                          <a:spcPct val="107000"/>
                        </a:lnSpc>
                        <a:spcBef>
                          <a:spcPts val="0"/>
                        </a:spcBef>
                        <a:spcAft>
                          <a:spcPts val="0"/>
                        </a:spcAft>
                      </a:pPr>
                      <a:r>
                        <a:rPr lang="en-AU" sz="1600" dirty="0">
                          <a:effectLst/>
                        </a:rPr>
                        <a:t>aspirins and empties - </a:t>
                      </a:r>
                      <a:endParaRPr lang="en-US" sz="1600" dirty="0">
                        <a:effectLst/>
                      </a:endParaRPr>
                    </a:p>
                    <a:p>
                      <a:pPr marL="0" marR="0">
                        <a:lnSpc>
                          <a:spcPct val="107000"/>
                        </a:lnSpc>
                        <a:spcBef>
                          <a:spcPts val="0"/>
                        </a:spcBef>
                        <a:spcAft>
                          <a:spcPts val="0"/>
                        </a:spcAft>
                      </a:pPr>
                      <a:r>
                        <a:rPr lang="en-AU" sz="1600" dirty="0">
                          <a:effectLst/>
                        </a:rPr>
                        <a:t>watches late night tattoos</a:t>
                      </a:r>
                      <a:endParaRPr lang="en-US" sz="1600" dirty="0">
                        <a:effectLst/>
                      </a:endParaRPr>
                    </a:p>
                    <a:p>
                      <a:pPr marL="0" marR="0">
                        <a:lnSpc>
                          <a:spcPct val="107000"/>
                        </a:lnSpc>
                        <a:spcBef>
                          <a:spcPts val="0"/>
                        </a:spcBef>
                        <a:spcAft>
                          <a:spcPts val="0"/>
                        </a:spcAft>
                      </a:pPr>
                      <a:r>
                        <a:rPr lang="en-AU" sz="1600" dirty="0">
                          <a:effectLst/>
                        </a:rPr>
                        <a:t>sees HATE</a:t>
                      </a:r>
                      <a:endParaRPr lang="en-US" sz="1600" dirty="0">
                        <a:effectLst/>
                      </a:endParaRPr>
                    </a:p>
                    <a:p>
                      <a:pPr marL="0" marR="0">
                        <a:lnSpc>
                          <a:spcPct val="107000"/>
                        </a:lnSpc>
                        <a:spcBef>
                          <a:spcPts val="0"/>
                        </a:spcBef>
                        <a:spcAft>
                          <a:spcPts val="0"/>
                        </a:spcAft>
                      </a:pPr>
                      <a:r>
                        <a:rPr lang="en-AU" sz="1600" dirty="0">
                          <a:effectLst/>
                        </a:rPr>
                        <a:t>blueprinted</a:t>
                      </a:r>
                      <a:endParaRPr lang="en-US" sz="1600" dirty="0">
                        <a:effectLst/>
                      </a:endParaRPr>
                    </a:p>
                    <a:p>
                      <a:pPr marL="0" marR="0">
                        <a:lnSpc>
                          <a:spcPct val="107000"/>
                        </a:lnSpc>
                        <a:spcBef>
                          <a:spcPts val="0"/>
                        </a:spcBef>
                        <a:spcAft>
                          <a:spcPts val="0"/>
                        </a:spcAft>
                      </a:pPr>
                      <a:r>
                        <a:rPr lang="en-AU" sz="1600" dirty="0">
                          <a:effectLst/>
                        </a:rPr>
                        <a:t>into both claws.</a:t>
                      </a:r>
                      <a:endParaRPr lang="en-US" sz="1600" dirty="0">
                        <a:effectLst/>
                      </a:endParaRPr>
                    </a:p>
                    <a:p>
                      <a:pPr marL="0" marR="0">
                        <a:lnSpc>
                          <a:spcPct val="107000"/>
                        </a:lnSpc>
                        <a:spcBef>
                          <a:spcPts val="0"/>
                        </a:spcBef>
                        <a:spcAft>
                          <a:spcPts val="0"/>
                        </a:spcAft>
                      </a:pPr>
                      <a:r>
                        <a:rPr lang="en-AU" sz="9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13827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Symbolism and Metaphors</a:t>
            </a:r>
            <a:endParaRPr lang="en-US" dirty="0"/>
          </a:p>
        </p:txBody>
      </p:sp>
      <p:sp>
        <p:nvSpPr>
          <p:cNvPr id="3" name="Content Placeholder 2"/>
          <p:cNvSpPr>
            <a:spLocks noGrp="1"/>
          </p:cNvSpPr>
          <p:nvPr>
            <p:ph idx="1"/>
          </p:nvPr>
        </p:nvSpPr>
        <p:spPr/>
        <p:txBody>
          <a:bodyPr/>
          <a:lstStyle/>
          <a:p>
            <a:pPr marL="0" indent="0">
              <a:buNone/>
            </a:pPr>
            <a:r>
              <a:rPr lang="en-AU" dirty="0" smtClean="0"/>
              <a:t>Symbols </a:t>
            </a:r>
            <a:r>
              <a:rPr lang="en-AU" dirty="0"/>
              <a:t>and metaphors — </a:t>
            </a:r>
            <a:endParaRPr lang="en-AU" dirty="0" smtClean="0"/>
          </a:p>
          <a:p>
            <a:pPr marL="0" indent="0">
              <a:buNone/>
            </a:pPr>
            <a:r>
              <a:rPr lang="en-AU" dirty="0" smtClean="0"/>
              <a:t>What </a:t>
            </a:r>
            <a:r>
              <a:rPr lang="en-AU" dirty="0"/>
              <a:t>are some key symbols and/or metaphors that significantly contribute to meaning in the text? </a:t>
            </a:r>
            <a:endParaRPr lang="en-AU" dirty="0" smtClean="0"/>
          </a:p>
          <a:p>
            <a:pPr marL="0" indent="0">
              <a:buNone/>
            </a:pPr>
            <a:r>
              <a:rPr lang="en-AU" dirty="0" smtClean="0"/>
              <a:t>Consider </a:t>
            </a:r>
            <a:r>
              <a:rPr lang="en-AU" dirty="0"/>
              <a:t>symbols and metaphors that are repeated and/or developed in a text to shape representations and ideas in the </a:t>
            </a:r>
            <a:r>
              <a:rPr lang="en-AU" dirty="0" smtClean="0"/>
              <a:t>text.</a:t>
            </a:r>
          </a:p>
          <a:p>
            <a:pPr marL="0" indent="0">
              <a:buNone/>
            </a:pPr>
            <a:r>
              <a:rPr lang="en-AU" dirty="0"/>
              <a:t>From QCAA </a:t>
            </a:r>
            <a:r>
              <a:rPr lang="en-AU" i="1" dirty="0"/>
              <a:t>Unit 4: Text-centred and world-context-centred strategies for short literary </a:t>
            </a:r>
            <a:r>
              <a:rPr lang="en-AU" i="1" dirty="0" smtClean="0"/>
              <a:t>texts</a:t>
            </a:r>
          </a:p>
          <a:p>
            <a:pPr marL="0" indent="0">
              <a:buNone/>
            </a:pPr>
            <a:endParaRPr lang="en-AU" i="1" dirty="0"/>
          </a:p>
          <a:p>
            <a:pPr marL="0" indent="0">
              <a:buNone/>
            </a:pPr>
            <a:endParaRPr lang="en-US" dirty="0"/>
          </a:p>
        </p:txBody>
      </p:sp>
    </p:spTree>
    <p:extLst>
      <p:ext uri="{BB962C8B-B14F-4D97-AF65-F5344CB8AC3E}">
        <p14:creationId xmlns:p14="http://schemas.microsoft.com/office/powerpoint/2010/main" val="286536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of Text-Centred Approaches</a:t>
            </a:r>
            <a:endParaRPr lang="en-US" dirty="0"/>
          </a:p>
        </p:txBody>
      </p:sp>
      <p:sp>
        <p:nvSpPr>
          <p:cNvPr id="3" name="Content Placeholder 2"/>
          <p:cNvSpPr>
            <a:spLocks noGrp="1"/>
          </p:cNvSpPr>
          <p:nvPr>
            <p:ph idx="1"/>
          </p:nvPr>
        </p:nvSpPr>
        <p:spPr/>
        <p:txBody>
          <a:bodyPr/>
          <a:lstStyle/>
          <a:p>
            <a:pPr marL="0" indent="0">
              <a:buNone/>
            </a:pPr>
            <a:endParaRPr lang="en-AU"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258263033"/>
              </p:ext>
            </p:extLst>
          </p:nvPr>
        </p:nvGraphicFramePr>
        <p:xfrm>
          <a:off x="2436782" y="3157904"/>
          <a:ext cx="7473821" cy="3424238"/>
        </p:xfrm>
        <a:graphic>
          <a:graphicData uri="http://schemas.openxmlformats.org/drawingml/2006/table">
            <a:tbl>
              <a:tblPr>
                <a:tableStyleId>{5C22544A-7EE6-4342-B048-85BDC9FD1C3A}</a:tableStyleId>
              </a:tblPr>
              <a:tblGrid>
                <a:gridCol w="3721422"/>
                <a:gridCol w="3752399"/>
              </a:tblGrid>
              <a:tr h="3018962">
                <a:tc>
                  <a:txBody>
                    <a:bodyPr/>
                    <a:lstStyle/>
                    <a:p>
                      <a:pPr marL="0" marR="0">
                        <a:lnSpc>
                          <a:spcPct val="107000"/>
                        </a:lnSpc>
                        <a:spcBef>
                          <a:spcPts val="0"/>
                        </a:spcBef>
                        <a:spcAft>
                          <a:spcPts val="0"/>
                        </a:spcAft>
                      </a:pPr>
                      <a:r>
                        <a:rPr lang="en-AU" sz="1400" dirty="0">
                          <a:effectLst/>
                        </a:rPr>
                        <a:t>at 38 his youth’s tattooed</a:t>
                      </a:r>
                      <a:endParaRPr lang="en-US" sz="1400" dirty="0">
                        <a:effectLst/>
                      </a:endParaRPr>
                    </a:p>
                    <a:p>
                      <a:pPr marL="0" marR="0">
                        <a:lnSpc>
                          <a:spcPct val="107000"/>
                        </a:lnSpc>
                        <a:spcBef>
                          <a:spcPts val="0"/>
                        </a:spcBef>
                        <a:spcAft>
                          <a:spcPts val="0"/>
                        </a:spcAft>
                      </a:pPr>
                      <a:r>
                        <a:rPr lang="en-AU" sz="1400" dirty="0">
                          <a:effectLst/>
                        </a:rPr>
                        <a:t>over him like a roadmap</a:t>
                      </a:r>
                      <a:endParaRPr lang="en-US" sz="1400" dirty="0">
                        <a:effectLst/>
                      </a:endParaRPr>
                    </a:p>
                    <a:p>
                      <a:pPr marL="0" marR="0">
                        <a:lnSpc>
                          <a:spcPct val="107000"/>
                        </a:lnSpc>
                        <a:spcBef>
                          <a:spcPts val="0"/>
                        </a:spcBef>
                        <a:spcAft>
                          <a:spcPts val="0"/>
                        </a:spcAft>
                      </a:pPr>
                      <a:r>
                        <a:rPr lang="en-AU" sz="1400" dirty="0">
                          <a:effectLst/>
                        </a:rPr>
                        <a:t>and </a:t>
                      </a:r>
                      <a:r>
                        <a:rPr lang="en-AU" sz="1400" b="1" dirty="0">
                          <a:solidFill>
                            <a:srgbClr val="FF0000"/>
                          </a:solidFill>
                          <a:effectLst/>
                        </a:rPr>
                        <a:t>the eagle </a:t>
                      </a:r>
                      <a:r>
                        <a:rPr lang="en-AU" sz="1400" dirty="0">
                          <a:effectLst/>
                        </a:rPr>
                        <a:t>on his chest</a:t>
                      </a:r>
                      <a:endParaRPr lang="en-US" sz="1400" dirty="0">
                        <a:effectLst/>
                      </a:endParaRPr>
                    </a:p>
                    <a:p>
                      <a:pPr marL="0" marR="0">
                        <a:lnSpc>
                          <a:spcPct val="107000"/>
                        </a:lnSpc>
                        <a:spcBef>
                          <a:spcPts val="0"/>
                        </a:spcBef>
                        <a:spcAft>
                          <a:spcPts val="0"/>
                        </a:spcAft>
                      </a:pPr>
                      <a:r>
                        <a:rPr lang="en-AU" sz="1400" dirty="0">
                          <a:effectLst/>
                        </a:rPr>
                        <a:t>has its claws dug in hard</a:t>
                      </a:r>
                      <a:endParaRPr lang="en-US" sz="1400" dirty="0">
                        <a:effectLst/>
                      </a:endParaRPr>
                    </a:p>
                    <a:p>
                      <a:pPr marL="0" marR="0">
                        <a:lnSpc>
                          <a:spcPct val="107000"/>
                        </a:lnSpc>
                        <a:spcBef>
                          <a:spcPts val="0"/>
                        </a:spcBef>
                        <a:spcAft>
                          <a:spcPts val="0"/>
                        </a:spcAft>
                      </a:pPr>
                      <a:r>
                        <a:rPr lang="en-AU" sz="1400" dirty="0">
                          <a:effectLst/>
                        </a:rPr>
                        <a:t>on her</a:t>
                      </a:r>
                      <a:endParaRPr lang="en-US" sz="1400" dirty="0">
                        <a:effectLst/>
                      </a:endParaRPr>
                    </a:p>
                    <a:p>
                      <a:pPr marL="0" marR="0">
                        <a:lnSpc>
                          <a:spcPct val="107000"/>
                        </a:lnSpc>
                        <a:spcBef>
                          <a:spcPts val="0"/>
                        </a:spcBef>
                        <a:spcAft>
                          <a:spcPts val="0"/>
                        </a:spcAft>
                      </a:pPr>
                      <a:r>
                        <a:rPr lang="en-AU" sz="1400" dirty="0">
                          <a:effectLst/>
                        </a:rPr>
                        <a:t> </a:t>
                      </a:r>
                      <a:endParaRPr lang="en-US" sz="1400" dirty="0">
                        <a:effectLst/>
                      </a:endParaRPr>
                    </a:p>
                    <a:p>
                      <a:pPr marL="0" marR="0">
                        <a:lnSpc>
                          <a:spcPct val="107000"/>
                        </a:lnSpc>
                        <a:spcBef>
                          <a:spcPts val="0"/>
                        </a:spcBef>
                        <a:spcAft>
                          <a:spcPts val="0"/>
                        </a:spcAft>
                      </a:pPr>
                      <a:r>
                        <a:rPr lang="en-AU" sz="1400" dirty="0">
                          <a:effectLst/>
                        </a:rPr>
                        <a:t>there’s no flying away</a:t>
                      </a:r>
                      <a:endParaRPr lang="en-US" sz="1400" dirty="0">
                        <a:effectLst/>
                      </a:endParaRPr>
                    </a:p>
                    <a:p>
                      <a:pPr marL="0" marR="0">
                        <a:lnSpc>
                          <a:spcPct val="107000"/>
                        </a:lnSpc>
                        <a:spcBef>
                          <a:spcPts val="0"/>
                        </a:spcBef>
                        <a:spcAft>
                          <a:spcPts val="0"/>
                        </a:spcAft>
                      </a:pPr>
                      <a:r>
                        <a:rPr lang="en-AU" sz="1400" dirty="0">
                          <a:effectLst/>
                        </a:rPr>
                        <a:t>wings clipped by two kids</a:t>
                      </a:r>
                      <a:endParaRPr lang="en-US" sz="1400" dirty="0">
                        <a:effectLst/>
                      </a:endParaRPr>
                    </a:p>
                    <a:p>
                      <a:pPr marL="0" marR="0">
                        <a:lnSpc>
                          <a:spcPct val="107000"/>
                        </a:lnSpc>
                        <a:spcBef>
                          <a:spcPts val="0"/>
                        </a:spcBef>
                        <a:spcAft>
                          <a:spcPts val="0"/>
                        </a:spcAft>
                      </a:pPr>
                      <a:r>
                        <a:rPr lang="en-AU" sz="1400" dirty="0">
                          <a:effectLst/>
                        </a:rPr>
                        <a:t>and the worry of that </a:t>
                      </a:r>
                      <a:r>
                        <a:rPr lang="en-AU" sz="1400" b="1" dirty="0">
                          <a:solidFill>
                            <a:srgbClr val="FF0000"/>
                          </a:solidFill>
                          <a:effectLst/>
                        </a:rPr>
                        <a:t>.38</a:t>
                      </a:r>
                      <a:endParaRPr lang="en-US" sz="1400" b="1" dirty="0">
                        <a:solidFill>
                          <a:srgbClr val="FF0000"/>
                        </a:solidFill>
                        <a:effectLst/>
                      </a:endParaRPr>
                    </a:p>
                    <a:p>
                      <a:pPr marL="0" marR="0">
                        <a:lnSpc>
                          <a:spcPct val="107000"/>
                        </a:lnSpc>
                        <a:spcBef>
                          <a:spcPts val="0"/>
                        </a:spcBef>
                        <a:spcAft>
                          <a:spcPts val="0"/>
                        </a:spcAft>
                      </a:pPr>
                      <a:r>
                        <a:rPr lang="en-AU" sz="1400" dirty="0">
                          <a:effectLst/>
                        </a:rPr>
                        <a:t>in the top drawer</a:t>
                      </a:r>
                      <a:endParaRPr lang="en-US" sz="1400" dirty="0">
                        <a:effectLst/>
                      </a:endParaRPr>
                    </a:p>
                    <a:p>
                      <a:pPr marL="0" marR="0">
                        <a:lnSpc>
                          <a:spcPct val="107000"/>
                        </a:lnSpc>
                        <a:spcBef>
                          <a:spcPts val="0"/>
                        </a:spcBef>
                        <a:spcAft>
                          <a:spcPts val="0"/>
                        </a:spcAft>
                      </a:pPr>
                      <a:r>
                        <a:rPr lang="en-AU" sz="1400" dirty="0">
                          <a:effectLst/>
                        </a:rPr>
                        <a:t> </a:t>
                      </a:r>
                      <a:endParaRPr lang="en-US" sz="1400" dirty="0">
                        <a:effectLst/>
                      </a:endParaRPr>
                    </a:p>
                    <a:p>
                      <a:pPr marL="0" marR="0">
                        <a:lnSpc>
                          <a:spcPct val="107000"/>
                        </a:lnSpc>
                        <a:spcBef>
                          <a:spcPts val="0"/>
                        </a:spcBef>
                        <a:spcAft>
                          <a:spcPts val="0"/>
                        </a:spcAft>
                      </a:pPr>
                      <a:r>
                        <a:rPr lang="en-AU" sz="1400" dirty="0">
                          <a:effectLst/>
                        </a:rPr>
                        <a:t>all I can do is hug the kids</a:t>
                      </a:r>
                      <a:endParaRPr lang="en-US" sz="1400" dirty="0">
                        <a:effectLst/>
                      </a:endParaRPr>
                    </a:p>
                    <a:p>
                      <a:pPr marL="0" marR="0">
                        <a:lnSpc>
                          <a:spcPct val="107000"/>
                        </a:lnSpc>
                        <a:spcBef>
                          <a:spcPts val="0"/>
                        </a:spcBef>
                        <a:spcAft>
                          <a:spcPts val="0"/>
                        </a:spcAft>
                      </a:pPr>
                      <a:r>
                        <a:rPr lang="en-AU" sz="1400" dirty="0">
                          <a:effectLst/>
                        </a:rPr>
                        <a:t>in tight when he gets home</a:t>
                      </a:r>
                      <a:endParaRPr lang="en-US" sz="1400" dirty="0">
                        <a:effectLst/>
                      </a:endParaRPr>
                    </a:p>
                    <a:p>
                      <a:pPr marL="0" marR="0">
                        <a:lnSpc>
                          <a:spcPct val="107000"/>
                        </a:lnSpc>
                        <a:spcBef>
                          <a:spcPts val="0"/>
                        </a:spcBef>
                        <a:spcAft>
                          <a:spcPts val="0"/>
                        </a:spcAft>
                      </a:pPr>
                      <a:r>
                        <a:rPr lang="en-AU" sz="1400" dirty="0">
                          <a:effectLst/>
                        </a:rPr>
                        <a:t>she sobs  I   don’t think</a:t>
                      </a:r>
                      <a:endParaRPr lang="en-US" sz="1400" dirty="0">
                        <a:effectLst/>
                      </a:endParaRPr>
                    </a:p>
                    <a:p>
                      <a:pPr marL="0" marR="0">
                        <a:lnSpc>
                          <a:spcPct val="107000"/>
                        </a:lnSpc>
                        <a:spcBef>
                          <a:spcPts val="0"/>
                        </a:spcBef>
                        <a:spcAft>
                          <a:spcPts val="0"/>
                        </a:spcAft>
                      </a:pPr>
                      <a:r>
                        <a:rPr lang="en-AU" sz="1400" dirty="0">
                          <a:effectLst/>
                        </a:rPr>
                        <a:t>he’d belt THEM</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600" dirty="0">
                          <a:effectLst/>
                        </a:rPr>
                        <a:t>and its dewdrops on the nostrils</a:t>
                      </a:r>
                      <a:endParaRPr lang="en-US" sz="1600" dirty="0">
                        <a:effectLst/>
                      </a:endParaRPr>
                    </a:p>
                    <a:p>
                      <a:pPr marL="0" marR="0">
                        <a:lnSpc>
                          <a:spcPct val="107000"/>
                        </a:lnSpc>
                        <a:spcBef>
                          <a:spcPts val="0"/>
                        </a:spcBef>
                        <a:spcAft>
                          <a:spcPts val="0"/>
                        </a:spcAft>
                      </a:pPr>
                      <a:r>
                        <a:rPr lang="en-AU" sz="1600" dirty="0">
                          <a:effectLst/>
                        </a:rPr>
                        <a:t>hayfever eyes for all seasons</a:t>
                      </a:r>
                      <a:endParaRPr lang="en-US" sz="1600" dirty="0">
                        <a:effectLst/>
                      </a:endParaRPr>
                    </a:p>
                    <a:p>
                      <a:pPr marL="0" marR="0">
                        <a:lnSpc>
                          <a:spcPct val="107000"/>
                        </a:lnSpc>
                        <a:spcBef>
                          <a:spcPts val="0"/>
                        </a:spcBef>
                        <a:spcAft>
                          <a:spcPts val="0"/>
                        </a:spcAft>
                      </a:pPr>
                      <a:r>
                        <a:rPr lang="en-AU" sz="1600" dirty="0">
                          <a:effectLst/>
                        </a:rPr>
                        <a:t>there’s no new horizons</a:t>
                      </a:r>
                      <a:endParaRPr lang="en-US" sz="1600" dirty="0">
                        <a:effectLst/>
                      </a:endParaRPr>
                    </a:p>
                    <a:p>
                      <a:pPr marL="0" marR="0">
                        <a:lnSpc>
                          <a:spcPct val="107000"/>
                        </a:lnSpc>
                        <a:spcBef>
                          <a:spcPts val="0"/>
                        </a:spcBef>
                        <a:spcAft>
                          <a:spcPts val="0"/>
                        </a:spcAft>
                      </a:pPr>
                      <a:r>
                        <a:rPr lang="en-AU" sz="1600" dirty="0">
                          <a:effectLst/>
                        </a:rPr>
                        <a:t>and no place far enough away</a:t>
                      </a:r>
                      <a:endParaRPr lang="en-US" sz="1600" dirty="0">
                        <a:effectLst/>
                      </a:endParaRPr>
                    </a:p>
                    <a:p>
                      <a:pPr marL="0" marR="0">
                        <a:lnSpc>
                          <a:spcPct val="107000"/>
                        </a:lnSpc>
                        <a:spcBef>
                          <a:spcPts val="0"/>
                        </a:spcBef>
                        <a:spcAft>
                          <a:spcPts val="0"/>
                        </a:spcAft>
                      </a:pPr>
                      <a:r>
                        <a:rPr lang="en-AU" sz="1600" dirty="0">
                          <a:effectLst/>
                        </a:rPr>
                        <a:t> </a:t>
                      </a:r>
                      <a:endParaRPr lang="en-US" sz="1600" dirty="0">
                        <a:effectLst/>
                      </a:endParaRPr>
                    </a:p>
                    <a:p>
                      <a:pPr marL="0" marR="0">
                        <a:lnSpc>
                          <a:spcPct val="107000"/>
                        </a:lnSpc>
                        <a:spcBef>
                          <a:spcPts val="0"/>
                        </a:spcBef>
                        <a:spcAft>
                          <a:spcPts val="0"/>
                        </a:spcAft>
                      </a:pPr>
                      <a:r>
                        <a:rPr lang="en-AU" sz="1600" dirty="0">
                          <a:effectLst/>
                        </a:rPr>
                        <a:t>she’s </a:t>
                      </a:r>
                      <a:r>
                        <a:rPr lang="en-AU" sz="1600" b="1" dirty="0">
                          <a:solidFill>
                            <a:srgbClr val="FF0000"/>
                          </a:solidFill>
                          <a:effectLst/>
                        </a:rPr>
                        <a:t>caged</a:t>
                      </a:r>
                      <a:r>
                        <a:rPr lang="en-AU" sz="1600" dirty="0">
                          <a:effectLst/>
                        </a:rPr>
                        <a:t> to a life of </a:t>
                      </a:r>
                      <a:endParaRPr lang="en-US" sz="1600" dirty="0">
                        <a:effectLst/>
                      </a:endParaRPr>
                    </a:p>
                    <a:p>
                      <a:pPr marL="0" marR="0">
                        <a:lnSpc>
                          <a:spcPct val="107000"/>
                        </a:lnSpc>
                        <a:spcBef>
                          <a:spcPts val="0"/>
                        </a:spcBef>
                        <a:spcAft>
                          <a:spcPts val="0"/>
                        </a:spcAft>
                      </a:pPr>
                      <a:r>
                        <a:rPr lang="en-AU" sz="1600" dirty="0">
                          <a:effectLst/>
                        </a:rPr>
                        <a:t>aspirins and empties - </a:t>
                      </a:r>
                      <a:endParaRPr lang="en-US" sz="1600" dirty="0">
                        <a:effectLst/>
                      </a:endParaRPr>
                    </a:p>
                    <a:p>
                      <a:pPr marL="0" marR="0">
                        <a:lnSpc>
                          <a:spcPct val="107000"/>
                        </a:lnSpc>
                        <a:spcBef>
                          <a:spcPts val="0"/>
                        </a:spcBef>
                        <a:spcAft>
                          <a:spcPts val="0"/>
                        </a:spcAft>
                      </a:pPr>
                      <a:r>
                        <a:rPr lang="en-AU" sz="1600" dirty="0">
                          <a:effectLst/>
                        </a:rPr>
                        <a:t>watches late night tattoos</a:t>
                      </a:r>
                      <a:endParaRPr lang="en-US" sz="1600" dirty="0">
                        <a:effectLst/>
                      </a:endParaRPr>
                    </a:p>
                    <a:p>
                      <a:pPr marL="0" marR="0">
                        <a:lnSpc>
                          <a:spcPct val="107000"/>
                        </a:lnSpc>
                        <a:spcBef>
                          <a:spcPts val="0"/>
                        </a:spcBef>
                        <a:spcAft>
                          <a:spcPts val="0"/>
                        </a:spcAft>
                      </a:pPr>
                      <a:r>
                        <a:rPr lang="en-AU" sz="1600" dirty="0">
                          <a:effectLst/>
                        </a:rPr>
                        <a:t>sees HATE</a:t>
                      </a:r>
                      <a:endParaRPr lang="en-US" sz="1600" dirty="0">
                        <a:effectLst/>
                      </a:endParaRPr>
                    </a:p>
                    <a:p>
                      <a:pPr marL="0" marR="0">
                        <a:lnSpc>
                          <a:spcPct val="107000"/>
                        </a:lnSpc>
                        <a:spcBef>
                          <a:spcPts val="0"/>
                        </a:spcBef>
                        <a:spcAft>
                          <a:spcPts val="0"/>
                        </a:spcAft>
                      </a:pPr>
                      <a:r>
                        <a:rPr lang="en-AU" sz="1600" dirty="0">
                          <a:effectLst/>
                        </a:rPr>
                        <a:t>blueprinted</a:t>
                      </a:r>
                      <a:endParaRPr lang="en-US" sz="1600" dirty="0">
                        <a:effectLst/>
                      </a:endParaRPr>
                    </a:p>
                    <a:p>
                      <a:pPr marL="0" marR="0">
                        <a:lnSpc>
                          <a:spcPct val="107000"/>
                        </a:lnSpc>
                        <a:spcBef>
                          <a:spcPts val="0"/>
                        </a:spcBef>
                        <a:spcAft>
                          <a:spcPts val="0"/>
                        </a:spcAft>
                      </a:pPr>
                      <a:r>
                        <a:rPr lang="en-AU" sz="1600" dirty="0">
                          <a:effectLst/>
                        </a:rPr>
                        <a:t>into both claws.</a:t>
                      </a:r>
                      <a:endParaRPr lang="en-US" sz="1600" dirty="0">
                        <a:effectLst/>
                      </a:endParaRPr>
                    </a:p>
                    <a:p>
                      <a:pPr marL="0" marR="0">
                        <a:lnSpc>
                          <a:spcPct val="107000"/>
                        </a:lnSpc>
                        <a:spcBef>
                          <a:spcPts val="0"/>
                        </a:spcBef>
                        <a:spcAft>
                          <a:spcPts val="0"/>
                        </a:spcAft>
                      </a:pPr>
                      <a:r>
                        <a:rPr lang="en-AU" sz="9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5" name="Rectangle 4"/>
          <p:cNvSpPr/>
          <p:nvPr/>
        </p:nvSpPr>
        <p:spPr>
          <a:xfrm>
            <a:off x="1069848" y="2093976"/>
            <a:ext cx="8605997" cy="646331"/>
          </a:xfrm>
          <a:prstGeom prst="rect">
            <a:avLst/>
          </a:prstGeom>
        </p:spPr>
        <p:txBody>
          <a:bodyPr wrap="square">
            <a:spAutoFit/>
          </a:bodyPr>
          <a:lstStyle/>
          <a:p>
            <a:r>
              <a:rPr lang="en-AU" dirty="0"/>
              <a:t>Are there any symbols used in “Caged”? How do they contribute to the meaning of the poem? How do they position the reader in relation to characters?</a:t>
            </a:r>
            <a:endParaRPr lang="en-US" i="1" dirty="0"/>
          </a:p>
        </p:txBody>
      </p:sp>
    </p:spTree>
    <p:extLst>
      <p:ext uri="{BB962C8B-B14F-4D97-AF65-F5344CB8AC3E}">
        <p14:creationId xmlns:p14="http://schemas.microsoft.com/office/powerpoint/2010/main" val="194990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Stylistic features and literary techniques</a:t>
            </a:r>
            <a:br>
              <a:rPr lang="en-US" sz="3600" dirty="0"/>
            </a:br>
            <a:endParaRPr lang="en-US" sz="3600" dirty="0"/>
          </a:p>
        </p:txBody>
      </p:sp>
      <p:sp>
        <p:nvSpPr>
          <p:cNvPr id="3" name="Content Placeholder 2"/>
          <p:cNvSpPr>
            <a:spLocks noGrp="1"/>
          </p:cNvSpPr>
          <p:nvPr>
            <p:ph sz="half" idx="1"/>
          </p:nvPr>
        </p:nvSpPr>
        <p:spPr/>
        <p:txBody>
          <a:bodyPr>
            <a:normAutofit fontScale="92500" lnSpcReduction="20000"/>
          </a:bodyPr>
          <a:lstStyle/>
          <a:p>
            <a:pPr marL="0" indent="0">
              <a:buNone/>
            </a:pPr>
            <a:r>
              <a:rPr lang="en-AU" i="1" dirty="0"/>
              <a:t>How are stylistic features and literary techniques used to shape </a:t>
            </a:r>
            <a:r>
              <a:rPr lang="en-AU" i="1" dirty="0" smtClean="0"/>
              <a:t>meaning</a:t>
            </a:r>
            <a:r>
              <a:rPr lang="en-AU" i="1" dirty="0"/>
              <a:t>? </a:t>
            </a:r>
            <a:endParaRPr lang="en-AU" i="1" dirty="0" smtClean="0"/>
          </a:p>
          <a:p>
            <a:pPr marL="0" indent="0">
              <a:buNone/>
            </a:pPr>
            <a:endParaRPr lang="en-AU" i="1" dirty="0"/>
          </a:p>
          <a:p>
            <a:pPr marL="0" indent="0">
              <a:buNone/>
            </a:pPr>
            <a:endParaRPr lang="en-US" i="1" dirty="0"/>
          </a:p>
        </p:txBody>
      </p:sp>
      <p:sp>
        <p:nvSpPr>
          <p:cNvPr id="4" name="Content Placeholder 3"/>
          <p:cNvSpPr>
            <a:spLocks noGrp="1"/>
          </p:cNvSpPr>
          <p:nvPr>
            <p:ph sz="half" idx="2"/>
          </p:nvPr>
        </p:nvSpPr>
        <p:spPr/>
        <p:txBody>
          <a:bodyPr>
            <a:normAutofit fontScale="92500" lnSpcReduction="20000"/>
          </a:bodyPr>
          <a:lstStyle/>
          <a:p>
            <a:pPr marL="0" indent="0">
              <a:buNone/>
            </a:pPr>
            <a:r>
              <a:rPr lang="en-AU" i="1" dirty="0"/>
              <a:t>Consider how the author has </a:t>
            </a:r>
            <a:r>
              <a:rPr lang="en-AU" i="1" dirty="0" smtClean="0"/>
              <a:t>used: </a:t>
            </a:r>
          </a:p>
          <a:p>
            <a:r>
              <a:rPr lang="en-AU" b="1" i="1" dirty="0" smtClean="0"/>
              <a:t>dialogue  </a:t>
            </a:r>
          </a:p>
          <a:p>
            <a:r>
              <a:rPr lang="en-AU" b="1" i="1" dirty="0" smtClean="0"/>
              <a:t>imagery </a:t>
            </a:r>
            <a:r>
              <a:rPr lang="en-AU" b="1" i="1" dirty="0"/>
              <a:t>and figurative devices </a:t>
            </a:r>
            <a:endParaRPr lang="en-AU" b="1" i="1" dirty="0" smtClean="0"/>
          </a:p>
          <a:p>
            <a:r>
              <a:rPr lang="en-AU" b="1" i="1" dirty="0" smtClean="0"/>
              <a:t>characterisation  </a:t>
            </a:r>
          </a:p>
          <a:p>
            <a:r>
              <a:rPr lang="en-AU" b="1" i="1" dirty="0" smtClean="0"/>
              <a:t>text </a:t>
            </a:r>
            <a:r>
              <a:rPr lang="en-AU" b="1" i="1" dirty="0"/>
              <a:t>structures </a:t>
            </a:r>
            <a:r>
              <a:rPr lang="en-AU" b="1" i="1" dirty="0" smtClean="0"/>
              <a:t> </a:t>
            </a:r>
          </a:p>
          <a:p>
            <a:r>
              <a:rPr lang="en-AU" b="1" i="1" dirty="0" smtClean="0"/>
              <a:t>rhetorical </a:t>
            </a:r>
            <a:r>
              <a:rPr lang="en-AU" b="1" i="1" dirty="0"/>
              <a:t>devices</a:t>
            </a:r>
            <a:r>
              <a:rPr lang="en-AU" i="1" dirty="0"/>
              <a:t>.</a:t>
            </a:r>
            <a:endParaRPr lang="en-US" i="1" dirty="0"/>
          </a:p>
          <a:p>
            <a:pPr marL="0" indent="0">
              <a:buNone/>
            </a:pPr>
            <a:r>
              <a:rPr lang="en-US" i="1" dirty="0" smtClean="0"/>
              <a:t>QCAA </a:t>
            </a:r>
            <a:r>
              <a:rPr lang="en-AU" i="1" dirty="0"/>
              <a:t>Unit 4: Text-centred and world-context-centred strategies for short literary texts</a:t>
            </a:r>
            <a:endParaRPr lang="en-US" i="1" dirty="0"/>
          </a:p>
          <a:p>
            <a:pPr marL="0" indent="0">
              <a:buNone/>
            </a:pPr>
            <a:endParaRPr lang="en-US" i="1" dirty="0" smtClean="0"/>
          </a:p>
          <a:p>
            <a:pPr marL="0" indent="0">
              <a:buNone/>
            </a:pPr>
            <a:r>
              <a:rPr lang="en-US" dirty="0" smtClean="0"/>
              <a:t>You could add setting, mood and atmosphere.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6402" y="2956346"/>
            <a:ext cx="2762250" cy="2886075"/>
          </a:xfrm>
          <a:prstGeom prst="rect">
            <a:avLst/>
          </a:prstGeom>
        </p:spPr>
      </p:pic>
      <p:sp>
        <p:nvSpPr>
          <p:cNvPr id="6" name="Rectangle 5"/>
          <p:cNvSpPr/>
          <p:nvPr/>
        </p:nvSpPr>
        <p:spPr>
          <a:xfrm>
            <a:off x="8770776" y="3237722"/>
            <a:ext cx="2752530" cy="877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Memorize this list!</a:t>
            </a:r>
            <a:endParaRPr lang="en-US" dirty="0"/>
          </a:p>
        </p:txBody>
      </p:sp>
    </p:spTree>
    <p:extLst>
      <p:ext uri="{BB962C8B-B14F-4D97-AF65-F5344CB8AC3E}">
        <p14:creationId xmlns:p14="http://schemas.microsoft.com/office/powerpoint/2010/main" val="293781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 calcmode="lin" valueType="num">
                                      <p:cBhvr additive="base">
                                        <p:cTn id="3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 calcmode="lin" valueType="num">
                                      <p:cBhvr additive="base">
                                        <p:cTn id="3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
                                            <p:txEl>
                                              <p:pRg st="3" end="3"/>
                                            </p:txEl>
                                          </p:spTgt>
                                        </p:tgtEl>
                                        <p:attrNameLst>
                                          <p:attrName>style.visibility</p:attrName>
                                        </p:attrNameLst>
                                      </p:cBhvr>
                                      <p:to>
                                        <p:strVal val="visible"/>
                                      </p:to>
                                    </p:set>
                                    <p:anim calcmode="lin" valueType="num">
                                      <p:cBhvr additive="base">
                                        <p:cTn id="4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4">
                                            <p:txEl>
                                              <p:pRg st="4" end="4"/>
                                            </p:txEl>
                                          </p:spTgt>
                                        </p:tgtEl>
                                        <p:attrNameLst>
                                          <p:attrName>style.visibility</p:attrName>
                                        </p:attrNameLst>
                                      </p:cBhvr>
                                      <p:to>
                                        <p:strVal val="visible"/>
                                      </p:to>
                                    </p:set>
                                    <p:anim calcmode="lin" valueType="num">
                                      <p:cBhvr additive="base">
                                        <p:cTn id="5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 calcmode="lin" valueType="num">
                                      <p:cBhvr additive="base">
                                        <p:cTn id="56"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4">
                                            <p:txEl>
                                              <p:pRg st="6" end="6"/>
                                            </p:txEl>
                                          </p:spTgt>
                                        </p:tgtEl>
                                        <p:attrNameLst>
                                          <p:attrName>style.visibility</p:attrName>
                                        </p:attrNameLst>
                                      </p:cBhvr>
                                      <p:to>
                                        <p:strVal val="visible"/>
                                      </p:to>
                                    </p:set>
                                    <p:animEffect transition="in" filter="fade">
                                      <p:cBhvr>
                                        <p:cTn id="62" dur="1000"/>
                                        <p:tgtEl>
                                          <p:spTgt spid="4">
                                            <p:txEl>
                                              <p:pRg st="6" end="6"/>
                                            </p:txEl>
                                          </p:spTgt>
                                        </p:tgtEl>
                                      </p:cBhvr>
                                    </p:animEffect>
                                    <p:anim calcmode="lin" valueType="num">
                                      <p:cBhvr>
                                        <p:cTn id="6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4">
                                            <p:txEl>
                                              <p:pRg st="8" end="8"/>
                                            </p:txEl>
                                          </p:spTgt>
                                        </p:tgtEl>
                                        <p:attrNameLst>
                                          <p:attrName>style.visibility</p:attrName>
                                        </p:attrNameLst>
                                      </p:cBhvr>
                                      <p:to>
                                        <p:strVal val="visible"/>
                                      </p:to>
                                    </p:set>
                                    <p:anim calcmode="lin" valueType="num">
                                      <p:cBhvr additive="base">
                                        <p:cTn id="6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grpId="0" nodeType="clickEffect">
                                  <p:stCondLst>
                                    <p:cond delay="0"/>
                                  </p:stCondLst>
                                  <p:childTnLst>
                                    <p:set>
                                      <p:cBhvr>
                                        <p:cTn id="74" dur="1" fill="hold">
                                          <p:stCondLst>
                                            <p:cond delay="0"/>
                                          </p:stCondLst>
                                        </p:cTn>
                                        <p:tgtEl>
                                          <p:spTgt spid="6"/>
                                        </p:tgtEl>
                                        <p:attrNameLst>
                                          <p:attrName>style.visibility</p:attrName>
                                        </p:attrNameLst>
                                      </p:cBhvr>
                                      <p:to>
                                        <p:strVal val="visible"/>
                                      </p:to>
                                    </p:set>
                                    <p:anim calcmode="lin" valueType="num">
                                      <p:cBhvr>
                                        <p:cTn id="75" dur="1000" fill="hold"/>
                                        <p:tgtEl>
                                          <p:spTgt spid="6"/>
                                        </p:tgtEl>
                                        <p:attrNameLst>
                                          <p:attrName>ppt_w</p:attrName>
                                        </p:attrNameLst>
                                      </p:cBhvr>
                                      <p:tavLst>
                                        <p:tav tm="0">
                                          <p:val>
                                            <p:fltVal val="0"/>
                                          </p:val>
                                        </p:tav>
                                        <p:tav tm="100000">
                                          <p:val>
                                            <p:strVal val="#ppt_w"/>
                                          </p:val>
                                        </p:tav>
                                      </p:tavLst>
                                    </p:anim>
                                    <p:anim calcmode="lin" valueType="num">
                                      <p:cBhvr>
                                        <p:cTn id="76" dur="1000" fill="hold"/>
                                        <p:tgtEl>
                                          <p:spTgt spid="6"/>
                                        </p:tgtEl>
                                        <p:attrNameLst>
                                          <p:attrName>ppt_h</p:attrName>
                                        </p:attrNameLst>
                                      </p:cBhvr>
                                      <p:tavLst>
                                        <p:tav tm="0">
                                          <p:val>
                                            <p:fltVal val="0"/>
                                          </p:val>
                                        </p:tav>
                                        <p:tav tm="100000">
                                          <p:val>
                                            <p:strVal val="#ppt_h"/>
                                          </p:val>
                                        </p:tav>
                                      </p:tavLst>
                                    </p:anim>
                                    <p:anim calcmode="lin" valueType="num">
                                      <p:cBhvr>
                                        <p:cTn id="77" dur="1000" fill="hold"/>
                                        <p:tgtEl>
                                          <p:spTgt spid="6"/>
                                        </p:tgtEl>
                                        <p:attrNameLst>
                                          <p:attrName>style.rotation</p:attrName>
                                        </p:attrNameLst>
                                      </p:cBhvr>
                                      <p:tavLst>
                                        <p:tav tm="0">
                                          <p:val>
                                            <p:fltVal val="90"/>
                                          </p:val>
                                        </p:tav>
                                        <p:tav tm="100000">
                                          <p:val>
                                            <p:fltVal val="0"/>
                                          </p:val>
                                        </p:tav>
                                      </p:tavLst>
                                    </p:anim>
                                    <p:animEffect transition="in" filter="fade">
                                      <p:cBhvr>
                                        <p:cTn id="7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Dialogue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AU" dirty="0" smtClean="0"/>
              <a:t>Dialogue may:</a:t>
            </a:r>
          </a:p>
          <a:p>
            <a:r>
              <a:rPr lang="en-AU" dirty="0" smtClean="0"/>
              <a:t>Reveal </a:t>
            </a:r>
            <a:r>
              <a:rPr lang="en-AU" dirty="0"/>
              <a:t>characters' personality traits, feelings, thoughts, and/or motives.</a:t>
            </a:r>
          </a:p>
          <a:p>
            <a:r>
              <a:rPr lang="en-AU" dirty="0"/>
              <a:t>Move the plot forward by motivating characters to make decisions or take action.</a:t>
            </a:r>
          </a:p>
          <a:p>
            <a:r>
              <a:rPr lang="en-AU" dirty="0"/>
              <a:t>Reveal important details or secrets</a:t>
            </a:r>
            <a:r>
              <a:rPr lang="en-AU" dirty="0" smtClean="0"/>
              <a:t>.</a:t>
            </a:r>
          </a:p>
          <a:p>
            <a:pPr marL="0" indent="0">
              <a:buNone/>
            </a:pPr>
            <a:r>
              <a:rPr lang="en-AU" dirty="0" smtClean="0"/>
              <a:t>How does the character speak? Do they show empathy, warmth or compassion? Are they cold, cruel, bullying, lacking in empathy? Are they reliable or unreliable in their telling of their version of events? </a:t>
            </a:r>
          </a:p>
          <a:p>
            <a:pPr marL="0" indent="0">
              <a:buNone/>
            </a:pPr>
            <a:r>
              <a:rPr lang="en-AU" dirty="0" smtClean="0"/>
              <a:t>What values, attitudes and beliefs are exposed through speech?</a:t>
            </a:r>
          </a:p>
          <a:p>
            <a:pPr marL="0" indent="0">
              <a:buNone/>
            </a:pPr>
            <a:r>
              <a:rPr lang="en-AU" dirty="0"/>
              <a:t>What kinds of ideologies underpin the way they speak and what they say</a:t>
            </a:r>
            <a:r>
              <a:rPr lang="en-AU" dirty="0" smtClean="0"/>
              <a:t>?</a:t>
            </a:r>
          </a:p>
          <a:p>
            <a:pPr marL="0" indent="0">
              <a:buNone/>
            </a:pPr>
            <a:r>
              <a:rPr lang="en-AU" dirty="0" smtClean="0"/>
              <a:t>How does a character’s speech position the reader to respond to the representation?</a:t>
            </a:r>
          </a:p>
          <a:p>
            <a:pPr marL="0" indent="0">
              <a:buNone/>
            </a:pPr>
            <a:r>
              <a:rPr lang="en-AU" dirty="0" smtClean="0">
                <a:solidFill>
                  <a:srgbClr val="FF0000"/>
                </a:solidFill>
              </a:rPr>
              <a:t>How is dialogue employed to position the reader in “Caged”?</a:t>
            </a:r>
            <a:endParaRPr lang="en-AU" dirty="0">
              <a:solidFill>
                <a:srgbClr val="FF0000"/>
              </a:solidFill>
            </a:endParaRPr>
          </a:p>
          <a:p>
            <a:pPr marL="0" indent="0">
              <a:buNone/>
            </a:pPr>
            <a:endParaRPr lang="en-US" dirty="0"/>
          </a:p>
        </p:txBody>
      </p:sp>
    </p:spTree>
    <p:extLst>
      <p:ext uri="{BB962C8B-B14F-4D97-AF65-F5344CB8AC3E}">
        <p14:creationId xmlns:p14="http://schemas.microsoft.com/office/powerpoint/2010/main" val="304509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wipe(down)">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wipe(down)">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wipe(down)">
                                      <p:cBhvr>
                                        <p:cTn id="49" dur="500"/>
                                        <p:tgtEl>
                                          <p:spTgt spid="3">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wipe(down)">
                                      <p:cBhvr>
                                        <p:cTn id="54" dur="500"/>
                                        <p:tgtEl>
                                          <p:spTgt spid="3">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wipe(down)">
                                      <p:cBhvr>
                                        <p:cTn id="5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Imagery and Figurative Devices</a:t>
            </a:r>
            <a:endParaRPr lang="en-US" dirty="0"/>
          </a:p>
        </p:txBody>
      </p:sp>
      <p:sp>
        <p:nvSpPr>
          <p:cNvPr id="3" name="Content Placeholder 2"/>
          <p:cNvSpPr>
            <a:spLocks noGrp="1"/>
          </p:cNvSpPr>
          <p:nvPr>
            <p:ph sz="half" idx="1"/>
          </p:nvPr>
        </p:nvSpPr>
        <p:spPr/>
        <p:txBody>
          <a:bodyPr>
            <a:normAutofit fontScale="92500" lnSpcReduction="20000"/>
          </a:bodyPr>
          <a:lstStyle/>
          <a:p>
            <a:pPr marL="0" indent="0">
              <a:buNone/>
            </a:pPr>
            <a:r>
              <a:rPr lang="en-US" b="1" dirty="0" smtClean="0"/>
              <a:t>Identify imagery that contributes to meaning.</a:t>
            </a:r>
          </a:p>
          <a:p>
            <a:pPr marL="0" indent="0">
              <a:buNone/>
            </a:pPr>
            <a:r>
              <a:rPr lang="en-US" dirty="0" smtClean="0"/>
              <a:t>Imagery is descriptive language that appeals to the senses of sight, hearing, smell, taste and touch. </a:t>
            </a:r>
          </a:p>
          <a:p>
            <a:pPr marL="0" indent="0">
              <a:buNone/>
            </a:pPr>
            <a:r>
              <a:rPr lang="en-US" dirty="0" smtClean="0"/>
              <a:t>Imagery also falls into the broader category of evaluative language.</a:t>
            </a:r>
          </a:p>
          <a:p>
            <a:pPr marL="0" indent="0">
              <a:buNone/>
            </a:pPr>
            <a:r>
              <a:rPr lang="en-US" dirty="0" smtClean="0"/>
              <a:t>How does the imagery used position the reader to adopt the invited meaning? </a:t>
            </a:r>
            <a:endParaRPr lang="en-US" dirty="0"/>
          </a:p>
        </p:txBody>
      </p:sp>
      <p:sp>
        <p:nvSpPr>
          <p:cNvPr id="4" name="Content Placeholder 3"/>
          <p:cNvSpPr>
            <a:spLocks noGrp="1"/>
          </p:cNvSpPr>
          <p:nvPr>
            <p:ph sz="half" idx="2"/>
          </p:nvPr>
        </p:nvSpPr>
        <p:spPr/>
        <p:txBody>
          <a:bodyPr>
            <a:normAutofit fontScale="92500" lnSpcReduction="20000"/>
          </a:bodyPr>
          <a:lstStyle/>
          <a:p>
            <a:pPr marL="0" indent="0">
              <a:buNone/>
            </a:pPr>
            <a:r>
              <a:rPr lang="en-AU" b="1" dirty="0"/>
              <a:t>Figurative language</a:t>
            </a:r>
            <a:r>
              <a:rPr lang="en-AU" dirty="0"/>
              <a:t> is any figure of speech which depends on a non-literal </a:t>
            </a:r>
            <a:r>
              <a:rPr lang="en-AU" b="1" dirty="0"/>
              <a:t>meaning</a:t>
            </a:r>
            <a:r>
              <a:rPr lang="en-AU" dirty="0"/>
              <a:t> of some or all of the words </a:t>
            </a:r>
            <a:r>
              <a:rPr lang="en-AU" dirty="0" smtClean="0"/>
              <a:t>used.</a:t>
            </a:r>
          </a:p>
          <a:p>
            <a:pPr marL="0" indent="0">
              <a:buNone/>
            </a:pPr>
            <a:r>
              <a:rPr lang="en-AU" dirty="0" smtClean="0"/>
              <a:t>The most commonly used forms of figurative language are: (</a:t>
            </a:r>
            <a:r>
              <a:rPr lang="en-AU" b="1" dirty="0" smtClean="0">
                <a:solidFill>
                  <a:srgbClr val="FF0000"/>
                </a:solidFill>
              </a:rPr>
              <a:t>you predict</a:t>
            </a:r>
            <a:r>
              <a:rPr lang="en-AU" dirty="0" smtClean="0"/>
              <a:t>)</a:t>
            </a:r>
          </a:p>
          <a:p>
            <a:pPr marL="0" indent="0">
              <a:buNone/>
            </a:pPr>
            <a:r>
              <a:rPr lang="en-AU" dirty="0" smtClean="0"/>
              <a:t>Simile – comparison using like or as</a:t>
            </a:r>
          </a:p>
          <a:p>
            <a:pPr marL="0" indent="0">
              <a:buNone/>
            </a:pPr>
            <a:r>
              <a:rPr lang="en-AU" dirty="0" smtClean="0"/>
              <a:t>Metaphor – does not use like or as</a:t>
            </a:r>
          </a:p>
          <a:p>
            <a:pPr marL="0" indent="0">
              <a:buNone/>
            </a:pPr>
            <a:r>
              <a:rPr lang="en-AU" dirty="0" smtClean="0"/>
              <a:t>Personification – attributing human characteristics</a:t>
            </a:r>
          </a:p>
          <a:p>
            <a:pPr marL="0" indent="0">
              <a:buNone/>
            </a:pPr>
            <a:r>
              <a:rPr lang="en-US" dirty="0" smtClean="0"/>
              <a:t>Hyperbole - exaggeration</a:t>
            </a:r>
          </a:p>
          <a:p>
            <a:pPr marL="0" indent="0">
              <a:buNone/>
            </a:pPr>
            <a:r>
              <a:rPr lang="en-US" dirty="0" smtClean="0"/>
              <a:t>Oxymoron – contradictory terms </a:t>
            </a:r>
            <a:r>
              <a:rPr lang="en-US" dirty="0" err="1" smtClean="0"/>
              <a:t>e.g</a:t>
            </a:r>
            <a:r>
              <a:rPr lang="en-US" dirty="0" smtClean="0"/>
              <a:t> bitter sweet</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140" y="4578137"/>
            <a:ext cx="2743200" cy="1694647"/>
          </a:xfrm>
          <a:prstGeom prst="rect">
            <a:avLst/>
          </a:prstGeom>
        </p:spPr>
      </p:pic>
    </p:spTree>
    <p:extLst>
      <p:ext uri="{BB962C8B-B14F-4D97-AF65-F5344CB8AC3E}">
        <p14:creationId xmlns:p14="http://schemas.microsoft.com/office/powerpoint/2010/main" val="139885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2000"/>
                                        <p:tgtEl>
                                          <p:spTgt spid="5"/>
                                        </p:tgtEl>
                                      </p:cBhvr>
                                    </p:animEffect>
                                    <p:anim calcmode="lin" valueType="num">
                                      <p:cBhvr>
                                        <p:cTn id="36" dur="2000" fill="hold"/>
                                        <p:tgtEl>
                                          <p:spTgt spid="5"/>
                                        </p:tgtEl>
                                        <p:attrNameLst>
                                          <p:attrName>ppt_w</p:attrName>
                                        </p:attrNameLst>
                                      </p:cBhvr>
                                      <p:tavLst>
                                        <p:tav tm="0" fmla="#ppt_w*sin(2.5*pi*$)">
                                          <p:val>
                                            <p:fltVal val="0"/>
                                          </p:val>
                                        </p:tav>
                                        <p:tav tm="100000">
                                          <p:val>
                                            <p:fltVal val="1"/>
                                          </p:val>
                                        </p:tav>
                                      </p:tavLst>
                                    </p:anim>
                                    <p:anim calcmode="lin" valueType="num">
                                      <p:cBhvr>
                                        <p:cTn id="37"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 calcmode="lin" valueType="num">
                                      <p:cBhvr additive="base">
                                        <p:cTn id="4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4">
                                            <p:txEl>
                                              <p:pRg st="1" end="1"/>
                                            </p:txEl>
                                          </p:spTgt>
                                        </p:tgtEl>
                                        <p:attrNameLst>
                                          <p:attrName>style.visibility</p:attrName>
                                        </p:attrNameLst>
                                      </p:cBhvr>
                                      <p:to>
                                        <p:strVal val="visible"/>
                                      </p:to>
                                    </p:set>
                                    <p:anim calcmode="lin" valueType="num">
                                      <p:cBhvr additive="base">
                                        <p:cTn id="4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4">
                                            <p:txEl>
                                              <p:pRg st="2" end="2"/>
                                            </p:txEl>
                                          </p:spTgt>
                                        </p:tgtEl>
                                        <p:attrNameLst>
                                          <p:attrName>style.visibility</p:attrName>
                                        </p:attrNameLst>
                                      </p:cBhvr>
                                      <p:to>
                                        <p:strVal val="visible"/>
                                      </p:to>
                                    </p:set>
                                    <p:anim calcmode="lin" valueType="num">
                                      <p:cBhvr additive="base">
                                        <p:cTn id="5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4">
                                            <p:txEl>
                                              <p:pRg st="3" end="3"/>
                                            </p:txEl>
                                          </p:spTgt>
                                        </p:tgtEl>
                                        <p:attrNameLst>
                                          <p:attrName>style.visibility</p:attrName>
                                        </p:attrNameLst>
                                      </p:cBhvr>
                                      <p:to>
                                        <p:strVal val="visible"/>
                                      </p:to>
                                    </p:set>
                                    <p:anim calcmode="lin" valueType="num">
                                      <p:cBhvr additive="base">
                                        <p:cTn id="6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4">
                                            <p:txEl>
                                              <p:pRg st="4" end="4"/>
                                            </p:txEl>
                                          </p:spTgt>
                                        </p:tgtEl>
                                        <p:attrNameLst>
                                          <p:attrName>style.visibility</p:attrName>
                                        </p:attrNameLst>
                                      </p:cBhvr>
                                      <p:to>
                                        <p:strVal val="visible"/>
                                      </p:to>
                                    </p:set>
                                    <p:anim calcmode="lin" valueType="num">
                                      <p:cBhvr additive="base">
                                        <p:cTn id="6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4">
                                            <p:txEl>
                                              <p:pRg st="5" end="5"/>
                                            </p:txEl>
                                          </p:spTgt>
                                        </p:tgtEl>
                                        <p:attrNameLst>
                                          <p:attrName>style.visibility</p:attrName>
                                        </p:attrNameLst>
                                      </p:cBhvr>
                                      <p:to>
                                        <p:strVal val="visible"/>
                                      </p:to>
                                    </p:set>
                                    <p:anim calcmode="lin" valueType="num">
                                      <p:cBhvr additive="base">
                                        <p:cTn id="7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4">
                                            <p:txEl>
                                              <p:pRg st="6" end="6"/>
                                            </p:txEl>
                                          </p:spTgt>
                                        </p:tgtEl>
                                        <p:attrNameLst>
                                          <p:attrName>style.visibility</p:attrName>
                                        </p:attrNameLst>
                                      </p:cBhvr>
                                      <p:to>
                                        <p:strVal val="visible"/>
                                      </p:to>
                                    </p:set>
                                    <p:anim calcmode="lin" valueType="num">
                                      <p:cBhvr additive="base">
                                        <p:cTn id="7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18253" y="1259633"/>
            <a:ext cx="9461241" cy="46746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YOU DO NOT NEED TO EVALUATE THEORIES OR STRATEGIES used to construct meaning. </a:t>
            </a:r>
            <a:endParaRPr lang="en-US" sz="3600" dirty="0"/>
          </a:p>
        </p:txBody>
      </p:sp>
    </p:spTree>
    <p:extLst>
      <p:ext uri="{BB962C8B-B14F-4D97-AF65-F5344CB8AC3E}">
        <p14:creationId xmlns:p14="http://schemas.microsoft.com/office/powerpoint/2010/main" val="124298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of Text-Centred Approaches</a:t>
            </a:r>
            <a:endParaRPr lang="en-US" dirty="0"/>
          </a:p>
        </p:txBody>
      </p:sp>
      <p:sp>
        <p:nvSpPr>
          <p:cNvPr id="3" name="Content Placeholder 2"/>
          <p:cNvSpPr>
            <a:spLocks noGrp="1"/>
          </p:cNvSpPr>
          <p:nvPr>
            <p:ph idx="1"/>
          </p:nvPr>
        </p:nvSpPr>
        <p:spPr/>
        <p:txBody>
          <a:bodyPr/>
          <a:lstStyle/>
          <a:p>
            <a:pPr marL="0" indent="0">
              <a:buNone/>
            </a:pPr>
            <a:endParaRPr lang="en-AU"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2991049"/>
              </p:ext>
            </p:extLst>
          </p:nvPr>
        </p:nvGraphicFramePr>
        <p:xfrm>
          <a:off x="2436782" y="3157904"/>
          <a:ext cx="7473821" cy="3424238"/>
        </p:xfrm>
        <a:graphic>
          <a:graphicData uri="http://schemas.openxmlformats.org/drawingml/2006/table">
            <a:tbl>
              <a:tblPr>
                <a:tableStyleId>{5C22544A-7EE6-4342-B048-85BDC9FD1C3A}</a:tableStyleId>
              </a:tblPr>
              <a:tblGrid>
                <a:gridCol w="3721422"/>
                <a:gridCol w="3752399"/>
              </a:tblGrid>
              <a:tr h="3018962">
                <a:tc>
                  <a:txBody>
                    <a:bodyPr/>
                    <a:lstStyle/>
                    <a:p>
                      <a:pPr marL="0" marR="0">
                        <a:lnSpc>
                          <a:spcPct val="107000"/>
                        </a:lnSpc>
                        <a:spcBef>
                          <a:spcPts val="0"/>
                        </a:spcBef>
                        <a:spcAft>
                          <a:spcPts val="0"/>
                        </a:spcAft>
                      </a:pPr>
                      <a:r>
                        <a:rPr lang="en-AU" sz="1400" dirty="0">
                          <a:effectLst/>
                        </a:rPr>
                        <a:t>at 38 </a:t>
                      </a:r>
                      <a:r>
                        <a:rPr lang="en-AU" sz="1400" dirty="0">
                          <a:solidFill>
                            <a:srgbClr val="FF0000"/>
                          </a:solidFill>
                          <a:effectLst/>
                        </a:rPr>
                        <a:t>his youth’s tattooed</a:t>
                      </a:r>
                      <a:endParaRPr lang="en-US" sz="1400" dirty="0">
                        <a:solidFill>
                          <a:srgbClr val="FF0000"/>
                        </a:solidFill>
                        <a:effectLst/>
                      </a:endParaRPr>
                    </a:p>
                    <a:p>
                      <a:pPr marL="0" marR="0">
                        <a:lnSpc>
                          <a:spcPct val="107000"/>
                        </a:lnSpc>
                        <a:spcBef>
                          <a:spcPts val="0"/>
                        </a:spcBef>
                        <a:spcAft>
                          <a:spcPts val="0"/>
                        </a:spcAft>
                      </a:pPr>
                      <a:r>
                        <a:rPr lang="en-AU" sz="1400" dirty="0">
                          <a:solidFill>
                            <a:srgbClr val="FF0000"/>
                          </a:solidFill>
                          <a:effectLst/>
                        </a:rPr>
                        <a:t>over him like a roadmap</a:t>
                      </a:r>
                      <a:endParaRPr lang="en-US" sz="1400" dirty="0">
                        <a:solidFill>
                          <a:srgbClr val="FF0000"/>
                        </a:solidFill>
                        <a:effectLst/>
                      </a:endParaRPr>
                    </a:p>
                    <a:p>
                      <a:pPr marL="0" marR="0">
                        <a:lnSpc>
                          <a:spcPct val="107000"/>
                        </a:lnSpc>
                        <a:spcBef>
                          <a:spcPts val="0"/>
                        </a:spcBef>
                        <a:spcAft>
                          <a:spcPts val="0"/>
                        </a:spcAft>
                      </a:pPr>
                      <a:r>
                        <a:rPr lang="en-AU" sz="1400" dirty="0">
                          <a:effectLst/>
                        </a:rPr>
                        <a:t>and </a:t>
                      </a:r>
                      <a:r>
                        <a:rPr lang="en-AU" sz="1400" dirty="0">
                          <a:solidFill>
                            <a:srgbClr val="FF0000"/>
                          </a:solidFill>
                          <a:effectLst/>
                        </a:rPr>
                        <a:t>the eagle on his chest</a:t>
                      </a:r>
                      <a:endParaRPr lang="en-US" sz="1400" dirty="0">
                        <a:solidFill>
                          <a:srgbClr val="FF0000"/>
                        </a:solidFill>
                        <a:effectLst/>
                      </a:endParaRPr>
                    </a:p>
                    <a:p>
                      <a:pPr marL="0" marR="0">
                        <a:lnSpc>
                          <a:spcPct val="107000"/>
                        </a:lnSpc>
                        <a:spcBef>
                          <a:spcPts val="0"/>
                        </a:spcBef>
                        <a:spcAft>
                          <a:spcPts val="0"/>
                        </a:spcAft>
                      </a:pPr>
                      <a:r>
                        <a:rPr lang="en-AU" sz="1400" dirty="0">
                          <a:solidFill>
                            <a:srgbClr val="FF0000"/>
                          </a:solidFill>
                          <a:effectLst/>
                        </a:rPr>
                        <a:t>has its claws dug in hard</a:t>
                      </a:r>
                      <a:endParaRPr lang="en-US" sz="1400" dirty="0">
                        <a:solidFill>
                          <a:srgbClr val="FF0000"/>
                        </a:solidFill>
                        <a:effectLst/>
                      </a:endParaRPr>
                    </a:p>
                    <a:p>
                      <a:pPr marL="0" marR="0">
                        <a:lnSpc>
                          <a:spcPct val="107000"/>
                        </a:lnSpc>
                        <a:spcBef>
                          <a:spcPts val="0"/>
                        </a:spcBef>
                        <a:spcAft>
                          <a:spcPts val="0"/>
                        </a:spcAft>
                      </a:pPr>
                      <a:r>
                        <a:rPr lang="en-AU" sz="1400" dirty="0">
                          <a:solidFill>
                            <a:srgbClr val="FF0000"/>
                          </a:solidFill>
                          <a:effectLst/>
                        </a:rPr>
                        <a:t>on her</a:t>
                      </a:r>
                      <a:endParaRPr lang="en-US" sz="1400" dirty="0">
                        <a:solidFill>
                          <a:srgbClr val="FF0000"/>
                        </a:solidFill>
                        <a:effectLst/>
                      </a:endParaRPr>
                    </a:p>
                    <a:p>
                      <a:pPr marL="0" marR="0">
                        <a:lnSpc>
                          <a:spcPct val="107000"/>
                        </a:lnSpc>
                        <a:spcBef>
                          <a:spcPts val="0"/>
                        </a:spcBef>
                        <a:spcAft>
                          <a:spcPts val="0"/>
                        </a:spcAft>
                      </a:pPr>
                      <a:r>
                        <a:rPr lang="en-AU" sz="1400" dirty="0">
                          <a:effectLst/>
                        </a:rPr>
                        <a:t> </a:t>
                      </a:r>
                      <a:endParaRPr lang="en-US" sz="1400" dirty="0">
                        <a:effectLst/>
                      </a:endParaRPr>
                    </a:p>
                    <a:p>
                      <a:pPr marL="0" marR="0">
                        <a:lnSpc>
                          <a:spcPct val="107000"/>
                        </a:lnSpc>
                        <a:spcBef>
                          <a:spcPts val="0"/>
                        </a:spcBef>
                        <a:spcAft>
                          <a:spcPts val="0"/>
                        </a:spcAft>
                      </a:pPr>
                      <a:r>
                        <a:rPr lang="en-AU" sz="1400" dirty="0">
                          <a:effectLst/>
                        </a:rPr>
                        <a:t>there’s no flying away</a:t>
                      </a:r>
                      <a:endParaRPr lang="en-US" sz="1400" dirty="0">
                        <a:effectLst/>
                      </a:endParaRPr>
                    </a:p>
                    <a:p>
                      <a:pPr marL="0" marR="0">
                        <a:lnSpc>
                          <a:spcPct val="107000"/>
                        </a:lnSpc>
                        <a:spcBef>
                          <a:spcPts val="0"/>
                        </a:spcBef>
                        <a:spcAft>
                          <a:spcPts val="0"/>
                        </a:spcAft>
                      </a:pPr>
                      <a:r>
                        <a:rPr lang="en-AU" sz="1400" dirty="0">
                          <a:solidFill>
                            <a:srgbClr val="FF0000"/>
                          </a:solidFill>
                          <a:effectLst/>
                        </a:rPr>
                        <a:t>wings clipped </a:t>
                      </a:r>
                      <a:r>
                        <a:rPr lang="en-AU" sz="1400" dirty="0">
                          <a:effectLst/>
                        </a:rPr>
                        <a:t>by two kids</a:t>
                      </a:r>
                      <a:endParaRPr lang="en-US" sz="1400" dirty="0">
                        <a:effectLst/>
                      </a:endParaRPr>
                    </a:p>
                    <a:p>
                      <a:pPr marL="0" marR="0">
                        <a:lnSpc>
                          <a:spcPct val="107000"/>
                        </a:lnSpc>
                        <a:spcBef>
                          <a:spcPts val="0"/>
                        </a:spcBef>
                        <a:spcAft>
                          <a:spcPts val="0"/>
                        </a:spcAft>
                      </a:pPr>
                      <a:r>
                        <a:rPr lang="en-AU" sz="1400" dirty="0">
                          <a:effectLst/>
                        </a:rPr>
                        <a:t>and the worry of that .38</a:t>
                      </a:r>
                      <a:endParaRPr lang="en-US" sz="1400" dirty="0">
                        <a:effectLst/>
                      </a:endParaRPr>
                    </a:p>
                    <a:p>
                      <a:pPr marL="0" marR="0">
                        <a:lnSpc>
                          <a:spcPct val="107000"/>
                        </a:lnSpc>
                        <a:spcBef>
                          <a:spcPts val="0"/>
                        </a:spcBef>
                        <a:spcAft>
                          <a:spcPts val="0"/>
                        </a:spcAft>
                      </a:pPr>
                      <a:r>
                        <a:rPr lang="en-AU" sz="1400" dirty="0">
                          <a:effectLst/>
                        </a:rPr>
                        <a:t>in the top drawer</a:t>
                      </a:r>
                      <a:endParaRPr lang="en-US" sz="1400" dirty="0">
                        <a:effectLst/>
                      </a:endParaRPr>
                    </a:p>
                    <a:p>
                      <a:pPr marL="0" marR="0">
                        <a:lnSpc>
                          <a:spcPct val="107000"/>
                        </a:lnSpc>
                        <a:spcBef>
                          <a:spcPts val="0"/>
                        </a:spcBef>
                        <a:spcAft>
                          <a:spcPts val="0"/>
                        </a:spcAft>
                      </a:pPr>
                      <a:r>
                        <a:rPr lang="en-AU" sz="1400" dirty="0">
                          <a:effectLst/>
                        </a:rPr>
                        <a:t> </a:t>
                      </a:r>
                      <a:endParaRPr lang="en-US" sz="1400" dirty="0">
                        <a:effectLst/>
                      </a:endParaRPr>
                    </a:p>
                    <a:p>
                      <a:pPr marL="0" marR="0">
                        <a:lnSpc>
                          <a:spcPct val="107000"/>
                        </a:lnSpc>
                        <a:spcBef>
                          <a:spcPts val="0"/>
                        </a:spcBef>
                        <a:spcAft>
                          <a:spcPts val="0"/>
                        </a:spcAft>
                      </a:pPr>
                      <a:r>
                        <a:rPr lang="en-AU" sz="1400" dirty="0">
                          <a:effectLst/>
                        </a:rPr>
                        <a:t>all I can do is </a:t>
                      </a:r>
                      <a:r>
                        <a:rPr lang="en-AU" sz="1400" dirty="0">
                          <a:solidFill>
                            <a:srgbClr val="FF0000"/>
                          </a:solidFill>
                          <a:effectLst/>
                        </a:rPr>
                        <a:t>hug</a:t>
                      </a:r>
                      <a:r>
                        <a:rPr lang="en-AU" sz="1400" dirty="0">
                          <a:effectLst/>
                        </a:rPr>
                        <a:t> the kids</a:t>
                      </a:r>
                      <a:endParaRPr lang="en-US" sz="1400" dirty="0">
                        <a:effectLst/>
                      </a:endParaRPr>
                    </a:p>
                    <a:p>
                      <a:pPr marL="0" marR="0">
                        <a:lnSpc>
                          <a:spcPct val="107000"/>
                        </a:lnSpc>
                        <a:spcBef>
                          <a:spcPts val="0"/>
                        </a:spcBef>
                        <a:spcAft>
                          <a:spcPts val="0"/>
                        </a:spcAft>
                      </a:pPr>
                      <a:r>
                        <a:rPr lang="en-AU" sz="1400" dirty="0">
                          <a:effectLst/>
                        </a:rPr>
                        <a:t>in tight when he gets home</a:t>
                      </a:r>
                      <a:endParaRPr lang="en-US" sz="1400" dirty="0">
                        <a:effectLst/>
                      </a:endParaRPr>
                    </a:p>
                    <a:p>
                      <a:pPr marL="0" marR="0">
                        <a:lnSpc>
                          <a:spcPct val="107000"/>
                        </a:lnSpc>
                        <a:spcBef>
                          <a:spcPts val="0"/>
                        </a:spcBef>
                        <a:spcAft>
                          <a:spcPts val="0"/>
                        </a:spcAft>
                      </a:pPr>
                      <a:r>
                        <a:rPr lang="en-AU" sz="1400" dirty="0">
                          <a:effectLst/>
                        </a:rPr>
                        <a:t>she </a:t>
                      </a:r>
                      <a:r>
                        <a:rPr lang="en-AU" sz="1400" dirty="0">
                          <a:solidFill>
                            <a:srgbClr val="FF0000"/>
                          </a:solidFill>
                          <a:effectLst/>
                        </a:rPr>
                        <a:t>sobs</a:t>
                      </a:r>
                      <a:r>
                        <a:rPr lang="en-AU" sz="1400" dirty="0">
                          <a:effectLst/>
                        </a:rPr>
                        <a:t>  I   don’t think</a:t>
                      </a:r>
                      <a:endParaRPr lang="en-US" sz="1400" dirty="0">
                        <a:effectLst/>
                      </a:endParaRPr>
                    </a:p>
                    <a:p>
                      <a:pPr marL="0" marR="0">
                        <a:lnSpc>
                          <a:spcPct val="107000"/>
                        </a:lnSpc>
                        <a:spcBef>
                          <a:spcPts val="0"/>
                        </a:spcBef>
                        <a:spcAft>
                          <a:spcPts val="0"/>
                        </a:spcAft>
                      </a:pPr>
                      <a:r>
                        <a:rPr lang="en-AU" sz="1400" dirty="0">
                          <a:effectLst/>
                        </a:rPr>
                        <a:t>he’d </a:t>
                      </a:r>
                      <a:r>
                        <a:rPr lang="en-AU" sz="1400" dirty="0">
                          <a:solidFill>
                            <a:srgbClr val="FF0000"/>
                          </a:solidFill>
                          <a:effectLst/>
                        </a:rPr>
                        <a:t>belt</a:t>
                      </a:r>
                      <a:r>
                        <a:rPr lang="en-AU" sz="1400" dirty="0">
                          <a:effectLst/>
                        </a:rPr>
                        <a:t> THEM</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600" dirty="0">
                          <a:effectLst/>
                        </a:rPr>
                        <a:t>and its </a:t>
                      </a:r>
                      <a:r>
                        <a:rPr lang="en-AU" sz="1600" dirty="0">
                          <a:solidFill>
                            <a:srgbClr val="FF0000"/>
                          </a:solidFill>
                          <a:effectLst/>
                        </a:rPr>
                        <a:t>dewdrops on the nostrils</a:t>
                      </a:r>
                      <a:endParaRPr lang="en-US" sz="1600" dirty="0">
                        <a:solidFill>
                          <a:srgbClr val="FF0000"/>
                        </a:solidFill>
                        <a:effectLst/>
                      </a:endParaRPr>
                    </a:p>
                    <a:p>
                      <a:pPr marL="0" marR="0">
                        <a:lnSpc>
                          <a:spcPct val="107000"/>
                        </a:lnSpc>
                        <a:spcBef>
                          <a:spcPts val="0"/>
                        </a:spcBef>
                        <a:spcAft>
                          <a:spcPts val="0"/>
                        </a:spcAft>
                      </a:pPr>
                      <a:r>
                        <a:rPr lang="en-AU" sz="1600" dirty="0">
                          <a:solidFill>
                            <a:srgbClr val="FF0000"/>
                          </a:solidFill>
                          <a:effectLst/>
                        </a:rPr>
                        <a:t>hayfever eyes </a:t>
                      </a:r>
                      <a:r>
                        <a:rPr lang="en-AU" sz="1600" dirty="0">
                          <a:effectLst/>
                        </a:rPr>
                        <a:t>for all seasons</a:t>
                      </a:r>
                      <a:endParaRPr lang="en-US" sz="1600" dirty="0">
                        <a:effectLst/>
                      </a:endParaRPr>
                    </a:p>
                    <a:p>
                      <a:pPr marL="0" marR="0">
                        <a:lnSpc>
                          <a:spcPct val="107000"/>
                        </a:lnSpc>
                        <a:spcBef>
                          <a:spcPts val="0"/>
                        </a:spcBef>
                        <a:spcAft>
                          <a:spcPts val="0"/>
                        </a:spcAft>
                      </a:pPr>
                      <a:r>
                        <a:rPr lang="en-AU" sz="1600" dirty="0">
                          <a:effectLst/>
                        </a:rPr>
                        <a:t>there’s no new horizons</a:t>
                      </a:r>
                      <a:endParaRPr lang="en-US" sz="1600" dirty="0">
                        <a:effectLst/>
                      </a:endParaRPr>
                    </a:p>
                    <a:p>
                      <a:pPr marL="0" marR="0">
                        <a:lnSpc>
                          <a:spcPct val="107000"/>
                        </a:lnSpc>
                        <a:spcBef>
                          <a:spcPts val="0"/>
                        </a:spcBef>
                        <a:spcAft>
                          <a:spcPts val="0"/>
                        </a:spcAft>
                      </a:pPr>
                      <a:r>
                        <a:rPr lang="en-AU" sz="1600" dirty="0">
                          <a:effectLst/>
                        </a:rPr>
                        <a:t>and no place far enough away</a:t>
                      </a:r>
                      <a:endParaRPr lang="en-US" sz="1600" dirty="0">
                        <a:effectLst/>
                      </a:endParaRPr>
                    </a:p>
                    <a:p>
                      <a:pPr marL="0" marR="0">
                        <a:lnSpc>
                          <a:spcPct val="107000"/>
                        </a:lnSpc>
                        <a:spcBef>
                          <a:spcPts val="0"/>
                        </a:spcBef>
                        <a:spcAft>
                          <a:spcPts val="0"/>
                        </a:spcAft>
                      </a:pPr>
                      <a:r>
                        <a:rPr lang="en-AU" sz="1600" dirty="0">
                          <a:effectLst/>
                        </a:rPr>
                        <a:t> </a:t>
                      </a:r>
                      <a:endParaRPr lang="en-US" sz="1600" dirty="0">
                        <a:effectLst/>
                      </a:endParaRPr>
                    </a:p>
                    <a:p>
                      <a:pPr marL="0" marR="0">
                        <a:lnSpc>
                          <a:spcPct val="107000"/>
                        </a:lnSpc>
                        <a:spcBef>
                          <a:spcPts val="0"/>
                        </a:spcBef>
                        <a:spcAft>
                          <a:spcPts val="0"/>
                        </a:spcAft>
                      </a:pPr>
                      <a:r>
                        <a:rPr lang="en-AU" sz="1600" dirty="0">
                          <a:effectLst/>
                        </a:rPr>
                        <a:t>she’s </a:t>
                      </a:r>
                      <a:r>
                        <a:rPr lang="en-AU" sz="1600" dirty="0">
                          <a:solidFill>
                            <a:srgbClr val="FF0000"/>
                          </a:solidFill>
                          <a:effectLst/>
                        </a:rPr>
                        <a:t>caged to a life of </a:t>
                      </a:r>
                      <a:endParaRPr lang="en-US" sz="1600" dirty="0">
                        <a:solidFill>
                          <a:srgbClr val="FF0000"/>
                        </a:solidFill>
                        <a:effectLst/>
                      </a:endParaRPr>
                    </a:p>
                    <a:p>
                      <a:pPr marL="0" marR="0">
                        <a:lnSpc>
                          <a:spcPct val="107000"/>
                        </a:lnSpc>
                        <a:spcBef>
                          <a:spcPts val="0"/>
                        </a:spcBef>
                        <a:spcAft>
                          <a:spcPts val="0"/>
                        </a:spcAft>
                      </a:pPr>
                      <a:r>
                        <a:rPr lang="en-AU" sz="1600" dirty="0">
                          <a:solidFill>
                            <a:srgbClr val="FF0000"/>
                          </a:solidFill>
                          <a:effectLst/>
                        </a:rPr>
                        <a:t>aspirins and empties </a:t>
                      </a:r>
                      <a:r>
                        <a:rPr lang="en-AU" sz="1600" dirty="0">
                          <a:effectLst/>
                        </a:rPr>
                        <a:t>- </a:t>
                      </a:r>
                      <a:endParaRPr lang="en-US" sz="1600" dirty="0">
                        <a:effectLst/>
                      </a:endParaRPr>
                    </a:p>
                    <a:p>
                      <a:pPr marL="0" marR="0">
                        <a:lnSpc>
                          <a:spcPct val="107000"/>
                        </a:lnSpc>
                        <a:spcBef>
                          <a:spcPts val="0"/>
                        </a:spcBef>
                        <a:spcAft>
                          <a:spcPts val="0"/>
                        </a:spcAft>
                      </a:pPr>
                      <a:r>
                        <a:rPr lang="en-AU" sz="1600" dirty="0">
                          <a:effectLst/>
                        </a:rPr>
                        <a:t>watches </a:t>
                      </a:r>
                      <a:r>
                        <a:rPr lang="en-AU" sz="1600" dirty="0">
                          <a:solidFill>
                            <a:srgbClr val="FF0000"/>
                          </a:solidFill>
                          <a:effectLst/>
                        </a:rPr>
                        <a:t>late night tattoos</a:t>
                      </a:r>
                      <a:endParaRPr lang="en-US" sz="1600" dirty="0">
                        <a:solidFill>
                          <a:srgbClr val="FF0000"/>
                        </a:solidFill>
                        <a:effectLst/>
                      </a:endParaRPr>
                    </a:p>
                    <a:p>
                      <a:pPr marL="0" marR="0">
                        <a:lnSpc>
                          <a:spcPct val="107000"/>
                        </a:lnSpc>
                        <a:spcBef>
                          <a:spcPts val="0"/>
                        </a:spcBef>
                        <a:spcAft>
                          <a:spcPts val="0"/>
                        </a:spcAft>
                      </a:pPr>
                      <a:r>
                        <a:rPr lang="en-AU" sz="1600" dirty="0">
                          <a:effectLst/>
                        </a:rPr>
                        <a:t>sees </a:t>
                      </a:r>
                      <a:r>
                        <a:rPr lang="en-AU" sz="1600" dirty="0">
                          <a:solidFill>
                            <a:srgbClr val="FF0000"/>
                          </a:solidFill>
                          <a:effectLst/>
                        </a:rPr>
                        <a:t>HATE</a:t>
                      </a:r>
                      <a:endParaRPr lang="en-US" sz="1600" dirty="0">
                        <a:solidFill>
                          <a:srgbClr val="FF0000"/>
                        </a:solidFill>
                        <a:effectLst/>
                      </a:endParaRPr>
                    </a:p>
                    <a:p>
                      <a:pPr marL="0" marR="0">
                        <a:lnSpc>
                          <a:spcPct val="107000"/>
                        </a:lnSpc>
                        <a:spcBef>
                          <a:spcPts val="0"/>
                        </a:spcBef>
                        <a:spcAft>
                          <a:spcPts val="0"/>
                        </a:spcAft>
                      </a:pPr>
                      <a:r>
                        <a:rPr lang="en-AU" sz="1600" dirty="0">
                          <a:solidFill>
                            <a:srgbClr val="FF0000"/>
                          </a:solidFill>
                          <a:effectLst/>
                        </a:rPr>
                        <a:t>blueprinted</a:t>
                      </a:r>
                      <a:endParaRPr lang="en-US" sz="1600" dirty="0">
                        <a:solidFill>
                          <a:srgbClr val="FF0000"/>
                        </a:solidFill>
                        <a:effectLst/>
                      </a:endParaRPr>
                    </a:p>
                    <a:p>
                      <a:pPr marL="0" marR="0">
                        <a:lnSpc>
                          <a:spcPct val="107000"/>
                        </a:lnSpc>
                        <a:spcBef>
                          <a:spcPts val="0"/>
                        </a:spcBef>
                        <a:spcAft>
                          <a:spcPts val="0"/>
                        </a:spcAft>
                      </a:pPr>
                      <a:r>
                        <a:rPr lang="en-AU" sz="1600" dirty="0">
                          <a:solidFill>
                            <a:srgbClr val="FF0000"/>
                          </a:solidFill>
                          <a:effectLst/>
                        </a:rPr>
                        <a:t>into both claws.</a:t>
                      </a:r>
                      <a:endParaRPr lang="en-US" sz="1600" dirty="0">
                        <a:solidFill>
                          <a:srgbClr val="FF0000"/>
                        </a:solidFill>
                        <a:effectLst/>
                      </a:endParaRPr>
                    </a:p>
                    <a:p>
                      <a:pPr marL="0" marR="0">
                        <a:lnSpc>
                          <a:spcPct val="107000"/>
                        </a:lnSpc>
                        <a:spcBef>
                          <a:spcPts val="0"/>
                        </a:spcBef>
                        <a:spcAft>
                          <a:spcPts val="0"/>
                        </a:spcAft>
                      </a:pPr>
                      <a:r>
                        <a:rPr lang="en-AU" sz="9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6" name="Rectangle 5"/>
          <p:cNvSpPr/>
          <p:nvPr/>
        </p:nvSpPr>
        <p:spPr>
          <a:xfrm>
            <a:off x="1349828" y="2225502"/>
            <a:ext cx="8867192" cy="646331"/>
          </a:xfrm>
          <a:prstGeom prst="rect">
            <a:avLst/>
          </a:prstGeom>
        </p:spPr>
        <p:txBody>
          <a:bodyPr wrap="square">
            <a:spAutoFit/>
          </a:bodyPr>
          <a:lstStyle/>
          <a:p>
            <a:r>
              <a:rPr lang="en-US" dirty="0"/>
              <a:t>Identify imagery, evaluative language and figurative devices in “Caged”. How do these position the reader?</a:t>
            </a:r>
          </a:p>
        </p:txBody>
      </p:sp>
      <p:sp>
        <p:nvSpPr>
          <p:cNvPr id="5" name="Rectangle 4"/>
          <p:cNvSpPr/>
          <p:nvPr/>
        </p:nvSpPr>
        <p:spPr>
          <a:xfrm>
            <a:off x="373224" y="3200400"/>
            <a:ext cx="1707503" cy="328437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400" dirty="0" smtClean="0"/>
              <a:t>Identify the following: </a:t>
            </a:r>
          </a:p>
          <a:p>
            <a:r>
              <a:rPr lang="en-US" sz="1400" dirty="0" smtClean="0"/>
              <a:t>simile, </a:t>
            </a:r>
          </a:p>
          <a:p>
            <a:r>
              <a:rPr lang="en-US" sz="1400" dirty="0" smtClean="0"/>
              <a:t>extended metaphor, </a:t>
            </a:r>
          </a:p>
          <a:p>
            <a:r>
              <a:rPr lang="en-US" sz="1400" dirty="0" smtClean="0"/>
              <a:t>visual image, evaluative language. </a:t>
            </a:r>
            <a:endParaRPr lang="en-US" sz="1400" dirty="0"/>
          </a:p>
        </p:txBody>
      </p:sp>
    </p:spTree>
    <p:extLst>
      <p:ext uri="{BB962C8B-B14F-4D97-AF65-F5344CB8AC3E}">
        <p14:creationId xmlns:p14="http://schemas.microsoft.com/office/powerpoint/2010/main" val="210544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Characterization and setting</a:t>
            </a:r>
            <a:endParaRPr lang="en-US" dirty="0"/>
          </a:p>
        </p:txBody>
      </p:sp>
      <p:sp>
        <p:nvSpPr>
          <p:cNvPr id="3" name="Content Placeholder 2"/>
          <p:cNvSpPr>
            <a:spLocks noGrp="1"/>
          </p:cNvSpPr>
          <p:nvPr>
            <p:ph sz="half" idx="1"/>
          </p:nvPr>
        </p:nvSpPr>
        <p:spPr/>
        <p:txBody>
          <a:bodyPr/>
          <a:lstStyle/>
          <a:p>
            <a:pPr marL="0" indent="0">
              <a:buNone/>
            </a:pPr>
            <a:r>
              <a:rPr lang="en-US" dirty="0" smtClean="0"/>
              <a:t>How does the setting contribute to the mood and atmosphere of the text?</a:t>
            </a:r>
          </a:p>
          <a:p>
            <a:pPr marL="0" indent="0">
              <a:buNone/>
            </a:pPr>
            <a:endParaRPr lang="en-US" dirty="0"/>
          </a:p>
          <a:p>
            <a:pPr marL="0" indent="0">
              <a:buNone/>
            </a:pPr>
            <a:r>
              <a:rPr lang="en-US" dirty="0" smtClean="0"/>
              <a:t>What part does the setting play in the events that unfold? </a:t>
            </a:r>
          </a:p>
          <a:p>
            <a:pPr marL="0" indent="0">
              <a:buNone/>
            </a:pPr>
            <a:endParaRPr lang="en-US" dirty="0"/>
          </a:p>
          <a:p>
            <a:pPr marL="0" indent="0">
              <a:buNone/>
            </a:pPr>
            <a:r>
              <a:rPr lang="en-US" dirty="0" smtClean="0"/>
              <a:t>Is setting used symbolically?  </a:t>
            </a:r>
            <a:endParaRPr lang="en-US" dirty="0"/>
          </a:p>
        </p:txBody>
      </p:sp>
      <p:sp>
        <p:nvSpPr>
          <p:cNvPr id="4" name="Content Placeholder 3"/>
          <p:cNvSpPr>
            <a:spLocks noGrp="1"/>
          </p:cNvSpPr>
          <p:nvPr>
            <p:ph sz="half" idx="2"/>
          </p:nvPr>
        </p:nvSpPr>
        <p:spPr/>
        <p:txBody>
          <a:bodyPr/>
          <a:lstStyle/>
          <a:p>
            <a:pPr marL="0" indent="0">
              <a:buNone/>
            </a:pPr>
            <a:r>
              <a:rPr lang="en-US" dirty="0" smtClean="0"/>
              <a:t>How are characters represented?</a:t>
            </a:r>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How are readers </a:t>
            </a:r>
            <a:r>
              <a:rPr lang="en-US" b="1" dirty="0" smtClean="0"/>
              <a:t>positioned </a:t>
            </a:r>
            <a:r>
              <a:rPr lang="en-US" dirty="0" smtClean="0"/>
              <a:t>to view each character? What speech, actions and evaluative language position the reader to view each character this way?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0836" y="4861250"/>
            <a:ext cx="2453640" cy="1748432"/>
          </a:xfrm>
          <a:prstGeom prst="rect">
            <a:avLst/>
          </a:prstGeom>
        </p:spPr>
      </p:pic>
    </p:spTree>
    <p:extLst>
      <p:ext uri="{BB962C8B-B14F-4D97-AF65-F5344CB8AC3E}">
        <p14:creationId xmlns:p14="http://schemas.microsoft.com/office/powerpoint/2010/main" val="403516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 calcmode="lin" valueType="num">
                                      <p:cBhvr additive="base">
                                        <p:cTn id="2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additive="base">
                                        <p:cTn id="3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arn(inVertical)">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of Text-Centred Approaches</a:t>
            </a:r>
            <a:endParaRPr lang="en-US" dirty="0"/>
          </a:p>
        </p:txBody>
      </p:sp>
      <p:sp>
        <p:nvSpPr>
          <p:cNvPr id="3" name="Content Placeholder 2"/>
          <p:cNvSpPr>
            <a:spLocks noGrp="1"/>
          </p:cNvSpPr>
          <p:nvPr>
            <p:ph idx="1"/>
          </p:nvPr>
        </p:nvSpPr>
        <p:spPr/>
        <p:txBody>
          <a:bodyPr/>
          <a:lstStyle/>
          <a:p>
            <a:pPr marL="0" indent="0">
              <a:buNone/>
            </a:pPr>
            <a:endParaRPr lang="en-AU"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40086066"/>
              </p:ext>
            </p:extLst>
          </p:nvPr>
        </p:nvGraphicFramePr>
        <p:xfrm>
          <a:off x="1233133" y="2784050"/>
          <a:ext cx="7473821" cy="3424238"/>
        </p:xfrm>
        <a:graphic>
          <a:graphicData uri="http://schemas.openxmlformats.org/drawingml/2006/table">
            <a:tbl>
              <a:tblPr>
                <a:tableStyleId>{5C22544A-7EE6-4342-B048-85BDC9FD1C3A}</a:tableStyleId>
              </a:tblPr>
              <a:tblGrid>
                <a:gridCol w="3721422"/>
                <a:gridCol w="3752399"/>
              </a:tblGrid>
              <a:tr h="3018962">
                <a:tc>
                  <a:txBody>
                    <a:bodyPr/>
                    <a:lstStyle/>
                    <a:p>
                      <a:pPr marL="0" marR="0">
                        <a:lnSpc>
                          <a:spcPct val="107000"/>
                        </a:lnSpc>
                        <a:spcBef>
                          <a:spcPts val="0"/>
                        </a:spcBef>
                        <a:spcAft>
                          <a:spcPts val="0"/>
                        </a:spcAft>
                      </a:pPr>
                      <a:r>
                        <a:rPr lang="en-AU" sz="1400" dirty="0">
                          <a:effectLst/>
                        </a:rPr>
                        <a:t>at 38 his youth’s </a:t>
                      </a:r>
                      <a:r>
                        <a:rPr lang="en-AU" sz="1400" dirty="0">
                          <a:solidFill>
                            <a:srgbClr val="FF0000"/>
                          </a:solidFill>
                          <a:effectLst/>
                        </a:rPr>
                        <a:t>tattooed</a:t>
                      </a:r>
                      <a:endParaRPr lang="en-US" sz="1400" dirty="0">
                        <a:solidFill>
                          <a:srgbClr val="FF0000"/>
                        </a:solidFill>
                        <a:effectLst/>
                      </a:endParaRPr>
                    </a:p>
                    <a:p>
                      <a:pPr marL="0" marR="0">
                        <a:lnSpc>
                          <a:spcPct val="107000"/>
                        </a:lnSpc>
                        <a:spcBef>
                          <a:spcPts val="0"/>
                        </a:spcBef>
                        <a:spcAft>
                          <a:spcPts val="0"/>
                        </a:spcAft>
                      </a:pPr>
                      <a:r>
                        <a:rPr lang="en-AU" sz="1400" dirty="0">
                          <a:effectLst/>
                        </a:rPr>
                        <a:t>over him like a roadmap</a:t>
                      </a:r>
                      <a:endParaRPr lang="en-US" sz="1400" dirty="0">
                        <a:effectLst/>
                      </a:endParaRPr>
                    </a:p>
                    <a:p>
                      <a:pPr marL="0" marR="0">
                        <a:lnSpc>
                          <a:spcPct val="107000"/>
                        </a:lnSpc>
                        <a:spcBef>
                          <a:spcPts val="0"/>
                        </a:spcBef>
                        <a:spcAft>
                          <a:spcPts val="0"/>
                        </a:spcAft>
                      </a:pPr>
                      <a:r>
                        <a:rPr lang="en-AU" sz="1400" dirty="0">
                          <a:effectLst/>
                        </a:rPr>
                        <a:t>and the eagle on his chest</a:t>
                      </a:r>
                      <a:endParaRPr lang="en-US" sz="1400" dirty="0">
                        <a:effectLst/>
                      </a:endParaRPr>
                    </a:p>
                    <a:p>
                      <a:pPr marL="0" marR="0">
                        <a:lnSpc>
                          <a:spcPct val="107000"/>
                        </a:lnSpc>
                        <a:spcBef>
                          <a:spcPts val="0"/>
                        </a:spcBef>
                        <a:spcAft>
                          <a:spcPts val="0"/>
                        </a:spcAft>
                      </a:pPr>
                      <a:r>
                        <a:rPr lang="en-AU" sz="1400" dirty="0">
                          <a:effectLst/>
                        </a:rPr>
                        <a:t>has its </a:t>
                      </a:r>
                      <a:r>
                        <a:rPr lang="en-AU" sz="1400" dirty="0">
                          <a:solidFill>
                            <a:srgbClr val="FF0000"/>
                          </a:solidFill>
                          <a:effectLst/>
                        </a:rPr>
                        <a:t>claws dug in hard</a:t>
                      </a:r>
                      <a:endParaRPr lang="en-US" sz="1400" dirty="0">
                        <a:solidFill>
                          <a:srgbClr val="FF0000"/>
                        </a:solidFill>
                        <a:effectLst/>
                      </a:endParaRPr>
                    </a:p>
                    <a:p>
                      <a:pPr marL="0" marR="0">
                        <a:lnSpc>
                          <a:spcPct val="107000"/>
                        </a:lnSpc>
                        <a:spcBef>
                          <a:spcPts val="0"/>
                        </a:spcBef>
                        <a:spcAft>
                          <a:spcPts val="0"/>
                        </a:spcAft>
                      </a:pPr>
                      <a:r>
                        <a:rPr lang="en-AU" sz="1400" dirty="0">
                          <a:solidFill>
                            <a:srgbClr val="FF0000"/>
                          </a:solidFill>
                          <a:effectLst/>
                        </a:rPr>
                        <a:t>on her</a:t>
                      </a:r>
                      <a:endParaRPr lang="en-US" sz="1400" dirty="0">
                        <a:solidFill>
                          <a:srgbClr val="FF0000"/>
                        </a:solidFill>
                        <a:effectLst/>
                      </a:endParaRPr>
                    </a:p>
                    <a:p>
                      <a:pPr marL="0" marR="0">
                        <a:lnSpc>
                          <a:spcPct val="107000"/>
                        </a:lnSpc>
                        <a:spcBef>
                          <a:spcPts val="0"/>
                        </a:spcBef>
                        <a:spcAft>
                          <a:spcPts val="0"/>
                        </a:spcAft>
                      </a:pPr>
                      <a:r>
                        <a:rPr lang="en-AU" sz="1400" dirty="0">
                          <a:effectLst/>
                        </a:rPr>
                        <a:t> </a:t>
                      </a:r>
                      <a:endParaRPr lang="en-US" sz="1400" dirty="0">
                        <a:effectLst/>
                      </a:endParaRPr>
                    </a:p>
                    <a:p>
                      <a:pPr marL="0" marR="0">
                        <a:lnSpc>
                          <a:spcPct val="107000"/>
                        </a:lnSpc>
                        <a:spcBef>
                          <a:spcPts val="0"/>
                        </a:spcBef>
                        <a:spcAft>
                          <a:spcPts val="0"/>
                        </a:spcAft>
                      </a:pPr>
                      <a:r>
                        <a:rPr lang="en-AU" sz="1400" dirty="0">
                          <a:effectLst/>
                        </a:rPr>
                        <a:t>there’s no flying away</a:t>
                      </a:r>
                      <a:endParaRPr lang="en-US" sz="1400" dirty="0">
                        <a:effectLst/>
                      </a:endParaRPr>
                    </a:p>
                    <a:p>
                      <a:pPr marL="0" marR="0">
                        <a:lnSpc>
                          <a:spcPct val="107000"/>
                        </a:lnSpc>
                        <a:spcBef>
                          <a:spcPts val="0"/>
                        </a:spcBef>
                        <a:spcAft>
                          <a:spcPts val="0"/>
                        </a:spcAft>
                      </a:pPr>
                      <a:r>
                        <a:rPr lang="en-AU" sz="1400" dirty="0">
                          <a:effectLst/>
                        </a:rPr>
                        <a:t>wings clipped by two kids</a:t>
                      </a:r>
                      <a:endParaRPr lang="en-US" sz="1400" dirty="0">
                        <a:effectLst/>
                      </a:endParaRPr>
                    </a:p>
                    <a:p>
                      <a:pPr marL="0" marR="0">
                        <a:lnSpc>
                          <a:spcPct val="107000"/>
                        </a:lnSpc>
                        <a:spcBef>
                          <a:spcPts val="0"/>
                        </a:spcBef>
                        <a:spcAft>
                          <a:spcPts val="0"/>
                        </a:spcAft>
                      </a:pPr>
                      <a:r>
                        <a:rPr lang="en-AU" sz="1400" dirty="0">
                          <a:effectLst/>
                        </a:rPr>
                        <a:t>and the worry of that </a:t>
                      </a:r>
                      <a:r>
                        <a:rPr lang="en-AU" sz="1400" dirty="0">
                          <a:solidFill>
                            <a:srgbClr val="FF0000"/>
                          </a:solidFill>
                          <a:effectLst/>
                        </a:rPr>
                        <a:t>.38</a:t>
                      </a:r>
                      <a:endParaRPr lang="en-US" sz="1400" dirty="0">
                        <a:solidFill>
                          <a:srgbClr val="FF0000"/>
                        </a:solidFill>
                        <a:effectLst/>
                      </a:endParaRPr>
                    </a:p>
                    <a:p>
                      <a:pPr marL="0" marR="0">
                        <a:lnSpc>
                          <a:spcPct val="107000"/>
                        </a:lnSpc>
                        <a:spcBef>
                          <a:spcPts val="0"/>
                        </a:spcBef>
                        <a:spcAft>
                          <a:spcPts val="0"/>
                        </a:spcAft>
                      </a:pPr>
                      <a:r>
                        <a:rPr lang="en-AU" sz="1400" dirty="0">
                          <a:solidFill>
                            <a:srgbClr val="FF0000"/>
                          </a:solidFill>
                          <a:effectLst/>
                        </a:rPr>
                        <a:t>in the top drawer</a:t>
                      </a:r>
                      <a:endParaRPr lang="en-US" sz="1400" dirty="0">
                        <a:solidFill>
                          <a:srgbClr val="FF0000"/>
                        </a:solidFill>
                        <a:effectLst/>
                      </a:endParaRPr>
                    </a:p>
                    <a:p>
                      <a:pPr marL="0" marR="0">
                        <a:lnSpc>
                          <a:spcPct val="107000"/>
                        </a:lnSpc>
                        <a:spcBef>
                          <a:spcPts val="0"/>
                        </a:spcBef>
                        <a:spcAft>
                          <a:spcPts val="0"/>
                        </a:spcAft>
                      </a:pPr>
                      <a:r>
                        <a:rPr lang="en-AU" sz="1400" dirty="0">
                          <a:effectLst/>
                        </a:rPr>
                        <a:t> </a:t>
                      </a:r>
                      <a:endParaRPr lang="en-US" sz="1400" dirty="0">
                        <a:effectLst/>
                      </a:endParaRPr>
                    </a:p>
                    <a:p>
                      <a:pPr marL="0" marR="0">
                        <a:lnSpc>
                          <a:spcPct val="107000"/>
                        </a:lnSpc>
                        <a:spcBef>
                          <a:spcPts val="0"/>
                        </a:spcBef>
                        <a:spcAft>
                          <a:spcPts val="0"/>
                        </a:spcAft>
                      </a:pPr>
                      <a:r>
                        <a:rPr lang="en-AU" sz="1400" dirty="0">
                          <a:effectLst/>
                        </a:rPr>
                        <a:t>all I can do is hug the kids</a:t>
                      </a:r>
                      <a:endParaRPr lang="en-US" sz="1400" dirty="0">
                        <a:effectLst/>
                      </a:endParaRPr>
                    </a:p>
                    <a:p>
                      <a:pPr marL="0" marR="0">
                        <a:lnSpc>
                          <a:spcPct val="107000"/>
                        </a:lnSpc>
                        <a:spcBef>
                          <a:spcPts val="0"/>
                        </a:spcBef>
                        <a:spcAft>
                          <a:spcPts val="0"/>
                        </a:spcAft>
                      </a:pPr>
                      <a:r>
                        <a:rPr lang="en-AU" sz="1400" dirty="0">
                          <a:effectLst/>
                        </a:rPr>
                        <a:t>in tight when he gets home</a:t>
                      </a:r>
                      <a:endParaRPr lang="en-US" sz="1400" dirty="0">
                        <a:effectLst/>
                      </a:endParaRPr>
                    </a:p>
                    <a:p>
                      <a:pPr marL="0" marR="0">
                        <a:lnSpc>
                          <a:spcPct val="107000"/>
                        </a:lnSpc>
                        <a:spcBef>
                          <a:spcPts val="0"/>
                        </a:spcBef>
                        <a:spcAft>
                          <a:spcPts val="0"/>
                        </a:spcAft>
                      </a:pPr>
                      <a:r>
                        <a:rPr lang="en-AU" sz="1400" dirty="0">
                          <a:effectLst/>
                        </a:rPr>
                        <a:t>she sobs  </a:t>
                      </a:r>
                      <a:r>
                        <a:rPr lang="en-AU" sz="1400" dirty="0">
                          <a:solidFill>
                            <a:srgbClr val="FF0000"/>
                          </a:solidFill>
                          <a:effectLst/>
                        </a:rPr>
                        <a:t>I   don’t think</a:t>
                      </a:r>
                      <a:endParaRPr lang="en-US" sz="1400" dirty="0">
                        <a:solidFill>
                          <a:srgbClr val="FF0000"/>
                        </a:solidFill>
                        <a:effectLst/>
                      </a:endParaRPr>
                    </a:p>
                    <a:p>
                      <a:pPr marL="0" marR="0">
                        <a:lnSpc>
                          <a:spcPct val="107000"/>
                        </a:lnSpc>
                        <a:spcBef>
                          <a:spcPts val="0"/>
                        </a:spcBef>
                        <a:spcAft>
                          <a:spcPts val="0"/>
                        </a:spcAft>
                      </a:pPr>
                      <a:r>
                        <a:rPr lang="en-AU" sz="1400" dirty="0">
                          <a:solidFill>
                            <a:srgbClr val="FF0000"/>
                          </a:solidFill>
                          <a:effectLst/>
                        </a:rPr>
                        <a:t>he’d belt THEM</a:t>
                      </a:r>
                      <a:endParaRPr lang="en-US"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AU" sz="1600" dirty="0">
                          <a:effectLst/>
                        </a:rPr>
                        <a:t>and its dewdrops on the nostrils</a:t>
                      </a:r>
                      <a:endParaRPr lang="en-US" sz="1600" dirty="0">
                        <a:effectLst/>
                      </a:endParaRPr>
                    </a:p>
                    <a:p>
                      <a:pPr marL="0" marR="0">
                        <a:lnSpc>
                          <a:spcPct val="107000"/>
                        </a:lnSpc>
                        <a:spcBef>
                          <a:spcPts val="0"/>
                        </a:spcBef>
                        <a:spcAft>
                          <a:spcPts val="0"/>
                        </a:spcAft>
                      </a:pPr>
                      <a:r>
                        <a:rPr lang="en-AU" sz="1600" dirty="0">
                          <a:effectLst/>
                        </a:rPr>
                        <a:t>hayfever eyes for all seasons</a:t>
                      </a:r>
                      <a:endParaRPr lang="en-US" sz="1600" dirty="0">
                        <a:effectLst/>
                      </a:endParaRPr>
                    </a:p>
                    <a:p>
                      <a:pPr marL="0" marR="0">
                        <a:lnSpc>
                          <a:spcPct val="107000"/>
                        </a:lnSpc>
                        <a:spcBef>
                          <a:spcPts val="0"/>
                        </a:spcBef>
                        <a:spcAft>
                          <a:spcPts val="0"/>
                        </a:spcAft>
                      </a:pPr>
                      <a:r>
                        <a:rPr lang="en-AU" sz="1600" dirty="0">
                          <a:effectLst/>
                        </a:rPr>
                        <a:t>there’s no new horizons</a:t>
                      </a:r>
                      <a:endParaRPr lang="en-US" sz="1600" dirty="0">
                        <a:effectLst/>
                      </a:endParaRPr>
                    </a:p>
                    <a:p>
                      <a:pPr marL="0" marR="0">
                        <a:lnSpc>
                          <a:spcPct val="107000"/>
                        </a:lnSpc>
                        <a:spcBef>
                          <a:spcPts val="0"/>
                        </a:spcBef>
                        <a:spcAft>
                          <a:spcPts val="0"/>
                        </a:spcAft>
                      </a:pPr>
                      <a:r>
                        <a:rPr lang="en-AU" sz="1600" dirty="0">
                          <a:effectLst/>
                        </a:rPr>
                        <a:t>and no place far enough away</a:t>
                      </a:r>
                      <a:endParaRPr lang="en-US" sz="1600" dirty="0">
                        <a:effectLst/>
                      </a:endParaRPr>
                    </a:p>
                    <a:p>
                      <a:pPr marL="0" marR="0">
                        <a:lnSpc>
                          <a:spcPct val="107000"/>
                        </a:lnSpc>
                        <a:spcBef>
                          <a:spcPts val="0"/>
                        </a:spcBef>
                        <a:spcAft>
                          <a:spcPts val="0"/>
                        </a:spcAft>
                      </a:pPr>
                      <a:r>
                        <a:rPr lang="en-AU" sz="1600" dirty="0">
                          <a:effectLst/>
                        </a:rPr>
                        <a:t> </a:t>
                      </a:r>
                      <a:endParaRPr lang="en-US" sz="1600" dirty="0">
                        <a:effectLst/>
                      </a:endParaRPr>
                    </a:p>
                    <a:p>
                      <a:pPr marL="0" marR="0">
                        <a:lnSpc>
                          <a:spcPct val="107000"/>
                        </a:lnSpc>
                        <a:spcBef>
                          <a:spcPts val="0"/>
                        </a:spcBef>
                        <a:spcAft>
                          <a:spcPts val="0"/>
                        </a:spcAft>
                      </a:pPr>
                      <a:r>
                        <a:rPr lang="en-AU" sz="1600" dirty="0">
                          <a:effectLst/>
                        </a:rPr>
                        <a:t>she’s caged to a life of </a:t>
                      </a:r>
                      <a:endParaRPr lang="en-US" sz="1600" dirty="0">
                        <a:effectLst/>
                      </a:endParaRPr>
                    </a:p>
                    <a:p>
                      <a:pPr marL="0" marR="0">
                        <a:lnSpc>
                          <a:spcPct val="107000"/>
                        </a:lnSpc>
                        <a:spcBef>
                          <a:spcPts val="0"/>
                        </a:spcBef>
                        <a:spcAft>
                          <a:spcPts val="0"/>
                        </a:spcAft>
                      </a:pPr>
                      <a:r>
                        <a:rPr lang="en-AU" sz="1600" dirty="0">
                          <a:effectLst/>
                        </a:rPr>
                        <a:t>aspirins and empties - </a:t>
                      </a:r>
                      <a:endParaRPr lang="en-US" sz="1600" dirty="0">
                        <a:effectLst/>
                      </a:endParaRPr>
                    </a:p>
                    <a:p>
                      <a:pPr marL="0" marR="0">
                        <a:lnSpc>
                          <a:spcPct val="107000"/>
                        </a:lnSpc>
                        <a:spcBef>
                          <a:spcPts val="0"/>
                        </a:spcBef>
                        <a:spcAft>
                          <a:spcPts val="0"/>
                        </a:spcAft>
                      </a:pPr>
                      <a:r>
                        <a:rPr lang="en-AU" sz="1600" dirty="0">
                          <a:effectLst/>
                        </a:rPr>
                        <a:t>watches late night </a:t>
                      </a:r>
                      <a:r>
                        <a:rPr lang="en-AU" sz="1600" dirty="0">
                          <a:solidFill>
                            <a:srgbClr val="FF0000"/>
                          </a:solidFill>
                          <a:effectLst/>
                        </a:rPr>
                        <a:t>tattoos</a:t>
                      </a:r>
                      <a:endParaRPr lang="en-US" sz="1600" dirty="0">
                        <a:solidFill>
                          <a:srgbClr val="FF0000"/>
                        </a:solidFill>
                        <a:effectLst/>
                      </a:endParaRPr>
                    </a:p>
                    <a:p>
                      <a:pPr marL="0" marR="0">
                        <a:lnSpc>
                          <a:spcPct val="107000"/>
                        </a:lnSpc>
                        <a:spcBef>
                          <a:spcPts val="0"/>
                        </a:spcBef>
                        <a:spcAft>
                          <a:spcPts val="0"/>
                        </a:spcAft>
                      </a:pPr>
                      <a:r>
                        <a:rPr lang="en-AU" sz="1600" dirty="0">
                          <a:solidFill>
                            <a:srgbClr val="FF0000"/>
                          </a:solidFill>
                          <a:effectLst/>
                        </a:rPr>
                        <a:t>sees HATE</a:t>
                      </a:r>
                      <a:endParaRPr lang="en-US" sz="1600" dirty="0">
                        <a:solidFill>
                          <a:srgbClr val="FF0000"/>
                        </a:solidFill>
                        <a:effectLst/>
                      </a:endParaRPr>
                    </a:p>
                    <a:p>
                      <a:pPr marL="0" marR="0">
                        <a:lnSpc>
                          <a:spcPct val="107000"/>
                        </a:lnSpc>
                        <a:spcBef>
                          <a:spcPts val="0"/>
                        </a:spcBef>
                        <a:spcAft>
                          <a:spcPts val="0"/>
                        </a:spcAft>
                      </a:pPr>
                      <a:r>
                        <a:rPr lang="en-AU" sz="1600" dirty="0">
                          <a:solidFill>
                            <a:srgbClr val="FF0000"/>
                          </a:solidFill>
                          <a:effectLst/>
                        </a:rPr>
                        <a:t>blueprinted</a:t>
                      </a:r>
                      <a:endParaRPr lang="en-US" sz="1600" dirty="0">
                        <a:solidFill>
                          <a:srgbClr val="FF0000"/>
                        </a:solidFill>
                        <a:effectLst/>
                      </a:endParaRPr>
                    </a:p>
                    <a:p>
                      <a:pPr marL="0" marR="0">
                        <a:lnSpc>
                          <a:spcPct val="107000"/>
                        </a:lnSpc>
                        <a:spcBef>
                          <a:spcPts val="0"/>
                        </a:spcBef>
                        <a:spcAft>
                          <a:spcPts val="0"/>
                        </a:spcAft>
                      </a:pPr>
                      <a:r>
                        <a:rPr lang="en-AU" sz="1600" dirty="0">
                          <a:solidFill>
                            <a:srgbClr val="FF0000"/>
                          </a:solidFill>
                          <a:effectLst/>
                        </a:rPr>
                        <a:t>into both claws.</a:t>
                      </a:r>
                      <a:endParaRPr lang="en-US" sz="1600" dirty="0">
                        <a:solidFill>
                          <a:srgbClr val="FF0000"/>
                        </a:solidFill>
                        <a:effectLst/>
                      </a:endParaRPr>
                    </a:p>
                    <a:p>
                      <a:pPr marL="0" marR="0">
                        <a:lnSpc>
                          <a:spcPct val="107000"/>
                        </a:lnSpc>
                        <a:spcBef>
                          <a:spcPts val="0"/>
                        </a:spcBef>
                        <a:spcAft>
                          <a:spcPts val="0"/>
                        </a:spcAft>
                      </a:pPr>
                      <a:r>
                        <a:rPr lang="en-AU" sz="9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5" name="Rectangle 4"/>
          <p:cNvSpPr/>
          <p:nvPr/>
        </p:nvSpPr>
        <p:spPr>
          <a:xfrm>
            <a:off x="1069848" y="2157496"/>
            <a:ext cx="7100021" cy="369332"/>
          </a:xfrm>
          <a:prstGeom prst="rect">
            <a:avLst/>
          </a:prstGeom>
        </p:spPr>
        <p:txBody>
          <a:bodyPr wrap="none">
            <a:spAutoFit/>
          </a:bodyPr>
          <a:lstStyle/>
          <a:p>
            <a:r>
              <a:rPr lang="en-US" dirty="0"/>
              <a:t>How are characters represented</a:t>
            </a:r>
            <a:r>
              <a:rPr lang="en-US" dirty="0" smtClean="0"/>
              <a:t>? Readers positioned? Evidence? </a:t>
            </a:r>
            <a:endParaRPr lang="en-US" dirty="0"/>
          </a:p>
        </p:txBody>
      </p:sp>
    </p:spTree>
    <p:extLst>
      <p:ext uri="{BB962C8B-B14F-4D97-AF65-F5344CB8AC3E}">
        <p14:creationId xmlns:p14="http://schemas.microsoft.com/office/powerpoint/2010/main" val="265209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250862"/>
          </a:xfrm>
          <a:solidFill>
            <a:schemeClr val="bg1"/>
          </a:solidFill>
          <a:ln>
            <a:solidFill>
              <a:srgbClr val="FF0000"/>
            </a:solidFill>
          </a:ln>
        </p:spPr>
        <p:txBody>
          <a:bodyPr/>
          <a:lstStyle/>
          <a:p>
            <a:r>
              <a:rPr lang="en-US" dirty="0" smtClean="0"/>
              <a:t>Text structures</a:t>
            </a:r>
            <a:endParaRPr lang="en-US" dirty="0"/>
          </a:p>
        </p:txBody>
      </p:sp>
      <p:sp>
        <p:nvSpPr>
          <p:cNvPr id="3" name="Content Placeholder 2"/>
          <p:cNvSpPr>
            <a:spLocks noGrp="1"/>
          </p:cNvSpPr>
          <p:nvPr>
            <p:ph idx="1"/>
          </p:nvPr>
        </p:nvSpPr>
        <p:spPr>
          <a:xfrm>
            <a:off x="1069848" y="1832158"/>
            <a:ext cx="10058400" cy="4050792"/>
          </a:xfrm>
          <a:noFill/>
          <a:ln>
            <a:solidFill>
              <a:srgbClr val="FF0000"/>
            </a:solidFill>
          </a:ln>
        </p:spPr>
        <p:txBody>
          <a:bodyPr>
            <a:normAutofit fontScale="85000" lnSpcReduction="20000"/>
          </a:bodyPr>
          <a:lstStyle/>
          <a:p>
            <a:pPr marL="0" indent="0">
              <a:buNone/>
            </a:pPr>
            <a:r>
              <a:rPr lang="en-US" dirty="0" smtClean="0"/>
              <a:t>If interpreting a narrative text, consider the structure the text. </a:t>
            </a:r>
            <a:r>
              <a:rPr lang="en-US" b="1" dirty="0" smtClean="0"/>
              <a:t>What kind of different textual structures are you aware of? </a:t>
            </a:r>
          </a:p>
          <a:p>
            <a:pPr marL="0" indent="0">
              <a:buNone/>
            </a:pPr>
            <a:r>
              <a:rPr lang="en-US" dirty="0" smtClean="0"/>
              <a:t>Is it a conventional structure with orientation, complication, rising action, climax, resolution and denouement?</a:t>
            </a:r>
          </a:p>
          <a:p>
            <a:pPr marL="0" indent="0">
              <a:buNone/>
            </a:pPr>
            <a:r>
              <a:rPr lang="en-US" dirty="0" smtClean="0"/>
              <a:t>Does it begin in medias res? (in the middle of the action)</a:t>
            </a:r>
          </a:p>
          <a:p>
            <a:pPr marL="0" indent="0">
              <a:buNone/>
            </a:pPr>
            <a:r>
              <a:rPr lang="en-US" dirty="0" smtClean="0"/>
              <a:t>Are flashbacks employed?</a:t>
            </a:r>
          </a:p>
          <a:p>
            <a:pPr marL="0" indent="0">
              <a:buNone/>
            </a:pPr>
            <a:r>
              <a:rPr lang="en-US" dirty="0" smtClean="0"/>
              <a:t>Are the events in chronological order </a:t>
            </a:r>
            <a:r>
              <a:rPr lang="en-US" dirty="0" err="1" smtClean="0"/>
              <a:t>i.e</a:t>
            </a:r>
            <a:r>
              <a:rPr lang="en-US" dirty="0" smtClean="0"/>
              <a:t> linear?</a:t>
            </a:r>
          </a:p>
          <a:p>
            <a:pPr marL="0" indent="0">
              <a:buNone/>
            </a:pPr>
            <a:r>
              <a:rPr lang="en-US" dirty="0" smtClean="0"/>
              <a:t>Is a stream of consciousness technique employed? E.g. “</a:t>
            </a:r>
            <a:r>
              <a:rPr lang="en-US" i="1" dirty="0" smtClean="0"/>
              <a:t>Porphyria’s Lover”</a:t>
            </a:r>
          </a:p>
          <a:p>
            <a:pPr marL="0" indent="0">
              <a:buNone/>
            </a:pPr>
            <a:r>
              <a:rPr lang="en-US" dirty="0" smtClean="0"/>
              <a:t>Is there a framed narrative? E.g. the narrative begins with a first person narrator but the bulk of the story is told through letters or diary entries that the narrator reads. </a:t>
            </a:r>
          </a:p>
          <a:p>
            <a:pPr marL="0" indent="0">
              <a:buNone/>
            </a:pPr>
            <a:r>
              <a:rPr lang="en-US" dirty="0" smtClean="0"/>
              <a:t>Is the narrative circular? Does it end where it began?</a:t>
            </a:r>
          </a:p>
          <a:p>
            <a:pPr marL="0" indent="0">
              <a:buNone/>
            </a:pPr>
            <a:r>
              <a:rPr lang="en-US" dirty="0" smtClean="0"/>
              <a:t>Is it an open or a closed text? (open leaves much to the reader’s imagination – multiple meanings)</a:t>
            </a:r>
          </a:p>
          <a:p>
            <a:pPr marL="0" indent="0">
              <a:buNone/>
            </a:pPr>
            <a:r>
              <a:rPr lang="en-US" dirty="0" smtClean="0">
                <a:solidFill>
                  <a:srgbClr val="FF0000"/>
                </a:solidFill>
              </a:rPr>
              <a:t>Learn this list!</a:t>
            </a:r>
          </a:p>
          <a:p>
            <a:pPr marL="0" indent="0">
              <a:buNone/>
            </a:pPr>
            <a:endParaRPr lang="en-US" dirty="0"/>
          </a:p>
        </p:txBody>
      </p:sp>
    </p:spTree>
    <p:extLst>
      <p:ext uri="{BB962C8B-B14F-4D97-AF65-F5344CB8AC3E}">
        <p14:creationId xmlns:p14="http://schemas.microsoft.com/office/powerpoint/2010/main" val="10282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additive="base">
                                        <p:cTn id="5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 calcmode="lin" valueType="num">
                                      <p:cBhvr additive="base">
                                        <p:cTn id="6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3">
                                            <p:txEl>
                                              <p:pRg st="9" end="9"/>
                                            </p:txEl>
                                          </p:spTgt>
                                        </p:tgtEl>
                                        <p:attrNameLst>
                                          <p:attrName>style.visibility</p:attrName>
                                        </p:attrNameLst>
                                      </p:cBhvr>
                                      <p:to>
                                        <p:strVal val="visible"/>
                                      </p:to>
                                    </p:set>
                                    <p:anim calcmode="lin" valueType="num">
                                      <p:cBhvr additive="base">
                                        <p:cTn id="6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Rhetorical devices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Who can remember some of these?</a:t>
            </a:r>
          </a:p>
          <a:p>
            <a:r>
              <a:rPr lang="en-US" dirty="0" smtClean="0"/>
              <a:t>Repetition: </a:t>
            </a:r>
            <a:r>
              <a:rPr lang="en-AU" dirty="0" smtClean="0"/>
              <a:t> </a:t>
            </a:r>
            <a:r>
              <a:rPr lang="en-AU" dirty="0"/>
              <a:t>the repeating of a word or phrase. It is a common </a:t>
            </a:r>
            <a:r>
              <a:rPr lang="en-AU" dirty="0" smtClean="0"/>
              <a:t>rhetorical device</a:t>
            </a:r>
            <a:r>
              <a:rPr lang="en-AU" u="sng" dirty="0">
                <a:hlinkClick r:id="rId2" tooltip="rhetorical device"/>
              </a:rPr>
              <a:t> </a:t>
            </a:r>
            <a:r>
              <a:rPr lang="en-AU" dirty="0"/>
              <a:t>used to add </a:t>
            </a:r>
            <a:r>
              <a:rPr lang="en-AU" dirty="0" smtClean="0"/>
              <a:t>emphasis.</a:t>
            </a:r>
            <a:endParaRPr lang="en-US" dirty="0" smtClean="0"/>
          </a:p>
          <a:p>
            <a:r>
              <a:rPr lang="en-US" dirty="0" smtClean="0"/>
              <a:t>Contrast: means difference </a:t>
            </a:r>
            <a:r>
              <a:rPr lang="en-AU" dirty="0" smtClean="0"/>
              <a:t>especially </a:t>
            </a:r>
            <a:r>
              <a:rPr lang="en-AU" dirty="0"/>
              <a:t>when that difference is very noticeable</a:t>
            </a:r>
            <a:r>
              <a:rPr lang="en-AU" dirty="0" smtClean="0"/>
              <a:t>. </a:t>
            </a:r>
            <a:r>
              <a:rPr lang="en-AU" b="1" dirty="0" smtClean="0"/>
              <a:t>Consider the way husband and wife are contrasted in “Caged” </a:t>
            </a:r>
          </a:p>
          <a:p>
            <a:pPr marL="0" marR="0">
              <a:lnSpc>
                <a:spcPct val="107000"/>
              </a:lnSpc>
              <a:spcBef>
                <a:spcPts val="0"/>
              </a:spcBef>
              <a:spcAft>
                <a:spcPts val="0"/>
              </a:spcAft>
            </a:pPr>
            <a:r>
              <a:rPr lang="en-US" dirty="0" smtClean="0"/>
              <a:t>Analogy:</a:t>
            </a:r>
            <a:r>
              <a:rPr lang="en-AU" dirty="0"/>
              <a:t> explains one thing in terms of another to highlight the ways in which they are alike. </a:t>
            </a:r>
            <a:r>
              <a:rPr lang="en-AU" dirty="0" smtClean="0"/>
              <a:t>“the </a:t>
            </a:r>
            <a:r>
              <a:rPr lang="en-AU" dirty="0"/>
              <a:t>eagle on his </a:t>
            </a:r>
            <a:r>
              <a:rPr lang="en-AU" dirty="0" smtClean="0"/>
              <a:t>chest</a:t>
            </a:r>
            <a:r>
              <a:rPr lang="en-US" dirty="0" smtClean="0"/>
              <a:t> </a:t>
            </a:r>
            <a:r>
              <a:rPr lang="en-AU" dirty="0" smtClean="0"/>
              <a:t>has </a:t>
            </a:r>
            <a:r>
              <a:rPr lang="en-AU" dirty="0"/>
              <a:t>its claws dug in </a:t>
            </a:r>
            <a:r>
              <a:rPr lang="en-AU" dirty="0" smtClean="0"/>
              <a:t>hard</a:t>
            </a:r>
            <a:r>
              <a:rPr lang="en-US" dirty="0" smtClean="0"/>
              <a:t> </a:t>
            </a:r>
            <a:r>
              <a:rPr lang="en-AU" dirty="0" smtClean="0"/>
              <a:t>on her”</a:t>
            </a:r>
          </a:p>
          <a:p>
            <a:r>
              <a:rPr lang="en-US" dirty="0" smtClean="0"/>
              <a:t>Allusion: is basically a reference to something else outside the text. Literary texts often allude other literary texts including the works of Shakespeare, the Bible and Greek mythology. </a:t>
            </a:r>
          </a:p>
          <a:p>
            <a:r>
              <a:rPr lang="en-US" dirty="0" smtClean="0"/>
              <a:t>Hyperbole: exaggeration</a:t>
            </a:r>
          </a:p>
          <a:p>
            <a:pPr marL="0" indent="0">
              <a:buNone/>
            </a:pPr>
            <a:r>
              <a:rPr lang="en-US" b="1" dirty="0" smtClean="0">
                <a:solidFill>
                  <a:srgbClr val="FF0000"/>
                </a:solidFill>
              </a:rPr>
              <a:t>Learn this list!</a:t>
            </a:r>
            <a:endParaRPr lang="en-US" b="1" dirty="0">
              <a:solidFill>
                <a:srgbClr val="FF0000"/>
              </a:solidFill>
            </a:endParaRPr>
          </a:p>
        </p:txBody>
      </p:sp>
    </p:spTree>
    <p:extLst>
      <p:ext uri="{BB962C8B-B14F-4D97-AF65-F5344CB8AC3E}">
        <p14:creationId xmlns:p14="http://schemas.microsoft.com/office/powerpoint/2010/main" val="357962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Positioning</a:t>
            </a:r>
            <a:endParaRPr lang="en-US" dirty="0"/>
          </a:p>
        </p:txBody>
      </p:sp>
      <p:sp>
        <p:nvSpPr>
          <p:cNvPr id="3" name="Content Placeholder 2"/>
          <p:cNvSpPr>
            <a:spLocks noGrp="1"/>
          </p:cNvSpPr>
          <p:nvPr>
            <p:ph idx="1"/>
          </p:nvPr>
        </p:nvSpPr>
        <p:spPr/>
        <p:txBody>
          <a:bodyPr/>
          <a:lstStyle/>
          <a:p>
            <a:pPr marL="0" indent="0">
              <a:buNone/>
            </a:pPr>
            <a:r>
              <a:rPr lang="en-US" dirty="0" smtClean="0"/>
              <a:t>What does this mean?</a:t>
            </a:r>
          </a:p>
          <a:p>
            <a:pPr marL="0" indent="0">
              <a:buNone/>
            </a:pPr>
            <a:r>
              <a:rPr lang="en-US" dirty="0" smtClean="0"/>
              <a:t>What might we be positioned in relation to?</a:t>
            </a:r>
          </a:p>
          <a:p>
            <a:pPr marL="0" indent="0">
              <a:buNone/>
            </a:pPr>
            <a:endParaRPr lang="en-US" dirty="0"/>
          </a:p>
          <a:p>
            <a:pPr marL="0" indent="0">
              <a:buNone/>
            </a:pPr>
            <a:r>
              <a:rPr lang="en-US" dirty="0" smtClean="0"/>
              <a:t>Positioning… the battle for your mind!</a:t>
            </a:r>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1811" y="3368351"/>
            <a:ext cx="4220547" cy="3013788"/>
          </a:xfrm>
          <a:prstGeom prst="rect">
            <a:avLst/>
          </a:prstGeom>
        </p:spPr>
      </p:pic>
    </p:spTree>
    <p:extLst>
      <p:ext uri="{BB962C8B-B14F-4D97-AF65-F5344CB8AC3E}">
        <p14:creationId xmlns:p14="http://schemas.microsoft.com/office/powerpoint/2010/main" val="230461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1)">
                                      <p:cBhvr>
                                        <p:cTn id="25" dur="2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Positioning</a:t>
            </a:r>
            <a:endParaRPr lang="en-US" dirty="0"/>
          </a:p>
        </p:txBody>
      </p:sp>
      <p:sp>
        <p:nvSpPr>
          <p:cNvPr id="3" name="Content Placeholder 2"/>
          <p:cNvSpPr>
            <a:spLocks noGrp="1"/>
          </p:cNvSpPr>
          <p:nvPr>
            <p:ph idx="1"/>
          </p:nvPr>
        </p:nvSpPr>
        <p:spPr/>
        <p:txBody>
          <a:bodyPr>
            <a:normAutofit lnSpcReduction="10000"/>
          </a:bodyPr>
          <a:lstStyle/>
          <a:p>
            <a:r>
              <a:rPr lang="en-AU" dirty="0" smtClean="0"/>
              <a:t>Positioning refers to the</a:t>
            </a:r>
            <a:r>
              <a:rPr lang="en-AU" dirty="0"/>
              <a:t> </a:t>
            </a:r>
            <a:r>
              <a:rPr lang="en-AU" i="1" dirty="0"/>
              <a:t>shaping</a:t>
            </a:r>
            <a:r>
              <a:rPr lang="en-AU" dirty="0"/>
              <a:t> of a reader's point of view or perspective</a:t>
            </a:r>
            <a:r>
              <a:rPr lang="en-AU" dirty="0" smtClean="0"/>
              <a:t>.</a:t>
            </a:r>
          </a:p>
          <a:p>
            <a:r>
              <a:rPr lang="en-AU" dirty="0"/>
              <a:t>Writers shape their texts using a range of techniques designed to encourage readers to endorse their </a:t>
            </a:r>
            <a:r>
              <a:rPr lang="en-AU" dirty="0" smtClean="0"/>
              <a:t>ideas</a:t>
            </a:r>
            <a:r>
              <a:rPr lang="en-AU" dirty="0"/>
              <a:t>, values and attitudes, and engage sympathetically and unsympathetically with the characters and action of their stories.</a:t>
            </a:r>
            <a:endParaRPr lang="en-AU" dirty="0" smtClean="0"/>
          </a:p>
          <a:p>
            <a:r>
              <a:rPr lang="en-AU" dirty="0" smtClean="0"/>
              <a:t>Texts </a:t>
            </a:r>
            <a:r>
              <a:rPr lang="en-AU" dirty="0"/>
              <a:t>offer invited reading positions — angles for viewing which make sense of the world represented in the text. </a:t>
            </a:r>
            <a:endParaRPr lang="en-AU" dirty="0" smtClean="0"/>
          </a:p>
          <a:p>
            <a:r>
              <a:rPr lang="en-AU" dirty="0" smtClean="0"/>
              <a:t>Some </a:t>
            </a:r>
            <a:r>
              <a:rPr lang="en-AU" dirty="0"/>
              <a:t>readers align themselves with ideologies in texts that are congruent with their own. </a:t>
            </a:r>
            <a:r>
              <a:rPr lang="en-AU" dirty="0" smtClean="0"/>
              <a:t>(invited reading) </a:t>
            </a:r>
          </a:p>
          <a:p>
            <a:r>
              <a:rPr lang="en-AU" dirty="0" smtClean="0"/>
              <a:t>Others </a:t>
            </a:r>
            <a:r>
              <a:rPr lang="en-AU" dirty="0"/>
              <a:t>do not find their world view represented adequately if at all. These marginalised readers may read against the grain of those texts that advocate world views different from their own. </a:t>
            </a:r>
            <a:r>
              <a:rPr lang="en-AU" dirty="0" smtClean="0"/>
              <a:t>(resistant reading)</a:t>
            </a:r>
          </a:p>
          <a:p>
            <a:pPr marL="0" indent="0">
              <a:buNone/>
            </a:pPr>
            <a:r>
              <a:rPr lang="en-AU" b="1" dirty="0" smtClean="0">
                <a:solidFill>
                  <a:srgbClr val="FF0000"/>
                </a:solidFill>
              </a:rPr>
              <a:t>Tip: When constructing either an invited or resistant reading you MUST mention how the reader is positioned in relation to characters and ideas. </a:t>
            </a:r>
          </a:p>
          <a:p>
            <a:endParaRPr lang="en-US" dirty="0"/>
          </a:p>
        </p:txBody>
      </p:sp>
    </p:spTree>
    <p:extLst>
      <p:ext uri="{BB962C8B-B14F-4D97-AF65-F5344CB8AC3E}">
        <p14:creationId xmlns:p14="http://schemas.microsoft.com/office/powerpoint/2010/main" val="292697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Positioning</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AU" dirty="0"/>
              <a:t>READERS WILL BE POSITIONED IN RELATION TO :</a:t>
            </a:r>
          </a:p>
          <a:p>
            <a:pPr marL="0" indent="0">
              <a:buNone/>
            </a:pPr>
            <a:endParaRPr lang="en-AU" dirty="0"/>
          </a:p>
          <a:p>
            <a:pPr marL="0" indent="0">
              <a:buNone/>
            </a:pPr>
            <a:r>
              <a:rPr lang="en-AU" dirty="0"/>
              <a:t>PLOT </a:t>
            </a:r>
            <a:r>
              <a:rPr lang="en-AU" dirty="0" smtClean="0"/>
              <a:t> Will </a:t>
            </a:r>
            <a:r>
              <a:rPr lang="en-AU" dirty="0"/>
              <a:t>we become engaged, grabbed, held, suspended? Will we question, accept, be required to predict, be given hints, required to think for ourselves? What will our responses be to the events and action</a:t>
            </a:r>
            <a:r>
              <a:rPr lang="en-AU" dirty="0" smtClean="0"/>
              <a:t>? </a:t>
            </a:r>
            <a:r>
              <a:rPr lang="en-AU" b="1" dirty="0" smtClean="0"/>
              <a:t>Which of these are relevant to “Caged”?</a:t>
            </a:r>
            <a:endParaRPr lang="en-AU" b="1" dirty="0"/>
          </a:p>
          <a:p>
            <a:pPr marL="0" indent="0">
              <a:buNone/>
            </a:pPr>
            <a:r>
              <a:rPr lang="en-AU" dirty="0"/>
              <a:t>CHARACTERS are constructed using a range of techniques encouraging readers to find them sympathetic, </a:t>
            </a:r>
            <a:r>
              <a:rPr lang="en-AU" dirty="0" smtClean="0"/>
              <a:t>believable, </a:t>
            </a:r>
            <a:r>
              <a:rPr lang="en-AU" dirty="0"/>
              <a:t>identifiable or otherwise, thus endorsing or challenging the attitudes these characters possess and the values they stand </a:t>
            </a:r>
            <a:r>
              <a:rPr lang="en-AU" dirty="0" smtClean="0"/>
              <a:t>for. </a:t>
            </a:r>
            <a:r>
              <a:rPr lang="en-AU" b="1" dirty="0" smtClean="0"/>
              <a:t>How are we positioned to view the two characters in “Caged”? Which words and phrases position us to react to the characters in this way? </a:t>
            </a:r>
            <a:endParaRPr lang="en-AU" b="1" dirty="0"/>
          </a:p>
          <a:p>
            <a:pPr marL="0" indent="0">
              <a:buNone/>
            </a:pPr>
            <a:r>
              <a:rPr lang="en-AU" dirty="0"/>
              <a:t>IDEAS </a:t>
            </a:r>
            <a:r>
              <a:rPr lang="en-AU" dirty="0" smtClean="0"/>
              <a:t>put </a:t>
            </a:r>
            <a:r>
              <a:rPr lang="en-AU" dirty="0"/>
              <a:t>forward by the writer through the characters and the action will manipulate and shape the reader’s perceptions, positioning readers to respond in certain ways, agreeing with or disputing the ideas arising from the text. In essence, this is the most significant, generally the larger purpose behind the writer creating the story</a:t>
            </a:r>
            <a:r>
              <a:rPr lang="en-AU" dirty="0" smtClean="0"/>
              <a:t>. </a:t>
            </a:r>
            <a:r>
              <a:rPr lang="en-AU" b="1" dirty="0" smtClean="0"/>
              <a:t>What ideas are conveyed in “Caged”? </a:t>
            </a:r>
            <a:endParaRPr lang="en-US" b="1" dirty="0"/>
          </a:p>
        </p:txBody>
      </p:sp>
    </p:spTree>
    <p:extLst>
      <p:ext uri="{BB962C8B-B14F-4D97-AF65-F5344CB8AC3E}">
        <p14:creationId xmlns:p14="http://schemas.microsoft.com/office/powerpoint/2010/main" val="150022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Idea</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How would you explain the theme (invited reading) conveyed in “Caged”?</a:t>
            </a:r>
            <a:r>
              <a:rPr lang="en-US" dirty="0" smtClean="0"/>
              <a:t> Your identification of meaning will inform your central idea. </a:t>
            </a:r>
            <a:r>
              <a:rPr lang="en-US" b="1" dirty="0" smtClean="0">
                <a:solidFill>
                  <a:srgbClr val="FF0000"/>
                </a:solidFill>
              </a:rPr>
              <a:t>Post a theme statement on “</a:t>
            </a:r>
            <a:r>
              <a:rPr lang="en-US" b="1" i="1" dirty="0" smtClean="0">
                <a:solidFill>
                  <a:srgbClr val="FF0000"/>
                </a:solidFill>
              </a:rPr>
              <a:t>Caged</a:t>
            </a:r>
            <a:r>
              <a:rPr lang="en-US" b="1" dirty="0" smtClean="0">
                <a:solidFill>
                  <a:srgbClr val="FF0000"/>
                </a:solidFill>
              </a:rPr>
              <a:t>” on </a:t>
            </a:r>
            <a:r>
              <a:rPr lang="en-US" b="1" dirty="0" err="1" smtClean="0">
                <a:solidFill>
                  <a:srgbClr val="FF0000"/>
                </a:solidFill>
              </a:rPr>
              <a:t>Padlet</a:t>
            </a:r>
            <a:r>
              <a:rPr lang="en-US" dirty="0" smtClean="0"/>
              <a:t>.</a:t>
            </a:r>
          </a:p>
          <a:p>
            <a:pPr marL="0" indent="0">
              <a:buNone/>
            </a:pPr>
            <a:r>
              <a:rPr lang="en-US" dirty="0">
                <a:hlinkClick r:id="rId2"/>
              </a:rPr>
              <a:t>https://</a:t>
            </a:r>
            <a:r>
              <a:rPr lang="en-US" dirty="0" smtClean="0">
                <a:hlinkClick r:id="rId2"/>
              </a:rPr>
              <a:t>padlet.com/ejwoolaston/kd34aru8yj89zg49</a:t>
            </a:r>
            <a:endParaRPr lang="en-US" dirty="0" smtClean="0"/>
          </a:p>
          <a:p>
            <a:pPr marL="0" indent="0">
              <a:buNone/>
            </a:pPr>
            <a:endParaRPr lang="en-US" b="1" dirty="0"/>
          </a:p>
          <a:p>
            <a:pPr marL="0" indent="0">
              <a:buNone/>
            </a:pPr>
            <a:r>
              <a:rPr lang="en-US" b="1" dirty="0" smtClean="0"/>
              <a:t>Failing that, snowball it.</a:t>
            </a:r>
          </a:p>
          <a:p>
            <a:pPr marL="0" indent="0">
              <a:buNone/>
            </a:pPr>
            <a:endParaRPr lang="en-US" dirty="0"/>
          </a:p>
        </p:txBody>
      </p:sp>
    </p:spTree>
    <p:extLst>
      <p:ext uri="{BB962C8B-B14F-4D97-AF65-F5344CB8AC3E}">
        <p14:creationId xmlns:p14="http://schemas.microsoft.com/office/powerpoint/2010/main" val="208876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Idea</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Invited Reading</a:t>
            </a:r>
          </a:p>
          <a:p>
            <a:pPr marL="0" indent="0">
              <a:buNone/>
            </a:pPr>
            <a:r>
              <a:rPr lang="en-US" dirty="0"/>
              <a:t>The poem “Caged” conveys the idea that domestic violence is abhorrent through the sympathetic depiction of a battered woman who lives in fear of her partner. </a:t>
            </a:r>
          </a:p>
          <a:p>
            <a:pPr marL="0" indent="0">
              <a:buNone/>
            </a:pPr>
            <a:r>
              <a:rPr lang="en-US" dirty="0"/>
              <a:t>Or </a:t>
            </a:r>
          </a:p>
          <a:p>
            <a:pPr marL="0" indent="0">
              <a:buNone/>
            </a:pPr>
            <a:r>
              <a:rPr lang="en-AU" dirty="0"/>
              <a:t>The poem “Caged” is about the destructive effect of domestic violence within marriage and the lack of affectionate communication between men and women. </a:t>
            </a:r>
          </a:p>
          <a:p>
            <a:pPr marL="0" indent="0">
              <a:buNone/>
            </a:pPr>
            <a:r>
              <a:rPr lang="en-US" b="1" dirty="0"/>
              <a:t>Resistant Reading </a:t>
            </a:r>
            <a:r>
              <a:rPr lang="en-US" dirty="0"/>
              <a:t>– how could you read this poem resistantly by reversing the binaries? E.g. </a:t>
            </a:r>
          </a:p>
          <a:p>
            <a:pPr lvl="0"/>
            <a:r>
              <a:rPr lang="en-AU" dirty="0"/>
              <a:t>Who is silenced in this poem? What might the husband say in his defence?</a:t>
            </a:r>
            <a:endParaRPr lang="en-US" dirty="0"/>
          </a:p>
          <a:p>
            <a:pPr lvl="0"/>
            <a:r>
              <a:rPr lang="en-AU" dirty="0"/>
              <a:t>Is the husband mythologised as a brutish husband? Is this archetype fair to men and husbands in general? </a:t>
            </a:r>
          </a:p>
          <a:p>
            <a:pPr marL="0" lvl="0" indent="0">
              <a:buNone/>
            </a:pPr>
            <a:r>
              <a:rPr lang="en-AU" dirty="0"/>
              <a:t>You could mention possible resistant reading but then debunk it in order to champion your own reading of the text. </a:t>
            </a:r>
            <a:endParaRPr lang="en-US" dirty="0"/>
          </a:p>
          <a:p>
            <a:pPr marL="0" indent="0">
              <a:buNone/>
            </a:pPr>
            <a:endParaRPr lang="en-US" dirty="0"/>
          </a:p>
        </p:txBody>
      </p:sp>
    </p:spTree>
    <p:extLst>
      <p:ext uri="{BB962C8B-B14F-4D97-AF65-F5344CB8AC3E}">
        <p14:creationId xmlns:p14="http://schemas.microsoft.com/office/powerpoint/2010/main" val="418991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additive="base">
                                        <p:cTn id="4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additive="base">
                                        <p:cTn id="5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 calcmode="lin" valueType="num">
                                      <p:cBhvr additive="base">
                                        <p:cTn id="5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xmlns="" id="{9FC88856-5C40-4F5B-BCD7-CD624FFEBF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screenshot of a cell phone&#10;&#10;Description automatically generated">
            <a:extLst>
              <a:ext uri="{FF2B5EF4-FFF2-40B4-BE49-F238E27FC236}">
                <a16:creationId xmlns:a16="http://schemas.microsoft.com/office/drawing/2014/main" xmlns="" id="{4CF7AD1E-904F-4B65-AB6B-D09E84809918}"/>
              </a:ext>
            </a:extLst>
          </p:cNvPr>
          <p:cNvPicPr>
            <a:picLocks noChangeAspect="1"/>
          </p:cNvPicPr>
          <p:nvPr/>
        </p:nvPicPr>
        <p:blipFill>
          <a:blip r:embed="rId2"/>
          <a:stretch>
            <a:fillRect/>
          </a:stretch>
        </p:blipFill>
        <p:spPr>
          <a:xfrm>
            <a:off x="50281" y="636104"/>
            <a:ext cx="5674536" cy="2596099"/>
          </a:xfrm>
          <a:prstGeom prst="rect">
            <a:avLst/>
          </a:prstGeom>
        </p:spPr>
      </p:pic>
      <p:sp>
        <p:nvSpPr>
          <p:cNvPr id="75" name="Rectangle 74">
            <a:extLst>
              <a:ext uri="{FF2B5EF4-FFF2-40B4-BE49-F238E27FC236}">
                <a16:creationId xmlns:a16="http://schemas.microsoft.com/office/drawing/2014/main" xmlns="" id="{CD64F326-929E-45E2-B54D-DC7E172077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90224" y="941695"/>
            <a:ext cx="5452527" cy="4974610"/>
          </a:xfrm>
          <a:prstGeom prst="rect">
            <a:avLst/>
          </a:prstGeom>
          <a:solidFill>
            <a:schemeClr val="tx1">
              <a:lumMod val="85000"/>
              <a:lumOff val="15000"/>
            </a:schemeClr>
          </a:solidFill>
          <a:ln w="6350" cap="sq" cmpd="sng" algn="ctr">
            <a:noFill/>
            <a:prstDash val="solid"/>
            <a:miter lim="800000"/>
          </a:ln>
          <a:effectLst/>
        </p:spPr>
      </p:sp>
      <p:sp>
        <p:nvSpPr>
          <p:cNvPr id="77" name="Rectangle 76">
            <a:extLst>
              <a:ext uri="{FF2B5EF4-FFF2-40B4-BE49-F238E27FC236}">
                <a16:creationId xmlns:a16="http://schemas.microsoft.com/office/drawing/2014/main" xmlns="" id="{7BFCDFD7-7B3B-4ED9-B533-34D0B37244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56167" y="1106424"/>
            <a:ext cx="5120640" cy="4645152"/>
          </a:xfrm>
          <a:prstGeom prst="rect">
            <a:avLst/>
          </a:prstGeom>
          <a:noFill/>
          <a:ln w="6350" cap="sq" cmpd="sng" algn="ctr">
            <a:solidFill>
              <a:schemeClr val="bg1"/>
            </a:solidFill>
            <a:prstDash val="solid"/>
            <a:miter lim="800000"/>
          </a:ln>
          <a:effectLst>
            <a:softEdge rad="0"/>
          </a:effectLst>
        </p:spPr>
      </p:sp>
      <p:sp>
        <p:nvSpPr>
          <p:cNvPr id="2" name="Title 1">
            <a:extLst>
              <a:ext uri="{FF2B5EF4-FFF2-40B4-BE49-F238E27FC236}">
                <a16:creationId xmlns:a16="http://schemas.microsoft.com/office/drawing/2014/main" xmlns="" id="{35F04871-9402-46C6-A08C-4AB885BA4228}"/>
              </a:ext>
            </a:extLst>
          </p:cNvPr>
          <p:cNvSpPr>
            <a:spLocks noGrp="1"/>
          </p:cNvSpPr>
          <p:nvPr>
            <p:ph type="title"/>
          </p:nvPr>
        </p:nvSpPr>
        <p:spPr>
          <a:xfrm>
            <a:off x="6210846" y="1352277"/>
            <a:ext cx="4633416" cy="1371600"/>
          </a:xfrm>
        </p:spPr>
        <p:txBody>
          <a:bodyPr vert="horz" lIns="91440" tIns="45720" rIns="91440" bIns="45720" rtlCol="0">
            <a:normAutofit fontScale="90000"/>
          </a:bodyPr>
          <a:lstStyle/>
          <a:p>
            <a:r>
              <a:rPr lang="en-US" b="0" cap="all" spc="-100">
                <a:solidFill>
                  <a:schemeClr val="bg1"/>
                </a:solidFill>
              </a:rPr>
              <a:t>EA Overview</a:t>
            </a:r>
          </a:p>
        </p:txBody>
      </p:sp>
      <p:pic>
        <p:nvPicPr>
          <p:cNvPr id="5" name="Picture 4">
            <a:extLst>
              <a:ext uri="{FF2B5EF4-FFF2-40B4-BE49-F238E27FC236}">
                <a16:creationId xmlns:a16="http://schemas.microsoft.com/office/drawing/2014/main" xmlns="" id="{4C440D18-A2B2-43FF-AD0C-153E721F2C88}"/>
              </a:ext>
            </a:extLst>
          </p:cNvPr>
          <p:cNvPicPr>
            <a:picLocks noChangeAspect="1"/>
          </p:cNvPicPr>
          <p:nvPr/>
        </p:nvPicPr>
        <p:blipFill>
          <a:blip r:embed="rId3"/>
          <a:stretch>
            <a:fillRect/>
          </a:stretch>
        </p:blipFill>
        <p:spPr>
          <a:xfrm>
            <a:off x="36017" y="3552291"/>
            <a:ext cx="5598752" cy="2477447"/>
          </a:xfrm>
          <a:prstGeom prst="rect">
            <a:avLst/>
          </a:prstGeom>
        </p:spPr>
      </p:pic>
      <p:sp>
        <p:nvSpPr>
          <p:cNvPr id="70" name="Content Placeholder 69">
            <a:extLst>
              <a:ext uri="{FF2B5EF4-FFF2-40B4-BE49-F238E27FC236}">
                <a16:creationId xmlns:a16="http://schemas.microsoft.com/office/drawing/2014/main" xmlns="" id="{818A2A58-EB1E-4A47-83B3-58D74547F74A}"/>
              </a:ext>
            </a:extLst>
          </p:cNvPr>
          <p:cNvSpPr>
            <a:spLocks noGrp="1"/>
          </p:cNvSpPr>
          <p:nvPr>
            <p:ph idx="1"/>
          </p:nvPr>
        </p:nvSpPr>
        <p:spPr>
          <a:xfrm>
            <a:off x="6210845" y="2531166"/>
            <a:ext cx="4633415" cy="3101008"/>
          </a:xfrm>
        </p:spPr>
        <p:txBody>
          <a:bodyPr>
            <a:normAutofit fontScale="92500" lnSpcReduction="20000"/>
          </a:bodyPr>
          <a:lstStyle/>
          <a:p>
            <a:r>
              <a:rPr lang="en-US" dirty="0">
                <a:solidFill>
                  <a:schemeClr val="bg1"/>
                </a:solidFill>
              </a:rPr>
              <a:t>These are the conditions under which you will sit the External Assessment (EA) for English and Literature Extension</a:t>
            </a:r>
          </a:p>
          <a:p>
            <a:endParaRPr lang="en-US" dirty="0">
              <a:solidFill>
                <a:schemeClr val="bg1"/>
              </a:solidFill>
            </a:endParaRPr>
          </a:p>
          <a:p>
            <a:r>
              <a:rPr lang="en-US" dirty="0">
                <a:solidFill>
                  <a:schemeClr val="bg1"/>
                </a:solidFill>
              </a:rPr>
              <a:t>We will use the same conditions when you sit a Mock EA. This Mock EA will not contribute towards your ATAR; it is used to provide you with an opportunity to practice this task, and familiarize yourself with the conditions.</a:t>
            </a:r>
          </a:p>
        </p:txBody>
      </p:sp>
    </p:spTree>
    <p:extLst>
      <p:ext uri="{BB962C8B-B14F-4D97-AF65-F5344CB8AC3E}">
        <p14:creationId xmlns:p14="http://schemas.microsoft.com/office/powerpoint/2010/main" val="2246279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idea</a:t>
            </a:r>
            <a:endParaRPr lang="en-US" dirty="0"/>
          </a:p>
        </p:txBody>
      </p:sp>
      <p:sp>
        <p:nvSpPr>
          <p:cNvPr id="3" name="Content Placeholder 2"/>
          <p:cNvSpPr>
            <a:spLocks noGrp="1"/>
          </p:cNvSpPr>
          <p:nvPr>
            <p:ph idx="1"/>
          </p:nvPr>
        </p:nvSpPr>
        <p:spPr>
          <a:xfrm>
            <a:off x="1069848" y="2121407"/>
            <a:ext cx="10058400" cy="4531319"/>
          </a:xfrm>
        </p:spPr>
        <p:txBody>
          <a:bodyPr>
            <a:normAutofit/>
          </a:bodyPr>
          <a:lstStyle/>
          <a:p>
            <a:pPr marL="0" indent="0">
              <a:buNone/>
            </a:pPr>
            <a:r>
              <a:rPr lang="en-US" dirty="0" smtClean="0"/>
              <a:t>Note the word </a:t>
            </a:r>
            <a:r>
              <a:rPr lang="en-US" b="1" dirty="0" smtClean="0"/>
              <a:t>idea</a:t>
            </a:r>
            <a:r>
              <a:rPr lang="en-US" dirty="0" smtClean="0"/>
              <a:t>. What you are looking for is </a:t>
            </a:r>
            <a:r>
              <a:rPr lang="en-US" b="1" dirty="0" smtClean="0"/>
              <a:t>a theme/central idea </a:t>
            </a:r>
            <a:r>
              <a:rPr lang="en-US" dirty="0" smtClean="0"/>
              <a:t>or (invited, alternative or resistant) meaning.</a:t>
            </a:r>
          </a:p>
          <a:p>
            <a:pPr marL="0" indent="0">
              <a:buNone/>
            </a:pPr>
            <a:r>
              <a:rPr lang="en-US" dirty="0" smtClean="0">
                <a:solidFill>
                  <a:srgbClr val="FF0000"/>
                </a:solidFill>
              </a:rPr>
              <a:t>What is the difference between content and meaning?</a:t>
            </a:r>
            <a:endParaRPr lang="en-US" dirty="0">
              <a:solidFill>
                <a:srgbClr val="FF0000"/>
              </a:solidFill>
            </a:endParaRPr>
          </a:p>
          <a:p>
            <a:pPr marL="0" indent="0">
              <a:buNone/>
            </a:pPr>
            <a:r>
              <a:rPr lang="en-US" b="1" dirty="0" smtClean="0"/>
              <a:t>Content:</a:t>
            </a:r>
            <a:r>
              <a:rPr lang="en-US" dirty="0" smtClean="0"/>
              <a:t> the poem </a:t>
            </a:r>
            <a:r>
              <a:rPr lang="en-US" b="1" dirty="0" smtClean="0"/>
              <a:t>is about </a:t>
            </a:r>
            <a:r>
              <a:rPr lang="en-US" dirty="0" smtClean="0"/>
              <a:t>the abuse of a wife and mother by a violent partner.</a:t>
            </a:r>
          </a:p>
          <a:p>
            <a:pPr marL="0" indent="0">
              <a:buNone/>
            </a:pPr>
            <a:r>
              <a:rPr lang="en-US" b="1" dirty="0" smtClean="0"/>
              <a:t>Theme:</a:t>
            </a:r>
            <a:r>
              <a:rPr lang="en-US" dirty="0" smtClean="0"/>
              <a:t> </a:t>
            </a:r>
            <a:r>
              <a:rPr lang="en-US" dirty="0"/>
              <a:t>The poem “Caged” </a:t>
            </a:r>
            <a:r>
              <a:rPr lang="en-US" b="1" dirty="0"/>
              <a:t>conveys the idea </a:t>
            </a:r>
            <a:r>
              <a:rPr lang="en-US" dirty="0"/>
              <a:t>that domestic violence is abhorrent through the sympathetic depiction of a battered woman who lives in fear of her partner. </a:t>
            </a:r>
          </a:p>
          <a:p>
            <a:pPr marL="0" indent="0">
              <a:buNone/>
            </a:pPr>
            <a:r>
              <a:rPr lang="en-US" i="1" dirty="0" smtClean="0"/>
              <a:t>Conveys the idea</a:t>
            </a:r>
            <a:r>
              <a:rPr lang="en-US" dirty="0" smtClean="0"/>
              <a:t>….is a safe way to explain theme but make sure you are presenting an idea, not just comprehension of content. </a:t>
            </a:r>
          </a:p>
          <a:p>
            <a:pPr marL="0" indent="0">
              <a:buNone/>
            </a:pPr>
            <a:r>
              <a:rPr lang="en-AU" dirty="0" smtClean="0"/>
              <a:t>QCAA Students </a:t>
            </a:r>
            <a:r>
              <a:rPr lang="en-AU" dirty="0"/>
              <a:t>then apply aspects </a:t>
            </a:r>
            <a:r>
              <a:rPr lang="en-AU" b="1" dirty="0"/>
              <a:t>of text-centred and world-context-centred theoretical approaches</a:t>
            </a:r>
            <a:r>
              <a:rPr lang="en-AU" dirty="0"/>
              <a:t> to this text to explore it in depth and </a:t>
            </a:r>
            <a:r>
              <a:rPr lang="en-AU" b="1" dirty="0"/>
              <a:t>produce </a:t>
            </a:r>
            <a:r>
              <a:rPr lang="en-AU" b="1" dirty="0">
                <a:solidFill>
                  <a:srgbClr val="FF0000"/>
                </a:solidFill>
              </a:rPr>
              <a:t>a theorised close reading </a:t>
            </a:r>
            <a:r>
              <a:rPr lang="en-AU" b="1" dirty="0"/>
              <a:t>of it. </a:t>
            </a:r>
          </a:p>
        </p:txBody>
      </p:sp>
    </p:spTree>
    <p:extLst>
      <p:ext uri="{BB962C8B-B14F-4D97-AF65-F5344CB8AC3E}">
        <p14:creationId xmlns:p14="http://schemas.microsoft.com/office/powerpoint/2010/main" val="106499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paragraph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64592470"/>
              </p:ext>
            </p:extLst>
          </p:nvPr>
        </p:nvGraphicFramePr>
        <p:xfrm>
          <a:off x="1069975" y="2120900"/>
          <a:ext cx="10058400" cy="1920240"/>
        </p:xfrm>
        <a:graphic>
          <a:graphicData uri="http://schemas.openxmlformats.org/drawingml/2006/table">
            <a:tbl>
              <a:tblPr firstRow="1" bandRow="1">
                <a:tableStyleId>{E8B1032C-EA38-4F05-BA0D-38AFFFC7BED3}</a:tableStyleId>
              </a:tblPr>
              <a:tblGrid>
                <a:gridCol w="1915821"/>
                <a:gridCol w="8142579"/>
              </a:tblGrid>
              <a:tr h="370840">
                <a:tc>
                  <a:txBody>
                    <a:bodyPr/>
                    <a:lstStyle/>
                    <a:p>
                      <a:r>
                        <a:rPr lang="en-US" dirty="0" smtClean="0"/>
                        <a:t>Sentence 1</a:t>
                      </a:r>
                    </a:p>
                    <a:p>
                      <a:r>
                        <a:rPr lang="en-US" dirty="0" smtClean="0"/>
                        <a:t>Idea</a:t>
                      </a:r>
                      <a:endParaRPr lang="en-US" dirty="0"/>
                    </a:p>
                  </a:txBody>
                  <a:tcPr/>
                </a:tc>
                <a:tc>
                  <a:txBody>
                    <a:bodyPr/>
                    <a:lstStyle/>
                    <a:p>
                      <a:r>
                        <a:rPr lang="en-US" b="0" dirty="0" smtClean="0"/>
                        <a:t>Name text, name author, identify genre, broad theme statement.</a:t>
                      </a:r>
                      <a:endParaRPr lang="en-US" b="0" dirty="0"/>
                    </a:p>
                  </a:txBody>
                  <a:tcPr/>
                </a:tc>
              </a:tr>
              <a:tr h="370840">
                <a:tc>
                  <a:txBody>
                    <a:bodyPr/>
                    <a:lstStyle/>
                    <a:p>
                      <a:r>
                        <a:rPr lang="en-US" b="1" dirty="0" smtClean="0"/>
                        <a:t>Sentence 2</a:t>
                      </a:r>
                    </a:p>
                    <a:p>
                      <a:r>
                        <a:rPr lang="en-US" b="1" dirty="0" smtClean="0"/>
                        <a:t>Concept/content</a:t>
                      </a:r>
                      <a:endParaRPr lang="en-US" b="1" dirty="0"/>
                    </a:p>
                  </a:txBody>
                  <a:tcPr/>
                </a:tc>
                <a:tc>
                  <a:txBody>
                    <a:bodyPr/>
                    <a:lstStyle/>
                    <a:p>
                      <a:r>
                        <a:rPr lang="en-US" sz="1800" b="0" kern="1200" dirty="0" smtClean="0">
                          <a:solidFill>
                            <a:schemeClr val="tx1"/>
                          </a:solidFill>
                          <a:latin typeface="+mn-lt"/>
                          <a:ea typeface="+mn-ea"/>
                          <a:cs typeface="+mn-cs"/>
                        </a:rPr>
                        <a:t>Concept,</a:t>
                      </a:r>
                      <a:r>
                        <a:rPr lang="en-US" sz="1800" b="0" kern="1200" baseline="0" dirty="0" smtClean="0">
                          <a:solidFill>
                            <a:schemeClr val="tx1"/>
                          </a:solidFill>
                          <a:latin typeface="+mn-lt"/>
                          <a:ea typeface="+mn-ea"/>
                          <a:cs typeface="+mn-cs"/>
                        </a:rPr>
                        <a:t> content matter, generic conventions</a:t>
                      </a:r>
                      <a:endParaRPr lang="en-US" sz="1800" b="0" kern="1200" dirty="0">
                        <a:solidFill>
                          <a:schemeClr val="tx1"/>
                        </a:solidFill>
                        <a:latin typeface="+mn-lt"/>
                        <a:ea typeface="+mn-ea"/>
                        <a:cs typeface="+mn-cs"/>
                      </a:endParaRPr>
                    </a:p>
                  </a:txBody>
                  <a:tcPr/>
                </a:tc>
              </a:tr>
              <a:tr h="370840">
                <a:tc>
                  <a:txBody>
                    <a:bodyPr/>
                    <a:lstStyle/>
                    <a:p>
                      <a:r>
                        <a:rPr lang="en-US" b="1" dirty="0" smtClean="0"/>
                        <a:t>Sentence 3</a:t>
                      </a:r>
                    </a:p>
                    <a:p>
                      <a:r>
                        <a:rPr lang="en-US" b="1" dirty="0" smtClean="0"/>
                        <a:t>Idea</a:t>
                      </a:r>
                      <a:endParaRPr lang="en-US" b="1" dirty="0"/>
                    </a:p>
                  </a:txBody>
                  <a:tcPr/>
                </a:tc>
                <a:tc>
                  <a:txBody>
                    <a:bodyPr/>
                    <a:lstStyle/>
                    <a:p>
                      <a:r>
                        <a:rPr lang="en-US" dirty="0" smtClean="0"/>
                        <a:t>Re-affirm</a:t>
                      </a:r>
                      <a:r>
                        <a:rPr lang="en-US" baseline="0" dirty="0" smtClean="0"/>
                        <a:t> idea, vary vocabulary. </a:t>
                      </a:r>
                      <a:endParaRPr lang="en-US" dirty="0"/>
                    </a:p>
                  </a:txBody>
                  <a:tcPr/>
                </a:tc>
              </a:tr>
            </a:tbl>
          </a:graphicData>
        </a:graphic>
      </p:graphicFrame>
      <p:sp>
        <p:nvSpPr>
          <p:cNvPr id="5" name="Rectangle 4"/>
          <p:cNvSpPr/>
          <p:nvPr/>
        </p:nvSpPr>
        <p:spPr>
          <a:xfrm>
            <a:off x="839755" y="4198776"/>
            <a:ext cx="10562253" cy="175415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Write your own 3 sentence opening paragraph to an analytical essay on “Caged”. </a:t>
            </a:r>
          </a:p>
          <a:p>
            <a:pPr algn="ctr"/>
            <a:r>
              <a:rPr lang="en-US" dirty="0" smtClean="0"/>
              <a:t>Post to </a:t>
            </a:r>
            <a:r>
              <a:rPr lang="en-US" dirty="0" err="1" smtClean="0"/>
              <a:t>Padlet</a:t>
            </a:r>
            <a:r>
              <a:rPr lang="en-US" dirty="0" smtClean="0"/>
              <a:t>. (5 minutes)</a:t>
            </a:r>
          </a:p>
          <a:p>
            <a:pPr algn="ctr"/>
            <a:r>
              <a:rPr lang="en-US" dirty="0">
                <a:hlinkClick r:id="rId2"/>
              </a:rPr>
              <a:t>https://</a:t>
            </a:r>
            <a:r>
              <a:rPr lang="en-US" dirty="0" smtClean="0">
                <a:hlinkClick r:id="rId2"/>
              </a:rPr>
              <a:t>padlet.com/ejwoolaston/bxvjawq1820lowvk</a:t>
            </a:r>
            <a:endParaRPr lang="en-US" dirty="0" smtClean="0"/>
          </a:p>
          <a:p>
            <a:pPr algn="ctr"/>
            <a:endParaRPr lang="en-US" dirty="0" smtClean="0"/>
          </a:p>
          <a:p>
            <a:pPr algn="ctr"/>
            <a:r>
              <a:rPr lang="en-US" dirty="0" smtClean="0"/>
              <a:t> </a:t>
            </a:r>
            <a:endParaRPr lang="en-US" dirty="0"/>
          </a:p>
        </p:txBody>
      </p:sp>
    </p:spTree>
    <p:extLst>
      <p:ext uri="{BB962C8B-B14F-4D97-AF65-F5344CB8AC3E}">
        <p14:creationId xmlns:p14="http://schemas.microsoft.com/office/powerpoint/2010/main" val="10878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p:cTn id="27"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paragraph example</a:t>
            </a:r>
            <a:endParaRPr lang="en-US" dirty="0"/>
          </a:p>
        </p:txBody>
      </p:sp>
      <p:sp>
        <p:nvSpPr>
          <p:cNvPr id="3" name="Content Placeholder 2"/>
          <p:cNvSpPr>
            <a:spLocks noGrp="1"/>
          </p:cNvSpPr>
          <p:nvPr>
            <p:ph idx="1"/>
          </p:nvPr>
        </p:nvSpPr>
        <p:spPr/>
        <p:txBody>
          <a:bodyPr/>
          <a:lstStyle/>
          <a:p>
            <a:pPr marL="0" indent="0">
              <a:buNone/>
            </a:pPr>
            <a:r>
              <a:rPr lang="en-US" b="1" dirty="0" smtClean="0"/>
              <a:t>Establish idea: </a:t>
            </a:r>
            <a:r>
              <a:rPr lang="en-US" dirty="0" smtClean="0"/>
              <a:t>The </a:t>
            </a:r>
            <a:r>
              <a:rPr lang="en-US" b="1" dirty="0"/>
              <a:t>central idea </a:t>
            </a:r>
            <a:r>
              <a:rPr lang="en-US" dirty="0"/>
              <a:t>conveyed in the free form lyric poem “</a:t>
            </a:r>
            <a:r>
              <a:rPr lang="en-US" i="1" dirty="0"/>
              <a:t>Caged</a:t>
            </a:r>
            <a:r>
              <a:rPr lang="en-US" dirty="0"/>
              <a:t>” </a:t>
            </a:r>
            <a:r>
              <a:rPr lang="en-US" dirty="0" smtClean="0"/>
              <a:t>by Geoffrey Goodfellow is </a:t>
            </a:r>
            <a:r>
              <a:rPr lang="en-US" dirty="0"/>
              <a:t>that family violence is abhorrent. </a:t>
            </a:r>
            <a:endParaRPr lang="en-US" dirty="0" smtClean="0"/>
          </a:p>
          <a:p>
            <a:pPr marL="0" indent="0">
              <a:buNone/>
            </a:pPr>
            <a:r>
              <a:rPr lang="en-US" b="1" dirty="0" smtClean="0"/>
              <a:t>Concept/generic conventions</a:t>
            </a:r>
            <a:r>
              <a:rPr lang="en-US" dirty="0" smtClean="0"/>
              <a:t>: The </a:t>
            </a:r>
            <a:r>
              <a:rPr lang="en-US" dirty="0"/>
              <a:t>poem </a:t>
            </a:r>
            <a:r>
              <a:rPr lang="en-US" b="1" dirty="0"/>
              <a:t>examines the concept </a:t>
            </a:r>
            <a:r>
              <a:rPr lang="en-US" dirty="0"/>
              <a:t>of domestic violence predominantly through the use of </a:t>
            </a:r>
            <a:r>
              <a:rPr lang="en-US" dirty="0" smtClean="0"/>
              <a:t>poetic devices such as symbol</a:t>
            </a:r>
            <a:r>
              <a:rPr lang="en-US" dirty="0"/>
              <a:t>, metaphor and imagery, depicting the miserable predicament of a mother living with an abusive partner, emphasizing the entrapment of the woman and her children. </a:t>
            </a:r>
            <a:endParaRPr lang="en-US" dirty="0" smtClean="0"/>
          </a:p>
          <a:p>
            <a:pPr marL="0" indent="0">
              <a:buNone/>
            </a:pPr>
            <a:r>
              <a:rPr lang="en-US" b="1" dirty="0" smtClean="0"/>
              <a:t>Reaffirm idea</a:t>
            </a:r>
            <a:r>
              <a:rPr lang="en-US" dirty="0" smtClean="0"/>
              <a:t>: The </a:t>
            </a:r>
            <a:r>
              <a:rPr lang="en-US" dirty="0"/>
              <a:t>poem </a:t>
            </a:r>
            <a:r>
              <a:rPr lang="en-US" b="1" dirty="0"/>
              <a:t>exposes</a:t>
            </a:r>
            <a:r>
              <a:rPr lang="en-US" dirty="0"/>
              <a:t> the injustice of an overwhelming power imbalance in this intimate </a:t>
            </a:r>
            <a:r>
              <a:rPr lang="en-US" dirty="0" smtClean="0"/>
              <a:t>domestic relationship </a:t>
            </a:r>
            <a:r>
              <a:rPr lang="en-US" dirty="0"/>
              <a:t>with the aim of changing attitudes and social opinions</a:t>
            </a:r>
            <a:r>
              <a:rPr lang="en-US" dirty="0" smtClean="0"/>
              <a: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54840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511559" y="2062065"/>
            <a:ext cx="7511143" cy="362027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 this PowerPoint presentation as a study aid. </a:t>
            </a:r>
            <a:endParaRPr lang="en-US" dirty="0"/>
          </a:p>
        </p:txBody>
      </p:sp>
    </p:spTree>
    <p:extLst>
      <p:ext uri="{BB962C8B-B14F-4D97-AF65-F5344CB8AC3E}">
        <p14:creationId xmlns:p14="http://schemas.microsoft.com/office/powerpoint/2010/main" val="322710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pPr marL="0" indent="0">
              <a:buNone/>
            </a:pPr>
            <a:r>
              <a:rPr lang="en-US" dirty="0" smtClean="0"/>
              <a:t>You need to practise interpreting and writing analytically. </a:t>
            </a:r>
          </a:p>
          <a:p>
            <a:pPr marL="0" indent="0">
              <a:buNone/>
            </a:pPr>
            <a:endParaRPr lang="en-US" dirty="0"/>
          </a:p>
          <a:p>
            <a:pPr marL="0" indent="0">
              <a:buNone/>
            </a:pPr>
            <a:r>
              <a:rPr lang="en-US" dirty="0" smtClean="0"/>
              <a:t>It is very important in terms of exam preparation that you complete weekly writing and studying exercises to the best of your ability.</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3926" y="3984171"/>
            <a:ext cx="5481013" cy="1797690"/>
          </a:xfrm>
          <a:prstGeom prst="rect">
            <a:avLst/>
          </a:prstGeom>
        </p:spPr>
      </p:pic>
    </p:spTree>
    <p:extLst>
      <p:ext uri="{BB962C8B-B14F-4D97-AF65-F5344CB8AC3E}">
        <p14:creationId xmlns:p14="http://schemas.microsoft.com/office/powerpoint/2010/main" val="322132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fltVal val="0"/>
                                          </p:val>
                                        </p:tav>
                                        <p:tav tm="100000">
                                          <p:val>
                                            <p:strVal val="#ppt_w"/>
                                          </p:val>
                                        </p:tav>
                                      </p:tavLst>
                                    </p:anim>
                                    <p:anim calcmode="lin" valueType="num">
                                      <p:cBhvr>
                                        <p:cTn id="28" dur="1000" fill="hold"/>
                                        <p:tgtEl>
                                          <p:spTgt spid="5"/>
                                        </p:tgtEl>
                                        <p:attrNameLst>
                                          <p:attrName>ppt_h</p:attrName>
                                        </p:attrNameLst>
                                      </p:cBhvr>
                                      <p:tavLst>
                                        <p:tav tm="0">
                                          <p:val>
                                            <p:fltVal val="0"/>
                                          </p:val>
                                        </p:tav>
                                        <p:tav tm="100000">
                                          <p:val>
                                            <p:strVal val="#ppt_h"/>
                                          </p:val>
                                        </p:tav>
                                      </p:tavLst>
                                    </p:anim>
                                    <p:anim calcmode="lin" valueType="num">
                                      <p:cBhvr>
                                        <p:cTn id="29" dur="1000" fill="hold"/>
                                        <p:tgtEl>
                                          <p:spTgt spid="5"/>
                                        </p:tgtEl>
                                        <p:attrNameLst>
                                          <p:attrName>style.rotation</p:attrName>
                                        </p:attrNameLst>
                                      </p:cBhvr>
                                      <p:tavLst>
                                        <p:tav tm="0">
                                          <p:val>
                                            <p:fltVal val="90"/>
                                          </p:val>
                                        </p:tav>
                                        <p:tav tm="100000">
                                          <p:val>
                                            <p:fltVal val="0"/>
                                          </p:val>
                                        </p:tav>
                                      </p:tavLst>
                                    </p:anim>
                                    <p:animEffect transition="in" filter="fade">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time</a:t>
            </a:r>
            <a:endParaRPr lang="en-US" dirty="0"/>
          </a:p>
        </p:txBody>
      </p:sp>
      <p:sp>
        <p:nvSpPr>
          <p:cNvPr id="3" name="Content Placeholder 2"/>
          <p:cNvSpPr>
            <a:spLocks noGrp="1"/>
          </p:cNvSpPr>
          <p:nvPr>
            <p:ph idx="1"/>
          </p:nvPr>
        </p:nvSpPr>
        <p:spPr/>
        <p:txBody>
          <a:bodyPr/>
          <a:lstStyle/>
          <a:p>
            <a:r>
              <a:rPr lang="en-US" dirty="0" smtClean="0"/>
              <a:t>There is </a:t>
            </a:r>
            <a:r>
              <a:rPr lang="en-US" b="1" dirty="0" smtClean="0"/>
              <a:t>30 minutes </a:t>
            </a:r>
            <a:r>
              <a:rPr lang="en-US" dirty="0" smtClean="0"/>
              <a:t>allocated to planning in the assessment. </a:t>
            </a:r>
          </a:p>
          <a:p>
            <a:r>
              <a:rPr lang="en-US" dirty="0" smtClean="0"/>
              <a:t>Students may take notes but may not commence responding to the assessment in the response space/booklet. </a:t>
            </a:r>
          </a:p>
          <a:p>
            <a:r>
              <a:rPr lang="en-US" dirty="0" smtClean="0"/>
              <a:t>Notes made during planning are not collected; nor are they graded or used as evidence of achievement. </a:t>
            </a:r>
          </a:p>
          <a:p>
            <a:r>
              <a:rPr lang="en-US" dirty="0" smtClean="0"/>
              <a:t>This is when you will do the brain work; this is where you will plan your response.</a:t>
            </a:r>
          </a:p>
          <a:p>
            <a:r>
              <a:rPr lang="en-US" dirty="0" smtClean="0"/>
              <a:t>Once the response is mapped out, all you need to do is shape your interpretation and supporting evidence into an essay.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6741" y="4991877"/>
            <a:ext cx="2004527" cy="1576873"/>
          </a:xfrm>
          <a:prstGeom prst="rect">
            <a:avLst/>
          </a:prstGeom>
        </p:spPr>
      </p:pic>
    </p:spTree>
    <p:extLst>
      <p:ext uri="{BB962C8B-B14F-4D97-AF65-F5344CB8AC3E}">
        <p14:creationId xmlns:p14="http://schemas.microsoft.com/office/powerpoint/2010/main" val="389966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F04871-9402-46C6-A08C-4AB885BA4228}"/>
              </a:ext>
            </a:extLst>
          </p:cNvPr>
          <p:cNvSpPr>
            <a:spLocks noGrp="1"/>
          </p:cNvSpPr>
          <p:nvPr>
            <p:ph type="title"/>
          </p:nvPr>
        </p:nvSpPr>
        <p:spPr>
          <a:xfrm>
            <a:off x="487027" y="572255"/>
            <a:ext cx="2801815" cy="1371600"/>
          </a:xfrm>
        </p:spPr>
        <p:txBody>
          <a:bodyPr>
            <a:normAutofit fontScale="90000"/>
          </a:bodyPr>
          <a:lstStyle/>
          <a:p>
            <a:r>
              <a:rPr lang="en-AU" dirty="0"/>
              <a:t>The EAMG</a:t>
            </a:r>
          </a:p>
        </p:txBody>
      </p:sp>
      <p:pic>
        <p:nvPicPr>
          <p:cNvPr id="4" name="Content Placeholder 3">
            <a:extLst>
              <a:ext uri="{FF2B5EF4-FFF2-40B4-BE49-F238E27FC236}">
                <a16:creationId xmlns:a16="http://schemas.microsoft.com/office/drawing/2014/main" xmlns="" id="{4C779D67-A044-4F14-A083-D57735FCB636}"/>
              </a:ext>
            </a:extLst>
          </p:cNvPr>
          <p:cNvPicPr>
            <a:picLocks noGrp="1" noChangeAspect="1"/>
          </p:cNvPicPr>
          <p:nvPr>
            <p:ph idx="1"/>
          </p:nvPr>
        </p:nvPicPr>
        <p:blipFill>
          <a:blip r:embed="rId2"/>
          <a:stretch>
            <a:fillRect/>
          </a:stretch>
        </p:blipFill>
        <p:spPr>
          <a:xfrm>
            <a:off x="2437299" y="708428"/>
            <a:ext cx="8567878" cy="5567985"/>
          </a:xfrm>
          <a:prstGeom prst="rect">
            <a:avLst/>
          </a:prstGeom>
        </p:spPr>
      </p:pic>
    </p:spTree>
    <p:extLst>
      <p:ext uri="{BB962C8B-B14F-4D97-AF65-F5344CB8AC3E}">
        <p14:creationId xmlns:p14="http://schemas.microsoft.com/office/powerpoint/2010/main" val="385486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Syllabus Objectives 3, 8 and 9 </a:t>
            </a:r>
            <a:r>
              <a:rPr lang="en-US" sz="3200" b="1" dirty="0" smtClean="0">
                <a:solidFill>
                  <a:srgbClr val="FF0000"/>
                </a:solidFill>
              </a:rPr>
              <a:t>are not assessed</a:t>
            </a:r>
            <a:r>
              <a:rPr lang="en-US" sz="3200" dirty="0" smtClean="0"/>
              <a:t> in this instrument</a:t>
            </a:r>
            <a:endParaRPr lang="en-US" sz="3200" dirty="0"/>
          </a:p>
        </p:txBody>
      </p:sp>
      <p:sp>
        <p:nvSpPr>
          <p:cNvPr id="3" name="Content Placeholder 2"/>
          <p:cNvSpPr>
            <a:spLocks noGrp="1"/>
          </p:cNvSpPr>
          <p:nvPr>
            <p:ph idx="1"/>
          </p:nvPr>
        </p:nvSpPr>
        <p:spPr/>
        <p:txBody>
          <a:bodyPr/>
          <a:lstStyle/>
          <a:p>
            <a:pPr marL="0" indent="0">
              <a:buNone/>
            </a:pPr>
            <a:r>
              <a:rPr lang="en-AU" dirty="0" smtClean="0"/>
              <a:t>3. demonstrate </a:t>
            </a:r>
            <a:r>
              <a:rPr lang="en-AU" dirty="0"/>
              <a:t>understanding of the relationships among theoretical approaches </a:t>
            </a:r>
            <a:endParaRPr lang="en-AU" dirty="0" smtClean="0"/>
          </a:p>
          <a:p>
            <a:pPr marL="0" indent="0">
              <a:buNone/>
            </a:pPr>
            <a:r>
              <a:rPr lang="en-AU" dirty="0" smtClean="0"/>
              <a:t>8. </a:t>
            </a:r>
            <a:r>
              <a:rPr lang="en-AU" dirty="0"/>
              <a:t>evaluate theoretical approaches used to explore different interpretations of literary texts 	</a:t>
            </a:r>
          </a:p>
          <a:p>
            <a:pPr marL="0" indent="0">
              <a:buNone/>
            </a:pPr>
            <a:r>
              <a:rPr lang="en-AU" dirty="0" smtClean="0"/>
              <a:t>9. </a:t>
            </a:r>
            <a:r>
              <a:rPr lang="en-AU" dirty="0"/>
              <a:t>evaluate interpretations of literary texts, making explicit the theoretical approaches that underpin them 	</a:t>
            </a:r>
          </a:p>
          <a:p>
            <a:pPr marL="0" indent="0">
              <a:buNone/>
            </a:pPr>
            <a:endParaRPr lang="en-AU" dirty="0" smtClean="0"/>
          </a:p>
          <a:p>
            <a:pPr marL="0" indent="0">
              <a:buNone/>
            </a:pPr>
            <a:endParaRPr lang="en-AU" dirty="0"/>
          </a:p>
          <a:p>
            <a:pPr marL="0" indent="0">
              <a:buNone/>
            </a:pPr>
            <a:r>
              <a:rPr lang="en-AU" dirty="0" smtClean="0"/>
              <a:t>Yay!</a:t>
            </a:r>
            <a:r>
              <a:rPr lang="en-AU" dirty="0"/>
              <a:t>	</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1564" y="4349426"/>
            <a:ext cx="1885950" cy="1238250"/>
          </a:xfrm>
          <a:prstGeom prst="rect">
            <a:avLst/>
          </a:prstGeom>
        </p:spPr>
      </p:pic>
    </p:spTree>
    <p:extLst>
      <p:ext uri="{BB962C8B-B14F-4D97-AF65-F5344CB8AC3E}">
        <p14:creationId xmlns:p14="http://schemas.microsoft.com/office/powerpoint/2010/main" val="54555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p:cTn id="2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the EA</a:t>
            </a:r>
            <a:endParaRPr lang="en-US" dirty="0"/>
          </a:p>
        </p:txBody>
      </p:sp>
      <p:sp>
        <p:nvSpPr>
          <p:cNvPr id="3" name="Content Placeholder 2"/>
          <p:cNvSpPr>
            <a:spLocks noGrp="1"/>
          </p:cNvSpPr>
          <p:nvPr>
            <p:ph idx="1"/>
          </p:nvPr>
        </p:nvSpPr>
        <p:spPr/>
        <p:txBody>
          <a:bodyPr/>
          <a:lstStyle/>
          <a:p>
            <a:pPr marL="0" indent="0">
              <a:buNone/>
            </a:pPr>
            <a:r>
              <a:rPr lang="en-AU" i="1" dirty="0" smtClean="0"/>
              <a:t>“Students apply </a:t>
            </a:r>
            <a:r>
              <a:rPr lang="en-AU" i="1" dirty="0"/>
              <a:t>aspects </a:t>
            </a:r>
            <a:r>
              <a:rPr lang="en-AU" b="1" i="1" dirty="0"/>
              <a:t>of text-centred and world-context-centred theoretical approaches</a:t>
            </a:r>
            <a:r>
              <a:rPr lang="en-AU" i="1" dirty="0"/>
              <a:t> to this text to explore it in depth and produce a theorised close reading of it</a:t>
            </a:r>
            <a:r>
              <a:rPr lang="en-AU" i="1" dirty="0" smtClean="0"/>
              <a:t>.”  </a:t>
            </a:r>
            <a:r>
              <a:rPr lang="en-AU" dirty="0" smtClean="0"/>
              <a:t>How might you do this? What strategies could you employ? </a:t>
            </a:r>
            <a:endParaRPr lang="en-AU" dirty="0"/>
          </a:p>
          <a:p>
            <a:pPr marL="0" indent="0">
              <a:buNone/>
            </a:pPr>
            <a:r>
              <a:rPr lang="en-AU" dirty="0"/>
              <a:t>It will make sense for the text-centred close reading to precede the world-centred close reading, with the TC reading informing/supporting/justifying/leading to the WC reading. In the WC reading, you could refer back to the </a:t>
            </a:r>
            <a:r>
              <a:rPr lang="en-AU"/>
              <a:t>TC </a:t>
            </a:r>
            <a:r>
              <a:rPr lang="en-AU" smtClean="0"/>
              <a:t>reading.</a:t>
            </a:r>
            <a:endParaRPr lang="en-AU" dirty="0"/>
          </a:p>
          <a:p>
            <a:pPr marL="0" indent="0">
              <a:buNone/>
            </a:pPr>
            <a:r>
              <a:rPr lang="en-US" smtClean="0"/>
              <a:t>You may, however, predominantly construct a world-context centred reading but this must, of course, include the application of text-centred reading strategies.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2661" y="5234473"/>
            <a:ext cx="2214464" cy="1407368"/>
          </a:xfrm>
          <a:prstGeom prst="rect">
            <a:avLst/>
          </a:prstGeom>
        </p:spPr>
      </p:pic>
    </p:spTree>
    <p:extLst>
      <p:ext uri="{BB962C8B-B14F-4D97-AF65-F5344CB8AC3E}">
        <p14:creationId xmlns:p14="http://schemas.microsoft.com/office/powerpoint/2010/main" val="268577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1)">
                                      <p:cBhvr>
                                        <p:cTn id="3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8169</TotalTime>
  <Words>4381</Words>
  <Application>Microsoft Office PowerPoint</Application>
  <PresentationFormat>Widescreen</PresentationFormat>
  <Paragraphs>540</Paragraphs>
  <Slides>54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Rockwell</vt:lpstr>
      <vt:lpstr>Rockwell Condensed</vt:lpstr>
      <vt:lpstr>Times New Roman</vt:lpstr>
      <vt:lpstr>Wingdings</vt:lpstr>
      <vt:lpstr>Wood Type</vt:lpstr>
      <vt:lpstr>Constructing a reading using text-centred reading strategies and Information on the External Assessment</vt:lpstr>
      <vt:lpstr>The External Exam</vt:lpstr>
      <vt:lpstr>The external exam</vt:lpstr>
      <vt:lpstr>PowerPoint Presentation</vt:lpstr>
      <vt:lpstr>EA Overview</vt:lpstr>
      <vt:lpstr>Planning time</vt:lpstr>
      <vt:lpstr>The EAMG</vt:lpstr>
      <vt:lpstr>Syllabus Objectives 3, 8 and 9 are not assessed in this instrument</vt:lpstr>
      <vt:lpstr>Preparing for the EA</vt:lpstr>
      <vt:lpstr>Preparing for the External Exam</vt:lpstr>
      <vt:lpstr>identify the Literary Text Genre (who can name the most Literary Genres?)</vt:lpstr>
      <vt:lpstr>Literary genres: Fiction</vt:lpstr>
      <vt:lpstr>Poetry</vt:lpstr>
      <vt:lpstr>Genre</vt:lpstr>
      <vt:lpstr>What is the purpose of the genre? What is the specific purpose of this text?</vt:lpstr>
      <vt:lpstr>Purpose</vt:lpstr>
      <vt:lpstr>Reveal or Conceal?</vt:lpstr>
      <vt:lpstr>Recalling</vt:lpstr>
      <vt:lpstr>Recalling</vt:lpstr>
      <vt:lpstr>PowerPoint Presentation</vt:lpstr>
      <vt:lpstr>Questions and thought processes</vt:lpstr>
      <vt:lpstr>Binary Oppositions (VIP)</vt:lpstr>
      <vt:lpstr>Binary Opposition (stable)</vt:lpstr>
      <vt:lpstr>PowerPoint Presentation</vt:lpstr>
      <vt:lpstr>PowerPoint Presentation</vt:lpstr>
      <vt:lpstr>Binary oppositions </vt:lpstr>
      <vt:lpstr>Binary Oppositions</vt:lpstr>
      <vt:lpstr>Narrative Voice</vt:lpstr>
      <vt:lpstr>Focalization</vt:lpstr>
      <vt:lpstr>Narrative Voice</vt:lpstr>
      <vt:lpstr>Application of Text-Centred Approaches</vt:lpstr>
      <vt:lpstr>Symbolism</vt:lpstr>
      <vt:lpstr>Metaphors</vt:lpstr>
      <vt:lpstr>Application of Text-Centred Approaches</vt:lpstr>
      <vt:lpstr>Symbolism and Metaphors</vt:lpstr>
      <vt:lpstr>Application of Text-Centred Approaches</vt:lpstr>
      <vt:lpstr>Stylistic features and literary techniques </vt:lpstr>
      <vt:lpstr>Dialogue</vt:lpstr>
      <vt:lpstr>Imagery and Figurative Devices</vt:lpstr>
      <vt:lpstr>Application of Text-Centred Approaches</vt:lpstr>
      <vt:lpstr>Characterization and setting</vt:lpstr>
      <vt:lpstr>Application of Text-Centred Approaches</vt:lpstr>
      <vt:lpstr>Text structures</vt:lpstr>
      <vt:lpstr>Rhetorical devices</vt:lpstr>
      <vt:lpstr>Positioning</vt:lpstr>
      <vt:lpstr>Positioning</vt:lpstr>
      <vt:lpstr>Positioning</vt:lpstr>
      <vt:lpstr>Central Idea</vt:lpstr>
      <vt:lpstr>Central Idea</vt:lpstr>
      <vt:lpstr>Central idea</vt:lpstr>
      <vt:lpstr>Opening paragraph</vt:lpstr>
      <vt:lpstr>Opening paragraph example</vt:lpstr>
      <vt:lpstr>PowerPoint Presentation</vt:lpstr>
      <vt:lpstr>Homework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Structure and Language Features</dc:title>
  <dc:creator>Elizabeth Woolaston</dc:creator>
  <cp:lastModifiedBy>Elizabeth Woolaston</cp:lastModifiedBy>
  <cp:revision>115</cp:revision>
  <dcterms:created xsi:type="dcterms:W3CDTF">2020-06-19T10:29:46Z</dcterms:created>
  <dcterms:modified xsi:type="dcterms:W3CDTF">2021-01-02T11:25:24Z</dcterms:modified>
</cp:coreProperties>
</file>