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0" r:id="rId3"/>
    <p:sldId id="259" r:id="rId4"/>
    <p:sldId id="311" r:id="rId5"/>
    <p:sldId id="309" r:id="rId6"/>
    <p:sldId id="310" r:id="rId7"/>
    <p:sldId id="308" r:id="rId8"/>
    <p:sldId id="313" r:id="rId9"/>
    <p:sldId id="312" r:id="rId10"/>
    <p:sldId id="290" r:id="rId11"/>
    <p:sldId id="291" r:id="rId12"/>
    <p:sldId id="294" r:id="rId13"/>
    <p:sldId id="301" r:id="rId14"/>
    <p:sldId id="30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3" d="2"/>
        <a:sy n="3" d="2"/>
      </p:scale>
      <p:origin x="0" y="0"/>
    </p:cViewPr>
  </p:notesTextViewPr>
  <p:sorterViewPr>
    <p:cViewPr>
      <p:scale>
        <a:sx n="100" d="100"/>
        <a:sy n="100" d="100"/>
      </p:scale>
      <p:origin x="0" y="-6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9C11193-3925-4B09-984C-B25C36BFF462}" type="datetimeFigureOut">
              <a:rPr lang="en-AU" smtClean="0"/>
              <a:t>2/09/2020</a:t>
            </a:fld>
            <a:endParaRPr lang="en-AU"/>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AU"/>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219FC91-AA13-4505-9C8E-F3AAB000345E}" type="slidenum">
              <a:rPr lang="en-AU" smtClean="0"/>
              <a:t>‹#›</a:t>
            </a:fld>
            <a:endParaRPr lang="en-AU"/>
          </a:p>
        </p:txBody>
      </p:sp>
    </p:spTree>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C11193-3925-4B09-984C-B25C36BFF462}" type="datetimeFigureOut">
              <a:rPr lang="en-AU" smtClean="0"/>
              <a:t>2/09/2020</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4219FC91-AA13-4505-9C8E-F3AAB000345E}" type="slidenum">
              <a:rPr lang="en-AU" smtClean="0"/>
              <a:t>‹#›</a:t>
            </a:fld>
            <a:endParaRPr lang="en-AU"/>
          </a:p>
        </p:txBody>
      </p:sp>
    </p:spTree>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C11193-3925-4B09-984C-B25C36BFF462}" type="datetimeFigureOut">
              <a:rPr lang="en-AU" smtClean="0"/>
              <a:t>2/09/2020</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4219FC91-AA13-4505-9C8E-F3AAB000345E}" type="slidenum">
              <a:rPr lang="en-AU" smtClean="0"/>
              <a:t>‹#›</a:t>
            </a:fld>
            <a:endParaRPr lang="en-AU"/>
          </a:p>
        </p:txBody>
      </p:sp>
    </p:spTree>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9C11193-3925-4B09-984C-B25C36BFF462}" type="datetimeFigureOut">
              <a:rPr lang="en-AU" smtClean="0"/>
              <a:t>2/09/2020</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4219FC91-AA13-4505-9C8E-F3AAB000345E}" type="slidenum">
              <a:rPr lang="en-AU" smtClean="0"/>
              <a:t>‹#›</a:t>
            </a:fld>
            <a:endParaRPr lang="en-AU"/>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9C11193-3925-4B09-984C-B25C36BFF462}" type="datetimeFigureOut">
              <a:rPr lang="en-AU" smtClean="0"/>
              <a:t>2/09/2020</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4219FC91-AA13-4505-9C8E-F3AAB000345E}" type="slidenum">
              <a:rPr lang="en-AU" smtClean="0"/>
              <a:t>‹#›</a:t>
            </a:fld>
            <a:endParaRPr lang="en-AU"/>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9C11193-3925-4B09-984C-B25C36BFF462}" type="datetimeFigureOut">
              <a:rPr lang="en-AU" smtClean="0"/>
              <a:t>2/09/2020</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4219FC91-AA13-4505-9C8E-F3AAB000345E}" type="slidenum">
              <a:rPr lang="en-AU" smtClean="0"/>
              <a:t>‹#›</a:t>
            </a:fld>
            <a:endParaRPr lang="en-AU"/>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9C11193-3925-4B09-984C-B25C36BFF462}" type="datetimeFigureOut">
              <a:rPr lang="en-AU" smtClean="0"/>
              <a:t>2/09/2020</a:t>
            </a:fld>
            <a:endParaRPr lang="en-AU"/>
          </a:p>
        </p:txBody>
      </p:sp>
      <p:sp>
        <p:nvSpPr>
          <p:cNvPr id="8" name="Footer Placeholder 7"/>
          <p:cNvSpPr>
            <a:spLocks noGrp="1"/>
          </p:cNvSpPr>
          <p:nvPr>
            <p:ph type="ftr" sz="quarter" idx="11"/>
          </p:nvPr>
        </p:nvSpPr>
        <p:spPr/>
        <p:txBody>
          <a:bodyPr/>
          <a:lstStyle>
            <a:extLst/>
          </a:lstStyle>
          <a:p>
            <a:endParaRPr lang="en-AU"/>
          </a:p>
        </p:txBody>
      </p:sp>
      <p:sp>
        <p:nvSpPr>
          <p:cNvPr id="9" name="Slide Number Placeholder 8"/>
          <p:cNvSpPr>
            <a:spLocks noGrp="1"/>
          </p:cNvSpPr>
          <p:nvPr>
            <p:ph type="sldNum" sz="quarter" idx="12"/>
          </p:nvPr>
        </p:nvSpPr>
        <p:spPr/>
        <p:txBody>
          <a:bodyPr/>
          <a:lstStyle>
            <a:extLst/>
          </a:lstStyle>
          <a:p>
            <a:fld id="{4219FC91-AA13-4505-9C8E-F3AAB000345E}" type="slidenum">
              <a:rPr lang="en-AU" smtClean="0"/>
              <a:t>‹#›</a:t>
            </a:fld>
            <a:endParaRPr lang="en-AU"/>
          </a:p>
        </p:txBody>
      </p:sp>
    </p:spTree>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9C11193-3925-4B09-984C-B25C36BFF462}" type="datetimeFigureOut">
              <a:rPr lang="en-AU" smtClean="0"/>
              <a:t>2/09/2020</a:t>
            </a:fld>
            <a:endParaRPr lang="en-AU"/>
          </a:p>
        </p:txBody>
      </p:sp>
      <p:sp>
        <p:nvSpPr>
          <p:cNvPr id="4" name="Footer Placeholder 3"/>
          <p:cNvSpPr>
            <a:spLocks noGrp="1"/>
          </p:cNvSpPr>
          <p:nvPr>
            <p:ph type="ftr" sz="quarter" idx="11"/>
          </p:nvPr>
        </p:nvSpPr>
        <p:spPr/>
        <p:txBody>
          <a:bodyPr/>
          <a:lstStyle>
            <a:extLst/>
          </a:lstStyle>
          <a:p>
            <a:endParaRPr lang="en-AU"/>
          </a:p>
        </p:txBody>
      </p:sp>
      <p:sp>
        <p:nvSpPr>
          <p:cNvPr id="5" name="Slide Number Placeholder 4"/>
          <p:cNvSpPr>
            <a:spLocks noGrp="1"/>
          </p:cNvSpPr>
          <p:nvPr>
            <p:ph type="sldNum" sz="quarter" idx="12"/>
          </p:nvPr>
        </p:nvSpPr>
        <p:spPr/>
        <p:txBody>
          <a:bodyPr/>
          <a:lstStyle>
            <a:extLst/>
          </a:lstStyle>
          <a:p>
            <a:fld id="{4219FC91-AA13-4505-9C8E-F3AAB000345E}" type="slidenum">
              <a:rPr lang="en-AU" smtClean="0"/>
              <a:t>‹#›</a:t>
            </a:fld>
            <a:endParaRPr lang="en-AU"/>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9C11193-3925-4B09-984C-B25C36BFF462}" type="datetimeFigureOut">
              <a:rPr lang="en-AU" smtClean="0"/>
              <a:t>2/09/2020</a:t>
            </a:fld>
            <a:endParaRPr lang="en-AU"/>
          </a:p>
        </p:txBody>
      </p:sp>
      <p:sp>
        <p:nvSpPr>
          <p:cNvPr id="3" name="Footer Placeholder 2"/>
          <p:cNvSpPr>
            <a:spLocks noGrp="1"/>
          </p:cNvSpPr>
          <p:nvPr>
            <p:ph type="ftr" sz="quarter" idx="11"/>
          </p:nvPr>
        </p:nvSpPr>
        <p:spPr/>
        <p:txBody>
          <a:bodyPr/>
          <a:lstStyle>
            <a:extLst/>
          </a:lstStyle>
          <a:p>
            <a:endParaRPr lang="en-AU"/>
          </a:p>
        </p:txBody>
      </p:sp>
      <p:sp>
        <p:nvSpPr>
          <p:cNvPr id="4" name="Slide Number Placeholder 3"/>
          <p:cNvSpPr>
            <a:spLocks noGrp="1"/>
          </p:cNvSpPr>
          <p:nvPr>
            <p:ph type="sldNum" sz="quarter" idx="12"/>
          </p:nvPr>
        </p:nvSpPr>
        <p:spPr/>
        <p:txBody>
          <a:bodyPr/>
          <a:lstStyle>
            <a:extLst/>
          </a:lstStyle>
          <a:p>
            <a:fld id="{4219FC91-AA13-4505-9C8E-F3AAB000345E}" type="slidenum">
              <a:rPr lang="en-AU" smtClean="0"/>
              <a:t>‹#›</a:t>
            </a:fld>
            <a:endParaRPr lang="en-AU"/>
          </a:p>
        </p:txBody>
      </p:sp>
    </p:spTree>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9C11193-3925-4B09-984C-B25C36BFF462}" type="datetimeFigureOut">
              <a:rPr lang="en-AU" smtClean="0"/>
              <a:t>2/09/2020</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4219FC91-AA13-4505-9C8E-F3AAB000345E}" type="slidenum">
              <a:rPr lang="en-AU" smtClean="0"/>
              <a:t>‹#›</a:t>
            </a:fld>
            <a:endParaRPr lang="en-AU"/>
          </a:p>
        </p:txBody>
      </p:sp>
    </p:spTree>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9C11193-3925-4B09-984C-B25C36BFF462}" type="datetimeFigureOut">
              <a:rPr lang="en-AU" smtClean="0"/>
              <a:t>2/09/2020</a:t>
            </a:fld>
            <a:endParaRPr lang="en-AU"/>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AU"/>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219FC91-AA13-4505-9C8E-F3AAB000345E}" type="slidenum">
              <a:rPr lang="en-AU" smtClean="0"/>
              <a:t>‹#›</a:t>
            </a:fld>
            <a:endParaRPr lang="en-AU"/>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9C11193-3925-4B09-984C-B25C36BFF462}" type="datetimeFigureOut">
              <a:rPr lang="en-AU" smtClean="0"/>
              <a:t>2/09/2020</a:t>
            </a:fld>
            <a:endParaRPr lang="en-AU"/>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AU"/>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219FC91-AA13-4505-9C8E-F3AAB000345E}"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push dir="u"/>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6633"/>
            <a:ext cx="7772400" cy="3465730"/>
          </a:xfrm>
        </p:spPr>
        <p:txBody>
          <a:bodyPr>
            <a:normAutofit/>
          </a:bodyPr>
          <a:lstStyle/>
          <a:p>
            <a:r>
              <a:rPr lang="en-AU" dirty="0" smtClean="0">
                <a:solidFill>
                  <a:srgbClr val="C00000"/>
                </a:solidFill>
              </a:rPr>
              <a:t>Ideology</a:t>
            </a:r>
            <a:br>
              <a:rPr lang="en-AU" dirty="0" smtClean="0">
                <a:solidFill>
                  <a:srgbClr val="C00000"/>
                </a:solidFill>
              </a:rPr>
            </a:br>
            <a:endParaRPr lang="en-AU" dirty="0">
              <a:solidFill>
                <a:srgbClr val="C00000"/>
              </a:solidFill>
            </a:endParaRPr>
          </a:p>
        </p:txBody>
      </p:sp>
      <p:sp>
        <p:nvSpPr>
          <p:cNvPr id="3" name="Subtitle 2"/>
          <p:cNvSpPr>
            <a:spLocks noGrp="1"/>
          </p:cNvSpPr>
          <p:nvPr>
            <p:ph type="subTitle" idx="1"/>
          </p:nvPr>
        </p:nvSpPr>
        <p:spPr/>
        <p:txBody>
          <a:bodyPr>
            <a:normAutofit/>
          </a:bodyPr>
          <a:lstStyle/>
          <a:p>
            <a:r>
              <a:rPr lang="en-AU" b="1" dirty="0" smtClean="0">
                <a:solidFill>
                  <a:srgbClr val="002060"/>
                </a:solidFill>
              </a:rPr>
              <a:t>What is ideology ?</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52736"/>
            <a:ext cx="8229600" cy="4525963"/>
          </a:xfrm>
        </p:spPr>
        <p:txBody>
          <a:bodyPr/>
          <a:lstStyle/>
          <a:p>
            <a:pPr marL="109728" indent="0">
              <a:buNone/>
            </a:pPr>
            <a:r>
              <a:rPr lang="en-US" dirty="0" smtClean="0"/>
              <a:t>Capitalism is one ideology, within economic discourse, which comes with a range of values, attitudes, beliefs and behaviours.</a:t>
            </a:r>
          </a:p>
          <a:p>
            <a:pPr marL="109728" indent="0">
              <a:buNone/>
            </a:pPr>
            <a:endParaRPr lang="en-US" dirty="0"/>
          </a:p>
        </p:txBody>
      </p:sp>
      <p:sp>
        <p:nvSpPr>
          <p:cNvPr id="3" name="Title 2"/>
          <p:cNvSpPr>
            <a:spLocks noGrp="1"/>
          </p:cNvSpPr>
          <p:nvPr>
            <p:ph type="title"/>
          </p:nvPr>
        </p:nvSpPr>
        <p:spPr/>
        <p:txBody>
          <a:bodyPr/>
          <a:lstStyle/>
          <a:p>
            <a:r>
              <a:rPr lang="en-US" dirty="0" smtClean="0"/>
              <a:t>e.g. Capitalist ideology</a:t>
            </a:r>
            <a:endParaRPr lang="en-US" dirty="0"/>
          </a:p>
        </p:txBody>
      </p:sp>
      <p:sp>
        <p:nvSpPr>
          <p:cNvPr id="4" name="Rectangle 3"/>
          <p:cNvSpPr/>
          <p:nvPr/>
        </p:nvSpPr>
        <p:spPr>
          <a:xfrm>
            <a:off x="719572" y="2348880"/>
            <a:ext cx="7488832"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Capitalism is the dominant ideology underpinning </a:t>
            </a:r>
            <a:r>
              <a:rPr lang="en-US" sz="2400" b="1" dirty="0" smtClean="0"/>
              <a:t>economic discourse</a:t>
            </a:r>
            <a:r>
              <a:rPr lang="en-US" b="1" dirty="0" smtClean="0"/>
              <a:t> in the Western World</a:t>
            </a:r>
            <a:endParaRPr lang="en-US" b="1" dirty="0"/>
          </a:p>
        </p:txBody>
      </p:sp>
      <p:sp>
        <p:nvSpPr>
          <p:cNvPr id="5" name="Rectangle 4"/>
          <p:cNvSpPr/>
          <p:nvPr/>
        </p:nvSpPr>
        <p:spPr>
          <a:xfrm>
            <a:off x="1115616" y="2996952"/>
            <a:ext cx="6696744" cy="20500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CAPITALIST IDEOLOGY</a:t>
            </a:r>
          </a:p>
          <a:p>
            <a:pPr algn="ctr"/>
            <a:r>
              <a:rPr lang="en-US" b="1" dirty="0" smtClean="0"/>
              <a:t>is </a:t>
            </a:r>
            <a:r>
              <a:rPr lang="en-US" b="1" dirty="0"/>
              <a:t>underpinned by values such </a:t>
            </a:r>
            <a:r>
              <a:rPr lang="en-US" b="1" dirty="0" smtClean="0"/>
              <a:t>as entrepreneurship, individualism, long term planning, thrift, competitiveness and the </a:t>
            </a:r>
            <a:r>
              <a:rPr lang="en-US" b="1" u="sng" dirty="0"/>
              <a:t>freedom </a:t>
            </a:r>
            <a:r>
              <a:rPr lang="en-US" b="1" dirty="0"/>
              <a:t>of individuals to make money, own businesses, sell goods and services and to own property. </a:t>
            </a:r>
          </a:p>
          <a:p>
            <a:pPr algn="ctr"/>
            <a:endParaRPr lang="en-US" b="1" dirty="0" smtClean="0"/>
          </a:p>
          <a:p>
            <a:pPr algn="ctr"/>
            <a:endParaRPr lang="en-US" b="1" dirty="0"/>
          </a:p>
        </p:txBody>
      </p:sp>
      <p:sp>
        <p:nvSpPr>
          <p:cNvPr id="6" name="Oval 5"/>
          <p:cNvSpPr/>
          <p:nvPr/>
        </p:nvSpPr>
        <p:spPr>
          <a:xfrm>
            <a:off x="1727684" y="5085184"/>
            <a:ext cx="5472608" cy="16701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t>Behaviours </a:t>
            </a:r>
            <a:r>
              <a:rPr lang="en-US" sz="1400" b="1" dirty="0"/>
              <a:t>characteristic of capitalism include capital accumulation by individuals, competitive markets and the use of wage labor. </a:t>
            </a:r>
          </a:p>
          <a:p>
            <a:pPr algn="ctr"/>
            <a:endParaRPr lang="en-US" sz="1400" b="1" dirty="0"/>
          </a:p>
        </p:txBody>
      </p:sp>
    </p:spTree>
    <p:extLst>
      <p:ext uri="{BB962C8B-B14F-4D97-AF65-F5344CB8AC3E}">
        <p14:creationId xmlns:p14="http://schemas.microsoft.com/office/powerpoint/2010/main" val="425430010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down)">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down)">
                                      <p:cBhvr>
                                        <p:cTn id="3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en-US" dirty="0" smtClean="0"/>
              <a:t>Gender discourse may be underpinned to a greater or lesser extent by patriarchal ideology in some societies.</a:t>
            </a:r>
            <a:r>
              <a:rPr lang="en-AU" dirty="0" smtClean="0"/>
              <a:t> </a:t>
            </a:r>
          </a:p>
          <a:p>
            <a:pPr marL="109728" indent="0">
              <a:buNone/>
            </a:pPr>
            <a:r>
              <a:rPr lang="en-AU" dirty="0" smtClean="0"/>
              <a:t>Patriarchy is </a:t>
            </a:r>
            <a:r>
              <a:rPr lang="en-AU" dirty="0"/>
              <a:t>a social system in which men hold primary power and predominate in roles of political leadership, moral authority, social privilege and control of property</a:t>
            </a:r>
            <a:r>
              <a:rPr lang="en-AU" dirty="0" smtClean="0"/>
              <a:t>.</a:t>
            </a:r>
          </a:p>
          <a:p>
            <a:pPr marL="109728" indent="0">
              <a:buNone/>
            </a:pPr>
            <a:r>
              <a:rPr lang="en-AU" dirty="0" smtClean="0"/>
              <a:t>Therefore, patriarchal societies may promote the belief that one gender is superior to the other and promote sexist behaviours such as discrimination based on gender. </a:t>
            </a:r>
            <a:endParaRPr lang="en-US" dirty="0" smtClean="0"/>
          </a:p>
        </p:txBody>
      </p:sp>
      <p:sp>
        <p:nvSpPr>
          <p:cNvPr id="3" name="Title 2"/>
          <p:cNvSpPr>
            <a:spLocks noGrp="1"/>
          </p:cNvSpPr>
          <p:nvPr>
            <p:ph type="title"/>
          </p:nvPr>
        </p:nvSpPr>
        <p:spPr/>
        <p:txBody>
          <a:bodyPr/>
          <a:lstStyle/>
          <a:p>
            <a:r>
              <a:rPr lang="en-US" dirty="0" smtClean="0"/>
              <a:t>Patriarchal ideology</a:t>
            </a:r>
            <a:endParaRPr lang="en-US" dirty="0"/>
          </a:p>
        </p:txBody>
      </p:sp>
    </p:spTree>
    <p:extLst>
      <p:ext uri="{BB962C8B-B14F-4D97-AF65-F5344CB8AC3E}">
        <p14:creationId xmlns:p14="http://schemas.microsoft.com/office/powerpoint/2010/main" val="347957556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1000"/>
                                        <p:tgtEl>
                                          <p:spTgt spid="2">
                                            <p:txEl>
                                              <p:pRg st="2" end="2"/>
                                            </p:txEl>
                                          </p:spTgt>
                                        </p:tgtEl>
                                      </p:cBhvr>
                                    </p:animEffect>
                                    <p:anim calcmode="lin" valueType="num">
                                      <p:cBhvr>
                                        <p:cTn id="2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124744"/>
            <a:ext cx="8229600" cy="4525963"/>
          </a:xfrm>
        </p:spPr>
        <p:txBody>
          <a:bodyPr/>
          <a:lstStyle/>
          <a:p>
            <a:pPr marL="109728" indent="0">
              <a:buNone/>
            </a:pPr>
            <a:r>
              <a:rPr lang="en-US" sz="2000" dirty="0" smtClean="0"/>
              <a:t>Patriarchy is one ideology, within gender discourse, which comes with a range of values, attitudes, beliefs and behaviours.</a:t>
            </a:r>
          </a:p>
          <a:p>
            <a:pPr marL="109728" indent="0">
              <a:buNone/>
            </a:pPr>
            <a:endParaRPr lang="en-US" dirty="0"/>
          </a:p>
        </p:txBody>
      </p:sp>
      <p:sp>
        <p:nvSpPr>
          <p:cNvPr id="3" name="Title 2"/>
          <p:cNvSpPr>
            <a:spLocks noGrp="1"/>
          </p:cNvSpPr>
          <p:nvPr>
            <p:ph type="title"/>
          </p:nvPr>
        </p:nvSpPr>
        <p:spPr>
          <a:xfrm>
            <a:off x="457200" y="274638"/>
            <a:ext cx="8229600" cy="706090"/>
          </a:xfrm>
        </p:spPr>
        <p:txBody>
          <a:bodyPr>
            <a:normAutofit fontScale="90000"/>
          </a:bodyPr>
          <a:lstStyle/>
          <a:p>
            <a:r>
              <a:rPr lang="en-US" dirty="0" smtClean="0"/>
              <a:t>e.g. Patriarchal ideology</a:t>
            </a:r>
            <a:endParaRPr lang="en-US" dirty="0"/>
          </a:p>
        </p:txBody>
      </p:sp>
      <p:sp>
        <p:nvSpPr>
          <p:cNvPr id="4" name="Rectangle 3"/>
          <p:cNvSpPr/>
          <p:nvPr/>
        </p:nvSpPr>
        <p:spPr>
          <a:xfrm>
            <a:off x="719572" y="1844824"/>
            <a:ext cx="7488832"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Patriarchy is said by some feminists to be the dominant ideology underpinning </a:t>
            </a:r>
            <a:r>
              <a:rPr lang="en-US" sz="2400" b="1" dirty="0"/>
              <a:t>gender </a:t>
            </a:r>
            <a:r>
              <a:rPr lang="en-US" sz="2400" b="1" dirty="0" smtClean="0"/>
              <a:t>discourse </a:t>
            </a:r>
            <a:r>
              <a:rPr lang="en-US" b="1" dirty="0"/>
              <a:t>world wide, including in the WW. </a:t>
            </a:r>
          </a:p>
        </p:txBody>
      </p:sp>
      <p:sp>
        <p:nvSpPr>
          <p:cNvPr id="5" name="Rectangle 4"/>
          <p:cNvSpPr/>
          <p:nvPr/>
        </p:nvSpPr>
        <p:spPr>
          <a:xfrm>
            <a:off x="1115616" y="2996952"/>
            <a:ext cx="6696744" cy="20500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Patriarchal ideology, in its extreme form, is </a:t>
            </a:r>
            <a:r>
              <a:rPr lang="en-US" b="1" dirty="0"/>
              <a:t>underpinned by values </a:t>
            </a:r>
            <a:r>
              <a:rPr lang="en-US" b="1" dirty="0" smtClean="0"/>
              <a:t>and beliefs such as the superiority of men, men as authority figures, the right of men to control institutions including the family, church and work and to control women’s property, sexuality and fertility.   </a:t>
            </a:r>
          </a:p>
          <a:p>
            <a:pPr algn="ctr"/>
            <a:endParaRPr lang="en-US" b="1" dirty="0"/>
          </a:p>
        </p:txBody>
      </p:sp>
      <p:sp>
        <p:nvSpPr>
          <p:cNvPr id="6" name="Oval 5"/>
          <p:cNvSpPr/>
          <p:nvPr/>
        </p:nvSpPr>
        <p:spPr>
          <a:xfrm>
            <a:off x="1727684" y="5085184"/>
            <a:ext cx="5472608" cy="16701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t>Behaviours </a:t>
            </a:r>
            <a:r>
              <a:rPr lang="en-US" sz="1400" b="1" dirty="0"/>
              <a:t>characteristic </a:t>
            </a:r>
            <a:r>
              <a:rPr lang="en-US" sz="1400" b="1" dirty="0" smtClean="0"/>
              <a:t>of extreme patriarchal ideology include use of stereotypes to suppress women, domestic violence, sexist and restrictive laws, and the inability of women to move freely in society.  </a:t>
            </a:r>
            <a:endParaRPr lang="en-US" sz="1400" b="1" dirty="0"/>
          </a:p>
        </p:txBody>
      </p:sp>
    </p:spTree>
    <p:extLst>
      <p:ext uri="{BB962C8B-B14F-4D97-AF65-F5344CB8AC3E}">
        <p14:creationId xmlns:p14="http://schemas.microsoft.com/office/powerpoint/2010/main" val="10429465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down)">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wipe(down)">
                                      <p:cBhvr>
                                        <p:cTn id="3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Colonial ideology is one ideology within race discourse </a:t>
            </a:r>
            <a:r>
              <a:rPr lang="en-US" sz="2000" dirty="0"/>
              <a:t>which comes with a range of values, attitudes, beliefs and behaviours</a:t>
            </a:r>
            <a:r>
              <a:rPr lang="en-US" sz="2000" dirty="0" smtClean="0"/>
              <a:t>.</a:t>
            </a:r>
          </a:p>
          <a:p>
            <a:endParaRPr lang="en-US" sz="2000" dirty="0"/>
          </a:p>
          <a:p>
            <a:pPr marL="109728" indent="0">
              <a:buNone/>
            </a:pPr>
            <a:endParaRPr lang="en-US" dirty="0"/>
          </a:p>
        </p:txBody>
      </p:sp>
      <p:sp>
        <p:nvSpPr>
          <p:cNvPr id="3" name="Title 2"/>
          <p:cNvSpPr>
            <a:spLocks noGrp="1"/>
          </p:cNvSpPr>
          <p:nvPr>
            <p:ph type="title"/>
          </p:nvPr>
        </p:nvSpPr>
        <p:spPr/>
        <p:txBody>
          <a:bodyPr/>
          <a:lstStyle/>
          <a:p>
            <a:r>
              <a:rPr lang="en-US" dirty="0" smtClean="0">
                <a:solidFill>
                  <a:srgbClr val="00B0F0"/>
                </a:solidFill>
              </a:rPr>
              <a:t>e.g. Colonial </a:t>
            </a:r>
            <a:r>
              <a:rPr lang="en-US" dirty="0">
                <a:solidFill>
                  <a:srgbClr val="00B0F0"/>
                </a:solidFill>
              </a:rPr>
              <a:t>I</a:t>
            </a:r>
            <a:r>
              <a:rPr lang="en-US" dirty="0" smtClean="0">
                <a:solidFill>
                  <a:srgbClr val="00B0F0"/>
                </a:solidFill>
              </a:rPr>
              <a:t>deology</a:t>
            </a:r>
            <a:endParaRPr lang="en-US" dirty="0">
              <a:solidFill>
                <a:srgbClr val="00B0F0"/>
              </a:solidFill>
            </a:endParaRPr>
          </a:p>
        </p:txBody>
      </p:sp>
      <p:sp>
        <p:nvSpPr>
          <p:cNvPr id="4" name="Rectangle 3"/>
          <p:cNvSpPr/>
          <p:nvPr/>
        </p:nvSpPr>
        <p:spPr>
          <a:xfrm>
            <a:off x="827584" y="2492896"/>
            <a:ext cx="7488832" cy="6480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This is an ideology that has largely been superseded by postcolonial ideology.</a:t>
            </a:r>
            <a:endParaRPr lang="en-US" dirty="0"/>
          </a:p>
        </p:txBody>
      </p:sp>
      <p:sp>
        <p:nvSpPr>
          <p:cNvPr id="5" name="Rectangle 4"/>
          <p:cNvSpPr/>
          <p:nvPr/>
        </p:nvSpPr>
        <p:spPr>
          <a:xfrm>
            <a:off x="1115616" y="3203234"/>
            <a:ext cx="6912768" cy="13058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Colonialism </a:t>
            </a:r>
            <a:r>
              <a:rPr lang="en-AU" dirty="0"/>
              <a:t>is based on the doctrine of </a:t>
            </a:r>
            <a:r>
              <a:rPr lang="en-AU" b="1" dirty="0"/>
              <a:t>cultural hierarchy and supremacy</a:t>
            </a:r>
            <a:r>
              <a:rPr lang="en-AU" dirty="0"/>
              <a:t>. The theory of </a:t>
            </a:r>
            <a:r>
              <a:rPr lang="en-AU" b="1" dirty="0"/>
              <a:t>colonialism</a:t>
            </a:r>
            <a:r>
              <a:rPr lang="en-AU" dirty="0"/>
              <a:t> is the domination by a metropolitan </a:t>
            </a:r>
            <a:r>
              <a:rPr lang="en-AU" dirty="0" smtClean="0"/>
              <a:t>centre </a:t>
            </a:r>
            <a:r>
              <a:rPr lang="en-AU" dirty="0"/>
              <a:t>which rules a distant territory through the implanting of settlements</a:t>
            </a:r>
            <a:r>
              <a:rPr lang="en-AU" dirty="0" smtClean="0"/>
              <a:t>. E.g. British colonies in India in the 19</a:t>
            </a:r>
            <a:r>
              <a:rPr lang="en-AU" baseline="30000" dirty="0" smtClean="0"/>
              <a:t>th</a:t>
            </a:r>
            <a:r>
              <a:rPr lang="en-AU" dirty="0" smtClean="0"/>
              <a:t> century.</a:t>
            </a:r>
            <a:endParaRPr lang="en-US" dirty="0"/>
          </a:p>
        </p:txBody>
      </p:sp>
      <p:sp>
        <p:nvSpPr>
          <p:cNvPr id="6" name="Oval 5"/>
          <p:cNvSpPr/>
          <p:nvPr/>
        </p:nvSpPr>
        <p:spPr>
          <a:xfrm>
            <a:off x="2483768" y="4653136"/>
            <a:ext cx="4608512" cy="18722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t>Colonialism is </a:t>
            </a:r>
            <a:r>
              <a:rPr lang="en-US" sz="1400" b="1" dirty="0"/>
              <a:t>underpinned by values and beliefs such as the superiority of </a:t>
            </a:r>
            <a:r>
              <a:rPr lang="en-US" sz="1400" b="1" dirty="0" smtClean="0"/>
              <a:t>white men and the inferiority of people of colour, white men </a:t>
            </a:r>
            <a:r>
              <a:rPr lang="en-US" sz="1400" b="1" dirty="0"/>
              <a:t>as authority figures, the right of </a:t>
            </a:r>
            <a:r>
              <a:rPr lang="en-US" sz="1400" b="1" dirty="0" smtClean="0"/>
              <a:t>white men </a:t>
            </a:r>
            <a:r>
              <a:rPr lang="en-US" sz="1400" b="1" dirty="0"/>
              <a:t>to </a:t>
            </a:r>
            <a:r>
              <a:rPr lang="en-US" sz="1400" b="1" dirty="0" smtClean="0"/>
              <a:t>control government, commerce and industry.</a:t>
            </a:r>
            <a:endParaRPr lang="en-US" sz="1400" dirty="0"/>
          </a:p>
        </p:txBody>
      </p:sp>
    </p:spTree>
    <p:extLst>
      <p:ext uri="{BB962C8B-B14F-4D97-AF65-F5344CB8AC3E}">
        <p14:creationId xmlns:p14="http://schemas.microsoft.com/office/powerpoint/2010/main" val="304050964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1000"/>
                                        <p:tgtEl>
                                          <p:spTgt spid="6"/>
                                        </p:tgtEl>
                                      </p:cBhvr>
                                    </p:animEffect>
                                    <p:anim calcmode="lin" valueType="num">
                                      <p:cBhvr>
                                        <p:cTn id="35" dur="1000" fill="hold"/>
                                        <p:tgtEl>
                                          <p:spTgt spid="6"/>
                                        </p:tgtEl>
                                        <p:attrNameLst>
                                          <p:attrName>ppt_x</p:attrName>
                                        </p:attrNameLst>
                                      </p:cBhvr>
                                      <p:tavLst>
                                        <p:tav tm="0">
                                          <p:val>
                                            <p:strVal val="#ppt_x"/>
                                          </p:val>
                                        </p:tav>
                                        <p:tav tm="100000">
                                          <p:val>
                                            <p:strVal val="#ppt_x"/>
                                          </p:val>
                                        </p:tav>
                                      </p:tavLst>
                                    </p:anim>
                                    <p:anim calcmode="lin" valueType="num">
                                      <p:cBhvr>
                                        <p:cTn id="3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AU" b="1" dirty="0"/>
              <a:t>Ideology</a:t>
            </a:r>
            <a:r>
              <a:rPr lang="en-AU" dirty="0"/>
              <a:t> is the lens through which a person views the </a:t>
            </a:r>
            <a:r>
              <a:rPr lang="en-AU" dirty="0" smtClean="0"/>
              <a:t>world but each individual’s ideology develops within the socialisation process. </a:t>
            </a:r>
          </a:p>
          <a:p>
            <a:pPr marL="109728" indent="0">
              <a:buNone/>
            </a:pPr>
            <a:r>
              <a:rPr lang="en-AU" dirty="0" smtClean="0"/>
              <a:t>We need to differentiate between:</a:t>
            </a:r>
          </a:p>
          <a:p>
            <a:pPr marL="109728" indent="0">
              <a:buNone/>
            </a:pPr>
            <a:r>
              <a:rPr lang="en-AU" dirty="0" smtClean="0"/>
              <a:t>A character’s ideology</a:t>
            </a:r>
          </a:p>
          <a:p>
            <a:pPr marL="109728" indent="0">
              <a:buNone/>
            </a:pPr>
            <a:r>
              <a:rPr lang="en-AU" dirty="0"/>
              <a:t>a</a:t>
            </a:r>
            <a:r>
              <a:rPr lang="en-AU" dirty="0" smtClean="0"/>
              <a:t>nd the</a:t>
            </a:r>
          </a:p>
          <a:p>
            <a:pPr marL="109728" indent="0">
              <a:buNone/>
            </a:pPr>
            <a:r>
              <a:rPr lang="en-AU" dirty="0"/>
              <a:t>i</a:t>
            </a:r>
            <a:r>
              <a:rPr lang="en-AU" dirty="0" smtClean="0"/>
              <a:t>deology underpinning the text.  </a:t>
            </a:r>
          </a:p>
        </p:txBody>
      </p:sp>
      <p:sp>
        <p:nvSpPr>
          <p:cNvPr id="3" name="Title 2"/>
          <p:cNvSpPr>
            <a:spLocks noGrp="1"/>
          </p:cNvSpPr>
          <p:nvPr>
            <p:ph type="title"/>
          </p:nvPr>
        </p:nvSpPr>
        <p:spPr/>
        <p:txBody>
          <a:bodyPr/>
          <a:lstStyle/>
          <a:p>
            <a:r>
              <a:rPr lang="en-US" dirty="0" smtClean="0">
                <a:solidFill>
                  <a:srgbClr val="00B0F0"/>
                </a:solidFill>
              </a:rPr>
              <a:t>Ideology</a:t>
            </a:r>
            <a:endParaRPr lang="en-US" dirty="0">
              <a:solidFill>
                <a:srgbClr val="00B0F0"/>
              </a:solidFill>
            </a:endParaRPr>
          </a:p>
        </p:txBody>
      </p:sp>
    </p:spTree>
    <p:extLst>
      <p:ext uri="{BB962C8B-B14F-4D97-AF65-F5344CB8AC3E}">
        <p14:creationId xmlns:p14="http://schemas.microsoft.com/office/powerpoint/2010/main" val="29473664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1000"/>
                                        <p:tgtEl>
                                          <p:spTgt spid="2">
                                            <p:txEl>
                                              <p:pRg st="0" end="0"/>
                                            </p:txEl>
                                          </p:spTgt>
                                        </p:tgtEl>
                                      </p:cBhvr>
                                    </p:animEffect>
                                    <p:anim calcmode="lin" valueType="num">
                                      <p:cBhvr>
                                        <p:cTn id="14"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anim calcmode="lin" valueType="num">
                                      <p:cBhvr>
                                        <p:cTn id="2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1000"/>
                                        <p:tgtEl>
                                          <p:spTgt spid="2">
                                            <p:txEl>
                                              <p:pRg st="2" end="2"/>
                                            </p:txEl>
                                          </p:spTgt>
                                        </p:tgtEl>
                                      </p:cBhvr>
                                    </p:animEffect>
                                    <p:anim calcmode="lin" valueType="num">
                                      <p:cBhvr>
                                        <p:cTn id="2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Effect transition="in" filter="fade">
                                      <p:cBhvr>
                                        <p:cTn id="34" dur="1000"/>
                                        <p:tgtEl>
                                          <p:spTgt spid="2">
                                            <p:txEl>
                                              <p:pRg st="3" end="3"/>
                                            </p:txEl>
                                          </p:spTgt>
                                        </p:tgtEl>
                                      </p:cBhvr>
                                    </p:animEffect>
                                    <p:anim calcmode="lin" valueType="num">
                                      <p:cBhvr>
                                        <p:cTn id="3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2">
                                            <p:txEl>
                                              <p:pRg st="4" end="4"/>
                                            </p:txEl>
                                          </p:spTgt>
                                        </p:tgtEl>
                                        <p:attrNameLst>
                                          <p:attrName>style.visibility</p:attrName>
                                        </p:attrNameLst>
                                      </p:cBhvr>
                                      <p:to>
                                        <p:strVal val="visible"/>
                                      </p:to>
                                    </p:set>
                                    <p:animEffect transition="in" filter="fade">
                                      <p:cBhvr>
                                        <p:cTn id="41" dur="1000"/>
                                        <p:tgtEl>
                                          <p:spTgt spid="2">
                                            <p:txEl>
                                              <p:pRg st="4" end="4"/>
                                            </p:txEl>
                                          </p:spTgt>
                                        </p:tgtEl>
                                      </p:cBhvr>
                                    </p:animEffect>
                                    <p:anim calcmode="lin" valueType="num">
                                      <p:cBhvr>
                                        <p:cTn id="4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AU" b="1" dirty="0" smtClean="0">
                <a:solidFill>
                  <a:srgbClr val="002060"/>
                </a:solidFill>
              </a:rPr>
              <a:t>Discourses identify the particular kinds of </a:t>
            </a:r>
            <a:r>
              <a:rPr lang="en-AU" b="1" dirty="0" smtClean="0">
                <a:solidFill>
                  <a:srgbClr val="FF0000"/>
                </a:solidFill>
              </a:rPr>
              <a:t>language and behaviours</a:t>
            </a:r>
            <a:r>
              <a:rPr lang="en-AU" b="1" dirty="0" smtClean="0">
                <a:solidFill>
                  <a:srgbClr val="002060"/>
                </a:solidFill>
              </a:rPr>
              <a:t> used by members of a social group and hence the sets of </a:t>
            </a:r>
            <a:r>
              <a:rPr lang="en-AU" b="1" dirty="0" smtClean="0">
                <a:solidFill>
                  <a:srgbClr val="FF0000"/>
                </a:solidFill>
              </a:rPr>
              <a:t>beliefs, values, attitudes and behaviours</a:t>
            </a:r>
            <a:r>
              <a:rPr lang="en-AU" b="1" dirty="0" smtClean="0">
                <a:solidFill>
                  <a:srgbClr val="002060"/>
                </a:solidFill>
              </a:rPr>
              <a:t> that define that group in relation to others. </a:t>
            </a:r>
          </a:p>
          <a:p>
            <a:pPr>
              <a:buNone/>
            </a:pPr>
            <a:r>
              <a:rPr lang="en-AU" b="1" dirty="0" smtClean="0">
                <a:solidFill>
                  <a:srgbClr val="002060"/>
                </a:solidFill>
              </a:rPr>
              <a:t>These discourses are underpinned by IDEOLOGY</a:t>
            </a:r>
            <a:r>
              <a:rPr lang="en-AU" b="1" dirty="0" smtClean="0"/>
              <a:t>. </a:t>
            </a:r>
          </a:p>
        </p:txBody>
      </p:sp>
      <p:sp>
        <p:nvSpPr>
          <p:cNvPr id="3" name="Title 2"/>
          <p:cNvSpPr>
            <a:spLocks noGrp="1"/>
          </p:cNvSpPr>
          <p:nvPr>
            <p:ph type="title"/>
          </p:nvPr>
        </p:nvSpPr>
        <p:spPr/>
        <p:txBody>
          <a:bodyPr/>
          <a:lstStyle/>
          <a:p>
            <a:r>
              <a:rPr lang="en-AU" dirty="0" smtClean="0">
                <a:solidFill>
                  <a:srgbClr val="002060"/>
                </a:solidFill>
              </a:rPr>
              <a:t>What is meant by discourse?</a:t>
            </a:r>
            <a:endParaRPr lang="en-AU" dirty="0">
              <a:solidFill>
                <a:srgbClr val="002060"/>
              </a:solidFill>
            </a:endParaRPr>
          </a:p>
        </p:txBody>
      </p:sp>
      <p:cxnSp>
        <p:nvCxnSpPr>
          <p:cNvPr id="5" name="Straight Arrow Connector 4"/>
          <p:cNvCxnSpPr/>
          <p:nvPr/>
        </p:nvCxnSpPr>
        <p:spPr>
          <a:xfrm flipV="1">
            <a:off x="1331640" y="2996952"/>
            <a:ext cx="1584176" cy="1296144"/>
          </a:xfrm>
          <a:prstGeom prst="straightConnector1">
            <a:avLst/>
          </a:prstGeom>
          <a:ln w="57150">
            <a:solidFill>
              <a:srgbClr val="002060"/>
            </a:solidFill>
            <a:tailEnd type="triangle"/>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63888" y="4523879"/>
            <a:ext cx="4574459" cy="1517918"/>
          </a:xfrm>
          <a:prstGeom prst="rect">
            <a:avLst/>
          </a:prstGeom>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0" end="0"/>
                                            </p:txEl>
                                          </p:spTgt>
                                        </p:tgtEl>
                                        <p:attrNameLst>
                                          <p:attrName>style.visibility</p:attrName>
                                        </p:attrNameLst>
                                      </p:cBhvr>
                                      <p:to>
                                        <p:strVal val="visible"/>
                                      </p:to>
                                    </p:set>
                                    <p:anim calcmode="lin" valueType="num">
                                      <p:cBhvr additive="base">
                                        <p:cTn id="25"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0" end="0"/>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2">
                                            <p:txEl>
                                              <p:pRg st="1" end="1"/>
                                            </p:txEl>
                                          </p:spTgt>
                                        </p:tgtEl>
                                        <p:attrNameLst>
                                          <p:attrName>style.visibility</p:attrName>
                                        </p:attrNameLst>
                                      </p:cBhvr>
                                      <p:to>
                                        <p:strVal val="visible"/>
                                      </p:to>
                                    </p:set>
                                    <p:anim calcmode="lin" valueType="num">
                                      <p:cBhvr additive="base">
                                        <p:cTn id="29"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additive="base">
                                        <p:cTn id="35" dur="500" fill="hold"/>
                                        <p:tgtEl>
                                          <p:spTgt spid="5"/>
                                        </p:tgtEl>
                                        <p:attrNameLst>
                                          <p:attrName>ppt_x</p:attrName>
                                        </p:attrNameLst>
                                      </p:cBhvr>
                                      <p:tavLst>
                                        <p:tav tm="0">
                                          <p:val>
                                            <p:strVal val="#ppt_x"/>
                                          </p:val>
                                        </p:tav>
                                        <p:tav tm="100000">
                                          <p:val>
                                            <p:strVal val="#ppt_x"/>
                                          </p:val>
                                        </p:tav>
                                      </p:tavLst>
                                    </p:anim>
                                    <p:anim calcmode="lin" valueType="num">
                                      <p:cBhvr additive="base">
                                        <p:cTn id="3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1" presetClass="entr" presetSubtype="1" fill="hold" nodeType="click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wheel(1)">
                                      <p:cBhvr>
                                        <p:cTn id="4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AU" b="1" dirty="0" smtClean="0">
                <a:solidFill>
                  <a:srgbClr val="002060"/>
                </a:solidFill>
              </a:rPr>
              <a:t>The body of </a:t>
            </a:r>
            <a:r>
              <a:rPr lang="en-AU" b="1" dirty="0" smtClean="0">
                <a:solidFill>
                  <a:srgbClr val="FF0000"/>
                </a:solidFill>
              </a:rPr>
              <a:t>ideas</a:t>
            </a:r>
            <a:r>
              <a:rPr lang="en-AU" b="1" dirty="0" smtClean="0">
                <a:solidFill>
                  <a:srgbClr val="002060"/>
                </a:solidFill>
              </a:rPr>
              <a:t> reflecting the social needs and aspirations of an individual, group, class, or culture within discourses.</a:t>
            </a:r>
            <a:br>
              <a:rPr lang="en-AU" b="1" dirty="0" smtClean="0">
                <a:solidFill>
                  <a:srgbClr val="002060"/>
                </a:solidFill>
              </a:rPr>
            </a:br>
            <a:r>
              <a:rPr lang="en-AU" b="1" dirty="0" smtClean="0">
                <a:solidFill>
                  <a:srgbClr val="002060"/>
                </a:solidFill>
              </a:rPr>
              <a:t>E.g. patriarchal, classist, bourgeois, racist, colonialist, materialist, humanist, religious, capitalist ideology etc.</a:t>
            </a:r>
          </a:p>
          <a:p>
            <a:pPr>
              <a:buNone/>
            </a:pPr>
            <a:r>
              <a:rPr lang="en-AU" b="1" dirty="0" smtClean="0">
                <a:solidFill>
                  <a:srgbClr val="FF0000"/>
                </a:solidFill>
              </a:rPr>
              <a:t>Includes values, attitudes, assumptions and beliefs</a:t>
            </a:r>
            <a:r>
              <a:rPr lang="en-AU" b="1" dirty="0" smtClean="0">
                <a:solidFill>
                  <a:srgbClr val="FF0000"/>
                </a:solidFill>
              </a:rPr>
              <a:t>.</a:t>
            </a:r>
          </a:p>
          <a:p>
            <a:pPr>
              <a:buNone/>
            </a:pPr>
            <a:r>
              <a:rPr lang="en-AU" b="1" dirty="0" smtClean="0">
                <a:solidFill>
                  <a:srgbClr val="FF0000"/>
                </a:solidFill>
              </a:rPr>
              <a:t>We have very polarised political ideology in US </a:t>
            </a:r>
            <a:r>
              <a:rPr lang="en-AU" b="1" dirty="0" err="1" smtClean="0">
                <a:solidFill>
                  <a:srgbClr val="FF0000"/>
                </a:solidFill>
              </a:rPr>
              <a:t>atm</a:t>
            </a:r>
            <a:r>
              <a:rPr lang="en-AU" b="1" dirty="0" smtClean="0">
                <a:solidFill>
                  <a:srgbClr val="FF0000"/>
                </a:solidFill>
              </a:rPr>
              <a:t> e.g. far right extremist views and liberal views at each </a:t>
            </a:r>
            <a:r>
              <a:rPr lang="en-AU" b="1" dirty="0" err="1" smtClean="0">
                <a:solidFill>
                  <a:srgbClr val="FF0000"/>
                </a:solidFill>
              </a:rPr>
              <a:t>eand</a:t>
            </a:r>
            <a:r>
              <a:rPr lang="en-AU" b="1" dirty="0" smtClean="0">
                <a:solidFill>
                  <a:srgbClr val="FF0000"/>
                </a:solidFill>
              </a:rPr>
              <a:t> of the spectrum.  </a:t>
            </a:r>
            <a:r>
              <a:rPr lang="en-AU" b="1" dirty="0" smtClean="0">
                <a:solidFill>
                  <a:srgbClr val="FF0000"/>
                </a:solidFill>
              </a:rPr>
              <a:t> </a:t>
            </a:r>
            <a:endParaRPr lang="en-AU" b="1" dirty="0" smtClean="0">
              <a:solidFill>
                <a:srgbClr val="FF0000"/>
              </a:solidFill>
            </a:endParaRPr>
          </a:p>
        </p:txBody>
      </p:sp>
      <p:sp>
        <p:nvSpPr>
          <p:cNvPr id="3" name="Title 2"/>
          <p:cNvSpPr>
            <a:spLocks noGrp="1"/>
          </p:cNvSpPr>
          <p:nvPr>
            <p:ph type="title"/>
          </p:nvPr>
        </p:nvSpPr>
        <p:spPr/>
        <p:txBody>
          <a:bodyPr/>
          <a:lstStyle/>
          <a:p>
            <a:r>
              <a:rPr lang="en-AU" dirty="0" smtClean="0">
                <a:solidFill>
                  <a:srgbClr val="002060"/>
                </a:solidFill>
              </a:rPr>
              <a:t>What is meant by ideology?</a:t>
            </a:r>
            <a:endParaRPr lang="en-AU" dirty="0">
              <a:solidFill>
                <a:srgbClr val="002060"/>
              </a:solidFill>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0" end="0"/>
                                            </p:txEl>
                                          </p:spTgt>
                                        </p:tgtEl>
                                        <p:attrNameLst>
                                          <p:attrName>style.visibility</p:attrName>
                                        </p:attrNameLst>
                                      </p:cBhvr>
                                      <p:to>
                                        <p:strVal val="visible"/>
                                      </p:to>
                                    </p:set>
                                    <p:anim calcmode="lin" valueType="num">
                                      <p:cBhvr additive="base">
                                        <p:cTn id="25"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1" end="1"/>
                                            </p:txEl>
                                          </p:spTgt>
                                        </p:tgtEl>
                                        <p:attrNameLst>
                                          <p:attrName>style.visibility</p:attrName>
                                        </p:attrNameLst>
                                      </p:cBhvr>
                                      <p:to>
                                        <p:strVal val="visible"/>
                                      </p:to>
                                    </p:set>
                                    <p:animEffect transition="in" filter="fade">
                                      <p:cBhvr>
                                        <p:cTn id="31" dur="1000"/>
                                        <p:tgtEl>
                                          <p:spTgt spid="2">
                                            <p:txEl>
                                              <p:pRg st="1" end="1"/>
                                            </p:txEl>
                                          </p:spTgt>
                                        </p:tgtEl>
                                      </p:cBhvr>
                                    </p:animEffect>
                                    <p:anim calcmode="lin" valueType="num">
                                      <p:cBhvr>
                                        <p:cTn id="3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2" end="2"/>
                                            </p:txEl>
                                          </p:spTgt>
                                        </p:tgtEl>
                                        <p:attrNameLst>
                                          <p:attrName>style.visibility</p:attrName>
                                        </p:attrNameLst>
                                      </p:cBhvr>
                                      <p:to>
                                        <p:strVal val="visible"/>
                                      </p:to>
                                    </p:set>
                                    <p:animEffect transition="in" filter="fade">
                                      <p:cBhvr>
                                        <p:cTn id="38" dur="1000"/>
                                        <p:tgtEl>
                                          <p:spTgt spid="2">
                                            <p:txEl>
                                              <p:pRg st="2" end="2"/>
                                            </p:txEl>
                                          </p:spTgt>
                                        </p:tgtEl>
                                      </p:cBhvr>
                                    </p:animEffect>
                                    <p:anim calcmode="lin" valueType="num">
                                      <p:cBhvr>
                                        <p:cTn id="3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39752" y="2132856"/>
            <a:ext cx="4572000" cy="2308324"/>
          </a:xfrm>
          <a:prstGeom prst="rect">
            <a:avLst/>
          </a:prstGeom>
        </p:spPr>
        <p:txBody>
          <a:bodyPr>
            <a:spAutoFit/>
          </a:bodyPr>
          <a:lstStyle/>
          <a:p>
            <a:r>
              <a:rPr lang="en-AU" b="1" dirty="0">
                <a:solidFill>
                  <a:srgbClr val="111111"/>
                </a:solidFill>
                <a:latin typeface="Roboto"/>
              </a:rPr>
              <a:t>Beliefs</a:t>
            </a:r>
            <a:r>
              <a:rPr lang="en-AU" dirty="0">
                <a:solidFill>
                  <a:srgbClr val="111111"/>
                </a:solidFill>
                <a:latin typeface="Roboto"/>
              </a:rPr>
              <a:t>, </a:t>
            </a:r>
            <a:r>
              <a:rPr lang="en-AU" b="1" dirty="0">
                <a:solidFill>
                  <a:srgbClr val="111111"/>
                </a:solidFill>
                <a:latin typeface="Roboto"/>
              </a:rPr>
              <a:t>Values</a:t>
            </a:r>
            <a:r>
              <a:rPr lang="en-AU" dirty="0">
                <a:solidFill>
                  <a:srgbClr val="111111"/>
                </a:solidFill>
                <a:latin typeface="Roboto"/>
              </a:rPr>
              <a:t>, Morals, </a:t>
            </a:r>
            <a:r>
              <a:rPr lang="en-AU" b="1" dirty="0">
                <a:solidFill>
                  <a:srgbClr val="111111"/>
                </a:solidFill>
                <a:latin typeface="Roboto"/>
              </a:rPr>
              <a:t>Assumptions</a:t>
            </a:r>
            <a:r>
              <a:rPr lang="en-AU" dirty="0">
                <a:solidFill>
                  <a:srgbClr val="111111"/>
                </a:solidFill>
                <a:latin typeface="Roboto"/>
              </a:rPr>
              <a:t> and </a:t>
            </a:r>
            <a:r>
              <a:rPr lang="en-AU" b="1" dirty="0">
                <a:solidFill>
                  <a:srgbClr val="111111"/>
                </a:solidFill>
                <a:latin typeface="Roboto"/>
              </a:rPr>
              <a:t>Attitudes Beliefs</a:t>
            </a:r>
            <a:r>
              <a:rPr lang="en-AU" dirty="0">
                <a:solidFill>
                  <a:srgbClr val="111111"/>
                </a:solidFill>
                <a:latin typeface="Roboto"/>
              </a:rPr>
              <a:t> are the convictions that we generally hold to be true, usually without actual proof or evidence and are basically </a:t>
            </a:r>
            <a:r>
              <a:rPr lang="en-AU" b="1" dirty="0">
                <a:solidFill>
                  <a:srgbClr val="111111"/>
                </a:solidFill>
                <a:latin typeface="Roboto"/>
              </a:rPr>
              <a:t>assumptions</a:t>
            </a:r>
            <a:r>
              <a:rPr lang="en-AU" dirty="0">
                <a:solidFill>
                  <a:srgbClr val="111111"/>
                </a:solidFill>
                <a:latin typeface="Roboto"/>
              </a:rPr>
              <a:t> that we make about ourselves, other in the world and how we expect things to be.</a:t>
            </a:r>
            <a:endParaRPr lang="en-US" dirty="0"/>
          </a:p>
        </p:txBody>
      </p:sp>
    </p:spTree>
    <p:extLst>
      <p:ext uri="{BB962C8B-B14F-4D97-AF65-F5344CB8AC3E}">
        <p14:creationId xmlns:p14="http://schemas.microsoft.com/office/powerpoint/2010/main" val="2203446972"/>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Values, Attitudes and Beliefs</a:t>
            </a:r>
            <a:endParaRPr lang="en-US" dirty="0"/>
          </a:p>
        </p:txBody>
      </p:sp>
      <p:pic>
        <p:nvPicPr>
          <p:cNvPr id="1026" name="Picture 2" descr="See the source im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7842" y="1481138"/>
            <a:ext cx="6028316" cy="4525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0998872"/>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ee the source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51411"/>
            <a:ext cx="11744822" cy="72322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343673"/>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What kinds of values, attitudes and beliefs underpin your choice?</a:t>
            </a:r>
          </a:p>
          <a:p>
            <a:r>
              <a:rPr lang="en-US" dirty="0" smtClean="0"/>
              <a:t>E.g. nurse values caring for others, believes in the sanctity and dignity of human life, demonstrates a nurturing attitude toward patients  </a:t>
            </a:r>
            <a:endParaRPr lang="en-US" dirty="0"/>
          </a:p>
        </p:txBody>
      </p:sp>
      <p:sp>
        <p:nvSpPr>
          <p:cNvPr id="3" name="Title 2"/>
          <p:cNvSpPr>
            <a:spLocks noGrp="1"/>
          </p:cNvSpPr>
          <p:nvPr>
            <p:ph type="title"/>
          </p:nvPr>
        </p:nvSpPr>
        <p:spPr/>
        <p:txBody>
          <a:bodyPr>
            <a:normAutofit fontScale="90000"/>
          </a:bodyPr>
          <a:lstStyle/>
          <a:p>
            <a:r>
              <a:rPr lang="en-US" dirty="0" smtClean="0"/>
              <a:t>What are your career aspirations? </a:t>
            </a:r>
            <a:endParaRPr lang="en-US" dirty="0"/>
          </a:p>
        </p:txBody>
      </p:sp>
    </p:spTree>
    <p:extLst>
      <p:ext uri="{BB962C8B-B14F-4D97-AF65-F5344CB8AC3E}">
        <p14:creationId xmlns:p14="http://schemas.microsoft.com/office/powerpoint/2010/main" val="1365242288"/>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AU" dirty="0" smtClean="0">
                <a:solidFill>
                  <a:srgbClr val="FF0000"/>
                </a:solidFill>
              </a:rPr>
              <a:t>Beliefs </a:t>
            </a:r>
            <a:r>
              <a:rPr lang="en-AU" dirty="0">
                <a:solidFill>
                  <a:srgbClr val="FF0000"/>
                </a:solidFill>
              </a:rPr>
              <a:t>or attitudes </a:t>
            </a:r>
            <a:r>
              <a:rPr lang="en-AU" dirty="0"/>
              <a:t>about such things as gender, religion, youth, age, disability, sexuality, social class and work that are taken for granted as being part of the fabric of the social practices of a particular culture. Cultural assumptions underlie cultural expressions in texts and may also be embedded in texts in various ways.</a:t>
            </a:r>
            <a:endParaRPr lang="en-US" dirty="0"/>
          </a:p>
        </p:txBody>
      </p:sp>
      <p:sp>
        <p:nvSpPr>
          <p:cNvPr id="3" name="Title 2"/>
          <p:cNvSpPr>
            <a:spLocks noGrp="1"/>
          </p:cNvSpPr>
          <p:nvPr>
            <p:ph type="title"/>
          </p:nvPr>
        </p:nvSpPr>
        <p:spPr/>
        <p:txBody>
          <a:bodyPr/>
          <a:lstStyle/>
          <a:p>
            <a:r>
              <a:rPr lang="en-US" dirty="0" smtClean="0"/>
              <a:t>Cultural assumptions</a:t>
            </a:r>
            <a:endParaRPr lang="en-US" dirty="0"/>
          </a:p>
        </p:txBody>
      </p:sp>
    </p:spTree>
    <p:extLst>
      <p:ext uri="{BB962C8B-B14F-4D97-AF65-F5344CB8AC3E}">
        <p14:creationId xmlns:p14="http://schemas.microsoft.com/office/powerpoint/2010/main" val="4240460240"/>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Capitalist</a:t>
            </a:r>
          </a:p>
          <a:p>
            <a:r>
              <a:rPr lang="en-US" dirty="0" smtClean="0"/>
              <a:t>Patriarchal</a:t>
            </a:r>
          </a:p>
          <a:p>
            <a:r>
              <a:rPr lang="en-US" dirty="0" smtClean="0"/>
              <a:t>Colonial</a:t>
            </a:r>
          </a:p>
          <a:p>
            <a:r>
              <a:rPr lang="en-US" dirty="0" smtClean="0"/>
              <a:t>Environmental</a:t>
            </a:r>
          </a:p>
          <a:p>
            <a:r>
              <a:rPr lang="en-US" dirty="0" smtClean="0"/>
              <a:t>Religious</a:t>
            </a:r>
            <a:endParaRPr lang="en-US" dirty="0"/>
          </a:p>
          <a:p>
            <a:pPr marL="109728" indent="0">
              <a:buNone/>
            </a:pPr>
            <a:r>
              <a:rPr lang="en-US" dirty="0" smtClean="0"/>
              <a:t>See further examples on ideology hand out. Familiarize yourself with a range of ideologies. </a:t>
            </a:r>
          </a:p>
          <a:p>
            <a:endParaRPr lang="en-US" dirty="0"/>
          </a:p>
        </p:txBody>
      </p:sp>
      <p:sp>
        <p:nvSpPr>
          <p:cNvPr id="3" name="Title 2"/>
          <p:cNvSpPr>
            <a:spLocks noGrp="1"/>
          </p:cNvSpPr>
          <p:nvPr>
            <p:ph type="title"/>
          </p:nvPr>
        </p:nvSpPr>
        <p:spPr/>
        <p:txBody>
          <a:bodyPr>
            <a:normAutofit fontScale="90000"/>
          </a:bodyPr>
          <a:lstStyle/>
          <a:p>
            <a:r>
              <a:rPr lang="en-US" dirty="0" smtClean="0"/>
              <a:t>Some ideologies you are familiar with</a:t>
            </a:r>
            <a:endParaRPr lang="en-US" dirty="0"/>
          </a:p>
        </p:txBody>
      </p:sp>
    </p:spTree>
    <p:extLst>
      <p:ext uri="{BB962C8B-B14F-4D97-AF65-F5344CB8AC3E}">
        <p14:creationId xmlns:p14="http://schemas.microsoft.com/office/powerpoint/2010/main" val="1078093089"/>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3395</TotalTime>
  <Words>626</Words>
  <Application>Microsoft Office PowerPoint</Application>
  <PresentationFormat>On-screen Show (4:3)</PresentationFormat>
  <Paragraphs>49</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Lucida Sans Unicode</vt:lpstr>
      <vt:lpstr>Roboto</vt:lpstr>
      <vt:lpstr>Verdana</vt:lpstr>
      <vt:lpstr>Wingdings 2</vt:lpstr>
      <vt:lpstr>Wingdings 3</vt:lpstr>
      <vt:lpstr>Concourse</vt:lpstr>
      <vt:lpstr>Ideology </vt:lpstr>
      <vt:lpstr>What is meant by discourse?</vt:lpstr>
      <vt:lpstr>What is meant by ideology?</vt:lpstr>
      <vt:lpstr>PowerPoint Presentation</vt:lpstr>
      <vt:lpstr>Values, Attitudes and Beliefs</vt:lpstr>
      <vt:lpstr>PowerPoint Presentation</vt:lpstr>
      <vt:lpstr>What are your career aspirations? </vt:lpstr>
      <vt:lpstr>Cultural assumptions</vt:lpstr>
      <vt:lpstr>Some ideologies you are familiar with</vt:lpstr>
      <vt:lpstr>e.g. Capitalist ideology</vt:lpstr>
      <vt:lpstr>Patriarchal ideology</vt:lpstr>
      <vt:lpstr>e.g. Patriarchal ideology</vt:lpstr>
      <vt:lpstr>e.g. Colonial Ideology</vt:lpstr>
      <vt:lpstr>Ideology</vt:lpstr>
    </vt:vector>
  </TitlesOfParts>
  <Company>West Moreton Anglican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Unpacking Discourse and Ideology</dc:title>
  <dc:creator>ewoolaston</dc:creator>
  <cp:lastModifiedBy>Elizabeth Woolaston</cp:lastModifiedBy>
  <cp:revision>106</cp:revision>
  <dcterms:created xsi:type="dcterms:W3CDTF">2011-05-05T00:42:08Z</dcterms:created>
  <dcterms:modified xsi:type="dcterms:W3CDTF">2020-09-02T08:23:53Z</dcterms:modified>
</cp:coreProperties>
</file>