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93" r:id="rId27"/>
    <p:sldId id="281" r:id="rId28"/>
    <p:sldId id="282" r:id="rId29"/>
    <p:sldId id="294" r:id="rId30"/>
    <p:sldId id="283" r:id="rId31"/>
    <p:sldId id="295" r:id="rId32"/>
    <p:sldId id="284" r:id="rId33"/>
    <p:sldId id="285" r:id="rId34"/>
    <p:sldId id="296" r:id="rId35"/>
    <p:sldId id="286" r:id="rId36"/>
    <p:sldId id="287" r:id="rId37"/>
    <p:sldId id="297" r:id="rId38"/>
    <p:sldId id="288" r:id="rId39"/>
    <p:sldId id="289" r:id="rId40"/>
    <p:sldId id="290" r:id="rId41"/>
    <p:sldId id="291" r:id="rId42"/>
    <p:sldId id="292" r:id="rId43"/>
  </p:sldIdLst>
  <p:sldSz cx="9144000" cy="5143500" type="screen16x9"/>
  <p:notesSz cx="6858000" cy="9144000"/>
  <p:embeddedFontLst>
    <p:embeddedFont>
      <p:font typeface="PT Sans Narrow" charset="-18"/>
      <p:regular r:id="rId45"/>
      <p:bold r:id="rId46"/>
    </p:embeddedFont>
    <p:embeddedFont>
      <p:font typeface="Open Sans"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47" d="100"/>
          <a:sy n="147" d="100"/>
        </p:scale>
        <p:origin x="-594" y="-96"/>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b1bd2803a2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b1bd2803a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b1bd2803a2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b1bd2803a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b1bd2803a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b1bd2803a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1bd2803a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b1bd2803a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b1bd2803a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b1bd2803a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b1bd2803a2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b1bd2803a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b1bd2803a2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b1bd2803a2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b1bb69137a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b1bb69137a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b1bb69137a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b1bb69137a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b1bb69137a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b1bb69137a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b1bb69137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b1bb6913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b1bb69137a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b1bb69137a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b1bb69137a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b1bb69137a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1bd2803a2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b1bd2803a2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b1bb69137a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b1bb69137a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1bb69137a_0_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b1bb69137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1bb69137a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b1bb69137a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1bb69137a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b1bb69137a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1210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1bd2803a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b1bd2803a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1bd2803a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b1bd2803a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1bd2803a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b1bd2803a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0770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b1bd2803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b1bd2803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b1bd2803a2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b1bd2803a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b1bd2803a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b1bd2803a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64410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b1bd2803a2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b1bd2803a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b1bd2803a2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b1bd2803a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b1bd2803a2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b1bd2803a2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84093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b1bd2803a2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b1bd2803a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b1bd2803a2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b1bd2803a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b1bd2803a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b1bd2803a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67291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b1bb69137a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b1bb69137a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b1bb69137a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b1bb69137a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b1bd2803a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b1bd2803a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b1bb69137a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b1bb69137a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b1bb69137a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b1bb69137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b1bd2803a2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b1bd2803a2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b1bd2803a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b1bd2803a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b1bd2803a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b1bd2803a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b1bd2803a2_0_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b1bd2803a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b1bd2803a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b1bd2803a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b1bd2803a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b1bd2803a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3650" y="1652914"/>
            <a:ext cx="7136700" cy="102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l" sz="3160" dirty="0"/>
              <a:t>Strategia rozwoju Fundacji na rzecz dzieci i młodzieży ,,Na krańcu tęczy” na lata </a:t>
            </a:r>
            <a:r>
              <a:rPr lang="pl" sz="3160" dirty="0" smtClean="0"/>
              <a:t>2023-2026</a:t>
            </a:r>
            <a:endParaRPr sz="3160" dirty="0"/>
          </a:p>
        </p:txBody>
      </p:sp>
      <p:pic>
        <p:nvPicPr>
          <p:cNvPr id="67" name="Google Shape;67;p13"/>
          <p:cNvPicPr preferRelativeResize="0"/>
          <p:nvPr/>
        </p:nvPicPr>
        <p:blipFill>
          <a:blip r:embed="rId3">
            <a:alphaModFix/>
          </a:blip>
          <a:stretch>
            <a:fillRect/>
          </a:stretch>
        </p:blipFill>
        <p:spPr>
          <a:xfrm>
            <a:off x="2952750" y="2638339"/>
            <a:ext cx="3238500" cy="1409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286350" y="814800"/>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pl"/>
              <a:t>ZARZĄD FUNDACJI:</a:t>
            </a:r>
            <a:endParaRPr/>
          </a:p>
        </p:txBody>
      </p:sp>
      <p:sp>
        <p:nvSpPr>
          <p:cNvPr id="131" name="Google Shape;131;p22"/>
          <p:cNvSpPr txBox="1"/>
          <p:nvPr/>
        </p:nvSpPr>
        <p:spPr>
          <a:xfrm>
            <a:off x="480650" y="2886900"/>
            <a:ext cx="8101200" cy="157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l" sz="1800">
                <a:solidFill>
                  <a:schemeClr val="lt1"/>
                </a:solidFill>
              </a:rPr>
              <a:t>Tomasz Jagielski- Prezes Zarządu</a:t>
            </a:r>
            <a:endParaRPr sz="1800">
              <a:solidFill>
                <a:schemeClr val="lt1"/>
              </a:solidFill>
            </a:endParaRPr>
          </a:p>
          <a:p>
            <a:pPr marL="0" lvl="0" indent="0" algn="ctr" rtl="0">
              <a:spcBef>
                <a:spcPts val="0"/>
              </a:spcBef>
              <a:spcAft>
                <a:spcPts val="0"/>
              </a:spcAft>
              <a:buNone/>
            </a:pPr>
            <a:r>
              <a:rPr lang="pl" sz="1800">
                <a:solidFill>
                  <a:schemeClr val="lt1"/>
                </a:solidFill>
              </a:rPr>
              <a:t>Justyna Polańska- Radwańska- członek Zarządu</a:t>
            </a:r>
            <a:endParaRPr sz="1800">
              <a:solidFill>
                <a:schemeClr val="lt1"/>
              </a:solidFill>
            </a:endParaRPr>
          </a:p>
          <a:p>
            <a:pPr marL="0" lvl="0" indent="0" algn="ctr" rtl="0">
              <a:spcBef>
                <a:spcPts val="0"/>
              </a:spcBef>
              <a:spcAft>
                <a:spcPts val="0"/>
              </a:spcAft>
              <a:buNone/>
            </a:pPr>
            <a:r>
              <a:rPr lang="pl" sz="1800">
                <a:solidFill>
                  <a:schemeClr val="lt1"/>
                </a:solidFill>
              </a:rPr>
              <a:t>Marzena Jagielska- członek Zarządu</a:t>
            </a:r>
            <a:endParaRPr sz="1800">
              <a:solidFill>
                <a:schemeClr val="lt1"/>
              </a:solidFill>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a:p>
            <a:pPr marL="0" lvl="0" indent="0" algn="l" rtl="0">
              <a:spcBef>
                <a:spcPts val="0"/>
              </a:spcBef>
              <a:spcAft>
                <a:spcPts val="0"/>
              </a:spcAft>
              <a:buNone/>
            </a:pPr>
            <a:endParaRPr sz="1800">
              <a:solidFill>
                <a:schemeClr val="dk2"/>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131685" y="0"/>
            <a:ext cx="4045200" cy="167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l" sz="4090" dirty="0"/>
              <a:t>Działania </a:t>
            </a:r>
            <a:endParaRPr sz="4090" dirty="0"/>
          </a:p>
          <a:p>
            <a:pPr marL="0" lvl="0" indent="0" algn="ctr" rtl="0">
              <a:spcBef>
                <a:spcPts val="0"/>
              </a:spcBef>
              <a:spcAft>
                <a:spcPts val="0"/>
              </a:spcAft>
              <a:buSzPts val="990"/>
              <a:buNone/>
            </a:pPr>
            <a:r>
              <a:rPr lang="pl" sz="4090" dirty="0"/>
              <a:t>Zarządu:</a:t>
            </a:r>
            <a:endParaRPr sz="4090" dirty="0"/>
          </a:p>
        </p:txBody>
      </p:sp>
      <p:sp>
        <p:nvSpPr>
          <p:cNvPr id="137" name="Google Shape;137;p23"/>
          <p:cNvSpPr txBox="1">
            <a:spLocks noGrp="1"/>
          </p:cNvSpPr>
          <p:nvPr>
            <p:ph type="body" idx="2"/>
          </p:nvPr>
        </p:nvSpPr>
        <p:spPr>
          <a:xfrm>
            <a:off x="4740000" y="993875"/>
            <a:ext cx="4404000" cy="355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 sz="1300">
                <a:latin typeface="Arial"/>
                <a:ea typeface="Arial"/>
                <a:cs typeface="Arial"/>
                <a:sym typeface="Arial"/>
              </a:rPr>
              <a:t>a) kierowanie działalnością Fundacji i reprezentowanie jej na zewnątrz,</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b) podejmowanie decyzji we wszelkich sprawach dotyczących działalności fundacji,</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c) wytyczenie głównych kierunków działania Fundacji,</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d) opracowywanie rocznych i wieloletnich planów działania Fundacji,</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e) opracowanie rocznych sprawozdań merytorycznych i finansowych z działalności,</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I) sprawowanie zarządu nad majątkiem Fundacji,</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g) ustalanie wielkości zatrudnienia i wysokości środków na wynagrodzenia pracowników,</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h) przyjmowanie darowizn, subwencji, dotacji,</a:t>
            </a:r>
            <a:endParaRPr sz="1300">
              <a:latin typeface="Arial"/>
              <a:ea typeface="Arial"/>
              <a:cs typeface="Arial"/>
              <a:sym typeface="Arial"/>
            </a:endParaRPr>
          </a:p>
          <a:p>
            <a:pPr marL="0" lvl="0" indent="0" algn="l" rtl="0">
              <a:spcBef>
                <a:spcPts val="1200"/>
              </a:spcBef>
              <a:spcAft>
                <a:spcPts val="0"/>
              </a:spcAft>
              <a:buNone/>
            </a:pPr>
            <a:r>
              <a:rPr lang="pl" sz="1300">
                <a:latin typeface="Arial"/>
                <a:ea typeface="Arial"/>
                <a:cs typeface="Arial"/>
                <a:sym typeface="Arial"/>
              </a:rPr>
              <a:t>i) dokonywanie zmian statutu Fundacji</a:t>
            </a:r>
            <a:endParaRPr sz="1300"/>
          </a:p>
          <a:p>
            <a:pPr marL="0" lvl="0" indent="0" algn="l" rtl="0">
              <a:spcBef>
                <a:spcPts val="1200"/>
              </a:spcBef>
              <a:spcAft>
                <a:spcPts val="1200"/>
              </a:spcAft>
              <a:buNone/>
            </a:pPr>
            <a:endParaRPr/>
          </a:p>
        </p:txBody>
      </p:sp>
      <p:pic>
        <p:nvPicPr>
          <p:cNvPr id="3" name="Obraz 2" descr="Obraz zawierający na wolnym powietrzu, ubrania, osoba, niebo&#10;&#10;Opis wygenerowany automatycznie">
            <a:extLst>
              <a:ext uri="{FF2B5EF4-FFF2-40B4-BE49-F238E27FC236}">
                <a16:creationId xmlns:a16="http://schemas.microsoft.com/office/drawing/2014/main" xmlns="" id="{79FDCACD-A2E1-3ED9-FAB5-3A0656BF027D}"/>
              </a:ext>
            </a:extLst>
          </p:cNvPr>
          <p:cNvPicPr>
            <a:picLocks noChangeAspect="1"/>
          </p:cNvPicPr>
          <p:nvPr/>
        </p:nvPicPr>
        <p:blipFill>
          <a:blip r:embed="rId3"/>
          <a:stretch>
            <a:fillRect/>
          </a:stretch>
        </p:blipFill>
        <p:spPr>
          <a:xfrm>
            <a:off x="415513" y="1899753"/>
            <a:ext cx="3669758" cy="24597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body" idx="2"/>
          </p:nvPr>
        </p:nvSpPr>
        <p:spPr>
          <a:xfrm>
            <a:off x="5006000" y="1189775"/>
            <a:ext cx="3837000" cy="3695100"/>
          </a:xfrm>
          <a:prstGeom prst="rect">
            <a:avLst/>
          </a:prstGeom>
        </p:spPr>
        <p:txBody>
          <a:bodyPr spcFirstLastPara="1" wrap="square" lIns="91425" tIns="91425" rIns="91425" bIns="91425" anchor="ctr" anchorCtr="0">
            <a:normAutofit fontScale="85000" lnSpcReduction="20000"/>
          </a:bodyPr>
          <a:lstStyle/>
          <a:p>
            <a:pPr marL="0" lvl="0" indent="0" algn="l" rtl="0">
              <a:spcBef>
                <a:spcPts val="0"/>
              </a:spcBef>
              <a:spcAft>
                <a:spcPts val="0"/>
              </a:spcAft>
              <a:buNone/>
            </a:pPr>
            <a:r>
              <a:rPr lang="pl">
                <a:latin typeface="Arial"/>
                <a:ea typeface="Arial"/>
                <a:cs typeface="Arial"/>
                <a:sym typeface="Arial"/>
              </a:rPr>
              <a:t>Celem statutowym Fundacji jest wyrównywanie szans edukacyjnych</a:t>
            </a:r>
            <a:endParaRPr>
              <a:latin typeface="Arial"/>
              <a:ea typeface="Arial"/>
              <a:cs typeface="Arial"/>
              <a:sym typeface="Arial"/>
            </a:endParaRPr>
          </a:p>
          <a:p>
            <a:pPr marL="0" lvl="0" indent="0" algn="l" rtl="0">
              <a:spcBef>
                <a:spcPts val="1200"/>
              </a:spcBef>
              <a:spcAft>
                <a:spcPts val="0"/>
              </a:spcAft>
              <a:buNone/>
            </a:pPr>
            <a:r>
              <a:rPr lang="pl">
                <a:latin typeface="Arial"/>
                <a:ea typeface="Arial"/>
                <a:cs typeface="Arial"/>
                <a:sym typeface="Arial"/>
              </a:rPr>
              <a:t>dzieci i młodzieży, ze szczególnym uwzględnieniem dzieci i młodzieży mieszkającej</a:t>
            </a:r>
            <a:endParaRPr>
              <a:latin typeface="Arial"/>
              <a:ea typeface="Arial"/>
              <a:cs typeface="Arial"/>
              <a:sym typeface="Arial"/>
            </a:endParaRPr>
          </a:p>
          <a:p>
            <a:pPr marL="0" lvl="0" indent="0" algn="l" rtl="0">
              <a:spcBef>
                <a:spcPts val="1200"/>
              </a:spcBef>
              <a:spcAft>
                <a:spcPts val="0"/>
              </a:spcAft>
              <a:buNone/>
            </a:pPr>
            <a:r>
              <a:rPr lang="pl">
                <a:latin typeface="Arial"/>
                <a:ea typeface="Arial"/>
                <a:cs typeface="Arial"/>
                <a:sym typeface="Arial"/>
              </a:rPr>
              <a:t>na terenach wiejskich, a także aktywizacja społeczna i zawodowa dorosłych oraz</a:t>
            </a:r>
            <a:endParaRPr>
              <a:latin typeface="Arial"/>
              <a:ea typeface="Arial"/>
              <a:cs typeface="Arial"/>
              <a:sym typeface="Arial"/>
            </a:endParaRPr>
          </a:p>
          <a:p>
            <a:pPr marL="0" lvl="0" indent="0" algn="l" rtl="0">
              <a:spcBef>
                <a:spcPts val="1200"/>
              </a:spcBef>
              <a:spcAft>
                <a:spcPts val="0"/>
              </a:spcAft>
              <a:buNone/>
            </a:pPr>
            <a:r>
              <a:rPr lang="pl">
                <a:latin typeface="Arial"/>
                <a:ea typeface="Arial"/>
                <a:cs typeface="Arial"/>
                <a:sym typeface="Arial"/>
              </a:rPr>
              <a:t>rozwój i promocja dziedzictwa kulturowego i historycznego, ze szczególnym</a:t>
            </a:r>
            <a:endParaRPr>
              <a:latin typeface="Arial"/>
              <a:ea typeface="Arial"/>
              <a:cs typeface="Arial"/>
              <a:sym typeface="Arial"/>
            </a:endParaRPr>
          </a:p>
          <a:p>
            <a:pPr marL="0" lvl="0" indent="0" algn="l" rtl="0">
              <a:spcBef>
                <a:spcPts val="1200"/>
              </a:spcBef>
              <a:spcAft>
                <a:spcPts val="0"/>
              </a:spcAft>
              <a:buNone/>
            </a:pPr>
            <a:r>
              <a:rPr lang="pl">
                <a:latin typeface="Arial"/>
                <a:ea typeface="Arial"/>
                <a:cs typeface="Arial"/>
                <a:sym typeface="Arial"/>
              </a:rPr>
              <a:t>uwzględnieniem historii i kultury regionu.</a:t>
            </a:r>
            <a:endParaRPr>
              <a:latin typeface="Arial"/>
              <a:ea typeface="Arial"/>
              <a:cs typeface="Arial"/>
              <a:sym typeface="Arial"/>
            </a:endParaRPr>
          </a:p>
          <a:p>
            <a:pPr marL="0" lvl="0" indent="0" algn="l" rtl="0">
              <a:spcBef>
                <a:spcPts val="1200"/>
              </a:spcBef>
              <a:spcAft>
                <a:spcPts val="0"/>
              </a:spcAft>
              <a:buNone/>
            </a:pPr>
            <a:r>
              <a:rPr lang="pl">
                <a:latin typeface="Arial"/>
                <a:ea typeface="Arial"/>
                <a:cs typeface="Arial"/>
                <a:sym typeface="Arial"/>
              </a:rPr>
              <a:t> Do zadań Fundacji należą w szczególności zadania z zakresu:</a:t>
            </a:r>
            <a:endParaRPr>
              <a:latin typeface="Arial"/>
              <a:ea typeface="Arial"/>
              <a:cs typeface="Arial"/>
              <a:sym typeface="Arial"/>
            </a:endParaRPr>
          </a:p>
          <a:p>
            <a:pPr marL="0" lvl="0" indent="0" algn="l" rtl="0">
              <a:spcBef>
                <a:spcPts val="1200"/>
              </a:spcBef>
              <a:spcAft>
                <a:spcPts val="0"/>
              </a:spcAft>
              <a:buNone/>
            </a:pPr>
            <a:endParaRPr>
              <a:latin typeface="Arial"/>
              <a:ea typeface="Arial"/>
              <a:cs typeface="Arial"/>
              <a:sym typeface="Arial"/>
            </a:endParaRPr>
          </a:p>
          <a:p>
            <a:pPr marL="0" lvl="0" indent="0" algn="l" rtl="0">
              <a:spcBef>
                <a:spcPts val="1200"/>
              </a:spcBef>
              <a:spcAft>
                <a:spcPts val="1200"/>
              </a:spcAft>
              <a:buNone/>
            </a:pPr>
            <a:endParaRPr>
              <a:latin typeface="Arial"/>
              <a:ea typeface="Arial"/>
              <a:cs typeface="Arial"/>
              <a:sym typeface="Arial"/>
            </a:endParaRPr>
          </a:p>
        </p:txBody>
      </p:sp>
      <p:pic>
        <p:nvPicPr>
          <p:cNvPr id="144" name="Google Shape;144;p24"/>
          <p:cNvPicPr preferRelativeResize="0"/>
          <p:nvPr/>
        </p:nvPicPr>
        <p:blipFill>
          <a:blip r:embed="rId3">
            <a:alphaModFix/>
          </a:blip>
          <a:stretch>
            <a:fillRect/>
          </a:stretch>
        </p:blipFill>
        <p:spPr>
          <a:xfrm>
            <a:off x="0" y="0"/>
            <a:ext cx="4907025" cy="5143499"/>
          </a:xfrm>
          <a:prstGeom prst="rect">
            <a:avLst/>
          </a:prstGeom>
          <a:noFill/>
          <a:ln>
            <a:noFill/>
          </a:ln>
        </p:spPr>
      </p:pic>
      <p:sp>
        <p:nvSpPr>
          <p:cNvPr id="145" name="Google Shape;145;p24"/>
          <p:cNvSpPr txBox="1">
            <a:spLocks noGrp="1"/>
          </p:cNvSpPr>
          <p:nvPr>
            <p:ph type="title"/>
          </p:nvPr>
        </p:nvSpPr>
        <p:spPr>
          <a:xfrm>
            <a:off x="4701525" y="201750"/>
            <a:ext cx="4045200" cy="816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
              <a:t>CELE STATUTOWE: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body" idx="1"/>
          </p:nvPr>
        </p:nvSpPr>
        <p:spPr>
          <a:xfrm>
            <a:off x="319075" y="546875"/>
            <a:ext cx="4115100" cy="33399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440"/>
              <a:buNone/>
            </a:pPr>
            <a:r>
              <a:rPr lang="pl" sz="1320">
                <a:solidFill>
                  <a:srgbClr val="000000"/>
                </a:solidFill>
                <a:latin typeface="Arial"/>
                <a:ea typeface="Arial"/>
                <a:cs typeface="Arial"/>
                <a:sym typeface="Arial"/>
              </a:rPr>
              <a:t>1/organizacji spotkań, szkoleń, warsztatów i innych w zakresie edukacji dzieci i młodzieży, wyrównywanie szans edukacyjnych, a także przeciwdziałanie patologii społecznej i wykluczeniom, w tym prowadzenie działań z udziałem specjalnie przeszkolonych zwierząt</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SzPts val="440"/>
              <a:buNone/>
            </a:pPr>
            <a:r>
              <a:rPr lang="pl" sz="1320">
                <a:solidFill>
                  <a:srgbClr val="000000"/>
                </a:solidFill>
                <a:latin typeface="Arial"/>
                <a:ea typeface="Arial"/>
                <a:cs typeface="Arial"/>
                <a:sym typeface="Arial"/>
              </a:rPr>
              <a:t>2/podejmowanie działań z zakresu animacji kultury i promocji dziedzictwa kulturowego</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SzPts val="440"/>
              <a:buNone/>
            </a:pPr>
            <a:r>
              <a:rPr lang="pl" sz="1320">
                <a:solidFill>
                  <a:srgbClr val="000000"/>
                </a:solidFill>
                <a:latin typeface="Arial"/>
                <a:ea typeface="Arial"/>
                <a:cs typeface="Arial"/>
                <a:sym typeface="Arial"/>
              </a:rPr>
              <a:t>3/podejmowanie działań na rzecz powstawania nieformalnych grup, których celem będzie praca na rzecz rozwoju środowisk lokalnych, inicjowania powstawania m. in. klubów młodzieżowych</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SzPts val="440"/>
              <a:buNone/>
            </a:pPr>
            <a:r>
              <a:rPr lang="pl" sz="1320">
                <a:solidFill>
                  <a:srgbClr val="000000"/>
                </a:solidFill>
                <a:latin typeface="Arial"/>
                <a:ea typeface="Arial"/>
                <a:cs typeface="Arial"/>
                <a:sym typeface="Arial"/>
              </a:rPr>
              <a:t>4/podejmowanie działań na rzecz współpracy międzypokoleniowej</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SzPts val="440"/>
              <a:buNone/>
            </a:pP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SzPts val="440"/>
              <a:buNone/>
            </a:pPr>
            <a:endParaRPr sz="1320">
              <a:solidFill>
                <a:srgbClr val="000000"/>
              </a:solidFill>
              <a:latin typeface="Arial"/>
              <a:ea typeface="Arial"/>
              <a:cs typeface="Arial"/>
              <a:sym typeface="Arial"/>
            </a:endParaRPr>
          </a:p>
          <a:p>
            <a:pPr marL="0" lvl="0" indent="0" algn="l" rtl="0">
              <a:lnSpc>
                <a:spcPct val="95000"/>
              </a:lnSpc>
              <a:spcBef>
                <a:spcPts val="1200"/>
              </a:spcBef>
              <a:spcAft>
                <a:spcPts val="1200"/>
              </a:spcAft>
              <a:buSzPts val="440"/>
              <a:buNone/>
            </a:pPr>
            <a:endParaRPr sz="1320">
              <a:solidFill>
                <a:srgbClr val="000000"/>
              </a:solidFill>
              <a:latin typeface="Arial"/>
              <a:ea typeface="Arial"/>
              <a:cs typeface="Arial"/>
              <a:sym typeface="Arial"/>
            </a:endParaRPr>
          </a:p>
        </p:txBody>
      </p:sp>
      <p:pic>
        <p:nvPicPr>
          <p:cNvPr id="151" name="Google Shape;151;p25"/>
          <p:cNvPicPr preferRelativeResize="0"/>
          <p:nvPr/>
        </p:nvPicPr>
        <p:blipFill>
          <a:blip r:embed="rId3">
            <a:alphaModFix/>
          </a:blip>
          <a:stretch>
            <a:fillRect/>
          </a:stretch>
        </p:blipFill>
        <p:spPr>
          <a:xfrm>
            <a:off x="4534825" y="583000"/>
            <a:ext cx="4405023" cy="33037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body" idx="1"/>
          </p:nvPr>
        </p:nvSpPr>
        <p:spPr>
          <a:xfrm>
            <a:off x="3791125" y="450900"/>
            <a:ext cx="5026200" cy="46926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Clr>
                <a:srgbClr val="000000"/>
              </a:buClr>
              <a:buSzPts val="440"/>
              <a:buFont typeface="Arial"/>
              <a:buNone/>
            </a:pPr>
            <a:r>
              <a:rPr lang="pl" sz="1320">
                <a:solidFill>
                  <a:srgbClr val="000000"/>
                </a:solidFill>
                <a:latin typeface="Arial"/>
                <a:ea typeface="Arial"/>
                <a:cs typeface="Arial"/>
                <a:sym typeface="Arial"/>
              </a:rPr>
              <a:t>5/podtrzymywanie tradycji narodowej, pielęgnowanie polskości oraz rozwoju świadomości narodowej, obywatelskiej i kulturowej, ze szczególnym uwzględnieniem historii i kultury regionu</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440"/>
              <a:buFont typeface="Arial"/>
              <a:buNone/>
            </a:pPr>
            <a:r>
              <a:rPr lang="pl" sz="1320">
                <a:solidFill>
                  <a:srgbClr val="000000"/>
                </a:solidFill>
                <a:latin typeface="Arial"/>
                <a:ea typeface="Arial"/>
                <a:cs typeface="Arial"/>
                <a:sym typeface="Arial"/>
              </a:rPr>
              <a:t>6/upowszechnianie i ochrona praw kobiet, oraz działalność na rzecz równych praw kobiet i mężczyzn</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440"/>
              <a:buFont typeface="Arial"/>
              <a:buNone/>
            </a:pPr>
            <a:r>
              <a:rPr lang="pl" sz="1320">
                <a:solidFill>
                  <a:srgbClr val="000000"/>
                </a:solidFill>
                <a:latin typeface="Arial"/>
                <a:ea typeface="Arial"/>
                <a:cs typeface="Arial"/>
                <a:sym typeface="Arial"/>
              </a:rPr>
              <a:t>7/upowszechnianie kultury fizycznej i sportu</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440"/>
              <a:buFont typeface="Arial"/>
              <a:buNone/>
            </a:pPr>
            <a:r>
              <a:rPr lang="pl" sz="1320">
                <a:solidFill>
                  <a:srgbClr val="000000"/>
                </a:solidFill>
                <a:latin typeface="Arial"/>
                <a:ea typeface="Arial"/>
                <a:cs typeface="Arial"/>
                <a:sym typeface="Arial"/>
              </a:rPr>
              <a:t>8/podejmowanie działań na rzecz edukacji ekologicznej, zdrowego trybu życia, promocji i ochrony zdrowia</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440"/>
              <a:buFont typeface="Arial"/>
              <a:buNone/>
            </a:pPr>
            <a:r>
              <a:rPr lang="pl" sz="1320">
                <a:solidFill>
                  <a:srgbClr val="000000"/>
                </a:solidFill>
                <a:latin typeface="Arial"/>
                <a:ea typeface="Arial"/>
                <a:cs typeface="Arial"/>
                <a:sym typeface="Arial"/>
              </a:rPr>
              <a:t>9/podejmowanie działań na rzecz integracji europejskiej, popularyzowanie form demokratycznych</a:t>
            </a:r>
            <a:endParaRPr sz="1320">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440"/>
              <a:buFont typeface="Arial"/>
              <a:buNone/>
            </a:pPr>
            <a:r>
              <a:rPr lang="pl" sz="1320">
                <a:solidFill>
                  <a:srgbClr val="000000"/>
                </a:solidFill>
                <a:latin typeface="Arial"/>
                <a:ea typeface="Arial"/>
                <a:cs typeface="Arial"/>
                <a:sym typeface="Arial"/>
              </a:rPr>
              <a:t>10/organizacja międzynarodowych spotkań dzieci i młodzieży, podejmowanie współpracy z organizacjami międzynarodowymi, których cele są tożsame są z celami Fundacji</a:t>
            </a:r>
            <a:endParaRPr sz="1320">
              <a:solidFill>
                <a:srgbClr val="000000"/>
              </a:solidFill>
              <a:latin typeface="Arial"/>
              <a:ea typeface="Arial"/>
              <a:cs typeface="Arial"/>
              <a:sym typeface="Arial"/>
            </a:endParaRPr>
          </a:p>
          <a:p>
            <a:pPr marL="0" lvl="0" indent="0" algn="l" rtl="0">
              <a:spcBef>
                <a:spcPts val="1200"/>
              </a:spcBef>
              <a:spcAft>
                <a:spcPts val="1200"/>
              </a:spcAft>
              <a:buNone/>
            </a:pPr>
            <a:endParaRPr>
              <a:latin typeface="Arial"/>
              <a:ea typeface="Arial"/>
              <a:cs typeface="Arial"/>
              <a:sym typeface="Arial"/>
            </a:endParaRPr>
          </a:p>
        </p:txBody>
      </p:sp>
      <p:pic>
        <p:nvPicPr>
          <p:cNvPr id="157" name="Google Shape;157;p26"/>
          <p:cNvPicPr preferRelativeResize="0"/>
          <p:nvPr/>
        </p:nvPicPr>
        <p:blipFill>
          <a:blip r:embed="rId3">
            <a:alphaModFix/>
          </a:blip>
          <a:stretch>
            <a:fillRect/>
          </a:stretch>
        </p:blipFill>
        <p:spPr>
          <a:xfrm>
            <a:off x="196750" y="706650"/>
            <a:ext cx="3486326" cy="3338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body" idx="1"/>
          </p:nvPr>
        </p:nvSpPr>
        <p:spPr>
          <a:xfrm>
            <a:off x="96075" y="110850"/>
            <a:ext cx="8736300" cy="24609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852"/>
              <a:buNone/>
            </a:pPr>
            <a:r>
              <a:rPr lang="pl" sz="1495">
                <a:solidFill>
                  <a:srgbClr val="000000"/>
                </a:solidFill>
                <a:latin typeface="Arial"/>
                <a:ea typeface="Arial"/>
                <a:cs typeface="Arial"/>
                <a:sym typeface="Arial"/>
              </a:rPr>
              <a:t>11/działalność wspomagająca rozwój wspólnot i społeczności lokalnych</a:t>
            </a:r>
            <a:endParaRPr sz="1495">
              <a:solidFill>
                <a:srgbClr val="000000"/>
              </a:solidFill>
              <a:latin typeface="Arial"/>
              <a:ea typeface="Arial"/>
              <a:cs typeface="Arial"/>
              <a:sym typeface="Arial"/>
            </a:endParaRPr>
          </a:p>
          <a:p>
            <a:pPr marL="0" lvl="0" indent="0" algn="ctr" rtl="0">
              <a:lnSpc>
                <a:spcPct val="95000"/>
              </a:lnSpc>
              <a:spcBef>
                <a:spcPts val="1200"/>
              </a:spcBef>
              <a:spcAft>
                <a:spcPts val="0"/>
              </a:spcAft>
              <a:buSzPts val="852"/>
              <a:buNone/>
            </a:pPr>
            <a:r>
              <a:rPr lang="pl" sz="1495">
                <a:solidFill>
                  <a:srgbClr val="000000"/>
                </a:solidFill>
                <a:latin typeface="Arial"/>
                <a:ea typeface="Arial"/>
                <a:cs typeface="Arial"/>
                <a:sym typeface="Arial"/>
              </a:rPr>
              <a:t>12/działania na rzecz osób niepełnosprawnych</a:t>
            </a:r>
            <a:endParaRPr sz="1495">
              <a:solidFill>
                <a:srgbClr val="000000"/>
              </a:solidFill>
              <a:latin typeface="Arial"/>
              <a:ea typeface="Arial"/>
              <a:cs typeface="Arial"/>
              <a:sym typeface="Arial"/>
            </a:endParaRPr>
          </a:p>
          <a:p>
            <a:pPr marL="0" lvl="0" indent="0" algn="ctr" rtl="0">
              <a:lnSpc>
                <a:spcPct val="95000"/>
              </a:lnSpc>
              <a:spcBef>
                <a:spcPts val="1200"/>
              </a:spcBef>
              <a:spcAft>
                <a:spcPts val="0"/>
              </a:spcAft>
              <a:buSzPts val="852"/>
              <a:buNone/>
            </a:pPr>
            <a:r>
              <a:rPr lang="pl" sz="1495">
                <a:solidFill>
                  <a:srgbClr val="000000"/>
                </a:solidFill>
                <a:latin typeface="Arial"/>
                <a:ea typeface="Arial"/>
                <a:cs typeface="Arial"/>
                <a:sym typeface="Arial"/>
              </a:rPr>
              <a:t>13/działalności charytatywnej</a:t>
            </a:r>
            <a:endParaRPr sz="1495">
              <a:solidFill>
                <a:srgbClr val="000000"/>
              </a:solidFill>
              <a:latin typeface="Arial"/>
              <a:ea typeface="Arial"/>
              <a:cs typeface="Arial"/>
              <a:sym typeface="Arial"/>
            </a:endParaRPr>
          </a:p>
          <a:p>
            <a:pPr marL="0" lvl="0" indent="0" algn="ctr" rtl="0">
              <a:lnSpc>
                <a:spcPct val="95000"/>
              </a:lnSpc>
              <a:spcBef>
                <a:spcPts val="1200"/>
              </a:spcBef>
              <a:spcAft>
                <a:spcPts val="0"/>
              </a:spcAft>
              <a:buSzPts val="852"/>
              <a:buNone/>
            </a:pPr>
            <a:r>
              <a:rPr lang="pl" sz="1495">
                <a:solidFill>
                  <a:srgbClr val="000000"/>
                </a:solidFill>
                <a:latin typeface="Arial"/>
                <a:ea typeface="Arial"/>
                <a:cs typeface="Arial"/>
                <a:sym typeface="Arial"/>
              </a:rPr>
              <a:t>14/promocji zatrudnienia i aktywizacji zawodowej osób pozostających bez pracy, lub zagrożonych zwolnieniem z pracy, jak również przygotowywaniem młodzieży do wejścia na rynek pracy</a:t>
            </a:r>
            <a:endParaRPr sz="1495">
              <a:solidFill>
                <a:srgbClr val="000000"/>
              </a:solidFill>
              <a:latin typeface="Arial"/>
              <a:ea typeface="Arial"/>
              <a:cs typeface="Arial"/>
              <a:sym typeface="Arial"/>
            </a:endParaRPr>
          </a:p>
          <a:p>
            <a:pPr marL="0" lvl="0" indent="0" algn="ctr" rtl="0">
              <a:lnSpc>
                <a:spcPct val="95000"/>
              </a:lnSpc>
              <a:spcBef>
                <a:spcPts val="1200"/>
              </a:spcBef>
              <a:spcAft>
                <a:spcPts val="0"/>
              </a:spcAft>
              <a:buSzPts val="852"/>
              <a:buNone/>
            </a:pPr>
            <a:r>
              <a:rPr lang="pl" sz="1495">
                <a:solidFill>
                  <a:srgbClr val="000000"/>
                </a:solidFill>
                <a:latin typeface="Arial"/>
                <a:ea typeface="Arial"/>
                <a:cs typeface="Arial"/>
                <a:sym typeface="Arial"/>
              </a:rPr>
              <a:t>15/promocji i organizacji wolontariatu</a:t>
            </a:r>
            <a:endParaRPr sz="1495">
              <a:solidFill>
                <a:srgbClr val="000000"/>
              </a:solidFill>
              <a:latin typeface="Arial"/>
              <a:ea typeface="Arial"/>
              <a:cs typeface="Arial"/>
              <a:sym typeface="Arial"/>
            </a:endParaRPr>
          </a:p>
          <a:p>
            <a:pPr marL="0" lvl="0" indent="0" algn="ctr" rtl="0">
              <a:lnSpc>
                <a:spcPct val="95000"/>
              </a:lnSpc>
              <a:spcBef>
                <a:spcPts val="1200"/>
              </a:spcBef>
              <a:spcAft>
                <a:spcPts val="0"/>
              </a:spcAft>
              <a:buSzPts val="852"/>
              <a:buNone/>
            </a:pPr>
            <a:endParaRPr sz="1495">
              <a:solidFill>
                <a:srgbClr val="000000"/>
              </a:solidFill>
              <a:latin typeface="Arial"/>
              <a:ea typeface="Arial"/>
              <a:cs typeface="Arial"/>
              <a:sym typeface="Arial"/>
            </a:endParaRPr>
          </a:p>
          <a:p>
            <a:pPr marL="0" lvl="0" indent="0" algn="ctr" rtl="0">
              <a:lnSpc>
                <a:spcPct val="95000"/>
              </a:lnSpc>
              <a:spcBef>
                <a:spcPts val="1200"/>
              </a:spcBef>
              <a:spcAft>
                <a:spcPts val="0"/>
              </a:spcAft>
              <a:buSzPts val="852"/>
              <a:buNone/>
            </a:pPr>
            <a:endParaRPr sz="1495">
              <a:solidFill>
                <a:srgbClr val="000000"/>
              </a:solidFill>
              <a:latin typeface="Arial"/>
              <a:ea typeface="Arial"/>
              <a:cs typeface="Arial"/>
              <a:sym typeface="Arial"/>
            </a:endParaRPr>
          </a:p>
          <a:p>
            <a:pPr marL="0" lvl="0" indent="0" algn="ctr" rtl="0">
              <a:lnSpc>
                <a:spcPct val="95000"/>
              </a:lnSpc>
              <a:spcBef>
                <a:spcPts val="1200"/>
              </a:spcBef>
              <a:spcAft>
                <a:spcPts val="1200"/>
              </a:spcAft>
              <a:buSzPts val="852"/>
              <a:buNone/>
            </a:pPr>
            <a:endParaRPr sz="1495">
              <a:solidFill>
                <a:srgbClr val="000000"/>
              </a:solidFill>
              <a:latin typeface="Arial"/>
              <a:ea typeface="Arial"/>
              <a:cs typeface="Arial"/>
              <a:sym typeface="Arial"/>
            </a:endParaRPr>
          </a:p>
        </p:txBody>
      </p:sp>
      <p:pic>
        <p:nvPicPr>
          <p:cNvPr id="163" name="Google Shape;163;p27"/>
          <p:cNvPicPr preferRelativeResize="0"/>
          <p:nvPr/>
        </p:nvPicPr>
        <p:blipFill>
          <a:blip r:embed="rId3">
            <a:alphaModFix/>
          </a:blip>
          <a:stretch>
            <a:fillRect/>
          </a:stretch>
        </p:blipFill>
        <p:spPr>
          <a:xfrm>
            <a:off x="1497225" y="2258675"/>
            <a:ext cx="5934000" cy="2729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8"/>
          <p:cNvSpPr txBox="1">
            <a:spLocks noGrp="1"/>
          </p:cNvSpPr>
          <p:nvPr>
            <p:ph type="body" idx="1"/>
          </p:nvPr>
        </p:nvSpPr>
        <p:spPr>
          <a:xfrm>
            <a:off x="288225" y="613375"/>
            <a:ext cx="4700100" cy="38280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Clr>
                <a:srgbClr val="000000"/>
              </a:buClr>
              <a:buSzPts val="852"/>
              <a:buFont typeface="Arial"/>
              <a:buNone/>
            </a:pPr>
            <a:r>
              <a:rPr lang="pl" sz="1495">
                <a:solidFill>
                  <a:srgbClr val="000000"/>
                </a:solidFill>
                <a:latin typeface="Arial"/>
                <a:ea typeface="Arial"/>
                <a:cs typeface="Arial"/>
                <a:sym typeface="Arial"/>
              </a:rPr>
              <a:t>16/organizacji czasu wolnego dla dzieci i młodzieży, w tym również organizacji wypoczynku letniego i zimowego</a:t>
            </a:r>
            <a:endParaRPr sz="1495">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852"/>
              <a:buFont typeface="Arial"/>
              <a:buNone/>
            </a:pPr>
            <a:r>
              <a:rPr lang="pl" sz="1495">
                <a:solidFill>
                  <a:srgbClr val="000000"/>
                </a:solidFill>
                <a:latin typeface="Arial"/>
                <a:ea typeface="Arial"/>
                <a:cs typeface="Arial"/>
                <a:sym typeface="Arial"/>
              </a:rPr>
              <a:t>17/prowadzenia niepublicznych placówek edukacyjnych</a:t>
            </a:r>
            <a:endParaRPr sz="1495">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852"/>
              <a:buFont typeface="Arial"/>
              <a:buNone/>
            </a:pPr>
            <a:r>
              <a:rPr lang="pl" sz="1495">
                <a:solidFill>
                  <a:srgbClr val="000000"/>
                </a:solidFill>
                <a:latin typeface="Arial"/>
                <a:ea typeface="Arial"/>
                <a:cs typeface="Arial"/>
                <a:sym typeface="Arial"/>
              </a:rPr>
              <a:t>18/wydawania broszur, ulotek informacyjnych i innych materiałów promujących działania Fundacji.</a:t>
            </a:r>
            <a:endParaRPr sz="1495">
              <a:solidFill>
                <a:srgbClr val="000000"/>
              </a:solidFill>
              <a:latin typeface="Arial"/>
              <a:ea typeface="Arial"/>
              <a:cs typeface="Arial"/>
              <a:sym typeface="Arial"/>
            </a:endParaRPr>
          </a:p>
          <a:p>
            <a:pPr marL="0" lvl="0" indent="0" algn="l" rtl="0">
              <a:lnSpc>
                <a:spcPct val="95000"/>
              </a:lnSpc>
              <a:spcBef>
                <a:spcPts val="1200"/>
              </a:spcBef>
              <a:spcAft>
                <a:spcPts val="0"/>
              </a:spcAft>
              <a:buClr>
                <a:srgbClr val="000000"/>
              </a:buClr>
              <a:buSzPts val="852"/>
              <a:buFont typeface="Arial"/>
              <a:buNone/>
            </a:pPr>
            <a:r>
              <a:rPr lang="pl" sz="1495">
                <a:solidFill>
                  <a:srgbClr val="000000"/>
                </a:solidFill>
                <a:latin typeface="Arial"/>
                <a:ea typeface="Arial"/>
                <a:cs typeface="Arial"/>
                <a:sym typeface="Arial"/>
              </a:rPr>
              <a:t>19/ochrona zdrowia fizycznego i psychicznego dzieci i młodzieży</a:t>
            </a:r>
            <a:endParaRPr sz="1495">
              <a:solidFill>
                <a:srgbClr val="000000"/>
              </a:solidFill>
              <a:latin typeface="Arial"/>
              <a:ea typeface="Arial"/>
              <a:cs typeface="Arial"/>
              <a:sym typeface="Arial"/>
            </a:endParaRPr>
          </a:p>
          <a:p>
            <a:pPr marL="0" lvl="0" indent="0" algn="l" rtl="0">
              <a:lnSpc>
                <a:spcPct val="95000"/>
              </a:lnSpc>
              <a:spcBef>
                <a:spcPts val="1200"/>
              </a:spcBef>
              <a:spcAft>
                <a:spcPts val="1200"/>
              </a:spcAft>
              <a:buClr>
                <a:srgbClr val="000000"/>
              </a:buClr>
              <a:buSzPts val="852"/>
              <a:buFont typeface="Arial"/>
              <a:buNone/>
            </a:pPr>
            <a:r>
              <a:rPr lang="pl" sz="1495">
                <a:solidFill>
                  <a:srgbClr val="000000"/>
                </a:solidFill>
                <a:latin typeface="Arial"/>
                <a:ea typeface="Arial"/>
                <a:cs typeface="Arial"/>
                <a:sym typeface="Arial"/>
              </a:rPr>
              <a:t>20/ochrona i wsparcie rodziny, rodzicielstwa i świadomego macierzyństwa</a:t>
            </a:r>
            <a:endParaRPr/>
          </a:p>
        </p:txBody>
      </p:sp>
      <p:pic>
        <p:nvPicPr>
          <p:cNvPr id="169" name="Google Shape;169;p28"/>
          <p:cNvPicPr preferRelativeResize="0"/>
          <p:nvPr/>
        </p:nvPicPr>
        <p:blipFill>
          <a:blip r:embed="rId3">
            <a:alphaModFix/>
          </a:blip>
          <a:stretch>
            <a:fillRect/>
          </a:stretch>
        </p:blipFill>
        <p:spPr>
          <a:xfrm>
            <a:off x="5400300" y="536675"/>
            <a:ext cx="3399151" cy="38685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pl"/>
              <a:t>3. DIAGNOZA ŚRODOWISKOWA I PROFIL PODOPIECZNEGO NASZEJ FUNDACJI</a:t>
            </a:r>
            <a:endParaRPr/>
          </a:p>
        </p:txBody>
      </p:sp>
      <p:pic>
        <p:nvPicPr>
          <p:cNvPr id="175" name="Google Shape;175;p29"/>
          <p:cNvPicPr preferRelativeResize="0"/>
          <p:nvPr/>
        </p:nvPicPr>
        <p:blipFill>
          <a:blip r:embed="rId3">
            <a:alphaModFix/>
          </a:blip>
          <a:stretch>
            <a:fillRect/>
          </a:stretch>
        </p:blipFill>
        <p:spPr>
          <a:xfrm>
            <a:off x="2051625" y="1946150"/>
            <a:ext cx="2311427" cy="3081902"/>
          </a:xfrm>
          <a:prstGeom prst="rect">
            <a:avLst/>
          </a:prstGeom>
          <a:noFill/>
          <a:ln>
            <a:noFill/>
          </a:ln>
        </p:spPr>
      </p:pic>
      <p:pic>
        <p:nvPicPr>
          <p:cNvPr id="176" name="Google Shape;176;p29"/>
          <p:cNvPicPr preferRelativeResize="0"/>
          <p:nvPr/>
        </p:nvPicPr>
        <p:blipFill>
          <a:blip r:embed="rId4">
            <a:alphaModFix/>
          </a:blip>
          <a:stretch>
            <a:fillRect/>
          </a:stretch>
        </p:blipFill>
        <p:spPr>
          <a:xfrm>
            <a:off x="4936677" y="1946150"/>
            <a:ext cx="2598252" cy="3081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body" idx="1"/>
          </p:nvPr>
        </p:nvSpPr>
        <p:spPr>
          <a:xfrm>
            <a:off x="146100" y="728850"/>
            <a:ext cx="8851800" cy="3685800"/>
          </a:xfrm>
          <a:prstGeom prst="rect">
            <a:avLst/>
          </a:prstGeom>
        </p:spPr>
        <p:txBody>
          <a:bodyPr spcFirstLastPara="1" wrap="square" lIns="91425" tIns="91425" rIns="91425" bIns="91425" anchor="t" anchorCtr="0">
            <a:noAutofit/>
          </a:bodyPr>
          <a:lstStyle/>
          <a:p>
            <a:pPr marL="0" lvl="0" indent="0" algn="l" rtl="0">
              <a:spcBef>
                <a:spcPts val="1200"/>
              </a:spcBef>
              <a:spcAft>
                <a:spcPts val="100"/>
              </a:spcAft>
              <a:buSzPts val="275"/>
              <a:buNone/>
            </a:pPr>
            <a:r>
              <a:rPr lang="pl" sz="1300" b="1" dirty="0">
                <a:solidFill>
                  <a:srgbClr val="000000"/>
                </a:solidFill>
                <a:latin typeface="Arial"/>
                <a:ea typeface="Arial"/>
                <a:cs typeface="Arial"/>
                <a:sym typeface="Arial"/>
              </a:rPr>
              <a:t>Nasza Fundacja </a:t>
            </a:r>
            <a:r>
              <a:rPr lang="pl" sz="1300" dirty="0">
                <a:solidFill>
                  <a:srgbClr val="000000"/>
                </a:solidFill>
                <a:latin typeface="Arial"/>
                <a:ea typeface="Arial"/>
                <a:cs typeface="Arial"/>
                <a:sym typeface="Arial"/>
              </a:rPr>
              <a:t>działa od 2010 r. na terenach popegerowskich wiosek gmin Kąty Wrocławskie i Mietków, Pod stałą opieką mamy około 200 osób, w przeważającej części są to dzieci i młodzież z rodzin dysfunkcyjnych, kolejne min. 200 osób to ci, z którymi spotykamy się na warsztatach tematycznych czy imprezach dla środowiska lokalnego. Współpracujemy ściśle z władzami gminnymi i samorządowymi, asystentami rodzin i nauczycielami, korzystamy z gminnych raportów na temat sytuacji mieszkańców z GOPS-ów i Urzędów Gminy, współpracujemy z instytucjami gminnymi , prowadzimy również własne badania i diagnozy środowiskowe ( gmina Mietków- rejon Piława-Milin-Domanice 2016 i Piława-Milin 2020, gmina Kąty Wrocł.- rejon Szymanów-Kilianów 2021 ), więc nasza wiedza poparta jest wieloletnim doświadczeniem i twardymi danymi. Środowisko, w którym działamy, jest specyficzne- to popegeerowskie wsie z silnie zaznaczonym problemem alkoholowym i przemocowym, pozbawione dostępu do placówek oświatowo- kulturalnych, z niską świadomością obywatelską. We wsiach gminy Kąty Wrocławskie- Nowa Wieś Wrocławska i Szymanów dodatkowy problem to ludność napływowa- bliska odległość od Wrocławia sprawia, iż wiele domów kupują i budują tutaj ludzie ,, z miasta", w żaden sposób nie związani z wioską, w której mieszkają ( pracują we Wrocławiu, tam do szkół i przedszkoli chodzą ich dzieci, w weekendy nie integrują się z rdzennymi mieszkańcami wsi), praktycznie są to 2 różne światy. Mieszkańcy nie chodzą na zebrania wiejskie, dzieci nie bawią się na wioskowych placach zabaw, sołtysi nie zna mieszkańców ani ich problemów, a oni nie znają tak naprawdę wioski, w której żyją ( opinia sołtysa i rady sołeckiej z zebrania wiejskiego, na którym byliśmy obecni w styczniu 2021, poparta opiniami mieszkańców.</a:t>
            </a:r>
            <a:endParaRPr sz="1300" dirty="0">
              <a:latin typeface="Arial"/>
              <a:ea typeface="Arial"/>
              <a:cs typeface="Arial"/>
              <a:sym typeface="Arial"/>
            </a:endParaRPr>
          </a:p>
        </p:txBody>
      </p:sp>
      <p:sp>
        <p:nvSpPr>
          <p:cNvPr id="182" name="Google Shape;182;p30"/>
          <p:cNvSpPr txBox="1">
            <a:spLocks noGrp="1"/>
          </p:cNvSpPr>
          <p:nvPr>
            <p:ph type="title"/>
          </p:nvPr>
        </p:nvSpPr>
        <p:spPr>
          <a:xfrm>
            <a:off x="146100" y="24875"/>
            <a:ext cx="8571300" cy="9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2440" dirty="0"/>
              <a:t>3. DIAGNOZA ŚRODOWISKOWA I PROFIL PODOPIECZNEGO NASZEJ FUNDACJI</a:t>
            </a:r>
            <a:endParaRPr sz="244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body" idx="1"/>
          </p:nvPr>
        </p:nvSpPr>
        <p:spPr>
          <a:xfrm>
            <a:off x="286350" y="1018411"/>
            <a:ext cx="8318700" cy="29577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pl-PL" sz="1300" b="1" dirty="0">
                <a:solidFill>
                  <a:srgbClr val="000000"/>
                </a:solidFill>
                <a:latin typeface="Arial"/>
                <a:ea typeface="Arial"/>
                <a:cs typeface="Arial"/>
                <a:sym typeface="Arial"/>
              </a:rPr>
              <a:t>Działamy głównie </a:t>
            </a:r>
            <a:r>
              <a:rPr lang="pl-PL" sz="1300" dirty="0">
                <a:solidFill>
                  <a:srgbClr val="000000"/>
                </a:solidFill>
                <a:latin typeface="Arial"/>
                <a:ea typeface="Arial"/>
                <a:cs typeface="Arial"/>
                <a:sym typeface="Arial"/>
              </a:rPr>
              <a:t>wśród rodzin dysfunkcyjnych pod różnymi względami - rodzin z problemami </a:t>
            </a:r>
            <a:r>
              <a:rPr lang="pl-PL" sz="1300" dirty="0" err="1">
                <a:solidFill>
                  <a:srgbClr val="000000"/>
                </a:solidFill>
                <a:latin typeface="Arial"/>
                <a:ea typeface="Arial"/>
                <a:cs typeface="Arial"/>
                <a:sym typeface="Arial"/>
              </a:rPr>
              <a:t>przemocowymi</a:t>
            </a:r>
            <a:r>
              <a:rPr lang="pl-PL" sz="1300" dirty="0">
                <a:solidFill>
                  <a:srgbClr val="000000"/>
                </a:solidFill>
                <a:latin typeface="Arial"/>
                <a:ea typeface="Arial"/>
                <a:cs typeface="Arial"/>
                <a:sym typeface="Arial"/>
              </a:rPr>
              <a:t>, alkoholowymi, pracujemy z rodzinami wielodzietnymi, rodzinami matek samotnych i młodocianych, wiele rodzin jest pod opieką kuratora. Naszą wiedzę o osobach potrzebujących wsparcia, ich głównych problemach i kierunkach prowadzenia działań czerpiemy  z częstych spotkań z władzami wioskowymi ( zwłaszcza sołtysi są cennym źródłem informacji), radnymi, księżmi i asystentami rodzin. Często też zwracają się do nas konkretne osoby lub rodziny z konkretnym problemem, współpracujemy z wieloma specjalistami ( psycholog, prawnik, specjalista d/s interwencji kryzysowej), ,, absolwenci'' naszych pierwszych zajęć to dzisiaj  15-18 –to latkowie, którzy darzą nas zaufaniem i opowiadają o swoich problemach i oczekiwaniach- to wszystko ułatwia nam przeprowadzenie diagnozy środowiskowej, a twarde dane- np. dotyczące liczebności dzieci w danym wieku, rodzin pod opieka kuratora czy dostępu do placówek kulturalnych otrzymujemy z gminy, GOPS czy od kuratorów. Członkowie naszej Fundacji cieszą się dużym zaufaniem środowiska lokalnego, co bardzo ułatwia nam diagnozę potrzeb, planowanie działań na potrzeby konkretnej społeczności. i dobór grupy beneficjentów działań fundacyjnych. Po wybuchu wojny w Ukrainie pojawiła się też nowa grupa odbiorców- rodziny ukraińskie, które zamieszkały na naszym terenie, a których proces aklimatyzacyjny w społeczności lokalnej często przebiega z problemami i których dzieci zmagają się z wieloma problemami w środowisku rówieśniczym</a:t>
            </a:r>
          </a:p>
        </p:txBody>
      </p:sp>
      <p:sp>
        <p:nvSpPr>
          <p:cNvPr id="188" name="Google Shape;188;p31"/>
          <p:cNvSpPr txBox="1">
            <a:spLocks noGrp="1"/>
          </p:cNvSpPr>
          <p:nvPr>
            <p:ph type="title"/>
          </p:nvPr>
        </p:nvSpPr>
        <p:spPr>
          <a:xfrm>
            <a:off x="286350" y="173200"/>
            <a:ext cx="8571300" cy="9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2440"/>
              <a:t>3. DIAGNOZA ŚRODOWISKOWA I PROFIL PODOPIECZNEGO NASZEJ FUNDACJI</a:t>
            </a:r>
            <a:endParaRPr sz="244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265500" y="288200"/>
            <a:ext cx="4045200" cy="8499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a:t>SPIS TREŚCI</a:t>
            </a:r>
            <a:endParaRPr/>
          </a:p>
        </p:txBody>
      </p:sp>
      <p:sp>
        <p:nvSpPr>
          <p:cNvPr id="73" name="Google Shape;73;p14"/>
          <p:cNvSpPr txBox="1">
            <a:spLocks noGrp="1"/>
          </p:cNvSpPr>
          <p:nvPr>
            <p:ph type="body" idx="2"/>
          </p:nvPr>
        </p:nvSpPr>
        <p:spPr>
          <a:xfrm>
            <a:off x="4894529" y="613444"/>
            <a:ext cx="3837000" cy="3553821"/>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5000"/>
              </a:lnSpc>
              <a:spcBef>
                <a:spcPts val="1200"/>
              </a:spcBef>
              <a:spcAft>
                <a:spcPts val="0"/>
              </a:spcAft>
              <a:buSzPts val="1018"/>
              <a:buNone/>
            </a:pPr>
            <a:r>
              <a:rPr lang="pl" sz="1495" dirty="0">
                <a:latin typeface="Arial"/>
                <a:ea typeface="Arial"/>
                <a:cs typeface="Arial"/>
                <a:sym typeface="Arial"/>
              </a:rPr>
              <a:t>Wprowadzenie</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1. Fundacja: historia, misja i wizja</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2. Zarząd i cele statutowe.</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3. Diagnoza środowiskowa i profil podopiecznego Fundacji.</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4.  Zasoby Fundacji i formy dotychczasowego działania.</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5. Cele strategiczne na lata 2023-2025 oraz plan ich realizacji</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6. Wdrożenie i monitoring realizacji strategii</a:t>
            </a:r>
            <a:endParaRPr sz="1495" dirty="0">
              <a:latin typeface="Arial"/>
              <a:ea typeface="Arial"/>
              <a:cs typeface="Arial"/>
              <a:sym typeface="Arial"/>
            </a:endParaRPr>
          </a:p>
          <a:p>
            <a:pPr marL="0" lvl="0" indent="0" algn="l" rtl="0">
              <a:lnSpc>
                <a:spcPct val="95000"/>
              </a:lnSpc>
              <a:spcBef>
                <a:spcPts val="1200"/>
              </a:spcBef>
              <a:spcAft>
                <a:spcPts val="0"/>
              </a:spcAft>
              <a:buSzPts val="1018"/>
              <a:buNone/>
            </a:pPr>
            <a:r>
              <a:rPr lang="pl" sz="1495" dirty="0">
                <a:latin typeface="Arial"/>
                <a:ea typeface="Arial"/>
                <a:cs typeface="Arial"/>
                <a:sym typeface="Arial"/>
              </a:rPr>
              <a:t>7. Autorzy strategii</a:t>
            </a:r>
            <a:endParaRPr sz="1495" dirty="0">
              <a:latin typeface="Arial"/>
              <a:ea typeface="Arial"/>
              <a:cs typeface="Arial"/>
              <a:sym typeface="Arial"/>
            </a:endParaRPr>
          </a:p>
          <a:p>
            <a:pPr marL="0" lvl="0" indent="0" algn="l" rtl="0">
              <a:lnSpc>
                <a:spcPct val="95000"/>
              </a:lnSpc>
              <a:spcBef>
                <a:spcPts val="0"/>
              </a:spcBef>
              <a:spcAft>
                <a:spcPts val="1200"/>
              </a:spcAft>
              <a:buSzPts val="1018"/>
              <a:buNone/>
            </a:pPr>
            <a:endParaRPr sz="1665" dirty="0"/>
          </a:p>
        </p:txBody>
      </p:sp>
      <p:pic>
        <p:nvPicPr>
          <p:cNvPr id="74" name="Google Shape;74;p14"/>
          <p:cNvPicPr preferRelativeResize="0"/>
          <p:nvPr/>
        </p:nvPicPr>
        <p:blipFill>
          <a:blip r:embed="rId3">
            <a:alphaModFix/>
          </a:blip>
          <a:stretch>
            <a:fillRect/>
          </a:stretch>
        </p:blipFill>
        <p:spPr>
          <a:xfrm>
            <a:off x="652625" y="975500"/>
            <a:ext cx="3270950" cy="39241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311700" y="814800"/>
            <a:ext cx="8571300" cy="13317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pl"/>
              <a:t>4. ZASOBY FUNDACJI I DOTYCHCZASOWE FORMY DZIAŁANIA</a:t>
            </a:r>
            <a:endParaRPr/>
          </a:p>
          <a:p>
            <a:pPr marL="0" lvl="0" indent="0" algn="ctr" rtl="0">
              <a:spcBef>
                <a:spcPts val="0"/>
              </a:spcBef>
              <a:spcAft>
                <a:spcPts val="0"/>
              </a:spcAft>
              <a:buNone/>
            </a:pPr>
            <a:endParaRPr/>
          </a:p>
        </p:txBody>
      </p:sp>
      <p:pic>
        <p:nvPicPr>
          <p:cNvPr id="194" name="Google Shape;194;p32"/>
          <p:cNvPicPr preferRelativeResize="0"/>
          <p:nvPr/>
        </p:nvPicPr>
        <p:blipFill>
          <a:blip r:embed="rId3">
            <a:alphaModFix/>
          </a:blip>
          <a:stretch>
            <a:fillRect/>
          </a:stretch>
        </p:blipFill>
        <p:spPr>
          <a:xfrm>
            <a:off x="5177650" y="2146500"/>
            <a:ext cx="2596236" cy="2692198"/>
          </a:xfrm>
          <a:prstGeom prst="rect">
            <a:avLst/>
          </a:prstGeom>
          <a:noFill/>
          <a:ln>
            <a:noFill/>
          </a:ln>
        </p:spPr>
      </p:pic>
      <p:pic>
        <p:nvPicPr>
          <p:cNvPr id="195" name="Google Shape;195;p32"/>
          <p:cNvPicPr preferRelativeResize="0"/>
          <p:nvPr/>
        </p:nvPicPr>
        <p:blipFill>
          <a:blip r:embed="rId4">
            <a:alphaModFix/>
          </a:blip>
          <a:stretch>
            <a:fillRect/>
          </a:stretch>
        </p:blipFill>
        <p:spPr>
          <a:xfrm>
            <a:off x="1246150" y="2146500"/>
            <a:ext cx="3589601" cy="26922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311700" y="829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dirty="0"/>
              <a:t>4. ZASOBY FUNDACJI I DOTYCHCZASOWE FORMY DZIAŁANIA</a:t>
            </a:r>
            <a:endParaRPr dirty="0"/>
          </a:p>
        </p:txBody>
      </p:sp>
      <p:sp>
        <p:nvSpPr>
          <p:cNvPr id="201" name="Google Shape;201;p33"/>
          <p:cNvSpPr txBox="1">
            <a:spLocks noGrp="1"/>
          </p:cNvSpPr>
          <p:nvPr>
            <p:ph type="body" idx="1"/>
          </p:nvPr>
        </p:nvSpPr>
        <p:spPr>
          <a:xfrm>
            <a:off x="3279842" y="790300"/>
            <a:ext cx="5322000" cy="30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PL" sz="1050" b="1" dirty="0">
                <a:solidFill>
                  <a:srgbClr val="000000"/>
                </a:solidFill>
                <a:latin typeface="Arial"/>
                <a:ea typeface="Arial"/>
                <a:cs typeface="Arial"/>
                <a:sym typeface="Arial"/>
              </a:rPr>
              <a:t>Zasoby materialne:</a:t>
            </a:r>
          </a:p>
          <a:p>
            <a:pPr marL="0" lvl="0" indent="0" algn="l" rtl="0">
              <a:spcBef>
                <a:spcPts val="0"/>
              </a:spcBef>
              <a:spcAft>
                <a:spcPts val="0"/>
              </a:spcAft>
              <a:buNone/>
            </a:pPr>
            <a:r>
              <a:rPr lang="pl-PL" sz="1050" dirty="0">
                <a:solidFill>
                  <a:srgbClr val="000000"/>
                </a:solidFill>
                <a:latin typeface="Arial"/>
                <a:ea typeface="Arial"/>
                <a:cs typeface="Arial"/>
                <a:sym typeface="Arial"/>
              </a:rPr>
              <a:t> </a:t>
            </a:r>
          </a:p>
          <a:p>
            <a:pPr marL="0" lvl="0" indent="0" algn="l" rtl="0">
              <a:spcBef>
                <a:spcPts val="0"/>
              </a:spcBef>
              <a:spcAft>
                <a:spcPts val="0"/>
              </a:spcAft>
              <a:buNone/>
            </a:pPr>
            <a:r>
              <a:rPr lang="pl-PL" sz="1050" dirty="0">
                <a:solidFill>
                  <a:srgbClr val="000000"/>
                </a:solidFill>
                <a:latin typeface="Arial"/>
                <a:ea typeface="Arial"/>
                <a:cs typeface="Arial"/>
                <a:sym typeface="Arial"/>
              </a:rPr>
              <a:t>-własna baza lokalowa, złożona z ogrzewanego kontenera mieszkalnego ( szatnia, łazienka i sala zajęciowa) i zadaszonej, zamykanej drzwiami przesuwnymi wiaty, umożliwiającej prowadzenie zajęć w 2 grupach równocześnie, bez względu na pogodę</a:t>
            </a:r>
          </a:p>
          <a:p>
            <a:pPr marL="0" lvl="0" indent="0" algn="l" rtl="0">
              <a:spcBef>
                <a:spcPts val="0"/>
              </a:spcBef>
              <a:spcAft>
                <a:spcPts val="0"/>
              </a:spcAft>
              <a:buNone/>
            </a:pPr>
            <a:endParaRPr lang="pl-PL" sz="1050" dirty="0">
              <a:solidFill>
                <a:srgbClr val="000000"/>
              </a:solidFill>
              <a:latin typeface="Arial"/>
              <a:ea typeface="Arial"/>
              <a:cs typeface="Arial"/>
              <a:sym typeface="Arial"/>
            </a:endParaRPr>
          </a:p>
          <a:p>
            <a:pPr marL="0" lvl="0" indent="0" algn="l" rtl="0">
              <a:spcBef>
                <a:spcPts val="0"/>
              </a:spcBef>
              <a:spcAft>
                <a:spcPts val="0"/>
              </a:spcAft>
              <a:buNone/>
            </a:pPr>
            <a:r>
              <a:rPr lang="pl-PL" sz="1050" dirty="0">
                <a:solidFill>
                  <a:srgbClr val="000000"/>
                </a:solidFill>
                <a:latin typeface="Arial"/>
                <a:ea typeface="Arial"/>
                <a:cs typeface="Arial"/>
                <a:sym typeface="Arial"/>
              </a:rPr>
              <a:t>- kącik kulinarny ( szafki, kuchenka elektryczna, drobny sprzęt AGD, naczynia, noże itp.) umożliwiający prowadzenie różnego typu zajęć kulinarnych w grupach między i wewnątrzpokoleniowych</a:t>
            </a:r>
          </a:p>
          <a:p>
            <a:pPr marL="0" lvl="0" indent="0" algn="l" rtl="0">
              <a:spcBef>
                <a:spcPts val="0"/>
              </a:spcBef>
              <a:spcAft>
                <a:spcPts val="0"/>
              </a:spcAft>
              <a:buNone/>
            </a:pPr>
            <a:endParaRPr lang="pl-PL" sz="1050" dirty="0">
              <a:solidFill>
                <a:srgbClr val="000000"/>
              </a:solidFill>
              <a:latin typeface="Arial"/>
              <a:ea typeface="Arial"/>
              <a:cs typeface="Arial"/>
              <a:sym typeface="Arial"/>
            </a:endParaRPr>
          </a:p>
          <a:p>
            <a:pPr marL="0" lvl="0" indent="0" algn="l" rtl="0">
              <a:spcBef>
                <a:spcPts val="0"/>
              </a:spcBef>
              <a:spcAft>
                <a:spcPts val="0"/>
              </a:spcAft>
              <a:buNone/>
            </a:pPr>
            <a:r>
              <a:rPr lang="pl-PL" sz="1050" dirty="0">
                <a:solidFill>
                  <a:srgbClr val="000000"/>
                </a:solidFill>
                <a:latin typeface="Arial"/>
                <a:ea typeface="Arial"/>
                <a:cs typeface="Arial"/>
                <a:sym typeface="Arial"/>
              </a:rPr>
              <a:t>-bogate zaplecze pomocy dydaktycznych, literatury fachowej, zabawek różnego typu,</a:t>
            </a:r>
          </a:p>
          <a:p>
            <a:pPr marL="0" lvl="0" indent="0" algn="l" rtl="0">
              <a:spcBef>
                <a:spcPts val="0"/>
              </a:spcBef>
              <a:spcAft>
                <a:spcPts val="0"/>
              </a:spcAft>
              <a:buNone/>
            </a:pPr>
            <a:endParaRPr lang="pl-PL" sz="1050" dirty="0">
              <a:solidFill>
                <a:srgbClr val="000000"/>
              </a:solidFill>
              <a:latin typeface="Arial"/>
              <a:ea typeface="Arial"/>
              <a:cs typeface="Arial"/>
              <a:sym typeface="Arial"/>
            </a:endParaRPr>
          </a:p>
          <a:p>
            <a:pPr marL="0" lvl="0" indent="0" algn="l" rtl="0">
              <a:spcBef>
                <a:spcPts val="0"/>
              </a:spcBef>
              <a:spcAft>
                <a:spcPts val="0"/>
              </a:spcAft>
              <a:buNone/>
            </a:pPr>
            <a:r>
              <a:rPr lang="pl-PL" sz="1050" dirty="0">
                <a:solidFill>
                  <a:srgbClr val="000000"/>
                </a:solidFill>
                <a:latin typeface="Arial"/>
                <a:ea typeface="Arial"/>
                <a:cs typeface="Arial"/>
                <a:sym typeface="Arial"/>
              </a:rPr>
              <a:t>-bogate zaplecze sprzętu animacyjnego i sportowego, akcesoriów do zajęć muzycznych i plastycznych, kształtki rehabilitacyjne, laptop, drukarka, 3 tablety, ekran z projektorem, sprzęt nagłaśniający, namiot ogrodowy, basen z kulkami. piec do wypalania gliny. </a:t>
            </a:r>
          </a:p>
          <a:p>
            <a:pPr marL="0" lvl="0" indent="0" algn="l" rtl="0">
              <a:spcBef>
                <a:spcPts val="0"/>
              </a:spcBef>
              <a:spcAft>
                <a:spcPts val="0"/>
              </a:spcAft>
              <a:buNone/>
            </a:pPr>
            <a:endParaRPr lang="pl-PL" sz="1050" dirty="0">
              <a:solidFill>
                <a:srgbClr val="000000"/>
              </a:solidFill>
              <a:latin typeface="Arial"/>
              <a:ea typeface="Arial"/>
              <a:cs typeface="Arial"/>
              <a:sym typeface="Arial"/>
            </a:endParaRPr>
          </a:p>
          <a:p>
            <a:pPr marL="0" lvl="0" indent="0" algn="l" rtl="0">
              <a:spcBef>
                <a:spcPts val="0"/>
              </a:spcBef>
              <a:spcAft>
                <a:spcPts val="0"/>
              </a:spcAft>
              <a:buNone/>
            </a:pPr>
            <a:r>
              <a:rPr lang="pl-PL" sz="1050" dirty="0">
                <a:solidFill>
                  <a:srgbClr val="000000"/>
                </a:solidFill>
                <a:latin typeface="Arial"/>
                <a:ea typeface="Arial"/>
                <a:cs typeface="Arial"/>
                <a:sym typeface="Arial"/>
              </a:rPr>
              <a:t>Na potrzeby działalności statutowej Fundator przeznaczył także dużą ( ok. 1000 m2) ogrodzoną działkę z dodatkowym miejscem na parking, leżącą dokładnie ,,na styku'' 2 gmin, zadrzewioną i przystosowaną do potrzeb dzieci, a do obu lokali- wiaty i kontenera, zostały podłączone media.</a:t>
            </a:r>
          </a:p>
        </p:txBody>
      </p:sp>
      <p:pic>
        <p:nvPicPr>
          <p:cNvPr id="202" name="Google Shape;202;p33"/>
          <p:cNvPicPr preferRelativeResize="0"/>
          <p:nvPr/>
        </p:nvPicPr>
        <p:blipFill>
          <a:blip r:embed="rId3">
            <a:alphaModFix/>
          </a:blip>
          <a:stretch>
            <a:fillRect/>
          </a:stretch>
        </p:blipFill>
        <p:spPr>
          <a:xfrm>
            <a:off x="427250" y="1167650"/>
            <a:ext cx="2683149" cy="368305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4"/>
          <p:cNvSpPr txBox="1">
            <a:spLocks noGrp="1"/>
          </p:cNvSpPr>
          <p:nvPr>
            <p:ph type="body" idx="1"/>
          </p:nvPr>
        </p:nvSpPr>
        <p:spPr>
          <a:xfrm>
            <a:off x="237357" y="706245"/>
            <a:ext cx="5186123" cy="3873456"/>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l-PL" sz="1400" b="1" dirty="0">
                <a:solidFill>
                  <a:srgbClr val="000000"/>
                </a:solidFill>
                <a:latin typeface="Arial"/>
                <a:ea typeface="Arial"/>
                <a:cs typeface="Arial"/>
                <a:sym typeface="Arial"/>
              </a:rPr>
              <a:t>Zasoby kadrowe: </a:t>
            </a:r>
            <a:r>
              <a:rPr lang="pl-PL" sz="1400" dirty="0">
                <a:solidFill>
                  <a:srgbClr val="000000"/>
                </a:solidFill>
                <a:latin typeface="Arial"/>
                <a:ea typeface="Arial"/>
                <a:cs typeface="Arial"/>
                <a:sym typeface="Arial"/>
              </a:rPr>
              <a:t>stała kadra specjalistów (psycholodzy, pedagodzy, diagności, </a:t>
            </a:r>
            <a:r>
              <a:rPr lang="pl-PL" sz="1400" dirty="0" err="1">
                <a:solidFill>
                  <a:srgbClr val="000000"/>
                </a:solidFill>
                <a:latin typeface="Arial"/>
                <a:ea typeface="Arial"/>
                <a:cs typeface="Arial"/>
                <a:sym typeface="Arial"/>
              </a:rPr>
              <a:t>dogoterapeuci</a:t>
            </a:r>
            <a:r>
              <a:rPr lang="pl-PL" sz="1400" dirty="0">
                <a:solidFill>
                  <a:srgbClr val="000000"/>
                </a:solidFill>
                <a:latin typeface="Arial"/>
                <a:ea typeface="Arial"/>
                <a:cs typeface="Arial"/>
                <a:sym typeface="Arial"/>
              </a:rPr>
              <a:t>, animatorzy) z minimum 7-cio letnim stażem w stałej, regularnej współpracy- 7 osób, 5 </a:t>
            </a:r>
            <a:r>
              <a:rPr lang="pl-PL" sz="1400" dirty="0" err="1">
                <a:solidFill>
                  <a:srgbClr val="000000"/>
                </a:solidFill>
                <a:latin typeface="Arial"/>
                <a:ea typeface="Arial"/>
                <a:cs typeface="Arial"/>
                <a:sym typeface="Arial"/>
              </a:rPr>
              <a:t>multispecjalistów</a:t>
            </a:r>
            <a:r>
              <a:rPr lang="pl-PL" sz="1400" dirty="0">
                <a:solidFill>
                  <a:srgbClr val="000000"/>
                </a:solidFill>
                <a:latin typeface="Arial"/>
                <a:ea typeface="Arial"/>
                <a:cs typeface="Arial"/>
                <a:sym typeface="Arial"/>
              </a:rPr>
              <a:t> ( m.in. prawnik z kilkoma specjalizacjami, psycholog -specjalista interwencji kryzysowej i zaburzeń rozwoju dziecka, pedagog- specjalista wczesnego wspomagania rozwoju dziecka i pracy z rodziną dysfunkcyjną, mediator rodzinny )- założycieli Fundacji, od początku bardzo aktywnie działających, dorośli wolontariusze i młodzieżowy Klub Wolontariusza- REPLIKON. Cała grupa </a:t>
            </a:r>
            <a:r>
              <a:rPr lang="pl-PL" sz="1400" dirty="0" err="1">
                <a:solidFill>
                  <a:srgbClr val="000000"/>
                </a:solidFill>
                <a:latin typeface="Arial"/>
                <a:ea typeface="Arial"/>
                <a:cs typeface="Arial"/>
                <a:sym typeface="Arial"/>
              </a:rPr>
              <a:t>wolontariacka</a:t>
            </a:r>
            <a:r>
              <a:rPr lang="pl-PL" sz="1400" dirty="0">
                <a:solidFill>
                  <a:srgbClr val="000000"/>
                </a:solidFill>
                <a:latin typeface="Arial"/>
                <a:ea typeface="Arial"/>
                <a:cs typeface="Arial"/>
                <a:sym typeface="Arial"/>
              </a:rPr>
              <a:t> jest po różnego typu kursach i szkoleniach, nigdy nie odmawiająca pomocy przy konkretnych wydarzeniach. W 2024 roku utworzyliśmy także teatralną grupę seniorów ,, Srebrne Pantery’’, grupa przygotowuje i wystawia przedstawienia teatralne w placówkach oświatowych i kulturalnych, wspierając i rozszerzając naszą działalność misyjną.</a:t>
            </a:r>
            <a:endParaRPr lang="pl-PL" sz="1400" dirty="0">
              <a:latin typeface="Arial"/>
              <a:ea typeface="Arial"/>
              <a:cs typeface="Arial"/>
              <a:sym typeface="Arial"/>
            </a:endParaRPr>
          </a:p>
        </p:txBody>
      </p:sp>
      <p:pic>
        <p:nvPicPr>
          <p:cNvPr id="208" name="Google Shape;208;p34"/>
          <p:cNvPicPr preferRelativeResize="0"/>
          <p:nvPr/>
        </p:nvPicPr>
        <p:blipFill>
          <a:blip r:embed="rId3">
            <a:alphaModFix/>
          </a:blip>
          <a:stretch>
            <a:fillRect/>
          </a:stretch>
        </p:blipFill>
        <p:spPr>
          <a:xfrm>
            <a:off x="5523571" y="790300"/>
            <a:ext cx="3282980" cy="4042824"/>
          </a:xfrm>
          <a:prstGeom prst="rect">
            <a:avLst/>
          </a:prstGeom>
          <a:noFill/>
          <a:ln>
            <a:noFill/>
          </a:ln>
        </p:spPr>
      </p:pic>
      <p:sp>
        <p:nvSpPr>
          <p:cNvPr id="2" name="Google Shape;200;p33">
            <a:extLst>
              <a:ext uri="{FF2B5EF4-FFF2-40B4-BE49-F238E27FC236}">
                <a16:creationId xmlns:a16="http://schemas.microsoft.com/office/drawing/2014/main" xmlns="" id="{AD5226FA-ADAB-4DD8-5456-58CA206740A3}"/>
              </a:ext>
            </a:extLst>
          </p:cNvPr>
          <p:cNvSpPr txBox="1">
            <a:spLocks noGrp="1"/>
          </p:cNvSpPr>
          <p:nvPr>
            <p:ph type="title"/>
          </p:nvPr>
        </p:nvSpPr>
        <p:spPr>
          <a:xfrm>
            <a:off x="311700" y="82900"/>
            <a:ext cx="8832300" cy="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800" dirty="0"/>
              <a:t>4. ZASOBY FUNDACJI I DOTYCHCZASOWE FORMY DZIAŁANIA C.D.</a:t>
            </a:r>
            <a:endParaRPr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5"/>
          <p:cNvSpPr txBox="1">
            <a:spLocks noGrp="1"/>
          </p:cNvSpPr>
          <p:nvPr>
            <p:ph type="title"/>
          </p:nvPr>
        </p:nvSpPr>
        <p:spPr>
          <a:xfrm>
            <a:off x="311700" y="681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4. ZASOBY FUNDACJI I DOTYCHCZASOWE FORMY DZIAŁANIA C.D.</a:t>
            </a:r>
            <a:endParaRPr/>
          </a:p>
          <a:p>
            <a:pPr marL="0" lvl="0" indent="0" algn="l" rtl="0">
              <a:spcBef>
                <a:spcPts val="0"/>
              </a:spcBef>
              <a:spcAft>
                <a:spcPts val="0"/>
              </a:spcAft>
              <a:buNone/>
            </a:pPr>
            <a:endParaRPr/>
          </a:p>
        </p:txBody>
      </p:sp>
      <p:sp>
        <p:nvSpPr>
          <p:cNvPr id="214" name="Google Shape;214;p3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688"/>
              <a:buNone/>
            </a:pPr>
            <a:r>
              <a:rPr lang="pl" sz="1325">
                <a:solidFill>
                  <a:srgbClr val="000000"/>
                </a:solidFill>
                <a:latin typeface="Arial"/>
                <a:ea typeface="Arial"/>
                <a:cs typeface="Arial"/>
                <a:sym typeface="Arial"/>
              </a:rPr>
              <a:t>Nasza kadra to ludzie dysponujący ogromną wiedzą i doświadczeniem ( większość z nich to uznani specjaliści w swoich dziedzinach, praktykujący w prywatnych gabinetach specjalistycznych), a co najważniejsze- doskonale znają specyfikę pracy w środowisku wiejskim ( w niemal 90 % z wyboru są mieszkańcami wiosek), cieszą się zaufaniem odbiorców i doskonale znają rodziny naszych podopiecznych, ich sytuację prawną, finansową i problemową, co bardzo pomaga w tworzeniu realnych i możliwych do przeprowadzenia planów pomocy.</a:t>
            </a:r>
            <a:endParaRPr sz="1325">
              <a:solidFill>
                <a:srgbClr val="000000"/>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325">
                <a:solidFill>
                  <a:srgbClr val="000000"/>
                </a:solidFill>
                <a:latin typeface="Arial"/>
                <a:ea typeface="Arial"/>
                <a:cs typeface="Arial"/>
                <a:sym typeface="Arial"/>
              </a:rPr>
              <a:t>Nasza Fundacja prowadziła dotychczas działania głównie w świetlicach wiejskich gmin Kąty Wrocławskie i Mietków ( stałe zajęcia w miejscowościach Piława i Milin w gminie Mietków i Gądów i Nowa Wieś Wrocławska w gminie Kąty Wrocławskie), okazjonalne działania w siedzibie Fundacji w Szymanowie i działania tematyczne i imprezy aktywizujące społeczność lokalną w różnych wioskach obu gmin. Nasze działania skierowane były do dzieci w wieku 2-5 lat, nieobjętych edukacją przedszkolną, dla których prowadzimy spotkania w ramach Klubów Malucha, różnego typu zajęcia tematyczne, edukacyjne z elementami terapii dla dzieci w wieku 6-14 lat, zajęcia dla rodzin, seniorów i szeroko rozumianej społeczności lokalnej w formie cyklicznych spotkań, warsztatów, a także imprez tematycznych i spotkań okolicznościowych.</a:t>
            </a:r>
            <a:endParaRPr sz="1325">
              <a:solidFill>
                <a:srgbClr val="000000"/>
              </a:solidFill>
              <a:latin typeface="Arial"/>
              <a:ea typeface="Arial"/>
              <a:cs typeface="Arial"/>
              <a:sym typeface="Arial"/>
            </a:endParaRPr>
          </a:p>
          <a:p>
            <a:pPr marL="0" lvl="0" indent="0" algn="l" rtl="0">
              <a:lnSpc>
                <a:spcPct val="105000"/>
              </a:lnSpc>
              <a:spcBef>
                <a:spcPts val="1200"/>
              </a:spcBef>
              <a:spcAft>
                <a:spcPts val="0"/>
              </a:spcAft>
              <a:buSzPts val="688"/>
              <a:buNone/>
            </a:pPr>
            <a:endParaRPr sz="1325">
              <a:solidFill>
                <a:srgbClr val="000000"/>
              </a:solidFill>
              <a:latin typeface="Arial"/>
              <a:ea typeface="Arial"/>
              <a:cs typeface="Arial"/>
              <a:sym typeface="Arial"/>
            </a:endParaRPr>
          </a:p>
          <a:p>
            <a:pPr marL="0" lvl="0" indent="0" algn="l" rtl="0">
              <a:lnSpc>
                <a:spcPct val="105000"/>
              </a:lnSpc>
              <a:spcBef>
                <a:spcPts val="1200"/>
              </a:spcBef>
              <a:spcAft>
                <a:spcPts val="1200"/>
              </a:spcAft>
              <a:buSzPts val="688"/>
              <a:buNone/>
            </a:pPr>
            <a:endParaRPr sz="1325">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311700" y="1124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dirty="0"/>
              <a:t>6. CELE STRATEGICZNE FUNDACJI ,, NA KRAŃCU TĘCZY’’ NA LATA 2023- 2025 ORAZ PLAN ICH REALIZACJI</a:t>
            </a:r>
            <a:endParaRPr dirty="0"/>
          </a:p>
        </p:txBody>
      </p:sp>
      <p:sp>
        <p:nvSpPr>
          <p:cNvPr id="220" name="Google Shape;220;p36"/>
          <p:cNvSpPr txBox="1">
            <a:spLocks noGrp="1"/>
          </p:cNvSpPr>
          <p:nvPr>
            <p:ph type="body" idx="1"/>
          </p:nvPr>
        </p:nvSpPr>
        <p:spPr>
          <a:xfrm>
            <a:off x="311700" y="1125925"/>
            <a:ext cx="8520600" cy="2716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88"/>
              <a:buNone/>
            </a:pPr>
            <a:r>
              <a:rPr lang="pl" sz="925">
                <a:solidFill>
                  <a:srgbClr val="000000"/>
                </a:solidFill>
                <a:latin typeface="Arial"/>
                <a:ea typeface="Arial"/>
                <a:cs typeface="Arial"/>
                <a:sym typeface="Arial"/>
              </a:rPr>
              <a:t>Strategia rozwoju Fundacji na rzecz dzieci i młodzieży ,, Na krańcu tęczy’’ na lata 2023-2025 obejmuje następujące cele:</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r>
              <a:rPr lang="pl" sz="925">
                <a:solidFill>
                  <a:srgbClr val="000000"/>
                </a:solidFill>
                <a:latin typeface="Arial"/>
                <a:ea typeface="Arial"/>
                <a:cs typeface="Arial"/>
                <a:sym typeface="Arial"/>
              </a:rPr>
              <a:t>1/ Rozwój infrastruktury i uruchomienie Centrum edukacji i wsparcia ,, Nasze miejsce’’  w siedzibie Fundacji w Szymanowie.</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r>
              <a:rPr lang="pl" sz="925">
                <a:solidFill>
                  <a:srgbClr val="000000"/>
                </a:solidFill>
                <a:latin typeface="Arial"/>
                <a:ea typeface="Arial"/>
                <a:cs typeface="Arial"/>
                <a:sym typeface="Arial"/>
              </a:rPr>
              <a:t>2/ Stworzenie nowej ofert zajęć i objęcie wsparciem  nowych grup odbiorców działań fundacyjnych w różnym wieku.</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r>
              <a:rPr lang="pl" sz="925">
                <a:solidFill>
                  <a:srgbClr val="000000"/>
                </a:solidFill>
                <a:latin typeface="Arial"/>
                <a:ea typeface="Arial"/>
                <a:cs typeface="Arial"/>
                <a:sym typeface="Arial"/>
              </a:rPr>
              <a:t>3/Pozyskanie przez kadrę nowej wiedzy i umiejętności, przyczyniających się do realizacji celów misyjnych Fundacji i osiągnięcia celów strategicznych.</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r>
              <a:rPr lang="pl" sz="925">
                <a:solidFill>
                  <a:srgbClr val="000000"/>
                </a:solidFill>
                <a:latin typeface="Arial"/>
                <a:ea typeface="Arial"/>
                <a:cs typeface="Arial"/>
                <a:sym typeface="Arial"/>
              </a:rPr>
              <a:t>4/ Uzyskanie stabilizacji finansowej organizacji poprzez wprowadzenie działalności odpłatnej, rozwój form finansowania Fundacji.</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r>
              <a:rPr lang="pl" sz="925">
                <a:solidFill>
                  <a:srgbClr val="000000"/>
                </a:solidFill>
                <a:latin typeface="Arial"/>
                <a:ea typeface="Arial"/>
                <a:cs typeface="Arial"/>
                <a:sym typeface="Arial"/>
              </a:rPr>
              <a:t>5/ Utworzenie filii Centrum edukacji w wsparcia ,, Nasze miejsce’’ w świetlicy wiejskiej w Milinie.</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r>
              <a:rPr lang="pl" sz="925">
                <a:solidFill>
                  <a:srgbClr val="000000"/>
                </a:solidFill>
                <a:latin typeface="Arial"/>
                <a:ea typeface="Arial"/>
                <a:cs typeface="Arial"/>
                <a:sym typeface="Arial"/>
              </a:rPr>
              <a:t>6/ Aktualizacja strategii rozwoju w oparciu o realizację celów strategicznych w latach 2023-2025- luty i grudzień 2024, kwiecień i grudzień 2025.</a:t>
            </a:r>
            <a:endParaRPr sz="925">
              <a:solidFill>
                <a:srgbClr val="000000"/>
              </a:solidFill>
              <a:latin typeface="Arial"/>
              <a:ea typeface="Arial"/>
              <a:cs typeface="Arial"/>
              <a:sym typeface="Arial"/>
            </a:endParaRPr>
          </a:p>
          <a:p>
            <a:pPr marL="0" lvl="0" indent="0" algn="l" rtl="0">
              <a:lnSpc>
                <a:spcPct val="90000"/>
              </a:lnSpc>
              <a:spcBef>
                <a:spcPts val="1200"/>
              </a:spcBef>
              <a:spcAft>
                <a:spcPts val="0"/>
              </a:spcAft>
              <a:buSzPts val="688"/>
              <a:buNone/>
            </a:pPr>
            <a:endParaRPr sz="925">
              <a:solidFill>
                <a:srgbClr val="000000"/>
              </a:solidFill>
              <a:latin typeface="Arial"/>
              <a:ea typeface="Arial"/>
              <a:cs typeface="Arial"/>
              <a:sym typeface="Arial"/>
            </a:endParaRPr>
          </a:p>
          <a:p>
            <a:pPr marL="0" lvl="0" indent="0" algn="l" rtl="0">
              <a:lnSpc>
                <a:spcPct val="90000"/>
              </a:lnSpc>
              <a:spcBef>
                <a:spcPts val="1200"/>
              </a:spcBef>
              <a:spcAft>
                <a:spcPts val="1200"/>
              </a:spcAft>
              <a:buSzPts val="688"/>
              <a:buNone/>
            </a:pPr>
            <a:endParaRPr sz="925">
              <a:solidFill>
                <a:srgbClr val="000000"/>
              </a:solidFill>
              <a:latin typeface="Arial"/>
              <a:ea typeface="Arial"/>
              <a:cs typeface="Arial"/>
              <a:sym typeface="Arial"/>
            </a:endParaRPr>
          </a:p>
        </p:txBody>
      </p:sp>
      <p:pic>
        <p:nvPicPr>
          <p:cNvPr id="221" name="Google Shape;221;p36"/>
          <p:cNvPicPr preferRelativeResize="0"/>
          <p:nvPr/>
        </p:nvPicPr>
        <p:blipFill>
          <a:blip r:embed="rId3">
            <a:alphaModFix/>
          </a:blip>
          <a:stretch>
            <a:fillRect/>
          </a:stretch>
        </p:blipFill>
        <p:spPr>
          <a:xfrm>
            <a:off x="1928800" y="3077500"/>
            <a:ext cx="5062226" cy="19477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5835805" y="51450"/>
            <a:ext cx="3308295"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2540" dirty="0"/>
              <a:t>CEL STRATEGICZNY NR 1</a:t>
            </a:r>
            <a:endParaRPr sz="2540" dirty="0"/>
          </a:p>
          <a:p>
            <a:pPr marL="0" lvl="0" indent="0" algn="l" rtl="0">
              <a:spcBef>
                <a:spcPts val="0"/>
              </a:spcBef>
              <a:spcAft>
                <a:spcPts val="0"/>
              </a:spcAft>
              <a:buSzPts val="990"/>
              <a:buNone/>
            </a:pPr>
            <a:r>
              <a:rPr lang="pl" sz="2540" dirty="0"/>
              <a:t> 	</a:t>
            </a:r>
            <a:endParaRPr sz="2540" dirty="0"/>
          </a:p>
        </p:txBody>
      </p:sp>
      <p:sp>
        <p:nvSpPr>
          <p:cNvPr id="227" name="Google Shape;227;p37"/>
          <p:cNvSpPr txBox="1">
            <a:spLocks noGrp="1"/>
          </p:cNvSpPr>
          <p:nvPr>
            <p:ph type="body" idx="1"/>
          </p:nvPr>
        </p:nvSpPr>
        <p:spPr>
          <a:xfrm>
            <a:off x="0" y="0"/>
            <a:ext cx="3892500" cy="5028000"/>
          </a:xfrm>
          <a:prstGeom prst="rect">
            <a:avLst/>
          </a:prstGeom>
          <a:solidFill>
            <a:schemeClr val="accent3"/>
          </a:solidFill>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688"/>
              <a:buNone/>
            </a:pPr>
            <a:r>
              <a:rPr lang="pl" sz="1200">
                <a:solidFill>
                  <a:schemeClr val="lt1"/>
                </a:solidFill>
                <a:latin typeface="Arial"/>
                <a:ea typeface="Arial"/>
                <a:cs typeface="Arial"/>
                <a:sym typeface="Arial"/>
              </a:rPr>
              <a:t>2023</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200">
                <a:solidFill>
                  <a:schemeClr val="lt1"/>
                </a:solidFill>
                <a:latin typeface="Arial"/>
                <a:ea typeface="Arial"/>
                <a:cs typeface="Arial"/>
                <a:sym typeface="Arial"/>
              </a:rPr>
              <a:t>1/ Przygotowanie otrzymanego od Fundatora pomieszczenia kontenerowego do prowadzenia w nim całorocznych zajęć dla podopiecznych z różnych grup wiekowych.</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200">
                <a:solidFill>
                  <a:schemeClr val="lt1"/>
                </a:solidFill>
                <a:latin typeface="Arial"/>
                <a:ea typeface="Arial"/>
                <a:cs typeface="Arial"/>
                <a:sym typeface="Arial"/>
              </a:rPr>
              <a:t>2/ Zakup wiaty drewnianej, mebli drewnianych i kącika kulinarnego ze środków pozyskanych z programu PROO 1a, przygotowanie ich do prowadzenia zajęć i warsztatów dla odbiorców w różnych grupach wiekowych.</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200">
                <a:solidFill>
                  <a:schemeClr val="lt1"/>
                </a:solidFill>
                <a:latin typeface="Arial"/>
                <a:ea typeface="Arial"/>
                <a:cs typeface="Arial"/>
                <a:sym typeface="Arial"/>
              </a:rPr>
              <a:t>3/ Zaangażowanie pracowników Fundacji, rodzin naszych podopiecznych, sympatyków i wolontariuszy do realizacji zadań z pkt. 1 i 2 ( m. inn. wykonanie podłączeń wody i energetyki, wybrukowanie podjazdu, prace porządkowe i logistyczne)</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200">
                <a:solidFill>
                  <a:schemeClr val="lt1"/>
                </a:solidFill>
                <a:latin typeface="Arial"/>
                <a:ea typeface="Arial"/>
                <a:cs typeface="Arial"/>
                <a:sym typeface="Arial"/>
              </a:rPr>
              <a:t>2024</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200">
                <a:solidFill>
                  <a:schemeClr val="lt1"/>
                </a:solidFill>
                <a:latin typeface="Arial"/>
                <a:ea typeface="Arial"/>
                <a:cs typeface="Arial"/>
                <a:sym typeface="Arial"/>
              </a:rPr>
              <a:t>1/ Doposażenie Fundacji w pomoce edukacyjne i materiały dydaktyczne do prowadzenia zajęć.</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r>
              <a:rPr lang="pl" sz="1200">
                <a:solidFill>
                  <a:schemeClr val="lt1"/>
                </a:solidFill>
                <a:latin typeface="Arial"/>
                <a:ea typeface="Arial"/>
                <a:cs typeface="Arial"/>
                <a:sym typeface="Arial"/>
              </a:rPr>
              <a:t>2/ Wykonanie kącika ogrodniczego nakładem pracy wolontarystycznej członków i sympatyków Fundacji.</a:t>
            </a:r>
            <a:endParaRPr sz="1200">
              <a:solidFill>
                <a:schemeClr val="lt1"/>
              </a:solidFill>
              <a:latin typeface="Arial"/>
              <a:ea typeface="Arial"/>
              <a:cs typeface="Arial"/>
              <a:sym typeface="Arial"/>
            </a:endParaRPr>
          </a:p>
          <a:p>
            <a:pPr marL="0" lvl="0" indent="0" algn="l" rtl="0">
              <a:lnSpc>
                <a:spcPct val="105000"/>
              </a:lnSpc>
              <a:spcBef>
                <a:spcPts val="1200"/>
              </a:spcBef>
              <a:spcAft>
                <a:spcPts val="0"/>
              </a:spcAft>
              <a:buSzPts val="688"/>
              <a:buNone/>
            </a:pPr>
            <a:endParaRPr sz="1200">
              <a:solidFill>
                <a:srgbClr val="000000"/>
              </a:solidFill>
              <a:latin typeface="Arial"/>
              <a:ea typeface="Arial"/>
              <a:cs typeface="Arial"/>
              <a:sym typeface="Arial"/>
            </a:endParaRPr>
          </a:p>
          <a:p>
            <a:pPr marL="0" lvl="0" indent="0" algn="l" rtl="0">
              <a:lnSpc>
                <a:spcPct val="105000"/>
              </a:lnSpc>
              <a:spcBef>
                <a:spcPts val="1200"/>
              </a:spcBef>
              <a:spcAft>
                <a:spcPts val="1200"/>
              </a:spcAft>
              <a:buSzPts val="688"/>
              <a:buNone/>
            </a:pPr>
            <a:endParaRPr sz="1325">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a:spLocks noGrp="1"/>
          </p:cNvSpPr>
          <p:nvPr>
            <p:ph type="title"/>
          </p:nvPr>
        </p:nvSpPr>
        <p:spPr>
          <a:xfrm>
            <a:off x="311700" y="445025"/>
            <a:ext cx="8520600" cy="707400"/>
          </a:xfrm>
        </p:spPr>
        <p:txBody>
          <a:bodyPr spcFirstLastPara="1" wrap="square" lIns="91425" tIns="91425" rIns="91425" bIns="91425" anchor="ctr" anchorCtr="0">
            <a:normAutofit fontScale="90000"/>
          </a:bodyPr>
          <a:lstStyle/>
          <a:p>
            <a:pPr marL="0" lvl="0" indent="0" rtl="0">
              <a:lnSpc>
                <a:spcPct val="90000"/>
              </a:lnSpc>
              <a:spcBef>
                <a:spcPts val="0"/>
              </a:spcBef>
              <a:spcAft>
                <a:spcPts val="0"/>
              </a:spcAft>
              <a:buSzPts val="990"/>
              <a:buNone/>
            </a:pPr>
            <a:r>
              <a:rPr lang="pl-PL" dirty="0"/>
              <a:t>CEL STRATEGICZNY NR 1</a:t>
            </a:r>
          </a:p>
          <a:p>
            <a:pPr marL="0" lvl="0" indent="0" rtl="0">
              <a:lnSpc>
                <a:spcPct val="90000"/>
              </a:lnSpc>
              <a:spcBef>
                <a:spcPts val="0"/>
              </a:spcBef>
              <a:spcAft>
                <a:spcPts val="0"/>
              </a:spcAft>
              <a:buSzPts val="990"/>
              <a:buNone/>
            </a:pPr>
            <a:r>
              <a:rPr lang="pl-PL" sz="2000" dirty="0"/>
              <a:t> 	</a:t>
            </a:r>
          </a:p>
        </p:txBody>
      </p:sp>
      <p:pic>
        <p:nvPicPr>
          <p:cNvPr id="3" name="Obraz 2" descr="Obraz zawierający na wolnym powietrzu, trawa, niebo, ubrania&#10;&#10;Opis wygenerowany automatycznie">
            <a:extLst>
              <a:ext uri="{FF2B5EF4-FFF2-40B4-BE49-F238E27FC236}">
                <a16:creationId xmlns:a16="http://schemas.microsoft.com/office/drawing/2014/main" xmlns="" id="{7409552C-0BDF-4E6A-2F54-71EAB4B7C76F}"/>
              </a:ext>
            </a:extLst>
          </p:cNvPr>
          <p:cNvPicPr>
            <a:picLocks noChangeAspect="1"/>
          </p:cNvPicPr>
          <p:nvPr/>
        </p:nvPicPr>
        <p:blipFill>
          <a:blip r:embed="rId3"/>
          <a:srcRect r="262"/>
          <a:stretch>
            <a:fillRect/>
          </a:stretch>
        </p:blipFill>
        <p:spPr>
          <a:xfrm>
            <a:off x="311700" y="1342925"/>
            <a:ext cx="2441879" cy="3264408"/>
          </a:xfrm>
          <a:prstGeom prst="rect">
            <a:avLst/>
          </a:prstGeom>
          <a:noFill/>
          <a:ln>
            <a:noFill/>
          </a:ln>
        </p:spPr>
      </p:pic>
      <p:sp>
        <p:nvSpPr>
          <p:cNvPr id="227" name="Google Shape;227;p37"/>
          <p:cNvSpPr txBox="1">
            <a:spLocks noGrp="1"/>
          </p:cNvSpPr>
          <p:nvPr>
            <p:ph type="body" idx="4294967295"/>
          </p:nvPr>
        </p:nvSpPr>
        <p:spPr>
          <a:xfrm>
            <a:off x="3134579" y="1342925"/>
            <a:ext cx="5697720" cy="3264408"/>
          </a:xfrm>
        </p:spPr>
        <p:txBody>
          <a:bodyPr spcFirstLastPara="1" lIns="91425" tIns="91425" rIns="91425" bIns="91425" anchor="t" anchorCtr="0">
            <a:normAutofit/>
          </a:bodyPr>
          <a:lstStyle/>
          <a:p>
            <a:pPr marL="0" lvl="0" indent="0">
              <a:lnSpc>
                <a:spcPct val="105000"/>
              </a:lnSpc>
              <a:spcAft>
                <a:spcPts val="600"/>
              </a:spcAft>
              <a:buClr>
                <a:srgbClr val="000000"/>
              </a:buClr>
              <a:buSzPts val="688"/>
              <a:buFont typeface="Arial"/>
              <a:buNone/>
            </a:pPr>
            <a:r>
              <a:rPr lang="en-US" sz="1500" b="0" i="0" u="none" strike="noStrike" cap="none" dirty="0">
                <a:solidFill>
                  <a:schemeClr val="accent1"/>
                </a:solidFill>
              </a:rPr>
              <a:t>2025-2026</a:t>
            </a:r>
          </a:p>
          <a:p>
            <a:pPr marL="0" lvl="0" indent="0">
              <a:lnSpc>
                <a:spcPct val="105000"/>
              </a:lnSpc>
              <a:spcAft>
                <a:spcPts val="600"/>
              </a:spcAft>
              <a:buClr>
                <a:srgbClr val="000000"/>
              </a:buClr>
              <a:buSzPts val="688"/>
              <a:buFont typeface="Arial"/>
              <a:buNone/>
            </a:pPr>
            <a:r>
              <a:rPr lang="en-US" sz="1500" b="0" i="0" u="none" strike="noStrike" cap="none" dirty="0">
                <a:solidFill>
                  <a:schemeClr val="accent1"/>
                </a:solidFill>
              </a:rPr>
              <a:t>1/ </a:t>
            </a:r>
            <a:r>
              <a:rPr lang="en-US" sz="1500" b="0" i="0" u="none" strike="noStrike" cap="none" dirty="0" err="1">
                <a:solidFill>
                  <a:schemeClr val="accent1"/>
                </a:solidFill>
              </a:rPr>
              <a:t>Rozwój</a:t>
            </a:r>
            <a:r>
              <a:rPr lang="en-US" sz="1500" b="0" i="0" u="none" strike="noStrike" cap="none" dirty="0">
                <a:solidFill>
                  <a:schemeClr val="accent1"/>
                </a:solidFill>
              </a:rPr>
              <a:t> </a:t>
            </a:r>
            <a:r>
              <a:rPr lang="en-US" sz="1500" b="0" i="0" u="none" strike="noStrike" cap="none" dirty="0" err="1">
                <a:solidFill>
                  <a:schemeClr val="accent1"/>
                </a:solidFill>
              </a:rPr>
              <a:t>bazy</a:t>
            </a:r>
            <a:r>
              <a:rPr lang="en-US" sz="1500" b="0" i="0" u="none" strike="noStrike" cap="none" dirty="0">
                <a:solidFill>
                  <a:schemeClr val="accent1"/>
                </a:solidFill>
              </a:rPr>
              <a:t> </a:t>
            </a:r>
            <a:r>
              <a:rPr lang="en-US" sz="1500" b="0" i="0" u="none" strike="noStrike" cap="none" dirty="0" err="1">
                <a:solidFill>
                  <a:schemeClr val="accent1"/>
                </a:solidFill>
              </a:rPr>
              <a:t>lokalowej</a:t>
            </a:r>
            <a:r>
              <a:rPr lang="en-US" sz="1500" b="0" i="0" u="none" strike="noStrike" cap="none" dirty="0">
                <a:solidFill>
                  <a:schemeClr val="accent1"/>
                </a:solidFill>
              </a:rPr>
              <a:t> </a:t>
            </a:r>
            <a:r>
              <a:rPr lang="en-US" sz="1500" b="0" i="0" u="none" strike="noStrike" cap="none" dirty="0" err="1">
                <a:solidFill>
                  <a:schemeClr val="accent1"/>
                </a:solidFill>
              </a:rPr>
              <a:t>poprzez</a:t>
            </a:r>
            <a:r>
              <a:rPr lang="en-US" sz="1500" b="0" i="0" u="none" strike="noStrike" cap="none" dirty="0">
                <a:solidFill>
                  <a:schemeClr val="accent1"/>
                </a:solidFill>
              </a:rPr>
              <a:t> </a:t>
            </a:r>
            <a:r>
              <a:rPr lang="en-US" sz="1500" b="0" i="0" u="none" strike="noStrike" cap="none" dirty="0" err="1">
                <a:solidFill>
                  <a:schemeClr val="accent1"/>
                </a:solidFill>
              </a:rPr>
              <a:t>wprowadzenie</a:t>
            </a:r>
            <a:r>
              <a:rPr lang="en-US" sz="1500" b="0" i="0" u="none" strike="noStrike" cap="none" dirty="0">
                <a:solidFill>
                  <a:schemeClr val="accent1"/>
                </a:solidFill>
              </a:rPr>
              <a:t> </a:t>
            </a:r>
            <a:r>
              <a:rPr lang="en-US" sz="1500" b="0" i="0" u="none" strike="noStrike" cap="none" dirty="0" err="1">
                <a:solidFill>
                  <a:schemeClr val="accent1"/>
                </a:solidFill>
              </a:rPr>
              <a:t>miejsca</a:t>
            </a:r>
            <a:r>
              <a:rPr lang="en-US" sz="1500" b="0" i="0" u="none" strike="noStrike" cap="none" dirty="0">
                <a:solidFill>
                  <a:schemeClr val="accent1"/>
                </a:solidFill>
              </a:rPr>
              <a:t> do </a:t>
            </a:r>
            <a:r>
              <a:rPr lang="en-US" sz="1500" b="0" i="0" u="none" strike="noStrike" cap="none" dirty="0" err="1">
                <a:solidFill>
                  <a:schemeClr val="accent1"/>
                </a:solidFill>
              </a:rPr>
              <a:t>organizacji</a:t>
            </a:r>
            <a:r>
              <a:rPr lang="en-US" sz="1500" b="0" i="0" u="none" strike="noStrike" cap="none" dirty="0">
                <a:solidFill>
                  <a:schemeClr val="accent1"/>
                </a:solidFill>
              </a:rPr>
              <a:t> </a:t>
            </a:r>
            <a:r>
              <a:rPr lang="en-US" sz="1500" b="0" i="0" u="none" strike="noStrike" cap="none" dirty="0" err="1">
                <a:solidFill>
                  <a:schemeClr val="accent1"/>
                </a:solidFill>
              </a:rPr>
              <a:t>półkolonii</a:t>
            </a:r>
            <a:r>
              <a:rPr lang="en-US" sz="1500" b="0" i="0" u="none" strike="noStrike" cap="none" dirty="0">
                <a:solidFill>
                  <a:schemeClr val="accent1"/>
                </a:solidFill>
              </a:rPr>
              <a:t> </a:t>
            </a:r>
            <a:r>
              <a:rPr lang="en-US" sz="1500" b="0" i="0" u="none" strike="noStrike" cap="none" dirty="0" err="1">
                <a:solidFill>
                  <a:schemeClr val="accent1"/>
                </a:solidFill>
              </a:rPr>
              <a:t>i</a:t>
            </a:r>
            <a:r>
              <a:rPr lang="en-US" sz="1500" b="0" i="0" u="none" strike="noStrike" cap="none" dirty="0">
                <a:solidFill>
                  <a:schemeClr val="accent1"/>
                </a:solidFill>
              </a:rPr>
              <a:t> </a:t>
            </a:r>
            <a:r>
              <a:rPr lang="en-US" sz="1500" b="0" i="0" u="none" strike="noStrike" cap="none" dirty="0" err="1">
                <a:solidFill>
                  <a:schemeClr val="accent1"/>
                </a:solidFill>
              </a:rPr>
              <a:t>biwaków</a:t>
            </a:r>
            <a:r>
              <a:rPr lang="en-US" sz="1500" b="0" i="0" u="none" strike="noStrike" cap="none" dirty="0">
                <a:solidFill>
                  <a:schemeClr val="accent1"/>
                </a:solidFill>
              </a:rPr>
              <a:t>, </a:t>
            </a:r>
            <a:r>
              <a:rPr lang="en-US" sz="1500" b="0" i="0" u="none" strike="noStrike" cap="none" dirty="0" err="1">
                <a:solidFill>
                  <a:schemeClr val="accent1"/>
                </a:solidFill>
              </a:rPr>
              <a:t>ustawienie</a:t>
            </a:r>
            <a:r>
              <a:rPr lang="en-US" sz="1500" b="0" i="0" u="none" strike="noStrike" cap="none" dirty="0">
                <a:solidFill>
                  <a:schemeClr val="accent1"/>
                </a:solidFill>
              </a:rPr>
              <a:t> </a:t>
            </a:r>
            <a:r>
              <a:rPr lang="en-US" sz="1500" b="0" i="0" u="none" strike="noStrike" cap="none" dirty="0" err="1">
                <a:solidFill>
                  <a:schemeClr val="accent1"/>
                </a:solidFill>
              </a:rPr>
              <a:t>dodatkowej</a:t>
            </a:r>
            <a:r>
              <a:rPr lang="en-US" sz="1500" b="0" i="0" u="none" strike="noStrike" cap="none" dirty="0">
                <a:solidFill>
                  <a:schemeClr val="accent1"/>
                </a:solidFill>
              </a:rPr>
              <a:t> </a:t>
            </a:r>
            <a:r>
              <a:rPr lang="en-US" sz="1500" b="0" i="0" u="none" strike="noStrike" cap="none" dirty="0" err="1">
                <a:solidFill>
                  <a:schemeClr val="accent1"/>
                </a:solidFill>
              </a:rPr>
              <a:t>toalety</a:t>
            </a:r>
            <a:r>
              <a:rPr lang="en-US" sz="1500" b="0" i="0" u="none" strike="noStrike" cap="none" dirty="0">
                <a:solidFill>
                  <a:schemeClr val="accent1"/>
                </a:solidFill>
              </a:rPr>
              <a:t> </a:t>
            </a:r>
            <a:r>
              <a:rPr lang="en-US" sz="1500" b="0" i="0" u="none" strike="noStrike" cap="none" dirty="0" err="1">
                <a:solidFill>
                  <a:schemeClr val="accent1"/>
                </a:solidFill>
              </a:rPr>
              <a:t>typu</a:t>
            </a:r>
            <a:r>
              <a:rPr lang="en-US" sz="1500" b="0" i="0" u="none" strike="noStrike" cap="none" dirty="0">
                <a:solidFill>
                  <a:schemeClr val="accent1"/>
                </a:solidFill>
              </a:rPr>
              <a:t> </a:t>
            </a:r>
            <a:r>
              <a:rPr lang="en-US" sz="1500" b="0" i="0" u="none" strike="noStrike" cap="none" dirty="0" err="1">
                <a:solidFill>
                  <a:schemeClr val="accent1"/>
                </a:solidFill>
              </a:rPr>
              <a:t>toi-toi</a:t>
            </a:r>
            <a:endParaRPr lang="en-US" sz="1500" b="0" i="0" u="none" strike="noStrike" cap="none" dirty="0">
              <a:solidFill>
                <a:schemeClr val="accent1"/>
              </a:solidFill>
            </a:endParaRPr>
          </a:p>
          <a:p>
            <a:pPr marL="0" lvl="0" indent="0">
              <a:lnSpc>
                <a:spcPct val="105000"/>
              </a:lnSpc>
              <a:spcAft>
                <a:spcPts val="600"/>
              </a:spcAft>
              <a:buClr>
                <a:srgbClr val="000000"/>
              </a:buClr>
              <a:buSzPts val="688"/>
              <a:buFont typeface="Arial"/>
              <a:buNone/>
            </a:pPr>
            <a:r>
              <a:rPr lang="en-US" sz="1500" b="0" i="0" u="none" strike="noStrike" cap="none" dirty="0">
                <a:solidFill>
                  <a:schemeClr val="accent1"/>
                </a:solidFill>
              </a:rPr>
              <a:t>-</a:t>
            </a:r>
            <a:r>
              <a:rPr lang="en-US" sz="1500" b="0" i="0" u="none" strike="noStrike" cap="none" dirty="0" err="1">
                <a:solidFill>
                  <a:schemeClr val="accent1"/>
                </a:solidFill>
              </a:rPr>
              <a:t>utworzenie</a:t>
            </a:r>
            <a:r>
              <a:rPr lang="en-US" sz="1500" b="0" i="0" u="none" strike="noStrike" cap="none" dirty="0">
                <a:solidFill>
                  <a:schemeClr val="accent1"/>
                </a:solidFill>
              </a:rPr>
              <a:t> </a:t>
            </a:r>
            <a:r>
              <a:rPr lang="en-US" sz="1500" b="0" i="0" u="none" strike="noStrike" cap="none" dirty="0" err="1">
                <a:solidFill>
                  <a:schemeClr val="accent1"/>
                </a:solidFill>
              </a:rPr>
              <a:t>magazynku</a:t>
            </a:r>
            <a:r>
              <a:rPr lang="en-US" sz="1500" b="0" i="0" u="none" strike="noStrike" cap="none" dirty="0">
                <a:solidFill>
                  <a:schemeClr val="accent1"/>
                </a:solidFill>
              </a:rPr>
              <a:t> </a:t>
            </a:r>
            <a:r>
              <a:rPr lang="en-US" sz="1500" b="0" i="0" u="none" strike="noStrike" cap="none" dirty="0" err="1">
                <a:solidFill>
                  <a:schemeClr val="accent1"/>
                </a:solidFill>
              </a:rPr>
              <a:t>na</a:t>
            </a:r>
            <a:r>
              <a:rPr lang="en-US" sz="1500" b="0" i="0" u="none" strike="noStrike" cap="none" dirty="0">
                <a:solidFill>
                  <a:schemeClr val="accent1"/>
                </a:solidFill>
              </a:rPr>
              <a:t>  </a:t>
            </a:r>
            <a:r>
              <a:rPr lang="en-US" sz="1500" b="0" i="0" u="none" strike="noStrike" cap="none" dirty="0" err="1">
                <a:solidFill>
                  <a:schemeClr val="accent1"/>
                </a:solidFill>
              </a:rPr>
              <a:t>zabawki</a:t>
            </a:r>
            <a:r>
              <a:rPr lang="en-US" sz="1500" b="0" i="0" u="none" strike="noStrike" cap="none" dirty="0">
                <a:solidFill>
                  <a:schemeClr val="accent1"/>
                </a:solidFill>
              </a:rPr>
              <a:t>, </a:t>
            </a:r>
            <a:r>
              <a:rPr lang="en-US" sz="1500" b="0" i="0" u="none" strike="noStrike" cap="none" dirty="0" err="1">
                <a:solidFill>
                  <a:schemeClr val="accent1"/>
                </a:solidFill>
              </a:rPr>
              <a:t>książki</a:t>
            </a:r>
            <a:r>
              <a:rPr lang="en-US" sz="1500" b="0" i="0" u="none" strike="noStrike" cap="none" dirty="0">
                <a:solidFill>
                  <a:schemeClr val="accent1"/>
                </a:solidFill>
              </a:rPr>
              <a:t>, </a:t>
            </a:r>
            <a:r>
              <a:rPr lang="en-US" sz="1500" b="0" i="0" u="none" strike="noStrike" cap="none" dirty="0" err="1">
                <a:solidFill>
                  <a:schemeClr val="accent1"/>
                </a:solidFill>
              </a:rPr>
              <a:t>ubrania</a:t>
            </a:r>
            <a:r>
              <a:rPr lang="en-US" sz="1500" b="0" i="0" u="none" strike="noStrike" cap="none" dirty="0">
                <a:solidFill>
                  <a:schemeClr val="accent1"/>
                </a:solidFill>
              </a:rPr>
              <a:t> </a:t>
            </a:r>
            <a:r>
              <a:rPr lang="en-US" sz="1500" b="0" i="0" u="none" strike="noStrike" cap="none" dirty="0" err="1">
                <a:solidFill>
                  <a:schemeClr val="accent1"/>
                </a:solidFill>
              </a:rPr>
              <a:t>i</a:t>
            </a:r>
            <a:r>
              <a:rPr lang="en-US" sz="1500" b="0" i="0" u="none" strike="noStrike" cap="none" dirty="0">
                <a:solidFill>
                  <a:schemeClr val="accent1"/>
                </a:solidFill>
              </a:rPr>
              <a:t> </a:t>
            </a:r>
            <a:r>
              <a:rPr lang="en-US" sz="1500" b="0" i="0" u="none" strike="noStrike" cap="none" dirty="0" err="1">
                <a:solidFill>
                  <a:schemeClr val="accent1"/>
                </a:solidFill>
              </a:rPr>
              <a:t>środki</a:t>
            </a:r>
            <a:r>
              <a:rPr lang="en-US" sz="1500" b="0" i="0" u="none" strike="noStrike" cap="none" dirty="0">
                <a:solidFill>
                  <a:schemeClr val="accent1"/>
                </a:solidFill>
              </a:rPr>
              <a:t> </a:t>
            </a:r>
            <a:r>
              <a:rPr lang="en-US" sz="1500" b="0" i="0" u="none" strike="noStrike" cap="none" dirty="0" err="1">
                <a:solidFill>
                  <a:schemeClr val="accent1"/>
                </a:solidFill>
              </a:rPr>
              <a:t>higieniczne</a:t>
            </a:r>
            <a:r>
              <a:rPr lang="en-US" sz="1500" b="0" i="0" u="none" strike="noStrike" cap="none" dirty="0">
                <a:solidFill>
                  <a:schemeClr val="accent1"/>
                </a:solidFill>
              </a:rPr>
              <a:t> </a:t>
            </a:r>
            <a:r>
              <a:rPr lang="en-US" sz="1500" b="0" i="0" u="none" strike="noStrike" cap="none" dirty="0" err="1">
                <a:solidFill>
                  <a:schemeClr val="accent1"/>
                </a:solidFill>
              </a:rPr>
              <a:t>pozyskane</a:t>
            </a:r>
            <a:r>
              <a:rPr lang="en-US" sz="1500" b="0" i="0" u="none" strike="noStrike" cap="none" dirty="0">
                <a:solidFill>
                  <a:schemeClr val="accent1"/>
                </a:solidFill>
              </a:rPr>
              <a:t> od </a:t>
            </a:r>
            <a:r>
              <a:rPr lang="en-US" sz="1500" b="0" i="0" u="none" strike="noStrike" cap="none" dirty="0" err="1">
                <a:solidFill>
                  <a:schemeClr val="accent1"/>
                </a:solidFill>
              </a:rPr>
              <a:t>darczyńców</a:t>
            </a:r>
            <a:r>
              <a:rPr lang="en-US" sz="1500" b="0" i="0" u="none" strike="noStrike" cap="none" dirty="0">
                <a:solidFill>
                  <a:schemeClr val="accent1"/>
                </a:solidFill>
              </a:rPr>
              <a:t>, </a:t>
            </a:r>
            <a:r>
              <a:rPr lang="en-US" sz="1500" b="0" i="0" u="none" strike="noStrike" cap="none" dirty="0" err="1">
                <a:solidFill>
                  <a:schemeClr val="accent1"/>
                </a:solidFill>
              </a:rPr>
              <a:t>wykorzystywane</a:t>
            </a:r>
            <a:r>
              <a:rPr lang="en-US" sz="1500" b="0" i="0" u="none" strike="noStrike" cap="none" dirty="0">
                <a:solidFill>
                  <a:schemeClr val="accent1"/>
                </a:solidFill>
              </a:rPr>
              <a:t> </a:t>
            </a:r>
            <a:r>
              <a:rPr lang="en-US" sz="1500" b="0" i="0" u="none" strike="noStrike" cap="none" dirty="0" err="1">
                <a:solidFill>
                  <a:schemeClr val="accent1"/>
                </a:solidFill>
              </a:rPr>
              <a:t>na</a:t>
            </a:r>
            <a:r>
              <a:rPr lang="en-US" sz="1500" b="0" i="0" u="none" strike="noStrike" cap="none" dirty="0">
                <a:solidFill>
                  <a:schemeClr val="accent1"/>
                </a:solidFill>
              </a:rPr>
              <a:t> </a:t>
            </a:r>
            <a:r>
              <a:rPr lang="en-US" sz="1500" b="0" i="0" u="none" strike="noStrike" cap="none" dirty="0" err="1">
                <a:solidFill>
                  <a:schemeClr val="accent1"/>
                </a:solidFill>
              </a:rPr>
              <a:t>zajęciach</a:t>
            </a:r>
            <a:r>
              <a:rPr lang="en-US" sz="1500" b="0" i="0" u="none" strike="noStrike" cap="none" dirty="0">
                <a:solidFill>
                  <a:schemeClr val="accent1"/>
                </a:solidFill>
              </a:rPr>
              <a:t> </a:t>
            </a:r>
            <a:r>
              <a:rPr lang="en-US" sz="1500" b="0" i="0" u="none" strike="noStrike" cap="none" dirty="0" err="1">
                <a:solidFill>
                  <a:schemeClr val="accent1"/>
                </a:solidFill>
              </a:rPr>
              <a:t>i</a:t>
            </a:r>
            <a:r>
              <a:rPr lang="en-US" sz="1500" b="0" i="0" u="none" strike="noStrike" cap="none" dirty="0">
                <a:solidFill>
                  <a:schemeClr val="accent1"/>
                </a:solidFill>
              </a:rPr>
              <a:t> </a:t>
            </a:r>
            <a:r>
              <a:rPr lang="en-US" sz="1500" b="0" i="0" u="none" strike="noStrike" cap="none" dirty="0" err="1">
                <a:solidFill>
                  <a:schemeClr val="accent1"/>
                </a:solidFill>
              </a:rPr>
              <a:t>służące</a:t>
            </a:r>
            <a:r>
              <a:rPr lang="en-US" sz="1500" b="0" i="0" u="none" strike="noStrike" cap="none" dirty="0">
                <a:solidFill>
                  <a:schemeClr val="accent1"/>
                </a:solidFill>
              </a:rPr>
              <a:t> do </a:t>
            </a:r>
            <a:r>
              <a:rPr lang="en-US" sz="1500" b="0" i="0" u="none" strike="noStrike" cap="none" dirty="0" err="1">
                <a:solidFill>
                  <a:schemeClr val="accent1"/>
                </a:solidFill>
              </a:rPr>
              <a:t>bezpośredniego</a:t>
            </a:r>
            <a:r>
              <a:rPr lang="en-US" sz="1500" b="0" i="0" u="none" strike="noStrike" cap="none" dirty="0">
                <a:solidFill>
                  <a:schemeClr val="accent1"/>
                </a:solidFill>
              </a:rPr>
              <a:t> </a:t>
            </a:r>
            <a:r>
              <a:rPr lang="en-US" sz="1500" b="0" i="0" u="none" strike="noStrike" cap="none" dirty="0" err="1">
                <a:solidFill>
                  <a:schemeClr val="accent1"/>
                </a:solidFill>
              </a:rPr>
              <a:t>wsparcia</a:t>
            </a:r>
            <a:r>
              <a:rPr lang="en-US" sz="1500" b="0" i="0" u="none" strike="noStrike" cap="none" dirty="0">
                <a:solidFill>
                  <a:schemeClr val="accent1"/>
                </a:solidFill>
              </a:rPr>
              <a:t> </a:t>
            </a:r>
            <a:r>
              <a:rPr lang="en-US" sz="1500" b="0" i="0" u="none" strike="noStrike" cap="none" dirty="0" err="1">
                <a:solidFill>
                  <a:schemeClr val="accent1"/>
                </a:solidFill>
              </a:rPr>
              <a:t>dla</a:t>
            </a:r>
            <a:r>
              <a:rPr lang="en-US" sz="1500" b="0" i="0" u="none" strike="noStrike" cap="none" dirty="0">
                <a:solidFill>
                  <a:schemeClr val="accent1"/>
                </a:solidFill>
              </a:rPr>
              <a:t> </a:t>
            </a:r>
            <a:r>
              <a:rPr lang="en-US" sz="1500" b="0" i="0" u="none" strike="noStrike" cap="none" dirty="0" err="1">
                <a:solidFill>
                  <a:schemeClr val="accent1"/>
                </a:solidFill>
              </a:rPr>
              <a:t>rodzin</a:t>
            </a:r>
            <a:r>
              <a:rPr lang="en-US" sz="1500" b="0" i="0" u="none" strike="noStrike" cap="none" dirty="0">
                <a:solidFill>
                  <a:schemeClr val="accent1"/>
                </a:solidFill>
              </a:rPr>
              <a:t> </a:t>
            </a:r>
            <a:r>
              <a:rPr lang="en-US" sz="1500" b="0" i="0" u="none" strike="noStrike" cap="none" dirty="0" err="1">
                <a:solidFill>
                  <a:schemeClr val="accent1"/>
                </a:solidFill>
              </a:rPr>
              <a:t>potrzebujących</a:t>
            </a:r>
            <a:endParaRPr lang="en-US" sz="1500" b="0" i="0" u="none" strike="noStrike" cap="none" dirty="0">
              <a:solidFill>
                <a:schemeClr val="accent1"/>
              </a:solidFill>
            </a:endParaRPr>
          </a:p>
          <a:p>
            <a:pPr marL="0" lvl="0" indent="0">
              <a:lnSpc>
                <a:spcPct val="105000"/>
              </a:lnSpc>
              <a:spcAft>
                <a:spcPts val="600"/>
              </a:spcAft>
              <a:buClr>
                <a:srgbClr val="000000"/>
              </a:buClr>
              <a:buSzPts val="688"/>
              <a:buFont typeface="Arial"/>
              <a:buNone/>
            </a:pPr>
            <a:r>
              <a:rPr lang="en-US" sz="1500" b="0" i="0" u="none" strike="noStrike" cap="none" dirty="0">
                <a:solidFill>
                  <a:schemeClr val="accent1"/>
                </a:solidFill>
              </a:rPr>
              <a:t>-</a:t>
            </a:r>
            <a:r>
              <a:rPr lang="en-US" sz="1500" b="0" i="0" u="none" strike="noStrike" cap="none" dirty="0" err="1">
                <a:solidFill>
                  <a:schemeClr val="accent1"/>
                </a:solidFill>
              </a:rPr>
              <a:t>zakup</a:t>
            </a:r>
            <a:r>
              <a:rPr lang="en-US" sz="1500" b="0" i="0" u="none" strike="noStrike" cap="none" dirty="0">
                <a:solidFill>
                  <a:schemeClr val="accent1"/>
                </a:solidFill>
              </a:rPr>
              <a:t> z </a:t>
            </a:r>
            <a:r>
              <a:rPr lang="en-US" sz="1500" b="0" i="0" u="none" strike="noStrike" cap="none" dirty="0" err="1">
                <a:solidFill>
                  <a:schemeClr val="accent1"/>
                </a:solidFill>
              </a:rPr>
              <a:t>pozyskanych</a:t>
            </a:r>
            <a:r>
              <a:rPr lang="en-US" sz="1500" b="0" i="0" u="none" strike="noStrike" cap="none" dirty="0">
                <a:solidFill>
                  <a:schemeClr val="accent1"/>
                </a:solidFill>
              </a:rPr>
              <a:t> z </a:t>
            </a:r>
            <a:r>
              <a:rPr lang="en-US" sz="1500" b="0" i="0" u="none" strike="noStrike" cap="none" dirty="0" err="1">
                <a:solidFill>
                  <a:schemeClr val="accent1"/>
                </a:solidFill>
              </a:rPr>
              <a:t>działalności</a:t>
            </a:r>
            <a:r>
              <a:rPr lang="en-US" sz="1500" b="0" i="0" u="none" strike="noStrike" cap="none" dirty="0">
                <a:solidFill>
                  <a:schemeClr val="accent1"/>
                </a:solidFill>
              </a:rPr>
              <a:t> </a:t>
            </a:r>
            <a:r>
              <a:rPr lang="en-US" sz="1500" b="0" i="0" u="none" strike="noStrike" cap="none" dirty="0" err="1">
                <a:solidFill>
                  <a:schemeClr val="accent1"/>
                </a:solidFill>
              </a:rPr>
              <a:t>odpłatnej</a:t>
            </a:r>
            <a:r>
              <a:rPr lang="en-US" sz="1500" b="0" i="0" u="none" strike="noStrike" cap="none" dirty="0">
                <a:solidFill>
                  <a:schemeClr val="accent1"/>
                </a:solidFill>
              </a:rPr>
              <a:t> </a:t>
            </a:r>
            <a:r>
              <a:rPr lang="en-US" sz="1500" b="0" i="0" u="none" strike="noStrike" cap="none" dirty="0" err="1">
                <a:solidFill>
                  <a:schemeClr val="accent1"/>
                </a:solidFill>
              </a:rPr>
              <a:t>funduszy</a:t>
            </a:r>
            <a:r>
              <a:rPr lang="en-US" sz="1500" b="0" i="0" u="none" strike="noStrike" cap="none" dirty="0">
                <a:solidFill>
                  <a:schemeClr val="accent1"/>
                </a:solidFill>
              </a:rPr>
              <a:t> </a:t>
            </a:r>
            <a:r>
              <a:rPr lang="en-US" sz="1500" b="0" i="0" u="none" strike="noStrike" cap="none" dirty="0" err="1">
                <a:solidFill>
                  <a:schemeClr val="accent1"/>
                </a:solidFill>
              </a:rPr>
              <a:t>wyposażenia</a:t>
            </a:r>
            <a:r>
              <a:rPr lang="en-US" sz="1500" b="0" i="0" u="none" strike="noStrike" cap="none" dirty="0">
                <a:solidFill>
                  <a:schemeClr val="accent1"/>
                </a:solidFill>
              </a:rPr>
              <a:t> </a:t>
            </a:r>
            <a:r>
              <a:rPr lang="en-US" sz="1500" b="0" i="0" u="none" strike="noStrike" cap="none" dirty="0" err="1">
                <a:solidFill>
                  <a:schemeClr val="accent1"/>
                </a:solidFill>
              </a:rPr>
              <a:t>dla</a:t>
            </a:r>
            <a:r>
              <a:rPr lang="en-US" sz="1500" b="0" i="0" u="none" strike="noStrike" cap="none" dirty="0">
                <a:solidFill>
                  <a:schemeClr val="accent1"/>
                </a:solidFill>
              </a:rPr>
              <a:t> </a:t>
            </a:r>
            <a:r>
              <a:rPr lang="en-US" sz="1500" b="0" i="0" u="none" strike="noStrike" cap="none" dirty="0" err="1">
                <a:solidFill>
                  <a:schemeClr val="accent1"/>
                </a:solidFill>
              </a:rPr>
              <a:t>Akademii</a:t>
            </a:r>
            <a:r>
              <a:rPr lang="en-US" sz="1500" b="0" i="0" u="none" strike="noStrike" cap="none" dirty="0">
                <a:solidFill>
                  <a:schemeClr val="accent1"/>
                </a:solidFill>
              </a:rPr>
              <a:t> </a:t>
            </a:r>
            <a:r>
              <a:rPr lang="en-US" sz="1500" b="0" i="0" u="none" strike="noStrike" cap="none" dirty="0" err="1">
                <a:solidFill>
                  <a:schemeClr val="accent1"/>
                </a:solidFill>
              </a:rPr>
              <a:t>Młodego</a:t>
            </a:r>
            <a:r>
              <a:rPr lang="en-US" sz="1500" b="0" i="0" u="none" strike="noStrike" cap="none" dirty="0">
                <a:solidFill>
                  <a:schemeClr val="accent1"/>
                </a:solidFill>
              </a:rPr>
              <a:t> </a:t>
            </a:r>
            <a:r>
              <a:rPr lang="en-US" sz="1500" b="0" i="0" u="none" strike="noStrike" cap="none" dirty="0" err="1">
                <a:solidFill>
                  <a:schemeClr val="accent1"/>
                </a:solidFill>
              </a:rPr>
              <a:t>Ratownika</a:t>
            </a:r>
            <a:r>
              <a:rPr lang="en-US" sz="1500" b="0" i="0" u="none" strike="noStrike" cap="none" dirty="0">
                <a:solidFill>
                  <a:schemeClr val="accent1"/>
                </a:solidFill>
              </a:rPr>
              <a:t>, </a:t>
            </a:r>
            <a:r>
              <a:rPr lang="en-US" sz="1500" b="0" i="0" u="none" strike="noStrike" cap="none" dirty="0" err="1">
                <a:solidFill>
                  <a:schemeClr val="accent1"/>
                </a:solidFill>
              </a:rPr>
              <a:t>służącej</a:t>
            </a:r>
            <a:r>
              <a:rPr lang="en-US" sz="1500" b="0" i="0" u="none" strike="noStrike" cap="none" dirty="0">
                <a:solidFill>
                  <a:schemeClr val="accent1"/>
                </a:solidFill>
              </a:rPr>
              <a:t> do </a:t>
            </a:r>
            <a:r>
              <a:rPr lang="en-US" sz="1500" b="0" i="0" u="none" strike="noStrike" cap="none" dirty="0" err="1">
                <a:solidFill>
                  <a:schemeClr val="accent1"/>
                </a:solidFill>
              </a:rPr>
              <a:t>praktycznej</a:t>
            </a:r>
            <a:r>
              <a:rPr lang="en-US" sz="1500" b="0" i="0" u="none" strike="noStrike" cap="none" dirty="0">
                <a:solidFill>
                  <a:schemeClr val="accent1"/>
                </a:solidFill>
              </a:rPr>
              <a:t> </a:t>
            </a:r>
            <a:r>
              <a:rPr lang="en-US" sz="1500" b="0" i="0" u="none" strike="noStrike" cap="none" dirty="0" err="1">
                <a:solidFill>
                  <a:schemeClr val="accent1"/>
                </a:solidFill>
              </a:rPr>
              <a:t>nauki</a:t>
            </a:r>
            <a:r>
              <a:rPr lang="en-US" sz="1500" b="0" i="0" u="none" strike="noStrike" cap="none" dirty="0">
                <a:solidFill>
                  <a:schemeClr val="accent1"/>
                </a:solidFill>
              </a:rPr>
              <a:t> </a:t>
            </a:r>
            <a:r>
              <a:rPr lang="en-US" sz="1500" b="0" i="0" u="none" strike="noStrike" cap="none" dirty="0" err="1">
                <a:solidFill>
                  <a:schemeClr val="accent1"/>
                </a:solidFill>
              </a:rPr>
              <a:t>pierwszej</a:t>
            </a:r>
            <a:r>
              <a:rPr lang="en-US" sz="1500" b="0" i="0" u="none" strike="noStrike" cap="none" dirty="0">
                <a:solidFill>
                  <a:schemeClr val="accent1"/>
                </a:solidFill>
              </a:rPr>
              <a:t> </a:t>
            </a:r>
            <a:r>
              <a:rPr lang="en-US" sz="1500" b="0" i="0" u="none" strike="noStrike" cap="none" dirty="0" err="1">
                <a:solidFill>
                  <a:schemeClr val="accent1"/>
                </a:solidFill>
              </a:rPr>
              <a:t>pomocy</a:t>
            </a:r>
            <a:endParaRPr lang="en-US" sz="1500" b="0" i="0" u="none" strike="noStrike" cap="none" dirty="0">
              <a:solidFill>
                <a:schemeClr val="accent1"/>
              </a:solidFill>
            </a:endParaRPr>
          </a:p>
          <a:p>
            <a:pPr marL="0" lvl="0" indent="0">
              <a:lnSpc>
                <a:spcPct val="105000"/>
              </a:lnSpc>
              <a:spcAft>
                <a:spcPts val="600"/>
              </a:spcAft>
              <a:buClr>
                <a:srgbClr val="000000"/>
              </a:buClr>
              <a:buSzPts val="688"/>
              <a:buFont typeface="Arial"/>
              <a:buNone/>
            </a:pPr>
            <a:endParaRPr lang="en-US" sz="1500" b="0" i="0" u="none" strike="noStrike" cap="none" dirty="0">
              <a:solidFill>
                <a:schemeClr val="accent1"/>
              </a:solidFill>
            </a:endParaRPr>
          </a:p>
        </p:txBody>
      </p:sp>
    </p:spTree>
    <p:extLst>
      <p:ext uri="{BB962C8B-B14F-4D97-AF65-F5344CB8AC3E}">
        <p14:creationId xmlns:p14="http://schemas.microsoft.com/office/powerpoint/2010/main" xmlns="" val="3609313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282125" y="3711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CEL STRATEGICZNY NR 2</a:t>
            </a:r>
            <a:endParaRPr/>
          </a:p>
          <a:p>
            <a:pPr marL="0" lvl="0" indent="0" algn="l" rtl="0">
              <a:spcBef>
                <a:spcPts val="0"/>
              </a:spcBef>
              <a:spcAft>
                <a:spcPts val="0"/>
              </a:spcAft>
              <a:buNone/>
            </a:pPr>
            <a:endParaRPr/>
          </a:p>
          <a:p>
            <a:pPr marL="0" lvl="0" indent="0" algn="l" rtl="0">
              <a:spcBef>
                <a:spcPts val="0"/>
              </a:spcBef>
              <a:spcAft>
                <a:spcPts val="0"/>
              </a:spcAft>
              <a:buNone/>
            </a:pPr>
            <a:r>
              <a:rPr lang="pl"/>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3" name="Google Shape;233;p38"/>
          <p:cNvSpPr txBox="1">
            <a:spLocks noGrp="1"/>
          </p:cNvSpPr>
          <p:nvPr>
            <p:ph type="body" idx="1"/>
          </p:nvPr>
        </p:nvSpPr>
        <p:spPr>
          <a:xfrm>
            <a:off x="282125" y="1145275"/>
            <a:ext cx="6184200" cy="3302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pl">
                <a:solidFill>
                  <a:srgbClr val="000000"/>
                </a:solidFill>
                <a:latin typeface="Arial"/>
                <a:ea typeface="Arial"/>
                <a:cs typeface="Arial"/>
                <a:sym typeface="Arial"/>
              </a:rPr>
              <a:t>2023</a:t>
            </a:r>
            <a:endParaRPr>
              <a:solidFill>
                <a:srgbClr val="000000"/>
              </a:solidFill>
              <a:latin typeface="Arial"/>
              <a:ea typeface="Arial"/>
              <a:cs typeface="Arial"/>
              <a:sym typeface="Arial"/>
            </a:endParaRPr>
          </a:p>
          <a:p>
            <a:pPr marL="0" lvl="0" indent="0" algn="l" rtl="0">
              <a:spcBef>
                <a:spcPts val="1200"/>
              </a:spcBef>
              <a:spcAft>
                <a:spcPts val="0"/>
              </a:spcAft>
              <a:buNone/>
            </a:pPr>
            <a:r>
              <a:rPr lang="pl">
                <a:solidFill>
                  <a:srgbClr val="000000"/>
                </a:solidFill>
                <a:latin typeface="Arial"/>
                <a:ea typeface="Arial"/>
                <a:cs typeface="Arial"/>
                <a:sym typeface="Arial"/>
              </a:rPr>
              <a:t>1/ W okresie maj- wrzesień prowadzenie okazjonalnych, tematycznych zajęć dla dzieci z okolicznych wsi, ze szczególnym uwzględnieniem zajęć wakacyjnych.</a:t>
            </a:r>
            <a:endParaRPr>
              <a:solidFill>
                <a:srgbClr val="000000"/>
              </a:solidFill>
              <a:latin typeface="Arial"/>
              <a:ea typeface="Arial"/>
              <a:cs typeface="Arial"/>
              <a:sym typeface="Arial"/>
            </a:endParaRPr>
          </a:p>
          <a:p>
            <a:pPr marL="0" lvl="0" indent="0" algn="l" rtl="0">
              <a:spcBef>
                <a:spcPts val="1200"/>
              </a:spcBef>
              <a:spcAft>
                <a:spcPts val="0"/>
              </a:spcAft>
              <a:buNone/>
            </a:pPr>
            <a:r>
              <a:rPr lang="pl">
                <a:solidFill>
                  <a:srgbClr val="000000"/>
                </a:solidFill>
                <a:latin typeface="Arial"/>
                <a:ea typeface="Arial"/>
                <a:cs typeface="Arial"/>
                <a:sym typeface="Arial"/>
              </a:rPr>
              <a:t>2/ Od września 2023 zatrudnienie pedagoga na pełnym etacie i uruchomienie nowej oferty zajęć- popołudniowych zajęć edukacyjno-integracyjnych dla dzieci z problemami edukacyjnymi, zajęć specjalistycznych dla dzieci ze spektrum autyzmu i Punktu Wsparcia, a także wyjazdowych zajęć w wiosce Milin- Klubu Malucha i Pogotowia Korepetycyjnego.</a:t>
            </a:r>
            <a:endParaRPr>
              <a:solidFill>
                <a:srgbClr val="000000"/>
              </a:solidFill>
              <a:latin typeface="Arial"/>
              <a:ea typeface="Arial"/>
              <a:cs typeface="Arial"/>
              <a:sym typeface="Arial"/>
            </a:endParaRPr>
          </a:p>
          <a:p>
            <a:pPr marL="0" lvl="0" indent="0" algn="l" rtl="0">
              <a:spcBef>
                <a:spcPts val="1200"/>
              </a:spcBef>
              <a:spcAft>
                <a:spcPts val="0"/>
              </a:spcAft>
              <a:buNone/>
            </a:pPr>
            <a:r>
              <a:rPr lang="pl">
                <a:solidFill>
                  <a:srgbClr val="000000"/>
                </a:solidFill>
                <a:latin typeface="Arial"/>
                <a:ea typeface="Arial"/>
                <a:cs typeface="Arial"/>
                <a:sym typeface="Arial"/>
              </a:rPr>
              <a:t>2/ Osiągnięcie liczby 25 odbiorców zajęć fundacyjnych  i minimum 300 godzin zajęć fundacyjnych w nowej siedzibie</a:t>
            </a:r>
            <a:endParaRPr>
              <a:solidFill>
                <a:srgbClr val="000000"/>
              </a:solidFill>
              <a:latin typeface="Arial"/>
              <a:ea typeface="Arial"/>
              <a:cs typeface="Arial"/>
              <a:sym typeface="Arial"/>
            </a:endParaRPr>
          </a:p>
          <a:p>
            <a:pPr marL="0" lvl="0" indent="0" algn="l" rtl="0">
              <a:spcBef>
                <a:spcPts val="1200"/>
              </a:spcBef>
              <a:spcAft>
                <a:spcPts val="1200"/>
              </a:spcAft>
              <a:buNone/>
            </a:pPr>
            <a:endParaRPr>
              <a:solidFill>
                <a:srgbClr val="000000"/>
              </a:solidFill>
              <a:latin typeface="Arial"/>
              <a:ea typeface="Arial"/>
              <a:cs typeface="Arial"/>
              <a:sym typeface="Arial"/>
            </a:endParaRPr>
          </a:p>
        </p:txBody>
      </p:sp>
      <p:pic>
        <p:nvPicPr>
          <p:cNvPr id="234" name="Google Shape;234;p38"/>
          <p:cNvPicPr preferRelativeResize="0"/>
          <p:nvPr/>
        </p:nvPicPr>
        <p:blipFill>
          <a:blip r:embed="rId3">
            <a:alphaModFix/>
          </a:blip>
          <a:stretch>
            <a:fillRect/>
          </a:stretch>
        </p:blipFill>
        <p:spPr>
          <a:xfrm>
            <a:off x="6596575" y="950100"/>
            <a:ext cx="2343301" cy="349787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9"/>
          <p:cNvSpPr txBox="1">
            <a:spLocks noGrp="1"/>
          </p:cNvSpPr>
          <p:nvPr>
            <p:ph type="title"/>
          </p:nvPr>
        </p:nvSpPr>
        <p:spPr>
          <a:xfrm>
            <a:off x="246450" y="434150"/>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a:t>CEL STRATEGICZNY NR 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0" name="Google Shape;240;p39"/>
          <p:cNvSpPr txBox="1">
            <a:spLocks noGrp="1"/>
          </p:cNvSpPr>
          <p:nvPr>
            <p:ph type="body" idx="1"/>
          </p:nvPr>
        </p:nvSpPr>
        <p:spPr>
          <a:xfrm>
            <a:off x="311700" y="1451050"/>
            <a:ext cx="3999900" cy="3302700"/>
          </a:xfrm>
          <a:prstGeom prst="rect">
            <a:avLst/>
          </a:prstGeom>
          <a:solidFill>
            <a:schemeClr val="accent3"/>
          </a:solidFill>
        </p:spPr>
        <p:txBody>
          <a:bodyPr spcFirstLastPara="1" wrap="square" lIns="91425" tIns="91425" rIns="91425" bIns="91425" anchor="t" anchorCtr="0">
            <a:normAutofit/>
          </a:bodyPr>
          <a:lstStyle/>
          <a:p>
            <a:pPr marL="0" lvl="0" indent="0" algn="l" rtl="0">
              <a:lnSpc>
                <a:spcPct val="80000"/>
              </a:lnSpc>
              <a:spcBef>
                <a:spcPts val="0"/>
              </a:spcBef>
              <a:spcAft>
                <a:spcPts val="0"/>
              </a:spcAft>
              <a:buSzPts val="935"/>
              <a:buNone/>
            </a:pPr>
            <a:r>
              <a:rPr lang="pl" sz="1250">
                <a:solidFill>
                  <a:schemeClr val="lt1"/>
                </a:solidFill>
                <a:latin typeface="Arial"/>
                <a:ea typeface="Arial"/>
                <a:cs typeface="Arial"/>
                <a:sym typeface="Arial"/>
              </a:rPr>
              <a:t>2024</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1/ Prowadzenie stałych, cyklicznych zajęć w </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siedzibie Fundacji, obejmujących:</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 Klub Malucha</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-Punkt Wsparcia ( pedagog, psycholog, prawnik )</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-Zajęcia edukacyjno-integracyjne dla dzieci z </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problemami edukacyjnymi</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 Sekcję Wolontariatu</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-Sekcję Seniora</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r>
              <a:rPr lang="pl" sz="1250">
                <a:solidFill>
                  <a:schemeClr val="lt1"/>
                </a:solidFill>
                <a:latin typeface="Arial"/>
                <a:ea typeface="Arial"/>
                <a:cs typeface="Arial"/>
                <a:sym typeface="Arial"/>
              </a:rPr>
              <a:t>-Szkołę dla rodziców</a:t>
            </a:r>
            <a:endParaRPr sz="1250">
              <a:solidFill>
                <a:schemeClr val="lt1"/>
              </a:solidFill>
              <a:latin typeface="Arial"/>
              <a:ea typeface="Arial"/>
              <a:cs typeface="Arial"/>
              <a:sym typeface="Arial"/>
            </a:endParaRPr>
          </a:p>
          <a:p>
            <a:pPr marL="0" lvl="0" indent="0" algn="l" rtl="0">
              <a:lnSpc>
                <a:spcPct val="80000"/>
              </a:lnSpc>
              <a:spcBef>
                <a:spcPts val="1200"/>
              </a:spcBef>
              <a:spcAft>
                <a:spcPts val="0"/>
              </a:spcAft>
              <a:buSzPts val="935"/>
              <a:buNone/>
            </a:pPr>
            <a:endParaRPr sz="1250">
              <a:solidFill>
                <a:srgbClr val="000000"/>
              </a:solidFill>
              <a:latin typeface="Arial"/>
              <a:ea typeface="Arial"/>
              <a:cs typeface="Arial"/>
              <a:sym typeface="Arial"/>
            </a:endParaRPr>
          </a:p>
          <a:p>
            <a:pPr marL="0" lvl="0" indent="0" algn="l" rtl="0">
              <a:lnSpc>
                <a:spcPct val="80000"/>
              </a:lnSpc>
              <a:spcBef>
                <a:spcPts val="1200"/>
              </a:spcBef>
              <a:spcAft>
                <a:spcPts val="1200"/>
              </a:spcAft>
              <a:buSzPts val="935"/>
              <a:buNone/>
            </a:pPr>
            <a:endParaRPr sz="1250">
              <a:solidFill>
                <a:srgbClr val="000000"/>
              </a:solidFill>
              <a:latin typeface="Arial"/>
              <a:ea typeface="Arial"/>
              <a:cs typeface="Arial"/>
              <a:sym typeface="Arial"/>
            </a:endParaRPr>
          </a:p>
        </p:txBody>
      </p:sp>
      <p:sp>
        <p:nvSpPr>
          <p:cNvPr id="241" name="Google Shape;241;p39"/>
          <p:cNvSpPr txBox="1">
            <a:spLocks noGrp="1"/>
          </p:cNvSpPr>
          <p:nvPr>
            <p:ph type="body" idx="2"/>
          </p:nvPr>
        </p:nvSpPr>
        <p:spPr>
          <a:xfrm>
            <a:off x="4832400" y="1451050"/>
            <a:ext cx="3999900" cy="3302700"/>
          </a:xfrm>
          <a:prstGeom prst="rect">
            <a:avLst/>
          </a:prstGeom>
          <a:solidFill>
            <a:schemeClr val="accent3"/>
          </a:solidFill>
        </p:spPr>
        <p:txBody>
          <a:bodyPr spcFirstLastPara="1" wrap="square" lIns="91425" tIns="91425" rIns="91425" bIns="91425" anchor="t" anchorCtr="0">
            <a:normAutofit fontScale="77500" lnSpcReduction="20000"/>
          </a:bodyPr>
          <a:lstStyle/>
          <a:p>
            <a:pPr marL="0" lvl="0" indent="0" algn="l" rtl="0">
              <a:lnSpc>
                <a:spcPct val="100000"/>
              </a:lnSpc>
              <a:spcBef>
                <a:spcPts val="0"/>
              </a:spcBef>
              <a:spcAft>
                <a:spcPts val="0"/>
              </a:spcAft>
              <a:buNone/>
            </a:pPr>
            <a:r>
              <a:rPr lang="pl" sz="1800">
                <a:solidFill>
                  <a:schemeClr val="lt1"/>
                </a:solidFill>
                <a:latin typeface="Arial"/>
                <a:ea typeface="Arial"/>
                <a:cs typeface="Arial"/>
                <a:sym typeface="Arial"/>
              </a:rPr>
              <a:t>- Trening Umiejętności Społecznych- zajęcia dla dzieci ze spektrum autyzmu</a:t>
            </a:r>
            <a:endParaRPr sz="1800">
              <a:solidFill>
                <a:schemeClr val="lt1"/>
              </a:solidFill>
              <a:latin typeface="Arial"/>
              <a:ea typeface="Arial"/>
              <a:cs typeface="Arial"/>
              <a:sym typeface="Arial"/>
            </a:endParaRPr>
          </a:p>
          <a:p>
            <a:pPr marL="0" lvl="0" indent="0" algn="l" rtl="0">
              <a:lnSpc>
                <a:spcPct val="100000"/>
              </a:lnSpc>
              <a:spcBef>
                <a:spcPts val="1200"/>
              </a:spcBef>
              <a:spcAft>
                <a:spcPts val="0"/>
              </a:spcAft>
              <a:buNone/>
            </a:pPr>
            <a:r>
              <a:rPr lang="pl" sz="1800">
                <a:solidFill>
                  <a:schemeClr val="lt1"/>
                </a:solidFill>
                <a:latin typeface="Arial"/>
                <a:ea typeface="Arial"/>
                <a:cs typeface="Arial"/>
                <a:sym typeface="Arial"/>
              </a:rPr>
              <a:t>Zajęcia prowadził będzie pedagog zatrudniony w ramach wsparcia PROO 1a, pozostali specjaliści pracować będą w ramach pracy nieodpłatnej lub jako zatrudnienie przy realizacji projektów</a:t>
            </a:r>
            <a:endParaRPr sz="1800">
              <a:solidFill>
                <a:schemeClr val="lt1"/>
              </a:solidFill>
              <a:latin typeface="Arial"/>
              <a:ea typeface="Arial"/>
              <a:cs typeface="Arial"/>
              <a:sym typeface="Arial"/>
            </a:endParaRPr>
          </a:p>
          <a:p>
            <a:pPr marL="0" lvl="0" indent="0" algn="l" rtl="0">
              <a:lnSpc>
                <a:spcPct val="100000"/>
              </a:lnSpc>
              <a:spcBef>
                <a:spcPts val="1200"/>
              </a:spcBef>
              <a:spcAft>
                <a:spcPts val="0"/>
              </a:spcAft>
              <a:buNone/>
            </a:pPr>
            <a:r>
              <a:rPr lang="pl" sz="1800">
                <a:solidFill>
                  <a:schemeClr val="lt1"/>
                </a:solidFill>
                <a:latin typeface="Arial"/>
                <a:ea typeface="Arial"/>
                <a:cs typeface="Arial"/>
                <a:sym typeface="Arial"/>
              </a:rPr>
              <a:t>-Działania obejmą minimum 30 odbiorców, na rzecz których zostanie przeprowadzonych minimum 500 godzin zajęć</a:t>
            </a:r>
            <a:endParaRPr sz="1800">
              <a:solidFill>
                <a:schemeClr val="lt1"/>
              </a:solidFill>
              <a:latin typeface="Arial"/>
              <a:ea typeface="Arial"/>
              <a:cs typeface="Arial"/>
              <a:sym typeface="Arial"/>
            </a:endParaRPr>
          </a:p>
          <a:p>
            <a:pPr marL="0" lvl="0" indent="0" algn="l" rtl="0">
              <a:lnSpc>
                <a:spcPct val="100000"/>
              </a:lnSpc>
              <a:spcBef>
                <a:spcPts val="1200"/>
              </a:spcBef>
              <a:spcAft>
                <a:spcPts val="1200"/>
              </a:spcAft>
              <a:buNone/>
            </a:pPr>
            <a:r>
              <a:rPr lang="pl" sz="1800">
                <a:solidFill>
                  <a:schemeClr val="lt1"/>
                </a:solidFill>
                <a:latin typeface="Arial"/>
                <a:ea typeface="Arial"/>
                <a:cs typeface="Arial"/>
                <a:sym typeface="Arial"/>
              </a:rPr>
              <a:t>-stałe zajęcia wsparte będą działaniami wynikającymi z realizacji różnego typu projektów , działań własnych Fundacji i działań członków zespołów wolontariackich i społeczności lokalnej</a:t>
            </a:r>
            <a:endParaRPr>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204124" y="341829"/>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dirty="0"/>
              <a:t>CEL STRATEGICZNY NR 2</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pl"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3" name="Google Shape;233;p38"/>
          <p:cNvSpPr txBox="1">
            <a:spLocks noGrp="1"/>
          </p:cNvSpPr>
          <p:nvPr>
            <p:ph type="body" idx="1"/>
          </p:nvPr>
        </p:nvSpPr>
        <p:spPr>
          <a:xfrm>
            <a:off x="204125" y="1145274"/>
            <a:ext cx="4457086" cy="3917379"/>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pl-PL" dirty="0">
                <a:solidFill>
                  <a:srgbClr val="000000"/>
                </a:solidFill>
                <a:latin typeface="Arial"/>
                <a:ea typeface="Arial"/>
                <a:cs typeface="Arial"/>
                <a:sym typeface="Arial"/>
              </a:rPr>
              <a:t>2025-2026</a:t>
            </a:r>
          </a:p>
          <a:p>
            <a:pPr marL="0" lvl="0" indent="0" algn="l" rtl="0">
              <a:spcBef>
                <a:spcPts val="0"/>
              </a:spcBef>
              <a:spcAft>
                <a:spcPts val="0"/>
              </a:spcAft>
              <a:buNone/>
            </a:pPr>
            <a:endParaRPr lang="pl-PL" dirty="0">
              <a:solidFill>
                <a:srgbClr val="000000"/>
              </a:solidFill>
              <a:latin typeface="Arial"/>
              <a:ea typeface="Arial"/>
              <a:cs typeface="Arial"/>
              <a:sym typeface="Arial"/>
            </a:endParaRPr>
          </a:p>
          <a:p>
            <a:pPr marL="0" lvl="0" indent="0" algn="l" rtl="0">
              <a:spcBef>
                <a:spcPts val="0"/>
              </a:spcBef>
              <a:spcAft>
                <a:spcPts val="0"/>
              </a:spcAft>
              <a:buNone/>
            </a:pPr>
            <a:r>
              <a:rPr lang="pl-PL" dirty="0">
                <a:solidFill>
                  <a:srgbClr val="000000"/>
                </a:solidFill>
                <a:latin typeface="Arial"/>
                <a:ea typeface="Arial"/>
                <a:cs typeface="Arial"/>
                <a:sym typeface="Arial"/>
              </a:rPr>
              <a:t>- przeprowadzenie minimum 700 godzin zajęć, warsztatów i imprez tematycznych na rzecz minimum 50 odbiorców rocznie</a:t>
            </a:r>
          </a:p>
          <a:p>
            <a:pPr marL="0" lvl="0" indent="0" algn="l" rtl="0">
              <a:spcBef>
                <a:spcPts val="0"/>
              </a:spcBef>
              <a:spcAft>
                <a:spcPts val="0"/>
              </a:spcAft>
              <a:buNone/>
            </a:pPr>
            <a:endParaRPr lang="pl-PL" dirty="0">
              <a:solidFill>
                <a:srgbClr val="000000"/>
              </a:solidFill>
              <a:latin typeface="Arial"/>
              <a:ea typeface="Arial"/>
              <a:cs typeface="Arial"/>
              <a:sym typeface="Arial"/>
            </a:endParaRPr>
          </a:p>
          <a:p>
            <a:pPr marL="0" lvl="0" indent="0" algn="l" rtl="0">
              <a:spcBef>
                <a:spcPts val="0"/>
              </a:spcBef>
              <a:spcAft>
                <a:spcPts val="0"/>
              </a:spcAft>
              <a:buNone/>
            </a:pPr>
            <a:r>
              <a:rPr lang="pl-PL" dirty="0">
                <a:solidFill>
                  <a:srgbClr val="000000"/>
                </a:solidFill>
                <a:latin typeface="Arial"/>
                <a:ea typeface="Arial"/>
                <a:cs typeface="Arial"/>
                <a:sym typeface="Arial"/>
              </a:rPr>
              <a:t>-utworzenie stałej bazy zajęć edukacyjnych, terapeutycznych, </a:t>
            </a:r>
            <a:r>
              <a:rPr lang="pl-PL" dirty="0" err="1">
                <a:solidFill>
                  <a:srgbClr val="000000"/>
                </a:solidFill>
                <a:latin typeface="Arial"/>
                <a:ea typeface="Arial"/>
                <a:cs typeface="Arial"/>
                <a:sym typeface="Arial"/>
              </a:rPr>
              <a:t>wolontarystycznych</a:t>
            </a:r>
            <a:r>
              <a:rPr lang="pl-PL" dirty="0">
                <a:solidFill>
                  <a:srgbClr val="000000"/>
                </a:solidFill>
                <a:latin typeface="Arial"/>
                <a:ea typeface="Arial"/>
                <a:cs typeface="Arial"/>
                <a:sym typeface="Arial"/>
              </a:rPr>
              <a:t>  i rozwijających pasje i zainteresowania dla grup odbiorców w różnym wieku</a:t>
            </a:r>
          </a:p>
          <a:p>
            <a:pPr marL="0" lvl="0" indent="0" algn="l" rtl="0">
              <a:spcBef>
                <a:spcPts val="0"/>
              </a:spcBef>
              <a:spcAft>
                <a:spcPts val="0"/>
              </a:spcAft>
              <a:buNone/>
            </a:pPr>
            <a:endParaRPr lang="pl-PL" dirty="0">
              <a:solidFill>
                <a:srgbClr val="000000"/>
              </a:solidFill>
              <a:latin typeface="Arial"/>
              <a:ea typeface="Arial"/>
              <a:cs typeface="Arial"/>
              <a:sym typeface="Arial"/>
            </a:endParaRPr>
          </a:p>
          <a:p>
            <a:pPr marL="0" lvl="0" indent="0" algn="l" rtl="0">
              <a:spcBef>
                <a:spcPts val="0"/>
              </a:spcBef>
              <a:spcAft>
                <a:spcPts val="0"/>
              </a:spcAft>
              <a:buNone/>
            </a:pPr>
            <a:r>
              <a:rPr lang="pl-PL" dirty="0">
                <a:solidFill>
                  <a:srgbClr val="000000"/>
                </a:solidFill>
                <a:latin typeface="Arial"/>
                <a:ea typeface="Arial"/>
                <a:cs typeface="Arial"/>
                <a:sym typeface="Arial"/>
              </a:rPr>
              <a:t>-stała działalność Punktu Wsparcia z dyżurami specjalistów ( pedagog, prawnik, psycholog, inni specjaliści  potrzebni w pracy z dana rodziną)</a:t>
            </a:r>
          </a:p>
          <a:p>
            <a:pPr marL="0" lvl="0" indent="0" algn="l" rtl="0">
              <a:spcBef>
                <a:spcPts val="0"/>
              </a:spcBef>
              <a:spcAft>
                <a:spcPts val="0"/>
              </a:spcAft>
              <a:buNone/>
            </a:pPr>
            <a:endParaRPr lang="pl-PL" dirty="0">
              <a:solidFill>
                <a:srgbClr val="000000"/>
              </a:solidFill>
              <a:latin typeface="Arial"/>
              <a:ea typeface="Arial"/>
              <a:cs typeface="Arial"/>
              <a:sym typeface="Arial"/>
            </a:endParaRPr>
          </a:p>
          <a:p>
            <a:pPr marL="0" lvl="0" indent="0" algn="l" rtl="0">
              <a:spcBef>
                <a:spcPts val="0"/>
              </a:spcBef>
              <a:spcAft>
                <a:spcPts val="0"/>
              </a:spcAft>
              <a:buNone/>
            </a:pPr>
            <a:r>
              <a:rPr lang="pl-PL" dirty="0">
                <a:solidFill>
                  <a:srgbClr val="000000"/>
                </a:solidFill>
                <a:latin typeface="Arial"/>
                <a:ea typeface="Arial"/>
                <a:cs typeface="Arial"/>
                <a:sym typeface="Arial"/>
              </a:rPr>
              <a:t>-działania na rzecz aktywizacji społeczności lokalnej i rozwijania sektora pozarządowego ( grupy nieformalne i organizacje pozarządowe)</a:t>
            </a:r>
          </a:p>
        </p:txBody>
      </p:sp>
      <p:pic>
        <p:nvPicPr>
          <p:cNvPr id="5" name="Obraz 4" descr="Obraz zawierający zabawka, Ludzka twarz, w pomieszczeniu, ściana&#10;&#10;Opis wygenerowany automatycznie">
            <a:extLst>
              <a:ext uri="{FF2B5EF4-FFF2-40B4-BE49-F238E27FC236}">
                <a16:creationId xmlns:a16="http://schemas.microsoft.com/office/drawing/2014/main" xmlns="" id="{3D828F43-A097-6BB5-1479-DE1F1359E206}"/>
              </a:ext>
            </a:extLst>
          </p:cNvPr>
          <p:cNvPicPr>
            <a:picLocks noChangeAspect="1"/>
          </p:cNvPicPr>
          <p:nvPr/>
        </p:nvPicPr>
        <p:blipFill>
          <a:blip r:embed="rId3"/>
          <a:stretch>
            <a:fillRect/>
          </a:stretch>
        </p:blipFill>
        <p:spPr>
          <a:xfrm>
            <a:off x="5368616" y="0"/>
            <a:ext cx="3775384" cy="5143500"/>
          </a:xfrm>
          <a:prstGeom prst="rect">
            <a:avLst/>
          </a:prstGeom>
        </p:spPr>
      </p:pic>
    </p:spTree>
    <p:extLst>
      <p:ext uri="{BB962C8B-B14F-4D97-AF65-F5344CB8AC3E}">
        <p14:creationId xmlns:p14="http://schemas.microsoft.com/office/powerpoint/2010/main" xmlns="" val="80820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subTitle" idx="1"/>
          </p:nvPr>
        </p:nvSpPr>
        <p:spPr>
          <a:xfrm>
            <a:off x="265500" y="266775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80" name="Google Shape;80;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SzPts val="605"/>
              <a:buNone/>
            </a:pPr>
            <a:r>
              <a:rPr lang="pl" sz="1100">
                <a:latin typeface="Arial"/>
                <a:ea typeface="Arial"/>
                <a:cs typeface="Arial"/>
                <a:sym typeface="Arial"/>
              </a:rPr>
              <a:t>Niniejsza Strategia jest kluczowym dokumentem polityki rozwoju Fundacji na rzecz dzieci i młodzieży ,, Na krańcu tęczy’’.  Wytyczone cele i działania pozwolą na zbudowanie potencjału organizacji pozwalającego na realizację działań misyjnych przy jednoczesnym uzyskaniu stabilizacji finansowej Fundacji. Stworzona przez Fundację koncepcja wsparcia rozwoju dzieci  z terenów wiejskich i aktywizacji społeczności lokalnych, oparta na ścisłej współpracy z rodzinami, władzami wioskowymi i gminnymi, instytucjami oświatowymi i kulturalnymi jest odpowiedzią na potrzeby społeczności lokalnej. Strategia została wypracowana przez ekspertów i przedyskutowana z zespołem zaangażowanych i aktywnych specjalistów- praktyków współpracujących z Fundacją, zespołem wolontariuszy a także przedstawicielami władz lokalnych, z zastosowaniem metody pełnej partycypacji. Taka forma pracy nad dokumentem podnosi jego rangę i walor wiarygodności oraz spójność celów i działań. Strategia jest dokumentem uwzględniającym różnorodne aspekty i uwarunkowania działalności Fundacji, zarówno na polu aktywności lokalnej, jak i otwarcia na współpracę ponadlokalną w perspektywie czasowej do 2025 roku. </a:t>
            </a:r>
            <a:endParaRPr sz="1100">
              <a:latin typeface="Arial"/>
              <a:ea typeface="Arial"/>
              <a:cs typeface="Arial"/>
              <a:sym typeface="Arial"/>
            </a:endParaRPr>
          </a:p>
        </p:txBody>
      </p:sp>
      <p:pic>
        <p:nvPicPr>
          <p:cNvPr id="81" name="Google Shape;81;p15"/>
          <p:cNvPicPr preferRelativeResize="0"/>
          <p:nvPr/>
        </p:nvPicPr>
        <p:blipFill>
          <a:blip r:embed="rId3">
            <a:alphaModFix/>
          </a:blip>
          <a:stretch>
            <a:fillRect/>
          </a:stretch>
        </p:blipFill>
        <p:spPr>
          <a:xfrm>
            <a:off x="0" y="0"/>
            <a:ext cx="4892226" cy="5143499"/>
          </a:xfrm>
          <a:prstGeom prst="rect">
            <a:avLst/>
          </a:prstGeom>
          <a:noFill/>
          <a:ln>
            <a:noFill/>
          </a:ln>
        </p:spPr>
      </p:pic>
      <p:sp>
        <p:nvSpPr>
          <p:cNvPr id="82" name="Google Shape;82;p15"/>
          <p:cNvSpPr txBox="1">
            <a:spLocks noGrp="1"/>
          </p:cNvSpPr>
          <p:nvPr>
            <p:ph type="title"/>
          </p:nvPr>
        </p:nvSpPr>
        <p:spPr>
          <a:xfrm>
            <a:off x="2475525" y="-231350"/>
            <a:ext cx="2589600" cy="83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pl" sz="2780"/>
              <a:t>Wprowadzenie</a:t>
            </a:r>
            <a:endParaRPr sz="278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119550" y="171600"/>
            <a:ext cx="4306800" cy="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pl" sz="2840"/>
              <a:t>CEL STRATEGICZNY NR 3</a:t>
            </a:r>
            <a:endParaRPr sz="2840"/>
          </a:p>
        </p:txBody>
      </p:sp>
      <p:sp>
        <p:nvSpPr>
          <p:cNvPr id="247" name="Google Shape;247;p40"/>
          <p:cNvSpPr txBox="1">
            <a:spLocks noGrp="1"/>
          </p:cNvSpPr>
          <p:nvPr>
            <p:ph type="body" idx="1"/>
          </p:nvPr>
        </p:nvSpPr>
        <p:spPr>
          <a:xfrm>
            <a:off x="4426500" y="113475"/>
            <a:ext cx="4405800" cy="48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05"/>
              <a:buNone/>
            </a:pPr>
            <a:r>
              <a:rPr lang="pl" sz="1090">
                <a:solidFill>
                  <a:srgbClr val="000000"/>
                </a:solidFill>
                <a:latin typeface="Arial"/>
                <a:ea typeface="Arial"/>
                <a:cs typeface="Arial"/>
                <a:sym typeface="Arial"/>
              </a:rPr>
              <a:t>2023</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1/Wyłonienie osób mających odbyć specjalistyczne kursy i szkolenia, ustalenie ilości godzin i  zasad nieodpłatnego poprowadzenia na rzecz podopiecznych Fundacji zajęć, diagnoz i warsztatów wykorzystujących świeżo zdobytą wiedzę i umiejętności.</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2/ Wybór kursów i szkoleń, odbycie ich przez wskazane osoby- minimum 2 osoby</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3/ Wprowadzenie do oferty zajęć Fundacji nowych form i metod wsparcia, opartych na częściowej odpłatności za zajęcia.</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2024</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1/ Przeszkolenie minimum 3 osób w zakresie pracy z dzieckiem z dysfunkcjami rozwojowymi i/lub zaburzeniami funkcji poznawczych.</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2/ Wprowadzenie nowych form i metod pracy wykorzystujących wiedzę i umiejętności przeszkolonych osób na zajęcia fundacyjne.</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r>
              <a:rPr lang="pl" sz="1090">
                <a:solidFill>
                  <a:srgbClr val="000000"/>
                </a:solidFill>
                <a:latin typeface="Arial"/>
                <a:ea typeface="Arial"/>
                <a:cs typeface="Arial"/>
                <a:sym typeface="Arial"/>
              </a:rPr>
              <a:t>3/ Przepracowanie w ramach pracy wolontarystycznej minimum 50 godzin na rzecz podopiecznych Fundacji.</a:t>
            </a:r>
            <a:endParaRPr sz="1090">
              <a:solidFill>
                <a:srgbClr val="000000"/>
              </a:solidFill>
              <a:latin typeface="Arial"/>
              <a:ea typeface="Arial"/>
              <a:cs typeface="Arial"/>
              <a:sym typeface="Arial"/>
            </a:endParaRPr>
          </a:p>
          <a:p>
            <a:pPr marL="0" lvl="0" indent="0" algn="l" rtl="0">
              <a:spcBef>
                <a:spcPts val="1200"/>
              </a:spcBef>
              <a:spcAft>
                <a:spcPts val="0"/>
              </a:spcAft>
              <a:buSzPts val="605"/>
              <a:buNone/>
            </a:pPr>
            <a:endParaRPr sz="1090">
              <a:solidFill>
                <a:srgbClr val="000000"/>
              </a:solidFill>
              <a:latin typeface="Arial"/>
              <a:ea typeface="Arial"/>
              <a:cs typeface="Arial"/>
              <a:sym typeface="Arial"/>
            </a:endParaRPr>
          </a:p>
          <a:p>
            <a:pPr marL="0" lvl="0" indent="0" algn="l" rtl="0">
              <a:spcBef>
                <a:spcPts val="1200"/>
              </a:spcBef>
              <a:spcAft>
                <a:spcPts val="1200"/>
              </a:spcAft>
              <a:buSzPts val="605"/>
              <a:buNone/>
            </a:pPr>
            <a:endParaRPr sz="1090">
              <a:solidFill>
                <a:srgbClr val="000000"/>
              </a:solidFill>
              <a:latin typeface="Arial"/>
              <a:ea typeface="Arial"/>
              <a:cs typeface="Arial"/>
              <a:sym typeface="Arial"/>
            </a:endParaRPr>
          </a:p>
        </p:txBody>
      </p:sp>
      <p:pic>
        <p:nvPicPr>
          <p:cNvPr id="248" name="Google Shape;248;p40"/>
          <p:cNvPicPr preferRelativeResize="0"/>
          <p:nvPr/>
        </p:nvPicPr>
        <p:blipFill>
          <a:blip r:embed="rId3">
            <a:alphaModFix/>
          </a:blip>
          <a:stretch>
            <a:fillRect/>
          </a:stretch>
        </p:blipFill>
        <p:spPr>
          <a:xfrm>
            <a:off x="226300" y="728400"/>
            <a:ext cx="3959699" cy="3959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311700" y="445025"/>
            <a:ext cx="8520600" cy="707400"/>
          </a:xfrm>
        </p:spPr>
        <p:txBody>
          <a:bodyPr spcFirstLastPara="1" wrap="square" lIns="91425" tIns="91425" rIns="91425" bIns="91425" anchor="ctr" anchorCtr="0">
            <a:normAutofit/>
          </a:bodyPr>
          <a:lstStyle/>
          <a:p>
            <a:pPr marL="0" lvl="0" indent="0" rtl="0">
              <a:lnSpc>
                <a:spcPct val="90000"/>
              </a:lnSpc>
              <a:spcBef>
                <a:spcPts val="0"/>
              </a:spcBef>
              <a:spcAft>
                <a:spcPts val="0"/>
              </a:spcAft>
              <a:buSzPts val="990"/>
              <a:buNone/>
            </a:pPr>
            <a:r>
              <a:rPr lang="pl-PL"/>
              <a:t>CEL STRATEGICZNY NR 3</a:t>
            </a:r>
          </a:p>
        </p:txBody>
      </p:sp>
      <p:sp>
        <p:nvSpPr>
          <p:cNvPr id="247" name="Google Shape;247;p40"/>
          <p:cNvSpPr txBox="1">
            <a:spLocks noGrp="1"/>
          </p:cNvSpPr>
          <p:nvPr>
            <p:ph type="body" idx="4294967295"/>
          </p:nvPr>
        </p:nvSpPr>
        <p:spPr>
          <a:xfrm>
            <a:off x="311700" y="1256371"/>
            <a:ext cx="4240251" cy="3544250"/>
          </a:xfrm>
        </p:spPr>
        <p:txBody>
          <a:bodyPr spcFirstLastPara="1" lIns="91425" tIns="91425" rIns="91425" bIns="91425" anchor="t" anchorCtr="0">
            <a:normAutofit lnSpcReduction="10000"/>
          </a:bodyPr>
          <a:lstStyle/>
          <a:p>
            <a:pPr marL="0" lvl="0" indent="0">
              <a:lnSpc>
                <a:spcPct val="105000"/>
              </a:lnSpc>
              <a:spcAft>
                <a:spcPts val="600"/>
              </a:spcAft>
              <a:buClr>
                <a:srgbClr val="000000"/>
              </a:buClr>
              <a:buSzPts val="605"/>
              <a:buFont typeface="Arial"/>
              <a:buNone/>
            </a:pPr>
            <a:r>
              <a:rPr lang="en-US" sz="1100" b="0" i="0" u="none" strike="noStrike" cap="none" dirty="0">
                <a:solidFill>
                  <a:schemeClr val="bg2">
                    <a:lumMod val="50000"/>
                  </a:schemeClr>
                </a:solidFill>
              </a:rPr>
              <a:t>2025-2026</a:t>
            </a:r>
          </a:p>
          <a:p>
            <a:pPr marL="0" lvl="0" indent="0">
              <a:lnSpc>
                <a:spcPct val="105000"/>
              </a:lnSpc>
              <a:spcAft>
                <a:spcPts val="600"/>
              </a:spcAft>
              <a:buClr>
                <a:srgbClr val="000000"/>
              </a:buClr>
              <a:buSzPts val="605"/>
              <a:buFont typeface="Arial"/>
              <a:buNone/>
            </a:pP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ukończenie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przez</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pedagoga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fundacyjnego</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studiów</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podyplomowych</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na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kierunku</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Wczesne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wspomaganie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rozwoju</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dziecka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rozwinięcie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oferty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diagnostyki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terapii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zaburzeń</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rozwojowych</a:t>
            </a:r>
            <a:r>
              <a:rPr lang="en-US" sz="1100" b="0" i="0" u="none" strike="noStrike" cap="none" dirty="0">
                <a:solidFill>
                  <a:schemeClr val="bg2">
                    <a:lumMod val="50000"/>
                  </a:schemeClr>
                </a:solidFill>
              </a:rPr>
              <a:t> u </a:t>
            </a:r>
            <a:r>
              <a:rPr lang="en-US" sz="1100" b="0" i="0" u="none" strike="noStrike" cap="none" dirty="0" err="1">
                <a:solidFill>
                  <a:schemeClr val="bg2">
                    <a:lumMod val="50000"/>
                  </a:schemeClr>
                </a:solidFill>
              </a:rPr>
              <a:t>dzieci</a:t>
            </a:r>
            <a:r>
              <a:rPr lang="en-US" sz="1100" b="0" i="0" u="none" strike="noStrike" cap="none" dirty="0">
                <a:solidFill>
                  <a:schemeClr val="bg2">
                    <a:lumMod val="50000"/>
                  </a:schemeClr>
                </a:solidFill>
              </a:rPr>
              <a:t>, w </a:t>
            </a:r>
            <a:r>
              <a:rPr lang="en-US" sz="1100" b="0" i="0" u="none" strike="noStrike" cap="none" dirty="0" err="1">
                <a:solidFill>
                  <a:schemeClr val="bg2">
                    <a:lumMod val="50000"/>
                  </a:schemeClr>
                </a:solidFill>
              </a:rPr>
              <a:t>zakresie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działalności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odpłatnej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misyjnej</a:t>
            </a:r>
            <a:endParaRPr lang="en-US" sz="1100" b="0" i="0" u="none" strike="noStrike" cap="none" dirty="0">
              <a:solidFill>
                <a:schemeClr val="bg2">
                  <a:lumMod val="50000"/>
                </a:schemeClr>
              </a:solidFill>
            </a:endParaRPr>
          </a:p>
          <a:p>
            <a:pPr marL="0" lvl="0" indent="0">
              <a:lnSpc>
                <a:spcPct val="105000"/>
              </a:lnSpc>
              <a:spcAft>
                <a:spcPts val="600"/>
              </a:spcAft>
              <a:buClr>
                <a:srgbClr val="000000"/>
              </a:buClr>
              <a:buSzPts val="605"/>
              <a:buFont typeface="Arial"/>
              <a:buNone/>
            </a:pPr>
            <a:r>
              <a:rPr lang="en-US" sz="1100" b="0" i="0" u="none" strike="noStrike" cap="none" dirty="0">
                <a:solidFill>
                  <a:schemeClr val="bg2">
                    <a:lumMod val="50000"/>
                  </a:schemeClr>
                </a:solidFill>
              </a:rPr>
              <a:t>-</a:t>
            </a:r>
            <a:r>
              <a:rPr lang="en-US" sz="1100" b="0" i="0" u="none" strike="noStrike" cap="none" dirty="0" err="1">
                <a:solidFill>
                  <a:schemeClr val="bg2">
                    <a:lumMod val="50000"/>
                  </a:schemeClr>
                </a:solidFill>
              </a:rPr>
              <a:t>ukończenie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kursu</a:t>
            </a:r>
            <a:r>
              <a:rPr lang="en-US" sz="1100" b="0" i="0" u="none" strike="noStrike" cap="none" dirty="0">
                <a:solidFill>
                  <a:schemeClr val="bg2">
                    <a:lumMod val="50000"/>
                  </a:schemeClr>
                </a:solidFill>
              </a:rPr>
              <a:t> w </a:t>
            </a:r>
            <a:r>
              <a:rPr lang="en-US" sz="1100" b="0" i="0" u="none" strike="noStrike" cap="none" dirty="0" err="1">
                <a:solidFill>
                  <a:schemeClr val="bg2">
                    <a:lumMod val="50000"/>
                  </a:schemeClr>
                </a:solidFill>
              </a:rPr>
              <a:t>zakresie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Metody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Dobrego</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Startu</a:t>
            </a:r>
            <a:r>
              <a:rPr lang="en-US" sz="1100" b="0" i="0" u="none" strike="noStrike" cap="none" dirty="0">
                <a:solidFill>
                  <a:schemeClr val="bg2">
                    <a:lumMod val="50000"/>
                  </a:schemeClr>
                </a:solidFill>
              </a:rPr>
              <a:t> prof. Marty </a:t>
            </a:r>
            <a:r>
              <a:rPr lang="en-US" sz="1100" b="0" i="0" u="none" strike="noStrike" cap="none" dirty="0" err="1">
                <a:solidFill>
                  <a:schemeClr val="bg2">
                    <a:lumMod val="50000"/>
                  </a:schemeClr>
                </a:solidFill>
              </a:rPr>
              <a:t>Bogdanowicz</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poszerzenie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oferty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zajęć</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dla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dzieci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warsztatów</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dla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rodziców</a:t>
            </a:r>
            <a:r>
              <a:rPr lang="en-US" sz="1100" b="0" i="0" u="none" strike="noStrike" cap="none" dirty="0">
                <a:solidFill>
                  <a:schemeClr val="bg2">
                    <a:lumMod val="50000"/>
                  </a:schemeClr>
                </a:solidFill>
              </a:rPr>
              <a:t> o </a:t>
            </a:r>
            <a:r>
              <a:rPr lang="en-US" sz="1100" b="0" i="0" u="none" strike="noStrike" cap="none" dirty="0" err="1">
                <a:solidFill>
                  <a:schemeClr val="bg2">
                    <a:lumMod val="50000"/>
                  </a:schemeClr>
                </a:solidFill>
              </a:rPr>
              <a:t>nowe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formy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metody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pracy</a:t>
            </a:r>
            <a:r>
              <a:rPr lang="en-US" sz="1100" b="0" i="0" u="none" strike="noStrike" cap="none" dirty="0">
                <a:solidFill>
                  <a:schemeClr val="bg2">
                    <a:lumMod val="50000"/>
                  </a:schemeClr>
                </a:solidFill>
              </a:rPr>
              <a:t> MDS</a:t>
            </a:r>
          </a:p>
          <a:p>
            <a:pPr marL="0" lvl="0" indent="0">
              <a:lnSpc>
                <a:spcPct val="105000"/>
              </a:lnSpc>
              <a:spcAft>
                <a:spcPts val="600"/>
              </a:spcAft>
              <a:buClr>
                <a:srgbClr val="000000"/>
              </a:buClr>
              <a:buSzPts val="605"/>
              <a:buFont typeface="Arial"/>
              <a:buNone/>
            </a:pPr>
            <a:r>
              <a:rPr lang="en-US" sz="1100" b="0" i="0" u="none" strike="noStrike" cap="none" dirty="0">
                <a:solidFill>
                  <a:schemeClr val="bg2">
                    <a:lumMod val="50000"/>
                  </a:schemeClr>
                </a:solidFill>
              </a:rPr>
              <a:t>-</a:t>
            </a:r>
            <a:r>
              <a:rPr lang="en-US" sz="1100" b="0" i="0" u="none" strike="noStrike" cap="none" dirty="0" err="1">
                <a:solidFill>
                  <a:schemeClr val="bg2">
                    <a:lumMod val="50000"/>
                  </a:schemeClr>
                </a:solidFill>
              </a:rPr>
              <a:t>ukończenie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kursu</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Neuropsychologiczna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diagnoza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zaburzeń</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rozwojowych</a:t>
            </a:r>
            <a:r>
              <a:rPr lang="en-US" sz="1100" b="0" i="0" u="none" strike="noStrike" cap="none" dirty="0">
                <a:solidFill>
                  <a:schemeClr val="bg2">
                    <a:lumMod val="50000"/>
                  </a:schemeClr>
                </a:solidFill>
              </a:rPr>
              <a:t> u </a:t>
            </a:r>
            <a:r>
              <a:rPr lang="en-US" sz="1100" b="0" i="0" u="none" strike="noStrike" cap="none" dirty="0" err="1">
                <a:solidFill>
                  <a:schemeClr val="bg2">
                    <a:lumMod val="50000"/>
                  </a:schemeClr>
                </a:solidFill>
              </a:rPr>
              <a:t>dzieci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wprowadzenie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tej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metody</a:t>
            </a:r>
            <a:r>
              <a:rPr lang="en-US" sz="1100" b="0" i="0" u="none" strike="noStrike" cap="none" dirty="0">
                <a:solidFill>
                  <a:schemeClr val="bg2">
                    <a:lumMod val="50000"/>
                  </a:schemeClr>
                </a:solidFill>
              </a:rPr>
              <a:t> do </a:t>
            </a:r>
            <a:r>
              <a:rPr lang="en-US" sz="1100" b="0" i="0" u="none" strike="noStrike" cap="none" dirty="0" err="1">
                <a:solidFill>
                  <a:schemeClr val="bg2">
                    <a:lumMod val="50000"/>
                  </a:schemeClr>
                </a:solidFill>
              </a:rPr>
              <a:t>działalności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misyjnej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odpłatnej</a:t>
            </a:r>
            <a:endParaRPr lang="en-US" sz="1100" b="0" i="0" u="none" strike="noStrike" cap="none" dirty="0">
              <a:solidFill>
                <a:schemeClr val="bg2">
                  <a:lumMod val="50000"/>
                </a:schemeClr>
              </a:solidFill>
            </a:endParaRPr>
          </a:p>
          <a:p>
            <a:pPr marL="0" lvl="0" indent="0">
              <a:lnSpc>
                <a:spcPct val="105000"/>
              </a:lnSpc>
              <a:spcAft>
                <a:spcPts val="600"/>
              </a:spcAft>
              <a:buClr>
                <a:srgbClr val="000000"/>
              </a:buClr>
              <a:buSzPts val="605"/>
              <a:buFont typeface="Arial"/>
              <a:buNone/>
            </a:pPr>
            <a:r>
              <a:rPr lang="en-US" sz="1100" b="0" i="0" u="none" strike="noStrike" cap="none" dirty="0">
                <a:solidFill>
                  <a:schemeClr val="bg2">
                    <a:lumMod val="50000"/>
                  </a:schemeClr>
                </a:solidFill>
              </a:rPr>
              <a:t>-</a:t>
            </a:r>
            <a:r>
              <a:rPr lang="en-US" sz="1100" b="0" i="0" u="none" strike="noStrike" cap="none" dirty="0" err="1">
                <a:solidFill>
                  <a:schemeClr val="bg2">
                    <a:lumMod val="50000"/>
                  </a:schemeClr>
                </a:solidFill>
              </a:rPr>
              <a:t>ukończenie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kursu</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Tworzenie</a:t>
            </a:r>
            <a:r>
              <a:rPr lang="en-US" sz="1100" b="0" i="0" u="none" strike="noStrike" cap="none" dirty="0">
                <a:solidFill>
                  <a:schemeClr val="bg2">
                    <a:lumMod val="50000"/>
                  </a:schemeClr>
                </a:solidFill>
              </a:rPr>
              <a:t> z </a:t>
            </a:r>
            <a:r>
              <a:rPr lang="en-US" sz="1100" b="0" i="0" u="none" strike="noStrike" cap="none" dirty="0" err="1">
                <a:solidFill>
                  <a:schemeClr val="bg2">
                    <a:lumMod val="50000"/>
                  </a:schemeClr>
                </a:solidFill>
              </a:rPr>
              <a:t>żywicy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epoksydowej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wprowadzenie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tej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formy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warsztatów</a:t>
            </a:r>
            <a:r>
              <a:rPr lang="en-US" sz="1100" b="0" i="0" u="none" strike="noStrike" cap="none" dirty="0">
                <a:solidFill>
                  <a:schemeClr val="bg2">
                    <a:lumMod val="50000"/>
                  </a:schemeClr>
                </a:solidFill>
              </a:rPr>
              <a:t> do </a:t>
            </a:r>
            <a:r>
              <a:rPr lang="en-US" sz="1100" b="0" i="0" u="none" strike="noStrike" cap="none" dirty="0" err="1">
                <a:solidFill>
                  <a:schemeClr val="bg2">
                    <a:lumMod val="50000"/>
                  </a:schemeClr>
                </a:solidFill>
              </a:rPr>
              <a:t>działalności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misyjnej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odpłatnej</a:t>
            </a:r>
            <a:endParaRPr lang="en-US" sz="1100" b="0" i="0" u="none" strike="noStrike" cap="none" dirty="0">
              <a:solidFill>
                <a:schemeClr val="bg2">
                  <a:lumMod val="50000"/>
                </a:schemeClr>
              </a:solidFill>
            </a:endParaRPr>
          </a:p>
          <a:p>
            <a:pPr marL="0" lvl="0" indent="0">
              <a:lnSpc>
                <a:spcPct val="105000"/>
              </a:lnSpc>
              <a:spcAft>
                <a:spcPts val="600"/>
              </a:spcAft>
              <a:buClr>
                <a:srgbClr val="000000"/>
              </a:buClr>
              <a:buSzPts val="605"/>
              <a:buFont typeface="Arial"/>
              <a:buNone/>
            </a:pPr>
            <a:r>
              <a:rPr lang="en-US" sz="1100" b="0" i="0" u="none" strike="noStrike" cap="none" dirty="0">
                <a:solidFill>
                  <a:schemeClr val="bg2">
                    <a:lumMod val="50000"/>
                  </a:schemeClr>
                </a:solidFill>
              </a:rPr>
              <a:t>-</a:t>
            </a:r>
            <a:r>
              <a:rPr lang="en-US" sz="1100" b="0" i="0" u="none" strike="noStrike" cap="none" dirty="0" err="1">
                <a:solidFill>
                  <a:schemeClr val="bg2">
                    <a:lumMod val="50000"/>
                  </a:schemeClr>
                </a:solidFill>
              </a:rPr>
              <a:t>utworzenie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pracowni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tworzenia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biżuterii</a:t>
            </a:r>
            <a:r>
              <a:rPr lang="en-US" sz="1100" b="0" i="0" u="none" strike="noStrike" cap="none" dirty="0">
                <a:solidFill>
                  <a:schemeClr val="bg2">
                    <a:lumMod val="50000"/>
                  </a:schemeClr>
                </a:solidFill>
              </a:rPr>
              <a:t> z </a:t>
            </a:r>
            <a:r>
              <a:rPr lang="en-US" sz="1100" b="0" i="0" u="none" strike="noStrike" cap="none" dirty="0" err="1">
                <a:solidFill>
                  <a:schemeClr val="bg2">
                    <a:lumMod val="50000"/>
                  </a:schemeClr>
                </a:solidFill>
              </a:rPr>
              <a:t>żywicy</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epoksydowej</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zakup</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wyposażenia</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pracowni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i</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wprowadzenie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stałych</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warsztatów</a:t>
            </a:r>
            <a:r>
              <a:rPr lang="en-US" sz="1100" b="0" i="0" u="none" strike="noStrike" cap="none" dirty="0">
                <a:solidFill>
                  <a:schemeClr val="bg2">
                    <a:lumMod val="50000"/>
                  </a:schemeClr>
                </a:solidFill>
              </a:rPr>
              <a:t> w </a:t>
            </a:r>
            <a:r>
              <a:rPr lang="en-US" sz="1100" b="0" i="0" u="none" strike="noStrike" cap="none" dirty="0" err="1">
                <a:solidFill>
                  <a:schemeClr val="bg2">
                    <a:lumMod val="50000"/>
                  </a:schemeClr>
                </a:solidFill>
              </a:rPr>
              <a:t>grupie</a:t>
            </a:r>
            <a:r>
              <a:rPr lang="en-US" sz="1100" b="0" i="0" u="none" strike="noStrike" cap="none" dirty="0">
                <a:solidFill>
                  <a:schemeClr val="bg2">
                    <a:lumMod val="50000"/>
                  </a:schemeClr>
                </a:solidFill>
              </a:rPr>
              <a:t> </a:t>
            </a:r>
            <a:r>
              <a:rPr lang="en-US" sz="1100" b="0" i="0" u="none" strike="noStrike" cap="none" dirty="0" err="1">
                <a:solidFill>
                  <a:schemeClr val="bg2">
                    <a:lumMod val="50000"/>
                  </a:schemeClr>
                </a:solidFill>
              </a:rPr>
              <a:t>międzypokoleniowej</a:t>
            </a:r>
            <a:endParaRPr lang="en-US" sz="1100" b="0" i="0" u="none" strike="noStrike" cap="none" dirty="0">
              <a:solidFill>
                <a:schemeClr val="bg2">
                  <a:lumMod val="50000"/>
                </a:schemeClr>
              </a:solidFill>
            </a:endParaRPr>
          </a:p>
          <a:p>
            <a:pPr marL="0" lvl="0" indent="0">
              <a:lnSpc>
                <a:spcPct val="105000"/>
              </a:lnSpc>
              <a:spcAft>
                <a:spcPts val="600"/>
              </a:spcAft>
              <a:buClr>
                <a:srgbClr val="000000"/>
              </a:buClr>
              <a:buSzPts val="605"/>
              <a:buFont typeface="Arial"/>
              <a:buNone/>
            </a:pPr>
            <a:endParaRPr lang="en-US" sz="1100" b="0" i="0" u="none" strike="noStrike" cap="none" dirty="0">
              <a:solidFill>
                <a:schemeClr val="bg2">
                  <a:lumMod val="50000"/>
                </a:schemeClr>
              </a:solidFill>
            </a:endParaRPr>
          </a:p>
        </p:txBody>
      </p:sp>
      <p:pic>
        <p:nvPicPr>
          <p:cNvPr id="3" name="Obraz 2" descr="Obraz zawierający trawa, osoba, ubrania, Ludzka twarz&#10;&#10;Opis wygenerowany automatycznie">
            <a:extLst>
              <a:ext uri="{FF2B5EF4-FFF2-40B4-BE49-F238E27FC236}">
                <a16:creationId xmlns:a16="http://schemas.microsoft.com/office/drawing/2014/main" xmlns="" id="{54C188A1-42A5-7155-30A6-1B1B63E26355}"/>
              </a:ext>
            </a:extLst>
          </p:cNvPr>
          <p:cNvPicPr>
            <a:picLocks noChangeAspect="1"/>
          </p:cNvPicPr>
          <p:nvPr/>
        </p:nvPicPr>
        <p:blipFill>
          <a:blip r:embed="rId3"/>
          <a:srcRect r="5" b="7007"/>
          <a:stretch>
            <a:fillRect/>
          </a:stretch>
        </p:blipFill>
        <p:spPr>
          <a:xfrm>
            <a:off x="4762500" y="1342925"/>
            <a:ext cx="4069800" cy="3264408"/>
          </a:xfrm>
          <a:prstGeom prst="rect">
            <a:avLst/>
          </a:prstGeom>
          <a:noFill/>
          <a:ln>
            <a:noFill/>
          </a:ln>
        </p:spPr>
      </p:pic>
    </p:spTree>
    <p:extLst>
      <p:ext uri="{BB962C8B-B14F-4D97-AF65-F5344CB8AC3E}">
        <p14:creationId xmlns:p14="http://schemas.microsoft.com/office/powerpoint/2010/main" xmlns="" val="630333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246450" y="1053575"/>
            <a:ext cx="3757500" cy="11256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pl"/>
              <a:t>CEL STRATEGICZNY 4 </a:t>
            </a:r>
            <a:endParaRPr/>
          </a:p>
        </p:txBody>
      </p:sp>
      <p:sp>
        <p:nvSpPr>
          <p:cNvPr id="254" name="Google Shape;254;p41"/>
          <p:cNvSpPr txBox="1">
            <a:spLocks noGrp="1"/>
          </p:cNvSpPr>
          <p:nvPr>
            <p:ph type="body" idx="1"/>
          </p:nvPr>
        </p:nvSpPr>
        <p:spPr>
          <a:xfrm>
            <a:off x="311700" y="2466450"/>
            <a:ext cx="3583500" cy="22734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pl">
                <a:solidFill>
                  <a:srgbClr val="000000"/>
                </a:solidFill>
                <a:latin typeface="Arial"/>
                <a:ea typeface="Arial"/>
                <a:cs typeface="Arial"/>
                <a:sym typeface="Arial"/>
              </a:rPr>
              <a:t>2023</a:t>
            </a:r>
            <a:endParaRPr>
              <a:solidFill>
                <a:srgbClr val="000000"/>
              </a:solidFill>
              <a:latin typeface="Arial"/>
              <a:ea typeface="Arial"/>
              <a:cs typeface="Arial"/>
              <a:sym typeface="Arial"/>
            </a:endParaRPr>
          </a:p>
          <a:p>
            <a:pPr marL="0" lvl="0" indent="0" algn="l" rtl="0">
              <a:spcBef>
                <a:spcPts val="1200"/>
              </a:spcBef>
              <a:spcAft>
                <a:spcPts val="1200"/>
              </a:spcAft>
              <a:buNone/>
            </a:pPr>
            <a:r>
              <a:rPr lang="pl">
                <a:solidFill>
                  <a:srgbClr val="000000"/>
                </a:solidFill>
                <a:latin typeface="Arial"/>
                <a:ea typeface="Arial"/>
                <a:cs typeface="Arial"/>
                <a:sym typeface="Arial"/>
              </a:rPr>
              <a:t>1/ Zbudowanie fundamentów wprowadzenia działalności odpłatnej Fundacji- wybór płatnych zajęć i warsztatów, ustalenie cennika, przeprowadzenie akcji informacyjnej nt. oferty płatnej.</a:t>
            </a:r>
            <a:endParaRPr>
              <a:solidFill>
                <a:srgbClr val="000000"/>
              </a:solidFill>
              <a:latin typeface="Arial"/>
              <a:ea typeface="Arial"/>
              <a:cs typeface="Arial"/>
              <a:sym typeface="Arial"/>
            </a:endParaRPr>
          </a:p>
        </p:txBody>
      </p:sp>
      <p:pic>
        <p:nvPicPr>
          <p:cNvPr id="255" name="Google Shape;255;p41"/>
          <p:cNvPicPr preferRelativeResize="0"/>
          <p:nvPr/>
        </p:nvPicPr>
        <p:blipFill>
          <a:blip r:embed="rId3">
            <a:alphaModFix/>
          </a:blip>
          <a:stretch>
            <a:fillRect/>
          </a:stretch>
        </p:blipFill>
        <p:spPr>
          <a:xfrm>
            <a:off x="4194875" y="1053575"/>
            <a:ext cx="4282184" cy="36862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1644175" y="983025"/>
            <a:ext cx="6133200" cy="7503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spcBef>
                <a:spcPts val="0"/>
              </a:spcBef>
              <a:spcAft>
                <a:spcPts val="0"/>
              </a:spcAft>
              <a:buNone/>
            </a:pPr>
            <a:r>
              <a:rPr lang="pl"/>
              <a:t>CEL STRATEGICZNY 4</a:t>
            </a:r>
            <a:endParaRPr/>
          </a:p>
        </p:txBody>
      </p:sp>
      <p:sp>
        <p:nvSpPr>
          <p:cNvPr id="261" name="Google Shape;261;p42"/>
          <p:cNvSpPr txBox="1">
            <a:spLocks noGrp="1"/>
          </p:cNvSpPr>
          <p:nvPr>
            <p:ph type="body" idx="4294967295"/>
          </p:nvPr>
        </p:nvSpPr>
        <p:spPr>
          <a:xfrm>
            <a:off x="0" y="2701150"/>
            <a:ext cx="9144000" cy="23814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pl" sz="5600">
                <a:solidFill>
                  <a:schemeClr val="lt1"/>
                </a:solidFill>
                <a:latin typeface="Arial"/>
                <a:ea typeface="Arial"/>
                <a:cs typeface="Arial"/>
                <a:sym typeface="Arial"/>
              </a:rPr>
              <a:t>2024</a:t>
            </a:r>
            <a:endParaRPr sz="5600">
              <a:solidFill>
                <a:schemeClr val="lt1"/>
              </a:solidFill>
              <a:latin typeface="Arial"/>
              <a:ea typeface="Arial"/>
              <a:cs typeface="Arial"/>
              <a:sym typeface="Arial"/>
            </a:endParaRPr>
          </a:p>
          <a:p>
            <a:pPr marL="0" lvl="0" indent="0" algn="l" rtl="0">
              <a:spcBef>
                <a:spcPts val="1200"/>
              </a:spcBef>
              <a:spcAft>
                <a:spcPts val="0"/>
              </a:spcAft>
              <a:buNone/>
            </a:pPr>
            <a:r>
              <a:rPr lang="pl" sz="5600">
                <a:solidFill>
                  <a:schemeClr val="lt1"/>
                </a:solidFill>
                <a:latin typeface="Arial"/>
                <a:ea typeface="Arial"/>
                <a:cs typeface="Arial"/>
                <a:sym typeface="Arial"/>
              </a:rPr>
              <a:t>1/ Zbudowanie fundamentów wprowadzenia działalności odpłatnej Fundacji- wybór płatnych zajęć i warsztatów, ustalenie cennika, przeprowadzenie akcji informacyjnej nt. oferty płatnej. 2024</a:t>
            </a:r>
            <a:endParaRPr sz="5600">
              <a:solidFill>
                <a:schemeClr val="lt1"/>
              </a:solidFill>
              <a:latin typeface="Arial"/>
              <a:ea typeface="Arial"/>
              <a:cs typeface="Arial"/>
              <a:sym typeface="Arial"/>
            </a:endParaRPr>
          </a:p>
          <a:p>
            <a:pPr marL="0" lvl="0" indent="0" algn="l" rtl="0">
              <a:spcBef>
                <a:spcPts val="1200"/>
              </a:spcBef>
              <a:spcAft>
                <a:spcPts val="0"/>
              </a:spcAft>
              <a:buNone/>
            </a:pPr>
            <a:r>
              <a:rPr lang="pl" sz="5600">
                <a:solidFill>
                  <a:schemeClr val="lt1"/>
                </a:solidFill>
                <a:latin typeface="Arial"/>
                <a:ea typeface="Arial"/>
                <a:cs typeface="Arial"/>
                <a:sym typeface="Arial"/>
              </a:rPr>
              <a:t>1/ Wprowadzenie płatnej oferty zajęciowej- organizacja imprez tematycznych dla instytucji i osób spoza Fundacji</a:t>
            </a:r>
            <a:endParaRPr sz="5600">
              <a:solidFill>
                <a:schemeClr val="lt1"/>
              </a:solidFill>
              <a:latin typeface="Arial"/>
              <a:ea typeface="Arial"/>
              <a:cs typeface="Arial"/>
              <a:sym typeface="Arial"/>
            </a:endParaRPr>
          </a:p>
          <a:p>
            <a:pPr marL="0" lvl="0" indent="0" algn="l" rtl="0">
              <a:spcBef>
                <a:spcPts val="1200"/>
              </a:spcBef>
              <a:spcAft>
                <a:spcPts val="0"/>
              </a:spcAft>
              <a:buNone/>
            </a:pPr>
            <a:r>
              <a:rPr lang="pl" sz="5600">
                <a:solidFill>
                  <a:schemeClr val="lt1"/>
                </a:solidFill>
                <a:latin typeface="Arial"/>
                <a:ea typeface="Arial"/>
                <a:cs typeface="Arial"/>
                <a:sym typeface="Arial"/>
              </a:rPr>
              <a:t>2/ Wprowadzenie częściowej odpłatności za wybrane zajęcia.</a:t>
            </a:r>
            <a:endParaRPr sz="5600">
              <a:solidFill>
                <a:schemeClr val="lt1"/>
              </a:solidFill>
              <a:latin typeface="Arial"/>
              <a:ea typeface="Arial"/>
              <a:cs typeface="Arial"/>
              <a:sym typeface="Arial"/>
            </a:endParaRPr>
          </a:p>
          <a:p>
            <a:pPr marL="0" lvl="0" indent="0" algn="l" rtl="0">
              <a:spcBef>
                <a:spcPts val="1200"/>
              </a:spcBef>
              <a:spcAft>
                <a:spcPts val="0"/>
              </a:spcAft>
              <a:buNone/>
            </a:pPr>
            <a:r>
              <a:rPr lang="pl" sz="5600">
                <a:solidFill>
                  <a:schemeClr val="lt1"/>
                </a:solidFill>
                <a:latin typeface="Arial"/>
                <a:ea typeface="Arial"/>
                <a:cs typeface="Arial"/>
                <a:sym typeface="Arial"/>
              </a:rPr>
              <a:t>3/ Wprowadzenie zajęć tematycznych odpłatnych.</a:t>
            </a:r>
            <a:endParaRPr sz="5600">
              <a:solidFill>
                <a:schemeClr val="lt1"/>
              </a:solidFill>
              <a:latin typeface="Arial"/>
              <a:ea typeface="Arial"/>
              <a:cs typeface="Arial"/>
              <a:sym typeface="Arial"/>
            </a:endParaRPr>
          </a:p>
          <a:p>
            <a:pPr marL="0" lvl="0" indent="0" algn="l" rtl="0">
              <a:spcBef>
                <a:spcPts val="1200"/>
              </a:spcBef>
              <a:spcAft>
                <a:spcPts val="0"/>
              </a:spcAft>
              <a:buNone/>
            </a:pPr>
            <a:r>
              <a:rPr lang="pl" sz="5600">
                <a:solidFill>
                  <a:schemeClr val="lt1"/>
                </a:solidFill>
                <a:latin typeface="Arial"/>
                <a:ea typeface="Arial"/>
                <a:cs typeface="Arial"/>
                <a:sym typeface="Arial"/>
              </a:rPr>
              <a:t>4/ Ustalenie osoby odpowiedzialnej za pozyskiwanie środków finansowych dla Fundacji.</a:t>
            </a:r>
            <a:endParaRPr sz="5600">
              <a:solidFill>
                <a:schemeClr val="lt1"/>
              </a:solidFill>
              <a:latin typeface="Arial"/>
              <a:ea typeface="Arial"/>
              <a:cs typeface="Arial"/>
              <a:sym typeface="Arial"/>
            </a:endParaRPr>
          </a:p>
          <a:p>
            <a:pPr marL="0" lvl="0" indent="0" algn="l" rtl="0">
              <a:spcBef>
                <a:spcPts val="1200"/>
              </a:spcBef>
              <a:spcAft>
                <a:spcPts val="0"/>
              </a:spcAft>
              <a:buNone/>
            </a:pPr>
            <a:endParaRPr>
              <a:solidFill>
                <a:srgbClr val="000000"/>
              </a:solidFill>
            </a:endParaRPr>
          </a:p>
          <a:p>
            <a:pPr marL="0" lvl="0" indent="0" algn="l" rtl="0">
              <a:spcBef>
                <a:spcPts val="1200"/>
              </a:spcBef>
              <a:spcAft>
                <a:spcPts val="1200"/>
              </a:spcAft>
              <a:buNone/>
            </a:pP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311700" y="445025"/>
            <a:ext cx="8520600" cy="7074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pl-PL"/>
              <a:t>CEL STRATEGICZNY 4</a:t>
            </a:r>
          </a:p>
        </p:txBody>
      </p:sp>
      <p:pic>
        <p:nvPicPr>
          <p:cNvPr id="3" name="Obraz 2" descr="Obraz zawierający ubrania, osoba, na wolnym powietrzu, niebo&#10;&#10;Opis wygenerowany automatycznie">
            <a:extLst>
              <a:ext uri="{FF2B5EF4-FFF2-40B4-BE49-F238E27FC236}">
                <a16:creationId xmlns:a16="http://schemas.microsoft.com/office/drawing/2014/main" xmlns="" id="{9B48720F-A071-D297-FAC5-D4670DFEFD07}"/>
              </a:ext>
            </a:extLst>
          </p:cNvPr>
          <p:cNvPicPr>
            <a:picLocks noChangeAspect="1"/>
          </p:cNvPicPr>
          <p:nvPr/>
        </p:nvPicPr>
        <p:blipFill>
          <a:blip r:embed="rId3"/>
          <a:srcRect l="263"/>
          <a:stretch>
            <a:fillRect/>
          </a:stretch>
        </p:blipFill>
        <p:spPr>
          <a:xfrm>
            <a:off x="311700" y="1342925"/>
            <a:ext cx="2441879" cy="3264408"/>
          </a:xfrm>
          <a:prstGeom prst="rect">
            <a:avLst/>
          </a:prstGeom>
          <a:noFill/>
          <a:ln>
            <a:noFill/>
          </a:ln>
        </p:spPr>
      </p:pic>
      <p:sp>
        <p:nvSpPr>
          <p:cNvPr id="261" name="Google Shape;261;p42"/>
          <p:cNvSpPr txBox="1">
            <a:spLocks noGrp="1"/>
          </p:cNvSpPr>
          <p:nvPr>
            <p:ph type="body" idx="4294967295"/>
          </p:nvPr>
        </p:nvSpPr>
        <p:spPr>
          <a:xfrm>
            <a:off x="3134579" y="1342925"/>
            <a:ext cx="5697720" cy="3264408"/>
          </a:xfrm>
        </p:spPr>
        <p:txBody>
          <a:bodyPr spcFirstLastPara="1" lIns="91425" tIns="91425" rIns="91425" bIns="91425" anchor="t" anchorCtr="0">
            <a:normAutofit fontScale="92500" lnSpcReduction="10000"/>
          </a:bodyPr>
          <a:lstStyle/>
          <a:p>
            <a:pPr marL="0" lvl="0" indent="0">
              <a:lnSpc>
                <a:spcPct val="105000"/>
              </a:lnSpc>
              <a:spcAft>
                <a:spcPts val="600"/>
              </a:spcAft>
              <a:buClr>
                <a:srgbClr val="000000"/>
              </a:buClr>
              <a:buFont typeface="Arial"/>
              <a:buNone/>
            </a:pPr>
            <a:r>
              <a:rPr lang="en-US" sz="1400" b="0" i="0" u="none" strike="noStrike" cap="none" dirty="0">
                <a:solidFill>
                  <a:schemeClr val="bg2">
                    <a:lumMod val="50000"/>
                  </a:schemeClr>
                </a:solidFill>
              </a:rPr>
              <a:t>2025-2026</a:t>
            </a:r>
          </a:p>
          <a:p>
            <a:pPr marL="0" lvl="0" indent="0">
              <a:lnSpc>
                <a:spcPct val="105000"/>
              </a:lnSpc>
              <a:spcAft>
                <a:spcPts val="600"/>
              </a:spcAft>
              <a:buClr>
                <a:srgbClr val="000000"/>
              </a:buClr>
              <a:buFont typeface="Arial"/>
              <a:buNone/>
            </a:pPr>
            <a:endParaRPr lang="en-US" sz="1400" b="0" i="0" u="none" strike="noStrike" cap="none" dirty="0">
              <a:solidFill>
                <a:schemeClr val="bg2">
                  <a:lumMod val="50000"/>
                </a:schemeClr>
              </a:solidFill>
            </a:endParaRPr>
          </a:p>
          <a:p>
            <a:pPr marL="0" lvl="0" indent="0">
              <a:lnSpc>
                <a:spcPct val="105000"/>
              </a:lnSpc>
              <a:spcAft>
                <a:spcPts val="600"/>
              </a:spcAft>
              <a:buClr>
                <a:srgbClr val="000000"/>
              </a:buClr>
              <a:buFont typeface="Arial"/>
              <a:buNone/>
            </a:pP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utworzenie</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płatnej</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oferty</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zajęciowej</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dla</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osób</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indywidualnych</a:t>
            </a:r>
            <a:r>
              <a:rPr lang="en-US" sz="1400" b="0" i="0" u="none" strike="noStrike" cap="none" dirty="0">
                <a:solidFill>
                  <a:schemeClr val="bg2">
                    <a:lumMod val="50000"/>
                  </a:schemeClr>
                </a:solidFill>
              </a:rPr>
              <a:t> ( </a:t>
            </a:r>
            <a:r>
              <a:rPr lang="en-US" sz="1400" b="0" i="0" u="none" strike="noStrike" cap="none" dirty="0" err="1">
                <a:solidFill>
                  <a:schemeClr val="bg2">
                    <a:lumMod val="50000"/>
                  </a:schemeClr>
                </a:solidFill>
              </a:rPr>
              <a:t>urodzinki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imprezy</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tematyczne</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grupowej</a:t>
            </a:r>
            <a:r>
              <a:rPr lang="en-US" sz="1400" b="0" i="0" u="none" strike="noStrike" cap="none" dirty="0">
                <a:solidFill>
                  <a:schemeClr val="bg2">
                    <a:lumMod val="50000"/>
                  </a:schemeClr>
                </a:solidFill>
              </a:rPr>
              <a:t> ( </a:t>
            </a:r>
            <a:r>
              <a:rPr lang="en-US" sz="1400" b="0" i="0" u="none" strike="noStrike" cap="none" dirty="0" err="1">
                <a:solidFill>
                  <a:schemeClr val="bg2">
                    <a:lumMod val="50000"/>
                  </a:schemeClr>
                </a:solidFill>
              </a:rPr>
              <a:t>zajęcia</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warsztaty</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tematyczne</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dla</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placówek</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oświatowych</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grup</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zorganizowanych</a:t>
            </a:r>
            <a:r>
              <a:rPr lang="en-US" sz="1400" b="0" i="0" u="none" strike="noStrike" cap="none" dirty="0">
                <a:solidFill>
                  <a:schemeClr val="bg2">
                    <a:lumMod val="50000"/>
                  </a:schemeClr>
                </a:solidFill>
              </a:rPr>
              <a:t>)</a:t>
            </a:r>
          </a:p>
          <a:p>
            <a:pPr marL="0" lvl="0" indent="0">
              <a:lnSpc>
                <a:spcPct val="105000"/>
              </a:lnSpc>
              <a:spcAft>
                <a:spcPts val="600"/>
              </a:spcAft>
              <a:buClr>
                <a:srgbClr val="000000"/>
              </a:buClr>
              <a:buFont typeface="Arial"/>
              <a:buNone/>
            </a:pPr>
            <a:endParaRPr lang="en-US" sz="1400" b="0" i="0" u="none" strike="noStrike" cap="none" dirty="0">
              <a:solidFill>
                <a:schemeClr val="bg2">
                  <a:lumMod val="50000"/>
                </a:schemeClr>
              </a:solidFill>
            </a:endParaRPr>
          </a:p>
          <a:p>
            <a:pPr marL="0" lvl="0" indent="0">
              <a:lnSpc>
                <a:spcPct val="105000"/>
              </a:lnSpc>
              <a:spcAft>
                <a:spcPts val="600"/>
              </a:spcAft>
              <a:buClr>
                <a:srgbClr val="000000"/>
              </a:buClr>
              <a:buFont typeface="Arial"/>
              <a:buNone/>
            </a:pPr>
            <a:r>
              <a:rPr lang="en-US" sz="1400" b="0" i="0" u="none" strike="noStrike" cap="none" dirty="0">
                <a:solidFill>
                  <a:schemeClr val="bg2">
                    <a:lumMod val="50000"/>
                  </a:schemeClr>
                </a:solidFill>
              </a:rPr>
              <a:t>-</a:t>
            </a:r>
            <a:r>
              <a:rPr lang="en-US" sz="1400" b="0" i="0" u="none" strike="noStrike" cap="none" dirty="0" err="1">
                <a:solidFill>
                  <a:schemeClr val="bg2">
                    <a:lumMod val="50000"/>
                  </a:schemeClr>
                </a:solidFill>
              </a:rPr>
              <a:t>wprowadzenie</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opłat</a:t>
            </a:r>
            <a:r>
              <a:rPr lang="en-US" sz="1400" b="0" i="0" u="none" strike="noStrike" cap="none" dirty="0">
                <a:solidFill>
                  <a:schemeClr val="bg2">
                    <a:lumMod val="50000"/>
                  </a:schemeClr>
                </a:solidFill>
              </a:rPr>
              <a:t> za </a:t>
            </a:r>
            <a:r>
              <a:rPr lang="en-US" sz="1400" b="0" i="0" u="none" strike="noStrike" cap="none" dirty="0" err="1">
                <a:solidFill>
                  <a:schemeClr val="bg2">
                    <a:lumMod val="50000"/>
                  </a:schemeClr>
                </a:solidFill>
              </a:rPr>
              <a:t>zajęcia</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warsztaty</a:t>
            </a:r>
            <a:r>
              <a:rPr lang="en-US" sz="1400" b="0" i="0" u="none" strike="noStrike" cap="none" dirty="0">
                <a:solidFill>
                  <a:schemeClr val="bg2">
                    <a:lumMod val="50000"/>
                  </a:schemeClr>
                </a:solidFill>
              </a:rPr>
              <a:t>, z </a:t>
            </a:r>
            <a:r>
              <a:rPr lang="en-US" sz="1400" b="0" i="0" u="none" strike="noStrike" cap="none" dirty="0" err="1">
                <a:solidFill>
                  <a:schemeClr val="bg2">
                    <a:lumMod val="50000"/>
                  </a:schemeClr>
                </a:solidFill>
              </a:rPr>
              <a:t>wyłączeniem</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osób</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zakwalifikowanych</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przez</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zespół</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orzekający</a:t>
            </a:r>
            <a:r>
              <a:rPr lang="en-US" sz="1400" b="0" i="0" u="none" strike="noStrike" cap="none" dirty="0">
                <a:solidFill>
                  <a:schemeClr val="bg2">
                    <a:lumMod val="50000"/>
                  </a:schemeClr>
                </a:solidFill>
              </a:rPr>
              <a:t> ( </a:t>
            </a:r>
            <a:r>
              <a:rPr lang="en-US" sz="1400" b="0" i="0" u="none" strike="noStrike" cap="none" dirty="0" err="1">
                <a:solidFill>
                  <a:schemeClr val="bg2">
                    <a:lumMod val="50000"/>
                  </a:schemeClr>
                </a:solidFill>
              </a:rPr>
              <a:t>pedagog</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lub</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psycholog</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zorientowany</a:t>
            </a:r>
            <a:r>
              <a:rPr lang="en-US" sz="1400" b="0" i="0" u="none" strike="noStrike" cap="none" dirty="0">
                <a:solidFill>
                  <a:schemeClr val="bg2">
                    <a:lumMod val="50000"/>
                  </a:schemeClr>
                </a:solidFill>
              </a:rPr>
              <a:t> w </a:t>
            </a:r>
            <a:r>
              <a:rPr lang="en-US" sz="1400" b="0" i="0" u="none" strike="noStrike" cap="none" dirty="0" err="1">
                <a:solidFill>
                  <a:schemeClr val="bg2">
                    <a:lumMod val="50000"/>
                  </a:schemeClr>
                </a:solidFill>
              </a:rPr>
              <a:t>sytuacji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danej</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rodziny</a:t>
            </a:r>
            <a:r>
              <a:rPr lang="en-US" sz="1400" b="0" i="0" u="none" strike="noStrike" cap="none" dirty="0">
                <a:solidFill>
                  <a:schemeClr val="bg2">
                    <a:lumMod val="50000"/>
                  </a:schemeClr>
                </a:solidFill>
              </a:rPr>
              <a:t> + </a:t>
            </a:r>
            <a:r>
              <a:rPr lang="en-US" sz="1400" b="0" i="0" u="none" strike="noStrike" cap="none" dirty="0" err="1">
                <a:solidFill>
                  <a:schemeClr val="bg2">
                    <a:lumMod val="50000"/>
                  </a:schemeClr>
                </a:solidFill>
              </a:rPr>
              <a:t>członek</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Zarządu</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Fundacji</a:t>
            </a:r>
            <a:r>
              <a:rPr lang="en-US" sz="1400" b="0" i="0" u="none" strike="noStrike" cap="none" dirty="0">
                <a:solidFill>
                  <a:schemeClr val="bg2">
                    <a:lumMod val="50000"/>
                  </a:schemeClr>
                </a:solidFill>
              </a:rPr>
              <a:t>)  o </a:t>
            </a:r>
            <a:r>
              <a:rPr lang="en-US" sz="1400" b="0" i="0" u="none" strike="noStrike" cap="none" dirty="0" err="1">
                <a:solidFill>
                  <a:schemeClr val="bg2">
                    <a:lumMod val="50000"/>
                  </a:schemeClr>
                </a:solidFill>
              </a:rPr>
              <a:t>zwolnieniu</a:t>
            </a:r>
            <a:r>
              <a:rPr lang="en-US" sz="1400" b="0" i="0" u="none" strike="noStrike" cap="none" dirty="0">
                <a:solidFill>
                  <a:schemeClr val="bg2">
                    <a:lumMod val="50000"/>
                  </a:schemeClr>
                </a:solidFill>
              </a:rPr>
              <a:t> z </a:t>
            </a:r>
            <a:r>
              <a:rPr lang="en-US" sz="1400" b="0" i="0" u="none" strike="noStrike" cap="none" dirty="0" err="1">
                <a:solidFill>
                  <a:schemeClr val="bg2">
                    <a:lumMod val="50000"/>
                  </a:schemeClr>
                </a:solidFill>
              </a:rPr>
              <a:t>opłaty</a:t>
            </a:r>
            <a:endParaRPr lang="en-US" sz="1400" b="0" i="0" u="none" strike="noStrike" cap="none" dirty="0">
              <a:solidFill>
                <a:schemeClr val="bg2">
                  <a:lumMod val="50000"/>
                </a:schemeClr>
              </a:solidFill>
            </a:endParaRPr>
          </a:p>
          <a:p>
            <a:pPr marL="0" lvl="0" indent="0">
              <a:lnSpc>
                <a:spcPct val="105000"/>
              </a:lnSpc>
              <a:spcAft>
                <a:spcPts val="600"/>
              </a:spcAft>
              <a:buClr>
                <a:srgbClr val="000000"/>
              </a:buClr>
              <a:buFont typeface="Arial"/>
              <a:buNone/>
            </a:pPr>
            <a:endParaRPr lang="en-US" sz="1400" b="0" i="0" u="none" strike="noStrike" cap="none" dirty="0">
              <a:solidFill>
                <a:schemeClr val="bg2">
                  <a:lumMod val="50000"/>
                </a:schemeClr>
              </a:solidFill>
            </a:endParaRPr>
          </a:p>
          <a:p>
            <a:pPr marL="0" lvl="0" indent="0">
              <a:lnSpc>
                <a:spcPct val="105000"/>
              </a:lnSpc>
              <a:spcAft>
                <a:spcPts val="600"/>
              </a:spcAft>
              <a:buClr>
                <a:srgbClr val="000000"/>
              </a:buClr>
              <a:buFont typeface="Arial"/>
              <a:buNone/>
            </a:pPr>
            <a:r>
              <a:rPr lang="en-US" sz="1400" b="0" i="0" u="none" strike="noStrike" cap="none" dirty="0">
                <a:solidFill>
                  <a:schemeClr val="bg2">
                    <a:lumMod val="50000"/>
                  </a:schemeClr>
                </a:solidFill>
              </a:rPr>
              <a:t>-</a:t>
            </a:r>
            <a:r>
              <a:rPr lang="en-US" sz="1400" b="0" i="0" u="none" strike="noStrike" cap="none" dirty="0" err="1">
                <a:solidFill>
                  <a:schemeClr val="bg2">
                    <a:lumMod val="50000"/>
                  </a:schemeClr>
                </a:solidFill>
              </a:rPr>
              <a:t>pozyskiwanie</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darczyńców</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poprzez</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popularyzację</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informacji</a:t>
            </a:r>
            <a:r>
              <a:rPr lang="en-US" sz="1400" b="0" i="0" u="none" strike="noStrike" cap="none" dirty="0">
                <a:solidFill>
                  <a:schemeClr val="bg2">
                    <a:lumMod val="50000"/>
                  </a:schemeClr>
                </a:solidFill>
              </a:rPr>
              <a:t> o </a:t>
            </a:r>
            <a:r>
              <a:rPr lang="en-US" sz="1400" b="0" i="0" u="none" strike="noStrike" cap="none" dirty="0" err="1">
                <a:solidFill>
                  <a:schemeClr val="bg2">
                    <a:lumMod val="50000"/>
                  </a:schemeClr>
                </a:solidFill>
              </a:rPr>
              <a:t>działalności</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misyjnej</a:t>
            </a:r>
            <a:r>
              <a:rPr lang="en-US" sz="1400" b="0" i="0" u="none" strike="noStrike" cap="none" dirty="0">
                <a:solidFill>
                  <a:schemeClr val="bg2">
                    <a:lumMod val="50000"/>
                  </a:schemeClr>
                </a:solidFill>
              </a:rPr>
              <a:t> </a:t>
            </a:r>
            <a:r>
              <a:rPr lang="en-US" sz="1400" b="0" i="0" u="none" strike="noStrike" cap="none" dirty="0" err="1">
                <a:solidFill>
                  <a:schemeClr val="bg2">
                    <a:lumMod val="50000"/>
                  </a:schemeClr>
                </a:solidFill>
              </a:rPr>
              <a:t>Fundacji</a:t>
            </a:r>
            <a:endParaRPr lang="en-US" sz="1400" b="0" i="0" u="none" strike="noStrike" cap="none" dirty="0">
              <a:solidFill>
                <a:schemeClr val="bg2">
                  <a:lumMod val="50000"/>
                </a:schemeClr>
              </a:solidFill>
            </a:endParaRPr>
          </a:p>
        </p:txBody>
      </p:sp>
    </p:spTree>
    <p:extLst>
      <p:ext uri="{BB962C8B-B14F-4D97-AF65-F5344CB8AC3E}">
        <p14:creationId xmlns:p14="http://schemas.microsoft.com/office/powerpoint/2010/main" xmlns="" val="4026377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78775" y="661325"/>
            <a:ext cx="4958100" cy="7074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CEL STRATEGICZNY 5</a:t>
            </a:r>
            <a:endParaRPr/>
          </a:p>
        </p:txBody>
      </p:sp>
      <p:sp>
        <p:nvSpPr>
          <p:cNvPr id="267" name="Google Shape;267;p43"/>
          <p:cNvSpPr txBox="1">
            <a:spLocks noGrp="1"/>
          </p:cNvSpPr>
          <p:nvPr>
            <p:ph type="body" idx="1"/>
          </p:nvPr>
        </p:nvSpPr>
        <p:spPr>
          <a:xfrm>
            <a:off x="78775" y="1657150"/>
            <a:ext cx="4958100" cy="23499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523"/>
              <a:buNone/>
            </a:pPr>
            <a:r>
              <a:rPr lang="pl" sz="1255">
                <a:solidFill>
                  <a:srgbClr val="000000"/>
                </a:solidFill>
                <a:latin typeface="Arial"/>
                <a:ea typeface="Arial"/>
                <a:cs typeface="Arial"/>
                <a:sym typeface="Arial"/>
              </a:rPr>
              <a:t>2023</a:t>
            </a:r>
            <a:endParaRPr sz="1255">
              <a:solidFill>
                <a:srgbClr val="000000"/>
              </a:solidFill>
              <a:latin typeface="Arial"/>
              <a:ea typeface="Arial"/>
              <a:cs typeface="Arial"/>
              <a:sym typeface="Arial"/>
            </a:endParaRPr>
          </a:p>
          <a:p>
            <a:pPr marL="0" lvl="0" indent="0" algn="l" rtl="0">
              <a:spcBef>
                <a:spcPts val="1200"/>
              </a:spcBef>
              <a:spcAft>
                <a:spcPts val="0"/>
              </a:spcAft>
              <a:buSzPts val="523"/>
              <a:buNone/>
            </a:pPr>
            <a:r>
              <a:rPr lang="pl" sz="1255">
                <a:solidFill>
                  <a:srgbClr val="000000"/>
                </a:solidFill>
                <a:latin typeface="Arial"/>
                <a:ea typeface="Arial"/>
                <a:cs typeface="Arial"/>
                <a:sym typeface="Arial"/>
              </a:rPr>
              <a:t>1/ Utworzenie w świetlicy wiejskiej w Milinie filii Centrum edukacji i wsparcia ,, Nasze miejsce’’- uruchomienie pierwszych zajęć – Klub malucha dla dzieci 2-4 lata i Pogotowie Korepetycyjne dla dzieci z problemami edukacyjnymi</a:t>
            </a:r>
            <a:endParaRPr sz="1255">
              <a:solidFill>
                <a:srgbClr val="000000"/>
              </a:solidFill>
              <a:latin typeface="Arial"/>
              <a:ea typeface="Arial"/>
              <a:cs typeface="Arial"/>
              <a:sym typeface="Arial"/>
            </a:endParaRPr>
          </a:p>
          <a:p>
            <a:pPr marL="0" lvl="0" indent="0" algn="l" rtl="0">
              <a:spcBef>
                <a:spcPts val="1200"/>
              </a:spcBef>
              <a:spcAft>
                <a:spcPts val="0"/>
              </a:spcAft>
              <a:buSzPts val="523"/>
              <a:buNone/>
            </a:pPr>
            <a:r>
              <a:rPr lang="pl" sz="1255">
                <a:solidFill>
                  <a:srgbClr val="000000"/>
                </a:solidFill>
                <a:latin typeface="Arial"/>
                <a:ea typeface="Arial"/>
                <a:cs typeface="Arial"/>
                <a:sym typeface="Arial"/>
              </a:rPr>
              <a:t>2/ Ustalenie z władzami gminnymi zasad współpracy – zlecenie Fundacji realizacji zadania publicznego na rzecz dzieci i połączenie ich z działalnością własną Fundacji</a:t>
            </a:r>
            <a:endParaRPr sz="1255">
              <a:solidFill>
                <a:srgbClr val="000000"/>
              </a:solidFill>
              <a:latin typeface="Arial"/>
              <a:ea typeface="Arial"/>
              <a:cs typeface="Arial"/>
              <a:sym typeface="Arial"/>
            </a:endParaRPr>
          </a:p>
          <a:p>
            <a:pPr marL="0" lvl="0" indent="0" algn="l" rtl="0">
              <a:spcBef>
                <a:spcPts val="1200"/>
              </a:spcBef>
              <a:spcAft>
                <a:spcPts val="0"/>
              </a:spcAft>
              <a:buSzPts val="523"/>
              <a:buNone/>
            </a:pPr>
            <a:endParaRPr sz="1255">
              <a:solidFill>
                <a:srgbClr val="000000"/>
              </a:solidFill>
              <a:latin typeface="Arial"/>
              <a:ea typeface="Arial"/>
              <a:cs typeface="Arial"/>
              <a:sym typeface="Arial"/>
            </a:endParaRPr>
          </a:p>
          <a:p>
            <a:pPr marL="0" lvl="0" indent="0" algn="l" rtl="0">
              <a:spcBef>
                <a:spcPts val="1200"/>
              </a:spcBef>
              <a:spcAft>
                <a:spcPts val="1200"/>
              </a:spcAft>
              <a:buSzPts val="523"/>
              <a:buNone/>
            </a:pPr>
            <a:endParaRPr sz="1255">
              <a:solidFill>
                <a:srgbClr val="000000"/>
              </a:solidFill>
              <a:latin typeface="Arial"/>
              <a:ea typeface="Arial"/>
              <a:cs typeface="Arial"/>
              <a:sym typeface="Arial"/>
            </a:endParaRPr>
          </a:p>
        </p:txBody>
      </p:sp>
      <p:pic>
        <p:nvPicPr>
          <p:cNvPr id="268" name="Google Shape;268;p43"/>
          <p:cNvPicPr preferRelativeResize="0"/>
          <p:nvPr/>
        </p:nvPicPr>
        <p:blipFill>
          <a:blip r:embed="rId3">
            <a:alphaModFix/>
          </a:blip>
          <a:stretch>
            <a:fillRect/>
          </a:stretch>
        </p:blipFill>
        <p:spPr>
          <a:xfrm>
            <a:off x="5178300" y="661327"/>
            <a:ext cx="3553925" cy="33457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4"/>
          <p:cNvSpPr txBox="1">
            <a:spLocks noGrp="1"/>
          </p:cNvSpPr>
          <p:nvPr>
            <p:ph type="title"/>
          </p:nvPr>
        </p:nvSpPr>
        <p:spPr>
          <a:xfrm>
            <a:off x="311700" y="432575"/>
            <a:ext cx="5171700" cy="7074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CEL STRATEGICZNY 5</a:t>
            </a:r>
            <a:endParaRPr/>
          </a:p>
          <a:p>
            <a:pPr marL="0" lvl="0" indent="0" algn="l" rtl="0">
              <a:spcBef>
                <a:spcPts val="0"/>
              </a:spcBef>
              <a:spcAft>
                <a:spcPts val="0"/>
              </a:spcAft>
              <a:buNone/>
            </a:pPr>
            <a:endParaRPr/>
          </a:p>
        </p:txBody>
      </p:sp>
      <p:sp>
        <p:nvSpPr>
          <p:cNvPr id="274" name="Google Shape;274;p44"/>
          <p:cNvSpPr txBox="1">
            <a:spLocks noGrp="1"/>
          </p:cNvSpPr>
          <p:nvPr>
            <p:ph type="body" idx="1"/>
          </p:nvPr>
        </p:nvSpPr>
        <p:spPr>
          <a:xfrm>
            <a:off x="311700" y="1240325"/>
            <a:ext cx="5171700" cy="374790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pl" sz="1000">
                <a:solidFill>
                  <a:srgbClr val="000000"/>
                </a:solidFill>
                <a:latin typeface="Arial"/>
                <a:ea typeface="Arial"/>
                <a:cs typeface="Arial"/>
                <a:sym typeface="Arial"/>
              </a:rPr>
              <a:t>2024</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1/ Ustalenie zasad współpracy z nowo wybranymi członkami władz wioskowych i gminnych</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2/Ustalenie zasad współpracy z rodzicami dzieci- uczestników zajęć</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3/Odświeżenie i remont pomieszczenia przeznaczonego na ,, Nasze miejsce’’</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4/ Komplementarność działalności misyjnej Fundacji, współpracy z wolontariuszami, placówkami oświatowymi i gminą</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5/ Realizacja działań misyjnych w postaci zajęć:</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 Klub Malucha- dla dzieci nie objętych edukacją przedszkolną</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 Jaki ciekawy jest świat- dla dzieci uczęszczających do przedszkola</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-Pogotowie Korepetycyjne- dla uczniów z problemami edukacyjnymi</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-Punkt Wsparcia- wsparcie specjalistyczne dla osób potrzebujących</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r>
              <a:rPr lang="pl" sz="1000">
                <a:solidFill>
                  <a:srgbClr val="000000"/>
                </a:solidFill>
                <a:latin typeface="Arial"/>
                <a:ea typeface="Arial"/>
                <a:cs typeface="Arial"/>
                <a:sym typeface="Arial"/>
              </a:rPr>
              <a:t>-Razem łatwiej- współpraca z szeroko pojętym środowiskiem lokalnym, wspólna organizacja imprez tematycznych i aktywizacja środowiska lokalnego</a:t>
            </a:r>
            <a:endParaRPr sz="1000">
              <a:solidFill>
                <a:srgbClr val="000000"/>
              </a:solidFill>
              <a:latin typeface="Arial"/>
              <a:ea typeface="Arial"/>
              <a:cs typeface="Arial"/>
              <a:sym typeface="Arial"/>
            </a:endParaRPr>
          </a:p>
          <a:p>
            <a:pPr marL="0" lvl="0" indent="0" algn="l" rtl="0">
              <a:lnSpc>
                <a:spcPct val="100000"/>
              </a:lnSpc>
              <a:spcBef>
                <a:spcPts val="1200"/>
              </a:spcBef>
              <a:spcAft>
                <a:spcPts val="0"/>
              </a:spcAft>
              <a:buNone/>
            </a:pPr>
            <a:endParaRPr sz="1000">
              <a:solidFill>
                <a:srgbClr val="000000"/>
              </a:solidFill>
              <a:latin typeface="Arial"/>
              <a:ea typeface="Arial"/>
              <a:cs typeface="Arial"/>
              <a:sym typeface="Arial"/>
            </a:endParaRPr>
          </a:p>
          <a:p>
            <a:pPr marL="0" lvl="0" indent="0" algn="l" rtl="0">
              <a:lnSpc>
                <a:spcPct val="100000"/>
              </a:lnSpc>
              <a:spcBef>
                <a:spcPts val="1200"/>
              </a:spcBef>
              <a:spcAft>
                <a:spcPts val="1200"/>
              </a:spcAft>
              <a:buNone/>
            </a:pPr>
            <a:endParaRPr sz="1000">
              <a:solidFill>
                <a:srgbClr val="000000"/>
              </a:solidFill>
              <a:latin typeface="Arial"/>
              <a:ea typeface="Arial"/>
              <a:cs typeface="Arial"/>
              <a:sym typeface="Arial"/>
            </a:endParaRPr>
          </a:p>
        </p:txBody>
      </p:sp>
      <p:pic>
        <p:nvPicPr>
          <p:cNvPr id="275" name="Google Shape;275;p44"/>
          <p:cNvPicPr preferRelativeResize="0"/>
          <p:nvPr/>
        </p:nvPicPr>
        <p:blipFill>
          <a:blip r:embed="rId3">
            <a:alphaModFix/>
          </a:blip>
          <a:stretch>
            <a:fillRect/>
          </a:stretch>
        </p:blipFill>
        <p:spPr>
          <a:xfrm>
            <a:off x="5739250" y="432576"/>
            <a:ext cx="3404750" cy="43282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78775" y="661325"/>
            <a:ext cx="4143820" cy="7074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CEL STRATEGICZNY 5</a:t>
            </a:r>
            <a:endParaRPr/>
          </a:p>
        </p:txBody>
      </p:sp>
      <p:sp>
        <p:nvSpPr>
          <p:cNvPr id="267" name="Google Shape;267;p43"/>
          <p:cNvSpPr txBox="1">
            <a:spLocks noGrp="1"/>
          </p:cNvSpPr>
          <p:nvPr>
            <p:ph type="body" idx="1"/>
          </p:nvPr>
        </p:nvSpPr>
        <p:spPr>
          <a:xfrm>
            <a:off x="78774" y="1657149"/>
            <a:ext cx="4143819" cy="3271690"/>
          </a:xfrm>
          <a:prstGeom prst="rect">
            <a:avLst/>
          </a:prstGeom>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523"/>
              <a:buNone/>
            </a:pPr>
            <a:r>
              <a:rPr lang="pl-PL" sz="1600" dirty="0">
                <a:solidFill>
                  <a:srgbClr val="000000"/>
                </a:solidFill>
                <a:latin typeface="Arial"/>
                <a:ea typeface="Arial"/>
                <a:cs typeface="Arial"/>
                <a:sym typeface="Arial"/>
              </a:rPr>
              <a:t>2025-2026</a:t>
            </a:r>
          </a:p>
          <a:p>
            <a:pPr marL="0" lvl="0" indent="0" algn="l" rtl="0">
              <a:spcBef>
                <a:spcPts val="0"/>
              </a:spcBef>
              <a:spcAft>
                <a:spcPts val="0"/>
              </a:spcAft>
              <a:buSzPts val="523"/>
              <a:buNone/>
            </a:pPr>
            <a:r>
              <a:rPr lang="pl-PL" sz="1600" dirty="0">
                <a:solidFill>
                  <a:srgbClr val="000000"/>
                </a:solidFill>
                <a:latin typeface="Arial"/>
                <a:ea typeface="Arial"/>
                <a:cs typeface="Arial"/>
                <a:sym typeface="Arial"/>
              </a:rPr>
              <a:t>Na podstawie danych zebranych do aktualizacji strategii w 2024 i 2025 roku zrezygnowaliśmy z prowadzenia filii Fundacji w Milinie. Do grudnia 2026 roku wszystkie starania skupione zostaną na rozwoju ,, Naszego miejsca’’ w siedzibie Fundacji w Szymanowie, a ponowne rozważenie prowadzenia filii dokonane zostanie przy aktualizacji strategii w 2026 roku.</a:t>
            </a:r>
          </a:p>
        </p:txBody>
      </p:sp>
      <p:pic>
        <p:nvPicPr>
          <p:cNvPr id="3" name="Obraz 2" descr="Obraz zawierający osoba, ubrania, na wolnym powietrzu, stół&#10;&#10;Opis wygenerowany automatycznie">
            <a:extLst>
              <a:ext uri="{FF2B5EF4-FFF2-40B4-BE49-F238E27FC236}">
                <a16:creationId xmlns:a16="http://schemas.microsoft.com/office/drawing/2014/main" xmlns="" id="{0AECA198-5C1C-8384-3625-7969C706E22F}"/>
              </a:ext>
            </a:extLst>
          </p:cNvPr>
          <p:cNvPicPr>
            <a:picLocks noChangeAspect="1"/>
          </p:cNvPicPr>
          <p:nvPr/>
        </p:nvPicPr>
        <p:blipFill>
          <a:blip r:embed="rId3"/>
          <a:stretch>
            <a:fillRect/>
          </a:stretch>
        </p:blipFill>
        <p:spPr>
          <a:xfrm>
            <a:off x="4467922" y="-1"/>
            <a:ext cx="4846989" cy="5144271"/>
          </a:xfrm>
          <a:prstGeom prst="rect">
            <a:avLst/>
          </a:prstGeom>
        </p:spPr>
      </p:pic>
    </p:spTree>
    <p:extLst>
      <p:ext uri="{BB962C8B-B14F-4D97-AF65-F5344CB8AC3E}">
        <p14:creationId xmlns:p14="http://schemas.microsoft.com/office/powerpoint/2010/main" xmlns="" val="1662170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pl"/>
              <a:t>7. WDROŻENIE I MONITORING</a:t>
            </a:r>
            <a:endParaRPr/>
          </a:p>
        </p:txBody>
      </p:sp>
      <p:pic>
        <p:nvPicPr>
          <p:cNvPr id="281" name="Google Shape;281;p45"/>
          <p:cNvPicPr preferRelativeResize="0"/>
          <p:nvPr/>
        </p:nvPicPr>
        <p:blipFill>
          <a:blip r:embed="rId3">
            <a:alphaModFix/>
          </a:blip>
          <a:stretch>
            <a:fillRect/>
          </a:stretch>
        </p:blipFill>
        <p:spPr>
          <a:xfrm>
            <a:off x="1416100" y="1813125"/>
            <a:ext cx="6498697" cy="30819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a:t>7. WDROŻENIE I MONITORING</a:t>
            </a:r>
            <a:endParaRPr/>
          </a:p>
          <a:p>
            <a:pPr marL="0" lvl="0" indent="0" algn="l" rtl="0">
              <a:spcBef>
                <a:spcPts val="0"/>
              </a:spcBef>
              <a:spcAft>
                <a:spcPts val="0"/>
              </a:spcAft>
              <a:buNone/>
            </a:pPr>
            <a:endParaRPr/>
          </a:p>
        </p:txBody>
      </p:sp>
      <p:sp>
        <p:nvSpPr>
          <p:cNvPr id="287" name="Google Shape;287;p4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fontScale="92500"/>
          </a:bodyPr>
          <a:lstStyle/>
          <a:p>
            <a:pPr marL="0" lvl="0" indent="0" algn="just" rtl="0">
              <a:spcBef>
                <a:spcPts val="1200"/>
              </a:spcBef>
              <a:spcAft>
                <a:spcPts val="0"/>
              </a:spcAft>
              <a:buNone/>
            </a:pPr>
            <a:r>
              <a:rPr lang="pl" sz="1400" dirty="0">
                <a:solidFill>
                  <a:srgbClr val="000000"/>
                </a:solidFill>
                <a:latin typeface="Arial"/>
                <a:ea typeface="Arial"/>
                <a:cs typeface="Arial"/>
                <a:sym typeface="Arial"/>
              </a:rPr>
              <a:t>Podczas prac związanych z wdrażaniem strategii powstają obecnie plany działania na poszczególne lata, których realizacja będzie na bieżąco monitorowana przez wyznaczoną osobę i zespół koordynujący. Celom strategicznym przyporządkowane zostaną mierzalne wskaźniki, których realizowanie świadczyć będzie o stopniu osiągnięcia celu, a w konsekwencji także o wypełnieniu misji i wizji Fundacji. Monitoring strategii będzie dokonywany co 3 miesiące przez Zarząd Fundacji w oparciu o dokumentację dostarczoną przez osobę odpowiedzialną za wdrożenie poszczególnych zadań, tą funkcję otrzymała Marzena Jagielska. Wdrażaniu strategii Fundacji towarzyszyło będzie wdrażanie planu promocyjnego. W ramach kwartalnych  spotkań zespołu koordynującego będzie dokonywana weryfikacja strategii i jej dostosowywanie do bieżącej sytuacji. Osoba odpowiedzialna za wdrażanie strategii zobowiązana będzie do przygotowania, opracowania i zaprezentowania na spotkaniach zespołu monitorującego, zebraniu członków Fundacji i zebraniu Zarządu wszystkich dokumentów związanych z utworzeniem, aktualizacją i realizacją strategii rozwojowej Fundacji. </a:t>
            </a:r>
          </a:p>
          <a:p>
            <a:pPr marL="0" lvl="0" indent="0" algn="just" rtl="0">
              <a:spcBef>
                <a:spcPts val="1200"/>
              </a:spcBef>
              <a:spcAft>
                <a:spcPts val="0"/>
              </a:spcAft>
              <a:buNone/>
            </a:pPr>
            <a:r>
              <a:rPr lang="pl-PL" sz="1400" dirty="0">
                <a:solidFill>
                  <a:srgbClr val="000000"/>
                </a:solidFill>
                <a:latin typeface="Arial"/>
                <a:ea typeface="Arial"/>
                <a:cs typeface="Arial"/>
                <a:sym typeface="Arial"/>
              </a:rPr>
              <a:t>Kolejna aktualizacja strategii przeprowadzona zostanie po 12-18 miesiącach ( VI-XII 2026 ).</a:t>
            </a:r>
            <a:endParaRPr lang="pl" sz="1400" dirty="0">
              <a:solidFill>
                <a:srgbClr val="000000"/>
              </a:solidFill>
              <a:latin typeface="Arial"/>
              <a:ea typeface="Arial"/>
              <a:cs typeface="Arial"/>
              <a:sym typeface="Arial"/>
            </a:endParaRPr>
          </a:p>
          <a:p>
            <a:pPr marL="0" lvl="0" indent="0" algn="just" rtl="0">
              <a:spcBef>
                <a:spcPts val="1200"/>
              </a:spcBef>
              <a:spcAft>
                <a:spcPts val="0"/>
              </a:spcAft>
              <a:buNone/>
            </a:pPr>
            <a:endParaRPr lang="pl-PL" dirty="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body" idx="2"/>
          </p:nvPr>
        </p:nvSpPr>
        <p:spPr>
          <a:xfrm>
            <a:off x="4932525" y="622975"/>
            <a:ext cx="3837000" cy="418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523"/>
              <a:buNone/>
            </a:pPr>
            <a:r>
              <a:rPr lang="pl" sz="1055">
                <a:latin typeface="Arial"/>
                <a:ea typeface="Arial"/>
                <a:cs typeface="Arial"/>
                <a:sym typeface="Arial"/>
              </a:rPr>
              <a:t>Wzrost znaczenia Fundacji w latach 2023-2025 będzie bezpośrednio zależny od jej aktywnego zaistnienia wśród szeroko rozumianych społeczności lokalnych, stworzenia nowej oferty zajęć, objęcia wsparciem nowych podopiecznych, pozyskania nowych członków i wolontariuszy. Fundacja chce włączyć się w proces stwarzania warunków dla aktywizacji środowisk lokalnych, współpracy między- i wewnątrzpokoleniowej, promocji wolontariatu i budowania kapitału społecznego opartego na wiedzy, wyznającego zasady solidarności, równości i współpracy. Fundacja posiada duży potencjał w kształtowania wzorów do implementacji i wypracowanych rozwiązań, a pozyskane w ramach programu PROO 1 a środki mają służyć poszerzeniu oferty i wypracowaniu kolejnych programów i narzędzi. Wymagać to będzie intensywnych, wielopoziomowych działań Fundacji i współpracy zarówno z instytucjami, jak i osobami prywatnymi,  oraz optymalnym wykorzystaniu jej zespołu i partnerów. Kompleksowe i dobrze przemyślane ramy Strategii będą sprzyjać realizacji zaplanowanych działań i w praktyczny sposób przełożą się na jej zastosowanie w realnych działaniach.</a:t>
            </a:r>
            <a:endParaRPr sz="1055">
              <a:latin typeface="Arial"/>
              <a:ea typeface="Arial"/>
              <a:cs typeface="Arial"/>
              <a:sym typeface="Arial"/>
            </a:endParaRPr>
          </a:p>
          <a:p>
            <a:pPr marL="0" lvl="0" indent="0" algn="l" rtl="0">
              <a:spcBef>
                <a:spcPts val="1200"/>
              </a:spcBef>
              <a:spcAft>
                <a:spcPts val="0"/>
              </a:spcAft>
              <a:buSzPts val="523"/>
              <a:buNone/>
            </a:pPr>
            <a:endParaRPr sz="1055">
              <a:latin typeface="Arial"/>
              <a:ea typeface="Arial"/>
              <a:cs typeface="Arial"/>
              <a:sym typeface="Arial"/>
            </a:endParaRPr>
          </a:p>
          <a:p>
            <a:pPr marL="0" lvl="0" indent="0" algn="l" rtl="0">
              <a:spcBef>
                <a:spcPts val="1200"/>
              </a:spcBef>
              <a:spcAft>
                <a:spcPts val="1200"/>
              </a:spcAft>
              <a:buSzPts val="523"/>
              <a:buNone/>
            </a:pPr>
            <a:endParaRPr sz="1055">
              <a:latin typeface="Arial"/>
              <a:ea typeface="Arial"/>
              <a:cs typeface="Arial"/>
              <a:sym typeface="Arial"/>
            </a:endParaRPr>
          </a:p>
        </p:txBody>
      </p:sp>
      <p:pic>
        <p:nvPicPr>
          <p:cNvPr id="88" name="Google Shape;88;p16"/>
          <p:cNvPicPr preferRelativeResize="0"/>
          <p:nvPr/>
        </p:nvPicPr>
        <p:blipFill>
          <a:blip r:embed="rId3">
            <a:alphaModFix/>
          </a:blip>
          <a:stretch>
            <a:fillRect/>
          </a:stretch>
        </p:blipFill>
        <p:spPr>
          <a:xfrm>
            <a:off x="0" y="0"/>
            <a:ext cx="4571999" cy="5143498"/>
          </a:xfrm>
          <a:prstGeom prst="rect">
            <a:avLst/>
          </a:prstGeom>
          <a:noFill/>
          <a:ln>
            <a:noFill/>
          </a:ln>
        </p:spPr>
      </p:pic>
      <p:sp>
        <p:nvSpPr>
          <p:cNvPr id="89" name="Google Shape;89;p16"/>
          <p:cNvSpPr txBox="1">
            <a:spLocks noGrp="1"/>
          </p:cNvSpPr>
          <p:nvPr>
            <p:ph type="title"/>
          </p:nvPr>
        </p:nvSpPr>
        <p:spPr>
          <a:xfrm>
            <a:off x="36425" y="182425"/>
            <a:ext cx="3311400" cy="13251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
              <a:t>Wprowadzenie</a:t>
            </a:r>
            <a:endParaRPr/>
          </a:p>
          <a:p>
            <a:pPr marL="0" lvl="0" indent="0" algn="ctr" rtl="0">
              <a:spcBef>
                <a:spcPts val="0"/>
              </a:spcBef>
              <a:spcAft>
                <a:spcPts val="0"/>
              </a:spcAft>
              <a:buNone/>
            </a:pPr>
            <a:r>
              <a:rPr lang="pl"/>
              <a:t>C.D</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pl"/>
              <a:t>8. AUTORZY STRATEGII</a:t>
            </a:r>
            <a:endParaRPr/>
          </a:p>
        </p:txBody>
      </p:sp>
      <p:pic>
        <p:nvPicPr>
          <p:cNvPr id="293" name="Google Shape;293;p47"/>
          <p:cNvPicPr preferRelativeResize="0"/>
          <p:nvPr/>
        </p:nvPicPr>
        <p:blipFill>
          <a:blip r:embed="rId3">
            <a:alphaModFix/>
          </a:blip>
          <a:stretch>
            <a:fillRect/>
          </a:stretch>
        </p:blipFill>
        <p:spPr>
          <a:xfrm>
            <a:off x="1519575" y="1756800"/>
            <a:ext cx="5943250" cy="3081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8"/>
          <p:cNvSpPr txBox="1">
            <a:spLocks noGrp="1"/>
          </p:cNvSpPr>
          <p:nvPr>
            <p:ph type="title"/>
          </p:nvPr>
        </p:nvSpPr>
        <p:spPr>
          <a:xfrm>
            <a:off x="311700" y="445025"/>
            <a:ext cx="8520600" cy="707400"/>
          </a:xfrm>
          <a:prstGeom prst="rect">
            <a:avLst/>
          </a:prstGeom>
          <a:ln w="9525" cap="flat" cmpd="sng">
            <a:solidFill>
              <a:schemeClr val="accent5"/>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pl"/>
              <a:t>8. AUTORZY STRATEGII</a:t>
            </a:r>
            <a:endParaRPr/>
          </a:p>
        </p:txBody>
      </p:sp>
      <p:sp>
        <p:nvSpPr>
          <p:cNvPr id="299" name="Google Shape;299;p48"/>
          <p:cNvSpPr txBox="1">
            <a:spLocks noGrp="1"/>
          </p:cNvSpPr>
          <p:nvPr>
            <p:ph type="body" idx="1"/>
          </p:nvPr>
        </p:nvSpPr>
        <p:spPr>
          <a:xfrm>
            <a:off x="311700" y="1266325"/>
            <a:ext cx="8520600" cy="3302700"/>
          </a:xfrm>
          <a:prstGeom prst="rect">
            <a:avLst/>
          </a:pr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rmAutofit/>
          </a:bodyPr>
          <a:lstStyle/>
          <a:p>
            <a:pPr marL="0" lvl="0" indent="0" algn="just" rtl="0">
              <a:spcBef>
                <a:spcPts val="1200"/>
              </a:spcBef>
              <a:spcAft>
                <a:spcPts val="0"/>
              </a:spcAft>
              <a:buNone/>
            </a:pPr>
            <a:r>
              <a:rPr lang="pl" sz="1500">
                <a:solidFill>
                  <a:srgbClr val="000000"/>
                </a:solidFill>
                <a:latin typeface="Arial"/>
                <a:ea typeface="Arial"/>
                <a:cs typeface="Arial"/>
                <a:sym typeface="Arial"/>
              </a:rPr>
              <a:t>Strategia  rozwojowa Fundacji na rzecz dzieci i młodzieży ,, Na krańcu tęczy’’  została przygotowana przez Zespół Fundacji w składzie:</a:t>
            </a:r>
            <a:endParaRPr sz="1500">
              <a:solidFill>
                <a:srgbClr val="000000"/>
              </a:solidFill>
              <a:latin typeface="Arial"/>
              <a:ea typeface="Arial"/>
              <a:cs typeface="Arial"/>
              <a:sym typeface="Arial"/>
            </a:endParaRPr>
          </a:p>
          <a:p>
            <a:pPr marL="0" lvl="0" indent="0" algn="just" rtl="0">
              <a:spcBef>
                <a:spcPts val="1200"/>
              </a:spcBef>
              <a:spcAft>
                <a:spcPts val="0"/>
              </a:spcAft>
              <a:buNone/>
            </a:pPr>
            <a:r>
              <a:rPr lang="pl" sz="1500">
                <a:solidFill>
                  <a:srgbClr val="000000"/>
                </a:solidFill>
                <a:latin typeface="Arial"/>
                <a:ea typeface="Arial"/>
                <a:cs typeface="Arial"/>
                <a:sym typeface="Arial"/>
              </a:rPr>
              <a:t>Marzena Jagielska- członek Fundacji, osoba odpowiedzialna za opracowanie, monitoring i wdrożenie strategii</a:t>
            </a:r>
            <a:endParaRPr sz="1500">
              <a:solidFill>
                <a:srgbClr val="000000"/>
              </a:solidFill>
              <a:latin typeface="Arial"/>
              <a:ea typeface="Arial"/>
              <a:cs typeface="Arial"/>
              <a:sym typeface="Arial"/>
            </a:endParaRPr>
          </a:p>
          <a:p>
            <a:pPr marL="0" lvl="0" indent="0" algn="just" rtl="0">
              <a:spcBef>
                <a:spcPts val="1200"/>
              </a:spcBef>
              <a:spcAft>
                <a:spcPts val="0"/>
              </a:spcAft>
              <a:buNone/>
            </a:pPr>
            <a:r>
              <a:rPr lang="pl" sz="1500">
                <a:solidFill>
                  <a:srgbClr val="000000"/>
                </a:solidFill>
                <a:latin typeface="Arial"/>
                <a:ea typeface="Arial"/>
                <a:cs typeface="Arial"/>
                <a:sym typeface="Arial"/>
              </a:rPr>
              <a:t>Tomasz Jagielski - Prezes Zarządu Fundacji</a:t>
            </a:r>
            <a:endParaRPr sz="1500">
              <a:solidFill>
                <a:srgbClr val="000000"/>
              </a:solidFill>
              <a:latin typeface="Arial"/>
              <a:ea typeface="Arial"/>
              <a:cs typeface="Arial"/>
              <a:sym typeface="Arial"/>
            </a:endParaRPr>
          </a:p>
          <a:p>
            <a:pPr marL="0" lvl="0" indent="0" algn="just" rtl="0">
              <a:spcBef>
                <a:spcPts val="1200"/>
              </a:spcBef>
              <a:spcAft>
                <a:spcPts val="0"/>
              </a:spcAft>
              <a:buNone/>
            </a:pPr>
            <a:r>
              <a:rPr lang="pl" sz="1500">
                <a:solidFill>
                  <a:srgbClr val="000000"/>
                </a:solidFill>
                <a:latin typeface="Arial"/>
                <a:ea typeface="Arial"/>
                <a:cs typeface="Arial"/>
                <a:sym typeface="Arial"/>
              </a:rPr>
              <a:t>Justyna Polańska-Radwańska – członek Fundacji, koordynator zespołu wolontariuszy</a:t>
            </a:r>
            <a:endParaRPr sz="1500">
              <a:solidFill>
                <a:srgbClr val="000000"/>
              </a:solidFill>
              <a:latin typeface="Arial"/>
              <a:ea typeface="Arial"/>
              <a:cs typeface="Arial"/>
              <a:sym typeface="Arial"/>
            </a:endParaRPr>
          </a:p>
          <a:p>
            <a:pPr marL="0" lvl="0" indent="0" algn="just" rtl="0">
              <a:spcBef>
                <a:spcPts val="1200"/>
              </a:spcBef>
              <a:spcAft>
                <a:spcPts val="0"/>
              </a:spcAft>
              <a:buNone/>
            </a:pPr>
            <a:r>
              <a:rPr lang="pl" sz="1500">
                <a:solidFill>
                  <a:srgbClr val="000000"/>
                </a:solidFill>
                <a:latin typeface="Arial"/>
                <a:ea typeface="Arial"/>
                <a:cs typeface="Arial"/>
                <a:sym typeface="Arial"/>
              </a:rPr>
              <a:t>Emilia Trafidło- specjalista ds. promocji i komunikacji</a:t>
            </a:r>
            <a:endParaRPr sz="1500">
              <a:solidFill>
                <a:srgbClr val="000000"/>
              </a:solidFill>
              <a:latin typeface="Arial"/>
              <a:ea typeface="Arial"/>
              <a:cs typeface="Arial"/>
              <a:sym typeface="Arial"/>
            </a:endParaRPr>
          </a:p>
          <a:p>
            <a:pPr marL="0" lvl="0" indent="0" algn="just" rtl="0">
              <a:spcBef>
                <a:spcPts val="1200"/>
              </a:spcBef>
              <a:spcAft>
                <a:spcPts val="0"/>
              </a:spcAft>
              <a:buNone/>
            </a:pPr>
            <a:r>
              <a:rPr lang="pl" sz="1500">
                <a:solidFill>
                  <a:srgbClr val="000000"/>
                </a:solidFill>
                <a:latin typeface="Arial"/>
                <a:ea typeface="Arial"/>
                <a:cs typeface="Arial"/>
                <a:sym typeface="Arial"/>
              </a:rPr>
              <a:t>Irena Szejnicka- specjalista ds. księgowości</a:t>
            </a:r>
            <a:endParaRPr sz="1500">
              <a:solidFill>
                <a:srgbClr val="000000"/>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8520600" cy="707400"/>
          </a:xfrm>
        </p:spPr>
        <p:txBody>
          <a:bodyPr spcFirstLastPara="1" wrap="square" lIns="91425" tIns="91425" rIns="91425" bIns="91425" anchor="ctr" anchorCtr="0">
            <a:normAutofit/>
          </a:bodyPr>
          <a:lstStyle/>
          <a:p>
            <a:pPr marL="457200" lvl="0" indent="-457200" rtl="0">
              <a:lnSpc>
                <a:spcPct val="90000"/>
              </a:lnSpc>
              <a:spcBef>
                <a:spcPts val="0"/>
              </a:spcBef>
              <a:spcAft>
                <a:spcPts val="0"/>
              </a:spcAft>
              <a:buSzPts val="3600"/>
              <a:buAutoNum type="arabicPeriod"/>
            </a:pPr>
            <a:r>
              <a:rPr lang="pl" dirty="0"/>
              <a:t>FUNDACJA: HISTORIA, MISJA I WIZJA</a:t>
            </a:r>
            <a:endParaRPr lang="pl-PL" dirty="0"/>
          </a:p>
        </p:txBody>
      </p:sp>
      <p:pic>
        <p:nvPicPr>
          <p:cNvPr id="11" name="Obraz 10" descr="Obraz zawierający ubrania, osoba, Ludzka twarz, na wolnym powietrzu&#10;&#10;Opis wygenerowany automatycznie">
            <a:extLst>
              <a:ext uri="{FF2B5EF4-FFF2-40B4-BE49-F238E27FC236}">
                <a16:creationId xmlns:a16="http://schemas.microsoft.com/office/drawing/2014/main" xmlns="" id="{D8F4EC6E-6288-0F6B-A7B3-3A16ED80FE22}"/>
              </a:ext>
            </a:extLst>
          </p:cNvPr>
          <p:cNvPicPr>
            <a:picLocks noChangeAspect="1"/>
          </p:cNvPicPr>
          <p:nvPr/>
        </p:nvPicPr>
        <p:blipFill>
          <a:blip r:embed="rId3"/>
          <a:srcRect r="16885"/>
          <a:stretch>
            <a:fillRect/>
          </a:stretch>
        </p:blipFill>
        <p:spPr>
          <a:xfrm>
            <a:off x="192753" y="1342924"/>
            <a:ext cx="2441879" cy="3264408"/>
          </a:xfrm>
          <a:prstGeom prst="rect">
            <a:avLst/>
          </a:prstGeom>
          <a:noFill/>
          <a:ln>
            <a:noFill/>
          </a:ln>
        </p:spPr>
      </p:pic>
      <p:sp>
        <p:nvSpPr>
          <p:cNvPr id="95" name="Google Shape;95;p17"/>
          <p:cNvSpPr txBox="1"/>
          <p:nvPr/>
        </p:nvSpPr>
        <p:spPr>
          <a:xfrm>
            <a:off x="2634632" y="2662427"/>
            <a:ext cx="6445405" cy="2035583"/>
          </a:xfrm>
          <a:prstGeom prst="rect">
            <a:avLst/>
          </a:prstGeom>
          <a:noFill/>
          <a:ln>
            <a:noFill/>
          </a:ln>
        </p:spPr>
        <p:txBody>
          <a:bodyPr spcFirstLastPara="1" lIns="91425" tIns="91425" rIns="91425" bIns="91425" anchor="t" anchorCtr="0">
            <a:normAutofit fontScale="85000" lnSpcReduction="10000"/>
          </a:bodyPr>
          <a:lstStyle/>
          <a:p>
            <a:pPr marL="0" lvl="0" indent="0" algn="ctr">
              <a:lnSpc>
                <a:spcPct val="90000"/>
              </a:lnSpc>
              <a:spcAft>
                <a:spcPts val="600"/>
              </a:spcAft>
              <a:buFont typeface="Arial"/>
              <a:buNone/>
            </a:pPr>
            <a:r>
              <a:rPr lang="en-US" sz="1800" b="0" i="0" u="none" strike="noStrike" cap="none" dirty="0">
                <a:solidFill>
                  <a:schemeClr val="bg1"/>
                </a:solidFill>
              </a:rPr>
              <a:t>FUNDACJA NA RZECZ DZIECI I MŁODZIEŻY ,, NA KRAŃCU TĘCZY’’ </a:t>
            </a:r>
            <a:endParaRPr lang="pl-PL" sz="1800" b="0" i="0" u="none" strike="noStrike" cap="none" dirty="0">
              <a:solidFill>
                <a:schemeClr val="bg1"/>
              </a:solidFill>
            </a:endParaRPr>
          </a:p>
          <a:p>
            <a:pPr marL="0" lvl="0" indent="0" algn="ctr">
              <a:lnSpc>
                <a:spcPct val="90000"/>
              </a:lnSpc>
              <a:spcAft>
                <a:spcPts val="600"/>
              </a:spcAft>
              <a:buFont typeface="Arial"/>
              <a:buNone/>
            </a:pPr>
            <a:r>
              <a:rPr lang="en-US" sz="1800" b="0" i="0" u="none" strike="noStrike" cap="none" dirty="0" err="1">
                <a:solidFill>
                  <a:schemeClr val="bg1"/>
                </a:solidFill>
              </a:rPr>
              <a:t>została</a:t>
            </a:r>
            <a:r>
              <a:rPr lang="en-US" sz="1800" b="0" i="0" u="none" strike="noStrike" cap="none" dirty="0">
                <a:solidFill>
                  <a:schemeClr val="bg1"/>
                </a:solidFill>
              </a:rPr>
              <a:t> </a:t>
            </a:r>
            <a:r>
              <a:rPr lang="en-US" sz="1800" b="0" i="0" u="none" strike="noStrike" cap="none" dirty="0" err="1">
                <a:solidFill>
                  <a:schemeClr val="bg1"/>
                </a:solidFill>
              </a:rPr>
              <a:t>powołana</a:t>
            </a:r>
            <a:r>
              <a:rPr lang="en-US" sz="1800" b="0" i="0" u="none" strike="noStrike" cap="none" dirty="0">
                <a:solidFill>
                  <a:schemeClr val="bg1"/>
                </a:solidFill>
              </a:rPr>
              <a:t> do </a:t>
            </a:r>
            <a:r>
              <a:rPr lang="en-US" sz="1800" b="0" i="0" u="none" strike="noStrike" cap="none" dirty="0" err="1">
                <a:solidFill>
                  <a:schemeClr val="bg1"/>
                </a:solidFill>
              </a:rPr>
              <a:t>życia</a:t>
            </a:r>
            <a:r>
              <a:rPr lang="en-US" sz="1800" b="0" i="0" u="none" strike="noStrike" cap="none" dirty="0">
                <a:solidFill>
                  <a:schemeClr val="bg1"/>
                </a:solidFill>
              </a:rPr>
              <a:t> w 2009 </a:t>
            </a:r>
            <a:r>
              <a:rPr lang="en-US" sz="1800" b="0" i="0" u="none" strike="noStrike" cap="none" dirty="0" err="1">
                <a:solidFill>
                  <a:schemeClr val="bg1"/>
                </a:solidFill>
              </a:rPr>
              <a:t>roku</a:t>
            </a:r>
            <a:r>
              <a:rPr lang="en-US" sz="1800" b="0" i="0" u="none" strike="noStrike" cap="none" dirty="0">
                <a:solidFill>
                  <a:schemeClr val="bg1"/>
                </a:solidFill>
              </a:rPr>
              <a:t>, a </a:t>
            </a:r>
            <a:r>
              <a:rPr lang="en-US" sz="1800" b="0" i="0" u="none" strike="noStrike" cap="none" dirty="0" err="1">
                <a:solidFill>
                  <a:schemeClr val="bg1"/>
                </a:solidFill>
              </a:rPr>
              <a:t>zarejestrowana</a:t>
            </a:r>
            <a:r>
              <a:rPr lang="en-US" sz="1800" b="0" i="0" u="none" strike="noStrike" cap="none" dirty="0">
                <a:solidFill>
                  <a:schemeClr val="bg1"/>
                </a:solidFill>
              </a:rPr>
              <a:t> w KRS </a:t>
            </a:r>
            <a:r>
              <a:rPr lang="en-US" sz="1800" b="0" i="0" u="none" strike="noStrike" cap="none" dirty="0" err="1">
                <a:solidFill>
                  <a:schemeClr val="bg1"/>
                </a:solidFill>
              </a:rPr>
              <a:t>została</a:t>
            </a:r>
            <a:r>
              <a:rPr lang="en-US" sz="1800" b="0" i="0" u="none" strike="noStrike" cap="none" dirty="0">
                <a:solidFill>
                  <a:schemeClr val="bg1"/>
                </a:solidFill>
              </a:rPr>
              <a:t> w </a:t>
            </a:r>
            <a:r>
              <a:rPr lang="en-US" sz="1800" b="0" i="0" u="none" strike="noStrike" cap="none" dirty="0" err="1">
                <a:solidFill>
                  <a:schemeClr val="bg1"/>
                </a:solidFill>
              </a:rPr>
              <a:t>styczniu</a:t>
            </a:r>
            <a:r>
              <a:rPr lang="en-US" sz="1800" b="0" i="0" u="none" strike="noStrike" cap="none" dirty="0">
                <a:solidFill>
                  <a:schemeClr val="bg1"/>
                </a:solidFill>
              </a:rPr>
              <a:t> 2010 r. </a:t>
            </a:r>
            <a:r>
              <a:rPr lang="en-US" sz="1800" b="0" i="0" u="none" strike="noStrike" cap="none" dirty="0" err="1">
                <a:solidFill>
                  <a:schemeClr val="bg1"/>
                </a:solidFill>
              </a:rPr>
              <a:t>Głównym</a:t>
            </a:r>
            <a:r>
              <a:rPr lang="en-US" sz="1800" b="0" i="0" u="none" strike="noStrike" cap="none" dirty="0">
                <a:solidFill>
                  <a:schemeClr val="bg1"/>
                </a:solidFill>
              </a:rPr>
              <a:t> </a:t>
            </a:r>
            <a:r>
              <a:rPr lang="en-US" sz="1800" b="0" i="0" u="none" strike="noStrike" cap="none" dirty="0" err="1">
                <a:solidFill>
                  <a:schemeClr val="bg1"/>
                </a:solidFill>
              </a:rPr>
              <a:t>celem</a:t>
            </a:r>
            <a:r>
              <a:rPr lang="en-US" sz="1800" b="0" i="0" u="none" strike="noStrike" cap="none" dirty="0">
                <a:solidFill>
                  <a:schemeClr val="bg1"/>
                </a:solidFill>
              </a:rPr>
              <a:t> </a:t>
            </a:r>
            <a:r>
              <a:rPr lang="en-US" sz="1800" b="0" i="0" u="none" strike="noStrike" cap="none" dirty="0" err="1">
                <a:solidFill>
                  <a:schemeClr val="bg1"/>
                </a:solidFill>
              </a:rPr>
              <a:t>jej</a:t>
            </a:r>
            <a:r>
              <a:rPr lang="en-US" sz="1800" b="0" i="0" u="none" strike="noStrike" cap="none" dirty="0">
                <a:solidFill>
                  <a:schemeClr val="bg1"/>
                </a:solidFill>
              </a:rPr>
              <a:t> </a:t>
            </a:r>
            <a:r>
              <a:rPr lang="en-US" sz="1800" b="0" i="0" u="none" strike="noStrike" cap="none" dirty="0" err="1">
                <a:solidFill>
                  <a:schemeClr val="bg1"/>
                </a:solidFill>
              </a:rPr>
              <a:t>działania</a:t>
            </a:r>
            <a:r>
              <a:rPr lang="en-US" sz="1800" b="0" i="0" u="none" strike="noStrike" cap="none" dirty="0">
                <a:solidFill>
                  <a:schemeClr val="bg1"/>
                </a:solidFill>
              </a:rPr>
              <a:t> jest </a:t>
            </a:r>
            <a:r>
              <a:rPr lang="en-US" sz="1800" b="0" i="0" u="none" strike="noStrike" cap="none" dirty="0" err="1">
                <a:solidFill>
                  <a:schemeClr val="bg1"/>
                </a:solidFill>
              </a:rPr>
              <a:t>wyrównywanie</a:t>
            </a:r>
            <a:r>
              <a:rPr lang="en-US" sz="1800" b="0" i="0" u="none" strike="noStrike" cap="none" dirty="0">
                <a:solidFill>
                  <a:schemeClr val="bg1"/>
                </a:solidFill>
              </a:rPr>
              <a:t> </a:t>
            </a:r>
            <a:r>
              <a:rPr lang="en-US" sz="1800" b="0" i="0" u="none" strike="noStrike" cap="none" dirty="0" err="1">
                <a:solidFill>
                  <a:schemeClr val="bg1"/>
                </a:solidFill>
              </a:rPr>
              <a:t>szans</a:t>
            </a:r>
            <a:r>
              <a:rPr lang="en-US" sz="1800" b="0" i="0" u="none" strike="noStrike" cap="none" dirty="0">
                <a:solidFill>
                  <a:schemeClr val="bg1"/>
                </a:solidFill>
              </a:rPr>
              <a:t> </a:t>
            </a:r>
            <a:r>
              <a:rPr lang="en-US" sz="1800" b="0" i="0" u="none" strike="noStrike" cap="none" dirty="0" err="1">
                <a:solidFill>
                  <a:schemeClr val="bg1"/>
                </a:solidFill>
              </a:rPr>
              <a:t>edukacyjnych</a:t>
            </a:r>
            <a:r>
              <a:rPr lang="en-US" sz="1800" b="0" i="0" u="none" strike="noStrike" cap="none" dirty="0">
                <a:solidFill>
                  <a:schemeClr val="bg1"/>
                </a:solidFill>
              </a:rPr>
              <a:t> </a:t>
            </a:r>
            <a:r>
              <a:rPr lang="en-US" sz="1800" b="0" i="0" u="none" strike="noStrike" cap="none" dirty="0" err="1">
                <a:solidFill>
                  <a:schemeClr val="bg1"/>
                </a:solidFill>
              </a:rPr>
              <a:t>dzieci</a:t>
            </a:r>
            <a:r>
              <a:rPr lang="en-US" sz="1800" b="0" i="0" u="none" strike="noStrike" cap="none" dirty="0">
                <a:solidFill>
                  <a:schemeClr val="bg1"/>
                </a:solidFill>
              </a:rPr>
              <a:t> </a:t>
            </a:r>
            <a:r>
              <a:rPr lang="en-US" sz="1800" b="0" i="0" u="none" strike="noStrike" cap="none" dirty="0" err="1">
                <a:solidFill>
                  <a:schemeClr val="bg1"/>
                </a:solidFill>
              </a:rPr>
              <a:t>i</a:t>
            </a:r>
            <a:r>
              <a:rPr lang="en-US" sz="1800" b="0" i="0" u="none" strike="noStrike" cap="none" dirty="0">
                <a:solidFill>
                  <a:schemeClr val="bg1"/>
                </a:solidFill>
              </a:rPr>
              <a:t> </a:t>
            </a:r>
            <a:r>
              <a:rPr lang="en-US" sz="1800" b="0" i="0" u="none" strike="noStrike" cap="none" dirty="0" err="1">
                <a:solidFill>
                  <a:schemeClr val="bg1"/>
                </a:solidFill>
              </a:rPr>
              <a:t>młodzieży</a:t>
            </a:r>
            <a:r>
              <a:rPr lang="en-US" sz="1800" b="0" i="0" u="none" strike="noStrike" cap="none" dirty="0">
                <a:solidFill>
                  <a:schemeClr val="bg1"/>
                </a:solidFill>
              </a:rPr>
              <a:t> z </a:t>
            </a:r>
            <a:r>
              <a:rPr lang="en-US" sz="1800" b="0" i="0" u="none" strike="noStrike" cap="none" dirty="0" err="1">
                <a:solidFill>
                  <a:schemeClr val="bg1"/>
                </a:solidFill>
              </a:rPr>
              <a:t>terenów</a:t>
            </a:r>
            <a:r>
              <a:rPr lang="en-US" sz="1800" b="0" i="0" u="none" strike="noStrike" cap="none" dirty="0">
                <a:solidFill>
                  <a:schemeClr val="bg1"/>
                </a:solidFill>
              </a:rPr>
              <a:t> </a:t>
            </a:r>
            <a:r>
              <a:rPr lang="en-US" sz="1800" b="0" i="0" u="none" strike="noStrike" cap="none" dirty="0" err="1">
                <a:solidFill>
                  <a:schemeClr val="bg1"/>
                </a:solidFill>
              </a:rPr>
              <a:t>wiejskich</a:t>
            </a:r>
            <a:r>
              <a:rPr lang="en-US" sz="1800" b="0" i="0" u="none" strike="noStrike" cap="none" dirty="0">
                <a:solidFill>
                  <a:schemeClr val="bg1"/>
                </a:solidFill>
              </a:rPr>
              <a:t>, </a:t>
            </a:r>
            <a:r>
              <a:rPr lang="en-US" sz="1800" b="0" i="0" u="none" strike="noStrike" cap="none" dirty="0" err="1">
                <a:solidFill>
                  <a:schemeClr val="bg1"/>
                </a:solidFill>
              </a:rPr>
              <a:t>aktywizacja</a:t>
            </a:r>
            <a:r>
              <a:rPr lang="en-US" sz="1800" b="0" i="0" u="none" strike="noStrike" cap="none" dirty="0">
                <a:solidFill>
                  <a:schemeClr val="bg1"/>
                </a:solidFill>
              </a:rPr>
              <a:t> </a:t>
            </a:r>
            <a:r>
              <a:rPr lang="en-US" sz="1800" b="0" i="0" u="none" strike="noStrike" cap="none" dirty="0" err="1">
                <a:solidFill>
                  <a:schemeClr val="bg1"/>
                </a:solidFill>
              </a:rPr>
              <a:t>społeczności</a:t>
            </a:r>
            <a:r>
              <a:rPr lang="en-US" sz="1800" b="0" i="0" u="none" strike="noStrike" cap="none" dirty="0">
                <a:solidFill>
                  <a:schemeClr val="bg1"/>
                </a:solidFill>
              </a:rPr>
              <a:t> </a:t>
            </a:r>
            <a:r>
              <a:rPr lang="en-US" sz="1800" b="0" i="0" u="none" strike="noStrike" cap="none" dirty="0" err="1">
                <a:solidFill>
                  <a:schemeClr val="bg1"/>
                </a:solidFill>
              </a:rPr>
              <a:t>lokalnej</a:t>
            </a:r>
            <a:r>
              <a:rPr lang="en-US" sz="1800" b="0" i="0" u="none" strike="noStrike" cap="none" dirty="0">
                <a:solidFill>
                  <a:schemeClr val="bg1"/>
                </a:solidFill>
              </a:rPr>
              <a:t> </a:t>
            </a:r>
            <a:r>
              <a:rPr lang="en-US" sz="1800" b="0" i="0" u="none" strike="noStrike" cap="none" dirty="0" err="1">
                <a:solidFill>
                  <a:schemeClr val="bg1"/>
                </a:solidFill>
              </a:rPr>
              <a:t>i</a:t>
            </a:r>
            <a:r>
              <a:rPr lang="en-US" sz="1800" b="0" i="0" u="none" strike="noStrike" cap="none" dirty="0">
                <a:solidFill>
                  <a:schemeClr val="bg1"/>
                </a:solidFill>
              </a:rPr>
              <a:t> </a:t>
            </a:r>
            <a:r>
              <a:rPr lang="en-US" sz="1800" b="0" i="0" u="none" strike="noStrike" cap="none" dirty="0" err="1">
                <a:solidFill>
                  <a:schemeClr val="bg1"/>
                </a:solidFill>
              </a:rPr>
              <a:t>promocja</a:t>
            </a:r>
            <a:r>
              <a:rPr lang="en-US" sz="1800" b="0" i="0" u="none" strike="noStrike" cap="none" dirty="0">
                <a:solidFill>
                  <a:schemeClr val="bg1"/>
                </a:solidFill>
              </a:rPr>
              <a:t> </a:t>
            </a:r>
            <a:r>
              <a:rPr lang="en-US" sz="1800" b="0" i="0" u="none" strike="noStrike" cap="none" dirty="0" err="1">
                <a:solidFill>
                  <a:schemeClr val="bg1"/>
                </a:solidFill>
              </a:rPr>
              <a:t>wolontariatu</a:t>
            </a:r>
            <a:r>
              <a:rPr lang="en-US" sz="1800" b="0" i="0" u="none" strike="noStrike" cap="none" dirty="0">
                <a:solidFill>
                  <a:schemeClr val="bg1"/>
                </a:solidFill>
              </a:rPr>
              <a:t>. </a:t>
            </a:r>
            <a:r>
              <a:rPr lang="en-US" sz="1800" b="0" i="0" u="none" strike="noStrike" cap="none" dirty="0" err="1">
                <a:solidFill>
                  <a:schemeClr val="bg1"/>
                </a:solidFill>
              </a:rPr>
              <a:t>Działamy</a:t>
            </a:r>
            <a:r>
              <a:rPr lang="en-US" sz="1800" b="0" i="0" u="none" strike="noStrike" cap="none" dirty="0">
                <a:solidFill>
                  <a:schemeClr val="bg1"/>
                </a:solidFill>
              </a:rPr>
              <a:t> </a:t>
            </a:r>
            <a:r>
              <a:rPr lang="en-US" sz="1800" b="0" i="0" u="none" strike="noStrike" cap="none" dirty="0" err="1">
                <a:solidFill>
                  <a:schemeClr val="bg1"/>
                </a:solidFill>
              </a:rPr>
              <a:t>na</a:t>
            </a:r>
            <a:r>
              <a:rPr lang="en-US" sz="1800" b="0" i="0" u="none" strike="noStrike" cap="none" dirty="0">
                <a:solidFill>
                  <a:schemeClr val="bg1"/>
                </a:solidFill>
              </a:rPr>
              <a:t> </a:t>
            </a:r>
            <a:r>
              <a:rPr lang="en-US" sz="1800" b="0" i="0" u="none" strike="noStrike" cap="none" dirty="0" err="1">
                <a:solidFill>
                  <a:schemeClr val="bg1"/>
                </a:solidFill>
              </a:rPr>
              <a:t>rzecz</a:t>
            </a:r>
            <a:r>
              <a:rPr lang="en-US" sz="1800" b="0" i="0" u="none" strike="noStrike" cap="none" dirty="0">
                <a:solidFill>
                  <a:schemeClr val="bg1"/>
                </a:solidFill>
              </a:rPr>
              <a:t> </a:t>
            </a:r>
            <a:r>
              <a:rPr lang="en-US" sz="1800" b="0" i="0" u="none" strike="noStrike" cap="none" dirty="0" err="1">
                <a:solidFill>
                  <a:schemeClr val="bg1"/>
                </a:solidFill>
              </a:rPr>
              <a:t>dzieci</a:t>
            </a:r>
            <a:r>
              <a:rPr lang="en-US" sz="1800" b="0" i="0" u="none" strike="noStrike" cap="none" dirty="0">
                <a:solidFill>
                  <a:schemeClr val="bg1"/>
                </a:solidFill>
              </a:rPr>
              <a:t>, </a:t>
            </a:r>
            <a:r>
              <a:rPr lang="en-US" sz="1800" b="0" i="0" u="none" strike="noStrike" cap="none" dirty="0" err="1">
                <a:solidFill>
                  <a:schemeClr val="bg1"/>
                </a:solidFill>
              </a:rPr>
              <a:t>młodzieży</a:t>
            </a:r>
            <a:r>
              <a:rPr lang="en-US" sz="1800" b="0" i="0" u="none" strike="noStrike" cap="none" dirty="0">
                <a:solidFill>
                  <a:schemeClr val="bg1"/>
                </a:solidFill>
              </a:rPr>
              <a:t> </a:t>
            </a:r>
            <a:r>
              <a:rPr lang="en-US" sz="1800" b="0" i="0" u="none" strike="noStrike" cap="none" dirty="0" err="1">
                <a:solidFill>
                  <a:schemeClr val="bg1"/>
                </a:solidFill>
              </a:rPr>
              <a:t>i</a:t>
            </a:r>
            <a:r>
              <a:rPr lang="en-US" sz="1800" b="0" i="0" u="none" strike="noStrike" cap="none" dirty="0">
                <a:solidFill>
                  <a:schemeClr val="bg1"/>
                </a:solidFill>
              </a:rPr>
              <a:t> </a:t>
            </a:r>
            <a:r>
              <a:rPr lang="en-US" sz="1800" b="0" i="0" u="none" strike="noStrike" cap="none" dirty="0" err="1">
                <a:solidFill>
                  <a:schemeClr val="bg1"/>
                </a:solidFill>
              </a:rPr>
              <a:t>seniorów</a:t>
            </a:r>
            <a:r>
              <a:rPr lang="en-US" sz="1800" b="0" i="0" u="none" strike="noStrike" cap="none" dirty="0">
                <a:solidFill>
                  <a:schemeClr val="bg1"/>
                </a:solidFill>
              </a:rPr>
              <a:t>, </a:t>
            </a:r>
            <a:r>
              <a:rPr lang="en-US" sz="1800" b="0" i="0" u="none" strike="noStrike" cap="none" dirty="0" err="1">
                <a:solidFill>
                  <a:schemeClr val="bg1"/>
                </a:solidFill>
              </a:rPr>
              <a:t>naszym</a:t>
            </a:r>
            <a:r>
              <a:rPr lang="en-US" sz="1800" b="0" i="0" u="none" strike="noStrike" cap="none" dirty="0">
                <a:solidFill>
                  <a:schemeClr val="bg1"/>
                </a:solidFill>
              </a:rPr>
              <a:t> </a:t>
            </a:r>
            <a:r>
              <a:rPr lang="en-US" sz="1800" b="0" i="0" u="none" strike="noStrike" cap="none" dirty="0" err="1">
                <a:solidFill>
                  <a:schemeClr val="bg1"/>
                </a:solidFill>
              </a:rPr>
              <a:t>celem</a:t>
            </a:r>
            <a:r>
              <a:rPr lang="en-US" sz="1800" b="0" i="0" u="none" strike="noStrike" cap="none" dirty="0">
                <a:solidFill>
                  <a:schemeClr val="bg1"/>
                </a:solidFill>
              </a:rPr>
              <a:t> </a:t>
            </a:r>
            <a:r>
              <a:rPr lang="en-US" sz="1800" b="0" i="0" u="none" strike="noStrike" cap="none" dirty="0" err="1">
                <a:solidFill>
                  <a:schemeClr val="bg1"/>
                </a:solidFill>
              </a:rPr>
              <a:t>nadrzędnym</a:t>
            </a:r>
            <a:r>
              <a:rPr lang="en-US" sz="1800" b="0" i="0" u="none" strike="noStrike" cap="none" dirty="0">
                <a:solidFill>
                  <a:schemeClr val="bg1"/>
                </a:solidFill>
              </a:rPr>
              <a:t> jest </a:t>
            </a:r>
            <a:r>
              <a:rPr lang="en-US" sz="1800" b="0" i="0" u="none" strike="noStrike" cap="none" dirty="0" err="1">
                <a:solidFill>
                  <a:schemeClr val="bg1"/>
                </a:solidFill>
              </a:rPr>
              <a:t>wyrównywanie</a:t>
            </a:r>
            <a:r>
              <a:rPr lang="en-US" sz="1800" b="0" i="0" u="none" strike="noStrike" cap="none" dirty="0">
                <a:solidFill>
                  <a:schemeClr val="bg1"/>
                </a:solidFill>
              </a:rPr>
              <a:t> </a:t>
            </a:r>
            <a:r>
              <a:rPr lang="en-US" sz="1800" b="0" i="0" u="none" strike="noStrike" cap="none" dirty="0" err="1">
                <a:solidFill>
                  <a:schemeClr val="bg1"/>
                </a:solidFill>
              </a:rPr>
              <a:t>szans</a:t>
            </a:r>
            <a:r>
              <a:rPr lang="en-US" sz="1800" b="0" i="0" u="none" strike="noStrike" cap="none" dirty="0">
                <a:solidFill>
                  <a:schemeClr val="bg1"/>
                </a:solidFill>
              </a:rPr>
              <a:t> </a:t>
            </a:r>
            <a:r>
              <a:rPr lang="en-US" sz="1800" b="0" i="0" u="none" strike="noStrike" cap="none" dirty="0" err="1">
                <a:solidFill>
                  <a:schemeClr val="bg1"/>
                </a:solidFill>
              </a:rPr>
              <a:t>edukacyjnych</a:t>
            </a:r>
            <a:r>
              <a:rPr lang="en-US" sz="1800" b="0" i="0" u="none" strike="noStrike" cap="none" dirty="0">
                <a:solidFill>
                  <a:schemeClr val="bg1"/>
                </a:solidFill>
              </a:rPr>
              <a:t> </a:t>
            </a:r>
            <a:r>
              <a:rPr lang="en-US" sz="1800" b="0" i="0" u="none" strike="noStrike" cap="none" dirty="0" err="1">
                <a:solidFill>
                  <a:schemeClr val="bg1"/>
                </a:solidFill>
              </a:rPr>
              <a:t>dzieci</a:t>
            </a:r>
            <a:r>
              <a:rPr lang="en-US" sz="1800" b="0" i="0" u="none" strike="noStrike" cap="none" dirty="0">
                <a:solidFill>
                  <a:schemeClr val="bg1"/>
                </a:solidFill>
              </a:rPr>
              <a:t> </a:t>
            </a:r>
            <a:r>
              <a:rPr lang="en-US" sz="1800" b="0" i="0" u="none" strike="noStrike" cap="none" dirty="0" err="1">
                <a:solidFill>
                  <a:schemeClr val="bg1"/>
                </a:solidFill>
              </a:rPr>
              <a:t>i</a:t>
            </a:r>
            <a:r>
              <a:rPr lang="en-US" sz="1800" b="0" i="0" u="none" strike="noStrike" cap="none" dirty="0">
                <a:solidFill>
                  <a:schemeClr val="bg1"/>
                </a:solidFill>
              </a:rPr>
              <a:t> </a:t>
            </a:r>
            <a:r>
              <a:rPr lang="en-US" sz="1800" b="0" i="0" u="none" strike="noStrike" cap="none" dirty="0" err="1">
                <a:solidFill>
                  <a:schemeClr val="bg1"/>
                </a:solidFill>
              </a:rPr>
              <a:t>młodzieży</a:t>
            </a:r>
            <a:r>
              <a:rPr lang="en-US" sz="1800" b="0" i="0" u="none" strike="noStrike" cap="none" dirty="0">
                <a:solidFill>
                  <a:schemeClr val="bg1"/>
                </a:solidFill>
              </a:rPr>
              <a:t> z </a:t>
            </a:r>
            <a:r>
              <a:rPr lang="en-US" sz="1800" b="0" i="0" u="none" strike="noStrike" cap="none" dirty="0" err="1">
                <a:solidFill>
                  <a:schemeClr val="bg1"/>
                </a:solidFill>
              </a:rPr>
              <a:t>terenów</a:t>
            </a:r>
            <a:r>
              <a:rPr lang="en-US" sz="1800" b="0" i="0" u="none" strike="noStrike" cap="none" dirty="0">
                <a:solidFill>
                  <a:schemeClr val="bg1"/>
                </a:solidFill>
              </a:rPr>
              <a:t> </a:t>
            </a:r>
            <a:r>
              <a:rPr lang="en-US" sz="1800" b="0" i="0" u="none" strike="noStrike" cap="none" dirty="0" err="1">
                <a:solidFill>
                  <a:schemeClr val="bg1"/>
                </a:solidFill>
              </a:rPr>
              <a:t>wiejskich</a:t>
            </a:r>
            <a:r>
              <a:rPr lang="en-US" sz="1800" b="0" i="0" u="none" strike="noStrike" cap="none" dirty="0">
                <a:solidFill>
                  <a:schemeClr val="bg1"/>
                </a:solidFill>
              </a:rPr>
              <a:t>, a </a:t>
            </a:r>
            <a:r>
              <a:rPr lang="en-US" sz="1800" b="0" i="0" u="none" strike="noStrike" cap="none" dirty="0" err="1">
                <a:solidFill>
                  <a:schemeClr val="bg1"/>
                </a:solidFill>
              </a:rPr>
              <a:t>także</a:t>
            </a:r>
            <a:r>
              <a:rPr lang="en-US" sz="1800" b="0" i="0" u="none" strike="noStrike" cap="none" dirty="0">
                <a:solidFill>
                  <a:schemeClr val="bg1"/>
                </a:solidFill>
              </a:rPr>
              <a:t> </a:t>
            </a:r>
            <a:r>
              <a:rPr lang="en-US" sz="1800" b="0" i="0" u="none" strike="noStrike" cap="none" dirty="0" err="1">
                <a:solidFill>
                  <a:schemeClr val="bg1"/>
                </a:solidFill>
              </a:rPr>
              <a:t>aktywizacja</a:t>
            </a:r>
            <a:r>
              <a:rPr lang="en-US" sz="1800" b="0" i="0" u="none" strike="noStrike" cap="none" dirty="0">
                <a:solidFill>
                  <a:schemeClr val="bg1"/>
                </a:solidFill>
              </a:rPr>
              <a:t> </a:t>
            </a:r>
            <a:r>
              <a:rPr lang="en-US" sz="1800" b="0" i="0" u="none" strike="noStrike" cap="none" dirty="0" err="1">
                <a:solidFill>
                  <a:schemeClr val="bg1"/>
                </a:solidFill>
              </a:rPr>
              <a:t>społeczności</a:t>
            </a:r>
            <a:r>
              <a:rPr lang="en-US" sz="1800" b="0" i="0" u="none" strike="noStrike" cap="none" dirty="0">
                <a:solidFill>
                  <a:schemeClr val="bg1"/>
                </a:solidFill>
              </a:rPr>
              <a:t> </a:t>
            </a:r>
            <a:r>
              <a:rPr lang="en-US" sz="1800" b="0" i="0" u="none" strike="noStrike" cap="none" dirty="0" err="1">
                <a:solidFill>
                  <a:schemeClr val="bg1"/>
                </a:solidFill>
              </a:rPr>
              <a:t>lokalnych</a:t>
            </a:r>
            <a:r>
              <a:rPr lang="en-US" sz="1800" b="0" i="0" u="none" strike="noStrike" cap="none" dirty="0">
                <a:solidFill>
                  <a:schemeClr val="bg1"/>
                </a:solidFill>
              </a:rPr>
              <a:t>.</a:t>
            </a:r>
          </a:p>
          <a:p>
            <a:pPr marL="0" lvl="0" indent="0" algn="ctr">
              <a:lnSpc>
                <a:spcPct val="90000"/>
              </a:lnSpc>
              <a:spcAft>
                <a:spcPts val="600"/>
              </a:spcAft>
              <a:buFont typeface="Arial"/>
              <a:buNone/>
            </a:pPr>
            <a:endParaRPr lang="en-US" sz="1800" b="0" i="0" u="none" strike="noStrike" cap="none" dirty="0">
              <a:solidFill>
                <a:schemeClr val="bg1"/>
              </a:solidFill>
              <a:highlight>
                <a:schemeClr val="accent3"/>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267375" y="3563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Historia</a:t>
            </a:r>
            <a:endParaRPr/>
          </a:p>
        </p:txBody>
      </p:sp>
      <p:sp>
        <p:nvSpPr>
          <p:cNvPr id="101" name="Google Shape;101;p18"/>
          <p:cNvSpPr txBox="1">
            <a:spLocks noGrp="1"/>
          </p:cNvSpPr>
          <p:nvPr>
            <p:ph type="body" idx="1"/>
          </p:nvPr>
        </p:nvSpPr>
        <p:spPr>
          <a:xfrm>
            <a:off x="98350" y="989850"/>
            <a:ext cx="4158300" cy="4116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pl" sz="1425">
                <a:solidFill>
                  <a:srgbClr val="000000"/>
                </a:solidFill>
                <a:highlight>
                  <a:schemeClr val="lt1"/>
                </a:highlight>
                <a:latin typeface="Arial"/>
                <a:ea typeface="Arial"/>
                <a:cs typeface="Arial"/>
                <a:sym typeface="Arial"/>
              </a:rPr>
              <a:t> Dawno, dawno temu, a konkretnie w 2009 roku,  grupa przyjaciół i znajomych prowadząca różnego typu zajęcia dla dzieci z wiosek w gminie Mietków, postanowiła nieco sformalizować swoje działania, nadając im niezbędne do rozmów z urzędnikami ramy prawne. Decyzja o założeniu Fundacji zapadła w 2009 roku, a Fundatorem- czyli osobą wnoszącą niezbędny wkład finansowy, został Tomasz Jagielski. Nazwę wymyśliły dzieci z Piławy, pierwszej wioski, w której prowadziliśmy cykliczne zajęcia- Na krańcu tęczy, czyli  podróż do  miejsca, gdzie siedzi mały krasnoludek spełniający marzenia… Wtedy nikomu się nie śniło, że upłynie zaledwie 10 lat, a tęcza zatraci zupełnie swoją bajkowość i pozytywne skojarzenia i stanie się symbolem konfliktów, a Zarząd Fundacji  całkiem poważnie będzie się zastanawiał nad zmianą nazwy… </a:t>
            </a:r>
            <a:endParaRPr sz="1425">
              <a:solidFill>
                <a:srgbClr val="000000"/>
              </a:solidFill>
              <a:highlight>
                <a:schemeClr val="lt1"/>
              </a:highlight>
              <a:latin typeface="Arial"/>
              <a:ea typeface="Arial"/>
              <a:cs typeface="Arial"/>
              <a:sym typeface="Arial"/>
            </a:endParaRPr>
          </a:p>
          <a:p>
            <a:pPr marL="0" lvl="0" indent="0" algn="l" rtl="0">
              <a:lnSpc>
                <a:spcPct val="95000"/>
              </a:lnSpc>
              <a:spcBef>
                <a:spcPts val="1200"/>
              </a:spcBef>
              <a:spcAft>
                <a:spcPts val="0"/>
              </a:spcAft>
              <a:buSzPts val="688"/>
              <a:buNone/>
            </a:pPr>
            <a:endParaRPr sz="1225">
              <a:solidFill>
                <a:srgbClr val="000000"/>
              </a:solidFill>
              <a:highlight>
                <a:schemeClr val="lt1"/>
              </a:highlight>
              <a:latin typeface="Arial"/>
              <a:ea typeface="Arial"/>
              <a:cs typeface="Arial"/>
              <a:sym typeface="Arial"/>
            </a:endParaRPr>
          </a:p>
          <a:p>
            <a:pPr marL="0" lvl="0" indent="0" algn="l" rtl="0">
              <a:lnSpc>
                <a:spcPct val="95000"/>
              </a:lnSpc>
              <a:spcBef>
                <a:spcPts val="1200"/>
              </a:spcBef>
              <a:spcAft>
                <a:spcPts val="1200"/>
              </a:spcAft>
              <a:buSzPts val="688"/>
              <a:buNone/>
            </a:pPr>
            <a:endParaRPr sz="1225">
              <a:solidFill>
                <a:srgbClr val="000000"/>
              </a:solidFill>
              <a:highlight>
                <a:schemeClr val="lt1"/>
              </a:highlight>
              <a:latin typeface="Arial"/>
              <a:ea typeface="Arial"/>
              <a:cs typeface="Arial"/>
              <a:sym typeface="Arial"/>
            </a:endParaRPr>
          </a:p>
        </p:txBody>
      </p:sp>
      <p:pic>
        <p:nvPicPr>
          <p:cNvPr id="102" name="Google Shape;102;p18"/>
          <p:cNvPicPr preferRelativeResize="0"/>
          <p:nvPr/>
        </p:nvPicPr>
        <p:blipFill>
          <a:blip r:embed="rId3">
            <a:alphaModFix/>
          </a:blip>
          <a:stretch>
            <a:fillRect/>
          </a:stretch>
        </p:blipFill>
        <p:spPr>
          <a:xfrm>
            <a:off x="4704650" y="765350"/>
            <a:ext cx="3774949" cy="3774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11225" y="2455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Historia</a:t>
            </a:r>
            <a:endParaRPr/>
          </a:p>
          <a:p>
            <a:pPr marL="0" lvl="0" indent="0" algn="l" rtl="0">
              <a:spcBef>
                <a:spcPts val="0"/>
              </a:spcBef>
              <a:spcAft>
                <a:spcPts val="0"/>
              </a:spcAft>
              <a:buNone/>
            </a:pPr>
            <a:endParaRPr/>
          </a:p>
        </p:txBody>
      </p:sp>
      <p:sp>
        <p:nvSpPr>
          <p:cNvPr id="108" name="Google Shape;108;p19"/>
          <p:cNvSpPr txBox="1">
            <a:spLocks noGrp="1"/>
          </p:cNvSpPr>
          <p:nvPr>
            <p:ph type="body" idx="1"/>
          </p:nvPr>
        </p:nvSpPr>
        <p:spPr>
          <a:xfrm>
            <a:off x="4241925" y="650325"/>
            <a:ext cx="4716000" cy="42144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1200"/>
              </a:spcAft>
              <a:buClr>
                <a:srgbClr val="000000"/>
              </a:buClr>
              <a:buSzPts val="688"/>
              <a:buFont typeface="Arial"/>
              <a:buNone/>
            </a:pPr>
            <a:r>
              <a:rPr lang="pl" sz="1425">
                <a:solidFill>
                  <a:srgbClr val="000000"/>
                </a:solidFill>
                <a:latin typeface="Arial"/>
                <a:ea typeface="Arial"/>
                <a:cs typeface="Arial"/>
                <a:sym typeface="Arial"/>
              </a:rPr>
              <a:t>Ale mamy styczeń 2010 roku i w KRS pod                    nr. 0000346702 dumnie zostaje zarejestrowana Fundacja na rzecz dzieci i młodzieży ,, Na krańcu tęczy’’- zaczynamy działać pod własną nazwą! Powstaje pierwszy Klub malucha w Piławie, zaraz potem drugi- w Milinie, zaczynamy realizować pierwsze projekty, a nasi podopieczni ,, ruszają w świat’’, czyli odkrywają świat filharmonii, galerii i okolicznych zabytków. Poszerza się nasze grono odbiorców, zaczyna działać Klub Młodego Wolontariusza REPLIKON, aktywnie działają seniorzy, przenosimy siedzibę do Szymanowa, gdzie nasz Fundator przeznacza na potrzeby Fundacji piękną, ogrodzoną działkę. Nastaje rok 2023 i – otrzymujemy środki z programu PROO 1 a na wzmocnienie naszej organizacji i wsparcie jej działań misyjnych, powstaje nowa strategia rozwoju, określająca nowe cele i metody działania, służące do ich osiągnięcia.</a:t>
            </a:r>
            <a:endParaRPr/>
          </a:p>
        </p:txBody>
      </p:sp>
      <p:pic>
        <p:nvPicPr>
          <p:cNvPr id="109" name="Google Shape;109;p19"/>
          <p:cNvPicPr preferRelativeResize="0"/>
          <p:nvPr/>
        </p:nvPicPr>
        <p:blipFill>
          <a:blip r:embed="rId3">
            <a:alphaModFix/>
          </a:blip>
          <a:stretch>
            <a:fillRect/>
          </a:stretch>
        </p:blipFill>
        <p:spPr>
          <a:xfrm>
            <a:off x="898800" y="952900"/>
            <a:ext cx="2359912" cy="3885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5003175" y="126225"/>
            <a:ext cx="4045200" cy="1675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a:t>MISJA</a:t>
            </a:r>
            <a:endParaRPr/>
          </a:p>
        </p:txBody>
      </p:sp>
      <p:sp>
        <p:nvSpPr>
          <p:cNvPr id="115" name="Google Shape;115;p20"/>
          <p:cNvSpPr txBox="1">
            <a:spLocks noGrp="1"/>
          </p:cNvSpPr>
          <p:nvPr>
            <p:ph type="subTitle" idx="1"/>
          </p:nvPr>
        </p:nvSpPr>
        <p:spPr>
          <a:xfrm>
            <a:off x="265500" y="548050"/>
            <a:ext cx="4045200" cy="4491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116" name="Google Shape;116;p20"/>
          <p:cNvSpPr txBox="1">
            <a:spLocks noGrp="1"/>
          </p:cNvSpPr>
          <p:nvPr>
            <p:ph type="body" idx="2"/>
          </p:nvPr>
        </p:nvSpPr>
        <p:spPr>
          <a:xfrm>
            <a:off x="5461025" y="1448400"/>
            <a:ext cx="3315600" cy="3695100"/>
          </a:xfrm>
          <a:prstGeom prst="rect">
            <a:avLst/>
          </a:prstGeom>
        </p:spPr>
        <p:txBody>
          <a:bodyPr spcFirstLastPara="1" wrap="square" lIns="91425" tIns="91425" rIns="91425" bIns="91425" anchor="ctr" anchorCtr="0">
            <a:normAutofit/>
          </a:bodyPr>
          <a:lstStyle/>
          <a:p>
            <a:pPr marL="0" lvl="0" indent="0" algn="l" rtl="0">
              <a:spcBef>
                <a:spcPts val="1200"/>
              </a:spcBef>
              <a:spcAft>
                <a:spcPts val="0"/>
              </a:spcAft>
              <a:buNone/>
            </a:pPr>
            <a:r>
              <a:rPr lang="pl">
                <a:latin typeface="Arial"/>
                <a:ea typeface="Arial"/>
                <a:cs typeface="Arial"/>
                <a:sym typeface="Arial"/>
              </a:rPr>
              <a:t>Misją naszej Fundacji jest szeroko rozumiane wsparcie społeczności lokalnych, ze szczególnym uwzględnieniem wsparcia dzieci i młodzieży z terenów wiejskich.</a:t>
            </a:r>
            <a:endParaRPr>
              <a:latin typeface="Arial"/>
              <a:ea typeface="Arial"/>
              <a:cs typeface="Arial"/>
              <a:sym typeface="Arial"/>
            </a:endParaRPr>
          </a:p>
          <a:p>
            <a:pPr marL="0" lvl="0" indent="0" algn="l" rtl="0">
              <a:spcBef>
                <a:spcPts val="1200"/>
              </a:spcBef>
              <a:spcAft>
                <a:spcPts val="1200"/>
              </a:spcAft>
              <a:buNone/>
            </a:pPr>
            <a:endParaRPr/>
          </a:p>
        </p:txBody>
      </p:sp>
      <p:pic>
        <p:nvPicPr>
          <p:cNvPr id="117" name="Google Shape;117;p20"/>
          <p:cNvPicPr preferRelativeResize="0"/>
          <p:nvPr/>
        </p:nvPicPr>
        <p:blipFill>
          <a:blip r:embed="rId3">
            <a:alphaModFix/>
          </a:blip>
          <a:stretch>
            <a:fillRect/>
          </a:stretch>
        </p:blipFill>
        <p:spPr>
          <a:xfrm>
            <a:off x="0" y="0"/>
            <a:ext cx="4796173" cy="5143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4679575" y="433725"/>
            <a:ext cx="4045200" cy="608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
              <a:t>Wizja</a:t>
            </a:r>
            <a:endParaRPr/>
          </a:p>
        </p:txBody>
      </p:sp>
      <p:sp>
        <p:nvSpPr>
          <p:cNvPr id="123" name="Google Shape;123;p21"/>
          <p:cNvSpPr txBox="1">
            <a:spLocks noGrp="1"/>
          </p:cNvSpPr>
          <p:nvPr>
            <p:ph type="subTitle" idx="1"/>
          </p:nvPr>
        </p:nvSpPr>
        <p:spPr>
          <a:xfrm>
            <a:off x="162050" y="3908400"/>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124" name="Google Shape;124;p21"/>
          <p:cNvSpPr txBox="1">
            <a:spLocks noGrp="1"/>
          </p:cNvSpPr>
          <p:nvPr>
            <p:ph type="body" idx="2"/>
          </p:nvPr>
        </p:nvSpPr>
        <p:spPr>
          <a:xfrm>
            <a:off x="5042975" y="1138050"/>
            <a:ext cx="3837000" cy="3695100"/>
          </a:xfrm>
          <a:prstGeom prst="rect">
            <a:avLst/>
          </a:prstGeom>
        </p:spPr>
        <p:txBody>
          <a:bodyPr spcFirstLastPara="1" wrap="square" lIns="91425" tIns="91425" rIns="91425" bIns="91425" anchor="ctr" anchorCtr="0">
            <a:normAutofit fontScale="92500" lnSpcReduction="20000"/>
          </a:bodyPr>
          <a:lstStyle/>
          <a:p>
            <a:pPr marL="0" lvl="0" indent="0" algn="l" rtl="0">
              <a:spcBef>
                <a:spcPts val="0"/>
              </a:spcBef>
              <a:spcAft>
                <a:spcPts val="0"/>
              </a:spcAft>
              <a:buNone/>
            </a:pPr>
            <a:r>
              <a:rPr lang="pl">
                <a:latin typeface="Arial"/>
                <a:ea typeface="Arial"/>
                <a:cs typeface="Arial"/>
                <a:sym typeface="Arial"/>
              </a:rPr>
              <a:t> Utworzenie ,, Naszego miejsca’’, placówki oferującej szeroki wachlarz zajęć edukacyjnych, integracyjnych i specjalistycznych dla wszystkich zainteresowanych mieszkańców okolicznych miejscowości, miejsca wsparcia, aktywizacji i rozwoju pasji, a także stworzenie i wdrożenie kompleksowego Programu Wsparcia dla osób zagrożonych wykluczeniem społecznym i niepowodzeniami edukacyjnymi, ze szczególnym uwzględnieniem dzieci i młodzieży, a także ich rodzin. </a:t>
            </a:r>
            <a:endParaRPr>
              <a:latin typeface="Arial"/>
              <a:ea typeface="Arial"/>
              <a:cs typeface="Arial"/>
              <a:sym typeface="Arial"/>
            </a:endParaRPr>
          </a:p>
          <a:p>
            <a:pPr marL="0" lvl="0" indent="0" algn="l" rtl="0">
              <a:spcBef>
                <a:spcPts val="1200"/>
              </a:spcBef>
              <a:spcAft>
                <a:spcPts val="0"/>
              </a:spcAft>
              <a:buNone/>
            </a:pPr>
            <a:endParaRPr>
              <a:latin typeface="Arial"/>
              <a:ea typeface="Arial"/>
              <a:cs typeface="Arial"/>
              <a:sym typeface="Arial"/>
            </a:endParaRPr>
          </a:p>
          <a:p>
            <a:pPr marL="0" lvl="0" indent="0" algn="l" rtl="0">
              <a:spcBef>
                <a:spcPts val="1200"/>
              </a:spcBef>
              <a:spcAft>
                <a:spcPts val="1200"/>
              </a:spcAft>
              <a:buNone/>
            </a:pPr>
            <a:endParaRPr>
              <a:latin typeface="Arial"/>
              <a:ea typeface="Arial"/>
              <a:cs typeface="Arial"/>
              <a:sym typeface="Arial"/>
            </a:endParaRPr>
          </a:p>
        </p:txBody>
      </p:sp>
      <p:pic>
        <p:nvPicPr>
          <p:cNvPr id="125" name="Google Shape;125;p21"/>
          <p:cNvPicPr preferRelativeResize="0"/>
          <p:nvPr/>
        </p:nvPicPr>
        <p:blipFill>
          <a:blip r:embed="rId3">
            <a:alphaModFix/>
          </a:blip>
          <a:stretch>
            <a:fillRect/>
          </a:stretch>
        </p:blipFill>
        <p:spPr>
          <a:xfrm>
            <a:off x="0" y="0"/>
            <a:ext cx="4722276" cy="5143499"/>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3908</Words>
  <Application>Microsoft Office PowerPoint</Application>
  <PresentationFormat>Pokaz na ekranie (16:9)</PresentationFormat>
  <Paragraphs>216</Paragraphs>
  <Slides>42</Slides>
  <Notes>42</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42</vt:i4>
      </vt:variant>
    </vt:vector>
  </HeadingPairs>
  <TitlesOfParts>
    <vt:vector size="46" baseType="lpstr">
      <vt:lpstr>Arial</vt:lpstr>
      <vt:lpstr>PT Sans Narrow</vt:lpstr>
      <vt:lpstr>Open Sans</vt:lpstr>
      <vt:lpstr>Tropic</vt:lpstr>
      <vt:lpstr>Strategia rozwoju Fundacji na rzecz dzieci i młodzieży ,,Na krańcu tęczy” na lata 2023-2026</vt:lpstr>
      <vt:lpstr>SPIS TREŚCI</vt:lpstr>
      <vt:lpstr>Wprowadzenie</vt:lpstr>
      <vt:lpstr>Wprowadzenie C.D</vt:lpstr>
      <vt:lpstr>FUNDACJA: HISTORIA, MISJA I WIZJA</vt:lpstr>
      <vt:lpstr>Historia</vt:lpstr>
      <vt:lpstr>Historia </vt:lpstr>
      <vt:lpstr>MISJA</vt:lpstr>
      <vt:lpstr>Wizja</vt:lpstr>
      <vt:lpstr>ZARZĄD FUNDACJI:</vt:lpstr>
      <vt:lpstr>Działania  Zarządu:</vt:lpstr>
      <vt:lpstr>CELE STATUTOWE:</vt:lpstr>
      <vt:lpstr>Slajd 13</vt:lpstr>
      <vt:lpstr>Slajd 14</vt:lpstr>
      <vt:lpstr>Slajd 15</vt:lpstr>
      <vt:lpstr>Slajd 16</vt:lpstr>
      <vt:lpstr>3. DIAGNOZA ŚRODOWISKOWA I PROFIL PODOPIECZNEGO NASZEJ FUNDACJI</vt:lpstr>
      <vt:lpstr>3. DIAGNOZA ŚRODOWISKOWA I PROFIL PODOPIECZNEGO NASZEJ FUNDACJI</vt:lpstr>
      <vt:lpstr>3. DIAGNOZA ŚRODOWISKOWA I PROFIL PODOPIECZNEGO NASZEJ FUNDACJI</vt:lpstr>
      <vt:lpstr>4. ZASOBY FUNDACJI I DOTYCHCZASOWE FORMY DZIAŁANIA </vt:lpstr>
      <vt:lpstr>4. ZASOBY FUNDACJI I DOTYCHCZASOWE FORMY DZIAŁANIA</vt:lpstr>
      <vt:lpstr>4. ZASOBY FUNDACJI I DOTYCHCZASOWE FORMY DZIAŁANIA C.D.</vt:lpstr>
      <vt:lpstr>4. ZASOBY FUNDACJI I DOTYCHCZASOWE FORMY DZIAŁANIA C.D. </vt:lpstr>
      <vt:lpstr>6. CELE STRATEGICZNE FUNDACJI ,, NA KRAŃCU TĘCZY’’ NA LATA 2023- 2025 ORAZ PLAN ICH REALIZACJI</vt:lpstr>
      <vt:lpstr>CEL STRATEGICZNY NR 1   </vt:lpstr>
      <vt:lpstr>CEL STRATEGICZNY NR 1   </vt:lpstr>
      <vt:lpstr>CEL STRATEGICZNY NR 2     </vt:lpstr>
      <vt:lpstr>CEL STRATEGICZNY NR 2   </vt:lpstr>
      <vt:lpstr>CEL STRATEGICZNY NR 2     </vt:lpstr>
      <vt:lpstr>CEL STRATEGICZNY NR 3</vt:lpstr>
      <vt:lpstr>CEL STRATEGICZNY NR 3</vt:lpstr>
      <vt:lpstr>CEL STRATEGICZNY 4 </vt:lpstr>
      <vt:lpstr>CEL STRATEGICZNY 4</vt:lpstr>
      <vt:lpstr>CEL STRATEGICZNY 4</vt:lpstr>
      <vt:lpstr>CEL STRATEGICZNY 5</vt:lpstr>
      <vt:lpstr>CEL STRATEGICZNY 5 </vt:lpstr>
      <vt:lpstr>CEL STRATEGICZNY 5</vt:lpstr>
      <vt:lpstr>7. WDROŻENIE I MONITORING</vt:lpstr>
      <vt:lpstr>7. WDROŻENIE I MONITORING </vt:lpstr>
      <vt:lpstr>8. AUTORZY STRATEGII</vt:lpstr>
      <vt:lpstr>8. AUTORZY STRATEGII</vt:lpstr>
      <vt:lpstr>Slajd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Strategia rozwoju Fundacji na rzecz dzieci i młodzieży ,,Na krańcu tęczy” na lata 2023-2025</dc:title>
  <dc:creator>Tomasz</dc:creator>
  <cp:lastModifiedBy>Tomasz</cp:lastModifiedBy>
  <cp:revision>2</cp:revision>
  <dcterms:modified xsi:type="dcterms:W3CDTF">2025-07-30T07:48:44Z</dcterms:modified>
</cp:coreProperties>
</file>