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703" r:id="rId2"/>
    <p:sldId id="704" r:id="rId3"/>
    <p:sldId id="705" r:id="rId4"/>
    <p:sldId id="706" r:id="rId5"/>
    <p:sldId id="707" r:id="rId6"/>
    <p:sldId id="708" r:id="rId7"/>
    <p:sldId id="715" r:id="rId8"/>
    <p:sldId id="709" r:id="rId9"/>
    <p:sldId id="712" r:id="rId10"/>
    <p:sldId id="711" r:id="rId11"/>
    <p:sldId id="710" r:id="rId12"/>
    <p:sldId id="713" r:id="rId13"/>
    <p:sldId id="714" r:id="rId14"/>
  </p:sldIdLst>
  <p:sldSz cx="12192000" cy="6858000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E8F5"/>
    <a:srgbClr val="5AB7E0"/>
    <a:srgbClr val="2594C5"/>
    <a:srgbClr val="144F6A"/>
    <a:srgbClr val="1E79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AAF48165-8702-4AD8-B524-5FB2C68ED6A9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D522173C-0A3D-483B-BFF5-75F992CF05A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798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5FD0D-43ED-3AA6-0F68-B81FC8750F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E1A92-2E81-198A-013C-D4AF0BA4A8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E7465-27C1-3F64-CEA3-8ACBEF298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E355-318F-43A1-94A9-A964EA93B6BB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539E2-7337-5876-CDA8-80EACE000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E0848-AE5E-667C-FAA5-8FA0DBD38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F867-A550-46D6-A3A6-BD001587BD1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732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99BAB-3691-0D55-7413-C1F5CAC32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D67BC1-A0D5-AC82-F917-7843671A4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B61AB-C296-7214-0C86-F3C5EAA0B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E355-318F-43A1-94A9-A964EA93B6BB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A0DD7-9CFF-FF21-1622-7F8CA8654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22F0D-8250-D41C-39D5-86CF6BD15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F867-A550-46D6-A3A6-BD001587BD1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604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E628AE-6C64-7B41-3845-21DAB1F7BA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19CEEE-A7F5-552C-2BC9-B8D681E71F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3445E-B095-8363-EC62-D34BA693D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E355-318F-43A1-94A9-A964EA93B6BB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35F5D-2609-62C0-5498-8FC1B7EC2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7C76A-3ADC-3458-A21A-5E5B2FD36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F867-A550-46D6-A3A6-BD001587BD1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075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11A18-0ABF-2922-864D-4322DF74D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23E82-C547-095E-F9E5-E8E9C3226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EB56A-F009-4027-154F-69612B85C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E355-318F-43A1-94A9-A964EA93B6BB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CD1C9-B4A5-0FE3-220C-39956B980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2F425-A373-2C83-C934-DDA0A51F7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F867-A550-46D6-A3A6-BD001587BD1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043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13C4-591A-A16D-EBBC-5B5880FAE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43F01-9061-5D5C-01FF-179BC3841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E2DBA-FC69-E034-E37C-FE3A0E5B7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E355-318F-43A1-94A9-A964EA93B6BB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1794C-864E-9D61-0CFB-8A8466493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7A8AD-7636-9A64-64D5-4EF34BACE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F867-A550-46D6-A3A6-BD001587BD1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493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0B861-E5C0-774F-F7BD-AFD3405D6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8EE33-A6E7-0BBF-C686-5A93F59D1F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73ACB5-2220-7D2C-DB3E-0B7BBA6FF2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096F02-4F67-F552-46EE-E7E683124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E355-318F-43A1-94A9-A964EA93B6BB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F419B-B42A-C177-B0CD-A85C60C0C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5753D-361E-CBC4-37F5-613C49441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F867-A550-46D6-A3A6-BD001587BD1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686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E4DD9-45E4-74BF-DD90-D080F48C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7494C-7A69-83E4-C083-699232D16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50BB07-0B59-0CA3-C7FF-94025B473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31D8F4-9436-1DFC-23D0-7317DB5211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53FCCC-08F8-7F68-3207-40B4FB4B68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98181F-E8EC-638E-4990-8C2A5CE98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E355-318F-43A1-94A9-A964EA93B6BB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4636F3-F25B-78F4-F156-2B20AD905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14EC8A-ABC6-606D-FD3A-5D5E4E9FE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F867-A550-46D6-A3A6-BD001587BD1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407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65595-5C76-3795-0962-7F1E2923B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5F71F4-12D8-E1B1-AF96-41D9D3D1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E355-318F-43A1-94A9-A964EA93B6BB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A70B60-C51B-E2D4-1AB5-B290286B7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F3FA9-9F1E-8C00-2819-6300F7EF2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F867-A550-46D6-A3A6-BD001587BD1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971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581B94-5538-5ABE-1589-8937333E3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E355-318F-43A1-94A9-A964EA93B6BB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0EE5CD-4359-0298-E67C-267AC390F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E6FF7-EF94-DFEC-3195-BB055B64E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F867-A550-46D6-A3A6-BD001587BD1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506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4DD9D-77CC-4456-8960-764F7AC7C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55C40-6CF0-7562-1AC7-E608FE07A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2106A1-06F6-3107-F08A-F165F8C412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CBFD0-86DE-95EE-79C1-F6BFB64C3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E355-318F-43A1-94A9-A964EA93B6BB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4DB02D-C335-43F6-FB0A-11C262354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D8288B-D0E0-5562-D9F0-8B2C12F34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F867-A550-46D6-A3A6-BD001587BD1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451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67D7F-C45C-F5DA-A294-E91997C11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C83787-8C0F-A7E3-A46F-67A4BB48EB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690AF9-BF34-9490-1AAE-F44A840D4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A1A33-35FC-150E-2C3D-0EF575515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E355-318F-43A1-94A9-A964EA93B6BB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68D4D-974B-B4A7-16DA-8954BF1CE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4226A7-118D-DAE4-09F4-4B73E8EBB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F867-A550-46D6-A3A6-BD001587BD1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443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C7CC1E-49BD-1175-2D63-0D6BCFB1B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E2AEC-19EA-0849-B574-1F0C89784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E7365-3226-0CEE-1172-CEF4A68F4F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6DE355-318F-43A1-94A9-A964EA93B6BB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D7AAA-4474-0E42-2DA6-6B7064D9D5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65F9D-E903-01C1-16E5-68F3450AD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4EF867-A550-46D6-A3A6-BD001587BD1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492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LAxwp-taBEY" TargetMode="External"/><Relationship Id="rId5" Type="http://schemas.openxmlformats.org/officeDocument/2006/relationships/image" Target="../media/image3.jpeg"/><Relationship Id="rId4" Type="http://schemas.openxmlformats.org/officeDocument/2006/relationships/hyperlink" Target="https://footballpeaceacademy.com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tinyurl.com/2tb3em5y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hyperlink" Target="https://www.footballpeaceacademy.com/bucaramanga" TargetMode="External"/><Relationship Id="rId4" Type="http://schemas.openxmlformats.org/officeDocument/2006/relationships/image" Target="../media/image21.jp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hyperlink" Target="https://www.footballpeaceacademy.com/blog-1/wayne-jacobs-bradford-city-and-one-in-a-million-charity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hyperlink" Target="https://www.youtube.com/watch?v=i32WYzjai4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mo-salah-wallpapers.html" TargetMode="External"/><Relationship Id="rId5" Type="http://schemas.openxmlformats.org/officeDocument/2006/relationships/image" Target="../media/image12.jpeg"/><Relationship Id="rId4" Type="http://schemas.openxmlformats.org/officeDocument/2006/relationships/hyperlink" Target="https://www.youtube.com/watch?v=tK18ZXcKg8I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s://schonesprucheuberdasleben.blogspot.com/2016/01/zitate-nelson-mandela.html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hyperlink" Target="https://www.youtube.com/watch?v=y1-7w-bJCtY" TargetMode="Externa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www.footballpeaceacademy.com/blog-1/wayne-jacobs-bradford-city-and-one-in-a-million-charity" TargetMode="External"/><Relationship Id="rId5" Type="http://schemas.openxmlformats.org/officeDocument/2006/relationships/image" Target="../media/image18.jpeg"/><Relationship Id="rId10" Type="http://schemas.openxmlformats.org/officeDocument/2006/relationships/image" Target="../media/image14.png"/><Relationship Id="rId4" Type="http://schemas.openxmlformats.org/officeDocument/2006/relationships/image" Target="../media/image17.jpe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E5C9A39F-6CF9-2E05-891D-054865F9AB42}"/>
              </a:ext>
            </a:extLst>
          </p:cNvPr>
          <p:cNvSpPr/>
          <p:nvPr/>
        </p:nvSpPr>
        <p:spPr>
          <a:xfrm>
            <a:off x="6830567" y="-2366"/>
            <a:ext cx="4684485" cy="6860363"/>
          </a:xfrm>
          <a:prstGeom prst="rect">
            <a:avLst/>
          </a:prstGeom>
          <a:solidFill>
            <a:srgbClr val="CBE8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200DE39-72F0-DFD2-475A-6566FBF8E8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1"/>
          <a:stretch>
            <a:fillRect/>
          </a:stretch>
        </p:blipFill>
        <p:spPr>
          <a:xfrm>
            <a:off x="3665951" y="646331"/>
            <a:ext cx="1924215" cy="64450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4027A09-5CEA-929D-C859-75452EBA43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26703" y="609081"/>
            <a:ext cx="2146640" cy="719008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4AFD7237-3F5E-923E-37DE-9A11316BC6C5}"/>
              </a:ext>
            </a:extLst>
          </p:cNvPr>
          <p:cNvSpPr txBox="1"/>
          <p:nvPr/>
        </p:nvSpPr>
        <p:spPr>
          <a:xfrm>
            <a:off x="1139073" y="2274838"/>
            <a:ext cx="51062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Bahnschrift SemiCondensed" panose="020B0502040204020203" pitchFamily="34" charset="0"/>
              </a:rPr>
              <a:t>MORE THAN A GAME </a:t>
            </a:r>
            <a:r>
              <a:rPr lang="en-GB" sz="4400" dirty="0">
                <a:latin typeface="Bahnschrift SemiCondensed" panose="020B0502040204020203" pitchFamily="34" charset="0"/>
              </a:rPr>
              <a:t>FOOTBALL &amp; PEACEBUILDING</a:t>
            </a:r>
          </a:p>
        </p:txBody>
      </p:sp>
      <p:pic>
        <p:nvPicPr>
          <p:cNvPr id="24" name="Imagem 23">
            <a:hlinkClick r:id="rId4"/>
            <a:extLst>
              <a:ext uri="{FF2B5EF4-FFF2-40B4-BE49-F238E27FC236}">
                <a16:creationId xmlns:a16="http://schemas.microsoft.com/office/drawing/2014/main" id="{8278A817-8F2B-D9ED-2282-6C5DFB4ED1F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32546" y="3484923"/>
            <a:ext cx="4268999" cy="3201749"/>
          </a:xfrm>
          <a:prstGeom prst="rect">
            <a:avLst/>
          </a:prstGeom>
        </p:spPr>
      </p:pic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E646865A-1178-623C-89E7-A48958CD8B50}"/>
              </a:ext>
            </a:extLst>
          </p:cNvPr>
          <p:cNvCxnSpPr>
            <a:cxnSpLocks/>
          </p:cNvCxnSpPr>
          <p:nvPr/>
        </p:nvCxnSpPr>
        <p:spPr>
          <a:xfrm>
            <a:off x="3467576" y="609081"/>
            <a:ext cx="0" cy="73924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9C37501F-A96F-C12D-0CB8-17D0F57D2871}"/>
              </a:ext>
            </a:extLst>
          </p:cNvPr>
          <p:cNvGrpSpPr/>
          <p:nvPr/>
        </p:nvGrpSpPr>
        <p:grpSpPr>
          <a:xfrm>
            <a:off x="0" y="1"/>
            <a:ext cx="767617" cy="6857997"/>
            <a:chOff x="0" y="1"/>
            <a:chExt cx="767617" cy="6857997"/>
          </a:xfrm>
        </p:grpSpPr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401A54CA-2DC2-CF35-F189-865D81589811}"/>
                </a:ext>
              </a:extLst>
            </p:cNvPr>
            <p:cNvSpPr/>
            <p:nvPr/>
          </p:nvSpPr>
          <p:spPr>
            <a:xfrm>
              <a:off x="0" y="1"/>
              <a:ext cx="767617" cy="886968"/>
            </a:xfrm>
            <a:prstGeom prst="rect">
              <a:avLst/>
            </a:prstGeom>
            <a:solidFill>
              <a:srgbClr val="5AB7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45488564-C8FB-36EF-F1F2-F15F3774D579}"/>
                </a:ext>
              </a:extLst>
            </p:cNvPr>
            <p:cNvSpPr/>
            <p:nvPr/>
          </p:nvSpPr>
          <p:spPr>
            <a:xfrm>
              <a:off x="0" y="884605"/>
              <a:ext cx="767617" cy="2868328"/>
            </a:xfrm>
            <a:prstGeom prst="rect">
              <a:avLst/>
            </a:prstGeom>
            <a:solidFill>
              <a:srgbClr val="2594C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B202986-2049-CF51-766C-82C8F41B7C76}"/>
                </a:ext>
              </a:extLst>
            </p:cNvPr>
            <p:cNvSpPr/>
            <p:nvPr/>
          </p:nvSpPr>
          <p:spPr>
            <a:xfrm>
              <a:off x="0" y="3752933"/>
              <a:ext cx="767617" cy="1943779"/>
            </a:xfrm>
            <a:prstGeom prst="rect">
              <a:avLst/>
            </a:prstGeom>
            <a:solidFill>
              <a:srgbClr val="1E79A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CBFA748F-3AF2-9208-20FA-5E3AFB9D2806}"/>
                </a:ext>
              </a:extLst>
            </p:cNvPr>
            <p:cNvSpPr/>
            <p:nvPr/>
          </p:nvSpPr>
          <p:spPr>
            <a:xfrm>
              <a:off x="0" y="5696711"/>
              <a:ext cx="767617" cy="1161287"/>
            </a:xfrm>
            <a:prstGeom prst="rect">
              <a:avLst/>
            </a:prstGeom>
            <a:solidFill>
              <a:srgbClr val="14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sp>
        <p:nvSpPr>
          <p:cNvPr id="19" name="TextBox 7">
            <a:extLst>
              <a:ext uri="{FF2B5EF4-FFF2-40B4-BE49-F238E27FC236}">
                <a16:creationId xmlns:a16="http://schemas.microsoft.com/office/drawing/2014/main" id="{2F502F22-1FAE-1C26-885D-67BBA39F3816}"/>
              </a:ext>
            </a:extLst>
          </p:cNvPr>
          <p:cNvSpPr txBox="1"/>
          <p:nvPr/>
        </p:nvSpPr>
        <p:spPr>
          <a:xfrm>
            <a:off x="1139073" y="4724822"/>
            <a:ext cx="52644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Bahnschrift Light SemiCondensed" panose="020B0502040204020203" pitchFamily="34" charset="0"/>
              </a:rPr>
              <a:t>Professor Tom Woodhouse &amp; Beatriz Carvalho (Incoming Rotary Peace Fellow Class 25)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74E0D6D1-2EDC-2064-3BC0-BC41A8F55819}"/>
              </a:ext>
            </a:extLst>
          </p:cNvPr>
          <p:cNvSpPr/>
          <p:nvPr/>
        </p:nvSpPr>
        <p:spPr>
          <a:xfrm>
            <a:off x="11942065" y="0"/>
            <a:ext cx="249936" cy="6860363"/>
          </a:xfrm>
          <a:prstGeom prst="rect">
            <a:avLst/>
          </a:prstGeom>
          <a:solidFill>
            <a:srgbClr val="5AB7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C3E20136-4B3A-69DA-B26A-255D12E3F53C}"/>
              </a:ext>
            </a:extLst>
          </p:cNvPr>
          <p:cNvSpPr/>
          <p:nvPr/>
        </p:nvSpPr>
        <p:spPr>
          <a:xfrm>
            <a:off x="11515050" y="-2365"/>
            <a:ext cx="427014" cy="6860363"/>
          </a:xfrm>
          <a:prstGeom prst="rect">
            <a:avLst/>
          </a:prstGeom>
          <a:solidFill>
            <a:srgbClr val="144F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6B13C921-6C1A-5574-6EC9-BADF84DDFA9B}"/>
              </a:ext>
            </a:extLst>
          </p:cNvPr>
          <p:cNvGrpSpPr/>
          <p:nvPr/>
        </p:nvGrpSpPr>
        <p:grpSpPr>
          <a:xfrm>
            <a:off x="7032546" y="140404"/>
            <a:ext cx="4382101" cy="3287411"/>
            <a:chOff x="7032546" y="140404"/>
            <a:chExt cx="4382101" cy="3287411"/>
          </a:xfrm>
        </p:grpSpPr>
        <p:pic>
          <p:nvPicPr>
            <p:cNvPr id="1026" name="Picture 2" descr="Mahatma Gandhi's Experiments with Football – Resistance vs Racism in South  Africa">
              <a:hlinkClick r:id="rId6"/>
              <a:extLst>
                <a:ext uri="{FF2B5EF4-FFF2-40B4-BE49-F238E27FC236}">
                  <a16:creationId xmlns:a16="http://schemas.microsoft.com/office/drawing/2014/main" id="{6AA0A271-4CE2-4DB4-C032-AA28414137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2546" y="140404"/>
              <a:ext cx="4268998" cy="3201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7">
              <a:extLst>
                <a:ext uri="{FF2B5EF4-FFF2-40B4-BE49-F238E27FC236}">
                  <a16:creationId xmlns:a16="http://schemas.microsoft.com/office/drawing/2014/main" id="{6D984D15-A3D3-5071-5C07-955F833472E3}"/>
                </a:ext>
              </a:extLst>
            </p:cNvPr>
            <p:cNvSpPr txBox="1"/>
            <p:nvPr/>
          </p:nvSpPr>
          <p:spPr>
            <a:xfrm>
              <a:off x="7754829" y="3120038"/>
              <a:ext cx="36598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i="1" dirty="0">
                  <a:highlight>
                    <a:srgbClr val="CBE8F5"/>
                  </a:highlight>
                  <a:latin typeface="Bahnschrift Light SemiCondensed" panose="020B0502040204020203" pitchFamily="34" charset="0"/>
                </a:rPr>
                <a:t> Click image to watch video</a:t>
              </a:r>
            </a:p>
          </p:txBody>
        </p:sp>
      </p:grpSp>
      <p:sp>
        <p:nvSpPr>
          <p:cNvPr id="4" name="TextBox 7">
            <a:extLst>
              <a:ext uri="{FF2B5EF4-FFF2-40B4-BE49-F238E27FC236}">
                <a16:creationId xmlns:a16="http://schemas.microsoft.com/office/drawing/2014/main" id="{2658C027-8887-BAB3-3370-37406D57E745}"/>
              </a:ext>
            </a:extLst>
          </p:cNvPr>
          <p:cNvSpPr txBox="1"/>
          <p:nvPr/>
        </p:nvSpPr>
        <p:spPr>
          <a:xfrm>
            <a:off x="7754829" y="6467717"/>
            <a:ext cx="3659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>
                <a:highlight>
                  <a:srgbClr val="CBE8F5"/>
                </a:highlight>
                <a:latin typeface="Bahnschrift Light SemiCondensed" panose="020B0502040204020203" pitchFamily="34" charset="0"/>
              </a:rPr>
              <a:t> Click image to visit footballpeaceacademy.com</a:t>
            </a:r>
          </a:p>
        </p:txBody>
      </p:sp>
    </p:spTree>
    <p:extLst>
      <p:ext uri="{BB962C8B-B14F-4D97-AF65-F5344CB8AC3E}">
        <p14:creationId xmlns:p14="http://schemas.microsoft.com/office/powerpoint/2010/main" val="404768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95397491-0906-3896-EA3D-F871660A0B02}"/>
              </a:ext>
            </a:extLst>
          </p:cNvPr>
          <p:cNvGrpSpPr/>
          <p:nvPr/>
        </p:nvGrpSpPr>
        <p:grpSpPr>
          <a:xfrm>
            <a:off x="0" y="-4729"/>
            <a:ext cx="809277" cy="6868640"/>
            <a:chOff x="0" y="-4729"/>
            <a:chExt cx="809277" cy="6868640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543FFB86-AD31-33ED-F753-8538B3A3EE76}"/>
                </a:ext>
              </a:extLst>
            </p:cNvPr>
            <p:cNvSpPr/>
            <p:nvPr/>
          </p:nvSpPr>
          <p:spPr>
            <a:xfrm rot="10800000">
              <a:off x="0" y="-4729"/>
              <a:ext cx="249936" cy="6860363"/>
            </a:xfrm>
            <a:prstGeom prst="rect">
              <a:avLst/>
            </a:prstGeom>
            <a:solidFill>
              <a:srgbClr val="5AB7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E0F45E9D-72C8-A6B8-578A-49B94CCB7986}"/>
                </a:ext>
              </a:extLst>
            </p:cNvPr>
            <p:cNvSpPr/>
            <p:nvPr/>
          </p:nvSpPr>
          <p:spPr>
            <a:xfrm rot="10800000">
              <a:off x="249937" y="-2364"/>
              <a:ext cx="427014" cy="6860363"/>
            </a:xfrm>
            <a:prstGeom prst="rect">
              <a:avLst/>
            </a:prstGeom>
            <a:solidFill>
              <a:srgbClr val="14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B7E5656D-CF43-8C61-199F-CB0C8C651BEF}"/>
                </a:ext>
              </a:extLst>
            </p:cNvPr>
            <p:cNvSpPr/>
            <p:nvPr/>
          </p:nvSpPr>
          <p:spPr>
            <a:xfrm>
              <a:off x="676953" y="3548"/>
              <a:ext cx="132324" cy="6860363"/>
            </a:xfrm>
            <a:prstGeom prst="rect">
              <a:avLst/>
            </a:prstGeom>
            <a:solidFill>
              <a:srgbClr val="CBE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sp>
        <p:nvSpPr>
          <p:cNvPr id="6" name="Retângulo 5">
            <a:extLst>
              <a:ext uri="{FF2B5EF4-FFF2-40B4-BE49-F238E27FC236}">
                <a16:creationId xmlns:a16="http://schemas.microsoft.com/office/drawing/2014/main" id="{41874AE6-EC82-2FF1-794C-1BA8EDBEC7D5}"/>
              </a:ext>
            </a:extLst>
          </p:cNvPr>
          <p:cNvSpPr/>
          <p:nvPr/>
        </p:nvSpPr>
        <p:spPr>
          <a:xfrm>
            <a:off x="7275050" y="-2366"/>
            <a:ext cx="4240001" cy="6860363"/>
          </a:xfrm>
          <a:prstGeom prst="rect">
            <a:avLst/>
          </a:prstGeom>
          <a:solidFill>
            <a:srgbClr val="CBE8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0DCFA69-75F1-ECF5-64DF-3A5C6CEA6753}"/>
              </a:ext>
            </a:extLst>
          </p:cNvPr>
          <p:cNvSpPr/>
          <p:nvPr/>
        </p:nvSpPr>
        <p:spPr>
          <a:xfrm>
            <a:off x="11942065" y="0"/>
            <a:ext cx="249936" cy="6860363"/>
          </a:xfrm>
          <a:prstGeom prst="rect">
            <a:avLst/>
          </a:prstGeom>
          <a:solidFill>
            <a:srgbClr val="5AB7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9D71C5B-A24D-92CD-21D3-FFE599F178BF}"/>
              </a:ext>
            </a:extLst>
          </p:cNvPr>
          <p:cNvSpPr/>
          <p:nvPr/>
        </p:nvSpPr>
        <p:spPr>
          <a:xfrm>
            <a:off x="11515050" y="-2365"/>
            <a:ext cx="427014" cy="6860363"/>
          </a:xfrm>
          <a:prstGeom prst="rect">
            <a:avLst/>
          </a:prstGeom>
          <a:solidFill>
            <a:srgbClr val="144F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4C55BA5B-88E5-F8EC-205F-AF5142494510}"/>
              </a:ext>
            </a:extLst>
          </p:cNvPr>
          <p:cNvSpPr txBox="1"/>
          <p:nvPr/>
        </p:nvSpPr>
        <p:spPr>
          <a:xfrm>
            <a:off x="1168538" y="1274078"/>
            <a:ext cx="57413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 sz="2100">
                <a:latin typeface="Bahnschrift Light SemiCondensed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en-US" sz="2000" dirty="0"/>
              <a:t>Through an innovative methodology, youth gain global knowledge </a:t>
            </a:r>
            <a:r>
              <a:rPr lang="en-US" sz="2000" b="1" dirty="0" err="1"/>
              <a:t>localise</a:t>
            </a:r>
            <a:r>
              <a:rPr lang="en-US" sz="2000" b="1" dirty="0"/>
              <a:t> the SDGs</a:t>
            </a:r>
            <a:r>
              <a:rPr lang="en-US" sz="2000" dirty="0"/>
              <a:t> and create a </a:t>
            </a:r>
            <a:r>
              <a:rPr lang="en-US" sz="2000" b="1" dirty="0"/>
              <a:t>peace model.</a:t>
            </a:r>
            <a:endParaRPr lang="en-GB" sz="2000" dirty="0"/>
          </a:p>
        </p:txBody>
      </p:sp>
      <p:pic>
        <p:nvPicPr>
          <p:cNvPr id="14" name="Picture 5" descr="A map of the world&#10;&#10;AI-generated content may be incorrect.">
            <a:extLst>
              <a:ext uri="{FF2B5EF4-FFF2-40B4-BE49-F238E27FC236}">
                <a16:creationId xmlns:a16="http://schemas.microsoft.com/office/drawing/2014/main" id="{1627B91F-C48D-CB79-42B8-08B67AB97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903" y="2380580"/>
            <a:ext cx="3736256" cy="1444007"/>
          </a:xfrm>
          <a:prstGeom prst="rect">
            <a:avLst/>
          </a:prstGeom>
        </p:spPr>
      </p:pic>
      <p:pic>
        <p:nvPicPr>
          <p:cNvPr id="15" name="Picture 7" descr="A map of the world with different colors&#10;&#10;AI-generated content may be incorrect.">
            <a:hlinkClick r:id="rId3"/>
            <a:extLst>
              <a:ext uri="{FF2B5EF4-FFF2-40B4-BE49-F238E27FC236}">
                <a16:creationId xmlns:a16="http://schemas.microsoft.com/office/drawing/2014/main" id="{FD3581E2-B276-4842-C25E-A6A5270C2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855" y="273379"/>
            <a:ext cx="3746353" cy="1961806"/>
          </a:xfrm>
          <a:prstGeom prst="rect">
            <a:avLst/>
          </a:prstGeom>
        </p:spPr>
      </p:pic>
      <p:pic>
        <p:nvPicPr>
          <p:cNvPr id="17" name="Imagem 16">
            <a:hlinkClick r:id="rId5"/>
            <a:extLst>
              <a:ext uri="{FF2B5EF4-FFF2-40B4-BE49-F238E27FC236}">
                <a16:creationId xmlns:a16="http://schemas.microsoft.com/office/drawing/2014/main" id="{B2793E01-E9AA-0129-144D-BD91892F3A9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40903" y="4031921"/>
            <a:ext cx="3736256" cy="25527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AB340048-512F-697F-D158-C9ED7DEBCD7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291" y="2235185"/>
            <a:ext cx="799083" cy="4040525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1289C535-E9BB-8AEA-3C46-216A6724FB14}"/>
              </a:ext>
            </a:extLst>
          </p:cNvPr>
          <p:cNvSpPr txBox="1"/>
          <p:nvPr/>
        </p:nvSpPr>
        <p:spPr>
          <a:xfrm>
            <a:off x="2203200" y="2380580"/>
            <a:ext cx="45125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>
              <a:spcAft>
                <a:spcPts val="1200"/>
              </a:spcAft>
              <a:buFont typeface="Arial" panose="020B0604020202020204" pitchFamily="34" charset="0"/>
              <a:buNone/>
              <a:defRPr sz="2000">
                <a:latin typeface="Bahnschrift Light SemiCondensed" panose="020B0502040204020203" pitchFamily="34" charset="0"/>
              </a:defRPr>
            </a:lvl1pPr>
          </a:lstStyle>
          <a:p>
            <a:r>
              <a:rPr lang="en-US" dirty="0"/>
              <a:t>The 8 Pillars of Positive Peace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0053813-42B5-F405-6253-C3E5F09B857F}"/>
              </a:ext>
            </a:extLst>
          </p:cNvPr>
          <p:cNvSpPr txBox="1"/>
          <p:nvPr/>
        </p:nvSpPr>
        <p:spPr>
          <a:xfrm>
            <a:off x="2203200" y="5666915"/>
            <a:ext cx="45125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>
              <a:spcAft>
                <a:spcPts val="1200"/>
              </a:spcAft>
              <a:buFont typeface="Arial" panose="020B0604020202020204" pitchFamily="34" charset="0"/>
              <a:buNone/>
              <a:defRPr sz="2000">
                <a:latin typeface="Bahnschrift Light SemiCondensed" panose="020B0502040204020203" pitchFamily="34" charset="0"/>
              </a:defRPr>
            </a:lvl1pPr>
          </a:lstStyle>
          <a:p>
            <a:r>
              <a:rPr lang="en-US" dirty="0"/>
              <a:t>Sport for Development and Peace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E391FD41-3CD2-4B44-D8EF-F5CFEA254178}"/>
              </a:ext>
            </a:extLst>
          </p:cNvPr>
          <p:cNvSpPr txBox="1"/>
          <p:nvPr/>
        </p:nvSpPr>
        <p:spPr>
          <a:xfrm>
            <a:off x="2203200" y="4571470"/>
            <a:ext cx="45125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>
              <a:spcAft>
                <a:spcPts val="1200"/>
              </a:spcAft>
              <a:buFont typeface="Arial" panose="020B0604020202020204" pitchFamily="34" charset="0"/>
              <a:buNone/>
              <a:defRPr sz="2000">
                <a:latin typeface="Bahnschrift Light SemiCondensed" panose="020B0502040204020203" pitchFamily="34" charset="0"/>
              </a:defRPr>
            </a:lvl1pPr>
          </a:lstStyle>
          <a:p>
            <a:r>
              <a:rPr lang="en-US" dirty="0"/>
              <a:t>Socio-emotional Learning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91B1659A-96F7-4599-0EA8-EDD85E002DC6}"/>
              </a:ext>
            </a:extLst>
          </p:cNvPr>
          <p:cNvSpPr txBox="1"/>
          <p:nvPr/>
        </p:nvSpPr>
        <p:spPr>
          <a:xfrm>
            <a:off x="2203200" y="3476025"/>
            <a:ext cx="45125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>
              <a:spcAft>
                <a:spcPts val="1200"/>
              </a:spcAft>
              <a:buFont typeface="Arial" panose="020B0604020202020204" pitchFamily="34" charset="0"/>
              <a:buNone/>
              <a:defRPr sz="2000">
                <a:latin typeface="Bahnschrift Light SemiCondensed" panose="020B0502040204020203" pitchFamily="34" charset="0"/>
              </a:defRPr>
            </a:lvl1pPr>
          </a:lstStyle>
          <a:p>
            <a:r>
              <a:rPr lang="en-US" dirty="0"/>
              <a:t>The 17 Sustainable Development Goals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794E1BA9-4ED7-FC59-7073-5B2F74457BFB}"/>
              </a:ext>
            </a:extLst>
          </p:cNvPr>
          <p:cNvSpPr txBox="1"/>
          <p:nvPr/>
        </p:nvSpPr>
        <p:spPr>
          <a:xfrm>
            <a:off x="7711379" y="1986068"/>
            <a:ext cx="3659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>
                <a:highlight>
                  <a:srgbClr val="CBE8F5"/>
                </a:highlight>
                <a:latin typeface="Bahnschrift Light SemiCondensed" panose="020B0502040204020203" pitchFamily="34" charset="0"/>
              </a:rPr>
              <a:t> Click image to see latest GPI</a:t>
            </a: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6AB27370-2468-F673-CADC-479357321604}"/>
              </a:ext>
            </a:extLst>
          </p:cNvPr>
          <p:cNvSpPr txBox="1"/>
          <p:nvPr/>
        </p:nvSpPr>
        <p:spPr>
          <a:xfrm>
            <a:off x="7754829" y="6357650"/>
            <a:ext cx="3659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>
                <a:highlight>
                  <a:srgbClr val="CBE8F5"/>
                </a:highlight>
                <a:latin typeface="Bahnschrift Light SemiCondensed" panose="020B0502040204020203" pitchFamily="34" charset="0"/>
              </a:rPr>
              <a:t> Click image to visit footballpeaceacademy.com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220E170A-055D-7B79-DE91-289616AEC178}"/>
              </a:ext>
            </a:extLst>
          </p:cNvPr>
          <p:cNvGrpSpPr/>
          <p:nvPr/>
        </p:nvGrpSpPr>
        <p:grpSpPr>
          <a:xfrm>
            <a:off x="1200999" y="436895"/>
            <a:ext cx="2500035" cy="421654"/>
            <a:chOff x="8490697" y="436895"/>
            <a:chExt cx="2500035" cy="421654"/>
          </a:xfrm>
        </p:grpSpPr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id="{D12788AD-0D2C-098C-1D2F-15E8995B22B8}"/>
                </a:ext>
              </a:extLst>
            </p:cNvPr>
            <p:cNvCxnSpPr>
              <a:cxnSpLocks/>
            </p:cNvCxnSpPr>
            <p:nvPr/>
          </p:nvCxnSpPr>
          <p:spPr>
            <a:xfrm>
              <a:off x="9786485" y="436895"/>
              <a:ext cx="0" cy="42165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AB43532C-DF80-360A-1FF8-BAB61BFB0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899629" y="465338"/>
              <a:ext cx="1091103" cy="337167"/>
            </a:xfrm>
            <a:prstGeom prst="rect">
              <a:avLst/>
            </a:prstGeom>
          </p:spPr>
        </p:pic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B79E6319-6D4F-2F71-A0C9-3CF74E9FC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0697" y="472308"/>
              <a:ext cx="1159696" cy="3534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0279376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DA89930B-CF55-0A85-1622-B54538C14552}"/>
              </a:ext>
            </a:extLst>
          </p:cNvPr>
          <p:cNvGrpSpPr/>
          <p:nvPr/>
        </p:nvGrpSpPr>
        <p:grpSpPr>
          <a:xfrm rot="10800000">
            <a:off x="0" y="-2368"/>
            <a:ext cx="11515047" cy="6871007"/>
            <a:chOff x="676954" y="-13005"/>
            <a:chExt cx="11515047" cy="6871007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DF3E1068-0BEE-2935-C0FD-7EB675F352CA}"/>
                </a:ext>
              </a:extLst>
            </p:cNvPr>
            <p:cNvSpPr/>
            <p:nvPr/>
          </p:nvSpPr>
          <p:spPr>
            <a:xfrm>
              <a:off x="676954" y="-10637"/>
              <a:ext cx="10838102" cy="6868639"/>
            </a:xfrm>
            <a:prstGeom prst="rect">
              <a:avLst/>
            </a:prstGeom>
            <a:solidFill>
              <a:srgbClr val="CBE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D9508BA3-84B4-0D28-593D-9079DC441618}"/>
                </a:ext>
              </a:extLst>
            </p:cNvPr>
            <p:cNvSpPr/>
            <p:nvPr/>
          </p:nvSpPr>
          <p:spPr>
            <a:xfrm>
              <a:off x="11942065" y="-13005"/>
              <a:ext cx="249936" cy="6868639"/>
            </a:xfrm>
            <a:prstGeom prst="rect">
              <a:avLst/>
            </a:prstGeom>
            <a:solidFill>
              <a:srgbClr val="5AB7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54F1ED9A-1E1A-301A-A2C6-1D6093191CDD}"/>
                </a:ext>
              </a:extLst>
            </p:cNvPr>
            <p:cNvSpPr/>
            <p:nvPr/>
          </p:nvSpPr>
          <p:spPr>
            <a:xfrm>
              <a:off x="11515050" y="-10640"/>
              <a:ext cx="427014" cy="6868639"/>
            </a:xfrm>
            <a:prstGeom prst="rect">
              <a:avLst/>
            </a:prstGeom>
            <a:solidFill>
              <a:srgbClr val="14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1818AD6F-FA01-DDCA-6051-1B07BC9A0F3B}"/>
              </a:ext>
            </a:extLst>
          </p:cNvPr>
          <p:cNvGrpSpPr/>
          <p:nvPr/>
        </p:nvGrpSpPr>
        <p:grpSpPr>
          <a:xfrm>
            <a:off x="11403811" y="0"/>
            <a:ext cx="788189" cy="6871006"/>
            <a:chOff x="11403812" y="-13005"/>
            <a:chExt cx="788189" cy="6871006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247E7D42-295B-ACC6-25A2-9F69BFCBEEEF}"/>
                </a:ext>
              </a:extLst>
            </p:cNvPr>
            <p:cNvSpPr/>
            <p:nvPr/>
          </p:nvSpPr>
          <p:spPr>
            <a:xfrm>
              <a:off x="11403812" y="-10638"/>
              <a:ext cx="111243" cy="6868639"/>
            </a:xfrm>
            <a:prstGeom prst="rect">
              <a:avLst/>
            </a:prstGeom>
            <a:solidFill>
              <a:srgbClr val="CBE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A5CB2D1F-1C38-F1EC-A7E0-2923546087C6}"/>
                </a:ext>
              </a:extLst>
            </p:cNvPr>
            <p:cNvSpPr/>
            <p:nvPr/>
          </p:nvSpPr>
          <p:spPr>
            <a:xfrm>
              <a:off x="11942065" y="-13005"/>
              <a:ext cx="249936" cy="6868639"/>
            </a:xfrm>
            <a:prstGeom prst="rect">
              <a:avLst/>
            </a:prstGeom>
            <a:solidFill>
              <a:srgbClr val="5AB7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22495BD8-0540-AEA5-1250-7A0D79A6CB9F}"/>
                </a:ext>
              </a:extLst>
            </p:cNvPr>
            <p:cNvSpPr/>
            <p:nvPr/>
          </p:nvSpPr>
          <p:spPr>
            <a:xfrm>
              <a:off x="11515050" y="-10640"/>
              <a:ext cx="427014" cy="6868639"/>
            </a:xfrm>
            <a:prstGeom prst="rect">
              <a:avLst/>
            </a:prstGeom>
            <a:solidFill>
              <a:srgbClr val="14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5" name="Video 8">
            <a:hlinkClick r:id="" action="ppaction://media"/>
            <a:extLst>
              <a:ext uri="{FF2B5EF4-FFF2-40B4-BE49-F238E27FC236}">
                <a16:creationId xmlns:a16="http://schemas.microsoft.com/office/drawing/2014/main" id="{E548D599-00FE-FA7C-8100-44AC50CE37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4850" y="1047750"/>
            <a:ext cx="2772696" cy="4655599"/>
          </a:xfrm>
          <a:prstGeom prst="rect">
            <a:avLst/>
          </a:prstGeom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A50DE693-C967-4CC1-4BC6-A062D3FC1C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9"/>
          <a:stretch>
            <a:fillRect/>
          </a:stretch>
        </p:blipFill>
        <p:spPr>
          <a:xfrm>
            <a:off x="1146510" y="1974935"/>
            <a:ext cx="3111330" cy="31113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0FE910-B305-5376-4AF7-D29398568C9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556" y="1974935"/>
            <a:ext cx="3160934" cy="3111330"/>
          </a:xfrm>
          <a:prstGeom prst="rect">
            <a:avLst/>
          </a:prstGeom>
        </p:spPr>
      </p:pic>
      <p:sp>
        <p:nvSpPr>
          <p:cNvPr id="2" name="TextBox 18">
            <a:extLst>
              <a:ext uri="{FF2B5EF4-FFF2-40B4-BE49-F238E27FC236}">
                <a16:creationId xmlns:a16="http://schemas.microsoft.com/office/drawing/2014/main" id="{C7B8746F-72E5-A005-CE36-3C160F6C0B81}"/>
              </a:ext>
            </a:extLst>
          </p:cNvPr>
          <p:cNvSpPr txBox="1"/>
          <p:nvPr/>
        </p:nvSpPr>
        <p:spPr>
          <a:xfrm>
            <a:off x="2748059" y="6077061"/>
            <a:ext cx="669588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en-GB" sz="2100" i="1" dirty="0">
                <a:latin typeface="Bahnschrift Light SemiCondensed" panose="020B0502040204020203" pitchFamily="34" charset="0"/>
              </a:rPr>
              <a:t>Learn more at footballpeaceacademy.com/</a:t>
            </a:r>
            <a:r>
              <a:rPr lang="en-GB" sz="2100" i="1" dirty="0" err="1">
                <a:latin typeface="Bahnschrift Light SemiCondensed" panose="020B0502040204020203" pitchFamily="34" charset="0"/>
              </a:rPr>
              <a:t>bucaramanga</a:t>
            </a:r>
            <a:endParaRPr lang="en-GB" sz="2100" i="1" dirty="0">
              <a:latin typeface="Bahnschrift Light SemiCondensed" panose="020B0502040204020203" pitchFamily="34" charset="0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42AD77DA-9744-7173-9A83-32DCFD449CE4}"/>
              </a:ext>
            </a:extLst>
          </p:cNvPr>
          <p:cNvGrpSpPr/>
          <p:nvPr/>
        </p:nvGrpSpPr>
        <p:grpSpPr>
          <a:xfrm>
            <a:off x="1200999" y="436895"/>
            <a:ext cx="2500035" cy="421654"/>
            <a:chOff x="8490697" y="436895"/>
            <a:chExt cx="2500035" cy="421654"/>
          </a:xfrm>
        </p:grpSpPr>
        <p:cxnSp>
          <p:nvCxnSpPr>
            <p:cNvPr id="4" name="Conector reto 3">
              <a:extLst>
                <a:ext uri="{FF2B5EF4-FFF2-40B4-BE49-F238E27FC236}">
                  <a16:creationId xmlns:a16="http://schemas.microsoft.com/office/drawing/2014/main" id="{CAB0572D-9A5B-24C9-29D6-6F2CD43FACB7}"/>
                </a:ext>
              </a:extLst>
            </p:cNvPr>
            <p:cNvCxnSpPr>
              <a:cxnSpLocks/>
            </p:cNvCxnSpPr>
            <p:nvPr/>
          </p:nvCxnSpPr>
          <p:spPr>
            <a:xfrm>
              <a:off x="9786485" y="436895"/>
              <a:ext cx="0" cy="42165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5C9D0F68-766E-9648-133D-0FA619AC5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899629" y="465338"/>
              <a:ext cx="1091103" cy="337167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A9110EDA-DBCB-0F05-76A2-DECA5D5BF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0697" y="472308"/>
              <a:ext cx="1159696" cy="3534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09582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5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32702-7DAC-2928-520E-3C9E74AF7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4FD953D4-0342-5E86-53E7-AD9FC81FB0C4}"/>
              </a:ext>
            </a:extLst>
          </p:cNvPr>
          <p:cNvGrpSpPr/>
          <p:nvPr/>
        </p:nvGrpSpPr>
        <p:grpSpPr>
          <a:xfrm rot="10800000">
            <a:off x="0" y="-2368"/>
            <a:ext cx="11515047" cy="6871007"/>
            <a:chOff x="676954" y="-13005"/>
            <a:chExt cx="11515047" cy="6871007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29D70D9B-8AAD-D937-18FD-2EEC56F85BC4}"/>
                </a:ext>
              </a:extLst>
            </p:cNvPr>
            <p:cNvSpPr/>
            <p:nvPr/>
          </p:nvSpPr>
          <p:spPr>
            <a:xfrm>
              <a:off x="676954" y="-10637"/>
              <a:ext cx="10838102" cy="6868639"/>
            </a:xfrm>
            <a:prstGeom prst="rect">
              <a:avLst/>
            </a:prstGeom>
            <a:solidFill>
              <a:srgbClr val="CBE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42747FB4-08A7-EDD5-C978-8A0A42BFC6D4}"/>
                </a:ext>
              </a:extLst>
            </p:cNvPr>
            <p:cNvSpPr/>
            <p:nvPr/>
          </p:nvSpPr>
          <p:spPr>
            <a:xfrm>
              <a:off x="11942065" y="-13005"/>
              <a:ext cx="249936" cy="6868639"/>
            </a:xfrm>
            <a:prstGeom prst="rect">
              <a:avLst/>
            </a:prstGeom>
            <a:solidFill>
              <a:srgbClr val="5AB7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E82A948B-0D49-D4F7-0E86-0085A6FADCC9}"/>
                </a:ext>
              </a:extLst>
            </p:cNvPr>
            <p:cNvSpPr/>
            <p:nvPr/>
          </p:nvSpPr>
          <p:spPr>
            <a:xfrm>
              <a:off x="11515050" y="-10640"/>
              <a:ext cx="427014" cy="6868639"/>
            </a:xfrm>
            <a:prstGeom prst="rect">
              <a:avLst/>
            </a:prstGeom>
            <a:solidFill>
              <a:srgbClr val="14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C7AA87AE-732F-AA76-D98C-6A8EF0AA5A9B}"/>
              </a:ext>
            </a:extLst>
          </p:cNvPr>
          <p:cNvGrpSpPr/>
          <p:nvPr/>
        </p:nvGrpSpPr>
        <p:grpSpPr>
          <a:xfrm>
            <a:off x="11403811" y="0"/>
            <a:ext cx="788189" cy="6871006"/>
            <a:chOff x="11403812" y="-13005"/>
            <a:chExt cx="788189" cy="6871006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33175097-9FB6-B2AD-72B5-04634D985AF0}"/>
                </a:ext>
              </a:extLst>
            </p:cNvPr>
            <p:cNvSpPr/>
            <p:nvPr/>
          </p:nvSpPr>
          <p:spPr>
            <a:xfrm>
              <a:off x="11403812" y="-10638"/>
              <a:ext cx="111243" cy="6868639"/>
            </a:xfrm>
            <a:prstGeom prst="rect">
              <a:avLst/>
            </a:prstGeom>
            <a:solidFill>
              <a:srgbClr val="CBE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52CD6E55-8A49-2A69-8DCC-7DE223322E1A}"/>
                </a:ext>
              </a:extLst>
            </p:cNvPr>
            <p:cNvSpPr/>
            <p:nvPr/>
          </p:nvSpPr>
          <p:spPr>
            <a:xfrm>
              <a:off x="11942065" y="-13005"/>
              <a:ext cx="249936" cy="6868639"/>
            </a:xfrm>
            <a:prstGeom prst="rect">
              <a:avLst/>
            </a:prstGeom>
            <a:solidFill>
              <a:srgbClr val="5AB7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1ED07D1E-6131-A6DC-D081-27B7D80514E9}"/>
                </a:ext>
              </a:extLst>
            </p:cNvPr>
            <p:cNvSpPr/>
            <p:nvPr/>
          </p:nvSpPr>
          <p:spPr>
            <a:xfrm>
              <a:off x="11515050" y="-10640"/>
              <a:ext cx="427014" cy="6868639"/>
            </a:xfrm>
            <a:prstGeom prst="rect">
              <a:avLst/>
            </a:prstGeom>
            <a:solidFill>
              <a:srgbClr val="14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4D191EA9-7C02-15E3-1BD2-58BE930F13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9408" y="1403435"/>
            <a:ext cx="7113183" cy="5029020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88FDFF1F-C3F2-9AA8-CA55-976433B6F2FE}"/>
              </a:ext>
            </a:extLst>
          </p:cNvPr>
          <p:cNvGrpSpPr/>
          <p:nvPr/>
        </p:nvGrpSpPr>
        <p:grpSpPr>
          <a:xfrm>
            <a:off x="1200999" y="436895"/>
            <a:ext cx="2500035" cy="421654"/>
            <a:chOff x="8490697" y="436895"/>
            <a:chExt cx="2500035" cy="421654"/>
          </a:xfrm>
        </p:grpSpPr>
        <p:cxnSp>
          <p:nvCxnSpPr>
            <p:cNvPr id="4" name="Conector reto 3">
              <a:extLst>
                <a:ext uri="{FF2B5EF4-FFF2-40B4-BE49-F238E27FC236}">
                  <a16:creationId xmlns:a16="http://schemas.microsoft.com/office/drawing/2014/main" id="{830DD578-4939-C59D-056F-1D05C7E9FDBA}"/>
                </a:ext>
              </a:extLst>
            </p:cNvPr>
            <p:cNvCxnSpPr>
              <a:cxnSpLocks/>
            </p:cNvCxnSpPr>
            <p:nvPr/>
          </p:nvCxnSpPr>
          <p:spPr>
            <a:xfrm>
              <a:off x="9786485" y="436895"/>
              <a:ext cx="0" cy="42165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49B2D86A-2C09-E1E7-CE86-5F1DFFBCB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899629" y="465338"/>
              <a:ext cx="1091103" cy="337167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51478C8B-BC7F-A135-2F90-9F38E5E25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0697" y="472308"/>
              <a:ext cx="1159696" cy="3534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8377618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AD03C34-2B37-5438-616E-6DF111A07463}"/>
              </a:ext>
            </a:extLst>
          </p:cNvPr>
          <p:cNvSpPr/>
          <p:nvPr/>
        </p:nvSpPr>
        <p:spPr>
          <a:xfrm>
            <a:off x="6976364" y="3548"/>
            <a:ext cx="4448017" cy="6860363"/>
          </a:xfrm>
          <a:prstGeom prst="rect">
            <a:avLst/>
          </a:prstGeom>
          <a:solidFill>
            <a:srgbClr val="CBE8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9C578D51-B4BE-213D-D73C-053FB024BB3C}"/>
              </a:ext>
            </a:extLst>
          </p:cNvPr>
          <p:cNvSpPr txBox="1"/>
          <p:nvPr/>
        </p:nvSpPr>
        <p:spPr>
          <a:xfrm>
            <a:off x="1232215" y="1097796"/>
            <a:ext cx="4021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Bahnschrift SemiCondensed" panose="020B0502040204020203" pitchFamily="34" charset="0"/>
              </a:rPr>
              <a:t>Learn more at:</a:t>
            </a:r>
            <a:endParaRPr lang="en-GB" sz="2800" dirty="0">
              <a:latin typeface="Bahnschrift SemiCondensed" panose="020B0502040204020203" pitchFamily="34" charset="0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03B22A6E-60E6-76CE-2B0F-8B3DAA50005F}"/>
              </a:ext>
            </a:extLst>
          </p:cNvPr>
          <p:cNvGrpSpPr/>
          <p:nvPr/>
        </p:nvGrpSpPr>
        <p:grpSpPr>
          <a:xfrm>
            <a:off x="0" y="-4729"/>
            <a:ext cx="809277" cy="6868640"/>
            <a:chOff x="0" y="-4729"/>
            <a:chExt cx="809277" cy="6868640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F9E69099-9062-31BD-E2D4-7BF8E016F1A6}"/>
                </a:ext>
              </a:extLst>
            </p:cNvPr>
            <p:cNvSpPr/>
            <p:nvPr/>
          </p:nvSpPr>
          <p:spPr>
            <a:xfrm rot="10800000">
              <a:off x="0" y="-4729"/>
              <a:ext cx="249936" cy="6860363"/>
            </a:xfrm>
            <a:prstGeom prst="rect">
              <a:avLst/>
            </a:prstGeom>
            <a:solidFill>
              <a:srgbClr val="5AB7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9D9261BB-481B-5FCE-5036-02DAAF46C13F}"/>
                </a:ext>
              </a:extLst>
            </p:cNvPr>
            <p:cNvSpPr/>
            <p:nvPr/>
          </p:nvSpPr>
          <p:spPr>
            <a:xfrm rot="10800000">
              <a:off x="249937" y="-2364"/>
              <a:ext cx="427014" cy="6860363"/>
            </a:xfrm>
            <a:prstGeom prst="rect">
              <a:avLst/>
            </a:prstGeom>
            <a:solidFill>
              <a:srgbClr val="14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A81BC3AE-EB11-AAE0-1F8E-35090091CCD1}"/>
                </a:ext>
              </a:extLst>
            </p:cNvPr>
            <p:cNvSpPr/>
            <p:nvPr/>
          </p:nvSpPr>
          <p:spPr>
            <a:xfrm>
              <a:off x="676953" y="3548"/>
              <a:ext cx="132324" cy="6860363"/>
            </a:xfrm>
            <a:prstGeom prst="rect">
              <a:avLst/>
            </a:prstGeom>
            <a:solidFill>
              <a:srgbClr val="CBE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4850F87-FCE0-11D2-7564-36CEE0C9248B}"/>
              </a:ext>
            </a:extLst>
          </p:cNvPr>
          <p:cNvSpPr txBox="1"/>
          <p:nvPr/>
        </p:nvSpPr>
        <p:spPr>
          <a:xfrm>
            <a:off x="2331450" y="1916241"/>
            <a:ext cx="3753306" cy="8361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>
              <a:spcAft>
                <a:spcPts val="1200"/>
              </a:spcAft>
              <a:buFont typeface="Arial" panose="020B0604020202020204" pitchFamily="34" charset="0"/>
              <a:buNone/>
              <a:defRPr sz="2000">
                <a:latin typeface="Bahnschrift Light SemiCondensed" panose="020B0502040204020203" pitchFamily="34" charset="0"/>
              </a:defRPr>
            </a:lvl1pPr>
          </a:lstStyle>
          <a:p>
            <a:pPr>
              <a:spcAft>
                <a:spcPts val="1000"/>
              </a:spcAft>
            </a:pPr>
            <a:r>
              <a:rPr lang="en-US" dirty="0"/>
              <a:t>footballpeaceacademy.com</a:t>
            </a:r>
          </a:p>
          <a:p>
            <a:pPr>
              <a:spcAft>
                <a:spcPts val="1000"/>
              </a:spcAft>
            </a:pPr>
            <a:r>
              <a:rPr lang="en-US" dirty="0"/>
              <a:t>golesporlapaz.org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284D5DD-C7DA-16EA-470E-1BF17A2679E9}"/>
              </a:ext>
            </a:extLst>
          </p:cNvPr>
          <p:cNvSpPr txBox="1"/>
          <p:nvPr/>
        </p:nvSpPr>
        <p:spPr>
          <a:xfrm>
            <a:off x="2331450" y="4115884"/>
            <a:ext cx="36971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>
              <a:spcAft>
                <a:spcPts val="1200"/>
              </a:spcAft>
              <a:buFont typeface="Arial" panose="020B0604020202020204" pitchFamily="34" charset="0"/>
              <a:buNone/>
              <a:defRPr sz="2000">
                <a:latin typeface="Bahnschrift Light SemiCondensed" panose="020B0502040204020203" pitchFamily="34" charset="0"/>
              </a:defRPr>
            </a:lvl1pPr>
          </a:lstStyle>
          <a:p>
            <a:r>
              <a:rPr lang="en-US" dirty="0"/>
              <a:t>/</a:t>
            </a:r>
            <a:r>
              <a:rPr lang="en-US" dirty="0" err="1"/>
              <a:t>golesporlapazbga</a:t>
            </a:r>
            <a:endParaRPr lang="en-US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95F9E81-5B82-56E7-773A-404D895201D3}"/>
              </a:ext>
            </a:extLst>
          </p:cNvPr>
          <p:cNvSpPr txBox="1"/>
          <p:nvPr/>
        </p:nvSpPr>
        <p:spPr>
          <a:xfrm>
            <a:off x="2331450" y="3314352"/>
            <a:ext cx="36023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>
              <a:spcAft>
                <a:spcPts val="1200"/>
              </a:spcAft>
              <a:buFont typeface="Arial" panose="020B0604020202020204" pitchFamily="34" charset="0"/>
              <a:buNone/>
              <a:defRPr sz="2000">
                <a:latin typeface="Bahnschrift Light SemiCondensed" panose="020B0502040204020203" pitchFamily="34" charset="0"/>
              </a:defRPr>
            </a:lvl1pPr>
          </a:lstStyle>
          <a:p>
            <a:r>
              <a:rPr lang="en-US" dirty="0"/>
              <a:t>golesporlapaz.org/volunteer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423285B6-F755-212F-A8FC-7E28B704DE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539" y="1916241"/>
            <a:ext cx="716281" cy="4450902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6104DC69-A83C-47C8-8452-8CAD3FD47136}"/>
              </a:ext>
            </a:extLst>
          </p:cNvPr>
          <p:cNvSpPr txBox="1"/>
          <p:nvPr/>
        </p:nvSpPr>
        <p:spPr>
          <a:xfrm>
            <a:off x="2331450" y="4978476"/>
            <a:ext cx="36971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>
              <a:spcAft>
                <a:spcPts val="1200"/>
              </a:spcAft>
              <a:buFont typeface="Arial" panose="020B0604020202020204" pitchFamily="34" charset="0"/>
              <a:buNone/>
              <a:defRPr sz="2000">
                <a:latin typeface="Bahnschrift Light SemiCondensed" panose="020B0502040204020203" pitchFamily="34" charset="0"/>
              </a:defRPr>
            </a:lvl1pPr>
          </a:lstStyle>
          <a:p>
            <a:r>
              <a:rPr lang="en-US" dirty="0"/>
              <a:t>/</a:t>
            </a:r>
            <a:r>
              <a:rPr lang="en-US" dirty="0" err="1"/>
              <a:t>golesporlapaz</a:t>
            </a:r>
            <a:endParaRPr lang="en-US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996E658-F13D-C14B-DCC7-575DB022FDF3}"/>
              </a:ext>
            </a:extLst>
          </p:cNvPr>
          <p:cNvSpPr txBox="1"/>
          <p:nvPr/>
        </p:nvSpPr>
        <p:spPr>
          <a:xfrm>
            <a:off x="2331450" y="5841068"/>
            <a:ext cx="36971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>
              <a:spcAft>
                <a:spcPts val="1200"/>
              </a:spcAft>
              <a:buFont typeface="Arial" panose="020B0604020202020204" pitchFamily="34" charset="0"/>
              <a:buNone/>
              <a:defRPr sz="2000">
                <a:latin typeface="Bahnschrift Light SemiCondensed" panose="020B0502040204020203" pitchFamily="34" charset="0"/>
              </a:defRPr>
            </a:lvl1pPr>
          </a:lstStyle>
          <a:p>
            <a:r>
              <a:rPr lang="en-US" dirty="0"/>
              <a:t>/</a:t>
            </a:r>
            <a:r>
              <a:rPr lang="pt-BR" dirty="0" err="1"/>
              <a:t>fundación</a:t>
            </a:r>
            <a:r>
              <a:rPr lang="pt-BR" dirty="0"/>
              <a:t>-goles-por-</a:t>
            </a:r>
            <a:r>
              <a:rPr lang="pt-BR" dirty="0" err="1"/>
              <a:t>la</a:t>
            </a:r>
            <a:r>
              <a:rPr lang="pt-BR" dirty="0"/>
              <a:t>-paz</a:t>
            </a:r>
            <a:endParaRPr lang="en-US" dirty="0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478CB98C-751A-CB95-48F8-A79B9EE396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25265" y="286698"/>
            <a:ext cx="3950218" cy="2962664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4CF90459-0C79-2ED2-12AE-61F448EB4B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5264" y="3608639"/>
            <a:ext cx="3950219" cy="2962664"/>
          </a:xfrm>
          <a:prstGeom prst="rect">
            <a:avLst/>
          </a:prstGeom>
        </p:spPr>
      </p:pic>
      <p:grpSp>
        <p:nvGrpSpPr>
          <p:cNvPr id="23" name="Agrupar 22">
            <a:extLst>
              <a:ext uri="{FF2B5EF4-FFF2-40B4-BE49-F238E27FC236}">
                <a16:creationId xmlns:a16="http://schemas.microsoft.com/office/drawing/2014/main" id="{0F3019F6-0439-15A0-09AA-60BBC90DD537}"/>
              </a:ext>
            </a:extLst>
          </p:cNvPr>
          <p:cNvGrpSpPr/>
          <p:nvPr/>
        </p:nvGrpSpPr>
        <p:grpSpPr>
          <a:xfrm>
            <a:off x="11424383" y="-2363"/>
            <a:ext cx="767617" cy="6857997"/>
            <a:chOff x="0" y="1"/>
            <a:chExt cx="767617" cy="6857997"/>
          </a:xfrm>
        </p:grpSpPr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BDE74F7E-B94E-4330-E466-E8E57F0C888B}"/>
                </a:ext>
              </a:extLst>
            </p:cNvPr>
            <p:cNvSpPr/>
            <p:nvPr/>
          </p:nvSpPr>
          <p:spPr>
            <a:xfrm>
              <a:off x="0" y="1"/>
              <a:ext cx="767617" cy="886968"/>
            </a:xfrm>
            <a:prstGeom prst="rect">
              <a:avLst/>
            </a:prstGeom>
            <a:solidFill>
              <a:srgbClr val="5AB7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4398F93D-13E7-30DE-A67D-0D59A0972461}"/>
                </a:ext>
              </a:extLst>
            </p:cNvPr>
            <p:cNvSpPr/>
            <p:nvPr/>
          </p:nvSpPr>
          <p:spPr>
            <a:xfrm>
              <a:off x="0" y="884605"/>
              <a:ext cx="767617" cy="2868328"/>
            </a:xfrm>
            <a:prstGeom prst="rect">
              <a:avLst/>
            </a:prstGeom>
            <a:solidFill>
              <a:srgbClr val="2594C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C0E6EDB-D1DE-1437-4FBF-2C4483F065CA}"/>
                </a:ext>
              </a:extLst>
            </p:cNvPr>
            <p:cNvSpPr/>
            <p:nvPr/>
          </p:nvSpPr>
          <p:spPr>
            <a:xfrm>
              <a:off x="0" y="3752933"/>
              <a:ext cx="767617" cy="1943779"/>
            </a:xfrm>
            <a:prstGeom prst="rect">
              <a:avLst/>
            </a:prstGeom>
            <a:solidFill>
              <a:srgbClr val="1E79A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C098D4DD-D549-2659-82D2-60F527D26339}"/>
                </a:ext>
              </a:extLst>
            </p:cNvPr>
            <p:cNvSpPr/>
            <p:nvPr/>
          </p:nvSpPr>
          <p:spPr>
            <a:xfrm>
              <a:off x="0" y="5696711"/>
              <a:ext cx="767617" cy="1161287"/>
            </a:xfrm>
            <a:prstGeom prst="rect">
              <a:avLst/>
            </a:prstGeom>
            <a:solidFill>
              <a:srgbClr val="14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FE488316-D169-20F9-D45E-F1341609387F}"/>
              </a:ext>
            </a:extLst>
          </p:cNvPr>
          <p:cNvGrpSpPr/>
          <p:nvPr/>
        </p:nvGrpSpPr>
        <p:grpSpPr>
          <a:xfrm>
            <a:off x="1200999" y="436895"/>
            <a:ext cx="2500035" cy="421654"/>
            <a:chOff x="8490697" y="436895"/>
            <a:chExt cx="2500035" cy="421654"/>
          </a:xfrm>
        </p:grpSpPr>
        <p:cxnSp>
          <p:nvCxnSpPr>
            <p:cNvPr id="4" name="Conector reto 3">
              <a:extLst>
                <a:ext uri="{FF2B5EF4-FFF2-40B4-BE49-F238E27FC236}">
                  <a16:creationId xmlns:a16="http://schemas.microsoft.com/office/drawing/2014/main" id="{4F9A0963-B11A-CCBA-A7BE-193776660660}"/>
                </a:ext>
              </a:extLst>
            </p:cNvPr>
            <p:cNvCxnSpPr>
              <a:cxnSpLocks/>
            </p:cNvCxnSpPr>
            <p:nvPr/>
          </p:nvCxnSpPr>
          <p:spPr>
            <a:xfrm>
              <a:off x="9786485" y="436895"/>
              <a:ext cx="0" cy="42165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4C665C1E-2A71-8186-1F6D-4902652F9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899629" y="465338"/>
              <a:ext cx="1091103" cy="337167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96B39895-BC98-4028-DFB8-EAB1E3DFE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0697" y="472308"/>
              <a:ext cx="1159696" cy="3534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2087347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Elipse 30">
            <a:extLst>
              <a:ext uri="{FF2B5EF4-FFF2-40B4-BE49-F238E27FC236}">
                <a16:creationId xmlns:a16="http://schemas.microsoft.com/office/drawing/2014/main" id="{13264824-89A8-3EC7-8D89-BE888462DE09}"/>
              </a:ext>
            </a:extLst>
          </p:cNvPr>
          <p:cNvSpPr/>
          <p:nvPr/>
        </p:nvSpPr>
        <p:spPr>
          <a:xfrm>
            <a:off x="5319734" y="2188525"/>
            <a:ext cx="4215600" cy="4214442"/>
          </a:xfrm>
          <a:prstGeom prst="ellipse">
            <a:avLst/>
          </a:prstGeom>
          <a:solidFill>
            <a:srgbClr val="CBE8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írculo Parcial 31">
            <a:extLst>
              <a:ext uri="{FF2B5EF4-FFF2-40B4-BE49-F238E27FC236}">
                <a16:creationId xmlns:a16="http://schemas.microsoft.com/office/drawing/2014/main" id="{02228DBD-2203-1227-0C62-E4182A5345E9}"/>
              </a:ext>
            </a:extLst>
          </p:cNvPr>
          <p:cNvSpPr>
            <a:spLocks noChangeAspect="1"/>
          </p:cNvSpPr>
          <p:nvPr/>
        </p:nvSpPr>
        <p:spPr>
          <a:xfrm>
            <a:off x="5266940" y="2135746"/>
            <a:ext cx="4321187" cy="4320000"/>
          </a:xfrm>
          <a:prstGeom prst="pie">
            <a:avLst/>
          </a:prstGeom>
          <a:solidFill>
            <a:srgbClr val="5AB7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7E176FCA-60EE-D2EC-65EC-3187CC3C7DEF}"/>
              </a:ext>
            </a:extLst>
          </p:cNvPr>
          <p:cNvSpPr txBox="1"/>
          <p:nvPr/>
        </p:nvSpPr>
        <p:spPr>
          <a:xfrm>
            <a:off x="3022736" y="1045478"/>
            <a:ext cx="8809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Bahnschrift SemiCondensed" panose="020B0502040204020203" pitchFamily="34" charset="0"/>
              </a:rPr>
              <a:t>MORE THAN A GAME </a:t>
            </a:r>
          </a:p>
          <a:p>
            <a:r>
              <a:rPr lang="en-GB" sz="2600" dirty="0">
                <a:latin typeface="Bahnschrift SemiCondensed" panose="020B0502040204020203" pitchFamily="34" charset="0"/>
              </a:rPr>
              <a:t>Football &amp; Peacebuilding in Spaces From the Local to the Global</a:t>
            </a:r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8B5A7CAA-27A0-D0FD-00B6-F1889533577F}"/>
              </a:ext>
            </a:extLst>
          </p:cNvPr>
          <p:cNvGrpSpPr/>
          <p:nvPr/>
        </p:nvGrpSpPr>
        <p:grpSpPr>
          <a:xfrm>
            <a:off x="0" y="-4729"/>
            <a:ext cx="2500503" cy="6868640"/>
            <a:chOff x="0" y="-4729"/>
            <a:chExt cx="2500503" cy="6868640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6BBDD4F3-E07E-DBB7-529A-28861C529F47}"/>
                </a:ext>
              </a:extLst>
            </p:cNvPr>
            <p:cNvSpPr/>
            <p:nvPr/>
          </p:nvSpPr>
          <p:spPr>
            <a:xfrm rot="10800000">
              <a:off x="0" y="-4729"/>
              <a:ext cx="249936" cy="6860363"/>
            </a:xfrm>
            <a:prstGeom prst="rect">
              <a:avLst/>
            </a:prstGeom>
            <a:solidFill>
              <a:srgbClr val="5AB7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922E046-9B9E-8395-2386-F2EF2B37F04F}"/>
                </a:ext>
              </a:extLst>
            </p:cNvPr>
            <p:cNvSpPr/>
            <p:nvPr/>
          </p:nvSpPr>
          <p:spPr>
            <a:xfrm rot="10800000">
              <a:off x="249937" y="-2364"/>
              <a:ext cx="427014" cy="6860363"/>
            </a:xfrm>
            <a:prstGeom prst="rect">
              <a:avLst/>
            </a:prstGeom>
            <a:solidFill>
              <a:srgbClr val="14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3FF220C4-2C8C-F179-E04E-A0A5E3C48915}"/>
                </a:ext>
              </a:extLst>
            </p:cNvPr>
            <p:cNvSpPr/>
            <p:nvPr/>
          </p:nvSpPr>
          <p:spPr>
            <a:xfrm>
              <a:off x="676952" y="3548"/>
              <a:ext cx="1823551" cy="6860363"/>
            </a:xfrm>
            <a:prstGeom prst="rect">
              <a:avLst/>
            </a:prstGeom>
            <a:solidFill>
              <a:srgbClr val="CBE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C16ABECA-A738-E0CC-3040-E1C83B328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276" y="113779"/>
              <a:ext cx="1558902" cy="6630442"/>
            </a:xfrm>
            <a:prstGeom prst="rect">
              <a:avLst/>
            </a:prstGeom>
          </p:spPr>
        </p:pic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46B40C2B-B2E1-AE9A-14F2-032A37DAB246}"/>
              </a:ext>
            </a:extLst>
          </p:cNvPr>
          <p:cNvGrpSpPr>
            <a:grpSpLocks noChangeAspect="1"/>
          </p:cNvGrpSpPr>
          <p:nvPr/>
        </p:nvGrpSpPr>
        <p:grpSpPr>
          <a:xfrm>
            <a:off x="3022737" y="436895"/>
            <a:ext cx="2538847" cy="421654"/>
            <a:chOff x="1139073" y="609081"/>
            <a:chExt cx="4451093" cy="739242"/>
          </a:xfrm>
        </p:grpSpPr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C1ECF054-9F9E-74B0-AD64-967C44E06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81"/>
            <a:stretch>
              <a:fillRect/>
            </a:stretch>
          </p:blipFill>
          <p:spPr>
            <a:xfrm>
              <a:off x="3665951" y="646331"/>
              <a:ext cx="1924215" cy="644508"/>
            </a:xfrm>
            <a:prstGeom prst="rect">
              <a:avLst/>
            </a:prstGeom>
          </p:spPr>
        </p:pic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A2D81F61-0EC5-4F34-A981-AE6F57451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39073" y="609081"/>
              <a:ext cx="2146640" cy="719008"/>
            </a:xfrm>
            <a:prstGeom prst="rect">
              <a:avLst/>
            </a:prstGeom>
          </p:spPr>
        </p:pic>
        <p:cxnSp>
          <p:nvCxnSpPr>
            <p:cNvPr id="28" name="Conector reto 27">
              <a:extLst>
                <a:ext uri="{FF2B5EF4-FFF2-40B4-BE49-F238E27FC236}">
                  <a16:creationId xmlns:a16="http://schemas.microsoft.com/office/drawing/2014/main" id="{C088CF99-EF3F-C287-F961-9FC7171404B6}"/>
                </a:ext>
              </a:extLst>
            </p:cNvPr>
            <p:cNvCxnSpPr>
              <a:cxnSpLocks/>
            </p:cNvCxnSpPr>
            <p:nvPr/>
          </p:nvCxnSpPr>
          <p:spPr>
            <a:xfrm>
              <a:off x="3467576" y="609081"/>
              <a:ext cx="0" cy="73924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TextBox 8">
            <a:extLst>
              <a:ext uri="{FF2B5EF4-FFF2-40B4-BE49-F238E27FC236}">
                <a16:creationId xmlns:a16="http://schemas.microsoft.com/office/drawing/2014/main" id="{10B988DF-FEA6-0F2C-BC2E-43BA7C07D6C0}"/>
              </a:ext>
            </a:extLst>
          </p:cNvPr>
          <p:cNvSpPr txBox="1"/>
          <p:nvPr/>
        </p:nvSpPr>
        <p:spPr>
          <a:xfrm>
            <a:off x="7640337" y="2983507"/>
            <a:ext cx="1250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Bahnschrift Light SemiCondensed" panose="020B0502040204020203" pitchFamily="34" charset="0"/>
              </a:rPr>
              <a:t>1. The Global Space:</a:t>
            </a:r>
          </a:p>
          <a:p>
            <a:pPr algn="ctr"/>
            <a:r>
              <a:rPr lang="en-GB" sz="1400" dirty="0">
                <a:latin typeface="Bahnschrift Light SemiCondensed" panose="020B0502040204020203" pitchFamily="34" charset="0"/>
              </a:rPr>
              <a:t>International politics</a:t>
            </a:r>
          </a:p>
        </p:txBody>
      </p:sp>
      <p:sp>
        <p:nvSpPr>
          <p:cNvPr id="39" name="TextBox 8">
            <a:extLst>
              <a:ext uri="{FF2B5EF4-FFF2-40B4-BE49-F238E27FC236}">
                <a16:creationId xmlns:a16="http://schemas.microsoft.com/office/drawing/2014/main" id="{21D04EBE-FB31-3F1A-DF0D-FD7E8193ED22}"/>
              </a:ext>
            </a:extLst>
          </p:cNvPr>
          <p:cNvSpPr txBox="1"/>
          <p:nvPr/>
        </p:nvSpPr>
        <p:spPr>
          <a:xfrm>
            <a:off x="5881356" y="4856268"/>
            <a:ext cx="1537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2"/>
                </a:solidFill>
                <a:latin typeface="Bahnschrift Light SemiCondensed" panose="020B0502040204020203" pitchFamily="34" charset="0"/>
              </a:defRPr>
            </a:lvl1pPr>
          </a:lstStyle>
          <a:p>
            <a:r>
              <a:rPr lang="en-GB" dirty="0"/>
              <a:t>3. The Human Space</a:t>
            </a:r>
          </a:p>
        </p:txBody>
      </p:sp>
      <p:sp>
        <p:nvSpPr>
          <p:cNvPr id="42" name="TextBox 8">
            <a:extLst>
              <a:ext uri="{FF2B5EF4-FFF2-40B4-BE49-F238E27FC236}">
                <a16:creationId xmlns:a16="http://schemas.microsoft.com/office/drawing/2014/main" id="{1A418C0D-943C-78FB-E614-2A46EFFA95F2}"/>
              </a:ext>
            </a:extLst>
          </p:cNvPr>
          <p:cNvSpPr txBox="1"/>
          <p:nvPr/>
        </p:nvSpPr>
        <p:spPr>
          <a:xfrm>
            <a:off x="7579460" y="4856268"/>
            <a:ext cx="1372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2"/>
                </a:solidFill>
                <a:latin typeface="Bahnschrift Light SemiCondensed" panose="020B0502040204020203" pitchFamily="34" charset="0"/>
              </a:rPr>
              <a:t>2. The Social Space</a:t>
            </a:r>
          </a:p>
        </p:txBody>
      </p:sp>
      <p:sp>
        <p:nvSpPr>
          <p:cNvPr id="43" name="TextBox 8">
            <a:extLst>
              <a:ext uri="{FF2B5EF4-FFF2-40B4-BE49-F238E27FC236}">
                <a16:creationId xmlns:a16="http://schemas.microsoft.com/office/drawing/2014/main" id="{84250946-64F3-5DDA-E31A-85583D499DE4}"/>
              </a:ext>
            </a:extLst>
          </p:cNvPr>
          <p:cNvSpPr txBox="1"/>
          <p:nvPr/>
        </p:nvSpPr>
        <p:spPr>
          <a:xfrm>
            <a:off x="5644115" y="3199231"/>
            <a:ext cx="1774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2"/>
                </a:solidFill>
                <a:latin typeface="Bahnschrift Light SemiCondensed" panose="020B0502040204020203" pitchFamily="34" charset="0"/>
              </a:defRPr>
            </a:lvl1pPr>
          </a:lstStyle>
          <a:p>
            <a:r>
              <a:rPr lang="en-GB" dirty="0"/>
              <a:t>4. The Ecological Space</a:t>
            </a:r>
          </a:p>
        </p:txBody>
      </p: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B5B65721-8C06-407A-39FB-E09C19DD212E}"/>
              </a:ext>
            </a:extLst>
          </p:cNvPr>
          <p:cNvGrpSpPr/>
          <p:nvPr/>
        </p:nvGrpSpPr>
        <p:grpSpPr>
          <a:xfrm>
            <a:off x="11492455" y="-2365"/>
            <a:ext cx="699546" cy="6862728"/>
            <a:chOff x="11492455" y="-2365"/>
            <a:chExt cx="699546" cy="6862728"/>
          </a:xfrm>
        </p:grpSpPr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63A0BF89-F9A9-5725-009B-FE163492340E}"/>
                </a:ext>
              </a:extLst>
            </p:cNvPr>
            <p:cNvSpPr/>
            <p:nvPr/>
          </p:nvSpPr>
          <p:spPr>
            <a:xfrm>
              <a:off x="11492455" y="-2363"/>
              <a:ext cx="132325" cy="6860363"/>
            </a:xfrm>
            <a:prstGeom prst="rect">
              <a:avLst/>
            </a:prstGeom>
            <a:solidFill>
              <a:srgbClr val="CBE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637CD806-11E5-3839-A621-CAC489F9D899}"/>
                </a:ext>
              </a:extLst>
            </p:cNvPr>
            <p:cNvSpPr/>
            <p:nvPr/>
          </p:nvSpPr>
          <p:spPr>
            <a:xfrm>
              <a:off x="11942065" y="0"/>
              <a:ext cx="249936" cy="6860363"/>
            </a:xfrm>
            <a:prstGeom prst="rect">
              <a:avLst/>
            </a:prstGeom>
            <a:solidFill>
              <a:srgbClr val="5AB7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86059B6F-6965-5218-5E8B-7A74B6A0F309}"/>
                </a:ext>
              </a:extLst>
            </p:cNvPr>
            <p:cNvSpPr/>
            <p:nvPr/>
          </p:nvSpPr>
          <p:spPr>
            <a:xfrm>
              <a:off x="11624784" y="-2365"/>
              <a:ext cx="317280" cy="6860363"/>
            </a:xfrm>
            <a:prstGeom prst="rect">
              <a:avLst/>
            </a:prstGeom>
            <a:solidFill>
              <a:srgbClr val="14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661118887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D4E01-5DF2-16AC-09B0-50689728E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Elipse 30">
            <a:extLst>
              <a:ext uri="{FF2B5EF4-FFF2-40B4-BE49-F238E27FC236}">
                <a16:creationId xmlns:a16="http://schemas.microsoft.com/office/drawing/2014/main" id="{2C3180FA-CA1F-C4E0-FF25-804446E04D10}"/>
              </a:ext>
            </a:extLst>
          </p:cNvPr>
          <p:cNvSpPr/>
          <p:nvPr/>
        </p:nvSpPr>
        <p:spPr>
          <a:xfrm>
            <a:off x="5319734" y="2188525"/>
            <a:ext cx="4215600" cy="4214442"/>
          </a:xfrm>
          <a:prstGeom prst="ellipse">
            <a:avLst/>
          </a:prstGeom>
          <a:solidFill>
            <a:srgbClr val="CBE8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írculo Parcial 31">
            <a:extLst>
              <a:ext uri="{FF2B5EF4-FFF2-40B4-BE49-F238E27FC236}">
                <a16:creationId xmlns:a16="http://schemas.microsoft.com/office/drawing/2014/main" id="{8796EB1B-836B-E3F0-6F65-458B614795D9}"/>
              </a:ext>
            </a:extLst>
          </p:cNvPr>
          <p:cNvSpPr>
            <a:spLocks noChangeAspect="1"/>
          </p:cNvSpPr>
          <p:nvPr/>
        </p:nvSpPr>
        <p:spPr>
          <a:xfrm rot="5400000">
            <a:off x="5266940" y="2135746"/>
            <a:ext cx="4321187" cy="4320000"/>
          </a:xfrm>
          <a:prstGeom prst="pie">
            <a:avLst/>
          </a:prstGeom>
          <a:solidFill>
            <a:srgbClr val="5AB7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25A0C38A-5C40-7566-8634-8078A042D1EE}"/>
              </a:ext>
            </a:extLst>
          </p:cNvPr>
          <p:cNvSpPr txBox="1"/>
          <p:nvPr/>
        </p:nvSpPr>
        <p:spPr>
          <a:xfrm>
            <a:off x="3022736" y="1045478"/>
            <a:ext cx="8809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Bahnschrift SemiCondensed" panose="020B0502040204020203" pitchFamily="34" charset="0"/>
              </a:rPr>
              <a:t>MORE THAN A GAME </a:t>
            </a:r>
          </a:p>
          <a:p>
            <a:r>
              <a:rPr lang="en-GB" sz="2600" dirty="0">
                <a:latin typeface="Bahnschrift SemiCondensed" panose="020B0502040204020203" pitchFamily="34" charset="0"/>
              </a:rPr>
              <a:t>Football &amp; Peacebuilding in Spaces From the Local to the Global</a:t>
            </a:r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16B59E61-03A7-8E0D-98EF-4057C87A4EAA}"/>
              </a:ext>
            </a:extLst>
          </p:cNvPr>
          <p:cNvGrpSpPr/>
          <p:nvPr/>
        </p:nvGrpSpPr>
        <p:grpSpPr>
          <a:xfrm>
            <a:off x="0" y="-4729"/>
            <a:ext cx="2500503" cy="6868640"/>
            <a:chOff x="0" y="-4729"/>
            <a:chExt cx="2500503" cy="6868640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8BC26056-42CC-A7DC-2A3C-7A2103F6523B}"/>
                </a:ext>
              </a:extLst>
            </p:cNvPr>
            <p:cNvSpPr/>
            <p:nvPr/>
          </p:nvSpPr>
          <p:spPr>
            <a:xfrm rot="10800000">
              <a:off x="0" y="-4729"/>
              <a:ext cx="249936" cy="6860363"/>
            </a:xfrm>
            <a:prstGeom prst="rect">
              <a:avLst/>
            </a:prstGeom>
            <a:solidFill>
              <a:srgbClr val="5AB7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5167B59E-F174-3859-5889-29A75D6D6C2B}"/>
                </a:ext>
              </a:extLst>
            </p:cNvPr>
            <p:cNvSpPr/>
            <p:nvPr/>
          </p:nvSpPr>
          <p:spPr>
            <a:xfrm rot="10800000">
              <a:off x="249937" y="-2364"/>
              <a:ext cx="427014" cy="6860363"/>
            </a:xfrm>
            <a:prstGeom prst="rect">
              <a:avLst/>
            </a:prstGeom>
            <a:solidFill>
              <a:srgbClr val="14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8033E8BB-17AE-8787-9C25-3DB58273B3AB}"/>
                </a:ext>
              </a:extLst>
            </p:cNvPr>
            <p:cNvSpPr/>
            <p:nvPr/>
          </p:nvSpPr>
          <p:spPr>
            <a:xfrm>
              <a:off x="676952" y="3548"/>
              <a:ext cx="1823551" cy="6860363"/>
            </a:xfrm>
            <a:prstGeom prst="rect">
              <a:avLst/>
            </a:prstGeom>
            <a:solidFill>
              <a:srgbClr val="CBE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401C3ED2-9A59-BF20-4529-E6C328647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276" y="113779"/>
              <a:ext cx="1558902" cy="6630442"/>
            </a:xfrm>
            <a:prstGeom prst="rect">
              <a:avLst/>
            </a:prstGeom>
          </p:spPr>
        </p:pic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7AC3F3D0-3011-CAC8-9408-0B30BEEA69B9}"/>
              </a:ext>
            </a:extLst>
          </p:cNvPr>
          <p:cNvGrpSpPr>
            <a:grpSpLocks noChangeAspect="1"/>
          </p:cNvGrpSpPr>
          <p:nvPr/>
        </p:nvGrpSpPr>
        <p:grpSpPr>
          <a:xfrm>
            <a:off x="3022737" y="436895"/>
            <a:ext cx="2538847" cy="421654"/>
            <a:chOff x="1139073" y="609081"/>
            <a:chExt cx="4451093" cy="739242"/>
          </a:xfrm>
        </p:grpSpPr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FE749AAC-1E4B-2B23-DDAF-ACD36756E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81"/>
            <a:stretch>
              <a:fillRect/>
            </a:stretch>
          </p:blipFill>
          <p:spPr>
            <a:xfrm>
              <a:off x="3665951" y="646331"/>
              <a:ext cx="1924215" cy="644508"/>
            </a:xfrm>
            <a:prstGeom prst="rect">
              <a:avLst/>
            </a:prstGeom>
          </p:spPr>
        </p:pic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A34D53A8-DFD6-3416-D863-4F4510273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39073" y="609081"/>
              <a:ext cx="2146640" cy="719008"/>
            </a:xfrm>
            <a:prstGeom prst="rect">
              <a:avLst/>
            </a:prstGeom>
          </p:spPr>
        </p:pic>
        <p:cxnSp>
          <p:nvCxnSpPr>
            <p:cNvPr id="28" name="Conector reto 27">
              <a:extLst>
                <a:ext uri="{FF2B5EF4-FFF2-40B4-BE49-F238E27FC236}">
                  <a16:creationId xmlns:a16="http://schemas.microsoft.com/office/drawing/2014/main" id="{B468E3F7-85FA-3D62-8615-2072EE92BDB7}"/>
                </a:ext>
              </a:extLst>
            </p:cNvPr>
            <p:cNvCxnSpPr>
              <a:cxnSpLocks/>
            </p:cNvCxnSpPr>
            <p:nvPr/>
          </p:nvCxnSpPr>
          <p:spPr>
            <a:xfrm>
              <a:off x="3467576" y="609081"/>
              <a:ext cx="0" cy="73924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TextBox 8">
            <a:extLst>
              <a:ext uri="{FF2B5EF4-FFF2-40B4-BE49-F238E27FC236}">
                <a16:creationId xmlns:a16="http://schemas.microsoft.com/office/drawing/2014/main" id="{9FA994E9-CF68-A2EB-9C3C-4E9A51143335}"/>
              </a:ext>
            </a:extLst>
          </p:cNvPr>
          <p:cNvSpPr txBox="1"/>
          <p:nvPr/>
        </p:nvSpPr>
        <p:spPr>
          <a:xfrm>
            <a:off x="7583472" y="3152783"/>
            <a:ext cx="1421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2"/>
                </a:solidFill>
                <a:latin typeface="Bahnschrift Light SemiCondensed" panose="020B0502040204020203" pitchFamily="34" charset="0"/>
              </a:defRPr>
            </a:lvl1pPr>
          </a:lstStyle>
          <a:p>
            <a:r>
              <a:rPr lang="en-GB" dirty="0"/>
              <a:t>1. The Global Space</a:t>
            </a:r>
          </a:p>
        </p:txBody>
      </p:sp>
      <p:sp>
        <p:nvSpPr>
          <p:cNvPr id="38" name="TextBox 8">
            <a:extLst>
              <a:ext uri="{FF2B5EF4-FFF2-40B4-BE49-F238E27FC236}">
                <a16:creationId xmlns:a16="http://schemas.microsoft.com/office/drawing/2014/main" id="{FB12E309-3996-8CA6-6CF4-864D9884133D}"/>
              </a:ext>
            </a:extLst>
          </p:cNvPr>
          <p:cNvSpPr txBox="1"/>
          <p:nvPr/>
        </p:nvSpPr>
        <p:spPr>
          <a:xfrm>
            <a:off x="7608872" y="4684093"/>
            <a:ext cx="13722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Bahnschrift Light SemiCondensed" panose="020B0502040204020203" pitchFamily="34" charset="0"/>
              </a:rPr>
              <a:t>2. The Social Space: </a:t>
            </a:r>
          </a:p>
          <a:p>
            <a:pPr algn="ctr"/>
            <a:r>
              <a:rPr lang="en-GB" sz="1400" dirty="0">
                <a:latin typeface="Bahnschrift Light SemiCondensed" panose="020B0502040204020203" pitchFamily="34" charset="0"/>
              </a:rPr>
              <a:t>Culture, politics, economy</a:t>
            </a: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5773773A-1148-8A01-B85A-9700CC7057EC}"/>
              </a:ext>
            </a:extLst>
          </p:cNvPr>
          <p:cNvSpPr txBox="1"/>
          <p:nvPr/>
        </p:nvSpPr>
        <p:spPr>
          <a:xfrm>
            <a:off x="5881356" y="4856268"/>
            <a:ext cx="1537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2"/>
                </a:solidFill>
                <a:latin typeface="Bahnschrift Light SemiCondensed" panose="020B0502040204020203" pitchFamily="34" charset="0"/>
              </a:defRPr>
            </a:lvl1pPr>
          </a:lstStyle>
          <a:p>
            <a:r>
              <a:rPr lang="en-GB" dirty="0"/>
              <a:t>3. The Human Space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1DC55DFC-EBC8-341C-C27C-6CA125A07503}"/>
              </a:ext>
            </a:extLst>
          </p:cNvPr>
          <p:cNvSpPr txBox="1"/>
          <p:nvPr/>
        </p:nvSpPr>
        <p:spPr>
          <a:xfrm>
            <a:off x="5644115" y="3199231"/>
            <a:ext cx="1774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2"/>
                </a:solidFill>
                <a:latin typeface="Bahnschrift Light SemiCondensed" panose="020B0502040204020203" pitchFamily="34" charset="0"/>
              </a:defRPr>
            </a:lvl1pPr>
          </a:lstStyle>
          <a:p>
            <a:r>
              <a:rPr lang="en-GB" dirty="0"/>
              <a:t>4. The Ecological Space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4B5028C7-B106-4341-92CE-556C85AD3214}"/>
              </a:ext>
            </a:extLst>
          </p:cNvPr>
          <p:cNvGrpSpPr/>
          <p:nvPr/>
        </p:nvGrpSpPr>
        <p:grpSpPr>
          <a:xfrm>
            <a:off x="11492455" y="-2365"/>
            <a:ext cx="699546" cy="6862728"/>
            <a:chOff x="11492455" y="-2365"/>
            <a:chExt cx="699546" cy="6862728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5D7E2216-8E74-1465-BBBF-93EB4337396A}"/>
                </a:ext>
              </a:extLst>
            </p:cNvPr>
            <p:cNvSpPr/>
            <p:nvPr/>
          </p:nvSpPr>
          <p:spPr>
            <a:xfrm>
              <a:off x="11492455" y="-2363"/>
              <a:ext cx="132325" cy="6860363"/>
            </a:xfrm>
            <a:prstGeom prst="rect">
              <a:avLst/>
            </a:prstGeom>
            <a:solidFill>
              <a:srgbClr val="CBE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76F814E7-520B-29F2-5322-78F0D8B1CD4C}"/>
                </a:ext>
              </a:extLst>
            </p:cNvPr>
            <p:cNvSpPr/>
            <p:nvPr/>
          </p:nvSpPr>
          <p:spPr>
            <a:xfrm>
              <a:off x="11942065" y="0"/>
              <a:ext cx="249936" cy="6860363"/>
            </a:xfrm>
            <a:prstGeom prst="rect">
              <a:avLst/>
            </a:prstGeom>
            <a:solidFill>
              <a:srgbClr val="5AB7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774DACFE-E4D5-AB5C-2380-400BEFF4D9BD}"/>
                </a:ext>
              </a:extLst>
            </p:cNvPr>
            <p:cNvSpPr/>
            <p:nvPr/>
          </p:nvSpPr>
          <p:spPr>
            <a:xfrm>
              <a:off x="11624784" y="-2365"/>
              <a:ext cx="317280" cy="6860363"/>
            </a:xfrm>
            <a:prstGeom prst="rect">
              <a:avLst/>
            </a:prstGeom>
            <a:solidFill>
              <a:srgbClr val="14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218191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5BA8-ACCD-D67F-4584-0BF4C67A7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Elipse 30">
            <a:extLst>
              <a:ext uri="{FF2B5EF4-FFF2-40B4-BE49-F238E27FC236}">
                <a16:creationId xmlns:a16="http://schemas.microsoft.com/office/drawing/2014/main" id="{443CADAF-A9D7-2B6B-163A-F32AA40F64DE}"/>
              </a:ext>
            </a:extLst>
          </p:cNvPr>
          <p:cNvSpPr/>
          <p:nvPr/>
        </p:nvSpPr>
        <p:spPr>
          <a:xfrm>
            <a:off x="5319734" y="2188525"/>
            <a:ext cx="4215600" cy="4214442"/>
          </a:xfrm>
          <a:prstGeom prst="ellipse">
            <a:avLst/>
          </a:prstGeom>
          <a:solidFill>
            <a:srgbClr val="CBE8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írculo Parcial 31">
            <a:extLst>
              <a:ext uri="{FF2B5EF4-FFF2-40B4-BE49-F238E27FC236}">
                <a16:creationId xmlns:a16="http://schemas.microsoft.com/office/drawing/2014/main" id="{0B89EAF1-C283-9470-C317-42276830C3DD}"/>
              </a:ext>
            </a:extLst>
          </p:cNvPr>
          <p:cNvSpPr>
            <a:spLocks noChangeAspect="1"/>
          </p:cNvSpPr>
          <p:nvPr/>
        </p:nvSpPr>
        <p:spPr>
          <a:xfrm rot="10800000">
            <a:off x="5266940" y="2135746"/>
            <a:ext cx="4321187" cy="4320000"/>
          </a:xfrm>
          <a:prstGeom prst="pie">
            <a:avLst/>
          </a:prstGeom>
          <a:solidFill>
            <a:srgbClr val="5AB7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39DEE633-F767-12C6-05FA-9DE5AC5ED28B}"/>
              </a:ext>
            </a:extLst>
          </p:cNvPr>
          <p:cNvSpPr txBox="1"/>
          <p:nvPr/>
        </p:nvSpPr>
        <p:spPr>
          <a:xfrm>
            <a:off x="3022736" y="1045478"/>
            <a:ext cx="8809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Bahnschrift SemiCondensed" panose="020B0502040204020203" pitchFamily="34" charset="0"/>
              </a:rPr>
              <a:t>MORE THAN A GAME </a:t>
            </a:r>
          </a:p>
          <a:p>
            <a:r>
              <a:rPr lang="en-GB" sz="2600" dirty="0">
                <a:latin typeface="Bahnschrift SemiCondensed" panose="020B0502040204020203" pitchFamily="34" charset="0"/>
              </a:rPr>
              <a:t>Football &amp; Peacebuilding in Spaces From the Local to the Global</a:t>
            </a:r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0E12A11B-90E3-294E-289E-7E131A319093}"/>
              </a:ext>
            </a:extLst>
          </p:cNvPr>
          <p:cNvGrpSpPr/>
          <p:nvPr/>
        </p:nvGrpSpPr>
        <p:grpSpPr>
          <a:xfrm>
            <a:off x="0" y="-4729"/>
            <a:ext cx="2500503" cy="6868640"/>
            <a:chOff x="0" y="-4729"/>
            <a:chExt cx="2500503" cy="6868640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2D99B973-545D-0146-7C6D-3113AAF21A71}"/>
                </a:ext>
              </a:extLst>
            </p:cNvPr>
            <p:cNvSpPr/>
            <p:nvPr/>
          </p:nvSpPr>
          <p:spPr>
            <a:xfrm rot="10800000">
              <a:off x="0" y="-4729"/>
              <a:ext cx="249936" cy="6860363"/>
            </a:xfrm>
            <a:prstGeom prst="rect">
              <a:avLst/>
            </a:prstGeom>
            <a:solidFill>
              <a:srgbClr val="5AB7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CC8817F3-A57F-0315-D5C0-520983224A70}"/>
                </a:ext>
              </a:extLst>
            </p:cNvPr>
            <p:cNvSpPr/>
            <p:nvPr/>
          </p:nvSpPr>
          <p:spPr>
            <a:xfrm rot="10800000">
              <a:off x="249937" y="-2364"/>
              <a:ext cx="427014" cy="6860363"/>
            </a:xfrm>
            <a:prstGeom prst="rect">
              <a:avLst/>
            </a:prstGeom>
            <a:solidFill>
              <a:srgbClr val="14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6A2052B8-BA44-04C6-6659-09763C26768C}"/>
                </a:ext>
              </a:extLst>
            </p:cNvPr>
            <p:cNvSpPr/>
            <p:nvPr/>
          </p:nvSpPr>
          <p:spPr>
            <a:xfrm>
              <a:off x="676952" y="3548"/>
              <a:ext cx="1823551" cy="6860363"/>
            </a:xfrm>
            <a:prstGeom prst="rect">
              <a:avLst/>
            </a:prstGeom>
            <a:solidFill>
              <a:srgbClr val="CBE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73CE7301-2414-56A0-7C01-AD767899D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276" y="113779"/>
              <a:ext cx="1558902" cy="6630442"/>
            </a:xfrm>
            <a:prstGeom prst="rect">
              <a:avLst/>
            </a:prstGeom>
          </p:spPr>
        </p:pic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4D8A7D0E-70FB-B32C-F83E-F56F498CC278}"/>
              </a:ext>
            </a:extLst>
          </p:cNvPr>
          <p:cNvGrpSpPr>
            <a:grpSpLocks noChangeAspect="1"/>
          </p:cNvGrpSpPr>
          <p:nvPr/>
        </p:nvGrpSpPr>
        <p:grpSpPr>
          <a:xfrm>
            <a:off x="3022737" y="436895"/>
            <a:ext cx="2538847" cy="421654"/>
            <a:chOff x="1139073" y="609081"/>
            <a:chExt cx="4451093" cy="739242"/>
          </a:xfrm>
        </p:grpSpPr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46B5077A-C1A6-D84E-F15C-A0CC67B35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81"/>
            <a:stretch>
              <a:fillRect/>
            </a:stretch>
          </p:blipFill>
          <p:spPr>
            <a:xfrm>
              <a:off x="3665951" y="646331"/>
              <a:ext cx="1924215" cy="644508"/>
            </a:xfrm>
            <a:prstGeom prst="rect">
              <a:avLst/>
            </a:prstGeom>
          </p:spPr>
        </p:pic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E07374FA-8513-A9EF-3340-D4EC9066D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39073" y="609081"/>
              <a:ext cx="2146640" cy="719008"/>
            </a:xfrm>
            <a:prstGeom prst="rect">
              <a:avLst/>
            </a:prstGeom>
          </p:spPr>
        </p:pic>
        <p:cxnSp>
          <p:nvCxnSpPr>
            <p:cNvPr id="28" name="Conector reto 27">
              <a:extLst>
                <a:ext uri="{FF2B5EF4-FFF2-40B4-BE49-F238E27FC236}">
                  <a16:creationId xmlns:a16="http://schemas.microsoft.com/office/drawing/2014/main" id="{BC8AA881-04B3-CAD7-183A-4B5AB2344E8E}"/>
                </a:ext>
              </a:extLst>
            </p:cNvPr>
            <p:cNvCxnSpPr>
              <a:cxnSpLocks/>
            </p:cNvCxnSpPr>
            <p:nvPr/>
          </p:nvCxnSpPr>
          <p:spPr>
            <a:xfrm>
              <a:off x="3467576" y="609081"/>
              <a:ext cx="0" cy="73924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TextBox 8">
            <a:extLst>
              <a:ext uri="{FF2B5EF4-FFF2-40B4-BE49-F238E27FC236}">
                <a16:creationId xmlns:a16="http://schemas.microsoft.com/office/drawing/2014/main" id="{42E22D71-B817-D46D-9733-5BD232305CF6}"/>
              </a:ext>
            </a:extLst>
          </p:cNvPr>
          <p:cNvSpPr txBox="1"/>
          <p:nvPr/>
        </p:nvSpPr>
        <p:spPr>
          <a:xfrm>
            <a:off x="5845266" y="4647211"/>
            <a:ext cx="1372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Bahnschrift Light SemiCondensed" panose="020B0502040204020203" pitchFamily="34" charset="0"/>
              </a:rPr>
              <a:t>3. The Human Space:</a:t>
            </a:r>
          </a:p>
          <a:p>
            <a:pPr algn="ctr"/>
            <a:r>
              <a:rPr lang="en-GB" sz="1400" dirty="0">
                <a:latin typeface="Bahnschrift Light SemiCondensed" panose="020B0502040204020203" pitchFamily="34" charset="0"/>
              </a:rPr>
              <a:t>Personal relationships</a:t>
            </a: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F709C6AA-239A-B941-2582-6564A5D1B8DF}"/>
              </a:ext>
            </a:extLst>
          </p:cNvPr>
          <p:cNvSpPr txBox="1"/>
          <p:nvPr/>
        </p:nvSpPr>
        <p:spPr>
          <a:xfrm>
            <a:off x="7579460" y="4856268"/>
            <a:ext cx="1372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2"/>
                </a:solidFill>
                <a:latin typeface="Bahnschrift Light SemiCondensed" panose="020B0502040204020203" pitchFamily="34" charset="0"/>
              </a:rPr>
              <a:t>2. The Social Space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B8D0A2B3-0649-C64F-4ED9-1710B10FAAD1}"/>
              </a:ext>
            </a:extLst>
          </p:cNvPr>
          <p:cNvSpPr txBox="1"/>
          <p:nvPr/>
        </p:nvSpPr>
        <p:spPr>
          <a:xfrm>
            <a:off x="5644115" y="3199231"/>
            <a:ext cx="1774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2"/>
                </a:solidFill>
                <a:latin typeface="Bahnschrift Light SemiCondensed" panose="020B0502040204020203" pitchFamily="34" charset="0"/>
              </a:defRPr>
            </a:lvl1pPr>
          </a:lstStyle>
          <a:p>
            <a:r>
              <a:rPr lang="en-GB" dirty="0"/>
              <a:t>4. The Ecological Space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D7C9E0FB-CFA5-9507-BCF7-1119FF827E94}"/>
              </a:ext>
            </a:extLst>
          </p:cNvPr>
          <p:cNvSpPr txBox="1"/>
          <p:nvPr/>
        </p:nvSpPr>
        <p:spPr>
          <a:xfrm>
            <a:off x="7583472" y="3152783"/>
            <a:ext cx="1421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2"/>
                </a:solidFill>
                <a:latin typeface="Bahnschrift Light SemiCondensed" panose="020B0502040204020203" pitchFamily="34" charset="0"/>
              </a:defRPr>
            </a:lvl1pPr>
          </a:lstStyle>
          <a:p>
            <a:r>
              <a:rPr lang="en-GB" dirty="0"/>
              <a:t>1. The Global Space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F90A8D23-C7BC-37CB-A1B3-0F0802795ACB}"/>
              </a:ext>
            </a:extLst>
          </p:cNvPr>
          <p:cNvGrpSpPr/>
          <p:nvPr/>
        </p:nvGrpSpPr>
        <p:grpSpPr>
          <a:xfrm>
            <a:off x="11492455" y="-2365"/>
            <a:ext cx="699546" cy="6862728"/>
            <a:chOff x="11492455" y="-2365"/>
            <a:chExt cx="699546" cy="6862728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875C6777-891E-737D-4DAC-6EC94B7811C4}"/>
                </a:ext>
              </a:extLst>
            </p:cNvPr>
            <p:cNvSpPr/>
            <p:nvPr/>
          </p:nvSpPr>
          <p:spPr>
            <a:xfrm>
              <a:off x="11492455" y="-2363"/>
              <a:ext cx="132325" cy="6860363"/>
            </a:xfrm>
            <a:prstGeom prst="rect">
              <a:avLst/>
            </a:prstGeom>
            <a:solidFill>
              <a:srgbClr val="CBE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CF6BBAFB-251A-D009-D7F9-A956B8464EF0}"/>
                </a:ext>
              </a:extLst>
            </p:cNvPr>
            <p:cNvSpPr/>
            <p:nvPr/>
          </p:nvSpPr>
          <p:spPr>
            <a:xfrm>
              <a:off x="11942065" y="0"/>
              <a:ext cx="249936" cy="6860363"/>
            </a:xfrm>
            <a:prstGeom prst="rect">
              <a:avLst/>
            </a:prstGeom>
            <a:solidFill>
              <a:srgbClr val="5AB7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9D74E2C1-9E6F-9093-51EE-6EE5707323AB}"/>
                </a:ext>
              </a:extLst>
            </p:cNvPr>
            <p:cNvSpPr/>
            <p:nvPr/>
          </p:nvSpPr>
          <p:spPr>
            <a:xfrm>
              <a:off x="11624784" y="-2365"/>
              <a:ext cx="317280" cy="6860363"/>
            </a:xfrm>
            <a:prstGeom prst="rect">
              <a:avLst/>
            </a:prstGeom>
            <a:solidFill>
              <a:srgbClr val="14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737768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46719-215F-7825-1CED-A35FF76B3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Elipse 30">
            <a:extLst>
              <a:ext uri="{FF2B5EF4-FFF2-40B4-BE49-F238E27FC236}">
                <a16:creationId xmlns:a16="http://schemas.microsoft.com/office/drawing/2014/main" id="{81E3CF64-D351-783E-E62D-DB38F409FAF6}"/>
              </a:ext>
            </a:extLst>
          </p:cNvPr>
          <p:cNvSpPr/>
          <p:nvPr/>
        </p:nvSpPr>
        <p:spPr>
          <a:xfrm>
            <a:off x="5319734" y="2188525"/>
            <a:ext cx="4215600" cy="4214442"/>
          </a:xfrm>
          <a:prstGeom prst="ellipse">
            <a:avLst/>
          </a:prstGeom>
          <a:solidFill>
            <a:srgbClr val="CBE8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írculo Parcial 31">
            <a:extLst>
              <a:ext uri="{FF2B5EF4-FFF2-40B4-BE49-F238E27FC236}">
                <a16:creationId xmlns:a16="http://schemas.microsoft.com/office/drawing/2014/main" id="{E805C675-6CD1-4338-0B8E-2CF9026DEDE1}"/>
              </a:ext>
            </a:extLst>
          </p:cNvPr>
          <p:cNvSpPr>
            <a:spLocks noChangeAspect="1"/>
          </p:cNvSpPr>
          <p:nvPr/>
        </p:nvSpPr>
        <p:spPr>
          <a:xfrm rot="16200000">
            <a:off x="5266940" y="2135746"/>
            <a:ext cx="4321187" cy="4320000"/>
          </a:xfrm>
          <a:prstGeom prst="pie">
            <a:avLst/>
          </a:prstGeom>
          <a:solidFill>
            <a:srgbClr val="5AB7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8429580E-EA25-BEF7-936B-9C3C72458631}"/>
              </a:ext>
            </a:extLst>
          </p:cNvPr>
          <p:cNvSpPr txBox="1"/>
          <p:nvPr/>
        </p:nvSpPr>
        <p:spPr>
          <a:xfrm>
            <a:off x="3022736" y="1045478"/>
            <a:ext cx="8809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Bahnschrift SemiCondensed" panose="020B0502040204020203" pitchFamily="34" charset="0"/>
              </a:rPr>
              <a:t>MORE THAN A GAME </a:t>
            </a:r>
          </a:p>
          <a:p>
            <a:r>
              <a:rPr lang="en-GB" sz="2600" dirty="0">
                <a:latin typeface="Bahnschrift SemiCondensed" panose="020B0502040204020203" pitchFamily="34" charset="0"/>
              </a:rPr>
              <a:t>Football &amp; Peacebuilding in Spaces From the Local to the Global</a:t>
            </a:r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DF52CDD9-E8D6-B38A-2EA2-904D4F443091}"/>
              </a:ext>
            </a:extLst>
          </p:cNvPr>
          <p:cNvGrpSpPr/>
          <p:nvPr/>
        </p:nvGrpSpPr>
        <p:grpSpPr>
          <a:xfrm>
            <a:off x="0" y="-4729"/>
            <a:ext cx="2500503" cy="6868640"/>
            <a:chOff x="0" y="-4729"/>
            <a:chExt cx="2500503" cy="6868640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DB1A9810-9C7C-76FB-8A85-4D3C03D6804C}"/>
                </a:ext>
              </a:extLst>
            </p:cNvPr>
            <p:cNvSpPr/>
            <p:nvPr/>
          </p:nvSpPr>
          <p:spPr>
            <a:xfrm rot="10800000">
              <a:off x="0" y="-4729"/>
              <a:ext cx="249936" cy="6860363"/>
            </a:xfrm>
            <a:prstGeom prst="rect">
              <a:avLst/>
            </a:prstGeom>
            <a:solidFill>
              <a:srgbClr val="5AB7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76903DB-8BD2-D17D-76CA-035DA8BC1CA9}"/>
                </a:ext>
              </a:extLst>
            </p:cNvPr>
            <p:cNvSpPr/>
            <p:nvPr/>
          </p:nvSpPr>
          <p:spPr>
            <a:xfrm rot="10800000">
              <a:off x="249937" y="-2364"/>
              <a:ext cx="427014" cy="6860363"/>
            </a:xfrm>
            <a:prstGeom prst="rect">
              <a:avLst/>
            </a:prstGeom>
            <a:solidFill>
              <a:srgbClr val="14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8CD9B2F6-839C-FECB-915F-03CD0B5BC12E}"/>
                </a:ext>
              </a:extLst>
            </p:cNvPr>
            <p:cNvSpPr/>
            <p:nvPr/>
          </p:nvSpPr>
          <p:spPr>
            <a:xfrm>
              <a:off x="676952" y="3548"/>
              <a:ext cx="1823551" cy="6860363"/>
            </a:xfrm>
            <a:prstGeom prst="rect">
              <a:avLst/>
            </a:prstGeom>
            <a:solidFill>
              <a:srgbClr val="CBE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D3CCBCF3-D705-F103-D583-D89ADD48A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276" y="113779"/>
              <a:ext cx="1558902" cy="6630442"/>
            </a:xfrm>
            <a:prstGeom prst="rect">
              <a:avLst/>
            </a:prstGeom>
          </p:spPr>
        </p:pic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190BADB6-FA68-40F6-F742-6B7D91259D33}"/>
              </a:ext>
            </a:extLst>
          </p:cNvPr>
          <p:cNvGrpSpPr>
            <a:grpSpLocks noChangeAspect="1"/>
          </p:cNvGrpSpPr>
          <p:nvPr/>
        </p:nvGrpSpPr>
        <p:grpSpPr>
          <a:xfrm>
            <a:off x="3022737" y="436895"/>
            <a:ext cx="2538847" cy="421654"/>
            <a:chOff x="1139073" y="609081"/>
            <a:chExt cx="4451093" cy="739242"/>
          </a:xfrm>
        </p:grpSpPr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DFD06156-FE7A-1727-80A5-F3675D67C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" t="33677" r="-181" b="32829"/>
            <a:stretch>
              <a:fillRect/>
            </a:stretch>
          </p:blipFill>
          <p:spPr>
            <a:xfrm>
              <a:off x="3665951" y="646331"/>
              <a:ext cx="1924215" cy="644508"/>
            </a:xfrm>
            <a:prstGeom prst="rect">
              <a:avLst/>
            </a:prstGeom>
          </p:spPr>
        </p:pic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E224F62E-CD95-FE20-21C3-67A0EA871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69" b="33737"/>
            <a:stretch>
              <a:fillRect/>
            </a:stretch>
          </p:blipFill>
          <p:spPr>
            <a:xfrm>
              <a:off x="1139073" y="609081"/>
              <a:ext cx="2146640" cy="719008"/>
            </a:xfrm>
            <a:prstGeom prst="rect">
              <a:avLst/>
            </a:prstGeom>
          </p:spPr>
        </p:pic>
        <p:cxnSp>
          <p:nvCxnSpPr>
            <p:cNvPr id="28" name="Conector reto 27">
              <a:extLst>
                <a:ext uri="{FF2B5EF4-FFF2-40B4-BE49-F238E27FC236}">
                  <a16:creationId xmlns:a16="http://schemas.microsoft.com/office/drawing/2014/main" id="{75F043AF-9659-F903-224B-4C515545F12C}"/>
                </a:ext>
              </a:extLst>
            </p:cNvPr>
            <p:cNvCxnSpPr>
              <a:cxnSpLocks/>
            </p:cNvCxnSpPr>
            <p:nvPr/>
          </p:nvCxnSpPr>
          <p:spPr>
            <a:xfrm>
              <a:off x="3467576" y="609081"/>
              <a:ext cx="0" cy="73924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TextBox 8">
            <a:extLst>
              <a:ext uri="{FF2B5EF4-FFF2-40B4-BE49-F238E27FC236}">
                <a16:creationId xmlns:a16="http://schemas.microsoft.com/office/drawing/2014/main" id="{8F07FE07-8DA2-53B2-B45B-24529450F323}"/>
              </a:ext>
            </a:extLst>
          </p:cNvPr>
          <p:cNvSpPr txBox="1"/>
          <p:nvPr/>
        </p:nvSpPr>
        <p:spPr>
          <a:xfrm>
            <a:off x="5881356" y="2903774"/>
            <a:ext cx="13722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Bahnschrift Light SemiCondensed" panose="020B0502040204020203" pitchFamily="34" charset="0"/>
              </a:rPr>
              <a:t>4. The Ecological Space: </a:t>
            </a:r>
          </a:p>
          <a:p>
            <a:pPr algn="ctr"/>
            <a:r>
              <a:rPr lang="en-GB" sz="1400" dirty="0">
                <a:latin typeface="Bahnschrift Light SemiCondensed" panose="020B0502040204020203" pitchFamily="34" charset="0"/>
              </a:rPr>
              <a:t>T</a:t>
            </a:r>
            <a:r>
              <a:rPr lang="en-US" altLang="en-US" sz="1400" dirty="0">
                <a:latin typeface="Bahnschrift Light SemiCondensed" panose="020B0502040204020203" pitchFamily="34" charset="0"/>
              </a:rPr>
              <a:t>he relationship of people to the planet</a:t>
            </a:r>
            <a:endParaRPr lang="en-GB" sz="1400" dirty="0">
              <a:latin typeface="Bahnschrift Light SemiCondensed" panose="020B0502040204020203" pitchFamily="34" charset="0"/>
            </a:endParaRP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D9A2349D-5530-AC4D-0638-6E3529359960}"/>
              </a:ext>
            </a:extLst>
          </p:cNvPr>
          <p:cNvSpPr txBox="1"/>
          <p:nvPr/>
        </p:nvSpPr>
        <p:spPr>
          <a:xfrm>
            <a:off x="7583472" y="3152783"/>
            <a:ext cx="1421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2"/>
                </a:solidFill>
                <a:latin typeface="Bahnschrift Light SemiCondensed" panose="020B0502040204020203" pitchFamily="34" charset="0"/>
              </a:defRPr>
            </a:lvl1pPr>
          </a:lstStyle>
          <a:p>
            <a:r>
              <a:rPr lang="en-GB" dirty="0"/>
              <a:t>1. The Global Space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C48E4525-9D71-A44F-EAEA-5B18FCBB6805}"/>
              </a:ext>
            </a:extLst>
          </p:cNvPr>
          <p:cNvSpPr txBox="1"/>
          <p:nvPr/>
        </p:nvSpPr>
        <p:spPr>
          <a:xfrm>
            <a:off x="5881356" y="4856268"/>
            <a:ext cx="1537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2"/>
                </a:solidFill>
                <a:latin typeface="Bahnschrift Light SemiCondensed" panose="020B0502040204020203" pitchFamily="34" charset="0"/>
              </a:defRPr>
            </a:lvl1pPr>
          </a:lstStyle>
          <a:p>
            <a:r>
              <a:rPr lang="en-GB" dirty="0"/>
              <a:t>3. The Human Space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291F23FD-D634-33BA-CAD7-1789194943A7}"/>
              </a:ext>
            </a:extLst>
          </p:cNvPr>
          <p:cNvSpPr txBox="1"/>
          <p:nvPr/>
        </p:nvSpPr>
        <p:spPr>
          <a:xfrm>
            <a:off x="7579460" y="4856268"/>
            <a:ext cx="1372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2"/>
                </a:solidFill>
                <a:latin typeface="Bahnschrift Light SemiCondensed" panose="020B0502040204020203" pitchFamily="34" charset="0"/>
              </a:rPr>
              <a:t>2. The Social Space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961C94A9-8B0F-97A1-F908-093DC92587C8}"/>
              </a:ext>
            </a:extLst>
          </p:cNvPr>
          <p:cNvGrpSpPr/>
          <p:nvPr/>
        </p:nvGrpSpPr>
        <p:grpSpPr>
          <a:xfrm>
            <a:off x="11492455" y="-2365"/>
            <a:ext cx="699546" cy="6862728"/>
            <a:chOff x="11492455" y="-2365"/>
            <a:chExt cx="699546" cy="6862728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8A97C5D9-C122-4A61-C35E-5F5EE4CB3CA3}"/>
                </a:ext>
              </a:extLst>
            </p:cNvPr>
            <p:cNvSpPr/>
            <p:nvPr/>
          </p:nvSpPr>
          <p:spPr>
            <a:xfrm>
              <a:off x="11492455" y="-2363"/>
              <a:ext cx="132325" cy="6860363"/>
            </a:xfrm>
            <a:prstGeom prst="rect">
              <a:avLst/>
            </a:prstGeom>
            <a:solidFill>
              <a:srgbClr val="CBE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938B306F-6C5E-8CD7-8375-AB7F7861745E}"/>
                </a:ext>
              </a:extLst>
            </p:cNvPr>
            <p:cNvSpPr/>
            <p:nvPr/>
          </p:nvSpPr>
          <p:spPr>
            <a:xfrm>
              <a:off x="11942065" y="0"/>
              <a:ext cx="249936" cy="6860363"/>
            </a:xfrm>
            <a:prstGeom prst="rect">
              <a:avLst/>
            </a:prstGeom>
            <a:solidFill>
              <a:srgbClr val="5AB7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0162F51F-CCBA-C146-7C6C-F864604BB0D3}"/>
                </a:ext>
              </a:extLst>
            </p:cNvPr>
            <p:cNvSpPr/>
            <p:nvPr/>
          </p:nvSpPr>
          <p:spPr>
            <a:xfrm>
              <a:off x="11624784" y="-2365"/>
              <a:ext cx="317280" cy="6860363"/>
            </a:xfrm>
            <a:prstGeom prst="rect">
              <a:avLst/>
            </a:prstGeom>
            <a:solidFill>
              <a:srgbClr val="14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277493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3BC6F632-934B-372B-E2CA-C3D02059ED6D}"/>
              </a:ext>
            </a:extLst>
          </p:cNvPr>
          <p:cNvGrpSpPr/>
          <p:nvPr/>
        </p:nvGrpSpPr>
        <p:grpSpPr>
          <a:xfrm>
            <a:off x="0" y="-4729"/>
            <a:ext cx="809277" cy="6868640"/>
            <a:chOff x="0" y="-4729"/>
            <a:chExt cx="809277" cy="6868640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A4C9A4FF-21FE-E26F-CFAC-557B083FAA17}"/>
                </a:ext>
              </a:extLst>
            </p:cNvPr>
            <p:cNvSpPr/>
            <p:nvPr/>
          </p:nvSpPr>
          <p:spPr>
            <a:xfrm rot="10800000">
              <a:off x="0" y="-4729"/>
              <a:ext cx="249936" cy="6860363"/>
            </a:xfrm>
            <a:prstGeom prst="rect">
              <a:avLst/>
            </a:prstGeom>
            <a:solidFill>
              <a:srgbClr val="5AB7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2C9DD506-666B-B83F-A5D2-7C34B36D7833}"/>
                </a:ext>
              </a:extLst>
            </p:cNvPr>
            <p:cNvSpPr/>
            <p:nvPr/>
          </p:nvSpPr>
          <p:spPr>
            <a:xfrm rot="10800000">
              <a:off x="249937" y="-2364"/>
              <a:ext cx="427014" cy="6860363"/>
            </a:xfrm>
            <a:prstGeom prst="rect">
              <a:avLst/>
            </a:prstGeom>
            <a:solidFill>
              <a:srgbClr val="14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35EB17FE-045B-B2E0-C8E0-9D86CFEFA23B}"/>
                </a:ext>
              </a:extLst>
            </p:cNvPr>
            <p:cNvSpPr/>
            <p:nvPr/>
          </p:nvSpPr>
          <p:spPr>
            <a:xfrm>
              <a:off x="676953" y="3548"/>
              <a:ext cx="132324" cy="6860363"/>
            </a:xfrm>
            <a:prstGeom prst="rect">
              <a:avLst/>
            </a:prstGeom>
            <a:solidFill>
              <a:srgbClr val="CBE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116DBD19-B38F-D79F-3962-30989BCAF061}"/>
              </a:ext>
            </a:extLst>
          </p:cNvPr>
          <p:cNvSpPr txBox="1"/>
          <p:nvPr/>
        </p:nvSpPr>
        <p:spPr>
          <a:xfrm>
            <a:off x="1168537" y="1045478"/>
            <a:ext cx="4002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Bahnschrift SemiCondensed" panose="020B0502040204020203" pitchFamily="34" charset="0"/>
              </a:rPr>
              <a:t>2. The Social Space - </a:t>
            </a:r>
            <a:r>
              <a:rPr lang="en-GB" sz="2800" dirty="0">
                <a:latin typeface="Bahnschrift SemiCondensed" panose="020B0502040204020203" pitchFamily="34" charset="0"/>
              </a:rPr>
              <a:t>Culture, Politics, Economy 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C3246E5D-5DFB-A9A0-2C4C-C6073D899108}"/>
              </a:ext>
            </a:extLst>
          </p:cNvPr>
          <p:cNvGrpSpPr>
            <a:grpSpLocks noChangeAspect="1"/>
          </p:cNvGrpSpPr>
          <p:nvPr/>
        </p:nvGrpSpPr>
        <p:grpSpPr>
          <a:xfrm>
            <a:off x="1168537" y="436895"/>
            <a:ext cx="2538847" cy="421654"/>
            <a:chOff x="1139073" y="609081"/>
            <a:chExt cx="4451093" cy="739242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FBE33752-FCB9-2FCE-1663-1FFACB785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81"/>
            <a:stretch>
              <a:fillRect/>
            </a:stretch>
          </p:blipFill>
          <p:spPr>
            <a:xfrm>
              <a:off x="3665951" y="646331"/>
              <a:ext cx="1924215" cy="644508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1AF14D2F-9E88-8A9F-B1A9-C19A06562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39073" y="609081"/>
              <a:ext cx="2146640" cy="719008"/>
            </a:xfrm>
            <a:prstGeom prst="rect">
              <a:avLst/>
            </a:prstGeom>
          </p:spPr>
        </p:pic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18A53E5C-6022-BAFB-CBEA-681B49858F6D}"/>
                </a:ext>
              </a:extLst>
            </p:cNvPr>
            <p:cNvCxnSpPr>
              <a:cxnSpLocks/>
            </p:cNvCxnSpPr>
            <p:nvPr/>
          </p:nvCxnSpPr>
          <p:spPr>
            <a:xfrm>
              <a:off x="3467576" y="609081"/>
              <a:ext cx="0" cy="73924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tângulo 11">
            <a:extLst>
              <a:ext uri="{FF2B5EF4-FFF2-40B4-BE49-F238E27FC236}">
                <a16:creationId xmlns:a16="http://schemas.microsoft.com/office/drawing/2014/main" id="{F5D597F4-3618-60CC-AD25-C4A31036DF0C}"/>
              </a:ext>
            </a:extLst>
          </p:cNvPr>
          <p:cNvSpPr/>
          <p:nvPr/>
        </p:nvSpPr>
        <p:spPr>
          <a:xfrm>
            <a:off x="11382725" y="-4729"/>
            <a:ext cx="132328" cy="6860363"/>
          </a:xfrm>
          <a:prstGeom prst="rect">
            <a:avLst/>
          </a:prstGeom>
          <a:solidFill>
            <a:srgbClr val="CBE8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7A60800-AC9A-B484-36FE-6E2D1D631911}"/>
              </a:ext>
            </a:extLst>
          </p:cNvPr>
          <p:cNvSpPr/>
          <p:nvPr/>
        </p:nvSpPr>
        <p:spPr>
          <a:xfrm>
            <a:off x="11942065" y="0"/>
            <a:ext cx="249936" cy="6860363"/>
          </a:xfrm>
          <a:prstGeom prst="rect">
            <a:avLst/>
          </a:prstGeom>
          <a:solidFill>
            <a:srgbClr val="5AB7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4485CAE-5828-9009-BFAA-00DA1DC25AB3}"/>
              </a:ext>
            </a:extLst>
          </p:cNvPr>
          <p:cNvSpPr/>
          <p:nvPr/>
        </p:nvSpPr>
        <p:spPr>
          <a:xfrm>
            <a:off x="11515050" y="-2365"/>
            <a:ext cx="427014" cy="6860363"/>
          </a:xfrm>
          <a:prstGeom prst="rect">
            <a:avLst/>
          </a:prstGeom>
          <a:solidFill>
            <a:srgbClr val="144F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D6131F9F-D251-EFF5-1BD8-E355F975E6A9}"/>
              </a:ext>
            </a:extLst>
          </p:cNvPr>
          <p:cNvSpPr txBox="1"/>
          <p:nvPr/>
        </p:nvSpPr>
        <p:spPr>
          <a:xfrm>
            <a:off x="1168537" y="4898260"/>
            <a:ext cx="4226423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GB" sz="2100" dirty="0">
                <a:latin typeface="Bahnschrift Light SemiCondensed" panose="020B0502040204020203" pitchFamily="34" charset="0"/>
              </a:rPr>
              <a:t>92 clubs in the 4 English Leagues – Power of the game to reach into all communities</a:t>
            </a:r>
          </a:p>
        </p:txBody>
      </p:sp>
      <p:pic>
        <p:nvPicPr>
          <p:cNvPr id="16" name="Imagem 4">
            <a:hlinkClick r:id="rId4"/>
            <a:extLst>
              <a:ext uri="{FF2B5EF4-FFF2-40B4-BE49-F238E27FC236}">
                <a16:creationId xmlns:a16="http://schemas.microsoft.com/office/drawing/2014/main" id="{2F2B13F8-4983-C699-B7B8-033D3954E7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537" y="2219302"/>
            <a:ext cx="4002032" cy="2164506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AF7810EE-4269-002F-3804-F796E54EC16D}"/>
              </a:ext>
            </a:extLst>
          </p:cNvPr>
          <p:cNvSpPr txBox="1"/>
          <p:nvPr/>
        </p:nvSpPr>
        <p:spPr>
          <a:xfrm>
            <a:off x="6096000" y="1609570"/>
            <a:ext cx="4855504" cy="460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GB" sz="2100" dirty="0">
                <a:latin typeface="Bahnschrift Light SemiCondensed" panose="020B0502040204020203" pitchFamily="34" charset="0"/>
              </a:rPr>
              <a:t>The capacity to use economic power and resources to generate positive social benefits,  facilitate community development, social cohesion, protection of the vulnerable 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GB" sz="2100" i="1" dirty="0">
                <a:latin typeface="Bahnschrift Light SemiCondensed" panose="020B0502040204020203" pitchFamily="34" charset="0"/>
              </a:rPr>
              <a:t>What is SROI? </a:t>
            </a:r>
            <a:r>
              <a:rPr lang="en-GB" sz="2100" dirty="0">
                <a:latin typeface="Bahnschrift Light SemiCondensed" panose="020B0502040204020203" pitchFamily="34" charset="0"/>
              </a:rPr>
              <a:t>The amount of social good generated for every £1 spent on foundation programmes.</a:t>
            </a:r>
          </a:p>
          <a:p>
            <a:pPr marL="342900" lvl="1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GB" sz="2100" b="1" dirty="0">
                <a:latin typeface="Bahnschrift Light SemiCondensed" panose="020B0502040204020203" pitchFamily="34" charset="0"/>
              </a:rPr>
              <a:t>Bradford City Community Foundation  generated £13.2 million in social value in 2025 – mental and physical health, community resilience cohesion, and positive environmental impact.</a:t>
            </a: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147B17A6-4125-E16B-19FF-3C172A5A1E9F}"/>
              </a:ext>
            </a:extLst>
          </p:cNvPr>
          <p:cNvSpPr txBox="1"/>
          <p:nvPr/>
        </p:nvSpPr>
        <p:spPr>
          <a:xfrm>
            <a:off x="6096000" y="1045478"/>
            <a:ext cx="4002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Bahnschrift SemiCondensed" panose="020B0502040204020203" pitchFamily="34" charset="0"/>
              </a:rPr>
              <a:t>Generating SROI</a:t>
            </a:r>
            <a:endParaRPr lang="en-GB" sz="2400" dirty="0">
              <a:latin typeface="Bahnschrift SemiCondensed" panose="020B0502040204020203" pitchFamily="34" charset="0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48A267C8-1D56-1D12-4C7B-38AAF5907AA5}"/>
              </a:ext>
            </a:extLst>
          </p:cNvPr>
          <p:cNvSpPr txBox="1"/>
          <p:nvPr/>
        </p:nvSpPr>
        <p:spPr>
          <a:xfrm>
            <a:off x="1534630" y="4369671"/>
            <a:ext cx="3659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>
                <a:latin typeface="Bahnschrift Light SemiCondensed" panose="020B0502040204020203" pitchFamily="34" charset="0"/>
              </a:rPr>
              <a:t> Click image to visit footballpeaceacademy.com</a:t>
            </a:r>
          </a:p>
        </p:txBody>
      </p:sp>
    </p:spTree>
    <p:extLst>
      <p:ext uri="{BB962C8B-B14F-4D97-AF65-F5344CB8AC3E}">
        <p14:creationId xmlns:p14="http://schemas.microsoft.com/office/powerpoint/2010/main" val="3213626818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3CFC7FB2-13B8-0A21-A765-39CE6A3DB193}"/>
              </a:ext>
            </a:extLst>
          </p:cNvPr>
          <p:cNvSpPr/>
          <p:nvPr/>
        </p:nvSpPr>
        <p:spPr>
          <a:xfrm rot="10800000">
            <a:off x="676945" y="-2368"/>
            <a:ext cx="10838102" cy="6868639"/>
          </a:xfrm>
          <a:prstGeom prst="rect">
            <a:avLst/>
          </a:prstGeom>
          <a:solidFill>
            <a:srgbClr val="CBE8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800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1FB33497-BF7C-AC2D-59FF-B22F1CBDE716}"/>
              </a:ext>
            </a:extLst>
          </p:cNvPr>
          <p:cNvGrpSpPr/>
          <p:nvPr/>
        </p:nvGrpSpPr>
        <p:grpSpPr>
          <a:xfrm rot="10800000">
            <a:off x="0" y="-2367"/>
            <a:ext cx="788189" cy="6871006"/>
            <a:chOff x="11403812" y="-13005"/>
            <a:chExt cx="788189" cy="6871006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56879627-E02E-03E0-F3AB-8D986BE3A33D}"/>
                </a:ext>
              </a:extLst>
            </p:cNvPr>
            <p:cNvSpPr/>
            <p:nvPr/>
          </p:nvSpPr>
          <p:spPr>
            <a:xfrm>
              <a:off x="11403812" y="-10638"/>
              <a:ext cx="111243" cy="6868639"/>
            </a:xfrm>
            <a:prstGeom prst="rect">
              <a:avLst/>
            </a:prstGeom>
            <a:solidFill>
              <a:srgbClr val="CBE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800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1300D79F-B5B8-90F4-50CA-610EA37A1C1B}"/>
                </a:ext>
              </a:extLst>
            </p:cNvPr>
            <p:cNvSpPr/>
            <p:nvPr/>
          </p:nvSpPr>
          <p:spPr>
            <a:xfrm>
              <a:off x="11942065" y="-13005"/>
              <a:ext cx="249936" cy="6868639"/>
            </a:xfrm>
            <a:prstGeom prst="rect">
              <a:avLst/>
            </a:prstGeom>
            <a:solidFill>
              <a:srgbClr val="5AB7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 dirty="0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DA86C410-C6F0-F04E-05DF-F8536A1D77C5}"/>
                </a:ext>
              </a:extLst>
            </p:cNvPr>
            <p:cNvSpPr/>
            <p:nvPr/>
          </p:nvSpPr>
          <p:spPr>
            <a:xfrm>
              <a:off x="11515050" y="-10640"/>
              <a:ext cx="427014" cy="6868639"/>
            </a:xfrm>
            <a:prstGeom prst="rect">
              <a:avLst/>
            </a:prstGeom>
            <a:solidFill>
              <a:srgbClr val="14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79CEFBB8-B8D5-93D8-9E96-0E95D7B75C3D}"/>
              </a:ext>
            </a:extLst>
          </p:cNvPr>
          <p:cNvGrpSpPr/>
          <p:nvPr/>
        </p:nvGrpSpPr>
        <p:grpSpPr>
          <a:xfrm>
            <a:off x="11403811" y="0"/>
            <a:ext cx="788189" cy="6871006"/>
            <a:chOff x="11403812" y="-13005"/>
            <a:chExt cx="788189" cy="6871006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C8590671-97E7-A727-C310-B8824DFC91B8}"/>
                </a:ext>
              </a:extLst>
            </p:cNvPr>
            <p:cNvSpPr/>
            <p:nvPr/>
          </p:nvSpPr>
          <p:spPr>
            <a:xfrm>
              <a:off x="11403812" y="-10638"/>
              <a:ext cx="111243" cy="6868639"/>
            </a:xfrm>
            <a:prstGeom prst="rect">
              <a:avLst/>
            </a:prstGeom>
            <a:solidFill>
              <a:srgbClr val="CBE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800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C5B3D15D-6F49-0FBA-10B9-96B80B400FF0}"/>
                </a:ext>
              </a:extLst>
            </p:cNvPr>
            <p:cNvSpPr/>
            <p:nvPr/>
          </p:nvSpPr>
          <p:spPr>
            <a:xfrm>
              <a:off x="11942065" y="-13005"/>
              <a:ext cx="249936" cy="6868639"/>
            </a:xfrm>
            <a:prstGeom prst="rect">
              <a:avLst/>
            </a:prstGeom>
            <a:solidFill>
              <a:srgbClr val="5AB7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 dirty="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35DC6B53-DC06-276B-8218-2C51B5BC4E3A}"/>
                </a:ext>
              </a:extLst>
            </p:cNvPr>
            <p:cNvSpPr/>
            <p:nvPr/>
          </p:nvSpPr>
          <p:spPr>
            <a:xfrm>
              <a:off x="11515050" y="-10640"/>
              <a:ext cx="427014" cy="6868639"/>
            </a:xfrm>
            <a:prstGeom prst="rect">
              <a:avLst/>
            </a:prstGeom>
            <a:solidFill>
              <a:srgbClr val="14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  <p:pic>
        <p:nvPicPr>
          <p:cNvPr id="2" name="Picture 4">
            <a:hlinkClick r:id="rId2"/>
            <a:extLst>
              <a:ext uri="{FF2B5EF4-FFF2-40B4-BE49-F238E27FC236}">
                <a16:creationId xmlns:a16="http://schemas.microsoft.com/office/drawing/2014/main" id="{8E4B2CBB-355A-84CA-7666-0664847ED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968" y="2486246"/>
            <a:ext cx="4317425" cy="2858289"/>
          </a:xfrm>
          <a:prstGeom prst="rect">
            <a:avLst/>
          </a:prstGeom>
        </p:spPr>
      </p:pic>
      <p:pic>
        <p:nvPicPr>
          <p:cNvPr id="3" name="Picture 10" descr="A picture containing text, red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7B70DC93-9EAE-C25D-1D0D-DC03331195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r="-1" b="-1"/>
          <a:stretch/>
        </p:blipFill>
        <p:spPr>
          <a:xfrm>
            <a:off x="6412062" y="2488881"/>
            <a:ext cx="4194970" cy="28582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4134A9-F491-EFA5-9E5E-8D0514076629}"/>
              </a:ext>
            </a:extLst>
          </p:cNvPr>
          <p:cNvSpPr txBox="1"/>
          <p:nvPr/>
        </p:nvSpPr>
        <p:spPr>
          <a:xfrm>
            <a:off x="1584968" y="1195344"/>
            <a:ext cx="9022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latin typeface="Bahnschrift SemiCondensed" panose="020B0502040204020203" pitchFamily="34" charset="0"/>
              </a:defRPr>
            </a:lvl1pPr>
          </a:lstStyle>
          <a:p>
            <a:pPr algn="ctr"/>
            <a:r>
              <a:rPr lang="en-GB" sz="2800" dirty="0"/>
              <a:t>2. The Social Space - Culture, Politics, Economy</a:t>
            </a:r>
          </a:p>
          <a:p>
            <a:pPr algn="ctr"/>
            <a:r>
              <a:rPr lang="en-GB" sz="2800" dirty="0"/>
              <a:t>Two Case Studies:  Bradford City and Liverpool</a:t>
            </a:r>
            <a:endParaRPr lang="en-GB" sz="2000" dirty="0"/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16D98A70-2D4F-ACEF-00BC-C13BB5180C36}"/>
              </a:ext>
            </a:extLst>
          </p:cNvPr>
          <p:cNvSpPr txBox="1"/>
          <p:nvPr/>
        </p:nvSpPr>
        <p:spPr>
          <a:xfrm>
            <a:off x="3210121" y="5951096"/>
            <a:ext cx="577175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en-GB" sz="2100" i="1" dirty="0">
                <a:latin typeface="Bahnschrift Light SemiCondensed" panose="020B0502040204020203" pitchFamily="34" charset="0"/>
              </a:rPr>
              <a:t>Visit the website: footballpeaceacademy.com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484ACB54-47DD-134B-8346-423A7EA60944}"/>
              </a:ext>
            </a:extLst>
          </p:cNvPr>
          <p:cNvSpPr txBox="1"/>
          <p:nvPr/>
        </p:nvSpPr>
        <p:spPr>
          <a:xfrm>
            <a:off x="2343515" y="5143641"/>
            <a:ext cx="3659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>
                <a:highlight>
                  <a:srgbClr val="CBE8F5"/>
                </a:highlight>
                <a:latin typeface="Bahnschrift Light SemiCondensed" panose="020B0502040204020203" pitchFamily="34" charset="0"/>
              </a:rPr>
              <a:t> Click image to watch video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5DF0686-1939-4C78-3CEA-E44418C04527}"/>
              </a:ext>
            </a:extLst>
          </p:cNvPr>
          <p:cNvSpPr txBox="1"/>
          <p:nvPr/>
        </p:nvSpPr>
        <p:spPr>
          <a:xfrm>
            <a:off x="7058452" y="5109742"/>
            <a:ext cx="3659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>
                <a:highlight>
                  <a:srgbClr val="CBE8F5"/>
                </a:highlight>
                <a:latin typeface="Bahnschrift Light SemiCondensed" panose="020B0502040204020203" pitchFamily="34" charset="0"/>
              </a:rPr>
              <a:t> Click image to watch video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BC763735-D87E-08A2-C224-F22E458937E8}"/>
              </a:ext>
            </a:extLst>
          </p:cNvPr>
          <p:cNvGrpSpPr/>
          <p:nvPr/>
        </p:nvGrpSpPr>
        <p:grpSpPr>
          <a:xfrm>
            <a:off x="1200999" y="436895"/>
            <a:ext cx="2500035" cy="421654"/>
            <a:chOff x="8490697" y="436895"/>
            <a:chExt cx="2500035" cy="421654"/>
          </a:xfrm>
        </p:grpSpPr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07628E64-B71A-44FD-1D91-DF20C5B555D6}"/>
                </a:ext>
              </a:extLst>
            </p:cNvPr>
            <p:cNvCxnSpPr>
              <a:cxnSpLocks/>
            </p:cNvCxnSpPr>
            <p:nvPr/>
          </p:nvCxnSpPr>
          <p:spPr>
            <a:xfrm>
              <a:off x="9786485" y="436895"/>
              <a:ext cx="0" cy="42165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11F8FBCB-7BEC-042C-61FC-7EB17F612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899629" y="465338"/>
              <a:ext cx="1091103" cy="337167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4C5100D1-B2DE-187C-4A31-F52D9686C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0697" y="472308"/>
              <a:ext cx="1159696" cy="3534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5477401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86924-3387-097F-D40B-B9D691323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107B7434-CE10-9F61-21B3-6C12F889F7AD}"/>
              </a:ext>
            </a:extLst>
          </p:cNvPr>
          <p:cNvGrpSpPr/>
          <p:nvPr/>
        </p:nvGrpSpPr>
        <p:grpSpPr>
          <a:xfrm rot="10800000">
            <a:off x="0" y="-2365"/>
            <a:ext cx="5439319" cy="6871004"/>
            <a:chOff x="6752682" y="-13005"/>
            <a:chExt cx="5439319" cy="6871004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A1C5035B-2F53-201A-CC33-7209B4C87760}"/>
                </a:ext>
              </a:extLst>
            </p:cNvPr>
            <p:cNvSpPr/>
            <p:nvPr/>
          </p:nvSpPr>
          <p:spPr>
            <a:xfrm>
              <a:off x="6752682" y="-10640"/>
              <a:ext cx="4762371" cy="6868639"/>
            </a:xfrm>
            <a:prstGeom prst="rect">
              <a:avLst/>
            </a:prstGeom>
            <a:solidFill>
              <a:srgbClr val="CBE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761ED162-35E2-A121-705E-D1F303B319F8}"/>
                </a:ext>
              </a:extLst>
            </p:cNvPr>
            <p:cNvSpPr/>
            <p:nvPr/>
          </p:nvSpPr>
          <p:spPr>
            <a:xfrm>
              <a:off x="11942065" y="-13005"/>
              <a:ext cx="249936" cy="6868639"/>
            </a:xfrm>
            <a:prstGeom prst="rect">
              <a:avLst/>
            </a:prstGeom>
            <a:solidFill>
              <a:srgbClr val="5AB7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92E5403D-4430-7E2E-7109-387432772D76}"/>
                </a:ext>
              </a:extLst>
            </p:cNvPr>
            <p:cNvSpPr/>
            <p:nvPr/>
          </p:nvSpPr>
          <p:spPr>
            <a:xfrm>
              <a:off x="11515050" y="-10640"/>
              <a:ext cx="427014" cy="6868639"/>
            </a:xfrm>
            <a:prstGeom prst="rect">
              <a:avLst/>
            </a:prstGeom>
            <a:solidFill>
              <a:srgbClr val="14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4DEF2092-845A-2CD2-74B6-26DED190DEE8}"/>
              </a:ext>
            </a:extLst>
          </p:cNvPr>
          <p:cNvGrpSpPr/>
          <p:nvPr/>
        </p:nvGrpSpPr>
        <p:grpSpPr>
          <a:xfrm rot="10800000">
            <a:off x="11382723" y="-11024"/>
            <a:ext cx="809277" cy="6869025"/>
            <a:chOff x="0" y="5910"/>
            <a:chExt cx="809277" cy="6869025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FB9C279F-49B8-1477-EDCD-93380631326E}"/>
                </a:ext>
              </a:extLst>
            </p:cNvPr>
            <p:cNvSpPr/>
            <p:nvPr/>
          </p:nvSpPr>
          <p:spPr>
            <a:xfrm rot="10800000">
              <a:off x="0" y="5910"/>
              <a:ext cx="249936" cy="6869024"/>
            </a:xfrm>
            <a:prstGeom prst="rect">
              <a:avLst/>
            </a:prstGeom>
            <a:solidFill>
              <a:srgbClr val="5AB7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42DF0299-2AAC-208B-8926-BFCF8B744C6B}"/>
                </a:ext>
              </a:extLst>
            </p:cNvPr>
            <p:cNvSpPr/>
            <p:nvPr/>
          </p:nvSpPr>
          <p:spPr>
            <a:xfrm rot="10800000">
              <a:off x="249937" y="5911"/>
              <a:ext cx="427014" cy="6869024"/>
            </a:xfrm>
            <a:prstGeom prst="rect">
              <a:avLst/>
            </a:prstGeom>
            <a:solidFill>
              <a:srgbClr val="14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D6F6E301-CECD-2BCB-9FF7-2C1BE5423E29}"/>
                </a:ext>
              </a:extLst>
            </p:cNvPr>
            <p:cNvSpPr/>
            <p:nvPr/>
          </p:nvSpPr>
          <p:spPr>
            <a:xfrm>
              <a:off x="676953" y="5912"/>
              <a:ext cx="132324" cy="6869022"/>
            </a:xfrm>
            <a:prstGeom prst="rect">
              <a:avLst/>
            </a:prstGeom>
            <a:solidFill>
              <a:srgbClr val="CBE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F1703358-60CC-1C7A-7FB9-FAC72EAD6085}"/>
              </a:ext>
            </a:extLst>
          </p:cNvPr>
          <p:cNvSpPr txBox="1"/>
          <p:nvPr/>
        </p:nvSpPr>
        <p:spPr>
          <a:xfrm>
            <a:off x="5711452" y="1274078"/>
            <a:ext cx="52857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 sz="2100">
                <a:latin typeface="Bahnschrift Light SemiCondensed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en-GB" sz="2000" dirty="0"/>
              <a:t>Gandhi established three football clubs in Durban, Pretoria and Johannesburg 1890s –the Passive Resisters Soccer Club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F52B73CE-F91C-8032-2E82-1FE18C078E8A}"/>
              </a:ext>
            </a:extLst>
          </p:cNvPr>
          <p:cNvGrpSpPr>
            <a:grpSpLocks noChangeAspect="1"/>
          </p:cNvGrpSpPr>
          <p:nvPr/>
        </p:nvGrpSpPr>
        <p:grpSpPr>
          <a:xfrm>
            <a:off x="8458337" y="436895"/>
            <a:ext cx="2538847" cy="421654"/>
            <a:chOff x="1139073" y="609081"/>
            <a:chExt cx="4451093" cy="739242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D37FF0C6-0138-F913-201A-70EA2F09B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81"/>
            <a:stretch>
              <a:fillRect/>
            </a:stretch>
          </p:blipFill>
          <p:spPr>
            <a:xfrm>
              <a:off x="3665951" y="646331"/>
              <a:ext cx="1924215" cy="644508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F2720894-A9BC-CEC3-4EF4-9B256F4B8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39073" y="609081"/>
              <a:ext cx="2146640" cy="719008"/>
            </a:xfrm>
            <a:prstGeom prst="rect">
              <a:avLst/>
            </a:prstGeom>
          </p:spPr>
        </p:pic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75739347-EF8C-85B0-E982-D3620929F2F7}"/>
                </a:ext>
              </a:extLst>
            </p:cNvPr>
            <p:cNvCxnSpPr>
              <a:cxnSpLocks/>
            </p:cNvCxnSpPr>
            <p:nvPr/>
          </p:nvCxnSpPr>
          <p:spPr>
            <a:xfrm>
              <a:off x="3467576" y="609081"/>
              <a:ext cx="0" cy="73924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8">
            <a:extLst>
              <a:ext uri="{FF2B5EF4-FFF2-40B4-BE49-F238E27FC236}">
                <a16:creationId xmlns:a16="http://schemas.microsoft.com/office/drawing/2014/main" id="{8B17B9A0-F949-E218-A169-90893C086ECB}"/>
              </a:ext>
            </a:extLst>
          </p:cNvPr>
          <p:cNvSpPr txBox="1"/>
          <p:nvPr/>
        </p:nvSpPr>
        <p:spPr>
          <a:xfrm>
            <a:off x="5736657" y="2613801"/>
            <a:ext cx="5260527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>
              <a:spcAft>
                <a:spcPts val="1200"/>
              </a:spcAft>
              <a:buFont typeface="Arial" panose="020B0604020202020204" pitchFamily="34" charset="0"/>
              <a:buNone/>
              <a:defRPr sz="2100">
                <a:latin typeface="Bahnschrift Light SemiCondensed" panose="020B0502040204020203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GB" sz="2000" dirty="0"/>
              <a:t>“Sport has the power to change the world.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It has the power to inspire. 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It has the power to unite people in a way that little else does. 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It speaks to youth in a language they understand. 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Sport can create hope where once there was only despair. 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It is more powerful than government in breaking down racial barriers.” </a:t>
            </a:r>
          </a:p>
          <a:p>
            <a:pPr algn="r">
              <a:spcAft>
                <a:spcPts val="600"/>
              </a:spcAft>
            </a:pPr>
            <a:r>
              <a:rPr lang="en-GB" sz="2000" dirty="0"/>
              <a:t>Nelson Mandela</a:t>
            </a:r>
          </a:p>
        </p:txBody>
      </p:sp>
      <p:pic>
        <p:nvPicPr>
          <p:cNvPr id="21" name="Picture 1" descr="A person with a football ball&#10;&#10;Description automatically generated">
            <a:extLst>
              <a:ext uri="{FF2B5EF4-FFF2-40B4-BE49-F238E27FC236}">
                <a16:creationId xmlns:a16="http://schemas.microsoft.com/office/drawing/2014/main" id="{7DD5D77B-28E7-E1DE-3435-8F874AF067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115" y="240470"/>
            <a:ext cx="4354042" cy="3265532"/>
          </a:xfrm>
          <a:prstGeom prst="rect">
            <a:avLst/>
          </a:prstGeom>
        </p:spPr>
      </p:pic>
      <p:pic>
        <p:nvPicPr>
          <p:cNvPr id="22" name="Picture 3" descr="A person in a suit&#10;&#10;Description automatically generated with medium confidence">
            <a:hlinkClick r:id="rId5"/>
            <a:extLst>
              <a:ext uri="{FF2B5EF4-FFF2-40B4-BE49-F238E27FC236}">
                <a16:creationId xmlns:a16="http://schemas.microsoft.com/office/drawing/2014/main" id="{A595964A-1840-A3AA-70C2-DE432E1A73A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81115" y="3607668"/>
            <a:ext cx="4354042" cy="3083817"/>
          </a:xfrm>
          <a:prstGeom prst="rect">
            <a:avLst/>
          </a:prstGeom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54610564-B720-84F6-34E8-590A3511F93A}"/>
              </a:ext>
            </a:extLst>
          </p:cNvPr>
          <p:cNvSpPr txBox="1"/>
          <p:nvPr/>
        </p:nvSpPr>
        <p:spPr>
          <a:xfrm>
            <a:off x="1724008" y="6471103"/>
            <a:ext cx="3659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>
                <a:highlight>
                  <a:srgbClr val="CBE8F5"/>
                </a:highlight>
                <a:latin typeface="Bahnschrift Light SemiCondensed" panose="020B0502040204020203" pitchFamily="34" charset="0"/>
              </a:rPr>
              <a:t> Click image to watch video</a:t>
            </a:r>
          </a:p>
        </p:txBody>
      </p:sp>
    </p:spTree>
    <p:extLst>
      <p:ext uri="{BB962C8B-B14F-4D97-AF65-F5344CB8AC3E}">
        <p14:creationId xmlns:p14="http://schemas.microsoft.com/office/powerpoint/2010/main" val="72559143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F32FB-5095-B0C4-7436-BEE3F45D7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116216CD-0EB0-7121-DD18-62028357B4A1}"/>
              </a:ext>
            </a:extLst>
          </p:cNvPr>
          <p:cNvSpPr/>
          <p:nvPr/>
        </p:nvSpPr>
        <p:spPr>
          <a:xfrm rot="10800000">
            <a:off x="676945" y="-2368"/>
            <a:ext cx="10838102" cy="6868639"/>
          </a:xfrm>
          <a:prstGeom prst="rect">
            <a:avLst/>
          </a:prstGeom>
          <a:solidFill>
            <a:srgbClr val="CBE8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3004F22-52F1-57B2-38B9-8D4C69919C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85538" y="1229264"/>
            <a:ext cx="2444255" cy="3766069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0CF34126-D9D3-A0A7-C57C-94BCF15EB2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1443" y="2058132"/>
            <a:ext cx="3390717" cy="2295525"/>
          </a:xfrm>
          <a:prstGeom prst="rect">
            <a:avLst/>
          </a:prstGeom>
        </p:spPr>
      </p:pic>
      <p:pic>
        <p:nvPicPr>
          <p:cNvPr id="5" name="Imagem 4">
            <a:hlinkClick r:id="rId6"/>
            <a:extLst>
              <a:ext uri="{FF2B5EF4-FFF2-40B4-BE49-F238E27FC236}">
                <a16:creationId xmlns:a16="http://schemas.microsoft.com/office/drawing/2014/main" id="{68AA0A24-B3A6-8DD7-B9E7-C94A3C0E49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88" y="2058132"/>
            <a:ext cx="3924300" cy="2295525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67B5F4DD-7412-ECE1-7C10-E843AAA0E097}"/>
              </a:ext>
            </a:extLst>
          </p:cNvPr>
          <p:cNvGrpSpPr/>
          <p:nvPr/>
        </p:nvGrpSpPr>
        <p:grpSpPr>
          <a:xfrm rot="10800000">
            <a:off x="0" y="-2367"/>
            <a:ext cx="788189" cy="6871006"/>
            <a:chOff x="11403812" y="-13005"/>
            <a:chExt cx="788189" cy="6871006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BF64C442-1325-B1DE-E8D2-BAB6CD20A508}"/>
                </a:ext>
              </a:extLst>
            </p:cNvPr>
            <p:cNvSpPr/>
            <p:nvPr/>
          </p:nvSpPr>
          <p:spPr>
            <a:xfrm>
              <a:off x="11403812" y="-10638"/>
              <a:ext cx="111243" cy="6868639"/>
            </a:xfrm>
            <a:prstGeom prst="rect">
              <a:avLst/>
            </a:prstGeom>
            <a:solidFill>
              <a:srgbClr val="CBE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B8B2FAC0-3B3F-F600-581C-FF8FFA6DB6A6}"/>
                </a:ext>
              </a:extLst>
            </p:cNvPr>
            <p:cNvSpPr/>
            <p:nvPr/>
          </p:nvSpPr>
          <p:spPr>
            <a:xfrm>
              <a:off x="11942065" y="-13005"/>
              <a:ext cx="249936" cy="6868639"/>
            </a:xfrm>
            <a:prstGeom prst="rect">
              <a:avLst/>
            </a:prstGeom>
            <a:solidFill>
              <a:srgbClr val="5AB7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3C6AEB44-BC12-3E54-C30D-969DE3D9F453}"/>
                </a:ext>
              </a:extLst>
            </p:cNvPr>
            <p:cNvSpPr/>
            <p:nvPr/>
          </p:nvSpPr>
          <p:spPr>
            <a:xfrm>
              <a:off x="11515050" y="-10640"/>
              <a:ext cx="427014" cy="6868639"/>
            </a:xfrm>
            <a:prstGeom prst="rect">
              <a:avLst/>
            </a:prstGeom>
            <a:solidFill>
              <a:srgbClr val="14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CF1CF2A5-EC56-0905-9474-2EB281D6153A}"/>
              </a:ext>
            </a:extLst>
          </p:cNvPr>
          <p:cNvGrpSpPr/>
          <p:nvPr/>
        </p:nvGrpSpPr>
        <p:grpSpPr>
          <a:xfrm>
            <a:off x="11403811" y="0"/>
            <a:ext cx="788189" cy="6871006"/>
            <a:chOff x="11403812" y="-13005"/>
            <a:chExt cx="788189" cy="6871006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0E35F3E0-95C9-83F1-BF75-500FC82700AD}"/>
                </a:ext>
              </a:extLst>
            </p:cNvPr>
            <p:cNvSpPr/>
            <p:nvPr/>
          </p:nvSpPr>
          <p:spPr>
            <a:xfrm>
              <a:off x="11403812" y="-10638"/>
              <a:ext cx="111243" cy="6868639"/>
            </a:xfrm>
            <a:prstGeom prst="rect">
              <a:avLst/>
            </a:prstGeom>
            <a:solidFill>
              <a:srgbClr val="CBE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C6FA6D4C-4390-1656-21B0-0E35C8A747C2}"/>
                </a:ext>
              </a:extLst>
            </p:cNvPr>
            <p:cNvSpPr/>
            <p:nvPr/>
          </p:nvSpPr>
          <p:spPr>
            <a:xfrm>
              <a:off x="11942065" y="-13005"/>
              <a:ext cx="249936" cy="6868639"/>
            </a:xfrm>
            <a:prstGeom prst="rect">
              <a:avLst/>
            </a:prstGeom>
            <a:solidFill>
              <a:srgbClr val="5AB7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33983471-93AD-8335-7EFE-69A6C38CD1AB}"/>
                </a:ext>
              </a:extLst>
            </p:cNvPr>
            <p:cNvSpPr/>
            <p:nvPr/>
          </p:nvSpPr>
          <p:spPr>
            <a:xfrm>
              <a:off x="11515050" y="-10640"/>
              <a:ext cx="427014" cy="6868639"/>
            </a:xfrm>
            <a:prstGeom prst="rect">
              <a:avLst/>
            </a:prstGeom>
            <a:solidFill>
              <a:srgbClr val="14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4" name="War and Peace ">
            <a:hlinkClick r:id="" action="ppaction://media"/>
            <a:extLst>
              <a:ext uri="{FF2B5EF4-FFF2-40B4-BE49-F238E27FC236}">
                <a16:creationId xmlns:a16="http://schemas.microsoft.com/office/drawing/2014/main" id="{FB2BA1C8-142E-EFC6-7E3F-9AA2C09BB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09948" y="5103283"/>
            <a:ext cx="952212" cy="952212"/>
          </a:xfrm>
          <a:prstGeom prst="rect">
            <a:avLst/>
          </a:prstGeom>
          <a:noFill/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F1E7CB48-291B-11CA-D532-39291E5EE536}"/>
              </a:ext>
            </a:extLst>
          </p:cNvPr>
          <p:cNvSpPr txBox="1"/>
          <p:nvPr/>
        </p:nvSpPr>
        <p:spPr>
          <a:xfrm>
            <a:off x="10043902" y="6153106"/>
            <a:ext cx="1284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highlight>
                  <a:srgbClr val="CBE8F5"/>
                </a:highlight>
                <a:latin typeface="Bahnschrift Light SemiCondensed" panose="020B0502040204020203" pitchFamily="34" charset="0"/>
              </a:rPr>
              <a:t>Click to listen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6ABD486A-F238-4C2D-3CEA-7791501604CD}"/>
              </a:ext>
            </a:extLst>
          </p:cNvPr>
          <p:cNvSpPr txBox="1"/>
          <p:nvPr/>
        </p:nvSpPr>
        <p:spPr>
          <a:xfrm>
            <a:off x="1300998" y="4116273"/>
            <a:ext cx="3659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>
                <a:highlight>
                  <a:srgbClr val="CBE8F5"/>
                </a:highlight>
                <a:latin typeface="Bahnschrift Light SemiCondensed" panose="020B0502040204020203" pitchFamily="34" charset="0"/>
              </a:rPr>
              <a:t> Click image to visit footballpeaceacademy.com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8B08B42A-1511-1DDB-8F31-92ECE32F7BB0}"/>
              </a:ext>
            </a:extLst>
          </p:cNvPr>
          <p:cNvGrpSpPr/>
          <p:nvPr/>
        </p:nvGrpSpPr>
        <p:grpSpPr>
          <a:xfrm>
            <a:off x="1200999" y="436895"/>
            <a:ext cx="2500035" cy="421654"/>
            <a:chOff x="8490697" y="436895"/>
            <a:chExt cx="2500035" cy="421654"/>
          </a:xfrm>
        </p:grpSpPr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35473EFC-A0E8-C18F-B128-17481FCB1962}"/>
                </a:ext>
              </a:extLst>
            </p:cNvPr>
            <p:cNvCxnSpPr>
              <a:cxnSpLocks/>
            </p:cNvCxnSpPr>
            <p:nvPr/>
          </p:nvCxnSpPr>
          <p:spPr>
            <a:xfrm>
              <a:off x="9786485" y="436895"/>
              <a:ext cx="0" cy="42165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D551757D-A16B-A74E-99E1-FA8A50218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899629" y="465338"/>
              <a:ext cx="1091103" cy="337167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F3960985-0B47-D837-FE35-D58D372F9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0697" y="472308"/>
              <a:ext cx="1159696" cy="3534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43601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7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526</Words>
  <Application>Microsoft Office PowerPoint</Application>
  <PresentationFormat>Widescreen</PresentationFormat>
  <Paragraphs>70</Paragraphs>
  <Slides>13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Bahnschrift Light SemiCondensed</vt:lpstr>
      <vt:lpstr>Bahnschrift SemiCondensed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 Woodhouse</dc:creator>
  <cp:lastModifiedBy>Beatriz</cp:lastModifiedBy>
  <cp:revision>20</cp:revision>
  <cp:lastPrinted>2026-03-10T17:27:43Z</cp:lastPrinted>
  <dcterms:created xsi:type="dcterms:W3CDTF">2026-01-30T10:23:21Z</dcterms:created>
  <dcterms:modified xsi:type="dcterms:W3CDTF">2026-03-17T14:28:53Z</dcterms:modified>
</cp:coreProperties>
</file>