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  <p:sldId id="256" r:id="rId3"/>
    <p:sldId id="288" r:id="rId4"/>
    <p:sldId id="283" r:id="rId5"/>
    <p:sldId id="264" r:id="rId6"/>
    <p:sldId id="262" r:id="rId7"/>
    <p:sldId id="271" r:id="rId8"/>
    <p:sldId id="269" r:id="rId9"/>
    <p:sldId id="286" r:id="rId10"/>
    <p:sldId id="289" r:id="rId11"/>
    <p:sldId id="291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20"/>
    <p:restoredTop sz="94659"/>
  </p:normalViewPr>
  <p:slideViewPr>
    <p:cSldViewPr snapToGrid="0" snapToObjects="1">
      <p:cViewPr varScale="1">
        <p:scale>
          <a:sx n="83" d="100"/>
          <a:sy n="83" d="100"/>
        </p:scale>
        <p:origin x="12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B08F81-D0B7-9446-8F85-EE276D942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667005-1372-4249-ABD1-F01216F28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C8D292-940B-F240-9842-CB2151B1C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7822-F99D-5449-89D3-0EB0F06D3FE1}" type="datetimeFigureOut">
              <a:rPr lang="it-IT" smtClean="0"/>
              <a:t>17/12/22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2FBBAB-947C-9049-BA11-3C917923F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56AAEE-1A73-CF46-A31A-9FF72B858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F9E2E-3ED6-7E47-B9DC-2F60DF3291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226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7E64B2-5ECF-0846-82B6-F56026794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49F036B-C8AD-A44C-9A1D-BF4DD54EC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D80BF33-2459-844B-B7E4-7172AF5B5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7822-F99D-5449-89D3-0EB0F06D3FE1}" type="datetimeFigureOut">
              <a:rPr lang="it-IT" smtClean="0"/>
              <a:t>17/12/22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CEE39B-6042-9241-ABFF-CFA64B93D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ADBDEC-316E-5140-8021-7BA25911C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F9E2E-3ED6-7E47-B9DC-2F60DF3291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1977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E00AF32-2A3F-A24A-AA61-7FA9688CF2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1A20196-E70E-7443-859F-A521E5FD6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03C3E9-1056-9641-9881-73534D9D3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7822-F99D-5449-89D3-0EB0F06D3FE1}" type="datetimeFigureOut">
              <a:rPr lang="it-IT" smtClean="0"/>
              <a:t>17/12/22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F17337-D21D-2842-A38A-88385B99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EB5F08-B672-AC4E-9DA9-F5F0CDA6E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F9E2E-3ED6-7E47-B9DC-2F60DF3291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94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114F07-4578-6C48-BAB2-7B06E67A0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327DEE-4881-A546-89C2-3B215B41C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0217E0-E6A6-E445-804C-E97859EAB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7822-F99D-5449-89D3-0EB0F06D3FE1}" type="datetimeFigureOut">
              <a:rPr lang="it-IT" smtClean="0"/>
              <a:t>17/12/22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CA8C7A-AF38-0641-8A38-4FC0F730D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40C2DA-B2E2-674A-9B6A-472810763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F9E2E-3ED6-7E47-B9DC-2F60DF3291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879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EFBF09-29A8-B744-926C-4F174257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A99271-9C4C-F341-A1A2-B0EA70543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DE9159-1B7F-8E46-962E-D75E72397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7822-F99D-5449-89D3-0EB0F06D3FE1}" type="datetimeFigureOut">
              <a:rPr lang="it-IT" smtClean="0"/>
              <a:t>17/12/22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867197-12C5-C846-95C2-545908AE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E89089-968D-F745-B0B6-01904BA66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F9E2E-3ED6-7E47-B9DC-2F60DF3291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3870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67B3AB-C9FB-E54C-94AD-51919E4A1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5B6539-2987-DA43-ACBF-144258272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10BFE8C-C688-3144-A769-F0BC97656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CF2ED47-5B48-2745-A548-6DBE8A137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7822-F99D-5449-89D3-0EB0F06D3FE1}" type="datetimeFigureOut">
              <a:rPr lang="it-IT" smtClean="0"/>
              <a:t>17/12/22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EBAB9DF-BB5D-1040-8097-6888BB523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9FB92C-506F-6A40-B13A-43774186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F9E2E-3ED6-7E47-B9DC-2F60DF3291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388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8DCB01-38AF-9847-9325-819A10046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A4A7FA-5E61-3F41-B3C1-300EEE087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133DAA5-C289-4B4C-8367-08986B94F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4775250-37F5-7E42-A61A-FA36549598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D672B5E-9AD7-8A46-9634-46CF8713C2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2FFE7F0-5C13-204A-970D-CB48CEB8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7822-F99D-5449-89D3-0EB0F06D3FE1}" type="datetimeFigureOut">
              <a:rPr lang="it-IT" smtClean="0"/>
              <a:t>17/12/22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6E9D3A0-02E7-B943-A532-3EA7BD6F4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CF2826C-8A19-FD4A-803D-10549F713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F9E2E-3ED6-7E47-B9DC-2F60DF3291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75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2B05F4-63F6-E147-969E-AEC8943BD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3885827-077D-CB41-A9A1-E145326B8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7822-F99D-5449-89D3-0EB0F06D3FE1}" type="datetimeFigureOut">
              <a:rPr lang="it-IT" smtClean="0"/>
              <a:t>17/12/22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B8C87AA-F2D1-7F45-AF4E-04FAE9C64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86A121B-CEFB-3B40-8DAE-6038AD3FA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F9E2E-3ED6-7E47-B9DC-2F60DF3291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439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A590B18-8715-A943-8267-F8484EF7E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7822-F99D-5449-89D3-0EB0F06D3FE1}" type="datetimeFigureOut">
              <a:rPr lang="it-IT" smtClean="0"/>
              <a:t>17/12/22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D1A99C3-C7D1-0145-8F51-A2B7BE486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F00E13F-693E-3E47-809E-2852B54F0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F9E2E-3ED6-7E47-B9DC-2F60DF3291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99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28D0BA-7268-2748-BF75-8B5EFBD1C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1D9BD-6A16-524D-9C9A-9994DF6E5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1FE3D9F-A74C-E543-9EA2-B9F4F4BF91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5F8927-E93B-F94F-9C6E-CBB1DFDFE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7822-F99D-5449-89D3-0EB0F06D3FE1}" type="datetimeFigureOut">
              <a:rPr lang="it-IT" smtClean="0"/>
              <a:t>17/12/22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41E06C-6FC3-224A-BFEA-3C9D9BFD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B5E0748-E45C-6C46-BDE1-9CE8FBEAB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F9E2E-3ED6-7E47-B9DC-2F60DF3291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15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B2E644-3673-EF4D-A0A0-58CCB2F30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60964F7-B591-5641-AA71-B11501644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CBFE63B-D84F-644B-816B-20A3EBCEB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300E06-DEE2-9542-8800-9F56D4389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7822-F99D-5449-89D3-0EB0F06D3FE1}" type="datetimeFigureOut">
              <a:rPr lang="it-IT" smtClean="0"/>
              <a:t>17/12/22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98CEE1-1EE3-C548-BD78-429DA2E90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24DE8C1-FE37-0F43-A236-96FCE1377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F9E2E-3ED6-7E47-B9DC-2F60DF3291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990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0307F75-0526-CB41-AE7C-D857FFB88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BD4D044-4F62-7E4F-9BE8-E0178326A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CDE814-CC62-CE40-B4E9-26B5EF6217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07822-F99D-5449-89D3-0EB0F06D3FE1}" type="datetimeFigureOut">
              <a:rPr lang="it-IT" smtClean="0"/>
              <a:t>17/12/22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3CADF9-E2DB-F049-BFE8-8414FA192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5D794E-DF22-C24A-8481-9FBEA2998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F9E2E-3ED6-7E47-B9DC-2F60DF3291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47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57C8F22C-6E25-5448-B284-257F24CA18BB}"/>
              </a:ext>
            </a:extLst>
          </p:cNvPr>
          <p:cNvSpPr txBox="1">
            <a:spLocks/>
          </p:cNvSpPr>
          <p:nvPr/>
        </p:nvSpPr>
        <p:spPr>
          <a:xfrm>
            <a:off x="4130234" y="305321"/>
            <a:ext cx="8410833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/>
              <a:t>IL PROGETTO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77B35C4-DC5E-FC47-8777-CC8E1EA91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38" y="442036"/>
            <a:ext cx="1068705" cy="62865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0CC2DD8-DCA7-654D-84A9-4857EB74D5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7813" y="305321"/>
            <a:ext cx="2787650" cy="1075859"/>
          </a:xfrm>
          <a:prstGeom prst="rect">
            <a:avLst/>
          </a:prstGeom>
        </p:spPr>
      </p:pic>
      <p:sp>
        <p:nvSpPr>
          <p:cNvPr id="7" name="Sottotitolo 2">
            <a:extLst>
              <a:ext uri="{FF2B5EF4-FFF2-40B4-BE49-F238E27FC236}">
                <a16:creationId xmlns:a16="http://schemas.microsoft.com/office/drawing/2014/main" id="{FBDF595B-DFC2-5C4A-A4F2-A37EDA69EC99}"/>
              </a:ext>
            </a:extLst>
          </p:cNvPr>
          <p:cNvSpPr txBox="1">
            <a:spLocks/>
          </p:cNvSpPr>
          <p:nvPr/>
        </p:nvSpPr>
        <p:spPr>
          <a:xfrm>
            <a:off x="1075036" y="4443144"/>
            <a:ext cx="10313775" cy="230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1800" dirty="0"/>
          </a:p>
          <a:p>
            <a:pPr algn="l"/>
            <a:r>
              <a:rPr lang="it-IT" sz="1800" b="1" dirty="0">
                <a:solidFill>
                  <a:srgbClr val="FF0000"/>
                </a:solidFill>
              </a:rPr>
              <a:t>QUESTIONARIO UTILIZZATO: </a:t>
            </a:r>
            <a:r>
              <a:rPr lang="it-IT" sz="1800" dirty="0"/>
              <a:t>questionario </a:t>
            </a:r>
            <a:r>
              <a:rPr lang="it-IT" sz="1800" dirty="0" err="1"/>
              <a:t>autovalutativo</a:t>
            </a:r>
            <a:r>
              <a:rPr lang="it-IT" sz="1800" dirty="0"/>
              <a:t> PANAS (</a:t>
            </a:r>
            <a:r>
              <a:rPr lang="it-IT" sz="1800" i="1" dirty="0"/>
              <a:t>Positive and Negative </a:t>
            </a:r>
            <a:r>
              <a:rPr lang="it-IT" sz="1800" i="1" dirty="0" err="1"/>
              <a:t>Affect</a:t>
            </a:r>
            <a:r>
              <a:rPr lang="it-IT" sz="1800" i="1" dirty="0"/>
              <a:t> Scale</a:t>
            </a:r>
            <a:r>
              <a:rPr lang="it-IT" sz="1800" dirty="0"/>
              <a:t>) nella versione italiana (</a:t>
            </a:r>
            <a:r>
              <a:rPr lang="it-IT" sz="1800" i="1" dirty="0" err="1"/>
              <a:t>Terraciano</a:t>
            </a:r>
            <a:r>
              <a:rPr lang="it-IT" sz="1800" i="1" dirty="0"/>
              <a:t>, Mc </a:t>
            </a:r>
            <a:r>
              <a:rPr lang="it-IT" sz="1800" i="1" dirty="0" err="1"/>
              <a:t>Crae</a:t>
            </a:r>
            <a:r>
              <a:rPr lang="it-IT" sz="1800" i="1" dirty="0"/>
              <a:t>, &amp; Costa, 2003)</a:t>
            </a:r>
            <a:r>
              <a:rPr lang="it-IT" sz="1800" i="1" dirty="0">
                <a:sym typeface="Wingdings" pitchFamily="2" charset="2"/>
              </a:rPr>
              <a:t> </a:t>
            </a:r>
          </a:p>
          <a:p>
            <a:pPr marL="285750" indent="-285750" algn="l">
              <a:buFont typeface="Wingdings" pitchFamily="2" charset="2"/>
              <a:buChar char="à"/>
            </a:pPr>
            <a:r>
              <a:rPr lang="it-IT" sz="1800" b="1" dirty="0">
                <a:sym typeface="Wingdings" pitchFamily="2" charset="2"/>
              </a:rPr>
              <a:t>Scelto per valutare l’ </a:t>
            </a:r>
            <a:r>
              <a:rPr lang="it-IT" sz="1800" b="1" dirty="0"/>
              <a:t>impatto del training sugli stati affettivi positivi e negativi (sensazioni, sentimenti, emozioni)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/>
              <a:t>10 item: Positive </a:t>
            </a:r>
            <a:r>
              <a:rPr lang="it-IT" sz="1800" dirty="0" err="1"/>
              <a:t>Affect</a:t>
            </a:r>
            <a:endParaRPr lang="it-IT" sz="1800" dirty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/>
              <a:t>10 item: Negative </a:t>
            </a:r>
            <a:r>
              <a:rPr lang="it-IT" sz="1800" dirty="0" err="1"/>
              <a:t>Affect</a:t>
            </a:r>
            <a:endParaRPr lang="it-IT" sz="1800" dirty="0"/>
          </a:p>
          <a:p>
            <a:pPr algn="l"/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2061687-AA0D-B24A-BD7F-DF244F95B4F0}"/>
              </a:ext>
            </a:extLst>
          </p:cNvPr>
          <p:cNvSpPr txBox="1"/>
          <p:nvPr/>
        </p:nvSpPr>
        <p:spPr>
          <a:xfrm>
            <a:off x="963825" y="1303823"/>
            <a:ext cx="10536196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GLI INCONTRI: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Luglio, Agosto, Settembre, Ottobre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10 incontri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 volta a settimana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Corte </a:t>
            </a:r>
            <a:r>
              <a:rPr lang="it-IT" dirty="0" err="1"/>
              <a:t>Molon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b="1" dirty="0">
              <a:solidFill>
                <a:srgbClr val="FF0000"/>
              </a:solidFill>
            </a:endParaRPr>
          </a:p>
          <a:p>
            <a:endParaRPr lang="it-IT" b="1" dirty="0">
              <a:solidFill>
                <a:srgbClr val="FF0000"/>
              </a:solidFill>
            </a:endParaRPr>
          </a:p>
          <a:p>
            <a:endParaRPr lang="it-IT" b="1" dirty="0">
              <a:solidFill>
                <a:srgbClr val="FF0000"/>
              </a:solidFill>
            </a:endParaRPr>
          </a:p>
          <a:p>
            <a:endParaRPr lang="it-IT" b="1" dirty="0">
              <a:solidFill>
                <a:srgbClr val="FF0000"/>
              </a:solidFill>
            </a:endParaRPr>
          </a:p>
          <a:p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IL CAMPIONE: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33 Partecipanti (6 M, 27 </a:t>
            </a:r>
            <a:r>
              <a:rPr lang="it-IT" dirty="0" err="1"/>
              <a:t>F</a:t>
            </a:r>
            <a:r>
              <a:rPr lang="it-IT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b="1" dirty="0"/>
              <a:t>Gruppo di lavoro</a:t>
            </a:r>
            <a:r>
              <a:rPr lang="it-IT" dirty="0"/>
              <a:t>: 14 </a:t>
            </a:r>
            <a:r>
              <a:rPr lang="it-IT" dirty="0" err="1"/>
              <a:t>ppt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 beneficiavano dell’</a:t>
            </a:r>
            <a:r>
              <a:rPr lang="it-IT" u="sng" dirty="0">
                <a:sym typeface="Wingdings" pitchFamily="2" charset="2"/>
              </a:rPr>
              <a:t>attività esterna (</a:t>
            </a:r>
            <a:r>
              <a:rPr lang="it-IT" dirty="0"/>
              <a:t>Intervento Assistito con gli Animali + Laboratorio Artistico)</a:t>
            </a:r>
            <a:endParaRPr lang="it-IT" u="sng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b="1" dirty="0"/>
              <a:t>Gruppo</a:t>
            </a:r>
            <a:r>
              <a:rPr lang="it-IT" dirty="0"/>
              <a:t> </a:t>
            </a:r>
            <a:r>
              <a:rPr lang="it-IT" b="1" dirty="0"/>
              <a:t>di controllo</a:t>
            </a:r>
            <a:r>
              <a:rPr lang="it-IT" dirty="0"/>
              <a:t>: 19 </a:t>
            </a:r>
            <a:r>
              <a:rPr lang="it-IT" dirty="0" err="1"/>
              <a:t>ppt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 avrebbero potuto partecipare all’attività esterna ma che per motivi legati al loro progetto personale restavano in reparto a svolgere </a:t>
            </a:r>
            <a:r>
              <a:rPr lang="it-IT" u="sng" dirty="0">
                <a:sym typeface="Wingdings" pitchFamily="2" charset="2"/>
              </a:rPr>
              <a:t>altre attività</a:t>
            </a:r>
            <a:endParaRPr lang="it-IT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Età: 17,2 anni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Gruppi appaiati</a:t>
            </a:r>
          </a:p>
        </p:txBody>
      </p:sp>
    </p:spTree>
    <p:extLst>
      <p:ext uri="{BB962C8B-B14F-4D97-AF65-F5344CB8AC3E}">
        <p14:creationId xmlns:p14="http://schemas.microsoft.com/office/powerpoint/2010/main" val="336377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25DA0D-62C1-8949-B6E8-41E12F552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334" y="58394"/>
            <a:ext cx="4753331" cy="1325563"/>
          </a:xfrm>
        </p:spPr>
        <p:txBody>
          <a:bodyPr>
            <a:normAutofit/>
          </a:bodyPr>
          <a:lstStyle/>
          <a:p>
            <a:r>
              <a:rPr lang="it-IT" sz="4800" b="1" dirty="0"/>
              <a:t>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C3AC3-E0E1-A240-981D-326FC0126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472" y="1223318"/>
            <a:ext cx="10702030" cy="52438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dirty="0">
                <a:sym typeface="Wingdings" pitchFamily="2" charset="2"/>
              </a:rPr>
              <a:t>Attraverso l’analisi dei dati, emerge che l’andamento dei due gruppi, presenta una differenza: </a:t>
            </a:r>
          </a:p>
          <a:p>
            <a:pPr marL="457200" lvl="1" indent="0">
              <a:buNone/>
            </a:pPr>
            <a:endParaRPr lang="it-IT" sz="2800" dirty="0">
              <a:sym typeface="Wingdings" pitchFamily="2" charset="2"/>
            </a:endParaRPr>
          </a:p>
          <a:p>
            <a:pPr lvl="1"/>
            <a:r>
              <a:rPr lang="it-IT" sz="3200" dirty="0">
                <a:sym typeface="Wingdings" pitchFamily="2" charset="2"/>
              </a:rPr>
              <a:t>Gruppo di controllo  ha sistematicamente </a:t>
            </a:r>
            <a:r>
              <a:rPr lang="it-IT" sz="3200" b="1" dirty="0">
                <a:sym typeface="Wingdings" pitchFamily="2" charset="2"/>
              </a:rPr>
              <a:t>livelli di PA più bassi e livelli di NA è più alti </a:t>
            </a:r>
            <a:r>
              <a:rPr lang="it-IT" sz="3200" dirty="0">
                <a:sym typeface="Wingdings" pitchFamily="2" charset="2"/>
              </a:rPr>
              <a:t>durante le 3 occasioni di misurazione e somministrazione del questionario</a:t>
            </a:r>
          </a:p>
          <a:p>
            <a:pPr lvl="3"/>
            <a:r>
              <a:rPr lang="it-IT" sz="2600" dirty="0">
                <a:sym typeface="Wingdings" pitchFamily="2" charset="2"/>
              </a:rPr>
              <a:t>Baseline</a:t>
            </a:r>
          </a:p>
          <a:p>
            <a:pPr lvl="3"/>
            <a:r>
              <a:rPr lang="it-IT" sz="2600" dirty="0">
                <a:sym typeface="Wingdings" pitchFamily="2" charset="2"/>
              </a:rPr>
              <a:t>Attraverso il tempo</a:t>
            </a:r>
          </a:p>
          <a:p>
            <a:pPr marL="1371600" lvl="3" indent="0">
              <a:buNone/>
            </a:pPr>
            <a:endParaRPr lang="it-IT" sz="2600" dirty="0">
              <a:sym typeface="Wingdings" pitchFamily="2" charset="2"/>
            </a:endParaRPr>
          </a:p>
          <a:p>
            <a:pPr lvl="1"/>
            <a:r>
              <a:rPr lang="it-IT" sz="3200" dirty="0">
                <a:sym typeface="Wingdings" pitchFamily="2" charset="2"/>
              </a:rPr>
              <a:t>Gruppo di lavoro  ha sistematicamente </a:t>
            </a:r>
            <a:r>
              <a:rPr lang="it-IT" sz="3200" b="1" dirty="0">
                <a:sym typeface="Wingdings" pitchFamily="2" charset="2"/>
              </a:rPr>
              <a:t>livelli di PA più alti e livelli di NA più bassi </a:t>
            </a:r>
            <a:r>
              <a:rPr lang="it-IT" sz="3200" dirty="0">
                <a:sym typeface="Wingdings" pitchFamily="2" charset="2"/>
              </a:rPr>
              <a:t>rispetto al gruppo di controllo</a:t>
            </a:r>
          </a:p>
          <a:p>
            <a:pPr lvl="3"/>
            <a:r>
              <a:rPr lang="it-IT" sz="2600" dirty="0">
                <a:sym typeface="Wingdings" pitchFamily="2" charset="2"/>
              </a:rPr>
              <a:t>Baseline</a:t>
            </a:r>
          </a:p>
          <a:p>
            <a:pPr lvl="3"/>
            <a:r>
              <a:rPr lang="it-IT" sz="2600" dirty="0">
                <a:sym typeface="Wingdings" pitchFamily="2" charset="2"/>
              </a:rPr>
              <a:t>Attraverso il tempo</a:t>
            </a:r>
          </a:p>
          <a:p>
            <a:pPr lvl="3"/>
            <a:endParaRPr lang="it-IT" sz="2600" dirty="0">
              <a:sym typeface="Wingdings" pitchFamily="2" charset="2"/>
            </a:endParaRPr>
          </a:p>
          <a:p>
            <a:pPr lvl="2"/>
            <a:endParaRPr lang="it-IT" sz="2400" dirty="0">
              <a:sym typeface="Wingdings" pitchFamily="2" charset="2"/>
            </a:endParaRP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C2023E8-39A2-5C47-A9FE-75CE47BC5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47" y="230188"/>
            <a:ext cx="1068705" cy="62865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F103413-8F68-0F43-9478-A332954F2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4286" y="265812"/>
            <a:ext cx="2151770" cy="83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497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C2023E8-39A2-5C47-A9FE-75CE47BC5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47" y="230188"/>
            <a:ext cx="1068705" cy="62865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F103413-8F68-0F43-9478-A332954F2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4286" y="265812"/>
            <a:ext cx="2151770" cy="830449"/>
          </a:xfrm>
          <a:prstGeom prst="rect">
            <a:avLst/>
          </a:prstGeom>
        </p:spPr>
      </p:pic>
      <p:sp>
        <p:nvSpPr>
          <p:cNvPr id="9" name="Titolo 8">
            <a:extLst>
              <a:ext uri="{FF2B5EF4-FFF2-40B4-BE49-F238E27FC236}">
                <a16:creationId xmlns:a16="http://schemas.microsoft.com/office/drawing/2014/main" id="{D45B428D-C996-7E4F-BD9F-0F6E56B19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539671"/>
            <a:ext cx="10515600" cy="1325563"/>
          </a:xfrm>
        </p:spPr>
        <p:txBody>
          <a:bodyPr>
            <a:normAutofit/>
          </a:bodyPr>
          <a:lstStyle/>
          <a:p>
            <a:r>
              <a:rPr lang="it-IT" sz="6000" dirty="0"/>
              <a:t>GRAZIE PER L’ ATTENZIONE! </a:t>
            </a:r>
          </a:p>
        </p:txBody>
      </p:sp>
      <p:pic>
        <p:nvPicPr>
          <p:cNvPr id="10" name="Picture 1" descr="page1image3852832">
            <a:extLst>
              <a:ext uri="{FF2B5EF4-FFF2-40B4-BE49-F238E27FC236}">
                <a16:creationId xmlns:a16="http://schemas.microsoft.com/office/drawing/2014/main" id="{43D23B7C-0082-4C4F-BF81-FAA685355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19" y="5546066"/>
            <a:ext cx="2956031" cy="792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page1image3852384">
            <a:extLst>
              <a:ext uri="{FF2B5EF4-FFF2-40B4-BE49-F238E27FC236}">
                <a16:creationId xmlns:a16="http://schemas.microsoft.com/office/drawing/2014/main" id="{1F7BA8F2-B1C8-1F43-8018-D22A9F4CD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680" y="5453875"/>
            <a:ext cx="2956032" cy="97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96566FF5-1625-F843-AF1A-854E5AFA3C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91007" y="5546066"/>
            <a:ext cx="3001120" cy="88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42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797863-7B19-054B-B195-07B96AF15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7108" y="468153"/>
            <a:ext cx="8410833" cy="863600"/>
          </a:xfrm>
        </p:spPr>
        <p:txBody>
          <a:bodyPr>
            <a:normAutofit/>
          </a:bodyPr>
          <a:lstStyle/>
          <a:p>
            <a:r>
              <a:rPr lang="it-IT" sz="4000" b="1" dirty="0"/>
              <a:t>IL PROGETTO</a:t>
            </a:r>
          </a:p>
        </p:txBody>
      </p:sp>
      <p:pic>
        <p:nvPicPr>
          <p:cNvPr id="11" name="Immagine 10" descr="Immagine che contiene tavolo&#10;&#10;Descrizione generata automaticamente">
            <a:extLst>
              <a:ext uri="{FF2B5EF4-FFF2-40B4-BE49-F238E27FC236}">
                <a16:creationId xmlns:a16="http://schemas.microsoft.com/office/drawing/2014/main" id="{7CD67E41-5A39-5349-8C0A-94C96325A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752" y="1844140"/>
            <a:ext cx="10247606" cy="4545707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8F0F21A6-98FB-0847-A0C6-5FDACF68A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38" y="442036"/>
            <a:ext cx="1068705" cy="628650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B9B346E6-9437-FB41-88A5-BB40C9B431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1067" y="362023"/>
            <a:ext cx="2787650" cy="1075859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4103D1A3-920E-F54B-9FAE-4EEFF87D05DA}"/>
              </a:ext>
            </a:extLst>
          </p:cNvPr>
          <p:cNvSpPr txBox="1"/>
          <p:nvPr/>
        </p:nvSpPr>
        <p:spPr>
          <a:xfrm>
            <a:off x="1301843" y="1514283"/>
            <a:ext cx="6448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FF0000"/>
                </a:solidFill>
              </a:rPr>
              <a:t>IL QUESTIONARIO AUTOVALUTATIVO PANAS</a:t>
            </a:r>
          </a:p>
        </p:txBody>
      </p:sp>
    </p:spTree>
    <p:extLst>
      <p:ext uri="{BB962C8B-B14F-4D97-AF65-F5344CB8AC3E}">
        <p14:creationId xmlns:p14="http://schemas.microsoft.com/office/powerpoint/2010/main" val="2897995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797863-7B19-054B-B195-07B96AF15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7108" y="468153"/>
            <a:ext cx="8410833" cy="863600"/>
          </a:xfrm>
        </p:spPr>
        <p:txBody>
          <a:bodyPr>
            <a:normAutofit/>
          </a:bodyPr>
          <a:lstStyle/>
          <a:p>
            <a:r>
              <a:rPr lang="it-IT" sz="4000" b="1" dirty="0"/>
              <a:t>IL PROGETTO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C170B94-52F1-1242-95F0-B20037D3C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4350" y="230483"/>
            <a:ext cx="2787650" cy="107585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75D9CDBF-2A76-D74D-81EE-B37668F28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57" y="245892"/>
            <a:ext cx="1068705" cy="62865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9C47C81-F889-9C46-B82C-1B9DD1536CDD}"/>
              </a:ext>
            </a:extLst>
          </p:cNvPr>
          <p:cNvSpPr txBox="1"/>
          <p:nvPr/>
        </p:nvSpPr>
        <p:spPr>
          <a:xfrm>
            <a:off x="672461" y="2830059"/>
            <a:ext cx="108470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1° OCCASIONE DI MISURAZIONE</a:t>
            </a:r>
          </a:p>
          <a:p>
            <a:r>
              <a:rPr lang="it-IT" dirty="0">
                <a:solidFill>
                  <a:srgbClr val="FF0000"/>
                </a:solidFill>
              </a:rPr>
              <a:t>(</a:t>
            </a:r>
            <a:r>
              <a:rPr lang="it-IT" dirty="0" err="1">
                <a:solidFill>
                  <a:srgbClr val="FF0000"/>
                </a:solidFill>
              </a:rPr>
              <a:t>pre</a:t>
            </a:r>
            <a:r>
              <a:rPr lang="it-IT" dirty="0">
                <a:solidFill>
                  <a:srgbClr val="FF0000"/>
                </a:solidFill>
              </a:rPr>
              <a:t>-training): </a:t>
            </a:r>
          </a:p>
          <a:p>
            <a:endParaRPr lang="it-IT" dirty="0"/>
          </a:p>
          <a:p>
            <a:r>
              <a:rPr lang="it-IT" dirty="0"/>
              <a:t>GRUPPO DI LAVORO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Somministrazione questionario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GRUPPO DI CONTROLLO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Somministrazione questionario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49A331C-56D1-2244-8D57-441AD2FF0642}"/>
              </a:ext>
            </a:extLst>
          </p:cNvPr>
          <p:cNvSpPr txBox="1"/>
          <p:nvPr/>
        </p:nvSpPr>
        <p:spPr>
          <a:xfrm>
            <a:off x="4336181" y="2830059"/>
            <a:ext cx="58323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2° OCCASIONE DI MISURAZIONE </a:t>
            </a:r>
          </a:p>
          <a:p>
            <a:r>
              <a:rPr lang="it-IT" dirty="0">
                <a:solidFill>
                  <a:srgbClr val="FF0000"/>
                </a:solidFill>
              </a:rPr>
              <a:t>(post-training): </a:t>
            </a:r>
          </a:p>
          <a:p>
            <a:endParaRPr lang="it-IT" dirty="0"/>
          </a:p>
          <a:p>
            <a:r>
              <a:rPr lang="it-IT" dirty="0"/>
              <a:t>GRUPPO DI LAVORO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Somministrazione questionario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GRUPPO DI CONTROLLO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Somministrazione questionario</a:t>
            </a:r>
          </a:p>
          <a:p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E520874-252A-374E-90B5-98A0C04DC596}"/>
              </a:ext>
            </a:extLst>
          </p:cNvPr>
          <p:cNvSpPr txBox="1"/>
          <p:nvPr/>
        </p:nvSpPr>
        <p:spPr>
          <a:xfrm>
            <a:off x="8172953" y="2804648"/>
            <a:ext cx="39912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3° OCCASIONE DI MISURAZIONE </a:t>
            </a:r>
          </a:p>
          <a:p>
            <a:r>
              <a:rPr lang="it-IT" dirty="0">
                <a:solidFill>
                  <a:srgbClr val="FF0000"/>
                </a:solidFill>
              </a:rPr>
              <a:t>(+24 H): </a:t>
            </a:r>
          </a:p>
          <a:p>
            <a:endParaRPr lang="it-IT" dirty="0"/>
          </a:p>
          <a:p>
            <a:r>
              <a:rPr lang="it-IT" dirty="0"/>
              <a:t>GRUPPO DI LAVORO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Somministrazione questionario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r>
              <a:rPr lang="it-IT" dirty="0"/>
              <a:t>GRUPPO DI CONTROLLO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Somministrazione questionario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B689F5B-CA79-1042-B6CF-B6526D43E359}"/>
              </a:ext>
            </a:extLst>
          </p:cNvPr>
          <p:cNvSpPr txBox="1"/>
          <p:nvPr/>
        </p:nvSpPr>
        <p:spPr>
          <a:xfrm>
            <a:off x="672461" y="1842734"/>
            <a:ext cx="894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SOMMINISTRAZIONE DEL QUESTIONARIO:</a:t>
            </a:r>
          </a:p>
        </p:txBody>
      </p:sp>
    </p:spTree>
    <p:extLst>
      <p:ext uri="{BB962C8B-B14F-4D97-AF65-F5344CB8AC3E}">
        <p14:creationId xmlns:p14="http://schemas.microsoft.com/office/powerpoint/2010/main" val="307221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4A277A-C801-CC42-AB85-E9548DEB0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245" y="793292"/>
            <a:ext cx="3505495" cy="1622321"/>
          </a:xfrm>
        </p:spPr>
        <p:txBody>
          <a:bodyPr>
            <a:normAutofit/>
          </a:bodyPr>
          <a:lstStyle/>
          <a:p>
            <a:r>
              <a:rPr lang="it-IT" sz="3700" b="1" dirty="0"/>
              <a:t>OBIETTIVO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822728-2182-E540-9D4B-3F9E8A1D3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it-IT" sz="2000" dirty="0"/>
              <a:t>Verificare in modo sistematico le differenze di beneficio del training di </a:t>
            </a:r>
            <a:r>
              <a:rPr lang="it-IT" sz="2000" b="1" dirty="0"/>
              <a:t>IAA (Intervento Assistito con gli Animali) + Laboratorio Artistico </a:t>
            </a:r>
            <a:r>
              <a:rPr lang="it-IT" sz="2000" dirty="0"/>
              <a:t>in un campione di ragazzi/e ricoverati presso il Reparto Riabilitativo Adolescenti dell’Ospedale S. Giuliana</a:t>
            </a:r>
          </a:p>
          <a:p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endParaRPr lang="it-IT" sz="2000" dirty="0"/>
          </a:p>
          <a:p>
            <a:endParaRPr lang="it-IT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02B187F-6D0E-E540-B1C7-9DACF7729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2268656"/>
            <a:ext cx="6019331" cy="2317441"/>
          </a:xfrm>
          <a:prstGeom prst="rect">
            <a:avLst/>
          </a:prstGeom>
          <a:effectLst/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4B02929A-7647-0040-ACCE-DC8E9A2D0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57" y="245892"/>
            <a:ext cx="106870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051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A7D894-7514-F647-89CF-17906700A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805" y="357576"/>
            <a:ext cx="11679195" cy="9207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/>
              <a:t>Analisi dati </a:t>
            </a:r>
            <a:r>
              <a:rPr lang="it-IT" sz="3200" b="1" dirty="0">
                <a:sym typeface="Wingdings" pitchFamily="2" charset="2"/>
              </a:rPr>
              <a:t> </a:t>
            </a:r>
            <a:r>
              <a:rPr lang="it-IT" sz="3200" b="1" dirty="0"/>
              <a:t>Stato Affettivo Positivo</a:t>
            </a:r>
            <a:br>
              <a:rPr lang="it-IT" sz="3200" b="1" dirty="0"/>
            </a:br>
            <a:r>
              <a:rPr lang="it-IT" sz="3200" b="1" dirty="0"/>
              <a:t>1° incontro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D0AA78E-5777-F843-A955-E4F6F5020C2E}"/>
              </a:ext>
            </a:extLst>
          </p:cNvPr>
          <p:cNvSpPr txBox="1"/>
          <p:nvPr/>
        </p:nvSpPr>
        <p:spPr>
          <a:xfrm>
            <a:off x="7120911" y="1429825"/>
            <a:ext cx="470823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  <a:sym typeface="Wingdings" pitchFamily="2" charset="2"/>
              </a:rPr>
              <a:t>In occasione del 1° incontro di Art &amp; Cavallo Lab</a:t>
            </a:r>
            <a:endParaRPr lang="it-IT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l’ andamento di PA per i due gruppi è </a:t>
            </a:r>
            <a:r>
              <a:rPr lang="it-IT" b="1" dirty="0">
                <a:sym typeface="Wingdings" pitchFamily="2" charset="2"/>
              </a:rPr>
              <a:t>parallelo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I valori medi sono mediamente più alti i livelli nel gruppo di lavoro(in giallo) rispetto al gruppo di controllo (in blu)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I valori del gruppo di lavoro &gt; gr controllo al mattino </a:t>
            </a:r>
            <a:r>
              <a:rPr lang="it-IT" i="1" dirty="0">
                <a:sym typeface="Wingdings" pitchFamily="2" charset="2"/>
              </a:rPr>
              <a:t>(</a:t>
            </a:r>
            <a:r>
              <a:rPr lang="it-IT" i="1" dirty="0" err="1">
                <a:sym typeface="Wingdings" pitchFamily="2" charset="2"/>
              </a:rPr>
              <a:t>pre</a:t>
            </a:r>
            <a:r>
              <a:rPr lang="it-IT" i="1" dirty="0">
                <a:sym typeface="Wingdings" pitchFamily="2" charset="2"/>
              </a:rPr>
              <a:t>-training)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I valori del gruppo di lavoro &gt; gruppo di controllo alla sera del giorno di uscita </a:t>
            </a:r>
            <a:r>
              <a:rPr lang="it-IT" i="1" dirty="0">
                <a:sym typeface="Wingdings" pitchFamily="2" charset="2"/>
              </a:rPr>
              <a:t>(post-training)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MA 24 ore dopo la differenza non c’è (no significatività statistica)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200" dirty="0">
              <a:sym typeface="Wingdings" pitchFamily="2" charset="2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CC0F785-5509-2E4B-8286-6D93311F9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757" y="365126"/>
            <a:ext cx="1068705" cy="62865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5378B2D3-9B95-AE4A-A3AD-0507433F5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044" y="365126"/>
            <a:ext cx="1977763" cy="763293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C6E99C9E-6E17-8C4F-83D8-70B68C9CFB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1363688"/>
            <a:ext cx="5952463" cy="420668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1C8ECA06-43D4-1E4A-B91A-4EA27813D701}"/>
              </a:ext>
            </a:extLst>
          </p:cNvPr>
          <p:cNvSpPr txBox="1"/>
          <p:nvPr/>
        </p:nvSpPr>
        <p:spPr>
          <a:xfrm>
            <a:off x="472757" y="5741100"/>
            <a:ext cx="5813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0= GR CONTROLLO</a:t>
            </a:r>
          </a:p>
          <a:p>
            <a:r>
              <a:rPr lang="it-IT" dirty="0"/>
              <a:t>1= GR DI LAVORO</a:t>
            </a:r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CE234691-E205-445C-AA73-BF33BD0F9A1E}"/>
              </a:ext>
            </a:extLst>
          </p:cNvPr>
          <p:cNvSpPr/>
          <p:nvPr/>
        </p:nvSpPr>
        <p:spPr>
          <a:xfrm rot="1518045">
            <a:off x="2252622" y="2606272"/>
            <a:ext cx="606490" cy="138953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178F587F-9935-471A-BFBE-D144762CD73D}"/>
              </a:ext>
            </a:extLst>
          </p:cNvPr>
          <p:cNvSpPr/>
          <p:nvPr/>
        </p:nvSpPr>
        <p:spPr>
          <a:xfrm rot="1518045">
            <a:off x="3480900" y="2435151"/>
            <a:ext cx="606490" cy="138953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803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A7D894-7514-F647-89CF-17906700A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710" y="276435"/>
            <a:ext cx="10515600" cy="9207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/>
              <a:t>Analisi dati </a:t>
            </a:r>
            <a:r>
              <a:rPr lang="it-IT" sz="3200" b="1" dirty="0">
                <a:sym typeface="Wingdings" pitchFamily="2" charset="2"/>
              </a:rPr>
              <a:t> </a:t>
            </a:r>
            <a:r>
              <a:rPr lang="it-IT" sz="3200" b="1" dirty="0"/>
              <a:t>Stato Affettivo Negativo</a:t>
            </a:r>
            <a:br>
              <a:rPr lang="it-IT" sz="3200" b="1" dirty="0"/>
            </a:br>
            <a:r>
              <a:rPr lang="it-IT" sz="3200" b="1" dirty="0"/>
              <a:t>1° incontro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A9DBFEB-FA0D-844E-B9D9-B41A0384F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710" y="1034972"/>
            <a:ext cx="5640905" cy="4067174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404B4F-B1F9-9945-91CA-74E510C4C9F0}"/>
              </a:ext>
            </a:extLst>
          </p:cNvPr>
          <p:cNvSpPr txBox="1"/>
          <p:nvPr/>
        </p:nvSpPr>
        <p:spPr>
          <a:xfrm>
            <a:off x="7599405" y="1783834"/>
            <a:ext cx="396651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  <a:sym typeface="Wingdings" pitchFamily="2" charset="2"/>
              </a:rPr>
              <a:t>In occasione del 1° incontro di Art &amp; Cavallo Lab</a:t>
            </a:r>
            <a:endParaRPr lang="it-IT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l’andamento di NA per i due gruppi è </a:t>
            </a:r>
            <a:r>
              <a:rPr lang="it-IT" b="1" dirty="0">
                <a:sym typeface="Wingdings" pitchFamily="2" charset="2"/>
              </a:rPr>
              <a:t>parallelo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mediamente il </a:t>
            </a:r>
            <a:r>
              <a:rPr lang="it-IT" b="1" dirty="0">
                <a:sym typeface="Wingdings" pitchFamily="2" charset="2"/>
              </a:rPr>
              <a:t>tono umorale negativo è minore </a:t>
            </a:r>
            <a:r>
              <a:rPr lang="it-IT" dirty="0">
                <a:sym typeface="Wingdings" pitchFamily="2" charset="2"/>
              </a:rPr>
              <a:t>nel gruppo di lavoro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>
                <a:sym typeface="Wingdings" pitchFamily="2" charset="2"/>
              </a:rPr>
              <a:t>solo al mattino il gruppo di lavoro ha un’affettività negativa significativa minore rispetto gruppo di controllo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ym typeface="Wingdings" pitchFamily="2" charset="2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562FABD-C122-1E4B-B0DA-8130F013F68C}"/>
              </a:ext>
            </a:extLst>
          </p:cNvPr>
          <p:cNvSpPr txBox="1"/>
          <p:nvPr/>
        </p:nvSpPr>
        <p:spPr>
          <a:xfrm>
            <a:off x="5426687" y="3513367"/>
            <a:ext cx="2151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0= GR CONTROLLO</a:t>
            </a:r>
          </a:p>
          <a:p>
            <a:r>
              <a:rPr lang="it-IT" sz="1400" dirty="0"/>
              <a:t>1= GR DI LAVORO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A41A583-F5E3-D843-B1E4-988DE99068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8308" y="422549"/>
            <a:ext cx="2385748" cy="92075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2E3709F6-DF2D-D949-94FC-3A425994D2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551" y="266454"/>
            <a:ext cx="1068705" cy="628650"/>
          </a:xfrm>
          <a:prstGeom prst="rect">
            <a:avLst/>
          </a:prstGeom>
        </p:spPr>
      </p:pic>
      <p:sp>
        <p:nvSpPr>
          <p:cNvPr id="11" name="Ovale 10">
            <a:extLst>
              <a:ext uri="{FF2B5EF4-FFF2-40B4-BE49-F238E27FC236}">
                <a16:creationId xmlns:a16="http://schemas.microsoft.com/office/drawing/2014/main" id="{6B5ECAF6-54D3-4B49-92B5-0993837BDD51}"/>
              </a:ext>
            </a:extLst>
          </p:cNvPr>
          <p:cNvSpPr/>
          <p:nvPr/>
        </p:nvSpPr>
        <p:spPr>
          <a:xfrm rot="20690963">
            <a:off x="2251066" y="2460135"/>
            <a:ext cx="606490" cy="154253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39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301A9F-4885-9C44-9999-27C51DEC4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903" y="514736"/>
            <a:ext cx="1100781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Analisi dei dati</a:t>
            </a:r>
            <a:br>
              <a:rPr lang="it-IT" b="1" dirty="0"/>
            </a:br>
            <a:r>
              <a:rPr lang="it-IT" b="1" dirty="0"/>
              <a:t>1° incontro</a:t>
            </a:r>
            <a:br>
              <a:rPr lang="it-IT" dirty="0"/>
            </a:br>
            <a:endParaRPr lang="it-IT" dirty="0">
              <a:highlight>
                <a:srgbClr val="FFFF00"/>
              </a:highligh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D50C00-07EC-B341-836B-F790E291B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775" y="2308945"/>
            <a:ext cx="5640492" cy="2795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>
                <a:solidFill>
                  <a:srgbClr val="C00000"/>
                </a:solidFill>
              </a:rPr>
              <a:t>Incrociando i valori di  </a:t>
            </a:r>
            <a:r>
              <a:rPr lang="it-IT" sz="2000" b="1" dirty="0" err="1">
                <a:solidFill>
                  <a:srgbClr val="C00000"/>
                </a:solidFill>
              </a:rPr>
              <a:t>Postive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b="1" dirty="0" err="1">
                <a:solidFill>
                  <a:srgbClr val="C00000"/>
                </a:solidFill>
              </a:rPr>
              <a:t>Affect</a:t>
            </a:r>
            <a:r>
              <a:rPr lang="it-IT" sz="2000" b="1" dirty="0">
                <a:solidFill>
                  <a:srgbClr val="C00000"/>
                </a:solidFill>
              </a:rPr>
              <a:t> e Negative </a:t>
            </a:r>
            <a:r>
              <a:rPr lang="it-IT" sz="2000" b="1" dirty="0" err="1">
                <a:solidFill>
                  <a:srgbClr val="C00000"/>
                </a:solidFill>
              </a:rPr>
              <a:t>Affect</a:t>
            </a:r>
            <a:endParaRPr lang="it-IT" sz="2000" b="1" dirty="0">
              <a:solidFill>
                <a:srgbClr val="C00000"/>
              </a:solidFill>
            </a:endParaRPr>
          </a:p>
          <a:p>
            <a:endParaRPr lang="it-IT" sz="2000" dirty="0">
              <a:sym typeface="Wingdings" pitchFamily="2" charset="2"/>
            </a:endParaRPr>
          </a:p>
          <a:p>
            <a:r>
              <a:rPr lang="it-IT" sz="2000" dirty="0">
                <a:sym typeface="Wingdings" pitchFamily="2" charset="2"/>
              </a:rPr>
              <a:t>C’è effetto di interazione che è statisticamente significativo  </a:t>
            </a:r>
            <a:r>
              <a:rPr lang="it-IT" sz="2000" b="1" dirty="0">
                <a:sym typeface="Wingdings" pitchFamily="2" charset="2"/>
              </a:rPr>
              <a:t>l’andamento nei due gruppi di PA ed NA è DIVERSO, incrociato</a:t>
            </a:r>
            <a:r>
              <a:rPr lang="it-IT" sz="2000" dirty="0">
                <a:sym typeface="Wingdings" pitchFamily="2" charset="2"/>
              </a:rPr>
              <a:t>:</a:t>
            </a:r>
          </a:p>
          <a:p>
            <a:r>
              <a:rPr lang="it-IT" sz="2000" dirty="0">
                <a:sym typeface="Wingdings" pitchFamily="2" charset="2"/>
              </a:rPr>
              <a:t>PA: gruppo di lavoro &gt; gruppo di controllo</a:t>
            </a:r>
          </a:p>
          <a:p>
            <a:r>
              <a:rPr lang="it-IT" sz="2000" dirty="0">
                <a:sym typeface="Wingdings" pitchFamily="2" charset="2"/>
              </a:rPr>
              <a:t>NA: gruppo di lavoro &lt; gruppo di controllo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F9DDD08-9275-B54C-85A9-D188F3A12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43" y="1319846"/>
            <a:ext cx="5458499" cy="36149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6700C9B3-786C-F247-8D35-AE8B73B25AD2}"/>
              </a:ext>
            </a:extLst>
          </p:cNvPr>
          <p:cNvSpPr txBox="1"/>
          <p:nvPr/>
        </p:nvSpPr>
        <p:spPr>
          <a:xfrm>
            <a:off x="1015698" y="4844410"/>
            <a:ext cx="2994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0= GR DI CONTROLLO</a:t>
            </a:r>
          </a:p>
          <a:p>
            <a:r>
              <a:rPr lang="it-IT" sz="1400" dirty="0"/>
              <a:t>1= GR DI LAVORO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2C32178-A385-5A4B-8389-B30E2DAD48F4}"/>
              </a:ext>
            </a:extLst>
          </p:cNvPr>
          <p:cNvSpPr txBox="1"/>
          <p:nvPr/>
        </p:nvSpPr>
        <p:spPr>
          <a:xfrm>
            <a:off x="3422851" y="4807357"/>
            <a:ext cx="1869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LEVEL 1= PA</a:t>
            </a:r>
          </a:p>
          <a:p>
            <a:r>
              <a:rPr lang="it-IT" sz="1400" dirty="0"/>
              <a:t>LEVEL 2= NA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EB7A11C-E30B-5143-BE25-2899A8ED6132}"/>
              </a:ext>
            </a:extLst>
          </p:cNvPr>
          <p:cNvSpPr txBox="1"/>
          <p:nvPr/>
        </p:nvSpPr>
        <p:spPr>
          <a:xfrm>
            <a:off x="617432" y="1142703"/>
            <a:ext cx="10058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74E74F40-B238-F842-A4ED-470A5926FF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551" y="266454"/>
            <a:ext cx="1068705" cy="62865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319CA66-2632-C944-B1F3-D44032533E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4885" y="303457"/>
            <a:ext cx="2385748" cy="920750"/>
          </a:xfrm>
          <a:prstGeom prst="rect">
            <a:avLst/>
          </a:prstGeom>
        </p:spPr>
      </p:pic>
      <p:sp>
        <p:nvSpPr>
          <p:cNvPr id="10" name="Ovale 9">
            <a:extLst>
              <a:ext uri="{FF2B5EF4-FFF2-40B4-BE49-F238E27FC236}">
                <a16:creationId xmlns:a16="http://schemas.microsoft.com/office/drawing/2014/main" id="{8E6EFEC8-282A-4646-9A82-C5A1816B41DD}"/>
              </a:ext>
            </a:extLst>
          </p:cNvPr>
          <p:cNvSpPr/>
          <p:nvPr/>
        </p:nvSpPr>
        <p:spPr>
          <a:xfrm>
            <a:off x="1597923" y="2036633"/>
            <a:ext cx="1014648" cy="207126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FCDCB158-0984-B34C-9737-95BFA1BEA637}"/>
              </a:ext>
            </a:extLst>
          </p:cNvPr>
          <p:cNvSpPr/>
          <p:nvPr/>
        </p:nvSpPr>
        <p:spPr>
          <a:xfrm>
            <a:off x="2995482" y="2091665"/>
            <a:ext cx="1014648" cy="207126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03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A7D894-7514-F647-89CF-17906700A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56" y="175142"/>
            <a:ext cx="9046029" cy="920750"/>
          </a:xfrm>
        </p:spPr>
        <p:txBody>
          <a:bodyPr>
            <a:normAutofit/>
          </a:bodyPr>
          <a:lstStyle/>
          <a:p>
            <a:r>
              <a:rPr lang="it-IT" b="1" dirty="0"/>
              <a:t>Confronto con il campione normativo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A9DBFEB-FA0D-844E-B9D9-B41A0384F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3588" y="1179672"/>
            <a:ext cx="3979184" cy="2869049"/>
          </a:xfrm>
          <a:prstGeom prst="rect">
            <a:avLst/>
          </a:prstGeom>
        </p:spPr>
      </p:pic>
      <p:pic>
        <p:nvPicPr>
          <p:cNvPr id="8" name="Immagine 7" descr="Immagine che contiene tavolo&#10;&#10;Descrizione generata automaticamente">
            <a:extLst>
              <a:ext uri="{FF2B5EF4-FFF2-40B4-BE49-F238E27FC236}">
                <a16:creationId xmlns:a16="http://schemas.microsoft.com/office/drawing/2014/main" id="{1F89A709-55F8-8243-AEEF-F1D6D8951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117" y="3953022"/>
            <a:ext cx="4886225" cy="1467761"/>
          </a:xfrm>
          <a:prstGeom prst="rect">
            <a:avLst/>
          </a:prstGeom>
        </p:spPr>
      </p:pic>
      <p:sp>
        <p:nvSpPr>
          <p:cNvPr id="5" name="Ovale 4">
            <a:extLst>
              <a:ext uri="{FF2B5EF4-FFF2-40B4-BE49-F238E27FC236}">
                <a16:creationId xmlns:a16="http://schemas.microsoft.com/office/drawing/2014/main" id="{A7DAAF87-9356-4049-BDD0-472B22072335}"/>
              </a:ext>
            </a:extLst>
          </p:cNvPr>
          <p:cNvSpPr/>
          <p:nvPr/>
        </p:nvSpPr>
        <p:spPr>
          <a:xfrm>
            <a:off x="838198" y="4974139"/>
            <a:ext cx="1318695" cy="23998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CC3BF764-9BF7-F645-8F77-D805E386B984}"/>
              </a:ext>
            </a:extLst>
          </p:cNvPr>
          <p:cNvCxnSpPr/>
          <p:nvPr/>
        </p:nvCxnSpPr>
        <p:spPr>
          <a:xfrm>
            <a:off x="7023100" y="3246738"/>
            <a:ext cx="40386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341947B-A435-3E4D-BA90-DE52AA03D2A2}"/>
              </a:ext>
            </a:extLst>
          </p:cNvPr>
          <p:cNvSpPr txBox="1"/>
          <p:nvPr/>
        </p:nvSpPr>
        <p:spPr>
          <a:xfrm>
            <a:off x="5646512" y="3985398"/>
            <a:ext cx="66895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Rispetto alla media normativa del campione (</a:t>
            </a:r>
            <a:r>
              <a:rPr lang="it-IT" sz="1600" i="1" dirty="0" err="1"/>
              <a:t>Terraciano</a:t>
            </a:r>
            <a:r>
              <a:rPr lang="it-IT" sz="1600" i="1" dirty="0"/>
              <a:t>, Mc </a:t>
            </a:r>
            <a:r>
              <a:rPr lang="it-IT" sz="1600" i="1" dirty="0" err="1"/>
              <a:t>Crae</a:t>
            </a:r>
            <a:r>
              <a:rPr lang="it-IT" sz="1600" i="1" dirty="0"/>
              <a:t>, &amp; Costa, 2003</a:t>
            </a:r>
            <a:r>
              <a:rPr lang="it-IT" sz="1600" dirty="0"/>
              <a:t>) entrambi i gruppi, in termini di punti assoluti, tendono ad avere valori</a:t>
            </a:r>
          </a:p>
          <a:p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/>
              <a:t>NA: entrambi i gruppi, riferiscono punteggi più alti rispetto al campione normativo dimostrando </a:t>
            </a:r>
            <a:r>
              <a:rPr lang="it-IT" sz="1600" b="1" dirty="0" err="1"/>
              <a:t>intesità</a:t>
            </a:r>
            <a:r>
              <a:rPr lang="it-IT" sz="1600" b="1" dirty="0"/>
              <a:t> di vissuto negativo maggiore data la particolarità del campione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65D2C8B-3E82-B24B-AA63-3A5B162EFF0D}"/>
              </a:ext>
            </a:extLst>
          </p:cNvPr>
          <p:cNvSpPr txBox="1"/>
          <p:nvPr/>
        </p:nvSpPr>
        <p:spPr>
          <a:xfrm>
            <a:off x="5258413" y="2971936"/>
            <a:ext cx="2188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0= GR CONTROLLO</a:t>
            </a:r>
          </a:p>
          <a:p>
            <a:r>
              <a:rPr lang="it-IT" sz="1400" dirty="0"/>
              <a:t>1= GR DI LAVORO</a:t>
            </a:r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676BE428-C13F-5042-A215-72DE38A219BC}"/>
              </a:ext>
            </a:extLst>
          </p:cNvPr>
          <p:cNvSpPr/>
          <p:nvPr/>
        </p:nvSpPr>
        <p:spPr>
          <a:xfrm>
            <a:off x="838199" y="5155205"/>
            <a:ext cx="1318695" cy="23998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Segnaposto contenuto 3">
            <a:extLst>
              <a:ext uri="{FF2B5EF4-FFF2-40B4-BE49-F238E27FC236}">
                <a16:creationId xmlns:a16="http://schemas.microsoft.com/office/drawing/2014/main" id="{63F6F204-4FDB-5F4B-9580-6549759F98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180637" y="1222604"/>
            <a:ext cx="3909354" cy="2762794"/>
          </a:xfrm>
          <a:prstGeom prst="rect">
            <a:avLst/>
          </a:prstGeom>
        </p:spPr>
      </p:pic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ABEA4104-E507-5944-A994-62680C58F9B5}"/>
              </a:ext>
            </a:extLst>
          </p:cNvPr>
          <p:cNvCxnSpPr>
            <a:cxnSpLocks/>
          </p:cNvCxnSpPr>
          <p:nvPr/>
        </p:nvCxnSpPr>
        <p:spPr>
          <a:xfrm>
            <a:off x="910155" y="2514601"/>
            <a:ext cx="46863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B985ACC4-5A35-9347-9429-8C2AC985640B}"/>
              </a:ext>
            </a:extLst>
          </p:cNvPr>
          <p:cNvCxnSpPr>
            <a:cxnSpLocks/>
          </p:cNvCxnSpPr>
          <p:nvPr/>
        </p:nvCxnSpPr>
        <p:spPr>
          <a:xfrm flipH="1">
            <a:off x="10527958" y="1519881"/>
            <a:ext cx="704334" cy="518984"/>
          </a:xfrm>
          <a:prstGeom prst="straightConnector1">
            <a:avLst/>
          </a:prstGeom>
          <a:ln w="1047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magine 15">
            <a:extLst>
              <a:ext uri="{FF2B5EF4-FFF2-40B4-BE49-F238E27FC236}">
                <a16:creationId xmlns:a16="http://schemas.microsoft.com/office/drawing/2014/main" id="{108F2F6E-F36F-AD49-B2D7-30C5601F8B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551" y="266454"/>
            <a:ext cx="1068705" cy="628650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FC9721D6-CEF8-6049-81F0-32F3734ED0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06252" y="177140"/>
            <a:ext cx="2385748" cy="92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394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9DC155-4E92-CB49-AD6E-121239544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45182"/>
            <a:ext cx="10819448" cy="1294130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/>
              <a:t>Andamento attraverso il tempo </a:t>
            </a:r>
            <a:br>
              <a:rPr lang="it-IT" sz="3600" b="1" dirty="0"/>
            </a:br>
            <a:r>
              <a:rPr lang="it-IT" sz="3600" b="1" dirty="0"/>
              <a:t> Analisi dei 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AF6CF8-F9DC-414B-945B-955815FC0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52" y="1716679"/>
            <a:ext cx="10819448" cy="4746598"/>
          </a:xfrm>
        </p:spPr>
        <p:txBody>
          <a:bodyPr>
            <a:normAutofit/>
          </a:bodyPr>
          <a:lstStyle/>
          <a:p>
            <a:r>
              <a:rPr lang="it-IT" sz="2400" dirty="0"/>
              <a:t>Attraverso il tempo (analisi di 3 incontri consecutivi di </a:t>
            </a:r>
            <a:r>
              <a:rPr lang="it-IT" sz="2400" dirty="0" err="1"/>
              <a:t>Art&amp;Cavallo</a:t>
            </a:r>
            <a:r>
              <a:rPr lang="it-IT" sz="2400" dirty="0"/>
              <a:t> Lab) il gruppo di lavoro ha risultati migliori al questionario PANAS rispetto al gruppo di controllo che non beneficia del training</a:t>
            </a:r>
          </a:p>
          <a:p>
            <a:pPr lvl="1"/>
            <a:r>
              <a:rPr lang="it-IT" dirty="0"/>
              <a:t>Permane un PA maggiore costante nel tempo, nei ragazzi che partecipano agli incontri di </a:t>
            </a:r>
            <a:r>
              <a:rPr lang="it-IT" dirty="0" err="1"/>
              <a:t>Art&amp;Cavallo</a:t>
            </a:r>
            <a:r>
              <a:rPr lang="it-IT" dirty="0"/>
              <a:t> Lab</a:t>
            </a:r>
          </a:p>
          <a:p>
            <a:pPr lvl="1"/>
            <a:r>
              <a:rPr lang="it-IT" dirty="0"/>
              <a:t>NA, attraverso il tempo dei 3 incontri è sistematicamente più alto per il gruppo di controllo rispetto al gruppo di lavoro</a:t>
            </a:r>
          </a:p>
          <a:p>
            <a:r>
              <a:rPr lang="it-IT" sz="2400" dirty="0"/>
              <a:t>+ 24 h: la differenza nello stato affettivo si mantiene nei due gruppi (anche se non è statisticamente significativa)</a:t>
            </a:r>
          </a:p>
          <a:p>
            <a:pPr lvl="1"/>
            <a:r>
              <a:rPr lang="it-IT" dirty="0"/>
              <a:t>MA la differenza tra i due gruppi analizzati, tra PA ed NA, è </a:t>
            </a:r>
            <a:r>
              <a:rPr lang="it-IT" b="1" dirty="0"/>
              <a:t>più marcata durante la giornata di training</a:t>
            </a:r>
            <a:r>
              <a:rPr lang="it-IT" dirty="0"/>
              <a:t> rispetto alla giornata successiva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E4C6FCA-9086-7A40-B024-23145F48A7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2286" y="422549"/>
            <a:ext cx="2151770" cy="830449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C311263-8983-6C4D-A907-8A37FB264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847" y="230188"/>
            <a:ext cx="106870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6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791</Words>
  <Application>Microsoft Macintosh PowerPoint</Application>
  <PresentationFormat>Widescreen</PresentationFormat>
  <Paragraphs>111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IL PROGETTO</vt:lpstr>
      <vt:lpstr>IL PROGETTO</vt:lpstr>
      <vt:lpstr>OBIETTIVO</vt:lpstr>
      <vt:lpstr>Analisi dati  Stato Affettivo Positivo 1° incontro</vt:lpstr>
      <vt:lpstr>Analisi dati  Stato Affettivo Negativo 1° incontro</vt:lpstr>
      <vt:lpstr>Analisi dei dati 1° incontro </vt:lpstr>
      <vt:lpstr>Confronto con il campione normativo</vt:lpstr>
      <vt:lpstr>Andamento attraverso il tempo   Analisi dei dati</vt:lpstr>
      <vt:lpstr>CONCLUSIONI</vt:lpstr>
      <vt:lpstr>GRAZIE PER L’ ATTENZIONE!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FIERACAVALLI</dc:title>
  <dc:creator>CECCOTTI FRANCESCA [PS5100640]</dc:creator>
  <cp:lastModifiedBy>Michele Marconi</cp:lastModifiedBy>
  <cp:revision>46</cp:revision>
  <dcterms:created xsi:type="dcterms:W3CDTF">2021-10-30T13:34:46Z</dcterms:created>
  <dcterms:modified xsi:type="dcterms:W3CDTF">2022-12-17T07:04:26Z</dcterms:modified>
</cp:coreProperties>
</file>