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dykov, Serikzhan [JACKZ]" userId="3afec9f0-0dcc-4fdf-b767-9375ed7ce940" providerId="ADAL" clId="{5D0FEEFF-A6D7-4212-8493-2816B9960567}"/>
    <pc:docChg chg="custSel addSld modSld sldOrd">
      <pc:chgData name="Sydykov, Serikzhan [JACKZ]" userId="3afec9f0-0dcc-4fdf-b767-9375ed7ce940" providerId="ADAL" clId="{5D0FEEFF-A6D7-4212-8493-2816B9960567}" dt="2021-04-29T14:57:32.860" v="38" actId="113"/>
      <pc:docMkLst>
        <pc:docMk/>
      </pc:docMkLst>
      <pc:sldChg chg="delSp modSp new mod ord">
        <pc:chgData name="Sydykov, Serikzhan [JACKZ]" userId="3afec9f0-0dcc-4fdf-b767-9375ed7ce940" providerId="ADAL" clId="{5D0FEEFF-A6D7-4212-8493-2816B9960567}" dt="2021-04-29T14:57:32.860" v="38" actId="113"/>
        <pc:sldMkLst>
          <pc:docMk/>
          <pc:sldMk cId="3332139342" sldId="259"/>
        </pc:sldMkLst>
        <pc:spChg chg="del">
          <ac:chgData name="Sydykov, Serikzhan [JACKZ]" userId="3afec9f0-0dcc-4fdf-b767-9375ed7ce940" providerId="ADAL" clId="{5D0FEEFF-A6D7-4212-8493-2816B9960567}" dt="2021-04-29T14:56:01.611" v="3" actId="478"/>
          <ac:spMkLst>
            <pc:docMk/>
            <pc:sldMk cId="3332139342" sldId="259"/>
            <ac:spMk id="2" creationId="{8AB4772F-6D8D-4330-884E-6B34880AE225}"/>
          </ac:spMkLst>
        </pc:spChg>
        <pc:spChg chg="mod">
          <ac:chgData name="Sydykov, Serikzhan [JACKZ]" userId="3afec9f0-0dcc-4fdf-b767-9375ed7ce940" providerId="ADAL" clId="{5D0FEEFF-A6D7-4212-8493-2816B9960567}" dt="2021-04-29T14:57:32.860" v="38" actId="113"/>
          <ac:spMkLst>
            <pc:docMk/>
            <pc:sldMk cId="3332139342" sldId="259"/>
            <ac:spMk id="3" creationId="{5AAE2958-8E9D-40BB-80A1-3BCB8CC5AFD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55481-89FD-455E-BC87-F8E542BF2C1B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0A8C3-1155-4B4D-B876-BEE69FAB6A1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976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10A8C3-1155-4B4D-B876-BEE69FAB6A1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293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b="1" cap="none" spc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1B8F-B328-4560-B33B-BB1A8DBD442B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FA22-84F4-49E4-AF2E-F388E1B81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0318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1B8F-B328-4560-B33B-BB1A8DBD442B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FA22-84F4-49E4-AF2E-F388E1B81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91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1B8F-B328-4560-B33B-BB1A8DBD442B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FA22-84F4-49E4-AF2E-F388E1B81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485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cap="none" spc="0">
                <a:ln w="18415" cmpd="sng">
                  <a:solidFill>
                    <a:srgbClr val="0066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ln>
                  <a:noFill/>
                </a:ln>
                <a:solidFill>
                  <a:srgbClr val="0000CC"/>
                </a:solidFill>
              </a:defRPr>
            </a:lvl1pPr>
            <a:lvl2pPr>
              <a:defRPr>
                <a:ln>
                  <a:noFill/>
                </a:ln>
                <a:solidFill>
                  <a:srgbClr val="0000CC"/>
                </a:solidFill>
              </a:defRPr>
            </a:lvl2pPr>
            <a:lvl3pPr>
              <a:defRPr>
                <a:ln>
                  <a:noFill/>
                </a:ln>
                <a:solidFill>
                  <a:srgbClr val="0000CC"/>
                </a:solidFill>
              </a:defRPr>
            </a:lvl3pPr>
            <a:lvl4pPr>
              <a:defRPr>
                <a:ln>
                  <a:noFill/>
                </a:ln>
                <a:solidFill>
                  <a:srgbClr val="0000CC"/>
                </a:solidFill>
              </a:defRPr>
            </a:lvl4pPr>
            <a:lvl5pPr>
              <a:defRPr>
                <a:ln>
                  <a:noFill/>
                </a:ln>
                <a:solidFill>
                  <a:srgbClr val="0000CC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1B8F-B328-4560-B33B-BB1A8DBD442B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FA22-84F4-49E4-AF2E-F388E1B81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29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1B8F-B328-4560-B33B-BB1A8DBD442B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FA22-84F4-49E4-AF2E-F388E1B81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577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1B8F-B328-4560-B33B-BB1A8DBD442B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FA22-84F4-49E4-AF2E-F388E1B81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7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1B8F-B328-4560-B33B-BB1A8DBD442B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FA22-84F4-49E4-AF2E-F388E1B81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652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1B8F-B328-4560-B33B-BB1A8DBD442B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FA22-84F4-49E4-AF2E-F388E1B81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36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1B8F-B328-4560-B33B-BB1A8DBD442B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FA22-84F4-49E4-AF2E-F388E1B81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544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1B8F-B328-4560-B33B-BB1A8DBD442B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FA22-84F4-49E4-AF2E-F388E1B81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5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61B8F-B328-4560-B33B-BB1A8DBD442B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2FA22-84F4-49E4-AF2E-F388E1B81E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78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61B8F-B328-4560-B33B-BB1A8DBD442B}" type="datetimeFigureOut">
              <a:rPr lang="ru-RU" smtClean="0"/>
              <a:t>29.04.2021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2FA22-84F4-49E4-AF2E-F388E1B81EEE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6 Imagen" descr="Dibujo.bmp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12192000" cy="7010400"/>
          </a:xfrm>
          <a:prstGeom prst="rect">
            <a:avLst/>
          </a:prstGeom>
          <a:gradFill flip="none" rotWithShape="1">
            <a:gsLst>
              <a:gs pos="100000">
                <a:srgbClr val="03D4A8">
                  <a:alpha val="18000"/>
                </a:srgbClr>
              </a:gs>
              <a:gs pos="25000">
                <a:srgbClr val="21D6E0">
                  <a:alpha val="23000"/>
                </a:srgbClr>
              </a:gs>
              <a:gs pos="75000">
                <a:srgbClr val="0087E6">
                  <a:alpha val="25000"/>
                </a:srgbClr>
              </a:gs>
              <a:gs pos="100000">
                <a:srgbClr val="005CBF">
                  <a:alpha val="25999"/>
                </a:srgbClr>
              </a:gs>
            </a:gsLst>
            <a:lin ang="27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val="191181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ed-marketing.ru/2021-07-13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d-marketing.ru/2021-07-13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E2958-8E9D-40BB-80A1-3BCB8CC5A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393291"/>
            <a:ext cx="10972800" cy="611566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err="1">
                <a:solidFill>
                  <a:schemeClr val="tx1"/>
                </a:solidFill>
                <a:latin typeface="+mj-lt"/>
              </a:rPr>
              <a:t>Вебинар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: Терапия депрессивных состояний. Современный взгляд на проблемы пищевого поведения</a:t>
            </a: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Место проведения: г. Москва (онлайн)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Дата проведения: 13.07.2021 г.</a:t>
            </a:r>
            <a:endParaRPr lang="en-US" b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+mj-lt"/>
              </a:rPr>
              <a:t>План </a:t>
            </a:r>
            <a:r>
              <a:rPr lang="ru-RU" b="1" dirty="0" err="1">
                <a:solidFill>
                  <a:schemeClr val="tx1"/>
                </a:solidFill>
                <a:latin typeface="+mj-lt"/>
              </a:rPr>
              <a:t>вебинара</a:t>
            </a:r>
            <a:r>
              <a:rPr lang="ru-RU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Секция 1 «Терапия депрессивных состояний»</a:t>
            </a:r>
            <a:endParaRPr lang="ru-RU" sz="28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В рамках этой секции две лекции прочтет </a:t>
            </a:r>
            <a:r>
              <a:rPr lang="ru-RU" sz="28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Павличенко Алексей Викторович,  </a:t>
            </a:r>
            <a:r>
              <a:rPr lang="ru-RU" sz="2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кандидат медицинских наук,  старший преподаватель Учебного центра ГБУЗ «Психиатрическая клиническая больница №1 им. Н.А. Алексеева».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Секция 2</a:t>
            </a:r>
            <a:r>
              <a:rPr lang="ru-RU" sz="2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 </a:t>
            </a:r>
            <a:r>
              <a:rPr lang="ru-RU" sz="28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Современный взгляд на проблемы пищевого поведения</a:t>
            </a:r>
            <a:endParaRPr lang="ru-RU" sz="28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С лекциями в этой секции </a:t>
            </a:r>
            <a:r>
              <a:rPr lang="ru-RU" sz="28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вебинара</a:t>
            </a:r>
            <a:r>
              <a:rPr lang="ru-RU" sz="2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выступят </a:t>
            </a:r>
            <a:r>
              <a:rPr lang="ru-RU" sz="2800" b="1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Кулыгина</a:t>
            </a:r>
            <a:r>
              <a:rPr lang="ru-RU" sz="28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Майя Александровна</a:t>
            </a:r>
            <a:r>
              <a:rPr lang="ru-RU" sz="2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 (</a:t>
            </a:r>
            <a:r>
              <a:rPr lang="ru-RU" sz="2800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к.п.н</a:t>
            </a:r>
            <a:r>
              <a:rPr lang="ru-RU" sz="2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., старший научный сотрудник Учебного центра ГБУЗ «ПКБ №1 им. Н. А. Алексеева» ДЗМ) и </a:t>
            </a:r>
            <a:r>
              <a:rPr lang="ru-RU" sz="28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Чернов Никита Владимирович</a:t>
            </a:r>
            <a:r>
              <a:rPr lang="ru-RU" sz="2800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 (заведующий отделением психотерапевтической помощи и социальной реабилитации ГБУЗ «ПКБ №1 им. Н. А. Алексеева».</a:t>
            </a: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+mj-lt"/>
              </a:rPr>
              <a:t>Регистрация и дополнительная информация</a:t>
            </a:r>
            <a:endParaRPr lang="ru-RU" sz="28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По окончании докладов предусмотрены дискуссионные блоки, во время которых слушатели смогут задать лекторам вопросы по теме </a:t>
            </a:r>
            <a:r>
              <a:rPr lang="ru-RU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вебинара</a:t>
            </a:r>
            <a:r>
              <a:rPr lang="ru-RU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, а итоговое интерактивное тестирование позволит всем желающим оценить собственные знания в области лечения психиатрических заболеваний.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Подробная информация, актуальная программа и предварительная онлайн-регистрация:</a:t>
            </a:r>
            <a:br>
              <a:rPr lang="ru-RU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</a:br>
            <a:br>
              <a:rPr lang="ru-RU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u="sng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  <a:hlinkClick r:id="rId2"/>
              </a:rPr>
              <a:t>https://med-marketing.ru/2021-07-13.html</a:t>
            </a:r>
            <a:endParaRPr lang="ru-RU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Регистрация и участие в мероприятии – бесплатные.</a:t>
            </a:r>
            <a:br>
              <a:rPr lang="ru-RU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Всем зарегистрировавшимся будет выслана ссылка на </a:t>
            </a:r>
            <a:r>
              <a:rPr lang="ru-RU" b="1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вебинар</a:t>
            </a:r>
            <a:r>
              <a:rPr lang="ru-RU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за 24 часа до его начала.</a:t>
            </a: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32139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22219" y="426317"/>
            <a:ext cx="10363200" cy="1470025"/>
          </a:xfrm>
        </p:spPr>
        <p:txBody>
          <a:bodyPr>
            <a:normAutofit fontScale="90000"/>
          </a:bodyPr>
          <a:lstStyle/>
          <a:p>
            <a:r>
              <a:rPr lang="ru-RU" dirty="0" err="1">
                <a:solidFill>
                  <a:schemeClr val="tx1"/>
                </a:solidFill>
              </a:rPr>
              <a:t>Вебинар</a:t>
            </a:r>
            <a:r>
              <a:rPr lang="ru-RU" dirty="0">
                <a:solidFill>
                  <a:schemeClr val="tx1"/>
                </a:solidFill>
              </a:rPr>
              <a:t>: Терапия депрессивных состояний. Современный взгляд на проблемы пищевого поведения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36619" y="3567546"/>
            <a:ext cx="8534400" cy="17526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Место проведения: г. Москва (онлайн)</a:t>
            </a:r>
          </a:p>
          <a:p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Дата проведения: 13.07.2021 г.</a:t>
            </a:r>
          </a:p>
        </p:txBody>
      </p:sp>
    </p:spTree>
    <p:extLst>
      <p:ext uri="{BB962C8B-B14F-4D97-AF65-F5344CB8AC3E}">
        <p14:creationId xmlns:p14="http://schemas.microsoft.com/office/powerpoint/2010/main" val="1084267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930707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План </a:t>
            </a:r>
            <a:r>
              <a:rPr lang="ru-RU" dirty="0" err="1">
                <a:solidFill>
                  <a:schemeClr val="tx1"/>
                </a:solidFill>
              </a:rPr>
              <a:t>вебинара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818" y="748144"/>
            <a:ext cx="11776364" cy="47382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Секция 1 «Терапия депрессивных состояний»</a:t>
            </a:r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этой секции две лекции прочтет </a:t>
            </a: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Павличенко Алексей Викторович,  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медицинских наук,  старший преподаватель Учебного центра ГБУЗ «Психиатрическая клиническая больница №1 им. Н.А. Алексеева».</a:t>
            </a:r>
          </a:p>
          <a:p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Секция посвящена вопросам диагностики и терапии депрессивных состояний, также будут освещены изменения диагностических подходов в МКБ-11, вопросы дифференцированного применения антидепрессантов в сочетании с психотерапией. Отдельной темой станет биполярное расстройство, подходы к их ведению с учетом современных клинических рекомендаций, методики оценки эффективности проводимой терапии и критерии отмены антидепрессантов. Лекции иллюстрированы клиническими примерами, слушатели получат ответы на свои вопросы по теме секции.</a:t>
            </a:r>
          </a:p>
          <a:p>
            <a:pPr marL="0" indent="0">
              <a:buNone/>
            </a:pPr>
            <a:endParaRPr lang="ru-RU" sz="17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Секция 2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взгляд на проблемы пищевого поведения</a:t>
            </a:r>
            <a:endParaRPr lang="ru-RU" sz="17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лекциями в этой секции </a:t>
            </a:r>
            <a:r>
              <a:rPr lang="ru-RU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вебинара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выступят </a:t>
            </a:r>
            <a:r>
              <a:rPr lang="ru-RU" sz="17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Кулыгина</a:t>
            </a: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Майя Александровна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</a:t>
            </a:r>
            <a:r>
              <a:rPr lang="ru-RU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старший научный сотрудник Учебного центра ГБУЗ «ПКБ №1 им. Н. А. Алексеева» ДЗМ) и </a:t>
            </a:r>
            <a:r>
              <a:rPr lang="ru-RU" sz="1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Чернов Никита Владимирович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(заведующий отделением психотерапевтической помощи и социальной реабилитации ГБУЗ «ПКБ №1 им. Н. А. Алексеева».</a:t>
            </a:r>
          </a:p>
          <a:p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Расстройства пищевого поведения отражают психоэмоциональные нарушения в виде аномальных привычек питания. При длительном течении развиваются тяжелые соматические осложнения, так как вовлекаются практически все системы органов. В тяжелых случаях последствия необратимы, что приводит к </a:t>
            </a:r>
            <a:r>
              <a:rPr lang="ru-RU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инвалидизации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рамках научной программы слушатели познакомятся с подробным описанием всех диагностических категорий, вошедших в раздел МКБ-11, психических расстройств связанных с питанием и приемом пищи. Помимо этого будут представлены основные и дополнительные клинические признаки расстройств питания и пищевого поведения, особенности течения с учетом возрастной, </a:t>
            </a:r>
            <a:r>
              <a:rPr lang="ru-RU" sz="17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культуральной</a:t>
            </a:r>
            <a:r>
              <a:rPr lang="ru-RU" sz="1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гендерной специфики. Планируется обсуждение указаний для дифференциальной диагностики, а также преимущества внесенных изменений.</a:t>
            </a:r>
          </a:p>
        </p:txBody>
      </p:sp>
    </p:spTree>
    <p:extLst>
      <p:ext uri="{BB962C8B-B14F-4D97-AF65-F5344CB8AC3E}">
        <p14:creationId xmlns:p14="http://schemas.microsoft.com/office/powerpoint/2010/main" val="3847420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09600" y="166255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Регистрация и дополнительная информация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385455"/>
            <a:ext cx="10972800" cy="45259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окончании докладов предусмотрены дискуссионные блоки, во время которых слушатели смогут задать лекторам вопросы по теме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вебинара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итоговое интерактивное тестирование позволит всем желающим оценить собственные знания в области лечения психиатрических заболеваний.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Подробная информация, актуальная программа и предварительная онлайн-регистрация:</a:t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https://med-marketing.ru/2021-07-13.html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Регистрация и участие в мероприятии – бесплатные.</a:t>
            </a:r>
            <a:b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 зарегистрировавшимся будет выслана ссылка на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24 часа до его начала.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085396"/>
      </p:ext>
    </p:extLst>
  </p:cSld>
  <p:clrMapOvr>
    <a:masterClrMapping/>
  </p:clrMapOvr>
</p:sld>
</file>

<file path=ppt/theme/theme1.xml><?xml version="1.0" encoding="utf-8"?>
<a:theme xmlns:a="http://schemas.openxmlformats.org/drawingml/2006/main" name="La ment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TM02474572[[fn=Медицинский шаблон оформления]]</Template>
  <TotalTime>16</TotalTime>
  <Words>621</Words>
  <Application>Microsoft Office PowerPoint</Application>
  <PresentationFormat>Widescreen</PresentationFormat>
  <Paragraphs>34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La mente</vt:lpstr>
      <vt:lpstr>PowerPoint Presentation</vt:lpstr>
      <vt:lpstr>Вебинар: Терапия депрессивных состояний. Современный взгляд на проблемы пищевого поведения</vt:lpstr>
      <vt:lpstr>План вебинара</vt:lpstr>
      <vt:lpstr>Регистрация и дополнительная информация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Вебинар: Терапия депрессивных состояний. Современный взгляд на проблемы пищевого поведения</dc:title>
  <dc:creator>Lyudmila Tsoy</dc:creator>
  <cp:lastModifiedBy>Sydykov, Serikzhan [JACKZ]</cp:lastModifiedBy>
  <cp:revision>3</cp:revision>
  <dcterms:created xsi:type="dcterms:W3CDTF">2021-04-29T11:33:25Z</dcterms:created>
  <dcterms:modified xsi:type="dcterms:W3CDTF">2021-04-29T14:58:15Z</dcterms:modified>
</cp:coreProperties>
</file>