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57" r:id="rId4"/>
    <p:sldId id="280" r:id="rId5"/>
    <p:sldId id="274" r:id="rId6"/>
    <p:sldId id="276" r:id="rId7"/>
    <p:sldId id="278" r:id="rId8"/>
    <p:sldId id="282" r:id="rId9"/>
    <p:sldId id="27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6699"/>
    <a:srgbClr val="6699FF"/>
    <a:srgbClr val="0033CC"/>
    <a:srgbClr val="9900CC"/>
    <a:srgbClr val="009900"/>
    <a:srgbClr val="000099"/>
    <a:srgbClr val="CC00FF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BFB7-AD9E-4B17-8C07-30311A61C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110" y="1122363"/>
            <a:ext cx="73298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FC502-3C58-4FB7-A240-20F2F601E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8110" y="3602038"/>
            <a:ext cx="732988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68DC9-1C80-4FD5-B117-BAF6A7C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56CD4-56BE-4958-8E38-F417468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9147-E44E-4D40-A112-17CBCE4D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BD6809-61D6-46A3-A737-D0D6A89CA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3" y="3149182"/>
            <a:ext cx="2623315" cy="177578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453AE0-A340-4A08-9AAA-0B1352918716}"/>
              </a:ext>
            </a:extLst>
          </p:cNvPr>
          <p:cNvSpPr/>
          <p:nvPr userDrawn="1"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НАЦИОНАЛЬНЫЙ ИНСТИТУТ ОБРАЗОВАНИЯ</a:t>
            </a:r>
            <a:r>
              <a:rPr lang="ru-RU" dirty="0"/>
              <a:t>,   г. Минск,   Республика Беларусь</a:t>
            </a:r>
          </a:p>
        </p:txBody>
      </p:sp>
      <p:pic>
        <p:nvPicPr>
          <p:cNvPr id="9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A177EC38-1BF7-4787-95EE-0D9F0A1C25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5" y="614490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CCC8-0E98-4428-B868-9BC9FF63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7070B-DA33-4001-9B41-52CED8DE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88C42-CB66-4D1D-A02D-C61016E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AEA95-16CE-43D5-821C-E2D56C6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C722B-0FC9-4E46-A129-6C736B1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6FBA-30DE-4559-9B43-FF350A2A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EC9D8-EFA0-479B-91F3-130CE5F4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37B74-3EBD-42F1-92DA-9D01D3A5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5E09B-AF7A-42C3-A2FC-3DAA2D6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6FE83-4044-4FDA-87AC-A5A072D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D6CA1E-DF2E-4B57-BD82-BF5E25E6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365125"/>
            <a:ext cx="9925049" cy="1325563"/>
          </a:xfrm>
        </p:spPr>
        <p:txBody>
          <a:bodyPr/>
          <a:lstStyle/>
          <a:p>
            <a:r>
              <a:rPr lang="ru-RU" smtClean="0">
                <a:latin typeface="Arial Black" panose="020B0A04020102020204" pitchFamily="34" charset="0"/>
              </a:rPr>
              <a:t>Образец заголовка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68B4771-B6E3-4FC9-A042-6582AB365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825625"/>
            <a:ext cx="9925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8B8D3-5DDA-433A-ABF3-5922E4D31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E2BDD9-CE7E-40C2-885B-7DFD36ADE561}"/>
              </a:ext>
            </a:extLst>
          </p:cNvPr>
          <p:cNvSpPr/>
          <p:nvPr userDrawn="1"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A45162-63DF-4BE6-8F3D-4C49271D02B0}"/>
              </a:ext>
            </a:extLst>
          </p:cNvPr>
          <p:cNvSpPr/>
          <p:nvPr userDrawn="1"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AC1060-1391-441F-ADD3-62B57C68ED71}"/>
              </a:ext>
            </a:extLst>
          </p:cNvPr>
          <p:cNvSpPr/>
          <p:nvPr userDrawn="1"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DE6690-A266-44ED-9B18-0D406DBE1FC1}"/>
              </a:ext>
            </a:extLst>
          </p:cNvPr>
          <p:cNvSpPr/>
          <p:nvPr userDrawn="1"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НАЦИОНАЛЬНЫЙ ИНСТИТУТ ОБРАЗОВАНИЯ</a:t>
            </a:r>
            <a:r>
              <a:rPr lang="ru-RU" dirty="0"/>
              <a:t>,   г. Минск,   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29121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2C73-165A-41CF-BF49-E1496744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72739-BF1F-498D-954A-0A3C7DD5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31E1-2300-4A18-A44C-1070677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6B1D5-20B2-4B59-9045-9259AB54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2E938-3399-4DBB-BAAB-AB809AAE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9824-8EE3-4B6C-A290-1CFF13F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A7F11-17B9-4A26-9F38-508DF9E6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78B47-3EB9-4CF4-A6AF-165C4E97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032350-AF32-4E63-AD4C-A08B9CBF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2D9C4-D5C4-44D6-B662-D71BAD29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7C163-E92A-4A1A-B0B9-89A9D4A2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EACCB-6D4B-4499-A02F-E9592127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C771D-633F-4050-8158-95278D5B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6E5CD-E283-4A8D-93EA-48A999DB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E1E3A6-B609-48D6-9393-D10564B51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E2668D-FD26-4C93-BB48-EA28937C5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E59B63-62C6-4361-95A1-746D5932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F6D695-D007-4ACE-8D61-EA7CED2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C7C74C-DE27-43AD-B239-259764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AC30-F158-45A6-B768-6ED7EE88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72D0A-4510-4623-ACEA-A4ADAA4C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4616EF-2FD3-4849-AE92-35811C86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117331-D9F9-42AF-BDC5-50AA55B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6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F3D49-838C-425F-A195-A2E025A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51C586-E54B-4FF0-A6BD-71732268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61633-9E46-4E81-A716-87E5FCE9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0E61-D9A7-4338-9162-654C1E65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9B5DB-0053-4121-84A2-06D67549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09E7F-69EB-4745-BA96-39F9C598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29B54-13F4-48A5-866B-39879A9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F693F-B0EC-437B-A960-605D9B32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3B003-A8ED-419F-AF84-E74EA68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2E7B3-93B3-4E5A-9322-852A8527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E6DAD-8CFC-4BCB-87F0-625655CC5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7073B0-4775-471D-A164-35C8ED65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9ECE5-5AC3-4492-841D-7A8835CD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56536-3A13-412E-8895-6A72078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483C8-8EA6-4655-98E8-3A2BA59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095C-F415-4AF5-A89B-24EC0CD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3A12A-547C-4288-A77D-F546DD2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3F555-C973-4950-A747-E73BF1B2B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57D-DB82-4E49-AB9B-999CF6D6AD2D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2A4C1-EEFB-4E02-ACEF-3B81CB64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24762-710A-4CEE-84BA-80DDF50A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A296-473C-4360-BF1E-BDF650ED3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dtAWU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https://www.belstat.gov.by/ofitsialnaya-statistika/publications/izdania/public_compilation/index_6986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hyperlink" Target="https://www.belstat.gov.by/ofitsialnaya-statistika/solialnaya-sfera/naselenie-i-migratsiya/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hyperlink" Target="https://clck.ru/dtAW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5.png"/><Relationship Id="rId5" Type="http://schemas.openxmlformats.org/officeDocument/2006/relationships/image" Target="../media/image21.jpeg"/><Relationship Id="rId10" Type="http://schemas.openxmlformats.org/officeDocument/2006/relationships/image" Target="../media/image10.jpeg"/><Relationship Id="rId4" Type="http://schemas.openxmlformats.org/officeDocument/2006/relationships/image" Target="../media/image20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vospitanie.adu.by/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shp.gov.by/ru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priroda.gov.by/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hyperlink" Target="https://minprom.gov.by/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economy.gov.by/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s://clck.ru/dtAWU" TargetMode="Externa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microsoft.com/office/2007/relationships/hdphoto" Target="../media/hdphoto3.wdp"/><Relationship Id="rId21" Type="http://schemas.openxmlformats.org/officeDocument/2006/relationships/hyperlink" Target="https://www.brest-region.gov.by/ru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hyperlink" Target="https://www.minsk-region.gov.by/" TargetMode="External"/><Relationship Id="rId25" Type="http://schemas.openxmlformats.org/officeDocument/2006/relationships/hyperlink" Target="https://mogilev-region.gov.by/" TargetMode="External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0.png"/><Relationship Id="rId5" Type="http://schemas.openxmlformats.org/officeDocument/2006/relationships/image" Target="../media/image5.png"/><Relationship Id="rId15" Type="http://schemas.openxmlformats.org/officeDocument/2006/relationships/hyperlink" Target="https://minsk.gov.by/ru/" TargetMode="External"/><Relationship Id="rId23" Type="http://schemas.openxmlformats.org/officeDocument/2006/relationships/hyperlink" Target="https://vitebsk-region.gov.by/ru/" TargetMode="External"/><Relationship Id="rId28" Type="http://schemas.openxmlformats.org/officeDocument/2006/relationships/image" Target="../media/image52.png"/><Relationship Id="rId10" Type="http://schemas.openxmlformats.org/officeDocument/2006/relationships/image" Target="../media/image43.jpeg"/><Relationship Id="rId19" Type="http://schemas.openxmlformats.org/officeDocument/2006/relationships/hyperlink" Target="https://grodno-region.by/ru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11.png"/><Relationship Id="rId22" Type="http://schemas.openxmlformats.org/officeDocument/2006/relationships/image" Target="../media/image49.png"/><Relationship Id="rId27" Type="http://schemas.openxmlformats.org/officeDocument/2006/relationships/hyperlink" Target="https://gomel-region.by/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4360" y="1349747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1F497D">
                    <a:lumMod val="50000"/>
                  </a:srgbClr>
                </a:solidFill>
              </a:rPr>
              <a:t>Об использовании актуальных источников информации при изучении г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еографии</a:t>
            </a:r>
            <a:r>
              <a:rPr lang="ru-RU" sz="4000" b="1" kern="0" dirty="0" smtClean="0">
                <a:solidFill>
                  <a:srgbClr val="1F497D">
                    <a:lumMod val="50000"/>
                  </a:srgbClr>
                </a:solidFill>
              </a:rPr>
              <a:t> Б</a:t>
            </a:r>
            <a:r>
              <a:rPr kumimoji="0" lang="ru-RU" sz="40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еларуси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CB262DC-0A30-4B73-AAD9-849F1E7FA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9088" y="4759906"/>
            <a:ext cx="7222156" cy="1449673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Сарычева Ольга Владимировна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начальник методического центра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Национального института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образования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094" y="1375120"/>
            <a:ext cx="8604985" cy="18751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Arial Black" panose="020B0A04020102020204" pitchFamily="34" charset="0"/>
              </a:rPr>
              <a:t>Научно-методическое учреждение </a:t>
            </a:r>
            <a:r>
              <a:rPr lang="ru-RU" sz="3200" dirty="0">
                <a:latin typeface="Arial Black" panose="020B0A040201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«Национальный институт образования» Министерства образования Республики Беларусь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262DC-0A30-4B73-AAD9-849F1E7FA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3461" y="3683027"/>
            <a:ext cx="4747008" cy="1655762"/>
          </a:xfrm>
        </p:spPr>
        <p:txBody>
          <a:bodyPr/>
          <a:lstStyle/>
          <a:p>
            <a:pPr algn="l"/>
            <a:r>
              <a:rPr lang="ru-RU" b="1" dirty="0"/>
              <a:t>Сайт: </a:t>
            </a:r>
            <a:r>
              <a:rPr lang="en-US" dirty="0"/>
              <a:t>www.adu.by</a:t>
            </a:r>
          </a:p>
          <a:p>
            <a:pPr algn="l"/>
            <a:r>
              <a:rPr lang="ru-RU" b="1" dirty="0"/>
              <a:t>Электронная почта:</a:t>
            </a:r>
            <a:r>
              <a:rPr lang="en-US" b="1" dirty="0"/>
              <a:t> </a:t>
            </a:r>
            <a:r>
              <a:rPr lang="en-US" dirty="0"/>
              <a:t>info@adu.by</a:t>
            </a:r>
            <a:r>
              <a:rPr lang="ru-RU" dirty="0"/>
              <a:t> </a:t>
            </a:r>
            <a:endParaRPr lang="en-US" dirty="0"/>
          </a:p>
          <a:p>
            <a:pPr algn="l"/>
            <a:r>
              <a:rPr lang="ru-RU" b="1" dirty="0"/>
              <a:t>Телефон: </a:t>
            </a:r>
            <a:r>
              <a:rPr lang="x-none" dirty="0"/>
              <a:t>+375 17 200-59-09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5" y="614490"/>
            <a:ext cx="2077453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кнопка facebook">
            <a:extLst>
              <a:ext uri="{FF2B5EF4-FFF2-40B4-BE49-F238E27FC236}">
                <a16:creationId xmlns:a16="http://schemas.microsoft.com/office/drawing/2014/main" id="{0A3D9845-BC6D-4E75-B723-53EDD5EB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5429454"/>
            <a:ext cx="2013334" cy="9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D14C4A-E1B8-4C96-A13C-1B007201562C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НАЦИОНАЛЬНЫЙ ИНСТИТУТ ОБРАЗОВАНИЯ</a:t>
            </a:r>
            <a:r>
              <a:rPr lang="ru-RU" dirty="0"/>
              <a:t>,   г. Минск,   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5895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61371" y="129409"/>
            <a:ext cx="9373884" cy="859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Учебное пособие «География Беларуси» для </a:t>
            </a:r>
            <a:r>
              <a:rPr lang="en-US" sz="3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IX </a:t>
            </a:r>
            <a:r>
              <a:rPr lang="ru-RU" sz="3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класса (авторы: М.Н. </a:t>
            </a:r>
            <a:r>
              <a:rPr lang="ru-RU" sz="3000" b="1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Брилевский</a:t>
            </a:r>
            <a:r>
              <a:rPr lang="ru-RU" sz="3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, А.В. Климович)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9" y="1431394"/>
            <a:ext cx="2758473" cy="352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191634" y="5089752"/>
            <a:ext cx="50635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Учебное пособие издано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2019</a:t>
            </a:r>
            <a:r>
              <a:rPr lang="ru-RU" sz="2000" dirty="0" smtClean="0"/>
              <a:t> году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Статистические данные за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2017–2018</a:t>
            </a:r>
            <a:r>
              <a:rPr lang="ru-RU" sz="2000" dirty="0" smtClean="0"/>
              <a:t> годы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5310094" y="1367293"/>
            <a:ext cx="6272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При организации образовательного процесса в 2023/2024 учебном году необходимо использовать актуальную информацию при изучении тем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59406" y="2754751"/>
            <a:ext cx="6173606" cy="4836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b"/>
          <a:lstStyle/>
          <a:p>
            <a:pPr marL="180000" lvl="0"/>
            <a:r>
              <a:rPr lang="ru-RU" sz="2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Г</a:t>
            </a:r>
            <a:r>
              <a:rPr lang="ru-RU" sz="2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еография населения Беларуси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9405" y="3604954"/>
            <a:ext cx="6173606" cy="85325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b"/>
          <a:lstStyle/>
          <a:p>
            <a:pPr marL="180000" lvl="0"/>
            <a:r>
              <a:rPr lang="ru-RU" sz="2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Г</a:t>
            </a:r>
            <a:r>
              <a:rPr lang="ru-RU" sz="2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еография </a:t>
            </a:r>
            <a:r>
              <a:rPr lang="ru-RU" sz="2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хозяйства и внешнеэкономические связи Беларуси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6283" y="4847905"/>
            <a:ext cx="6173606" cy="4836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b"/>
          <a:lstStyle/>
          <a:p>
            <a:pPr marL="180000" lvl="0"/>
            <a:r>
              <a:rPr lang="ru-RU" sz="2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</a:t>
            </a:r>
            <a:r>
              <a:rPr lang="ru-RU" sz="2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бласти </a:t>
            </a:r>
            <a:r>
              <a:rPr lang="ru-RU" sz="2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 город Минск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Минус 20"/>
          <p:cNvSpPr/>
          <p:nvPr/>
        </p:nvSpPr>
        <p:spPr>
          <a:xfrm rot="5400000">
            <a:off x="5016212" y="2627839"/>
            <a:ext cx="686386" cy="705927"/>
          </a:xfrm>
          <a:prstGeom prst="mathMinus">
            <a:avLst/>
          </a:prstGeom>
          <a:solidFill>
            <a:srgbClr val="6699FF"/>
          </a:solidFill>
          <a:ln w="9525" cap="flat" cmpd="sng" algn="ctr">
            <a:solidFill>
              <a:srgbClr val="66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Минус 21"/>
          <p:cNvSpPr/>
          <p:nvPr/>
        </p:nvSpPr>
        <p:spPr>
          <a:xfrm rot="5400000">
            <a:off x="4760288" y="3719761"/>
            <a:ext cx="1174169" cy="595704"/>
          </a:xfrm>
          <a:prstGeom prst="mathMinus">
            <a:avLst/>
          </a:prstGeom>
          <a:solidFill>
            <a:srgbClr val="FF6699"/>
          </a:solidFill>
          <a:ln w="9525" cap="flat" cmpd="sng" algn="ctr">
            <a:solidFill>
              <a:srgbClr val="FF669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Минус 22"/>
          <p:cNvSpPr/>
          <p:nvPr/>
        </p:nvSpPr>
        <p:spPr>
          <a:xfrm rot="5400000">
            <a:off x="4989119" y="4760182"/>
            <a:ext cx="677138" cy="659139"/>
          </a:xfrm>
          <a:prstGeom prst="mathMinus">
            <a:avLst/>
          </a:prstGeom>
          <a:solidFill>
            <a:srgbClr val="99CC00"/>
          </a:solidFill>
          <a:ln w="9525" cap="flat" cmpd="sng" algn="ctr">
            <a:solidFill>
              <a:srgbClr val="99CC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486"/>
          <p:cNvGrpSpPr/>
          <p:nvPr/>
        </p:nvGrpSpPr>
        <p:grpSpPr>
          <a:xfrm>
            <a:off x="4752106" y="1685966"/>
            <a:ext cx="492024" cy="476101"/>
            <a:chOff x="7578725" y="1195388"/>
            <a:chExt cx="377826" cy="382587"/>
          </a:xfrm>
          <a:solidFill>
            <a:schemeClr val="accent1">
              <a:lumMod val="50000"/>
            </a:schemeClr>
          </a:solidFill>
        </p:grpSpPr>
        <p:sp>
          <p:nvSpPr>
            <p:cNvPr id="14" name="Freeform 216"/>
            <p:cNvSpPr>
              <a:spLocks/>
            </p:cNvSpPr>
            <p:nvPr/>
          </p:nvSpPr>
          <p:spPr bwMode="auto">
            <a:xfrm>
              <a:off x="7578725" y="1201738"/>
              <a:ext cx="377825" cy="376237"/>
            </a:xfrm>
            <a:custGeom>
              <a:avLst/>
              <a:gdLst>
                <a:gd name="T0" fmla="*/ 0 w 3328"/>
                <a:gd name="T1" fmla="*/ 0 h 3323"/>
                <a:gd name="T2" fmla="*/ 499 w 3328"/>
                <a:gd name="T3" fmla="*/ 0 h 3323"/>
                <a:gd name="T4" fmla="*/ 499 w 3328"/>
                <a:gd name="T5" fmla="*/ 2827 h 3323"/>
                <a:gd name="T6" fmla="*/ 3328 w 3328"/>
                <a:gd name="T7" fmla="*/ 2827 h 3323"/>
                <a:gd name="T8" fmla="*/ 3328 w 3328"/>
                <a:gd name="T9" fmla="*/ 3323 h 3323"/>
                <a:gd name="T10" fmla="*/ 0 w 3328"/>
                <a:gd name="T11" fmla="*/ 3323 h 3323"/>
                <a:gd name="T12" fmla="*/ 0 w 3328"/>
                <a:gd name="T13" fmla="*/ 0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8" h="3323">
                  <a:moveTo>
                    <a:pt x="0" y="0"/>
                  </a:moveTo>
                  <a:lnTo>
                    <a:pt x="499" y="0"/>
                  </a:lnTo>
                  <a:lnTo>
                    <a:pt x="499" y="2827"/>
                  </a:lnTo>
                  <a:lnTo>
                    <a:pt x="3328" y="2827"/>
                  </a:lnTo>
                  <a:lnTo>
                    <a:pt x="3328" y="3323"/>
                  </a:lnTo>
                  <a:lnTo>
                    <a:pt x="0" y="3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217"/>
            <p:cNvSpPr>
              <a:spLocks/>
            </p:cNvSpPr>
            <p:nvPr/>
          </p:nvSpPr>
          <p:spPr bwMode="auto">
            <a:xfrm>
              <a:off x="7662863" y="1338263"/>
              <a:ext cx="50800" cy="152400"/>
            </a:xfrm>
            <a:custGeom>
              <a:avLst/>
              <a:gdLst>
                <a:gd name="T0" fmla="*/ 450 w 450"/>
                <a:gd name="T1" fmla="*/ 0 h 1341"/>
                <a:gd name="T2" fmla="*/ 450 w 450"/>
                <a:gd name="T3" fmla="*/ 1341 h 1341"/>
                <a:gd name="T4" fmla="*/ 0 w 450"/>
                <a:gd name="T5" fmla="*/ 1341 h 1341"/>
                <a:gd name="T6" fmla="*/ 0 w 450"/>
                <a:gd name="T7" fmla="*/ 434 h 1341"/>
                <a:gd name="T8" fmla="*/ 450 w 450"/>
                <a:gd name="T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41">
                  <a:moveTo>
                    <a:pt x="450" y="0"/>
                  </a:moveTo>
                  <a:lnTo>
                    <a:pt x="450" y="1341"/>
                  </a:lnTo>
                  <a:lnTo>
                    <a:pt x="0" y="1341"/>
                  </a:lnTo>
                  <a:lnTo>
                    <a:pt x="0" y="43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>
              <a:off x="7743825" y="1331913"/>
              <a:ext cx="50800" cy="158750"/>
            </a:xfrm>
            <a:custGeom>
              <a:avLst/>
              <a:gdLst>
                <a:gd name="T0" fmla="*/ 0 w 449"/>
                <a:gd name="T1" fmla="*/ 0 h 1403"/>
                <a:gd name="T2" fmla="*/ 449 w 449"/>
                <a:gd name="T3" fmla="*/ 292 h 1403"/>
                <a:gd name="T4" fmla="*/ 449 w 449"/>
                <a:gd name="T5" fmla="*/ 1403 h 1403"/>
                <a:gd name="T6" fmla="*/ 0 w 449"/>
                <a:gd name="T7" fmla="*/ 1403 h 1403"/>
                <a:gd name="T8" fmla="*/ 0 w 449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3">
                  <a:moveTo>
                    <a:pt x="0" y="0"/>
                  </a:moveTo>
                  <a:lnTo>
                    <a:pt x="449" y="292"/>
                  </a:lnTo>
                  <a:lnTo>
                    <a:pt x="449" y="1403"/>
                  </a:lnTo>
                  <a:lnTo>
                    <a:pt x="0" y="14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19"/>
            <p:cNvSpPr>
              <a:spLocks/>
            </p:cNvSpPr>
            <p:nvPr/>
          </p:nvSpPr>
          <p:spPr bwMode="auto">
            <a:xfrm>
              <a:off x="7824788" y="1312863"/>
              <a:ext cx="50800" cy="177800"/>
            </a:xfrm>
            <a:custGeom>
              <a:avLst/>
              <a:gdLst>
                <a:gd name="T0" fmla="*/ 450 w 450"/>
                <a:gd name="T1" fmla="*/ 0 h 1571"/>
                <a:gd name="T2" fmla="*/ 450 w 450"/>
                <a:gd name="T3" fmla="*/ 1571 h 1571"/>
                <a:gd name="T4" fmla="*/ 0 w 450"/>
                <a:gd name="T5" fmla="*/ 1571 h 1571"/>
                <a:gd name="T6" fmla="*/ 0 w 450"/>
                <a:gd name="T7" fmla="*/ 390 h 1571"/>
                <a:gd name="T8" fmla="*/ 450 w 450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571">
                  <a:moveTo>
                    <a:pt x="450" y="0"/>
                  </a:moveTo>
                  <a:lnTo>
                    <a:pt x="450" y="1571"/>
                  </a:lnTo>
                  <a:lnTo>
                    <a:pt x="0" y="1571"/>
                  </a:lnTo>
                  <a:lnTo>
                    <a:pt x="0" y="39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20"/>
            <p:cNvSpPr>
              <a:spLocks/>
            </p:cNvSpPr>
            <p:nvPr/>
          </p:nvSpPr>
          <p:spPr bwMode="auto">
            <a:xfrm>
              <a:off x="7904163" y="1271588"/>
              <a:ext cx="52388" cy="219075"/>
            </a:xfrm>
            <a:custGeom>
              <a:avLst/>
              <a:gdLst>
                <a:gd name="T0" fmla="*/ 156 w 451"/>
                <a:gd name="T1" fmla="*/ 0 h 1935"/>
                <a:gd name="T2" fmla="*/ 451 w 451"/>
                <a:gd name="T3" fmla="*/ 254 h 1935"/>
                <a:gd name="T4" fmla="*/ 451 w 451"/>
                <a:gd name="T5" fmla="*/ 1935 h 1935"/>
                <a:gd name="T6" fmla="*/ 0 w 451"/>
                <a:gd name="T7" fmla="*/ 1935 h 1935"/>
                <a:gd name="T8" fmla="*/ 0 w 451"/>
                <a:gd name="T9" fmla="*/ 134 h 1935"/>
                <a:gd name="T10" fmla="*/ 156 w 451"/>
                <a:gd name="T1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935">
                  <a:moveTo>
                    <a:pt x="156" y="0"/>
                  </a:moveTo>
                  <a:lnTo>
                    <a:pt x="451" y="254"/>
                  </a:lnTo>
                  <a:lnTo>
                    <a:pt x="451" y="1935"/>
                  </a:lnTo>
                  <a:lnTo>
                    <a:pt x="0" y="1935"/>
                  </a:lnTo>
                  <a:lnTo>
                    <a:pt x="0" y="13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auto">
            <a:xfrm>
              <a:off x="7653338" y="1195388"/>
              <a:ext cx="279400" cy="138112"/>
            </a:xfrm>
            <a:custGeom>
              <a:avLst/>
              <a:gdLst>
                <a:gd name="T0" fmla="*/ 2373 w 2461"/>
                <a:gd name="T1" fmla="*/ 0 h 1218"/>
                <a:gd name="T2" fmla="*/ 2412 w 2461"/>
                <a:gd name="T3" fmla="*/ 9 h 1218"/>
                <a:gd name="T4" fmla="*/ 2442 w 2461"/>
                <a:gd name="T5" fmla="*/ 34 h 1218"/>
                <a:gd name="T6" fmla="*/ 2459 w 2461"/>
                <a:gd name="T7" fmla="*/ 69 h 1218"/>
                <a:gd name="T8" fmla="*/ 2461 w 2461"/>
                <a:gd name="T9" fmla="*/ 448 h 1218"/>
                <a:gd name="T10" fmla="*/ 2450 w 2461"/>
                <a:gd name="T11" fmla="*/ 491 h 1218"/>
                <a:gd name="T12" fmla="*/ 2420 w 2461"/>
                <a:gd name="T13" fmla="*/ 522 h 1218"/>
                <a:gd name="T14" fmla="*/ 2378 w 2461"/>
                <a:gd name="T15" fmla="*/ 536 h 1218"/>
                <a:gd name="T16" fmla="*/ 2335 w 2461"/>
                <a:gd name="T17" fmla="*/ 528 h 1218"/>
                <a:gd name="T18" fmla="*/ 2305 w 2461"/>
                <a:gd name="T19" fmla="*/ 502 h 1218"/>
                <a:gd name="T20" fmla="*/ 2287 w 2461"/>
                <a:gd name="T21" fmla="*/ 465 h 1218"/>
                <a:gd name="T22" fmla="*/ 2285 w 2461"/>
                <a:gd name="T23" fmla="*/ 294 h 1218"/>
                <a:gd name="T24" fmla="*/ 1393 w 2461"/>
                <a:gd name="T25" fmla="*/ 1069 h 1218"/>
                <a:gd name="T26" fmla="*/ 1356 w 2461"/>
                <a:gd name="T27" fmla="*/ 1080 h 1218"/>
                <a:gd name="T28" fmla="*/ 1318 w 2461"/>
                <a:gd name="T29" fmla="*/ 1075 h 1218"/>
                <a:gd name="T30" fmla="*/ 688 w 2461"/>
                <a:gd name="T31" fmla="*/ 670 h 1218"/>
                <a:gd name="T32" fmla="*/ 132 w 2461"/>
                <a:gd name="T33" fmla="*/ 1205 h 1218"/>
                <a:gd name="T34" fmla="*/ 95 w 2461"/>
                <a:gd name="T35" fmla="*/ 1218 h 1218"/>
                <a:gd name="T36" fmla="*/ 56 w 2461"/>
                <a:gd name="T37" fmla="*/ 1212 h 1218"/>
                <a:gd name="T38" fmla="*/ 23 w 2461"/>
                <a:gd name="T39" fmla="*/ 1190 h 1218"/>
                <a:gd name="T40" fmla="*/ 3 w 2461"/>
                <a:gd name="T41" fmla="*/ 1155 h 1218"/>
                <a:gd name="T42" fmla="*/ 0 w 2461"/>
                <a:gd name="T43" fmla="*/ 1118 h 1218"/>
                <a:gd name="T44" fmla="*/ 13 w 2461"/>
                <a:gd name="T45" fmla="*/ 1082 h 1218"/>
                <a:gd name="T46" fmla="*/ 617 w 2461"/>
                <a:gd name="T47" fmla="*/ 493 h 1218"/>
                <a:gd name="T48" fmla="*/ 649 w 2461"/>
                <a:gd name="T49" fmla="*/ 472 h 1218"/>
                <a:gd name="T50" fmla="*/ 688 w 2461"/>
                <a:gd name="T51" fmla="*/ 469 h 1218"/>
                <a:gd name="T52" fmla="*/ 726 w 2461"/>
                <a:gd name="T53" fmla="*/ 482 h 1218"/>
                <a:gd name="T54" fmla="*/ 2148 w 2461"/>
                <a:gd name="T55" fmla="*/ 176 h 1218"/>
                <a:gd name="T56" fmla="*/ 1992 w 2461"/>
                <a:gd name="T57" fmla="*/ 174 h 1218"/>
                <a:gd name="T58" fmla="*/ 1954 w 2461"/>
                <a:gd name="T59" fmla="*/ 152 h 1218"/>
                <a:gd name="T60" fmla="*/ 1930 w 2461"/>
                <a:gd name="T61" fmla="*/ 116 h 1218"/>
                <a:gd name="T62" fmla="*/ 1927 w 2461"/>
                <a:gd name="T63" fmla="*/ 71 h 1218"/>
                <a:gd name="T64" fmla="*/ 1946 w 2461"/>
                <a:gd name="T65" fmla="*/ 34 h 1218"/>
                <a:gd name="T66" fmla="*/ 1976 w 2461"/>
                <a:gd name="T67" fmla="*/ 9 h 1218"/>
                <a:gd name="T68" fmla="*/ 2017 w 2461"/>
                <a:gd name="T6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1" h="1218">
                  <a:moveTo>
                    <a:pt x="2017" y="0"/>
                  </a:moveTo>
                  <a:lnTo>
                    <a:pt x="2373" y="0"/>
                  </a:lnTo>
                  <a:lnTo>
                    <a:pt x="2394" y="2"/>
                  </a:lnTo>
                  <a:lnTo>
                    <a:pt x="2412" y="9"/>
                  </a:lnTo>
                  <a:lnTo>
                    <a:pt x="2428" y="19"/>
                  </a:lnTo>
                  <a:lnTo>
                    <a:pt x="2442" y="34"/>
                  </a:lnTo>
                  <a:lnTo>
                    <a:pt x="2452" y="50"/>
                  </a:lnTo>
                  <a:lnTo>
                    <a:pt x="2459" y="69"/>
                  </a:lnTo>
                  <a:lnTo>
                    <a:pt x="2461" y="89"/>
                  </a:lnTo>
                  <a:lnTo>
                    <a:pt x="2461" y="448"/>
                  </a:lnTo>
                  <a:lnTo>
                    <a:pt x="2458" y="470"/>
                  </a:lnTo>
                  <a:lnTo>
                    <a:pt x="2450" y="491"/>
                  </a:lnTo>
                  <a:lnTo>
                    <a:pt x="2438" y="508"/>
                  </a:lnTo>
                  <a:lnTo>
                    <a:pt x="2420" y="522"/>
                  </a:lnTo>
                  <a:lnTo>
                    <a:pt x="2401" y="532"/>
                  </a:lnTo>
                  <a:lnTo>
                    <a:pt x="2378" y="536"/>
                  </a:lnTo>
                  <a:lnTo>
                    <a:pt x="2355" y="535"/>
                  </a:lnTo>
                  <a:lnTo>
                    <a:pt x="2335" y="528"/>
                  </a:lnTo>
                  <a:lnTo>
                    <a:pt x="2319" y="516"/>
                  </a:lnTo>
                  <a:lnTo>
                    <a:pt x="2305" y="502"/>
                  </a:lnTo>
                  <a:lnTo>
                    <a:pt x="2294" y="485"/>
                  </a:lnTo>
                  <a:lnTo>
                    <a:pt x="2287" y="465"/>
                  </a:lnTo>
                  <a:lnTo>
                    <a:pt x="2285" y="445"/>
                  </a:lnTo>
                  <a:lnTo>
                    <a:pt x="2285" y="294"/>
                  </a:lnTo>
                  <a:lnTo>
                    <a:pt x="1409" y="1057"/>
                  </a:lnTo>
                  <a:lnTo>
                    <a:pt x="1393" y="1069"/>
                  </a:lnTo>
                  <a:lnTo>
                    <a:pt x="1376" y="1077"/>
                  </a:lnTo>
                  <a:lnTo>
                    <a:pt x="1356" y="1080"/>
                  </a:lnTo>
                  <a:lnTo>
                    <a:pt x="1338" y="1080"/>
                  </a:lnTo>
                  <a:lnTo>
                    <a:pt x="1318" y="1075"/>
                  </a:lnTo>
                  <a:lnTo>
                    <a:pt x="1302" y="1066"/>
                  </a:lnTo>
                  <a:lnTo>
                    <a:pt x="688" y="670"/>
                  </a:lnTo>
                  <a:lnTo>
                    <a:pt x="148" y="1193"/>
                  </a:lnTo>
                  <a:lnTo>
                    <a:pt x="132" y="1205"/>
                  </a:lnTo>
                  <a:lnTo>
                    <a:pt x="114" y="1214"/>
                  </a:lnTo>
                  <a:lnTo>
                    <a:pt x="95" y="1218"/>
                  </a:lnTo>
                  <a:lnTo>
                    <a:pt x="75" y="1217"/>
                  </a:lnTo>
                  <a:lnTo>
                    <a:pt x="56" y="1212"/>
                  </a:lnTo>
                  <a:lnTo>
                    <a:pt x="39" y="1203"/>
                  </a:lnTo>
                  <a:lnTo>
                    <a:pt x="23" y="1190"/>
                  </a:lnTo>
                  <a:lnTo>
                    <a:pt x="11" y="1174"/>
                  </a:lnTo>
                  <a:lnTo>
                    <a:pt x="3" y="1155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5" y="1099"/>
                  </a:lnTo>
                  <a:lnTo>
                    <a:pt x="13" y="1082"/>
                  </a:lnTo>
                  <a:lnTo>
                    <a:pt x="25" y="1066"/>
                  </a:lnTo>
                  <a:lnTo>
                    <a:pt x="617" y="493"/>
                  </a:lnTo>
                  <a:lnTo>
                    <a:pt x="632" y="481"/>
                  </a:lnTo>
                  <a:lnTo>
                    <a:pt x="649" y="472"/>
                  </a:lnTo>
                  <a:lnTo>
                    <a:pt x="669" y="468"/>
                  </a:lnTo>
                  <a:lnTo>
                    <a:pt x="688" y="469"/>
                  </a:lnTo>
                  <a:lnTo>
                    <a:pt x="708" y="473"/>
                  </a:lnTo>
                  <a:lnTo>
                    <a:pt x="726" y="482"/>
                  </a:lnTo>
                  <a:lnTo>
                    <a:pt x="1342" y="881"/>
                  </a:lnTo>
                  <a:lnTo>
                    <a:pt x="2148" y="176"/>
                  </a:lnTo>
                  <a:lnTo>
                    <a:pt x="2014" y="176"/>
                  </a:lnTo>
                  <a:lnTo>
                    <a:pt x="1992" y="174"/>
                  </a:lnTo>
                  <a:lnTo>
                    <a:pt x="1971" y="165"/>
                  </a:lnTo>
                  <a:lnTo>
                    <a:pt x="1954" y="152"/>
                  </a:lnTo>
                  <a:lnTo>
                    <a:pt x="1939" y="135"/>
                  </a:lnTo>
                  <a:lnTo>
                    <a:pt x="1930" y="116"/>
                  </a:lnTo>
                  <a:lnTo>
                    <a:pt x="1926" y="94"/>
                  </a:lnTo>
                  <a:lnTo>
                    <a:pt x="1927" y="71"/>
                  </a:lnTo>
                  <a:lnTo>
                    <a:pt x="1934" y="51"/>
                  </a:lnTo>
                  <a:lnTo>
                    <a:pt x="1946" y="34"/>
                  </a:lnTo>
                  <a:lnTo>
                    <a:pt x="1960" y="19"/>
                  </a:lnTo>
                  <a:lnTo>
                    <a:pt x="1976" y="9"/>
                  </a:lnTo>
                  <a:lnTo>
                    <a:pt x="1996" y="2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165554" y="5089752"/>
            <a:ext cx="1125" cy="103889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77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5. География населения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Беларуси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2071686" y="987457"/>
            <a:ext cx="841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Следует использовать обновленные статистические данные за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000" dirty="0" smtClean="0"/>
              <a:t> год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3202" y="1690594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Национальный статистический комитет Республики Беларусь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6" y="1570622"/>
            <a:ext cx="1041995" cy="107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68" y="3602397"/>
            <a:ext cx="2432024" cy="10133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Google Shape;246;p24"/>
          <p:cNvSpPr txBox="1"/>
          <p:nvPr/>
        </p:nvSpPr>
        <p:spPr>
          <a:xfrm>
            <a:off x="93497" y="3089903"/>
            <a:ext cx="3683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 smtClean="0"/>
              <a:t>Население и миграция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0" name="Google Shape;246;p24"/>
          <p:cNvSpPr txBox="1"/>
          <p:nvPr/>
        </p:nvSpPr>
        <p:spPr>
          <a:xfrm>
            <a:off x="7781137" y="3179540"/>
            <a:ext cx="448334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 smtClean="0"/>
              <a:t>Беларусь в цифрах, 2023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3872755"/>
            <a:ext cx="1333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1" y="3089903"/>
            <a:ext cx="3218532" cy="4988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93" y="3602397"/>
            <a:ext cx="2200065" cy="10133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89" y="4615705"/>
            <a:ext cx="1152525" cy="4476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35" name="Соединительная линия уступом 34"/>
          <p:cNvCxnSpPr/>
          <p:nvPr/>
        </p:nvCxnSpPr>
        <p:spPr>
          <a:xfrm rot="10800000">
            <a:off x="7197053" y="4003171"/>
            <a:ext cx="1394611" cy="114621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86" y="1504318"/>
            <a:ext cx="1374251" cy="1374251"/>
          </a:xfrm>
          <a:prstGeom prst="rect">
            <a:avLst/>
          </a:prstGeom>
        </p:spPr>
      </p:pic>
      <p:pic>
        <p:nvPicPr>
          <p:cNvPr id="17" name="Рисунок 16">
            <a:hlinkClick r:id="rId10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" y="3738621"/>
            <a:ext cx="1313472" cy="1313472"/>
          </a:xfrm>
          <a:prstGeom prst="rect">
            <a:avLst/>
          </a:prstGeom>
        </p:spPr>
      </p:pic>
      <p:pic>
        <p:nvPicPr>
          <p:cNvPr id="18" name="Рисунок 17">
            <a:hlinkClick r:id="rId12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68" y="3795063"/>
            <a:ext cx="1413313" cy="14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77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5. География населения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Беларуси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Google Shape;246;p24"/>
          <p:cNvSpPr txBox="1"/>
          <p:nvPr/>
        </p:nvSpPr>
        <p:spPr>
          <a:xfrm>
            <a:off x="4949374" y="990068"/>
            <a:ext cx="707446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b="1" dirty="0"/>
              <a:t>Д</a:t>
            </a:r>
            <a:r>
              <a:rPr lang="ru-RU" dirty="0"/>
              <a:t>ополнительный </a:t>
            </a:r>
            <a:r>
              <a:rPr lang="ru-RU" dirty="0" smtClean="0"/>
              <a:t>материал о </a:t>
            </a:r>
            <a:r>
              <a:rPr lang="ru-RU" dirty="0"/>
              <a:t>социальной роли молодежи и формах ее занятости, социальной и семейной политике, внимании государства к многодетным семьям и пожилым людям, поддержке государством одаренной молодежи. 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01" y="908720"/>
            <a:ext cx="2122717" cy="275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34" y="2396610"/>
            <a:ext cx="2527789" cy="31736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87" y="2150539"/>
            <a:ext cx="2527789" cy="31736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43583" y="3894468"/>
            <a:ext cx="5694146" cy="25134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b"/>
          <a:lstStyle/>
          <a:p>
            <a:pPr marL="180000" lvl="0"/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Для приобщения молодежи к общественно полезному труду и получению трудовых навыков в Республике Беларусь организуется </a:t>
            </a:r>
            <a:r>
              <a:rPr lang="ru-RU" sz="1600" b="1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временная трудовая занятость молодежи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. Для учащихся с 14 лет организована вторичная занятость, студенческие отряды, работают лагеря труда и отдыха. 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                                              </a:t>
            </a:r>
            <a:r>
              <a:rPr lang="en-US" sz="1600" kern="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sym typeface="Wingdings" panose="05000000000000000000" pitchFamily="2" charset="2"/>
              </a:rPr>
              <a:t>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В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каких из перечисленных форм временной трудовой занятости вы принимали участие? 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    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                                         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</a:t>
            </a:r>
            <a:r>
              <a:rPr lang="ru-RU" sz="1600" kern="0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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sym typeface="Wingdings" panose="05000000000000000000" pitchFamily="2" charset="2"/>
              </a:rPr>
              <a:t>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Стали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ли вы частью экономически активного населения страны? </a:t>
            </a:r>
            <a:r>
              <a:rPr lang="en-US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                                              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                                           Свой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ответ обоснуйте</a:t>
            </a:r>
          </a:p>
        </p:txBody>
      </p:sp>
      <p:pic>
        <p:nvPicPr>
          <p:cNvPr id="15" name="Picture 2" descr="F:\Data\Как создавать презентации\Иконки-20230415T170223Z-001\Иконки\icons8-consequence-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6" y="3255699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543"/>
          <p:cNvGrpSpPr>
            <a:grpSpLocks noChangeAspect="1"/>
          </p:cNvGrpSpPr>
          <p:nvPr/>
        </p:nvGrpSpPr>
        <p:grpSpPr bwMode="auto">
          <a:xfrm>
            <a:off x="473578" y="6048758"/>
            <a:ext cx="451025" cy="416279"/>
            <a:chOff x="6533" y="3500"/>
            <a:chExt cx="335" cy="309"/>
          </a:xfrm>
          <a:solidFill>
            <a:srgbClr val="FF0000"/>
          </a:solidFill>
        </p:grpSpPr>
        <p:sp>
          <p:nvSpPr>
            <p:cNvPr id="20" name="Freeform 545"/>
            <p:cNvSpPr>
              <a:spLocks/>
            </p:cNvSpPr>
            <p:nvPr/>
          </p:nvSpPr>
          <p:spPr bwMode="auto">
            <a:xfrm>
              <a:off x="6616" y="3500"/>
              <a:ext cx="252" cy="305"/>
            </a:xfrm>
            <a:custGeom>
              <a:avLst/>
              <a:gdLst>
                <a:gd name="T0" fmla="*/ 1351 w 2523"/>
                <a:gd name="T1" fmla="*/ 3 h 3058"/>
                <a:gd name="T2" fmla="*/ 1526 w 2523"/>
                <a:gd name="T3" fmla="*/ 28 h 3058"/>
                <a:gd name="T4" fmla="*/ 1692 w 2523"/>
                <a:gd name="T5" fmla="*/ 76 h 3058"/>
                <a:gd name="T6" fmla="*/ 1848 w 2523"/>
                <a:gd name="T7" fmla="*/ 145 h 3058"/>
                <a:gd name="T8" fmla="*/ 1992 w 2523"/>
                <a:gd name="T9" fmla="*/ 233 h 3058"/>
                <a:gd name="T10" fmla="*/ 2122 w 2523"/>
                <a:gd name="T11" fmla="*/ 340 h 3058"/>
                <a:gd name="T12" fmla="*/ 2238 w 2523"/>
                <a:gd name="T13" fmla="*/ 463 h 3058"/>
                <a:gd name="T14" fmla="*/ 2335 w 2523"/>
                <a:gd name="T15" fmla="*/ 600 h 3058"/>
                <a:gd name="T16" fmla="*/ 2415 w 2523"/>
                <a:gd name="T17" fmla="*/ 750 h 3058"/>
                <a:gd name="T18" fmla="*/ 2473 w 2523"/>
                <a:gd name="T19" fmla="*/ 912 h 3058"/>
                <a:gd name="T20" fmla="*/ 2509 w 2523"/>
                <a:gd name="T21" fmla="*/ 1083 h 3058"/>
                <a:gd name="T22" fmla="*/ 2523 w 2523"/>
                <a:gd name="T23" fmla="*/ 1261 h 3058"/>
                <a:gd name="T24" fmla="*/ 2509 w 2523"/>
                <a:gd name="T25" fmla="*/ 1443 h 3058"/>
                <a:gd name="T26" fmla="*/ 2471 w 2523"/>
                <a:gd name="T27" fmla="*/ 1617 h 3058"/>
                <a:gd name="T28" fmla="*/ 2410 w 2523"/>
                <a:gd name="T29" fmla="*/ 1781 h 3058"/>
                <a:gd name="T30" fmla="*/ 2328 w 2523"/>
                <a:gd name="T31" fmla="*/ 1934 h 3058"/>
                <a:gd name="T32" fmla="*/ 2226 w 2523"/>
                <a:gd name="T33" fmla="*/ 2073 h 3058"/>
                <a:gd name="T34" fmla="*/ 2107 w 2523"/>
                <a:gd name="T35" fmla="*/ 2196 h 3058"/>
                <a:gd name="T36" fmla="*/ 1245 w 2523"/>
                <a:gd name="T37" fmla="*/ 2521 h 3058"/>
                <a:gd name="T38" fmla="*/ 1069 w 2523"/>
                <a:gd name="T39" fmla="*/ 2507 h 3058"/>
                <a:gd name="T40" fmla="*/ 900 w 2523"/>
                <a:gd name="T41" fmla="*/ 2468 h 3058"/>
                <a:gd name="T42" fmla="*/ 741 w 2523"/>
                <a:gd name="T43" fmla="*/ 2409 h 3058"/>
                <a:gd name="T44" fmla="*/ 592 w 2523"/>
                <a:gd name="T45" fmla="*/ 2330 h 3058"/>
                <a:gd name="T46" fmla="*/ 457 w 2523"/>
                <a:gd name="T47" fmla="*/ 2231 h 3058"/>
                <a:gd name="T48" fmla="*/ 336 w 2523"/>
                <a:gd name="T49" fmla="*/ 2117 h 3058"/>
                <a:gd name="T50" fmla="*/ 230 w 2523"/>
                <a:gd name="T51" fmla="*/ 1987 h 3058"/>
                <a:gd name="T52" fmla="*/ 143 w 2523"/>
                <a:gd name="T53" fmla="*/ 1844 h 3058"/>
                <a:gd name="T54" fmla="*/ 75 w 2523"/>
                <a:gd name="T55" fmla="*/ 1688 h 3058"/>
                <a:gd name="T56" fmla="*/ 28 w 2523"/>
                <a:gd name="T57" fmla="*/ 1523 h 3058"/>
                <a:gd name="T58" fmla="*/ 3 w 2523"/>
                <a:gd name="T59" fmla="*/ 1350 h 3058"/>
                <a:gd name="T60" fmla="*/ 3 w 2523"/>
                <a:gd name="T61" fmla="*/ 1171 h 3058"/>
                <a:gd name="T62" fmla="*/ 28 w 2523"/>
                <a:gd name="T63" fmla="*/ 996 h 3058"/>
                <a:gd name="T64" fmla="*/ 76 w 2523"/>
                <a:gd name="T65" fmla="*/ 830 h 3058"/>
                <a:gd name="T66" fmla="*/ 145 w 2523"/>
                <a:gd name="T67" fmla="*/ 674 h 3058"/>
                <a:gd name="T68" fmla="*/ 233 w 2523"/>
                <a:gd name="T69" fmla="*/ 530 h 3058"/>
                <a:gd name="T70" fmla="*/ 340 w 2523"/>
                <a:gd name="T71" fmla="*/ 400 h 3058"/>
                <a:gd name="T72" fmla="*/ 463 w 2523"/>
                <a:gd name="T73" fmla="*/ 285 h 3058"/>
                <a:gd name="T74" fmla="*/ 601 w 2523"/>
                <a:gd name="T75" fmla="*/ 187 h 3058"/>
                <a:gd name="T76" fmla="*/ 750 w 2523"/>
                <a:gd name="T77" fmla="*/ 108 h 3058"/>
                <a:gd name="T78" fmla="*/ 912 w 2523"/>
                <a:gd name="T79" fmla="*/ 49 h 3058"/>
                <a:gd name="T80" fmla="*/ 1083 w 2523"/>
                <a:gd name="T81" fmla="*/ 13 h 3058"/>
                <a:gd name="T82" fmla="*/ 1261 w 2523"/>
                <a:gd name="T83" fmla="*/ 0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3" h="3058">
                  <a:moveTo>
                    <a:pt x="1261" y="0"/>
                  </a:moveTo>
                  <a:lnTo>
                    <a:pt x="1351" y="3"/>
                  </a:lnTo>
                  <a:lnTo>
                    <a:pt x="1440" y="13"/>
                  </a:lnTo>
                  <a:lnTo>
                    <a:pt x="1526" y="28"/>
                  </a:lnTo>
                  <a:lnTo>
                    <a:pt x="1611" y="49"/>
                  </a:lnTo>
                  <a:lnTo>
                    <a:pt x="1692" y="76"/>
                  </a:lnTo>
                  <a:lnTo>
                    <a:pt x="1771" y="108"/>
                  </a:lnTo>
                  <a:lnTo>
                    <a:pt x="1848" y="145"/>
                  </a:lnTo>
                  <a:lnTo>
                    <a:pt x="1921" y="187"/>
                  </a:lnTo>
                  <a:lnTo>
                    <a:pt x="1992" y="233"/>
                  </a:lnTo>
                  <a:lnTo>
                    <a:pt x="2059" y="285"/>
                  </a:lnTo>
                  <a:lnTo>
                    <a:pt x="2122" y="340"/>
                  </a:lnTo>
                  <a:lnTo>
                    <a:pt x="2182" y="400"/>
                  </a:lnTo>
                  <a:lnTo>
                    <a:pt x="2238" y="463"/>
                  </a:lnTo>
                  <a:lnTo>
                    <a:pt x="2288" y="530"/>
                  </a:lnTo>
                  <a:lnTo>
                    <a:pt x="2335" y="600"/>
                  </a:lnTo>
                  <a:lnTo>
                    <a:pt x="2377" y="674"/>
                  </a:lnTo>
                  <a:lnTo>
                    <a:pt x="2415" y="750"/>
                  </a:lnTo>
                  <a:lnTo>
                    <a:pt x="2447" y="830"/>
                  </a:lnTo>
                  <a:lnTo>
                    <a:pt x="2473" y="912"/>
                  </a:lnTo>
                  <a:lnTo>
                    <a:pt x="2495" y="996"/>
                  </a:lnTo>
                  <a:lnTo>
                    <a:pt x="2509" y="1083"/>
                  </a:lnTo>
                  <a:lnTo>
                    <a:pt x="2519" y="1171"/>
                  </a:lnTo>
                  <a:lnTo>
                    <a:pt x="2523" y="1261"/>
                  </a:lnTo>
                  <a:lnTo>
                    <a:pt x="2518" y="1352"/>
                  </a:lnTo>
                  <a:lnTo>
                    <a:pt x="2509" y="1443"/>
                  </a:lnTo>
                  <a:lnTo>
                    <a:pt x="2494" y="1532"/>
                  </a:lnTo>
                  <a:lnTo>
                    <a:pt x="2471" y="1617"/>
                  </a:lnTo>
                  <a:lnTo>
                    <a:pt x="2444" y="1701"/>
                  </a:lnTo>
                  <a:lnTo>
                    <a:pt x="2410" y="1781"/>
                  </a:lnTo>
                  <a:lnTo>
                    <a:pt x="2371" y="1859"/>
                  </a:lnTo>
                  <a:lnTo>
                    <a:pt x="2328" y="1934"/>
                  </a:lnTo>
                  <a:lnTo>
                    <a:pt x="2279" y="2005"/>
                  </a:lnTo>
                  <a:lnTo>
                    <a:pt x="2226" y="2073"/>
                  </a:lnTo>
                  <a:lnTo>
                    <a:pt x="2168" y="2137"/>
                  </a:lnTo>
                  <a:lnTo>
                    <a:pt x="2107" y="2196"/>
                  </a:lnTo>
                  <a:lnTo>
                    <a:pt x="1245" y="3058"/>
                  </a:lnTo>
                  <a:lnTo>
                    <a:pt x="1245" y="2521"/>
                  </a:lnTo>
                  <a:lnTo>
                    <a:pt x="1156" y="2517"/>
                  </a:lnTo>
                  <a:lnTo>
                    <a:pt x="1069" y="2507"/>
                  </a:lnTo>
                  <a:lnTo>
                    <a:pt x="984" y="2490"/>
                  </a:lnTo>
                  <a:lnTo>
                    <a:pt x="900" y="2468"/>
                  </a:lnTo>
                  <a:lnTo>
                    <a:pt x="819" y="2441"/>
                  </a:lnTo>
                  <a:lnTo>
                    <a:pt x="741" y="2409"/>
                  </a:lnTo>
                  <a:lnTo>
                    <a:pt x="665" y="2372"/>
                  </a:lnTo>
                  <a:lnTo>
                    <a:pt x="592" y="2330"/>
                  </a:lnTo>
                  <a:lnTo>
                    <a:pt x="522" y="2283"/>
                  </a:lnTo>
                  <a:lnTo>
                    <a:pt x="457" y="2231"/>
                  </a:lnTo>
                  <a:lnTo>
                    <a:pt x="394" y="2176"/>
                  </a:lnTo>
                  <a:lnTo>
                    <a:pt x="336" y="2117"/>
                  </a:lnTo>
                  <a:lnTo>
                    <a:pt x="281" y="2054"/>
                  </a:lnTo>
                  <a:lnTo>
                    <a:pt x="230" y="1987"/>
                  </a:lnTo>
                  <a:lnTo>
                    <a:pt x="184" y="1917"/>
                  </a:lnTo>
                  <a:lnTo>
                    <a:pt x="143" y="1844"/>
                  </a:lnTo>
                  <a:lnTo>
                    <a:pt x="107" y="1768"/>
                  </a:lnTo>
                  <a:lnTo>
                    <a:pt x="75" y="1688"/>
                  </a:lnTo>
                  <a:lnTo>
                    <a:pt x="49" y="1607"/>
                  </a:lnTo>
                  <a:lnTo>
                    <a:pt x="28" y="1523"/>
                  </a:lnTo>
                  <a:lnTo>
                    <a:pt x="12" y="1437"/>
                  </a:lnTo>
                  <a:lnTo>
                    <a:pt x="3" y="1350"/>
                  </a:lnTo>
                  <a:lnTo>
                    <a:pt x="0" y="1261"/>
                  </a:lnTo>
                  <a:lnTo>
                    <a:pt x="3" y="1171"/>
                  </a:lnTo>
                  <a:lnTo>
                    <a:pt x="12" y="1083"/>
                  </a:lnTo>
                  <a:lnTo>
                    <a:pt x="28" y="996"/>
                  </a:lnTo>
                  <a:lnTo>
                    <a:pt x="50" y="912"/>
                  </a:lnTo>
                  <a:lnTo>
                    <a:pt x="76" y="830"/>
                  </a:lnTo>
                  <a:lnTo>
                    <a:pt x="108" y="750"/>
                  </a:lnTo>
                  <a:lnTo>
                    <a:pt x="145" y="674"/>
                  </a:lnTo>
                  <a:lnTo>
                    <a:pt x="187" y="600"/>
                  </a:lnTo>
                  <a:lnTo>
                    <a:pt x="233" y="530"/>
                  </a:lnTo>
                  <a:lnTo>
                    <a:pt x="285" y="463"/>
                  </a:lnTo>
                  <a:lnTo>
                    <a:pt x="340" y="400"/>
                  </a:lnTo>
                  <a:lnTo>
                    <a:pt x="400" y="340"/>
                  </a:lnTo>
                  <a:lnTo>
                    <a:pt x="463" y="285"/>
                  </a:lnTo>
                  <a:lnTo>
                    <a:pt x="531" y="233"/>
                  </a:lnTo>
                  <a:lnTo>
                    <a:pt x="601" y="187"/>
                  </a:lnTo>
                  <a:lnTo>
                    <a:pt x="675" y="145"/>
                  </a:lnTo>
                  <a:lnTo>
                    <a:pt x="750" y="108"/>
                  </a:lnTo>
                  <a:lnTo>
                    <a:pt x="830" y="76"/>
                  </a:lnTo>
                  <a:lnTo>
                    <a:pt x="912" y="49"/>
                  </a:lnTo>
                  <a:lnTo>
                    <a:pt x="996" y="28"/>
                  </a:lnTo>
                  <a:lnTo>
                    <a:pt x="1083" y="13"/>
                  </a:lnTo>
                  <a:lnTo>
                    <a:pt x="1171" y="3"/>
                  </a:lnTo>
                  <a:lnTo>
                    <a:pt x="126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546"/>
            <p:cNvSpPr>
              <a:spLocks/>
            </p:cNvSpPr>
            <p:nvPr/>
          </p:nvSpPr>
          <p:spPr bwMode="auto">
            <a:xfrm>
              <a:off x="6533" y="3576"/>
              <a:ext cx="140" cy="233"/>
            </a:xfrm>
            <a:custGeom>
              <a:avLst/>
              <a:gdLst>
                <a:gd name="T0" fmla="*/ 770 w 1404"/>
                <a:gd name="T1" fmla="*/ 66 h 2331"/>
                <a:gd name="T2" fmla="*/ 732 w 1404"/>
                <a:gd name="T3" fmla="*/ 204 h 2331"/>
                <a:gd name="T4" fmla="*/ 662 w 1404"/>
                <a:gd name="T5" fmla="*/ 295 h 2331"/>
                <a:gd name="T6" fmla="*/ 558 w 1404"/>
                <a:gd name="T7" fmla="*/ 350 h 2331"/>
                <a:gd name="T8" fmla="*/ 464 w 1404"/>
                <a:gd name="T9" fmla="*/ 423 h 2331"/>
                <a:gd name="T10" fmla="*/ 386 w 1404"/>
                <a:gd name="T11" fmla="*/ 510 h 2331"/>
                <a:gd name="T12" fmla="*/ 323 w 1404"/>
                <a:gd name="T13" fmla="*/ 610 h 2331"/>
                <a:gd name="T14" fmla="*/ 280 w 1404"/>
                <a:gd name="T15" fmla="*/ 721 h 2331"/>
                <a:gd name="T16" fmla="*/ 257 w 1404"/>
                <a:gd name="T17" fmla="*/ 841 h 2331"/>
                <a:gd name="T18" fmla="*/ 257 w 1404"/>
                <a:gd name="T19" fmla="*/ 967 h 2331"/>
                <a:gd name="T20" fmla="*/ 281 w 1404"/>
                <a:gd name="T21" fmla="*/ 1087 h 2331"/>
                <a:gd name="T22" fmla="*/ 324 w 1404"/>
                <a:gd name="T23" fmla="*/ 1199 h 2331"/>
                <a:gd name="T24" fmla="*/ 388 w 1404"/>
                <a:gd name="T25" fmla="*/ 1299 h 2331"/>
                <a:gd name="T26" fmla="*/ 466 w 1404"/>
                <a:gd name="T27" fmla="*/ 1386 h 2331"/>
                <a:gd name="T28" fmla="*/ 560 w 1404"/>
                <a:gd name="T29" fmla="*/ 1459 h 2331"/>
                <a:gd name="T30" fmla="*/ 665 w 1404"/>
                <a:gd name="T31" fmla="*/ 1514 h 2331"/>
                <a:gd name="T32" fmla="*/ 781 w 1404"/>
                <a:gd name="T33" fmla="*/ 1549 h 2331"/>
                <a:gd name="T34" fmla="*/ 905 w 1404"/>
                <a:gd name="T35" fmla="*/ 1562 h 2331"/>
                <a:gd name="T36" fmla="*/ 1031 w 1404"/>
                <a:gd name="T37" fmla="*/ 1717 h 2331"/>
                <a:gd name="T38" fmla="*/ 1260 w 1404"/>
                <a:gd name="T39" fmla="*/ 1609 h 2331"/>
                <a:gd name="T40" fmla="*/ 1404 w 1404"/>
                <a:gd name="T41" fmla="*/ 1703 h 2331"/>
                <a:gd name="T42" fmla="*/ 776 w 1404"/>
                <a:gd name="T43" fmla="*/ 1807 h 2331"/>
                <a:gd name="T44" fmla="*/ 634 w 1404"/>
                <a:gd name="T45" fmla="*/ 1773 h 2331"/>
                <a:gd name="T46" fmla="*/ 502 w 1404"/>
                <a:gd name="T47" fmla="*/ 1718 h 2331"/>
                <a:gd name="T48" fmla="*/ 380 w 1404"/>
                <a:gd name="T49" fmla="*/ 1644 h 2331"/>
                <a:gd name="T50" fmla="*/ 273 w 1404"/>
                <a:gd name="T51" fmla="*/ 1552 h 2331"/>
                <a:gd name="T52" fmla="*/ 179 w 1404"/>
                <a:gd name="T53" fmla="*/ 1445 h 2331"/>
                <a:gd name="T54" fmla="*/ 104 w 1404"/>
                <a:gd name="T55" fmla="*/ 1325 h 2331"/>
                <a:gd name="T56" fmla="*/ 48 w 1404"/>
                <a:gd name="T57" fmla="*/ 1194 h 2331"/>
                <a:gd name="T58" fmla="*/ 12 w 1404"/>
                <a:gd name="T59" fmla="*/ 1053 h 2331"/>
                <a:gd name="T60" fmla="*/ 0 w 1404"/>
                <a:gd name="T61" fmla="*/ 904 h 2331"/>
                <a:gd name="T62" fmla="*/ 12 w 1404"/>
                <a:gd name="T63" fmla="*/ 753 h 2331"/>
                <a:gd name="T64" fmla="*/ 49 w 1404"/>
                <a:gd name="T65" fmla="*/ 610 h 2331"/>
                <a:gd name="T66" fmla="*/ 107 w 1404"/>
                <a:gd name="T67" fmla="*/ 476 h 2331"/>
                <a:gd name="T68" fmla="*/ 183 w 1404"/>
                <a:gd name="T69" fmla="*/ 355 h 2331"/>
                <a:gd name="T70" fmla="*/ 279 w 1404"/>
                <a:gd name="T71" fmla="*/ 249 h 2331"/>
                <a:gd name="T72" fmla="*/ 389 w 1404"/>
                <a:gd name="T73" fmla="*/ 157 h 2331"/>
                <a:gd name="T74" fmla="*/ 513 w 1404"/>
                <a:gd name="T75" fmla="*/ 84 h 2331"/>
                <a:gd name="T76" fmla="*/ 649 w 1404"/>
                <a:gd name="T77" fmla="*/ 31 h 2331"/>
                <a:gd name="T78" fmla="*/ 794 w 1404"/>
                <a:gd name="T79" fmla="*/ 0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4" h="2331">
                  <a:moveTo>
                    <a:pt x="794" y="0"/>
                  </a:moveTo>
                  <a:lnTo>
                    <a:pt x="770" y="66"/>
                  </a:lnTo>
                  <a:lnTo>
                    <a:pt x="749" y="135"/>
                  </a:lnTo>
                  <a:lnTo>
                    <a:pt x="732" y="204"/>
                  </a:lnTo>
                  <a:lnTo>
                    <a:pt x="718" y="274"/>
                  </a:lnTo>
                  <a:lnTo>
                    <a:pt x="662" y="295"/>
                  </a:lnTo>
                  <a:lnTo>
                    <a:pt x="608" y="320"/>
                  </a:lnTo>
                  <a:lnTo>
                    <a:pt x="558" y="350"/>
                  </a:lnTo>
                  <a:lnTo>
                    <a:pt x="509" y="384"/>
                  </a:lnTo>
                  <a:lnTo>
                    <a:pt x="464" y="423"/>
                  </a:lnTo>
                  <a:lnTo>
                    <a:pt x="423" y="464"/>
                  </a:lnTo>
                  <a:lnTo>
                    <a:pt x="386" y="510"/>
                  </a:lnTo>
                  <a:lnTo>
                    <a:pt x="352" y="558"/>
                  </a:lnTo>
                  <a:lnTo>
                    <a:pt x="323" y="610"/>
                  </a:lnTo>
                  <a:lnTo>
                    <a:pt x="300" y="665"/>
                  </a:lnTo>
                  <a:lnTo>
                    <a:pt x="280" y="721"/>
                  </a:lnTo>
                  <a:lnTo>
                    <a:pt x="266" y="780"/>
                  </a:lnTo>
                  <a:lnTo>
                    <a:pt x="257" y="841"/>
                  </a:lnTo>
                  <a:lnTo>
                    <a:pt x="255" y="904"/>
                  </a:lnTo>
                  <a:lnTo>
                    <a:pt x="257" y="967"/>
                  </a:lnTo>
                  <a:lnTo>
                    <a:pt x="266" y="1028"/>
                  </a:lnTo>
                  <a:lnTo>
                    <a:pt x="281" y="1087"/>
                  </a:lnTo>
                  <a:lnTo>
                    <a:pt x="300" y="1144"/>
                  </a:lnTo>
                  <a:lnTo>
                    <a:pt x="324" y="1199"/>
                  </a:lnTo>
                  <a:lnTo>
                    <a:pt x="353" y="1250"/>
                  </a:lnTo>
                  <a:lnTo>
                    <a:pt x="388" y="1299"/>
                  </a:lnTo>
                  <a:lnTo>
                    <a:pt x="425" y="1345"/>
                  </a:lnTo>
                  <a:lnTo>
                    <a:pt x="466" y="1386"/>
                  </a:lnTo>
                  <a:lnTo>
                    <a:pt x="512" y="1425"/>
                  </a:lnTo>
                  <a:lnTo>
                    <a:pt x="560" y="1459"/>
                  </a:lnTo>
                  <a:lnTo>
                    <a:pt x="611" y="1489"/>
                  </a:lnTo>
                  <a:lnTo>
                    <a:pt x="665" y="1514"/>
                  </a:lnTo>
                  <a:lnTo>
                    <a:pt x="722" y="1534"/>
                  </a:lnTo>
                  <a:lnTo>
                    <a:pt x="781" y="1549"/>
                  </a:lnTo>
                  <a:lnTo>
                    <a:pt x="843" y="1558"/>
                  </a:lnTo>
                  <a:lnTo>
                    <a:pt x="905" y="1562"/>
                  </a:lnTo>
                  <a:lnTo>
                    <a:pt x="1031" y="1564"/>
                  </a:lnTo>
                  <a:lnTo>
                    <a:pt x="1031" y="1717"/>
                  </a:lnTo>
                  <a:lnTo>
                    <a:pt x="1193" y="1555"/>
                  </a:lnTo>
                  <a:lnTo>
                    <a:pt x="1260" y="1609"/>
                  </a:lnTo>
                  <a:lnTo>
                    <a:pt x="1331" y="1658"/>
                  </a:lnTo>
                  <a:lnTo>
                    <a:pt x="1404" y="1703"/>
                  </a:lnTo>
                  <a:lnTo>
                    <a:pt x="776" y="2331"/>
                  </a:lnTo>
                  <a:lnTo>
                    <a:pt x="776" y="1807"/>
                  </a:lnTo>
                  <a:lnTo>
                    <a:pt x="704" y="1792"/>
                  </a:lnTo>
                  <a:lnTo>
                    <a:pt x="634" y="1773"/>
                  </a:lnTo>
                  <a:lnTo>
                    <a:pt x="567" y="1748"/>
                  </a:lnTo>
                  <a:lnTo>
                    <a:pt x="502" y="1718"/>
                  </a:lnTo>
                  <a:lnTo>
                    <a:pt x="439" y="1684"/>
                  </a:lnTo>
                  <a:lnTo>
                    <a:pt x="380" y="1644"/>
                  </a:lnTo>
                  <a:lnTo>
                    <a:pt x="324" y="1601"/>
                  </a:lnTo>
                  <a:lnTo>
                    <a:pt x="273" y="1552"/>
                  </a:lnTo>
                  <a:lnTo>
                    <a:pt x="224" y="1500"/>
                  </a:lnTo>
                  <a:lnTo>
                    <a:pt x="179" y="1445"/>
                  </a:lnTo>
                  <a:lnTo>
                    <a:pt x="140" y="1387"/>
                  </a:lnTo>
                  <a:lnTo>
                    <a:pt x="104" y="1325"/>
                  </a:lnTo>
                  <a:lnTo>
                    <a:pt x="74" y="1261"/>
                  </a:lnTo>
                  <a:lnTo>
                    <a:pt x="48" y="1194"/>
                  </a:lnTo>
                  <a:lnTo>
                    <a:pt x="27" y="1124"/>
                  </a:lnTo>
                  <a:lnTo>
                    <a:pt x="12" y="1053"/>
                  </a:lnTo>
                  <a:lnTo>
                    <a:pt x="3" y="979"/>
                  </a:lnTo>
                  <a:lnTo>
                    <a:pt x="0" y="904"/>
                  </a:lnTo>
                  <a:lnTo>
                    <a:pt x="3" y="828"/>
                  </a:lnTo>
                  <a:lnTo>
                    <a:pt x="12" y="753"/>
                  </a:lnTo>
                  <a:lnTo>
                    <a:pt x="28" y="681"/>
                  </a:lnTo>
                  <a:lnTo>
                    <a:pt x="49" y="610"/>
                  </a:lnTo>
                  <a:lnTo>
                    <a:pt x="75" y="542"/>
                  </a:lnTo>
                  <a:lnTo>
                    <a:pt x="107" y="476"/>
                  </a:lnTo>
                  <a:lnTo>
                    <a:pt x="143" y="414"/>
                  </a:lnTo>
                  <a:lnTo>
                    <a:pt x="183" y="355"/>
                  </a:lnTo>
                  <a:lnTo>
                    <a:pt x="229" y="300"/>
                  </a:lnTo>
                  <a:lnTo>
                    <a:pt x="279" y="249"/>
                  </a:lnTo>
                  <a:lnTo>
                    <a:pt x="332" y="201"/>
                  </a:lnTo>
                  <a:lnTo>
                    <a:pt x="389" y="157"/>
                  </a:lnTo>
                  <a:lnTo>
                    <a:pt x="450" y="118"/>
                  </a:lnTo>
                  <a:lnTo>
                    <a:pt x="513" y="84"/>
                  </a:lnTo>
                  <a:lnTo>
                    <a:pt x="579" y="55"/>
                  </a:lnTo>
                  <a:lnTo>
                    <a:pt x="649" y="31"/>
                  </a:lnTo>
                  <a:lnTo>
                    <a:pt x="720" y="12"/>
                  </a:lnTo>
                  <a:lnTo>
                    <a:pt x="79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69" y="3310759"/>
            <a:ext cx="2507112" cy="317392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75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85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География </a:t>
            </a:r>
            <a:r>
              <a:rPr lang="ru-RU" sz="3000" b="1" noProof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хозяйства и внешнеэкономические связи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Беларуси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1762479" y="1115875"/>
            <a:ext cx="956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Следует актуализировать учебного материала по изучению национальной экономики страны, географии внешней торговли, структуре иностранных инвестиций</a:t>
            </a:r>
            <a:endParaRPr lang="ru-RU" sz="2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90" y="3091466"/>
            <a:ext cx="3218532" cy="4988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8" y="3615473"/>
            <a:ext cx="2107176" cy="2395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8" y="6003484"/>
            <a:ext cx="1752776" cy="3623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6" name="Google Shape;246;p24"/>
          <p:cNvSpPr txBox="1"/>
          <p:nvPr/>
        </p:nvSpPr>
        <p:spPr>
          <a:xfrm>
            <a:off x="323756" y="3133700"/>
            <a:ext cx="350768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400" dirty="0" smtClean="0"/>
              <a:t>Беларусь в цифрах, 2023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7" name="Google Shape;246;p24"/>
          <p:cNvSpPr txBox="1"/>
          <p:nvPr/>
        </p:nvSpPr>
        <p:spPr>
          <a:xfrm>
            <a:off x="8369568" y="2949035"/>
            <a:ext cx="413593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400" dirty="0" smtClean="0"/>
              <a:t>Сельское хозяйство Республики Беларусь, 2023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8" name="Google Shape;246;p24"/>
          <p:cNvSpPr txBox="1"/>
          <p:nvPr/>
        </p:nvSpPr>
        <p:spPr>
          <a:xfrm>
            <a:off x="8369568" y="4124107"/>
            <a:ext cx="402771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400" dirty="0" smtClean="0"/>
              <a:t>Промышленность Республики Беларусь, 2023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9" name="Google Shape;246;p24"/>
          <p:cNvSpPr txBox="1"/>
          <p:nvPr/>
        </p:nvSpPr>
        <p:spPr>
          <a:xfrm>
            <a:off x="8477791" y="5409606"/>
            <a:ext cx="402771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400" dirty="0" smtClean="0"/>
              <a:t>Транспорт в Республике Беларусь, 2022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6" y="2990376"/>
            <a:ext cx="796806" cy="106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6" y="4215870"/>
            <a:ext cx="796806" cy="10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6" y="5472960"/>
            <a:ext cx="796806" cy="108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3" name="Соединительная линия уступом 52"/>
          <p:cNvCxnSpPr/>
          <p:nvPr/>
        </p:nvCxnSpPr>
        <p:spPr>
          <a:xfrm rot="5400000">
            <a:off x="6463492" y="3659773"/>
            <a:ext cx="1176225" cy="1075103"/>
          </a:xfrm>
          <a:prstGeom prst="bentConnector3">
            <a:avLst>
              <a:gd name="adj1" fmla="val 8002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>
          <a:xfrm rot="10800000" flipV="1">
            <a:off x="5843847" y="4903820"/>
            <a:ext cx="1745311" cy="18588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 rot="10800000">
            <a:off x="5496912" y="5875284"/>
            <a:ext cx="2092244" cy="29846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0" y="3687668"/>
            <a:ext cx="944903" cy="168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93" y="3629015"/>
            <a:ext cx="2200065" cy="10133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43" y="4681059"/>
            <a:ext cx="1152525" cy="4476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70" name="Соединительная линия уступом 69"/>
          <p:cNvCxnSpPr>
            <a:stCxn id="62" idx="3"/>
          </p:cNvCxnSpPr>
          <p:nvPr/>
        </p:nvCxnSpPr>
        <p:spPr>
          <a:xfrm flipV="1">
            <a:off x="1447373" y="4053421"/>
            <a:ext cx="1272919" cy="47791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92" y="1904687"/>
            <a:ext cx="829819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55710" y="1966942"/>
            <a:ext cx="4033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Национальный статистический комитет Республики Беларусь</a:t>
            </a:r>
          </a:p>
        </p:txBody>
      </p:sp>
      <p:pic>
        <p:nvPicPr>
          <p:cNvPr id="28" name="Рисунок 27">
            <a:hlinkClick r:id="rId12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6" y="1874756"/>
            <a:ext cx="923572" cy="9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85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География </a:t>
            </a:r>
            <a:r>
              <a:rPr lang="ru-RU" sz="3000" b="1" noProof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хозяйства и внешнеэкономические связи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Беларуси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Google Shape;85;p13"/>
          <p:cNvSpPr txBox="1">
            <a:spLocks/>
          </p:cNvSpPr>
          <p:nvPr/>
        </p:nvSpPr>
        <p:spPr>
          <a:xfrm>
            <a:off x="1524937" y="1042117"/>
            <a:ext cx="9213805" cy="11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«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Ш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кола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А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ктивного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Г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/>
              </a:rPr>
              <a:t>ражданина»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25" name="Прямоугольник: скругленные углы 20">
            <a:extLst>
              <a:ext uri="{FF2B5EF4-FFF2-40B4-BE49-F238E27FC236}">
                <a16:creationId xmlns:a16="http://schemas.microsoft.com/office/drawing/2014/main" id="{4A009C64-060D-4DA2-893F-45C41E590333}"/>
              </a:ext>
            </a:extLst>
          </p:cNvPr>
          <p:cNvSpPr/>
          <p:nvPr/>
        </p:nvSpPr>
        <p:spPr>
          <a:xfrm>
            <a:off x="279682" y="2498939"/>
            <a:ext cx="2882461" cy="363274"/>
          </a:xfrm>
          <a:prstGeom prst="roundRect">
            <a:avLst/>
          </a:prstGeom>
          <a:solidFill>
            <a:srgbClr val="6DA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kern="1200" dirty="0">
                <a:solidFill>
                  <a:srgbClr val="333333"/>
                </a:solidFill>
                <a:effectLst/>
                <a:latin typeface="Calibri" panose="020F0502020204030204"/>
                <a:ea typeface="+mn-ea"/>
                <a:cs typeface="+mn-cs"/>
              </a:rPr>
              <a:t>VOSPITANIE.ADU.BY</a:t>
            </a:r>
            <a:endPara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" descr="Image">
            <a:extLst>
              <a:ext uri="{FF2B5EF4-FFF2-40B4-BE49-F238E27FC236}">
                <a16:creationId xmlns:a16="http://schemas.microsoft.com/office/drawing/2014/main" id="{6EE48BF2-1129-443C-96B9-572BB59C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4" y="3032775"/>
            <a:ext cx="1974055" cy="1687227"/>
          </a:xfrm>
          <a:prstGeom prst="roundRect">
            <a:avLst>
              <a:gd name="adj" fmla="val 13459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956CA6A-318F-4781-B440-EDEA1BD1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1" y="4866604"/>
            <a:ext cx="165038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94841" y="2340464"/>
            <a:ext cx="8723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«Гордость за Беларусь. Наша промышленность – надежный фундамент независимости»</a:t>
            </a:r>
            <a:r>
              <a:rPr lang="ru-RU" dirty="0"/>
              <a:t> (развитие машиностроения, химической и нефтехимической промышленности, производство калийных удобрений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/>
              <a:t>«Гордость за Беларусь. Наука и инновации – настоящее и будущее нашей экономики» </a:t>
            </a:r>
            <a:r>
              <a:rPr lang="ru-RU" dirty="0"/>
              <a:t>(достижения в научно-технической деятельности, инновационном и технологическом развитии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/>
              <a:t>«Гордость за Беларусь. Энергия для созидания, энергия для будущего</a:t>
            </a:r>
            <a:r>
              <a:rPr lang="ru-RU" b="1" dirty="0" smtClean="0"/>
              <a:t>»  </a:t>
            </a:r>
            <a:r>
              <a:rPr lang="ru-RU" dirty="0"/>
              <a:t>(обеспечение </a:t>
            </a:r>
            <a:r>
              <a:rPr lang="ru-RU" dirty="0" err="1"/>
              <a:t>энергобезопасности</a:t>
            </a:r>
            <a:r>
              <a:rPr lang="ru-RU" dirty="0"/>
              <a:t> страны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/>
              <a:t>«Гордость за Беларусь. Комфорт и уют для каждого» </a:t>
            </a:r>
            <a:r>
              <a:rPr lang="ru-RU" dirty="0"/>
              <a:t>(развитие и совершенствование строительно-промышленного комплекса, жилищного строительства, реализация государственной политики в жилищно-коммунальном хозяйстве)</a:t>
            </a:r>
            <a:endParaRPr lang="ru-RU" dirty="0" smtClean="0"/>
          </a:p>
        </p:txBody>
      </p:sp>
      <p:pic>
        <p:nvPicPr>
          <p:cNvPr id="2" name="Рисунок 1">
            <a:hlinkClick r:id="rId5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0" y="1399025"/>
            <a:ext cx="1040524" cy="1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2155964" y="1112987"/>
            <a:ext cx="6735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Следует использовать обновленные статистические данные по работе отдельных предприятий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2464" y="1939426"/>
            <a:ext cx="4981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Министерство </a:t>
            </a:r>
            <a:r>
              <a:rPr lang="ru-RU" sz="2200" b="1" dirty="0">
                <a:solidFill>
                  <a:srgbClr val="002060"/>
                </a:solidFill>
              </a:rPr>
              <a:t>природных ресурсов и охраны окружающей среды Республики </a:t>
            </a:r>
            <a:r>
              <a:rPr lang="ru-RU" sz="2200" b="1" dirty="0" smtClean="0">
                <a:solidFill>
                  <a:srgbClr val="002060"/>
                </a:solidFill>
              </a:rPr>
              <a:t>Беларусь</a:t>
            </a:r>
            <a:endParaRPr lang="ru-RU" sz="220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85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География </a:t>
            </a:r>
            <a:r>
              <a:rPr lang="ru-RU" sz="3000" b="1" noProof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хозяйства и внешнеэкономические связи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Беларуси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Министерство природных ресурсов и охраны окружающей среды Республики  Беларусь — Официальные геральдические символы Республики Беларус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7" y="1876629"/>
            <a:ext cx="693963" cy="11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02238" y="1880448"/>
            <a:ext cx="3979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Министерство сельского хозяйства и продовольствия </a:t>
            </a:r>
            <a:r>
              <a:rPr lang="ru-RU" sz="2200" b="1" dirty="0">
                <a:solidFill>
                  <a:srgbClr val="002060"/>
                </a:solidFill>
              </a:rPr>
              <a:t>Республики </a:t>
            </a:r>
            <a:r>
              <a:rPr lang="ru-RU" sz="2200" b="1" dirty="0" smtClean="0">
                <a:solidFill>
                  <a:srgbClr val="002060"/>
                </a:solidFill>
              </a:rPr>
              <a:t>Беларусь</a:t>
            </a:r>
            <a:endParaRPr lang="ru-RU" sz="2200" dirty="0" smtClean="0"/>
          </a:p>
        </p:txBody>
      </p:sp>
      <p:pic>
        <p:nvPicPr>
          <p:cNvPr id="1028" name="Picture 4" descr="upload.wikimedia.org/wikipedia/commons/thumb/8/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77" y="1999496"/>
            <a:ext cx="859829" cy="8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43727" y="3602301"/>
            <a:ext cx="452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Министерство промышленности    </a:t>
            </a:r>
            <a:r>
              <a:rPr lang="ru-RU" sz="2200" b="1" dirty="0">
                <a:solidFill>
                  <a:srgbClr val="002060"/>
                </a:solidFill>
              </a:rPr>
              <a:t>Республики </a:t>
            </a:r>
            <a:r>
              <a:rPr lang="ru-RU" sz="2200" b="1" dirty="0" smtClean="0">
                <a:solidFill>
                  <a:srgbClr val="002060"/>
                </a:solidFill>
              </a:rPr>
              <a:t>Беларусь</a:t>
            </a:r>
            <a:endParaRPr lang="ru-RU" sz="2200" dirty="0" smtClean="0"/>
          </a:p>
        </p:txBody>
      </p:sp>
      <p:pic>
        <p:nvPicPr>
          <p:cNvPr id="1030" name="Picture 6" descr="Министерство промышленности Республики Беларусь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26" y="3488412"/>
            <a:ext cx="908001" cy="9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98322" y="4776256"/>
            <a:ext cx="5694146" cy="15299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b"/>
          <a:lstStyle/>
          <a:p>
            <a:pPr marL="180000" lvl="0"/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Объясните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причины изменений в структуре посевных площадей и структуре валового сбора зерновых культур, картофеля, технических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культур.                                     Постройте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диаграммы, отражающие динамику объема производства транспортных средств,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объясните </a:t>
            </a:r>
            <a:r>
              <a:rPr lang="ru-RU" sz="16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причины выявленных </a:t>
            </a:r>
            <a:r>
              <a:rPr lang="ru-RU" sz="1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тенденций.</a:t>
            </a:r>
            <a:endParaRPr lang="ru-RU" sz="1600" kern="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</p:txBody>
      </p:sp>
      <p:pic>
        <p:nvPicPr>
          <p:cNvPr id="12" name="Picture 2" descr="F:\Data\Как создавать презентации\Иконки-20230415T170223Z-001\Иконки\icons8-consequence-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2" y="4144603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37"/>
          <p:cNvGrpSpPr>
            <a:grpSpLocks noChangeAspect="1"/>
          </p:cNvGrpSpPr>
          <p:nvPr/>
        </p:nvGrpSpPr>
        <p:grpSpPr bwMode="auto">
          <a:xfrm>
            <a:off x="693267" y="5579849"/>
            <a:ext cx="454072" cy="460836"/>
            <a:chOff x="3294" y="3298"/>
            <a:chExt cx="470" cy="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3442" y="3327"/>
              <a:ext cx="144" cy="131"/>
            </a:xfrm>
            <a:custGeom>
              <a:avLst/>
              <a:gdLst>
                <a:gd name="T0" fmla="*/ 181 w 1011"/>
                <a:gd name="T1" fmla="*/ 0 h 915"/>
                <a:gd name="T2" fmla="*/ 831 w 1011"/>
                <a:gd name="T3" fmla="*/ 0 h 915"/>
                <a:gd name="T4" fmla="*/ 863 w 1011"/>
                <a:gd name="T5" fmla="*/ 3 h 915"/>
                <a:gd name="T6" fmla="*/ 894 w 1011"/>
                <a:gd name="T7" fmla="*/ 12 h 915"/>
                <a:gd name="T8" fmla="*/ 922 w 1011"/>
                <a:gd name="T9" fmla="*/ 26 h 915"/>
                <a:gd name="T10" fmla="*/ 947 w 1011"/>
                <a:gd name="T11" fmla="*/ 44 h 915"/>
                <a:gd name="T12" fmla="*/ 968 w 1011"/>
                <a:gd name="T13" fmla="*/ 66 h 915"/>
                <a:gd name="T14" fmla="*/ 987 w 1011"/>
                <a:gd name="T15" fmla="*/ 92 h 915"/>
                <a:gd name="T16" fmla="*/ 1000 w 1011"/>
                <a:gd name="T17" fmla="*/ 121 h 915"/>
                <a:gd name="T18" fmla="*/ 1009 w 1011"/>
                <a:gd name="T19" fmla="*/ 152 h 915"/>
                <a:gd name="T20" fmla="*/ 1011 w 1011"/>
                <a:gd name="T21" fmla="*/ 185 h 915"/>
                <a:gd name="T22" fmla="*/ 1011 w 1011"/>
                <a:gd name="T23" fmla="*/ 492 h 915"/>
                <a:gd name="T24" fmla="*/ 1009 w 1011"/>
                <a:gd name="T25" fmla="*/ 525 h 915"/>
                <a:gd name="T26" fmla="*/ 1000 w 1011"/>
                <a:gd name="T27" fmla="*/ 556 h 915"/>
                <a:gd name="T28" fmla="*/ 987 w 1011"/>
                <a:gd name="T29" fmla="*/ 585 h 915"/>
                <a:gd name="T30" fmla="*/ 968 w 1011"/>
                <a:gd name="T31" fmla="*/ 610 h 915"/>
                <a:gd name="T32" fmla="*/ 947 w 1011"/>
                <a:gd name="T33" fmla="*/ 632 h 915"/>
                <a:gd name="T34" fmla="*/ 922 w 1011"/>
                <a:gd name="T35" fmla="*/ 650 h 915"/>
                <a:gd name="T36" fmla="*/ 894 w 1011"/>
                <a:gd name="T37" fmla="*/ 664 h 915"/>
                <a:gd name="T38" fmla="*/ 863 w 1011"/>
                <a:gd name="T39" fmla="*/ 673 h 915"/>
                <a:gd name="T40" fmla="*/ 831 w 1011"/>
                <a:gd name="T41" fmla="*/ 676 h 915"/>
                <a:gd name="T42" fmla="*/ 758 w 1011"/>
                <a:gd name="T43" fmla="*/ 676 h 915"/>
                <a:gd name="T44" fmla="*/ 901 w 1011"/>
                <a:gd name="T45" fmla="*/ 915 h 915"/>
                <a:gd name="T46" fmla="*/ 488 w 1011"/>
                <a:gd name="T47" fmla="*/ 676 h 915"/>
                <a:gd name="T48" fmla="*/ 181 w 1011"/>
                <a:gd name="T49" fmla="*/ 676 h 915"/>
                <a:gd name="T50" fmla="*/ 147 w 1011"/>
                <a:gd name="T51" fmla="*/ 673 h 915"/>
                <a:gd name="T52" fmla="*/ 117 w 1011"/>
                <a:gd name="T53" fmla="*/ 664 h 915"/>
                <a:gd name="T54" fmla="*/ 89 w 1011"/>
                <a:gd name="T55" fmla="*/ 650 h 915"/>
                <a:gd name="T56" fmla="*/ 64 w 1011"/>
                <a:gd name="T57" fmla="*/ 632 h 915"/>
                <a:gd name="T58" fmla="*/ 43 w 1011"/>
                <a:gd name="T59" fmla="*/ 610 h 915"/>
                <a:gd name="T60" fmla="*/ 25 w 1011"/>
                <a:gd name="T61" fmla="*/ 585 h 915"/>
                <a:gd name="T62" fmla="*/ 11 w 1011"/>
                <a:gd name="T63" fmla="*/ 556 h 915"/>
                <a:gd name="T64" fmla="*/ 3 w 1011"/>
                <a:gd name="T65" fmla="*/ 525 h 915"/>
                <a:gd name="T66" fmla="*/ 0 w 1011"/>
                <a:gd name="T67" fmla="*/ 492 h 915"/>
                <a:gd name="T68" fmla="*/ 0 w 1011"/>
                <a:gd name="T69" fmla="*/ 185 h 915"/>
                <a:gd name="T70" fmla="*/ 3 w 1011"/>
                <a:gd name="T71" fmla="*/ 152 h 915"/>
                <a:gd name="T72" fmla="*/ 11 w 1011"/>
                <a:gd name="T73" fmla="*/ 121 h 915"/>
                <a:gd name="T74" fmla="*/ 25 w 1011"/>
                <a:gd name="T75" fmla="*/ 92 h 915"/>
                <a:gd name="T76" fmla="*/ 43 w 1011"/>
                <a:gd name="T77" fmla="*/ 66 h 915"/>
                <a:gd name="T78" fmla="*/ 64 w 1011"/>
                <a:gd name="T79" fmla="*/ 44 h 915"/>
                <a:gd name="T80" fmla="*/ 89 w 1011"/>
                <a:gd name="T81" fmla="*/ 26 h 915"/>
                <a:gd name="T82" fmla="*/ 117 w 1011"/>
                <a:gd name="T83" fmla="*/ 12 h 915"/>
                <a:gd name="T84" fmla="*/ 147 w 1011"/>
                <a:gd name="T85" fmla="*/ 3 h 915"/>
                <a:gd name="T86" fmla="*/ 181 w 1011"/>
                <a:gd name="T8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1" h="915">
                  <a:moveTo>
                    <a:pt x="181" y="0"/>
                  </a:moveTo>
                  <a:lnTo>
                    <a:pt x="831" y="0"/>
                  </a:lnTo>
                  <a:lnTo>
                    <a:pt x="863" y="3"/>
                  </a:lnTo>
                  <a:lnTo>
                    <a:pt x="894" y="12"/>
                  </a:lnTo>
                  <a:lnTo>
                    <a:pt x="922" y="26"/>
                  </a:lnTo>
                  <a:lnTo>
                    <a:pt x="947" y="44"/>
                  </a:lnTo>
                  <a:lnTo>
                    <a:pt x="968" y="66"/>
                  </a:lnTo>
                  <a:lnTo>
                    <a:pt x="987" y="92"/>
                  </a:lnTo>
                  <a:lnTo>
                    <a:pt x="1000" y="121"/>
                  </a:lnTo>
                  <a:lnTo>
                    <a:pt x="1009" y="152"/>
                  </a:lnTo>
                  <a:lnTo>
                    <a:pt x="1011" y="185"/>
                  </a:lnTo>
                  <a:lnTo>
                    <a:pt x="1011" y="492"/>
                  </a:lnTo>
                  <a:lnTo>
                    <a:pt x="1009" y="525"/>
                  </a:lnTo>
                  <a:lnTo>
                    <a:pt x="1000" y="556"/>
                  </a:lnTo>
                  <a:lnTo>
                    <a:pt x="987" y="585"/>
                  </a:lnTo>
                  <a:lnTo>
                    <a:pt x="968" y="610"/>
                  </a:lnTo>
                  <a:lnTo>
                    <a:pt x="947" y="632"/>
                  </a:lnTo>
                  <a:lnTo>
                    <a:pt x="922" y="650"/>
                  </a:lnTo>
                  <a:lnTo>
                    <a:pt x="894" y="664"/>
                  </a:lnTo>
                  <a:lnTo>
                    <a:pt x="863" y="673"/>
                  </a:lnTo>
                  <a:lnTo>
                    <a:pt x="831" y="676"/>
                  </a:lnTo>
                  <a:lnTo>
                    <a:pt x="758" y="676"/>
                  </a:lnTo>
                  <a:lnTo>
                    <a:pt x="901" y="915"/>
                  </a:lnTo>
                  <a:lnTo>
                    <a:pt x="488" y="676"/>
                  </a:lnTo>
                  <a:lnTo>
                    <a:pt x="181" y="676"/>
                  </a:lnTo>
                  <a:lnTo>
                    <a:pt x="147" y="673"/>
                  </a:lnTo>
                  <a:lnTo>
                    <a:pt x="117" y="664"/>
                  </a:lnTo>
                  <a:lnTo>
                    <a:pt x="89" y="650"/>
                  </a:lnTo>
                  <a:lnTo>
                    <a:pt x="64" y="632"/>
                  </a:lnTo>
                  <a:lnTo>
                    <a:pt x="43" y="610"/>
                  </a:lnTo>
                  <a:lnTo>
                    <a:pt x="25" y="585"/>
                  </a:lnTo>
                  <a:lnTo>
                    <a:pt x="11" y="556"/>
                  </a:lnTo>
                  <a:lnTo>
                    <a:pt x="3" y="525"/>
                  </a:lnTo>
                  <a:lnTo>
                    <a:pt x="0" y="492"/>
                  </a:lnTo>
                  <a:lnTo>
                    <a:pt x="0" y="185"/>
                  </a:lnTo>
                  <a:lnTo>
                    <a:pt x="3" y="152"/>
                  </a:lnTo>
                  <a:lnTo>
                    <a:pt x="11" y="121"/>
                  </a:lnTo>
                  <a:lnTo>
                    <a:pt x="25" y="92"/>
                  </a:lnTo>
                  <a:lnTo>
                    <a:pt x="43" y="66"/>
                  </a:lnTo>
                  <a:lnTo>
                    <a:pt x="64" y="44"/>
                  </a:lnTo>
                  <a:lnTo>
                    <a:pt x="89" y="26"/>
                  </a:lnTo>
                  <a:lnTo>
                    <a:pt x="117" y="12"/>
                  </a:lnTo>
                  <a:lnTo>
                    <a:pt x="147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294" y="3342"/>
              <a:ext cx="30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41"/>
            <p:cNvSpPr>
              <a:spLocks noChangeArrowheads="1"/>
            </p:cNvSpPr>
            <p:nvPr/>
          </p:nvSpPr>
          <p:spPr bwMode="auto">
            <a:xfrm>
              <a:off x="3294" y="3407"/>
              <a:ext cx="30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3294" y="3472"/>
              <a:ext cx="30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3294" y="3537"/>
              <a:ext cx="30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4"/>
            <p:cNvSpPr>
              <a:spLocks noChangeArrowheads="1"/>
            </p:cNvSpPr>
            <p:nvPr/>
          </p:nvSpPr>
          <p:spPr bwMode="auto">
            <a:xfrm>
              <a:off x="3294" y="3602"/>
              <a:ext cx="30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3345" y="3298"/>
              <a:ext cx="419" cy="426"/>
            </a:xfrm>
            <a:custGeom>
              <a:avLst/>
              <a:gdLst>
                <a:gd name="T0" fmla="*/ 0 w 2938"/>
                <a:gd name="T1" fmla="*/ 0 h 2981"/>
                <a:gd name="T2" fmla="*/ 323 w 2938"/>
                <a:gd name="T3" fmla="*/ 0 h 2981"/>
                <a:gd name="T4" fmla="*/ 323 w 2938"/>
                <a:gd name="T5" fmla="*/ 2650 h 2981"/>
                <a:gd name="T6" fmla="*/ 2938 w 2938"/>
                <a:gd name="T7" fmla="*/ 2650 h 2981"/>
                <a:gd name="T8" fmla="*/ 2938 w 2938"/>
                <a:gd name="T9" fmla="*/ 2981 h 2981"/>
                <a:gd name="T10" fmla="*/ 0 w 2938"/>
                <a:gd name="T11" fmla="*/ 2981 h 2981"/>
                <a:gd name="T12" fmla="*/ 0 w 2938"/>
                <a:gd name="T13" fmla="*/ 0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8" h="2981">
                  <a:moveTo>
                    <a:pt x="0" y="0"/>
                  </a:moveTo>
                  <a:lnTo>
                    <a:pt x="323" y="0"/>
                  </a:lnTo>
                  <a:lnTo>
                    <a:pt x="323" y="2650"/>
                  </a:lnTo>
                  <a:lnTo>
                    <a:pt x="2938" y="2650"/>
                  </a:lnTo>
                  <a:lnTo>
                    <a:pt x="2938" y="2981"/>
                  </a:lnTo>
                  <a:lnTo>
                    <a:pt x="0" y="29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3690" y="3744"/>
              <a:ext cx="31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3626" y="3744"/>
              <a:ext cx="31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3562" y="3744"/>
              <a:ext cx="31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3499" y="3744"/>
              <a:ext cx="31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3435" y="3744"/>
              <a:ext cx="31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3407" y="3395"/>
              <a:ext cx="355" cy="264"/>
            </a:xfrm>
            <a:custGeom>
              <a:avLst/>
              <a:gdLst>
                <a:gd name="T0" fmla="*/ 2294 w 2482"/>
                <a:gd name="T1" fmla="*/ 0 h 1851"/>
                <a:gd name="T2" fmla="*/ 2482 w 2482"/>
                <a:gd name="T3" fmla="*/ 109 h 1851"/>
                <a:gd name="T4" fmla="*/ 1993 w 2482"/>
                <a:gd name="T5" fmla="*/ 1003 h 1851"/>
                <a:gd name="T6" fmla="*/ 1498 w 2482"/>
                <a:gd name="T7" fmla="*/ 753 h 1851"/>
                <a:gd name="T8" fmla="*/ 1173 w 2482"/>
                <a:gd name="T9" fmla="*/ 1396 h 1851"/>
                <a:gd name="T10" fmla="*/ 607 w 2482"/>
                <a:gd name="T11" fmla="*/ 1120 h 1851"/>
                <a:gd name="T12" fmla="*/ 186 w 2482"/>
                <a:gd name="T13" fmla="*/ 1851 h 1851"/>
                <a:gd name="T14" fmla="*/ 0 w 2482"/>
                <a:gd name="T15" fmla="*/ 1740 h 1851"/>
                <a:gd name="T16" fmla="*/ 521 w 2482"/>
                <a:gd name="T17" fmla="*/ 833 h 1851"/>
                <a:gd name="T18" fmla="*/ 1077 w 2482"/>
                <a:gd name="T19" fmla="*/ 1105 h 1851"/>
                <a:gd name="T20" fmla="*/ 1404 w 2482"/>
                <a:gd name="T21" fmla="*/ 460 h 1851"/>
                <a:gd name="T22" fmla="*/ 1904 w 2482"/>
                <a:gd name="T23" fmla="*/ 712 h 1851"/>
                <a:gd name="T24" fmla="*/ 2294 w 2482"/>
                <a:gd name="T25" fmla="*/ 0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2" h="1851">
                  <a:moveTo>
                    <a:pt x="2294" y="0"/>
                  </a:moveTo>
                  <a:lnTo>
                    <a:pt x="2482" y="109"/>
                  </a:lnTo>
                  <a:lnTo>
                    <a:pt x="1993" y="1003"/>
                  </a:lnTo>
                  <a:lnTo>
                    <a:pt x="1498" y="753"/>
                  </a:lnTo>
                  <a:lnTo>
                    <a:pt x="1173" y="1396"/>
                  </a:lnTo>
                  <a:lnTo>
                    <a:pt x="607" y="1120"/>
                  </a:lnTo>
                  <a:lnTo>
                    <a:pt x="186" y="1851"/>
                  </a:lnTo>
                  <a:lnTo>
                    <a:pt x="0" y="1740"/>
                  </a:lnTo>
                  <a:lnTo>
                    <a:pt x="521" y="833"/>
                  </a:lnTo>
                  <a:lnTo>
                    <a:pt x="1077" y="1105"/>
                  </a:lnTo>
                  <a:lnTo>
                    <a:pt x="1404" y="460"/>
                  </a:lnTo>
                  <a:lnTo>
                    <a:pt x="1904" y="712"/>
                  </a:lnTo>
                  <a:lnTo>
                    <a:pt x="2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03" y="2375752"/>
            <a:ext cx="888879" cy="888879"/>
          </a:xfrm>
          <a:prstGeom prst="rect">
            <a:avLst/>
          </a:prstGeom>
        </p:spPr>
      </p:pic>
      <p:pic>
        <p:nvPicPr>
          <p:cNvPr id="4" name="Рисунок 3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74" y="2599532"/>
            <a:ext cx="888880" cy="888880"/>
          </a:xfrm>
          <a:prstGeom prst="rect">
            <a:avLst/>
          </a:prstGeom>
        </p:spPr>
      </p:pic>
      <p:pic>
        <p:nvPicPr>
          <p:cNvPr id="5" name="Рисунок 4">
            <a:hlinkClick r:id="rId10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48" y="3987021"/>
            <a:ext cx="888879" cy="8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85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Воспитание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патриотизма на принципах идеологии белорусского государства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0908" y="1411634"/>
            <a:ext cx="666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Министерство экономики Республики Беларусь</a:t>
            </a:r>
            <a:endParaRPr lang="ru-RU" sz="2400" dirty="0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1881459" y="2295950"/>
            <a:ext cx="93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Государственные программы на 2021–2025 годы, отражающие приоритеты социально-экономического и инновационного развития Республики Беларусь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4" y="2421725"/>
            <a:ext cx="456335" cy="4563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9538" y="3043732"/>
            <a:ext cx="5223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Тема 5. География населения Беларуси</a:t>
            </a:r>
          </a:p>
          <a:p>
            <a:pPr>
              <a:spcAft>
                <a:spcPts val="600"/>
              </a:spcAft>
            </a:pPr>
            <a:r>
              <a:rPr lang="ru-RU" b="1" dirty="0"/>
              <a:t>З</a:t>
            </a:r>
            <a:r>
              <a:rPr lang="ru-RU" dirty="0"/>
              <a:t>доровье народа и демографическая </a:t>
            </a:r>
            <a:r>
              <a:rPr lang="ru-RU" dirty="0" smtClean="0"/>
              <a:t>безопасность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С</a:t>
            </a:r>
            <a:r>
              <a:rPr lang="ru-RU" dirty="0" smtClean="0"/>
              <a:t>оциальная </a:t>
            </a:r>
            <a:r>
              <a:rPr lang="ru-RU" dirty="0"/>
              <a:t>защита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0330" y="3014032"/>
            <a:ext cx="5223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Тема 6. География хозяйства и внешнеэкономические связи Беларуси</a:t>
            </a:r>
          </a:p>
          <a:p>
            <a:pPr>
              <a:spcAft>
                <a:spcPts val="600"/>
              </a:spcAft>
            </a:pPr>
            <a:r>
              <a:rPr lang="ru-RU" b="1" dirty="0"/>
              <a:t>А</a:t>
            </a:r>
            <a:r>
              <a:rPr lang="ru-RU" dirty="0"/>
              <a:t>грарный </a:t>
            </a:r>
            <a:r>
              <a:rPr lang="ru-RU" dirty="0" smtClean="0"/>
              <a:t>бизнес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Г</a:t>
            </a:r>
            <a:r>
              <a:rPr lang="ru-RU" dirty="0" smtClean="0"/>
              <a:t>осударственная </a:t>
            </a:r>
            <a:r>
              <a:rPr lang="ru-RU" dirty="0"/>
              <a:t>программа инновационного развития Республики Беларусь на 2021–2025 </a:t>
            </a:r>
            <a:r>
              <a:rPr lang="ru-RU" dirty="0" smtClean="0"/>
              <a:t>годы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О</a:t>
            </a:r>
            <a:r>
              <a:rPr lang="ru-RU" dirty="0" smtClean="0"/>
              <a:t>бразование </a:t>
            </a:r>
            <a:r>
              <a:rPr lang="ru-RU" dirty="0"/>
              <a:t>и молодежная </a:t>
            </a:r>
            <a:r>
              <a:rPr lang="ru-RU" dirty="0" smtClean="0"/>
              <a:t>политика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 smtClean="0"/>
              <a:t>Ц</a:t>
            </a:r>
            <a:r>
              <a:rPr lang="ru-RU" dirty="0" smtClean="0"/>
              <a:t>ифровое </a:t>
            </a:r>
            <a:r>
              <a:rPr lang="ru-RU" dirty="0"/>
              <a:t>развитие Беларуси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6574" y="5523332"/>
            <a:ext cx="802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Национальная стратегия устойчивого развития Республики Беларусь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период до 2035 года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3" y="5649107"/>
            <a:ext cx="456335" cy="456335"/>
          </a:xfrm>
          <a:prstGeom prst="rect">
            <a:avLst/>
          </a:prstGeom>
        </p:spPr>
      </p:pic>
      <p:pic>
        <p:nvPicPr>
          <p:cNvPr id="1026" name="Picture 2" descr="Наша символика | Министерство экономики Республики Беларус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98" y="1187880"/>
            <a:ext cx="975210" cy="9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76" y="1159535"/>
            <a:ext cx="1030014" cy="10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55964" y="129409"/>
            <a:ext cx="9073008" cy="77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6D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7. </a:t>
            </a:r>
            <a:r>
              <a:rPr lang="ru-RU" sz="3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Области и город Минск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5247" y="0"/>
            <a:ext cx="0" cy="90872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9028AE-409F-4BAB-821C-83F1E13F480C}"/>
              </a:ext>
            </a:extLst>
          </p:cNvPr>
          <p:cNvSpPr txBox="1"/>
          <p:nvPr/>
        </p:nvSpPr>
        <p:spPr>
          <a:xfrm>
            <a:off x="2261070" y="869458"/>
            <a:ext cx="737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Следует использовать актуальную информацию и обновленные статистические данные</a:t>
            </a:r>
            <a:endParaRPr lang="ru-RU" sz="20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EA874E1-C4DF-44C2-A197-9531FA53FB74}"/>
              </a:ext>
            </a:extLst>
          </p:cNvPr>
          <p:cNvGrpSpPr/>
          <p:nvPr/>
        </p:nvGrpSpPr>
        <p:grpSpPr>
          <a:xfrm>
            <a:off x="4977698" y="3607726"/>
            <a:ext cx="2965494" cy="2456242"/>
            <a:chOff x="7183276" y="3053796"/>
            <a:chExt cx="4441902" cy="380420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216A7B3-7DF0-4E8E-8E65-11EDDA7A1FEF}"/>
                </a:ext>
              </a:extLst>
            </p:cNvPr>
            <p:cNvSpPr/>
            <p:nvPr/>
          </p:nvSpPr>
          <p:spPr>
            <a:xfrm>
              <a:off x="8950551" y="4575877"/>
              <a:ext cx="661216" cy="17580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Похожее изображение">
              <a:extLst>
                <a:ext uri="{FF2B5EF4-FFF2-40B4-BE49-F238E27FC236}">
                  <a16:creationId xmlns:a16="http://schemas.microsoft.com/office/drawing/2014/main" id="{662F7C88-B6AC-4E1D-86F9-5BA63F40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276" y="3053796"/>
              <a:ext cx="4441902" cy="380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1F4D4C-5749-49E6-B7D3-ACA1E0253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842" y="5661446"/>
              <a:ext cx="587945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064B96BD-6AD2-4D13-B402-AE9A54E1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159" y="3165575"/>
              <a:ext cx="587945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60D36B-8C88-4699-8D66-4D42685C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1131" y="5279725"/>
              <a:ext cx="587945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79988E2E-D316-4A91-BBC8-6AF1ED9C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063" y="4446548"/>
              <a:ext cx="587945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 descr="Картинки по запросу метка на карте">
            <a:extLst>
              <a:ext uri="{FF2B5EF4-FFF2-40B4-BE49-F238E27FC236}">
                <a16:creationId xmlns:a16="http://schemas.microsoft.com/office/drawing/2014/main" id="{064B96BD-6AD2-4D13-B402-AE9A54E1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2" y="4825404"/>
            <a:ext cx="392523" cy="3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метка на карте">
            <a:extLst>
              <a:ext uri="{FF2B5EF4-FFF2-40B4-BE49-F238E27FC236}">
                <a16:creationId xmlns:a16="http://schemas.microsoft.com/office/drawing/2014/main" id="{064B96BD-6AD2-4D13-B402-AE9A54E1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18" y="4365732"/>
            <a:ext cx="392523" cy="3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7822200" y="3355147"/>
            <a:ext cx="2499530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Витебский областной исполнительный комитет</a:t>
            </a:r>
            <a:endParaRPr lang="ru-RU" sz="1600" dirty="0"/>
          </a:p>
        </p:txBody>
      </p:sp>
      <p:sp>
        <p:nvSpPr>
          <p:cNvPr id="20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7943192" y="4325631"/>
            <a:ext cx="2486762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Могилевский</a:t>
            </a:r>
            <a:r>
              <a:rPr lang="ru-RU" sz="1600" dirty="0"/>
              <a:t> </a:t>
            </a:r>
            <a:r>
              <a:rPr lang="ru-RU" sz="1600" dirty="0" smtClean="0"/>
              <a:t>областной исполнительный комитет</a:t>
            </a:r>
            <a:endParaRPr lang="ru-RU" sz="1600" dirty="0"/>
          </a:p>
        </p:txBody>
      </p:sp>
      <p:sp>
        <p:nvSpPr>
          <p:cNvPr id="21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8001586" y="5417738"/>
            <a:ext cx="2486762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Гомельский областной исполнительный комитет</a:t>
            </a:r>
            <a:endParaRPr lang="ru-RU" sz="1600" dirty="0"/>
          </a:p>
        </p:txBody>
      </p:sp>
      <p:sp>
        <p:nvSpPr>
          <p:cNvPr id="23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2038018" y="5484177"/>
            <a:ext cx="2465781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Брестский областной исполнительный комитет</a:t>
            </a:r>
            <a:endParaRPr lang="ru-RU" sz="1600" dirty="0"/>
          </a:p>
        </p:txBody>
      </p:sp>
      <p:sp>
        <p:nvSpPr>
          <p:cNvPr id="24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2017858" y="4643574"/>
            <a:ext cx="2559760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Гродненский областной исполнительный комитет</a:t>
            </a:r>
            <a:endParaRPr lang="ru-RU" sz="1600" dirty="0"/>
          </a:p>
        </p:txBody>
      </p:sp>
      <p:sp>
        <p:nvSpPr>
          <p:cNvPr id="25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2042004" y="3770408"/>
            <a:ext cx="2511468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Минский областной исполнительный комитет</a:t>
            </a:r>
            <a:endParaRPr lang="ru-RU" sz="1600" dirty="0"/>
          </a:p>
        </p:txBody>
      </p:sp>
      <p:sp>
        <p:nvSpPr>
          <p:cNvPr id="26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4242982" y="2816776"/>
            <a:ext cx="2486691" cy="5407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Минский городской исполнительный комитет</a:t>
            </a:r>
            <a:endParaRPr lang="ru-RU" sz="1600" dirty="0"/>
          </a:p>
        </p:txBody>
      </p:sp>
      <p:pic>
        <p:nvPicPr>
          <p:cNvPr id="27" name="Picture 4" descr="Картинки по запросу метка на карте">
            <a:extLst>
              <a:ext uri="{FF2B5EF4-FFF2-40B4-BE49-F238E27FC236}">
                <a16:creationId xmlns:a16="http://schemas.microsoft.com/office/drawing/2014/main" id="{064B96BD-6AD2-4D13-B402-AE9A54E1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0" y="4311526"/>
            <a:ext cx="392523" cy="3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C96BC35-A12A-4D61-9234-5A3A6068E24A}"/>
              </a:ext>
            </a:extLst>
          </p:cNvPr>
          <p:cNvCxnSpPr>
            <a:cxnSpLocks/>
          </p:cNvCxnSpPr>
          <p:nvPr/>
        </p:nvCxnSpPr>
        <p:spPr>
          <a:xfrm flipH="1">
            <a:off x="7107518" y="3629467"/>
            <a:ext cx="714683" cy="46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>
            <a:off x="5336568" y="3390602"/>
            <a:ext cx="1041715" cy="119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>
            <a:off x="4571539" y="4143184"/>
            <a:ext cx="1496383" cy="715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 flipV="1">
            <a:off x="4592654" y="4831111"/>
            <a:ext cx="637283" cy="180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>
            <a:stCxn id="23" idx="3"/>
          </p:cNvCxnSpPr>
          <p:nvPr/>
        </p:nvCxnSpPr>
        <p:spPr>
          <a:xfrm flipV="1">
            <a:off x="4503799" y="5644055"/>
            <a:ext cx="656780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21" idx="1"/>
          </p:cNvCxnSpPr>
          <p:nvPr/>
        </p:nvCxnSpPr>
        <p:spPr>
          <a:xfrm flipH="1" flipV="1">
            <a:off x="7384929" y="5455682"/>
            <a:ext cx="616657" cy="23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/>
          <p:nvPr/>
        </p:nvCxnSpPr>
        <p:spPr>
          <a:xfrm flipH="1">
            <a:off x="7170741" y="4588281"/>
            <a:ext cx="772451" cy="130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73" y="1610711"/>
            <a:ext cx="926691" cy="9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 descr="E:\герб Брестской обл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5558" y="5425793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Витебской.jpg"/>
          <p:cNvPicPr>
            <a:picLocks noChangeAspect="1" noChangeArrowheads="1"/>
          </p:cNvPicPr>
          <p:nvPr/>
        </p:nvPicPr>
        <p:blipFill>
          <a:blip r:embed="rId7" cstate="print"/>
          <a:srcRect r="12587" b="9329"/>
          <a:stretch>
            <a:fillRect/>
          </a:stretch>
        </p:blipFill>
        <p:spPr bwMode="auto">
          <a:xfrm>
            <a:off x="10284926" y="3219745"/>
            <a:ext cx="814231" cy="775961"/>
          </a:xfrm>
          <a:prstGeom prst="rect">
            <a:avLst/>
          </a:prstGeom>
          <a:noFill/>
        </p:spPr>
      </p:pic>
      <p:pic>
        <p:nvPicPr>
          <p:cNvPr id="1027" name="Picture 3" descr="E:\гомельски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30550" y="5310228"/>
            <a:ext cx="648540" cy="681517"/>
          </a:xfrm>
          <a:prstGeom prst="rect">
            <a:avLst/>
          </a:prstGeom>
          <a:noFill/>
        </p:spPr>
      </p:pic>
      <p:pic>
        <p:nvPicPr>
          <p:cNvPr id="1029" name="Picture 5" descr="E:\гродненский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6206" y="4568176"/>
            <a:ext cx="716616" cy="647266"/>
          </a:xfrm>
          <a:prstGeom prst="rect">
            <a:avLst/>
          </a:prstGeom>
          <a:noFill/>
        </p:spPr>
      </p:pic>
      <p:pic>
        <p:nvPicPr>
          <p:cNvPr id="40" name="Рисунок 39" descr="E:\maxresdefault.jpg"/>
          <p:cNvPicPr/>
          <p:nvPr/>
        </p:nvPicPr>
        <p:blipFill>
          <a:blip r:embed="rId10" cstate="print"/>
          <a:srcRect l="20430" t="1662" r="19284"/>
          <a:stretch>
            <a:fillRect/>
          </a:stretch>
        </p:blipFill>
        <p:spPr bwMode="auto">
          <a:xfrm>
            <a:off x="10470643" y="4299878"/>
            <a:ext cx="64580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E:\minoblispolcom.png"/>
          <p:cNvPicPr/>
          <p:nvPr/>
        </p:nvPicPr>
        <p:blipFill>
          <a:blip r:embed="rId11" cstate="print"/>
          <a:srcRect l="3250" t="13500" r="59750" b="11500"/>
          <a:stretch>
            <a:fillRect/>
          </a:stretch>
        </p:blipFill>
        <p:spPr bwMode="auto">
          <a:xfrm>
            <a:off x="1349901" y="3744949"/>
            <a:ext cx="628515" cy="5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E:\минск.png"/>
          <p:cNvPicPr/>
          <p:nvPr/>
        </p:nvPicPr>
        <p:blipFill>
          <a:blip r:embed="rId12" cstate="print"/>
          <a:srcRect l="51333"/>
          <a:stretch>
            <a:fillRect/>
          </a:stretch>
        </p:blipFill>
        <p:spPr bwMode="auto">
          <a:xfrm>
            <a:off x="3571622" y="2728770"/>
            <a:ext cx="695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>
            <a:hlinkClick r:id="rId13"/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00" y="1494828"/>
            <a:ext cx="1121458" cy="112145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476539" y="1629892"/>
            <a:ext cx="446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Национальный статистический комитет Республики Беларусь</a:t>
            </a:r>
          </a:p>
        </p:txBody>
      </p:sp>
      <p:pic>
        <p:nvPicPr>
          <p:cNvPr id="38" name="Рисунок 37">
            <a:hlinkClick r:id="rId15"/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6" y="2760737"/>
            <a:ext cx="714703" cy="714703"/>
          </a:xfrm>
          <a:prstGeom prst="rect">
            <a:avLst/>
          </a:prstGeom>
        </p:spPr>
      </p:pic>
      <p:pic>
        <p:nvPicPr>
          <p:cNvPr id="39" name="Рисунок 38">
            <a:hlinkClick r:id="rId17"/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9" y="3711721"/>
            <a:ext cx="710760" cy="714703"/>
          </a:xfrm>
          <a:prstGeom prst="rect">
            <a:avLst/>
          </a:prstGeom>
        </p:spPr>
      </p:pic>
      <p:pic>
        <p:nvPicPr>
          <p:cNvPr id="44" name="Рисунок 43">
            <a:hlinkClick r:id="rId19"/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2" y="4539805"/>
            <a:ext cx="707901" cy="714703"/>
          </a:xfrm>
          <a:prstGeom prst="rect">
            <a:avLst/>
          </a:prstGeom>
        </p:spPr>
      </p:pic>
      <p:pic>
        <p:nvPicPr>
          <p:cNvPr id="45" name="Рисунок 44">
            <a:hlinkClick r:id="rId21"/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6" y="5387528"/>
            <a:ext cx="710761" cy="714704"/>
          </a:xfrm>
          <a:prstGeom prst="rect">
            <a:avLst/>
          </a:prstGeom>
        </p:spPr>
      </p:pic>
      <p:pic>
        <p:nvPicPr>
          <p:cNvPr id="46" name="Рисунок 45">
            <a:hlinkClick r:id="rId23"/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31" y="3268172"/>
            <a:ext cx="710760" cy="714703"/>
          </a:xfrm>
          <a:prstGeom prst="rect">
            <a:avLst/>
          </a:prstGeom>
        </p:spPr>
      </p:pic>
      <p:pic>
        <p:nvPicPr>
          <p:cNvPr id="47" name="Рисунок 46">
            <a:hlinkClick r:id="rId25"/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31" y="4237801"/>
            <a:ext cx="710761" cy="714703"/>
          </a:xfrm>
          <a:prstGeom prst="rect">
            <a:avLst/>
          </a:prstGeom>
        </p:spPr>
      </p:pic>
      <p:pic>
        <p:nvPicPr>
          <p:cNvPr id="48" name="Рисунок 47">
            <a:hlinkClick r:id="rId27"/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431" y="5277041"/>
            <a:ext cx="710760" cy="7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5F15A4D-14BA-4B04-B14B-167A4375D7C8}" vid="{1F288BC5-7A4A-4366-A177-1194C5847C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Геноцид Романовская Л.А.</Template>
  <TotalTime>1013</TotalTime>
  <Words>604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Научно-методическое учреждение  «Национальный институт образования» Министерства образования Республики Беларусь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99</cp:revision>
  <cp:lastPrinted>2023-09-14T11:46:11Z</cp:lastPrinted>
  <dcterms:created xsi:type="dcterms:W3CDTF">2023-09-13T06:46:40Z</dcterms:created>
  <dcterms:modified xsi:type="dcterms:W3CDTF">2023-09-15T06:40:12Z</dcterms:modified>
</cp:coreProperties>
</file>