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89" r:id="rId2"/>
    <p:sldId id="290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8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2" r:id="rId27"/>
    <p:sldId id="280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08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539F6A-072C-4895-B31E-6798B15130AC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61A9D-E816-45F8-884B-62C4046DD3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6054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be-BY" alt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fld id="{65470209-B1AB-4075-97F7-746FE93DA290}" type="slidenum">
              <a:rPr lang="ru-RU" altLang="ru-RU">
                <a:latin typeface="Arial" panose="020B0604020202020204" pitchFamily="34" charset="0"/>
              </a:rPr>
              <a:pPr eaLnBrk="1" hangingPunct="1"/>
              <a:t>2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76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11D91E15-1A47-4D50-8C7E-D4D6B1233C02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22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963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899542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10A5FB3D-EAEF-4BDC-923F-23E3AD7BCA69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23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192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2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4702017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A9C695C1-8F69-40B1-B7C3-7E8159750D03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24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397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397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41287474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C218FA88-1271-4071-A637-1B365864FD5B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25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8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6207429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072F88F9-0CF5-426C-BD3B-D877727504E4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26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96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3590183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DD8E0ED5-6B4C-4621-AFA1-FE757B3D592C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27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806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68825" cy="3425825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271315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87B8286-8E0D-4142-8B81-B859CBE88A3C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40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649546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E4E56D1-08C9-40BB-878D-DAAD82AF3955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61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956180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3C8DC34-EB29-4DED-9134-284DDCB0A94D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122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544502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446AE46-F110-4CF3-9735-D949A2A65997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344140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ACBFE91-EB9D-423E-8C16-F1780CA23E92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204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178168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3DA5144-427D-430A-81B1-8DA7BCF8BC32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640072B-551F-4DD8-A2AD-C6426751152A}" type="slidenum">
              <a:rPr lang="ru-RU" altLang="ru-RU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45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9986852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B155F5D-BCA3-41A5-BDC2-FB339D059C3C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ru-RU" altLang="ru-RU" smtClean="0">
              <a:latin typeface="Arial" panose="020B0604020202020204" pitchFamily="34" charset="0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1920649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>
              <a:buClrTx/>
              <a:buFontTx/>
              <a:buNone/>
            </a:pPr>
            <a:fld id="{F8B6AF4F-42CE-4A0A-BC8F-EA19603E15F0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>
                <a:buClrTx/>
                <a:buFontTx/>
                <a:buNone/>
              </a:pPr>
              <a:t>21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9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2420085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9036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8723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7058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321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6950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5289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8568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682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8146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8829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3161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4BFCF-D141-4330-A4FB-8B4D79810847}" type="datetimeFigureOut">
              <a:rPr lang="ru-RU" smtClean="0"/>
              <a:pPr/>
              <a:t>19.12.2017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22BA8-BF68-400F-8D4C-1ABB2EB4E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457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 txBox="1">
            <a:spLocks noChangeArrowheads="1"/>
          </p:cNvSpPr>
          <p:nvPr/>
        </p:nvSpPr>
        <p:spPr bwMode="auto">
          <a:xfrm>
            <a:off x="1274185" y="3656734"/>
            <a:ext cx="69294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b="1" dirty="0" err="1"/>
              <a:t>МУЛЬТИМЕДИЙНЫЙ</a:t>
            </a:r>
            <a:r>
              <a:rPr lang="ru-RU" altLang="ru-RU" b="1" dirty="0"/>
              <a:t> </a:t>
            </a:r>
            <a:r>
              <a:rPr lang="ru-RU" altLang="ru-RU" b="1" dirty="0" smtClean="0"/>
              <a:t>ТЕСТ</a:t>
            </a:r>
          </a:p>
          <a:p>
            <a:pPr algn="ctr" eaLnBrk="1" hangingPunct="1"/>
            <a:r>
              <a:rPr lang="ru-RU" altLang="ru-RU" b="1" dirty="0" smtClean="0"/>
              <a:t>1 вариант</a:t>
            </a:r>
            <a:endParaRPr lang="ru-RU" altLang="ru-RU" b="1" dirty="0"/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02228" y="0"/>
            <a:ext cx="8215313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/>
            <a:endParaRPr lang="ru-RU" sz="1600" b="1" dirty="0" smtClean="0"/>
          </a:p>
          <a:p>
            <a:pPr algn="r"/>
            <a:r>
              <a:rPr lang="ru-RU" sz="1600" b="1" dirty="0" smtClean="0"/>
              <a:t>УТВЕРЖДАЮ</a:t>
            </a:r>
            <a:endParaRPr lang="ru-RU" sz="1600" dirty="0" smtClean="0"/>
          </a:p>
          <a:p>
            <a:pPr algn="r"/>
            <a:r>
              <a:rPr lang="ru-RU" sz="1600" dirty="0" smtClean="0"/>
              <a:t>Заместитель Министра образования </a:t>
            </a:r>
          </a:p>
          <a:p>
            <a:pPr algn="r"/>
            <a:r>
              <a:rPr lang="ru-RU" sz="1600" dirty="0" smtClean="0"/>
              <a:t>Республики Беларусь</a:t>
            </a:r>
          </a:p>
          <a:p>
            <a:pPr algn="r"/>
            <a:r>
              <a:rPr lang="ru-RU" sz="1600" dirty="0" err="1" smtClean="0"/>
              <a:t>__________________Р.С</a:t>
            </a:r>
            <a:r>
              <a:rPr lang="ru-RU" sz="1600" dirty="0" smtClean="0"/>
              <a:t>. Сидоренко</a:t>
            </a:r>
          </a:p>
          <a:p>
            <a:pPr algn="r"/>
            <a:r>
              <a:rPr lang="ru-RU" sz="1600" dirty="0" smtClean="0"/>
              <a:t>«19» декабря 2017 г.</a:t>
            </a:r>
          </a:p>
          <a:p>
            <a:pPr algn="ctr" eaLnBrk="1" hangingPunct="1"/>
            <a:endParaRPr lang="ru-RU" altLang="ru-RU" dirty="0" smtClean="0"/>
          </a:p>
          <a:p>
            <a:pPr algn="ctr" eaLnBrk="1" hangingPunct="1"/>
            <a:endParaRPr lang="ru-RU" altLang="ru-RU" dirty="0" smtClean="0"/>
          </a:p>
          <a:p>
            <a:pPr algn="ctr" eaLnBrk="1" hangingPunct="1"/>
            <a:endParaRPr lang="ru-RU" altLang="ru-RU" dirty="0" smtClean="0"/>
          </a:p>
          <a:p>
            <a:pPr algn="ctr" eaLnBrk="1" hangingPunct="1"/>
            <a:r>
              <a:rPr lang="en-US" altLang="ru-RU" dirty="0" smtClean="0"/>
              <a:t>III</a:t>
            </a:r>
            <a:r>
              <a:rPr lang="ru-RU" altLang="ru-RU" dirty="0" smtClean="0"/>
              <a:t> </a:t>
            </a:r>
            <a:r>
              <a:rPr lang="ru-RU" altLang="ru-RU" dirty="0"/>
              <a:t>этап Республиканской олимпиады по учебному предмету </a:t>
            </a:r>
            <a:r>
              <a:rPr lang="ru-RU" altLang="ru-RU" dirty="0" smtClean="0"/>
              <a:t>«География</a:t>
            </a:r>
            <a:r>
              <a:rPr lang="ru-RU" altLang="ru-RU" dirty="0"/>
              <a:t>» </a:t>
            </a:r>
            <a:r>
              <a:rPr lang="ru-RU" altLang="ru-RU" dirty="0" smtClean="0"/>
              <a:t>2017/2018 </a:t>
            </a:r>
            <a:r>
              <a:rPr lang="ru-RU" altLang="ru-RU" dirty="0"/>
              <a:t>учебный год</a:t>
            </a:r>
            <a:endParaRPr lang="en-US" altLang="ru-RU" dirty="0"/>
          </a:p>
          <a:p>
            <a:pPr algn="ctr" eaLnBrk="1" hangingPunct="1"/>
            <a:endParaRPr lang="ru-RU" altLang="ru-RU" dirty="0"/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232873" y="4815754"/>
            <a:ext cx="2857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ru-RU" altLang="ru-RU" smtClean="0"/>
              <a:t>10 </a:t>
            </a:r>
            <a:r>
              <a:rPr lang="ru-RU" altLang="ru-RU" dirty="0"/>
              <a:t>КЛАСС</a:t>
            </a:r>
          </a:p>
        </p:txBody>
      </p:sp>
    </p:spTree>
    <p:extLst>
      <p:ext uri="{BB962C8B-B14F-4D97-AF65-F5344CB8AC3E}">
        <p14:creationId xmlns="" xmlns:p14="http://schemas.microsoft.com/office/powerpoint/2010/main" val="124820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en-US" altLang="ru-RU" b="1" dirty="0" smtClean="0">
                <a:solidFill>
                  <a:srgbClr val="FF3300"/>
                </a:solidFill>
              </a:rPr>
              <a:t>8: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Как называется жилище, представленное на снимках?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/>
              <a:t>А</a:t>
            </a:r>
            <a:r>
              <a:rPr lang="ru-RU" altLang="ru-RU" b="1" dirty="0" smtClean="0"/>
              <a:t>) юрта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Б) </a:t>
            </a:r>
            <a:r>
              <a:rPr lang="ru-RU" altLang="ru-RU" b="1" dirty="0" err="1" smtClean="0"/>
              <a:t>типи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</a:t>
            </a:r>
            <a:r>
              <a:rPr lang="ru-RU" altLang="ru-RU" b="1" dirty="0"/>
              <a:t>В</a:t>
            </a:r>
            <a:r>
              <a:rPr lang="ru-RU" altLang="ru-RU" b="1" dirty="0" smtClean="0"/>
              <a:t>) вигвам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Г) аил</a:t>
            </a:r>
            <a:r>
              <a:rPr lang="en-US" altLang="ru-RU" b="1" dirty="0" smtClean="0"/>
              <a:t>;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Картинки по запросу аил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98601"/>
            <a:ext cx="5349685" cy="410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ртинки по запросу аи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2525" y="2751162"/>
            <a:ext cx="4181475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605491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en-US" altLang="ru-RU" b="1" dirty="0" smtClean="0">
                <a:solidFill>
                  <a:srgbClr val="FF3300"/>
                </a:solidFill>
              </a:rPr>
              <a:t>9: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Определите город – столицу государства, по представленным фотографиям.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Пекин Б) Пхеньян В) Сеул Г</a:t>
            </a:r>
            <a:r>
              <a:rPr lang="ru-RU" altLang="ru-RU" b="1" dirty="0"/>
              <a:t>) </a:t>
            </a:r>
            <a:r>
              <a:rPr lang="ru-RU" altLang="ru-RU" b="1" dirty="0" err="1"/>
              <a:t>Нейпьидо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123" y="1401892"/>
            <a:ext cx="4423877" cy="287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3198" y="1401892"/>
            <a:ext cx="4330329" cy="287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649" y="4277412"/>
            <a:ext cx="3794824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9901" y="4277412"/>
            <a:ext cx="3876922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1982812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1</a:t>
            </a:r>
            <a:r>
              <a:rPr lang="en-US" altLang="ru-RU" b="1" dirty="0" smtClean="0">
                <a:solidFill>
                  <a:srgbClr val="FF3300"/>
                </a:solidFill>
              </a:rPr>
              <a:t>0:</a:t>
            </a:r>
            <a:r>
              <a:rPr lang="en-US" altLang="ru-RU" b="1" dirty="0" smtClean="0"/>
              <a:t> </a:t>
            </a:r>
            <a:r>
              <a:rPr lang="ru-RU" altLang="ru-RU" b="1" dirty="0" smtClean="0"/>
              <a:t>Какой процесс почвообразования протекает на представленных разрезах?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подзолистый Б) солончаковый В) болотный Г) буроземный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39899"/>
            <a:ext cx="3276600" cy="5017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1788" y="1739899"/>
            <a:ext cx="2506824" cy="5031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3800" y="1739900"/>
            <a:ext cx="2517775" cy="502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56250415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 dirty="0">
                <a:solidFill>
                  <a:srgbClr val="FF33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 </a:t>
            </a:r>
            <a:r>
              <a:rPr lang="ru-RU" altLang="ru-RU" sz="1800" b="1" dirty="0" smtClean="0">
                <a:solidFill>
                  <a:srgbClr val="FF33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11</a:t>
            </a:r>
            <a:r>
              <a:rPr lang="en-US" altLang="ru-RU" sz="1800" b="1" dirty="0" smtClean="0">
                <a:solidFill>
                  <a:srgbClr val="FF33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Назовите страну с наибольшим показателем рождаемости.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Варианты ответа: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 А) Мали, </a:t>
            </a:r>
            <a:r>
              <a:rPr lang="ru-RU" altLang="ru-RU" sz="1800" b="1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Б) Нигер, 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В) Уганда, </a:t>
            </a:r>
            <a:b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Г) Сомали.</a:t>
            </a:r>
            <a:r>
              <a:rPr lang="ru-RU" altLang="ru-RU" sz="1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>
              <a:spcBef>
                <a:spcPct val="0"/>
              </a:spcBef>
              <a:buClrTx/>
            </a:pPr>
            <a:r>
              <a:rPr lang="ru-RU" altLang="ru-RU" sz="1800" i="1" dirty="0">
                <a:latin typeface="Tahoma" panose="020B0604030504040204" pitchFamily="34" charset="0"/>
                <a:cs typeface="Tahoma" panose="020B0604030504040204" pitchFamily="34" charset="0"/>
              </a:rPr>
              <a:t>(За  правильный ответ </a:t>
            </a:r>
            <a:r>
              <a:rPr lang="ru-RU" altLang="ru-RU" sz="1800" i="1" dirty="0" smtClean="0">
                <a:latin typeface="Tahoma" panose="020B0604030504040204" pitchFamily="34" charset="0"/>
                <a:cs typeface="Tahoma" panose="020B0604030504040204" pitchFamily="34" charset="0"/>
              </a:rPr>
              <a:t>– </a:t>
            </a:r>
            <a:r>
              <a:rPr lang="ru-RU" altLang="ru-RU" sz="1800" i="1" dirty="0" smtClean="0"/>
              <a:t>2 балла</a:t>
            </a:r>
            <a:r>
              <a:rPr lang="ru-RU" altLang="ru-RU" sz="1800" i="1" dirty="0" smtClean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altLang="ru-RU" sz="1800" i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13" y="1700213"/>
            <a:ext cx="9037637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36672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0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 dirty="0">
                <a:solidFill>
                  <a:srgbClr val="FF33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 </a:t>
            </a:r>
            <a:r>
              <a:rPr lang="ru-RU" altLang="ru-RU" sz="1800" b="1" dirty="0" smtClean="0">
                <a:solidFill>
                  <a:srgbClr val="FF33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12</a:t>
            </a:r>
            <a:r>
              <a:rPr lang="ru-RU" altLang="ru-RU" sz="1800" b="1" dirty="0">
                <a:solidFill>
                  <a:srgbClr val="FF33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ru-RU" altLang="ru-RU" sz="1800" b="1" dirty="0">
                <a:solidFill>
                  <a:srgbClr val="CC00C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Город, трижды признанный лучшим городом мира для проживания и указанный на картинке, называется: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Варианты ответа: 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А) Вена; Б) Хельсинки; В)Берн; </a:t>
            </a:r>
            <a:r>
              <a:rPr lang="ru-RU" altLang="ru-RU" sz="1800" b="1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Г) Ванкувер.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i="1" dirty="0">
                <a:latin typeface="Tahoma" panose="020B0604030504040204" pitchFamily="34" charset="0"/>
                <a:cs typeface="Tahoma" panose="020B0604030504040204" pitchFamily="34" charset="0"/>
              </a:rPr>
              <a:t>(За правильный ответ </a:t>
            </a:r>
            <a:r>
              <a:rPr lang="ru-RU" altLang="ru-RU" sz="1800" i="1" dirty="0" smtClean="0">
                <a:latin typeface="Tahoma" panose="020B0604030504040204" pitchFamily="34" charset="0"/>
                <a:cs typeface="Tahoma" panose="020B0604030504040204" pitchFamily="34" charset="0"/>
              </a:rPr>
              <a:t>– 1 балл)</a:t>
            </a:r>
            <a:endParaRPr lang="ru-RU" altLang="ru-RU" sz="1800" i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123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16113"/>
            <a:ext cx="9144000" cy="480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487067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1</a:t>
            </a:r>
            <a:r>
              <a:rPr lang="ru-RU" b="1" dirty="0" smtClean="0">
                <a:solidFill>
                  <a:srgbClr val="FF3300"/>
                </a:solidFill>
              </a:rPr>
              <a:t>3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</a:t>
            </a:r>
            <a:r>
              <a:rPr lang="ru-RU" b="1" dirty="0" smtClean="0">
                <a:solidFill>
                  <a:srgbClr val="000000"/>
                </a:solidFill>
                <a:cs typeface="Tahoma" pitchFamily="34" charset="0"/>
              </a:rPr>
              <a:t>Распределение районов Нью-Йорка по какому из показателей представлено на карте?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Стоимость земли; Б) Уровень преступности; В) Рентабельность предприятий сферы обслуживания; Г) Затраты времени на путь до центра города;</a:t>
            </a:r>
            <a:endParaRPr lang="ru-RU" b="1" dirty="0"/>
          </a:p>
          <a:p>
            <a:pPr algn="just"/>
            <a:r>
              <a:rPr lang="ru-RU" i="1" dirty="0"/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</a:t>
            </a:r>
            <a:r>
              <a:rPr lang="ru-RU" i="1" dirty="0" smtClean="0"/>
              <a:t>)</a:t>
            </a:r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1628800"/>
            <a:ext cx="36004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1930" y="1412776"/>
            <a:ext cx="5546374" cy="5442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3025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 dirty="0">
                <a:solidFill>
                  <a:srgbClr val="FF33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 </a:t>
            </a:r>
            <a:r>
              <a:rPr lang="ru-RU" altLang="ru-RU" sz="1800" b="1" dirty="0" smtClean="0">
                <a:solidFill>
                  <a:srgbClr val="FF33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14: 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Распределение населения какого года нашей эры указывает данная карта-</a:t>
            </a:r>
            <a:r>
              <a:rPr lang="ru-RU" altLang="ru-RU" sz="1800" b="1" dirty="0" err="1">
                <a:latin typeface="Tahoma" panose="020B0604030504040204" pitchFamily="34" charset="0"/>
                <a:cs typeface="Tahoma" panose="020B0604030504040204" pitchFamily="34" charset="0"/>
              </a:rPr>
              <a:t>анамарфоза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Варианты ответа: 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А) 1; Б) 1500; </a:t>
            </a:r>
            <a:r>
              <a:rPr lang="ru-RU" altLang="ru-RU" sz="1800" b="1" dirty="0" smtClean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В)1900; 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Г) 2300.</a:t>
            </a:r>
          </a:p>
          <a:p>
            <a:pPr>
              <a:spcBef>
                <a:spcPct val="0"/>
              </a:spcBef>
              <a:buClrTx/>
            </a:pPr>
            <a:r>
              <a:rPr lang="ru-RU" altLang="ru-RU" sz="1800" i="1" dirty="0">
                <a:latin typeface="Tahoma" panose="020B0604030504040204" pitchFamily="34" charset="0"/>
                <a:cs typeface="Tahoma" panose="020B0604030504040204" pitchFamily="34" charset="0"/>
              </a:rPr>
              <a:t>(За правильный ответ  – </a:t>
            </a:r>
            <a:r>
              <a:rPr lang="ru-RU" altLang="ru-RU" sz="1800" i="1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800" i="1" dirty="0" smtClean="0"/>
              <a:t>2 балла</a:t>
            </a:r>
            <a:r>
              <a:rPr lang="ru-RU" altLang="ru-RU" sz="1800" i="1" dirty="0" smtClean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altLang="ru-RU" sz="1800" i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267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2133600"/>
            <a:ext cx="8486775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537567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 dirty="0">
                <a:solidFill>
                  <a:srgbClr val="FF3300"/>
                </a:solidFill>
                <a:latin typeface="Tahoma" panose="020B0604030504040204" pitchFamily="34" charset="0"/>
              </a:rPr>
              <a:t>Вопрос  </a:t>
            </a:r>
            <a:r>
              <a:rPr lang="ru-RU" altLang="ru-RU" sz="1800" b="1" dirty="0" smtClean="0">
                <a:solidFill>
                  <a:srgbClr val="FF3300"/>
                </a:solidFill>
                <a:latin typeface="Tahoma" panose="020B0604030504040204" pitchFamily="34" charset="0"/>
              </a:rPr>
              <a:t>15</a:t>
            </a:r>
            <a:r>
              <a:rPr lang="en-US" altLang="ru-RU" sz="1800" b="1" dirty="0" smtClean="0">
                <a:solidFill>
                  <a:srgbClr val="FF3300"/>
                </a:solidFill>
                <a:latin typeface="Tahoma" panose="020B0604030504040204" pitchFamily="34" charset="0"/>
              </a:rPr>
              <a:t>:</a:t>
            </a:r>
            <a:r>
              <a:rPr lang="ru-RU" altLang="ru-RU" sz="1800" b="1" dirty="0" smtClean="0">
                <a:solidFill>
                  <a:srgbClr val="FF3300"/>
                </a:solidFill>
                <a:latin typeface="Tahoma" panose="020B0604030504040204" pitchFamily="34" charset="0"/>
              </a:rPr>
              <a:t> </a:t>
            </a:r>
            <a:r>
              <a:rPr lang="ru-RU" altLang="ru-RU" sz="1800" b="1" dirty="0">
                <a:latin typeface="Tahoma" panose="020B0604030504040204" pitchFamily="34" charset="0"/>
              </a:rPr>
              <a:t>Глубоководный желоб </a:t>
            </a:r>
            <a:r>
              <a:rPr lang="ru-RU" altLang="ru-RU" sz="1800" b="1" dirty="0" err="1">
                <a:latin typeface="Tahoma" panose="020B0604030504040204" pitchFamily="34" charset="0"/>
              </a:rPr>
              <a:t>Сильфра</a:t>
            </a:r>
            <a:r>
              <a:rPr lang="ru-RU" altLang="ru-RU" sz="1800" b="1" dirty="0">
                <a:latin typeface="Tahoma" panose="020B0604030504040204" pitchFamily="34" charset="0"/>
              </a:rPr>
              <a:t> образовался в результате: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 dirty="0">
                <a:solidFill>
                  <a:srgbClr val="FF3300"/>
                </a:solidFill>
                <a:latin typeface="Tahoma" panose="020B0604030504040204" pitchFamily="34" charset="0"/>
              </a:rPr>
              <a:t>Варианты ответа:</a:t>
            </a:r>
            <a:r>
              <a:rPr lang="ru-RU" altLang="ru-RU" sz="1800" b="1" dirty="0">
                <a:latin typeface="Tahoma" panose="020B0604030504040204" pitchFamily="34" charset="0"/>
              </a:rPr>
              <a:t> А) Абразии; </a:t>
            </a:r>
            <a:r>
              <a:rPr lang="ru-RU" altLang="ru-RU" sz="1800" b="1" dirty="0">
                <a:solidFill>
                  <a:schemeClr val="tx1"/>
                </a:solidFill>
                <a:latin typeface="Tahoma" panose="020B0604030504040204" pitchFamily="34" charset="0"/>
              </a:rPr>
              <a:t>Б) </a:t>
            </a:r>
            <a:r>
              <a:rPr lang="ru-RU" altLang="ru-RU" sz="1800" b="1" dirty="0" err="1">
                <a:solidFill>
                  <a:schemeClr val="tx1"/>
                </a:solidFill>
                <a:latin typeface="Tahoma" panose="020B0604030504040204" pitchFamily="34" charset="0"/>
              </a:rPr>
              <a:t>Спрединга</a:t>
            </a:r>
            <a:r>
              <a:rPr lang="ru-RU" altLang="ru-RU" sz="1800" b="1" dirty="0">
                <a:solidFill>
                  <a:schemeClr val="tx1"/>
                </a:solidFill>
                <a:latin typeface="Tahoma" panose="020B0604030504040204" pitchFamily="34" charset="0"/>
              </a:rPr>
              <a:t>; </a:t>
            </a:r>
            <a:r>
              <a:rPr lang="ru-RU" altLang="ru-RU" sz="1800" b="1" dirty="0">
                <a:latin typeface="Tahoma" panose="020B0604030504040204" pitchFamily="34" charset="0"/>
              </a:rPr>
              <a:t>В) Коллизии; Г) Карстовых процессов .</a:t>
            </a:r>
          </a:p>
          <a:p>
            <a:pPr>
              <a:spcBef>
                <a:spcPct val="0"/>
              </a:spcBef>
              <a:buClrTx/>
            </a:pPr>
            <a:r>
              <a:rPr lang="ru-RU" altLang="ru-RU" sz="1800" i="1" dirty="0">
                <a:latin typeface="Tahoma" panose="020B0604030504040204" pitchFamily="34" charset="0"/>
              </a:rPr>
              <a:t>(За правильный ответ </a:t>
            </a:r>
            <a:r>
              <a:rPr lang="ru-RU" altLang="ru-RU" sz="1800" i="1" dirty="0" smtClean="0">
                <a:latin typeface="Tahoma" panose="020B0604030504040204" pitchFamily="34" charset="0"/>
              </a:rPr>
              <a:t>– </a:t>
            </a:r>
            <a:r>
              <a:rPr lang="ru-RU" altLang="ru-RU" sz="1800" i="1" dirty="0" smtClean="0"/>
              <a:t>2 балла</a:t>
            </a:r>
            <a:r>
              <a:rPr lang="ru-RU" altLang="ru-RU" sz="1800" i="1" dirty="0" smtClean="0">
                <a:latin typeface="Tahoma" panose="020B0604030504040204" pitchFamily="34" charset="0"/>
              </a:rPr>
              <a:t>)</a:t>
            </a:r>
            <a:endParaRPr lang="ru-RU" altLang="ru-RU" sz="1800" i="1" dirty="0">
              <a:latin typeface="Tahoma" panose="020B0604030504040204" pitchFamily="34" charset="0"/>
            </a:endParaRPr>
          </a:p>
        </p:txBody>
      </p:sp>
      <p:pic>
        <p:nvPicPr>
          <p:cNvPr id="15363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225" y="1827213"/>
            <a:ext cx="6816725" cy="433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982272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 </a:t>
            </a:r>
            <a:r>
              <a:rPr lang="ru-RU" altLang="ru-RU" sz="1800" b="1" dirty="0" smtClean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16:</a:t>
            </a:r>
            <a:r>
              <a:rPr lang="ru-RU" altLang="ru-RU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Подсчитайте рентабельность продукции.</a:t>
            </a:r>
          </a:p>
          <a:p>
            <a:pPr eaLnBrk="1" hangingPunct="1">
              <a:spcBef>
                <a:spcPct val="0"/>
              </a:spcBef>
              <a:buClrTx/>
            </a:pPr>
            <a:r>
              <a:rPr lang="ru-RU" altLang="ru-RU" sz="1800" b="1" dirty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Варианты ответа: 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А) 50%; Б) 100%; </a:t>
            </a:r>
            <a:r>
              <a:rPr lang="ru-RU" altLang="ru-RU" sz="1800" b="1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В) 200%; 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Г) 250%.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1800" b="1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0"/>
              </a:spcBef>
              <a:buClrTx/>
            </a:pPr>
            <a:r>
              <a:rPr lang="ru-RU" altLang="ru-RU" sz="1800" i="1" dirty="0">
                <a:latin typeface="Tahoma" panose="020B0604030504040204" pitchFamily="34" charset="0"/>
                <a:cs typeface="Tahoma" panose="020B0604030504040204" pitchFamily="34" charset="0"/>
              </a:rPr>
              <a:t>(За правильный ответ </a:t>
            </a:r>
            <a:r>
              <a:rPr lang="ru-RU" altLang="ru-RU" sz="1800" i="1" dirty="0" smtClean="0">
                <a:latin typeface="Tahoma" panose="020B0604030504040204" pitchFamily="34" charset="0"/>
                <a:cs typeface="Tahoma" panose="020B0604030504040204" pitchFamily="34" charset="0"/>
              </a:rPr>
              <a:t>–</a:t>
            </a:r>
            <a:r>
              <a:rPr lang="en-US" altLang="ru-RU" sz="1800" i="1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800" i="1" dirty="0" smtClean="0"/>
              <a:t>2 балла</a:t>
            </a:r>
            <a:r>
              <a:rPr lang="ru-RU" altLang="ru-RU" sz="1800" i="1" dirty="0" smtClean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altLang="ru-RU" sz="1800" i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63500" y="-842963"/>
            <a:ext cx="2628900" cy="174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grpSp>
        <p:nvGrpSpPr>
          <p:cNvPr id="19460" name="Group 3"/>
          <p:cNvGrpSpPr>
            <a:grpSpLocks/>
          </p:cNvGrpSpPr>
          <p:nvPr/>
        </p:nvGrpSpPr>
        <p:grpSpPr bwMode="auto">
          <a:xfrm>
            <a:off x="252413" y="3987800"/>
            <a:ext cx="684212" cy="684213"/>
            <a:chOff x="159" y="2512"/>
            <a:chExt cx="431" cy="431"/>
          </a:xfrm>
        </p:grpSpPr>
        <p:sp>
          <p:nvSpPr>
            <p:cNvPr id="19465" name="Rectangle 4"/>
            <p:cNvSpPr>
              <a:spLocks noChangeArrowheads="1"/>
            </p:cNvSpPr>
            <p:nvPr/>
          </p:nvSpPr>
          <p:spPr bwMode="auto">
            <a:xfrm>
              <a:off x="159" y="2512"/>
              <a:ext cx="431" cy="4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ru-RU"/>
            </a:p>
          </p:txBody>
        </p:sp>
      </p:grp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252413" y="3644900"/>
            <a:ext cx="9144000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52413" y="3644900"/>
            <a:ext cx="9144000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252413" y="44910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pic>
        <p:nvPicPr>
          <p:cNvPr id="19464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202" t="36218" r="22882" b="27361"/>
          <a:stretch>
            <a:fillRect/>
          </a:stretch>
        </p:blipFill>
        <p:spPr bwMode="auto">
          <a:xfrm>
            <a:off x="222250" y="2420938"/>
            <a:ext cx="8415338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909999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0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 dirty="0">
                <a:solidFill>
                  <a:srgbClr val="FF33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 </a:t>
            </a:r>
            <a:r>
              <a:rPr lang="ru-RU" altLang="ru-RU" sz="1800" b="1" dirty="0" smtClean="0">
                <a:solidFill>
                  <a:srgbClr val="FF33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17:</a:t>
            </a:r>
            <a:r>
              <a:rPr lang="ru-RU" altLang="ru-RU" sz="18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В какой стране находится знаменитый «берег мертвецов»?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b="1" dirty="0">
                <a:solidFill>
                  <a:srgbClr val="FF33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Варианты ответа: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800" b="1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А) Бангладеш; 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Б) Индонезия; В) ЮАР; </a:t>
            </a:r>
            <a:r>
              <a:rPr lang="en-US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Г) Сомали.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800" i="1" dirty="0">
                <a:latin typeface="Tahoma" panose="020B0604030504040204" pitchFamily="34" charset="0"/>
                <a:cs typeface="Tahoma" panose="020B0604030504040204" pitchFamily="34" charset="0"/>
              </a:rPr>
              <a:t> (За правильный ответ </a:t>
            </a:r>
            <a:r>
              <a:rPr lang="ru-RU" altLang="ru-RU" sz="1800" i="1" dirty="0" smtClean="0">
                <a:latin typeface="Tahoma" panose="020B0604030504040204" pitchFamily="34" charset="0"/>
                <a:cs typeface="Tahoma" panose="020B0604030504040204" pitchFamily="34" charset="0"/>
              </a:rPr>
              <a:t>–</a:t>
            </a:r>
            <a:r>
              <a:rPr lang="en-US" altLang="ru-RU" sz="1800" i="1" dirty="0" smtClean="0">
                <a:latin typeface="Tahoma" panose="020B0604030504040204" pitchFamily="34" charset="0"/>
                <a:cs typeface="Tahoma" panose="020B0604030504040204" pitchFamily="34" charset="0"/>
              </a:rPr>
              <a:t> 1</a:t>
            </a:r>
            <a:r>
              <a:rPr lang="ru-RU" altLang="ru-RU" sz="1800" i="1" dirty="0" smtClean="0">
                <a:latin typeface="Tahoma" panose="020B0604030504040204" pitchFamily="34" charset="0"/>
                <a:cs typeface="Tahoma" panose="020B0604030504040204" pitchFamily="34" charset="0"/>
              </a:rPr>
              <a:t> балл)</a:t>
            </a:r>
            <a:r>
              <a:rPr lang="en-US" altLang="ru-RU" sz="1800" i="1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altLang="ru-RU" sz="1800" i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63500" y="-500063"/>
            <a:ext cx="1524000" cy="1028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3556" name="Rectangle 3"/>
          <p:cNvSpPr>
            <a:spLocks noChangeArrowheads="1"/>
          </p:cNvSpPr>
          <p:nvPr/>
        </p:nvSpPr>
        <p:spPr bwMode="auto">
          <a:xfrm>
            <a:off x="63500" y="-500063"/>
            <a:ext cx="1524000" cy="1028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3558" name="Rectangle 5"/>
          <p:cNvSpPr>
            <a:spLocks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3559" name="Rectangle 6"/>
          <p:cNvSpPr>
            <a:spLocks noChangeArrowheads="1"/>
          </p:cNvSpPr>
          <p:nvPr/>
        </p:nvSpPr>
        <p:spPr bwMode="auto">
          <a:xfrm>
            <a:off x="63500" y="-896938"/>
            <a:ext cx="2466975" cy="1847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3560" name="Rectangle 7"/>
          <p:cNvSpPr>
            <a:spLocks noChangeArrowheads="1"/>
          </p:cNvSpPr>
          <p:nvPr/>
        </p:nvSpPr>
        <p:spPr bwMode="auto">
          <a:xfrm>
            <a:off x="63500" y="-957263"/>
            <a:ext cx="2324100" cy="1971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3561" name="Rectangle 8"/>
          <p:cNvSpPr>
            <a:spLocks noChangeArrowheads="1"/>
          </p:cNvSpPr>
          <p:nvPr/>
        </p:nvSpPr>
        <p:spPr bwMode="auto">
          <a:xfrm>
            <a:off x="155575" y="-1935163"/>
            <a:ext cx="4762500" cy="4038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3562" name="Rectangle 9"/>
          <p:cNvSpPr>
            <a:spLocks noChangeArrowheads="1"/>
          </p:cNvSpPr>
          <p:nvPr/>
        </p:nvSpPr>
        <p:spPr bwMode="auto">
          <a:xfrm>
            <a:off x="155575" y="-1935163"/>
            <a:ext cx="4762500" cy="4038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23563" name="Rectangle 10"/>
          <p:cNvSpPr>
            <a:spLocks noChangeArrowheads="1"/>
          </p:cNvSpPr>
          <p:nvPr/>
        </p:nvSpPr>
        <p:spPr bwMode="auto">
          <a:xfrm>
            <a:off x="0" y="-923925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pic>
        <p:nvPicPr>
          <p:cNvPr id="2356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7094"/>
          <a:stretch>
            <a:fillRect/>
          </a:stretch>
        </p:blipFill>
        <p:spPr bwMode="auto">
          <a:xfrm>
            <a:off x="69850" y="1930400"/>
            <a:ext cx="3327400" cy="461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352"/>
          <a:stretch>
            <a:fillRect/>
          </a:stretch>
        </p:blipFill>
        <p:spPr bwMode="auto">
          <a:xfrm>
            <a:off x="3438525" y="1916113"/>
            <a:ext cx="5683250" cy="464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070481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71500" y="357188"/>
            <a:ext cx="8229600" cy="42862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Уважаемый олимпионик! </a:t>
            </a:r>
          </a:p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выполнение заданий мультимедийного теста олимпиадной работы отводится 1 час (60 минут).</a:t>
            </a: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Ты имеешь право воспользоваться интерактивными возможностями пакета </a:t>
            </a:r>
            <a:r>
              <a:rPr kumimoji="0" lang="en-US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PowerPoint</a:t>
            </a:r>
            <a:r>
              <a:rPr kumimoji="0" lang="ru-RU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(уменьшать и увеличивать рисунки и фотографии; просматривать слайды в произвольном порядке и в свободном ритме и т.п.). </a:t>
            </a: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Ответы на задания мультимедийного теста необходимо вписать в предлагаемый бланк ответов.</a:t>
            </a:r>
          </a:p>
          <a:p>
            <a:pPr marL="0" marR="0" lvl="0" indent="0" algn="just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 результатам мультимедийного тестирования Вы можете получить максимум 50 баллов.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be-BY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ЖЕЛАЕМ ТЕБЕ УДАЧИ!</a:t>
            </a:r>
          </a:p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be-BY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45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spcBef>
                <a:spcPct val="0"/>
              </a:spcBef>
              <a:buClrTx/>
            </a:pPr>
            <a:r>
              <a:rPr lang="ru-RU" altLang="ru-RU" sz="1800" b="1" dirty="0">
                <a:solidFill>
                  <a:srgbClr val="FF33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Вопрос </a:t>
            </a:r>
            <a:r>
              <a:rPr lang="ru-RU" altLang="ru-RU" sz="1800" b="1" dirty="0" smtClean="0">
                <a:solidFill>
                  <a:srgbClr val="FF33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18:</a:t>
            </a:r>
            <a:r>
              <a:rPr lang="ru-RU" altLang="ru-RU" sz="1800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Который час в Торонто, если в Триполи полдень?</a:t>
            </a:r>
            <a:b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ru-RU" altLang="ru-RU" sz="1800" b="1" dirty="0">
                <a:solidFill>
                  <a:srgbClr val="FF33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Варианты ответа: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 А) 05:00; </a:t>
            </a:r>
            <a:r>
              <a:rPr lang="ru-RU" altLang="ru-RU" sz="1800" b="1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Б) 06:00; </a:t>
            </a:r>
            <a: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  <a:t>В) 18:00; Г) 19:00.</a:t>
            </a:r>
            <a:br>
              <a:rPr lang="ru-RU" altLang="ru-RU" sz="1800" b="1" dirty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ru-RU" altLang="ru-RU" sz="1800" i="1" dirty="0">
                <a:latin typeface="Tahoma" panose="020B0604030504040204" pitchFamily="34" charset="0"/>
                <a:cs typeface="Tahoma" panose="020B0604030504040204" pitchFamily="34" charset="0"/>
              </a:rPr>
              <a:t>(За правильный ответ – </a:t>
            </a:r>
            <a:r>
              <a:rPr lang="ru-RU" altLang="ru-RU" sz="1800" i="1" dirty="0" smtClean="0"/>
              <a:t>2 балла</a:t>
            </a:r>
            <a:r>
              <a:rPr lang="ru-RU" altLang="ru-RU" sz="1800" i="1" dirty="0" smtClean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altLang="ru-RU" sz="1800" i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5603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1412875"/>
            <a:ext cx="78486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857026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0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19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 </a:t>
            </a:r>
            <a:r>
              <a:rPr lang="ru-RU" altLang="ru-RU" b="1" dirty="0">
                <a:solidFill>
                  <a:srgbClr val="000000"/>
                </a:solidFill>
              </a:rPr>
              <a:t>Определите страну по фотографии. </a:t>
            </a:r>
          </a:p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А) Беларусь; </a:t>
            </a:r>
            <a:r>
              <a:rPr lang="ru-RU" altLang="ru-RU" b="1" dirty="0">
                <a:solidFill>
                  <a:schemeClr val="tx1"/>
                </a:solidFill>
              </a:rPr>
              <a:t>Б) Россия; </a:t>
            </a:r>
            <a:r>
              <a:rPr lang="ru-RU" altLang="ru-RU" b="1" dirty="0">
                <a:solidFill>
                  <a:srgbClr val="000000"/>
                </a:solidFill>
              </a:rPr>
              <a:t>В) Гренландия; Г) ни одна из перечисленных;</a:t>
            </a:r>
          </a:p>
          <a:p>
            <a:pPr algn="just">
              <a:buClrTx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 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1663" y="1439863"/>
            <a:ext cx="5256212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99079179"/>
      </p:ext>
    </p:extLst>
  </p:cSld>
  <p:clrMapOvr>
    <a:masterClrMapping/>
  </p:clrMapOvr>
  <p:transition spd="slow" advTm="75776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20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Выберите негативное последствие процесса, изображенного на картинках:</a:t>
            </a:r>
          </a:p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А) Уменьшение визуальной привлекательности района; Б) Снижение уровня жизни домохозяйств; </a:t>
            </a:r>
            <a:r>
              <a:rPr lang="ru-RU" altLang="ru-RU" b="1" dirty="0">
                <a:solidFill>
                  <a:schemeClr val="tx1"/>
                </a:solidFill>
              </a:rPr>
              <a:t>В) Смещение населения с низким доходом из районов; </a:t>
            </a:r>
            <a:r>
              <a:rPr lang="ru-RU" altLang="ru-RU" b="1" dirty="0">
                <a:solidFill>
                  <a:srgbClr val="000000"/>
                </a:solidFill>
              </a:rPr>
              <a:t>Г) данный процесс не имеет негативных последствий;</a:t>
            </a:r>
          </a:p>
          <a:p>
            <a:pPr>
              <a:buClrTx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pic>
        <p:nvPicPr>
          <p:cNvPr id="686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900" y="2016125"/>
            <a:ext cx="4103688" cy="453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861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9950" y="2087563"/>
            <a:ext cx="4176713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034110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0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21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  <a:cs typeface="Tahoma" panose="020B0604030504040204" pitchFamily="34" charset="0"/>
              </a:rPr>
              <a:t>Определите растение:</a:t>
            </a:r>
          </a:p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А) Араукария </a:t>
            </a:r>
            <a:r>
              <a:rPr lang="ru-RU" altLang="ru-RU" b="1" dirty="0" err="1">
                <a:solidFill>
                  <a:schemeClr val="tx1"/>
                </a:solidFill>
              </a:rPr>
              <a:t>Эутакта</a:t>
            </a:r>
            <a:r>
              <a:rPr lang="ru-RU" altLang="ru-RU" b="1" dirty="0">
                <a:solidFill>
                  <a:schemeClr val="tx1"/>
                </a:solidFill>
              </a:rPr>
              <a:t>; </a:t>
            </a:r>
            <a:r>
              <a:rPr lang="ru-RU" altLang="ru-RU" b="1" dirty="0">
                <a:solidFill>
                  <a:srgbClr val="000000"/>
                </a:solidFill>
              </a:rPr>
              <a:t>Б) </a:t>
            </a:r>
            <a:r>
              <a:rPr lang="ru-RU" altLang="ru-RU" b="1" dirty="0">
                <a:solidFill>
                  <a:srgbClr val="000000"/>
                </a:solidFill>
                <a:cs typeface="Tahoma" panose="020B0604030504040204" pitchFamily="34" charset="0"/>
              </a:rPr>
              <a:t>Лиственница </a:t>
            </a:r>
            <a:r>
              <a:rPr lang="ru-RU" altLang="ru-RU" b="1" dirty="0" err="1">
                <a:solidFill>
                  <a:srgbClr val="000000"/>
                </a:solidFill>
                <a:cs typeface="Tahoma" panose="020B0604030504040204" pitchFamily="34" charset="0"/>
              </a:rPr>
              <a:t>Даурская</a:t>
            </a:r>
            <a:r>
              <a:rPr lang="ru-RU" altLang="ru-RU" b="1" dirty="0">
                <a:solidFill>
                  <a:srgbClr val="000000"/>
                </a:solidFill>
                <a:cs typeface="Tahoma" panose="020B0604030504040204" pitchFamily="34" charset="0"/>
              </a:rPr>
              <a:t>;</a:t>
            </a:r>
            <a:r>
              <a:rPr lang="ru-RU" altLang="ru-RU" b="1" dirty="0">
                <a:solidFill>
                  <a:srgbClr val="000000"/>
                </a:solidFill>
              </a:rPr>
              <a:t>  В) Эвкалипт Австралийский; Г) </a:t>
            </a:r>
            <a:r>
              <a:rPr lang="ru-RU" altLang="ru-RU" b="1" dirty="0">
                <a:solidFill>
                  <a:srgbClr val="000000"/>
                </a:solidFill>
                <a:cs typeface="Tahoma" panose="020B0604030504040204" pitchFamily="34" charset="0"/>
              </a:rPr>
              <a:t>Мирт Обыкновенный;</a:t>
            </a:r>
          </a:p>
          <a:p>
            <a:pPr>
              <a:buClrTx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pic>
        <p:nvPicPr>
          <p:cNvPr id="8089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600" y="1944688"/>
            <a:ext cx="3024188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090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7288" y="1223963"/>
            <a:ext cx="3671887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090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5850" y="4535488"/>
            <a:ext cx="3168650" cy="217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412637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20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22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  <a:cs typeface="Tahoma" panose="020B0604030504040204" pitchFamily="34" charset="0"/>
              </a:rPr>
              <a:t>Определите тип выветривания:</a:t>
            </a:r>
          </a:p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А) Биологическое; Б) Физическое;  </a:t>
            </a:r>
            <a:r>
              <a:rPr lang="ru-RU" altLang="ru-RU" b="1" dirty="0">
                <a:solidFill>
                  <a:schemeClr val="tx1"/>
                </a:solidFill>
              </a:rPr>
              <a:t>В)  Химическое;  </a:t>
            </a:r>
            <a:r>
              <a:rPr lang="ru-RU" altLang="ru-RU" b="1" dirty="0">
                <a:solidFill>
                  <a:srgbClr val="000000"/>
                </a:solidFill>
              </a:rPr>
              <a:t>Г) Смешанное;</a:t>
            </a:r>
          </a:p>
          <a:p>
            <a:pPr eaLnBrk="1" hangingPunct="1">
              <a:buClrTx/>
              <a:buFontTx/>
              <a:buNone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</a:p>
        </p:txBody>
      </p:sp>
      <p:pic>
        <p:nvPicPr>
          <p:cNvPr id="8294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725" y="1584325"/>
            <a:ext cx="7620000" cy="421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877874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23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 </a:t>
            </a:r>
            <a:r>
              <a:rPr lang="ru-RU" altLang="ru-RU" b="1" dirty="0">
                <a:solidFill>
                  <a:srgbClr val="000000"/>
                </a:solidFill>
              </a:rPr>
              <a:t>Определите реку по картинке</a:t>
            </a:r>
          </a:p>
          <a:p>
            <a:pPr algn="just"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dirty="0">
                <a:solidFill>
                  <a:srgbClr val="000000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А) Нил; </a:t>
            </a:r>
            <a:r>
              <a:rPr lang="ru-RU" altLang="ru-RU" b="1" dirty="0">
                <a:solidFill>
                  <a:srgbClr val="000000"/>
                </a:solidFill>
              </a:rPr>
              <a:t>Б) Нигер; В) Урал; Г) Лена; </a:t>
            </a:r>
          </a:p>
          <a:p>
            <a:pPr algn="just" eaLnBrk="1" hangingPunct="1">
              <a:buClrTx/>
              <a:buFontTx/>
              <a:buNone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 </a:t>
            </a: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71438" y="-13652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71438" y="-13652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ru-RU"/>
          </a:p>
        </p:txBody>
      </p:sp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825" y="2016125"/>
            <a:ext cx="7593013" cy="400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79676962"/>
      </p:ext>
    </p:extLst>
  </p:cSld>
  <p:clrMapOvr>
    <a:masterClrMapping/>
  </p:clrMapOvr>
  <p:transition spd="slow" advTm="75776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24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</a:rPr>
              <a:t>Какая проблема отражена на картинках?</a:t>
            </a:r>
          </a:p>
          <a:p>
            <a:pPr eaLnBrk="1" hangingPunct="1">
              <a:buClrTx/>
              <a:buFontTx/>
              <a:buNone/>
            </a:pPr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А) Загрязнение атмосферы выхлопными газами и аэрозолями; Б) Низкая эффективность транспортной сети; </a:t>
            </a:r>
            <a:r>
              <a:rPr lang="ru-RU" altLang="ru-RU" b="1" dirty="0">
                <a:solidFill>
                  <a:schemeClr val="tx1"/>
                </a:solidFill>
              </a:rPr>
              <a:t>В) Шумовое загрязнение; </a:t>
            </a:r>
            <a:r>
              <a:rPr lang="ru-RU" altLang="ru-RU" b="1" dirty="0">
                <a:solidFill>
                  <a:srgbClr val="000000"/>
                </a:solidFill>
              </a:rPr>
              <a:t>Г) Сдвиг населения из </a:t>
            </a:r>
            <a:r>
              <a:rPr lang="ru-RU" altLang="ru-RU" b="1" dirty="0" err="1">
                <a:solidFill>
                  <a:srgbClr val="000000"/>
                </a:solidFill>
              </a:rPr>
              <a:t>джентрифицированных</a:t>
            </a:r>
            <a:r>
              <a:rPr lang="ru-RU" altLang="ru-RU" b="1" dirty="0">
                <a:solidFill>
                  <a:srgbClr val="000000"/>
                </a:solidFill>
              </a:rPr>
              <a:t> районов.</a:t>
            </a:r>
          </a:p>
          <a:p>
            <a:pPr>
              <a:buClrTx/>
            </a:pPr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000000"/>
              </a:solidFill>
            </a:endParaRPr>
          </a:p>
        </p:txBody>
      </p:sp>
      <p:pic>
        <p:nvPicPr>
          <p:cNvPr id="3993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800" y="1465263"/>
            <a:ext cx="4208463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94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0313" y="1511300"/>
            <a:ext cx="3959225" cy="287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9938" y="4564063"/>
            <a:ext cx="5087937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645728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1"/>
          <p:cNvSpPr txBox="1">
            <a:spLocks noChangeArrowheads="1"/>
          </p:cNvSpPr>
          <p:nvPr/>
        </p:nvSpPr>
        <p:spPr bwMode="auto">
          <a:xfrm>
            <a:off x="0" y="179388"/>
            <a:ext cx="8921750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Tahoma" panose="020B0604030504040204" pitchFamily="34" charset="0"/>
                <a:cs typeface="Lucida Sans Unicode" panose="020B0602030504020204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25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>
                <a:solidFill>
                  <a:srgbClr val="000000"/>
                </a:solidFill>
                <a:cs typeface="Tahoma" panose="020B0604030504040204" pitchFamily="34" charset="0"/>
              </a:rPr>
              <a:t>Каким агентом были сформированы показанные на изображениях объекты:</a:t>
            </a:r>
          </a:p>
          <a:p>
            <a:pPr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altLang="ru-RU" b="1" dirty="0">
                <a:solidFill>
                  <a:srgbClr val="000000"/>
                </a:solidFill>
              </a:rPr>
              <a:t> А) Подземный водоток; </a:t>
            </a:r>
            <a:r>
              <a:rPr lang="ru-RU" altLang="ru-RU" b="1" dirty="0">
                <a:solidFill>
                  <a:schemeClr val="tx1"/>
                </a:solidFill>
              </a:rPr>
              <a:t>Б) Лава ;  </a:t>
            </a:r>
            <a:r>
              <a:rPr lang="ru-RU" altLang="ru-RU" b="1" dirty="0">
                <a:solidFill>
                  <a:srgbClr val="000000"/>
                </a:solidFill>
              </a:rPr>
              <a:t>В) Деятельность человека ;  Г) Море;</a:t>
            </a:r>
          </a:p>
          <a:p>
            <a:pPr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</a:p>
        </p:txBody>
      </p:sp>
      <p:pic>
        <p:nvPicPr>
          <p:cNvPr id="8704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338" y="1728788"/>
            <a:ext cx="4176712" cy="282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704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2825" y="1873250"/>
            <a:ext cx="3959225" cy="261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704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825" y="4751388"/>
            <a:ext cx="327342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7046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608513"/>
            <a:ext cx="2266950" cy="222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62901990"/>
      </p:ext>
    </p:extLst>
  </p:cSld>
  <p:clrMapOvr>
    <a:masterClrMapping/>
  </p:clrMapOvr>
  <p:transition spd="slow" advTm="75776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ru-RU" b="1" dirty="0" smtClean="0">
                <a:solidFill>
                  <a:srgbClr val="FF3300"/>
                </a:solidFill>
              </a:rPr>
              <a:t>2</a:t>
            </a:r>
            <a:r>
              <a:rPr lang="en-US" b="1" dirty="0" smtClean="0">
                <a:solidFill>
                  <a:srgbClr val="FF3300"/>
                </a:solidFill>
              </a:rPr>
              <a:t>6: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Определите страну Х.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США; Б) Китай; В) Германия; Г) Испания;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</a:t>
            </a:r>
            <a:r>
              <a:rPr lang="ru-RU" i="1" dirty="0" smtClean="0">
                <a:solidFill>
                  <a:srgbClr val="000000"/>
                </a:solidFill>
              </a:rPr>
              <a:t>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301452"/>
            <a:ext cx="6105525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7585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en-US" b="1" dirty="0" smtClean="0">
                <a:solidFill>
                  <a:srgbClr val="FF3300"/>
                </a:solidFill>
              </a:rPr>
              <a:t>27: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Определите страну Х.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Монголия; Б) Намибия; В</a:t>
            </a:r>
            <a:r>
              <a:rPr lang="ru-RU" b="1" dirty="0"/>
              <a:t>) </a:t>
            </a:r>
            <a:r>
              <a:rPr lang="ru-RU" b="1" dirty="0" smtClean="0"/>
              <a:t>Перу; Г) ДРК;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</a:t>
            </a:r>
            <a:r>
              <a:rPr lang="ru-RU" i="1" dirty="0" smtClean="0">
                <a:solidFill>
                  <a:srgbClr val="000000"/>
                </a:solidFill>
              </a:rPr>
              <a:t>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340768"/>
            <a:ext cx="5534025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7816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1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Какой способ картографического изображения использовался при составлении данных карт?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/>
              <a:t>А) </a:t>
            </a:r>
            <a:r>
              <a:rPr lang="ru-RU" altLang="ru-RU" b="1" dirty="0" smtClean="0"/>
              <a:t>картодиаграмм</a:t>
            </a:r>
            <a:r>
              <a:rPr lang="en-US" altLang="ru-RU" b="1" dirty="0" smtClean="0"/>
              <a:t>; </a:t>
            </a:r>
            <a:r>
              <a:rPr lang="ru-RU" altLang="ru-RU" b="1" dirty="0" smtClean="0"/>
              <a:t>Б) картограмм</a:t>
            </a:r>
            <a:r>
              <a:rPr lang="en-US" altLang="ru-RU" b="1" dirty="0" smtClean="0"/>
              <a:t>; </a:t>
            </a:r>
            <a:r>
              <a:rPr lang="ru-RU" altLang="ru-RU" b="1" dirty="0" smtClean="0"/>
              <a:t>В) изолиний</a:t>
            </a:r>
            <a:r>
              <a:rPr lang="en-US" altLang="ru-RU" b="1" dirty="0" smtClean="0"/>
              <a:t>; </a:t>
            </a:r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ru-RU" altLang="ru-RU" b="1" dirty="0" smtClean="0"/>
              <a:t>Г) точечный способ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13805"/>
            <a:ext cx="3939797" cy="413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0297" y="1613805"/>
            <a:ext cx="5013703" cy="3203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11697498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en-US" b="1" dirty="0" smtClean="0">
                <a:solidFill>
                  <a:srgbClr val="FF3300"/>
                </a:solidFill>
              </a:rPr>
              <a:t>28: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Установите, чем является Х.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Кукурузный пояс Северной Америки; Б) Бассейн реки </a:t>
            </a:r>
            <a:r>
              <a:rPr lang="ru-RU" b="1" dirty="0" err="1" smtClean="0"/>
              <a:t>Мисиссиппи</a:t>
            </a:r>
            <a:r>
              <a:rPr lang="ru-RU" b="1" dirty="0" smtClean="0"/>
              <a:t>; В) Молодая эпигерцинская платформа; Г) Территория </a:t>
            </a:r>
            <a:r>
              <a:rPr lang="ru-RU" b="1" dirty="0" err="1" smtClean="0"/>
              <a:t>господствования</a:t>
            </a:r>
            <a:r>
              <a:rPr lang="ru-RU" b="1" dirty="0" smtClean="0"/>
              <a:t> внетропических циклонов;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1 балл</a:t>
            </a:r>
            <a:r>
              <a:rPr lang="ru-RU" i="1" dirty="0" smtClean="0">
                <a:solidFill>
                  <a:srgbClr val="000000"/>
                </a:solidFill>
              </a:rPr>
              <a:t>)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558924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2050" y="1489670"/>
            <a:ext cx="68199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749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en-US" b="1" dirty="0">
                <a:solidFill>
                  <a:srgbClr val="FF3300"/>
                </a:solidFill>
              </a:rPr>
              <a:t>2</a:t>
            </a:r>
            <a:r>
              <a:rPr lang="ru-RU" b="1" dirty="0" smtClean="0">
                <a:solidFill>
                  <a:srgbClr val="FF3300"/>
                </a:solidFill>
              </a:rPr>
              <a:t>9</a:t>
            </a:r>
            <a:r>
              <a:rPr lang="en-US" b="1" dirty="0" smtClean="0">
                <a:solidFill>
                  <a:srgbClr val="FF3300"/>
                </a:solidFill>
              </a:rPr>
              <a:t>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Ознакомьтесь с представленными схемами конфигураций земельных владений в различных районах США. Определите, какая из предложенных схем конфигураций соответствует территориям США, занятым французскими поселенцами.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А; Б) Б; В</a:t>
            </a:r>
            <a:r>
              <a:rPr lang="ru-RU" b="1" dirty="0"/>
              <a:t>) </a:t>
            </a:r>
            <a:r>
              <a:rPr lang="ru-RU" b="1" dirty="0" smtClean="0"/>
              <a:t>В; Г) Г;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</a:t>
            </a:r>
            <a:r>
              <a:rPr lang="ru-RU" i="1" dirty="0" smtClean="0">
                <a:solidFill>
                  <a:srgbClr val="000000"/>
                </a:solidFill>
              </a:rPr>
              <a:t>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138" y="1844824"/>
            <a:ext cx="694372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9314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3300"/>
                </a:solidFill>
              </a:rPr>
              <a:t>Вопрос  </a:t>
            </a:r>
            <a:r>
              <a:rPr lang="en-US" b="1" dirty="0" smtClean="0">
                <a:solidFill>
                  <a:srgbClr val="FF3300"/>
                </a:solidFill>
              </a:rPr>
              <a:t>30:</a:t>
            </a:r>
            <a:r>
              <a:rPr lang="ru-RU" b="1" dirty="0" smtClean="0">
                <a:solidFill>
                  <a:srgbClr val="FF3300"/>
                </a:solidFill>
              </a:rPr>
              <a:t>  </a:t>
            </a:r>
            <a:r>
              <a:rPr lang="ru-RU" b="1" dirty="0" smtClean="0"/>
              <a:t>Какая из представленных схем является схемой сезонной миграции кочевых скотоводов в Африке?</a:t>
            </a:r>
            <a:endParaRPr lang="ru-RU" b="1" dirty="0"/>
          </a:p>
          <a:p>
            <a:pPr algn="just"/>
            <a:r>
              <a:rPr lang="ru-RU" b="1" dirty="0">
                <a:solidFill>
                  <a:srgbClr val="FF3300"/>
                </a:solidFill>
              </a:rPr>
              <a:t>Варианты ответа:</a:t>
            </a:r>
            <a:r>
              <a:rPr lang="ru-RU" dirty="0"/>
              <a:t> </a:t>
            </a:r>
            <a:r>
              <a:rPr lang="ru-RU" b="1" dirty="0" smtClean="0"/>
              <a:t>А) 1; Б) 2; В</a:t>
            </a:r>
            <a:r>
              <a:rPr lang="ru-RU" b="1" dirty="0"/>
              <a:t>) </a:t>
            </a:r>
            <a:r>
              <a:rPr lang="ru-RU" b="1" dirty="0" smtClean="0"/>
              <a:t>3; Г) 1,2,3;</a:t>
            </a:r>
            <a:endParaRPr lang="ru-RU" b="1" dirty="0"/>
          </a:p>
          <a:p>
            <a:pPr algn="just"/>
            <a:r>
              <a:rPr 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</a:t>
            </a:r>
            <a:r>
              <a:rPr lang="ru-RU" i="1" dirty="0" smtClean="0">
                <a:solidFill>
                  <a:srgbClr val="000000"/>
                </a:solidFill>
              </a:rPr>
              <a:t>)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1211535"/>
            <a:ext cx="8639175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8656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2</a:t>
            </a:r>
            <a:r>
              <a:rPr lang="en-US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Какие объекты изображены на карте?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</a:t>
            </a:r>
            <a:r>
              <a:rPr lang="ru-RU" altLang="ru-RU" b="1" dirty="0" smtClean="0">
                <a:solidFill>
                  <a:srgbClr val="FF3300"/>
                </a:solidFill>
              </a:rPr>
              <a:t>ответа: </a:t>
            </a:r>
            <a:r>
              <a:rPr lang="ru-RU" altLang="ru-RU" b="1" dirty="0" smtClean="0"/>
              <a:t>А) подводные кабели интернет-связи Б) подводные газопроводы В) пути следования сухогрузов Г) </a:t>
            </a:r>
            <a:r>
              <a:rPr lang="ru-RU" altLang="ru-RU" b="1" dirty="0"/>
              <a:t>пути следования </a:t>
            </a:r>
            <a:r>
              <a:rPr lang="ru-RU" altLang="ru-RU" b="1" dirty="0" smtClean="0"/>
              <a:t>контейнеровозов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988"/>
          <a:stretch/>
        </p:blipFill>
        <p:spPr bwMode="auto">
          <a:xfrm>
            <a:off x="0" y="1477328"/>
            <a:ext cx="9097951" cy="5097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0708443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3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Для измерения какой величины на карте применяется данный прибор?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площадь Б) объём В) кривизна Г) периметр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8194" name="Picture 2" descr="Картинки по запросу планиметр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85139"/>
            <a:ext cx="5778098" cy="298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Картинки по запросу планиметр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113" b="9253"/>
          <a:stretch/>
        </p:blipFill>
        <p:spPr bwMode="auto">
          <a:xfrm>
            <a:off x="0" y="1555622"/>
            <a:ext cx="4668190" cy="259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Картинки по запросу планиметр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8190" y="1846660"/>
            <a:ext cx="4475810" cy="3330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5749463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4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Резкое увеличение скорости движения ледников называется...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</a:t>
            </a:r>
            <a:r>
              <a:rPr lang="ru-RU" altLang="ru-RU" b="1" dirty="0" err="1"/>
              <a:t>с</a:t>
            </a:r>
            <a:r>
              <a:rPr lang="ru-RU" altLang="ru-RU" b="1" dirty="0" err="1" smtClean="0"/>
              <a:t>ёрдж</a:t>
            </a:r>
            <a:r>
              <a:rPr lang="ru-RU" altLang="ru-RU" b="1" dirty="0" smtClean="0"/>
              <a:t> Б) марш В) бьеф Г) </a:t>
            </a:r>
            <a:r>
              <a:rPr lang="ru-RU" altLang="ru-RU" b="1" dirty="0" err="1" smtClean="0"/>
              <a:t>ледоём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04900"/>
            <a:ext cx="7620000" cy="559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4349555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5</a:t>
            </a:r>
            <a:r>
              <a:rPr lang="en-US" altLang="ru-RU" b="1" dirty="0" smtClean="0">
                <a:solidFill>
                  <a:srgbClr val="FF3300"/>
                </a:solidFill>
              </a:rPr>
              <a:t>:</a:t>
            </a:r>
            <a:r>
              <a:rPr lang="ru-RU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Озеро </a:t>
            </a:r>
            <a:r>
              <a:rPr lang="ru-RU" altLang="ru-RU" b="1" dirty="0" err="1" smtClean="0"/>
              <a:t>Неспиш</a:t>
            </a:r>
            <a:r>
              <a:rPr lang="ru-RU" altLang="ru-RU" b="1" dirty="0" smtClean="0"/>
              <a:t> обозначено цифрой…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6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Б) 4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В) 5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Г) 1</a:t>
            </a:r>
            <a:r>
              <a:rPr lang="en-US" altLang="ru-RU" b="1" dirty="0" smtClean="0"/>
              <a:t>;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Картинки по запросу эворзионная котловина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6250"/>
          <a:stretch/>
        </p:blipFill>
        <p:spPr bwMode="auto">
          <a:xfrm>
            <a:off x="1852140" y="1087437"/>
            <a:ext cx="5760000" cy="230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эворзионная котловина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694"/>
          <a:stretch/>
        </p:blipFill>
        <p:spPr bwMode="auto">
          <a:xfrm>
            <a:off x="1852140" y="3951146"/>
            <a:ext cx="5760000" cy="2233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93900" y="28321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22700" y="28321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210300" y="28321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993900" y="600023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35606" y="59885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719824" y="59885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2104126951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6</a:t>
            </a:r>
            <a:r>
              <a:rPr lang="en-US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Как называется минерал, представленный на фотографиях</a:t>
            </a:r>
            <a:r>
              <a:rPr lang="en-US" altLang="ru-RU" b="1" dirty="0" smtClean="0"/>
              <a:t>?</a:t>
            </a:r>
            <a:r>
              <a:rPr lang="ru-RU" altLang="ru-RU" b="1" dirty="0" smtClean="0"/>
              <a:t> 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</a:t>
            </a:r>
            <a:r>
              <a:rPr lang="en-US" altLang="ru-RU" b="1" dirty="0" smtClean="0">
                <a:solidFill>
                  <a:srgbClr val="FF3300"/>
                </a:solidFill>
              </a:rPr>
              <a:t> </a:t>
            </a:r>
            <a:r>
              <a:rPr lang="ru-RU" altLang="ru-RU" b="1" dirty="0" smtClean="0"/>
              <a:t>А) гранит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Б)  кальцит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В) </a:t>
            </a:r>
            <a:r>
              <a:rPr lang="ru-RU" altLang="ru-RU" b="1" dirty="0" err="1" smtClean="0"/>
              <a:t>астрофиллит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Г) флюорит</a:t>
            </a:r>
            <a:r>
              <a:rPr lang="en-US" altLang="ru-RU" b="1" dirty="0" smtClean="0"/>
              <a:t>;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1 балл)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://cdn-nus-1.pinme.ru/tumb/600/photo/6a/2f/6a2ff4abd02ba08e092ef0d8054e14e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175" y="1409701"/>
            <a:ext cx="448235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geo.web.ru/druza/m-astro_3-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8328" y="3824287"/>
            <a:ext cx="5115672" cy="303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cdn-nus-1.pinme.ru/tumb/600/photo/6f/ba/6fba419a86109409055f44a78ed4bcb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7375" y="1200329"/>
            <a:ext cx="31750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23014384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Вопрос  </a:t>
            </a:r>
            <a:r>
              <a:rPr lang="ru-RU" altLang="ru-RU" b="1" dirty="0" smtClean="0">
                <a:solidFill>
                  <a:srgbClr val="FF3300"/>
                </a:solidFill>
              </a:rPr>
              <a:t>7</a:t>
            </a:r>
            <a:r>
              <a:rPr lang="en-US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Значение какой почвенной характеристики изображено на карте?</a:t>
            </a:r>
            <a:endParaRPr lang="ru-RU" altLang="ru-RU" b="1" dirty="0"/>
          </a:p>
          <a:p>
            <a:pPr algn="just" eaLnBrk="1" hangingPunct="1"/>
            <a:r>
              <a:rPr lang="ru-RU" altLang="ru-RU" b="1" dirty="0">
                <a:solidFill>
                  <a:srgbClr val="FF3300"/>
                </a:solidFill>
              </a:rPr>
              <a:t>Варианты ответа</a:t>
            </a:r>
            <a:r>
              <a:rPr lang="ru-RU" altLang="ru-RU" b="1" dirty="0" smtClean="0">
                <a:solidFill>
                  <a:srgbClr val="FF3300"/>
                </a:solidFill>
              </a:rPr>
              <a:t>: </a:t>
            </a:r>
            <a:r>
              <a:rPr lang="ru-RU" altLang="ru-RU" b="1" dirty="0" smtClean="0"/>
              <a:t>А) </a:t>
            </a:r>
            <a:r>
              <a:rPr lang="en-US" altLang="ru-RU" b="1" dirty="0" err="1" smtClean="0"/>
              <a:t>Ph</a:t>
            </a:r>
            <a:r>
              <a:rPr lang="en-US" altLang="ru-RU" b="1" dirty="0" smtClean="0"/>
              <a:t>; </a:t>
            </a:r>
            <a:r>
              <a:rPr lang="ru-RU" altLang="ru-RU" b="1" dirty="0" smtClean="0"/>
              <a:t>Б</a:t>
            </a:r>
            <a:r>
              <a:rPr lang="en-US" altLang="ru-RU" b="1" dirty="0" smtClean="0"/>
              <a:t>) </a:t>
            </a:r>
            <a:r>
              <a:rPr lang="ru-RU" altLang="ru-RU" b="1" dirty="0" smtClean="0"/>
              <a:t>содержание физической глины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</a:t>
            </a:r>
            <a:br>
              <a:rPr lang="ru-RU" altLang="ru-RU" b="1" dirty="0" smtClean="0"/>
            </a:br>
            <a:r>
              <a:rPr lang="ru-RU" altLang="ru-RU" b="1" dirty="0" smtClean="0"/>
              <a:t>В) содержание гумуса</a:t>
            </a:r>
            <a:r>
              <a:rPr lang="en-US" altLang="ru-RU" b="1" dirty="0" smtClean="0"/>
              <a:t>;</a:t>
            </a:r>
            <a:r>
              <a:rPr lang="ru-RU" altLang="ru-RU" b="1" dirty="0" smtClean="0"/>
              <a:t> Г) </a:t>
            </a:r>
            <a:r>
              <a:rPr lang="ru-RU" altLang="ru-RU" b="1" dirty="0" err="1" smtClean="0"/>
              <a:t>завалуненность</a:t>
            </a:r>
            <a:endParaRPr lang="ru-RU" altLang="ru-RU" b="1" dirty="0"/>
          </a:p>
          <a:p>
            <a:pPr algn="just" eaLnBrk="1" hangingPunct="1"/>
            <a:r>
              <a:rPr lang="ru-RU" altLang="ru-RU" i="1" dirty="0">
                <a:solidFill>
                  <a:srgbClr val="000000"/>
                </a:solidFill>
              </a:rPr>
              <a:t>(За правильный ответ – </a:t>
            </a:r>
            <a:r>
              <a:rPr lang="ru-RU" altLang="ru-RU" i="1" dirty="0" smtClean="0">
                <a:solidFill>
                  <a:srgbClr val="000000"/>
                </a:solidFill>
              </a:rPr>
              <a:t>2 балла)</a:t>
            </a:r>
            <a:endParaRPr lang="ru-RU" altLang="ru-RU" i="1" dirty="0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098" b="29002"/>
          <a:stretch/>
        </p:blipFill>
        <p:spPr bwMode="auto">
          <a:xfrm>
            <a:off x="0" y="1930400"/>
            <a:ext cx="9144000" cy="371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064" t="74289" r="32413" b="19768"/>
          <a:stretch/>
        </p:blipFill>
        <p:spPr bwMode="auto">
          <a:xfrm>
            <a:off x="1700576" y="5812404"/>
            <a:ext cx="5742847" cy="738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3661314"/>
      </p:ext>
    </p:extLst>
  </p:cSld>
  <p:clrMapOvr>
    <a:masterClrMapping/>
  </p:clrMapOvr>
  <p:transition spd="slow" advClick="0" advTm="72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877</TotalTime>
  <Words>1248</Words>
  <Application>Microsoft Office PowerPoint</Application>
  <PresentationFormat>Экран (4:3)</PresentationFormat>
  <Paragraphs>134</Paragraphs>
  <Slides>32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Сазонов</dc:creator>
  <cp:lastModifiedBy>Администратор</cp:lastModifiedBy>
  <cp:revision>27</cp:revision>
  <dcterms:created xsi:type="dcterms:W3CDTF">2017-12-03T11:48:08Z</dcterms:created>
  <dcterms:modified xsi:type="dcterms:W3CDTF">2017-12-18T23:50:33Z</dcterms:modified>
</cp:coreProperties>
</file>