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4"/>
  </p:notesMasterIdLst>
  <p:sldIdLst>
    <p:sldId id="289" r:id="rId2"/>
    <p:sldId id="290" r:id="rId3"/>
    <p:sldId id="258" r:id="rId4"/>
    <p:sldId id="259" r:id="rId5"/>
    <p:sldId id="260" r:id="rId6"/>
    <p:sldId id="261" r:id="rId7"/>
    <p:sldId id="268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6" r:id="rId29"/>
    <p:sldId id="284" r:id="rId30"/>
    <p:sldId id="285" r:id="rId31"/>
    <p:sldId id="287" r:id="rId32"/>
    <p:sldId id="288" r:id="rId3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5" d="100"/>
          <a:sy n="65" d="100"/>
        </p:scale>
        <p:origin x="-108" y="-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539F6A-072C-4895-B31E-6798B15130AC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261A9D-E816-45F8-884B-62C4046DD3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360542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be-BY" altLang="ru-RU" smtClean="0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fld id="{65470209-B1AB-4075-97F7-746FE93DA290}" type="slidenum">
              <a:rPr lang="ru-RU" altLang="ru-RU">
                <a:latin typeface="Arial" panose="020B0604020202020204" pitchFamily="34" charset="0"/>
              </a:rPr>
              <a:pPr eaLnBrk="1" hangingPunct="1"/>
              <a:t>2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5764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>
              <a:buClrTx/>
              <a:buFontTx/>
              <a:buNone/>
            </a:pPr>
            <a:fld id="{754D9CE1-80A1-4063-A7DA-59A7649D2581}" type="slidenum">
              <a:rPr lang="ru-RU" altLang="ru-RU">
                <a:solidFill>
                  <a:srgbClr val="000000"/>
                </a:solidFill>
                <a:latin typeface="Arial" panose="020B0604020202020204" pitchFamily="34" charset="0"/>
              </a:rPr>
              <a:pPr>
                <a:buClrTx/>
                <a:buFontTx/>
                <a:buNone/>
              </a:pPr>
              <a:t>21</a:t>
            </a:fld>
            <a:endParaRPr lang="ru-RU" altLang="ru-RU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505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506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17330776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>
              <a:buClrTx/>
              <a:buFontTx/>
              <a:buNone/>
            </a:pPr>
            <a:fld id="{5834BAD1-EC72-4D2B-B21A-A8D8241DA1D2}" type="slidenum">
              <a:rPr lang="ru-RU" altLang="ru-RU">
                <a:solidFill>
                  <a:srgbClr val="000000"/>
                </a:solidFill>
                <a:latin typeface="Arial" panose="020B0604020202020204" pitchFamily="34" charset="0"/>
              </a:rPr>
              <a:pPr>
                <a:buClrTx/>
                <a:buFontTx/>
                <a:buNone/>
              </a:pPr>
              <a:t>22</a:t>
            </a:fld>
            <a:endParaRPr lang="ru-RU" altLang="ru-RU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9155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915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28403865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>
              <a:buClrTx/>
              <a:buFontTx/>
              <a:buNone/>
            </a:pPr>
            <a:fld id="{9E165AE9-5040-4677-AB4B-84949EE0807E}" type="slidenum">
              <a:rPr lang="ru-RU" altLang="ru-RU">
                <a:solidFill>
                  <a:srgbClr val="000000"/>
                </a:solidFill>
                <a:latin typeface="Arial" panose="020B0604020202020204" pitchFamily="34" charset="0"/>
              </a:rPr>
              <a:pPr>
                <a:buClrTx/>
                <a:buFontTx/>
                <a:buNone/>
              </a:pPr>
              <a:t>23</a:t>
            </a:fld>
            <a:endParaRPr lang="ru-RU" altLang="ru-RU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1203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120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21052279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>
              <a:buClrTx/>
              <a:buFontTx/>
              <a:buNone/>
            </a:pPr>
            <a:fld id="{E24D99B0-0852-4879-AFF3-E364CD0254F4}" type="slidenum">
              <a:rPr lang="ru-RU" altLang="ru-RU">
                <a:solidFill>
                  <a:srgbClr val="000000"/>
                </a:solidFill>
                <a:latin typeface="Arial" panose="020B0604020202020204" pitchFamily="34" charset="0"/>
              </a:rPr>
              <a:pPr>
                <a:buClrTx/>
                <a:buFontTx/>
                <a:buNone/>
              </a:pPr>
              <a:t>24</a:t>
            </a:fld>
            <a:endParaRPr lang="ru-RU" altLang="ru-RU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7587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7588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38223019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>
              <a:buClrTx/>
              <a:buFontTx/>
              <a:buNone/>
            </a:pPr>
            <a:fld id="{416A309E-2D30-47D8-9F29-6F1AFC6C1ACC}" type="slidenum">
              <a:rPr lang="ru-RU" altLang="ru-RU">
                <a:solidFill>
                  <a:srgbClr val="000000"/>
                </a:solidFill>
                <a:latin typeface="Arial" panose="020B0604020202020204" pitchFamily="34" charset="0"/>
              </a:rPr>
              <a:pPr>
                <a:buClrTx/>
                <a:buFontTx/>
                <a:buNone/>
              </a:pPr>
              <a:t>25</a:t>
            </a:fld>
            <a:endParaRPr lang="ru-RU" altLang="ru-RU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3731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3732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41880881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>
              <a:buClrTx/>
              <a:buFontTx/>
              <a:buNone/>
            </a:pPr>
            <a:fld id="{CD0BE16C-D309-4A36-A7B9-3DB149BE023C}" type="slidenum">
              <a:rPr lang="ru-RU" altLang="ru-RU">
                <a:solidFill>
                  <a:srgbClr val="000000"/>
                </a:solidFill>
                <a:latin typeface="Arial" panose="020B0604020202020204" pitchFamily="34" charset="0"/>
              </a:rPr>
              <a:pPr>
                <a:buClrTx/>
                <a:buFontTx/>
                <a:buNone/>
              </a:pPr>
              <a:t>26</a:t>
            </a:fld>
            <a:endParaRPr lang="ru-RU" altLang="ru-RU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601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68825" cy="3425825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602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2690330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>
              <a:buClrTx/>
              <a:buFontTx/>
              <a:buNone/>
            </a:pPr>
            <a:fld id="{27A8E93A-6DCD-4979-BDAF-4052A609604C}" type="slidenum">
              <a:rPr lang="ru-RU" altLang="ru-RU">
                <a:solidFill>
                  <a:srgbClr val="000000"/>
                </a:solidFill>
                <a:latin typeface="Arial" panose="020B0604020202020204" pitchFamily="34" charset="0"/>
              </a:rPr>
              <a:pPr>
                <a:buClrTx/>
                <a:buFontTx/>
                <a:buNone/>
              </a:pPr>
              <a:t>27</a:t>
            </a:fld>
            <a:endParaRPr lang="ru-RU" altLang="ru-RU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0115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68825" cy="3425825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011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7820292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>
              <a:buClrTx/>
              <a:buFontTx/>
              <a:buNone/>
            </a:pPr>
            <a:fld id="{D250B1EB-3CA2-401B-8B6E-914FD80838B0}" type="slidenum">
              <a:rPr lang="ru-RU" altLang="ru-RU">
                <a:solidFill>
                  <a:srgbClr val="000000"/>
                </a:solidFill>
                <a:latin typeface="Arial" panose="020B0604020202020204" pitchFamily="34" charset="0"/>
              </a:rPr>
              <a:pPr>
                <a:buClrTx/>
                <a:buFontTx/>
                <a:buNone/>
              </a:pPr>
              <a:t>28</a:t>
            </a:fld>
            <a:endParaRPr lang="ru-RU" altLang="ru-RU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8915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891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20306826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>
              <a:buClrTx/>
              <a:buFontTx/>
              <a:buNone/>
            </a:pPr>
            <a:fld id="{CFA84034-7013-40DE-B305-F56E77D295E9}" type="slidenum">
              <a:rPr lang="ru-RU" altLang="ru-RU">
                <a:solidFill>
                  <a:srgbClr val="000000"/>
                </a:solidFill>
                <a:latin typeface="Arial" panose="020B0604020202020204" pitchFamily="34" charset="0"/>
              </a:rPr>
              <a:pPr>
                <a:buClrTx/>
                <a:buFontTx/>
                <a:buNone/>
              </a:pPr>
              <a:t>29</a:t>
            </a:fld>
            <a:endParaRPr lang="ru-RU" altLang="ru-RU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2163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68825" cy="3425825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216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28118134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>
              <a:buClrTx/>
              <a:buFontTx/>
              <a:buNone/>
            </a:pPr>
            <a:fld id="{385E60D1-2D87-49F7-9A06-CED40605F797}" type="slidenum">
              <a:rPr lang="ru-RU" altLang="ru-RU">
                <a:solidFill>
                  <a:srgbClr val="000000"/>
                </a:solidFill>
                <a:latin typeface="Arial" panose="020B0604020202020204" pitchFamily="34" charset="0"/>
              </a:rPr>
              <a:pPr>
                <a:buClrTx/>
                <a:buFontTx/>
                <a:buNone/>
              </a:pPr>
              <a:t>30</a:t>
            </a:fld>
            <a:endParaRPr lang="ru-RU" altLang="ru-RU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4211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68825" cy="3425825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4212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42668925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>
              <a:buClrTx/>
              <a:buFontTx/>
              <a:buNone/>
            </a:pPr>
            <a:fld id="{90FD955A-B043-4B5E-82D3-3EABEC979306}" type="slidenum">
              <a:rPr lang="ru-RU" altLang="ru-RU">
                <a:solidFill>
                  <a:srgbClr val="000000"/>
                </a:solidFill>
                <a:latin typeface="Arial" panose="020B0604020202020204" pitchFamily="34" charset="0"/>
              </a:rPr>
              <a:pPr>
                <a:buClrTx/>
                <a:buFontTx/>
                <a:buNone/>
              </a:pPr>
              <a:t>13</a:t>
            </a:fld>
            <a:endParaRPr lang="ru-RU" altLang="ru-RU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147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148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38433938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>
              <a:buClrTx/>
              <a:buFontTx/>
              <a:buNone/>
            </a:pPr>
            <a:fld id="{6AAABF4E-D56A-424B-BB2F-A4B405ADEA56}" type="slidenum">
              <a:rPr lang="ru-RU" altLang="ru-RU">
                <a:solidFill>
                  <a:srgbClr val="000000"/>
                </a:solidFill>
                <a:latin typeface="Arial" panose="020B0604020202020204" pitchFamily="34" charset="0"/>
              </a:rPr>
              <a:pPr>
                <a:buClrTx/>
                <a:buFontTx/>
                <a:buNone/>
              </a:pPr>
              <a:t>31</a:t>
            </a:fld>
            <a:endParaRPr lang="ru-RU" altLang="ru-RU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9395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939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27376538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>
              <a:buClrTx/>
              <a:buFontTx/>
              <a:buNone/>
            </a:pPr>
            <a:fld id="{69FE8CAE-01FA-401E-9284-1144583900FE}" type="slidenum">
              <a:rPr lang="ru-RU" altLang="ru-RU">
                <a:solidFill>
                  <a:srgbClr val="000000"/>
                </a:solidFill>
                <a:latin typeface="Arial" panose="020B0604020202020204" pitchFamily="34" charset="0"/>
              </a:rPr>
              <a:pPr>
                <a:buClrTx/>
                <a:buFontTx/>
                <a:buNone/>
              </a:pPr>
              <a:t>32</a:t>
            </a:fld>
            <a:endParaRPr lang="ru-RU" altLang="ru-RU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577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578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16215411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>
              <a:buClrTx/>
              <a:buFontTx/>
              <a:buNone/>
            </a:pPr>
            <a:fld id="{7F816C62-5CA9-46AE-B0CB-B75A8E02325A}" type="slidenum">
              <a:rPr lang="ru-RU" altLang="ru-RU">
                <a:solidFill>
                  <a:srgbClr val="000000"/>
                </a:solidFill>
                <a:latin typeface="Arial" panose="020B0604020202020204" pitchFamily="34" charset="0"/>
              </a:rPr>
              <a:pPr>
                <a:buClrTx/>
                <a:buFontTx/>
                <a:buNone/>
              </a:pPr>
              <a:t>14</a:t>
            </a:fld>
            <a:endParaRPr lang="ru-RU" altLang="ru-RU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195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19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21746339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>
              <a:buClrTx/>
              <a:buFontTx/>
              <a:buNone/>
            </a:pPr>
            <a:fld id="{0A59A727-4759-4609-A2A9-78E22F47FB27}" type="slidenum">
              <a:rPr lang="ru-RU" altLang="ru-RU">
                <a:solidFill>
                  <a:srgbClr val="000000"/>
                </a:solidFill>
                <a:latin typeface="Arial" panose="020B0604020202020204" pitchFamily="34" charset="0"/>
              </a:rPr>
              <a:pPr>
                <a:buClrTx/>
                <a:buFontTx/>
                <a:buNone/>
              </a:pPr>
              <a:t>15</a:t>
            </a:fld>
            <a:endParaRPr lang="ru-RU" altLang="ru-RU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243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24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34768719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>
              <a:buClrTx/>
              <a:buFontTx/>
              <a:buNone/>
            </a:pPr>
            <a:fld id="{B4771349-1906-4CE6-B82D-50F81DFDB63E}" type="slidenum">
              <a:rPr lang="ru-RU" altLang="ru-RU">
                <a:solidFill>
                  <a:srgbClr val="000000"/>
                </a:solidFill>
                <a:latin typeface="Arial" panose="020B0604020202020204" pitchFamily="34" charset="0"/>
              </a:rPr>
              <a:pPr>
                <a:buClrTx/>
                <a:buFontTx/>
                <a:buNone/>
              </a:pPr>
              <a:t>16</a:t>
            </a:fld>
            <a:endParaRPr lang="ru-RU" altLang="ru-RU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8435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843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36459406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>
              <a:buClrTx/>
              <a:buFontTx/>
              <a:buNone/>
            </a:pPr>
            <a:fld id="{8319CAEF-D267-4158-AE50-BBB9F0432243}" type="slidenum">
              <a:rPr lang="ru-RU" altLang="ru-RU">
                <a:solidFill>
                  <a:srgbClr val="000000"/>
                </a:solidFill>
                <a:latin typeface="Arial" panose="020B0604020202020204" pitchFamily="34" charset="0"/>
              </a:rPr>
              <a:pPr>
                <a:buClrTx/>
                <a:buFontTx/>
                <a:buNone/>
              </a:pPr>
              <a:t>17</a:t>
            </a:fld>
            <a:endParaRPr lang="ru-RU" altLang="ru-RU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2531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2532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12017567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>
              <a:buClrTx/>
              <a:buFontTx/>
              <a:buNone/>
            </a:pPr>
            <a:fld id="{923E06FD-DA9C-4C5B-8B90-F73C55A874B0}" type="slidenum">
              <a:rPr lang="ru-RU" altLang="ru-RU">
                <a:solidFill>
                  <a:srgbClr val="000000"/>
                </a:solidFill>
                <a:latin typeface="Arial" panose="020B0604020202020204" pitchFamily="34" charset="0"/>
              </a:rPr>
              <a:pPr>
                <a:buClrTx/>
                <a:buFontTx/>
                <a:buNone/>
              </a:pPr>
              <a:t>18</a:t>
            </a:fld>
            <a:endParaRPr lang="ru-RU" altLang="ru-RU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457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458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7525078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>
              <a:buClrTx/>
              <a:buFontTx/>
              <a:buNone/>
            </a:pPr>
            <a:fld id="{D90FB5EB-C200-413F-9FFC-BAE3A797CC56}" type="slidenum">
              <a:rPr lang="ru-RU" altLang="ru-RU">
                <a:solidFill>
                  <a:srgbClr val="000000"/>
                </a:solidFill>
                <a:latin typeface="Arial" panose="020B0604020202020204" pitchFamily="34" charset="0"/>
              </a:rPr>
              <a:pPr>
                <a:buClrTx/>
                <a:buFontTx/>
                <a:buNone/>
              </a:pPr>
              <a:t>19</a:t>
            </a:fld>
            <a:endParaRPr lang="ru-RU" altLang="ru-RU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481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482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23877414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>
              <a:buClrTx/>
              <a:buFontTx/>
              <a:buNone/>
            </a:pPr>
            <a:fld id="{129021BD-A7E4-41AA-9AD6-8653EE0C3364}" type="slidenum">
              <a:rPr lang="ru-RU" altLang="ru-RU">
                <a:solidFill>
                  <a:srgbClr val="000000"/>
                </a:solidFill>
                <a:latin typeface="Arial" panose="020B0604020202020204" pitchFamily="34" charset="0"/>
              </a:rPr>
              <a:pPr>
                <a:buClrTx/>
                <a:buFontTx/>
                <a:buNone/>
              </a:pPr>
              <a:t>20</a:t>
            </a:fld>
            <a:endParaRPr lang="ru-RU" altLang="ru-RU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6867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6868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2249256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4BFCF-D141-4330-A4FB-8B4D79810847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2BA8-BF68-400F-8D4C-1ABB2EB4E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290368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4BFCF-D141-4330-A4FB-8B4D79810847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2BA8-BF68-400F-8D4C-1ABB2EB4E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98723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4BFCF-D141-4330-A4FB-8B4D79810847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2BA8-BF68-400F-8D4C-1ABB2EB4E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7058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4BFCF-D141-4330-A4FB-8B4D79810847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2BA8-BF68-400F-8D4C-1ABB2EB4E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93210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4BFCF-D141-4330-A4FB-8B4D79810847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2BA8-BF68-400F-8D4C-1ABB2EB4E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46950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4BFCF-D141-4330-A4FB-8B4D79810847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2BA8-BF68-400F-8D4C-1ABB2EB4E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55289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4BFCF-D141-4330-A4FB-8B4D79810847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2BA8-BF68-400F-8D4C-1ABB2EB4E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08568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4BFCF-D141-4330-A4FB-8B4D79810847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2BA8-BF68-400F-8D4C-1ABB2EB4E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0682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4BFCF-D141-4330-A4FB-8B4D79810847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2BA8-BF68-400F-8D4C-1ABB2EB4E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181460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4BFCF-D141-4330-A4FB-8B4D79810847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2BA8-BF68-400F-8D4C-1ABB2EB4E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488298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4BFCF-D141-4330-A4FB-8B4D79810847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2BA8-BF68-400F-8D4C-1ABB2EB4E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63161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94BFCF-D141-4330-A4FB-8B4D79810847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C22BA8-BF68-400F-8D4C-1ABB2EB4E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24574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1"/>
          <p:cNvSpPr txBox="1">
            <a:spLocks noChangeArrowheads="1"/>
          </p:cNvSpPr>
          <p:nvPr/>
        </p:nvSpPr>
        <p:spPr bwMode="auto">
          <a:xfrm>
            <a:off x="1274185" y="3656734"/>
            <a:ext cx="69294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r>
              <a:rPr lang="ru-RU" altLang="ru-RU" b="1" dirty="0" err="1"/>
              <a:t>МУЛЬТИМЕДИЙНЫЙ</a:t>
            </a:r>
            <a:r>
              <a:rPr lang="ru-RU" altLang="ru-RU" b="1" dirty="0"/>
              <a:t> </a:t>
            </a:r>
            <a:r>
              <a:rPr lang="ru-RU" altLang="ru-RU" b="1" dirty="0" smtClean="0"/>
              <a:t>ТЕСТ</a:t>
            </a:r>
          </a:p>
          <a:p>
            <a:pPr algn="ctr" eaLnBrk="1" hangingPunct="1"/>
            <a:r>
              <a:rPr lang="ru-RU" altLang="ru-RU" b="1" smtClean="0"/>
              <a:t>2 </a:t>
            </a:r>
            <a:r>
              <a:rPr lang="ru-RU" altLang="ru-RU" b="1" dirty="0" smtClean="0"/>
              <a:t>вариант</a:t>
            </a:r>
            <a:endParaRPr lang="ru-RU" altLang="ru-RU" b="1" dirty="0"/>
          </a:p>
        </p:txBody>
      </p:sp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502228" y="0"/>
            <a:ext cx="8215313" cy="323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r"/>
            <a:endParaRPr lang="ru-RU" sz="1600" b="1" dirty="0" smtClean="0"/>
          </a:p>
          <a:p>
            <a:pPr algn="r"/>
            <a:r>
              <a:rPr lang="ru-RU" sz="1600" b="1" dirty="0" smtClean="0"/>
              <a:t>УТВЕРЖДАЮ</a:t>
            </a:r>
            <a:endParaRPr lang="ru-RU" sz="1600" dirty="0" smtClean="0"/>
          </a:p>
          <a:p>
            <a:pPr algn="r"/>
            <a:r>
              <a:rPr lang="ru-RU" sz="1600" dirty="0" smtClean="0"/>
              <a:t>Заместитель Министра образования </a:t>
            </a:r>
          </a:p>
          <a:p>
            <a:pPr algn="r"/>
            <a:r>
              <a:rPr lang="ru-RU" sz="1600" dirty="0" smtClean="0"/>
              <a:t>Республики Беларусь</a:t>
            </a:r>
          </a:p>
          <a:p>
            <a:pPr algn="r"/>
            <a:r>
              <a:rPr lang="ru-RU" sz="1600" dirty="0" err="1" smtClean="0"/>
              <a:t>__________________Р.С</a:t>
            </a:r>
            <a:r>
              <a:rPr lang="ru-RU" sz="1600" dirty="0" smtClean="0"/>
              <a:t>. Сидоренко</a:t>
            </a:r>
          </a:p>
          <a:p>
            <a:pPr algn="r"/>
            <a:r>
              <a:rPr lang="ru-RU" sz="1600" dirty="0" smtClean="0"/>
              <a:t>«19» декабря 2017 г.</a:t>
            </a:r>
          </a:p>
          <a:p>
            <a:pPr algn="ctr" eaLnBrk="1" hangingPunct="1"/>
            <a:endParaRPr lang="ru-RU" altLang="ru-RU" dirty="0" smtClean="0"/>
          </a:p>
          <a:p>
            <a:pPr algn="ctr" eaLnBrk="1" hangingPunct="1"/>
            <a:endParaRPr lang="ru-RU" altLang="ru-RU" dirty="0" smtClean="0"/>
          </a:p>
          <a:p>
            <a:pPr algn="ctr" eaLnBrk="1" hangingPunct="1"/>
            <a:endParaRPr lang="ru-RU" altLang="ru-RU" dirty="0" smtClean="0"/>
          </a:p>
          <a:p>
            <a:pPr algn="ctr" eaLnBrk="1" hangingPunct="1"/>
            <a:r>
              <a:rPr lang="en-US" altLang="ru-RU" dirty="0" smtClean="0"/>
              <a:t>III</a:t>
            </a:r>
            <a:r>
              <a:rPr lang="ru-RU" altLang="ru-RU" dirty="0" smtClean="0"/>
              <a:t> </a:t>
            </a:r>
            <a:r>
              <a:rPr lang="ru-RU" altLang="ru-RU" dirty="0"/>
              <a:t>этап Республиканской олимпиады по учебному предмету </a:t>
            </a:r>
            <a:r>
              <a:rPr lang="ru-RU" altLang="ru-RU" dirty="0" smtClean="0"/>
              <a:t>«География</a:t>
            </a:r>
            <a:r>
              <a:rPr lang="ru-RU" altLang="ru-RU" dirty="0"/>
              <a:t>» </a:t>
            </a:r>
            <a:r>
              <a:rPr lang="ru-RU" altLang="ru-RU" dirty="0" smtClean="0"/>
              <a:t>2017/2018 </a:t>
            </a:r>
            <a:r>
              <a:rPr lang="ru-RU" altLang="ru-RU" dirty="0"/>
              <a:t>учебный год</a:t>
            </a:r>
            <a:endParaRPr lang="en-US" altLang="ru-RU" dirty="0"/>
          </a:p>
          <a:p>
            <a:pPr algn="ctr" eaLnBrk="1" hangingPunct="1"/>
            <a:endParaRPr lang="ru-RU" altLang="ru-RU" dirty="0"/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3232873" y="4815754"/>
            <a:ext cx="28575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r>
              <a:rPr lang="ru-RU" altLang="ru-RU" dirty="0" smtClean="0"/>
              <a:t>9 </a:t>
            </a:r>
            <a:r>
              <a:rPr lang="ru-RU" altLang="ru-RU" dirty="0"/>
              <a:t>КЛАСС</a:t>
            </a:r>
          </a:p>
        </p:txBody>
      </p:sp>
    </p:spTree>
    <p:extLst>
      <p:ext uri="{BB962C8B-B14F-4D97-AF65-F5344CB8AC3E}">
        <p14:creationId xmlns="" xmlns:p14="http://schemas.microsoft.com/office/powerpoint/2010/main" val="1248201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Вопрос  </a:t>
            </a:r>
            <a:r>
              <a:rPr lang="ru-RU" altLang="ru-RU" b="1" dirty="0" smtClean="0">
                <a:solidFill>
                  <a:srgbClr val="FF3300"/>
                </a:solidFill>
              </a:rPr>
              <a:t>8</a:t>
            </a:r>
            <a:r>
              <a:rPr lang="en-US" altLang="ru-RU" b="1" dirty="0" smtClean="0">
                <a:solidFill>
                  <a:srgbClr val="FF3300"/>
                </a:solidFill>
              </a:rPr>
              <a:t>:</a:t>
            </a:r>
            <a:r>
              <a:rPr lang="ru-RU" altLang="ru-RU" b="1" dirty="0" smtClean="0">
                <a:solidFill>
                  <a:srgbClr val="FF3300"/>
                </a:solidFill>
              </a:rPr>
              <a:t> </a:t>
            </a:r>
            <a:r>
              <a:rPr lang="ru-RU" altLang="ru-RU" b="1" dirty="0" smtClean="0"/>
              <a:t>Какой тип извержения характерен для вулканов Гавайских островов?</a:t>
            </a:r>
            <a:endParaRPr lang="ru-RU" altLang="ru-RU" b="1" dirty="0"/>
          </a:p>
          <a:p>
            <a:pPr algn="just" eaLnBrk="1" hangingPunct="1"/>
            <a:r>
              <a:rPr lang="ru-RU" altLang="ru-RU" b="1" dirty="0" smtClean="0">
                <a:solidFill>
                  <a:srgbClr val="FF3300"/>
                </a:solidFill>
              </a:rPr>
              <a:t>Варианты </a:t>
            </a:r>
            <a:r>
              <a:rPr lang="ru-RU" altLang="ru-RU" b="1" dirty="0">
                <a:solidFill>
                  <a:srgbClr val="FF3300"/>
                </a:solidFill>
              </a:rPr>
              <a:t>ответа</a:t>
            </a:r>
            <a:r>
              <a:rPr lang="ru-RU" altLang="ru-RU" b="1" dirty="0" smtClean="0">
                <a:solidFill>
                  <a:srgbClr val="FF3300"/>
                </a:solidFill>
              </a:rPr>
              <a:t>: </a:t>
            </a:r>
            <a:r>
              <a:rPr lang="ru-RU" altLang="ru-RU" b="1" dirty="0" smtClean="0"/>
              <a:t>А) эффузивный Б) экструзивный В) эксплозивный </a:t>
            </a:r>
            <a:br>
              <a:rPr lang="ru-RU" altLang="ru-RU" b="1" dirty="0" smtClean="0"/>
            </a:br>
            <a:r>
              <a:rPr lang="ru-RU" altLang="ru-RU" b="1" dirty="0" smtClean="0"/>
              <a:t>Г) нет правильных ответов</a:t>
            </a:r>
            <a:endParaRPr lang="ru-RU" altLang="ru-RU" b="1" dirty="0"/>
          </a:p>
          <a:p>
            <a:pPr algn="just" eaLnBrk="1" hangingPunct="1"/>
            <a:r>
              <a:rPr lang="ru-RU" alt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altLang="ru-RU" i="1" dirty="0" smtClean="0">
                <a:solidFill>
                  <a:srgbClr val="000000"/>
                </a:solidFill>
              </a:rPr>
              <a:t>2 балла)</a:t>
            </a:r>
            <a:endParaRPr lang="ru-RU" altLang="ru-RU" i="1" dirty="0">
              <a:solidFill>
                <a:srgbClr val="FF0000"/>
              </a:solidFill>
            </a:endParaRPr>
          </a:p>
        </p:txBody>
      </p:sp>
      <p:pic>
        <p:nvPicPr>
          <p:cNvPr id="5124" name="Picture 4" descr="https://videouroki.net/videouroki/conspekty/obj7/08-raspolozhenie-vulkanov-na-zemle-izverzhenii-vulkanov.files/image00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6637" y="2057400"/>
            <a:ext cx="7070725" cy="3760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7605491"/>
      </p:ext>
    </p:extLst>
  </p:cSld>
  <p:clrMapOvr>
    <a:masterClrMapping/>
  </p:clrMapOvr>
  <p:transition spd="slow" advClick="0" advTm="72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Вопрос  </a:t>
            </a:r>
            <a:r>
              <a:rPr lang="ru-RU" altLang="ru-RU" b="1" dirty="0" smtClean="0">
                <a:solidFill>
                  <a:srgbClr val="FF3300"/>
                </a:solidFill>
              </a:rPr>
              <a:t>9</a:t>
            </a:r>
            <a:r>
              <a:rPr lang="en-US" altLang="ru-RU" b="1" dirty="0" smtClean="0">
                <a:solidFill>
                  <a:srgbClr val="FF3300"/>
                </a:solidFill>
              </a:rPr>
              <a:t>:</a:t>
            </a:r>
            <a:r>
              <a:rPr lang="ru-RU" altLang="ru-RU" b="1" dirty="0" smtClean="0"/>
              <a:t> Эндемики какого острова представлены на фотографиях?</a:t>
            </a:r>
            <a:endParaRPr lang="ru-RU" altLang="ru-RU" b="1" dirty="0"/>
          </a:p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Варианты ответа</a:t>
            </a:r>
            <a:r>
              <a:rPr lang="ru-RU" altLang="ru-RU" b="1" dirty="0" smtClean="0">
                <a:solidFill>
                  <a:srgbClr val="FF3300"/>
                </a:solidFill>
              </a:rPr>
              <a:t>: </a:t>
            </a:r>
            <a:r>
              <a:rPr lang="ru-RU" altLang="ru-RU" b="1" dirty="0" smtClean="0"/>
              <a:t>А) Сицилия Б) </a:t>
            </a:r>
            <a:r>
              <a:rPr lang="ru-RU" altLang="ru-RU" b="1" dirty="0" err="1" smtClean="0"/>
              <a:t>Сокотра</a:t>
            </a:r>
            <a:r>
              <a:rPr lang="ru-RU" altLang="ru-RU" b="1" dirty="0" smtClean="0"/>
              <a:t> В) Сардиния  Г) </a:t>
            </a:r>
            <a:r>
              <a:rPr lang="ru-RU" altLang="ru-RU" b="1" dirty="0" err="1" smtClean="0"/>
              <a:t>Схинуса</a:t>
            </a:r>
            <a:endParaRPr lang="ru-RU" altLang="ru-RU" b="1" dirty="0" smtClean="0"/>
          </a:p>
          <a:p>
            <a:pPr algn="just" eaLnBrk="1" hangingPunct="1"/>
            <a:r>
              <a:rPr lang="ru-RU" altLang="ru-RU" i="1" dirty="0" smtClean="0">
                <a:solidFill>
                  <a:srgbClr val="000000"/>
                </a:solidFill>
              </a:rPr>
              <a:t>(За правильный ответ – 2 балла)</a:t>
            </a:r>
            <a:endParaRPr lang="ru-RU" altLang="ru-RU" i="1" dirty="0">
              <a:solidFill>
                <a:srgbClr val="FF0000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1233" y="1022184"/>
            <a:ext cx="4267199" cy="2923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1233" y="3945815"/>
            <a:ext cx="4267199" cy="2835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17863" y="1022184"/>
            <a:ext cx="3855760" cy="5759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21982812"/>
      </p:ext>
    </p:extLst>
  </p:cSld>
  <p:clrMapOvr>
    <a:masterClrMapping/>
  </p:clrMapOvr>
  <p:transition spd="slow" advClick="0" advTm="72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-1" y="0"/>
            <a:ext cx="9144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Вопрос  </a:t>
            </a:r>
            <a:r>
              <a:rPr lang="ru-RU" altLang="ru-RU" b="1" dirty="0" smtClean="0">
                <a:solidFill>
                  <a:srgbClr val="FF3300"/>
                </a:solidFill>
              </a:rPr>
              <a:t>10</a:t>
            </a:r>
            <a:r>
              <a:rPr lang="en-US" altLang="ru-RU" b="1" dirty="0" smtClean="0">
                <a:solidFill>
                  <a:srgbClr val="FF3300"/>
                </a:solidFill>
              </a:rPr>
              <a:t>:</a:t>
            </a:r>
            <a:r>
              <a:rPr lang="ru-RU" altLang="ru-RU" b="1" dirty="0" smtClean="0">
                <a:solidFill>
                  <a:srgbClr val="FF3300"/>
                </a:solidFill>
              </a:rPr>
              <a:t> </a:t>
            </a:r>
            <a:r>
              <a:rPr lang="ru-RU" altLang="ru-RU" b="1" dirty="0" smtClean="0"/>
              <a:t>Этот род динозавров существовал примерно ... лет назад. </a:t>
            </a:r>
            <a:endParaRPr lang="ru-RU" altLang="ru-RU" b="1" dirty="0"/>
          </a:p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Варианты ответа</a:t>
            </a:r>
            <a:r>
              <a:rPr lang="ru-RU" altLang="ru-RU" b="1" dirty="0" smtClean="0">
                <a:solidFill>
                  <a:srgbClr val="FF3300"/>
                </a:solidFill>
              </a:rPr>
              <a:t>: </a:t>
            </a:r>
            <a:r>
              <a:rPr lang="ru-RU" altLang="ru-RU" b="1" dirty="0" smtClean="0"/>
              <a:t>А) 67 млн Б) 10 000 В) 150 млн Г) 1400 млн</a:t>
            </a:r>
            <a:endParaRPr lang="ru-RU" altLang="ru-RU" b="1" dirty="0"/>
          </a:p>
          <a:p>
            <a:pPr algn="just" eaLnBrk="1" hangingPunct="1"/>
            <a:r>
              <a:rPr lang="ru-RU" alt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altLang="ru-RU" i="1" dirty="0" smtClean="0">
                <a:solidFill>
                  <a:srgbClr val="000000"/>
                </a:solidFill>
              </a:rPr>
              <a:t>2 балла)</a:t>
            </a:r>
            <a:endParaRPr lang="ru-RU" altLang="ru-RU" i="1" dirty="0">
              <a:solidFill>
                <a:srgbClr val="FF0000"/>
              </a:solidFill>
            </a:endParaRPr>
          </a:p>
        </p:txBody>
      </p:sp>
      <p:pic>
        <p:nvPicPr>
          <p:cNvPr id="1028" name="Picture 4" descr="Картинки по запросу трицератопс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457" y="1710730"/>
            <a:ext cx="8979085" cy="422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56250415"/>
      </p:ext>
    </p:extLst>
  </p:cSld>
  <p:clrMapOvr>
    <a:masterClrMapping/>
  </p:clrMapOvr>
  <p:transition spd="slow" advClick="0" advTm="72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 algn="just" eaLnBrk="1" hangingPunct="1">
              <a:buClrTx/>
              <a:buFontTx/>
              <a:buNone/>
            </a:pPr>
            <a:r>
              <a:rPr lang="ru-RU" altLang="ru-RU" b="1" dirty="0">
                <a:solidFill>
                  <a:srgbClr val="FF3300"/>
                </a:solidFill>
              </a:rPr>
              <a:t>Вопрос  </a:t>
            </a:r>
            <a:r>
              <a:rPr lang="ru-RU" altLang="ru-RU" b="1" dirty="0" smtClean="0">
                <a:solidFill>
                  <a:srgbClr val="FF3300"/>
                </a:solidFill>
              </a:rPr>
              <a:t>11</a:t>
            </a:r>
            <a:r>
              <a:rPr lang="en-US" altLang="ru-RU" b="1" dirty="0" smtClean="0">
                <a:solidFill>
                  <a:srgbClr val="FF3300"/>
                </a:solidFill>
              </a:rPr>
              <a:t>:</a:t>
            </a:r>
            <a:r>
              <a:rPr lang="ru-RU" altLang="ru-RU" b="1" dirty="0" smtClean="0">
                <a:solidFill>
                  <a:srgbClr val="FF3300"/>
                </a:solidFill>
              </a:rPr>
              <a:t>  </a:t>
            </a:r>
            <a:r>
              <a:rPr lang="ru-RU" altLang="ru-RU" b="1" dirty="0">
                <a:solidFill>
                  <a:srgbClr val="000000"/>
                </a:solidFill>
              </a:rPr>
              <a:t>Определите, какую информацию отражает данная карта-анаморфоза. </a:t>
            </a:r>
          </a:p>
          <a:p>
            <a:pPr algn="just" eaLnBrk="1" hangingPunct="1">
              <a:buClrTx/>
              <a:buFontTx/>
              <a:buNone/>
            </a:pPr>
            <a:r>
              <a:rPr lang="ru-RU" alt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altLang="ru-RU" dirty="0">
                <a:solidFill>
                  <a:srgbClr val="000000"/>
                </a:solidFill>
              </a:rPr>
              <a:t> </a:t>
            </a:r>
            <a:r>
              <a:rPr lang="ru-RU" altLang="ru-RU" b="1" dirty="0">
                <a:solidFill>
                  <a:srgbClr val="000000"/>
                </a:solidFill>
              </a:rPr>
              <a:t>А) Частота заболевания малярией; Б) Количество населения; </a:t>
            </a:r>
            <a:r>
              <a:rPr lang="ru-RU" altLang="ru-RU" b="1" dirty="0">
                <a:solidFill>
                  <a:schemeClr val="tx1"/>
                </a:solidFill>
              </a:rPr>
              <a:t>В) Частота заболевания туберкулезом;</a:t>
            </a:r>
            <a:r>
              <a:rPr lang="ru-RU" altLang="ru-RU" b="1" dirty="0">
                <a:solidFill>
                  <a:srgbClr val="000000"/>
                </a:solidFill>
              </a:rPr>
              <a:t> Г) Эксплуатация детского труда;</a:t>
            </a:r>
          </a:p>
          <a:p>
            <a:pPr algn="just">
              <a:buClrTx/>
            </a:pPr>
            <a:r>
              <a:rPr lang="ru-RU" alt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altLang="ru-RU" i="1" dirty="0" smtClean="0">
                <a:solidFill>
                  <a:srgbClr val="000000"/>
                </a:solidFill>
              </a:rPr>
              <a:t>2 балла) </a:t>
            </a:r>
            <a:endParaRPr lang="ru-RU" altLang="ru-RU" i="1" dirty="0">
              <a:solidFill>
                <a:srgbClr val="000000"/>
              </a:solidFill>
            </a:endParaRPr>
          </a:p>
        </p:txBody>
      </p:sp>
      <p:pic>
        <p:nvPicPr>
          <p:cNvPr id="512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3600" y="1944688"/>
            <a:ext cx="7272338" cy="382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33459783"/>
      </p:ext>
    </p:extLst>
  </p:cSld>
  <p:clrMapOvr>
    <a:masterClrMapping/>
  </p:clrMapOvr>
  <p:transition spd="slow" advTm="75776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 algn="just" eaLnBrk="1" hangingPunct="1">
              <a:buClrTx/>
              <a:buFontTx/>
              <a:buNone/>
            </a:pPr>
            <a:r>
              <a:rPr lang="ru-RU" altLang="ru-RU" b="1" dirty="0">
                <a:solidFill>
                  <a:srgbClr val="FF3300"/>
                </a:solidFill>
              </a:rPr>
              <a:t>Вопрос  </a:t>
            </a:r>
            <a:r>
              <a:rPr lang="ru-RU" altLang="ru-RU" b="1" dirty="0" smtClean="0">
                <a:solidFill>
                  <a:srgbClr val="FF3300"/>
                </a:solidFill>
              </a:rPr>
              <a:t>12</a:t>
            </a:r>
            <a:r>
              <a:rPr lang="en-US" altLang="ru-RU" b="1" dirty="0" smtClean="0">
                <a:solidFill>
                  <a:srgbClr val="FF3300"/>
                </a:solidFill>
              </a:rPr>
              <a:t>:</a:t>
            </a:r>
            <a:r>
              <a:rPr lang="ru-RU" altLang="ru-RU" b="1" dirty="0" smtClean="0">
                <a:solidFill>
                  <a:srgbClr val="FF3300"/>
                </a:solidFill>
              </a:rPr>
              <a:t>  </a:t>
            </a:r>
            <a:r>
              <a:rPr lang="ru-RU" altLang="ru-RU" b="1" dirty="0">
                <a:solidFill>
                  <a:srgbClr val="000000"/>
                </a:solidFill>
              </a:rPr>
              <a:t>Изучив флаги установите, какому типу государственных образований они принадлежат. </a:t>
            </a:r>
          </a:p>
          <a:p>
            <a:pPr algn="just" eaLnBrk="1" hangingPunct="1">
              <a:buClrTx/>
              <a:buFontTx/>
              <a:buNone/>
            </a:pPr>
            <a:r>
              <a:rPr lang="ru-RU" alt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altLang="ru-RU" dirty="0">
                <a:solidFill>
                  <a:srgbClr val="000000"/>
                </a:solidFill>
              </a:rPr>
              <a:t> </a:t>
            </a:r>
            <a:r>
              <a:rPr lang="ru-RU" altLang="ru-RU" b="1" dirty="0">
                <a:solidFill>
                  <a:srgbClr val="000000"/>
                </a:solidFill>
              </a:rPr>
              <a:t>А) Непризнанные государства; Б) Частично признанные государства; </a:t>
            </a:r>
            <a:r>
              <a:rPr lang="ru-RU" altLang="ru-RU" b="1" dirty="0">
                <a:solidFill>
                  <a:schemeClr val="tx1"/>
                </a:solidFill>
              </a:rPr>
              <a:t>В) Виртуальные государства; </a:t>
            </a:r>
            <a:r>
              <a:rPr lang="ru-RU" altLang="ru-RU" b="1" dirty="0">
                <a:solidFill>
                  <a:srgbClr val="000000"/>
                </a:solidFill>
              </a:rPr>
              <a:t>Г) АПТО;</a:t>
            </a:r>
          </a:p>
          <a:p>
            <a:pPr algn="just" eaLnBrk="1" hangingPunct="1">
              <a:buClrTx/>
              <a:buFontTx/>
              <a:buNone/>
            </a:pPr>
            <a:r>
              <a:rPr lang="ru-RU" altLang="ru-RU" i="1" dirty="0">
                <a:solidFill>
                  <a:srgbClr val="000000"/>
                </a:solidFill>
              </a:rPr>
              <a:t>(За правильный ответ – 1 балл) </a:t>
            </a:r>
          </a:p>
        </p:txBody>
      </p:sp>
      <p:pic>
        <p:nvPicPr>
          <p:cNvPr id="717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7700" y="1655763"/>
            <a:ext cx="3240088" cy="187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172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40313" y="1595438"/>
            <a:ext cx="3344862" cy="2005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173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7700" y="3816350"/>
            <a:ext cx="3240088" cy="2303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174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40313" y="3887788"/>
            <a:ext cx="3138487" cy="2376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81719693"/>
      </p:ext>
    </p:extLst>
  </p:cSld>
  <p:clrMapOvr>
    <a:masterClrMapping/>
  </p:clrMapOvr>
  <p:transition spd="slow" advTm="75776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 algn="just" eaLnBrk="1" hangingPunct="1">
              <a:buClrTx/>
              <a:buFontTx/>
              <a:buNone/>
            </a:pPr>
            <a:r>
              <a:rPr lang="ru-RU" altLang="ru-RU" b="1" dirty="0">
                <a:solidFill>
                  <a:srgbClr val="FF3300"/>
                </a:solidFill>
              </a:rPr>
              <a:t>Вопрос  </a:t>
            </a:r>
            <a:r>
              <a:rPr lang="ru-RU" altLang="ru-RU" b="1" dirty="0" smtClean="0">
                <a:solidFill>
                  <a:srgbClr val="FF3300"/>
                </a:solidFill>
              </a:rPr>
              <a:t>13</a:t>
            </a:r>
            <a:r>
              <a:rPr lang="en-US" altLang="ru-RU" b="1" dirty="0" smtClean="0">
                <a:solidFill>
                  <a:srgbClr val="FF3300"/>
                </a:solidFill>
              </a:rPr>
              <a:t>:</a:t>
            </a:r>
            <a:r>
              <a:rPr lang="ru-RU" altLang="ru-RU" b="1" dirty="0" smtClean="0">
                <a:solidFill>
                  <a:srgbClr val="FF3300"/>
                </a:solidFill>
              </a:rPr>
              <a:t>  </a:t>
            </a:r>
            <a:r>
              <a:rPr lang="ru-RU" altLang="ru-RU" b="1" dirty="0">
                <a:solidFill>
                  <a:srgbClr val="000000"/>
                </a:solidFill>
              </a:rPr>
              <a:t>Определите, какую информацию отражает данная карта-анаморфоза.</a:t>
            </a:r>
          </a:p>
          <a:p>
            <a:pPr algn="just" eaLnBrk="1" hangingPunct="1">
              <a:buClrTx/>
              <a:buFontTx/>
              <a:buNone/>
            </a:pPr>
            <a:r>
              <a:rPr lang="ru-RU" alt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altLang="ru-RU" dirty="0">
                <a:solidFill>
                  <a:srgbClr val="000000"/>
                </a:solidFill>
              </a:rPr>
              <a:t> </a:t>
            </a:r>
            <a:r>
              <a:rPr lang="ru-RU" altLang="ru-RU" b="1" dirty="0">
                <a:solidFill>
                  <a:srgbClr val="000000"/>
                </a:solidFill>
              </a:rPr>
              <a:t>А) Количество въезжающих в страну посетителей; Б) Количество интернет-доменов; В) Неравенство в распределении доходов;</a:t>
            </a:r>
            <a:r>
              <a:rPr lang="ru-RU" altLang="ru-RU" b="1" dirty="0">
                <a:solidFill>
                  <a:schemeClr val="tx1"/>
                </a:solidFill>
              </a:rPr>
              <a:t> Г) Экспорт игрушек;</a:t>
            </a:r>
          </a:p>
          <a:p>
            <a:pPr algn="just">
              <a:buClrTx/>
            </a:pPr>
            <a:r>
              <a:rPr lang="ru-RU" altLang="ru-RU" i="1" dirty="0">
                <a:solidFill>
                  <a:srgbClr val="000000"/>
                </a:solidFill>
              </a:rPr>
              <a:t>(За правильный ответ –  </a:t>
            </a:r>
            <a:r>
              <a:rPr lang="ru-RU" altLang="ru-RU" i="1" dirty="0" smtClean="0">
                <a:solidFill>
                  <a:srgbClr val="000000"/>
                </a:solidFill>
              </a:rPr>
              <a:t>2 балла) </a:t>
            </a:r>
            <a:endParaRPr lang="ru-RU" altLang="ru-RU" i="1" dirty="0">
              <a:solidFill>
                <a:srgbClr val="000000"/>
              </a:solidFill>
            </a:endParaRPr>
          </a:p>
        </p:txBody>
      </p:sp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700" y="2246313"/>
            <a:ext cx="7343775" cy="360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20551540"/>
      </p:ext>
    </p:extLst>
  </p:cSld>
  <p:clrMapOvr>
    <a:masterClrMapping/>
  </p:clrMapOvr>
  <p:transition spd="slow" advTm="75776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 algn="just" eaLnBrk="1" hangingPunct="1">
              <a:buClrTx/>
              <a:buFontTx/>
              <a:buNone/>
            </a:pPr>
            <a:r>
              <a:rPr lang="ru-RU" altLang="ru-RU" b="1" dirty="0">
                <a:solidFill>
                  <a:srgbClr val="FF3300"/>
                </a:solidFill>
              </a:rPr>
              <a:t>Вопрос  </a:t>
            </a:r>
            <a:r>
              <a:rPr lang="ru-RU" altLang="ru-RU" b="1" dirty="0" smtClean="0">
                <a:solidFill>
                  <a:srgbClr val="FF3300"/>
                </a:solidFill>
              </a:rPr>
              <a:t>14</a:t>
            </a:r>
            <a:r>
              <a:rPr lang="en-US" altLang="ru-RU" b="1" dirty="0" smtClean="0">
                <a:solidFill>
                  <a:srgbClr val="FF3300"/>
                </a:solidFill>
              </a:rPr>
              <a:t>:</a:t>
            </a:r>
            <a:r>
              <a:rPr lang="ru-RU" altLang="ru-RU" b="1" dirty="0" smtClean="0">
                <a:solidFill>
                  <a:srgbClr val="FF3300"/>
                </a:solidFill>
              </a:rPr>
              <a:t>  </a:t>
            </a:r>
            <a:r>
              <a:rPr lang="ru-RU" altLang="ru-RU" b="1" dirty="0">
                <a:solidFill>
                  <a:srgbClr val="000000"/>
                </a:solidFill>
              </a:rPr>
              <a:t>Какую информацию отражает данная карта?</a:t>
            </a:r>
          </a:p>
          <a:p>
            <a:pPr algn="just" eaLnBrk="1" hangingPunct="1">
              <a:buClrTx/>
              <a:buFontTx/>
              <a:buNone/>
            </a:pPr>
            <a:r>
              <a:rPr lang="ru-RU" alt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altLang="ru-RU" dirty="0">
                <a:solidFill>
                  <a:srgbClr val="000000"/>
                </a:solidFill>
              </a:rPr>
              <a:t> </a:t>
            </a:r>
            <a:r>
              <a:rPr lang="ru-RU" altLang="ru-RU" b="1" dirty="0">
                <a:solidFill>
                  <a:srgbClr val="000000"/>
                </a:solidFill>
              </a:rPr>
              <a:t>А) Количество огнестрельного оружия на душу населения; </a:t>
            </a:r>
            <a:r>
              <a:rPr lang="ru-RU" altLang="ru-RU" b="1" dirty="0">
                <a:solidFill>
                  <a:schemeClr val="tx1"/>
                </a:solidFill>
              </a:rPr>
              <a:t>Б) Количество небоскребов;  </a:t>
            </a:r>
            <a:r>
              <a:rPr lang="ru-RU" altLang="ru-RU" b="1" dirty="0">
                <a:solidFill>
                  <a:srgbClr val="000000"/>
                </a:solidFill>
              </a:rPr>
              <a:t>В) Количество объектов ЮНЕСКО; Г) Количество произведенных сигарет на душу населения;</a:t>
            </a:r>
          </a:p>
          <a:p>
            <a:pPr algn="just">
              <a:buClrTx/>
            </a:pPr>
            <a:r>
              <a:rPr lang="ru-RU" alt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altLang="ru-RU" i="1" dirty="0" smtClean="0">
                <a:solidFill>
                  <a:srgbClr val="000000"/>
                </a:solidFill>
              </a:rPr>
              <a:t>2 балла)  </a:t>
            </a:r>
            <a:endParaRPr lang="ru-RU" altLang="ru-RU" i="1" dirty="0">
              <a:solidFill>
                <a:srgbClr val="000000"/>
              </a:solidFill>
            </a:endParaRPr>
          </a:p>
        </p:txBody>
      </p:sp>
      <p:sp>
        <p:nvSpPr>
          <p:cNvPr id="17411" name="Rectangle 2"/>
          <p:cNvSpPr>
            <a:spLocks noChangeArrowheads="1"/>
          </p:cNvSpPr>
          <p:nvPr/>
        </p:nvSpPr>
        <p:spPr bwMode="auto">
          <a:xfrm>
            <a:off x="71438" y="-136525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17412" name="Rectangle 3"/>
          <p:cNvSpPr>
            <a:spLocks noChangeArrowheads="1"/>
          </p:cNvSpPr>
          <p:nvPr/>
        </p:nvSpPr>
        <p:spPr bwMode="auto">
          <a:xfrm>
            <a:off x="71438" y="-136525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pic>
        <p:nvPicPr>
          <p:cNvPr id="17413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8075" y="2016125"/>
            <a:ext cx="6667500" cy="393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70838506"/>
      </p:ext>
    </p:extLst>
  </p:cSld>
  <p:clrMapOvr>
    <a:masterClrMapping/>
  </p:clrMapOvr>
  <p:transition spd="slow" advTm="75776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 algn="just" eaLnBrk="1" hangingPunct="1">
              <a:buClrTx/>
              <a:buFontTx/>
              <a:buNone/>
            </a:pPr>
            <a:r>
              <a:rPr lang="ru-RU" altLang="ru-RU" b="1" dirty="0">
                <a:solidFill>
                  <a:srgbClr val="FF3300"/>
                </a:solidFill>
              </a:rPr>
              <a:t>Вопрос </a:t>
            </a:r>
            <a:r>
              <a:rPr lang="ru-RU" altLang="ru-RU" b="1" dirty="0" smtClean="0">
                <a:solidFill>
                  <a:srgbClr val="FF3300"/>
                </a:solidFill>
              </a:rPr>
              <a:t>15</a:t>
            </a:r>
            <a:r>
              <a:rPr lang="en-US" altLang="ru-RU" b="1" dirty="0" smtClean="0">
                <a:solidFill>
                  <a:srgbClr val="FF3300"/>
                </a:solidFill>
              </a:rPr>
              <a:t>:</a:t>
            </a:r>
            <a:r>
              <a:rPr lang="ru-RU" altLang="ru-RU" b="1" dirty="0" smtClean="0">
                <a:solidFill>
                  <a:srgbClr val="FF3300"/>
                </a:solidFill>
              </a:rPr>
              <a:t> </a:t>
            </a:r>
            <a:r>
              <a:rPr lang="ru-RU" altLang="ru-RU" b="1" dirty="0">
                <a:solidFill>
                  <a:srgbClr val="000000"/>
                </a:solidFill>
              </a:rPr>
              <a:t>Какую проблему отражают приведенные ниже картинки?</a:t>
            </a:r>
          </a:p>
          <a:p>
            <a:pPr algn="just" eaLnBrk="1" hangingPunct="1">
              <a:buClrTx/>
              <a:buFontTx/>
              <a:buNone/>
            </a:pPr>
            <a:r>
              <a:rPr lang="ru-RU" alt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altLang="ru-RU" dirty="0">
                <a:solidFill>
                  <a:srgbClr val="000000"/>
                </a:solidFill>
              </a:rPr>
              <a:t> </a:t>
            </a:r>
            <a:r>
              <a:rPr lang="ru-RU" altLang="ru-RU" b="1" dirty="0">
                <a:solidFill>
                  <a:srgbClr val="000000"/>
                </a:solidFill>
              </a:rPr>
              <a:t>А) Недостаток микроэлементов в пище; Б) Недоедание; В) Переизбыток тяжелых металлов в пищевых продуктах; </a:t>
            </a:r>
            <a:r>
              <a:rPr lang="ru-RU" altLang="ru-RU" b="1" dirty="0">
                <a:solidFill>
                  <a:schemeClr val="tx1"/>
                </a:solidFill>
              </a:rPr>
              <a:t>Г) ни один из перечисленных пунктов;</a:t>
            </a:r>
          </a:p>
          <a:p>
            <a:pPr algn="just" eaLnBrk="1" hangingPunct="1">
              <a:buClrTx/>
              <a:buFontTx/>
              <a:buNone/>
            </a:pPr>
            <a:r>
              <a:rPr lang="ru-RU" altLang="ru-RU" i="1" dirty="0">
                <a:solidFill>
                  <a:srgbClr val="000000"/>
                </a:solidFill>
              </a:rPr>
              <a:t>(За правильный ответ – 1 балл) </a:t>
            </a:r>
          </a:p>
        </p:txBody>
      </p:sp>
      <p:sp>
        <p:nvSpPr>
          <p:cNvPr id="21507" name="Rectangle 2"/>
          <p:cNvSpPr>
            <a:spLocks noChangeArrowheads="1"/>
          </p:cNvSpPr>
          <p:nvPr/>
        </p:nvSpPr>
        <p:spPr bwMode="auto">
          <a:xfrm>
            <a:off x="71438" y="-136525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21508" name="Rectangle 3"/>
          <p:cNvSpPr>
            <a:spLocks noChangeArrowheads="1"/>
          </p:cNvSpPr>
          <p:nvPr/>
        </p:nvSpPr>
        <p:spPr bwMode="auto">
          <a:xfrm>
            <a:off x="71438" y="-136525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pic>
        <p:nvPicPr>
          <p:cNvPr id="21509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400" y="1503363"/>
            <a:ext cx="4202113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1510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08513" y="1416050"/>
            <a:ext cx="3849687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1511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1850" y="4329113"/>
            <a:ext cx="2552700" cy="179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1512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48150" y="4643438"/>
            <a:ext cx="2305050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39485927"/>
      </p:ext>
    </p:extLst>
  </p:cSld>
  <p:clrMapOvr>
    <a:masterClrMapping/>
  </p:clrMapOvr>
  <p:transition spd="slow" advTm="75776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1201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 algn="just" eaLnBrk="1" hangingPunct="1">
              <a:buClrTx/>
              <a:buFontTx/>
              <a:buNone/>
            </a:pPr>
            <a:r>
              <a:rPr lang="ru-RU" altLang="ru-RU" b="1" dirty="0">
                <a:solidFill>
                  <a:srgbClr val="FF3300"/>
                </a:solidFill>
              </a:rPr>
              <a:t>Вопрос </a:t>
            </a:r>
            <a:r>
              <a:rPr lang="ru-RU" altLang="ru-RU" b="1" dirty="0" smtClean="0">
                <a:solidFill>
                  <a:srgbClr val="FF3300"/>
                </a:solidFill>
              </a:rPr>
              <a:t>16</a:t>
            </a:r>
            <a:r>
              <a:rPr lang="en-US" altLang="ru-RU" b="1" dirty="0" smtClean="0">
                <a:solidFill>
                  <a:srgbClr val="FF3300"/>
                </a:solidFill>
              </a:rPr>
              <a:t>:</a:t>
            </a:r>
            <a:r>
              <a:rPr lang="ru-RU" altLang="ru-RU" b="1" dirty="0" smtClean="0">
                <a:solidFill>
                  <a:srgbClr val="FF3300"/>
                </a:solidFill>
              </a:rPr>
              <a:t> </a:t>
            </a:r>
            <a:r>
              <a:rPr lang="ru-RU" altLang="ru-RU" b="1" dirty="0" err="1">
                <a:solidFill>
                  <a:srgbClr val="000000"/>
                </a:solidFill>
              </a:rPr>
              <a:t>Кибера</a:t>
            </a:r>
            <a:r>
              <a:rPr lang="ru-RU" altLang="ru-RU" b="1" dirty="0">
                <a:solidFill>
                  <a:srgbClr val="000000"/>
                </a:solidFill>
              </a:rPr>
              <a:t> — крупнейший трущобный район в Африке. В пределах какой африканской столицы он располагается?</a:t>
            </a:r>
          </a:p>
          <a:p>
            <a:pPr algn="just" eaLnBrk="1" hangingPunct="1">
              <a:buClrTx/>
              <a:buFontTx/>
              <a:buNone/>
            </a:pPr>
            <a:r>
              <a:rPr lang="ru-RU" alt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altLang="ru-RU" dirty="0">
                <a:solidFill>
                  <a:srgbClr val="000000"/>
                </a:solidFill>
              </a:rPr>
              <a:t> </a:t>
            </a:r>
            <a:r>
              <a:rPr lang="ru-RU" altLang="ru-RU" b="1" dirty="0">
                <a:solidFill>
                  <a:srgbClr val="000000"/>
                </a:solidFill>
              </a:rPr>
              <a:t>А) Виктория; Б) Триполи; В) Виндхук; </a:t>
            </a:r>
            <a:r>
              <a:rPr lang="ru-RU" altLang="ru-RU" b="1" dirty="0">
                <a:solidFill>
                  <a:schemeClr val="tx1"/>
                </a:solidFill>
              </a:rPr>
              <a:t>Г) Найроби;</a:t>
            </a:r>
          </a:p>
          <a:p>
            <a:pPr algn="just" eaLnBrk="1" hangingPunct="1">
              <a:buClrTx/>
              <a:buFontTx/>
              <a:buNone/>
            </a:pPr>
            <a:r>
              <a:rPr lang="ru-RU" altLang="ru-RU" i="1" dirty="0">
                <a:solidFill>
                  <a:srgbClr val="000000"/>
                </a:solidFill>
              </a:rPr>
              <a:t>(За правильный ответ – 1 балл) </a:t>
            </a:r>
          </a:p>
        </p:txBody>
      </p:sp>
      <p:sp>
        <p:nvSpPr>
          <p:cNvPr id="23555" name="Rectangle 2"/>
          <p:cNvSpPr>
            <a:spLocks noChangeArrowheads="1"/>
          </p:cNvSpPr>
          <p:nvPr/>
        </p:nvSpPr>
        <p:spPr bwMode="auto">
          <a:xfrm>
            <a:off x="71438" y="-136525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23556" name="Rectangle 3"/>
          <p:cNvSpPr>
            <a:spLocks noChangeArrowheads="1"/>
          </p:cNvSpPr>
          <p:nvPr/>
        </p:nvSpPr>
        <p:spPr bwMode="auto">
          <a:xfrm>
            <a:off x="71438" y="-136525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pic>
        <p:nvPicPr>
          <p:cNvPr id="23557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3238" y="1455738"/>
            <a:ext cx="3787775" cy="228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3558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51388" y="1511300"/>
            <a:ext cx="3959225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3559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3238" y="4535488"/>
            <a:ext cx="3816350" cy="2087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3560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95850" y="4464050"/>
            <a:ext cx="3671888" cy="2189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20610037"/>
      </p:ext>
    </p:extLst>
  </p:cSld>
  <p:clrMapOvr>
    <a:masterClrMapping/>
  </p:clrMapOvr>
  <p:transition spd="slow" advTm="75776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91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 algn="just" eaLnBrk="1" hangingPunct="1">
              <a:buClrTx/>
              <a:buFontTx/>
              <a:buNone/>
            </a:pPr>
            <a:r>
              <a:rPr lang="ru-RU" altLang="ru-RU" b="1" dirty="0">
                <a:solidFill>
                  <a:srgbClr val="FF3300"/>
                </a:solidFill>
              </a:rPr>
              <a:t>Вопрос </a:t>
            </a:r>
            <a:r>
              <a:rPr lang="ru-RU" altLang="ru-RU" b="1" dirty="0" smtClean="0">
                <a:solidFill>
                  <a:srgbClr val="FF3300"/>
                </a:solidFill>
              </a:rPr>
              <a:t>17</a:t>
            </a:r>
            <a:r>
              <a:rPr lang="en-US" altLang="ru-RU" b="1" dirty="0" smtClean="0">
                <a:solidFill>
                  <a:srgbClr val="FF3300"/>
                </a:solidFill>
              </a:rPr>
              <a:t>:</a:t>
            </a:r>
            <a:r>
              <a:rPr lang="ru-RU" altLang="ru-RU" b="1" dirty="0" smtClean="0">
                <a:solidFill>
                  <a:srgbClr val="FF3300"/>
                </a:solidFill>
              </a:rPr>
              <a:t> </a:t>
            </a:r>
            <a:r>
              <a:rPr lang="ru-RU" altLang="ru-RU" b="1" dirty="0">
                <a:solidFill>
                  <a:srgbClr val="000000"/>
                </a:solidFill>
              </a:rPr>
              <a:t>Определите культуру по фотографии.</a:t>
            </a:r>
          </a:p>
          <a:p>
            <a:pPr algn="just" eaLnBrk="1" hangingPunct="1">
              <a:buClrTx/>
              <a:buFontTx/>
              <a:buNone/>
            </a:pPr>
            <a:r>
              <a:rPr lang="ru-RU" alt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altLang="ru-RU" dirty="0">
                <a:solidFill>
                  <a:srgbClr val="000000"/>
                </a:solidFill>
              </a:rPr>
              <a:t> </a:t>
            </a:r>
            <a:r>
              <a:rPr lang="ru-RU" altLang="ru-RU" b="1" dirty="0">
                <a:solidFill>
                  <a:schemeClr val="tx1"/>
                </a:solidFill>
              </a:rPr>
              <a:t>А) Банан; </a:t>
            </a:r>
            <a:r>
              <a:rPr lang="ru-RU" altLang="ru-RU" b="1" dirty="0">
                <a:solidFill>
                  <a:srgbClr val="000000"/>
                </a:solidFill>
              </a:rPr>
              <a:t>Б) Масличная пальма; В) Какао; Г) Ваниль;</a:t>
            </a:r>
          </a:p>
          <a:p>
            <a:pPr algn="just">
              <a:buClrTx/>
            </a:pPr>
            <a:r>
              <a:rPr lang="ru-RU" alt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altLang="ru-RU" i="1" dirty="0" smtClean="0">
                <a:solidFill>
                  <a:srgbClr val="000000"/>
                </a:solidFill>
              </a:rPr>
              <a:t>2 балла)</a:t>
            </a:r>
            <a:endParaRPr lang="ru-RU" altLang="ru-RU" i="1" dirty="0">
              <a:solidFill>
                <a:srgbClr val="000000"/>
              </a:solidFill>
            </a:endParaRPr>
          </a:p>
        </p:txBody>
      </p:sp>
      <p:sp>
        <p:nvSpPr>
          <p:cNvPr id="33795" name="Rectangle 2"/>
          <p:cNvSpPr>
            <a:spLocks noChangeArrowheads="1"/>
          </p:cNvSpPr>
          <p:nvPr/>
        </p:nvSpPr>
        <p:spPr bwMode="auto">
          <a:xfrm>
            <a:off x="71438" y="-136525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33796" name="Rectangle 3"/>
          <p:cNvSpPr>
            <a:spLocks noChangeArrowheads="1"/>
          </p:cNvSpPr>
          <p:nvPr/>
        </p:nvSpPr>
        <p:spPr bwMode="auto">
          <a:xfrm>
            <a:off x="71438" y="-136525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33797" name="Rectangle 4"/>
          <p:cNvSpPr>
            <a:spLocks noChangeArrowheads="1"/>
          </p:cNvSpPr>
          <p:nvPr/>
        </p:nvSpPr>
        <p:spPr bwMode="auto">
          <a:xfrm>
            <a:off x="250825" y="-1752600"/>
            <a:ext cx="4667250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pic>
        <p:nvPicPr>
          <p:cNvPr id="33798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0988" y="2016125"/>
            <a:ext cx="5648325" cy="422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34191654"/>
      </p:ext>
    </p:extLst>
  </p:cSld>
  <p:clrMapOvr>
    <a:masterClrMapping/>
  </p:clrMapOvr>
  <p:transition spd="slow" advTm="75776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571500" y="357188"/>
            <a:ext cx="8229600" cy="428625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228600" marR="0" lvl="0" indent="-228600" algn="ctr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be-BY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Уважаемый олимпионик! </a:t>
            </a:r>
          </a:p>
          <a:p>
            <a:pPr marL="228600" marR="0" lvl="0" indent="-228600" algn="ctr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be-BY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be-BY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 выполнение заданий мультимедийного теста олимпиадной работы отводится 1 час (60 минут).</a:t>
            </a:r>
          </a:p>
          <a:p>
            <a:pPr marL="0" marR="0" lvl="0" indent="0" algn="just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be-BY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Ты имеешь право воспользоваться интерактивными возможностями пакета </a:t>
            </a:r>
            <a:r>
              <a:rPr kumimoji="0" lang="en-US" altLang="be-BY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PowerPoint</a:t>
            </a:r>
            <a:r>
              <a:rPr kumimoji="0" lang="ru-RU" altLang="be-BY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(уменьшать и увеличивать рисунки и фотографии; просматривать слайды в произвольном порядке и в свободном ритме и т.п.). </a:t>
            </a:r>
          </a:p>
          <a:p>
            <a:pPr marL="0" marR="0" lvl="0" indent="0" algn="just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be-BY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Ответы на задания мультимедийного теста необходимо вписать в предлагаемый бланк ответов.</a:t>
            </a:r>
          </a:p>
          <a:p>
            <a:pPr marL="0" marR="0" lvl="0" indent="0" algn="just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be-BY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 результатам мультимедийного тестирования Вы можете получить максимум 50 баллов.</a:t>
            </a: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be-BY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be-BY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be-BY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ЖЕЛАЕМ ТЕБЕ УДАЧИ!</a:t>
            </a:r>
          </a:p>
          <a:p>
            <a:pPr marL="228600" marR="0" lvl="0" indent="-228600" algn="ctr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be-BY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be-BY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be-BY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9451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1479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b="1" dirty="0">
                <a:solidFill>
                  <a:srgbClr val="FF3300"/>
                </a:solidFill>
              </a:rPr>
              <a:t>Вопрос  </a:t>
            </a:r>
            <a:r>
              <a:rPr lang="ru-RU" altLang="ru-RU" b="1" dirty="0" smtClean="0">
                <a:solidFill>
                  <a:srgbClr val="FF3300"/>
                </a:solidFill>
              </a:rPr>
              <a:t>18</a:t>
            </a:r>
            <a:r>
              <a:rPr lang="en-US" altLang="ru-RU" b="1" dirty="0" smtClean="0">
                <a:solidFill>
                  <a:srgbClr val="FF3300"/>
                </a:solidFill>
              </a:rPr>
              <a:t>:</a:t>
            </a:r>
            <a:r>
              <a:rPr lang="ru-RU" altLang="ru-RU" b="1" dirty="0" smtClean="0">
                <a:solidFill>
                  <a:srgbClr val="FF3300"/>
                </a:solidFill>
              </a:rPr>
              <a:t> </a:t>
            </a:r>
            <a:r>
              <a:rPr lang="ru-RU" altLang="ru-RU" b="1" dirty="0">
                <a:solidFill>
                  <a:srgbClr val="000000"/>
                </a:solidFill>
              </a:rPr>
              <a:t>Какой тип сельского хозяйства отражен на данных картинках?</a:t>
            </a:r>
          </a:p>
          <a:p>
            <a:pPr eaLnBrk="1" hangingPunct="1">
              <a:buClrTx/>
              <a:buFontTx/>
              <a:buNone/>
            </a:pPr>
            <a:r>
              <a:rPr lang="ru-RU" alt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altLang="ru-RU" b="1" dirty="0">
                <a:solidFill>
                  <a:srgbClr val="000000"/>
                </a:solidFill>
              </a:rPr>
              <a:t> А) Интенсивное натуральное; Б) Коммерческое скотоводство; </a:t>
            </a:r>
            <a:r>
              <a:rPr lang="ru-RU" altLang="ru-RU" b="1" dirty="0">
                <a:solidFill>
                  <a:schemeClr val="tx1"/>
                </a:solidFill>
              </a:rPr>
              <a:t>В) Кочевое скотоводство; </a:t>
            </a:r>
            <a:r>
              <a:rPr lang="ru-RU" altLang="ru-RU" b="1" dirty="0">
                <a:solidFill>
                  <a:srgbClr val="000000"/>
                </a:solidFill>
              </a:rPr>
              <a:t>Г) Собирательство.</a:t>
            </a:r>
          </a:p>
          <a:p>
            <a:pPr eaLnBrk="1" hangingPunct="1">
              <a:buClrTx/>
              <a:buFontTx/>
              <a:buNone/>
            </a:pPr>
            <a:r>
              <a:rPr lang="ru-RU" altLang="ru-RU" i="1" dirty="0">
                <a:solidFill>
                  <a:srgbClr val="000000"/>
                </a:solidFill>
              </a:rPr>
              <a:t>(За правильный ответ – 1 балл)</a:t>
            </a:r>
          </a:p>
        </p:txBody>
      </p:sp>
      <p:pic>
        <p:nvPicPr>
          <p:cNvPr id="3584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8463" y="1531938"/>
            <a:ext cx="4137025" cy="300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5844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99038" y="1511300"/>
            <a:ext cx="4073525" cy="295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5845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87563" y="4679950"/>
            <a:ext cx="4679950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569246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1201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b="1" dirty="0">
                <a:solidFill>
                  <a:srgbClr val="FF3300"/>
                </a:solidFill>
              </a:rPr>
              <a:t>Вопрос  </a:t>
            </a:r>
            <a:r>
              <a:rPr lang="ru-RU" altLang="ru-RU" b="1" dirty="0" smtClean="0">
                <a:solidFill>
                  <a:srgbClr val="FF3300"/>
                </a:solidFill>
              </a:rPr>
              <a:t>19</a:t>
            </a:r>
            <a:r>
              <a:rPr lang="en-US" altLang="ru-RU" b="1" dirty="0" smtClean="0">
                <a:solidFill>
                  <a:srgbClr val="FF3300"/>
                </a:solidFill>
              </a:rPr>
              <a:t>:</a:t>
            </a:r>
            <a:r>
              <a:rPr lang="ru-RU" altLang="ru-RU" b="1" dirty="0" smtClean="0">
                <a:solidFill>
                  <a:srgbClr val="FF3300"/>
                </a:solidFill>
              </a:rPr>
              <a:t> </a:t>
            </a:r>
            <a:r>
              <a:rPr lang="ru-RU" altLang="ru-RU" b="1" dirty="0">
                <a:solidFill>
                  <a:srgbClr val="000000"/>
                </a:solidFill>
              </a:rPr>
              <a:t>Какая глобальная проблема отражена на данных картинках?</a:t>
            </a:r>
          </a:p>
          <a:p>
            <a:pPr eaLnBrk="1" hangingPunct="1">
              <a:buClrTx/>
              <a:buFontTx/>
              <a:buNone/>
            </a:pPr>
            <a:r>
              <a:rPr lang="ru-RU" alt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altLang="ru-RU" b="1" dirty="0">
                <a:solidFill>
                  <a:srgbClr val="000000"/>
                </a:solidFill>
              </a:rPr>
              <a:t> А) </a:t>
            </a:r>
            <a:r>
              <a:rPr lang="ru-RU" altLang="ru-RU" b="1" dirty="0" err="1">
                <a:solidFill>
                  <a:srgbClr val="000000"/>
                </a:solidFill>
              </a:rPr>
              <a:t>Закисление</a:t>
            </a:r>
            <a:r>
              <a:rPr lang="ru-RU" altLang="ru-RU" b="1" dirty="0">
                <a:solidFill>
                  <a:srgbClr val="000000"/>
                </a:solidFill>
              </a:rPr>
              <a:t> водоемов; </a:t>
            </a:r>
            <a:r>
              <a:rPr lang="ru-RU" altLang="ru-RU" b="1" dirty="0">
                <a:solidFill>
                  <a:schemeClr val="tx1"/>
                </a:solidFill>
              </a:rPr>
              <a:t>Б) Термальное загрязнение; </a:t>
            </a:r>
            <a:r>
              <a:rPr lang="ru-RU" altLang="ru-RU" b="1" dirty="0">
                <a:solidFill>
                  <a:srgbClr val="000000"/>
                </a:solidFill>
              </a:rPr>
              <a:t>В) Выбросы парниковых газов в атмосферу; Г) </a:t>
            </a:r>
            <a:r>
              <a:rPr lang="ru-RU" altLang="ru-RU" b="1" dirty="0" err="1">
                <a:solidFill>
                  <a:srgbClr val="000000"/>
                </a:solidFill>
              </a:rPr>
              <a:t>Эвтрофикация</a:t>
            </a:r>
            <a:r>
              <a:rPr lang="ru-RU" altLang="ru-RU" b="1" dirty="0">
                <a:solidFill>
                  <a:srgbClr val="000000"/>
                </a:solidFill>
              </a:rPr>
              <a:t> водоемов;</a:t>
            </a:r>
          </a:p>
          <a:p>
            <a:pPr>
              <a:buClrTx/>
            </a:pPr>
            <a:r>
              <a:rPr lang="ru-RU" alt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altLang="ru-RU" i="1" dirty="0" smtClean="0">
                <a:solidFill>
                  <a:srgbClr val="000000"/>
                </a:solidFill>
              </a:rPr>
              <a:t>2 балла)</a:t>
            </a:r>
            <a:endParaRPr lang="ru-RU" altLang="ru-RU" i="1" dirty="0">
              <a:solidFill>
                <a:srgbClr val="000000"/>
              </a:solidFill>
            </a:endParaRPr>
          </a:p>
        </p:txBody>
      </p:sp>
      <p:pic>
        <p:nvPicPr>
          <p:cNvPr id="4403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5625" y="1196975"/>
            <a:ext cx="3836988" cy="283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403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16450" y="1079500"/>
            <a:ext cx="4311650" cy="302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4037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44688" y="4252913"/>
            <a:ext cx="4895850" cy="2370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953180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b="1" dirty="0">
                <a:solidFill>
                  <a:srgbClr val="FF3300"/>
                </a:solidFill>
              </a:rPr>
              <a:t>Вопрос  </a:t>
            </a:r>
            <a:r>
              <a:rPr lang="ru-RU" altLang="ru-RU" b="1" dirty="0" smtClean="0">
                <a:solidFill>
                  <a:srgbClr val="FF3300"/>
                </a:solidFill>
              </a:rPr>
              <a:t>20</a:t>
            </a:r>
            <a:r>
              <a:rPr lang="en-US" altLang="ru-RU" b="1" dirty="0" smtClean="0">
                <a:solidFill>
                  <a:srgbClr val="FF3300"/>
                </a:solidFill>
              </a:rPr>
              <a:t>:</a:t>
            </a:r>
            <a:r>
              <a:rPr lang="ru-RU" altLang="ru-RU" b="1" dirty="0" smtClean="0">
                <a:solidFill>
                  <a:srgbClr val="FF3300"/>
                </a:solidFill>
              </a:rPr>
              <a:t> </a:t>
            </a:r>
            <a:r>
              <a:rPr lang="ru-RU" altLang="ru-RU" b="1" dirty="0">
                <a:solidFill>
                  <a:srgbClr val="000000"/>
                </a:solidFill>
              </a:rPr>
              <a:t>Чем знаменит данный ученый?</a:t>
            </a:r>
          </a:p>
          <a:p>
            <a:pPr eaLnBrk="1" hangingPunct="1">
              <a:buClrTx/>
              <a:buFontTx/>
              <a:buNone/>
            </a:pPr>
            <a:r>
              <a:rPr lang="ru-RU" alt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altLang="ru-RU" b="1" dirty="0">
                <a:solidFill>
                  <a:srgbClr val="000000"/>
                </a:solidFill>
              </a:rPr>
              <a:t> </a:t>
            </a:r>
            <a:r>
              <a:rPr lang="ru-RU" altLang="ru-RU" b="1" dirty="0">
                <a:solidFill>
                  <a:schemeClr val="tx1"/>
                </a:solidFill>
              </a:rPr>
              <a:t>А) Открытие Старобинского месторождения; </a:t>
            </a:r>
            <a:r>
              <a:rPr lang="ru-RU" altLang="ru-RU" b="1" dirty="0">
                <a:solidFill>
                  <a:srgbClr val="000000"/>
                </a:solidFill>
              </a:rPr>
              <a:t>Б) Написание первого водного кадастра РБ; В) Разработка первой в РБ классификации лесов; Г) Геоботаническое районирование РБ;</a:t>
            </a:r>
          </a:p>
          <a:p>
            <a:pPr>
              <a:buClrTx/>
            </a:pPr>
            <a:r>
              <a:rPr lang="ru-RU" alt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altLang="ru-RU" i="1" dirty="0" smtClean="0">
                <a:solidFill>
                  <a:srgbClr val="000000"/>
                </a:solidFill>
              </a:rPr>
              <a:t>2 балла)</a:t>
            </a:r>
            <a:endParaRPr lang="ru-RU" altLang="ru-RU" i="1" dirty="0">
              <a:solidFill>
                <a:srgbClr val="000000"/>
              </a:solidFill>
            </a:endParaRPr>
          </a:p>
        </p:txBody>
      </p:sp>
      <p:pic>
        <p:nvPicPr>
          <p:cNvPr id="4813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76488" y="1800225"/>
            <a:ext cx="4319587" cy="395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33358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91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b="1" dirty="0">
                <a:solidFill>
                  <a:srgbClr val="FF3300"/>
                </a:solidFill>
              </a:rPr>
              <a:t>Вопрос  </a:t>
            </a:r>
            <a:r>
              <a:rPr lang="ru-RU" altLang="ru-RU" b="1" dirty="0" smtClean="0">
                <a:solidFill>
                  <a:srgbClr val="FF3300"/>
                </a:solidFill>
              </a:rPr>
              <a:t>21</a:t>
            </a:r>
            <a:r>
              <a:rPr lang="en-US" altLang="ru-RU" b="1" dirty="0" smtClean="0">
                <a:solidFill>
                  <a:srgbClr val="FF3300"/>
                </a:solidFill>
              </a:rPr>
              <a:t>:</a:t>
            </a:r>
            <a:r>
              <a:rPr lang="ru-RU" altLang="ru-RU" b="1" dirty="0" smtClean="0">
                <a:solidFill>
                  <a:srgbClr val="FF3300"/>
                </a:solidFill>
              </a:rPr>
              <a:t> </a:t>
            </a:r>
            <a:r>
              <a:rPr lang="ru-RU" altLang="ru-RU" b="1" dirty="0">
                <a:solidFill>
                  <a:srgbClr val="000000"/>
                </a:solidFill>
              </a:rPr>
              <a:t>Под каким номером на рисунке представлена апофиза?</a:t>
            </a:r>
          </a:p>
          <a:p>
            <a:pPr eaLnBrk="1" hangingPunct="1">
              <a:buClrTx/>
              <a:buFontTx/>
              <a:buNone/>
            </a:pPr>
            <a:r>
              <a:rPr lang="ru-RU" alt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altLang="ru-RU" b="1" dirty="0">
                <a:solidFill>
                  <a:srgbClr val="000000"/>
                </a:solidFill>
              </a:rPr>
              <a:t> А) 8; </a:t>
            </a:r>
            <a:r>
              <a:rPr lang="ru-RU" altLang="ru-RU" b="1" dirty="0">
                <a:solidFill>
                  <a:schemeClr val="tx1"/>
                </a:solidFill>
              </a:rPr>
              <a:t>Б) 12; </a:t>
            </a:r>
            <a:r>
              <a:rPr lang="ru-RU" altLang="ru-RU" b="1" dirty="0">
                <a:solidFill>
                  <a:srgbClr val="000000"/>
                </a:solidFill>
              </a:rPr>
              <a:t>В) 5; Г) 6.</a:t>
            </a:r>
          </a:p>
          <a:p>
            <a:pPr>
              <a:buClrTx/>
            </a:pPr>
            <a:r>
              <a:rPr lang="ru-RU" alt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altLang="ru-RU" i="1" dirty="0" smtClean="0">
                <a:solidFill>
                  <a:srgbClr val="000000"/>
                </a:solidFill>
              </a:rPr>
              <a:t>2 балла)</a:t>
            </a:r>
            <a:endParaRPr lang="ru-RU" altLang="ru-RU" i="1" dirty="0">
              <a:solidFill>
                <a:srgbClr val="000000"/>
              </a:solidFill>
            </a:endParaRPr>
          </a:p>
        </p:txBody>
      </p:sp>
      <p:pic>
        <p:nvPicPr>
          <p:cNvPr id="5017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495425"/>
            <a:ext cx="6696075" cy="520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24753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1201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b="1" dirty="0">
                <a:solidFill>
                  <a:srgbClr val="FF3300"/>
                </a:solidFill>
              </a:rPr>
              <a:t>Вопрос  </a:t>
            </a:r>
            <a:r>
              <a:rPr lang="ru-RU" altLang="ru-RU" b="1" dirty="0" smtClean="0">
                <a:solidFill>
                  <a:srgbClr val="FF3300"/>
                </a:solidFill>
              </a:rPr>
              <a:t>22</a:t>
            </a:r>
            <a:r>
              <a:rPr lang="en-US" altLang="ru-RU" b="1" dirty="0">
                <a:solidFill>
                  <a:srgbClr val="FF3300"/>
                </a:solidFill>
              </a:rPr>
              <a:t>:</a:t>
            </a:r>
            <a:r>
              <a:rPr lang="ru-RU" altLang="ru-RU" b="1" dirty="0">
                <a:solidFill>
                  <a:srgbClr val="FF3300"/>
                </a:solidFill>
              </a:rPr>
              <a:t> </a:t>
            </a:r>
            <a:r>
              <a:rPr lang="ru-RU" altLang="ru-RU" b="1" dirty="0">
                <a:solidFill>
                  <a:srgbClr val="000000"/>
                </a:solidFill>
              </a:rPr>
              <a:t>Определите страну по картинке:</a:t>
            </a:r>
          </a:p>
          <a:p>
            <a:pPr eaLnBrk="1" hangingPunct="1">
              <a:buClrTx/>
              <a:buFontTx/>
              <a:buNone/>
            </a:pPr>
            <a:r>
              <a:rPr lang="ru-RU" alt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altLang="ru-RU" b="1" dirty="0">
                <a:solidFill>
                  <a:srgbClr val="000000"/>
                </a:solidFill>
              </a:rPr>
              <a:t> </a:t>
            </a:r>
            <a:r>
              <a:rPr lang="ru-RU" altLang="ru-RU" b="1" dirty="0">
                <a:solidFill>
                  <a:schemeClr val="tx1"/>
                </a:solidFill>
              </a:rPr>
              <a:t>А) Афганистан; </a:t>
            </a:r>
            <a:r>
              <a:rPr lang="ru-RU" altLang="ru-RU" b="1" dirty="0">
                <a:solidFill>
                  <a:srgbClr val="000000"/>
                </a:solidFill>
              </a:rPr>
              <a:t>Б) Египет; В) Сирия; Г) ни один из перечисленных вариантов;</a:t>
            </a:r>
          </a:p>
          <a:p>
            <a:pPr eaLnBrk="1" hangingPunct="1">
              <a:buClrTx/>
              <a:buFontTx/>
              <a:buNone/>
            </a:pPr>
            <a:r>
              <a:rPr lang="ru-RU" altLang="ru-RU" i="1" dirty="0">
                <a:solidFill>
                  <a:srgbClr val="000000"/>
                </a:solidFill>
              </a:rPr>
              <a:t>(За правильный ответ – 1 балл)</a:t>
            </a:r>
          </a:p>
        </p:txBody>
      </p:sp>
      <p:pic>
        <p:nvPicPr>
          <p:cNvPr id="6656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313" y="1582738"/>
            <a:ext cx="8024812" cy="524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792985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1201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b="1" dirty="0">
                <a:solidFill>
                  <a:srgbClr val="FF3300"/>
                </a:solidFill>
              </a:rPr>
              <a:t>Вопрос  </a:t>
            </a:r>
            <a:r>
              <a:rPr lang="ru-RU" altLang="ru-RU" b="1" dirty="0" smtClean="0">
                <a:solidFill>
                  <a:srgbClr val="FF3300"/>
                </a:solidFill>
              </a:rPr>
              <a:t>23</a:t>
            </a:r>
            <a:r>
              <a:rPr lang="en-US" altLang="ru-RU" b="1" dirty="0" smtClean="0">
                <a:solidFill>
                  <a:srgbClr val="FF3300"/>
                </a:solidFill>
              </a:rPr>
              <a:t>:</a:t>
            </a:r>
            <a:r>
              <a:rPr lang="ru-RU" altLang="ru-RU" b="1" dirty="0" smtClean="0">
                <a:solidFill>
                  <a:srgbClr val="FF3300"/>
                </a:solidFill>
              </a:rPr>
              <a:t> </a:t>
            </a:r>
            <a:r>
              <a:rPr lang="ru-RU" altLang="ru-RU" b="1" dirty="0">
                <a:solidFill>
                  <a:srgbClr val="000000"/>
                </a:solidFill>
                <a:cs typeface="Tahoma" panose="020B0604030504040204" pitchFamily="34" charset="0"/>
              </a:rPr>
              <a:t>Определите природное явление по картинке:</a:t>
            </a:r>
          </a:p>
          <a:p>
            <a:pPr eaLnBrk="1" hangingPunct="1">
              <a:buClrTx/>
              <a:buFontTx/>
              <a:buNone/>
            </a:pPr>
            <a:r>
              <a:rPr lang="ru-RU" alt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altLang="ru-RU" b="1" dirty="0">
                <a:solidFill>
                  <a:srgbClr val="000000"/>
                </a:solidFill>
              </a:rPr>
              <a:t> А) Торнадо «Ирма»; Б) Смерч «Ирма»; В) Антициклон «Ирма»; </a:t>
            </a:r>
            <a:r>
              <a:rPr lang="ru-RU" altLang="ru-RU" b="1" dirty="0">
                <a:solidFill>
                  <a:schemeClr val="tx1"/>
                </a:solidFill>
              </a:rPr>
              <a:t>Г) ни один из перечисленных вариантов;</a:t>
            </a:r>
          </a:p>
          <a:p>
            <a:pPr eaLnBrk="1" hangingPunct="1">
              <a:buClrTx/>
              <a:buFontTx/>
              <a:buNone/>
            </a:pPr>
            <a:r>
              <a:rPr lang="ru-RU" altLang="ru-RU" i="1" dirty="0">
                <a:solidFill>
                  <a:srgbClr val="000000"/>
                </a:solidFill>
              </a:rPr>
              <a:t>(За правильный ответ – 1 балл)</a:t>
            </a:r>
          </a:p>
        </p:txBody>
      </p:sp>
      <p:pic>
        <p:nvPicPr>
          <p:cNvPr id="7270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5425" y="1871663"/>
            <a:ext cx="5246688" cy="352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2708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16575" y="2016125"/>
            <a:ext cx="3455988" cy="331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604038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ext Box 1"/>
          <p:cNvSpPr txBox="1">
            <a:spLocks noChangeArrowheads="1"/>
          </p:cNvSpPr>
          <p:nvPr/>
        </p:nvSpPr>
        <p:spPr bwMode="auto">
          <a:xfrm>
            <a:off x="0" y="179388"/>
            <a:ext cx="892175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 eaLnBrk="1" hangingPunct="1"/>
            <a:r>
              <a:rPr lang="ru-RU" altLang="ru-RU" b="1" dirty="0">
                <a:solidFill>
                  <a:srgbClr val="FF3300"/>
                </a:solidFill>
              </a:rPr>
              <a:t>Вопрос  </a:t>
            </a:r>
            <a:r>
              <a:rPr lang="ru-RU" altLang="ru-RU" b="1" dirty="0" smtClean="0">
                <a:solidFill>
                  <a:srgbClr val="FF3300"/>
                </a:solidFill>
              </a:rPr>
              <a:t>24</a:t>
            </a:r>
            <a:r>
              <a:rPr lang="en-US" altLang="ru-RU" b="1" dirty="0" smtClean="0">
                <a:solidFill>
                  <a:srgbClr val="FF3300"/>
                </a:solidFill>
              </a:rPr>
              <a:t>:</a:t>
            </a:r>
            <a:r>
              <a:rPr lang="ru-RU" altLang="ru-RU" b="1" dirty="0" smtClean="0">
                <a:solidFill>
                  <a:srgbClr val="FF3300"/>
                </a:solidFill>
              </a:rPr>
              <a:t> </a:t>
            </a:r>
            <a:r>
              <a:rPr lang="ru-RU" altLang="ru-RU" b="1" dirty="0">
                <a:solidFill>
                  <a:srgbClr val="000000"/>
                </a:solidFill>
                <a:cs typeface="Tahoma" panose="020B0604030504040204" pitchFamily="34" charset="0"/>
              </a:rPr>
              <a:t>Определите тип лавы:</a:t>
            </a:r>
          </a:p>
          <a:p>
            <a:pPr eaLnBrk="1" hangingPunct="1"/>
            <a:r>
              <a:rPr lang="ru-RU" alt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altLang="ru-RU" b="1" dirty="0">
                <a:solidFill>
                  <a:srgbClr val="000000"/>
                </a:solidFill>
              </a:rPr>
              <a:t> </a:t>
            </a:r>
            <a:r>
              <a:rPr lang="ru-RU" altLang="ru-RU" b="1" dirty="0">
                <a:solidFill>
                  <a:schemeClr val="tx1"/>
                </a:solidFill>
              </a:rPr>
              <a:t>А) Базальтовая; </a:t>
            </a:r>
            <a:r>
              <a:rPr lang="ru-RU" altLang="ru-RU" b="1" dirty="0">
                <a:solidFill>
                  <a:srgbClr val="000000"/>
                </a:solidFill>
              </a:rPr>
              <a:t>Б) Андезитовая;  В)  </a:t>
            </a:r>
            <a:r>
              <a:rPr lang="ru-RU" altLang="ru-RU" b="1" dirty="0" err="1">
                <a:solidFill>
                  <a:srgbClr val="000000"/>
                </a:solidFill>
              </a:rPr>
              <a:t>Риолитовая</a:t>
            </a:r>
            <a:r>
              <a:rPr lang="ru-RU" altLang="ru-RU" b="1" dirty="0">
                <a:solidFill>
                  <a:srgbClr val="000000"/>
                </a:solidFill>
              </a:rPr>
              <a:t>;  Г) </a:t>
            </a:r>
            <a:r>
              <a:rPr lang="ru-RU" altLang="ru-RU" b="1" dirty="0" err="1">
                <a:solidFill>
                  <a:srgbClr val="000000"/>
                </a:solidFill>
              </a:rPr>
              <a:t>Дацитовая</a:t>
            </a:r>
            <a:r>
              <a:rPr lang="ru-RU" altLang="ru-RU" b="1" dirty="0">
                <a:solidFill>
                  <a:srgbClr val="000000"/>
                </a:solidFill>
              </a:rPr>
              <a:t>;</a:t>
            </a:r>
          </a:p>
          <a:p>
            <a:r>
              <a:rPr lang="ru-RU" alt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altLang="ru-RU" i="1" dirty="0" smtClean="0">
                <a:solidFill>
                  <a:srgbClr val="000000"/>
                </a:solidFill>
              </a:rPr>
              <a:t>2 балла)</a:t>
            </a:r>
            <a:endParaRPr lang="ru-RU" altLang="ru-RU" i="1" dirty="0">
              <a:solidFill>
                <a:srgbClr val="000000"/>
              </a:solidFill>
            </a:endParaRPr>
          </a:p>
        </p:txBody>
      </p:sp>
      <p:pic>
        <p:nvPicPr>
          <p:cNvPr id="8499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67288" y="2447925"/>
            <a:ext cx="4103687" cy="280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499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563" y="2232025"/>
            <a:ext cx="4713287" cy="351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05945723"/>
      </p:ext>
    </p:extLst>
  </p:cSld>
  <p:clrMapOvr>
    <a:masterClrMapping/>
  </p:clrMapOvr>
  <p:transition spd="slow" advTm="75776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ext Box 1"/>
          <p:cNvSpPr txBox="1">
            <a:spLocks noChangeArrowheads="1"/>
          </p:cNvSpPr>
          <p:nvPr/>
        </p:nvSpPr>
        <p:spPr bwMode="auto">
          <a:xfrm>
            <a:off x="0" y="179388"/>
            <a:ext cx="892175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 eaLnBrk="1" hangingPunct="1"/>
            <a:r>
              <a:rPr lang="ru-RU" altLang="ru-RU" b="1" dirty="0">
                <a:solidFill>
                  <a:srgbClr val="FF3300"/>
                </a:solidFill>
              </a:rPr>
              <a:t>Вопрос  </a:t>
            </a:r>
            <a:r>
              <a:rPr lang="ru-RU" altLang="ru-RU" b="1" dirty="0" smtClean="0">
                <a:solidFill>
                  <a:srgbClr val="FF3300"/>
                </a:solidFill>
              </a:rPr>
              <a:t>25</a:t>
            </a:r>
            <a:r>
              <a:rPr lang="en-US" altLang="ru-RU" b="1" dirty="0" smtClean="0">
                <a:solidFill>
                  <a:srgbClr val="FF3300"/>
                </a:solidFill>
              </a:rPr>
              <a:t>:</a:t>
            </a:r>
            <a:r>
              <a:rPr lang="ru-RU" altLang="ru-RU" b="1" dirty="0" smtClean="0">
                <a:solidFill>
                  <a:srgbClr val="FF3300"/>
                </a:solidFill>
              </a:rPr>
              <a:t> </a:t>
            </a:r>
            <a:r>
              <a:rPr lang="ru-RU" altLang="ru-RU" b="1" dirty="0">
                <a:solidFill>
                  <a:srgbClr val="000000"/>
                </a:solidFill>
                <a:cs typeface="Tahoma" panose="020B0604030504040204" pitchFamily="34" charset="0"/>
              </a:rPr>
              <a:t>Определите вид транспорта:</a:t>
            </a:r>
          </a:p>
          <a:p>
            <a:pPr eaLnBrk="1" hangingPunct="1"/>
            <a:r>
              <a:rPr lang="ru-RU" alt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altLang="ru-RU" b="1" dirty="0">
                <a:solidFill>
                  <a:srgbClr val="000000"/>
                </a:solidFill>
              </a:rPr>
              <a:t> </a:t>
            </a:r>
            <a:r>
              <a:rPr lang="ru-RU" altLang="ru-RU" b="1" dirty="0">
                <a:solidFill>
                  <a:schemeClr val="tx1"/>
                </a:solidFill>
              </a:rPr>
              <a:t>А) Легкое метро; </a:t>
            </a:r>
            <a:r>
              <a:rPr lang="ru-RU" altLang="ru-RU" b="1" dirty="0">
                <a:solidFill>
                  <a:srgbClr val="000000"/>
                </a:solidFill>
              </a:rPr>
              <a:t>Б) </a:t>
            </a:r>
            <a:r>
              <a:rPr lang="ru-RU" altLang="ru-RU" b="1" dirty="0" err="1">
                <a:solidFill>
                  <a:srgbClr val="000000"/>
                </a:solidFill>
              </a:rPr>
              <a:t>Маглев</a:t>
            </a:r>
            <a:r>
              <a:rPr lang="ru-RU" altLang="ru-RU" b="1" dirty="0">
                <a:solidFill>
                  <a:srgbClr val="000000"/>
                </a:solidFill>
              </a:rPr>
              <a:t>; В) </a:t>
            </a:r>
            <a:r>
              <a:rPr lang="ru-RU" altLang="ru-RU" b="1" dirty="0" err="1">
                <a:solidFill>
                  <a:srgbClr val="000000"/>
                </a:solidFill>
              </a:rPr>
              <a:t>Автотрам</a:t>
            </a:r>
            <a:r>
              <a:rPr lang="ru-RU" altLang="ru-RU" b="1" dirty="0">
                <a:solidFill>
                  <a:srgbClr val="000000"/>
                </a:solidFill>
              </a:rPr>
              <a:t> ;  Г) Метрополитен на шинном ходу;</a:t>
            </a:r>
          </a:p>
          <a:p>
            <a:pPr eaLnBrk="1" hangingPunct="1"/>
            <a:r>
              <a:rPr lang="ru-RU" altLang="ru-RU" i="1" dirty="0">
                <a:solidFill>
                  <a:srgbClr val="000000"/>
                </a:solidFill>
              </a:rPr>
              <a:t>(За правильный ответ – 1 балл)</a:t>
            </a:r>
          </a:p>
        </p:txBody>
      </p:sp>
      <p:pic>
        <p:nvPicPr>
          <p:cNvPr id="8909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3600" y="1655763"/>
            <a:ext cx="7056438" cy="4922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66249718"/>
      </p:ext>
    </p:extLst>
  </p:cSld>
  <p:clrMapOvr>
    <a:masterClrMapping/>
  </p:clrMapOvr>
  <p:transition spd="slow" advTm="75776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b="1" dirty="0">
                <a:solidFill>
                  <a:srgbClr val="FF3300"/>
                </a:solidFill>
              </a:rPr>
              <a:t>Вопрос  </a:t>
            </a:r>
            <a:r>
              <a:rPr lang="ru-RU" altLang="ru-RU" b="1" dirty="0" smtClean="0">
                <a:solidFill>
                  <a:srgbClr val="FF3300"/>
                </a:solidFill>
              </a:rPr>
              <a:t>26</a:t>
            </a:r>
            <a:r>
              <a:rPr lang="en-US" altLang="ru-RU" b="1" dirty="0" smtClean="0">
                <a:solidFill>
                  <a:srgbClr val="FF3300"/>
                </a:solidFill>
              </a:rPr>
              <a:t>:</a:t>
            </a:r>
            <a:r>
              <a:rPr lang="ru-RU" altLang="ru-RU" b="1" dirty="0" smtClean="0">
                <a:solidFill>
                  <a:srgbClr val="FF3300"/>
                </a:solidFill>
              </a:rPr>
              <a:t> </a:t>
            </a:r>
            <a:r>
              <a:rPr lang="ru-RU" altLang="ru-RU" b="1" dirty="0">
                <a:solidFill>
                  <a:srgbClr val="000000"/>
                </a:solidFill>
              </a:rPr>
              <a:t>Какую проблему отражают данные картинки?</a:t>
            </a:r>
          </a:p>
          <a:p>
            <a:pPr eaLnBrk="1" hangingPunct="1">
              <a:buClrTx/>
              <a:buFontTx/>
              <a:buNone/>
            </a:pPr>
            <a:r>
              <a:rPr lang="ru-RU" alt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altLang="ru-RU" b="1" dirty="0">
                <a:solidFill>
                  <a:srgbClr val="000000"/>
                </a:solidFill>
              </a:rPr>
              <a:t> А) Уничтожение естественных мест обитания животных; Б) Кислотные дожди; В) Нерациональное использование электроэнергии; </a:t>
            </a:r>
            <a:r>
              <a:rPr lang="ru-RU" altLang="ru-RU" b="1" dirty="0">
                <a:solidFill>
                  <a:schemeClr val="tx1"/>
                </a:solidFill>
              </a:rPr>
              <a:t>Г) Световое загрязнение;</a:t>
            </a:r>
          </a:p>
          <a:p>
            <a:pPr>
              <a:buClrTx/>
            </a:pPr>
            <a:r>
              <a:rPr lang="ru-RU" alt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altLang="ru-RU" i="1" dirty="0" smtClean="0">
                <a:solidFill>
                  <a:srgbClr val="000000"/>
                </a:solidFill>
              </a:rPr>
              <a:t>2 балла)</a:t>
            </a:r>
            <a:endParaRPr lang="ru-RU" altLang="ru-RU" i="1" dirty="0">
              <a:solidFill>
                <a:srgbClr val="000000"/>
              </a:solidFill>
            </a:endParaRPr>
          </a:p>
        </p:txBody>
      </p:sp>
      <p:pic>
        <p:nvPicPr>
          <p:cNvPr id="3789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3263" y="4248150"/>
            <a:ext cx="3255962" cy="2538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892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35488" y="4319588"/>
            <a:ext cx="3816350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893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48150" y="1368425"/>
            <a:ext cx="4464050" cy="2611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894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65263"/>
            <a:ext cx="3430588" cy="271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390210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ext Box 1"/>
          <p:cNvSpPr txBox="1">
            <a:spLocks noChangeArrowheads="1"/>
          </p:cNvSpPr>
          <p:nvPr/>
        </p:nvSpPr>
        <p:spPr bwMode="auto">
          <a:xfrm>
            <a:off x="0" y="179388"/>
            <a:ext cx="892175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 eaLnBrk="1" hangingPunct="1"/>
            <a:r>
              <a:rPr lang="ru-RU" altLang="ru-RU" b="1" dirty="0">
                <a:solidFill>
                  <a:srgbClr val="FF3300"/>
                </a:solidFill>
              </a:rPr>
              <a:t>Вопрос  </a:t>
            </a:r>
            <a:r>
              <a:rPr lang="ru-RU" altLang="ru-RU" b="1" dirty="0" smtClean="0">
                <a:solidFill>
                  <a:srgbClr val="FF3300"/>
                </a:solidFill>
              </a:rPr>
              <a:t>27</a:t>
            </a:r>
            <a:r>
              <a:rPr lang="en-US" altLang="ru-RU" b="1" dirty="0" smtClean="0">
                <a:solidFill>
                  <a:srgbClr val="FF3300"/>
                </a:solidFill>
              </a:rPr>
              <a:t>:</a:t>
            </a:r>
            <a:r>
              <a:rPr lang="ru-RU" altLang="ru-RU" b="1" dirty="0" smtClean="0">
                <a:solidFill>
                  <a:srgbClr val="FF3300"/>
                </a:solidFill>
              </a:rPr>
              <a:t> </a:t>
            </a:r>
            <a:r>
              <a:rPr lang="ru-RU" altLang="ru-RU" b="1" dirty="0">
                <a:solidFill>
                  <a:srgbClr val="000000"/>
                </a:solidFill>
                <a:cs typeface="Tahoma" panose="020B0604030504040204" pitchFamily="34" charset="0"/>
              </a:rPr>
              <a:t>Назовите автора концентрической модели городов:</a:t>
            </a:r>
          </a:p>
          <a:p>
            <a:pPr eaLnBrk="1" hangingPunct="1"/>
            <a:r>
              <a:rPr lang="ru-RU" alt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altLang="ru-RU" b="1" dirty="0">
                <a:solidFill>
                  <a:srgbClr val="000000"/>
                </a:solidFill>
              </a:rPr>
              <a:t> </a:t>
            </a:r>
            <a:r>
              <a:rPr lang="ru-RU" altLang="ru-RU" b="1" dirty="0">
                <a:solidFill>
                  <a:schemeClr val="tx1"/>
                </a:solidFill>
              </a:rPr>
              <a:t>А) </a:t>
            </a:r>
            <a:r>
              <a:rPr lang="ru-RU" altLang="ru-RU" b="1" dirty="0" err="1">
                <a:solidFill>
                  <a:schemeClr val="tx1"/>
                </a:solidFill>
              </a:rPr>
              <a:t>Хойт</a:t>
            </a:r>
            <a:r>
              <a:rPr lang="ru-RU" altLang="ru-RU" b="1" dirty="0">
                <a:solidFill>
                  <a:schemeClr val="tx1"/>
                </a:solidFill>
              </a:rPr>
              <a:t>; </a:t>
            </a:r>
            <a:r>
              <a:rPr lang="ru-RU" altLang="ru-RU" b="1" dirty="0">
                <a:solidFill>
                  <a:srgbClr val="000000"/>
                </a:solidFill>
              </a:rPr>
              <a:t>Б) Ульман;  В)  </a:t>
            </a:r>
            <a:r>
              <a:rPr lang="ru-RU" altLang="ru-RU" b="1" dirty="0" err="1">
                <a:solidFill>
                  <a:srgbClr val="000000"/>
                </a:solidFill>
              </a:rPr>
              <a:t>Бёрджес</a:t>
            </a:r>
            <a:r>
              <a:rPr lang="ru-RU" altLang="ru-RU" b="1" dirty="0">
                <a:solidFill>
                  <a:srgbClr val="000000"/>
                </a:solidFill>
              </a:rPr>
              <a:t>;  Г) Харрис;</a:t>
            </a:r>
          </a:p>
          <a:p>
            <a:r>
              <a:rPr lang="ru-RU" alt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altLang="ru-RU" i="1" dirty="0" smtClean="0">
                <a:solidFill>
                  <a:srgbClr val="000000"/>
                </a:solidFill>
              </a:rPr>
              <a:t>2 балла)</a:t>
            </a:r>
            <a:endParaRPr lang="ru-RU" altLang="ru-RU" i="1" dirty="0">
              <a:solidFill>
                <a:srgbClr val="000000"/>
              </a:solidFill>
            </a:endParaRPr>
          </a:p>
        </p:txBody>
      </p:sp>
      <p:pic>
        <p:nvPicPr>
          <p:cNvPr id="9113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00225" y="2611438"/>
            <a:ext cx="5200650" cy="307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3227047"/>
      </p:ext>
    </p:extLst>
  </p:cSld>
  <p:clrMapOvr>
    <a:masterClrMapping/>
  </p:clrMapOvr>
  <p:transition spd="slow" advTm="75776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Вопрос  1</a:t>
            </a:r>
            <a:r>
              <a:rPr lang="en-US" altLang="ru-RU" b="1" dirty="0" smtClean="0">
                <a:solidFill>
                  <a:srgbClr val="FF3300"/>
                </a:solidFill>
              </a:rPr>
              <a:t>:</a:t>
            </a:r>
            <a:r>
              <a:rPr lang="ru-RU" altLang="ru-RU" b="1" dirty="0" smtClean="0">
                <a:solidFill>
                  <a:srgbClr val="FF3300"/>
                </a:solidFill>
              </a:rPr>
              <a:t> </a:t>
            </a:r>
            <a:r>
              <a:rPr lang="ru-RU" altLang="ru-RU" b="1" dirty="0" smtClean="0"/>
              <a:t>Какой способ картографического изображения использовался при составлении данных карт? </a:t>
            </a:r>
            <a:endParaRPr lang="ru-RU" altLang="ru-RU" b="1" dirty="0"/>
          </a:p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Варианты ответа</a:t>
            </a:r>
            <a:r>
              <a:rPr lang="ru-RU" altLang="ru-RU" b="1" dirty="0" smtClean="0">
                <a:solidFill>
                  <a:srgbClr val="FF3300"/>
                </a:solidFill>
              </a:rPr>
              <a:t>: </a:t>
            </a:r>
            <a:r>
              <a:rPr lang="ru-RU" altLang="ru-RU" b="1" dirty="0"/>
              <a:t>А) </a:t>
            </a:r>
            <a:r>
              <a:rPr lang="ru-RU" altLang="ru-RU" b="1" dirty="0" smtClean="0"/>
              <a:t>картодиаграмм</a:t>
            </a:r>
            <a:r>
              <a:rPr lang="en-US" altLang="ru-RU" b="1" dirty="0" smtClean="0"/>
              <a:t>; </a:t>
            </a:r>
            <a:r>
              <a:rPr lang="ru-RU" altLang="ru-RU" b="1" dirty="0" smtClean="0"/>
              <a:t>Б) картограмм</a:t>
            </a:r>
            <a:r>
              <a:rPr lang="en-US" altLang="ru-RU" b="1" dirty="0" smtClean="0"/>
              <a:t>; </a:t>
            </a:r>
            <a:r>
              <a:rPr lang="ru-RU" altLang="ru-RU" b="1" dirty="0" smtClean="0"/>
              <a:t>В) изолиний</a:t>
            </a:r>
            <a:r>
              <a:rPr lang="en-US" altLang="ru-RU" b="1" dirty="0" smtClean="0"/>
              <a:t>; </a:t>
            </a:r>
            <a:r>
              <a:rPr lang="ru-RU" altLang="ru-RU" b="1" dirty="0" smtClean="0"/>
              <a:t/>
            </a:r>
            <a:br>
              <a:rPr lang="ru-RU" altLang="ru-RU" b="1" dirty="0" smtClean="0"/>
            </a:br>
            <a:r>
              <a:rPr lang="ru-RU" altLang="ru-RU" b="1" dirty="0" smtClean="0"/>
              <a:t>Г) точечный способ</a:t>
            </a:r>
            <a:endParaRPr lang="ru-RU" altLang="ru-RU" b="1" dirty="0"/>
          </a:p>
          <a:p>
            <a:pPr algn="just" eaLnBrk="1" hangingPunct="1"/>
            <a:r>
              <a:rPr lang="ru-RU" alt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altLang="ru-RU" i="1" dirty="0" smtClean="0">
                <a:solidFill>
                  <a:srgbClr val="000000"/>
                </a:solidFill>
              </a:rPr>
              <a:t>2 балла)</a:t>
            </a:r>
            <a:endParaRPr lang="ru-RU" altLang="ru-RU" i="1" dirty="0">
              <a:solidFill>
                <a:srgbClr val="FF0000"/>
              </a:solidFill>
            </a:endParaRPr>
          </a:p>
        </p:txBody>
      </p:sp>
      <p:pic>
        <p:nvPicPr>
          <p:cNvPr id="10242" name="Picture 2" descr="http://analogindex.ru/image/161081/1024x1024/kartogramma-na-at-sie-uvlekatel-noe-a-href-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19339"/>
            <a:ext cx="5322627" cy="2787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s://im0-tub-by.yandex.net/i?id=ce6afe8612ec546006942f834fe780c0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08700" y="2319445"/>
            <a:ext cx="3035300" cy="3531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s://metricmaps.files.wordpress.com/2017/05/milk-vs-sod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0214" y="4315677"/>
            <a:ext cx="5013548" cy="2477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11697498"/>
      </p:ext>
    </p:extLst>
  </p:cSld>
  <p:clrMapOvr>
    <a:masterClrMapping/>
  </p:clrMapOvr>
  <p:transition spd="slow" advClick="0" advTm="7200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Text Box 1"/>
          <p:cNvSpPr txBox="1">
            <a:spLocks noChangeArrowheads="1"/>
          </p:cNvSpPr>
          <p:nvPr/>
        </p:nvSpPr>
        <p:spPr bwMode="auto">
          <a:xfrm>
            <a:off x="0" y="179388"/>
            <a:ext cx="892175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 eaLnBrk="1" hangingPunct="1"/>
            <a:r>
              <a:rPr lang="ru-RU" altLang="ru-RU" b="1" dirty="0">
                <a:solidFill>
                  <a:srgbClr val="FF3300"/>
                </a:solidFill>
              </a:rPr>
              <a:t>Вопрос  </a:t>
            </a:r>
            <a:r>
              <a:rPr lang="ru-RU" altLang="ru-RU" b="1" dirty="0" smtClean="0">
                <a:solidFill>
                  <a:srgbClr val="FF3300"/>
                </a:solidFill>
              </a:rPr>
              <a:t>28</a:t>
            </a:r>
            <a:r>
              <a:rPr lang="en-US" altLang="ru-RU" b="1" dirty="0" smtClean="0">
                <a:solidFill>
                  <a:srgbClr val="FF3300"/>
                </a:solidFill>
              </a:rPr>
              <a:t>:</a:t>
            </a:r>
            <a:r>
              <a:rPr lang="ru-RU" altLang="ru-RU" b="1" dirty="0" smtClean="0">
                <a:solidFill>
                  <a:srgbClr val="FF3300"/>
                </a:solidFill>
              </a:rPr>
              <a:t> </a:t>
            </a:r>
            <a:r>
              <a:rPr lang="ru-RU" altLang="ru-RU" b="1" dirty="0">
                <a:solidFill>
                  <a:srgbClr val="000000"/>
                </a:solidFill>
                <a:cs typeface="Tahoma" panose="020B0604030504040204" pitchFamily="34" charset="0"/>
              </a:rPr>
              <a:t>При каких условиях чаще всего возникает данное явление?</a:t>
            </a:r>
          </a:p>
          <a:p>
            <a:pPr eaLnBrk="1" hangingPunct="1"/>
            <a:r>
              <a:rPr lang="ru-RU" alt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altLang="ru-RU" b="1" dirty="0">
                <a:solidFill>
                  <a:srgbClr val="000000"/>
                </a:solidFill>
              </a:rPr>
              <a:t> </a:t>
            </a:r>
            <a:r>
              <a:rPr lang="ru-RU" altLang="ru-RU" b="1" dirty="0">
                <a:solidFill>
                  <a:schemeClr val="tx1"/>
                </a:solidFill>
              </a:rPr>
              <a:t>А) Антициклональные; </a:t>
            </a:r>
            <a:r>
              <a:rPr lang="ru-RU" altLang="ru-RU" b="1" dirty="0">
                <a:solidFill>
                  <a:srgbClr val="000000"/>
                </a:solidFill>
              </a:rPr>
              <a:t>Б) Циклональные;  В) Смешанные;  Г) Всё вышеперечисленное;</a:t>
            </a:r>
          </a:p>
          <a:p>
            <a:r>
              <a:rPr lang="ru-RU" alt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altLang="ru-RU" i="1" dirty="0" smtClean="0">
                <a:solidFill>
                  <a:srgbClr val="000000"/>
                </a:solidFill>
              </a:rPr>
              <a:t>2 балла)</a:t>
            </a:r>
            <a:endParaRPr lang="ru-RU" altLang="ru-RU" i="1" dirty="0">
              <a:solidFill>
                <a:srgbClr val="000000"/>
              </a:solidFill>
            </a:endParaRPr>
          </a:p>
        </p:txBody>
      </p:sp>
      <p:pic>
        <p:nvPicPr>
          <p:cNvPr id="9318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68425" y="2016125"/>
            <a:ext cx="6276975" cy="408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84988200"/>
      </p:ext>
    </p:extLst>
  </p:cSld>
  <p:clrMapOvr>
    <a:masterClrMapping/>
  </p:clrMapOvr>
  <p:transition spd="slow" advTm="75776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1201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b="1" dirty="0">
                <a:solidFill>
                  <a:srgbClr val="FF3300"/>
                </a:solidFill>
              </a:rPr>
              <a:t>Вопрос  </a:t>
            </a:r>
            <a:r>
              <a:rPr lang="ru-RU" altLang="ru-RU" b="1" dirty="0" smtClean="0">
                <a:solidFill>
                  <a:srgbClr val="FF3300"/>
                </a:solidFill>
              </a:rPr>
              <a:t>29</a:t>
            </a:r>
            <a:r>
              <a:rPr lang="en-US" altLang="ru-RU" b="1" dirty="0" smtClean="0">
                <a:solidFill>
                  <a:srgbClr val="FF3300"/>
                </a:solidFill>
              </a:rPr>
              <a:t>:</a:t>
            </a:r>
            <a:r>
              <a:rPr lang="ru-RU" altLang="ru-RU" b="1" dirty="0" smtClean="0">
                <a:solidFill>
                  <a:srgbClr val="FF3300"/>
                </a:solidFill>
              </a:rPr>
              <a:t> </a:t>
            </a:r>
            <a:r>
              <a:rPr lang="ru-RU" altLang="ru-RU" b="1" dirty="0">
                <a:solidFill>
                  <a:srgbClr val="000000"/>
                </a:solidFill>
              </a:rPr>
              <a:t>Какой народ, принадлежащий к Уральской языковой семье, населяет данную территорию?</a:t>
            </a:r>
          </a:p>
          <a:p>
            <a:pPr eaLnBrk="1" hangingPunct="1">
              <a:buClrTx/>
              <a:buFontTx/>
              <a:buNone/>
            </a:pPr>
            <a:r>
              <a:rPr lang="ru-RU" alt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altLang="ru-RU" b="1" dirty="0">
                <a:solidFill>
                  <a:srgbClr val="000000"/>
                </a:solidFill>
              </a:rPr>
              <a:t> А) Якуты; </a:t>
            </a:r>
            <a:r>
              <a:rPr lang="ru-RU" altLang="ru-RU" b="1" dirty="0">
                <a:solidFill>
                  <a:schemeClr val="tx1"/>
                </a:solidFill>
              </a:rPr>
              <a:t>Б) Саамы; </a:t>
            </a:r>
            <a:r>
              <a:rPr lang="ru-RU" altLang="ru-RU" b="1" dirty="0">
                <a:solidFill>
                  <a:srgbClr val="000000"/>
                </a:solidFill>
              </a:rPr>
              <a:t>В) Удмурты; Г) Чукчи;</a:t>
            </a:r>
          </a:p>
          <a:p>
            <a:pPr>
              <a:buClrTx/>
            </a:pPr>
            <a:r>
              <a:rPr lang="ru-RU" alt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altLang="ru-RU" i="1" dirty="0" smtClean="0">
                <a:solidFill>
                  <a:srgbClr val="000000"/>
                </a:solidFill>
              </a:rPr>
              <a:t>2 балла)</a:t>
            </a:r>
            <a:endParaRPr lang="ru-RU" altLang="ru-RU" i="1" dirty="0">
              <a:solidFill>
                <a:srgbClr val="000000"/>
              </a:solidFill>
            </a:endParaRPr>
          </a:p>
        </p:txBody>
      </p:sp>
      <p:pic>
        <p:nvPicPr>
          <p:cNvPr id="5837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7338" y="1584325"/>
            <a:ext cx="8620125" cy="511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705595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b="1" dirty="0">
                <a:solidFill>
                  <a:srgbClr val="FF3300"/>
                </a:solidFill>
              </a:rPr>
              <a:t>Вопрос  </a:t>
            </a:r>
            <a:r>
              <a:rPr lang="ru-RU" altLang="ru-RU" b="1" dirty="0" smtClean="0">
                <a:solidFill>
                  <a:srgbClr val="FF3300"/>
                </a:solidFill>
              </a:rPr>
              <a:t>30</a:t>
            </a:r>
            <a:r>
              <a:rPr lang="en-US" altLang="ru-RU" b="1" dirty="0" smtClean="0">
                <a:solidFill>
                  <a:srgbClr val="FF3300"/>
                </a:solidFill>
              </a:rPr>
              <a:t>:</a:t>
            </a:r>
            <a:r>
              <a:rPr lang="ru-RU" altLang="ru-RU" b="1" dirty="0" smtClean="0">
                <a:solidFill>
                  <a:srgbClr val="FF3300"/>
                </a:solidFill>
              </a:rPr>
              <a:t> </a:t>
            </a:r>
            <a:r>
              <a:rPr lang="ru-RU" altLang="ru-RU" b="1" dirty="0">
                <a:solidFill>
                  <a:srgbClr val="000000"/>
                </a:solidFill>
              </a:rPr>
              <a:t>Какой тип природных катастроф отражают данные изображения?</a:t>
            </a:r>
          </a:p>
          <a:p>
            <a:pPr eaLnBrk="1" hangingPunct="1">
              <a:buClrTx/>
              <a:buFontTx/>
              <a:buNone/>
            </a:pPr>
            <a:r>
              <a:rPr lang="ru-RU" alt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altLang="ru-RU" b="1" dirty="0">
                <a:solidFill>
                  <a:srgbClr val="000000"/>
                </a:solidFill>
              </a:rPr>
              <a:t> А) </a:t>
            </a:r>
            <a:r>
              <a:rPr lang="ru-RU" altLang="ru-RU" b="1" dirty="0">
                <a:solidFill>
                  <a:srgbClr val="000000"/>
                </a:solidFill>
                <a:cs typeface="Tahoma" panose="020B0604030504040204" pitchFamily="34" charset="0"/>
              </a:rPr>
              <a:t>Геологические/геоморфологические</a:t>
            </a:r>
            <a:r>
              <a:rPr lang="ru-RU" altLang="ru-RU" b="1" dirty="0">
                <a:solidFill>
                  <a:srgbClr val="000000"/>
                </a:solidFill>
              </a:rPr>
              <a:t>; Б) </a:t>
            </a:r>
            <a:r>
              <a:rPr lang="ru-RU" altLang="ru-RU" b="1" dirty="0">
                <a:solidFill>
                  <a:srgbClr val="000000"/>
                </a:solidFill>
                <a:cs typeface="Tahoma" panose="020B0604030504040204" pitchFamily="34" charset="0"/>
              </a:rPr>
              <a:t>Атмосферные (климатические)</a:t>
            </a:r>
            <a:r>
              <a:rPr lang="ru-RU" altLang="ru-RU" b="1" dirty="0">
                <a:solidFill>
                  <a:srgbClr val="000000"/>
                </a:solidFill>
              </a:rPr>
              <a:t>; </a:t>
            </a:r>
            <a:r>
              <a:rPr lang="ru-RU" altLang="ru-RU" b="1" dirty="0">
                <a:solidFill>
                  <a:schemeClr val="tx1"/>
                </a:solidFill>
              </a:rPr>
              <a:t>В) Биологические;</a:t>
            </a:r>
            <a:r>
              <a:rPr lang="ru-RU" altLang="ru-RU" b="1" dirty="0">
                <a:solidFill>
                  <a:srgbClr val="FF0000"/>
                </a:solidFill>
              </a:rPr>
              <a:t> </a:t>
            </a:r>
            <a:r>
              <a:rPr lang="ru-RU" altLang="ru-RU" b="1" dirty="0">
                <a:solidFill>
                  <a:srgbClr val="000000"/>
                </a:solidFill>
              </a:rPr>
              <a:t>Г) Смешанные</a:t>
            </a:r>
            <a:r>
              <a:rPr lang="ru-RU" altLang="ru-RU" b="1" dirty="0">
                <a:solidFill>
                  <a:srgbClr val="000000"/>
                </a:solidFill>
                <a:cs typeface="Tahoma" panose="020B0604030504040204" pitchFamily="34" charset="0"/>
              </a:rPr>
              <a:t>?</a:t>
            </a:r>
          </a:p>
          <a:p>
            <a:pPr>
              <a:buClrTx/>
            </a:pPr>
            <a:r>
              <a:rPr lang="ru-RU" alt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altLang="ru-RU" i="1" dirty="0" smtClean="0">
                <a:solidFill>
                  <a:srgbClr val="000000"/>
                </a:solidFill>
              </a:rPr>
              <a:t>2 балла)</a:t>
            </a:r>
            <a:endParaRPr lang="ru-RU" altLang="ru-RU" i="1" dirty="0">
              <a:solidFill>
                <a:srgbClr val="000000"/>
              </a:solidFill>
            </a:endParaRPr>
          </a:p>
        </p:txBody>
      </p:sp>
      <p:pic>
        <p:nvPicPr>
          <p:cNvPr id="7475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88" y="2303463"/>
            <a:ext cx="4424362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475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72113" y="1557338"/>
            <a:ext cx="3273425" cy="2401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4757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84775" y="4143375"/>
            <a:ext cx="3878263" cy="247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35506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Вопрос  </a:t>
            </a:r>
            <a:r>
              <a:rPr lang="ru-RU" altLang="ru-RU" b="1" dirty="0" smtClean="0">
                <a:solidFill>
                  <a:srgbClr val="FF3300"/>
                </a:solidFill>
              </a:rPr>
              <a:t>2</a:t>
            </a:r>
            <a:r>
              <a:rPr lang="en-US" altLang="ru-RU" b="1" dirty="0" smtClean="0">
                <a:solidFill>
                  <a:srgbClr val="FF3300"/>
                </a:solidFill>
              </a:rPr>
              <a:t>:</a:t>
            </a:r>
            <a:r>
              <a:rPr lang="ru-RU" altLang="ru-RU" b="1" dirty="0" smtClean="0">
                <a:solidFill>
                  <a:srgbClr val="FF3300"/>
                </a:solidFill>
              </a:rPr>
              <a:t> </a:t>
            </a:r>
            <a:r>
              <a:rPr lang="ru-RU" altLang="ru-RU" b="1" dirty="0" smtClean="0"/>
              <a:t>Определите показатель, изображенный на карте. </a:t>
            </a:r>
            <a:endParaRPr lang="ru-RU" altLang="ru-RU" b="1" dirty="0"/>
          </a:p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Варианты ответа</a:t>
            </a:r>
            <a:r>
              <a:rPr lang="ru-RU" altLang="ru-RU" b="1" dirty="0" smtClean="0">
                <a:solidFill>
                  <a:srgbClr val="FF3300"/>
                </a:solidFill>
              </a:rPr>
              <a:t>: </a:t>
            </a:r>
            <a:r>
              <a:rPr lang="ru-RU" altLang="ru-RU" b="1" dirty="0" smtClean="0"/>
              <a:t>А) доля сельского населения</a:t>
            </a:r>
            <a:r>
              <a:rPr lang="en-US" altLang="ru-RU" b="1" dirty="0" smtClean="0"/>
              <a:t>;</a:t>
            </a:r>
            <a:r>
              <a:rPr lang="ru-RU" altLang="ru-RU" b="1" dirty="0" smtClean="0"/>
              <a:t> Б) доля мужского населения</a:t>
            </a:r>
            <a:r>
              <a:rPr lang="en-US" altLang="ru-RU" b="1" dirty="0" smtClean="0"/>
              <a:t>;</a:t>
            </a:r>
            <a:r>
              <a:rPr lang="ru-RU" altLang="ru-RU" b="1" dirty="0" smtClean="0"/>
              <a:t> В) численность населения</a:t>
            </a:r>
            <a:r>
              <a:rPr lang="en-US" altLang="ru-RU" b="1" dirty="0" smtClean="0"/>
              <a:t>;</a:t>
            </a:r>
            <a:r>
              <a:rPr lang="ru-RU" altLang="ru-RU" b="1" dirty="0" smtClean="0"/>
              <a:t> Г)</a:t>
            </a:r>
            <a:r>
              <a:rPr lang="en-US" altLang="ru-RU" b="1" dirty="0" smtClean="0"/>
              <a:t> </a:t>
            </a:r>
            <a:r>
              <a:rPr lang="ru-RU" altLang="ru-RU" b="1" dirty="0" smtClean="0"/>
              <a:t>доля населения старше 60 лет.</a:t>
            </a:r>
            <a:endParaRPr lang="ru-RU" altLang="ru-RU" b="1" dirty="0"/>
          </a:p>
          <a:p>
            <a:pPr algn="just" eaLnBrk="1" hangingPunct="1"/>
            <a:r>
              <a:rPr lang="ru-RU" alt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altLang="ru-RU" i="1" dirty="0" smtClean="0">
                <a:solidFill>
                  <a:srgbClr val="000000"/>
                </a:solidFill>
              </a:rPr>
              <a:t>2 балла)</a:t>
            </a:r>
            <a:endParaRPr lang="ru-RU" altLang="ru-RU" i="1" dirty="0">
              <a:solidFill>
                <a:srgbClr val="FF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782" y="1200329"/>
            <a:ext cx="7056437" cy="5614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70708443"/>
      </p:ext>
    </p:extLst>
  </p:cSld>
  <p:clrMapOvr>
    <a:masterClrMapping/>
  </p:clrMapOvr>
  <p:transition spd="slow" advClick="0" advTm="72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Вопрос  </a:t>
            </a:r>
            <a:r>
              <a:rPr lang="ru-RU" altLang="ru-RU" b="1" dirty="0" smtClean="0">
                <a:solidFill>
                  <a:srgbClr val="FF3300"/>
                </a:solidFill>
              </a:rPr>
              <a:t>3</a:t>
            </a:r>
            <a:r>
              <a:rPr lang="en-US" altLang="ru-RU" b="1" dirty="0" smtClean="0">
                <a:solidFill>
                  <a:srgbClr val="FF3300"/>
                </a:solidFill>
              </a:rPr>
              <a:t>:</a:t>
            </a:r>
            <a:r>
              <a:rPr lang="ru-RU" altLang="ru-RU" b="1" dirty="0" smtClean="0">
                <a:solidFill>
                  <a:srgbClr val="FF3300"/>
                </a:solidFill>
              </a:rPr>
              <a:t> </a:t>
            </a:r>
            <a:r>
              <a:rPr lang="ru-RU" altLang="ru-RU" b="1" dirty="0" smtClean="0"/>
              <a:t>Как называются водоёмы, где практически отсутствует циркуляция между слоями с различной степенью минерализации вод</a:t>
            </a:r>
            <a:r>
              <a:rPr lang="en-US" altLang="ru-RU" b="1" dirty="0" smtClean="0"/>
              <a:t>?</a:t>
            </a:r>
            <a:r>
              <a:rPr lang="ru-RU" altLang="ru-RU" b="1" dirty="0" smtClean="0"/>
              <a:t> </a:t>
            </a:r>
            <a:endParaRPr lang="ru-RU" altLang="ru-RU" b="1" dirty="0"/>
          </a:p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Варианты ответа</a:t>
            </a:r>
            <a:r>
              <a:rPr lang="ru-RU" altLang="ru-RU" b="1" dirty="0" smtClean="0">
                <a:solidFill>
                  <a:srgbClr val="FF3300"/>
                </a:solidFill>
              </a:rPr>
              <a:t>:</a:t>
            </a:r>
            <a:r>
              <a:rPr lang="en-US" altLang="ru-RU" b="1" dirty="0" smtClean="0">
                <a:solidFill>
                  <a:srgbClr val="FF3300"/>
                </a:solidFill>
              </a:rPr>
              <a:t> </a:t>
            </a:r>
            <a:r>
              <a:rPr lang="ru-RU" altLang="ru-RU" b="1" dirty="0"/>
              <a:t>А) </a:t>
            </a:r>
            <a:r>
              <a:rPr lang="ru-RU" altLang="ru-RU" b="1" dirty="0" err="1" smtClean="0"/>
              <a:t>меромиктические</a:t>
            </a:r>
            <a:r>
              <a:rPr lang="en-US" altLang="ru-RU" b="1" dirty="0" smtClean="0"/>
              <a:t>;</a:t>
            </a:r>
            <a:r>
              <a:rPr lang="ru-RU" altLang="ru-RU" b="1" dirty="0" smtClean="0"/>
              <a:t> </a:t>
            </a:r>
            <a:r>
              <a:rPr lang="ru-RU" altLang="ru-RU" b="1" dirty="0"/>
              <a:t>Б) </a:t>
            </a:r>
            <a:r>
              <a:rPr lang="ru-RU" altLang="ru-RU" b="1" dirty="0" err="1" smtClean="0"/>
              <a:t>эвтрофные</a:t>
            </a:r>
            <a:r>
              <a:rPr lang="en-US" altLang="ru-RU" b="1" dirty="0" smtClean="0"/>
              <a:t>;</a:t>
            </a:r>
            <a:r>
              <a:rPr lang="ru-RU" altLang="ru-RU" b="1" dirty="0" smtClean="0"/>
              <a:t> В</a:t>
            </a:r>
            <a:r>
              <a:rPr lang="ru-RU" altLang="ru-RU" b="1" dirty="0"/>
              <a:t>) </a:t>
            </a:r>
            <a:r>
              <a:rPr lang="ru-RU" altLang="ru-RU" b="1" dirty="0" smtClean="0"/>
              <a:t>тектонические</a:t>
            </a:r>
            <a:r>
              <a:rPr lang="en-US" altLang="ru-RU" b="1" dirty="0" smtClean="0"/>
              <a:t>;</a:t>
            </a:r>
            <a:r>
              <a:rPr lang="ru-RU" altLang="ru-RU" b="1" dirty="0" smtClean="0"/>
              <a:t> </a:t>
            </a:r>
            <a:br>
              <a:rPr lang="ru-RU" altLang="ru-RU" b="1" dirty="0" smtClean="0"/>
            </a:br>
            <a:r>
              <a:rPr lang="ru-RU" altLang="ru-RU" b="1" dirty="0" smtClean="0"/>
              <a:t>Г) </a:t>
            </a:r>
            <a:r>
              <a:rPr lang="ru-RU" altLang="ru-RU" b="1" dirty="0" err="1" smtClean="0"/>
              <a:t>олиготрофные</a:t>
            </a:r>
            <a:r>
              <a:rPr lang="en-US" altLang="ru-RU" b="1" dirty="0" smtClean="0"/>
              <a:t>;</a:t>
            </a:r>
            <a:endParaRPr lang="ru-RU" altLang="ru-RU" b="1" dirty="0"/>
          </a:p>
          <a:p>
            <a:pPr algn="just" eaLnBrk="1" hangingPunct="1"/>
            <a:r>
              <a:rPr lang="ru-RU" alt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altLang="ru-RU" i="1" dirty="0" smtClean="0">
                <a:solidFill>
                  <a:srgbClr val="000000"/>
                </a:solidFill>
              </a:rPr>
              <a:t>2 балла)</a:t>
            </a:r>
            <a:endParaRPr lang="ru-RU" altLang="ru-RU" i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4575" y="1493361"/>
            <a:ext cx="7502525" cy="5364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25749463"/>
      </p:ext>
    </p:extLst>
  </p:cSld>
  <p:clrMapOvr>
    <a:masterClrMapping/>
  </p:clrMapOvr>
  <p:transition spd="slow" advClick="0" advTm="72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Вопрос  </a:t>
            </a:r>
            <a:r>
              <a:rPr lang="ru-RU" altLang="ru-RU" b="1" dirty="0" smtClean="0">
                <a:solidFill>
                  <a:srgbClr val="FF3300"/>
                </a:solidFill>
              </a:rPr>
              <a:t>4</a:t>
            </a:r>
            <a:r>
              <a:rPr lang="en-US" altLang="ru-RU" b="1" dirty="0" smtClean="0">
                <a:solidFill>
                  <a:srgbClr val="FF3300"/>
                </a:solidFill>
              </a:rPr>
              <a:t>:</a:t>
            </a:r>
            <a:r>
              <a:rPr lang="ru-RU" altLang="ru-RU" b="1" dirty="0" smtClean="0">
                <a:solidFill>
                  <a:srgbClr val="FF3300"/>
                </a:solidFill>
              </a:rPr>
              <a:t> </a:t>
            </a:r>
            <a:r>
              <a:rPr lang="ru-RU" altLang="ru-RU" b="1" dirty="0" smtClean="0"/>
              <a:t>Как называется форма ледникового рельефа, представленная на рисунке?</a:t>
            </a:r>
            <a:endParaRPr lang="ru-RU" altLang="ru-RU" b="1" dirty="0"/>
          </a:p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Варианты ответа</a:t>
            </a:r>
            <a:r>
              <a:rPr lang="ru-RU" altLang="ru-RU" b="1" dirty="0" smtClean="0">
                <a:solidFill>
                  <a:srgbClr val="FF3300"/>
                </a:solidFill>
              </a:rPr>
              <a:t>: </a:t>
            </a:r>
            <a:r>
              <a:rPr lang="ru-RU" altLang="ru-RU" b="1" dirty="0" smtClean="0"/>
              <a:t>А) кар Б</a:t>
            </a:r>
            <a:r>
              <a:rPr lang="ru-RU" altLang="ru-RU" b="1" dirty="0"/>
              <a:t>) </a:t>
            </a:r>
            <a:r>
              <a:rPr lang="ru-RU" altLang="ru-RU" b="1" dirty="0" err="1" smtClean="0"/>
              <a:t>кальгаспоры</a:t>
            </a:r>
            <a:r>
              <a:rPr lang="ru-RU" altLang="ru-RU" b="1" dirty="0" smtClean="0"/>
              <a:t> В) ледопад Г) фирн</a:t>
            </a:r>
            <a:endParaRPr lang="ru-RU" altLang="ru-RU" b="1" dirty="0"/>
          </a:p>
          <a:p>
            <a:pPr algn="just" eaLnBrk="1" hangingPunct="1"/>
            <a:r>
              <a:rPr lang="ru-RU" alt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altLang="ru-RU" i="1" dirty="0" smtClean="0">
                <a:solidFill>
                  <a:srgbClr val="000000"/>
                </a:solidFill>
              </a:rPr>
              <a:t>2 балла)</a:t>
            </a:r>
            <a:endParaRPr lang="ru-RU" altLang="ru-RU" i="1" dirty="0">
              <a:solidFill>
                <a:srgbClr val="FF0000"/>
              </a:solidFill>
            </a:endParaRPr>
          </a:p>
        </p:txBody>
      </p:sp>
      <p:pic>
        <p:nvPicPr>
          <p:cNvPr id="1028" name="Picture 4" descr="File:Penitentes Upper Rio Blanco Argentin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4050" y="1371600"/>
            <a:ext cx="8097012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54349555"/>
      </p:ext>
    </p:extLst>
  </p:cSld>
  <p:clrMapOvr>
    <a:masterClrMapping/>
  </p:clrMapOvr>
  <p:transition spd="slow" advClick="0" advTm="72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Вопрос  </a:t>
            </a:r>
            <a:r>
              <a:rPr lang="ru-RU" altLang="ru-RU" b="1" dirty="0" smtClean="0">
                <a:solidFill>
                  <a:srgbClr val="FF3300"/>
                </a:solidFill>
              </a:rPr>
              <a:t>5</a:t>
            </a:r>
            <a:r>
              <a:rPr lang="en-US" altLang="ru-RU" b="1" dirty="0" smtClean="0">
                <a:solidFill>
                  <a:srgbClr val="FF3300"/>
                </a:solidFill>
              </a:rPr>
              <a:t>:</a:t>
            </a:r>
            <a:r>
              <a:rPr lang="ru-RU" altLang="ru-RU" b="1" dirty="0" smtClean="0">
                <a:solidFill>
                  <a:srgbClr val="FF3300"/>
                </a:solidFill>
              </a:rPr>
              <a:t> </a:t>
            </a:r>
            <a:r>
              <a:rPr lang="ru-RU" altLang="ru-RU" b="1" dirty="0" smtClean="0"/>
              <a:t>Третьим человеком в истории, опустившемся на дно Марианской впадины, стал... </a:t>
            </a:r>
            <a:endParaRPr lang="ru-RU" altLang="ru-RU" b="1" dirty="0"/>
          </a:p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Варианты ответа</a:t>
            </a:r>
            <a:r>
              <a:rPr lang="ru-RU" altLang="ru-RU" b="1" dirty="0" smtClean="0">
                <a:solidFill>
                  <a:srgbClr val="FF3300"/>
                </a:solidFill>
              </a:rPr>
              <a:t>: </a:t>
            </a:r>
            <a:r>
              <a:rPr lang="ru-RU" altLang="ru-RU" b="1" dirty="0" smtClean="0"/>
              <a:t>А) Д. </a:t>
            </a:r>
            <a:r>
              <a:rPr lang="ru-RU" altLang="ru-RU" b="1" dirty="0" err="1" smtClean="0"/>
              <a:t>Кэмерон</a:t>
            </a:r>
            <a:r>
              <a:rPr lang="ru-RU" altLang="ru-RU" b="1" dirty="0" smtClean="0"/>
              <a:t> Б) Жак-Ив Кусто В) Жак </a:t>
            </a:r>
            <a:r>
              <a:rPr lang="ru-RU" altLang="ru-RU" b="1" dirty="0" err="1" smtClean="0"/>
              <a:t>Пиккар</a:t>
            </a:r>
            <a:r>
              <a:rPr lang="ru-RU" altLang="ru-RU" b="1" dirty="0"/>
              <a:t> </a:t>
            </a:r>
            <a:br>
              <a:rPr lang="ru-RU" altLang="ru-RU" b="1" dirty="0"/>
            </a:br>
            <a:r>
              <a:rPr lang="ru-RU" altLang="ru-RU" b="1" dirty="0"/>
              <a:t>Г) </a:t>
            </a:r>
            <a:r>
              <a:rPr lang="ru-RU" altLang="ru-RU" b="1" dirty="0" err="1"/>
              <a:t>Вагн</a:t>
            </a:r>
            <a:r>
              <a:rPr lang="ru-RU" altLang="ru-RU" b="1" dirty="0"/>
              <a:t> </a:t>
            </a:r>
            <a:r>
              <a:rPr lang="ru-RU" altLang="ru-RU" b="1" dirty="0" err="1"/>
              <a:t>Вальфрид</a:t>
            </a:r>
            <a:r>
              <a:rPr lang="ru-RU" altLang="ru-RU" b="1" dirty="0"/>
              <a:t> </a:t>
            </a:r>
            <a:r>
              <a:rPr lang="ru-RU" altLang="ru-RU" b="1" dirty="0" err="1"/>
              <a:t>Экман</a:t>
            </a:r>
            <a:endParaRPr lang="ru-RU" altLang="ru-RU" b="1" dirty="0"/>
          </a:p>
          <a:p>
            <a:pPr algn="just" eaLnBrk="1" hangingPunct="1"/>
            <a:r>
              <a:rPr lang="ru-RU" altLang="ru-RU" i="1" dirty="0">
                <a:solidFill>
                  <a:srgbClr val="000000"/>
                </a:solidFill>
              </a:rPr>
              <a:t>(За правильный ответ – 1 балл)</a:t>
            </a:r>
            <a:endParaRPr lang="ru-RU" altLang="ru-RU" i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Картинки по запросу джеймс кэмерон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03" y="1739899"/>
            <a:ext cx="2025316" cy="320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kman Vag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1400" y="3238499"/>
            <a:ext cx="2642600" cy="320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Ж.-И. Кусто на конференции в Гааге в 1972 г.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5719" y="3343274"/>
            <a:ext cx="2290536" cy="320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Картинки по запросу Пиккар, Жак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74455" y="1739899"/>
            <a:ext cx="2298746" cy="320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91777732"/>
      </p:ext>
    </p:extLst>
  </p:cSld>
  <p:clrMapOvr>
    <a:masterClrMapping/>
  </p:clrMapOvr>
  <p:transition spd="slow" advClick="0" advTm="72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Вопрос  </a:t>
            </a:r>
            <a:r>
              <a:rPr lang="ru-RU" altLang="ru-RU" b="1" dirty="0" smtClean="0">
                <a:solidFill>
                  <a:srgbClr val="FF3300"/>
                </a:solidFill>
              </a:rPr>
              <a:t>6</a:t>
            </a:r>
            <a:r>
              <a:rPr lang="en-US" altLang="ru-RU" b="1" dirty="0" smtClean="0">
                <a:solidFill>
                  <a:srgbClr val="FF3300"/>
                </a:solidFill>
              </a:rPr>
              <a:t>: </a:t>
            </a:r>
            <a:r>
              <a:rPr lang="ru-RU" altLang="ru-RU" b="1" dirty="0" smtClean="0"/>
              <a:t>Двугранный </a:t>
            </a:r>
            <a:r>
              <a:rPr lang="ru-RU" altLang="ru-RU" b="1" dirty="0"/>
              <a:t>угол между плоскостями меридиана данной точки с плоскостью начального </a:t>
            </a:r>
            <a:r>
              <a:rPr lang="ru-RU" altLang="ru-RU" b="1" dirty="0" smtClean="0"/>
              <a:t>меридиана – это… </a:t>
            </a:r>
            <a:endParaRPr lang="ru-RU" altLang="ru-RU" b="1" dirty="0"/>
          </a:p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Варианты ответа: </a:t>
            </a:r>
            <a:r>
              <a:rPr lang="ru-RU" altLang="ru-RU" b="1" dirty="0"/>
              <a:t>А) г</a:t>
            </a:r>
            <a:r>
              <a:rPr lang="ru-RU" altLang="ru-RU" b="1" dirty="0" smtClean="0"/>
              <a:t>еографическая </a:t>
            </a:r>
            <a:r>
              <a:rPr lang="ru-RU" altLang="ru-RU" b="1" dirty="0"/>
              <a:t>долгота Б) г</a:t>
            </a:r>
            <a:r>
              <a:rPr lang="ru-RU" b="1" dirty="0" smtClean="0"/>
              <a:t>еографическая широта </a:t>
            </a:r>
            <a:r>
              <a:rPr lang="ru-RU" altLang="ru-RU" b="1" dirty="0" smtClean="0"/>
              <a:t>В) сближение меридианов </a:t>
            </a:r>
            <a:r>
              <a:rPr lang="ru-RU" altLang="ru-RU" b="1" dirty="0"/>
              <a:t>Г</a:t>
            </a:r>
            <a:r>
              <a:rPr lang="ru-RU" altLang="ru-RU" b="1" dirty="0" smtClean="0"/>
              <a:t>) магнитное склонение</a:t>
            </a:r>
            <a:endParaRPr lang="ru-RU" altLang="ru-RU" b="1" dirty="0"/>
          </a:p>
          <a:p>
            <a:pPr algn="just" eaLnBrk="1" hangingPunct="1"/>
            <a:r>
              <a:rPr lang="ru-RU" altLang="ru-RU" i="1" dirty="0">
                <a:solidFill>
                  <a:srgbClr val="000000"/>
                </a:solidFill>
              </a:rPr>
              <a:t>(За правильный ответ – 1 балл)</a:t>
            </a:r>
            <a:endParaRPr lang="ru-RU" altLang="ru-RU" i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http://edu.dvgups.ru/METDOC/ITS/GEOD/LEK/l1/S_koord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58268" y="1707976"/>
            <a:ext cx="3827463" cy="436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23014384"/>
      </p:ext>
    </p:extLst>
  </p:cSld>
  <p:clrMapOvr>
    <a:masterClrMapping/>
  </p:clrMapOvr>
  <p:transition spd="slow" advClick="0" advTm="72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Вопрос  </a:t>
            </a:r>
            <a:r>
              <a:rPr lang="ru-RU" altLang="ru-RU" b="1" dirty="0" smtClean="0">
                <a:solidFill>
                  <a:srgbClr val="FF3300"/>
                </a:solidFill>
              </a:rPr>
              <a:t>7</a:t>
            </a:r>
            <a:r>
              <a:rPr lang="en-US" altLang="ru-RU" b="1" dirty="0" smtClean="0">
                <a:solidFill>
                  <a:srgbClr val="FF3300"/>
                </a:solidFill>
              </a:rPr>
              <a:t>:</a:t>
            </a:r>
            <a:r>
              <a:rPr lang="ru-RU" altLang="ru-RU" b="1" dirty="0" smtClean="0"/>
              <a:t> Добыча какого полезного ископаемого представлена на фотографиях? </a:t>
            </a:r>
            <a:endParaRPr lang="ru-RU" altLang="ru-RU" b="1" dirty="0"/>
          </a:p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Варианты ответа</a:t>
            </a:r>
            <a:r>
              <a:rPr lang="ru-RU" altLang="ru-RU" b="1" dirty="0" smtClean="0">
                <a:solidFill>
                  <a:srgbClr val="FF3300"/>
                </a:solidFill>
              </a:rPr>
              <a:t>: </a:t>
            </a:r>
            <a:r>
              <a:rPr lang="ru-RU" altLang="ru-RU" b="1" dirty="0" smtClean="0"/>
              <a:t>А) серы Б) каменного угля В) пирита Г) вулканического туфа</a:t>
            </a:r>
            <a:endParaRPr lang="ru-RU" altLang="ru-RU" b="1" dirty="0"/>
          </a:p>
          <a:p>
            <a:pPr algn="just" eaLnBrk="1" hangingPunct="1"/>
            <a:r>
              <a:rPr lang="ru-RU" altLang="ru-RU" i="1" dirty="0">
                <a:solidFill>
                  <a:srgbClr val="000000"/>
                </a:solidFill>
              </a:rPr>
              <a:t>(За правильный ответ – 1 балл)</a:t>
            </a:r>
            <a:endParaRPr lang="ru-RU" altLang="ru-RU" i="1" dirty="0">
              <a:solidFill>
                <a:srgbClr val="FF0000"/>
              </a:solidFill>
            </a:endParaRPr>
          </a:p>
        </p:txBody>
      </p:sp>
      <p:pic>
        <p:nvPicPr>
          <p:cNvPr id="2" name="Picture 2" descr="http://mtdata.ru/u23/photo1BBF/20834121521-0/origin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477328"/>
            <a:ext cx="5749925" cy="3728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477328"/>
            <a:ext cx="4038600" cy="2663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1973" y="3678265"/>
            <a:ext cx="4692427" cy="313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03661314"/>
      </p:ext>
    </p:extLst>
  </p:cSld>
  <p:clrMapOvr>
    <a:masterClrMapping/>
  </p:clrMapOvr>
  <p:transition spd="slow" advClick="0" advTm="72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1728</TotalTime>
  <Words>1331</Words>
  <Application>Microsoft Office PowerPoint</Application>
  <PresentationFormat>Экран (4:3)</PresentationFormat>
  <Paragraphs>134</Paragraphs>
  <Slides>32</Slides>
  <Notes>21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Сазонов</dc:creator>
  <cp:lastModifiedBy>Администратор</cp:lastModifiedBy>
  <cp:revision>26</cp:revision>
  <dcterms:created xsi:type="dcterms:W3CDTF">2017-12-03T11:48:08Z</dcterms:created>
  <dcterms:modified xsi:type="dcterms:W3CDTF">2017-12-19T05:15:34Z</dcterms:modified>
</cp:coreProperties>
</file>