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60" r:id="rId4"/>
    <p:sldId id="269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67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9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31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27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39F6A-072C-4895-B31E-6798B15130AC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61A9D-E816-45F8-884B-62C4046DD3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6054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be-BY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65470209-B1AB-4075-97F7-746FE93DA290}" type="slidenum">
              <a:rPr lang="ru-RU" altLang="ru-RU">
                <a:latin typeface="Arial" panose="020B0604020202020204" pitchFamily="34" charset="0"/>
              </a:rPr>
              <a:pPr eaLnBrk="1" hangingPunct="1"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6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9036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8723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705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21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950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528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568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68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8146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8829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3161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4BFCF-D141-4330-A4FB-8B4D79810847}" type="datetimeFigureOut">
              <a:rPr lang="ru-RU" smtClean="0"/>
              <a:pPr/>
              <a:t>11.01.2018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57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1274185" y="3656734"/>
            <a:ext cx="69294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b="1" dirty="0" err="1"/>
              <a:t>МУЛЬТИМЕДИЙНЫЙ</a:t>
            </a:r>
            <a:r>
              <a:rPr lang="ru-RU" altLang="ru-RU" b="1" dirty="0"/>
              <a:t> </a:t>
            </a:r>
            <a:r>
              <a:rPr lang="ru-RU" altLang="ru-RU" b="1" dirty="0" smtClean="0"/>
              <a:t>ТЕСТ</a:t>
            </a:r>
          </a:p>
          <a:p>
            <a:pPr algn="ctr" eaLnBrk="1" hangingPunct="1"/>
            <a:r>
              <a:rPr lang="ru-RU" altLang="ru-RU" b="1" dirty="0" smtClean="0"/>
              <a:t>1 вариант</a:t>
            </a:r>
            <a:endParaRPr lang="ru-RU" altLang="ru-RU" b="1" dirty="0"/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02228" y="0"/>
            <a:ext cx="821531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/>
            <a:endParaRPr lang="ru-RU" sz="1600" b="1" dirty="0" smtClean="0"/>
          </a:p>
          <a:p>
            <a:pPr algn="r"/>
            <a:r>
              <a:rPr lang="ru-RU" sz="1600" b="1" dirty="0" smtClean="0"/>
              <a:t>УТВЕРЖДАЮ</a:t>
            </a:r>
            <a:endParaRPr lang="ru-RU" sz="1600" dirty="0" smtClean="0"/>
          </a:p>
          <a:p>
            <a:pPr algn="r"/>
            <a:r>
              <a:rPr lang="ru-RU" sz="1600" dirty="0" smtClean="0"/>
              <a:t>Заместитель Министра образования </a:t>
            </a:r>
          </a:p>
          <a:p>
            <a:pPr algn="r"/>
            <a:r>
              <a:rPr lang="ru-RU" sz="1600" dirty="0" smtClean="0"/>
              <a:t>Республики Беларусь</a:t>
            </a:r>
          </a:p>
          <a:p>
            <a:pPr algn="r"/>
            <a:r>
              <a:rPr lang="ru-RU" sz="1600" dirty="0" err="1" smtClean="0"/>
              <a:t>__________________Р.С</a:t>
            </a:r>
            <a:r>
              <a:rPr lang="ru-RU" sz="1600" dirty="0" smtClean="0"/>
              <a:t>. Сидоренко</a:t>
            </a:r>
          </a:p>
          <a:p>
            <a:pPr algn="r"/>
            <a:r>
              <a:rPr lang="ru-RU" sz="1600" dirty="0" smtClean="0"/>
              <a:t>«19» декабря 2017 г.</a:t>
            </a:r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r>
              <a:rPr lang="en-US" altLang="ru-RU" dirty="0" smtClean="0"/>
              <a:t>III</a:t>
            </a:r>
            <a:r>
              <a:rPr lang="ru-RU" altLang="ru-RU" dirty="0" smtClean="0"/>
              <a:t> </a:t>
            </a:r>
            <a:r>
              <a:rPr lang="ru-RU" altLang="ru-RU" dirty="0"/>
              <a:t>этап Республиканской олимпиады по учебному предмету </a:t>
            </a:r>
            <a:r>
              <a:rPr lang="ru-RU" altLang="ru-RU" dirty="0" smtClean="0"/>
              <a:t>«География</a:t>
            </a:r>
            <a:r>
              <a:rPr lang="ru-RU" altLang="ru-RU" dirty="0"/>
              <a:t>» </a:t>
            </a:r>
            <a:r>
              <a:rPr lang="ru-RU" altLang="ru-RU" dirty="0" smtClean="0"/>
              <a:t>2017/2018 </a:t>
            </a:r>
            <a:r>
              <a:rPr lang="ru-RU" altLang="ru-RU" dirty="0"/>
              <a:t>учебный год</a:t>
            </a:r>
            <a:endParaRPr lang="en-US" altLang="ru-RU" dirty="0"/>
          </a:p>
          <a:p>
            <a:pPr algn="ctr" eaLnBrk="1" hangingPunct="1"/>
            <a:endParaRPr lang="ru-RU" altLang="ru-RU" dirty="0"/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2873" y="4815754"/>
            <a:ext cx="2857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dirty="0" smtClean="0"/>
              <a:t>11 </a:t>
            </a:r>
            <a:r>
              <a:rPr lang="ru-RU" altLang="ru-RU" dirty="0"/>
              <a:t>КЛАСС</a:t>
            </a:r>
          </a:p>
        </p:txBody>
      </p:sp>
    </p:spTree>
    <p:extLst>
      <p:ext uri="{BB962C8B-B14F-4D97-AF65-F5344CB8AC3E}">
        <p14:creationId xmlns:p14="http://schemas.microsoft.com/office/powerpoint/2010/main" xmlns="" val="124820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8</a:t>
            </a:r>
            <a:r>
              <a:rPr lang="en-US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>
                <a:cs typeface="Tahoma" panose="020B0604030504040204" pitchFamily="34" charset="0"/>
              </a:rPr>
              <a:t>Какой </a:t>
            </a:r>
            <a:r>
              <a:rPr lang="ru-RU" altLang="ru-RU" b="1" dirty="0" smtClean="0">
                <a:cs typeface="Tahoma" panose="020B0604030504040204" pitchFamily="34" charset="0"/>
              </a:rPr>
              <a:t>показатель </a:t>
            </a:r>
            <a:r>
              <a:rPr lang="ru-RU" altLang="ru-RU" b="1" dirty="0">
                <a:cs typeface="Tahoma" panose="020B0604030504040204" pitchFamily="34" charset="0"/>
              </a:rPr>
              <a:t>отражает данная картограмма</a:t>
            </a:r>
            <a:r>
              <a:rPr lang="ru-RU" altLang="ru-RU" b="1" dirty="0" smtClean="0">
                <a:cs typeface="Tahoma" panose="020B0604030504040204" pitchFamily="34" charset="0"/>
              </a:rPr>
              <a:t>?</a:t>
            </a:r>
            <a:r>
              <a:rPr lang="ru-RU" altLang="ru-RU" b="1" dirty="0" smtClean="0"/>
              <a:t>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</a:t>
            </a:r>
            <a:r>
              <a:rPr lang="en-US" altLang="ru-RU" b="1" dirty="0" smtClean="0">
                <a:solidFill>
                  <a:srgbClr val="FF3300"/>
                </a:solidFill>
              </a:rPr>
              <a:t> </a:t>
            </a:r>
            <a:r>
              <a:rPr lang="be-BY" altLang="ru-RU" b="1" dirty="0" smtClean="0"/>
              <a:t>А) </a:t>
            </a:r>
            <a:r>
              <a:rPr lang="ru-RU" altLang="ru-RU" b="1" dirty="0"/>
              <a:t>ч</a:t>
            </a:r>
            <a:r>
              <a:rPr lang="ru-RU" altLang="ru-RU" b="1" dirty="0" smtClean="0"/>
              <a:t>астота появления торнадо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</a:t>
            </a:r>
            <a:r>
              <a:rPr lang="be-BY" altLang="ru-RU" b="1" dirty="0" smtClean="0"/>
              <a:t>Б) частота ударов молний</a:t>
            </a:r>
            <a:r>
              <a:rPr lang="en-US" altLang="ru-RU" b="1" dirty="0" smtClean="0"/>
              <a:t>;</a:t>
            </a:r>
            <a:r>
              <a:rPr lang="be-BY" altLang="ru-RU" b="1" dirty="0" smtClean="0"/>
              <a:t> В) количество ресторанов </a:t>
            </a:r>
            <a:r>
              <a:rPr lang="en-US" altLang="ru-RU" b="1" dirty="0" smtClean="0"/>
              <a:t>McDonalds;</a:t>
            </a:r>
            <a:r>
              <a:rPr lang="be-BY" altLang="ru-RU" b="1" dirty="0" smtClean="0"/>
              <a:t> Г)</a:t>
            </a:r>
            <a:r>
              <a:rPr lang="en-US" altLang="ru-RU" b="1" dirty="0" smtClean="0"/>
              <a:t> </a:t>
            </a:r>
            <a:r>
              <a:rPr lang="be-BY" altLang="ru-RU" b="1" dirty="0" smtClean="0"/>
              <a:t>кислотность почв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altLang="ru-RU" i="1" dirty="0" smtClean="0">
                <a:solidFill>
                  <a:srgbClr val="000000"/>
                </a:solidFill>
              </a:rPr>
              <a:t>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3551" y="1573487"/>
            <a:ext cx="6556897" cy="514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1982812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en-US" altLang="ru-RU" b="1" dirty="0" smtClean="0">
                <a:solidFill>
                  <a:srgbClr val="FF3300"/>
                </a:solidFill>
              </a:rPr>
              <a:t>9:</a:t>
            </a:r>
            <a:r>
              <a:rPr lang="ru-RU" altLang="ru-RU" b="1" dirty="0" smtClean="0"/>
              <a:t> Какая природная зона изображена на </a:t>
            </a:r>
            <a:r>
              <a:rPr lang="ru-RU" altLang="ru-RU" b="1" dirty="0" err="1" smtClean="0"/>
              <a:t>космоснимке</a:t>
            </a:r>
            <a:r>
              <a:rPr lang="ru-RU" altLang="ru-RU" b="1" dirty="0" smtClean="0"/>
              <a:t>?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 </a:t>
            </a:r>
            <a:r>
              <a:rPr lang="ru-RU" altLang="ru-RU" b="1" dirty="0" smtClean="0"/>
              <a:t>А) тундра Б) тайга В) полупустыня Г)  смешанные леса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altLang="ru-RU" i="1" dirty="0" smtClean="0">
                <a:solidFill>
                  <a:srgbClr val="000000"/>
                </a:solidFill>
              </a:rPr>
              <a:t>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46701" t="10485" r="4739" b="7341"/>
          <a:stretch/>
        </p:blipFill>
        <p:spPr>
          <a:xfrm>
            <a:off x="20878" y="1268625"/>
            <a:ext cx="9102244" cy="495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9933126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10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Блюда какой кухни представлены на фотографиях?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азиатской Б) </a:t>
            </a:r>
            <a:r>
              <a:rPr lang="ru-RU" altLang="ru-RU" b="1" dirty="0"/>
              <a:t>м</a:t>
            </a:r>
            <a:r>
              <a:rPr lang="ru-RU" altLang="ru-RU" b="1" dirty="0" smtClean="0"/>
              <a:t>ексиканской В) европейской </a:t>
            </a:r>
            <a:br>
              <a:rPr lang="ru-RU" altLang="ru-RU" b="1" dirty="0" smtClean="0"/>
            </a:br>
            <a:r>
              <a:rPr lang="ru-RU" altLang="ru-RU" b="1" dirty="0" smtClean="0"/>
              <a:t>Г) австралийской  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891"/>
            <a:ext cx="5491008" cy="411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59300"/>
            <a:ext cx="3463202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1008" y="1196891"/>
            <a:ext cx="3652992" cy="549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0141" y="4737100"/>
            <a:ext cx="2827866" cy="21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6250415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11</a:t>
            </a:r>
            <a:r>
              <a:rPr lang="en-US" b="1" dirty="0">
                <a:solidFill>
                  <a:srgbClr val="FF3300"/>
                </a:solidFill>
              </a:rPr>
              <a:t>:</a:t>
            </a:r>
            <a:r>
              <a:rPr lang="ru-RU" b="1" dirty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В какой стране была сделана данная фотография? 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/>
              <a:t>А) </a:t>
            </a:r>
            <a:r>
              <a:rPr lang="ru-RU" b="1" dirty="0" smtClean="0"/>
              <a:t>Бразилия; </a:t>
            </a:r>
            <a:r>
              <a:rPr lang="ru-RU" b="1" dirty="0"/>
              <a:t>Б) </a:t>
            </a:r>
            <a:r>
              <a:rPr lang="ru-RU" b="1" dirty="0" smtClean="0"/>
              <a:t>Китай; </a:t>
            </a:r>
            <a:r>
              <a:rPr lang="ru-RU" b="1" dirty="0"/>
              <a:t>В) </a:t>
            </a:r>
            <a:r>
              <a:rPr lang="ru-RU" b="1" dirty="0" smtClean="0"/>
              <a:t>Индонезия; Г) Мексика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956376" cy="4646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3212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12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Культовое сооружение какой религии представлено на фотографии? 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/>
              <a:t>А) </a:t>
            </a:r>
            <a:r>
              <a:rPr lang="ru-RU" b="1" dirty="0" err="1" smtClean="0"/>
              <a:t>Мормонизм</a:t>
            </a:r>
            <a:r>
              <a:rPr lang="ru-RU" b="1" dirty="0" smtClean="0"/>
              <a:t>; </a:t>
            </a:r>
            <a:r>
              <a:rPr lang="ru-RU" b="1" dirty="0"/>
              <a:t>Б) </a:t>
            </a:r>
            <a:r>
              <a:rPr lang="ru-RU" b="1" dirty="0" smtClean="0"/>
              <a:t>Католицизм; </a:t>
            </a:r>
            <a:r>
              <a:rPr lang="ru-RU" b="1" dirty="0"/>
              <a:t>В) </a:t>
            </a:r>
            <a:r>
              <a:rPr lang="ru-RU" b="1" dirty="0" smtClean="0"/>
              <a:t>Лютеранство; Г) Свидетели Иеговы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192688" cy="46445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9735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13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В каком регионе, из выделенных на карте, проживает приблизительно                      1 000 000 000 человек?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/>
              <a:t>А) </a:t>
            </a:r>
            <a:r>
              <a:rPr lang="ru-RU" b="1" dirty="0" smtClean="0"/>
              <a:t>В «зеленом»; </a:t>
            </a:r>
            <a:r>
              <a:rPr lang="ru-RU" b="1" dirty="0"/>
              <a:t>Б) </a:t>
            </a:r>
            <a:r>
              <a:rPr lang="ru-RU" b="1" dirty="0" smtClean="0"/>
              <a:t>В «красном»; </a:t>
            </a:r>
            <a:r>
              <a:rPr lang="ru-RU" b="1" dirty="0"/>
              <a:t>В) </a:t>
            </a:r>
            <a:r>
              <a:rPr lang="ru-RU" b="1" dirty="0" smtClean="0"/>
              <a:t>Ни в одном из регионов, выделенных на карте; Г) В каждом из регионов, выделенных на карте;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7152399" cy="42210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98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</a:t>
            </a:r>
            <a:r>
              <a:rPr lang="ru-RU" b="1" dirty="0" smtClean="0">
                <a:solidFill>
                  <a:srgbClr val="FF3300"/>
                </a:solidFill>
              </a:rPr>
              <a:t>14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Какова основная функция здания, изображенного на фото? 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/>
              <a:t>А) </a:t>
            </a:r>
            <a:r>
              <a:rPr lang="ru-RU" b="1" dirty="0" smtClean="0"/>
              <a:t>Торговая; </a:t>
            </a:r>
            <a:r>
              <a:rPr lang="ru-RU" b="1" dirty="0"/>
              <a:t>Б) </a:t>
            </a:r>
            <a:r>
              <a:rPr lang="ru-RU" b="1" dirty="0" smtClean="0"/>
              <a:t>Научно-образовательная; </a:t>
            </a:r>
            <a:r>
              <a:rPr lang="ru-RU" b="1" dirty="0"/>
              <a:t>В) </a:t>
            </a:r>
            <a:r>
              <a:rPr lang="ru-RU" b="1" dirty="0" smtClean="0"/>
              <a:t>Религиозная; Г) Жилая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1 </a:t>
            </a:r>
            <a:r>
              <a:rPr lang="ru-RU" i="1" dirty="0">
                <a:solidFill>
                  <a:srgbClr val="000000"/>
                </a:solidFill>
              </a:rPr>
              <a:t>балл)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749940" cy="4941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9285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15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Определите, какой из перечисленных городов является «городом Х».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/>
              <a:t>А) </a:t>
            </a:r>
            <a:r>
              <a:rPr lang="ru-RU" b="1" dirty="0" smtClean="0"/>
              <a:t>Прага; </a:t>
            </a:r>
            <a:r>
              <a:rPr lang="ru-RU" b="1" dirty="0"/>
              <a:t>Б) </a:t>
            </a:r>
            <a:r>
              <a:rPr lang="ru-RU" b="1" dirty="0" smtClean="0"/>
              <a:t>Брюссель; В) Вильнюс; Г) Ни один из перечисленных;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47664" y="2060848"/>
          <a:ext cx="6096000" cy="2595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/>
                        <a:t>Город</a:t>
                      </a:r>
                      <a:endParaRPr lang="ru-RU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/>
                        <a:t>Расстояние</a:t>
                      </a:r>
                      <a:r>
                        <a:rPr lang="ru-RU" b="0" i="1" baseline="0" dirty="0" smtClean="0"/>
                        <a:t> до города Х (км)</a:t>
                      </a:r>
                      <a:endParaRPr lang="ru-RU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Афины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1601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Берлин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521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Будапешт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546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Париж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1375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Рим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1319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Стокгольм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809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31640" y="1628800"/>
            <a:ext cx="655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Расстояние от различных городов мира до города Х (км)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125465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16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Как  называется форма рельефа, обозначенная на рисунке цифрой 1?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</a:t>
            </a:r>
            <a:r>
              <a:rPr lang="ru-RU" b="1" dirty="0" err="1" smtClean="0"/>
              <a:t>Понор</a:t>
            </a:r>
            <a:r>
              <a:rPr lang="ru-RU" b="1" dirty="0" smtClean="0"/>
              <a:t>; </a:t>
            </a:r>
            <a:r>
              <a:rPr lang="ru-RU" b="1" dirty="0"/>
              <a:t>Б) </a:t>
            </a:r>
            <a:r>
              <a:rPr lang="ru-RU" b="1" dirty="0" err="1" smtClean="0"/>
              <a:t>Воклюз</a:t>
            </a:r>
            <a:r>
              <a:rPr lang="ru-RU" b="1" dirty="0" smtClean="0"/>
              <a:t>; В</a:t>
            </a:r>
            <a:r>
              <a:rPr lang="ru-RU" b="1" dirty="0"/>
              <a:t>) </a:t>
            </a:r>
            <a:r>
              <a:rPr lang="ru-RU" b="1" dirty="0" err="1" smtClean="0"/>
              <a:t>Полье</a:t>
            </a:r>
            <a:r>
              <a:rPr lang="ru-RU" b="1" dirty="0" smtClean="0"/>
              <a:t>; Г) </a:t>
            </a:r>
            <a:r>
              <a:rPr lang="ru-RU" b="1" dirty="0" err="1" smtClean="0"/>
              <a:t>Карровое</a:t>
            </a:r>
            <a:r>
              <a:rPr lang="ru-RU" b="1" dirty="0" smtClean="0"/>
              <a:t> поле;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289" y="1710679"/>
            <a:ext cx="7892135" cy="438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126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17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Как  называется форма рельефа, показанная на аэрофотоснимке и соответствующей ему топографической карте?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Сахарная голова; </a:t>
            </a:r>
            <a:r>
              <a:rPr lang="ru-RU" b="1" dirty="0"/>
              <a:t>Б) </a:t>
            </a:r>
            <a:r>
              <a:rPr lang="ru-RU" b="1" dirty="0" smtClean="0"/>
              <a:t>Останец выветривания; В</a:t>
            </a:r>
            <a:r>
              <a:rPr lang="ru-RU" b="1" dirty="0"/>
              <a:t>) </a:t>
            </a:r>
            <a:r>
              <a:rPr lang="ru-RU" b="1" dirty="0" err="1" smtClean="0"/>
              <a:t>Пинго</a:t>
            </a:r>
            <a:r>
              <a:rPr lang="ru-RU" b="1" dirty="0" smtClean="0"/>
              <a:t>; Г) </a:t>
            </a:r>
            <a:r>
              <a:rPr lang="ru-RU" b="1" dirty="0" err="1" smtClean="0"/>
              <a:t>Кам</a:t>
            </a:r>
            <a:r>
              <a:rPr lang="ru-RU" b="1" dirty="0" smtClean="0"/>
              <a:t>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</a:t>
            </a:r>
            <a:r>
              <a:rPr lang="ru-RU" i="1" dirty="0">
                <a:solidFill>
                  <a:srgbClr val="000000"/>
                </a:solidFill>
              </a:rPr>
              <a:t>балл)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408163" y="48221"/>
            <a:ext cx="4410075" cy="771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799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500" y="357188"/>
            <a:ext cx="8229600" cy="42862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Уважаемый олимпионик!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Ты имеешь право воспользоваться интерактивными возможностями пакета </a:t>
            </a:r>
            <a:r>
              <a:rPr kumimoji="0" lang="en-US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PowerPoint</a:t>
            </a: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(уменьшать и увеличивать рисунки и фотографии; просматривать слайды в произвольном порядке и в свободном ритме и т.п.). 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результатам мультимедийного тестирования Вы можете получить максимум 50 баллов.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ЖЕЛАЕМ ТЕБЕ УДАЧИ!</a:t>
            </a: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45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18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</a:t>
            </a:r>
            <a:r>
              <a:rPr lang="ru-RU" b="1" dirty="0" smtClean="0"/>
              <a:t>Следствие какого процесса изображено на фото?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Расовой сегрегации; </a:t>
            </a:r>
            <a:r>
              <a:rPr lang="ru-RU" b="1" dirty="0"/>
              <a:t>Б</a:t>
            </a:r>
            <a:r>
              <a:rPr lang="ru-RU" b="1" dirty="0" smtClean="0"/>
              <a:t>) </a:t>
            </a:r>
            <a:r>
              <a:rPr lang="ru-RU" b="1" dirty="0" err="1" smtClean="0"/>
              <a:t>Псевдоурбанизации</a:t>
            </a:r>
            <a:r>
              <a:rPr lang="ru-RU" b="1" dirty="0" smtClean="0"/>
              <a:t>; В) </a:t>
            </a:r>
            <a:r>
              <a:rPr lang="ru-RU" b="1" dirty="0" err="1" smtClean="0"/>
              <a:t>Дегломерации</a:t>
            </a:r>
            <a:r>
              <a:rPr lang="ru-RU" b="1" dirty="0" smtClean="0"/>
              <a:t>;                   Г) </a:t>
            </a:r>
            <a:r>
              <a:rPr lang="ru-RU" b="1" dirty="0" err="1" smtClean="0"/>
              <a:t>Дезертификации</a:t>
            </a:r>
            <a:r>
              <a:rPr lang="ru-RU" b="1" dirty="0" smtClean="0"/>
              <a:t>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8136904" cy="4570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431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19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Какую характеристику можно установить с помощью конфигурации озер, изображенных на фотографии?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Направление движения ледника; </a:t>
            </a:r>
            <a:r>
              <a:rPr lang="ru-RU" b="1" dirty="0"/>
              <a:t>Б) </a:t>
            </a:r>
            <a:r>
              <a:rPr lang="ru-RU" b="1" dirty="0" smtClean="0"/>
              <a:t>Превалирующее направление ветра; В) Направление стекания лавы; Г) Направление движения </a:t>
            </a:r>
            <a:r>
              <a:rPr lang="ru-RU" b="1" dirty="0" err="1" smtClean="0"/>
              <a:t>литосферных</a:t>
            </a:r>
            <a:r>
              <a:rPr lang="ru-RU" b="1" dirty="0" smtClean="0"/>
              <a:t> плит;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46767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7287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2</a:t>
            </a:r>
            <a:r>
              <a:rPr lang="ru-RU" b="1" dirty="0" smtClean="0">
                <a:solidFill>
                  <a:srgbClr val="FF3300"/>
                </a:solidFill>
              </a:rPr>
              <a:t>0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В результате какого процесса появилась </a:t>
            </a:r>
            <a:r>
              <a:rPr lang="ru-RU" b="1" dirty="0" err="1" smtClean="0"/>
              <a:t>грибообразная</a:t>
            </a:r>
            <a:r>
              <a:rPr lang="ru-RU" b="1" dirty="0" smtClean="0"/>
              <a:t> форма, изображенная на рисунке?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Абразия; </a:t>
            </a:r>
            <a:r>
              <a:rPr lang="ru-RU" b="1" dirty="0"/>
              <a:t>Б) </a:t>
            </a:r>
            <a:r>
              <a:rPr lang="ru-RU" b="1" dirty="0" smtClean="0"/>
              <a:t>Корразия; В</a:t>
            </a:r>
            <a:r>
              <a:rPr lang="ru-RU" b="1" dirty="0"/>
              <a:t>) </a:t>
            </a:r>
            <a:r>
              <a:rPr lang="ru-RU" b="1" dirty="0" smtClean="0"/>
              <a:t>Денудация; Г) Дефляция;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 1 балл</a:t>
            </a:r>
            <a:r>
              <a:rPr lang="ru-RU" i="1" dirty="0">
                <a:solidFill>
                  <a:srgbClr val="000000"/>
                </a:solidFill>
              </a:rPr>
              <a:t>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3252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7179232" cy="4040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3940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21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Какая сельскохозяйственная культура представлена на фотографии?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Ямс; Б) Арбуз; В</a:t>
            </a:r>
            <a:r>
              <a:rPr lang="ru-RU" b="1" dirty="0"/>
              <a:t>) </a:t>
            </a:r>
            <a:r>
              <a:rPr lang="ru-RU" b="1" dirty="0" smtClean="0"/>
              <a:t>Рапс; Г) Соя;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416824" cy="4728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075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22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Каким образом изменяется климат во время действия Эль-Ниньо в районах обозначенных синим цветом (номер 2 в легенде карты)?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Становится суше; </a:t>
            </a:r>
            <a:r>
              <a:rPr lang="ru-RU" b="1" dirty="0"/>
              <a:t>Б) </a:t>
            </a:r>
            <a:r>
              <a:rPr lang="ru-RU" b="1" dirty="0" smtClean="0"/>
              <a:t>Становится влажнее; В</a:t>
            </a:r>
            <a:r>
              <a:rPr lang="ru-RU" b="1" dirty="0"/>
              <a:t>) </a:t>
            </a:r>
            <a:r>
              <a:rPr lang="ru-RU" b="1" dirty="0" smtClean="0"/>
              <a:t>Становится теплее; Г) Становится холоднее;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5085184"/>
            <a:ext cx="432048" cy="6480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200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73152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61770" y="5229200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2</a:t>
            </a:r>
            <a:endParaRPr lang="ru-RU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5761770" y="5381600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3</a:t>
            </a:r>
            <a:endParaRPr lang="ru-RU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5761770" y="5559043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4</a:t>
            </a:r>
            <a:endParaRPr lang="ru-RU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5761770" y="5054987"/>
            <a:ext cx="2503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1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173035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2</a:t>
            </a:r>
            <a:r>
              <a:rPr lang="ru-RU" b="1" dirty="0" smtClean="0">
                <a:solidFill>
                  <a:srgbClr val="FF3300"/>
                </a:solidFill>
              </a:rPr>
              <a:t>3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Лицевые стороны домов на фотографии ориентированы к северу. Определите направление ветра.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Северо-Западное; </a:t>
            </a:r>
            <a:r>
              <a:rPr lang="ru-RU" b="1" dirty="0"/>
              <a:t>Б) </a:t>
            </a:r>
            <a:r>
              <a:rPr lang="ru-RU" b="1" dirty="0" smtClean="0"/>
              <a:t>Северо-Восточное; В</a:t>
            </a:r>
            <a:r>
              <a:rPr lang="ru-RU" b="1" dirty="0"/>
              <a:t>) </a:t>
            </a:r>
            <a:r>
              <a:rPr lang="ru-RU" b="1" dirty="0" smtClean="0"/>
              <a:t>Юго-Западное; Г) Юго-Восточное;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46177"/>
            <a:ext cx="4536504" cy="4901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540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2</a:t>
            </a:r>
            <a:r>
              <a:rPr lang="ru-RU" b="1" dirty="0" smtClean="0">
                <a:solidFill>
                  <a:srgbClr val="FF3300"/>
                </a:solidFill>
              </a:rPr>
              <a:t>4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Что является причиной явления, изображенного на фотографии?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</a:t>
            </a:r>
            <a:r>
              <a:rPr lang="ru-RU" b="1" dirty="0" err="1" smtClean="0"/>
              <a:t>Дефорестация</a:t>
            </a:r>
            <a:r>
              <a:rPr lang="ru-RU" b="1" dirty="0" smtClean="0"/>
              <a:t>; Б) Фенологический цикл; В</a:t>
            </a:r>
            <a:r>
              <a:rPr lang="ru-RU" b="1" dirty="0"/>
              <a:t>) </a:t>
            </a:r>
            <a:r>
              <a:rPr lang="ru-RU" b="1" dirty="0" smtClean="0"/>
              <a:t>Кислотный дождь;                    Г) </a:t>
            </a:r>
            <a:r>
              <a:rPr lang="ru-RU" b="1" dirty="0" err="1" smtClean="0"/>
              <a:t>Дезертификация</a:t>
            </a:r>
            <a:r>
              <a:rPr lang="ru-RU" b="1" dirty="0" smtClean="0"/>
              <a:t>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7292084" cy="442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9712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2</a:t>
            </a:r>
            <a:r>
              <a:rPr lang="ru-RU" b="1" dirty="0" smtClean="0">
                <a:solidFill>
                  <a:srgbClr val="FF3300"/>
                </a:solidFill>
              </a:rPr>
              <a:t>5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С помощью какого картографического способа изображения выполнен </a:t>
            </a:r>
            <a:r>
              <a:rPr lang="ru-RU" b="1" dirty="0" err="1" smtClean="0"/>
              <a:t>нижепредставленный</a:t>
            </a:r>
            <a:r>
              <a:rPr lang="ru-RU" b="1" dirty="0" smtClean="0"/>
              <a:t> фрагмент карты?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Точечный; Б) Точечно-линейный; В</a:t>
            </a:r>
            <a:r>
              <a:rPr lang="ru-RU" b="1" dirty="0"/>
              <a:t>) </a:t>
            </a:r>
            <a:r>
              <a:rPr lang="ru-RU" b="1" dirty="0" smtClean="0"/>
              <a:t>Линейный; Г) Изолиний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060848"/>
            <a:ext cx="3977605" cy="3769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2619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2</a:t>
            </a:r>
            <a:r>
              <a:rPr lang="ru-RU" b="1" dirty="0" smtClean="0">
                <a:solidFill>
                  <a:srgbClr val="FF3300"/>
                </a:solidFill>
              </a:rPr>
              <a:t>6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Под каким номером в </a:t>
            </a:r>
            <a:r>
              <a:rPr lang="ru-RU" b="1" dirty="0" err="1" smtClean="0"/>
              <a:t>нижепредставленной</a:t>
            </a:r>
            <a:r>
              <a:rPr lang="ru-RU" b="1" dirty="0" smtClean="0"/>
              <a:t> модели обозначена жилая зона низкого класса?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2; Б) 3; В</a:t>
            </a:r>
            <a:r>
              <a:rPr lang="ru-RU" b="1" dirty="0"/>
              <a:t>) </a:t>
            </a:r>
            <a:r>
              <a:rPr lang="ru-RU" b="1" dirty="0" smtClean="0"/>
              <a:t>4; Г) 8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8468103" cy="328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2597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27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Установите, чем является Х.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Плутонические породы; Б) Эффузивные породы ;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smtClean="0"/>
              <a:t>В</a:t>
            </a:r>
            <a:r>
              <a:rPr lang="ru-RU" b="1" dirty="0"/>
              <a:t>) </a:t>
            </a:r>
            <a:r>
              <a:rPr lang="ru-RU" b="1" dirty="0" smtClean="0"/>
              <a:t>Гипабиссальные породы; Г) Излитые породы;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53816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806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1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Форма ледникового рельефа, представленная на картинке.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ледоход Б) ледопад </a:t>
            </a:r>
            <a:r>
              <a:rPr lang="ru-RU" altLang="ru-RU" b="1" dirty="0"/>
              <a:t>В</a:t>
            </a:r>
            <a:r>
              <a:rPr lang="ru-RU" altLang="ru-RU" b="1" dirty="0" smtClean="0"/>
              <a:t>) </a:t>
            </a:r>
            <a:r>
              <a:rPr lang="ru-RU" altLang="ru-RU" b="1" dirty="0" err="1" smtClean="0"/>
              <a:t>ледоём</a:t>
            </a:r>
            <a:r>
              <a:rPr lang="ru-RU" altLang="ru-RU" b="1" dirty="0" smtClean="0"/>
              <a:t> Г) заструга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987" y="1244599"/>
            <a:ext cx="8074025" cy="5382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5749463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28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На основе какого фактора выделяются зоны (синего, оранжевого, желтого и фиолетового цветов) на </a:t>
            </a:r>
            <a:r>
              <a:rPr lang="ru-RU" b="1" dirty="0" err="1" smtClean="0"/>
              <a:t>нижепреведенной</a:t>
            </a:r>
            <a:r>
              <a:rPr lang="ru-RU" b="1" dirty="0" smtClean="0"/>
              <a:t> карте?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Этнического; Б) Административного; В</a:t>
            </a:r>
            <a:r>
              <a:rPr lang="ru-RU" b="1" dirty="0"/>
              <a:t>) </a:t>
            </a:r>
            <a:r>
              <a:rPr lang="ru-RU" b="1" dirty="0" smtClean="0"/>
              <a:t>Религиозного; Г) Экономического;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404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02203"/>
            <a:ext cx="5328592" cy="5055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411760" y="1484784"/>
            <a:ext cx="4224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/>
              <a:t>Карта старого города Иерусалима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109984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29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Установите, чем является Х.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Количество суицидов (тысяч); Б) Количество террористических атак; В</a:t>
            </a:r>
            <a:r>
              <a:rPr lang="ru-RU" b="1" dirty="0"/>
              <a:t>) </a:t>
            </a:r>
            <a:r>
              <a:rPr lang="ru-RU" b="1" dirty="0" smtClean="0"/>
              <a:t>Стоимость сбытого оружия (десятков миллионов долларов); Г) Стоимость сбытых наркотиков (десятков миллионов долларов) 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5246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2811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30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</a:t>
            </a:r>
            <a:r>
              <a:rPr lang="ru-RU" b="1" dirty="0" smtClean="0">
                <a:solidFill>
                  <a:srgbClr val="000000"/>
                </a:solidFill>
                <a:cs typeface="Tahoma" pitchFamily="34" charset="0"/>
              </a:rPr>
              <a:t>Распределение регионов стран Африки по какому из показателей представлено на слайде?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Доля домохозяйств, имеющих доступ к водопроводной воде (</a:t>
            </a:r>
            <a:r>
              <a:rPr lang="en-US" b="1" dirty="0" smtClean="0"/>
              <a:t>%); </a:t>
            </a:r>
            <a:r>
              <a:rPr lang="ru-RU" b="1" dirty="0" smtClean="0"/>
              <a:t>            Б) Доля промышленного сектора экономики в ВВП (</a:t>
            </a:r>
            <a:r>
              <a:rPr lang="be-BY" b="1" dirty="0" smtClean="0"/>
              <a:t>%)</a:t>
            </a:r>
            <a:r>
              <a:rPr lang="ru-RU" b="1" dirty="0" smtClean="0"/>
              <a:t>; В) Доля грамотного населения от общего населения региона (%); Г) Доля населения, имеющего доступ к туалетам (%);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988840"/>
            <a:ext cx="4968552" cy="469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5493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en-US" altLang="ru-RU" b="1" dirty="0" smtClean="0"/>
              <a:t> </a:t>
            </a:r>
            <a:r>
              <a:rPr lang="ru-RU" altLang="ru-RU" b="1" dirty="0" smtClean="0"/>
              <a:t>Какой способ картографического изображения используется на карте?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точечный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Б) локальный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В) ареалов</a:t>
            </a:r>
            <a:r>
              <a:rPr lang="en-US" altLang="ru-RU" b="1" dirty="0" smtClean="0"/>
              <a:t>;</a:t>
            </a:r>
            <a:br>
              <a:rPr lang="en-US" altLang="ru-RU" b="1" dirty="0" smtClean="0"/>
            </a:br>
            <a:r>
              <a:rPr lang="ru-RU" altLang="ru-RU" b="1" dirty="0" smtClean="0"/>
              <a:t>Г) локализованных диаграмм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altLang="ru-RU" i="1" dirty="0" smtClean="0">
                <a:solidFill>
                  <a:srgbClr val="000000"/>
                </a:solidFill>
              </a:rPr>
              <a:t>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1650" y="3545122"/>
            <a:ext cx="10012261" cy="726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3745255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3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В какой речной системе обитают виды, представленные на фотографиях?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Амазонка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Б) Конго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В) Миссисипи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Г) Свислочь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35112"/>
            <a:ext cx="5839971" cy="274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05996" y="1535112"/>
            <a:ext cx="3338004" cy="250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300" y="4038615"/>
            <a:ext cx="6692900" cy="281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4349555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4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На фотографии изображен белорусский геолог, профессор, академик НАН Беларуси…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Н.Ф. </a:t>
            </a:r>
            <a:r>
              <a:rPr lang="ru-RU" altLang="ru-RU" b="1" dirty="0" err="1" smtClean="0"/>
              <a:t>Блиодухо</a:t>
            </a:r>
            <a:r>
              <a:rPr lang="ru-RU" altLang="ru-RU" b="1" dirty="0" smtClean="0"/>
              <a:t> Б) К.И. </a:t>
            </a:r>
            <a:r>
              <a:rPr lang="ru-RU" altLang="ru-RU" b="1" dirty="0" err="1" smtClean="0"/>
              <a:t>Лукашёв</a:t>
            </a:r>
            <a:r>
              <a:rPr lang="ru-RU" altLang="ru-RU" b="1" dirty="0" smtClean="0"/>
              <a:t> В</a:t>
            </a:r>
            <a:r>
              <a:rPr lang="ru-RU" altLang="ru-RU" b="1" dirty="0"/>
              <a:t>) Я. Н. </a:t>
            </a:r>
            <a:r>
              <a:rPr lang="ru-RU" altLang="ru-RU" b="1" dirty="0" smtClean="0"/>
              <a:t>Афанасьев</a:t>
            </a:r>
            <a:br>
              <a:rPr lang="ru-RU" altLang="ru-RU" b="1" dirty="0" smtClean="0"/>
            </a:br>
            <a:r>
              <a:rPr lang="ru-RU" altLang="ru-RU" b="1" dirty="0"/>
              <a:t>Г) А.Г. Медведев</a:t>
            </a:r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4" y="1859101"/>
            <a:ext cx="3413125" cy="443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geoexp.by/images/map_pol_is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2753" y="2396425"/>
            <a:ext cx="5351247" cy="336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4126951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5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/>
              <a:t> Как называются натечные образования карстовых пещер, представленные на фотографиях?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</a:t>
            </a:r>
            <a:r>
              <a:rPr lang="ru-RU" altLang="ru-RU" b="1" dirty="0" smtClean="0">
                <a:solidFill>
                  <a:srgbClr val="FF3300"/>
                </a:solidFill>
              </a:rPr>
              <a:t>ответа: </a:t>
            </a:r>
            <a:r>
              <a:rPr lang="ru-RU" altLang="ru-RU" b="1" dirty="0" smtClean="0"/>
              <a:t>А) пещерный янтарь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Б) пещерный жемчуг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</a:t>
            </a:r>
            <a:r>
              <a:rPr lang="en-US" altLang="ru-RU" b="1" dirty="0" smtClean="0"/>
              <a:t/>
            </a:r>
            <a:br>
              <a:rPr lang="en-US" altLang="ru-RU" b="1" dirty="0" smtClean="0"/>
            </a:br>
            <a:r>
              <a:rPr lang="ru-RU" altLang="ru-RU" b="1" dirty="0" smtClean="0"/>
              <a:t>В) пещерные бусы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Г) пещерная картошка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altLang="ru-RU" i="1" dirty="0" smtClean="0">
                <a:solidFill>
                  <a:srgbClr val="000000"/>
                </a:solidFill>
              </a:rPr>
              <a:t>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78928"/>
            <a:ext cx="5633296" cy="422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ics2.pokazuha.ru/p217/5/x/8233856jx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01208"/>
            <a:ext cx="3911600" cy="259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upload.wikimedia.org/wikipedia/commons/thumb/7/7f/Cave_Pearls.JPG/300px-Cave_Pearl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92501"/>
            <a:ext cx="4284133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3014384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6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Что происходит на фотографиях?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обряд инициации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>Б) сеанс </a:t>
            </a:r>
            <a:r>
              <a:rPr lang="ru-RU" altLang="ru-RU" b="1" dirty="0" err="1" smtClean="0"/>
              <a:t>экзорцизма</a:t>
            </a:r>
            <a:r>
              <a:rPr lang="ru-RU" altLang="ru-RU" b="1" dirty="0" smtClean="0"/>
              <a:t>; В) свадьба; Г) </a:t>
            </a:r>
            <a:r>
              <a:rPr lang="ru-RU" altLang="ru-RU" b="1" dirty="0" err="1" smtClean="0"/>
              <a:t>роупджампинг</a:t>
            </a:r>
            <a:r>
              <a:rPr lang="ru-RU" altLang="ru-RU" b="1" dirty="0" smtClean="0"/>
              <a:t> 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75" y="1490662"/>
            <a:ext cx="5150554" cy="336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5329" y="1490662"/>
            <a:ext cx="3888671" cy="585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1899"/>
            <a:ext cx="4017079" cy="321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3661314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7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/>
              <a:t> Как называются эти формы рельефа на территории Беларуси?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оборки Б) </a:t>
            </a:r>
            <a:r>
              <a:rPr lang="ru-RU" altLang="ru-RU" b="1" dirty="0" err="1" smtClean="0"/>
              <a:t>поноры</a:t>
            </a:r>
            <a:r>
              <a:rPr lang="ru-RU" altLang="ru-RU" b="1" dirty="0" smtClean="0"/>
              <a:t> В) </a:t>
            </a:r>
            <a:r>
              <a:rPr lang="ru-RU" altLang="ru-RU" b="1" dirty="0" err="1" smtClean="0"/>
              <a:t>полья</a:t>
            </a:r>
            <a:r>
              <a:rPr lang="ru-RU" altLang="ru-RU" b="1" dirty="0" smtClean="0"/>
              <a:t> Г) </a:t>
            </a:r>
            <a:r>
              <a:rPr lang="ru-RU" altLang="ru-RU" b="1" dirty="0" err="1" smtClean="0"/>
              <a:t>карры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altLang="ru-RU" i="1" dirty="0" smtClean="0">
                <a:solidFill>
                  <a:srgbClr val="000000"/>
                </a:solidFill>
              </a:rPr>
              <a:t>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372100" y="1274465"/>
            <a:ext cx="3771900" cy="50292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701" y="997297"/>
            <a:ext cx="3670300" cy="244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3518132"/>
            <a:ext cx="5325702" cy="313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605491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1583</TotalTime>
  <Words>1391</Words>
  <Application>Microsoft Office PowerPoint</Application>
  <PresentationFormat>Экран (4:3)</PresentationFormat>
  <Paragraphs>134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Сазонов</dc:creator>
  <cp:lastModifiedBy>BobrikMYu</cp:lastModifiedBy>
  <cp:revision>35</cp:revision>
  <dcterms:created xsi:type="dcterms:W3CDTF">2017-12-03T11:48:08Z</dcterms:created>
  <dcterms:modified xsi:type="dcterms:W3CDTF">2018-01-11T07:25:40Z</dcterms:modified>
</cp:coreProperties>
</file>