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257" r:id="rId3"/>
    <p:sldId id="258" r:id="rId4"/>
    <p:sldId id="332"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8" r:id="rId74"/>
    <p:sldId id="327" r:id="rId75"/>
    <p:sldId id="329" r:id="rId76"/>
    <p:sldId id="330" r:id="rId77"/>
    <p:sldId id="331" r:id="rId7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2" d="100"/>
          <a:sy n="82" d="100"/>
        </p:scale>
        <p:origin x="-153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26C841-53B6-4CF8-BC42-D01048A9B92B}" type="datetimeFigureOut">
              <a:rPr lang="ru-RU" smtClean="0"/>
              <a:pPr/>
              <a:t>23.03.2016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C5011B-4F46-4455-AC3A-8D768A68866B}"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a:t>
            </a:r>
            <a:endParaRPr lang="ru-RU" dirty="0"/>
          </a:p>
        </p:txBody>
      </p:sp>
      <p:sp>
        <p:nvSpPr>
          <p:cNvPr id="4" name="Номер слайда 3"/>
          <p:cNvSpPr>
            <a:spLocks noGrp="1"/>
          </p:cNvSpPr>
          <p:nvPr>
            <p:ph type="sldNum" sz="quarter" idx="10"/>
          </p:nvPr>
        </p:nvSpPr>
        <p:spPr/>
        <p:txBody>
          <a:bodyPr/>
          <a:lstStyle/>
          <a:p>
            <a:fld id="{E4BA1179-2FE4-40DD-896A-E57A08D456F3}" type="slidenum">
              <a:rPr lang="ru-RU" smtClean="0"/>
              <a:pPr/>
              <a:t>23</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2D599F-9464-4EE0-9982-0E1F94CC58F8}" type="slidenum">
              <a:rPr lang="ru-RU"/>
              <a:pPr/>
              <a:t>46</a:t>
            </a:fld>
            <a:endParaRPr lang="ru-RU" dirty="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385CF8CF-C560-4C13-9CC8-A9263250DE1F}" type="slidenum">
              <a:rPr lang="ru-RU" smtClean="0">
                <a:latin typeface="Arial" charset="0"/>
              </a:rPr>
              <a:pPr/>
              <a:t>75</a:t>
            </a:fld>
            <a:endParaRPr lang="ru-RU" dirty="0" smtClean="0">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ru-RU"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23B34F41-29F4-4BCD-B184-2ED2A74B315F}" type="slidenum">
              <a:rPr lang="ru-RU" smtClean="0"/>
              <a:pPr/>
              <a:t>77</a:t>
            </a:fld>
            <a:endParaRPr lang="ru-RU" dirty="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ru-RU"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DE9D26A-7E65-401E-9720-2EC3CFE36889}" type="datetimeFigureOut">
              <a:rPr lang="ru-RU" smtClean="0"/>
              <a:pPr/>
              <a:t>23.03.2016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25FE0FE-FEAB-43EB-9D8A-61CB792A56E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DE9D26A-7E65-401E-9720-2EC3CFE36889}" type="datetimeFigureOut">
              <a:rPr lang="ru-RU" smtClean="0"/>
              <a:pPr/>
              <a:t>23.03.2016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25FE0FE-FEAB-43EB-9D8A-61CB792A56E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DE9D26A-7E65-401E-9720-2EC3CFE36889}" type="datetimeFigureOut">
              <a:rPr lang="ru-RU" smtClean="0"/>
              <a:pPr/>
              <a:t>23.03.2016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25FE0FE-FEAB-43EB-9D8A-61CB792A56E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DE9D26A-7E65-401E-9720-2EC3CFE36889}" type="datetimeFigureOut">
              <a:rPr lang="ru-RU" smtClean="0"/>
              <a:pPr/>
              <a:t>23.03.2016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25FE0FE-FEAB-43EB-9D8A-61CB792A56E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DE9D26A-7E65-401E-9720-2EC3CFE36889}" type="datetimeFigureOut">
              <a:rPr lang="ru-RU" smtClean="0"/>
              <a:pPr/>
              <a:t>23.03.2016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25FE0FE-FEAB-43EB-9D8A-61CB792A56E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DE9D26A-7E65-401E-9720-2EC3CFE36889}" type="datetimeFigureOut">
              <a:rPr lang="ru-RU" smtClean="0"/>
              <a:pPr/>
              <a:t>23.03.2016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25FE0FE-FEAB-43EB-9D8A-61CB792A56E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DE9D26A-7E65-401E-9720-2EC3CFE36889}" type="datetimeFigureOut">
              <a:rPr lang="ru-RU" smtClean="0"/>
              <a:pPr/>
              <a:t>23.03.2016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25FE0FE-FEAB-43EB-9D8A-61CB792A56E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DE9D26A-7E65-401E-9720-2EC3CFE36889}" type="datetimeFigureOut">
              <a:rPr lang="ru-RU" smtClean="0"/>
              <a:pPr/>
              <a:t>23.03.2016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25FE0FE-FEAB-43EB-9D8A-61CB792A56E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DE9D26A-7E65-401E-9720-2EC3CFE36889}" type="datetimeFigureOut">
              <a:rPr lang="ru-RU" smtClean="0"/>
              <a:pPr/>
              <a:t>23.03.2016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25FE0FE-FEAB-43EB-9D8A-61CB792A56E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DE9D26A-7E65-401E-9720-2EC3CFE36889}" type="datetimeFigureOut">
              <a:rPr lang="ru-RU" smtClean="0"/>
              <a:pPr/>
              <a:t>23.03.2016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25FE0FE-FEAB-43EB-9D8A-61CB792A56E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DE9D26A-7E65-401E-9720-2EC3CFE36889}" type="datetimeFigureOut">
              <a:rPr lang="ru-RU" smtClean="0"/>
              <a:pPr/>
              <a:t>23.03.2016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25FE0FE-FEAB-43EB-9D8A-61CB792A56E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9D26A-7E65-401E-9720-2EC3CFE36889}" type="datetimeFigureOut">
              <a:rPr lang="ru-RU" smtClean="0"/>
              <a:pPr/>
              <a:t>23.03.2016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5FE0FE-FEAB-43EB-9D8A-61CB792A56E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image" Target="../media/image100.gif"/><Relationship Id="rId1" Type="http://schemas.openxmlformats.org/officeDocument/2006/relationships/slideLayout" Target="../slideLayouts/slideLayout2.xml"/><Relationship Id="rId4" Type="http://schemas.openxmlformats.org/officeDocument/2006/relationships/image" Target="../media/image102.gi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3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4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4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4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4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5" Type="http://schemas.openxmlformats.org/officeDocument/2006/relationships/image" Target="../media/image149.jpeg"/><Relationship Id="rId4" Type="http://schemas.openxmlformats.org/officeDocument/2006/relationships/image" Target="../media/image148.jpeg"/></Relationships>
</file>

<file path=ppt/slides/_rels/slide4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5" Type="http://schemas.openxmlformats.org/officeDocument/2006/relationships/image" Target="../media/image153.jpeg"/><Relationship Id="rId4" Type="http://schemas.openxmlformats.org/officeDocument/2006/relationships/image" Target="../media/image152.jpeg"/></Relationships>
</file>

<file path=ppt/slides/_rels/slide4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6.jpeg"/><Relationship Id="rId2"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56.xml.rels><?xml version="1.0" encoding="UTF-8" standalone="yes"?>
<Relationships xmlns="http://schemas.openxmlformats.org/package/2006/relationships"><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image" Target="../media/image171.gif"/><Relationship Id="rId5" Type="http://schemas.openxmlformats.org/officeDocument/2006/relationships/image" Target="../media/image170.jpeg"/><Relationship Id="rId4" Type="http://schemas.openxmlformats.org/officeDocument/2006/relationships/image" Target="../media/image169.jpeg"/></Relationships>
</file>

<file path=ppt/slides/_rels/slide57.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5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82.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65.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66.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6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xml"/><Relationship Id="rId5" Type="http://schemas.openxmlformats.org/officeDocument/2006/relationships/image" Target="../media/image209.jpeg"/><Relationship Id="rId4" Type="http://schemas.openxmlformats.org/officeDocument/2006/relationships/image" Target="../media/image208.jpeg"/></Relationships>
</file>

<file path=ppt/slides/_rels/slide6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2.xml"/><Relationship Id="rId5" Type="http://schemas.openxmlformats.org/officeDocument/2006/relationships/image" Target="../media/image213.jpeg"/><Relationship Id="rId4" Type="http://schemas.openxmlformats.org/officeDocument/2006/relationships/image" Target="../media/image212.jpeg"/></Relationships>
</file>

<file path=ppt/slides/_rels/slide69.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2.xml"/><Relationship Id="rId5" Type="http://schemas.openxmlformats.org/officeDocument/2006/relationships/image" Target="../media/image217.jpeg"/><Relationship Id="rId4" Type="http://schemas.openxmlformats.org/officeDocument/2006/relationships/image" Target="../media/image216.jpe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2.xml"/><Relationship Id="rId5" Type="http://schemas.openxmlformats.org/officeDocument/2006/relationships/image" Target="../media/image221.jpeg"/><Relationship Id="rId4" Type="http://schemas.openxmlformats.org/officeDocument/2006/relationships/image" Target="../media/image220.gif"/></Relationships>
</file>

<file path=ppt/slides/_rels/slide7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2.xml"/><Relationship Id="rId5" Type="http://schemas.openxmlformats.org/officeDocument/2006/relationships/image" Target="../media/image225.jpeg"/><Relationship Id="rId4" Type="http://schemas.openxmlformats.org/officeDocument/2006/relationships/image" Target="../media/image224.jpeg"/></Relationships>
</file>

<file path=ppt/slides/_rels/slide7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2.xml"/><Relationship Id="rId5" Type="http://schemas.openxmlformats.org/officeDocument/2006/relationships/image" Target="../media/image229.jpeg"/><Relationship Id="rId4" Type="http://schemas.openxmlformats.org/officeDocument/2006/relationships/image" Target="../media/image228.jpeg"/></Relationships>
</file>

<file path=ppt/slides/_rels/slide7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2.xml"/><Relationship Id="rId5" Type="http://schemas.openxmlformats.org/officeDocument/2006/relationships/image" Target="../media/image233.jpeg"/><Relationship Id="rId4" Type="http://schemas.openxmlformats.org/officeDocument/2006/relationships/image" Target="../media/image232.jpeg"/></Relationships>
</file>

<file path=ppt/slides/_rels/slide74.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2.xml"/><Relationship Id="rId5" Type="http://schemas.openxmlformats.org/officeDocument/2006/relationships/image" Target="../media/image237.jpeg"/><Relationship Id="rId4" Type="http://schemas.openxmlformats.org/officeDocument/2006/relationships/image" Target="../media/image236.jpeg"/></Relationships>
</file>

<file path=ppt/slides/_rels/slide75.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png"/><Relationship Id="rId7" Type="http://schemas.openxmlformats.org/officeDocument/2006/relationships/image" Target="../media/image24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76.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49.gif"/><Relationship Id="rId2" Type="http://schemas.openxmlformats.org/officeDocument/2006/relationships/image" Target="../media/image244.gif"/><Relationship Id="rId1" Type="http://schemas.openxmlformats.org/officeDocument/2006/relationships/slideLayout" Target="../slideLayouts/slideLayout2.xml"/><Relationship Id="rId6" Type="http://schemas.openxmlformats.org/officeDocument/2006/relationships/image" Target="../media/image248.png"/><Relationship Id="rId5" Type="http://schemas.openxmlformats.org/officeDocument/2006/relationships/image" Target="../media/image247.gif"/><Relationship Id="rId4" Type="http://schemas.openxmlformats.org/officeDocument/2006/relationships/image" Target="../media/image246.jpeg"/></Relationships>
</file>

<file path=ppt/slides/_rels/slide77.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dirty="0" smtClean="0"/>
              <a:t>Задания дистанционной олимпиады «Созвездие талантов» по географии</a:t>
            </a:r>
            <a:br>
              <a:rPr lang="ru-RU" dirty="0" smtClean="0"/>
            </a:br>
            <a:r>
              <a:rPr lang="ru-RU" dirty="0" smtClean="0"/>
              <a:t>7 – 9 класс</a:t>
            </a:r>
            <a:br>
              <a:rPr lang="ru-RU" dirty="0" smtClean="0"/>
            </a:br>
            <a:r>
              <a:rPr lang="ru-RU" dirty="0" smtClean="0"/>
              <a:t>2014 – 2015 учебный год</a:t>
            </a:r>
            <a:br>
              <a:rPr lang="ru-RU" dirty="0" smtClean="0"/>
            </a:br>
            <a:r>
              <a:rPr lang="ru-RU" dirty="0" smtClean="0"/>
              <a:t>1 тур</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1200329"/>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3.3</a:t>
            </a:r>
            <a:endParaRPr lang="ru-RU" i="1" dirty="0" smtClean="0">
              <a:latin typeface="Arial" pitchFamily="34" charset="0"/>
              <a:cs typeface="Arial" pitchFamily="34" charset="0"/>
            </a:endParaRPr>
          </a:p>
          <a:p>
            <a:r>
              <a:rPr lang="ru-RU" dirty="0" smtClean="0">
                <a:latin typeface="Arial" pitchFamily="34" charset="0"/>
                <a:cs typeface="Arial" pitchFamily="34" charset="0"/>
              </a:rPr>
              <a:t>Установите соответствие между странами и возрастными пирамидами. </a:t>
            </a:r>
          </a:p>
          <a:p>
            <a:r>
              <a:rPr lang="ru-RU" u="sng" dirty="0" smtClean="0">
                <a:latin typeface="Arial" pitchFamily="34" charset="0"/>
                <a:cs typeface="Arial" pitchFamily="34" charset="0"/>
              </a:rPr>
              <a:t>Страны</a:t>
            </a:r>
            <a:r>
              <a:rPr lang="ru-RU" dirty="0" smtClean="0">
                <a:latin typeface="Arial" pitchFamily="34" charset="0"/>
                <a:cs typeface="Arial" pitchFamily="34" charset="0"/>
              </a:rPr>
              <a:t>: ЦАР, Канада, Оман, Беларусь</a:t>
            </a:r>
          </a:p>
          <a:p>
            <a:r>
              <a:rPr lang="ru-RU" i="1" dirty="0" smtClean="0">
                <a:latin typeface="Arial" pitchFamily="34" charset="0"/>
                <a:cs typeface="Arial" pitchFamily="34" charset="0"/>
              </a:rPr>
              <a:t>(Возрастные пирамиды приведены за 2013 год)</a:t>
            </a:r>
            <a:endParaRPr lang="ru-RU" dirty="0"/>
          </a:p>
        </p:txBody>
      </p:sp>
      <p:pic>
        <p:nvPicPr>
          <p:cNvPr id="5" name="Рисунок 4" descr="ЦАР.jpeg"/>
          <p:cNvPicPr>
            <a:picLocks noChangeAspect="1"/>
          </p:cNvPicPr>
          <p:nvPr/>
        </p:nvPicPr>
        <p:blipFill>
          <a:blip r:embed="rId2"/>
          <a:srcRect t="5882"/>
          <a:stretch>
            <a:fillRect/>
          </a:stretch>
        </p:blipFill>
        <p:spPr>
          <a:xfrm>
            <a:off x="4572000" y="4000503"/>
            <a:ext cx="4143404" cy="2716995"/>
          </a:xfrm>
          <a:prstGeom prst="rect">
            <a:avLst/>
          </a:prstGeom>
        </p:spPr>
      </p:pic>
      <p:pic>
        <p:nvPicPr>
          <p:cNvPr id="6" name="Рисунок 5" descr="Канада.jpeg"/>
          <p:cNvPicPr>
            <a:picLocks noChangeAspect="1"/>
          </p:cNvPicPr>
          <p:nvPr/>
        </p:nvPicPr>
        <p:blipFill>
          <a:blip r:embed="rId3"/>
          <a:srcRect t="6151"/>
          <a:stretch>
            <a:fillRect/>
          </a:stretch>
        </p:blipFill>
        <p:spPr>
          <a:xfrm>
            <a:off x="4572000" y="1285860"/>
            <a:ext cx="4151695" cy="2714644"/>
          </a:xfrm>
          <a:prstGeom prst="rect">
            <a:avLst/>
          </a:prstGeom>
        </p:spPr>
      </p:pic>
      <p:pic>
        <p:nvPicPr>
          <p:cNvPr id="7" name="Рисунок 6"/>
          <p:cNvPicPr>
            <a:picLocks noChangeAspect="1"/>
          </p:cNvPicPr>
          <p:nvPr/>
        </p:nvPicPr>
        <p:blipFill>
          <a:blip r:embed="rId4"/>
          <a:srcRect t="5666"/>
          <a:stretch>
            <a:fillRect/>
          </a:stretch>
        </p:blipFill>
        <p:spPr>
          <a:xfrm>
            <a:off x="319904" y="1285860"/>
            <a:ext cx="4130324" cy="2714644"/>
          </a:xfrm>
          <a:prstGeom prst="rect">
            <a:avLst/>
          </a:prstGeom>
        </p:spPr>
      </p:pic>
      <p:pic>
        <p:nvPicPr>
          <p:cNvPr id="8" name="Рисунок 7" descr="Беларусь.jpeg"/>
          <p:cNvPicPr>
            <a:picLocks noChangeAspect="1"/>
          </p:cNvPicPr>
          <p:nvPr/>
        </p:nvPicPr>
        <p:blipFill>
          <a:blip r:embed="rId5"/>
          <a:srcRect t="5882"/>
          <a:stretch>
            <a:fillRect/>
          </a:stretch>
        </p:blipFill>
        <p:spPr>
          <a:xfrm>
            <a:off x="319653" y="4000504"/>
            <a:ext cx="4139820" cy="2714644"/>
          </a:xfrm>
          <a:prstGeom prst="rect">
            <a:avLst/>
          </a:prstGeom>
        </p:spPr>
      </p:pic>
      <p:sp>
        <p:nvSpPr>
          <p:cNvPr id="9" name="TextBox 8"/>
          <p:cNvSpPr txBox="1">
            <a:spLocks noChangeArrowheads="1"/>
          </p:cNvSpPr>
          <p:nvPr/>
        </p:nvSpPr>
        <p:spPr bwMode="auto">
          <a:xfrm>
            <a:off x="357158" y="3000372"/>
            <a:ext cx="311150" cy="369888"/>
          </a:xfrm>
          <a:prstGeom prst="rect">
            <a:avLst/>
          </a:prstGeom>
          <a:noFill/>
          <a:ln w="9525">
            <a:noFill/>
            <a:miter lim="800000"/>
            <a:headEnd/>
            <a:tailEnd/>
          </a:ln>
        </p:spPr>
        <p:txBody>
          <a:bodyPr wrap="none">
            <a:spAutoFit/>
          </a:bodyPr>
          <a:lstStyle/>
          <a:p>
            <a:r>
              <a:rPr lang="ru-RU" dirty="0" smtClean="0"/>
              <a:t>1</a:t>
            </a:r>
            <a:endParaRPr lang="ru-RU" dirty="0"/>
          </a:p>
        </p:txBody>
      </p:sp>
      <p:sp>
        <p:nvSpPr>
          <p:cNvPr id="10" name="TextBox 8"/>
          <p:cNvSpPr txBox="1">
            <a:spLocks noChangeArrowheads="1"/>
          </p:cNvSpPr>
          <p:nvPr/>
        </p:nvSpPr>
        <p:spPr bwMode="auto">
          <a:xfrm>
            <a:off x="4714876" y="5572140"/>
            <a:ext cx="301686" cy="369332"/>
          </a:xfrm>
          <a:prstGeom prst="rect">
            <a:avLst/>
          </a:prstGeom>
          <a:noFill/>
          <a:ln w="9525">
            <a:noFill/>
            <a:miter lim="800000"/>
            <a:headEnd/>
            <a:tailEnd/>
          </a:ln>
        </p:spPr>
        <p:txBody>
          <a:bodyPr wrap="none">
            <a:spAutoFit/>
          </a:bodyPr>
          <a:lstStyle/>
          <a:p>
            <a:r>
              <a:rPr lang="ru-RU" dirty="0" smtClean="0"/>
              <a:t>4</a:t>
            </a:r>
            <a:endParaRPr lang="ru-RU" dirty="0"/>
          </a:p>
        </p:txBody>
      </p:sp>
      <p:sp>
        <p:nvSpPr>
          <p:cNvPr id="11" name="TextBox 8"/>
          <p:cNvSpPr txBox="1">
            <a:spLocks noChangeArrowheads="1"/>
          </p:cNvSpPr>
          <p:nvPr/>
        </p:nvSpPr>
        <p:spPr bwMode="auto">
          <a:xfrm>
            <a:off x="428596" y="5786454"/>
            <a:ext cx="301686" cy="369332"/>
          </a:xfrm>
          <a:prstGeom prst="rect">
            <a:avLst/>
          </a:prstGeom>
          <a:noFill/>
          <a:ln w="9525">
            <a:noFill/>
            <a:miter lim="800000"/>
            <a:headEnd/>
            <a:tailEnd/>
          </a:ln>
        </p:spPr>
        <p:txBody>
          <a:bodyPr wrap="none">
            <a:spAutoFit/>
          </a:bodyPr>
          <a:lstStyle/>
          <a:p>
            <a:r>
              <a:rPr lang="ru-RU" dirty="0"/>
              <a:t>3</a:t>
            </a:r>
          </a:p>
        </p:txBody>
      </p:sp>
      <p:sp>
        <p:nvSpPr>
          <p:cNvPr id="12" name="TextBox 8"/>
          <p:cNvSpPr txBox="1">
            <a:spLocks noChangeArrowheads="1"/>
          </p:cNvSpPr>
          <p:nvPr/>
        </p:nvSpPr>
        <p:spPr bwMode="auto">
          <a:xfrm>
            <a:off x="4786314" y="3071810"/>
            <a:ext cx="301686" cy="369332"/>
          </a:xfrm>
          <a:prstGeom prst="rect">
            <a:avLst/>
          </a:prstGeom>
          <a:noFill/>
          <a:ln w="9525">
            <a:noFill/>
            <a:miter lim="800000"/>
            <a:headEnd/>
            <a:tailEnd/>
          </a:ln>
        </p:spPr>
        <p:txBody>
          <a:bodyPr wrap="none">
            <a:spAutoFit/>
          </a:bodyPr>
          <a:lstStyle/>
          <a:p>
            <a:r>
              <a:rPr lang="ru-RU" dirty="0"/>
              <a:t>2</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Прямоугольник 4"/>
          <p:cNvSpPr>
            <a:spLocks noChangeArrowheads="1"/>
          </p:cNvSpPr>
          <p:nvPr/>
        </p:nvSpPr>
        <p:spPr bwMode="auto">
          <a:xfrm>
            <a:off x="0" y="0"/>
            <a:ext cx="9144000" cy="2031325"/>
          </a:xfrm>
          <a:prstGeom prst="rect">
            <a:avLst/>
          </a:prstGeom>
          <a:noFill/>
          <a:ln w="9525">
            <a:noFill/>
            <a:miter lim="800000"/>
            <a:headEnd/>
            <a:tailEnd/>
          </a:ln>
        </p:spPr>
        <p:txBody>
          <a:bodyPr>
            <a:spAutoFit/>
          </a:bodyPr>
          <a:lstStyle/>
          <a:p>
            <a:pPr algn="just"/>
            <a:r>
              <a:rPr lang="ru-RU" b="1" dirty="0">
                <a:solidFill>
                  <a:srgbClr val="FF3300"/>
                </a:solidFill>
                <a:latin typeface="Arial" pitchFamily="34" charset="0"/>
                <a:cs typeface="Arial" pitchFamily="34" charset="0"/>
              </a:rPr>
              <a:t>Вопрос </a:t>
            </a:r>
            <a:r>
              <a:rPr lang="ru-RU" b="1" dirty="0" smtClean="0">
                <a:solidFill>
                  <a:srgbClr val="FF3300"/>
                </a:solidFill>
                <a:latin typeface="Arial" pitchFamily="34" charset="0"/>
                <a:cs typeface="Arial" pitchFamily="34" charset="0"/>
              </a:rPr>
              <a:t>4.1</a:t>
            </a:r>
          </a:p>
          <a:p>
            <a:pPr algn="just"/>
            <a:r>
              <a:rPr lang="ru-RU" dirty="0" smtClean="0">
                <a:solidFill>
                  <a:srgbClr val="000000"/>
                </a:solidFill>
                <a:latin typeface="Arial" pitchFamily="34" charset="0"/>
                <a:cs typeface="Arial" pitchFamily="34" charset="0"/>
              </a:rPr>
              <a:t>      Назовите </a:t>
            </a:r>
            <a:r>
              <a:rPr lang="ru-RU" dirty="0">
                <a:solidFill>
                  <a:srgbClr val="000000"/>
                </a:solidFill>
                <a:latin typeface="Arial" pitchFamily="34" charset="0"/>
                <a:cs typeface="Arial" pitchFamily="34" charset="0"/>
              </a:rPr>
              <a:t>тип вулканического извержения, представленный на </a:t>
            </a:r>
            <a:r>
              <a:rPr lang="ru-RU" dirty="0" smtClean="0">
                <a:solidFill>
                  <a:srgbClr val="000000"/>
                </a:solidFill>
                <a:latin typeface="Arial" pitchFamily="34" charset="0"/>
                <a:cs typeface="Arial" pitchFamily="34" charset="0"/>
              </a:rPr>
              <a:t>слайде. Вулканы этого типа извержения являются самыми крупными на планете. Например, вулкан Мауна Лоа имеет высоту 4170 метров над уровнем моря. Его извержения являются исключительным зрелищем, лава занимает площадь до 5180 км, что сродни площади нескольких Везувиев.</a:t>
            </a:r>
            <a:endParaRPr lang="ru-RU" dirty="0">
              <a:solidFill>
                <a:srgbClr val="000000"/>
              </a:solidFill>
              <a:latin typeface="Arial" pitchFamily="34" charset="0"/>
              <a:cs typeface="Arial" pitchFamily="34" charset="0"/>
            </a:endParaRPr>
          </a:p>
          <a:p>
            <a:pPr algn="just"/>
            <a:r>
              <a:rPr lang="ru-RU" dirty="0">
                <a:latin typeface="Arial" pitchFamily="34" charset="0"/>
                <a:cs typeface="Arial" pitchFamily="34" charset="0"/>
              </a:rPr>
              <a:t>А) </a:t>
            </a:r>
            <a:r>
              <a:rPr lang="ru-RU" dirty="0" smtClean="0">
                <a:latin typeface="Arial" pitchFamily="34" charset="0"/>
                <a:cs typeface="Arial" pitchFamily="34" charset="0"/>
              </a:rPr>
              <a:t>гавайский</a:t>
            </a:r>
            <a:r>
              <a:rPr lang="ru-RU" dirty="0">
                <a:latin typeface="Arial" pitchFamily="34" charset="0"/>
                <a:cs typeface="Arial" pitchFamily="34" charset="0"/>
              </a:rPr>
              <a:t>; Б) с</a:t>
            </a:r>
            <a:r>
              <a:rPr lang="ru-RU" dirty="0" smtClean="0">
                <a:latin typeface="Arial" pitchFamily="34" charset="0"/>
                <a:cs typeface="Arial" pitchFamily="34" charset="0"/>
              </a:rPr>
              <a:t>тромболианский</a:t>
            </a:r>
            <a:r>
              <a:rPr lang="ru-RU" dirty="0">
                <a:latin typeface="Arial" pitchFamily="34" charset="0"/>
                <a:cs typeface="Arial" pitchFamily="34" charset="0"/>
              </a:rPr>
              <a:t>; В) п</a:t>
            </a:r>
            <a:r>
              <a:rPr lang="ru-RU" dirty="0" smtClean="0">
                <a:latin typeface="Arial" pitchFamily="34" charset="0"/>
                <a:cs typeface="Arial" pitchFamily="34" charset="0"/>
              </a:rPr>
              <a:t>линианский</a:t>
            </a:r>
            <a:r>
              <a:rPr lang="ru-RU" dirty="0">
                <a:latin typeface="Arial" pitchFamily="34" charset="0"/>
                <a:cs typeface="Arial" pitchFamily="34" charset="0"/>
              </a:rPr>
              <a:t>; Г) п</a:t>
            </a:r>
            <a:r>
              <a:rPr lang="ru-RU" dirty="0" smtClean="0">
                <a:latin typeface="Arial" pitchFamily="34" charset="0"/>
                <a:cs typeface="Arial" pitchFamily="34" charset="0"/>
              </a:rPr>
              <a:t>елейский</a:t>
            </a:r>
            <a:endParaRPr lang="ru-RU" dirty="0">
              <a:latin typeface="Arial" pitchFamily="34" charset="0"/>
              <a:cs typeface="Arial" pitchFamily="34" charset="0"/>
            </a:endParaRPr>
          </a:p>
        </p:txBody>
      </p:sp>
      <p:pic>
        <p:nvPicPr>
          <p:cNvPr id="5" name="Содержимое 3" descr="800px-Hawaiian_Eruption-numbers.svg.png"/>
          <p:cNvPicPr>
            <a:picLocks noGrp="1" noChangeAspect="1"/>
          </p:cNvPicPr>
          <p:nvPr>
            <p:ph idx="1"/>
          </p:nvPr>
        </p:nvPicPr>
        <p:blipFill>
          <a:blip r:embed="rId2"/>
          <a:srcRect t="10942"/>
          <a:stretch>
            <a:fillRect/>
          </a:stretch>
        </p:blipFill>
        <p:spPr>
          <a:xfrm>
            <a:off x="2000232" y="2000240"/>
            <a:ext cx="5454633" cy="4857760"/>
          </a:xfrm>
        </p:spPr>
      </p:pic>
    </p:spTree>
  </p:cSld>
  <p:clrMapOvr>
    <a:masterClrMapping/>
  </p:clrMapOvr>
  <p:transition advClick="0" advTm="72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2308324"/>
          </a:xfrm>
          <a:prstGeom prst="rect">
            <a:avLst/>
          </a:prstGeom>
        </p:spPr>
        <p:txBody>
          <a:bodyPr wrap="square">
            <a:spAutoFit/>
          </a:bodyPr>
          <a:lstStyle/>
          <a:p>
            <a:pPr algn="just"/>
            <a:r>
              <a:rPr lang="ru-RU" b="1" dirty="0" smtClean="0">
                <a:solidFill>
                  <a:srgbClr val="FF3300"/>
                </a:solidFill>
                <a:latin typeface="Arial" pitchFamily="34" charset="0"/>
                <a:cs typeface="Arial" pitchFamily="34" charset="0"/>
              </a:rPr>
              <a:t>Вопрос 4.2</a:t>
            </a:r>
            <a:endParaRPr lang="ru-RU" i="1" dirty="0" smtClean="0">
              <a:solidFill>
                <a:srgbClr val="003300"/>
              </a:solidFill>
              <a:latin typeface="Arial" pitchFamily="34" charset="0"/>
              <a:cs typeface="Arial" pitchFamily="34" charset="0"/>
            </a:endParaRPr>
          </a:p>
          <a:p>
            <a:pPr algn="just">
              <a:buNone/>
            </a:pPr>
            <a:r>
              <a:rPr lang="ru-RU" dirty="0" smtClean="0">
                <a:latin typeface="Arial" pitchFamily="34" charset="0"/>
                <a:cs typeface="Arial" pitchFamily="34" charset="0"/>
              </a:rPr>
              <a:t>Этот тип вулкана получил своё название по имени римского учёного, погибшего при извержении Везувия в 79 году н. э., уничтожившего три крупных римских города Геркуланум, Стабии и Помпеи. Характерной особенностью этого типа извержений являются мощные, нередко внезапные взрывы, сопровождающиеся выбросами огромного количества пепла. </a:t>
            </a:r>
            <a:r>
              <a:rPr lang="ru-RU" dirty="0" smtClean="0">
                <a:solidFill>
                  <a:srgbClr val="000000"/>
                </a:solidFill>
                <a:latin typeface="Arial" pitchFamily="34" charset="0"/>
                <a:cs typeface="Arial" pitchFamily="34" charset="0"/>
              </a:rPr>
              <a:t>Назовите описанный тип вулканического извержения, представленный на слайде:</a:t>
            </a:r>
          </a:p>
          <a:p>
            <a:pPr algn="just"/>
            <a:r>
              <a:rPr lang="ru-RU" dirty="0" smtClean="0">
                <a:latin typeface="Arial" pitchFamily="34" charset="0"/>
                <a:cs typeface="Arial" pitchFamily="34" charset="0"/>
              </a:rPr>
              <a:t>А) гавайский; Б) стромболианский; В) плинианский; Г) пелейский.</a:t>
            </a:r>
          </a:p>
        </p:txBody>
      </p:sp>
      <p:pic>
        <p:nvPicPr>
          <p:cNvPr id="5" name="Содержимое 3" descr="800px-Plinian_Eruption-numbers.svg.png"/>
          <p:cNvPicPr>
            <a:picLocks noGrp="1" noChangeAspect="1"/>
          </p:cNvPicPr>
          <p:nvPr>
            <p:ph idx="1"/>
          </p:nvPr>
        </p:nvPicPr>
        <p:blipFill>
          <a:blip r:embed="rId2"/>
          <a:stretch>
            <a:fillRect/>
          </a:stretch>
        </p:blipFill>
        <p:spPr>
          <a:xfrm>
            <a:off x="2285984" y="2285968"/>
            <a:ext cx="4572032" cy="4572032"/>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5.1</a:t>
            </a:r>
            <a:r>
              <a:rPr lang="ru-RU" i="1" dirty="0" smtClean="0">
                <a:latin typeface="Arial" pitchFamily="34" charset="0"/>
                <a:cs typeface="Arial" pitchFamily="34" charset="0"/>
              </a:rPr>
              <a:t> </a:t>
            </a:r>
          </a:p>
          <a:p>
            <a:r>
              <a:rPr lang="ru-RU" dirty="0" smtClean="0">
                <a:latin typeface="Arial" pitchFamily="34" charset="0"/>
                <a:cs typeface="Arial" pitchFamily="34" charset="0"/>
              </a:rPr>
              <a:t>Установите соответствие: высшая точка – страна</a:t>
            </a:r>
          </a:p>
          <a:p>
            <a:r>
              <a:rPr lang="ru-RU" dirty="0" smtClean="0">
                <a:latin typeface="Arial" pitchFamily="34" charset="0"/>
                <a:cs typeface="Arial" pitchFamily="34" charset="0"/>
              </a:rPr>
              <a:t>А) Словакия; Б) Норвегия; В) Польша; Г) Германия; Д) Швейцария; Е) Австрия</a:t>
            </a:r>
            <a:endParaRPr lang="ru-RU" dirty="0"/>
          </a:p>
        </p:txBody>
      </p:sp>
      <p:sp>
        <p:nvSpPr>
          <p:cNvPr id="6" name="TextBox 5"/>
          <p:cNvSpPr txBox="1">
            <a:spLocks noChangeArrowheads="1"/>
          </p:cNvSpPr>
          <p:nvPr/>
        </p:nvSpPr>
        <p:spPr bwMode="auto">
          <a:xfrm>
            <a:off x="6357950" y="6357958"/>
            <a:ext cx="2417328"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пик Дюфур – 4634 м </a:t>
            </a:r>
            <a:endParaRPr lang="ru-RU" dirty="0">
              <a:latin typeface="Arial" pitchFamily="34" charset="0"/>
              <a:cs typeface="Arial" pitchFamily="34" charset="0"/>
            </a:endParaRPr>
          </a:p>
        </p:txBody>
      </p:sp>
      <p:sp>
        <p:nvSpPr>
          <p:cNvPr id="7" name="TextBox 6"/>
          <p:cNvSpPr txBox="1">
            <a:spLocks noChangeArrowheads="1"/>
          </p:cNvSpPr>
          <p:nvPr/>
        </p:nvSpPr>
        <p:spPr bwMode="auto">
          <a:xfrm>
            <a:off x="214282" y="6357958"/>
            <a:ext cx="2778005"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Гросглоккнер – 3798 м</a:t>
            </a:r>
            <a:endParaRPr lang="ru-RU" dirty="0">
              <a:latin typeface="Arial" pitchFamily="34" charset="0"/>
              <a:cs typeface="Arial" pitchFamily="34" charset="0"/>
            </a:endParaRPr>
          </a:p>
        </p:txBody>
      </p:sp>
      <p:sp>
        <p:nvSpPr>
          <p:cNvPr id="8" name="TextBox 7"/>
          <p:cNvSpPr txBox="1">
            <a:spLocks noChangeArrowheads="1"/>
          </p:cNvSpPr>
          <p:nvPr/>
        </p:nvSpPr>
        <p:spPr bwMode="auto">
          <a:xfrm>
            <a:off x="3143240" y="6357958"/>
            <a:ext cx="278986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Галлхёпигген – 2469 м</a:t>
            </a:r>
            <a:endParaRPr lang="ru-RU" dirty="0">
              <a:latin typeface="Arial" pitchFamily="34" charset="0"/>
              <a:cs typeface="Arial" pitchFamily="34" charset="0"/>
            </a:endParaRPr>
          </a:p>
        </p:txBody>
      </p:sp>
      <p:sp>
        <p:nvSpPr>
          <p:cNvPr id="9" name="TextBox 8"/>
          <p:cNvSpPr txBox="1">
            <a:spLocks noChangeArrowheads="1"/>
          </p:cNvSpPr>
          <p:nvPr/>
        </p:nvSpPr>
        <p:spPr bwMode="auto">
          <a:xfrm>
            <a:off x="5825976" y="3214686"/>
            <a:ext cx="3318024"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Герлаховски-Штит – 2654 м</a:t>
            </a:r>
            <a:endParaRPr lang="ru-RU" dirty="0">
              <a:latin typeface="Arial" pitchFamily="34" charset="0"/>
              <a:cs typeface="Arial" pitchFamily="34" charset="0"/>
            </a:endParaRPr>
          </a:p>
        </p:txBody>
      </p:sp>
      <p:sp>
        <p:nvSpPr>
          <p:cNvPr id="10" name="TextBox 9"/>
          <p:cNvSpPr txBox="1">
            <a:spLocks noChangeArrowheads="1"/>
          </p:cNvSpPr>
          <p:nvPr/>
        </p:nvSpPr>
        <p:spPr bwMode="auto">
          <a:xfrm>
            <a:off x="3286116" y="3214686"/>
            <a:ext cx="2536015"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Цугшпитце – 2962 м</a:t>
            </a:r>
            <a:endParaRPr lang="ru-RU" dirty="0">
              <a:latin typeface="Arial" pitchFamily="34" charset="0"/>
              <a:cs typeface="Arial" pitchFamily="34" charset="0"/>
            </a:endParaRPr>
          </a:p>
        </p:txBody>
      </p:sp>
      <p:sp>
        <p:nvSpPr>
          <p:cNvPr id="11" name="TextBox 10"/>
          <p:cNvSpPr txBox="1">
            <a:spLocks noChangeArrowheads="1"/>
          </p:cNvSpPr>
          <p:nvPr/>
        </p:nvSpPr>
        <p:spPr bwMode="auto">
          <a:xfrm>
            <a:off x="571472" y="3214686"/>
            <a:ext cx="1964705"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Рысы – 2499 м</a:t>
            </a:r>
            <a:endParaRPr lang="ru-RU" dirty="0">
              <a:latin typeface="Arial" pitchFamily="34" charset="0"/>
              <a:cs typeface="Arial" pitchFamily="34" charset="0"/>
            </a:endParaRPr>
          </a:p>
        </p:txBody>
      </p:sp>
      <p:pic>
        <p:nvPicPr>
          <p:cNvPr id="15" name="Picture 4"/>
          <p:cNvPicPr>
            <a:picLocks noChangeAspect="1" noChangeArrowheads="1"/>
          </p:cNvPicPr>
          <p:nvPr/>
        </p:nvPicPr>
        <p:blipFill>
          <a:blip r:embed="rId2" cstate="print"/>
          <a:srcRect l="6667" r="7849"/>
          <a:stretch>
            <a:fillRect/>
          </a:stretch>
        </p:blipFill>
        <p:spPr bwMode="auto">
          <a:xfrm>
            <a:off x="6215073" y="832995"/>
            <a:ext cx="2714645" cy="2381691"/>
          </a:xfrm>
          <a:prstGeom prst="rect">
            <a:avLst/>
          </a:prstGeom>
          <a:noFill/>
          <a:ln w="9525">
            <a:noFill/>
            <a:miter lim="800000"/>
            <a:headEnd/>
            <a:tailEnd/>
          </a:ln>
          <a:effectLst/>
        </p:spPr>
      </p:pic>
      <p:pic>
        <p:nvPicPr>
          <p:cNvPr id="16" name="Picture 6"/>
          <p:cNvPicPr>
            <a:picLocks noChangeAspect="1" noChangeArrowheads="1"/>
          </p:cNvPicPr>
          <p:nvPr/>
        </p:nvPicPr>
        <p:blipFill>
          <a:blip r:embed="rId3" cstate="print"/>
          <a:srcRect l="11368" r="10253"/>
          <a:stretch>
            <a:fillRect/>
          </a:stretch>
        </p:blipFill>
        <p:spPr bwMode="auto">
          <a:xfrm>
            <a:off x="3143240" y="3929066"/>
            <a:ext cx="2857520" cy="2410784"/>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l="12426"/>
          <a:stretch>
            <a:fillRect/>
          </a:stretch>
        </p:blipFill>
        <p:spPr bwMode="auto">
          <a:xfrm>
            <a:off x="214282" y="857232"/>
            <a:ext cx="2752708" cy="2357454"/>
          </a:xfrm>
          <a:prstGeom prst="rect">
            <a:avLst/>
          </a:prstGeom>
          <a:noFill/>
          <a:ln w="9525">
            <a:noFill/>
            <a:miter lim="800000"/>
            <a:headEnd/>
            <a:tailEnd/>
          </a:ln>
          <a:effectLst/>
        </p:spPr>
      </p:pic>
      <p:pic>
        <p:nvPicPr>
          <p:cNvPr id="4100" name="Picture 4"/>
          <p:cNvPicPr>
            <a:picLocks noChangeAspect="1" noChangeArrowheads="1"/>
          </p:cNvPicPr>
          <p:nvPr/>
        </p:nvPicPr>
        <p:blipFill>
          <a:blip r:embed="rId5" cstate="print"/>
          <a:srcRect l="2514" r="14530"/>
          <a:stretch>
            <a:fillRect/>
          </a:stretch>
        </p:blipFill>
        <p:spPr bwMode="auto">
          <a:xfrm>
            <a:off x="3108416" y="857232"/>
            <a:ext cx="2932046" cy="2357454"/>
          </a:xfrm>
          <a:prstGeom prst="rect">
            <a:avLst/>
          </a:prstGeom>
          <a:noFill/>
          <a:ln w="9525">
            <a:noFill/>
            <a:miter lim="800000"/>
            <a:headEnd/>
            <a:tailEnd/>
          </a:ln>
          <a:effectLst/>
        </p:spPr>
      </p:pic>
      <p:pic>
        <p:nvPicPr>
          <p:cNvPr id="4101" name="Picture 5"/>
          <p:cNvPicPr>
            <a:picLocks noChangeAspect="1" noChangeArrowheads="1"/>
          </p:cNvPicPr>
          <p:nvPr/>
        </p:nvPicPr>
        <p:blipFill>
          <a:blip r:embed="rId6" cstate="print"/>
          <a:srcRect l="6816" r="8653"/>
          <a:stretch>
            <a:fillRect/>
          </a:stretch>
        </p:blipFill>
        <p:spPr bwMode="auto">
          <a:xfrm>
            <a:off x="214282" y="3929066"/>
            <a:ext cx="2737574" cy="2428892"/>
          </a:xfrm>
          <a:prstGeom prst="rect">
            <a:avLst/>
          </a:prstGeom>
          <a:noFill/>
          <a:ln w="9525">
            <a:noFill/>
            <a:miter lim="800000"/>
            <a:headEnd/>
            <a:tailEnd/>
          </a:ln>
          <a:effectLst/>
        </p:spPr>
      </p:pic>
      <p:pic>
        <p:nvPicPr>
          <p:cNvPr id="4102" name="Picture 6"/>
          <p:cNvPicPr>
            <a:picLocks noChangeAspect="1" noChangeArrowheads="1"/>
          </p:cNvPicPr>
          <p:nvPr/>
        </p:nvPicPr>
        <p:blipFill>
          <a:blip r:embed="rId7" cstate="print"/>
          <a:srcRect l="14498"/>
          <a:stretch>
            <a:fillRect/>
          </a:stretch>
        </p:blipFill>
        <p:spPr bwMode="auto">
          <a:xfrm flipH="1">
            <a:off x="6172211" y="3929067"/>
            <a:ext cx="2757507" cy="24188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5.2</a:t>
            </a:r>
            <a:r>
              <a:rPr lang="ru-RU" i="1" dirty="0" smtClean="0">
                <a:solidFill>
                  <a:srgbClr val="FF0000"/>
                </a:solidFill>
                <a:latin typeface="Arial" pitchFamily="34" charset="0"/>
                <a:cs typeface="Arial" pitchFamily="34" charset="0"/>
              </a:rPr>
              <a:t> </a:t>
            </a:r>
          </a:p>
          <a:p>
            <a:r>
              <a:rPr lang="ru-RU" dirty="0" smtClean="0">
                <a:latin typeface="Arial" pitchFamily="34" charset="0"/>
                <a:cs typeface="Arial" pitchFamily="34" charset="0"/>
              </a:rPr>
              <a:t>Установите соответствие: высшая точка – страна</a:t>
            </a:r>
          </a:p>
          <a:p>
            <a:r>
              <a:rPr lang="ru-RU" dirty="0" smtClean="0">
                <a:latin typeface="Arial" pitchFamily="34" charset="0"/>
                <a:cs typeface="Arial" pitchFamily="34" charset="0"/>
              </a:rPr>
              <a:t>А) Россия; Б) Грузия; В) Армения; Г) Турция; Д) Азербайджан; Е) Украина </a:t>
            </a:r>
            <a:endParaRPr lang="ru-RU" dirty="0"/>
          </a:p>
        </p:txBody>
      </p:sp>
      <p:sp>
        <p:nvSpPr>
          <p:cNvPr id="6" name="TextBox 5"/>
          <p:cNvSpPr txBox="1">
            <a:spLocks noChangeArrowheads="1"/>
          </p:cNvSpPr>
          <p:nvPr/>
        </p:nvSpPr>
        <p:spPr bwMode="auto">
          <a:xfrm>
            <a:off x="6357950" y="6357958"/>
            <a:ext cx="2647713"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Базардюзю – 4466 м </a:t>
            </a:r>
            <a:endParaRPr lang="ru-RU" dirty="0">
              <a:latin typeface="Arial" pitchFamily="34" charset="0"/>
              <a:cs typeface="Arial" pitchFamily="34" charset="0"/>
            </a:endParaRPr>
          </a:p>
        </p:txBody>
      </p:sp>
      <p:sp>
        <p:nvSpPr>
          <p:cNvPr id="7" name="TextBox 6"/>
          <p:cNvSpPr txBox="1">
            <a:spLocks noChangeArrowheads="1"/>
          </p:cNvSpPr>
          <p:nvPr/>
        </p:nvSpPr>
        <p:spPr bwMode="auto">
          <a:xfrm>
            <a:off x="642910" y="6357958"/>
            <a:ext cx="2232150"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Говерла – 2061 м</a:t>
            </a:r>
            <a:endParaRPr lang="ru-RU" dirty="0">
              <a:latin typeface="Arial" pitchFamily="34" charset="0"/>
              <a:cs typeface="Arial" pitchFamily="34" charset="0"/>
            </a:endParaRPr>
          </a:p>
        </p:txBody>
      </p:sp>
      <p:sp>
        <p:nvSpPr>
          <p:cNvPr id="8" name="TextBox 7"/>
          <p:cNvSpPr txBox="1">
            <a:spLocks noChangeArrowheads="1"/>
          </p:cNvSpPr>
          <p:nvPr/>
        </p:nvSpPr>
        <p:spPr bwMode="auto">
          <a:xfrm>
            <a:off x="3643306" y="6357958"/>
            <a:ext cx="2111925"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Арагац – 4090 м</a:t>
            </a:r>
            <a:endParaRPr lang="ru-RU" dirty="0">
              <a:latin typeface="Arial" pitchFamily="34" charset="0"/>
              <a:cs typeface="Arial" pitchFamily="34" charset="0"/>
            </a:endParaRPr>
          </a:p>
        </p:txBody>
      </p:sp>
      <p:sp>
        <p:nvSpPr>
          <p:cNvPr id="9" name="TextBox 8"/>
          <p:cNvSpPr txBox="1">
            <a:spLocks noChangeArrowheads="1"/>
          </p:cNvSpPr>
          <p:nvPr/>
        </p:nvSpPr>
        <p:spPr bwMode="auto">
          <a:xfrm>
            <a:off x="6429388" y="3214686"/>
            <a:ext cx="2261260"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Эльбрус – 5642 м</a:t>
            </a:r>
            <a:endParaRPr lang="ru-RU" dirty="0">
              <a:latin typeface="Arial" pitchFamily="34" charset="0"/>
              <a:cs typeface="Arial" pitchFamily="34" charset="0"/>
            </a:endParaRPr>
          </a:p>
        </p:txBody>
      </p:sp>
      <p:sp>
        <p:nvSpPr>
          <p:cNvPr id="10" name="TextBox 9"/>
          <p:cNvSpPr txBox="1">
            <a:spLocks noChangeArrowheads="1"/>
          </p:cNvSpPr>
          <p:nvPr/>
        </p:nvSpPr>
        <p:spPr bwMode="auto">
          <a:xfrm>
            <a:off x="3643306" y="3214686"/>
            <a:ext cx="2129557"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Арарат – 5165 м</a:t>
            </a:r>
            <a:endParaRPr lang="ru-RU" dirty="0">
              <a:latin typeface="Arial" pitchFamily="34" charset="0"/>
              <a:cs typeface="Arial" pitchFamily="34" charset="0"/>
            </a:endParaRPr>
          </a:p>
        </p:txBody>
      </p:sp>
      <p:sp>
        <p:nvSpPr>
          <p:cNvPr id="11" name="TextBox 10"/>
          <p:cNvSpPr txBox="1">
            <a:spLocks noChangeArrowheads="1"/>
          </p:cNvSpPr>
          <p:nvPr/>
        </p:nvSpPr>
        <p:spPr bwMode="auto">
          <a:xfrm>
            <a:off x="642910" y="3214686"/>
            <a:ext cx="2071144"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Шхара – 5068 м</a:t>
            </a:r>
            <a:endParaRPr lang="ru-RU" dirty="0">
              <a:latin typeface="Arial" pitchFamily="34" charset="0"/>
              <a:cs typeface="Arial" pitchFamily="34" charset="0"/>
            </a:endParaRPr>
          </a:p>
        </p:txBody>
      </p:sp>
      <p:pic>
        <p:nvPicPr>
          <p:cNvPr id="17" name="Picture 4"/>
          <p:cNvPicPr>
            <a:picLocks noChangeAspect="1" noChangeArrowheads="1"/>
          </p:cNvPicPr>
          <p:nvPr/>
        </p:nvPicPr>
        <p:blipFill>
          <a:blip r:embed="rId2" cstate="print"/>
          <a:srcRect l="12500" r="7499"/>
          <a:stretch>
            <a:fillRect/>
          </a:stretch>
        </p:blipFill>
        <p:spPr bwMode="auto">
          <a:xfrm>
            <a:off x="6215074" y="1000108"/>
            <a:ext cx="2664028" cy="2214578"/>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cstate="print"/>
          <a:srcRect l="7086" r="7874"/>
          <a:stretch>
            <a:fillRect/>
          </a:stretch>
        </p:blipFill>
        <p:spPr bwMode="auto">
          <a:xfrm>
            <a:off x="285720" y="1000108"/>
            <a:ext cx="2810865" cy="2214578"/>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l="5923" r="8192"/>
          <a:stretch>
            <a:fillRect/>
          </a:stretch>
        </p:blipFill>
        <p:spPr bwMode="auto">
          <a:xfrm>
            <a:off x="3428993" y="4130102"/>
            <a:ext cx="2714644" cy="2227855"/>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r="16665"/>
          <a:stretch>
            <a:fillRect/>
          </a:stretch>
        </p:blipFill>
        <p:spPr bwMode="auto">
          <a:xfrm>
            <a:off x="3286116" y="1000108"/>
            <a:ext cx="2768270" cy="2214578"/>
          </a:xfrm>
          <a:prstGeom prst="rect">
            <a:avLst/>
          </a:prstGeom>
          <a:noFill/>
          <a:ln w="9525">
            <a:noFill/>
            <a:miter lim="800000"/>
            <a:headEnd/>
            <a:tailEnd/>
          </a:ln>
          <a:effectLst/>
        </p:spPr>
      </p:pic>
      <p:pic>
        <p:nvPicPr>
          <p:cNvPr id="5125" name="Picture 5"/>
          <p:cNvPicPr>
            <a:picLocks noChangeAspect="1" noChangeArrowheads="1"/>
          </p:cNvPicPr>
          <p:nvPr/>
        </p:nvPicPr>
        <p:blipFill>
          <a:blip r:embed="rId6"/>
          <a:srcRect l="13514"/>
          <a:stretch>
            <a:fillRect/>
          </a:stretch>
        </p:blipFill>
        <p:spPr bwMode="auto">
          <a:xfrm>
            <a:off x="285720" y="4122542"/>
            <a:ext cx="2928958" cy="2257742"/>
          </a:xfrm>
          <a:prstGeom prst="rect">
            <a:avLst/>
          </a:prstGeom>
          <a:noFill/>
          <a:ln w="9525">
            <a:noFill/>
            <a:miter lim="800000"/>
            <a:headEnd/>
            <a:tailEnd/>
          </a:ln>
          <a:effectLst/>
        </p:spPr>
      </p:pic>
      <p:pic>
        <p:nvPicPr>
          <p:cNvPr id="5126" name="Picture 6"/>
          <p:cNvPicPr>
            <a:picLocks noChangeAspect="1" noChangeArrowheads="1"/>
          </p:cNvPicPr>
          <p:nvPr/>
        </p:nvPicPr>
        <p:blipFill>
          <a:blip r:embed="rId7" cstate="print"/>
          <a:srcRect l="10368" r="14534"/>
          <a:stretch>
            <a:fillRect/>
          </a:stretch>
        </p:blipFill>
        <p:spPr bwMode="auto">
          <a:xfrm>
            <a:off x="6357950" y="4143380"/>
            <a:ext cx="2518321" cy="22366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5.3</a:t>
            </a:r>
            <a:r>
              <a:rPr lang="ru-RU" i="1" dirty="0" smtClean="0">
                <a:latin typeface="Arial" pitchFamily="34" charset="0"/>
                <a:cs typeface="Arial" pitchFamily="34" charset="0"/>
              </a:rPr>
              <a:t> </a:t>
            </a:r>
          </a:p>
          <a:p>
            <a:r>
              <a:rPr lang="ru-RU" dirty="0" smtClean="0">
                <a:latin typeface="Arial" pitchFamily="34" charset="0"/>
                <a:cs typeface="Arial" pitchFamily="34" charset="0"/>
              </a:rPr>
              <a:t>Установите соответствие: высшая точка – страна</a:t>
            </a:r>
          </a:p>
          <a:p>
            <a:r>
              <a:rPr lang="ru-RU" dirty="0" smtClean="0">
                <a:latin typeface="Arial" pitchFamily="34" charset="0"/>
                <a:cs typeface="Arial" pitchFamily="34" charset="0"/>
              </a:rPr>
              <a:t>А) Таджикистан; Б) Казахстан; В) Кыргызстан; Г) Иран; Д) Пакистан; Е) Афганистан  </a:t>
            </a:r>
            <a:endParaRPr lang="ru-RU" dirty="0"/>
          </a:p>
        </p:txBody>
      </p:sp>
      <p:sp>
        <p:nvSpPr>
          <p:cNvPr id="6" name="TextBox 5"/>
          <p:cNvSpPr txBox="1">
            <a:spLocks noChangeArrowheads="1"/>
          </p:cNvSpPr>
          <p:nvPr/>
        </p:nvSpPr>
        <p:spPr bwMode="auto">
          <a:xfrm>
            <a:off x="6572264" y="3286124"/>
            <a:ext cx="2091598"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Чогори – 8611 м</a:t>
            </a:r>
            <a:endParaRPr lang="ru-RU" dirty="0">
              <a:latin typeface="Arial" pitchFamily="34" charset="0"/>
              <a:cs typeface="Arial" pitchFamily="34" charset="0"/>
            </a:endParaRPr>
          </a:p>
        </p:txBody>
      </p:sp>
      <p:sp>
        <p:nvSpPr>
          <p:cNvPr id="7" name="TextBox 6"/>
          <p:cNvSpPr txBox="1">
            <a:spLocks noChangeArrowheads="1"/>
          </p:cNvSpPr>
          <p:nvPr/>
        </p:nvSpPr>
        <p:spPr bwMode="auto">
          <a:xfrm>
            <a:off x="642910" y="6357958"/>
            <a:ext cx="20721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Ношак – 7492 м</a:t>
            </a:r>
            <a:endParaRPr lang="ru-RU" dirty="0">
              <a:latin typeface="Arial" pitchFamily="34" charset="0"/>
              <a:cs typeface="Arial" pitchFamily="34" charset="0"/>
            </a:endParaRPr>
          </a:p>
        </p:txBody>
      </p:sp>
      <p:sp>
        <p:nvSpPr>
          <p:cNvPr id="8" name="TextBox 7"/>
          <p:cNvSpPr txBox="1">
            <a:spLocks noChangeArrowheads="1"/>
          </p:cNvSpPr>
          <p:nvPr/>
        </p:nvSpPr>
        <p:spPr bwMode="auto">
          <a:xfrm>
            <a:off x="3357554" y="6357958"/>
            <a:ext cx="2446247"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Демавенд – 5604 м</a:t>
            </a:r>
            <a:endParaRPr lang="ru-RU" dirty="0">
              <a:latin typeface="Arial" pitchFamily="34" charset="0"/>
              <a:cs typeface="Arial" pitchFamily="34" charset="0"/>
            </a:endParaRPr>
          </a:p>
        </p:txBody>
      </p:sp>
      <p:sp>
        <p:nvSpPr>
          <p:cNvPr id="9" name="TextBox 8"/>
          <p:cNvSpPr txBox="1">
            <a:spLocks noChangeArrowheads="1"/>
          </p:cNvSpPr>
          <p:nvPr/>
        </p:nvSpPr>
        <p:spPr bwMode="auto">
          <a:xfrm>
            <a:off x="6286512" y="6357958"/>
            <a:ext cx="2443682"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пик Победы – 7439 м</a:t>
            </a:r>
            <a:endParaRPr lang="ru-RU" dirty="0">
              <a:latin typeface="Arial" pitchFamily="34" charset="0"/>
              <a:cs typeface="Arial" pitchFamily="34" charset="0"/>
            </a:endParaRPr>
          </a:p>
        </p:txBody>
      </p:sp>
      <p:sp>
        <p:nvSpPr>
          <p:cNvPr id="10" name="TextBox 9"/>
          <p:cNvSpPr txBox="1">
            <a:spLocks noChangeArrowheads="1"/>
          </p:cNvSpPr>
          <p:nvPr/>
        </p:nvSpPr>
        <p:spPr bwMode="auto">
          <a:xfrm>
            <a:off x="2786050" y="3286124"/>
            <a:ext cx="3457998"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пик Исмоила Сомони – 7495 м</a:t>
            </a:r>
            <a:endParaRPr lang="ru-RU" dirty="0">
              <a:latin typeface="Arial" pitchFamily="34" charset="0"/>
              <a:cs typeface="Arial" pitchFamily="34" charset="0"/>
            </a:endParaRPr>
          </a:p>
        </p:txBody>
      </p:sp>
      <p:sp>
        <p:nvSpPr>
          <p:cNvPr id="11" name="TextBox 10"/>
          <p:cNvSpPr txBox="1">
            <a:spLocks noChangeArrowheads="1"/>
          </p:cNvSpPr>
          <p:nvPr/>
        </p:nvSpPr>
        <p:spPr bwMode="auto">
          <a:xfrm>
            <a:off x="142844" y="3286124"/>
            <a:ext cx="2575320"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г. Хан-Тенгри – 6995 м</a:t>
            </a:r>
            <a:endParaRPr lang="ru-RU" dirty="0">
              <a:latin typeface="Arial" pitchFamily="34" charset="0"/>
              <a:cs typeface="Arial" pitchFamily="34" charset="0"/>
            </a:endParaRPr>
          </a:p>
        </p:txBody>
      </p:sp>
      <p:pic>
        <p:nvPicPr>
          <p:cNvPr id="6146" name="Picture 2"/>
          <p:cNvPicPr>
            <a:picLocks noChangeAspect="1" noChangeArrowheads="1"/>
          </p:cNvPicPr>
          <p:nvPr/>
        </p:nvPicPr>
        <p:blipFill>
          <a:blip r:embed="rId2" cstate="print"/>
          <a:srcRect/>
          <a:stretch>
            <a:fillRect/>
          </a:stretch>
        </p:blipFill>
        <p:spPr bwMode="auto">
          <a:xfrm>
            <a:off x="2643173" y="857232"/>
            <a:ext cx="3592138" cy="2428892"/>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b="27632"/>
          <a:stretch>
            <a:fillRect/>
          </a:stretch>
        </p:blipFill>
        <p:spPr bwMode="auto">
          <a:xfrm>
            <a:off x="251536" y="857232"/>
            <a:ext cx="2229308" cy="2428892"/>
          </a:xfrm>
          <a:prstGeom prst="rect">
            <a:avLst/>
          </a:prstGeom>
          <a:noFill/>
          <a:ln w="9525">
            <a:noFill/>
            <a:miter lim="800000"/>
            <a:headEnd/>
            <a:tailEnd/>
          </a:ln>
          <a:effectLst/>
        </p:spPr>
      </p:pic>
      <p:pic>
        <p:nvPicPr>
          <p:cNvPr id="19" name="Picture 2"/>
          <p:cNvPicPr>
            <a:picLocks noChangeAspect="1" noChangeArrowheads="1"/>
          </p:cNvPicPr>
          <p:nvPr/>
        </p:nvPicPr>
        <p:blipFill>
          <a:blip r:embed="rId4" cstate="print"/>
          <a:srcRect l="14192" r="10367" b="3226"/>
          <a:stretch>
            <a:fillRect/>
          </a:stretch>
        </p:blipFill>
        <p:spPr bwMode="auto">
          <a:xfrm>
            <a:off x="6141013" y="3869668"/>
            <a:ext cx="2717267" cy="2488290"/>
          </a:xfrm>
          <a:prstGeom prst="rect">
            <a:avLst/>
          </a:prstGeom>
          <a:noFill/>
          <a:ln w="9525">
            <a:noFill/>
            <a:miter lim="800000"/>
            <a:headEnd/>
            <a:tailEnd/>
          </a:ln>
          <a:effectLst/>
        </p:spPr>
      </p:pic>
      <p:pic>
        <p:nvPicPr>
          <p:cNvPr id="20" name="Picture 3"/>
          <p:cNvPicPr>
            <a:picLocks noChangeAspect="1" noChangeArrowheads="1"/>
          </p:cNvPicPr>
          <p:nvPr/>
        </p:nvPicPr>
        <p:blipFill>
          <a:blip r:embed="rId5" cstate="print"/>
          <a:srcRect l="12215" r="6889"/>
          <a:stretch>
            <a:fillRect/>
          </a:stretch>
        </p:blipFill>
        <p:spPr bwMode="auto">
          <a:xfrm>
            <a:off x="3263076" y="3864562"/>
            <a:ext cx="2666246" cy="2471938"/>
          </a:xfrm>
          <a:prstGeom prst="rect">
            <a:avLst/>
          </a:prstGeom>
          <a:noFill/>
          <a:ln w="9525">
            <a:noFill/>
            <a:miter lim="800000"/>
            <a:headEnd/>
            <a:tailEnd/>
          </a:ln>
          <a:effectLst/>
        </p:spPr>
      </p:pic>
      <p:pic>
        <p:nvPicPr>
          <p:cNvPr id="6148" name="Picture 4"/>
          <p:cNvPicPr>
            <a:picLocks noChangeAspect="1" noChangeArrowheads="1"/>
          </p:cNvPicPr>
          <p:nvPr/>
        </p:nvPicPr>
        <p:blipFill>
          <a:blip r:embed="rId6"/>
          <a:srcRect r="5028"/>
          <a:stretch>
            <a:fillRect/>
          </a:stretch>
        </p:blipFill>
        <p:spPr bwMode="auto">
          <a:xfrm>
            <a:off x="272396" y="3857628"/>
            <a:ext cx="2817532" cy="2500330"/>
          </a:xfrm>
          <a:prstGeom prst="rect">
            <a:avLst/>
          </a:prstGeom>
          <a:noFill/>
          <a:ln w="9525">
            <a:noFill/>
            <a:miter lim="800000"/>
            <a:headEnd/>
            <a:tailEnd/>
          </a:ln>
          <a:effectLst/>
        </p:spPr>
      </p:pic>
      <p:pic>
        <p:nvPicPr>
          <p:cNvPr id="22" name="Picture 6"/>
          <p:cNvPicPr>
            <a:picLocks noChangeAspect="1" noChangeArrowheads="1"/>
          </p:cNvPicPr>
          <p:nvPr/>
        </p:nvPicPr>
        <p:blipFill>
          <a:blip r:embed="rId7" cstate="print"/>
          <a:srcRect b="25925"/>
          <a:stretch>
            <a:fillRect/>
          </a:stretch>
        </p:blipFill>
        <p:spPr bwMode="auto">
          <a:xfrm>
            <a:off x="6400864" y="857231"/>
            <a:ext cx="2460176" cy="24288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nachalparan1.jpg"/>
          <p:cNvPicPr>
            <a:picLocks noGrp="1" noChangeAspect="1"/>
          </p:cNvPicPr>
          <p:nvPr>
            <p:ph idx="1"/>
          </p:nvPr>
        </p:nvPicPr>
        <p:blipFill>
          <a:blip r:embed="rId2"/>
          <a:srcRect t="15625"/>
          <a:stretch>
            <a:fillRect/>
          </a:stretch>
        </p:blipFill>
        <p:spPr>
          <a:xfrm>
            <a:off x="0" y="1071546"/>
            <a:ext cx="9144000" cy="5786454"/>
          </a:xfrm>
        </p:spPr>
      </p:pic>
      <p:sp>
        <p:nvSpPr>
          <p:cNvPr id="6" name="Прямоугольник 5"/>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6.1</a:t>
            </a:r>
            <a:r>
              <a:rPr lang="ru-RU" b="1" dirty="0" smtClean="0"/>
              <a:t> </a:t>
            </a:r>
          </a:p>
          <a:p>
            <a:r>
              <a:rPr lang="ru-RU" dirty="0" smtClean="0">
                <a:latin typeface="Arial" pitchFamily="34" charset="0"/>
                <a:cs typeface="Arial" pitchFamily="34" charset="0"/>
              </a:rPr>
              <a:t>Что вы видите на данном слайде:</a:t>
            </a:r>
          </a:p>
          <a:p>
            <a:r>
              <a:rPr lang="ru-RU" dirty="0" smtClean="0">
                <a:latin typeface="Arial" pitchFamily="34" charset="0"/>
                <a:cs typeface="Arial" pitchFamily="34" charset="0"/>
              </a:rPr>
              <a:t>А) вади; Б) маквис; В) трог; Г) карьер?</a:t>
            </a:r>
            <a:endParaRPr lang="ru-RU" dirty="0"/>
          </a:p>
        </p:txBody>
      </p:sp>
    </p:spTree>
  </p:cSld>
  <p:clrMapOvr>
    <a:masterClrMapping/>
  </p:clrMapOvr>
  <p:transition advClick="0" advTm="72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Содержимое 3" descr="Karst_Dent-de-Crolle-8.jpg"/>
          <p:cNvPicPr>
            <a:picLocks noGrp="1" noChangeAspect="1"/>
          </p:cNvPicPr>
          <p:nvPr>
            <p:ph idx="1"/>
          </p:nvPr>
        </p:nvPicPr>
        <p:blipFill>
          <a:blip r:embed="rId2"/>
          <a:srcRect t="20737" r="12226"/>
          <a:stretch>
            <a:fillRect/>
          </a:stretch>
        </p:blipFill>
        <p:spPr>
          <a:xfrm>
            <a:off x="-1" y="1257786"/>
            <a:ext cx="9144001" cy="5600214"/>
          </a:xfrm>
        </p:spPr>
      </p:pic>
      <p:sp>
        <p:nvSpPr>
          <p:cNvPr id="44035" name="Прямоугольник 4"/>
          <p:cNvSpPr>
            <a:spLocks noChangeArrowheads="1"/>
          </p:cNvSpPr>
          <p:nvPr/>
        </p:nvSpPr>
        <p:spPr bwMode="auto">
          <a:xfrm>
            <a:off x="0" y="0"/>
            <a:ext cx="9144000" cy="1200329"/>
          </a:xfrm>
          <a:prstGeom prst="rect">
            <a:avLst/>
          </a:prstGeom>
          <a:noFill/>
          <a:ln w="9525">
            <a:noFill/>
            <a:miter lim="800000"/>
            <a:headEnd/>
            <a:tailEnd/>
          </a:ln>
        </p:spPr>
        <p:txBody>
          <a:bodyPr>
            <a:spAutoFit/>
          </a:bodyPr>
          <a:lstStyle/>
          <a:p>
            <a:r>
              <a:rPr lang="ru-RU" b="1" dirty="0">
                <a:solidFill>
                  <a:srgbClr val="FF0000"/>
                </a:solidFill>
                <a:latin typeface="Arial" pitchFamily="34" charset="0"/>
                <a:cs typeface="Arial" pitchFamily="34" charset="0"/>
              </a:rPr>
              <a:t>Вопрос  </a:t>
            </a:r>
            <a:r>
              <a:rPr lang="ru-RU" b="1" dirty="0" smtClean="0">
                <a:solidFill>
                  <a:srgbClr val="FF0000"/>
                </a:solidFill>
                <a:latin typeface="Arial" pitchFamily="34" charset="0"/>
                <a:cs typeface="Arial" pitchFamily="34" charset="0"/>
              </a:rPr>
              <a:t>6.2.</a:t>
            </a:r>
            <a:endParaRPr lang="ru-RU" i="1" dirty="0">
              <a:latin typeface="Arial" pitchFamily="34" charset="0"/>
              <a:cs typeface="Arial" pitchFamily="34" charset="0"/>
            </a:endParaRPr>
          </a:p>
          <a:p>
            <a:pPr algn="just"/>
            <a:r>
              <a:rPr lang="ru-RU" dirty="0">
                <a:latin typeface="Arial" pitchFamily="34" charset="0"/>
                <a:cs typeface="Arial" pitchFamily="34" charset="0"/>
              </a:rPr>
              <a:t>Карровые поля образуются в результате:</a:t>
            </a:r>
          </a:p>
          <a:p>
            <a:pPr algn="just"/>
            <a:r>
              <a:rPr lang="ru-RU" dirty="0">
                <a:latin typeface="Arial" pitchFamily="34" charset="0"/>
                <a:cs typeface="Arial" pitchFamily="34" charset="0"/>
              </a:rPr>
              <a:t>А) гляциальных процессов; Б) развития карста; В) суффозии; Г) эоловых процессов.</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Содержимое 5" descr="130356419.jpg"/>
          <p:cNvPicPr>
            <a:picLocks noGrp="1" noChangeAspect="1"/>
          </p:cNvPicPr>
          <p:nvPr>
            <p:ph idx="1"/>
          </p:nvPr>
        </p:nvPicPr>
        <p:blipFill>
          <a:blip r:embed="rId2"/>
          <a:srcRect/>
          <a:stretch>
            <a:fillRect/>
          </a:stretch>
        </p:blipFill>
        <p:spPr>
          <a:xfrm>
            <a:off x="1357290" y="1326728"/>
            <a:ext cx="6357982" cy="5531272"/>
          </a:xfrm>
        </p:spPr>
      </p:pic>
      <p:sp>
        <p:nvSpPr>
          <p:cNvPr id="24579" name="Прямоугольник 6"/>
          <p:cNvSpPr>
            <a:spLocks noChangeArrowheads="1"/>
          </p:cNvSpPr>
          <p:nvPr/>
        </p:nvSpPr>
        <p:spPr bwMode="auto">
          <a:xfrm>
            <a:off x="0" y="0"/>
            <a:ext cx="9144000" cy="1477328"/>
          </a:xfrm>
          <a:prstGeom prst="rect">
            <a:avLst/>
          </a:prstGeom>
          <a:noFill/>
          <a:ln w="9525">
            <a:noFill/>
            <a:miter lim="800000"/>
            <a:headEnd/>
            <a:tailEnd/>
          </a:ln>
        </p:spPr>
        <p:txBody>
          <a:bodyPr>
            <a:spAutoFit/>
          </a:bodyPr>
          <a:lstStyle/>
          <a:p>
            <a:pPr algn="just"/>
            <a:r>
              <a:rPr lang="ru-RU" b="1" dirty="0">
                <a:solidFill>
                  <a:srgbClr val="FF3300"/>
                </a:solidFill>
                <a:latin typeface="Arial" pitchFamily="34" charset="0"/>
                <a:cs typeface="Arial" pitchFamily="34" charset="0"/>
              </a:rPr>
              <a:t>Вопрос </a:t>
            </a:r>
            <a:r>
              <a:rPr lang="ru-RU" b="1" dirty="0" smtClean="0">
                <a:solidFill>
                  <a:srgbClr val="FF3300"/>
                </a:solidFill>
                <a:latin typeface="Arial" pitchFamily="34" charset="0"/>
                <a:cs typeface="Arial" pitchFamily="34" charset="0"/>
              </a:rPr>
              <a:t>6.3</a:t>
            </a:r>
            <a:endParaRPr lang="ru-RU" i="1" dirty="0">
              <a:solidFill>
                <a:srgbClr val="003300"/>
              </a:solidFill>
              <a:latin typeface="Arial" pitchFamily="34" charset="0"/>
              <a:cs typeface="Arial" pitchFamily="34" charset="0"/>
            </a:endParaRPr>
          </a:p>
          <a:p>
            <a:pPr algn="just"/>
            <a:r>
              <a:rPr lang="ru-RU" dirty="0">
                <a:solidFill>
                  <a:srgbClr val="000000"/>
                </a:solidFill>
                <a:latin typeface="Arial" pitchFamily="34" charset="0"/>
                <a:cs typeface="Arial" pitchFamily="34" charset="0"/>
              </a:rPr>
              <a:t>На слайде представлена одна из классификаций вулканов. Какой признак положен в основу данной </a:t>
            </a:r>
            <a:r>
              <a:rPr lang="ru-RU" dirty="0" smtClean="0">
                <a:solidFill>
                  <a:srgbClr val="000000"/>
                </a:solidFill>
                <a:latin typeface="Arial" pitchFamily="34" charset="0"/>
                <a:cs typeface="Arial" pitchFamily="34" charset="0"/>
              </a:rPr>
              <a:t>классификации: А) тип вулканического извержения; Б) строение вулканического конуса; В) местоположение вулканического извержения; Г) мощность вулканического извержения?</a:t>
            </a:r>
            <a:endParaRPr lang="ru-RU" dirty="0">
              <a:latin typeface="Arial" pitchFamily="34" charset="0"/>
              <a:cs typeface="Arial" pitchFamily="34" charset="0"/>
            </a:endParaRPr>
          </a:p>
        </p:txBody>
      </p:sp>
    </p:spTree>
  </p:cSld>
  <p:clrMapOvr>
    <a:masterClrMapping/>
  </p:clrMapOvr>
  <p:transition advClick="0" advTm="72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0" y="0"/>
            <a:ext cx="9144000" cy="1200329"/>
          </a:xfrm>
          <a:prstGeom prst="rect">
            <a:avLst/>
          </a:prstGeom>
          <a:solidFill>
            <a:schemeClr val="bg1"/>
          </a:solidFill>
          <a:ln w="9525">
            <a:noFill/>
            <a:miter lim="800000"/>
            <a:headEnd/>
            <a:tailEnd/>
          </a:ln>
        </p:spPr>
        <p:txBody>
          <a:bodyPr>
            <a:spAutoFit/>
          </a:bodyPr>
          <a:lstStyle/>
          <a:p>
            <a:r>
              <a:rPr lang="ru-RU" b="1" dirty="0">
                <a:solidFill>
                  <a:srgbClr val="FF0000"/>
                </a:solidFill>
                <a:latin typeface="Arial" pitchFamily="34" charset="0"/>
                <a:cs typeface="Arial" pitchFamily="34" charset="0"/>
              </a:rPr>
              <a:t>Вопрос </a:t>
            </a:r>
            <a:r>
              <a:rPr lang="ru-RU" b="1" dirty="0" smtClean="0">
                <a:solidFill>
                  <a:srgbClr val="FF0000"/>
                </a:solidFill>
                <a:latin typeface="Arial" pitchFamily="34" charset="0"/>
                <a:cs typeface="Arial" pitchFamily="34" charset="0"/>
              </a:rPr>
              <a:t>7.1</a:t>
            </a:r>
          </a:p>
          <a:p>
            <a:r>
              <a:rPr lang="ru-RU" dirty="0" smtClean="0">
                <a:solidFill>
                  <a:srgbClr val="003300"/>
                </a:solidFill>
                <a:latin typeface="Arial" pitchFamily="34" charset="0"/>
                <a:cs typeface="Arial" pitchFamily="34" charset="0"/>
              </a:rPr>
              <a:t>Установите </a:t>
            </a:r>
            <a:r>
              <a:rPr lang="ru-RU" dirty="0">
                <a:solidFill>
                  <a:srgbClr val="003300"/>
                </a:solidFill>
                <a:latin typeface="Arial" pitchFamily="34" charset="0"/>
                <a:cs typeface="Arial" pitchFamily="34" charset="0"/>
              </a:rPr>
              <a:t>соответствие: герб – страна</a:t>
            </a:r>
          </a:p>
          <a:p>
            <a:r>
              <a:rPr lang="ru-RU" dirty="0">
                <a:latin typeface="Arial" pitchFamily="34" charset="0"/>
                <a:cs typeface="Arial" pitchFamily="34" charset="0"/>
              </a:rPr>
              <a:t>А) </a:t>
            </a:r>
            <a:r>
              <a:rPr lang="ru-RU" dirty="0" smtClean="0">
                <a:latin typeface="Arial" pitchFamily="34" charset="0"/>
                <a:cs typeface="Arial" pitchFamily="34" charset="0"/>
              </a:rPr>
              <a:t>Армения; Б</a:t>
            </a:r>
            <a:r>
              <a:rPr lang="ru-RU" dirty="0">
                <a:latin typeface="Arial" pitchFamily="34" charset="0"/>
                <a:cs typeface="Arial" pitchFamily="34" charset="0"/>
              </a:rPr>
              <a:t>) Ирландия; В</a:t>
            </a:r>
            <a:r>
              <a:rPr lang="ru-RU" dirty="0" smtClean="0">
                <a:latin typeface="Arial" pitchFamily="34" charset="0"/>
                <a:cs typeface="Arial" pitchFamily="34" charset="0"/>
              </a:rPr>
              <a:t>) Япония; </a:t>
            </a:r>
            <a:r>
              <a:rPr lang="ru-RU" dirty="0">
                <a:latin typeface="Arial" pitchFamily="34" charset="0"/>
                <a:cs typeface="Arial" pitchFamily="34" charset="0"/>
              </a:rPr>
              <a:t>Г) Австралия; Д</a:t>
            </a:r>
            <a:r>
              <a:rPr lang="ru-RU" dirty="0" smtClean="0">
                <a:latin typeface="Arial" pitchFamily="34" charset="0"/>
                <a:cs typeface="Arial" pitchFamily="34" charset="0"/>
              </a:rPr>
              <a:t>) Афганистан; </a:t>
            </a:r>
            <a:r>
              <a:rPr lang="ru-RU" dirty="0">
                <a:latin typeface="Arial" pitchFamily="34" charset="0"/>
                <a:cs typeface="Arial" pitchFamily="34" charset="0"/>
              </a:rPr>
              <a:t>Е) Босния и </a:t>
            </a:r>
            <a:r>
              <a:rPr lang="ru-RU" dirty="0" smtClean="0">
                <a:latin typeface="Arial" pitchFamily="34" charset="0"/>
                <a:cs typeface="Arial" pitchFamily="34" charset="0"/>
              </a:rPr>
              <a:t>Герцеговина </a:t>
            </a:r>
            <a:endParaRPr lang="ru-RU" dirty="0">
              <a:latin typeface="Arial" pitchFamily="34" charset="0"/>
              <a:cs typeface="Arial" pitchFamily="34" charset="0"/>
            </a:endParaRPr>
          </a:p>
        </p:txBody>
      </p:sp>
      <p:pic>
        <p:nvPicPr>
          <p:cNvPr id="24579" name="Picture 12"/>
          <p:cNvPicPr>
            <a:picLocks noChangeAspect="1" noChangeArrowheads="1"/>
          </p:cNvPicPr>
          <p:nvPr/>
        </p:nvPicPr>
        <p:blipFill>
          <a:blip r:embed="rId2"/>
          <a:srcRect/>
          <a:stretch>
            <a:fillRect/>
          </a:stretch>
        </p:blipFill>
        <p:spPr bwMode="auto">
          <a:xfrm>
            <a:off x="500034" y="1357298"/>
            <a:ext cx="2857520" cy="2143140"/>
          </a:xfrm>
          <a:prstGeom prst="rect">
            <a:avLst/>
          </a:prstGeom>
          <a:noFill/>
          <a:ln w="9525">
            <a:noFill/>
            <a:miter lim="800000"/>
            <a:headEnd/>
            <a:tailEnd/>
          </a:ln>
        </p:spPr>
      </p:pic>
      <p:pic>
        <p:nvPicPr>
          <p:cNvPr id="24582" name="Picture 15"/>
          <p:cNvPicPr>
            <a:picLocks noChangeAspect="1" noChangeArrowheads="1"/>
          </p:cNvPicPr>
          <p:nvPr/>
        </p:nvPicPr>
        <p:blipFill>
          <a:blip r:embed="rId3"/>
          <a:srcRect/>
          <a:stretch>
            <a:fillRect/>
          </a:stretch>
        </p:blipFill>
        <p:spPr bwMode="auto">
          <a:xfrm>
            <a:off x="6715140" y="1428735"/>
            <a:ext cx="1928826" cy="2488103"/>
          </a:xfrm>
          <a:prstGeom prst="rect">
            <a:avLst/>
          </a:prstGeom>
          <a:noFill/>
          <a:ln w="9525">
            <a:noFill/>
            <a:miter lim="800000"/>
            <a:headEnd/>
            <a:tailEnd/>
          </a:ln>
        </p:spPr>
      </p:pic>
      <p:pic>
        <p:nvPicPr>
          <p:cNvPr id="24584" name="Picture 17"/>
          <p:cNvPicPr>
            <a:picLocks noChangeAspect="1" noChangeArrowheads="1"/>
          </p:cNvPicPr>
          <p:nvPr/>
        </p:nvPicPr>
        <p:blipFill>
          <a:blip r:embed="rId4"/>
          <a:srcRect/>
          <a:stretch>
            <a:fillRect/>
          </a:stretch>
        </p:blipFill>
        <p:spPr bwMode="auto">
          <a:xfrm>
            <a:off x="3929058" y="1428736"/>
            <a:ext cx="2071702" cy="2363387"/>
          </a:xfrm>
          <a:prstGeom prst="rect">
            <a:avLst/>
          </a:prstGeom>
          <a:noFill/>
          <a:ln w="9525">
            <a:noFill/>
            <a:miter lim="800000"/>
            <a:headEnd/>
            <a:tailEnd/>
          </a:ln>
        </p:spPr>
      </p:pic>
      <p:pic>
        <p:nvPicPr>
          <p:cNvPr id="24585" name="Picture 18"/>
          <p:cNvPicPr>
            <a:picLocks noChangeAspect="1" noChangeArrowheads="1"/>
          </p:cNvPicPr>
          <p:nvPr/>
        </p:nvPicPr>
        <p:blipFill>
          <a:blip r:embed="rId5"/>
          <a:srcRect/>
          <a:stretch>
            <a:fillRect/>
          </a:stretch>
        </p:blipFill>
        <p:spPr bwMode="auto">
          <a:xfrm>
            <a:off x="3714744" y="4143380"/>
            <a:ext cx="2221963" cy="2143140"/>
          </a:xfrm>
          <a:prstGeom prst="rect">
            <a:avLst/>
          </a:prstGeom>
          <a:noFill/>
          <a:ln w="9525">
            <a:noFill/>
            <a:miter lim="800000"/>
            <a:headEnd/>
            <a:tailEnd/>
          </a:ln>
        </p:spPr>
      </p:pic>
      <p:pic>
        <p:nvPicPr>
          <p:cNvPr id="24586" name="Picture 19"/>
          <p:cNvPicPr>
            <a:picLocks noChangeAspect="1" noChangeArrowheads="1"/>
          </p:cNvPicPr>
          <p:nvPr/>
        </p:nvPicPr>
        <p:blipFill>
          <a:blip r:embed="rId6"/>
          <a:srcRect/>
          <a:stretch>
            <a:fillRect/>
          </a:stretch>
        </p:blipFill>
        <p:spPr bwMode="auto">
          <a:xfrm>
            <a:off x="857224" y="4214818"/>
            <a:ext cx="1928826" cy="1928826"/>
          </a:xfrm>
          <a:prstGeom prst="rect">
            <a:avLst/>
          </a:prstGeom>
          <a:noFill/>
          <a:ln w="9525">
            <a:noFill/>
            <a:miter lim="800000"/>
            <a:headEnd/>
            <a:tailEnd/>
          </a:ln>
        </p:spPr>
      </p:pic>
      <p:pic>
        <p:nvPicPr>
          <p:cNvPr id="24589" name="Picture 24"/>
          <p:cNvPicPr>
            <a:picLocks noChangeAspect="1" noChangeArrowheads="1"/>
          </p:cNvPicPr>
          <p:nvPr/>
        </p:nvPicPr>
        <p:blipFill>
          <a:blip r:embed="rId7"/>
          <a:srcRect/>
          <a:stretch>
            <a:fillRect/>
          </a:stretch>
        </p:blipFill>
        <p:spPr bwMode="auto">
          <a:xfrm>
            <a:off x="6643702" y="4143380"/>
            <a:ext cx="2286016" cy="2286016"/>
          </a:xfrm>
          <a:prstGeom prst="rect">
            <a:avLst/>
          </a:prstGeom>
          <a:noFill/>
          <a:ln w="9525">
            <a:noFill/>
            <a:miter lim="800000"/>
            <a:headEnd/>
            <a:tailEnd/>
          </a:ln>
        </p:spPr>
      </p:pic>
      <p:sp>
        <p:nvSpPr>
          <p:cNvPr id="24591" name="Text Box 26"/>
          <p:cNvSpPr txBox="1">
            <a:spLocks noChangeArrowheads="1"/>
          </p:cNvSpPr>
          <p:nvPr/>
        </p:nvSpPr>
        <p:spPr bwMode="auto">
          <a:xfrm>
            <a:off x="357158" y="3357562"/>
            <a:ext cx="330200" cy="366712"/>
          </a:xfrm>
          <a:prstGeom prst="rect">
            <a:avLst/>
          </a:prstGeom>
          <a:solidFill>
            <a:schemeClr val="bg1"/>
          </a:solidFill>
          <a:ln w="9525">
            <a:noFill/>
            <a:miter lim="800000"/>
            <a:headEnd/>
            <a:tailEnd/>
          </a:ln>
        </p:spPr>
        <p:txBody>
          <a:bodyPr wrap="none">
            <a:spAutoFit/>
          </a:bodyPr>
          <a:lstStyle/>
          <a:p>
            <a:r>
              <a:rPr lang="ru-RU" b="1" dirty="0">
                <a:solidFill>
                  <a:srgbClr val="000000"/>
                </a:solidFill>
              </a:rPr>
              <a:t>1</a:t>
            </a:r>
          </a:p>
        </p:txBody>
      </p:sp>
      <p:sp>
        <p:nvSpPr>
          <p:cNvPr id="24592" name="Text Box 27"/>
          <p:cNvSpPr txBox="1">
            <a:spLocks noChangeArrowheads="1"/>
          </p:cNvSpPr>
          <p:nvPr/>
        </p:nvSpPr>
        <p:spPr bwMode="auto">
          <a:xfrm>
            <a:off x="3714744" y="3429000"/>
            <a:ext cx="330200" cy="366712"/>
          </a:xfrm>
          <a:prstGeom prst="rect">
            <a:avLst/>
          </a:prstGeom>
          <a:solidFill>
            <a:schemeClr val="bg1"/>
          </a:solidFill>
          <a:ln w="9525">
            <a:noFill/>
            <a:miter lim="800000"/>
            <a:headEnd/>
            <a:tailEnd/>
          </a:ln>
        </p:spPr>
        <p:txBody>
          <a:bodyPr wrap="none">
            <a:spAutoFit/>
          </a:bodyPr>
          <a:lstStyle/>
          <a:p>
            <a:r>
              <a:rPr lang="ru-RU" b="1" dirty="0">
                <a:solidFill>
                  <a:srgbClr val="000000"/>
                </a:solidFill>
              </a:rPr>
              <a:t>2</a:t>
            </a:r>
          </a:p>
        </p:txBody>
      </p:sp>
      <p:sp>
        <p:nvSpPr>
          <p:cNvPr id="24593" name="Text Box 28"/>
          <p:cNvSpPr txBox="1">
            <a:spLocks noChangeArrowheads="1"/>
          </p:cNvSpPr>
          <p:nvPr/>
        </p:nvSpPr>
        <p:spPr bwMode="auto">
          <a:xfrm>
            <a:off x="6286512" y="3429000"/>
            <a:ext cx="357190" cy="369332"/>
          </a:xfrm>
          <a:prstGeom prst="rect">
            <a:avLst/>
          </a:prstGeom>
          <a:solidFill>
            <a:schemeClr val="bg1"/>
          </a:solidFill>
          <a:ln w="9525">
            <a:noFill/>
            <a:miter lim="800000"/>
            <a:headEnd/>
            <a:tailEnd/>
          </a:ln>
        </p:spPr>
        <p:txBody>
          <a:bodyPr wrap="square">
            <a:spAutoFit/>
          </a:bodyPr>
          <a:lstStyle/>
          <a:p>
            <a:r>
              <a:rPr lang="ru-RU" b="1" dirty="0">
                <a:solidFill>
                  <a:srgbClr val="000000"/>
                </a:solidFill>
              </a:rPr>
              <a:t>3</a:t>
            </a:r>
          </a:p>
        </p:txBody>
      </p:sp>
      <p:sp>
        <p:nvSpPr>
          <p:cNvPr id="24594" name="Text Box 29"/>
          <p:cNvSpPr txBox="1">
            <a:spLocks noChangeArrowheads="1"/>
          </p:cNvSpPr>
          <p:nvPr/>
        </p:nvSpPr>
        <p:spPr bwMode="auto">
          <a:xfrm>
            <a:off x="357158" y="6000768"/>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4</a:t>
            </a:r>
          </a:p>
        </p:txBody>
      </p:sp>
      <p:sp>
        <p:nvSpPr>
          <p:cNvPr id="24595" name="Text Box 30"/>
          <p:cNvSpPr txBox="1">
            <a:spLocks noChangeArrowheads="1"/>
          </p:cNvSpPr>
          <p:nvPr/>
        </p:nvSpPr>
        <p:spPr bwMode="auto">
          <a:xfrm>
            <a:off x="3571868" y="6072206"/>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5</a:t>
            </a:r>
          </a:p>
        </p:txBody>
      </p:sp>
      <p:sp>
        <p:nvSpPr>
          <p:cNvPr id="24596" name="Text Box 31"/>
          <p:cNvSpPr txBox="1">
            <a:spLocks noChangeArrowheads="1"/>
          </p:cNvSpPr>
          <p:nvPr/>
        </p:nvSpPr>
        <p:spPr bwMode="auto">
          <a:xfrm>
            <a:off x="6429388" y="5929330"/>
            <a:ext cx="330200" cy="366712"/>
          </a:xfrm>
          <a:prstGeom prst="rect">
            <a:avLst/>
          </a:prstGeom>
          <a:solidFill>
            <a:schemeClr val="bg1"/>
          </a:solidFill>
          <a:ln w="9525">
            <a:noFill/>
            <a:miter lim="800000"/>
            <a:headEnd/>
            <a:tailEnd/>
          </a:ln>
        </p:spPr>
        <p:txBody>
          <a:bodyPr wrap="none">
            <a:spAutoFit/>
          </a:bodyPr>
          <a:lstStyle/>
          <a:p>
            <a:r>
              <a:rPr lang="ru-RU" b="1" dirty="0">
                <a:solidFill>
                  <a:srgbClr val="000000"/>
                </a:solidFill>
              </a:rPr>
              <a:t>6</a:t>
            </a:r>
          </a:p>
        </p:txBody>
      </p:sp>
    </p:spTree>
  </p:cSld>
  <p:clrMapOvr>
    <a:masterClrMapping/>
  </p:clrMapOvr>
  <p:transition advClick="0" advTm="72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Прямоугольник 4"/>
          <p:cNvSpPr>
            <a:spLocks noChangeArrowheads="1"/>
          </p:cNvSpPr>
          <p:nvPr/>
        </p:nvSpPr>
        <p:spPr bwMode="auto">
          <a:xfrm>
            <a:off x="0" y="0"/>
            <a:ext cx="9144000" cy="1200329"/>
          </a:xfrm>
          <a:prstGeom prst="rect">
            <a:avLst/>
          </a:prstGeom>
          <a:noFill/>
          <a:ln w="9525">
            <a:noFill/>
            <a:miter lim="800000"/>
            <a:headEnd/>
            <a:tailEnd/>
          </a:ln>
        </p:spPr>
        <p:txBody>
          <a:bodyPr>
            <a:spAutoFit/>
          </a:bodyPr>
          <a:lstStyle/>
          <a:p>
            <a:r>
              <a:rPr lang="ru-RU" b="1" dirty="0">
                <a:solidFill>
                  <a:srgbClr val="FF0000"/>
                </a:solidFill>
                <a:latin typeface="Arial" pitchFamily="34" charset="0"/>
                <a:cs typeface="Arial" pitchFamily="34" charset="0"/>
              </a:rPr>
              <a:t>Вопрос </a:t>
            </a:r>
            <a:r>
              <a:rPr lang="en-US" b="1" dirty="0" smtClean="0">
                <a:solidFill>
                  <a:srgbClr val="FF0000"/>
                </a:solidFill>
                <a:latin typeface="Arial" pitchFamily="34" charset="0"/>
                <a:cs typeface="Arial" pitchFamily="34" charset="0"/>
              </a:rPr>
              <a:t>1</a:t>
            </a:r>
            <a:r>
              <a:rPr lang="ru-RU" b="1" dirty="0" smtClean="0">
                <a:solidFill>
                  <a:srgbClr val="FF0000"/>
                </a:solidFill>
                <a:latin typeface="Arial" pitchFamily="34" charset="0"/>
                <a:cs typeface="Arial" pitchFamily="34" charset="0"/>
              </a:rPr>
              <a:t>.1</a:t>
            </a:r>
            <a:endParaRPr lang="ru-RU" i="1" dirty="0">
              <a:solidFill>
                <a:srgbClr val="000000"/>
              </a:solidFill>
              <a:latin typeface="Arial" pitchFamily="34" charset="0"/>
              <a:cs typeface="Arial" pitchFamily="34" charset="0"/>
            </a:endParaRPr>
          </a:p>
          <a:p>
            <a:pPr algn="just"/>
            <a:r>
              <a:rPr lang="ru-RU" dirty="0">
                <a:latin typeface="Arial" pitchFamily="34" charset="0"/>
                <a:cs typeface="Arial" pitchFamily="34" charset="0"/>
              </a:rPr>
              <a:t>Назовите город в Германии, где находится штаб-квартира </a:t>
            </a:r>
            <a:r>
              <a:rPr lang="en-US" dirty="0" smtClean="0">
                <a:latin typeface="Arial" pitchFamily="34" charset="0"/>
                <a:cs typeface="Arial" pitchFamily="34" charset="0"/>
              </a:rPr>
              <a:t>BMW</a:t>
            </a:r>
            <a:r>
              <a:rPr lang="ru-RU" dirty="0" smtClean="0">
                <a:latin typeface="Arial" pitchFamily="34" charset="0"/>
                <a:cs typeface="Arial" pitchFamily="34" charset="0"/>
              </a:rPr>
              <a:t>:</a:t>
            </a:r>
            <a:endParaRPr lang="en-US" dirty="0" smtClean="0">
              <a:latin typeface="Arial" pitchFamily="34" charset="0"/>
              <a:cs typeface="Arial" pitchFamily="34" charset="0"/>
            </a:endParaRPr>
          </a:p>
          <a:p>
            <a:pPr algn="just"/>
            <a:r>
              <a:rPr lang="ru-RU" dirty="0" smtClean="0">
                <a:latin typeface="Arial" pitchFamily="34" charset="0"/>
                <a:cs typeface="Arial" pitchFamily="34" charset="0"/>
              </a:rPr>
              <a:t>А)  Штутгарт; Б) Рюссельсхайм; В) Мюнхен; Г) Вольфсбург; Д) Ингольштадт. </a:t>
            </a:r>
          </a:p>
          <a:p>
            <a:pPr algn="just"/>
            <a:endParaRPr lang="ru-RU" dirty="0"/>
          </a:p>
        </p:txBody>
      </p:sp>
      <p:pic>
        <p:nvPicPr>
          <p:cNvPr id="1026" name="Picture 2"/>
          <p:cNvPicPr>
            <a:picLocks noChangeAspect="1" noChangeArrowheads="1"/>
          </p:cNvPicPr>
          <p:nvPr/>
        </p:nvPicPr>
        <p:blipFill>
          <a:blip r:embed="rId2"/>
          <a:srcRect t="17119" b="18684"/>
          <a:stretch>
            <a:fillRect/>
          </a:stretch>
        </p:blipFill>
        <p:spPr bwMode="auto">
          <a:xfrm>
            <a:off x="1428728" y="988822"/>
            <a:ext cx="6215106" cy="294024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t="27087" b="16395"/>
          <a:stretch>
            <a:fillRect/>
          </a:stretch>
        </p:blipFill>
        <p:spPr bwMode="auto">
          <a:xfrm>
            <a:off x="1428728" y="4000504"/>
            <a:ext cx="6238875" cy="2643206"/>
          </a:xfrm>
          <a:prstGeom prst="rect">
            <a:avLst/>
          </a:prstGeom>
          <a:noFill/>
          <a:ln w="9525">
            <a:noFill/>
            <a:miter lim="800000"/>
            <a:headEnd/>
            <a:tailEnd/>
          </a:ln>
          <a:effectLst/>
        </p:spPr>
      </p:pic>
    </p:spTree>
  </p:cSld>
  <p:clrMapOvr>
    <a:masterClrMapping/>
  </p:clrMapOvr>
  <p:transition advClick="0" advTm="72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7.2</a:t>
            </a:r>
          </a:p>
          <a:p>
            <a:r>
              <a:rPr lang="ru-RU" dirty="0" smtClean="0">
                <a:solidFill>
                  <a:srgbClr val="003300"/>
                </a:solidFill>
                <a:latin typeface="Arial" pitchFamily="34" charset="0"/>
                <a:cs typeface="Arial" pitchFamily="34" charset="0"/>
              </a:rPr>
              <a:t>Установите соответствие: герб – страна</a:t>
            </a:r>
          </a:p>
          <a:p>
            <a:r>
              <a:rPr lang="ru-RU" dirty="0" smtClean="0">
                <a:latin typeface="Arial" pitchFamily="34" charset="0"/>
                <a:cs typeface="Arial" pitchFamily="34" charset="0"/>
              </a:rPr>
              <a:t>А) Гондурас; Б) Бразилия; В) Россия; Г) Нигерия; Д) КНДР; Е) Новая Зеландия</a:t>
            </a:r>
            <a:endParaRPr lang="ru-RU" dirty="0">
              <a:latin typeface="Arial" pitchFamily="34" charset="0"/>
              <a:cs typeface="Arial" pitchFamily="34" charset="0"/>
            </a:endParaRPr>
          </a:p>
        </p:txBody>
      </p:sp>
      <p:pic>
        <p:nvPicPr>
          <p:cNvPr id="5" name="Рисунок 4" descr="200px-Coat_of_arms_of_Brazil.svg.png"/>
          <p:cNvPicPr>
            <a:picLocks noChangeAspect="1"/>
          </p:cNvPicPr>
          <p:nvPr/>
        </p:nvPicPr>
        <p:blipFill>
          <a:blip r:embed="rId2"/>
          <a:stretch>
            <a:fillRect/>
          </a:stretch>
        </p:blipFill>
        <p:spPr>
          <a:xfrm>
            <a:off x="571472" y="1142984"/>
            <a:ext cx="2402578" cy="2414591"/>
          </a:xfrm>
          <a:prstGeom prst="rect">
            <a:avLst/>
          </a:prstGeom>
        </p:spPr>
      </p:pic>
      <p:pic>
        <p:nvPicPr>
          <p:cNvPr id="6" name="Рисунок 5" descr="Coat_of_arms_of_Honduras.svg.png"/>
          <p:cNvPicPr>
            <a:picLocks noChangeAspect="1"/>
          </p:cNvPicPr>
          <p:nvPr/>
        </p:nvPicPr>
        <p:blipFill>
          <a:blip r:embed="rId3" cstate="print"/>
          <a:stretch>
            <a:fillRect/>
          </a:stretch>
        </p:blipFill>
        <p:spPr>
          <a:xfrm>
            <a:off x="3428992" y="1172876"/>
            <a:ext cx="2214578" cy="2449876"/>
          </a:xfrm>
          <a:prstGeom prst="rect">
            <a:avLst/>
          </a:prstGeom>
        </p:spPr>
      </p:pic>
      <p:pic>
        <p:nvPicPr>
          <p:cNvPr id="7" name="Рисунок 6" descr="Coat_of_Arms_of_Nigeria.svg.png"/>
          <p:cNvPicPr>
            <a:picLocks noChangeAspect="1"/>
          </p:cNvPicPr>
          <p:nvPr/>
        </p:nvPicPr>
        <p:blipFill>
          <a:blip r:embed="rId4"/>
          <a:stretch>
            <a:fillRect/>
          </a:stretch>
        </p:blipFill>
        <p:spPr>
          <a:xfrm>
            <a:off x="6072198" y="1357298"/>
            <a:ext cx="2655615" cy="2262584"/>
          </a:xfrm>
          <a:prstGeom prst="rect">
            <a:avLst/>
          </a:prstGeom>
        </p:spPr>
      </p:pic>
      <p:pic>
        <p:nvPicPr>
          <p:cNvPr id="8" name="Рисунок 7" descr="Coat_of_Arms_of_the_Russian_Federation.svg.png"/>
          <p:cNvPicPr>
            <a:picLocks noChangeAspect="1"/>
          </p:cNvPicPr>
          <p:nvPr/>
        </p:nvPicPr>
        <p:blipFill>
          <a:blip r:embed="rId5"/>
          <a:stretch>
            <a:fillRect/>
          </a:stretch>
        </p:blipFill>
        <p:spPr>
          <a:xfrm>
            <a:off x="714348" y="4318379"/>
            <a:ext cx="2143140" cy="2539621"/>
          </a:xfrm>
          <a:prstGeom prst="rect">
            <a:avLst/>
          </a:prstGeom>
        </p:spPr>
      </p:pic>
      <p:pic>
        <p:nvPicPr>
          <p:cNvPr id="9" name="Рисунок 8" descr="Emblem_of_North_Korea.svg.png"/>
          <p:cNvPicPr>
            <a:picLocks noChangeAspect="1"/>
          </p:cNvPicPr>
          <p:nvPr/>
        </p:nvPicPr>
        <p:blipFill>
          <a:blip r:embed="rId6"/>
          <a:stretch>
            <a:fillRect/>
          </a:stretch>
        </p:blipFill>
        <p:spPr>
          <a:xfrm>
            <a:off x="3571868" y="4351176"/>
            <a:ext cx="2143140" cy="2506824"/>
          </a:xfrm>
          <a:prstGeom prst="rect">
            <a:avLst/>
          </a:prstGeom>
        </p:spPr>
      </p:pic>
      <p:pic>
        <p:nvPicPr>
          <p:cNvPr id="10" name="Рисунок 9" descr="new_zealand_coat_of_arms.jpg"/>
          <p:cNvPicPr>
            <a:picLocks noChangeAspect="1"/>
          </p:cNvPicPr>
          <p:nvPr/>
        </p:nvPicPr>
        <p:blipFill>
          <a:blip r:embed="rId7" cstate="print"/>
          <a:stretch>
            <a:fillRect/>
          </a:stretch>
        </p:blipFill>
        <p:spPr>
          <a:xfrm>
            <a:off x="6209187" y="4357695"/>
            <a:ext cx="2577635" cy="2500306"/>
          </a:xfrm>
          <a:prstGeom prst="rect">
            <a:avLst/>
          </a:prstGeom>
        </p:spPr>
      </p:pic>
      <p:sp>
        <p:nvSpPr>
          <p:cNvPr id="11" name="Text Box 26"/>
          <p:cNvSpPr txBox="1">
            <a:spLocks noChangeArrowheads="1"/>
          </p:cNvSpPr>
          <p:nvPr/>
        </p:nvSpPr>
        <p:spPr bwMode="auto">
          <a:xfrm>
            <a:off x="357158" y="3357562"/>
            <a:ext cx="330200" cy="366712"/>
          </a:xfrm>
          <a:prstGeom prst="rect">
            <a:avLst/>
          </a:prstGeom>
          <a:solidFill>
            <a:schemeClr val="bg1"/>
          </a:solidFill>
          <a:ln w="9525">
            <a:noFill/>
            <a:miter lim="800000"/>
            <a:headEnd/>
            <a:tailEnd/>
          </a:ln>
        </p:spPr>
        <p:txBody>
          <a:bodyPr wrap="none">
            <a:spAutoFit/>
          </a:bodyPr>
          <a:lstStyle/>
          <a:p>
            <a:r>
              <a:rPr lang="ru-RU" b="1" dirty="0">
                <a:solidFill>
                  <a:srgbClr val="000000"/>
                </a:solidFill>
              </a:rPr>
              <a:t>1</a:t>
            </a:r>
          </a:p>
        </p:txBody>
      </p:sp>
      <p:sp>
        <p:nvSpPr>
          <p:cNvPr id="13" name="Text Box 26"/>
          <p:cNvSpPr txBox="1">
            <a:spLocks noChangeArrowheads="1"/>
          </p:cNvSpPr>
          <p:nvPr/>
        </p:nvSpPr>
        <p:spPr bwMode="auto">
          <a:xfrm>
            <a:off x="5857884" y="6491288"/>
            <a:ext cx="301686" cy="369332"/>
          </a:xfrm>
          <a:prstGeom prst="rect">
            <a:avLst/>
          </a:prstGeom>
          <a:solidFill>
            <a:schemeClr val="bg1"/>
          </a:solidFill>
          <a:ln w="9525">
            <a:noFill/>
            <a:miter lim="800000"/>
            <a:headEnd/>
            <a:tailEnd/>
          </a:ln>
        </p:spPr>
        <p:txBody>
          <a:bodyPr wrap="none">
            <a:spAutoFit/>
          </a:bodyPr>
          <a:lstStyle/>
          <a:p>
            <a:r>
              <a:rPr lang="ru-RU" b="1" dirty="0">
                <a:solidFill>
                  <a:srgbClr val="000000"/>
                </a:solidFill>
              </a:rPr>
              <a:t>6</a:t>
            </a:r>
          </a:p>
        </p:txBody>
      </p:sp>
      <p:sp>
        <p:nvSpPr>
          <p:cNvPr id="14" name="Text Box 26"/>
          <p:cNvSpPr txBox="1">
            <a:spLocks noChangeArrowheads="1"/>
          </p:cNvSpPr>
          <p:nvPr/>
        </p:nvSpPr>
        <p:spPr bwMode="auto">
          <a:xfrm>
            <a:off x="3286116" y="6491288"/>
            <a:ext cx="301686" cy="369332"/>
          </a:xfrm>
          <a:prstGeom prst="rect">
            <a:avLst/>
          </a:prstGeom>
          <a:solidFill>
            <a:schemeClr val="bg1"/>
          </a:solidFill>
          <a:ln w="9525">
            <a:noFill/>
            <a:miter lim="800000"/>
            <a:headEnd/>
            <a:tailEnd/>
          </a:ln>
        </p:spPr>
        <p:txBody>
          <a:bodyPr wrap="none">
            <a:spAutoFit/>
          </a:bodyPr>
          <a:lstStyle/>
          <a:p>
            <a:r>
              <a:rPr lang="ru-RU" b="1" dirty="0">
                <a:solidFill>
                  <a:srgbClr val="000000"/>
                </a:solidFill>
              </a:rPr>
              <a:t>5</a:t>
            </a:r>
          </a:p>
        </p:txBody>
      </p:sp>
      <p:sp>
        <p:nvSpPr>
          <p:cNvPr id="15" name="Text Box 26"/>
          <p:cNvSpPr txBox="1">
            <a:spLocks noChangeArrowheads="1"/>
          </p:cNvSpPr>
          <p:nvPr/>
        </p:nvSpPr>
        <p:spPr bwMode="auto">
          <a:xfrm>
            <a:off x="357158" y="6491288"/>
            <a:ext cx="301686" cy="369332"/>
          </a:xfrm>
          <a:prstGeom prst="rect">
            <a:avLst/>
          </a:prstGeom>
          <a:solidFill>
            <a:schemeClr val="bg1"/>
          </a:solidFill>
          <a:ln w="9525">
            <a:noFill/>
            <a:miter lim="800000"/>
            <a:headEnd/>
            <a:tailEnd/>
          </a:ln>
        </p:spPr>
        <p:txBody>
          <a:bodyPr wrap="none">
            <a:spAutoFit/>
          </a:bodyPr>
          <a:lstStyle/>
          <a:p>
            <a:r>
              <a:rPr lang="ru-RU" b="1" dirty="0" smtClean="0">
                <a:solidFill>
                  <a:srgbClr val="000000"/>
                </a:solidFill>
              </a:rPr>
              <a:t>4</a:t>
            </a:r>
            <a:endParaRPr lang="ru-RU" b="1" dirty="0">
              <a:solidFill>
                <a:srgbClr val="000000"/>
              </a:solidFill>
            </a:endParaRPr>
          </a:p>
        </p:txBody>
      </p:sp>
      <p:sp>
        <p:nvSpPr>
          <p:cNvPr id="16" name="Text Box 26"/>
          <p:cNvSpPr txBox="1">
            <a:spLocks noChangeArrowheads="1"/>
          </p:cNvSpPr>
          <p:nvPr/>
        </p:nvSpPr>
        <p:spPr bwMode="auto">
          <a:xfrm>
            <a:off x="6072198" y="3357562"/>
            <a:ext cx="301686" cy="369332"/>
          </a:xfrm>
          <a:prstGeom prst="rect">
            <a:avLst/>
          </a:prstGeom>
          <a:solidFill>
            <a:schemeClr val="bg1"/>
          </a:solidFill>
          <a:ln w="9525">
            <a:noFill/>
            <a:miter lim="800000"/>
            <a:headEnd/>
            <a:tailEnd/>
          </a:ln>
        </p:spPr>
        <p:txBody>
          <a:bodyPr wrap="none">
            <a:spAutoFit/>
          </a:bodyPr>
          <a:lstStyle/>
          <a:p>
            <a:r>
              <a:rPr lang="ru-RU" b="1" dirty="0" smtClean="0">
                <a:solidFill>
                  <a:srgbClr val="000000"/>
                </a:solidFill>
              </a:rPr>
              <a:t>3</a:t>
            </a:r>
            <a:endParaRPr lang="ru-RU" b="1" dirty="0">
              <a:solidFill>
                <a:srgbClr val="000000"/>
              </a:solidFill>
            </a:endParaRPr>
          </a:p>
        </p:txBody>
      </p:sp>
      <p:sp>
        <p:nvSpPr>
          <p:cNvPr id="17" name="Text Box 26"/>
          <p:cNvSpPr txBox="1">
            <a:spLocks noChangeArrowheads="1"/>
          </p:cNvSpPr>
          <p:nvPr/>
        </p:nvSpPr>
        <p:spPr bwMode="auto">
          <a:xfrm>
            <a:off x="3071802" y="3357562"/>
            <a:ext cx="330200" cy="369332"/>
          </a:xfrm>
          <a:prstGeom prst="rect">
            <a:avLst/>
          </a:prstGeom>
          <a:solidFill>
            <a:schemeClr val="bg1"/>
          </a:solidFill>
          <a:ln w="9525">
            <a:noFill/>
            <a:miter lim="800000"/>
            <a:headEnd/>
            <a:tailEnd/>
          </a:ln>
        </p:spPr>
        <p:txBody>
          <a:bodyPr wrap="square">
            <a:spAutoFit/>
          </a:bodyPr>
          <a:lstStyle/>
          <a:p>
            <a:r>
              <a:rPr lang="ru-RU" b="1" dirty="0" smtClean="0">
                <a:solidFill>
                  <a:srgbClr val="000000"/>
                </a:solidFill>
              </a:rPr>
              <a:t>2</a:t>
            </a:r>
            <a:endParaRPr lang="ru-RU" b="1" dirty="0">
              <a:solidFill>
                <a:srgbClr val="00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0" y="0"/>
            <a:ext cx="9144000" cy="923330"/>
          </a:xfrm>
          <a:prstGeom prst="rect">
            <a:avLst/>
          </a:prstGeom>
          <a:solidFill>
            <a:schemeClr val="bg1"/>
          </a:solidFill>
          <a:ln w="9525">
            <a:noFill/>
            <a:miter lim="800000"/>
            <a:headEnd/>
            <a:tailEnd/>
          </a:ln>
        </p:spPr>
        <p:txBody>
          <a:bodyPr>
            <a:spAutoFit/>
          </a:bodyPr>
          <a:lstStyle/>
          <a:p>
            <a:r>
              <a:rPr lang="ru-RU" b="1" dirty="0">
                <a:solidFill>
                  <a:srgbClr val="FF3300"/>
                </a:solidFill>
                <a:latin typeface="Arial" pitchFamily="34" charset="0"/>
                <a:cs typeface="Arial" pitchFamily="34" charset="0"/>
              </a:rPr>
              <a:t>Вопрос </a:t>
            </a:r>
            <a:r>
              <a:rPr lang="ru-RU" b="1" dirty="0" smtClean="0">
                <a:solidFill>
                  <a:srgbClr val="FF3300"/>
                </a:solidFill>
                <a:latin typeface="Arial" pitchFamily="34" charset="0"/>
                <a:cs typeface="Arial" pitchFamily="34" charset="0"/>
              </a:rPr>
              <a:t>7.3</a:t>
            </a:r>
          </a:p>
          <a:p>
            <a:r>
              <a:rPr lang="ru-RU" dirty="0" smtClean="0">
                <a:solidFill>
                  <a:srgbClr val="003300"/>
                </a:solidFill>
                <a:latin typeface="Arial" pitchFamily="34" charset="0"/>
                <a:cs typeface="Arial" pitchFamily="34" charset="0"/>
              </a:rPr>
              <a:t>Установите </a:t>
            </a:r>
            <a:r>
              <a:rPr lang="ru-RU" dirty="0">
                <a:solidFill>
                  <a:srgbClr val="003300"/>
                </a:solidFill>
                <a:latin typeface="Arial" pitchFamily="34" charset="0"/>
                <a:cs typeface="Arial" pitchFamily="34" charset="0"/>
              </a:rPr>
              <a:t>соответствие: герб – </a:t>
            </a:r>
            <a:r>
              <a:rPr lang="ru-RU" dirty="0" smtClean="0">
                <a:solidFill>
                  <a:srgbClr val="003300"/>
                </a:solidFill>
                <a:latin typeface="Arial" pitchFamily="34" charset="0"/>
                <a:cs typeface="Arial" pitchFamily="34" charset="0"/>
              </a:rPr>
              <a:t>страна:</a:t>
            </a:r>
            <a:r>
              <a:rPr lang="ru-RU" dirty="0">
                <a:solidFill>
                  <a:srgbClr val="003300"/>
                </a:solidFill>
                <a:latin typeface="Arial" pitchFamily="34" charset="0"/>
                <a:cs typeface="Arial" pitchFamily="34" charset="0"/>
              </a:rPr>
              <a:t> </a:t>
            </a:r>
            <a:endParaRPr lang="ru-RU" dirty="0" smtClean="0">
              <a:solidFill>
                <a:srgbClr val="003300"/>
              </a:solidFill>
              <a:latin typeface="Arial" pitchFamily="34" charset="0"/>
              <a:cs typeface="Arial" pitchFamily="34" charset="0"/>
            </a:endParaRPr>
          </a:p>
          <a:p>
            <a:r>
              <a:rPr lang="ru-RU" dirty="0" smtClean="0">
                <a:latin typeface="Arial" pitchFamily="34" charset="0"/>
                <a:cs typeface="Arial" pitchFamily="34" charset="0"/>
              </a:rPr>
              <a:t>А) Кот-д’Ивуар; Б) </a:t>
            </a:r>
            <a:r>
              <a:rPr lang="ru-RU" dirty="0">
                <a:latin typeface="Arial" pitchFamily="34" charset="0"/>
                <a:cs typeface="Arial" pitchFamily="34" charset="0"/>
              </a:rPr>
              <a:t>Китай; </a:t>
            </a:r>
            <a:r>
              <a:rPr lang="ru-RU" dirty="0" smtClean="0">
                <a:latin typeface="Arial" pitchFamily="34" charset="0"/>
                <a:cs typeface="Arial" pitchFamily="34" charset="0"/>
              </a:rPr>
              <a:t>В) Иран; Г) </a:t>
            </a:r>
            <a:r>
              <a:rPr lang="ru-RU" dirty="0">
                <a:latin typeface="Arial" pitchFamily="34" charset="0"/>
                <a:cs typeface="Arial" pitchFamily="34" charset="0"/>
              </a:rPr>
              <a:t>Австрия; Д</a:t>
            </a:r>
            <a:r>
              <a:rPr lang="ru-RU" dirty="0" smtClean="0">
                <a:latin typeface="Arial" pitchFamily="34" charset="0"/>
                <a:cs typeface="Arial" pitchFamily="34" charset="0"/>
              </a:rPr>
              <a:t>) Италия; Е) Таиланд.</a:t>
            </a:r>
            <a:endParaRPr lang="ru-RU" dirty="0">
              <a:latin typeface="Arial" pitchFamily="34" charset="0"/>
              <a:cs typeface="Arial" pitchFamily="34" charset="0"/>
            </a:endParaRPr>
          </a:p>
        </p:txBody>
      </p:sp>
      <p:pic>
        <p:nvPicPr>
          <p:cNvPr id="10243" name="Picture 17"/>
          <p:cNvPicPr>
            <a:picLocks noChangeAspect="1" noChangeArrowheads="1"/>
          </p:cNvPicPr>
          <p:nvPr/>
        </p:nvPicPr>
        <p:blipFill>
          <a:blip r:embed="rId2"/>
          <a:srcRect/>
          <a:stretch>
            <a:fillRect/>
          </a:stretch>
        </p:blipFill>
        <p:spPr bwMode="auto">
          <a:xfrm>
            <a:off x="571472" y="928670"/>
            <a:ext cx="2179292" cy="2384340"/>
          </a:xfrm>
          <a:prstGeom prst="rect">
            <a:avLst/>
          </a:prstGeom>
          <a:noFill/>
          <a:ln w="9525">
            <a:noFill/>
            <a:miter lim="800000"/>
            <a:headEnd/>
            <a:tailEnd/>
          </a:ln>
        </p:spPr>
      </p:pic>
      <p:pic>
        <p:nvPicPr>
          <p:cNvPr id="10248" name="Picture 22"/>
          <p:cNvPicPr>
            <a:picLocks noChangeAspect="1" noChangeArrowheads="1"/>
          </p:cNvPicPr>
          <p:nvPr/>
        </p:nvPicPr>
        <p:blipFill>
          <a:blip r:embed="rId3"/>
          <a:srcRect/>
          <a:stretch>
            <a:fillRect/>
          </a:stretch>
        </p:blipFill>
        <p:spPr bwMode="auto">
          <a:xfrm>
            <a:off x="357158" y="3786190"/>
            <a:ext cx="2405896" cy="2357454"/>
          </a:xfrm>
          <a:prstGeom prst="rect">
            <a:avLst/>
          </a:prstGeom>
          <a:noFill/>
          <a:ln w="9525">
            <a:noFill/>
            <a:miter lim="800000"/>
            <a:headEnd/>
            <a:tailEnd/>
          </a:ln>
        </p:spPr>
      </p:pic>
      <p:pic>
        <p:nvPicPr>
          <p:cNvPr id="10249" name="Picture 23"/>
          <p:cNvPicPr>
            <a:picLocks noChangeAspect="1" noChangeArrowheads="1"/>
          </p:cNvPicPr>
          <p:nvPr/>
        </p:nvPicPr>
        <p:blipFill>
          <a:blip r:embed="rId4"/>
          <a:srcRect/>
          <a:stretch>
            <a:fillRect/>
          </a:stretch>
        </p:blipFill>
        <p:spPr bwMode="auto">
          <a:xfrm>
            <a:off x="6429388" y="3643314"/>
            <a:ext cx="2295870" cy="2571768"/>
          </a:xfrm>
          <a:prstGeom prst="rect">
            <a:avLst/>
          </a:prstGeom>
          <a:noFill/>
          <a:ln w="9525">
            <a:noFill/>
            <a:miter lim="800000"/>
            <a:headEnd/>
            <a:tailEnd/>
          </a:ln>
        </p:spPr>
      </p:pic>
      <p:pic>
        <p:nvPicPr>
          <p:cNvPr id="10250" name="Picture 24"/>
          <p:cNvPicPr>
            <a:picLocks noChangeAspect="1" noChangeArrowheads="1"/>
          </p:cNvPicPr>
          <p:nvPr/>
        </p:nvPicPr>
        <p:blipFill>
          <a:blip r:embed="rId5"/>
          <a:srcRect/>
          <a:stretch>
            <a:fillRect/>
          </a:stretch>
        </p:blipFill>
        <p:spPr bwMode="auto">
          <a:xfrm>
            <a:off x="3357554" y="1000108"/>
            <a:ext cx="2214578" cy="2368863"/>
          </a:xfrm>
          <a:prstGeom prst="rect">
            <a:avLst/>
          </a:prstGeom>
          <a:noFill/>
          <a:ln w="9525">
            <a:noFill/>
            <a:miter lim="800000"/>
            <a:headEnd/>
            <a:tailEnd/>
          </a:ln>
        </p:spPr>
      </p:pic>
      <p:pic>
        <p:nvPicPr>
          <p:cNvPr id="10251" name="Picture 25"/>
          <p:cNvPicPr>
            <a:picLocks noChangeAspect="1" noChangeArrowheads="1"/>
          </p:cNvPicPr>
          <p:nvPr/>
        </p:nvPicPr>
        <p:blipFill>
          <a:blip r:embed="rId6"/>
          <a:srcRect/>
          <a:stretch>
            <a:fillRect/>
          </a:stretch>
        </p:blipFill>
        <p:spPr bwMode="auto">
          <a:xfrm>
            <a:off x="6215074" y="928670"/>
            <a:ext cx="2715964" cy="2428892"/>
          </a:xfrm>
          <a:prstGeom prst="rect">
            <a:avLst/>
          </a:prstGeom>
          <a:noFill/>
          <a:ln w="9525">
            <a:noFill/>
            <a:miter lim="800000"/>
            <a:headEnd/>
            <a:tailEnd/>
          </a:ln>
        </p:spPr>
      </p:pic>
      <p:pic>
        <p:nvPicPr>
          <p:cNvPr id="10254" name="Picture 28"/>
          <p:cNvPicPr>
            <a:picLocks noChangeAspect="1" noChangeArrowheads="1"/>
          </p:cNvPicPr>
          <p:nvPr/>
        </p:nvPicPr>
        <p:blipFill>
          <a:blip r:embed="rId7"/>
          <a:srcRect/>
          <a:stretch>
            <a:fillRect/>
          </a:stretch>
        </p:blipFill>
        <p:spPr bwMode="auto">
          <a:xfrm>
            <a:off x="3428992" y="3786190"/>
            <a:ext cx="2357455" cy="2357454"/>
          </a:xfrm>
          <a:prstGeom prst="rect">
            <a:avLst/>
          </a:prstGeom>
          <a:noFill/>
          <a:ln w="9525">
            <a:noFill/>
            <a:miter lim="800000"/>
            <a:headEnd/>
            <a:tailEnd/>
          </a:ln>
        </p:spPr>
      </p:pic>
      <p:sp>
        <p:nvSpPr>
          <p:cNvPr id="10255" name="Text Box 29"/>
          <p:cNvSpPr txBox="1">
            <a:spLocks noChangeArrowheads="1"/>
          </p:cNvSpPr>
          <p:nvPr/>
        </p:nvSpPr>
        <p:spPr bwMode="auto">
          <a:xfrm>
            <a:off x="357158" y="2786058"/>
            <a:ext cx="330200" cy="366712"/>
          </a:xfrm>
          <a:prstGeom prst="rect">
            <a:avLst/>
          </a:prstGeom>
          <a:solidFill>
            <a:schemeClr val="bg1"/>
          </a:solidFill>
          <a:ln w="9525">
            <a:noFill/>
            <a:miter lim="800000"/>
            <a:headEnd/>
            <a:tailEnd/>
          </a:ln>
        </p:spPr>
        <p:txBody>
          <a:bodyPr wrap="none">
            <a:spAutoFit/>
          </a:bodyPr>
          <a:lstStyle/>
          <a:p>
            <a:r>
              <a:rPr lang="ru-RU" b="1" dirty="0">
                <a:solidFill>
                  <a:srgbClr val="000000"/>
                </a:solidFill>
              </a:rPr>
              <a:t>1</a:t>
            </a:r>
          </a:p>
        </p:txBody>
      </p:sp>
      <p:sp>
        <p:nvSpPr>
          <p:cNvPr id="10256" name="Text Box 30"/>
          <p:cNvSpPr txBox="1">
            <a:spLocks noChangeArrowheads="1"/>
          </p:cNvSpPr>
          <p:nvPr/>
        </p:nvSpPr>
        <p:spPr bwMode="auto">
          <a:xfrm>
            <a:off x="3214678" y="2786058"/>
            <a:ext cx="330200" cy="366712"/>
          </a:xfrm>
          <a:prstGeom prst="rect">
            <a:avLst/>
          </a:prstGeom>
          <a:solidFill>
            <a:schemeClr val="bg1"/>
          </a:solidFill>
          <a:ln w="9525">
            <a:noFill/>
            <a:miter lim="800000"/>
            <a:headEnd/>
            <a:tailEnd/>
          </a:ln>
        </p:spPr>
        <p:txBody>
          <a:bodyPr wrap="none">
            <a:spAutoFit/>
          </a:bodyPr>
          <a:lstStyle/>
          <a:p>
            <a:r>
              <a:rPr lang="ru-RU" b="1" dirty="0">
                <a:solidFill>
                  <a:srgbClr val="000000"/>
                </a:solidFill>
              </a:rPr>
              <a:t>2</a:t>
            </a:r>
          </a:p>
        </p:txBody>
      </p:sp>
      <p:sp>
        <p:nvSpPr>
          <p:cNvPr id="10257" name="Text Box 31"/>
          <p:cNvSpPr txBox="1">
            <a:spLocks noChangeArrowheads="1"/>
          </p:cNvSpPr>
          <p:nvPr/>
        </p:nvSpPr>
        <p:spPr bwMode="auto">
          <a:xfrm>
            <a:off x="5929322" y="2786058"/>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3</a:t>
            </a:r>
          </a:p>
        </p:txBody>
      </p:sp>
      <p:sp>
        <p:nvSpPr>
          <p:cNvPr id="10258" name="Text Box 32"/>
          <p:cNvSpPr txBox="1">
            <a:spLocks noChangeArrowheads="1"/>
          </p:cNvSpPr>
          <p:nvPr/>
        </p:nvSpPr>
        <p:spPr bwMode="auto">
          <a:xfrm>
            <a:off x="214282" y="5929330"/>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4</a:t>
            </a:r>
          </a:p>
        </p:txBody>
      </p:sp>
      <p:sp>
        <p:nvSpPr>
          <p:cNvPr id="10259" name="Text Box 33"/>
          <p:cNvSpPr txBox="1">
            <a:spLocks noChangeArrowheads="1"/>
          </p:cNvSpPr>
          <p:nvPr/>
        </p:nvSpPr>
        <p:spPr bwMode="auto">
          <a:xfrm>
            <a:off x="3357554" y="5929330"/>
            <a:ext cx="330200" cy="366712"/>
          </a:xfrm>
          <a:prstGeom prst="rect">
            <a:avLst/>
          </a:prstGeom>
          <a:solidFill>
            <a:schemeClr val="bg1"/>
          </a:solidFill>
          <a:ln w="9525">
            <a:noFill/>
            <a:miter lim="800000"/>
            <a:headEnd/>
            <a:tailEnd/>
          </a:ln>
        </p:spPr>
        <p:txBody>
          <a:bodyPr wrap="none">
            <a:spAutoFit/>
          </a:bodyPr>
          <a:lstStyle/>
          <a:p>
            <a:r>
              <a:rPr lang="ru-RU" b="1" dirty="0">
                <a:solidFill>
                  <a:srgbClr val="000000"/>
                </a:solidFill>
              </a:rPr>
              <a:t>5</a:t>
            </a:r>
          </a:p>
        </p:txBody>
      </p:sp>
      <p:sp>
        <p:nvSpPr>
          <p:cNvPr id="10260" name="Text Box 34"/>
          <p:cNvSpPr txBox="1">
            <a:spLocks noChangeArrowheads="1"/>
          </p:cNvSpPr>
          <p:nvPr/>
        </p:nvSpPr>
        <p:spPr bwMode="auto">
          <a:xfrm>
            <a:off x="6215074" y="5929330"/>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6</a:t>
            </a:r>
          </a:p>
        </p:txBody>
      </p:sp>
    </p:spTree>
  </p:cSld>
  <p:clrMapOvr>
    <a:masterClrMapping/>
  </p:clrMapOvr>
  <p:transition advClick="0" advTm="72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0" y="0"/>
            <a:ext cx="9144000" cy="892552"/>
          </a:xfrm>
          <a:prstGeom prst="rect">
            <a:avLst/>
          </a:prstGeom>
          <a:solidFill>
            <a:schemeClr val="bg1"/>
          </a:solidFill>
          <a:ln w="9525">
            <a:noFill/>
            <a:miter lim="800000"/>
            <a:headEnd/>
            <a:tailEnd/>
          </a:ln>
        </p:spPr>
        <p:txBody>
          <a:bodyPr>
            <a:spAutoFit/>
          </a:bodyPr>
          <a:lstStyle/>
          <a:p>
            <a:pPr algn="just"/>
            <a:r>
              <a:rPr lang="ru-RU" b="1" dirty="0">
                <a:solidFill>
                  <a:srgbClr val="FF3300"/>
                </a:solidFill>
                <a:latin typeface="Arial" pitchFamily="34" charset="0"/>
                <a:cs typeface="Arial" pitchFamily="34" charset="0"/>
              </a:rPr>
              <a:t>Вопрос </a:t>
            </a:r>
            <a:r>
              <a:rPr lang="ru-RU" b="1" dirty="0" smtClean="0">
                <a:solidFill>
                  <a:srgbClr val="FF3300"/>
                </a:solidFill>
                <a:latin typeface="Arial" pitchFamily="34" charset="0"/>
                <a:cs typeface="Arial" pitchFamily="34" charset="0"/>
              </a:rPr>
              <a:t>8.1.</a:t>
            </a:r>
            <a:r>
              <a:rPr lang="ru-RU" b="1" dirty="0" smtClean="0">
                <a:latin typeface="Arial" pitchFamily="34" charset="0"/>
                <a:cs typeface="Arial" pitchFamily="34" charset="0"/>
              </a:rPr>
              <a:t>  </a:t>
            </a:r>
            <a:r>
              <a:rPr lang="ru-RU" dirty="0" smtClean="0">
                <a:latin typeface="Arial" pitchFamily="34" charset="0"/>
                <a:cs typeface="Arial" pitchFamily="34" charset="0"/>
              </a:rPr>
              <a:t>Установите соответствие между высочайшими зданиями планеты, которые показаны на слайде, и городами, в которых они расположены</a:t>
            </a:r>
            <a:r>
              <a:rPr lang="ru-RU" dirty="0" smtClean="0">
                <a:solidFill>
                  <a:srgbClr val="000000"/>
                </a:solidFill>
                <a:latin typeface="Arial" pitchFamily="34" charset="0"/>
                <a:cs typeface="Arial" pitchFamily="34" charset="0"/>
              </a:rPr>
              <a:t>. </a:t>
            </a:r>
            <a:endParaRPr lang="ru-RU" dirty="0">
              <a:solidFill>
                <a:srgbClr val="000000"/>
              </a:solidFill>
              <a:latin typeface="Arial" pitchFamily="34" charset="0"/>
              <a:cs typeface="Arial" pitchFamily="34" charset="0"/>
            </a:endParaRPr>
          </a:p>
          <a:p>
            <a:pPr algn="just"/>
            <a:r>
              <a:rPr lang="ru-RU" sz="1600" u="sng" dirty="0" smtClean="0">
                <a:latin typeface="Arial" pitchFamily="34" charset="0"/>
                <a:cs typeface="Arial" pitchFamily="34" charset="0"/>
              </a:rPr>
              <a:t>Города</a:t>
            </a:r>
            <a:r>
              <a:rPr lang="ru-RU" sz="1600" u="sng" dirty="0">
                <a:latin typeface="Arial" pitchFamily="34" charset="0"/>
                <a:cs typeface="Arial" pitchFamily="34" charset="0"/>
              </a:rPr>
              <a:t>:</a:t>
            </a:r>
            <a:r>
              <a:rPr lang="ru-RU" sz="1600" dirty="0">
                <a:latin typeface="Arial" pitchFamily="34" charset="0"/>
                <a:cs typeface="Arial" pitchFamily="34" charset="0"/>
              </a:rPr>
              <a:t> А - Куала-Лумпур; Б - Шанхай; В - Дубай; Г - </a:t>
            </a:r>
            <a:r>
              <a:rPr lang="ru-RU" sz="1600" dirty="0" smtClean="0">
                <a:latin typeface="Arial" pitchFamily="34" charset="0"/>
                <a:cs typeface="Arial" pitchFamily="34" charset="0"/>
              </a:rPr>
              <a:t>Тайбэй</a:t>
            </a:r>
            <a:endParaRPr lang="ru-RU" sz="1600" dirty="0">
              <a:latin typeface="Arial" pitchFamily="34" charset="0"/>
              <a:cs typeface="Arial" pitchFamily="34" charset="0"/>
            </a:endParaRPr>
          </a:p>
        </p:txBody>
      </p:sp>
      <p:pic>
        <p:nvPicPr>
          <p:cNvPr id="26627" name="Picture 5"/>
          <p:cNvPicPr>
            <a:picLocks noChangeAspect="1" noChangeArrowheads="1"/>
          </p:cNvPicPr>
          <p:nvPr/>
        </p:nvPicPr>
        <p:blipFill>
          <a:blip r:embed="rId2"/>
          <a:srcRect l="24052" r="27841" b="8488"/>
          <a:stretch>
            <a:fillRect/>
          </a:stretch>
        </p:blipFill>
        <p:spPr bwMode="auto">
          <a:xfrm>
            <a:off x="2786050" y="2111879"/>
            <a:ext cx="1571636" cy="4746121"/>
          </a:xfrm>
          <a:prstGeom prst="rect">
            <a:avLst/>
          </a:prstGeom>
          <a:noFill/>
          <a:ln w="9525">
            <a:noFill/>
            <a:miter lim="800000"/>
            <a:headEnd/>
            <a:tailEnd/>
          </a:ln>
        </p:spPr>
      </p:pic>
      <p:pic>
        <p:nvPicPr>
          <p:cNvPr id="26628" name="Picture 6"/>
          <p:cNvPicPr>
            <a:picLocks noChangeAspect="1" noChangeArrowheads="1"/>
          </p:cNvPicPr>
          <p:nvPr/>
        </p:nvPicPr>
        <p:blipFill>
          <a:blip r:embed="rId3"/>
          <a:srcRect l="29855" t="3999" r="28947" b="2667"/>
          <a:stretch>
            <a:fillRect/>
          </a:stretch>
        </p:blipFill>
        <p:spPr bwMode="auto">
          <a:xfrm>
            <a:off x="307814" y="1285859"/>
            <a:ext cx="1637866" cy="5572141"/>
          </a:xfrm>
          <a:prstGeom prst="rect">
            <a:avLst/>
          </a:prstGeom>
          <a:noFill/>
          <a:ln w="9525">
            <a:noFill/>
            <a:miter lim="800000"/>
            <a:headEnd/>
            <a:tailEnd/>
          </a:ln>
        </p:spPr>
      </p:pic>
      <p:pic>
        <p:nvPicPr>
          <p:cNvPr id="26629" name="Picture 8"/>
          <p:cNvPicPr>
            <a:picLocks noChangeAspect="1" noChangeArrowheads="1"/>
          </p:cNvPicPr>
          <p:nvPr/>
        </p:nvPicPr>
        <p:blipFill>
          <a:blip r:embed="rId4"/>
          <a:srcRect l="34000" r="38278" b="31857"/>
          <a:stretch>
            <a:fillRect/>
          </a:stretch>
        </p:blipFill>
        <p:spPr bwMode="auto">
          <a:xfrm>
            <a:off x="7286644" y="3189543"/>
            <a:ext cx="1468439" cy="3668458"/>
          </a:xfrm>
          <a:prstGeom prst="rect">
            <a:avLst/>
          </a:prstGeom>
          <a:noFill/>
          <a:ln w="9525">
            <a:noFill/>
            <a:miter lim="800000"/>
            <a:headEnd/>
            <a:tailEnd/>
          </a:ln>
        </p:spPr>
      </p:pic>
      <p:pic>
        <p:nvPicPr>
          <p:cNvPr id="26631" name="Picture 11"/>
          <p:cNvPicPr>
            <a:picLocks noChangeAspect="1" noChangeArrowheads="1"/>
          </p:cNvPicPr>
          <p:nvPr/>
        </p:nvPicPr>
        <p:blipFill>
          <a:blip r:embed="rId5"/>
          <a:srcRect l="2788" r="74969" b="12292"/>
          <a:stretch>
            <a:fillRect/>
          </a:stretch>
        </p:blipFill>
        <p:spPr bwMode="auto">
          <a:xfrm>
            <a:off x="5143504" y="2739506"/>
            <a:ext cx="1568451" cy="4118494"/>
          </a:xfrm>
          <a:prstGeom prst="rect">
            <a:avLst/>
          </a:prstGeom>
          <a:noFill/>
          <a:ln w="9525">
            <a:noFill/>
            <a:miter lim="800000"/>
            <a:headEnd/>
            <a:tailEnd/>
          </a:ln>
        </p:spPr>
      </p:pic>
      <p:sp>
        <p:nvSpPr>
          <p:cNvPr id="26632" name="Text Box 12"/>
          <p:cNvSpPr txBox="1">
            <a:spLocks noChangeArrowheads="1"/>
          </p:cNvSpPr>
          <p:nvPr/>
        </p:nvSpPr>
        <p:spPr bwMode="auto">
          <a:xfrm>
            <a:off x="142844" y="928670"/>
            <a:ext cx="2096664" cy="338554"/>
          </a:xfrm>
          <a:prstGeom prst="rect">
            <a:avLst/>
          </a:prstGeom>
          <a:solidFill>
            <a:schemeClr val="bg1"/>
          </a:solidFill>
          <a:ln w="9525">
            <a:noFill/>
            <a:miter lim="800000"/>
            <a:headEnd/>
            <a:tailEnd/>
          </a:ln>
        </p:spPr>
        <p:txBody>
          <a:bodyPr wrap="none">
            <a:spAutoFit/>
          </a:bodyPr>
          <a:lstStyle/>
          <a:p>
            <a:r>
              <a:rPr lang="ru-RU" sz="1600" dirty="0" smtClean="0">
                <a:solidFill>
                  <a:srgbClr val="000000"/>
                </a:solidFill>
              </a:rPr>
              <a:t>Бурдж-Халифа – </a:t>
            </a:r>
            <a:r>
              <a:rPr lang="ru-RU" sz="1600" dirty="0">
                <a:solidFill>
                  <a:srgbClr val="000000"/>
                </a:solidFill>
              </a:rPr>
              <a:t>828м</a:t>
            </a:r>
          </a:p>
        </p:txBody>
      </p:sp>
      <p:sp>
        <p:nvSpPr>
          <p:cNvPr id="26633" name="Text Box 13"/>
          <p:cNvSpPr txBox="1">
            <a:spLocks noChangeArrowheads="1"/>
          </p:cNvSpPr>
          <p:nvPr/>
        </p:nvSpPr>
        <p:spPr bwMode="auto">
          <a:xfrm>
            <a:off x="2714612" y="1714488"/>
            <a:ext cx="1795363" cy="338554"/>
          </a:xfrm>
          <a:prstGeom prst="rect">
            <a:avLst/>
          </a:prstGeom>
          <a:solidFill>
            <a:schemeClr val="bg1"/>
          </a:solidFill>
          <a:ln w="9525">
            <a:noFill/>
            <a:miter lim="800000"/>
            <a:headEnd/>
            <a:tailEnd/>
          </a:ln>
        </p:spPr>
        <p:txBody>
          <a:bodyPr wrap="none">
            <a:spAutoFit/>
          </a:bodyPr>
          <a:lstStyle/>
          <a:p>
            <a:r>
              <a:rPr lang="ru-RU" sz="1600" dirty="0" smtClean="0">
                <a:solidFill>
                  <a:srgbClr val="000000"/>
                </a:solidFill>
              </a:rPr>
              <a:t>Тайбэй 101 – </a:t>
            </a:r>
            <a:r>
              <a:rPr lang="ru-RU" sz="1600" dirty="0">
                <a:solidFill>
                  <a:srgbClr val="000000"/>
                </a:solidFill>
              </a:rPr>
              <a:t>509м</a:t>
            </a:r>
          </a:p>
        </p:txBody>
      </p:sp>
      <p:sp>
        <p:nvSpPr>
          <p:cNvPr id="26634" name="Text Box 14"/>
          <p:cNvSpPr txBox="1">
            <a:spLocks noChangeArrowheads="1"/>
          </p:cNvSpPr>
          <p:nvPr/>
        </p:nvSpPr>
        <p:spPr bwMode="auto">
          <a:xfrm>
            <a:off x="4714876" y="2143116"/>
            <a:ext cx="2527936" cy="584775"/>
          </a:xfrm>
          <a:prstGeom prst="rect">
            <a:avLst/>
          </a:prstGeom>
          <a:solidFill>
            <a:schemeClr val="bg1"/>
          </a:solidFill>
          <a:ln w="9525">
            <a:noFill/>
            <a:miter lim="800000"/>
            <a:headEnd/>
            <a:tailEnd/>
          </a:ln>
        </p:spPr>
        <p:txBody>
          <a:bodyPr wrap="none">
            <a:spAutoFit/>
          </a:bodyPr>
          <a:lstStyle/>
          <a:p>
            <a:pPr algn="ctr"/>
            <a:r>
              <a:rPr lang="ru-RU" sz="1600" dirty="0" smtClean="0">
                <a:solidFill>
                  <a:srgbClr val="000000"/>
                </a:solidFill>
              </a:rPr>
              <a:t>Всемирный </a:t>
            </a:r>
          </a:p>
          <a:p>
            <a:r>
              <a:rPr lang="ru-RU" sz="1600" dirty="0" smtClean="0">
                <a:solidFill>
                  <a:srgbClr val="000000"/>
                </a:solidFill>
              </a:rPr>
              <a:t>финансовый центр – </a:t>
            </a:r>
            <a:r>
              <a:rPr lang="ru-RU" sz="1600" dirty="0">
                <a:solidFill>
                  <a:srgbClr val="000000"/>
                </a:solidFill>
              </a:rPr>
              <a:t>492м</a:t>
            </a:r>
            <a:r>
              <a:rPr lang="ru-RU" sz="1600" dirty="0"/>
              <a:t> </a:t>
            </a:r>
          </a:p>
        </p:txBody>
      </p:sp>
      <p:sp>
        <p:nvSpPr>
          <p:cNvPr id="26635" name="Text Box 15"/>
          <p:cNvSpPr txBox="1">
            <a:spLocks noChangeArrowheads="1"/>
          </p:cNvSpPr>
          <p:nvPr/>
        </p:nvSpPr>
        <p:spPr bwMode="auto">
          <a:xfrm>
            <a:off x="7215206" y="2857496"/>
            <a:ext cx="1698670" cy="338554"/>
          </a:xfrm>
          <a:prstGeom prst="rect">
            <a:avLst/>
          </a:prstGeom>
          <a:solidFill>
            <a:schemeClr val="bg1"/>
          </a:solidFill>
          <a:ln w="9525">
            <a:noFill/>
            <a:miter lim="800000"/>
            <a:headEnd/>
            <a:tailEnd/>
          </a:ln>
        </p:spPr>
        <p:txBody>
          <a:bodyPr wrap="none">
            <a:spAutoFit/>
          </a:bodyPr>
          <a:lstStyle/>
          <a:p>
            <a:r>
              <a:rPr lang="ru-RU" sz="1600" dirty="0" smtClean="0">
                <a:solidFill>
                  <a:srgbClr val="000000"/>
                </a:solidFill>
              </a:rPr>
              <a:t>Петронас – </a:t>
            </a:r>
            <a:r>
              <a:rPr lang="ru-RU" sz="1600" dirty="0">
                <a:solidFill>
                  <a:srgbClr val="000000"/>
                </a:solidFill>
              </a:rPr>
              <a:t>452м</a:t>
            </a:r>
          </a:p>
        </p:txBody>
      </p:sp>
    </p:spTree>
  </p:cSld>
  <p:clrMapOvr>
    <a:masterClrMapping/>
  </p:clrMapOvr>
  <p:transition advClick="0" advTm="72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892552"/>
          </a:xfrm>
          <a:prstGeom prst="rect">
            <a:avLst/>
          </a:prstGeom>
        </p:spPr>
        <p:txBody>
          <a:bodyPr wrap="square">
            <a:spAutoFit/>
          </a:bodyPr>
          <a:lstStyle/>
          <a:p>
            <a:pPr algn="just"/>
            <a:r>
              <a:rPr lang="ru-RU" b="1" dirty="0" smtClean="0">
                <a:solidFill>
                  <a:srgbClr val="FF3300"/>
                </a:solidFill>
                <a:latin typeface="Arial" pitchFamily="34" charset="0"/>
                <a:cs typeface="Arial" pitchFamily="34" charset="0"/>
              </a:rPr>
              <a:t>Вопрос 8.2.</a:t>
            </a:r>
            <a:r>
              <a:rPr lang="ru-RU" b="1" dirty="0" smtClean="0">
                <a:latin typeface="Arial" pitchFamily="34" charset="0"/>
                <a:cs typeface="Arial" pitchFamily="34" charset="0"/>
              </a:rPr>
              <a:t> </a:t>
            </a:r>
            <a:r>
              <a:rPr lang="ru-RU" i="1" dirty="0" smtClean="0">
                <a:solidFill>
                  <a:srgbClr val="003300"/>
                </a:solidFill>
                <a:latin typeface="Arial" pitchFamily="34" charset="0"/>
                <a:cs typeface="Arial" pitchFamily="34" charset="0"/>
              </a:rPr>
              <a:t>(2 балла).</a:t>
            </a:r>
            <a:r>
              <a:rPr lang="ru-RU" b="1" dirty="0" smtClean="0">
                <a:latin typeface="Arial" pitchFamily="34" charset="0"/>
                <a:cs typeface="Arial" pitchFamily="34" charset="0"/>
              </a:rPr>
              <a:t>  </a:t>
            </a:r>
            <a:r>
              <a:rPr lang="ru-RU" dirty="0" smtClean="0">
                <a:latin typeface="Arial" pitchFamily="34" charset="0"/>
                <a:cs typeface="Arial" pitchFamily="34" charset="0"/>
              </a:rPr>
              <a:t>Установите соответствие между достопримечательностями, которые показаны на слайде, и городами, в которых они расположены</a:t>
            </a:r>
            <a:r>
              <a:rPr lang="ru-RU" dirty="0" smtClean="0">
                <a:solidFill>
                  <a:srgbClr val="000000"/>
                </a:solidFill>
                <a:latin typeface="Arial" pitchFamily="34" charset="0"/>
                <a:cs typeface="Arial" pitchFamily="34" charset="0"/>
              </a:rPr>
              <a:t>. </a:t>
            </a:r>
          </a:p>
          <a:p>
            <a:pPr algn="just"/>
            <a:r>
              <a:rPr lang="ru-RU" sz="1600" u="sng" dirty="0" smtClean="0">
                <a:latin typeface="Arial" pitchFamily="34" charset="0"/>
                <a:cs typeface="Arial" pitchFamily="34" charset="0"/>
              </a:rPr>
              <a:t>Города:</a:t>
            </a:r>
            <a:r>
              <a:rPr lang="ru-RU" sz="1600" dirty="0" smtClean="0">
                <a:latin typeface="Arial" pitchFamily="34" charset="0"/>
                <a:cs typeface="Arial" pitchFamily="34" charset="0"/>
              </a:rPr>
              <a:t> А) Сан-Франциско; Б) Лондон; В) Рио-де-Жанейро; Г) Нью-Дели</a:t>
            </a:r>
            <a:endParaRPr lang="ru-RU" sz="1600" dirty="0">
              <a:latin typeface="Arial" pitchFamily="34" charset="0"/>
              <a:cs typeface="Arial" pitchFamily="34" charset="0"/>
            </a:endParaRPr>
          </a:p>
        </p:txBody>
      </p:sp>
      <p:pic>
        <p:nvPicPr>
          <p:cNvPr id="5" name="Рисунок 4" descr="Золотые ворота.jpg"/>
          <p:cNvPicPr>
            <a:picLocks noChangeAspect="1"/>
          </p:cNvPicPr>
          <p:nvPr/>
        </p:nvPicPr>
        <p:blipFill>
          <a:blip r:embed="rId3"/>
          <a:srcRect l="2041"/>
          <a:stretch>
            <a:fillRect/>
          </a:stretch>
        </p:blipFill>
        <p:spPr>
          <a:xfrm>
            <a:off x="285720" y="946513"/>
            <a:ext cx="3429024" cy="2625347"/>
          </a:xfrm>
          <a:prstGeom prst="rect">
            <a:avLst/>
          </a:prstGeom>
        </p:spPr>
      </p:pic>
      <p:sp>
        <p:nvSpPr>
          <p:cNvPr id="7" name="TextBox 6"/>
          <p:cNvSpPr txBox="1">
            <a:spLocks noChangeArrowheads="1"/>
          </p:cNvSpPr>
          <p:nvPr/>
        </p:nvSpPr>
        <p:spPr bwMode="auto">
          <a:xfrm>
            <a:off x="642910" y="3571876"/>
            <a:ext cx="2546082"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Мост Золотые Ворота</a:t>
            </a:r>
            <a:endParaRPr lang="ru-RU" dirty="0">
              <a:latin typeface="Arial" pitchFamily="34" charset="0"/>
              <a:cs typeface="Arial" pitchFamily="34" charset="0"/>
            </a:endParaRPr>
          </a:p>
        </p:txBody>
      </p:sp>
      <p:sp>
        <p:nvSpPr>
          <p:cNvPr id="8" name="TextBox 7"/>
          <p:cNvSpPr txBox="1">
            <a:spLocks noChangeArrowheads="1"/>
          </p:cNvSpPr>
          <p:nvPr/>
        </p:nvSpPr>
        <p:spPr bwMode="auto">
          <a:xfrm>
            <a:off x="5286380" y="3571876"/>
            <a:ext cx="2390141"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Колесо Миллениума</a:t>
            </a:r>
            <a:endParaRPr lang="ru-RU" dirty="0">
              <a:latin typeface="Arial" pitchFamily="34" charset="0"/>
              <a:cs typeface="Arial" pitchFamily="34" charset="0"/>
            </a:endParaRPr>
          </a:p>
        </p:txBody>
      </p:sp>
      <p:pic>
        <p:nvPicPr>
          <p:cNvPr id="9" name="Рисунок 8" descr="Лондонский глаз.jpg"/>
          <p:cNvPicPr>
            <a:picLocks noChangeAspect="1"/>
          </p:cNvPicPr>
          <p:nvPr/>
        </p:nvPicPr>
        <p:blipFill>
          <a:blip r:embed="rId4"/>
          <a:srcRect l="3203" t="5023" r="3895" b="7083"/>
          <a:stretch>
            <a:fillRect/>
          </a:stretch>
        </p:blipFill>
        <p:spPr>
          <a:xfrm>
            <a:off x="4216851" y="928670"/>
            <a:ext cx="4427115" cy="2671535"/>
          </a:xfrm>
          <a:prstGeom prst="rect">
            <a:avLst/>
          </a:prstGeom>
        </p:spPr>
      </p:pic>
      <p:pic>
        <p:nvPicPr>
          <p:cNvPr id="10" name="Рисунок 9" descr="Храм лотоса.jpg"/>
          <p:cNvPicPr>
            <a:picLocks noChangeAspect="1"/>
          </p:cNvPicPr>
          <p:nvPr/>
        </p:nvPicPr>
        <p:blipFill>
          <a:blip r:embed="rId5"/>
          <a:stretch>
            <a:fillRect/>
          </a:stretch>
        </p:blipFill>
        <p:spPr>
          <a:xfrm>
            <a:off x="285720" y="3929066"/>
            <a:ext cx="3448052" cy="2586039"/>
          </a:xfrm>
          <a:prstGeom prst="rect">
            <a:avLst/>
          </a:prstGeom>
        </p:spPr>
      </p:pic>
      <p:sp>
        <p:nvSpPr>
          <p:cNvPr id="11" name="TextBox 10"/>
          <p:cNvSpPr txBox="1">
            <a:spLocks noChangeArrowheads="1"/>
          </p:cNvSpPr>
          <p:nvPr/>
        </p:nvSpPr>
        <p:spPr bwMode="auto">
          <a:xfrm>
            <a:off x="1142976" y="6488668"/>
            <a:ext cx="1568443"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Храм Лотоса</a:t>
            </a:r>
            <a:endParaRPr lang="ru-RU" dirty="0">
              <a:latin typeface="Arial" pitchFamily="34" charset="0"/>
              <a:cs typeface="Arial" pitchFamily="34" charset="0"/>
            </a:endParaRPr>
          </a:p>
        </p:txBody>
      </p:sp>
      <p:pic>
        <p:nvPicPr>
          <p:cNvPr id="12" name="Рисунок 11" descr="Marakana_.JPG"/>
          <p:cNvPicPr>
            <a:picLocks noChangeAspect="1"/>
          </p:cNvPicPr>
          <p:nvPr/>
        </p:nvPicPr>
        <p:blipFill>
          <a:blip r:embed="rId6"/>
          <a:srcRect t="7452" b="4871"/>
          <a:stretch>
            <a:fillRect/>
          </a:stretch>
        </p:blipFill>
        <p:spPr>
          <a:xfrm>
            <a:off x="4214810" y="3929066"/>
            <a:ext cx="4444264" cy="2571768"/>
          </a:xfrm>
          <a:prstGeom prst="rect">
            <a:avLst/>
          </a:prstGeom>
        </p:spPr>
      </p:pic>
      <p:sp>
        <p:nvSpPr>
          <p:cNvPr id="13" name="TextBox 12"/>
          <p:cNvSpPr txBox="1">
            <a:spLocks noChangeArrowheads="1"/>
          </p:cNvSpPr>
          <p:nvPr/>
        </p:nvSpPr>
        <p:spPr bwMode="auto">
          <a:xfrm>
            <a:off x="5286380" y="6488668"/>
            <a:ext cx="223676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Стадион Маракана</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892552"/>
          </a:xfrm>
          <a:prstGeom prst="rect">
            <a:avLst/>
          </a:prstGeom>
        </p:spPr>
        <p:txBody>
          <a:bodyPr wrap="square">
            <a:spAutoFit/>
          </a:bodyPr>
          <a:lstStyle/>
          <a:p>
            <a:pPr algn="just"/>
            <a:r>
              <a:rPr lang="ru-RU" b="1" dirty="0" smtClean="0">
                <a:solidFill>
                  <a:srgbClr val="FF3300"/>
                </a:solidFill>
                <a:latin typeface="Arial" pitchFamily="34" charset="0"/>
                <a:cs typeface="Arial" pitchFamily="34" charset="0"/>
              </a:rPr>
              <a:t>Вопрос 8.3</a:t>
            </a:r>
            <a:r>
              <a:rPr lang="ru-RU" b="1" dirty="0" smtClean="0">
                <a:latin typeface="Arial" pitchFamily="34" charset="0"/>
                <a:cs typeface="Arial" pitchFamily="34" charset="0"/>
              </a:rPr>
              <a:t> </a:t>
            </a:r>
            <a:r>
              <a:rPr lang="ru-RU" i="1" dirty="0" smtClean="0">
                <a:solidFill>
                  <a:srgbClr val="003300"/>
                </a:solidFill>
                <a:latin typeface="Arial" pitchFamily="34" charset="0"/>
                <a:cs typeface="Arial" pitchFamily="34" charset="0"/>
              </a:rPr>
              <a:t>(2 балла).</a:t>
            </a:r>
            <a:r>
              <a:rPr lang="ru-RU" b="1" dirty="0" smtClean="0">
                <a:latin typeface="Arial" pitchFamily="34" charset="0"/>
                <a:cs typeface="Arial" pitchFamily="34" charset="0"/>
              </a:rPr>
              <a:t>  </a:t>
            </a:r>
            <a:r>
              <a:rPr lang="ru-RU" dirty="0" smtClean="0">
                <a:latin typeface="Arial" pitchFamily="34" charset="0"/>
                <a:cs typeface="Arial" pitchFamily="34" charset="0"/>
              </a:rPr>
              <a:t>Установите соответствие между достопримечательностями, которые показаны на слайде, и городами, в которых они расположены</a:t>
            </a:r>
            <a:r>
              <a:rPr lang="ru-RU" dirty="0" smtClean="0">
                <a:solidFill>
                  <a:srgbClr val="000000"/>
                </a:solidFill>
                <a:latin typeface="Arial" pitchFamily="34" charset="0"/>
                <a:cs typeface="Arial" pitchFamily="34" charset="0"/>
              </a:rPr>
              <a:t>. </a:t>
            </a:r>
          </a:p>
          <a:p>
            <a:pPr algn="just"/>
            <a:r>
              <a:rPr lang="ru-RU" sz="1600" u="sng" dirty="0" smtClean="0">
                <a:latin typeface="Arial" pitchFamily="34" charset="0"/>
                <a:cs typeface="Arial" pitchFamily="34" charset="0"/>
              </a:rPr>
              <a:t>Города:</a:t>
            </a:r>
            <a:r>
              <a:rPr lang="ru-RU" sz="1600" dirty="0" smtClean="0">
                <a:latin typeface="Arial" pitchFamily="34" charset="0"/>
                <a:cs typeface="Arial" pitchFamily="34" charset="0"/>
              </a:rPr>
              <a:t> А) Сидней; Б) Баку; В) Берлин; Г) Нью-Йорк</a:t>
            </a:r>
            <a:endParaRPr lang="ru-RU" sz="1600" dirty="0">
              <a:latin typeface="Arial" pitchFamily="34" charset="0"/>
              <a:cs typeface="Arial" pitchFamily="34" charset="0"/>
            </a:endParaRPr>
          </a:p>
        </p:txBody>
      </p:sp>
      <p:pic>
        <p:nvPicPr>
          <p:cNvPr id="5" name="Рисунок 4" descr="Сидней.jpg"/>
          <p:cNvPicPr>
            <a:picLocks noChangeAspect="1"/>
          </p:cNvPicPr>
          <p:nvPr/>
        </p:nvPicPr>
        <p:blipFill>
          <a:blip r:embed="rId2"/>
          <a:srcRect r="676"/>
          <a:stretch>
            <a:fillRect/>
          </a:stretch>
        </p:blipFill>
        <p:spPr>
          <a:xfrm>
            <a:off x="571471" y="857231"/>
            <a:ext cx="3500463" cy="2643207"/>
          </a:xfrm>
          <a:prstGeom prst="rect">
            <a:avLst/>
          </a:prstGeom>
        </p:spPr>
      </p:pic>
      <p:sp>
        <p:nvSpPr>
          <p:cNvPr id="6" name="TextBox 5"/>
          <p:cNvSpPr txBox="1">
            <a:spLocks noChangeArrowheads="1"/>
          </p:cNvSpPr>
          <p:nvPr/>
        </p:nvSpPr>
        <p:spPr bwMode="auto">
          <a:xfrm>
            <a:off x="1428728" y="3500438"/>
            <a:ext cx="1821717"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Оперный театр</a:t>
            </a:r>
            <a:endParaRPr lang="ru-RU" dirty="0">
              <a:latin typeface="Arial" pitchFamily="34" charset="0"/>
              <a:cs typeface="Arial" pitchFamily="34" charset="0"/>
            </a:endParaRPr>
          </a:p>
        </p:txBody>
      </p:sp>
      <p:pic>
        <p:nvPicPr>
          <p:cNvPr id="7" name="Рисунок 6" descr="Бруклинский мост.jpg"/>
          <p:cNvPicPr>
            <a:picLocks noChangeAspect="1"/>
          </p:cNvPicPr>
          <p:nvPr/>
        </p:nvPicPr>
        <p:blipFill>
          <a:blip r:embed="rId3"/>
          <a:stretch>
            <a:fillRect/>
          </a:stretch>
        </p:blipFill>
        <p:spPr>
          <a:xfrm>
            <a:off x="4905378" y="857232"/>
            <a:ext cx="3524273" cy="2643206"/>
          </a:xfrm>
          <a:prstGeom prst="rect">
            <a:avLst/>
          </a:prstGeom>
        </p:spPr>
      </p:pic>
      <p:sp>
        <p:nvSpPr>
          <p:cNvPr id="8" name="TextBox 7"/>
          <p:cNvSpPr txBox="1">
            <a:spLocks noChangeArrowheads="1"/>
          </p:cNvSpPr>
          <p:nvPr/>
        </p:nvSpPr>
        <p:spPr bwMode="auto">
          <a:xfrm>
            <a:off x="5572132" y="3500438"/>
            <a:ext cx="2117887"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Бруклинский мост</a:t>
            </a:r>
            <a:endParaRPr lang="ru-RU" dirty="0">
              <a:latin typeface="Arial" pitchFamily="34" charset="0"/>
              <a:cs typeface="Arial" pitchFamily="34" charset="0"/>
            </a:endParaRPr>
          </a:p>
        </p:txBody>
      </p:sp>
      <p:pic>
        <p:nvPicPr>
          <p:cNvPr id="9" name="Рисунок 8" descr="Бранденбургские ворота.jpg"/>
          <p:cNvPicPr>
            <a:picLocks noChangeAspect="1"/>
          </p:cNvPicPr>
          <p:nvPr/>
        </p:nvPicPr>
        <p:blipFill>
          <a:blip r:embed="rId4"/>
          <a:stretch>
            <a:fillRect/>
          </a:stretch>
        </p:blipFill>
        <p:spPr>
          <a:xfrm>
            <a:off x="571472" y="3844416"/>
            <a:ext cx="3500462" cy="2704640"/>
          </a:xfrm>
          <a:prstGeom prst="rect">
            <a:avLst/>
          </a:prstGeom>
        </p:spPr>
      </p:pic>
      <p:sp>
        <p:nvSpPr>
          <p:cNvPr id="10" name="TextBox 9"/>
          <p:cNvSpPr txBox="1">
            <a:spLocks noChangeArrowheads="1"/>
          </p:cNvSpPr>
          <p:nvPr/>
        </p:nvSpPr>
        <p:spPr bwMode="auto">
          <a:xfrm>
            <a:off x="785786" y="6488668"/>
            <a:ext cx="2829172"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Бранденбургские ворота</a:t>
            </a:r>
            <a:endParaRPr lang="ru-RU" dirty="0">
              <a:latin typeface="Arial" pitchFamily="34" charset="0"/>
              <a:cs typeface="Arial" pitchFamily="34" charset="0"/>
            </a:endParaRPr>
          </a:p>
        </p:txBody>
      </p:sp>
      <p:pic>
        <p:nvPicPr>
          <p:cNvPr id="11" name="Рисунок 10" descr="Девичья башня.jpg"/>
          <p:cNvPicPr>
            <a:picLocks noChangeAspect="1"/>
          </p:cNvPicPr>
          <p:nvPr/>
        </p:nvPicPr>
        <p:blipFill>
          <a:blip r:embed="rId5"/>
          <a:srcRect r="3845"/>
          <a:stretch>
            <a:fillRect/>
          </a:stretch>
        </p:blipFill>
        <p:spPr>
          <a:xfrm>
            <a:off x="4857752" y="3857628"/>
            <a:ext cx="3571900" cy="2697504"/>
          </a:xfrm>
          <a:prstGeom prst="rect">
            <a:avLst/>
          </a:prstGeom>
        </p:spPr>
      </p:pic>
      <p:sp>
        <p:nvSpPr>
          <p:cNvPr id="12" name="TextBox 11"/>
          <p:cNvSpPr txBox="1">
            <a:spLocks noChangeArrowheads="1"/>
          </p:cNvSpPr>
          <p:nvPr/>
        </p:nvSpPr>
        <p:spPr bwMode="auto">
          <a:xfrm>
            <a:off x="5786446" y="6488668"/>
            <a:ext cx="1844864"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Девичья башня</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0" y="0"/>
            <a:ext cx="9144000" cy="923330"/>
          </a:xfrm>
          <a:prstGeom prst="rect">
            <a:avLst/>
          </a:prstGeom>
          <a:solidFill>
            <a:schemeClr val="bg1"/>
          </a:solidFill>
          <a:ln w="9525">
            <a:noFill/>
            <a:miter lim="800000"/>
            <a:headEnd/>
            <a:tailEnd/>
          </a:ln>
          <a:effectLst/>
        </p:spPr>
        <p:txBody>
          <a:bodyPr>
            <a:spAutoFit/>
          </a:bodyPr>
          <a:lstStyle/>
          <a:p>
            <a:pPr algn="just"/>
            <a:r>
              <a:rPr lang="ru-RU" b="1" dirty="0" smtClean="0">
                <a:solidFill>
                  <a:srgbClr val="FF0000"/>
                </a:solidFill>
                <a:latin typeface="Arial" pitchFamily="34" charset="0"/>
                <a:cs typeface="Arial" pitchFamily="34" charset="0"/>
              </a:rPr>
              <a:t>Вопрос 9.1.</a:t>
            </a:r>
            <a:r>
              <a:rPr lang="ru-RU" i="1" dirty="0" smtClean="0">
                <a:solidFill>
                  <a:srgbClr val="FF0000"/>
                </a:solidFill>
                <a:latin typeface="Arial" pitchFamily="34" charset="0"/>
                <a:cs typeface="Arial" pitchFamily="34" charset="0"/>
              </a:rPr>
              <a:t> </a:t>
            </a:r>
          </a:p>
          <a:p>
            <a:pPr algn="just"/>
            <a:r>
              <a:rPr lang="ru-RU" dirty="0" smtClean="0">
                <a:solidFill>
                  <a:srgbClr val="000000"/>
                </a:solidFill>
                <a:latin typeface="Arial" pitchFamily="34" charset="0"/>
                <a:cs typeface="Arial" pitchFamily="34" charset="0"/>
              </a:rPr>
              <a:t>Животный </a:t>
            </a:r>
            <a:r>
              <a:rPr lang="ru-RU" dirty="0">
                <a:solidFill>
                  <a:srgbClr val="000000"/>
                </a:solidFill>
                <a:latin typeface="Arial" pitchFamily="34" charset="0"/>
                <a:cs typeface="Arial" pitchFamily="34" charset="0"/>
              </a:rPr>
              <a:t>мир Южной Америки. Установите соответствие: </a:t>
            </a:r>
          </a:p>
          <a:p>
            <a:pPr algn="just"/>
            <a:r>
              <a:rPr lang="ru-RU" dirty="0" smtClean="0">
                <a:latin typeface="Arial" pitchFamily="34" charset="0"/>
                <a:cs typeface="Arial" pitchFamily="34" charset="0"/>
              </a:rPr>
              <a:t>А) муравьед; Б) лама; В) </a:t>
            </a:r>
            <a:r>
              <a:rPr lang="ru-RU" dirty="0">
                <a:latin typeface="Arial" pitchFamily="34" charset="0"/>
                <a:cs typeface="Arial" pitchFamily="34" charset="0"/>
              </a:rPr>
              <a:t>м</a:t>
            </a:r>
            <a:r>
              <a:rPr lang="ru-RU" dirty="0" smtClean="0">
                <a:latin typeface="Arial" pitchFamily="34" charset="0"/>
                <a:cs typeface="Arial" pitchFamily="34" charset="0"/>
              </a:rPr>
              <a:t>азама</a:t>
            </a:r>
            <a:r>
              <a:rPr lang="ru-RU" dirty="0">
                <a:latin typeface="Arial" pitchFamily="34" charset="0"/>
                <a:cs typeface="Arial" pitchFamily="34" charset="0"/>
              </a:rPr>
              <a:t>; </a:t>
            </a:r>
            <a:r>
              <a:rPr lang="ru-RU" dirty="0" smtClean="0">
                <a:latin typeface="Arial" pitchFamily="34" charset="0"/>
                <a:cs typeface="Arial" pitchFamily="34" charset="0"/>
              </a:rPr>
              <a:t>Г) </a:t>
            </a:r>
            <a:r>
              <a:rPr lang="ru-RU" dirty="0">
                <a:latin typeface="Arial" pitchFamily="34" charset="0"/>
                <a:cs typeface="Arial" pitchFamily="34" charset="0"/>
              </a:rPr>
              <a:t>т</a:t>
            </a:r>
            <a:r>
              <a:rPr lang="ru-RU" dirty="0" smtClean="0">
                <a:latin typeface="Arial" pitchFamily="34" charset="0"/>
                <a:cs typeface="Arial" pitchFamily="34" charset="0"/>
              </a:rPr>
              <a:t>апир</a:t>
            </a:r>
            <a:r>
              <a:rPr lang="ru-RU" dirty="0">
                <a:latin typeface="Arial" pitchFamily="34" charset="0"/>
                <a:cs typeface="Arial" pitchFamily="34" charset="0"/>
              </a:rPr>
              <a:t>; </a:t>
            </a:r>
            <a:r>
              <a:rPr lang="ru-RU" dirty="0" smtClean="0">
                <a:latin typeface="Arial" pitchFamily="34" charset="0"/>
                <a:cs typeface="Arial" pitchFamily="34" charset="0"/>
              </a:rPr>
              <a:t>Д) </a:t>
            </a:r>
            <a:r>
              <a:rPr lang="ru-RU" dirty="0">
                <a:latin typeface="Arial" pitchFamily="34" charset="0"/>
                <a:cs typeface="Arial" pitchFamily="34" charset="0"/>
              </a:rPr>
              <a:t>ш</a:t>
            </a:r>
            <a:r>
              <a:rPr lang="ru-RU" dirty="0" smtClean="0">
                <a:latin typeface="Arial" pitchFamily="34" charset="0"/>
                <a:cs typeface="Arial" pitchFamily="34" charset="0"/>
              </a:rPr>
              <a:t>иншилла</a:t>
            </a:r>
            <a:r>
              <a:rPr lang="ru-RU" dirty="0">
                <a:latin typeface="Arial" pitchFamily="34" charset="0"/>
                <a:cs typeface="Arial" pitchFamily="34" charset="0"/>
              </a:rPr>
              <a:t>; </a:t>
            </a:r>
            <a:r>
              <a:rPr lang="ru-RU" dirty="0" smtClean="0">
                <a:latin typeface="Arial" pitchFamily="34" charset="0"/>
                <a:cs typeface="Arial" pitchFamily="34" charset="0"/>
              </a:rPr>
              <a:t>Е) </a:t>
            </a:r>
            <a:r>
              <a:rPr lang="ru-RU" dirty="0" err="1" smtClean="0">
                <a:latin typeface="Arial" pitchFamily="34" charset="0"/>
                <a:cs typeface="Arial" pitchFamily="34" charset="0"/>
              </a:rPr>
              <a:t>пимпла</a:t>
            </a:r>
            <a:r>
              <a:rPr lang="ru-RU" dirty="0" smtClean="0">
                <a:latin typeface="Arial" pitchFamily="34" charset="0"/>
                <a:cs typeface="Arial" pitchFamily="34" charset="0"/>
              </a:rPr>
              <a:t>.</a:t>
            </a:r>
            <a:endParaRPr lang="ru-RU" b="0" dirty="0">
              <a:latin typeface="Arial" pitchFamily="34" charset="0"/>
              <a:cs typeface="Arial" pitchFamily="34" charset="0"/>
            </a:endParaRPr>
          </a:p>
        </p:txBody>
      </p:sp>
      <p:pic>
        <p:nvPicPr>
          <p:cNvPr id="154629" name="Picture 5" descr="Мазама"/>
          <p:cNvPicPr>
            <a:picLocks noChangeAspect="1" noChangeArrowheads="1"/>
          </p:cNvPicPr>
          <p:nvPr/>
        </p:nvPicPr>
        <p:blipFill>
          <a:blip r:embed="rId2"/>
          <a:srcRect l="6172" r="6721"/>
          <a:stretch>
            <a:fillRect/>
          </a:stretch>
        </p:blipFill>
        <p:spPr bwMode="auto">
          <a:xfrm>
            <a:off x="3461807" y="979482"/>
            <a:ext cx="2947921" cy="2163766"/>
          </a:xfrm>
          <a:prstGeom prst="rect">
            <a:avLst/>
          </a:prstGeom>
          <a:noFill/>
        </p:spPr>
      </p:pic>
      <p:pic>
        <p:nvPicPr>
          <p:cNvPr id="154630" name="Picture 6" descr="Тапир"/>
          <p:cNvPicPr>
            <a:picLocks noChangeAspect="1" noChangeArrowheads="1"/>
          </p:cNvPicPr>
          <p:nvPr/>
        </p:nvPicPr>
        <p:blipFill>
          <a:blip r:embed="rId3"/>
          <a:srcRect l="15808" t="10454" r="5223" b="12914"/>
          <a:stretch>
            <a:fillRect/>
          </a:stretch>
        </p:blipFill>
        <p:spPr bwMode="auto">
          <a:xfrm>
            <a:off x="6572264" y="1000108"/>
            <a:ext cx="2437646" cy="2143140"/>
          </a:xfrm>
          <a:prstGeom prst="rect">
            <a:avLst/>
          </a:prstGeom>
          <a:noFill/>
        </p:spPr>
      </p:pic>
      <p:pic>
        <p:nvPicPr>
          <p:cNvPr id="154631" name="Picture 7" descr="муравьед"/>
          <p:cNvPicPr>
            <a:picLocks noChangeAspect="1" noChangeArrowheads="1"/>
          </p:cNvPicPr>
          <p:nvPr/>
        </p:nvPicPr>
        <p:blipFill>
          <a:blip r:embed="rId4"/>
          <a:srcRect b="6250"/>
          <a:stretch>
            <a:fillRect/>
          </a:stretch>
        </p:blipFill>
        <p:spPr bwMode="auto">
          <a:xfrm>
            <a:off x="214282" y="1000108"/>
            <a:ext cx="3045863" cy="2143140"/>
          </a:xfrm>
          <a:prstGeom prst="rect">
            <a:avLst/>
          </a:prstGeom>
          <a:noFill/>
        </p:spPr>
      </p:pic>
      <p:pic>
        <p:nvPicPr>
          <p:cNvPr id="154632" name="Picture 8" descr="Викунья"/>
          <p:cNvPicPr>
            <a:picLocks noChangeAspect="1" noChangeArrowheads="1"/>
          </p:cNvPicPr>
          <p:nvPr/>
        </p:nvPicPr>
        <p:blipFill>
          <a:blip r:embed="rId5"/>
          <a:srcRect l="7556" t="10149" r="29445" b="10833"/>
          <a:stretch>
            <a:fillRect/>
          </a:stretch>
        </p:blipFill>
        <p:spPr bwMode="auto">
          <a:xfrm>
            <a:off x="3571868" y="3929066"/>
            <a:ext cx="2428892" cy="2286016"/>
          </a:xfrm>
          <a:prstGeom prst="rect">
            <a:avLst/>
          </a:prstGeom>
          <a:noFill/>
        </p:spPr>
      </p:pic>
      <p:pic>
        <p:nvPicPr>
          <p:cNvPr id="154633" name="Picture 9" descr="Древесный дикобраз - пимпла"/>
          <p:cNvPicPr>
            <a:picLocks noChangeAspect="1" noChangeArrowheads="1"/>
          </p:cNvPicPr>
          <p:nvPr/>
        </p:nvPicPr>
        <p:blipFill>
          <a:blip r:embed="rId6"/>
          <a:srcRect l="16710" r="21086" b="22478"/>
          <a:stretch>
            <a:fillRect/>
          </a:stretch>
        </p:blipFill>
        <p:spPr bwMode="auto">
          <a:xfrm>
            <a:off x="6143636" y="3929066"/>
            <a:ext cx="2786082" cy="2303918"/>
          </a:xfrm>
          <a:prstGeom prst="rect">
            <a:avLst/>
          </a:prstGeom>
          <a:noFill/>
        </p:spPr>
      </p:pic>
      <p:pic>
        <p:nvPicPr>
          <p:cNvPr id="154637" name="Picture 13" descr="Шиншилла"/>
          <p:cNvPicPr>
            <a:picLocks noChangeAspect="1" noChangeArrowheads="1"/>
          </p:cNvPicPr>
          <p:nvPr/>
        </p:nvPicPr>
        <p:blipFill>
          <a:blip r:embed="rId7"/>
          <a:srcRect l="19243" t="6609" b="3012"/>
          <a:stretch>
            <a:fillRect/>
          </a:stretch>
        </p:blipFill>
        <p:spPr bwMode="auto">
          <a:xfrm>
            <a:off x="214282" y="3971162"/>
            <a:ext cx="3214711" cy="2243920"/>
          </a:xfrm>
          <a:prstGeom prst="rect">
            <a:avLst/>
          </a:prstGeom>
          <a:noFill/>
        </p:spPr>
      </p:pic>
      <p:sp>
        <p:nvSpPr>
          <p:cNvPr id="154640" name="Text Box 16"/>
          <p:cNvSpPr txBox="1">
            <a:spLocks noChangeArrowheads="1"/>
          </p:cNvSpPr>
          <p:nvPr/>
        </p:nvSpPr>
        <p:spPr bwMode="auto">
          <a:xfrm>
            <a:off x="285720" y="3214686"/>
            <a:ext cx="312906" cy="369332"/>
          </a:xfrm>
          <a:prstGeom prst="rect">
            <a:avLst/>
          </a:prstGeom>
          <a:solidFill>
            <a:schemeClr val="bg1"/>
          </a:solidFill>
          <a:ln w="9525">
            <a:noFill/>
            <a:miter lim="800000"/>
            <a:headEnd/>
            <a:tailEnd/>
          </a:ln>
          <a:effectLst/>
        </p:spPr>
        <p:txBody>
          <a:bodyPr wrap="none">
            <a:spAutoFit/>
          </a:bodyPr>
          <a:lstStyle/>
          <a:p>
            <a:r>
              <a:rPr lang="ru-RU" dirty="0">
                <a:solidFill>
                  <a:srgbClr val="000000"/>
                </a:solidFill>
                <a:latin typeface="Arial" pitchFamily="34" charset="0"/>
                <a:cs typeface="Arial" pitchFamily="34" charset="0"/>
              </a:rPr>
              <a:t>1</a:t>
            </a:r>
          </a:p>
        </p:txBody>
      </p:sp>
      <p:sp>
        <p:nvSpPr>
          <p:cNvPr id="154641" name="Text Box 17"/>
          <p:cNvSpPr txBox="1">
            <a:spLocks noChangeArrowheads="1"/>
          </p:cNvSpPr>
          <p:nvPr/>
        </p:nvSpPr>
        <p:spPr bwMode="auto">
          <a:xfrm>
            <a:off x="3500430" y="3214686"/>
            <a:ext cx="312906" cy="369332"/>
          </a:xfrm>
          <a:prstGeom prst="rect">
            <a:avLst/>
          </a:prstGeom>
          <a:solidFill>
            <a:schemeClr val="bg1"/>
          </a:solidFill>
          <a:ln w="9525">
            <a:noFill/>
            <a:miter lim="800000"/>
            <a:headEnd/>
            <a:tailEnd/>
          </a:ln>
          <a:effectLst/>
        </p:spPr>
        <p:txBody>
          <a:bodyPr wrap="none">
            <a:spAutoFit/>
          </a:bodyPr>
          <a:lstStyle/>
          <a:p>
            <a:r>
              <a:rPr lang="ru-RU" dirty="0">
                <a:solidFill>
                  <a:srgbClr val="000000"/>
                </a:solidFill>
                <a:latin typeface="Arial" pitchFamily="34" charset="0"/>
                <a:cs typeface="Arial" pitchFamily="34" charset="0"/>
              </a:rPr>
              <a:t>2</a:t>
            </a:r>
          </a:p>
        </p:txBody>
      </p:sp>
      <p:sp>
        <p:nvSpPr>
          <p:cNvPr id="154642" name="Text Box 18"/>
          <p:cNvSpPr txBox="1">
            <a:spLocks noChangeArrowheads="1"/>
          </p:cNvSpPr>
          <p:nvPr/>
        </p:nvSpPr>
        <p:spPr bwMode="auto">
          <a:xfrm>
            <a:off x="6572264" y="3214686"/>
            <a:ext cx="312906" cy="369332"/>
          </a:xfrm>
          <a:prstGeom prst="rect">
            <a:avLst/>
          </a:prstGeom>
          <a:solidFill>
            <a:schemeClr val="bg1"/>
          </a:solidFill>
          <a:ln w="9525">
            <a:noFill/>
            <a:miter lim="800000"/>
            <a:headEnd/>
            <a:tailEnd/>
          </a:ln>
          <a:effectLst/>
        </p:spPr>
        <p:txBody>
          <a:bodyPr wrap="none">
            <a:spAutoFit/>
          </a:bodyPr>
          <a:lstStyle/>
          <a:p>
            <a:r>
              <a:rPr lang="ru-RU" dirty="0">
                <a:solidFill>
                  <a:srgbClr val="000000"/>
                </a:solidFill>
                <a:latin typeface="Arial" pitchFamily="34" charset="0"/>
                <a:cs typeface="Arial" pitchFamily="34" charset="0"/>
              </a:rPr>
              <a:t>3</a:t>
            </a:r>
          </a:p>
        </p:txBody>
      </p:sp>
      <p:sp>
        <p:nvSpPr>
          <p:cNvPr id="154643" name="Text Box 19"/>
          <p:cNvSpPr txBox="1">
            <a:spLocks noChangeArrowheads="1"/>
          </p:cNvSpPr>
          <p:nvPr/>
        </p:nvSpPr>
        <p:spPr bwMode="auto">
          <a:xfrm>
            <a:off x="285720" y="6286520"/>
            <a:ext cx="312906" cy="369332"/>
          </a:xfrm>
          <a:prstGeom prst="rect">
            <a:avLst/>
          </a:prstGeom>
          <a:solidFill>
            <a:schemeClr val="bg1"/>
          </a:solidFill>
          <a:ln w="9525">
            <a:noFill/>
            <a:miter lim="800000"/>
            <a:headEnd/>
            <a:tailEnd/>
          </a:ln>
          <a:effectLst/>
        </p:spPr>
        <p:txBody>
          <a:bodyPr wrap="none">
            <a:spAutoFit/>
          </a:bodyPr>
          <a:lstStyle/>
          <a:p>
            <a:r>
              <a:rPr lang="ru-RU" dirty="0">
                <a:solidFill>
                  <a:srgbClr val="000000"/>
                </a:solidFill>
                <a:latin typeface="Arial" pitchFamily="34" charset="0"/>
                <a:cs typeface="Arial" pitchFamily="34" charset="0"/>
              </a:rPr>
              <a:t>4</a:t>
            </a:r>
          </a:p>
        </p:txBody>
      </p:sp>
      <p:sp>
        <p:nvSpPr>
          <p:cNvPr id="154644" name="Text Box 20"/>
          <p:cNvSpPr txBox="1">
            <a:spLocks noChangeArrowheads="1"/>
          </p:cNvSpPr>
          <p:nvPr/>
        </p:nvSpPr>
        <p:spPr bwMode="auto">
          <a:xfrm>
            <a:off x="3571868" y="6286520"/>
            <a:ext cx="312906" cy="369332"/>
          </a:xfrm>
          <a:prstGeom prst="rect">
            <a:avLst/>
          </a:prstGeom>
          <a:solidFill>
            <a:schemeClr val="bg1"/>
          </a:solidFill>
          <a:ln w="9525">
            <a:noFill/>
            <a:miter lim="800000"/>
            <a:headEnd/>
            <a:tailEnd/>
          </a:ln>
          <a:effectLst/>
        </p:spPr>
        <p:txBody>
          <a:bodyPr wrap="none">
            <a:spAutoFit/>
          </a:bodyPr>
          <a:lstStyle/>
          <a:p>
            <a:r>
              <a:rPr lang="ru-RU" dirty="0">
                <a:solidFill>
                  <a:srgbClr val="000000"/>
                </a:solidFill>
                <a:latin typeface="Arial" pitchFamily="34" charset="0"/>
                <a:cs typeface="Arial" pitchFamily="34" charset="0"/>
              </a:rPr>
              <a:t>5</a:t>
            </a:r>
          </a:p>
        </p:txBody>
      </p:sp>
      <p:sp>
        <p:nvSpPr>
          <p:cNvPr id="154645" name="Text Box 21"/>
          <p:cNvSpPr txBox="1">
            <a:spLocks noChangeArrowheads="1"/>
          </p:cNvSpPr>
          <p:nvPr/>
        </p:nvSpPr>
        <p:spPr bwMode="auto">
          <a:xfrm>
            <a:off x="6215074" y="6286520"/>
            <a:ext cx="312906" cy="369332"/>
          </a:xfrm>
          <a:prstGeom prst="rect">
            <a:avLst/>
          </a:prstGeom>
          <a:solidFill>
            <a:schemeClr val="bg1"/>
          </a:solidFill>
          <a:ln w="9525">
            <a:noFill/>
            <a:miter lim="800000"/>
            <a:headEnd/>
            <a:tailEnd/>
          </a:ln>
          <a:effectLst/>
        </p:spPr>
        <p:txBody>
          <a:bodyPr wrap="none">
            <a:spAutoFit/>
          </a:bodyPr>
          <a:lstStyle/>
          <a:p>
            <a:r>
              <a:rPr lang="ru-RU" dirty="0">
                <a:solidFill>
                  <a:srgbClr val="000000"/>
                </a:solidFill>
                <a:latin typeface="Arial" pitchFamily="34" charset="0"/>
                <a:cs typeface="Arial" pitchFamily="34" charset="0"/>
              </a:rPr>
              <a:t>6</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pPr algn="just"/>
            <a:r>
              <a:rPr lang="ru-RU" b="1" dirty="0" smtClean="0">
                <a:solidFill>
                  <a:srgbClr val="FF0000"/>
                </a:solidFill>
                <a:latin typeface="Arial" pitchFamily="34" charset="0"/>
                <a:cs typeface="Arial" pitchFamily="34" charset="0"/>
              </a:rPr>
              <a:t>Вопрос 9.2</a:t>
            </a:r>
          </a:p>
          <a:p>
            <a:pPr algn="just"/>
            <a:r>
              <a:rPr lang="ru-RU" dirty="0" smtClean="0">
                <a:solidFill>
                  <a:srgbClr val="000000"/>
                </a:solidFill>
                <a:latin typeface="Arial" pitchFamily="34" charset="0"/>
                <a:cs typeface="Arial" pitchFamily="34" charset="0"/>
              </a:rPr>
              <a:t>Животный мир Африки. Установите соответствие: </a:t>
            </a:r>
          </a:p>
          <a:p>
            <a:pPr algn="just"/>
            <a:r>
              <a:rPr lang="ru-RU" dirty="0" smtClean="0">
                <a:latin typeface="Arial" pitchFamily="34" charset="0"/>
                <a:cs typeface="Arial" pitchFamily="34" charset="0"/>
              </a:rPr>
              <a:t>А) магот; Б) окапи; В) орикс; Г) марабу; Д) фенек; Е) скарабей</a:t>
            </a:r>
            <a:endParaRPr lang="ru-RU" dirty="0">
              <a:latin typeface="Arial" pitchFamily="34" charset="0"/>
              <a:cs typeface="Arial" pitchFamily="34" charset="0"/>
            </a:endParaRPr>
          </a:p>
        </p:txBody>
      </p:sp>
      <p:pic>
        <p:nvPicPr>
          <p:cNvPr id="5" name="Picture 9"/>
          <p:cNvPicPr>
            <a:picLocks noChangeAspect="1" noChangeArrowheads="1"/>
          </p:cNvPicPr>
          <p:nvPr/>
        </p:nvPicPr>
        <p:blipFill>
          <a:blip r:embed="rId2"/>
          <a:srcRect r="7140" b="2703"/>
          <a:stretch>
            <a:fillRect/>
          </a:stretch>
        </p:blipFill>
        <p:spPr bwMode="auto">
          <a:xfrm>
            <a:off x="219138" y="928671"/>
            <a:ext cx="2638349" cy="2626540"/>
          </a:xfrm>
          <a:prstGeom prst="rect">
            <a:avLst/>
          </a:prstGeom>
          <a:noFill/>
          <a:ln w="9525">
            <a:noFill/>
            <a:miter lim="800000"/>
            <a:headEnd/>
            <a:tailEnd/>
          </a:ln>
          <a:effectLst/>
        </p:spPr>
      </p:pic>
      <p:pic>
        <p:nvPicPr>
          <p:cNvPr id="6" name="Рисунок 5" descr="марабу.jpg"/>
          <p:cNvPicPr>
            <a:picLocks noChangeAspect="1"/>
          </p:cNvPicPr>
          <p:nvPr/>
        </p:nvPicPr>
        <p:blipFill>
          <a:blip r:embed="rId3"/>
          <a:srcRect l="16216"/>
          <a:stretch>
            <a:fillRect/>
          </a:stretch>
        </p:blipFill>
        <p:spPr>
          <a:xfrm>
            <a:off x="3000364" y="928669"/>
            <a:ext cx="2928958" cy="2610241"/>
          </a:xfrm>
          <a:prstGeom prst="rect">
            <a:avLst/>
          </a:prstGeom>
        </p:spPr>
      </p:pic>
      <p:pic>
        <p:nvPicPr>
          <p:cNvPr id="8" name="Рисунок 7" descr="фенек.jpg"/>
          <p:cNvPicPr>
            <a:picLocks noChangeAspect="1"/>
          </p:cNvPicPr>
          <p:nvPr/>
        </p:nvPicPr>
        <p:blipFill>
          <a:blip r:embed="rId4"/>
          <a:srcRect r="20547"/>
          <a:stretch>
            <a:fillRect/>
          </a:stretch>
        </p:blipFill>
        <p:spPr>
          <a:xfrm>
            <a:off x="6143636" y="928670"/>
            <a:ext cx="2762280" cy="2607471"/>
          </a:xfrm>
          <a:prstGeom prst="rect">
            <a:avLst/>
          </a:prstGeom>
        </p:spPr>
      </p:pic>
      <p:pic>
        <p:nvPicPr>
          <p:cNvPr id="9" name="Рисунок 8" descr="магот.jpg"/>
          <p:cNvPicPr>
            <a:picLocks noChangeAspect="1"/>
          </p:cNvPicPr>
          <p:nvPr/>
        </p:nvPicPr>
        <p:blipFill>
          <a:blip r:embed="rId5"/>
          <a:srcRect r="1479"/>
          <a:stretch>
            <a:fillRect/>
          </a:stretch>
        </p:blipFill>
        <p:spPr>
          <a:xfrm>
            <a:off x="5857884" y="4143380"/>
            <a:ext cx="3071834" cy="2071702"/>
          </a:xfrm>
          <a:prstGeom prst="rect">
            <a:avLst/>
          </a:prstGeom>
        </p:spPr>
      </p:pic>
      <p:pic>
        <p:nvPicPr>
          <p:cNvPr id="10" name="Picture 4"/>
          <p:cNvPicPr>
            <a:picLocks noChangeAspect="1" noChangeArrowheads="1"/>
          </p:cNvPicPr>
          <p:nvPr/>
        </p:nvPicPr>
        <p:blipFill>
          <a:blip r:embed="rId6" cstate="print"/>
          <a:srcRect t="3830" b="2652"/>
          <a:stretch>
            <a:fillRect/>
          </a:stretch>
        </p:blipFill>
        <p:spPr bwMode="auto">
          <a:xfrm>
            <a:off x="3475271" y="4149269"/>
            <a:ext cx="2187063" cy="2065813"/>
          </a:xfrm>
          <a:prstGeom prst="rect">
            <a:avLst/>
          </a:prstGeom>
          <a:noFill/>
          <a:ln w="9525">
            <a:noFill/>
            <a:miter lim="800000"/>
            <a:headEnd/>
            <a:tailEnd/>
          </a:ln>
          <a:effectLst/>
        </p:spPr>
      </p:pic>
      <p:pic>
        <p:nvPicPr>
          <p:cNvPr id="11" name="Рисунок 10" descr="орикс.jpg"/>
          <p:cNvPicPr>
            <a:picLocks noChangeAspect="1"/>
          </p:cNvPicPr>
          <p:nvPr/>
        </p:nvPicPr>
        <p:blipFill>
          <a:blip r:embed="rId7"/>
          <a:stretch>
            <a:fillRect/>
          </a:stretch>
        </p:blipFill>
        <p:spPr>
          <a:xfrm>
            <a:off x="214282" y="4143380"/>
            <a:ext cx="3114458" cy="2071702"/>
          </a:xfrm>
          <a:prstGeom prst="rect">
            <a:avLst/>
          </a:prstGeom>
        </p:spPr>
      </p:pic>
      <p:sp>
        <p:nvSpPr>
          <p:cNvPr id="12" name="TextBox 11"/>
          <p:cNvSpPr txBox="1">
            <a:spLocks noChangeArrowheads="1"/>
          </p:cNvSpPr>
          <p:nvPr/>
        </p:nvSpPr>
        <p:spPr bwMode="auto">
          <a:xfrm>
            <a:off x="214282" y="3571876"/>
            <a:ext cx="311150" cy="369888"/>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1</a:t>
            </a:r>
            <a:endParaRPr lang="ru-RU" dirty="0">
              <a:latin typeface="Arial" pitchFamily="34" charset="0"/>
              <a:cs typeface="Arial" pitchFamily="34" charset="0"/>
            </a:endParaRPr>
          </a:p>
        </p:txBody>
      </p:sp>
      <p:sp>
        <p:nvSpPr>
          <p:cNvPr id="13" name="TextBox 12"/>
          <p:cNvSpPr txBox="1">
            <a:spLocks noChangeArrowheads="1"/>
          </p:cNvSpPr>
          <p:nvPr/>
        </p:nvSpPr>
        <p:spPr bwMode="auto">
          <a:xfrm>
            <a:off x="3500430" y="6215082"/>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5</a:t>
            </a:r>
            <a:endParaRPr lang="ru-RU" dirty="0">
              <a:latin typeface="Arial" pitchFamily="34" charset="0"/>
              <a:cs typeface="Arial" pitchFamily="34" charset="0"/>
            </a:endParaRPr>
          </a:p>
        </p:txBody>
      </p:sp>
      <p:sp>
        <p:nvSpPr>
          <p:cNvPr id="14" name="TextBox 13"/>
          <p:cNvSpPr txBox="1">
            <a:spLocks noChangeArrowheads="1"/>
          </p:cNvSpPr>
          <p:nvPr/>
        </p:nvSpPr>
        <p:spPr bwMode="auto">
          <a:xfrm>
            <a:off x="214282" y="6215082"/>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4</a:t>
            </a:r>
            <a:endParaRPr lang="ru-RU" dirty="0">
              <a:latin typeface="Arial" pitchFamily="34" charset="0"/>
              <a:cs typeface="Arial" pitchFamily="34" charset="0"/>
            </a:endParaRPr>
          </a:p>
        </p:txBody>
      </p:sp>
      <p:sp>
        <p:nvSpPr>
          <p:cNvPr id="15" name="TextBox 14"/>
          <p:cNvSpPr txBox="1">
            <a:spLocks noChangeArrowheads="1"/>
          </p:cNvSpPr>
          <p:nvPr/>
        </p:nvSpPr>
        <p:spPr bwMode="auto">
          <a:xfrm>
            <a:off x="5857884" y="6215082"/>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6</a:t>
            </a:r>
            <a:endParaRPr lang="ru-RU" dirty="0">
              <a:latin typeface="Arial" pitchFamily="34" charset="0"/>
              <a:cs typeface="Arial" pitchFamily="34" charset="0"/>
            </a:endParaRPr>
          </a:p>
        </p:txBody>
      </p:sp>
      <p:sp>
        <p:nvSpPr>
          <p:cNvPr id="16" name="TextBox 15"/>
          <p:cNvSpPr txBox="1">
            <a:spLocks noChangeArrowheads="1"/>
          </p:cNvSpPr>
          <p:nvPr/>
        </p:nvSpPr>
        <p:spPr bwMode="auto">
          <a:xfrm>
            <a:off x="6143636" y="357187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3</a:t>
            </a:r>
            <a:endParaRPr lang="ru-RU" dirty="0">
              <a:latin typeface="Arial" pitchFamily="34" charset="0"/>
              <a:cs typeface="Arial" pitchFamily="34" charset="0"/>
            </a:endParaRPr>
          </a:p>
        </p:txBody>
      </p:sp>
      <p:sp>
        <p:nvSpPr>
          <p:cNvPr id="17" name="TextBox 16"/>
          <p:cNvSpPr txBox="1">
            <a:spLocks noChangeArrowheads="1"/>
          </p:cNvSpPr>
          <p:nvPr/>
        </p:nvSpPr>
        <p:spPr bwMode="auto">
          <a:xfrm>
            <a:off x="3000364" y="357187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2</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pPr algn="just"/>
            <a:r>
              <a:rPr lang="ru-RU" b="1" dirty="0" smtClean="0">
                <a:solidFill>
                  <a:srgbClr val="FF0000"/>
                </a:solidFill>
                <a:latin typeface="Arial" pitchFamily="34" charset="0"/>
                <a:cs typeface="Arial" pitchFamily="34" charset="0"/>
              </a:rPr>
              <a:t>Вопрос 9.3</a:t>
            </a:r>
          </a:p>
          <a:p>
            <a:pPr algn="just"/>
            <a:r>
              <a:rPr lang="ru-RU" dirty="0" smtClean="0">
                <a:solidFill>
                  <a:srgbClr val="000000"/>
                </a:solidFill>
                <a:latin typeface="Arial" pitchFamily="34" charset="0"/>
                <a:cs typeface="Arial" pitchFamily="34" charset="0"/>
              </a:rPr>
              <a:t>Животный мир Австралии. Установите соответствие: </a:t>
            </a:r>
          </a:p>
          <a:p>
            <a:pPr algn="just"/>
            <a:r>
              <a:rPr lang="ru-RU" dirty="0" smtClean="0">
                <a:latin typeface="Arial" pitchFamily="34" charset="0"/>
                <a:cs typeface="Arial" pitchFamily="34" charset="0"/>
              </a:rPr>
              <a:t>А) коала; Б) казуар; В) кволл; Г) тайпан; Д) вомбат; Е) ехидна</a:t>
            </a:r>
            <a:endParaRPr lang="ru-RU" dirty="0">
              <a:latin typeface="Arial" pitchFamily="34" charset="0"/>
              <a:cs typeface="Arial" pitchFamily="34" charset="0"/>
            </a:endParaRPr>
          </a:p>
        </p:txBody>
      </p:sp>
      <p:pic>
        <p:nvPicPr>
          <p:cNvPr id="5" name="Рисунок 2" descr="Казуар.jpg"/>
          <p:cNvPicPr>
            <a:picLocks noChangeAspect="1"/>
          </p:cNvPicPr>
          <p:nvPr/>
        </p:nvPicPr>
        <p:blipFill>
          <a:blip r:embed="rId2" cstate="print"/>
          <a:srcRect/>
          <a:stretch>
            <a:fillRect/>
          </a:stretch>
        </p:blipFill>
        <p:spPr bwMode="auto">
          <a:xfrm>
            <a:off x="142844" y="1000108"/>
            <a:ext cx="2786050" cy="1858334"/>
          </a:xfrm>
          <a:prstGeom prst="rect">
            <a:avLst/>
          </a:prstGeom>
          <a:noFill/>
          <a:ln w="9525">
            <a:noFill/>
            <a:miter lim="800000"/>
            <a:headEnd/>
            <a:tailEnd/>
          </a:ln>
        </p:spPr>
      </p:pic>
      <p:pic>
        <p:nvPicPr>
          <p:cNvPr id="6" name="Рисунок 2" descr="Коала.jpg"/>
          <p:cNvPicPr>
            <a:picLocks noChangeAspect="1"/>
          </p:cNvPicPr>
          <p:nvPr/>
        </p:nvPicPr>
        <p:blipFill>
          <a:blip r:embed="rId3" cstate="print"/>
          <a:srcRect/>
          <a:stretch>
            <a:fillRect/>
          </a:stretch>
        </p:blipFill>
        <p:spPr bwMode="auto">
          <a:xfrm>
            <a:off x="6500826" y="1000108"/>
            <a:ext cx="2500330" cy="1875248"/>
          </a:xfrm>
          <a:prstGeom prst="rect">
            <a:avLst/>
          </a:prstGeom>
          <a:solidFill>
            <a:srgbClr val="00B050"/>
          </a:solidFill>
          <a:ln w="9525">
            <a:noFill/>
            <a:miter lim="800000"/>
            <a:headEnd/>
            <a:tailEnd/>
          </a:ln>
        </p:spPr>
      </p:pic>
      <p:pic>
        <p:nvPicPr>
          <p:cNvPr id="7" name="Рисунок 5" descr="Сумчатая куница.jpg"/>
          <p:cNvPicPr>
            <a:picLocks noChangeAspect="1"/>
          </p:cNvPicPr>
          <p:nvPr/>
        </p:nvPicPr>
        <p:blipFill>
          <a:blip r:embed="rId4"/>
          <a:srcRect/>
          <a:stretch>
            <a:fillRect/>
          </a:stretch>
        </p:blipFill>
        <p:spPr bwMode="auto">
          <a:xfrm>
            <a:off x="142843" y="3500438"/>
            <a:ext cx="3001959" cy="2000264"/>
          </a:xfrm>
          <a:prstGeom prst="rect">
            <a:avLst/>
          </a:prstGeom>
          <a:noFill/>
          <a:ln w="9525">
            <a:noFill/>
            <a:miter lim="800000"/>
            <a:headEnd/>
            <a:tailEnd/>
          </a:ln>
        </p:spPr>
      </p:pic>
      <p:pic>
        <p:nvPicPr>
          <p:cNvPr id="8" name="Рисунок 2" descr="Тайпан.jpg"/>
          <p:cNvPicPr>
            <a:picLocks noChangeAspect="1"/>
          </p:cNvPicPr>
          <p:nvPr/>
        </p:nvPicPr>
        <p:blipFill>
          <a:blip r:embed="rId5"/>
          <a:srcRect l="1340"/>
          <a:stretch>
            <a:fillRect/>
          </a:stretch>
        </p:blipFill>
        <p:spPr bwMode="auto">
          <a:xfrm>
            <a:off x="3071802" y="1000108"/>
            <a:ext cx="3255660" cy="1857388"/>
          </a:xfrm>
          <a:prstGeom prst="rect">
            <a:avLst/>
          </a:prstGeom>
          <a:noFill/>
          <a:ln w="9525">
            <a:noFill/>
            <a:miter lim="800000"/>
            <a:headEnd/>
            <a:tailEnd/>
          </a:ln>
        </p:spPr>
      </p:pic>
      <p:pic>
        <p:nvPicPr>
          <p:cNvPr id="9" name="Рисунок 2" descr="вомбат.jpg"/>
          <p:cNvPicPr>
            <a:picLocks noChangeAspect="1"/>
          </p:cNvPicPr>
          <p:nvPr/>
        </p:nvPicPr>
        <p:blipFill>
          <a:blip r:embed="rId6" cstate="print"/>
          <a:srcRect/>
          <a:stretch>
            <a:fillRect/>
          </a:stretch>
        </p:blipFill>
        <p:spPr bwMode="auto">
          <a:xfrm>
            <a:off x="3286116" y="3500438"/>
            <a:ext cx="3000396" cy="2000264"/>
          </a:xfrm>
          <a:prstGeom prst="rect">
            <a:avLst/>
          </a:prstGeom>
          <a:noFill/>
          <a:ln w="9525">
            <a:noFill/>
            <a:miter lim="800000"/>
            <a:headEnd/>
            <a:tailEnd/>
          </a:ln>
        </p:spPr>
      </p:pic>
      <p:pic>
        <p:nvPicPr>
          <p:cNvPr id="10" name="Рисунок 2" descr="ехидна.jpg"/>
          <p:cNvPicPr>
            <a:picLocks noChangeAspect="1"/>
          </p:cNvPicPr>
          <p:nvPr/>
        </p:nvPicPr>
        <p:blipFill>
          <a:blip r:embed="rId7"/>
          <a:srcRect r="5404"/>
          <a:stretch>
            <a:fillRect/>
          </a:stretch>
        </p:blipFill>
        <p:spPr bwMode="auto">
          <a:xfrm>
            <a:off x="6500822" y="3500438"/>
            <a:ext cx="2500334" cy="1982384"/>
          </a:xfrm>
          <a:prstGeom prst="rect">
            <a:avLst/>
          </a:prstGeom>
          <a:noFill/>
          <a:ln w="9525">
            <a:noFill/>
            <a:miter lim="800000"/>
            <a:headEnd/>
            <a:tailEnd/>
          </a:ln>
        </p:spPr>
      </p:pic>
      <p:sp>
        <p:nvSpPr>
          <p:cNvPr id="11" name="TextBox 10"/>
          <p:cNvSpPr txBox="1">
            <a:spLocks noChangeArrowheads="1"/>
          </p:cNvSpPr>
          <p:nvPr/>
        </p:nvSpPr>
        <p:spPr bwMode="auto">
          <a:xfrm>
            <a:off x="6500826" y="5500702"/>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6</a:t>
            </a:r>
            <a:endParaRPr lang="ru-RU" dirty="0">
              <a:latin typeface="Arial" pitchFamily="34" charset="0"/>
              <a:cs typeface="Arial" pitchFamily="34" charset="0"/>
            </a:endParaRPr>
          </a:p>
        </p:txBody>
      </p:sp>
      <p:sp>
        <p:nvSpPr>
          <p:cNvPr id="12" name="TextBox 11"/>
          <p:cNvSpPr txBox="1">
            <a:spLocks noChangeArrowheads="1"/>
          </p:cNvSpPr>
          <p:nvPr/>
        </p:nvSpPr>
        <p:spPr bwMode="auto">
          <a:xfrm>
            <a:off x="3286116" y="5500702"/>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5</a:t>
            </a:r>
            <a:endParaRPr lang="ru-RU" dirty="0">
              <a:latin typeface="Arial" pitchFamily="34" charset="0"/>
              <a:cs typeface="Arial" pitchFamily="34" charset="0"/>
            </a:endParaRPr>
          </a:p>
        </p:txBody>
      </p:sp>
      <p:sp>
        <p:nvSpPr>
          <p:cNvPr id="13" name="TextBox 12"/>
          <p:cNvSpPr txBox="1">
            <a:spLocks noChangeArrowheads="1"/>
          </p:cNvSpPr>
          <p:nvPr/>
        </p:nvSpPr>
        <p:spPr bwMode="auto">
          <a:xfrm>
            <a:off x="142844" y="5500702"/>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4</a:t>
            </a:r>
            <a:endParaRPr lang="ru-RU" dirty="0">
              <a:latin typeface="Arial" pitchFamily="34" charset="0"/>
              <a:cs typeface="Arial" pitchFamily="34" charset="0"/>
            </a:endParaRPr>
          </a:p>
        </p:txBody>
      </p:sp>
      <p:sp>
        <p:nvSpPr>
          <p:cNvPr id="14" name="TextBox 13"/>
          <p:cNvSpPr txBox="1">
            <a:spLocks noChangeArrowheads="1"/>
          </p:cNvSpPr>
          <p:nvPr/>
        </p:nvSpPr>
        <p:spPr bwMode="auto">
          <a:xfrm>
            <a:off x="6500826" y="285749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3</a:t>
            </a:r>
            <a:endParaRPr lang="ru-RU" dirty="0">
              <a:latin typeface="Arial" pitchFamily="34" charset="0"/>
              <a:cs typeface="Arial" pitchFamily="34" charset="0"/>
            </a:endParaRPr>
          </a:p>
        </p:txBody>
      </p:sp>
      <p:sp>
        <p:nvSpPr>
          <p:cNvPr id="15" name="TextBox 14"/>
          <p:cNvSpPr txBox="1">
            <a:spLocks noChangeArrowheads="1"/>
          </p:cNvSpPr>
          <p:nvPr/>
        </p:nvSpPr>
        <p:spPr bwMode="auto">
          <a:xfrm>
            <a:off x="3071802" y="285749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2</a:t>
            </a:r>
            <a:endParaRPr lang="ru-RU" dirty="0">
              <a:latin typeface="Arial" pitchFamily="34" charset="0"/>
              <a:cs typeface="Arial" pitchFamily="34" charset="0"/>
            </a:endParaRPr>
          </a:p>
        </p:txBody>
      </p:sp>
      <p:sp>
        <p:nvSpPr>
          <p:cNvPr id="16" name="TextBox 15"/>
          <p:cNvSpPr txBox="1">
            <a:spLocks noChangeArrowheads="1"/>
          </p:cNvSpPr>
          <p:nvPr/>
        </p:nvSpPr>
        <p:spPr bwMode="auto">
          <a:xfrm>
            <a:off x="142844" y="2857496"/>
            <a:ext cx="311150" cy="369888"/>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1</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Рисунок 4" descr="london_2.gif"/>
          <p:cNvPicPr>
            <a:picLocks noChangeAspect="1"/>
          </p:cNvPicPr>
          <p:nvPr/>
        </p:nvPicPr>
        <p:blipFill>
          <a:blip r:embed="rId2"/>
          <a:srcRect l="2779" t="3967" r="5312" b="4761"/>
          <a:stretch>
            <a:fillRect/>
          </a:stretch>
        </p:blipFill>
        <p:spPr bwMode="auto">
          <a:xfrm>
            <a:off x="6357938" y="2195513"/>
            <a:ext cx="2428875" cy="3376612"/>
          </a:xfrm>
          <a:prstGeom prst="rect">
            <a:avLst/>
          </a:prstGeom>
          <a:noFill/>
          <a:ln w="9525">
            <a:noFill/>
            <a:miter lim="800000"/>
            <a:headEnd/>
            <a:tailEnd/>
          </a:ln>
        </p:spPr>
      </p:pic>
      <p:pic>
        <p:nvPicPr>
          <p:cNvPr id="31747" name="Рисунок 5" descr="medina_2.gif"/>
          <p:cNvPicPr>
            <a:picLocks noChangeAspect="1"/>
          </p:cNvPicPr>
          <p:nvPr/>
        </p:nvPicPr>
        <p:blipFill>
          <a:blip r:embed="rId3"/>
          <a:srcRect l="2779" t="3967" r="5556" b="4761"/>
          <a:stretch>
            <a:fillRect/>
          </a:stretch>
        </p:blipFill>
        <p:spPr bwMode="auto">
          <a:xfrm>
            <a:off x="3357563" y="2214563"/>
            <a:ext cx="2428875" cy="3386137"/>
          </a:xfrm>
          <a:prstGeom prst="rect">
            <a:avLst/>
          </a:prstGeom>
          <a:noFill/>
          <a:ln w="9525">
            <a:noFill/>
            <a:miter lim="800000"/>
            <a:headEnd/>
            <a:tailEnd/>
          </a:ln>
        </p:spPr>
      </p:pic>
      <p:sp>
        <p:nvSpPr>
          <p:cNvPr id="31748" name="Прямоугольник 9"/>
          <p:cNvSpPr>
            <a:spLocks noChangeArrowheads="1"/>
          </p:cNvSpPr>
          <p:nvPr/>
        </p:nvSpPr>
        <p:spPr bwMode="auto">
          <a:xfrm>
            <a:off x="0" y="0"/>
            <a:ext cx="9144000" cy="1477328"/>
          </a:xfrm>
          <a:prstGeom prst="rect">
            <a:avLst/>
          </a:prstGeom>
          <a:noFill/>
          <a:ln w="9525">
            <a:noFill/>
            <a:miter lim="800000"/>
            <a:headEnd/>
            <a:tailEnd/>
          </a:ln>
        </p:spPr>
        <p:txBody>
          <a:bodyPr>
            <a:spAutoFit/>
          </a:bodyPr>
          <a:lstStyle/>
          <a:p>
            <a:r>
              <a:rPr lang="ru-RU" b="1" dirty="0">
                <a:solidFill>
                  <a:srgbClr val="FF0000"/>
                </a:solidFill>
                <a:latin typeface="Arial" pitchFamily="34" charset="0"/>
                <a:cs typeface="Arial" pitchFamily="34" charset="0"/>
              </a:rPr>
              <a:t>Вопрос  </a:t>
            </a:r>
            <a:r>
              <a:rPr lang="ru-RU" b="1" dirty="0" smtClean="0">
                <a:solidFill>
                  <a:srgbClr val="FF0000"/>
                </a:solidFill>
                <a:latin typeface="Arial" pitchFamily="34" charset="0"/>
                <a:cs typeface="Arial" pitchFamily="34" charset="0"/>
              </a:rPr>
              <a:t>10.1</a:t>
            </a:r>
            <a:endParaRPr lang="ru-RU" i="1" dirty="0">
              <a:latin typeface="Arial" pitchFamily="34" charset="0"/>
              <a:cs typeface="Arial" pitchFamily="34" charset="0"/>
            </a:endParaRPr>
          </a:p>
          <a:p>
            <a:r>
              <a:rPr lang="ru-RU" dirty="0">
                <a:latin typeface="Arial" pitchFamily="34" charset="0"/>
                <a:cs typeface="Arial" pitchFamily="34" charset="0"/>
              </a:rPr>
              <a:t>Установите соответствие между климатическими диаграммами, городами и типами климата. </a:t>
            </a:r>
            <a:endParaRPr lang="ru-RU" dirty="0" smtClean="0">
              <a:latin typeface="Arial" pitchFamily="34" charset="0"/>
              <a:cs typeface="Arial" pitchFamily="34" charset="0"/>
            </a:endParaRPr>
          </a:p>
          <a:p>
            <a:r>
              <a:rPr lang="ru-RU" dirty="0" smtClean="0">
                <a:solidFill>
                  <a:srgbClr val="FF0000"/>
                </a:solidFill>
                <a:latin typeface="Arial" pitchFamily="34" charset="0"/>
                <a:cs typeface="Arial" pitchFamily="34" charset="0"/>
              </a:rPr>
              <a:t>Города</a:t>
            </a:r>
            <a:r>
              <a:rPr lang="ru-RU" dirty="0">
                <a:solidFill>
                  <a:srgbClr val="FF0000"/>
                </a:solidFill>
                <a:latin typeface="Arial" pitchFamily="34" charset="0"/>
                <a:cs typeface="Arial" pitchFamily="34" charset="0"/>
              </a:rPr>
              <a:t>:</a:t>
            </a:r>
            <a:r>
              <a:rPr lang="ru-RU" dirty="0">
                <a:latin typeface="Arial" pitchFamily="34" charset="0"/>
                <a:cs typeface="Arial" pitchFamily="34" charset="0"/>
              </a:rPr>
              <a:t> Сингапур, Медина, Лондон</a:t>
            </a:r>
          </a:p>
          <a:p>
            <a:r>
              <a:rPr lang="ru-RU" dirty="0">
                <a:solidFill>
                  <a:srgbClr val="FF0000"/>
                </a:solidFill>
                <a:latin typeface="Arial" pitchFamily="34" charset="0"/>
                <a:cs typeface="Arial" pitchFamily="34" charset="0"/>
              </a:rPr>
              <a:t>Типы климата: </a:t>
            </a:r>
            <a:r>
              <a:rPr lang="ru-RU" dirty="0">
                <a:latin typeface="Arial" pitchFamily="34" charset="0"/>
                <a:cs typeface="Arial" pitchFamily="34" charset="0"/>
              </a:rPr>
              <a:t>умеренный морской, тропический пустынный, экваториальный</a:t>
            </a:r>
          </a:p>
        </p:txBody>
      </p:sp>
      <p:pic>
        <p:nvPicPr>
          <p:cNvPr id="31749" name="Содержимое 11" descr="singapur_2.gif"/>
          <p:cNvPicPr>
            <a:picLocks noGrp="1" noChangeAspect="1"/>
          </p:cNvPicPr>
          <p:nvPr>
            <p:ph idx="1"/>
          </p:nvPr>
        </p:nvPicPr>
        <p:blipFill>
          <a:blip r:embed="rId4"/>
          <a:srcRect l="2779" t="3967" r="5556" b="4761"/>
          <a:stretch>
            <a:fillRect/>
          </a:stretch>
        </p:blipFill>
        <p:spPr>
          <a:xfrm>
            <a:off x="500063" y="2185988"/>
            <a:ext cx="2428875" cy="3386137"/>
          </a:xfrm>
        </p:spPr>
      </p:pic>
      <p:sp>
        <p:nvSpPr>
          <p:cNvPr id="31750" name="TextBox 12"/>
          <p:cNvSpPr txBox="1">
            <a:spLocks noChangeArrowheads="1"/>
          </p:cNvSpPr>
          <p:nvPr/>
        </p:nvSpPr>
        <p:spPr bwMode="auto">
          <a:xfrm>
            <a:off x="642938" y="5643563"/>
            <a:ext cx="311150" cy="369887"/>
          </a:xfrm>
          <a:prstGeom prst="rect">
            <a:avLst/>
          </a:prstGeom>
          <a:noFill/>
          <a:ln w="9525">
            <a:noFill/>
            <a:miter lim="800000"/>
            <a:headEnd/>
            <a:tailEnd/>
          </a:ln>
        </p:spPr>
        <p:txBody>
          <a:bodyPr wrap="none">
            <a:spAutoFit/>
          </a:bodyPr>
          <a:lstStyle/>
          <a:p>
            <a:r>
              <a:rPr lang="ru-RU" dirty="0"/>
              <a:t>1</a:t>
            </a:r>
          </a:p>
        </p:txBody>
      </p:sp>
      <p:sp>
        <p:nvSpPr>
          <p:cNvPr id="31751" name="TextBox 13"/>
          <p:cNvSpPr txBox="1">
            <a:spLocks noChangeArrowheads="1"/>
          </p:cNvSpPr>
          <p:nvPr/>
        </p:nvSpPr>
        <p:spPr bwMode="auto">
          <a:xfrm>
            <a:off x="3500438" y="5643563"/>
            <a:ext cx="311150" cy="369887"/>
          </a:xfrm>
          <a:prstGeom prst="rect">
            <a:avLst/>
          </a:prstGeom>
          <a:noFill/>
          <a:ln w="9525">
            <a:noFill/>
            <a:miter lim="800000"/>
            <a:headEnd/>
            <a:tailEnd/>
          </a:ln>
        </p:spPr>
        <p:txBody>
          <a:bodyPr wrap="none">
            <a:spAutoFit/>
          </a:bodyPr>
          <a:lstStyle/>
          <a:p>
            <a:r>
              <a:rPr lang="ru-RU" dirty="0"/>
              <a:t>2</a:t>
            </a:r>
          </a:p>
        </p:txBody>
      </p:sp>
      <p:sp>
        <p:nvSpPr>
          <p:cNvPr id="31752" name="TextBox 14"/>
          <p:cNvSpPr txBox="1">
            <a:spLocks noChangeArrowheads="1"/>
          </p:cNvSpPr>
          <p:nvPr/>
        </p:nvSpPr>
        <p:spPr bwMode="auto">
          <a:xfrm>
            <a:off x="6572250" y="5643563"/>
            <a:ext cx="311150" cy="369887"/>
          </a:xfrm>
          <a:prstGeom prst="rect">
            <a:avLst/>
          </a:prstGeom>
          <a:noFill/>
          <a:ln w="9525">
            <a:noFill/>
            <a:miter lim="800000"/>
            <a:headEnd/>
            <a:tailEnd/>
          </a:ln>
        </p:spPr>
        <p:txBody>
          <a:bodyPr wrap="none">
            <a:spAutoFit/>
          </a:bodyPr>
          <a:lstStyle/>
          <a:p>
            <a:r>
              <a:rPr lang="ru-RU" dirty="0"/>
              <a:t>3</a:t>
            </a:r>
          </a:p>
        </p:txBody>
      </p:sp>
    </p:spTree>
  </p:cSld>
  <p:clrMapOvr>
    <a:masterClrMapping/>
  </p:clrMapOvr>
  <p:transition advClick="0" advTm="72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1754326"/>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10.2</a:t>
            </a:r>
            <a:endParaRPr lang="ru-RU" i="1" dirty="0" smtClean="0">
              <a:latin typeface="Arial" pitchFamily="34" charset="0"/>
              <a:cs typeface="Arial" pitchFamily="34" charset="0"/>
            </a:endParaRPr>
          </a:p>
          <a:p>
            <a:r>
              <a:rPr lang="ru-RU" dirty="0" smtClean="0">
                <a:latin typeface="Arial" pitchFamily="34" charset="0"/>
                <a:cs typeface="Arial" pitchFamily="34" charset="0"/>
              </a:rPr>
              <a:t>Установите соответствие между климатическими диаграммами, типами климата и городами </a:t>
            </a:r>
          </a:p>
          <a:p>
            <a:r>
              <a:rPr lang="ru-RU" dirty="0" smtClean="0">
                <a:solidFill>
                  <a:srgbClr val="FF0000"/>
                </a:solidFill>
                <a:latin typeface="Arial" pitchFamily="34" charset="0"/>
                <a:cs typeface="Arial" pitchFamily="34" charset="0"/>
              </a:rPr>
              <a:t>Города:</a:t>
            </a:r>
            <a:r>
              <a:rPr lang="ru-RU" dirty="0" smtClean="0">
                <a:latin typeface="Arial" pitchFamily="34" charset="0"/>
                <a:cs typeface="Arial" pitchFamily="34" charset="0"/>
              </a:rPr>
              <a:t> Токио, Верхоянск, Киев</a:t>
            </a:r>
          </a:p>
          <a:p>
            <a:r>
              <a:rPr lang="ru-RU" dirty="0" smtClean="0">
                <a:solidFill>
                  <a:srgbClr val="FF0000"/>
                </a:solidFill>
                <a:latin typeface="Arial" pitchFamily="34" charset="0"/>
                <a:cs typeface="Arial" pitchFamily="34" charset="0"/>
              </a:rPr>
              <a:t>Типы климата: </a:t>
            </a:r>
            <a:r>
              <a:rPr lang="ru-RU" dirty="0" smtClean="0">
                <a:latin typeface="Arial" pitchFamily="34" charset="0"/>
                <a:cs typeface="Arial" pitchFamily="34" charset="0"/>
              </a:rPr>
              <a:t>умеренно-континентальный, субтропический муссонный, субарктический</a:t>
            </a:r>
            <a:endParaRPr lang="ru-RU" dirty="0"/>
          </a:p>
        </p:txBody>
      </p:sp>
      <p:pic>
        <p:nvPicPr>
          <p:cNvPr id="6" name="Рисунок 5" descr="Киев.gif"/>
          <p:cNvPicPr>
            <a:picLocks noChangeAspect="1"/>
          </p:cNvPicPr>
          <p:nvPr/>
        </p:nvPicPr>
        <p:blipFill>
          <a:blip r:embed="rId2"/>
          <a:srcRect l="4647" t="4273" r="3739" b="4914"/>
          <a:stretch>
            <a:fillRect/>
          </a:stretch>
        </p:blipFill>
        <p:spPr>
          <a:xfrm>
            <a:off x="3357554" y="1960876"/>
            <a:ext cx="2428892" cy="3370707"/>
          </a:xfrm>
          <a:prstGeom prst="rect">
            <a:avLst/>
          </a:prstGeom>
        </p:spPr>
      </p:pic>
      <p:pic>
        <p:nvPicPr>
          <p:cNvPr id="7" name="Рисунок 6" descr="Токио.gif"/>
          <p:cNvPicPr>
            <a:picLocks noChangeAspect="1"/>
          </p:cNvPicPr>
          <p:nvPr/>
        </p:nvPicPr>
        <p:blipFill>
          <a:blip r:embed="rId3"/>
          <a:srcRect l="4000" t="4000" r="4000" b="4571"/>
          <a:stretch>
            <a:fillRect/>
          </a:stretch>
        </p:blipFill>
        <p:spPr>
          <a:xfrm>
            <a:off x="6072197" y="1928802"/>
            <a:ext cx="2464611" cy="3429024"/>
          </a:xfrm>
          <a:prstGeom prst="rect">
            <a:avLst/>
          </a:prstGeom>
        </p:spPr>
      </p:pic>
      <p:pic>
        <p:nvPicPr>
          <p:cNvPr id="8" name="Рисунок 7" descr="Верхоянск.gif"/>
          <p:cNvPicPr>
            <a:picLocks noChangeAspect="1"/>
          </p:cNvPicPr>
          <p:nvPr/>
        </p:nvPicPr>
        <p:blipFill>
          <a:blip r:embed="rId4"/>
          <a:srcRect l="4918" t="3747" r="4918" b="4918"/>
          <a:stretch>
            <a:fillRect/>
          </a:stretch>
        </p:blipFill>
        <p:spPr>
          <a:xfrm>
            <a:off x="582462" y="1928802"/>
            <a:ext cx="2417902" cy="3429024"/>
          </a:xfrm>
          <a:prstGeom prst="rect">
            <a:avLst/>
          </a:prstGeom>
        </p:spPr>
      </p:pic>
      <p:sp>
        <p:nvSpPr>
          <p:cNvPr id="9" name="TextBox 8"/>
          <p:cNvSpPr txBox="1">
            <a:spLocks noChangeArrowheads="1"/>
          </p:cNvSpPr>
          <p:nvPr/>
        </p:nvSpPr>
        <p:spPr bwMode="auto">
          <a:xfrm>
            <a:off x="785786" y="5286388"/>
            <a:ext cx="311150" cy="369888"/>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1</a:t>
            </a:r>
            <a:endParaRPr lang="ru-RU" dirty="0">
              <a:latin typeface="Arial" pitchFamily="34" charset="0"/>
              <a:cs typeface="Arial" pitchFamily="34" charset="0"/>
            </a:endParaRPr>
          </a:p>
        </p:txBody>
      </p:sp>
      <p:sp>
        <p:nvSpPr>
          <p:cNvPr id="10" name="TextBox 9"/>
          <p:cNvSpPr txBox="1">
            <a:spLocks noChangeArrowheads="1"/>
          </p:cNvSpPr>
          <p:nvPr/>
        </p:nvSpPr>
        <p:spPr bwMode="auto">
          <a:xfrm>
            <a:off x="3571868" y="5286388"/>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2</a:t>
            </a:r>
            <a:endParaRPr lang="ru-RU" dirty="0">
              <a:latin typeface="Arial" pitchFamily="34" charset="0"/>
              <a:cs typeface="Arial" pitchFamily="34" charset="0"/>
            </a:endParaRPr>
          </a:p>
        </p:txBody>
      </p:sp>
      <p:sp>
        <p:nvSpPr>
          <p:cNvPr id="11" name="TextBox 10"/>
          <p:cNvSpPr txBox="1">
            <a:spLocks noChangeArrowheads="1"/>
          </p:cNvSpPr>
          <p:nvPr/>
        </p:nvSpPr>
        <p:spPr bwMode="auto">
          <a:xfrm>
            <a:off x="6286512" y="5286388"/>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3</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1.2 </a:t>
            </a:r>
            <a:endParaRPr lang="ru-RU" i="1" dirty="0" smtClean="0">
              <a:solidFill>
                <a:srgbClr val="000000"/>
              </a:solidFill>
              <a:latin typeface="Arial" pitchFamily="34" charset="0"/>
              <a:cs typeface="Arial" pitchFamily="34" charset="0"/>
            </a:endParaRPr>
          </a:p>
          <a:p>
            <a:pPr algn="just"/>
            <a:r>
              <a:rPr lang="ru-RU" dirty="0" smtClean="0">
                <a:latin typeface="Arial" pitchFamily="34" charset="0"/>
                <a:cs typeface="Arial" pitchFamily="34" charset="0"/>
              </a:rPr>
              <a:t>Назовите город в Германии, где находится штаб-квартира </a:t>
            </a:r>
            <a:r>
              <a:rPr lang="en-US" dirty="0" smtClean="0">
                <a:latin typeface="Arial" pitchFamily="34" charset="0"/>
                <a:cs typeface="Arial" pitchFamily="34" charset="0"/>
              </a:rPr>
              <a:t>Mercedes-Benz</a:t>
            </a:r>
            <a:r>
              <a:rPr lang="ru-RU" dirty="0" smtClean="0">
                <a:latin typeface="Arial" pitchFamily="34" charset="0"/>
                <a:cs typeface="Arial" pitchFamily="34" charset="0"/>
              </a:rPr>
              <a:t>:</a:t>
            </a:r>
            <a:endParaRPr lang="en-US" dirty="0" smtClean="0">
              <a:latin typeface="Arial" pitchFamily="34" charset="0"/>
              <a:cs typeface="Arial" pitchFamily="34" charset="0"/>
            </a:endParaRPr>
          </a:p>
          <a:p>
            <a:pPr algn="just"/>
            <a:r>
              <a:rPr lang="ru-RU" dirty="0" smtClean="0">
                <a:latin typeface="Arial" pitchFamily="34" charset="0"/>
                <a:cs typeface="Arial" pitchFamily="34" charset="0"/>
              </a:rPr>
              <a:t>А)  Штутгарт; Б) Рюссельсхайм; В) Мюнхен; Г) Вольфсбург; Д) Ингольштадт.</a:t>
            </a:r>
            <a:endParaRPr lang="ru-RU" dirty="0" smtClean="0"/>
          </a:p>
        </p:txBody>
      </p:sp>
      <p:pic>
        <p:nvPicPr>
          <p:cNvPr id="9" name="Рисунок 8" descr="foto_20080718_1855_02.jpg"/>
          <p:cNvPicPr>
            <a:picLocks noChangeAspect="1"/>
          </p:cNvPicPr>
          <p:nvPr/>
        </p:nvPicPr>
        <p:blipFill>
          <a:blip r:embed="rId2"/>
          <a:srcRect l="6827" t="4166" r="5188" b="20727"/>
          <a:stretch>
            <a:fillRect/>
          </a:stretch>
        </p:blipFill>
        <p:spPr>
          <a:xfrm>
            <a:off x="4714876" y="1000108"/>
            <a:ext cx="4143404" cy="2714644"/>
          </a:xfrm>
          <a:prstGeom prst="rect">
            <a:avLst/>
          </a:prstGeom>
        </p:spPr>
      </p:pic>
      <p:pic>
        <p:nvPicPr>
          <p:cNvPr id="10" name="Рисунок 9" descr="675424_1215315_4724_3150_08C1137_16.jpg"/>
          <p:cNvPicPr>
            <a:picLocks noChangeAspect="1"/>
          </p:cNvPicPr>
          <p:nvPr/>
        </p:nvPicPr>
        <p:blipFill>
          <a:blip r:embed="rId3"/>
          <a:stretch>
            <a:fillRect/>
          </a:stretch>
        </p:blipFill>
        <p:spPr>
          <a:xfrm>
            <a:off x="4714877" y="3857628"/>
            <a:ext cx="4143404" cy="2786082"/>
          </a:xfrm>
          <a:prstGeom prst="rect">
            <a:avLst/>
          </a:prstGeom>
        </p:spPr>
      </p:pic>
      <p:pic>
        <p:nvPicPr>
          <p:cNvPr id="12" name="Рисунок 11" descr="article-7442_1.jpg"/>
          <p:cNvPicPr>
            <a:picLocks noChangeAspect="1"/>
          </p:cNvPicPr>
          <p:nvPr/>
        </p:nvPicPr>
        <p:blipFill>
          <a:blip r:embed="rId4"/>
          <a:srcRect l="2857" t="2538" r="10000"/>
          <a:stretch>
            <a:fillRect/>
          </a:stretch>
        </p:blipFill>
        <p:spPr>
          <a:xfrm>
            <a:off x="214282" y="1000108"/>
            <a:ext cx="4357718" cy="2743735"/>
          </a:xfrm>
          <a:prstGeom prst="rect">
            <a:avLst/>
          </a:prstGeom>
        </p:spPr>
      </p:pic>
      <p:pic>
        <p:nvPicPr>
          <p:cNvPr id="13" name="Рисунок 12" descr="1.1260688.1226640058.jpg"/>
          <p:cNvPicPr>
            <a:picLocks noChangeAspect="1"/>
          </p:cNvPicPr>
          <p:nvPr/>
        </p:nvPicPr>
        <p:blipFill>
          <a:blip r:embed="rId5"/>
          <a:srcRect l="1918"/>
          <a:stretch>
            <a:fillRect/>
          </a:stretch>
        </p:blipFill>
        <p:spPr>
          <a:xfrm>
            <a:off x="214282" y="3857628"/>
            <a:ext cx="4365788" cy="2786419"/>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0"/>
            <a:ext cx="9144000" cy="1477328"/>
          </a:xfrm>
          <a:prstGeom prst="rect">
            <a:avLst/>
          </a:prstGeom>
          <a:noFill/>
          <a:ln w="9525">
            <a:noFill/>
            <a:miter lim="800000"/>
            <a:headEnd/>
            <a:tailEnd/>
          </a:ln>
        </p:spPr>
        <p:txBody>
          <a:bodyPr>
            <a:spAutoFit/>
          </a:bodyPr>
          <a:lstStyle/>
          <a:p>
            <a:r>
              <a:rPr lang="ru-RU" b="1" dirty="0">
                <a:solidFill>
                  <a:srgbClr val="FF0000"/>
                </a:solidFill>
                <a:latin typeface="Arial" pitchFamily="34" charset="0"/>
                <a:cs typeface="Arial" pitchFamily="34" charset="0"/>
              </a:rPr>
              <a:t>Вопрос  </a:t>
            </a:r>
            <a:r>
              <a:rPr lang="ru-RU" b="1" dirty="0" smtClean="0">
                <a:solidFill>
                  <a:srgbClr val="FF0000"/>
                </a:solidFill>
                <a:latin typeface="Arial" pitchFamily="34" charset="0"/>
                <a:cs typeface="Arial" pitchFamily="34" charset="0"/>
              </a:rPr>
              <a:t>10.3</a:t>
            </a:r>
            <a:endParaRPr lang="ru-RU" i="1" dirty="0">
              <a:latin typeface="Arial" pitchFamily="34" charset="0"/>
              <a:cs typeface="Arial" pitchFamily="34" charset="0"/>
            </a:endParaRPr>
          </a:p>
          <a:p>
            <a:r>
              <a:rPr lang="ru-RU" dirty="0">
                <a:latin typeface="Arial" pitchFamily="34" charset="0"/>
                <a:cs typeface="Arial" pitchFamily="34" charset="0"/>
              </a:rPr>
              <a:t>Установите соответствие между климатическими диаграммами, городами и типами климата. </a:t>
            </a:r>
            <a:endParaRPr lang="ru-RU" dirty="0" smtClean="0">
              <a:latin typeface="Arial" pitchFamily="34" charset="0"/>
              <a:cs typeface="Arial" pitchFamily="34" charset="0"/>
            </a:endParaRPr>
          </a:p>
          <a:p>
            <a:r>
              <a:rPr lang="ru-RU" dirty="0" smtClean="0">
                <a:solidFill>
                  <a:srgbClr val="FF0000"/>
                </a:solidFill>
                <a:latin typeface="Arial" pitchFamily="34" charset="0"/>
                <a:cs typeface="Arial" pitchFamily="34" charset="0"/>
              </a:rPr>
              <a:t>Города</a:t>
            </a:r>
            <a:r>
              <a:rPr lang="ru-RU" dirty="0">
                <a:solidFill>
                  <a:srgbClr val="FF0000"/>
                </a:solidFill>
                <a:latin typeface="Arial" pitchFamily="34" charset="0"/>
                <a:cs typeface="Arial" pitchFamily="34" charset="0"/>
              </a:rPr>
              <a:t>: </a:t>
            </a:r>
            <a:r>
              <a:rPr lang="ru-RU" dirty="0" smtClean="0">
                <a:latin typeface="Arial" pitchFamily="34" charset="0"/>
                <a:cs typeface="Arial" pitchFamily="34" charset="0"/>
              </a:rPr>
              <a:t>Кейптаун, Брисбен</a:t>
            </a:r>
            <a:r>
              <a:rPr lang="ru-RU" dirty="0">
                <a:latin typeface="Arial" pitchFamily="34" charset="0"/>
                <a:cs typeface="Arial" pitchFamily="34" charset="0"/>
              </a:rPr>
              <a:t>, </a:t>
            </a:r>
            <a:r>
              <a:rPr lang="ru-RU" dirty="0" smtClean="0">
                <a:latin typeface="Arial" pitchFamily="34" charset="0"/>
                <a:cs typeface="Arial" pitchFamily="34" charset="0"/>
              </a:rPr>
              <a:t>Каракас.</a:t>
            </a:r>
            <a:endParaRPr lang="ru-RU" dirty="0">
              <a:latin typeface="Arial" pitchFamily="34" charset="0"/>
              <a:cs typeface="Arial" pitchFamily="34" charset="0"/>
            </a:endParaRPr>
          </a:p>
          <a:p>
            <a:r>
              <a:rPr lang="ru-RU" dirty="0">
                <a:solidFill>
                  <a:srgbClr val="FF0000"/>
                </a:solidFill>
                <a:latin typeface="Arial" pitchFamily="34" charset="0"/>
                <a:cs typeface="Arial" pitchFamily="34" charset="0"/>
              </a:rPr>
              <a:t>Типы климата: </a:t>
            </a:r>
            <a:r>
              <a:rPr lang="ru-RU" dirty="0" smtClean="0">
                <a:latin typeface="Arial" pitchFamily="34" charset="0"/>
                <a:cs typeface="Arial" pitchFamily="34" charset="0"/>
              </a:rPr>
              <a:t>средиземноморский</a:t>
            </a:r>
            <a:r>
              <a:rPr lang="ru-RU" dirty="0">
                <a:latin typeface="Arial" pitchFamily="34" charset="0"/>
                <a:cs typeface="Arial" pitchFamily="34" charset="0"/>
              </a:rPr>
              <a:t>, </a:t>
            </a:r>
            <a:r>
              <a:rPr lang="ru-RU" dirty="0" smtClean="0">
                <a:latin typeface="Arial" pitchFamily="34" charset="0"/>
                <a:cs typeface="Arial" pitchFamily="34" charset="0"/>
              </a:rPr>
              <a:t>тропический </a:t>
            </a:r>
            <a:r>
              <a:rPr lang="ru-RU" dirty="0">
                <a:latin typeface="Arial" pitchFamily="34" charset="0"/>
                <a:cs typeface="Arial" pitchFamily="34" charset="0"/>
              </a:rPr>
              <a:t>влажный, </a:t>
            </a:r>
            <a:r>
              <a:rPr lang="ru-RU" dirty="0" smtClean="0">
                <a:latin typeface="Arial" pitchFamily="34" charset="0"/>
                <a:cs typeface="Arial" pitchFamily="34" charset="0"/>
              </a:rPr>
              <a:t>субэкваториальный.</a:t>
            </a:r>
            <a:endParaRPr lang="ru-RU" dirty="0">
              <a:latin typeface="Arial" pitchFamily="34" charset="0"/>
              <a:cs typeface="Arial" pitchFamily="34" charset="0"/>
            </a:endParaRPr>
          </a:p>
        </p:txBody>
      </p:sp>
      <p:pic>
        <p:nvPicPr>
          <p:cNvPr id="2051" name="Рисунок 10" descr="brisbane.gif"/>
          <p:cNvPicPr>
            <a:picLocks noChangeAspect="1"/>
          </p:cNvPicPr>
          <p:nvPr/>
        </p:nvPicPr>
        <p:blipFill>
          <a:blip r:embed="rId2"/>
          <a:srcRect l="4533" t="4877" r="2514"/>
          <a:stretch>
            <a:fillRect/>
          </a:stretch>
        </p:blipFill>
        <p:spPr bwMode="auto">
          <a:xfrm>
            <a:off x="142844" y="3071810"/>
            <a:ext cx="2928958" cy="2928958"/>
          </a:xfrm>
          <a:prstGeom prst="rect">
            <a:avLst/>
          </a:prstGeom>
          <a:noFill/>
          <a:ln w="9525">
            <a:noFill/>
            <a:miter lim="800000"/>
            <a:headEnd/>
            <a:tailEnd/>
          </a:ln>
        </p:spPr>
      </p:pic>
      <p:pic>
        <p:nvPicPr>
          <p:cNvPr id="2052" name="Рисунок 12" descr="kapstadt.gif"/>
          <p:cNvPicPr>
            <a:picLocks noChangeAspect="1"/>
          </p:cNvPicPr>
          <p:nvPr/>
        </p:nvPicPr>
        <p:blipFill>
          <a:blip r:embed="rId3"/>
          <a:srcRect l="4609" t="4803" r="4769"/>
          <a:stretch>
            <a:fillRect/>
          </a:stretch>
        </p:blipFill>
        <p:spPr bwMode="auto">
          <a:xfrm>
            <a:off x="3143240" y="3071810"/>
            <a:ext cx="2853857" cy="2928958"/>
          </a:xfrm>
          <a:prstGeom prst="rect">
            <a:avLst/>
          </a:prstGeom>
          <a:noFill/>
          <a:ln w="9525">
            <a:noFill/>
            <a:miter lim="800000"/>
            <a:headEnd/>
            <a:tailEnd/>
          </a:ln>
        </p:spPr>
      </p:pic>
      <p:sp>
        <p:nvSpPr>
          <p:cNvPr id="2055" name="TextBox 17"/>
          <p:cNvSpPr txBox="1">
            <a:spLocks noChangeArrowheads="1"/>
          </p:cNvSpPr>
          <p:nvPr/>
        </p:nvSpPr>
        <p:spPr bwMode="auto">
          <a:xfrm>
            <a:off x="428596" y="250030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1</a:t>
            </a:r>
            <a:endParaRPr lang="ru-RU" dirty="0">
              <a:latin typeface="Arial" pitchFamily="34" charset="0"/>
              <a:cs typeface="Arial" pitchFamily="34" charset="0"/>
            </a:endParaRPr>
          </a:p>
        </p:txBody>
      </p:sp>
      <p:sp>
        <p:nvSpPr>
          <p:cNvPr id="2056" name="TextBox 18"/>
          <p:cNvSpPr txBox="1">
            <a:spLocks noChangeArrowheads="1"/>
          </p:cNvSpPr>
          <p:nvPr/>
        </p:nvSpPr>
        <p:spPr bwMode="auto">
          <a:xfrm>
            <a:off x="3428992" y="250030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2</a:t>
            </a:r>
            <a:endParaRPr lang="ru-RU" dirty="0">
              <a:latin typeface="Arial" pitchFamily="34" charset="0"/>
              <a:cs typeface="Arial" pitchFamily="34" charset="0"/>
            </a:endParaRPr>
          </a:p>
        </p:txBody>
      </p:sp>
      <p:pic>
        <p:nvPicPr>
          <p:cNvPr id="2061" name="Рисунок 14" descr="caracas.gif"/>
          <p:cNvPicPr>
            <a:picLocks noChangeAspect="1"/>
          </p:cNvPicPr>
          <p:nvPr/>
        </p:nvPicPr>
        <p:blipFill>
          <a:blip r:embed="rId4"/>
          <a:srcRect l="5396" t="4819" r="5575" b="4326"/>
          <a:stretch>
            <a:fillRect/>
          </a:stretch>
        </p:blipFill>
        <p:spPr bwMode="auto">
          <a:xfrm>
            <a:off x="6054792" y="3000372"/>
            <a:ext cx="3089208" cy="3000396"/>
          </a:xfrm>
          <a:prstGeom prst="rect">
            <a:avLst/>
          </a:prstGeom>
          <a:noFill/>
          <a:ln w="9525">
            <a:noFill/>
            <a:miter lim="800000"/>
            <a:headEnd/>
            <a:tailEnd/>
          </a:ln>
        </p:spPr>
      </p:pic>
      <p:sp>
        <p:nvSpPr>
          <p:cNvPr id="2062" name="TextBox 19"/>
          <p:cNvSpPr txBox="1">
            <a:spLocks noChangeArrowheads="1"/>
          </p:cNvSpPr>
          <p:nvPr/>
        </p:nvSpPr>
        <p:spPr bwMode="auto">
          <a:xfrm>
            <a:off x="6500826" y="250030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3</a:t>
            </a:r>
            <a:endParaRPr lang="ru-RU" dirty="0">
              <a:latin typeface="Arial" pitchFamily="34" charset="0"/>
              <a:cs typeface="Arial" pitchFamily="34" charset="0"/>
            </a:endParaRPr>
          </a:p>
        </p:txBody>
      </p:sp>
    </p:spTree>
  </p:cSld>
  <p:clrMapOvr>
    <a:masterClrMapping/>
  </p:clrMapOvr>
  <p:transition advClick="0" advTm="72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1466223"/>
            <a:ext cx="9144000" cy="4650054"/>
          </a:xfrm>
          <a:prstGeom prst="rect">
            <a:avLst/>
          </a:prstGeom>
          <a:noFill/>
          <a:ln w="9525">
            <a:noFill/>
            <a:miter lim="800000"/>
            <a:headEnd/>
            <a:tailEnd/>
          </a:ln>
          <a:effectLst/>
        </p:spPr>
      </p:pic>
      <p:sp>
        <p:nvSpPr>
          <p:cNvPr id="5" name="Прямоугольник 4"/>
          <p:cNvSpPr/>
          <p:nvPr/>
        </p:nvSpPr>
        <p:spPr>
          <a:xfrm>
            <a:off x="0" y="0"/>
            <a:ext cx="9144000" cy="923330"/>
          </a:xfrm>
          <a:prstGeom prst="rect">
            <a:avLst/>
          </a:prstGeom>
        </p:spPr>
        <p:txBody>
          <a:bodyPr wrap="square">
            <a:spAutoFit/>
          </a:bodyPr>
          <a:lstStyle/>
          <a:p>
            <a:pPr algn="just"/>
            <a:r>
              <a:rPr lang="ru-RU" b="1" dirty="0" smtClean="0">
                <a:solidFill>
                  <a:srgbClr val="FF0000"/>
                </a:solidFill>
                <a:latin typeface="Arial" pitchFamily="34" charset="0"/>
                <a:cs typeface="Arial" pitchFamily="34" charset="0"/>
              </a:rPr>
              <a:t>Вопрос  11.1</a:t>
            </a:r>
            <a:r>
              <a:rPr lang="ru-RU" i="1" dirty="0" smtClean="0">
                <a:latin typeface="Arial" pitchFamily="34" charset="0"/>
                <a:cs typeface="Arial" pitchFamily="34" charset="0"/>
              </a:rPr>
              <a:t> </a:t>
            </a:r>
          </a:p>
          <a:p>
            <a:pPr algn="just"/>
            <a:r>
              <a:rPr lang="ru-RU" dirty="0" smtClean="0">
                <a:latin typeface="Arial" pitchFamily="34" charset="0"/>
                <a:cs typeface="Arial" pitchFamily="34" charset="0"/>
              </a:rPr>
              <a:t>Назовите государство, чьи колониальные владения начала </a:t>
            </a:r>
            <a:r>
              <a:rPr lang="en-US" dirty="0" smtClean="0">
                <a:latin typeface="Arial" pitchFamily="34" charset="0"/>
                <a:cs typeface="Arial" pitchFamily="34" charset="0"/>
              </a:rPr>
              <a:t>XX </a:t>
            </a:r>
            <a:r>
              <a:rPr lang="ru-RU" dirty="0" smtClean="0">
                <a:latin typeface="Arial" pitchFamily="34" charset="0"/>
                <a:cs typeface="Arial" pitchFamily="34" charset="0"/>
              </a:rPr>
              <a:t>века показаны на карте.</a:t>
            </a:r>
            <a:endParaRPr lang="ru-RU"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46331"/>
          </a:xfrm>
          <a:prstGeom prst="rect">
            <a:avLst/>
          </a:prstGeom>
        </p:spPr>
        <p:txBody>
          <a:bodyPr wrap="square">
            <a:spAutoFit/>
          </a:bodyPr>
          <a:lstStyle/>
          <a:p>
            <a:pPr algn="just"/>
            <a:r>
              <a:rPr lang="ru-RU" b="1" dirty="0" smtClean="0">
                <a:solidFill>
                  <a:srgbClr val="FF0000"/>
                </a:solidFill>
                <a:latin typeface="Arial" pitchFamily="34" charset="0"/>
                <a:cs typeface="Arial" pitchFamily="34" charset="0"/>
              </a:rPr>
              <a:t>Вопрос  11.2</a:t>
            </a:r>
            <a:r>
              <a:rPr lang="ru-RU" i="1" dirty="0" smtClean="0">
                <a:latin typeface="Arial" pitchFamily="34" charset="0"/>
                <a:cs typeface="Arial" pitchFamily="34" charset="0"/>
              </a:rPr>
              <a:t> </a:t>
            </a:r>
          </a:p>
          <a:p>
            <a:pPr algn="just"/>
            <a:r>
              <a:rPr lang="ru-RU" dirty="0" smtClean="0">
                <a:latin typeface="Arial" pitchFamily="34" charset="0"/>
                <a:cs typeface="Arial" pitchFamily="34" charset="0"/>
              </a:rPr>
              <a:t>Назовите государство, чьи колониальные владения показаны на карте.</a:t>
            </a:r>
            <a:endParaRPr lang="ru-RU" dirty="0"/>
          </a:p>
        </p:txBody>
      </p:sp>
      <p:pic>
        <p:nvPicPr>
          <p:cNvPr id="8196" name="Picture 4"/>
          <p:cNvPicPr>
            <a:picLocks noChangeAspect="1" noChangeArrowheads="1"/>
          </p:cNvPicPr>
          <p:nvPr/>
        </p:nvPicPr>
        <p:blipFill>
          <a:blip r:embed="rId2"/>
          <a:srcRect/>
          <a:stretch>
            <a:fillRect/>
          </a:stretch>
        </p:blipFill>
        <p:spPr bwMode="auto">
          <a:xfrm>
            <a:off x="0" y="1357298"/>
            <a:ext cx="9144000" cy="41362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pPr algn="just"/>
            <a:r>
              <a:rPr lang="ru-RU" b="1" dirty="0" smtClean="0">
                <a:solidFill>
                  <a:srgbClr val="FF0000"/>
                </a:solidFill>
                <a:latin typeface="Arial" pitchFamily="34" charset="0"/>
                <a:cs typeface="Arial" pitchFamily="34" charset="0"/>
              </a:rPr>
              <a:t>Вопрос  11.3</a:t>
            </a:r>
            <a:r>
              <a:rPr lang="ru-RU" i="1" dirty="0" smtClean="0">
                <a:latin typeface="Arial" pitchFamily="34" charset="0"/>
                <a:cs typeface="Arial" pitchFamily="34" charset="0"/>
              </a:rPr>
              <a:t> </a:t>
            </a:r>
          </a:p>
          <a:p>
            <a:pPr algn="just"/>
            <a:r>
              <a:rPr lang="ru-RU" dirty="0" smtClean="0">
                <a:latin typeface="Arial" pitchFamily="34" charset="0"/>
                <a:cs typeface="Arial" pitchFamily="34" charset="0"/>
              </a:rPr>
              <a:t>Назовите государство, чьи колониальные владения начала </a:t>
            </a:r>
            <a:r>
              <a:rPr lang="en-US" dirty="0" smtClean="0">
                <a:latin typeface="Arial" pitchFamily="34" charset="0"/>
                <a:cs typeface="Arial" pitchFamily="34" charset="0"/>
              </a:rPr>
              <a:t>XX </a:t>
            </a:r>
            <a:r>
              <a:rPr lang="ru-RU" dirty="0" smtClean="0">
                <a:latin typeface="Arial" pitchFamily="34" charset="0"/>
                <a:cs typeface="Arial" pitchFamily="34" charset="0"/>
              </a:rPr>
              <a:t>века показаны на карте.</a:t>
            </a:r>
            <a:endParaRPr lang="ru-RU" dirty="0"/>
          </a:p>
        </p:txBody>
      </p:sp>
      <p:pic>
        <p:nvPicPr>
          <p:cNvPr id="8" name="Рисунок 7" descr="400px-Italian_Colonial_Empire_(orthographic_projection).svg.png"/>
          <p:cNvPicPr>
            <a:picLocks noChangeAspect="1"/>
          </p:cNvPicPr>
          <p:nvPr/>
        </p:nvPicPr>
        <p:blipFill>
          <a:blip r:embed="rId2"/>
          <a:stretch>
            <a:fillRect/>
          </a:stretch>
        </p:blipFill>
        <p:spPr>
          <a:xfrm>
            <a:off x="1643042" y="793628"/>
            <a:ext cx="5936361" cy="592152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pPr algn="just"/>
            <a:r>
              <a:rPr lang="ru-RU" b="1" dirty="0" smtClean="0">
                <a:solidFill>
                  <a:srgbClr val="FF0000"/>
                </a:solidFill>
                <a:latin typeface="Arial" pitchFamily="34" charset="0"/>
                <a:cs typeface="Arial" pitchFamily="34" charset="0"/>
              </a:rPr>
              <a:t>Вопрос  11.4</a:t>
            </a:r>
            <a:r>
              <a:rPr lang="ru-RU" i="1" dirty="0" smtClean="0">
                <a:latin typeface="Arial" pitchFamily="34" charset="0"/>
                <a:cs typeface="Arial" pitchFamily="34" charset="0"/>
              </a:rPr>
              <a:t> </a:t>
            </a:r>
          </a:p>
          <a:p>
            <a:pPr algn="just"/>
            <a:r>
              <a:rPr lang="ru-RU" dirty="0" smtClean="0">
                <a:latin typeface="Arial" pitchFamily="34" charset="0"/>
                <a:cs typeface="Arial" pitchFamily="34" charset="0"/>
              </a:rPr>
              <a:t>Назовите государство, чьи колониальные владения начала </a:t>
            </a:r>
            <a:r>
              <a:rPr lang="en-US" dirty="0" smtClean="0">
                <a:latin typeface="Arial" pitchFamily="34" charset="0"/>
                <a:cs typeface="Arial" pitchFamily="34" charset="0"/>
              </a:rPr>
              <a:t>XIX </a:t>
            </a:r>
            <a:r>
              <a:rPr lang="ru-RU" dirty="0" smtClean="0">
                <a:latin typeface="Arial" pitchFamily="34" charset="0"/>
                <a:cs typeface="Arial" pitchFamily="34" charset="0"/>
              </a:rPr>
              <a:t>века показаны на карте.</a:t>
            </a:r>
            <a:endParaRPr lang="ru-RU" dirty="0"/>
          </a:p>
        </p:txBody>
      </p:sp>
      <p:pic>
        <p:nvPicPr>
          <p:cNvPr id="4098" name="Picture 2"/>
          <p:cNvPicPr>
            <a:picLocks noChangeAspect="1" noChangeArrowheads="1"/>
          </p:cNvPicPr>
          <p:nvPr/>
        </p:nvPicPr>
        <p:blipFill>
          <a:blip r:embed="rId2"/>
          <a:srcRect/>
          <a:stretch>
            <a:fillRect/>
          </a:stretch>
        </p:blipFill>
        <p:spPr bwMode="auto">
          <a:xfrm>
            <a:off x="0" y="1643050"/>
            <a:ext cx="9144000" cy="40105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pPr algn="just"/>
            <a:r>
              <a:rPr lang="ru-RU" b="1" dirty="0" smtClean="0">
                <a:solidFill>
                  <a:srgbClr val="FF0000"/>
                </a:solidFill>
                <a:latin typeface="Arial" pitchFamily="34" charset="0"/>
                <a:cs typeface="Arial" pitchFamily="34" charset="0"/>
              </a:rPr>
              <a:t>Вопрос  11.5</a:t>
            </a:r>
            <a:r>
              <a:rPr lang="ru-RU" i="1" dirty="0" smtClean="0">
                <a:latin typeface="Arial" pitchFamily="34" charset="0"/>
                <a:cs typeface="Arial" pitchFamily="34" charset="0"/>
              </a:rPr>
              <a:t> </a:t>
            </a:r>
          </a:p>
          <a:p>
            <a:pPr algn="just"/>
            <a:r>
              <a:rPr lang="ru-RU" dirty="0" smtClean="0">
                <a:latin typeface="Arial" pitchFamily="34" charset="0"/>
                <a:cs typeface="Arial" pitchFamily="34" charset="0"/>
              </a:rPr>
              <a:t>Назовите государство, чьи колониальные владения начала </a:t>
            </a:r>
            <a:r>
              <a:rPr lang="en-US" dirty="0" smtClean="0">
                <a:latin typeface="Arial" pitchFamily="34" charset="0"/>
                <a:cs typeface="Arial" pitchFamily="34" charset="0"/>
              </a:rPr>
              <a:t>XX </a:t>
            </a:r>
            <a:r>
              <a:rPr lang="ru-RU" dirty="0" smtClean="0">
                <a:latin typeface="Arial" pitchFamily="34" charset="0"/>
                <a:cs typeface="Arial" pitchFamily="34" charset="0"/>
              </a:rPr>
              <a:t>века показаны на карте.</a:t>
            </a:r>
            <a:endParaRPr lang="ru-RU" dirty="0"/>
          </a:p>
        </p:txBody>
      </p:sp>
      <p:pic>
        <p:nvPicPr>
          <p:cNvPr id="2050" name="Picture 2"/>
          <p:cNvPicPr>
            <a:picLocks noChangeAspect="1" noChangeArrowheads="1"/>
          </p:cNvPicPr>
          <p:nvPr/>
        </p:nvPicPr>
        <p:blipFill>
          <a:blip r:embed="rId2"/>
          <a:srcRect l="1562" t="13798"/>
          <a:stretch>
            <a:fillRect/>
          </a:stretch>
        </p:blipFill>
        <p:spPr bwMode="auto">
          <a:xfrm>
            <a:off x="0" y="1714488"/>
            <a:ext cx="9144000" cy="42100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pPr algn="just"/>
            <a:r>
              <a:rPr lang="ru-RU" b="1" dirty="0" smtClean="0">
                <a:solidFill>
                  <a:srgbClr val="FF0000"/>
                </a:solidFill>
                <a:latin typeface="Arial" pitchFamily="34" charset="0"/>
                <a:cs typeface="Arial" pitchFamily="34" charset="0"/>
              </a:rPr>
              <a:t>Вопрос 12.1</a:t>
            </a:r>
            <a:endParaRPr lang="en-US" i="1" dirty="0" smtClean="0">
              <a:latin typeface="Arial" pitchFamily="34" charset="0"/>
              <a:cs typeface="Arial" pitchFamily="34" charset="0"/>
            </a:endParaRPr>
          </a:p>
          <a:p>
            <a:pPr algn="just"/>
            <a:r>
              <a:rPr lang="ru-RU" dirty="0" smtClean="0">
                <a:solidFill>
                  <a:srgbClr val="000000"/>
                </a:solidFill>
                <a:latin typeface="Arial" pitchFamily="34" charset="0"/>
                <a:cs typeface="Arial" pitchFamily="34" charset="0"/>
              </a:rPr>
              <a:t>Определите страны Европы по контурам:</a:t>
            </a:r>
          </a:p>
          <a:p>
            <a:pPr algn="just"/>
            <a:r>
              <a:rPr lang="ru-RU" dirty="0" smtClean="0">
                <a:solidFill>
                  <a:srgbClr val="000000"/>
                </a:solidFill>
                <a:latin typeface="Arial" pitchFamily="34" charset="0"/>
                <a:cs typeface="Arial" pitchFamily="34" charset="0"/>
              </a:rPr>
              <a:t>А) Болгария; Б) Италия; В) Бельгия; Г) Греция</a:t>
            </a:r>
            <a:endParaRPr lang="ru-RU" dirty="0">
              <a:solidFill>
                <a:srgbClr val="000000"/>
              </a:solidFill>
              <a:latin typeface="Arial" pitchFamily="34" charset="0"/>
              <a:cs typeface="Arial" pitchFamily="34" charset="0"/>
            </a:endParaRPr>
          </a:p>
        </p:txBody>
      </p:sp>
      <p:pic>
        <p:nvPicPr>
          <p:cNvPr id="5" name="Рисунок 4" descr="Бельгия.jpg"/>
          <p:cNvPicPr>
            <a:picLocks noChangeAspect="1"/>
          </p:cNvPicPr>
          <p:nvPr/>
        </p:nvPicPr>
        <p:blipFill>
          <a:blip r:embed="rId2"/>
          <a:srcRect t="14260"/>
          <a:stretch>
            <a:fillRect/>
          </a:stretch>
        </p:blipFill>
        <p:spPr>
          <a:xfrm>
            <a:off x="357158" y="928670"/>
            <a:ext cx="4071947" cy="2247903"/>
          </a:xfrm>
          <a:prstGeom prst="rect">
            <a:avLst/>
          </a:prstGeom>
        </p:spPr>
      </p:pic>
      <p:pic>
        <p:nvPicPr>
          <p:cNvPr id="6" name="Рисунок 5" descr="Болгария.jpg"/>
          <p:cNvPicPr>
            <a:picLocks noChangeAspect="1"/>
          </p:cNvPicPr>
          <p:nvPr/>
        </p:nvPicPr>
        <p:blipFill>
          <a:blip r:embed="rId3"/>
          <a:srcRect t="14381"/>
          <a:stretch>
            <a:fillRect/>
          </a:stretch>
        </p:blipFill>
        <p:spPr>
          <a:xfrm>
            <a:off x="4714876" y="928670"/>
            <a:ext cx="4017255" cy="2214578"/>
          </a:xfrm>
          <a:prstGeom prst="rect">
            <a:avLst/>
          </a:prstGeom>
        </p:spPr>
      </p:pic>
      <p:pic>
        <p:nvPicPr>
          <p:cNvPr id="7" name="Рисунок 6" descr="Греция.jpg"/>
          <p:cNvPicPr>
            <a:picLocks noChangeAspect="1"/>
          </p:cNvPicPr>
          <p:nvPr/>
        </p:nvPicPr>
        <p:blipFill>
          <a:blip r:embed="rId4"/>
          <a:srcRect t="16359"/>
          <a:stretch>
            <a:fillRect/>
          </a:stretch>
        </p:blipFill>
        <p:spPr>
          <a:xfrm>
            <a:off x="357158" y="3786190"/>
            <a:ext cx="4071966" cy="2264591"/>
          </a:xfrm>
          <a:prstGeom prst="rect">
            <a:avLst/>
          </a:prstGeom>
        </p:spPr>
      </p:pic>
      <p:sp>
        <p:nvSpPr>
          <p:cNvPr id="9" name="TextBox 8"/>
          <p:cNvSpPr txBox="1">
            <a:spLocks noChangeArrowheads="1"/>
          </p:cNvSpPr>
          <p:nvPr/>
        </p:nvSpPr>
        <p:spPr bwMode="auto">
          <a:xfrm>
            <a:off x="357158" y="3214686"/>
            <a:ext cx="311150" cy="369888"/>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1</a:t>
            </a:r>
            <a:endParaRPr lang="ru-RU" dirty="0">
              <a:latin typeface="Arial" pitchFamily="34" charset="0"/>
              <a:cs typeface="Arial" pitchFamily="34" charset="0"/>
            </a:endParaRPr>
          </a:p>
        </p:txBody>
      </p:sp>
      <p:sp>
        <p:nvSpPr>
          <p:cNvPr id="10" name="TextBox 9"/>
          <p:cNvSpPr txBox="1">
            <a:spLocks noChangeArrowheads="1"/>
          </p:cNvSpPr>
          <p:nvPr/>
        </p:nvSpPr>
        <p:spPr bwMode="auto">
          <a:xfrm>
            <a:off x="4714876" y="607220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4</a:t>
            </a:r>
            <a:endParaRPr lang="ru-RU" dirty="0">
              <a:latin typeface="Arial" pitchFamily="34" charset="0"/>
              <a:cs typeface="Arial" pitchFamily="34" charset="0"/>
            </a:endParaRPr>
          </a:p>
        </p:txBody>
      </p:sp>
      <p:sp>
        <p:nvSpPr>
          <p:cNvPr id="11" name="TextBox 10"/>
          <p:cNvSpPr txBox="1">
            <a:spLocks noChangeArrowheads="1"/>
          </p:cNvSpPr>
          <p:nvPr/>
        </p:nvSpPr>
        <p:spPr bwMode="auto">
          <a:xfrm>
            <a:off x="357158" y="607220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3</a:t>
            </a:r>
            <a:endParaRPr lang="ru-RU" dirty="0">
              <a:latin typeface="Arial" pitchFamily="34" charset="0"/>
              <a:cs typeface="Arial" pitchFamily="34" charset="0"/>
            </a:endParaRPr>
          </a:p>
        </p:txBody>
      </p:sp>
      <p:sp>
        <p:nvSpPr>
          <p:cNvPr id="12" name="TextBox 11"/>
          <p:cNvSpPr txBox="1">
            <a:spLocks noChangeArrowheads="1"/>
          </p:cNvSpPr>
          <p:nvPr/>
        </p:nvSpPr>
        <p:spPr bwMode="auto">
          <a:xfrm>
            <a:off x="4714876" y="321468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2</a:t>
            </a:r>
            <a:endParaRPr lang="ru-RU" dirty="0">
              <a:latin typeface="Arial" pitchFamily="34" charset="0"/>
              <a:cs typeface="Arial" pitchFamily="34" charset="0"/>
            </a:endParaRPr>
          </a:p>
        </p:txBody>
      </p:sp>
      <p:pic>
        <p:nvPicPr>
          <p:cNvPr id="13" name="Рисунок 12" descr="Италия.jpg"/>
          <p:cNvPicPr>
            <a:picLocks noChangeAspect="1"/>
          </p:cNvPicPr>
          <p:nvPr/>
        </p:nvPicPr>
        <p:blipFill>
          <a:blip r:embed="rId5"/>
          <a:srcRect t="16180" r="3448"/>
          <a:stretch>
            <a:fillRect/>
          </a:stretch>
        </p:blipFill>
        <p:spPr>
          <a:xfrm>
            <a:off x="4714876" y="3784666"/>
            <a:ext cx="4000528" cy="229705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pPr algn="just"/>
            <a:r>
              <a:rPr lang="ru-RU" b="1" dirty="0" smtClean="0">
                <a:solidFill>
                  <a:srgbClr val="FF0000"/>
                </a:solidFill>
                <a:latin typeface="Arial" pitchFamily="34" charset="0"/>
                <a:cs typeface="Arial" pitchFamily="34" charset="0"/>
              </a:rPr>
              <a:t>Вопрос 12.2</a:t>
            </a:r>
            <a:endParaRPr lang="en-US" i="1" dirty="0" smtClean="0">
              <a:latin typeface="Arial" pitchFamily="34" charset="0"/>
              <a:cs typeface="Arial" pitchFamily="34" charset="0"/>
            </a:endParaRPr>
          </a:p>
          <a:p>
            <a:pPr algn="just"/>
            <a:r>
              <a:rPr lang="ru-RU" dirty="0" smtClean="0">
                <a:solidFill>
                  <a:srgbClr val="000000"/>
                </a:solidFill>
                <a:latin typeface="Arial" pitchFamily="34" charset="0"/>
                <a:cs typeface="Arial" pitchFamily="34" charset="0"/>
              </a:rPr>
              <a:t>Определите страны Европы по контурам:</a:t>
            </a:r>
          </a:p>
          <a:p>
            <a:pPr algn="just"/>
            <a:r>
              <a:rPr lang="ru-RU" dirty="0" smtClean="0">
                <a:solidFill>
                  <a:srgbClr val="000000"/>
                </a:solidFill>
                <a:latin typeface="Arial" pitchFamily="34" charset="0"/>
                <a:cs typeface="Arial" pitchFamily="34" charset="0"/>
              </a:rPr>
              <a:t>А) Польша; Б) Норвегия; В) Нидерланды; Г) Великобритания</a:t>
            </a:r>
            <a:endParaRPr lang="ru-RU" dirty="0">
              <a:solidFill>
                <a:srgbClr val="000000"/>
              </a:solidFill>
              <a:latin typeface="Arial" pitchFamily="34" charset="0"/>
              <a:cs typeface="Arial" pitchFamily="34" charset="0"/>
            </a:endParaRPr>
          </a:p>
        </p:txBody>
      </p:sp>
      <p:pic>
        <p:nvPicPr>
          <p:cNvPr id="5" name="Рисунок 4" descr="Великобритания.jpg"/>
          <p:cNvPicPr>
            <a:picLocks noChangeAspect="1"/>
          </p:cNvPicPr>
          <p:nvPr/>
        </p:nvPicPr>
        <p:blipFill>
          <a:blip r:embed="rId2"/>
          <a:srcRect t="18668"/>
          <a:stretch>
            <a:fillRect/>
          </a:stretch>
        </p:blipFill>
        <p:spPr>
          <a:xfrm>
            <a:off x="285720" y="1357298"/>
            <a:ext cx="4071966" cy="2225299"/>
          </a:xfrm>
          <a:prstGeom prst="rect">
            <a:avLst/>
          </a:prstGeom>
        </p:spPr>
      </p:pic>
      <p:pic>
        <p:nvPicPr>
          <p:cNvPr id="6" name="Рисунок 5" descr="Нидерланды.jpg"/>
          <p:cNvPicPr>
            <a:picLocks noChangeAspect="1"/>
          </p:cNvPicPr>
          <p:nvPr/>
        </p:nvPicPr>
        <p:blipFill>
          <a:blip r:embed="rId3"/>
          <a:srcRect t="19243"/>
          <a:stretch>
            <a:fillRect/>
          </a:stretch>
        </p:blipFill>
        <p:spPr>
          <a:xfrm>
            <a:off x="4643438" y="1357298"/>
            <a:ext cx="4143404" cy="2224862"/>
          </a:xfrm>
          <a:prstGeom prst="rect">
            <a:avLst/>
          </a:prstGeom>
        </p:spPr>
      </p:pic>
      <p:pic>
        <p:nvPicPr>
          <p:cNvPr id="7" name="Рисунок 6" descr="Норвегия.jpg"/>
          <p:cNvPicPr>
            <a:picLocks noChangeAspect="1"/>
          </p:cNvPicPr>
          <p:nvPr/>
        </p:nvPicPr>
        <p:blipFill>
          <a:blip r:embed="rId4"/>
          <a:srcRect t="16270"/>
          <a:stretch>
            <a:fillRect/>
          </a:stretch>
        </p:blipFill>
        <p:spPr>
          <a:xfrm>
            <a:off x="285720" y="4032276"/>
            <a:ext cx="4071966" cy="2261020"/>
          </a:xfrm>
          <a:prstGeom prst="rect">
            <a:avLst/>
          </a:prstGeom>
        </p:spPr>
      </p:pic>
      <p:pic>
        <p:nvPicPr>
          <p:cNvPr id="8" name="Рисунок 7" descr="Польша.jpg"/>
          <p:cNvPicPr>
            <a:picLocks noChangeAspect="1"/>
          </p:cNvPicPr>
          <p:nvPr/>
        </p:nvPicPr>
        <p:blipFill>
          <a:blip r:embed="rId5"/>
          <a:srcRect t="16090"/>
          <a:stretch>
            <a:fillRect/>
          </a:stretch>
        </p:blipFill>
        <p:spPr>
          <a:xfrm>
            <a:off x="4643438" y="4000504"/>
            <a:ext cx="4187199" cy="2317657"/>
          </a:xfrm>
          <a:prstGeom prst="rect">
            <a:avLst/>
          </a:prstGeom>
        </p:spPr>
      </p:pic>
      <p:sp>
        <p:nvSpPr>
          <p:cNvPr id="9" name="TextBox 8"/>
          <p:cNvSpPr txBox="1">
            <a:spLocks noChangeArrowheads="1"/>
          </p:cNvSpPr>
          <p:nvPr/>
        </p:nvSpPr>
        <p:spPr bwMode="auto">
          <a:xfrm>
            <a:off x="285720" y="3571876"/>
            <a:ext cx="311150" cy="369888"/>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1</a:t>
            </a:r>
            <a:endParaRPr lang="ru-RU" dirty="0">
              <a:latin typeface="Arial" pitchFamily="34" charset="0"/>
              <a:cs typeface="Arial" pitchFamily="34" charset="0"/>
            </a:endParaRPr>
          </a:p>
        </p:txBody>
      </p:sp>
      <p:sp>
        <p:nvSpPr>
          <p:cNvPr id="10" name="TextBox 9"/>
          <p:cNvSpPr txBox="1">
            <a:spLocks noChangeArrowheads="1"/>
          </p:cNvSpPr>
          <p:nvPr/>
        </p:nvSpPr>
        <p:spPr bwMode="auto">
          <a:xfrm>
            <a:off x="4643438" y="6286520"/>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4</a:t>
            </a:r>
            <a:endParaRPr lang="ru-RU" dirty="0">
              <a:latin typeface="Arial" pitchFamily="34" charset="0"/>
              <a:cs typeface="Arial" pitchFamily="34" charset="0"/>
            </a:endParaRPr>
          </a:p>
        </p:txBody>
      </p:sp>
      <p:sp>
        <p:nvSpPr>
          <p:cNvPr id="11" name="TextBox 10"/>
          <p:cNvSpPr txBox="1">
            <a:spLocks noChangeArrowheads="1"/>
          </p:cNvSpPr>
          <p:nvPr/>
        </p:nvSpPr>
        <p:spPr bwMode="auto">
          <a:xfrm>
            <a:off x="285720" y="6286520"/>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3</a:t>
            </a:r>
            <a:endParaRPr lang="ru-RU" dirty="0">
              <a:latin typeface="Arial" pitchFamily="34" charset="0"/>
              <a:cs typeface="Arial" pitchFamily="34" charset="0"/>
            </a:endParaRPr>
          </a:p>
        </p:txBody>
      </p:sp>
      <p:sp>
        <p:nvSpPr>
          <p:cNvPr id="12" name="TextBox 11"/>
          <p:cNvSpPr txBox="1">
            <a:spLocks noChangeArrowheads="1"/>
          </p:cNvSpPr>
          <p:nvPr/>
        </p:nvSpPr>
        <p:spPr bwMode="auto">
          <a:xfrm>
            <a:off x="4643438" y="357187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2</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pPr algn="just"/>
            <a:r>
              <a:rPr lang="ru-RU" b="1" dirty="0" smtClean="0">
                <a:solidFill>
                  <a:srgbClr val="FF0000"/>
                </a:solidFill>
                <a:latin typeface="Arial" pitchFamily="34" charset="0"/>
                <a:cs typeface="Arial" pitchFamily="34" charset="0"/>
              </a:rPr>
              <a:t>Вопрос 12.3</a:t>
            </a:r>
            <a:endParaRPr lang="en-US" i="1" dirty="0" smtClean="0">
              <a:latin typeface="Arial" pitchFamily="34" charset="0"/>
              <a:cs typeface="Arial" pitchFamily="34" charset="0"/>
            </a:endParaRPr>
          </a:p>
          <a:p>
            <a:pPr algn="just"/>
            <a:r>
              <a:rPr lang="ru-RU" dirty="0" smtClean="0">
                <a:solidFill>
                  <a:srgbClr val="000000"/>
                </a:solidFill>
                <a:latin typeface="Arial" pitchFamily="34" charset="0"/>
                <a:cs typeface="Arial" pitchFamily="34" charset="0"/>
              </a:rPr>
              <a:t>Определите страны Европы по контурам:</a:t>
            </a:r>
          </a:p>
          <a:p>
            <a:pPr algn="just"/>
            <a:r>
              <a:rPr lang="ru-RU" dirty="0" smtClean="0">
                <a:solidFill>
                  <a:srgbClr val="000000"/>
                </a:solidFill>
                <a:latin typeface="Arial" pitchFamily="34" charset="0"/>
                <a:cs typeface="Arial" pitchFamily="34" charset="0"/>
              </a:rPr>
              <a:t>А) Румыния; Б) Испания; В) Франция; Г) Кипр</a:t>
            </a:r>
            <a:endParaRPr lang="ru-RU" dirty="0">
              <a:solidFill>
                <a:srgbClr val="000000"/>
              </a:solidFill>
              <a:latin typeface="Arial" pitchFamily="34" charset="0"/>
              <a:cs typeface="Arial" pitchFamily="34" charset="0"/>
            </a:endParaRPr>
          </a:p>
        </p:txBody>
      </p:sp>
      <p:pic>
        <p:nvPicPr>
          <p:cNvPr id="5" name="Рисунок 4" descr="Испания.jpg"/>
          <p:cNvPicPr>
            <a:picLocks noChangeAspect="1"/>
          </p:cNvPicPr>
          <p:nvPr/>
        </p:nvPicPr>
        <p:blipFill>
          <a:blip r:embed="rId2"/>
          <a:srcRect t="16000"/>
          <a:stretch>
            <a:fillRect/>
          </a:stretch>
        </p:blipFill>
        <p:spPr>
          <a:xfrm>
            <a:off x="285720" y="1214421"/>
            <a:ext cx="4071966" cy="2250303"/>
          </a:xfrm>
          <a:prstGeom prst="rect">
            <a:avLst/>
          </a:prstGeom>
        </p:spPr>
      </p:pic>
      <p:pic>
        <p:nvPicPr>
          <p:cNvPr id="6" name="Рисунок 5" descr="Кипр.jpg"/>
          <p:cNvPicPr>
            <a:picLocks noChangeAspect="1"/>
          </p:cNvPicPr>
          <p:nvPr/>
        </p:nvPicPr>
        <p:blipFill>
          <a:blip r:embed="rId3"/>
          <a:srcRect t="18668"/>
          <a:stretch>
            <a:fillRect/>
          </a:stretch>
        </p:blipFill>
        <p:spPr>
          <a:xfrm>
            <a:off x="4643438" y="1214422"/>
            <a:ext cx="4183069" cy="2286016"/>
          </a:xfrm>
          <a:prstGeom prst="rect">
            <a:avLst/>
          </a:prstGeom>
        </p:spPr>
      </p:pic>
      <p:pic>
        <p:nvPicPr>
          <p:cNvPr id="7" name="Рисунок 6" descr="Румыния.jpg"/>
          <p:cNvPicPr>
            <a:picLocks noChangeAspect="1"/>
          </p:cNvPicPr>
          <p:nvPr/>
        </p:nvPicPr>
        <p:blipFill>
          <a:blip r:embed="rId4"/>
          <a:srcRect l="1563" t="19231"/>
          <a:stretch>
            <a:fillRect/>
          </a:stretch>
        </p:blipFill>
        <p:spPr>
          <a:xfrm>
            <a:off x="285720" y="3929066"/>
            <a:ext cx="4071947" cy="2286016"/>
          </a:xfrm>
          <a:prstGeom prst="rect">
            <a:avLst/>
          </a:prstGeom>
        </p:spPr>
      </p:pic>
      <p:pic>
        <p:nvPicPr>
          <p:cNvPr id="8" name="Рисунок 7" descr="Франция.jpg"/>
          <p:cNvPicPr>
            <a:picLocks noChangeAspect="1"/>
          </p:cNvPicPr>
          <p:nvPr/>
        </p:nvPicPr>
        <p:blipFill>
          <a:blip r:embed="rId5"/>
          <a:srcRect t="18668"/>
          <a:stretch>
            <a:fillRect/>
          </a:stretch>
        </p:blipFill>
        <p:spPr>
          <a:xfrm>
            <a:off x="4643438" y="3929066"/>
            <a:ext cx="4183068" cy="2286016"/>
          </a:xfrm>
          <a:prstGeom prst="rect">
            <a:avLst/>
          </a:prstGeom>
        </p:spPr>
      </p:pic>
      <p:sp>
        <p:nvSpPr>
          <p:cNvPr id="9" name="TextBox 8"/>
          <p:cNvSpPr txBox="1">
            <a:spLocks noChangeArrowheads="1"/>
          </p:cNvSpPr>
          <p:nvPr/>
        </p:nvSpPr>
        <p:spPr bwMode="auto">
          <a:xfrm>
            <a:off x="285720" y="3429000"/>
            <a:ext cx="311150" cy="369888"/>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1</a:t>
            </a:r>
            <a:endParaRPr lang="ru-RU" dirty="0">
              <a:latin typeface="Arial" pitchFamily="34" charset="0"/>
              <a:cs typeface="Arial" pitchFamily="34" charset="0"/>
            </a:endParaRPr>
          </a:p>
        </p:txBody>
      </p:sp>
      <p:sp>
        <p:nvSpPr>
          <p:cNvPr id="10" name="TextBox 9"/>
          <p:cNvSpPr txBox="1">
            <a:spLocks noChangeArrowheads="1"/>
          </p:cNvSpPr>
          <p:nvPr/>
        </p:nvSpPr>
        <p:spPr bwMode="auto">
          <a:xfrm>
            <a:off x="285720" y="6215082"/>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3</a:t>
            </a:r>
            <a:endParaRPr lang="ru-RU" dirty="0">
              <a:latin typeface="Arial" pitchFamily="34" charset="0"/>
              <a:cs typeface="Arial" pitchFamily="34" charset="0"/>
            </a:endParaRPr>
          </a:p>
        </p:txBody>
      </p:sp>
      <p:sp>
        <p:nvSpPr>
          <p:cNvPr id="11" name="TextBox 10"/>
          <p:cNvSpPr txBox="1">
            <a:spLocks noChangeArrowheads="1"/>
          </p:cNvSpPr>
          <p:nvPr/>
        </p:nvSpPr>
        <p:spPr bwMode="auto">
          <a:xfrm>
            <a:off x="4643438" y="6215082"/>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4</a:t>
            </a:r>
            <a:endParaRPr lang="ru-RU" dirty="0">
              <a:latin typeface="Arial" pitchFamily="34" charset="0"/>
              <a:cs typeface="Arial" pitchFamily="34" charset="0"/>
            </a:endParaRPr>
          </a:p>
        </p:txBody>
      </p:sp>
      <p:sp>
        <p:nvSpPr>
          <p:cNvPr id="12" name="TextBox 11"/>
          <p:cNvSpPr txBox="1">
            <a:spLocks noChangeArrowheads="1"/>
          </p:cNvSpPr>
          <p:nvPr/>
        </p:nvSpPr>
        <p:spPr bwMode="auto">
          <a:xfrm>
            <a:off x="4643438" y="3500438"/>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2</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pPr algn="just"/>
            <a:r>
              <a:rPr lang="ru-RU" b="1" dirty="0" smtClean="0">
                <a:solidFill>
                  <a:srgbClr val="FF0000"/>
                </a:solidFill>
                <a:latin typeface="Arial" pitchFamily="34" charset="0"/>
                <a:cs typeface="Arial" pitchFamily="34" charset="0"/>
              </a:rPr>
              <a:t>Вопрос 12.4</a:t>
            </a:r>
            <a:endParaRPr lang="en-US" i="1" dirty="0" smtClean="0">
              <a:latin typeface="Arial" pitchFamily="34" charset="0"/>
              <a:cs typeface="Arial" pitchFamily="34" charset="0"/>
            </a:endParaRPr>
          </a:p>
          <a:p>
            <a:pPr algn="just"/>
            <a:r>
              <a:rPr lang="ru-RU" dirty="0" smtClean="0">
                <a:solidFill>
                  <a:srgbClr val="000000"/>
                </a:solidFill>
                <a:latin typeface="Arial" pitchFamily="34" charset="0"/>
                <a:cs typeface="Arial" pitchFamily="34" charset="0"/>
              </a:rPr>
              <a:t>Определите страны Европы по контурам:</a:t>
            </a:r>
          </a:p>
          <a:p>
            <a:pPr algn="just"/>
            <a:r>
              <a:rPr lang="ru-RU" dirty="0" smtClean="0">
                <a:solidFill>
                  <a:srgbClr val="000000"/>
                </a:solidFill>
                <a:latin typeface="Arial" pitchFamily="34" charset="0"/>
                <a:cs typeface="Arial" pitchFamily="34" charset="0"/>
              </a:rPr>
              <a:t>А) Россия; Б) Португалия; В) Венгрия; Г) Босния и Герцеговина</a:t>
            </a:r>
            <a:endParaRPr lang="ru-RU" dirty="0">
              <a:solidFill>
                <a:srgbClr val="000000"/>
              </a:solidFill>
              <a:latin typeface="Arial" pitchFamily="34" charset="0"/>
              <a:cs typeface="Arial" pitchFamily="34" charset="0"/>
            </a:endParaRPr>
          </a:p>
        </p:txBody>
      </p:sp>
      <p:pic>
        <p:nvPicPr>
          <p:cNvPr id="5" name="Рисунок 4" descr="Босния и Герцеговина.jpg"/>
          <p:cNvPicPr>
            <a:picLocks noChangeAspect="1"/>
          </p:cNvPicPr>
          <p:nvPr/>
        </p:nvPicPr>
        <p:blipFill>
          <a:blip r:embed="rId2"/>
          <a:srcRect l="1724" t="16535"/>
          <a:stretch>
            <a:fillRect/>
          </a:stretch>
        </p:blipFill>
        <p:spPr>
          <a:xfrm>
            <a:off x="357158" y="1142984"/>
            <a:ext cx="4071966" cy="2311590"/>
          </a:xfrm>
          <a:prstGeom prst="rect">
            <a:avLst/>
          </a:prstGeom>
        </p:spPr>
      </p:pic>
      <p:pic>
        <p:nvPicPr>
          <p:cNvPr id="6" name="Рисунок 5" descr="Венгрия.jpg"/>
          <p:cNvPicPr>
            <a:picLocks noChangeAspect="1"/>
          </p:cNvPicPr>
          <p:nvPr/>
        </p:nvPicPr>
        <p:blipFill>
          <a:blip r:embed="rId3"/>
          <a:srcRect t="14285"/>
          <a:stretch>
            <a:fillRect/>
          </a:stretch>
        </p:blipFill>
        <p:spPr>
          <a:xfrm>
            <a:off x="4714876" y="1142984"/>
            <a:ext cx="4071947" cy="2314587"/>
          </a:xfrm>
          <a:prstGeom prst="rect">
            <a:avLst/>
          </a:prstGeom>
        </p:spPr>
      </p:pic>
      <p:pic>
        <p:nvPicPr>
          <p:cNvPr id="7" name="Рисунок 6" descr="Россия.jpg"/>
          <p:cNvPicPr>
            <a:picLocks noChangeAspect="1"/>
          </p:cNvPicPr>
          <p:nvPr/>
        </p:nvPicPr>
        <p:blipFill>
          <a:blip r:embed="rId4"/>
          <a:srcRect t="16710" b="2603"/>
          <a:stretch>
            <a:fillRect/>
          </a:stretch>
        </p:blipFill>
        <p:spPr>
          <a:xfrm>
            <a:off x="344386" y="4000504"/>
            <a:ext cx="4084720" cy="2214578"/>
          </a:xfrm>
          <a:prstGeom prst="rect">
            <a:avLst/>
          </a:prstGeom>
        </p:spPr>
      </p:pic>
      <p:pic>
        <p:nvPicPr>
          <p:cNvPr id="8" name="Рисунок 7" descr="Португалия.jpg"/>
          <p:cNvPicPr>
            <a:picLocks noChangeAspect="1"/>
          </p:cNvPicPr>
          <p:nvPr/>
        </p:nvPicPr>
        <p:blipFill>
          <a:blip r:embed="rId5"/>
          <a:srcRect t="16000" b="1334"/>
          <a:stretch>
            <a:fillRect/>
          </a:stretch>
        </p:blipFill>
        <p:spPr>
          <a:xfrm>
            <a:off x="4714876" y="4000504"/>
            <a:ext cx="4071966" cy="2214578"/>
          </a:xfrm>
          <a:prstGeom prst="rect">
            <a:avLst/>
          </a:prstGeom>
        </p:spPr>
      </p:pic>
      <p:sp>
        <p:nvSpPr>
          <p:cNvPr id="9" name="TextBox 8"/>
          <p:cNvSpPr txBox="1">
            <a:spLocks noChangeArrowheads="1"/>
          </p:cNvSpPr>
          <p:nvPr/>
        </p:nvSpPr>
        <p:spPr bwMode="auto">
          <a:xfrm>
            <a:off x="357158" y="3429000"/>
            <a:ext cx="311150" cy="369888"/>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1</a:t>
            </a:r>
            <a:endParaRPr lang="ru-RU" dirty="0">
              <a:latin typeface="Arial" pitchFamily="34" charset="0"/>
              <a:cs typeface="Arial" pitchFamily="34" charset="0"/>
            </a:endParaRPr>
          </a:p>
        </p:txBody>
      </p:sp>
      <p:sp>
        <p:nvSpPr>
          <p:cNvPr id="10" name="TextBox 9"/>
          <p:cNvSpPr txBox="1">
            <a:spLocks noChangeArrowheads="1"/>
          </p:cNvSpPr>
          <p:nvPr/>
        </p:nvSpPr>
        <p:spPr bwMode="auto">
          <a:xfrm>
            <a:off x="357158" y="6215082"/>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3</a:t>
            </a:r>
            <a:endParaRPr lang="ru-RU" dirty="0">
              <a:latin typeface="Arial" pitchFamily="34" charset="0"/>
              <a:cs typeface="Arial" pitchFamily="34" charset="0"/>
            </a:endParaRPr>
          </a:p>
        </p:txBody>
      </p:sp>
      <p:sp>
        <p:nvSpPr>
          <p:cNvPr id="11" name="TextBox 10"/>
          <p:cNvSpPr txBox="1">
            <a:spLocks noChangeArrowheads="1"/>
          </p:cNvSpPr>
          <p:nvPr/>
        </p:nvSpPr>
        <p:spPr bwMode="auto">
          <a:xfrm>
            <a:off x="4714876" y="6215082"/>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4</a:t>
            </a:r>
            <a:endParaRPr lang="ru-RU" dirty="0">
              <a:latin typeface="Arial" pitchFamily="34" charset="0"/>
              <a:cs typeface="Arial" pitchFamily="34" charset="0"/>
            </a:endParaRPr>
          </a:p>
        </p:txBody>
      </p:sp>
      <p:sp>
        <p:nvSpPr>
          <p:cNvPr id="12" name="TextBox 11"/>
          <p:cNvSpPr txBox="1">
            <a:spLocks noChangeArrowheads="1"/>
          </p:cNvSpPr>
          <p:nvPr/>
        </p:nvSpPr>
        <p:spPr bwMode="auto">
          <a:xfrm>
            <a:off x="4714876" y="3429000"/>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2</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small.jpeg"/>
          <p:cNvPicPr>
            <a:picLocks noGrp="1" noChangeAspect="1"/>
          </p:cNvPicPr>
          <p:nvPr>
            <p:ph idx="1"/>
          </p:nvPr>
        </p:nvPicPr>
        <p:blipFill>
          <a:blip r:embed="rId2"/>
          <a:srcRect l="5769" r="10577"/>
          <a:stretch>
            <a:fillRect/>
          </a:stretch>
        </p:blipFill>
        <p:spPr>
          <a:xfrm>
            <a:off x="285720" y="4000504"/>
            <a:ext cx="4143404" cy="2509524"/>
          </a:xfrm>
        </p:spPr>
      </p:pic>
      <p:pic>
        <p:nvPicPr>
          <p:cNvPr id="5" name="Рисунок 4" descr="volkswaagen.jpg"/>
          <p:cNvPicPr>
            <a:picLocks noChangeAspect="1"/>
          </p:cNvPicPr>
          <p:nvPr/>
        </p:nvPicPr>
        <p:blipFill>
          <a:blip r:embed="rId3" cstate="print"/>
          <a:srcRect b="20082"/>
          <a:stretch>
            <a:fillRect/>
          </a:stretch>
        </p:blipFill>
        <p:spPr>
          <a:xfrm>
            <a:off x="4643438" y="964390"/>
            <a:ext cx="4214842" cy="2107422"/>
          </a:xfrm>
          <a:prstGeom prst="rect">
            <a:avLst/>
          </a:prstGeom>
        </p:spPr>
      </p:pic>
      <p:pic>
        <p:nvPicPr>
          <p:cNvPr id="6" name="Рисунок 5" descr="wolfsburg_vw.jpg"/>
          <p:cNvPicPr>
            <a:picLocks noChangeAspect="1"/>
          </p:cNvPicPr>
          <p:nvPr/>
        </p:nvPicPr>
        <p:blipFill>
          <a:blip r:embed="rId4" cstate="print"/>
          <a:srcRect t="6759" r="11361" b="10179"/>
          <a:stretch>
            <a:fillRect/>
          </a:stretch>
        </p:blipFill>
        <p:spPr>
          <a:xfrm>
            <a:off x="285719" y="928670"/>
            <a:ext cx="4155309" cy="2920385"/>
          </a:xfrm>
          <a:prstGeom prst="rect">
            <a:avLst/>
          </a:prstGeom>
        </p:spPr>
      </p:pic>
      <p:pic>
        <p:nvPicPr>
          <p:cNvPr id="7" name="Рисунок 6" descr="Wolfsburg-Volkswagen-Tower.jpg"/>
          <p:cNvPicPr>
            <a:picLocks noChangeAspect="1"/>
          </p:cNvPicPr>
          <p:nvPr/>
        </p:nvPicPr>
        <p:blipFill>
          <a:blip r:embed="rId5"/>
          <a:srcRect l="22317" t="11801"/>
          <a:stretch>
            <a:fillRect/>
          </a:stretch>
        </p:blipFill>
        <p:spPr>
          <a:xfrm>
            <a:off x="4643438" y="3286124"/>
            <a:ext cx="4214809" cy="3203576"/>
          </a:xfrm>
          <a:prstGeom prst="rect">
            <a:avLst/>
          </a:prstGeom>
        </p:spPr>
      </p:pic>
      <p:sp>
        <p:nvSpPr>
          <p:cNvPr id="9" name="Прямоугольник 8"/>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1.3</a:t>
            </a:r>
            <a:endParaRPr lang="ru-RU" i="1" dirty="0" smtClean="0">
              <a:solidFill>
                <a:srgbClr val="000000"/>
              </a:solidFill>
              <a:latin typeface="Arial" pitchFamily="34" charset="0"/>
              <a:cs typeface="Arial" pitchFamily="34" charset="0"/>
            </a:endParaRPr>
          </a:p>
          <a:p>
            <a:pPr algn="just"/>
            <a:r>
              <a:rPr lang="ru-RU" dirty="0" smtClean="0">
                <a:latin typeface="Arial" pitchFamily="34" charset="0"/>
                <a:cs typeface="Arial" pitchFamily="34" charset="0"/>
              </a:rPr>
              <a:t>Назовите город в Германии, где находится штаб-квартира </a:t>
            </a:r>
            <a:r>
              <a:rPr lang="en-US" dirty="0" smtClean="0">
                <a:latin typeface="Arial" pitchFamily="34" charset="0"/>
                <a:cs typeface="Arial" pitchFamily="34" charset="0"/>
              </a:rPr>
              <a:t>Volkswagen</a:t>
            </a:r>
            <a:r>
              <a:rPr lang="ru-RU" dirty="0" smtClean="0">
                <a:latin typeface="Arial" pitchFamily="34" charset="0"/>
                <a:cs typeface="Arial" pitchFamily="34" charset="0"/>
              </a:rPr>
              <a:t>:</a:t>
            </a:r>
            <a:endParaRPr lang="en-US" dirty="0" smtClean="0">
              <a:latin typeface="Arial" pitchFamily="34" charset="0"/>
              <a:cs typeface="Arial" pitchFamily="34" charset="0"/>
            </a:endParaRPr>
          </a:p>
          <a:p>
            <a:pPr algn="just"/>
            <a:r>
              <a:rPr lang="ru-RU" dirty="0" smtClean="0">
                <a:latin typeface="Arial" pitchFamily="34" charset="0"/>
                <a:cs typeface="Arial" pitchFamily="34" charset="0"/>
              </a:rPr>
              <a:t>А)  Штутгарт; Б) Рюссельсхайм; В) Мюнхен; Г) Вольфсбург; Д) Ингольштадт.</a:t>
            </a:r>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l="10000" t="12500" r="12500" b="12500"/>
          <a:stretch>
            <a:fillRect/>
          </a:stretch>
        </p:blipFill>
        <p:spPr bwMode="auto">
          <a:xfrm>
            <a:off x="5286380" y="1142984"/>
            <a:ext cx="2321735" cy="2246840"/>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a:off x="1229906" y="4000504"/>
            <a:ext cx="2584834" cy="2494665"/>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a:srcRect t="12500" b="11250"/>
          <a:stretch>
            <a:fillRect/>
          </a:stretch>
        </p:blipFill>
        <p:spPr bwMode="auto">
          <a:xfrm>
            <a:off x="1000100" y="1142984"/>
            <a:ext cx="2810656" cy="2143140"/>
          </a:xfrm>
          <a:prstGeom prst="rect">
            <a:avLst/>
          </a:prstGeom>
          <a:noFill/>
          <a:ln w="9525">
            <a:noFill/>
            <a:miter lim="800000"/>
            <a:headEnd/>
            <a:tailEnd/>
          </a:ln>
          <a:effectLst/>
        </p:spPr>
      </p:pic>
      <p:pic>
        <p:nvPicPr>
          <p:cNvPr id="4102" name="Picture 6"/>
          <p:cNvPicPr>
            <a:picLocks noChangeAspect="1" noChangeArrowheads="1"/>
          </p:cNvPicPr>
          <p:nvPr/>
        </p:nvPicPr>
        <p:blipFill>
          <a:blip r:embed="rId5"/>
          <a:srcRect/>
          <a:stretch>
            <a:fillRect/>
          </a:stretch>
        </p:blipFill>
        <p:spPr bwMode="auto">
          <a:xfrm>
            <a:off x="4762410" y="4071942"/>
            <a:ext cx="3362418" cy="2519363"/>
          </a:xfrm>
          <a:prstGeom prst="rect">
            <a:avLst/>
          </a:prstGeom>
          <a:noFill/>
          <a:ln w="9525">
            <a:noFill/>
            <a:miter lim="800000"/>
            <a:headEnd/>
            <a:tailEnd/>
          </a:ln>
          <a:effectLst/>
        </p:spPr>
      </p:pic>
      <p:sp>
        <p:nvSpPr>
          <p:cNvPr id="9" name="Прямоугольник 8"/>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13.1</a:t>
            </a:r>
            <a:r>
              <a:rPr lang="ru-RU" b="1" dirty="0" smtClean="0"/>
              <a:t> </a:t>
            </a:r>
          </a:p>
          <a:p>
            <a:pPr algn="just"/>
            <a:r>
              <a:rPr lang="ru-RU" dirty="0" smtClean="0">
                <a:latin typeface="Arial" pitchFamily="34" charset="0"/>
                <a:cs typeface="Arial" pitchFamily="34" charset="0"/>
              </a:rPr>
              <a:t>Установите соответствие: автомобильная марка – страна</a:t>
            </a:r>
          </a:p>
          <a:p>
            <a:pPr algn="just"/>
            <a:r>
              <a:rPr lang="ru-RU" dirty="0" smtClean="0">
                <a:latin typeface="Arial" pitchFamily="34" charset="0"/>
                <a:cs typeface="Arial" pitchFamily="34" charset="0"/>
              </a:rPr>
              <a:t>А) Испания; Б) Румыния; В) Чехия; Г) Италия </a:t>
            </a:r>
            <a:endParaRPr lang="ru-RU" dirty="0"/>
          </a:p>
        </p:txBody>
      </p:sp>
      <p:sp>
        <p:nvSpPr>
          <p:cNvPr id="10" name="Text Box 45"/>
          <p:cNvSpPr txBox="1">
            <a:spLocks noChangeArrowheads="1"/>
          </p:cNvSpPr>
          <p:nvPr/>
        </p:nvSpPr>
        <p:spPr bwMode="auto">
          <a:xfrm>
            <a:off x="428596" y="3000372"/>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1</a:t>
            </a:r>
          </a:p>
        </p:txBody>
      </p:sp>
      <p:sp>
        <p:nvSpPr>
          <p:cNvPr id="11" name="Text Box 45"/>
          <p:cNvSpPr txBox="1">
            <a:spLocks noChangeArrowheads="1"/>
          </p:cNvSpPr>
          <p:nvPr/>
        </p:nvSpPr>
        <p:spPr bwMode="auto">
          <a:xfrm>
            <a:off x="5072066" y="5929330"/>
            <a:ext cx="301686" cy="369332"/>
          </a:xfrm>
          <a:prstGeom prst="rect">
            <a:avLst/>
          </a:prstGeom>
          <a:solidFill>
            <a:schemeClr val="bg1"/>
          </a:solidFill>
          <a:ln w="9525">
            <a:noFill/>
            <a:miter lim="800000"/>
            <a:headEnd/>
            <a:tailEnd/>
          </a:ln>
        </p:spPr>
        <p:txBody>
          <a:bodyPr wrap="none">
            <a:spAutoFit/>
          </a:bodyPr>
          <a:lstStyle/>
          <a:p>
            <a:r>
              <a:rPr lang="ru-RU" b="1" dirty="0">
                <a:solidFill>
                  <a:srgbClr val="000000"/>
                </a:solidFill>
              </a:rPr>
              <a:t>4</a:t>
            </a:r>
          </a:p>
        </p:txBody>
      </p:sp>
      <p:sp>
        <p:nvSpPr>
          <p:cNvPr id="12" name="Text Box 45"/>
          <p:cNvSpPr txBox="1">
            <a:spLocks noChangeArrowheads="1"/>
          </p:cNvSpPr>
          <p:nvPr/>
        </p:nvSpPr>
        <p:spPr bwMode="auto">
          <a:xfrm>
            <a:off x="642910" y="5857892"/>
            <a:ext cx="301686" cy="369332"/>
          </a:xfrm>
          <a:prstGeom prst="rect">
            <a:avLst/>
          </a:prstGeom>
          <a:solidFill>
            <a:schemeClr val="bg1"/>
          </a:solidFill>
          <a:ln w="9525">
            <a:noFill/>
            <a:miter lim="800000"/>
            <a:headEnd/>
            <a:tailEnd/>
          </a:ln>
        </p:spPr>
        <p:txBody>
          <a:bodyPr wrap="none">
            <a:spAutoFit/>
          </a:bodyPr>
          <a:lstStyle/>
          <a:p>
            <a:r>
              <a:rPr lang="ru-RU" b="1" dirty="0">
                <a:solidFill>
                  <a:srgbClr val="000000"/>
                </a:solidFill>
              </a:rPr>
              <a:t>3</a:t>
            </a:r>
          </a:p>
        </p:txBody>
      </p:sp>
      <p:sp>
        <p:nvSpPr>
          <p:cNvPr id="13" name="Text Box 45"/>
          <p:cNvSpPr txBox="1">
            <a:spLocks noChangeArrowheads="1"/>
          </p:cNvSpPr>
          <p:nvPr/>
        </p:nvSpPr>
        <p:spPr bwMode="auto">
          <a:xfrm>
            <a:off x="4786314" y="2928934"/>
            <a:ext cx="301686" cy="369332"/>
          </a:xfrm>
          <a:prstGeom prst="rect">
            <a:avLst/>
          </a:prstGeom>
          <a:solidFill>
            <a:schemeClr val="bg1"/>
          </a:solidFill>
          <a:ln w="9525">
            <a:noFill/>
            <a:miter lim="800000"/>
            <a:headEnd/>
            <a:tailEnd/>
          </a:ln>
        </p:spPr>
        <p:txBody>
          <a:bodyPr wrap="none">
            <a:spAutoFit/>
          </a:bodyPr>
          <a:lstStyle/>
          <a:p>
            <a:r>
              <a:rPr lang="ru-RU" b="1" dirty="0">
                <a:solidFill>
                  <a:srgbClr val="000000"/>
                </a:solidFill>
              </a:rPr>
              <a:t>2</a:t>
            </a:r>
          </a:p>
        </p:txBody>
      </p:sp>
    </p:spTree>
  </p:cSld>
  <p:clrMapOvr>
    <a:masterClrMapping/>
  </p:clrMapOvr>
  <p:transition advClick="0" advTm="72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13.2</a:t>
            </a:r>
            <a:r>
              <a:rPr lang="ru-RU" b="1" dirty="0" smtClean="0"/>
              <a:t> </a:t>
            </a:r>
          </a:p>
          <a:p>
            <a:pPr algn="just"/>
            <a:r>
              <a:rPr lang="ru-RU" dirty="0" smtClean="0">
                <a:latin typeface="Arial" pitchFamily="34" charset="0"/>
                <a:cs typeface="Arial" pitchFamily="34" charset="0"/>
              </a:rPr>
              <a:t>Установите соответствие: автомобильная марка – страна</a:t>
            </a:r>
          </a:p>
          <a:p>
            <a:pPr algn="just"/>
            <a:r>
              <a:rPr lang="ru-RU" dirty="0" smtClean="0">
                <a:latin typeface="Arial" pitchFamily="34" charset="0"/>
                <a:cs typeface="Arial" pitchFamily="34" charset="0"/>
              </a:rPr>
              <a:t>А) Китай; Б) Япония; В) Германия; Г) Франция</a:t>
            </a:r>
            <a:endParaRPr lang="ru-RU" dirty="0"/>
          </a:p>
        </p:txBody>
      </p:sp>
      <p:pic>
        <p:nvPicPr>
          <p:cNvPr id="5" name="Рисунок 4" descr="Porshe.jpeg"/>
          <p:cNvPicPr>
            <a:picLocks noChangeAspect="1"/>
          </p:cNvPicPr>
          <p:nvPr/>
        </p:nvPicPr>
        <p:blipFill>
          <a:blip r:embed="rId2"/>
          <a:stretch>
            <a:fillRect/>
          </a:stretch>
        </p:blipFill>
        <p:spPr>
          <a:xfrm>
            <a:off x="571472" y="874792"/>
            <a:ext cx="3429024" cy="2574490"/>
          </a:xfrm>
          <a:prstGeom prst="rect">
            <a:avLst/>
          </a:prstGeom>
        </p:spPr>
      </p:pic>
      <p:pic>
        <p:nvPicPr>
          <p:cNvPr id="6" name="Рисунок 5" descr="Грейт Волл.png"/>
          <p:cNvPicPr>
            <a:picLocks noChangeAspect="1"/>
          </p:cNvPicPr>
          <p:nvPr/>
        </p:nvPicPr>
        <p:blipFill>
          <a:blip r:embed="rId3"/>
          <a:srcRect l="4651" t="13953" r="4651" b="13954"/>
          <a:stretch>
            <a:fillRect/>
          </a:stretch>
        </p:blipFill>
        <p:spPr>
          <a:xfrm>
            <a:off x="5108936" y="915848"/>
            <a:ext cx="3161708" cy="2513152"/>
          </a:xfrm>
          <a:prstGeom prst="rect">
            <a:avLst/>
          </a:prstGeom>
        </p:spPr>
      </p:pic>
      <p:pic>
        <p:nvPicPr>
          <p:cNvPr id="7" name="Рисунок 6" descr="Пежо.jpg"/>
          <p:cNvPicPr>
            <a:picLocks noChangeAspect="1"/>
          </p:cNvPicPr>
          <p:nvPr/>
        </p:nvPicPr>
        <p:blipFill>
          <a:blip r:embed="rId4"/>
          <a:stretch>
            <a:fillRect/>
          </a:stretch>
        </p:blipFill>
        <p:spPr>
          <a:xfrm>
            <a:off x="5072066" y="3786190"/>
            <a:ext cx="3381372" cy="2565616"/>
          </a:xfrm>
          <a:prstGeom prst="rect">
            <a:avLst/>
          </a:prstGeom>
        </p:spPr>
      </p:pic>
      <p:pic>
        <p:nvPicPr>
          <p:cNvPr id="8" name="Рисунок 7" descr="Тойота.jpg"/>
          <p:cNvPicPr>
            <a:picLocks noChangeAspect="1"/>
          </p:cNvPicPr>
          <p:nvPr/>
        </p:nvPicPr>
        <p:blipFill>
          <a:blip r:embed="rId5"/>
          <a:stretch>
            <a:fillRect/>
          </a:stretch>
        </p:blipFill>
        <p:spPr>
          <a:xfrm>
            <a:off x="642910" y="3714752"/>
            <a:ext cx="3071834" cy="2603249"/>
          </a:xfrm>
          <a:prstGeom prst="rect">
            <a:avLst/>
          </a:prstGeom>
        </p:spPr>
      </p:pic>
      <p:sp>
        <p:nvSpPr>
          <p:cNvPr id="9" name="TextBox 8"/>
          <p:cNvSpPr txBox="1">
            <a:spLocks noChangeArrowheads="1"/>
          </p:cNvSpPr>
          <p:nvPr/>
        </p:nvSpPr>
        <p:spPr bwMode="auto">
          <a:xfrm>
            <a:off x="928662" y="5143512"/>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3</a:t>
            </a:r>
            <a:endParaRPr lang="ru-RU" dirty="0">
              <a:latin typeface="Arial" pitchFamily="34" charset="0"/>
              <a:cs typeface="Arial" pitchFamily="34" charset="0"/>
            </a:endParaRPr>
          </a:p>
        </p:txBody>
      </p:sp>
      <p:sp>
        <p:nvSpPr>
          <p:cNvPr id="10" name="TextBox 9"/>
          <p:cNvSpPr txBox="1">
            <a:spLocks noChangeArrowheads="1"/>
          </p:cNvSpPr>
          <p:nvPr/>
        </p:nvSpPr>
        <p:spPr bwMode="auto">
          <a:xfrm>
            <a:off x="5357818" y="5143512"/>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4</a:t>
            </a:r>
            <a:endParaRPr lang="ru-RU" dirty="0">
              <a:latin typeface="Arial" pitchFamily="34" charset="0"/>
              <a:cs typeface="Arial" pitchFamily="34" charset="0"/>
            </a:endParaRPr>
          </a:p>
        </p:txBody>
      </p:sp>
      <p:sp>
        <p:nvSpPr>
          <p:cNvPr id="11" name="TextBox 10"/>
          <p:cNvSpPr txBox="1">
            <a:spLocks noChangeArrowheads="1"/>
          </p:cNvSpPr>
          <p:nvPr/>
        </p:nvSpPr>
        <p:spPr bwMode="auto">
          <a:xfrm>
            <a:off x="1142976" y="2643182"/>
            <a:ext cx="311150" cy="369888"/>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1</a:t>
            </a:r>
            <a:endParaRPr lang="ru-RU" dirty="0">
              <a:latin typeface="Arial" pitchFamily="34" charset="0"/>
              <a:cs typeface="Arial" pitchFamily="34" charset="0"/>
            </a:endParaRPr>
          </a:p>
        </p:txBody>
      </p:sp>
      <p:sp>
        <p:nvSpPr>
          <p:cNvPr id="12" name="TextBox 11"/>
          <p:cNvSpPr txBox="1">
            <a:spLocks noChangeArrowheads="1"/>
          </p:cNvSpPr>
          <p:nvPr/>
        </p:nvSpPr>
        <p:spPr bwMode="auto">
          <a:xfrm>
            <a:off x="5357818" y="2285992"/>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2</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13.3</a:t>
            </a:r>
            <a:endParaRPr lang="ru-RU" b="1" dirty="0" smtClean="0"/>
          </a:p>
          <a:p>
            <a:pPr algn="just"/>
            <a:r>
              <a:rPr lang="ru-RU" dirty="0" smtClean="0">
                <a:latin typeface="Arial" pitchFamily="34" charset="0"/>
                <a:cs typeface="Arial" pitchFamily="34" charset="0"/>
              </a:rPr>
              <a:t>Установите соответствие: автомобильная марка – страна</a:t>
            </a:r>
          </a:p>
          <a:p>
            <a:pPr algn="just"/>
            <a:r>
              <a:rPr lang="ru-RU" dirty="0" smtClean="0">
                <a:latin typeface="Arial" pitchFamily="34" charset="0"/>
                <a:cs typeface="Arial" pitchFamily="34" charset="0"/>
              </a:rPr>
              <a:t>А) Швеция; Б) Республика Корея; В) Франция; Г) США</a:t>
            </a:r>
            <a:endParaRPr lang="ru-RU" dirty="0"/>
          </a:p>
        </p:txBody>
      </p:sp>
      <p:pic>
        <p:nvPicPr>
          <p:cNvPr id="5" name="Рисунок 4" descr="Киа.png"/>
          <p:cNvPicPr>
            <a:picLocks noChangeAspect="1"/>
          </p:cNvPicPr>
          <p:nvPr/>
        </p:nvPicPr>
        <p:blipFill>
          <a:blip r:embed="rId2"/>
          <a:srcRect t="17073" b="17073"/>
          <a:stretch>
            <a:fillRect/>
          </a:stretch>
        </p:blipFill>
        <p:spPr>
          <a:xfrm>
            <a:off x="785786" y="1428736"/>
            <a:ext cx="3145918" cy="2071702"/>
          </a:xfrm>
          <a:prstGeom prst="rect">
            <a:avLst/>
          </a:prstGeom>
        </p:spPr>
      </p:pic>
      <p:pic>
        <p:nvPicPr>
          <p:cNvPr id="6" name="Рисунок 5" descr="Ситроен.jpg"/>
          <p:cNvPicPr>
            <a:picLocks noChangeAspect="1"/>
          </p:cNvPicPr>
          <p:nvPr/>
        </p:nvPicPr>
        <p:blipFill>
          <a:blip r:embed="rId3"/>
          <a:stretch>
            <a:fillRect/>
          </a:stretch>
        </p:blipFill>
        <p:spPr>
          <a:xfrm>
            <a:off x="4500562" y="1070480"/>
            <a:ext cx="3234580" cy="2429958"/>
          </a:xfrm>
          <a:prstGeom prst="rect">
            <a:avLst/>
          </a:prstGeom>
        </p:spPr>
      </p:pic>
      <p:pic>
        <p:nvPicPr>
          <p:cNvPr id="7" name="Рисунок 6" descr="buick.jpg"/>
          <p:cNvPicPr>
            <a:picLocks noChangeAspect="1"/>
          </p:cNvPicPr>
          <p:nvPr/>
        </p:nvPicPr>
        <p:blipFill>
          <a:blip r:embed="rId4"/>
          <a:stretch>
            <a:fillRect/>
          </a:stretch>
        </p:blipFill>
        <p:spPr>
          <a:xfrm>
            <a:off x="857224" y="3714752"/>
            <a:ext cx="3095616" cy="2422656"/>
          </a:xfrm>
          <a:prstGeom prst="rect">
            <a:avLst/>
          </a:prstGeom>
        </p:spPr>
      </p:pic>
      <p:pic>
        <p:nvPicPr>
          <p:cNvPr id="8" name="Рисунок 7" descr="скания.jpeg"/>
          <p:cNvPicPr>
            <a:picLocks noChangeAspect="1"/>
          </p:cNvPicPr>
          <p:nvPr/>
        </p:nvPicPr>
        <p:blipFill>
          <a:blip r:embed="rId5"/>
          <a:stretch>
            <a:fillRect/>
          </a:stretch>
        </p:blipFill>
        <p:spPr>
          <a:xfrm>
            <a:off x="4500562" y="3929066"/>
            <a:ext cx="3405190" cy="2553893"/>
          </a:xfrm>
          <a:prstGeom prst="rect">
            <a:avLst/>
          </a:prstGeom>
        </p:spPr>
      </p:pic>
      <p:sp>
        <p:nvSpPr>
          <p:cNvPr id="9" name="TextBox 8"/>
          <p:cNvSpPr txBox="1">
            <a:spLocks noChangeArrowheads="1"/>
          </p:cNvSpPr>
          <p:nvPr/>
        </p:nvSpPr>
        <p:spPr bwMode="auto">
          <a:xfrm>
            <a:off x="4857752" y="392906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4</a:t>
            </a:r>
            <a:endParaRPr lang="ru-RU" dirty="0">
              <a:latin typeface="Arial" pitchFamily="34" charset="0"/>
              <a:cs typeface="Arial" pitchFamily="34" charset="0"/>
            </a:endParaRPr>
          </a:p>
        </p:txBody>
      </p:sp>
      <p:sp>
        <p:nvSpPr>
          <p:cNvPr id="10" name="TextBox 9"/>
          <p:cNvSpPr txBox="1">
            <a:spLocks noChangeArrowheads="1"/>
          </p:cNvSpPr>
          <p:nvPr/>
        </p:nvSpPr>
        <p:spPr bwMode="auto">
          <a:xfrm>
            <a:off x="1071538" y="392906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3</a:t>
            </a:r>
            <a:endParaRPr lang="ru-RU" dirty="0">
              <a:latin typeface="Arial" pitchFamily="34" charset="0"/>
              <a:cs typeface="Arial" pitchFamily="34" charset="0"/>
            </a:endParaRPr>
          </a:p>
        </p:txBody>
      </p:sp>
      <p:sp>
        <p:nvSpPr>
          <p:cNvPr id="11" name="TextBox 10"/>
          <p:cNvSpPr txBox="1">
            <a:spLocks noChangeArrowheads="1"/>
          </p:cNvSpPr>
          <p:nvPr/>
        </p:nvSpPr>
        <p:spPr bwMode="auto">
          <a:xfrm>
            <a:off x="928662" y="1428736"/>
            <a:ext cx="311150" cy="369888"/>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1</a:t>
            </a:r>
            <a:endParaRPr lang="ru-RU" dirty="0">
              <a:latin typeface="Arial" pitchFamily="34" charset="0"/>
              <a:cs typeface="Arial" pitchFamily="34" charset="0"/>
            </a:endParaRPr>
          </a:p>
        </p:txBody>
      </p:sp>
      <p:sp>
        <p:nvSpPr>
          <p:cNvPr id="12" name="TextBox 11"/>
          <p:cNvSpPr txBox="1">
            <a:spLocks noChangeArrowheads="1"/>
          </p:cNvSpPr>
          <p:nvPr/>
        </p:nvSpPr>
        <p:spPr bwMode="auto">
          <a:xfrm>
            <a:off x="4857752" y="142873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2</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14.1</a:t>
            </a:r>
            <a:r>
              <a:rPr lang="ru-RU" i="1" dirty="0" smtClean="0">
                <a:solidFill>
                  <a:srgbClr val="000000"/>
                </a:solidFill>
                <a:latin typeface="Arial" pitchFamily="34" charset="0"/>
                <a:cs typeface="Arial" pitchFamily="34" charset="0"/>
              </a:rPr>
              <a:t> </a:t>
            </a:r>
          </a:p>
          <a:p>
            <a:pPr algn="just"/>
            <a:r>
              <a:rPr lang="ru-RU" dirty="0" smtClean="0">
                <a:solidFill>
                  <a:srgbClr val="000000"/>
                </a:solidFill>
                <a:latin typeface="Arial" pitchFamily="34" charset="0"/>
                <a:cs typeface="Arial" pitchFamily="34" charset="0"/>
              </a:rPr>
              <a:t>Определите члены какой международной организации выделены на карте:</a:t>
            </a:r>
          </a:p>
          <a:p>
            <a:pPr algn="just"/>
            <a:r>
              <a:rPr lang="ru-RU" dirty="0" smtClean="0">
                <a:solidFill>
                  <a:srgbClr val="000000"/>
                </a:solidFill>
                <a:latin typeface="Arial" pitchFamily="34" charset="0"/>
                <a:cs typeface="Arial" pitchFamily="34" charset="0"/>
              </a:rPr>
              <a:t>А) ОПЕК; Б) НАТО; В) Содружество Наций; Г) АСЕАН; Д) ЛАГ; Е) БРИКС</a:t>
            </a:r>
            <a:endParaRPr lang="ru-RU" dirty="0"/>
          </a:p>
        </p:txBody>
      </p:sp>
      <p:pic>
        <p:nvPicPr>
          <p:cNvPr id="6" name="Рисунок 5" descr="550px-North_Atlantic_Treaty_Organization_(orthographic_projection).svg.png"/>
          <p:cNvPicPr>
            <a:picLocks noChangeAspect="1"/>
          </p:cNvPicPr>
          <p:nvPr/>
        </p:nvPicPr>
        <p:blipFill>
          <a:blip r:embed="rId2"/>
          <a:stretch>
            <a:fillRect/>
          </a:stretch>
        </p:blipFill>
        <p:spPr>
          <a:xfrm>
            <a:off x="1714480" y="1000108"/>
            <a:ext cx="5572164" cy="557216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14.2</a:t>
            </a:r>
            <a:r>
              <a:rPr lang="ru-RU" i="1" dirty="0" smtClean="0">
                <a:solidFill>
                  <a:srgbClr val="000000"/>
                </a:solidFill>
                <a:latin typeface="Arial" pitchFamily="34" charset="0"/>
                <a:cs typeface="Arial" pitchFamily="34" charset="0"/>
              </a:rPr>
              <a:t> </a:t>
            </a:r>
          </a:p>
          <a:p>
            <a:pPr algn="just"/>
            <a:r>
              <a:rPr lang="ru-RU" dirty="0" smtClean="0">
                <a:solidFill>
                  <a:srgbClr val="000000"/>
                </a:solidFill>
                <a:latin typeface="Arial" pitchFamily="34" charset="0"/>
                <a:cs typeface="Arial" pitchFamily="34" charset="0"/>
              </a:rPr>
              <a:t>Определите члены какой международной организации выделены на карте:</a:t>
            </a:r>
          </a:p>
          <a:p>
            <a:pPr algn="just"/>
            <a:r>
              <a:rPr lang="ru-RU" dirty="0" smtClean="0">
                <a:solidFill>
                  <a:srgbClr val="000000"/>
                </a:solidFill>
                <a:latin typeface="Arial" pitchFamily="34" charset="0"/>
                <a:cs typeface="Arial" pitchFamily="34" charset="0"/>
              </a:rPr>
              <a:t>А) ОПЕК; Б) НАТО; В) Содружество Наций; Г) АСЕАН; Д) ЛАГ; Е) БРИКС  </a:t>
            </a:r>
            <a:endParaRPr lang="ru-RU" dirty="0"/>
          </a:p>
        </p:txBody>
      </p:sp>
      <p:pic>
        <p:nvPicPr>
          <p:cNvPr id="9" name="Рисунок 8" descr="Commonwealth_of_Nations.svg.png"/>
          <p:cNvPicPr>
            <a:picLocks noChangeAspect="1"/>
          </p:cNvPicPr>
          <p:nvPr/>
        </p:nvPicPr>
        <p:blipFill>
          <a:blip r:embed="rId2"/>
          <a:srcRect l="2925" r="5319"/>
          <a:stretch>
            <a:fillRect/>
          </a:stretch>
        </p:blipFill>
        <p:spPr>
          <a:xfrm>
            <a:off x="-30362" y="1157287"/>
            <a:ext cx="9145448" cy="505779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14.3</a:t>
            </a:r>
            <a:r>
              <a:rPr lang="ru-RU" i="1" dirty="0" smtClean="0">
                <a:solidFill>
                  <a:srgbClr val="000000"/>
                </a:solidFill>
                <a:latin typeface="Arial" pitchFamily="34" charset="0"/>
                <a:cs typeface="Arial" pitchFamily="34" charset="0"/>
              </a:rPr>
              <a:t> </a:t>
            </a:r>
          </a:p>
          <a:p>
            <a:pPr algn="just"/>
            <a:r>
              <a:rPr lang="ru-RU" dirty="0" smtClean="0">
                <a:solidFill>
                  <a:srgbClr val="000000"/>
                </a:solidFill>
                <a:latin typeface="Arial" pitchFamily="34" charset="0"/>
                <a:cs typeface="Arial" pitchFamily="34" charset="0"/>
              </a:rPr>
              <a:t>Определите члены какой международной организации выделены на карте:</a:t>
            </a:r>
          </a:p>
          <a:p>
            <a:pPr algn="just"/>
            <a:r>
              <a:rPr lang="ru-RU" dirty="0" smtClean="0">
                <a:solidFill>
                  <a:srgbClr val="000000"/>
                </a:solidFill>
                <a:latin typeface="Arial" pitchFamily="34" charset="0"/>
                <a:cs typeface="Arial" pitchFamily="34" charset="0"/>
              </a:rPr>
              <a:t>А) ОПЕК; Б) НАТО; В) Содружество Наций; Г) АСЕАН; Д) ЛАГ; Е) БРИКС  </a:t>
            </a:r>
            <a:endParaRPr lang="ru-RU" dirty="0"/>
          </a:p>
        </p:txBody>
      </p:sp>
      <p:pic>
        <p:nvPicPr>
          <p:cNvPr id="6" name="Рисунок 5" descr="OPEC_Map.svg.png"/>
          <p:cNvPicPr>
            <a:picLocks noChangeAspect="1"/>
          </p:cNvPicPr>
          <p:nvPr/>
        </p:nvPicPr>
        <p:blipFill>
          <a:blip r:embed="rId2"/>
          <a:srcRect l="2925" r="2127"/>
          <a:stretch>
            <a:fillRect/>
          </a:stretch>
        </p:blipFill>
        <p:spPr>
          <a:xfrm>
            <a:off x="1" y="1500174"/>
            <a:ext cx="9144000" cy="425180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0" y="0"/>
            <a:ext cx="9144000" cy="923330"/>
          </a:xfrm>
          <a:prstGeom prst="rect">
            <a:avLst/>
          </a:prstGeom>
          <a:solidFill>
            <a:schemeClr val="bg1"/>
          </a:solidFill>
          <a:ln w="9525">
            <a:noFill/>
            <a:miter lim="800000"/>
            <a:headEnd/>
            <a:tailEnd/>
          </a:ln>
          <a:effectLst/>
        </p:spPr>
        <p:txBody>
          <a:bodyPr>
            <a:spAutoFit/>
          </a:bodyPr>
          <a:lstStyle/>
          <a:p>
            <a:pPr algn="just"/>
            <a:r>
              <a:rPr lang="ru-RU" b="1" dirty="0" smtClean="0">
                <a:solidFill>
                  <a:srgbClr val="FF0000"/>
                </a:solidFill>
                <a:latin typeface="Arial" pitchFamily="34" charset="0"/>
                <a:cs typeface="Arial" pitchFamily="34" charset="0"/>
              </a:rPr>
              <a:t>Вопрос 15.1</a:t>
            </a:r>
          </a:p>
          <a:p>
            <a:pPr algn="just"/>
            <a:r>
              <a:rPr lang="ru-RU" dirty="0" smtClean="0">
                <a:solidFill>
                  <a:srgbClr val="000000"/>
                </a:solidFill>
                <a:latin typeface="Arial" pitchFamily="34" charset="0"/>
                <a:cs typeface="Arial" pitchFamily="34" charset="0"/>
              </a:rPr>
              <a:t>Установите </a:t>
            </a:r>
            <a:r>
              <a:rPr lang="ru-RU" dirty="0">
                <a:solidFill>
                  <a:srgbClr val="000000"/>
                </a:solidFill>
                <a:latin typeface="Arial" pitchFamily="34" charset="0"/>
                <a:cs typeface="Arial" pitchFamily="34" charset="0"/>
              </a:rPr>
              <a:t>соответствие между полезными </a:t>
            </a:r>
            <a:r>
              <a:rPr lang="ru-RU" dirty="0" smtClean="0">
                <a:solidFill>
                  <a:srgbClr val="000000"/>
                </a:solidFill>
                <a:latin typeface="Arial" pitchFamily="34" charset="0"/>
                <a:cs typeface="Arial" pitchFamily="34" charset="0"/>
              </a:rPr>
              <a:t>ископаемыми, изображенными на слайде: </a:t>
            </a:r>
            <a:r>
              <a:rPr lang="ru-RU" dirty="0" smtClean="0">
                <a:latin typeface="Arial" pitchFamily="34" charset="0"/>
                <a:cs typeface="Arial" pitchFamily="34" charset="0"/>
              </a:rPr>
              <a:t>А) магнетит</a:t>
            </a:r>
            <a:r>
              <a:rPr lang="ru-RU" dirty="0">
                <a:latin typeface="Arial" pitchFamily="34" charset="0"/>
                <a:cs typeface="Arial" pitchFamily="34" charset="0"/>
              </a:rPr>
              <a:t>; </a:t>
            </a:r>
            <a:r>
              <a:rPr lang="ru-RU" dirty="0" smtClean="0">
                <a:latin typeface="Arial" pitchFamily="34" charset="0"/>
                <a:cs typeface="Arial" pitchFamily="34" charset="0"/>
              </a:rPr>
              <a:t>Б) </a:t>
            </a:r>
            <a:r>
              <a:rPr lang="ru-RU" dirty="0">
                <a:latin typeface="Arial" pitchFamily="34" charset="0"/>
                <a:cs typeface="Arial" pitchFamily="34" charset="0"/>
              </a:rPr>
              <a:t>лимонит; </a:t>
            </a:r>
            <a:r>
              <a:rPr lang="ru-RU" dirty="0" smtClean="0">
                <a:latin typeface="Arial" pitchFamily="34" charset="0"/>
                <a:cs typeface="Arial" pitchFamily="34" charset="0"/>
              </a:rPr>
              <a:t>В) </a:t>
            </a:r>
            <a:r>
              <a:rPr lang="ru-RU" dirty="0">
                <a:latin typeface="Arial" pitchFamily="34" charset="0"/>
                <a:cs typeface="Arial" pitchFamily="34" charset="0"/>
              </a:rPr>
              <a:t>халькопирит; </a:t>
            </a:r>
            <a:r>
              <a:rPr lang="ru-RU" dirty="0" smtClean="0">
                <a:latin typeface="Arial" pitchFamily="34" charset="0"/>
                <a:cs typeface="Arial" pitchFamily="34" charset="0"/>
              </a:rPr>
              <a:t>Г) боксит.</a:t>
            </a:r>
            <a:endParaRPr lang="ru-RU" b="0" dirty="0">
              <a:latin typeface="Arial" pitchFamily="34" charset="0"/>
              <a:cs typeface="Arial" pitchFamily="34" charset="0"/>
            </a:endParaRPr>
          </a:p>
        </p:txBody>
      </p:sp>
      <p:pic>
        <p:nvPicPr>
          <p:cNvPr id="58380" name="Picture 12" descr="Лимонит"/>
          <p:cNvPicPr>
            <a:picLocks noChangeAspect="1" noChangeArrowheads="1"/>
          </p:cNvPicPr>
          <p:nvPr/>
        </p:nvPicPr>
        <p:blipFill>
          <a:blip r:embed="rId3"/>
          <a:srcRect l="7715" t="4868" r="13480" b="11736"/>
          <a:stretch>
            <a:fillRect/>
          </a:stretch>
        </p:blipFill>
        <p:spPr bwMode="auto">
          <a:xfrm>
            <a:off x="857224" y="1000108"/>
            <a:ext cx="3014340" cy="2500330"/>
          </a:xfrm>
          <a:prstGeom prst="rect">
            <a:avLst/>
          </a:prstGeom>
          <a:noFill/>
        </p:spPr>
      </p:pic>
      <p:pic>
        <p:nvPicPr>
          <p:cNvPr id="58381" name="Picture 13" descr="boksit"/>
          <p:cNvPicPr>
            <a:picLocks noChangeAspect="1" noChangeArrowheads="1"/>
          </p:cNvPicPr>
          <p:nvPr/>
        </p:nvPicPr>
        <p:blipFill>
          <a:blip r:embed="rId4"/>
          <a:srcRect l="9964" t="9875" r="12038" b="16331"/>
          <a:stretch>
            <a:fillRect/>
          </a:stretch>
        </p:blipFill>
        <p:spPr bwMode="auto">
          <a:xfrm>
            <a:off x="4839495" y="981075"/>
            <a:ext cx="3460910" cy="2662239"/>
          </a:xfrm>
          <a:prstGeom prst="rect">
            <a:avLst/>
          </a:prstGeom>
          <a:noFill/>
        </p:spPr>
      </p:pic>
      <p:pic>
        <p:nvPicPr>
          <p:cNvPr id="58384" name="Picture 16" descr="magnetit"/>
          <p:cNvPicPr>
            <a:picLocks noChangeAspect="1" noChangeArrowheads="1"/>
          </p:cNvPicPr>
          <p:nvPr/>
        </p:nvPicPr>
        <p:blipFill>
          <a:blip r:embed="rId5"/>
          <a:srcRect l="11200" t="3052" r="16246" b="21698"/>
          <a:stretch>
            <a:fillRect/>
          </a:stretch>
        </p:blipFill>
        <p:spPr bwMode="auto">
          <a:xfrm>
            <a:off x="857224" y="3643314"/>
            <a:ext cx="3028251" cy="2913064"/>
          </a:xfrm>
          <a:prstGeom prst="rect">
            <a:avLst/>
          </a:prstGeom>
          <a:noFill/>
        </p:spPr>
      </p:pic>
      <p:pic>
        <p:nvPicPr>
          <p:cNvPr id="58385" name="Picture 17" descr="halkopirit"/>
          <p:cNvPicPr>
            <a:picLocks noChangeAspect="1" noChangeArrowheads="1"/>
          </p:cNvPicPr>
          <p:nvPr/>
        </p:nvPicPr>
        <p:blipFill>
          <a:blip r:embed="rId6"/>
          <a:srcRect l="10606" t="6767" r="10081" b="11354"/>
          <a:stretch>
            <a:fillRect/>
          </a:stretch>
        </p:blipFill>
        <p:spPr bwMode="auto">
          <a:xfrm>
            <a:off x="4859338" y="3789363"/>
            <a:ext cx="3455987" cy="2765425"/>
          </a:xfrm>
          <a:prstGeom prst="rect">
            <a:avLst/>
          </a:prstGeom>
          <a:noFill/>
        </p:spPr>
      </p:pic>
      <p:sp>
        <p:nvSpPr>
          <p:cNvPr id="58389" name="Text Box 21"/>
          <p:cNvSpPr txBox="1">
            <a:spLocks noChangeArrowheads="1"/>
          </p:cNvSpPr>
          <p:nvPr/>
        </p:nvSpPr>
        <p:spPr bwMode="auto">
          <a:xfrm>
            <a:off x="500034" y="3143248"/>
            <a:ext cx="312906" cy="369332"/>
          </a:xfrm>
          <a:prstGeom prst="rect">
            <a:avLst/>
          </a:prstGeom>
          <a:solidFill>
            <a:schemeClr val="bg1"/>
          </a:solidFill>
          <a:ln w="9525">
            <a:noFill/>
            <a:miter lim="800000"/>
            <a:headEnd/>
            <a:tailEnd/>
          </a:ln>
          <a:effectLst/>
        </p:spPr>
        <p:txBody>
          <a:bodyPr wrap="none">
            <a:spAutoFit/>
          </a:bodyPr>
          <a:lstStyle/>
          <a:p>
            <a:r>
              <a:rPr lang="ru-RU" dirty="0">
                <a:solidFill>
                  <a:srgbClr val="000000"/>
                </a:solidFill>
                <a:latin typeface="Arial" pitchFamily="34" charset="0"/>
                <a:cs typeface="Arial" pitchFamily="34" charset="0"/>
              </a:rPr>
              <a:t>1</a:t>
            </a:r>
          </a:p>
        </p:txBody>
      </p:sp>
      <p:sp>
        <p:nvSpPr>
          <p:cNvPr id="58390" name="Text Box 22"/>
          <p:cNvSpPr txBox="1">
            <a:spLocks noChangeArrowheads="1"/>
          </p:cNvSpPr>
          <p:nvPr/>
        </p:nvSpPr>
        <p:spPr bwMode="auto">
          <a:xfrm>
            <a:off x="4429124" y="3286124"/>
            <a:ext cx="312906" cy="369332"/>
          </a:xfrm>
          <a:prstGeom prst="rect">
            <a:avLst/>
          </a:prstGeom>
          <a:solidFill>
            <a:schemeClr val="bg1"/>
          </a:solidFill>
          <a:ln w="9525">
            <a:noFill/>
            <a:miter lim="800000"/>
            <a:headEnd/>
            <a:tailEnd/>
          </a:ln>
          <a:effectLst/>
        </p:spPr>
        <p:txBody>
          <a:bodyPr wrap="none">
            <a:spAutoFit/>
          </a:bodyPr>
          <a:lstStyle/>
          <a:p>
            <a:r>
              <a:rPr lang="ru-RU" dirty="0">
                <a:solidFill>
                  <a:srgbClr val="000000"/>
                </a:solidFill>
                <a:latin typeface="Arial" pitchFamily="34" charset="0"/>
                <a:cs typeface="Arial" pitchFamily="34" charset="0"/>
              </a:rPr>
              <a:t>2</a:t>
            </a:r>
          </a:p>
        </p:txBody>
      </p:sp>
      <p:sp>
        <p:nvSpPr>
          <p:cNvPr id="58391" name="Text Box 23"/>
          <p:cNvSpPr txBox="1">
            <a:spLocks noChangeArrowheads="1"/>
          </p:cNvSpPr>
          <p:nvPr/>
        </p:nvSpPr>
        <p:spPr bwMode="auto">
          <a:xfrm>
            <a:off x="428596" y="6143644"/>
            <a:ext cx="312906" cy="369332"/>
          </a:xfrm>
          <a:prstGeom prst="rect">
            <a:avLst/>
          </a:prstGeom>
          <a:solidFill>
            <a:schemeClr val="bg1"/>
          </a:solidFill>
          <a:ln w="9525">
            <a:noFill/>
            <a:miter lim="800000"/>
            <a:headEnd/>
            <a:tailEnd/>
          </a:ln>
          <a:effectLst/>
        </p:spPr>
        <p:txBody>
          <a:bodyPr wrap="none">
            <a:spAutoFit/>
          </a:bodyPr>
          <a:lstStyle/>
          <a:p>
            <a:r>
              <a:rPr lang="ru-RU" dirty="0">
                <a:solidFill>
                  <a:srgbClr val="000000"/>
                </a:solidFill>
                <a:latin typeface="Arial" pitchFamily="34" charset="0"/>
                <a:cs typeface="Arial" pitchFamily="34" charset="0"/>
              </a:rPr>
              <a:t>3</a:t>
            </a:r>
          </a:p>
        </p:txBody>
      </p:sp>
      <p:sp>
        <p:nvSpPr>
          <p:cNvPr id="58392" name="Text Box 24"/>
          <p:cNvSpPr txBox="1">
            <a:spLocks noChangeArrowheads="1"/>
          </p:cNvSpPr>
          <p:nvPr/>
        </p:nvSpPr>
        <p:spPr bwMode="auto">
          <a:xfrm>
            <a:off x="4429124" y="6215082"/>
            <a:ext cx="312906" cy="369332"/>
          </a:xfrm>
          <a:prstGeom prst="rect">
            <a:avLst/>
          </a:prstGeom>
          <a:solidFill>
            <a:schemeClr val="bg1"/>
          </a:solidFill>
          <a:ln w="9525">
            <a:noFill/>
            <a:miter lim="800000"/>
            <a:headEnd/>
            <a:tailEnd/>
          </a:ln>
          <a:effectLst/>
        </p:spPr>
        <p:txBody>
          <a:bodyPr wrap="none">
            <a:spAutoFit/>
          </a:bodyPr>
          <a:lstStyle/>
          <a:p>
            <a:r>
              <a:rPr lang="ru-RU" dirty="0">
                <a:solidFill>
                  <a:srgbClr val="000000"/>
                </a:solidFill>
                <a:latin typeface="Arial" pitchFamily="34" charset="0"/>
                <a:cs typeface="Arial" pitchFamily="34" charset="0"/>
              </a:rPr>
              <a:t>4</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pPr algn="just"/>
            <a:r>
              <a:rPr lang="ru-RU" b="1" dirty="0" smtClean="0">
                <a:solidFill>
                  <a:srgbClr val="FF0000"/>
                </a:solidFill>
                <a:latin typeface="Arial" pitchFamily="34" charset="0"/>
                <a:cs typeface="Arial" pitchFamily="34" charset="0"/>
              </a:rPr>
              <a:t>Вопрос 15.2</a:t>
            </a:r>
          </a:p>
          <a:p>
            <a:pPr algn="just"/>
            <a:r>
              <a:rPr lang="ru-RU" dirty="0" smtClean="0">
                <a:solidFill>
                  <a:srgbClr val="000000"/>
                </a:solidFill>
                <a:latin typeface="Arial" pitchFamily="34" charset="0"/>
                <a:cs typeface="Arial" pitchFamily="34" charset="0"/>
              </a:rPr>
              <a:t>Установите соответствие между полезными ископаемыми, изображенными на слайде: </a:t>
            </a:r>
            <a:r>
              <a:rPr lang="ru-RU" dirty="0" smtClean="0">
                <a:latin typeface="Arial" pitchFamily="34" charset="0"/>
                <a:cs typeface="Arial" pitchFamily="34" charset="0"/>
              </a:rPr>
              <a:t>А) фосфорит; Б) сильвинит; В) пирит; Г) антрацит.</a:t>
            </a:r>
            <a:endParaRPr lang="ru-RU" dirty="0">
              <a:latin typeface="Arial" pitchFamily="34" charset="0"/>
              <a:cs typeface="Arial" pitchFamily="34" charset="0"/>
            </a:endParaRPr>
          </a:p>
        </p:txBody>
      </p:sp>
      <p:pic>
        <p:nvPicPr>
          <p:cNvPr id="5" name="Рисунок 4" descr="Пирит.jpg"/>
          <p:cNvPicPr>
            <a:picLocks noChangeAspect="1"/>
          </p:cNvPicPr>
          <p:nvPr/>
        </p:nvPicPr>
        <p:blipFill>
          <a:blip r:embed="rId2"/>
          <a:stretch>
            <a:fillRect/>
          </a:stretch>
        </p:blipFill>
        <p:spPr>
          <a:xfrm>
            <a:off x="785786" y="928670"/>
            <a:ext cx="3619504" cy="2714628"/>
          </a:xfrm>
          <a:prstGeom prst="rect">
            <a:avLst/>
          </a:prstGeom>
        </p:spPr>
      </p:pic>
      <p:pic>
        <p:nvPicPr>
          <p:cNvPr id="6" name="Рисунок 5" descr="Сильвинит.jpg"/>
          <p:cNvPicPr>
            <a:picLocks noChangeAspect="1"/>
          </p:cNvPicPr>
          <p:nvPr/>
        </p:nvPicPr>
        <p:blipFill>
          <a:blip r:embed="rId3"/>
          <a:stretch>
            <a:fillRect/>
          </a:stretch>
        </p:blipFill>
        <p:spPr>
          <a:xfrm>
            <a:off x="4714876" y="928670"/>
            <a:ext cx="3615143" cy="2714644"/>
          </a:xfrm>
          <a:prstGeom prst="rect">
            <a:avLst/>
          </a:prstGeom>
        </p:spPr>
      </p:pic>
      <p:pic>
        <p:nvPicPr>
          <p:cNvPr id="7" name="Рисунок 6" descr="Фосфорит.jpg"/>
          <p:cNvPicPr>
            <a:picLocks noChangeAspect="1"/>
          </p:cNvPicPr>
          <p:nvPr/>
        </p:nvPicPr>
        <p:blipFill>
          <a:blip r:embed="rId4"/>
          <a:srcRect b="20525"/>
          <a:stretch>
            <a:fillRect/>
          </a:stretch>
        </p:blipFill>
        <p:spPr>
          <a:xfrm>
            <a:off x="4714877" y="3857628"/>
            <a:ext cx="3644062" cy="2500330"/>
          </a:xfrm>
          <a:prstGeom prst="rect">
            <a:avLst/>
          </a:prstGeom>
        </p:spPr>
      </p:pic>
      <p:pic>
        <p:nvPicPr>
          <p:cNvPr id="8" name="Рисунок 7" descr="Антрацит.jpg"/>
          <p:cNvPicPr>
            <a:picLocks noChangeAspect="1"/>
          </p:cNvPicPr>
          <p:nvPr/>
        </p:nvPicPr>
        <p:blipFill>
          <a:blip r:embed="rId5"/>
          <a:srcRect b="7895"/>
          <a:stretch>
            <a:fillRect/>
          </a:stretch>
        </p:blipFill>
        <p:spPr>
          <a:xfrm>
            <a:off x="785785" y="3857628"/>
            <a:ext cx="3619525" cy="2500330"/>
          </a:xfrm>
          <a:prstGeom prst="rect">
            <a:avLst/>
          </a:prstGeom>
        </p:spPr>
      </p:pic>
      <p:sp>
        <p:nvSpPr>
          <p:cNvPr id="9" name="TextBox 8"/>
          <p:cNvSpPr txBox="1">
            <a:spLocks noChangeArrowheads="1"/>
          </p:cNvSpPr>
          <p:nvPr/>
        </p:nvSpPr>
        <p:spPr bwMode="auto">
          <a:xfrm>
            <a:off x="928662" y="3143248"/>
            <a:ext cx="311150" cy="369888"/>
          </a:xfrm>
          <a:prstGeom prst="rect">
            <a:avLst/>
          </a:prstGeom>
          <a:noFill/>
          <a:ln w="9525">
            <a:noFill/>
            <a:miter lim="800000"/>
            <a:headEnd/>
            <a:tailEnd/>
          </a:ln>
        </p:spPr>
        <p:txBody>
          <a:bodyPr wrap="none">
            <a:spAutoFit/>
          </a:bodyPr>
          <a:lstStyle/>
          <a:p>
            <a:r>
              <a:rPr lang="ru-RU" dirty="0" smtClean="0"/>
              <a:t>1</a:t>
            </a:r>
            <a:endParaRPr lang="ru-RU" dirty="0"/>
          </a:p>
        </p:txBody>
      </p:sp>
      <p:sp>
        <p:nvSpPr>
          <p:cNvPr id="11" name="TextBox 10"/>
          <p:cNvSpPr txBox="1">
            <a:spLocks noChangeArrowheads="1"/>
          </p:cNvSpPr>
          <p:nvPr/>
        </p:nvSpPr>
        <p:spPr bwMode="auto">
          <a:xfrm>
            <a:off x="4786314" y="5000636"/>
            <a:ext cx="301686" cy="369332"/>
          </a:xfrm>
          <a:prstGeom prst="rect">
            <a:avLst/>
          </a:prstGeom>
          <a:noFill/>
          <a:ln w="9525">
            <a:noFill/>
            <a:miter lim="800000"/>
            <a:headEnd/>
            <a:tailEnd/>
          </a:ln>
        </p:spPr>
        <p:txBody>
          <a:bodyPr wrap="none">
            <a:spAutoFit/>
          </a:bodyPr>
          <a:lstStyle/>
          <a:p>
            <a:r>
              <a:rPr lang="ru-RU" dirty="0" smtClean="0"/>
              <a:t>4</a:t>
            </a:r>
            <a:endParaRPr lang="ru-RU" dirty="0"/>
          </a:p>
        </p:txBody>
      </p:sp>
      <p:sp>
        <p:nvSpPr>
          <p:cNvPr id="12" name="TextBox 11"/>
          <p:cNvSpPr txBox="1">
            <a:spLocks noChangeArrowheads="1"/>
          </p:cNvSpPr>
          <p:nvPr/>
        </p:nvSpPr>
        <p:spPr bwMode="auto">
          <a:xfrm>
            <a:off x="928662" y="5929330"/>
            <a:ext cx="301686" cy="369332"/>
          </a:xfrm>
          <a:prstGeom prst="rect">
            <a:avLst/>
          </a:prstGeom>
          <a:noFill/>
          <a:ln w="9525">
            <a:noFill/>
            <a:miter lim="800000"/>
            <a:headEnd/>
            <a:tailEnd/>
          </a:ln>
        </p:spPr>
        <p:txBody>
          <a:bodyPr wrap="none">
            <a:spAutoFit/>
          </a:bodyPr>
          <a:lstStyle/>
          <a:p>
            <a:r>
              <a:rPr lang="ru-RU" dirty="0" smtClean="0"/>
              <a:t>3</a:t>
            </a:r>
            <a:endParaRPr lang="ru-RU" dirty="0"/>
          </a:p>
        </p:txBody>
      </p:sp>
      <p:sp>
        <p:nvSpPr>
          <p:cNvPr id="13" name="TextBox 12"/>
          <p:cNvSpPr txBox="1">
            <a:spLocks noChangeArrowheads="1"/>
          </p:cNvSpPr>
          <p:nvPr/>
        </p:nvSpPr>
        <p:spPr bwMode="auto">
          <a:xfrm>
            <a:off x="4929190" y="3143248"/>
            <a:ext cx="301686" cy="369332"/>
          </a:xfrm>
          <a:prstGeom prst="rect">
            <a:avLst/>
          </a:prstGeom>
          <a:noFill/>
          <a:ln w="9525">
            <a:noFill/>
            <a:miter lim="800000"/>
            <a:headEnd/>
            <a:tailEnd/>
          </a:ln>
        </p:spPr>
        <p:txBody>
          <a:bodyPr wrap="none">
            <a:spAutoFit/>
          </a:bodyPr>
          <a:lstStyle/>
          <a:p>
            <a:r>
              <a:rPr lang="ru-RU" dirty="0" smtClean="0"/>
              <a:t>2</a:t>
            </a:r>
            <a:endParaRPr lang="ru-RU"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pPr algn="just"/>
            <a:r>
              <a:rPr lang="ru-RU" b="1" dirty="0" smtClean="0">
                <a:solidFill>
                  <a:srgbClr val="FF0000"/>
                </a:solidFill>
                <a:latin typeface="Arial" pitchFamily="34" charset="0"/>
                <a:cs typeface="Arial" pitchFamily="34" charset="0"/>
              </a:rPr>
              <a:t>Вопрос 15.3</a:t>
            </a:r>
          </a:p>
          <a:p>
            <a:pPr algn="just"/>
            <a:r>
              <a:rPr lang="ru-RU" dirty="0" smtClean="0">
                <a:solidFill>
                  <a:srgbClr val="000000"/>
                </a:solidFill>
                <a:latin typeface="Arial" pitchFamily="34" charset="0"/>
                <a:cs typeface="Arial" pitchFamily="34" charset="0"/>
              </a:rPr>
              <a:t>Установите соответствие между полезными ископаемыми, изображенными на слайде: </a:t>
            </a:r>
            <a:r>
              <a:rPr lang="ru-RU" dirty="0" smtClean="0">
                <a:latin typeface="Arial" pitchFamily="34" charset="0"/>
                <a:cs typeface="Arial" pitchFamily="34" charset="0"/>
              </a:rPr>
              <a:t>А) графит; Б) галит; В) апатит; Г) туф.</a:t>
            </a:r>
            <a:endParaRPr lang="ru-RU" dirty="0"/>
          </a:p>
        </p:txBody>
      </p:sp>
      <p:pic>
        <p:nvPicPr>
          <p:cNvPr id="5" name="Рисунок 4" descr="галит.jpg"/>
          <p:cNvPicPr>
            <a:picLocks noChangeAspect="1"/>
          </p:cNvPicPr>
          <p:nvPr/>
        </p:nvPicPr>
        <p:blipFill>
          <a:blip r:embed="rId2"/>
          <a:stretch>
            <a:fillRect/>
          </a:stretch>
        </p:blipFill>
        <p:spPr>
          <a:xfrm>
            <a:off x="1214414" y="1142984"/>
            <a:ext cx="2786082" cy="2786082"/>
          </a:xfrm>
          <a:prstGeom prst="rect">
            <a:avLst/>
          </a:prstGeom>
        </p:spPr>
      </p:pic>
      <p:pic>
        <p:nvPicPr>
          <p:cNvPr id="6" name="Рисунок 5" descr="графит.jpg"/>
          <p:cNvPicPr>
            <a:picLocks noChangeAspect="1"/>
          </p:cNvPicPr>
          <p:nvPr/>
        </p:nvPicPr>
        <p:blipFill>
          <a:blip r:embed="rId3"/>
          <a:stretch>
            <a:fillRect/>
          </a:stretch>
        </p:blipFill>
        <p:spPr>
          <a:xfrm>
            <a:off x="4786314" y="1142984"/>
            <a:ext cx="2885283" cy="2733426"/>
          </a:xfrm>
          <a:prstGeom prst="rect">
            <a:avLst/>
          </a:prstGeom>
        </p:spPr>
      </p:pic>
      <p:pic>
        <p:nvPicPr>
          <p:cNvPr id="7" name="Рисунок 6" descr="туф.jpg"/>
          <p:cNvPicPr>
            <a:picLocks noChangeAspect="1"/>
          </p:cNvPicPr>
          <p:nvPr/>
        </p:nvPicPr>
        <p:blipFill>
          <a:blip r:embed="rId4"/>
          <a:srcRect t="15000" b="14999"/>
          <a:stretch>
            <a:fillRect/>
          </a:stretch>
        </p:blipFill>
        <p:spPr>
          <a:xfrm>
            <a:off x="908253" y="4214818"/>
            <a:ext cx="3163661" cy="2214578"/>
          </a:xfrm>
          <a:prstGeom prst="rect">
            <a:avLst/>
          </a:prstGeom>
        </p:spPr>
      </p:pic>
      <p:pic>
        <p:nvPicPr>
          <p:cNvPr id="8" name="Рисунок 7" descr="Апатит.jpg"/>
          <p:cNvPicPr>
            <a:picLocks noChangeAspect="1"/>
          </p:cNvPicPr>
          <p:nvPr/>
        </p:nvPicPr>
        <p:blipFill>
          <a:blip r:embed="rId5"/>
          <a:stretch>
            <a:fillRect/>
          </a:stretch>
        </p:blipFill>
        <p:spPr>
          <a:xfrm>
            <a:off x="4786313" y="4171955"/>
            <a:ext cx="3762401" cy="2257441"/>
          </a:xfrm>
          <a:prstGeom prst="rect">
            <a:avLst/>
          </a:prstGeom>
        </p:spPr>
      </p:pic>
      <p:sp>
        <p:nvSpPr>
          <p:cNvPr id="9" name="TextBox 8"/>
          <p:cNvSpPr txBox="1">
            <a:spLocks noChangeArrowheads="1"/>
          </p:cNvSpPr>
          <p:nvPr/>
        </p:nvSpPr>
        <p:spPr bwMode="auto">
          <a:xfrm>
            <a:off x="928662" y="3571876"/>
            <a:ext cx="311150" cy="369888"/>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1</a:t>
            </a:r>
            <a:endParaRPr lang="ru-RU" dirty="0">
              <a:latin typeface="Arial" pitchFamily="34" charset="0"/>
              <a:cs typeface="Arial" pitchFamily="34" charset="0"/>
            </a:endParaRPr>
          </a:p>
        </p:txBody>
      </p:sp>
      <p:sp>
        <p:nvSpPr>
          <p:cNvPr id="10" name="TextBox 9"/>
          <p:cNvSpPr txBox="1">
            <a:spLocks noChangeArrowheads="1"/>
          </p:cNvSpPr>
          <p:nvPr/>
        </p:nvSpPr>
        <p:spPr bwMode="auto">
          <a:xfrm>
            <a:off x="4429124" y="3500438"/>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2</a:t>
            </a:r>
            <a:endParaRPr lang="ru-RU" dirty="0">
              <a:latin typeface="Arial" pitchFamily="34" charset="0"/>
              <a:cs typeface="Arial" pitchFamily="34" charset="0"/>
            </a:endParaRPr>
          </a:p>
        </p:txBody>
      </p:sp>
      <p:sp>
        <p:nvSpPr>
          <p:cNvPr id="11" name="TextBox 10"/>
          <p:cNvSpPr txBox="1">
            <a:spLocks noChangeArrowheads="1"/>
          </p:cNvSpPr>
          <p:nvPr/>
        </p:nvSpPr>
        <p:spPr bwMode="auto">
          <a:xfrm>
            <a:off x="928662" y="6000768"/>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3</a:t>
            </a:r>
            <a:endParaRPr lang="ru-RU" dirty="0">
              <a:latin typeface="Arial" pitchFamily="34" charset="0"/>
              <a:cs typeface="Arial" pitchFamily="34" charset="0"/>
            </a:endParaRPr>
          </a:p>
        </p:txBody>
      </p:sp>
      <p:sp>
        <p:nvSpPr>
          <p:cNvPr id="12" name="TextBox 11"/>
          <p:cNvSpPr txBox="1">
            <a:spLocks noChangeArrowheads="1"/>
          </p:cNvSpPr>
          <p:nvPr/>
        </p:nvSpPr>
        <p:spPr bwMode="auto">
          <a:xfrm>
            <a:off x="4500562" y="6072206"/>
            <a:ext cx="31290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4</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pPr algn="just"/>
            <a:r>
              <a:rPr lang="ru-RU" b="1" dirty="0" smtClean="0">
                <a:solidFill>
                  <a:srgbClr val="FF3300"/>
                </a:solidFill>
                <a:latin typeface="Arial" pitchFamily="34" charset="0"/>
                <a:cs typeface="Arial" pitchFamily="34" charset="0"/>
              </a:rPr>
              <a:t>Вопрос 16.1 </a:t>
            </a:r>
          </a:p>
          <a:p>
            <a:pPr algn="just"/>
            <a:r>
              <a:rPr lang="ru-RU" dirty="0" smtClean="0">
                <a:solidFill>
                  <a:srgbClr val="000000"/>
                </a:solidFill>
                <a:latin typeface="Arial" pitchFamily="34" charset="0"/>
                <a:cs typeface="Arial" pitchFamily="34" charset="0"/>
              </a:rPr>
              <a:t>Назовите прибор для измерения скорости ветра:</a:t>
            </a:r>
          </a:p>
          <a:p>
            <a:pPr algn="just"/>
            <a:r>
              <a:rPr lang="ru-RU" dirty="0" smtClean="0">
                <a:solidFill>
                  <a:srgbClr val="000000"/>
                </a:solidFill>
                <a:latin typeface="Arial" pitchFamily="34" charset="0"/>
                <a:cs typeface="Arial" pitchFamily="34" charset="0"/>
              </a:rPr>
              <a:t>А) астролябия; Б) барометр; В) теодолит; Г) флюгер; Д) анемометр. </a:t>
            </a:r>
            <a:endParaRPr lang="ru-RU" dirty="0"/>
          </a:p>
        </p:txBody>
      </p:sp>
      <p:pic>
        <p:nvPicPr>
          <p:cNvPr id="5" name="Рисунок 4" descr="Анемометр.jpg"/>
          <p:cNvPicPr>
            <a:picLocks noChangeAspect="1"/>
          </p:cNvPicPr>
          <p:nvPr/>
        </p:nvPicPr>
        <p:blipFill>
          <a:blip r:embed="rId2"/>
          <a:stretch>
            <a:fillRect/>
          </a:stretch>
        </p:blipFill>
        <p:spPr>
          <a:xfrm>
            <a:off x="2500298" y="1071546"/>
            <a:ext cx="4143404" cy="546984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Родион\анамарфозы\экспорт стали.png"/>
          <p:cNvPicPr>
            <a:picLocks noChangeAspect="1" noChangeArrowheads="1"/>
          </p:cNvPicPr>
          <p:nvPr/>
        </p:nvPicPr>
        <p:blipFill>
          <a:blip r:embed="rId2"/>
          <a:srcRect l="10000"/>
          <a:stretch>
            <a:fillRect/>
          </a:stretch>
        </p:blipFill>
        <p:spPr bwMode="auto">
          <a:xfrm>
            <a:off x="0" y="1857364"/>
            <a:ext cx="9144000" cy="5000636"/>
          </a:xfrm>
          <a:prstGeom prst="rect">
            <a:avLst/>
          </a:prstGeom>
          <a:noFill/>
        </p:spPr>
      </p:pic>
      <p:sp>
        <p:nvSpPr>
          <p:cNvPr id="5" name="Прямоугольник 4"/>
          <p:cNvSpPr/>
          <p:nvPr/>
        </p:nvSpPr>
        <p:spPr>
          <a:xfrm>
            <a:off x="0" y="0"/>
            <a:ext cx="9144000" cy="1754326"/>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2.1</a:t>
            </a:r>
            <a:endParaRPr lang="ru-RU" i="1" dirty="0" smtClean="0">
              <a:latin typeface="Arial" pitchFamily="34" charset="0"/>
              <a:cs typeface="Arial" pitchFamily="34" charset="0"/>
            </a:endParaRPr>
          </a:p>
          <a:p>
            <a:r>
              <a:rPr lang="ru-RU" dirty="0" smtClean="0">
                <a:latin typeface="Arial" pitchFamily="34" charset="0"/>
                <a:cs typeface="Arial" pitchFamily="34" charset="0"/>
              </a:rPr>
              <a:t>Перед вами карта-анаморфоза, которая показывает:</a:t>
            </a:r>
          </a:p>
          <a:p>
            <a:r>
              <a:rPr lang="ru-RU" dirty="0" smtClean="0">
                <a:latin typeface="Arial" pitchFamily="34" charset="0"/>
                <a:cs typeface="Arial" pitchFamily="34" charset="0"/>
              </a:rPr>
              <a:t>А) страны-лидеры по экспорту стали; </a:t>
            </a:r>
          </a:p>
          <a:p>
            <a:r>
              <a:rPr lang="ru-RU" dirty="0" smtClean="0">
                <a:latin typeface="Arial" pitchFamily="34" charset="0"/>
                <a:cs typeface="Arial" pitchFamily="34" charset="0"/>
              </a:rPr>
              <a:t>Б) страны-лидеры по экспорту нефтепродуктов; </a:t>
            </a:r>
          </a:p>
          <a:p>
            <a:r>
              <a:rPr lang="ru-RU" dirty="0" smtClean="0">
                <a:latin typeface="Arial" pitchFamily="34" charset="0"/>
                <a:cs typeface="Arial" pitchFamily="34" charset="0"/>
              </a:rPr>
              <a:t>В) страны-лидеры по экспорту автомобилей; </a:t>
            </a:r>
          </a:p>
          <a:p>
            <a:r>
              <a:rPr lang="ru-RU" dirty="0" smtClean="0">
                <a:latin typeface="Arial" pitchFamily="34" charset="0"/>
                <a:cs typeface="Arial" pitchFamily="34" charset="0"/>
              </a:rPr>
              <a:t>Г) страны-лидеры по экспорту пиломатериалов.</a:t>
            </a:r>
            <a:endParaRPr lang="ru-RU"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0"/>
            <a:ext cx="9144000" cy="1200329"/>
          </a:xfrm>
          <a:prstGeom prst="rect">
            <a:avLst/>
          </a:prstGeom>
          <a:solidFill>
            <a:schemeClr val="bg1"/>
          </a:solidFill>
          <a:ln w="9525">
            <a:noFill/>
            <a:miter lim="800000"/>
            <a:headEnd/>
            <a:tailEnd/>
          </a:ln>
        </p:spPr>
        <p:txBody>
          <a:bodyPr>
            <a:spAutoFit/>
          </a:bodyPr>
          <a:lstStyle/>
          <a:p>
            <a:pPr algn="just"/>
            <a:r>
              <a:rPr lang="ru-RU" b="1" dirty="0">
                <a:solidFill>
                  <a:srgbClr val="FF3300"/>
                </a:solidFill>
                <a:latin typeface="Arial" pitchFamily="34" charset="0"/>
                <a:cs typeface="Arial" pitchFamily="34" charset="0"/>
              </a:rPr>
              <a:t>Вопрос </a:t>
            </a:r>
            <a:r>
              <a:rPr lang="ru-RU" b="1" dirty="0" smtClean="0">
                <a:solidFill>
                  <a:srgbClr val="FF3300"/>
                </a:solidFill>
                <a:latin typeface="Arial" pitchFamily="34" charset="0"/>
                <a:cs typeface="Arial" pitchFamily="34" charset="0"/>
              </a:rPr>
              <a:t>16.2</a:t>
            </a:r>
            <a:endParaRPr lang="ru-RU" b="1" dirty="0">
              <a:solidFill>
                <a:srgbClr val="FF3300"/>
              </a:solidFill>
              <a:latin typeface="Arial" pitchFamily="34" charset="0"/>
              <a:cs typeface="Arial" pitchFamily="34" charset="0"/>
            </a:endParaRPr>
          </a:p>
          <a:p>
            <a:pPr algn="just"/>
            <a:r>
              <a:rPr lang="ru-RU" dirty="0">
                <a:solidFill>
                  <a:srgbClr val="000000"/>
                </a:solidFill>
                <a:latin typeface="Arial" pitchFamily="34" charset="0"/>
                <a:cs typeface="Arial" pitchFamily="34" charset="0"/>
              </a:rPr>
              <a:t>Назовите старинный угломерный прибор для определения широт и долгот в астрономо-геодезических измерениях и </a:t>
            </a:r>
            <a:r>
              <a:rPr lang="ru-RU" dirty="0" smtClean="0">
                <a:solidFill>
                  <a:srgbClr val="000000"/>
                </a:solidFill>
                <a:latin typeface="Arial" pitchFamily="34" charset="0"/>
                <a:cs typeface="Arial" pitchFamily="34" charset="0"/>
              </a:rPr>
              <a:t>навигации:</a:t>
            </a:r>
          </a:p>
          <a:p>
            <a:pPr algn="just"/>
            <a:r>
              <a:rPr lang="ru-RU" dirty="0" smtClean="0">
                <a:solidFill>
                  <a:srgbClr val="000000"/>
                </a:solidFill>
                <a:latin typeface="Arial" pitchFamily="34" charset="0"/>
                <a:cs typeface="Arial" pitchFamily="34" charset="0"/>
              </a:rPr>
              <a:t>А) астролябия; Б) нивелир; В) теодолит; Г) компас; Д) анемометр.</a:t>
            </a:r>
            <a:endParaRPr lang="ru-RU" dirty="0">
              <a:solidFill>
                <a:srgbClr val="000000"/>
              </a:solidFill>
              <a:latin typeface="Arial" pitchFamily="34" charset="0"/>
              <a:cs typeface="Arial" pitchFamily="34" charset="0"/>
            </a:endParaRPr>
          </a:p>
        </p:txBody>
      </p:sp>
      <p:pic>
        <p:nvPicPr>
          <p:cNvPr id="25603" name="Рисунок 3" descr="b76f9d43cac9.jpg"/>
          <p:cNvPicPr>
            <a:picLocks noChangeAspect="1"/>
          </p:cNvPicPr>
          <p:nvPr/>
        </p:nvPicPr>
        <p:blipFill>
          <a:blip r:embed="rId2"/>
          <a:srcRect b="6172"/>
          <a:stretch>
            <a:fillRect/>
          </a:stretch>
        </p:blipFill>
        <p:spPr bwMode="auto">
          <a:xfrm>
            <a:off x="1563634" y="1167044"/>
            <a:ext cx="6008762" cy="569095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0"/>
            <a:ext cx="9144000" cy="923330"/>
          </a:xfrm>
          <a:prstGeom prst="rect">
            <a:avLst/>
          </a:prstGeom>
          <a:solidFill>
            <a:schemeClr val="bg1"/>
          </a:solidFill>
          <a:ln w="9525">
            <a:noFill/>
            <a:miter lim="800000"/>
            <a:headEnd/>
            <a:tailEnd/>
          </a:ln>
        </p:spPr>
        <p:txBody>
          <a:bodyPr>
            <a:spAutoFit/>
          </a:bodyPr>
          <a:lstStyle/>
          <a:p>
            <a:pPr algn="just"/>
            <a:r>
              <a:rPr lang="ru-RU" b="1" dirty="0">
                <a:solidFill>
                  <a:srgbClr val="FF3300"/>
                </a:solidFill>
                <a:latin typeface="Arial" pitchFamily="34" charset="0"/>
                <a:cs typeface="Arial" pitchFamily="34" charset="0"/>
              </a:rPr>
              <a:t>Вопрос </a:t>
            </a:r>
            <a:r>
              <a:rPr lang="ru-RU" b="1" dirty="0" smtClean="0">
                <a:solidFill>
                  <a:srgbClr val="FF3300"/>
                </a:solidFill>
                <a:latin typeface="Arial" pitchFamily="34" charset="0"/>
                <a:cs typeface="Arial" pitchFamily="34" charset="0"/>
              </a:rPr>
              <a:t>16.3.</a:t>
            </a:r>
            <a:r>
              <a:rPr lang="ru-RU" i="1" dirty="0" smtClean="0">
                <a:solidFill>
                  <a:srgbClr val="003300"/>
                </a:solidFill>
                <a:latin typeface="Arial" pitchFamily="34" charset="0"/>
                <a:cs typeface="Arial" pitchFamily="34" charset="0"/>
              </a:rPr>
              <a:t> </a:t>
            </a:r>
            <a:r>
              <a:rPr lang="ru-RU" dirty="0" smtClean="0">
                <a:solidFill>
                  <a:srgbClr val="000000"/>
                </a:solidFill>
                <a:latin typeface="Arial" pitchFamily="34" charset="0"/>
                <a:cs typeface="Arial" pitchFamily="34" charset="0"/>
              </a:rPr>
              <a:t>Назовите </a:t>
            </a:r>
            <a:r>
              <a:rPr lang="ru-RU" dirty="0">
                <a:solidFill>
                  <a:srgbClr val="000000"/>
                </a:solidFill>
                <a:latin typeface="Arial" pitchFamily="34" charset="0"/>
                <a:cs typeface="Arial" pitchFamily="34" charset="0"/>
              </a:rPr>
              <a:t>геодезический прибор для определения вертикальных и горизонтальных углов на </a:t>
            </a:r>
            <a:r>
              <a:rPr lang="ru-RU" dirty="0" smtClean="0">
                <a:solidFill>
                  <a:srgbClr val="000000"/>
                </a:solidFill>
                <a:latin typeface="Arial" pitchFamily="34" charset="0"/>
                <a:cs typeface="Arial" pitchFamily="34" charset="0"/>
              </a:rPr>
              <a:t>местности: А) теодолит; Б) нивелир; В) астролябия; Г) гномон; Д) анемометр.</a:t>
            </a:r>
            <a:endParaRPr lang="ru-RU" dirty="0">
              <a:solidFill>
                <a:srgbClr val="000000"/>
              </a:solidFill>
              <a:latin typeface="Arial" pitchFamily="34" charset="0"/>
              <a:cs typeface="Arial" pitchFamily="34" charset="0"/>
            </a:endParaRPr>
          </a:p>
        </p:txBody>
      </p:sp>
      <p:sp>
        <p:nvSpPr>
          <p:cNvPr id="20483" name="Text Box 7"/>
          <p:cNvSpPr txBox="1">
            <a:spLocks noChangeArrowheads="1"/>
          </p:cNvSpPr>
          <p:nvPr/>
        </p:nvSpPr>
        <p:spPr bwMode="auto">
          <a:xfrm>
            <a:off x="1214438" y="5715000"/>
            <a:ext cx="2379662" cy="646113"/>
          </a:xfrm>
          <a:prstGeom prst="rect">
            <a:avLst/>
          </a:prstGeom>
          <a:solidFill>
            <a:schemeClr val="bg1"/>
          </a:solidFill>
          <a:ln w="9525">
            <a:noFill/>
            <a:miter lim="800000"/>
            <a:headEnd/>
            <a:tailEnd/>
          </a:ln>
        </p:spPr>
        <p:txBody>
          <a:bodyPr wrap="none">
            <a:spAutoFit/>
          </a:bodyPr>
          <a:lstStyle/>
          <a:p>
            <a:pPr algn="ctr"/>
            <a:r>
              <a:rPr lang="ru-RU" dirty="0">
                <a:solidFill>
                  <a:srgbClr val="000000"/>
                </a:solidFill>
                <a:latin typeface="Arial" pitchFamily="34" charset="0"/>
                <a:cs typeface="Arial" pitchFamily="34" charset="0"/>
              </a:rPr>
              <a:t>Одна из первых </a:t>
            </a:r>
          </a:p>
          <a:p>
            <a:pPr algn="ctr"/>
            <a:r>
              <a:rPr lang="ru-RU" dirty="0">
                <a:solidFill>
                  <a:srgbClr val="000000"/>
                </a:solidFill>
                <a:latin typeface="Arial" pitchFamily="34" charset="0"/>
                <a:cs typeface="Arial" pitchFamily="34" charset="0"/>
              </a:rPr>
              <a:t>оптический моделей</a:t>
            </a:r>
          </a:p>
        </p:txBody>
      </p:sp>
      <p:sp>
        <p:nvSpPr>
          <p:cNvPr id="20484" name="Text Box 9"/>
          <p:cNvSpPr txBox="1">
            <a:spLocks noChangeArrowheads="1"/>
          </p:cNvSpPr>
          <p:nvPr/>
        </p:nvSpPr>
        <p:spPr bwMode="auto">
          <a:xfrm>
            <a:off x="4643438" y="6000750"/>
            <a:ext cx="3926844" cy="369332"/>
          </a:xfrm>
          <a:prstGeom prst="rect">
            <a:avLst/>
          </a:prstGeom>
          <a:solidFill>
            <a:schemeClr val="bg1"/>
          </a:solidFill>
          <a:ln w="9525">
            <a:noFill/>
            <a:miter lim="800000"/>
            <a:headEnd/>
            <a:tailEnd/>
          </a:ln>
        </p:spPr>
        <p:txBody>
          <a:bodyPr wrap="none">
            <a:spAutoFit/>
          </a:bodyPr>
          <a:lstStyle/>
          <a:p>
            <a:r>
              <a:rPr lang="ru-RU" dirty="0">
                <a:solidFill>
                  <a:srgbClr val="000000"/>
                </a:solidFill>
                <a:latin typeface="Arial" pitchFamily="34" charset="0"/>
                <a:cs typeface="Arial" pitchFamily="34" charset="0"/>
              </a:rPr>
              <a:t>Современная электронная модель</a:t>
            </a:r>
          </a:p>
        </p:txBody>
      </p:sp>
      <p:pic>
        <p:nvPicPr>
          <p:cNvPr id="20485" name="Рисунок 6" descr="old-theodolite-tacheometer-cutout-19199775.jpg"/>
          <p:cNvPicPr>
            <a:picLocks noChangeAspect="1"/>
          </p:cNvPicPr>
          <p:nvPr/>
        </p:nvPicPr>
        <p:blipFill>
          <a:blip r:embed="rId2"/>
          <a:srcRect/>
          <a:stretch>
            <a:fillRect/>
          </a:stretch>
        </p:blipFill>
        <p:spPr bwMode="auto">
          <a:xfrm>
            <a:off x="827088" y="1071563"/>
            <a:ext cx="2924175" cy="4286250"/>
          </a:xfrm>
          <a:prstGeom prst="rect">
            <a:avLst/>
          </a:prstGeom>
          <a:noFill/>
          <a:ln w="9525">
            <a:noFill/>
            <a:miter lim="800000"/>
            <a:headEnd/>
            <a:tailEnd/>
          </a:ln>
        </p:spPr>
      </p:pic>
      <p:pic>
        <p:nvPicPr>
          <p:cNvPr id="20486" name="Рисунок 7" descr="1_2737.jpg"/>
          <p:cNvPicPr>
            <a:picLocks noChangeAspect="1"/>
          </p:cNvPicPr>
          <p:nvPr/>
        </p:nvPicPr>
        <p:blipFill>
          <a:blip r:embed="rId3"/>
          <a:srcRect/>
          <a:stretch>
            <a:fillRect/>
          </a:stretch>
        </p:blipFill>
        <p:spPr bwMode="auto">
          <a:xfrm>
            <a:off x="5000625" y="1000125"/>
            <a:ext cx="3128963" cy="4500563"/>
          </a:xfrm>
          <a:prstGeom prst="rect">
            <a:avLst/>
          </a:prstGeom>
          <a:noFill/>
          <a:ln w="9525">
            <a:noFill/>
            <a:miter lim="800000"/>
            <a:headEnd/>
            <a:tailEnd/>
          </a:ln>
        </p:spPr>
      </p:pic>
    </p:spTree>
  </p:cSld>
  <p:clrMapOvr>
    <a:masterClrMapping/>
  </p:clrMapOvr>
  <p:transition advClick="0" advTm="72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57232"/>
          </a:xfrm>
        </p:spPr>
        <p:txBody>
          <a:bodyPr>
            <a:normAutofit/>
          </a:bodyPr>
          <a:lstStyle/>
          <a:p>
            <a:pPr algn="l"/>
            <a:r>
              <a:rPr lang="ru-RU" sz="1800" b="1" dirty="0" smtClean="0">
                <a:solidFill>
                  <a:srgbClr val="FF0000"/>
                </a:solidFill>
                <a:latin typeface="Arial" pitchFamily="34" charset="0"/>
                <a:cs typeface="Arial" pitchFamily="34" charset="0"/>
              </a:rPr>
              <a:t>Вопрос 17.1</a:t>
            </a:r>
            <a:br>
              <a:rPr lang="ru-RU" sz="1800" b="1" dirty="0" smtClean="0">
                <a:solidFill>
                  <a:srgbClr val="FF0000"/>
                </a:solidFill>
                <a:latin typeface="Arial" pitchFamily="34" charset="0"/>
                <a:cs typeface="Arial" pitchFamily="34" charset="0"/>
              </a:rPr>
            </a:br>
            <a:r>
              <a:rPr lang="ru-RU" sz="1800" dirty="0" smtClean="0">
                <a:latin typeface="Arial" pitchFamily="34" charset="0"/>
                <a:cs typeface="Arial" pitchFamily="34" charset="0"/>
              </a:rPr>
              <a:t>Распространение какой природной зоны показано на карте?</a:t>
            </a:r>
            <a:endParaRPr lang="ru-RU" sz="1800" dirty="0"/>
          </a:p>
        </p:txBody>
      </p:sp>
      <p:pic>
        <p:nvPicPr>
          <p:cNvPr id="1026" name="Picture 2"/>
          <p:cNvPicPr>
            <a:picLocks noGrp="1" noChangeAspect="1" noChangeArrowheads="1"/>
          </p:cNvPicPr>
          <p:nvPr>
            <p:ph idx="1"/>
          </p:nvPr>
        </p:nvPicPr>
        <p:blipFill>
          <a:blip r:embed="rId2"/>
          <a:srcRect/>
          <a:stretch>
            <a:fillRect/>
          </a:stretch>
        </p:blipFill>
        <p:spPr bwMode="auto">
          <a:xfrm>
            <a:off x="0" y="2143116"/>
            <a:ext cx="9144000" cy="4011930"/>
          </a:xfrm>
          <a:prstGeom prst="rect">
            <a:avLst/>
          </a:prstGeom>
          <a:noFill/>
          <a:ln w="9525">
            <a:noFill/>
            <a:miter lim="800000"/>
            <a:headEnd/>
            <a:tailEnd/>
          </a:ln>
          <a:effectLst/>
        </p:spPr>
      </p:pic>
    </p:spTree>
  </p:cSld>
  <p:clrMapOvr>
    <a:masterClrMapping/>
  </p:clrMapOvr>
  <p:transition advClick="0" advTm="72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1142984"/>
            <a:ext cx="9144000" cy="4550263"/>
          </a:xfrm>
          <a:prstGeom prst="rect">
            <a:avLst/>
          </a:prstGeom>
          <a:noFill/>
          <a:ln w="9525">
            <a:noFill/>
            <a:miter lim="800000"/>
            <a:headEnd/>
            <a:tailEnd/>
          </a:ln>
          <a:effectLst/>
        </p:spPr>
      </p:pic>
      <p:sp>
        <p:nvSpPr>
          <p:cNvPr id="3" name="Прямоугольник 2"/>
          <p:cNvSpPr/>
          <p:nvPr/>
        </p:nvSpPr>
        <p:spPr>
          <a:xfrm>
            <a:off x="0" y="0"/>
            <a:ext cx="9144000" cy="646331"/>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17.2</a:t>
            </a:r>
            <a:r>
              <a:rPr lang="en-US" i="1" dirty="0" smtClean="0">
                <a:latin typeface="Arial" pitchFamily="34" charset="0"/>
                <a:cs typeface="Arial" pitchFamily="34" charset="0"/>
              </a:rPr>
              <a:t/>
            </a:r>
            <a:br>
              <a:rPr lang="en-US" i="1" dirty="0" smtClean="0">
                <a:latin typeface="Arial" pitchFamily="34" charset="0"/>
                <a:cs typeface="Arial" pitchFamily="34" charset="0"/>
              </a:rPr>
            </a:br>
            <a:r>
              <a:rPr lang="ru-RU" dirty="0" smtClean="0">
                <a:latin typeface="Arial" pitchFamily="34" charset="0"/>
                <a:cs typeface="Arial" pitchFamily="34" charset="0"/>
              </a:rPr>
              <a:t>Распространение какой природной зоны показано на карте?</a:t>
            </a:r>
            <a:endParaRPr lang="ru-RU"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800px-Map-Tundra.png"/>
          <p:cNvPicPr>
            <a:picLocks noGrp="1" noChangeAspect="1"/>
          </p:cNvPicPr>
          <p:nvPr>
            <p:ph idx="1"/>
          </p:nvPr>
        </p:nvPicPr>
        <p:blipFill>
          <a:blip r:embed="rId2"/>
          <a:srcRect r="6875"/>
          <a:stretch>
            <a:fillRect/>
          </a:stretch>
        </p:blipFill>
        <p:spPr>
          <a:xfrm>
            <a:off x="0" y="1285860"/>
            <a:ext cx="9113248" cy="4526028"/>
          </a:xfrm>
        </p:spPr>
      </p:pic>
      <p:sp>
        <p:nvSpPr>
          <p:cNvPr id="5" name="Прямоугольник 4"/>
          <p:cNvSpPr/>
          <p:nvPr/>
        </p:nvSpPr>
        <p:spPr>
          <a:xfrm>
            <a:off x="0" y="0"/>
            <a:ext cx="9144000" cy="646331"/>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17</a:t>
            </a:r>
            <a:r>
              <a:rPr lang="en-US" b="1" dirty="0" smtClean="0">
                <a:solidFill>
                  <a:srgbClr val="FF0000"/>
                </a:solidFill>
                <a:latin typeface="Arial" pitchFamily="34" charset="0"/>
                <a:cs typeface="Arial" pitchFamily="34" charset="0"/>
              </a:rPr>
              <a:t>.</a:t>
            </a:r>
            <a:r>
              <a:rPr lang="ru-RU" b="1" dirty="0" smtClean="0">
                <a:solidFill>
                  <a:srgbClr val="FF0000"/>
                </a:solidFill>
                <a:latin typeface="Arial" pitchFamily="34" charset="0"/>
                <a:cs typeface="Arial" pitchFamily="34" charset="0"/>
              </a:rPr>
              <a:t>3</a:t>
            </a:r>
            <a:r>
              <a:rPr lang="en-US" i="1" dirty="0" smtClean="0">
                <a:latin typeface="Arial" pitchFamily="34" charset="0"/>
                <a:cs typeface="Arial" pitchFamily="34" charset="0"/>
              </a:rPr>
              <a:t/>
            </a:r>
            <a:br>
              <a:rPr lang="en-US" i="1" dirty="0" smtClean="0">
                <a:latin typeface="Arial" pitchFamily="34" charset="0"/>
                <a:cs typeface="Arial" pitchFamily="34" charset="0"/>
              </a:rPr>
            </a:br>
            <a:r>
              <a:rPr lang="ru-RU" dirty="0" smtClean="0">
                <a:latin typeface="Arial" pitchFamily="34" charset="0"/>
                <a:cs typeface="Arial" pitchFamily="34" charset="0"/>
              </a:rPr>
              <a:t>Распространение какой природной зоны показано на карте?</a:t>
            </a:r>
            <a:endParaRPr lang="ru-RU"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0" y="0"/>
            <a:ext cx="9144000" cy="2431435"/>
          </a:xfrm>
          <a:prstGeom prst="rect">
            <a:avLst/>
          </a:prstGeom>
          <a:solidFill>
            <a:schemeClr val="bg1"/>
          </a:solidFill>
          <a:ln w="9525">
            <a:noFill/>
            <a:miter lim="800000"/>
            <a:headEnd/>
            <a:tailEnd/>
          </a:ln>
        </p:spPr>
        <p:txBody>
          <a:bodyPr>
            <a:spAutoFit/>
          </a:bodyPr>
          <a:lstStyle/>
          <a:p>
            <a:pPr algn="just"/>
            <a:r>
              <a:rPr lang="ru-RU" b="1" dirty="0">
                <a:solidFill>
                  <a:srgbClr val="FF3300"/>
                </a:solidFill>
                <a:latin typeface="Arial" pitchFamily="34" charset="0"/>
                <a:cs typeface="Arial" pitchFamily="34" charset="0"/>
              </a:rPr>
              <a:t>Вопрос </a:t>
            </a:r>
            <a:r>
              <a:rPr lang="ru-RU" b="1" dirty="0" smtClean="0">
                <a:solidFill>
                  <a:srgbClr val="FF3300"/>
                </a:solidFill>
                <a:latin typeface="Arial" pitchFamily="34" charset="0"/>
                <a:cs typeface="Arial" pitchFamily="34" charset="0"/>
              </a:rPr>
              <a:t>18.1</a:t>
            </a:r>
            <a:r>
              <a:rPr lang="ru-RU" i="1" dirty="0" smtClean="0">
                <a:solidFill>
                  <a:srgbClr val="003300"/>
                </a:solidFill>
                <a:latin typeface="Arial" pitchFamily="34" charset="0"/>
                <a:cs typeface="Arial" pitchFamily="34" charset="0"/>
              </a:rPr>
              <a:t> </a:t>
            </a:r>
            <a:endParaRPr lang="ru-RU" i="1" dirty="0">
              <a:solidFill>
                <a:srgbClr val="003300"/>
              </a:solidFill>
              <a:latin typeface="Arial" pitchFamily="34" charset="0"/>
              <a:cs typeface="Arial" pitchFamily="34" charset="0"/>
            </a:endParaRPr>
          </a:p>
          <a:p>
            <a:pPr algn="just"/>
            <a:r>
              <a:rPr lang="ru-RU" dirty="0">
                <a:solidFill>
                  <a:srgbClr val="000000"/>
                </a:solidFill>
                <a:latin typeface="Arial" pitchFamily="34" charset="0"/>
                <a:cs typeface="Arial" pitchFamily="34" charset="0"/>
              </a:rPr>
              <a:t>Великие первооткрыватели. Установите соответствие</a:t>
            </a:r>
            <a:r>
              <a:rPr lang="ru-RU" dirty="0" smtClean="0">
                <a:solidFill>
                  <a:srgbClr val="000000"/>
                </a:solidFill>
                <a:latin typeface="Arial" pitchFamily="34" charset="0"/>
                <a:cs typeface="Arial" pitchFamily="34" charset="0"/>
              </a:rPr>
              <a:t>: путешественник – его вклад в географическую науку</a:t>
            </a:r>
            <a:endParaRPr lang="ru-RU" dirty="0">
              <a:solidFill>
                <a:srgbClr val="000000"/>
              </a:solidFill>
              <a:latin typeface="Arial" pitchFamily="34" charset="0"/>
              <a:cs typeface="Arial" pitchFamily="34" charset="0"/>
            </a:endParaRPr>
          </a:p>
          <a:p>
            <a:pPr algn="just"/>
            <a:r>
              <a:rPr lang="ru-RU" sz="1600" dirty="0" smtClean="0">
                <a:latin typeface="Arial" pitchFamily="34" charset="0"/>
                <a:cs typeface="Arial" pitchFamily="34" charset="0"/>
              </a:rPr>
              <a:t>А</a:t>
            </a:r>
            <a:r>
              <a:rPr lang="ru-RU" sz="1600" dirty="0">
                <a:latin typeface="Arial" pitchFamily="34" charset="0"/>
                <a:cs typeface="Arial" pitchFamily="34" charset="0"/>
              </a:rPr>
              <a:t>) предложил название Новый Свет</a:t>
            </a:r>
          </a:p>
          <a:p>
            <a:pPr algn="just"/>
            <a:r>
              <a:rPr lang="ru-RU" sz="1600" dirty="0">
                <a:latin typeface="Arial" pitchFamily="34" charset="0"/>
                <a:cs typeface="Arial" pitchFamily="34" charset="0"/>
              </a:rPr>
              <a:t>Б) первооткрыватель Америки</a:t>
            </a:r>
          </a:p>
          <a:p>
            <a:pPr algn="just"/>
            <a:r>
              <a:rPr lang="ru-RU" sz="1600" dirty="0">
                <a:latin typeface="Arial" pitchFamily="34" charset="0"/>
                <a:cs typeface="Arial" pitchFamily="34" charset="0"/>
              </a:rPr>
              <a:t>В) трижды обогнул Землю</a:t>
            </a:r>
          </a:p>
          <a:p>
            <a:pPr algn="just"/>
            <a:r>
              <a:rPr lang="ru-RU" sz="1600" dirty="0">
                <a:latin typeface="Arial" pitchFamily="34" charset="0"/>
                <a:cs typeface="Arial" pitchFamily="34" charset="0"/>
              </a:rPr>
              <a:t>Г) экспедиция которого совершила первое кругосветное плавание </a:t>
            </a:r>
          </a:p>
          <a:p>
            <a:pPr algn="just"/>
            <a:r>
              <a:rPr lang="ru-RU" sz="1600" dirty="0">
                <a:latin typeface="Arial" pitchFamily="34" charset="0"/>
                <a:cs typeface="Arial" pitchFamily="34" charset="0"/>
              </a:rPr>
              <a:t>Д) испанский конкистадор, первооткрыватель Тихого океана </a:t>
            </a:r>
          </a:p>
          <a:p>
            <a:pPr algn="just"/>
            <a:r>
              <a:rPr lang="ru-RU" sz="1600" dirty="0">
                <a:latin typeface="Arial" pitchFamily="34" charset="0"/>
                <a:cs typeface="Arial" pitchFamily="34" charset="0"/>
              </a:rPr>
              <a:t>Е) первооткрыватель Н. Зеландии, исследователь Австралии </a:t>
            </a:r>
            <a:r>
              <a:rPr lang="ru-RU" dirty="0">
                <a:latin typeface="Arial" pitchFamily="34" charset="0"/>
                <a:cs typeface="Arial" pitchFamily="34" charset="0"/>
              </a:rPr>
              <a:t>и Океании </a:t>
            </a:r>
          </a:p>
        </p:txBody>
      </p:sp>
      <p:pic>
        <p:nvPicPr>
          <p:cNvPr id="12291" name="Picture 7" descr="k035"/>
          <p:cNvPicPr>
            <a:picLocks noChangeAspect="1" noChangeArrowheads="1"/>
          </p:cNvPicPr>
          <p:nvPr/>
        </p:nvPicPr>
        <p:blipFill>
          <a:blip r:embed="rId2"/>
          <a:srcRect/>
          <a:stretch>
            <a:fillRect/>
          </a:stretch>
        </p:blipFill>
        <p:spPr bwMode="auto">
          <a:xfrm>
            <a:off x="971550" y="2565400"/>
            <a:ext cx="1419225" cy="1638300"/>
          </a:xfrm>
          <a:prstGeom prst="rect">
            <a:avLst/>
          </a:prstGeom>
          <a:noFill/>
          <a:ln w="9525">
            <a:noFill/>
            <a:miter lim="800000"/>
            <a:headEnd/>
            <a:tailEnd/>
          </a:ln>
        </p:spPr>
      </p:pic>
      <p:pic>
        <p:nvPicPr>
          <p:cNvPr id="12292" name="Picture 8" descr="k056"/>
          <p:cNvPicPr>
            <a:picLocks noChangeAspect="1" noChangeArrowheads="1"/>
          </p:cNvPicPr>
          <p:nvPr/>
        </p:nvPicPr>
        <p:blipFill>
          <a:blip r:embed="rId3"/>
          <a:srcRect b="12206"/>
          <a:stretch>
            <a:fillRect/>
          </a:stretch>
        </p:blipFill>
        <p:spPr bwMode="auto">
          <a:xfrm>
            <a:off x="3851275" y="2565400"/>
            <a:ext cx="1419225" cy="1655763"/>
          </a:xfrm>
          <a:prstGeom prst="rect">
            <a:avLst/>
          </a:prstGeom>
          <a:noFill/>
          <a:ln w="9525">
            <a:noFill/>
            <a:miter lim="800000"/>
            <a:headEnd/>
            <a:tailEnd/>
          </a:ln>
        </p:spPr>
      </p:pic>
      <p:pic>
        <p:nvPicPr>
          <p:cNvPr id="12293" name="Picture 9" descr="m001"/>
          <p:cNvPicPr>
            <a:picLocks noChangeAspect="1" noChangeArrowheads="1"/>
          </p:cNvPicPr>
          <p:nvPr/>
        </p:nvPicPr>
        <p:blipFill>
          <a:blip r:embed="rId4"/>
          <a:srcRect/>
          <a:stretch>
            <a:fillRect/>
          </a:stretch>
        </p:blipFill>
        <p:spPr bwMode="auto">
          <a:xfrm>
            <a:off x="6659563" y="2565400"/>
            <a:ext cx="1344612" cy="1655763"/>
          </a:xfrm>
          <a:prstGeom prst="rect">
            <a:avLst/>
          </a:prstGeom>
          <a:noFill/>
          <a:ln w="9525">
            <a:noFill/>
            <a:miter lim="800000"/>
            <a:headEnd/>
            <a:tailEnd/>
          </a:ln>
        </p:spPr>
      </p:pic>
      <p:pic>
        <p:nvPicPr>
          <p:cNvPr id="12294" name="Picture 10" descr="n020"/>
          <p:cNvPicPr>
            <a:picLocks noChangeAspect="1" noChangeArrowheads="1"/>
          </p:cNvPicPr>
          <p:nvPr/>
        </p:nvPicPr>
        <p:blipFill>
          <a:blip r:embed="rId5"/>
          <a:srcRect/>
          <a:stretch>
            <a:fillRect/>
          </a:stretch>
        </p:blipFill>
        <p:spPr bwMode="auto">
          <a:xfrm>
            <a:off x="971550" y="4652963"/>
            <a:ext cx="1479550" cy="1800225"/>
          </a:xfrm>
          <a:prstGeom prst="rect">
            <a:avLst/>
          </a:prstGeom>
          <a:noFill/>
          <a:ln w="9525">
            <a:noFill/>
            <a:miter lim="800000"/>
            <a:headEnd/>
            <a:tailEnd/>
          </a:ln>
        </p:spPr>
      </p:pic>
      <p:pic>
        <p:nvPicPr>
          <p:cNvPr id="12295" name="Picture 11" descr="t006"/>
          <p:cNvPicPr>
            <a:picLocks noChangeAspect="1" noChangeArrowheads="1"/>
          </p:cNvPicPr>
          <p:nvPr/>
        </p:nvPicPr>
        <p:blipFill>
          <a:blip r:embed="rId6"/>
          <a:srcRect/>
          <a:stretch>
            <a:fillRect/>
          </a:stretch>
        </p:blipFill>
        <p:spPr bwMode="auto">
          <a:xfrm>
            <a:off x="3851275" y="4652963"/>
            <a:ext cx="1497013" cy="1800225"/>
          </a:xfrm>
          <a:prstGeom prst="rect">
            <a:avLst/>
          </a:prstGeom>
          <a:noFill/>
          <a:ln w="9525">
            <a:noFill/>
            <a:miter lim="800000"/>
            <a:headEnd/>
            <a:tailEnd/>
          </a:ln>
        </p:spPr>
      </p:pic>
      <p:pic>
        <p:nvPicPr>
          <p:cNvPr id="12296" name="Picture 12" descr="v009"/>
          <p:cNvPicPr>
            <a:picLocks noChangeAspect="1" noChangeArrowheads="1"/>
          </p:cNvPicPr>
          <p:nvPr/>
        </p:nvPicPr>
        <p:blipFill>
          <a:blip r:embed="rId7"/>
          <a:srcRect b="6577"/>
          <a:stretch>
            <a:fillRect/>
          </a:stretch>
        </p:blipFill>
        <p:spPr bwMode="auto">
          <a:xfrm>
            <a:off x="6710363" y="4652963"/>
            <a:ext cx="1282700" cy="1800225"/>
          </a:xfrm>
          <a:prstGeom prst="rect">
            <a:avLst/>
          </a:prstGeom>
          <a:noFill/>
          <a:ln w="9525">
            <a:noFill/>
            <a:miter lim="800000"/>
            <a:headEnd/>
            <a:tailEnd/>
          </a:ln>
        </p:spPr>
      </p:pic>
      <p:sp>
        <p:nvSpPr>
          <p:cNvPr id="12297" name="Text Box 15"/>
          <p:cNvSpPr txBox="1">
            <a:spLocks noChangeArrowheads="1"/>
          </p:cNvSpPr>
          <p:nvPr/>
        </p:nvSpPr>
        <p:spPr bwMode="auto">
          <a:xfrm>
            <a:off x="1142976" y="4214818"/>
            <a:ext cx="1206356" cy="369332"/>
          </a:xfrm>
          <a:prstGeom prst="rect">
            <a:avLst/>
          </a:prstGeom>
          <a:solidFill>
            <a:schemeClr val="bg1"/>
          </a:solidFill>
          <a:ln w="9525">
            <a:noFill/>
            <a:miter lim="800000"/>
            <a:headEnd/>
            <a:tailEnd/>
          </a:ln>
        </p:spPr>
        <p:txBody>
          <a:bodyPr wrap="none">
            <a:spAutoFit/>
          </a:bodyPr>
          <a:lstStyle/>
          <a:p>
            <a:r>
              <a:rPr lang="ru-RU" dirty="0" smtClean="0">
                <a:solidFill>
                  <a:srgbClr val="000000"/>
                </a:solidFill>
              </a:rPr>
              <a:t>Х. Колумб </a:t>
            </a:r>
            <a:endParaRPr lang="ru-RU" b="1" dirty="0">
              <a:solidFill>
                <a:srgbClr val="000000"/>
              </a:solidFill>
            </a:endParaRPr>
          </a:p>
        </p:txBody>
      </p:sp>
      <p:sp>
        <p:nvSpPr>
          <p:cNvPr id="12298" name="Text Box 17"/>
          <p:cNvSpPr txBox="1">
            <a:spLocks noChangeArrowheads="1"/>
          </p:cNvSpPr>
          <p:nvPr/>
        </p:nvSpPr>
        <p:spPr bwMode="auto">
          <a:xfrm>
            <a:off x="4071934" y="4286256"/>
            <a:ext cx="934358" cy="369332"/>
          </a:xfrm>
          <a:prstGeom prst="rect">
            <a:avLst/>
          </a:prstGeom>
          <a:solidFill>
            <a:schemeClr val="bg1"/>
          </a:solidFill>
          <a:ln w="9525">
            <a:noFill/>
            <a:miter lim="800000"/>
            <a:headEnd/>
            <a:tailEnd/>
          </a:ln>
        </p:spPr>
        <p:txBody>
          <a:bodyPr wrap="none">
            <a:spAutoFit/>
          </a:bodyPr>
          <a:lstStyle/>
          <a:p>
            <a:r>
              <a:rPr lang="ru-RU" dirty="0" smtClean="0">
                <a:solidFill>
                  <a:srgbClr val="000000"/>
                </a:solidFill>
              </a:rPr>
              <a:t>Дж. Кук</a:t>
            </a:r>
            <a:endParaRPr lang="ru-RU" b="1" dirty="0">
              <a:solidFill>
                <a:srgbClr val="000000"/>
              </a:solidFill>
            </a:endParaRPr>
          </a:p>
        </p:txBody>
      </p:sp>
      <p:sp>
        <p:nvSpPr>
          <p:cNvPr id="12299" name="Text Box 19"/>
          <p:cNvSpPr txBox="1">
            <a:spLocks noChangeArrowheads="1"/>
          </p:cNvSpPr>
          <p:nvPr/>
        </p:nvSpPr>
        <p:spPr bwMode="auto">
          <a:xfrm>
            <a:off x="6643702" y="4286256"/>
            <a:ext cx="1403846" cy="369332"/>
          </a:xfrm>
          <a:prstGeom prst="rect">
            <a:avLst/>
          </a:prstGeom>
          <a:solidFill>
            <a:schemeClr val="bg1"/>
          </a:solidFill>
          <a:ln w="9525">
            <a:noFill/>
            <a:miter lim="800000"/>
            <a:headEnd/>
            <a:tailEnd/>
          </a:ln>
        </p:spPr>
        <p:txBody>
          <a:bodyPr wrap="none">
            <a:spAutoFit/>
          </a:bodyPr>
          <a:lstStyle/>
          <a:p>
            <a:pPr algn="just"/>
            <a:r>
              <a:rPr lang="ru-RU" dirty="0" smtClean="0">
                <a:solidFill>
                  <a:srgbClr val="000000"/>
                </a:solidFill>
              </a:rPr>
              <a:t>Ф. Магеллан</a:t>
            </a:r>
            <a:endParaRPr lang="ru-RU" dirty="0">
              <a:solidFill>
                <a:srgbClr val="000000"/>
              </a:solidFill>
            </a:endParaRPr>
          </a:p>
        </p:txBody>
      </p:sp>
      <p:sp>
        <p:nvSpPr>
          <p:cNvPr id="12300" name="Text Box 20"/>
          <p:cNvSpPr txBox="1">
            <a:spLocks noChangeArrowheads="1"/>
          </p:cNvSpPr>
          <p:nvPr/>
        </p:nvSpPr>
        <p:spPr bwMode="auto">
          <a:xfrm>
            <a:off x="500034" y="6488668"/>
            <a:ext cx="2277675" cy="369332"/>
          </a:xfrm>
          <a:prstGeom prst="rect">
            <a:avLst/>
          </a:prstGeom>
          <a:solidFill>
            <a:schemeClr val="bg1"/>
          </a:solidFill>
          <a:ln w="9525">
            <a:noFill/>
            <a:miter lim="800000"/>
            <a:headEnd/>
            <a:tailEnd/>
          </a:ln>
        </p:spPr>
        <p:txBody>
          <a:bodyPr wrap="none">
            <a:spAutoFit/>
          </a:bodyPr>
          <a:lstStyle/>
          <a:p>
            <a:pPr algn="just"/>
            <a:r>
              <a:rPr lang="ru-RU" dirty="0" smtClean="0">
                <a:solidFill>
                  <a:srgbClr val="000000"/>
                </a:solidFill>
              </a:rPr>
              <a:t>В. Нуньес де Бальбоа</a:t>
            </a:r>
            <a:endParaRPr lang="ru-RU" dirty="0">
              <a:solidFill>
                <a:srgbClr val="000000"/>
              </a:solidFill>
            </a:endParaRPr>
          </a:p>
        </p:txBody>
      </p:sp>
      <p:sp>
        <p:nvSpPr>
          <p:cNvPr id="12301" name="Text Box 21"/>
          <p:cNvSpPr txBox="1">
            <a:spLocks noChangeArrowheads="1"/>
          </p:cNvSpPr>
          <p:nvPr/>
        </p:nvSpPr>
        <p:spPr bwMode="auto">
          <a:xfrm>
            <a:off x="4000496" y="6488668"/>
            <a:ext cx="1123256" cy="369332"/>
          </a:xfrm>
          <a:prstGeom prst="rect">
            <a:avLst/>
          </a:prstGeom>
          <a:solidFill>
            <a:schemeClr val="bg1"/>
          </a:solidFill>
          <a:ln w="9525">
            <a:noFill/>
            <a:miter lim="800000"/>
            <a:headEnd/>
            <a:tailEnd/>
          </a:ln>
        </p:spPr>
        <p:txBody>
          <a:bodyPr wrap="none">
            <a:spAutoFit/>
          </a:bodyPr>
          <a:lstStyle/>
          <a:p>
            <a:r>
              <a:rPr lang="ru-RU" dirty="0" smtClean="0">
                <a:solidFill>
                  <a:srgbClr val="000000"/>
                </a:solidFill>
              </a:rPr>
              <a:t>А. Тасман</a:t>
            </a:r>
            <a:endParaRPr lang="ru-RU" b="1" dirty="0">
              <a:solidFill>
                <a:srgbClr val="000000"/>
              </a:solidFill>
            </a:endParaRPr>
          </a:p>
        </p:txBody>
      </p:sp>
      <p:sp>
        <p:nvSpPr>
          <p:cNvPr id="12302" name="Text Box 22"/>
          <p:cNvSpPr txBox="1">
            <a:spLocks noChangeArrowheads="1"/>
          </p:cNvSpPr>
          <p:nvPr/>
        </p:nvSpPr>
        <p:spPr bwMode="auto">
          <a:xfrm>
            <a:off x="6643702" y="6488668"/>
            <a:ext cx="1335366" cy="369332"/>
          </a:xfrm>
          <a:prstGeom prst="rect">
            <a:avLst/>
          </a:prstGeom>
          <a:solidFill>
            <a:schemeClr val="bg1"/>
          </a:solidFill>
          <a:ln w="9525">
            <a:noFill/>
            <a:miter lim="800000"/>
            <a:headEnd/>
            <a:tailEnd/>
          </a:ln>
        </p:spPr>
        <p:txBody>
          <a:bodyPr wrap="none">
            <a:spAutoFit/>
          </a:bodyPr>
          <a:lstStyle/>
          <a:p>
            <a:r>
              <a:rPr lang="ru-RU" dirty="0" smtClean="0">
                <a:solidFill>
                  <a:srgbClr val="000000"/>
                </a:solidFill>
              </a:rPr>
              <a:t>А. Веспуччи</a:t>
            </a:r>
            <a:endParaRPr lang="ru-RU" b="1" dirty="0">
              <a:solidFill>
                <a:srgbClr val="000000"/>
              </a:solidFill>
            </a:endParaRPr>
          </a:p>
        </p:txBody>
      </p:sp>
    </p:spTree>
  </p:cSld>
  <p:clrMapOvr>
    <a:masterClrMapping/>
  </p:clrMapOvr>
  <p:transition advClick="0" advTm="72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3043_geodesie_04.jpg"/>
          <p:cNvPicPr>
            <a:picLocks noChangeAspect="1"/>
          </p:cNvPicPr>
          <p:nvPr/>
        </p:nvPicPr>
        <p:blipFill>
          <a:blip r:embed="rId2"/>
          <a:stretch>
            <a:fillRect/>
          </a:stretch>
        </p:blipFill>
        <p:spPr>
          <a:xfrm>
            <a:off x="857224" y="2143116"/>
            <a:ext cx="1787583" cy="1767384"/>
          </a:xfrm>
          <a:prstGeom prst="rect">
            <a:avLst/>
          </a:prstGeom>
        </p:spPr>
      </p:pic>
      <p:pic>
        <p:nvPicPr>
          <p:cNvPr id="5" name="Рисунок 4" descr="93bf7a4368f9.jpg"/>
          <p:cNvPicPr>
            <a:picLocks noChangeAspect="1"/>
          </p:cNvPicPr>
          <p:nvPr/>
        </p:nvPicPr>
        <p:blipFill>
          <a:blip r:embed="rId3" cstate="print"/>
          <a:stretch>
            <a:fillRect/>
          </a:stretch>
        </p:blipFill>
        <p:spPr>
          <a:xfrm>
            <a:off x="3857620" y="2143116"/>
            <a:ext cx="1714512" cy="1878819"/>
          </a:xfrm>
          <a:prstGeom prst="rect">
            <a:avLst/>
          </a:prstGeom>
        </p:spPr>
      </p:pic>
      <p:pic>
        <p:nvPicPr>
          <p:cNvPr id="7" name="Рисунок 6" descr="103.jpg"/>
          <p:cNvPicPr>
            <a:picLocks noChangeAspect="1"/>
          </p:cNvPicPr>
          <p:nvPr/>
        </p:nvPicPr>
        <p:blipFill>
          <a:blip r:embed="rId4" cstate="print"/>
          <a:stretch>
            <a:fillRect/>
          </a:stretch>
        </p:blipFill>
        <p:spPr>
          <a:xfrm>
            <a:off x="6786578" y="2143116"/>
            <a:ext cx="1324051" cy="1888840"/>
          </a:xfrm>
          <a:prstGeom prst="rect">
            <a:avLst/>
          </a:prstGeom>
        </p:spPr>
      </p:pic>
      <p:pic>
        <p:nvPicPr>
          <p:cNvPr id="9" name="Рисунок 8" descr="25.jpg"/>
          <p:cNvPicPr>
            <a:picLocks noChangeAspect="1"/>
          </p:cNvPicPr>
          <p:nvPr/>
        </p:nvPicPr>
        <p:blipFill>
          <a:blip r:embed="rId5"/>
          <a:stretch>
            <a:fillRect/>
          </a:stretch>
        </p:blipFill>
        <p:spPr>
          <a:xfrm>
            <a:off x="928662" y="4390554"/>
            <a:ext cx="1714512" cy="2084218"/>
          </a:xfrm>
          <a:prstGeom prst="rect">
            <a:avLst/>
          </a:prstGeom>
        </p:spPr>
      </p:pic>
      <p:pic>
        <p:nvPicPr>
          <p:cNvPr id="10" name="Рисунок 9" descr="29182159.gif"/>
          <p:cNvPicPr>
            <a:picLocks noChangeAspect="1"/>
          </p:cNvPicPr>
          <p:nvPr/>
        </p:nvPicPr>
        <p:blipFill>
          <a:blip r:embed="rId6"/>
          <a:stretch>
            <a:fillRect/>
          </a:stretch>
        </p:blipFill>
        <p:spPr>
          <a:xfrm>
            <a:off x="3857620" y="4429132"/>
            <a:ext cx="1666876" cy="2043972"/>
          </a:xfrm>
          <a:prstGeom prst="rect">
            <a:avLst/>
          </a:prstGeom>
        </p:spPr>
      </p:pic>
      <p:pic>
        <p:nvPicPr>
          <p:cNvPr id="11" name="Рисунок 10" descr="496px-Strabo.jpg"/>
          <p:cNvPicPr>
            <a:picLocks noChangeAspect="1"/>
          </p:cNvPicPr>
          <p:nvPr/>
        </p:nvPicPr>
        <p:blipFill>
          <a:blip r:embed="rId7"/>
          <a:stretch>
            <a:fillRect/>
          </a:stretch>
        </p:blipFill>
        <p:spPr>
          <a:xfrm>
            <a:off x="6643702" y="4429132"/>
            <a:ext cx="1687825" cy="2041723"/>
          </a:xfrm>
          <a:prstGeom prst="rect">
            <a:avLst/>
          </a:prstGeom>
        </p:spPr>
      </p:pic>
      <p:sp>
        <p:nvSpPr>
          <p:cNvPr id="12" name="Прямоугольник 11"/>
          <p:cNvSpPr/>
          <p:nvPr/>
        </p:nvSpPr>
        <p:spPr>
          <a:xfrm>
            <a:off x="0" y="0"/>
            <a:ext cx="9144000" cy="2123658"/>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18</a:t>
            </a:r>
            <a:r>
              <a:rPr lang="en-US" b="1" dirty="0" smtClean="0">
                <a:solidFill>
                  <a:srgbClr val="FF0000"/>
                </a:solidFill>
                <a:latin typeface="Arial" pitchFamily="34" charset="0"/>
                <a:cs typeface="Arial" pitchFamily="34" charset="0"/>
              </a:rPr>
              <a:t>.</a:t>
            </a:r>
            <a:r>
              <a:rPr lang="ru-RU" b="1" dirty="0" smtClean="0">
                <a:solidFill>
                  <a:srgbClr val="FF0000"/>
                </a:solidFill>
                <a:latin typeface="Arial" pitchFamily="34" charset="0"/>
                <a:cs typeface="Arial" pitchFamily="34" charset="0"/>
              </a:rPr>
              <a:t>2. </a:t>
            </a:r>
            <a:r>
              <a:rPr lang="ru-RU" dirty="0" smtClean="0">
                <a:latin typeface="Arial" pitchFamily="34" charset="0"/>
                <a:cs typeface="Arial" pitchFamily="34" charset="0"/>
              </a:rPr>
              <a:t>Установите соответствие: ученый или путешественник – его вклад в развитие географии</a:t>
            </a:r>
          </a:p>
          <a:p>
            <a:r>
              <a:rPr lang="ru-RU" sz="1600" dirty="0" smtClean="0">
                <a:latin typeface="Arial" pitchFamily="34" charset="0"/>
                <a:cs typeface="Arial" pitchFamily="34" charset="0"/>
              </a:rPr>
              <a:t>А) Составил первую карту Земли</a:t>
            </a:r>
          </a:p>
          <a:p>
            <a:r>
              <a:rPr lang="ru-RU" sz="1600" dirty="0" smtClean="0">
                <a:latin typeface="Arial" pitchFamily="34" charset="0"/>
                <a:cs typeface="Arial" pitchFamily="34" charset="0"/>
              </a:rPr>
              <a:t>Б) Впервые достаточно точно рассчитал размеры Земли</a:t>
            </a:r>
          </a:p>
          <a:p>
            <a:r>
              <a:rPr lang="ru-RU" sz="1600" dirty="0" smtClean="0">
                <a:latin typeface="Arial" pitchFamily="34" charset="0"/>
                <a:cs typeface="Arial" pitchFamily="34" charset="0"/>
              </a:rPr>
              <a:t>В) Автор «Географии» в 17 книгах</a:t>
            </a:r>
          </a:p>
          <a:p>
            <a:r>
              <a:rPr lang="ru-RU" sz="1600" dirty="0" smtClean="0">
                <a:latin typeface="Arial" pitchFamily="34" charset="0"/>
                <a:cs typeface="Arial" pitchFamily="34" charset="0"/>
              </a:rPr>
              <a:t>Г) Автор«Руководства по географии» в 8 книгах и «Альмагеста»</a:t>
            </a:r>
          </a:p>
          <a:p>
            <a:r>
              <a:rPr lang="ru-RU" sz="1600" dirty="0" smtClean="0">
                <a:latin typeface="Arial" pitchFamily="34" charset="0"/>
                <a:cs typeface="Arial" pitchFamily="34" charset="0"/>
              </a:rPr>
              <a:t>Д) Описал путешествие по Персии, Индии и Турции в книге «Хождение за три моря»</a:t>
            </a:r>
          </a:p>
          <a:p>
            <a:r>
              <a:rPr lang="ru-RU" sz="1600" dirty="0" smtClean="0">
                <a:latin typeface="Arial" pitchFamily="34" charset="0"/>
                <a:cs typeface="Arial" pitchFamily="34" charset="0"/>
              </a:rPr>
              <a:t>Е) Открыл Китай для европейцев</a:t>
            </a:r>
            <a:endParaRPr lang="ru-RU" sz="1600" dirty="0">
              <a:latin typeface="Arial" pitchFamily="34" charset="0"/>
              <a:cs typeface="Arial" pitchFamily="34" charset="0"/>
            </a:endParaRPr>
          </a:p>
        </p:txBody>
      </p:sp>
      <p:sp>
        <p:nvSpPr>
          <p:cNvPr id="13" name="Прямоугольник 12"/>
          <p:cNvSpPr/>
          <p:nvPr/>
        </p:nvSpPr>
        <p:spPr>
          <a:xfrm>
            <a:off x="3857620" y="6488668"/>
            <a:ext cx="1620315" cy="369332"/>
          </a:xfrm>
          <a:prstGeom prst="rect">
            <a:avLst/>
          </a:prstGeom>
        </p:spPr>
        <p:txBody>
          <a:bodyPr wrap="none">
            <a:spAutoFit/>
          </a:bodyPr>
          <a:lstStyle/>
          <a:p>
            <a:r>
              <a:rPr lang="ru-RU" dirty="0" smtClean="0">
                <a:solidFill>
                  <a:prstClr val="black"/>
                </a:solidFill>
                <a:latin typeface="Arial" pitchFamily="34" charset="0"/>
                <a:cs typeface="Arial" pitchFamily="34" charset="0"/>
              </a:rPr>
              <a:t>Анаксимандр</a:t>
            </a:r>
            <a:endParaRPr lang="ru-RU" dirty="0">
              <a:latin typeface="Arial" pitchFamily="34" charset="0"/>
              <a:cs typeface="Arial" pitchFamily="34" charset="0"/>
            </a:endParaRPr>
          </a:p>
        </p:txBody>
      </p:sp>
      <p:sp>
        <p:nvSpPr>
          <p:cNvPr id="14" name="Прямоугольник 13"/>
          <p:cNvSpPr/>
          <p:nvPr/>
        </p:nvSpPr>
        <p:spPr>
          <a:xfrm>
            <a:off x="1000100" y="3929066"/>
            <a:ext cx="1459438" cy="369332"/>
          </a:xfrm>
          <a:prstGeom prst="rect">
            <a:avLst/>
          </a:prstGeom>
        </p:spPr>
        <p:txBody>
          <a:bodyPr wrap="none">
            <a:spAutoFit/>
          </a:bodyPr>
          <a:lstStyle/>
          <a:p>
            <a:r>
              <a:rPr lang="ru-RU" dirty="0" smtClean="0">
                <a:solidFill>
                  <a:prstClr val="black"/>
                </a:solidFill>
                <a:latin typeface="Arial" pitchFamily="34" charset="0"/>
                <a:cs typeface="Arial" pitchFamily="34" charset="0"/>
              </a:rPr>
              <a:t>Эратосфен </a:t>
            </a:r>
            <a:endParaRPr lang="ru-RU" dirty="0">
              <a:latin typeface="Arial" pitchFamily="34" charset="0"/>
              <a:cs typeface="Arial" pitchFamily="34" charset="0"/>
            </a:endParaRPr>
          </a:p>
        </p:txBody>
      </p:sp>
      <p:sp>
        <p:nvSpPr>
          <p:cNvPr id="15" name="Прямоугольник 14"/>
          <p:cNvSpPr/>
          <p:nvPr/>
        </p:nvSpPr>
        <p:spPr>
          <a:xfrm>
            <a:off x="7000892" y="6488668"/>
            <a:ext cx="1101584" cy="369332"/>
          </a:xfrm>
          <a:prstGeom prst="rect">
            <a:avLst/>
          </a:prstGeom>
        </p:spPr>
        <p:txBody>
          <a:bodyPr wrap="none">
            <a:spAutoFit/>
          </a:bodyPr>
          <a:lstStyle/>
          <a:p>
            <a:r>
              <a:rPr lang="ru-RU" dirty="0" smtClean="0">
                <a:solidFill>
                  <a:prstClr val="black"/>
                </a:solidFill>
                <a:latin typeface="Arial" pitchFamily="34" charset="0"/>
                <a:cs typeface="Arial" pitchFamily="34" charset="0"/>
              </a:rPr>
              <a:t>Страбон</a:t>
            </a:r>
            <a:endParaRPr lang="ru-RU" dirty="0">
              <a:latin typeface="Arial" pitchFamily="34" charset="0"/>
              <a:cs typeface="Arial" pitchFamily="34" charset="0"/>
            </a:endParaRPr>
          </a:p>
        </p:txBody>
      </p:sp>
      <p:sp>
        <p:nvSpPr>
          <p:cNvPr id="16" name="Прямоугольник 15"/>
          <p:cNvSpPr/>
          <p:nvPr/>
        </p:nvSpPr>
        <p:spPr>
          <a:xfrm>
            <a:off x="6715140" y="4000504"/>
            <a:ext cx="1551450" cy="369332"/>
          </a:xfrm>
          <a:prstGeom prst="rect">
            <a:avLst/>
          </a:prstGeom>
        </p:spPr>
        <p:txBody>
          <a:bodyPr wrap="none">
            <a:spAutoFit/>
          </a:bodyPr>
          <a:lstStyle/>
          <a:p>
            <a:r>
              <a:rPr lang="ru-RU" dirty="0" smtClean="0">
                <a:solidFill>
                  <a:prstClr val="black"/>
                </a:solidFill>
                <a:latin typeface="Arial" pitchFamily="34" charset="0"/>
                <a:cs typeface="Arial" pitchFamily="34" charset="0"/>
              </a:rPr>
              <a:t>Марко Поло </a:t>
            </a:r>
            <a:endParaRPr lang="ru-RU" dirty="0">
              <a:latin typeface="Arial" pitchFamily="34" charset="0"/>
              <a:cs typeface="Arial" pitchFamily="34" charset="0"/>
            </a:endParaRPr>
          </a:p>
        </p:txBody>
      </p:sp>
      <p:sp>
        <p:nvSpPr>
          <p:cNvPr id="17" name="Прямоугольник 16"/>
          <p:cNvSpPr/>
          <p:nvPr/>
        </p:nvSpPr>
        <p:spPr>
          <a:xfrm>
            <a:off x="3500430" y="4000504"/>
            <a:ext cx="2301592" cy="369332"/>
          </a:xfrm>
          <a:prstGeom prst="rect">
            <a:avLst/>
          </a:prstGeom>
        </p:spPr>
        <p:txBody>
          <a:bodyPr wrap="none">
            <a:spAutoFit/>
          </a:bodyPr>
          <a:lstStyle/>
          <a:p>
            <a:r>
              <a:rPr lang="ru-RU" dirty="0" smtClean="0">
                <a:solidFill>
                  <a:prstClr val="black"/>
                </a:solidFill>
                <a:latin typeface="Arial" pitchFamily="34" charset="0"/>
                <a:cs typeface="Arial" pitchFamily="34" charset="0"/>
              </a:rPr>
              <a:t>Афанасий Никитин </a:t>
            </a:r>
            <a:endParaRPr lang="ru-RU" dirty="0">
              <a:latin typeface="Arial" pitchFamily="34" charset="0"/>
              <a:cs typeface="Arial" pitchFamily="34" charset="0"/>
            </a:endParaRPr>
          </a:p>
        </p:txBody>
      </p:sp>
      <p:sp>
        <p:nvSpPr>
          <p:cNvPr id="18" name="Прямоугольник 17"/>
          <p:cNvSpPr/>
          <p:nvPr/>
        </p:nvSpPr>
        <p:spPr>
          <a:xfrm>
            <a:off x="714348" y="6488668"/>
            <a:ext cx="2293641" cy="369332"/>
          </a:xfrm>
          <a:prstGeom prst="rect">
            <a:avLst/>
          </a:prstGeom>
        </p:spPr>
        <p:txBody>
          <a:bodyPr wrap="none">
            <a:spAutoFit/>
          </a:bodyPr>
          <a:lstStyle/>
          <a:p>
            <a:r>
              <a:rPr lang="ru-RU" dirty="0" smtClean="0">
                <a:solidFill>
                  <a:prstClr val="black"/>
                </a:solidFill>
                <a:latin typeface="Arial" pitchFamily="34" charset="0"/>
                <a:cs typeface="Arial" pitchFamily="34" charset="0"/>
              </a:rPr>
              <a:t>Клавдий Птолемей </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2677656"/>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18</a:t>
            </a:r>
            <a:r>
              <a:rPr lang="en-US" b="1" dirty="0" smtClean="0">
                <a:solidFill>
                  <a:srgbClr val="FF0000"/>
                </a:solidFill>
                <a:latin typeface="Arial" pitchFamily="34" charset="0"/>
                <a:cs typeface="Arial" pitchFamily="34" charset="0"/>
              </a:rPr>
              <a:t>.</a:t>
            </a:r>
            <a:r>
              <a:rPr lang="ru-RU" b="1" dirty="0" smtClean="0">
                <a:solidFill>
                  <a:srgbClr val="FF0000"/>
                </a:solidFill>
                <a:latin typeface="Arial" pitchFamily="34" charset="0"/>
                <a:cs typeface="Arial" pitchFamily="34" charset="0"/>
              </a:rPr>
              <a:t>3</a:t>
            </a:r>
            <a:r>
              <a:rPr lang="ru-RU" i="1" dirty="0" smtClean="0">
                <a:solidFill>
                  <a:srgbClr val="FF0000"/>
                </a:solidFill>
                <a:latin typeface="Arial" pitchFamily="34" charset="0"/>
                <a:cs typeface="Arial" pitchFamily="34" charset="0"/>
              </a:rPr>
              <a:t> </a:t>
            </a:r>
          </a:p>
          <a:p>
            <a:r>
              <a:rPr lang="ru-RU" dirty="0" smtClean="0">
                <a:latin typeface="Arial" pitchFamily="34" charset="0"/>
                <a:cs typeface="Arial" pitchFamily="34" charset="0"/>
              </a:rPr>
              <a:t>Установите соответствие: полярный исследователь – его достижения</a:t>
            </a:r>
          </a:p>
          <a:p>
            <a:r>
              <a:rPr lang="ru-RU" sz="1600" dirty="0" smtClean="0">
                <a:latin typeface="Arial" pitchFamily="34" charset="0"/>
                <a:cs typeface="Arial" pitchFamily="34" charset="0"/>
              </a:rPr>
              <a:t>А) Первый человек, ступивший на Антарктиду</a:t>
            </a:r>
          </a:p>
          <a:p>
            <a:r>
              <a:rPr lang="ru-RU" sz="1600" dirty="0" smtClean="0">
                <a:latin typeface="Arial" pitchFamily="34" charset="0"/>
                <a:cs typeface="Arial" pitchFamily="34" charset="0"/>
              </a:rPr>
              <a:t>Б) Трагически погиб во время экспедиции к северному полюсу</a:t>
            </a:r>
          </a:p>
          <a:p>
            <a:r>
              <a:rPr lang="ru-RU" sz="1600" dirty="0" smtClean="0">
                <a:latin typeface="Arial" pitchFamily="34" charset="0"/>
                <a:cs typeface="Arial" pitchFamily="34" charset="0"/>
              </a:rPr>
              <a:t>В) Трагически погиб во время экспедиции к южному полюсу</a:t>
            </a:r>
          </a:p>
          <a:p>
            <a:r>
              <a:rPr lang="ru-RU" sz="1600" dirty="0" smtClean="0">
                <a:latin typeface="Arial" pitchFamily="34" charset="0"/>
                <a:cs typeface="Arial" pitchFamily="34" charset="0"/>
              </a:rPr>
              <a:t>Г) Первый человек, побывавший на северном полюсе</a:t>
            </a:r>
          </a:p>
          <a:p>
            <a:r>
              <a:rPr lang="ru-RU" sz="1600" dirty="0" smtClean="0">
                <a:latin typeface="Arial" pitchFamily="34" charset="0"/>
                <a:cs typeface="Arial" pitchFamily="34" charset="0"/>
              </a:rPr>
              <a:t>Д) Первый человек, побывавший на Южном полюсе</a:t>
            </a:r>
          </a:p>
          <a:p>
            <a:r>
              <a:rPr lang="ru-RU" sz="1600" dirty="0" smtClean="0">
                <a:latin typeface="Arial" pitchFamily="34" charset="0"/>
                <a:cs typeface="Arial" pitchFamily="34" charset="0"/>
              </a:rPr>
              <a:t>Е) Впервые в истории пересёк на лыжах ледниковый покров острова Гренландия</a:t>
            </a:r>
          </a:p>
          <a:p>
            <a:endParaRPr lang="ru-RU" dirty="0" smtClean="0">
              <a:latin typeface="Arial" pitchFamily="34" charset="0"/>
              <a:cs typeface="Arial" pitchFamily="34" charset="0"/>
            </a:endParaRPr>
          </a:p>
          <a:p>
            <a:endParaRPr lang="ru-RU" dirty="0" smtClean="0">
              <a:latin typeface="Arial" pitchFamily="34" charset="0"/>
              <a:cs typeface="Arial" pitchFamily="34" charset="0"/>
            </a:endParaRPr>
          </a:p>
        </p:txBody>
      </p:sp>
      <p:pic>
        <p:nvPicPr>
          <p:cNvPr id="5" name="Рисунок 4" descr="Borchgrevink.jpg"/>
          <p:cNvPicPr>
            <a:picLocks noChangeAspect="1"/>
          </p:cNvPicPr>
          <p:nvPr/>
        </p:nvPicPr>
        <p:blipFill>
          <a:blip r:embed="rId2"/>
          <a:stretch>
            <a:fillRect/>
          </a:stretch>
        </p:blipFill>
        <p:spPr>
          <a:xfrm>
            <a:off x="6715140" y="4572008"/>
            <a:ext cx="1547420" cy="1928826"/>
          </a:xfrm>
          <a:prstGeom prst="rect">
            <a:avLst/>
          </a:prstGeom>
        </p:spPr>
      </p:pic>
      <p:pic>
        <p:nvPicPr>
          <p:cNvPr id="6" name="Рисунок 5" descr="Scott.jpeg"/>
          <p:cNvPicPr>
            <a:picLocks noChangeAspect="1"/>
          </p:cNvPicPr>
          <p:nvPr/>
        </p:nvPicPr>
        <p:blipFill>
          <a:blip r:embed="rId3"/>
          <a:stretch>
            <a:fillRect/>
          </a:stretch>
        </p:blipFill>
        <p:spPr>
          <a:xfrm>
            <a:off x="3644274" y="2214554"/>
            <a:ext cx="1880218" cy="1893038"/>
          </a:xfrm>
          <a:prstGeom prst="rect">
            <a:avLst/>
          </a:prstGeom>
        </p:spPr>
      </p:pic>
      <p:pic>
        <p:nvPicPr>
          <p:cNvPr id="7" name="Рисунок 6" descr="амундсен.jpg"/>
          <p:cNvPicPr>
            <a:picLocks noChangeAspect="1"/>
          </p:cNvPicPr>
          <p:nvPr/>
        </p:nvPicPr>
        <p:blipFill>
          <a:blip r:embed="rId4"/>
          <a:srcRect b="5287"/>
          <a:stretch>
            <a:fillRect/>
          </a:stretch>
        </p:blipFill>
        <p:spPr>
          <a:xfrm>
            <a:off x="1000100" y="4572008"/>
            <a:ext cx="1468159" cy="1922208"/>
          </a:xfrm>
          <a:prstGeom prst="rect">
            <a:avLst/>
          </a:prstGeom>
        </p:spPr>
      </p:pic>
      <p:pic>
        <p:nvPicPr>
          <p:cNvPr id="8" name="Рисунок 7" descr="Гео́ргий Я́ковлевич Седо́в.jpg"/>
          <p:cNvPicPr>
            <a:picLocks noChangeAspect="1"/>
          </p:cNvPicPr>
          <p:nvPr/>
        </p:nvPicPr>
        <p:blipFill>
          <a:blip r:embed="rId5"/>
          <a:stretch>
            <a:fillRect/>
          </a:stretch>
        </p:blipFill>
        <p:spPr>
          <a:xfrm>
            <a:off x="928662" y="2214554"/>
            <a:ext cx="1519235" cy="2004267"/>
          </a:xfrm>
          <a:prstGeom prst="rect">
            <a:avLst/>
          </a:prstGeom>
        </p:spPr>
      </p:pic>
      <p:pic>
        <p:nvPicPr>
          <p:cNvPr id="9" name="Рисунок 8" descr="пири.jpg"/>
          <p:cNvPicPr>
            <a:picLocks noChangeAspect="1"/>
          </p:cNvPicPr>
          <p:nvPr/>
        </p:nvPicPr>
        <p:blipFill>
          <a:blip r:embed="rId6" cstate="print"/>
          <a:srcRect l="3125" t="3768" r="3125" b="13818"/>
          <a:stretch>
            <a:fillRect/>
          </a:stretch>
        </p:blipFill>
        <p:spPr>
          <a:xfrm>
            <a:off x="6715139" y="2214554"/>
            <a:ext cx="1547243" cy="1982404"/>
          </a:xfrm>
          <a:prstGeom prst="rect">
            <a:avLst/>
          </a:prstGeom>
        </p:spPr>
      </p:pic>
      <p:pic>
        <p:nvPicPr>
          <p:cNvPr id="10" name="Рисунок 9" descr="Фритьоф Нансен.jpg"/>
          <p:cNvPicPr>
            <a:picLocks noChangeAspect="1"/>
          </p:cNvPicPr>
          <p:nvPr/>
        </p:nvPicPr>
        <p:blipFill>
          <a:blip r:embed="rId7" cstate="print"/>
          <a:stretch>
            <a:fillRect/>
          </a:stretch>
        </p:blipFill>
        <p:spPr>
          <a:xfrm>
            <a:off x="3929058" y="4569317"/>
            <a:ext cx="1428760" cy="1965974"/>
          </a:xfrm>
          <a:prstGeom prst="rect">
            <a:avLst/>
          </a:prstGeom>
        </p:spPr>
      </p:pic>
      <p:sp>
        <p:nvSpPr>
          <p:cNvPr id="11" name="Прямоугольник 10"/>
          <p:cNvSpPr/>
          <p:nvPr/>
        </p:nvSpPr>
        <p:spPr>
          <a:xfrm>
            <a:off x="6286512" y="6488668"/>
            <a:ext cx="2459006" cy="369332"/>
          </a:xfrm>
          <a:prstGeom prst="rect">
            <a:avLst/>
          </a:prstGeom>
        </p:spPr>
        <p:txBody>
          <a:bodyPr wrap="none">
            <a:spAutoFit/>
          </a:bodyPr>
          <a:lstStyle/>
          <a:p>
            <a:r>
              <a:rPr lang="ru-RU" dirty="0" smtClean="0">
                <a:latin typeface="Arial" pitchFamily="34" charset="0"/>
                <a:cs typeface="Arial" pitchFamily="34" charset="0"/>
              </a:rPr>
              <a:t>Карстен Борхгревинк</a:t>
            </a:r>
            <a:endParaRPr lang="ru-RU" dirty="0">
              <a:latin typeface="Arial" pitchFamily="34" charset="0"/>
              <a:cs typeface="Arial" pitchFamily="34" charset="0"/>
            </a:endParaRPr>
          </a:p>
        </p:txBody>
      </p:sp>
      <p:sp>
        <p:nvSpPr>
          <p:cNvPr id="12" name="Прямоугольник 11"/>
          <p:cNvSpPr/>
          <p:nvPr/>
        </p:nvSpPr>
        <p:spPr>
          <a:xfrm>
            <a:off x="3786182" y="4143380"/>
            <a:ext cx="1611916" cy="369332"/>
          </a:xfrm>
          <a:prstGeom prst="rect">
            <a:avLst/>
          </a:prstGeom>
        </p:spPr>
        <p:txBody>
          <a:bodyPr wrap="none">
            <a:spAutoFit/>
          </a:bodyPr>
          <a:lstStyle/>
          <a:p>
            <a:r>
              <a:rPr lang="ru-RU" dirty="0" smtClean="0">
                <a:latin typeface="Arial" pitchFamily="34" charset="0"/>
                <a:cs typeface="Arial" pitchFamily="34" charset="0"/>
              </a:rPr>
              <a:t>Роберт Скотт</a:t>
            </a:r>
            <a:endParaRPr lang="ru-RU" dirty="0">
              <a:latin typeface="Arial" pitchFamily="34" charset="0"/>
              <a:cs typeface="Arial" pitchFamily="34" charset="0"/>
            </a:endParaRPr>
          </a:p>
        </p:txBody>
      </p:sp>
      <p:sp>
        <p:nvSpPr>
          <p:cNvPr id="13" name="Прямоугольник 12"/>
          <p:cNvSpPr/>
          <p:nvPr/>
        </p:nvSpPr>
        <p:spPr>
          <a:xfrm>
            <a:off x="714348" y="6488668"/>
            <a:ext cx="2028119" cy="369332"/>
          </a:xfrm>
          <a:prstGeom prst="rect">
            <a:avLst/>
          </a:prstGeom>
        </p:spPr>
        <p:txBody>
          <a:bodyPr wrap="none">
            <a:spAutoFit/>
          </a:bodyPr>
          <a:lstStyle/>
          <a:p>
            <a:r>
              <a:rPr lang="ru-RU" dirty="0" smtClean="0">
                <a:latin typeface="Arial" pitchFamily="34" charset="0"/>
                <a:cs typeface="Arial" pitchFamily="34" charset="0"/>
              </a:rPr>
              <a:t>Руаль  Амундсен</a:t>
            </a:r>
            <a:endParaRPr lang="ru-RU" dirty="0">
              <a:latin typeface="Arial" pitchFamily="34" charset="0"/>
              <a:cs typeface="Arial" pitchFamily="34" charset="0"/>
            </a:endParaRPr>
          </a:p>
        </p:txBody>
      </p:sp>
      <p:sp>
        <p:nvSpPr>
          <p:cNvPr id="14" name="Прямоугольник 13"/>
          <p:cNvSpPr/>
          <p:nvPr/>
        </p:nvSpPr>
        <p:spPr>
          <a:xfrm>
            <a:off x="1071538" y="4143380"/>
            <a:ext cx="1380955" cy="369332"/>
          </a:xfrm>
          <a:prstGeom prst="rect">
            <a:avLst/>
          </a:prstGeom>
        </p:spPr>
        <p:txBody>
          <a:bodyPr wrap="none">
            <a:spAutoFit/>
          </a:bodyPr>
          <a:lstStyle/>
          <a:p>
            <a:r>
              <a:rPr lang="ru-RU" dirty="0" smtClean="0">
                <a:latin typeface="Arial" pitchFamily="34" charset="0"/>
                <a:cs typeface="Arial" pitchFamily="34" charset="0"/>
              </a:rPr>
              <a:t>Г. Я. Седов</a:t>
            </a:r>
            <a:endParaRPr lang="ru-RU" dirty="0">
              <a:latin typeface="Arial" pitchFamily="34" charset="0"/>
              <a:cs typeface="Arial" pitchFamily="34" charset="0"/>
            </a:endParaRPr>
          </a:p>
        </p:txBody>
      </p:sp>
      <p:sp>
        <p:nvSpPr>
          <p:cNvPr id="15" name="Прямоугольник 14"/>
          <p:cNvSpPr/>
          <p:nvPr/>
        </p:nvSpPr>
        <p:spPr>
          <a:xfrm>
            <a:off x="3643306" y="6488668"/>
            <a:ext cx="2018501" cy="369332"/>
          </a:xfrm>
          <a:prstGeom prst="rect">
            <a:avLst/>
          </a:prstGeom>
        </p:spPr>
        <p:txBody>
          <a:bodyPr wrap="none">
            <a:spAutoFit/>
          </a:bodyPr>
          <a:lstStyle/>
          <a:p>
            <a:r>
              <a:rPr lang="ru-RU" dirty="0" smtClean="0">
                <a:latin typeface="Arial" pitchFamily="34" charset="0"/>
                <a:cs typeface="Arial" pitchFamily="34" charset="0"/>
              </a:rPr>
              <a:t>Фритьоф Нансен</a:t>
            </a:r>
            <a:endParaRPr lang="ru-RU" dirty="0">
              <a:latin typeface="Arial" pitchFamily="34" charset="0"/>
              <a:cs typeface="Arial" pitchFamily="34" charset="0"/>
            </a:endParaRPr>
          </a:p>
        </p:txBody>
      </p:sp>
      <p:sp>
        <p:nvSpPr>
          <p:cNvPr id="16" name="Прямоугольник 15"/>
          <p:cNvSpPr/>
          <p:nvPr/>
        </p:nvSpPr>
        <p:spPr>
          <a:xfrm>
            <a:off x="6643702" y="4214818"/>
            <a:ext cx="1558312" cy="369332"/>
          </a:xfrm>
          <a:prstGeom prst="rect">
            <a:avLst/>
          </a:prstGeom>
        </p:spPr>
        <p:txBody>
          <a:bodyPr wrap="none">
            <a:spAutoFit/>
          </a:bodyPr>
          <a:lstStyle/>
          <a:p>
            <a:r>
              <a:rPr lang="ru-RU" dirty="0" smtClean="0">
                <a:latin typeface="Arial" pitchFamily="34" charset="0"/>
                <a:cs typeface="Arial" pitchFamily="34" charset="0"/>
              </a:rPr>
              <a:t>Роберт Пири</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0" y="0"/>
            <a:ext cx="9144000" cy="1754326"/>
          </a:xfrm>
          <a:prstGeom prst="rect">
            <a:avLst/>
          </a:prstGeom>
          <a:solidFill>
            <a:schemeClr val="bg1"/>
          </a:solidFill>
          <a:ln w="9525">
            <a:noFill/>
            <a:miter lim="800000"/>
            <a:headEnd/>
            <a:tailEnd/>
          </a:ln>
        </p:spPr>
        <p:txBody>
          <a:bodyPr>
            <a:spAutoFit/>
          </a:bodyPr>
          <a:lstStyle/>
          <a:p>
            <a:pPr algn="just"/>
            <a:r>
              <a:rPr lang="ru-RU" b="1" dirty="0">
                <a:solidFill>
                  <a:srgbClr val="FF3300"/>
                </a:solidFill>
                <a:latin typeface="Arial" pitchFamily="34" charset="0"/>
                <a:cs typeface="Arial" pitchFamily="34" charset="0"/>
              </a:rPr>
              <a:t>Вопрос </a:t>
            </a:r>
            <a:r>
              <a:rPr lang="ru-RU" b="1" dirty="0" smtClean="0">
                <a:solidFill>
                  <a:srgbClr val="FF3300"/>
                </a:solidFill>
                <a:latin typeface="Arial" pitchFamily="34" charset="0"/>
                <a:cs typeface="Arial" pitchFamily="34" charset="0"/>
              </a:rPr>
              <a:t>19.1</a:t>
            </a:r>
            <a:r>
              <a:rPr lang="ru-RU" i="1" dirty="0" smtClean="0">
                <a:solidFill>
                  <a:srgbClr val="003300"/>
                </a:solidFill>
                <a:latin typeface="Arial" pitchFamily="34" charset="0"/>
                <a:cs typeface="Arial" pitchFamily="34" charset="0"/>
              </a:rPr>
              <a:t> </a:t>
            </a:r>
            <a:endParaRPr lang="ru-RU" b="1" dirty="0">
              <a:solidFill>
                <a:srgbClr val="FF3300"/>
              </a:solidFill>
              <a:latin typeface="Arial" pitchFamily="34" charset="0"/>
              <a:cs typeface="Arial" pitchFamily="34" charset="0"/>
            </a:endParaRPr>
          </a:p>
          <a:p>
            <a:pPr algn="just"/>
            <a:r>
              <a:rPr lang="ru-RU" dirty="0">
                <a:latin typeface="Arial" pitchFamily="34" charset="0"/>
                <a:cs typeface="Arial" pitchFamily="34" charset="0"/>
              </a:rPr>
              <a:t> </a:t>
            </a:r>
            <a:r>
              <a:rPr lang="ru-RU" dirty="0">
                <a:solidFill>
                  <a:srgbClr val="003300"/>
                </a:solidFill>
                <a:latin typeface="Arial" pitchFamily="34" charset="0"/>
                <a:cs typeface="Arial" pitchFamily="34" charset="0"/>
              </a:rPr>
              <a:t>Укажите самое влажное место в </a:t>
            </a:r>
            <a:r>
              <a:rPr lang="ru-RU" dirty="0" smtClean="0">
                <a:solidFill>
                  <a:srgbClr val="003300"/>
                </a:solidFill>
                <a:latin typeface="Arial" pitchFamily="34" charset="0"/>
                <a:cs typeface="Arial" pitchFamily="34" charset="0"/>
              </a:rPr>
              <a:t>Африке, где выпадает до 9655 мм осадков в год:</a:t>
            </a:r>
          </a:p>
          <a:p>
            <a:pPr marL="342900" indent="-342900" algn="just">
              <a:buAutoNum type="arabicParenR"/>
            </a:pPr>
            <a:r>
              <a:rPr lang="ru-RU" dirty="0" smtClean="0">
                <a:solidFill>
                  <a:srgbClr val="003300"/>
                </a:solidFill>
                <a:latin typeface="Arial" pitchFamily="34" charset="0"/>
                <a:cs typeface="Arial" pitchFamily="34" charset="0"/>
              </a:rPr>
              <a:t>Массив Камерун</a:t>
            </a:r>
          </a:p>
          <a:p>
            <a:pPr marL="342900" indent="-342900" algn="just">
              <a:buAutoNum type="arabicParenR" startAt="2"/>
            </a:pPr>
            <a:r>
              <a:rPr lang="ru-RU" dirty="0" smtClean="0">
                <a:solidFill>
                  <a:srgbClr val="003300"/>
                </a:solidFill>
                <a:latin typeface="Arial" pitchFamily="34" charset="0"/>
                <a:cs typeface="Arial" pitchFamily="34" charset="0"/>
              </a:rPr>
              <a:t>Впадина Конго</a:t>
            </a:r>
          </a:p>
          <a:p>
            <a:pPr marL="342900" indent="-342900" algn="just">
              <a:buAutoNum type="arabicParenR" startAt="3"/>
            </a:pPr>
            <a:r>
              <a:rPr lang="ru-RU" dirty="0" smtClean="0">
                <a:solidFill>
                  <a:srgbClr val="003300"/>
                </a:solidFill>
                <a:latin typeface="Arial" pitchFamily="34" charset="0"/>
                <a:cs typeface="Arial" pitchFamily="34" charset="0"/>
              </a:rPr>
              <a:t>Эфиопское нагорье</a:t>
            </a:r>
          </a:p>
          <a:p>
            <a:pPr marL="342900" indent="-342900" algn="just"/>
            <a:r>
              <a:rPr lang="ru-RU" dirty="0" smtClean="0">
                <a:solidFill>
                  <a:srgbClr val="003300"/>
                </a:solidFill>
                <a:latin typeface="Arial" pitchFamily="34" charset="0"/>
                <a:cs typeface="Arial" pitchFamily="34" charset="0"/>
              </a:rPr>
              <a:t>4)  Остров Мадагаскар</a:t>
            </a:r>
            <a:endParaRPr lang="ru-RU" dirty="0">
              <a:solidFill>
                <a:srgbClr val="003300"/>
              </a:solidFill>
              <a:latin typeface="Arial" pitchFamily="34" charset="0"/>
              <a:cs typeface="Arial" pitchFamily="34" charset="0"/>
            </a:endParaRPr>
          </a:p>
        </p:txBody>
      </p:sp>
      <p:pic>
        <p:nvPicPr>
          <p:cNvPr id="18435" name="Picture 4" descr="k032"/>
          <p:cNvPicPr>
            <a:picLocks noChangeAspect="1" noChangeArrowheads="1"/>
          </p:cNvPicPr>
          <p:nvPr/>
        </p:nvPicPr>
        <p:blipFill>
          <a:blip r:embed="rId2"/>
          <a:srcRect/>
          <a:stretch>
            <a:fillRect/>
          </a:stretch>
        </p:blipFill>
        <p:spPr bwMode="auto">
          <a:xfrm>
            <a:off x="3286116" y="652463"/>
            <a:ext cx="3857625" cy="6205537"/>
          </a:xfrm>
          <a:prstGeom prst="rect">
            <a:avLst/>
          </a:prstGeom>
          <a:noFill/>
          <a:ln w="9525">
            <a:noFill/>
            <a:miter lim="800000"/>
            <a:headEnd/>
            <a:tailEnd/>
          </a:ln>
        </p:spPr>
      </p:pic>
    </p:spTree>
  </p:cSld>
  <p:clrMapOvr>
    <a:masterClrMapping/>
  </p:clrMapOvr>
  <p:transition advClick="0" advTm="72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0" y="0"/>
            <a:ext cx="9144000" cy="857232"/>
          </a:xfrm>
        </p:spPr>
        <p:txBody>
          <a:bodyPr>
            <a:noAutofit/>
          </a:bodyPr>
          <a:lstStyle/>
          <a:p>
            <a:pPr algn="l"/>
            <a:r>
              <a:rPr lang="ru-RU" sz="1800" b="1" dirty="0" smtClean="0">
                <a:solidFill>
                  <a:srgbClr val="FF0000"/>
                </a:solidFill>
                <a:latin typeface="Arial" pitchFamily="34" charset="0"/>
                <a:cs typeface="Arial" pitchFamily="34" charset="0"/>
              </a:rPr>
              <a:t>Вопрос 19.2</a:t>
            </a:r>
            <a:r>
              <a:rPr lang="ru-RU" sz="1800" i="1" dirty="0" smtClean="0">
                <a:latin typeface="Arial" pitchFamily="34" charset="0"/>
                <a:cs typeface="Arial" pitchFamily="34" charset="0"/>
              </a:rPr>
              <a:t/>
            </a:r>
            <a:br>
              <a:rPr lang="ru-RU" sz="1800" i="1" dirty="0" smtClean="0">
                <a:latin typeface="Arial" pitchFamily="34" charset="0"/>
                <a:cs typeface="Arial" pitchFamily="34" charset="0"/>
              </a:rPr>
            </a:br>
            <a:r>
              <a:rPr lang="ru-RU" sz="1800" dirty="0" smtClean="0">
                <a:solidFill>
                  <a:srgbClr val="0D0D0D"/>
                </a:solidFill>
                <a:latin typeface="Arial" pitchFamily="34" charset="0"/>
                <a:cs typeface="Arial" pitchFamily="34" charset="0"/>
              </a:rPr>
              <a:t>Какой тип облаков представлен </a:t>
            </a:r>
            <a:r>
              <a:rPr lang="ru-RU" sz="1800" smtClean="0">
                <a:solidFill>
                  <a:srgbClr val="0D0D0D"/>
                </a:solidFill>
                <a:latin typeface="Arial" pitchFamily="34" charset="0"/>
                <a:cs typeface="Arial" pitchFamily="34" charset="0"/>
              </a:rPr>
              <a:t>на слайде</a:t>
            </a:r>
            <a:r>
              <a:rPr lang="ru-RU" sz="1800" dirty="0" smtClean="0">
                <a:solidFill>
                  <a:srgbClr val="0D0D0D"/>
                </a:solidFill>
                <a:latin typeface="Arial" pitchFamily="34" charset="0"/>
                <a:cs typeface="Arial" pitchFamily="34" charset="0"/>
              </a:rPr>
              <a:t>:</a:t>
            </a:r>
            <a:br>
              <a:rPr lang="ru-RU" sz="1800" dirty="0" smtClean="0">
                <a:solidFill>
                  <a:srgbClr val="0D0D0D"/>
                </a:solidFill>
                <a:latin typeface="Arial" pitchFamily="34" charset="0"/>
                <a:cs typeface="Arial" pitchFamily="34" charset="0"/>
              </a:rPr>
            </a:br>
            <a:r>
              <a:rPr lang="ru-RU" sz="1800" dirty="0" smtClean="0">
                <a:solidFill>
                  <a:srgbClr val="0D0D0D"/>
                </a:solidFill>
                <a:latin typeface="Arial" pitchFamily="34" charset="0"/>
                <a:cs typeface="Arial" pitchFamily="34" charset="0"/>
              </a:rPr>
              <a:t>А) слоистые; Б) перистые; В) серебристые; Г) кучевые?</a:t>
            </a:r>
            <a:endParaRPr lang="ru-RU" sz="1800" dirty="0" smtClean="0">
              <a:latin typeface="Arial" pitchFamily="34" charset="0"/>
              <a:cs typeface="Arial" pitchFamily="34" charset="0"/>
            </a:endParaRPr>
          </a:p>
        </p:txBody>
      </p:sp>
      <p:pic>
        <p:nvPicPr>
          <p:cNvPr id="9219" name="Picture 2"/>
          <p:cNvPicPr>
            <a:picLocks noChangeAspect="1" noChangeArrowheads="1"/>
          </p:cNvPicPr>
          <p:nvPr/>
        </p:nvPicPr>
        <p:blipFill>
          <a:blip r:embed="rId2"/>
          <a:srcRect/>
          <a:stretch>
            <a:fillRect/>
          </a:stretch>
        </p:blipFill>
        <p:spPr bwMode="auto">
          <a:xfrm>
            <a:off x="0" y="3571875"/>
            <a:ext cx="4786313" cy="3286125"/>
          </a:xfrm>
          <a:prstGeom prst="rect">
            <a:avLst/>
          </a:prstGeom>
          <a:noFill/>
          <a:ln w="9525">
            <a:noFill/>
            <a:miter lim="800000"/>
            <a:headEnd/>
            <a:tailEnd/>
          </a:ln>
        </p:spPr>
      </p:pic>
      <p:pic>
        <p:nvPicPr>
          <p:cNvPr id="9220" name="Picture 3"/>
          <p:cNvPicPr>
            <a:picLocks noChangeAspect="1" noChangeArrowheads="1"/>
          </p:cNvPicPr>
          <p:nvPr/>
        </p:nvPicPr>
        <p:blipFill>
          <a:blip r:embed="rId3"/>
          <a:srcRect/>
          <a:stretch>
            <a:fillRect/>
          </a:stretch>
        </p:blipFill>
        <p:spPr bwMode="auto">
          <a:xfrm>
            <a:off x="4857750" y="3571875"/>
            <a:ext cx="4286250" cy="3286125"/>
          </a:xfrm>
          <a:prstGeom prst="rect">
            <a:avLst/>
          </a:prstGeom>
          <a:noFill/>
          <a:ln w="9525">
            <a:noFill/>
            <a:miter lim="800000"/>
            <a:headEnd/>
            <a:tailEnd/>
          </a:ln>
        </p:spPr>
      </p:pic>
      <p:pic>
        <p:nvPicPr>
          <p:cNvPr id="9221" name="Picture 4"/>
          <p:cNvPicPr>
            <a:picLocks noChangeAspect="1" noChangeArrowheads="1"/>
          </p:cNvPicPr>
          <p:nvPr/>
        </p:nvPicPr>
        <p:blipFill>
          <a:blip r:embed="rId4"/>
          <a:srcRect/>
          <a:stretch>
            <a:fillRect/>
          </a:stretch>
        </p:blipFill>
        <p:spPr bwMode="auto">
          <a:xfrm>
            <a:off x="0" y="857250"/>
            <a:ext cx="4786313" cy="2743200"/>
          </a:xfrm>
          <a:prstGeom prst="rect">
            <a:avLst/>
          </a:prstGeom>
          <a:noFill/>
          <a:ln w="9525">
            <a:noFill/>
            <a:miter lim="800000"/>
            <a:headEnd/>
            <a:tailEnd/>
          </a:ln>
        </p:spPr>
      </p:pic>
      <p:pic>
        <p:nvPicPr>
          <p:cNvPr id="9222" name="Picture 5"/>
          <p:cNvPicPr>
            <a:picLocks noChangeAspect="1" noChangeArrowheads="1"/>
          </p:cNvPicPr>
          <p:nvPr/>
        </p:nvPicPr>
        <p:blipFill>
          <a:blip r:embed="rId5"/>
          <a:srcRect/>
          <a:stretch>
            <a:fillRect/>
          </a:stretch>
        </p:blipFill>
        <p:spPr bwMode="auto">
          <a:xfrm>
            <a:off x="4857750" y="857250"/>
            <a:ext cx="4286250" cy="2714625"/>
          </a:xfrm>
          <a:prstGeom prst="rect">
            <a:avLst/>
          </a:prstGeom>
          <a:noFill/>
          <a:ln w="9525">
            <a:noFill/>
            <a:miter lim="800000"/>
            <a:headEnd/>
            <a:tailEnd/>
          </a:ln>
        </p:spPr>
      </p:pic>
    </p:spTree>
  </p:cSld>
  <p:clrMapOvr>
    <a:masterClrMapping/>
  </p:clrMapOvr>
  <p:transition advClick="0" advTm="72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Родион\анамарфозы\португальский.png"/>
          <p:cNvPicPr>
            <a:picLocks noGrp="1" noChangeAspect="1" noChangeArrowheads="1"/>
          </p:cNvPicPr>
          <p:nvPr>
            <p:ph idx="1"/>
          </p:nvPr>
        </p:nvPicPr>
        <p:blipFill>
          <a:blip r:embed="rId2"/>
          <a:srcRect l="3906" r="1501"/>
          <a:stretch>
            <a:fillRect/>
          </a:stretch>
        </p:blipFill>
        <p:spPr bwMode="auto">
          <a:xfrm>
            <a:off x="0" y="2024649"/>
            <a:ext cx="9144000" cy="4833351"/>
          </a:xfrm>
          <a:prstGeom prst="rect">
            <a:avLst/>
          </a:prstGeom>
          <a:noFill/>
        </p:spPr>
      </p:pic>
      <p:sp>
        <p:nvSpPr>
          <p:cNvPr id="5" name="Прямоугольник 4"/>
          <p:cNvSpPr/>
          <p:nvPr/>
        </p:nvSpPr>
        <p:spPr>
          <a:xfrm>
            <a:off x="0" y="0"/>
            <a:ext cx="9144000" cy="2031325"/>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2.2</a:t>
            </a:r>
            <a:endParaRPr lang="ru-RU" i="1" dirty="0" smtClean="0">
              <a:latin typeface="Arial" pitchFamily="34" charset="0"/>
              <a:cs typeface="Arial" pitchFamily="34" charset="0"/>
            </a:endParaRPr>
          </a:p>
          <a:p>
            <a:pPr algn="just"/>
            <a:r>
              <a:rPr lang="ru-RU" dirty="0" smtClean="0">
                <a:latin typeface="Arial" pitchFamily="34" charset="0"/>
                <a:cs typeface="Arial" pitchFamily="34" charset="0"/>
              </a:rPr>
              <a:t>Географическое распространение какого языка показывает данная карта-анаморфоза:</a:t>
            </a:r>
          </a:p>
          <a:p>
            <a:r>
              <a:rPr lang="ru-RU" dirty="0" smtClean="0">
                <a:latin typeface="Arial" pitchFamily="34" charset="0"/>
                <a:cs typeface="Arial" pitchFamily="34" charset="0"/>
              </a:rPr>
              <a:t>А) французского;</a:t>
            </a:r>
          </a:p>
          <a:p>
            <a:r>
              <a:rPr lang="ru-RU" dirty="0" smtClean="0">
                <a:latin typeface="Arial" pitchFamily="34" charset="0"/>
                <a:cs typeface="Arial" pitchFamily="34" charset="0"/>
              </a:rPr>
              <a:t>Б) немецкого; </a:t>
            </a:r>
          </a:p>
          <a:p>
            <a:r>
              <a:rPr lang="ru-RU" dirty="0" smtClean="0">
                <a:latin typeface="Arial" pitchFamily="34" charset="0"/>
                <a:cs typeface="Arial" pitchFamily="34" charset="0"/>
              </a:rPr>
              <a:t>В) испанского;</a:t>
            </a:r>
          </a:p>
          <a:p>
            <a:r>
              <a:rPr lang="ru-RU" dirty="0" smtClean="0">
                <a:latin typeface="Arial" pitchFamily="34" charset="0"/>
                <a:cs typeface="Arial" pitchFamily="34" charset="0"/>
              </a:rPr>
              <a:t>Г ) португальского?</a:t>
            </a:r>
            <a:endParaRPr lang="ru-RU" dirty="0"/>
          </a:p>
        </p:txBody>
      </p:sp>
    </p:spTree>
  </p:cSld>
  <p:clrMapOvr>
    <a:masterClrMapping/>
  </p:clrMapOvr>
  <p:transition advClick="0" advTm="72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t="9919" b="10075"/>
          <a:stretch>
            <a:fillRect/>
          </a:stretch>
        </p:blipFill>
        <p:spPr bwMode="auto">
          <a:xfrm>
            <a:off x="0" y="1359122"/>
            <a:ext cx="9168732" cy="5498878"/>
          </a:xfrm>
          <a:prstGeom prst="rect">
            <a:avLst/>
          </a:prstGeom>
          <a:noFill/>
          <a:ln w="9525">
            <a:noFill/>
            <a:miter lim="800000"/>
            <a:headEnd/>
            <a:tailEnd/>
          </a:ln>
          <a:effectLst/>
        </p:spPr>
      </p:pic>
      <p:sp>
        <p:nvSpPr>
          <p:cNvPr id="5" name="Прямоугольник 4"/>
          <p:cNvSpPr/>
          <p:nvPr/>
        </p:nvSpPr>
        <p:spPr>
          <a:xfrm>
            <a:off x="0" y="0"/>
            <a:ext cx="9144000" cy="1200329"/>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19.3</a:t>
            </a:r>
            <a:r>
              <a:rPr lang="ru-RU" b="1" dirty="0" smtClean="0"/>
              <a:t> </a:t>
            </a:r>
          </a:p>
          <a:p>
            <a:pPr algn="just"/>
            <a:r>
              <a:rPr lang="ru-RU" dirty="0" smtClean="0">
                <a:latin typeface="Arial" pitchFamily="34" charset="0"/>
                <a:cs typeface="Arial" pitchFamily="34" charset="0"/>
              </a:rPr>
              <a:t>В каком административном районе Беларуси находится знаменитый Мирский замок – объект Всемирного наследия ЮНЕСКО:</a:t>
            </a:r>
          </a:p>
          <a:p>
            <a:pPr algn="just"/>
            <a:r>
              <a:rPr lang="ru-RU" dirty="0" smtClean="0">
                <a:latin typeface="Arial" pitchFamily="34" charset="0"/>
                <a:cs typeface="Arial" pitchFamily="34" charset="0"/>
              </a:rPr>
              <a:t>А) Несвижском; Б) Столбцовском; В) Кореличском; Г) Мирском?</a:t>
            </a:r>
            <a:endParaRPr lang="ru-RU" dirty="0"/>
          </a:p>
        </p:txBody>
      </p:sp>
    </p:spTree>
  </p:cSld>
  <p:clrMapOvr>
    <a:masterClrMapping/>
  </p:clrMapOvr>
  <p:transition advClick="0" advTm="72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0"/>
            <a:ext cx="9144000" cy="923925"/>
          </a:xfrm>
          <a:prstGeom prst="rect">
            <a:avLst/>
          </a:prstGeom>
          <a:solidFill>
            <a:schemeClr val="bg1"/>
          </a:solidFill>
          <a:ln w="9525">
            <a:noFill/>
            <a:miter lim="800000"/>
            <a:headEnd/>
            <a:tailEnd/>
          </a:ln>
        </p:spPr>
        <p:txBody>
          <a:bodyPr>
            <a:spAutoFit/>
          </a:bodyPr>
          <a:lstStyle/>
          <a:p>
            <a:pPr algn="just"/>
            <a:r>
              <a:rPr lang="ru-RU" b="1" dirty="0">
                <a:solidFill>
                  <a:srgbClr val="FF3300"/>
                </a:solidFill>
                <a:latin typeface="Arial" pitchFamily="34" charset="0"/>
                <a:cs typeface="Arial" pitchFamily="34" charset="0"/>
              </a:rPr>
              <a:t>Вопрос </a:t>
            </a:r>
            <a:r>
              <a:rPr lang="ru-RU" b="1" dirty="0" smtClean="0">
                <a:solidFill>
                  <a:srgbClr val="FF3300"/>
                </a:solidFill>
                <a:latin typeface="Arial" pitchFamily="34" charset="0"/>
                <a:cs typeface="Arial" pitchFamily="34" charset="0"/>
              </a:rPr>
              <a:t>20.1</a:t>
            </a:r>
            <a:r>
              <a:rPr lang="ru-RU" i="1" dirty="0" smtClean="0">
                <a:solidFill>
                  <a:srgbClr val="003300"/>
                </a:solidFill>
                <a:latin typeface="Arial" pitchFamily="34" charset="0"/>
                <a:cs typeface="Arial" pitchFamily="34" charset="0"/>
              </a:rPr>
              <a:t> </a:t>
            </a:r>
            <a:endParaRPr lang="ru-RU" i="1" dirty="0">
              <a:solidFill>
                <a:srgbClr val="003300"/>
              </a:solidFill>
              <a:latin typeface="Arial" pitchFamily="34" charset="0"/>
              <a:cs typeface="Arial" pitchFamily="34" charset="0"/>
            </a:endParaRPr>
          </a:p>
          <a:p>
            <a:pPr algn="just"/>
            <a:r>
              <a:rPr lang="ru-RU" dirty="0">
                <a:solidFill>
                  <a:srgbClr val="000000"/>
                </a:solidFill>
                <a:latin typeface="Arial" pitchFamily="34" charset="0"/>
                <a:cs typeface="Arial" pitchFamily="34" charset="0"/>
              </a:rPr>
              <a:t>Определите какими цифрами на картосхеме обозначены следующие регионы Франции: </a:t>
            </a:r>
            <a:r>
              <a:rPr lang="ru-RU" dirty="0" smtClean="0">
                <a:latin typeface="Arial" pitchFamily="34" charset="0"/>
                <a:cs typeface="Arial" pitchFamily="34" charset="0"/>
              </a:rPr>
              <a:t>Корсика, </a:t>
            </a:r>
            <a:r>
              <a:rPr lang="ru-RU" dirty="0">
                <a:latin typeface="Arial" pitchFamily="34" charset="0"/>
                <a:cs typeface="Arial" pitchFamily="34" charset="0"/>
              </a:rPr>
              <a:t>Бретань, Аквитания, </a:t>
            </a:r>
            <a:r>
              <a:rPr lang="ru-RU" dirty="0" smtClean="0">
                <a:latin typeface="Arial" pitchFamily="34" charset="0"/>
                <a:cs typeface="Arial" pitchFamily="34" charset="0"/>
              </a:rPr>
              <a:t>Эльзас.</a:t>
            </a:r>
            <a:endParaRPr lang="ru-RU" dirty="0">
              <a:latin typeface="Arial" pitchFamily="34" charset="0"/>
              <a:cs typeface="Arial" pitchFamily="34" charset="0"/>
            </a:endParaRPr>
          </a:p>
        </p:txBody>
      </p:sp>
      <p:pic>
        <p:nvPicPr>
          <p:cNvPr id="30723" name="Picture 6"/>
          <p:cNvPicPr>
            <a:picLocks noChangeAspect="1" noChangeArrowheads="1"/>
          </p:cNvPicPr>
          <p:nvPr/>
        </p:nvPicPr>
        <p:blipFill>
          <a:blip r:embed="rId2"/>
          <a:srcRect/>
          <a:stretch>
            <a:fillRect/>
          </a:stretch>
        </p:blipFill>
        <p:spPr bwMode="auto">
          <a:xfrm>
            <a:off x="1547813" y="993775"/>
            <a:ext cx="6119812" cy="5864225"/>
          </a:xfrm>
          <a:prstGeom prst="rect">
            <a:avLst/>
          </a:prstGeom>
          <a:noFill/>
          <a:ln w="9525">
            <a:noFill/>
            <a:miter lim="800000"/>
            <a:headEnd/>
            <a:tailEnd/>
          </a:ln>
        </p:spPr>
      </p:pic>
      <p:sp>
        <p:nvSpPr>
          <p:cNvPr id="30724" name="Text Box 7"/>
          <p:cNvSpPr txBox="1">
            <a:spLocks noChangeArrowheads="1"/>
          </p:cNvSpPr>
          <p:nvPr/>
        </p:nvSpPr>
        <p:spPr bwMode="auto">
          <a:xfrm>
            <a:off x="2608263" y="2724150"/>
            <a:ext cx="330200" cy="366713"/>
          </a:xfrm>
          <a:prstGeom prst="rect">
            <a:avLst/>
          </a:prstGeom>
          <a:noFill/>
          <a:ln w="9525">
            <a:noFill/>
            <a:miter lim="800000"/>
            <a:headEnd/>
            <a:tailEnd/>
          </a:ln>
        </p:spPr>
        <p:txBody>
          <a:bodyPr wrap="none">
            <a:spAutoFit/>
          </a:bodyPr>
          <a:lstStyle/>
          <a:p>
            <a:r>
              <a:rPr lang="ru-RU" dirty="0">
                <a:solidFill>
                  <a:srgbClr val="000000"/>
                </a:solidFill>
              </a:rPr>
              <a:t>6</a:t>
            </a:r>
          </a:p>
        </p:txBody>
      </p:sp>
      <p:sp>
        <p:nvSpPr>
          <p:cNvPr id="30725" name="Text Box 9"/>
          <p:cNvSpPr txBox="1">
            <a:spLocks noChangeArrowheads="1"/>
          </p:cNvSpPr>
          <p:nvPr/>
        </p:nvSpPr>
        <p:spPr bwMode="auto">
          <a:xfrm>
            <a:off x="3400425" y="2219325"/>
            <a:ext cx="330200" cy="366713"/>
          </a:xfrm>
          <a:prstGeom prst="rect">
            <a:avLst/>
          </a:prstGeom>
          <a:noFill/>
          <a:ln w="9525">
            <a:noFill/>
            <a:miter lim="800000"/>
            <a:headEnd/>
            <a:tailEnd/>
          </a:ln>
        </p:spPr>
        <p:txBody>
          <a:bodyPr wrap="none">
            <a:spAutoFit/>
          </a:bodyPr>
          <a:lstStyle/>
          <a:p>
            <a:r>
              <a:rPr lang="ru-RU" dirty="0">
                <a:solidFill>
                  <a:srgbClr val="000000"/>
                </a:solidFill>
              </a:rPr>
              <a:t>4</a:t>
            </a:r>
          </a:p>
        </p:txBody>
      </p:sp>
      <p:sp>
        <p:nvSpPr>
          <p:cNvPr id="30726" name="Text Box 10"/>
          <p:cNvSpPr txBox="1">
            <a:spLocks noChangeArrowheads="1"/>
          </p:cNvSpPr>
          <p:nvPr/>
        </p:nvSpPr>
        <p:spPr bwMode="auto">
          <a:xfrm>
            <a:off x="3903663" y="1860550"/>
            <a:ext cx="476250" cy="366713"/>
          </a:xfrm>
          <a:prstGeom prst="rect">
            <a:avLst/>
          </a:prstGeom>
          <a:noFill/>
          <a:ln w="9525">
            <a:noFill/>
            <a:miter lim="800000"/>
            <a:headEnd/>
            <a:tailEnd/>
          </a:ln>
        </p:spPr>
        <p:txBody>
          <a:bodyPr wrap="none">
            <a:spAutoFit/>
          </a:bodyPr>
          <a:lstStyle/>
          <a:p>
            <a:r>
              <a:rPr lang="ru-RU" dirty="0">
                <a:solidFill>
                  <a:srgbClr val="000000"/>
                </a:solidFill>
              </a:rPr>
              <a:t>11</a:t>
            </a:r>
          </a:p>
        </p:txBody>
      </p:sp>
      <p:sp>
        <p:nvSpPr>
          <p:cNvPr id="30727" name="Text Box 11"/>
          <p:cNvSpPr txBox="1">
            <a:spLocks noChangeArrowheads="1"/>
          </p:cNvSpPr>
          <p:nvPr/>
        </p:nvSpPr>
        <p:spPr bwMode="auto">
          <a:xfrm>
            <a:off x="4427538" y="1196975"/>
            <a:ext cx="476250" cy="366713"/>
          </a:xfrm>
          <a:prstGeom prst="rect">
            <a:avLst/>
          </a:prstGeom>
          <a:noFill/>
          <a:ln w="9525">
            <a:noFill/>
            <a:miter lim="800000"/>
            <a:headEnd/>
            <a:tailEnd/>
          </a:ln>
        </p:spPr>
        <p:txBody>
          <a:bodyPr wrap="none">
            <a:spAutoFit/>
          </a:bodyPr>
          <a:lstStyle/>
          <a:p>
            <a:r>
              <a:rPr lang="ru-RU" dirty="0">
                <a:solidFill>
                  <a:srgbClr val="000000"/>
                </a:solidFill>
              </a:rPr>
              <a:t>17</a:t>
            </a:r>
          </a:p>
        </p:txBody>
      </p:sp>
      <p:sp>
        <p:nvSpPr>
          <p:cNvPr id="30728" name="Text Box 12"/>
          <p:cNvSpPr txBox="1">
            <a:spLocks noChangeArrowheads="1"/>
          </p:cNvSpPr>
          <p:nvPr/>
        </p:nvSpPr>
        <p:spPr bwMode="auto">
          <a:xfrm>
            <a:off x="4551363" y="1787525"/>
            <a:ext cx="476250" cy="366713"/>
          </a:xfrm>
          <a:prstGeom prst="rect">
            <a:avLst/>
          </a:prstGeom>
          <a:noFill/>
          <a:ln w="9525">
            <a:noFill/>
            <a:miter lim="800000"/>
            <a:headEnd/>
            <a:tailEnd/>
          </a:ln>
        </p:spPr>
        <p:txBody>
          <a:bodyPr wrap="none">
            <a:spAutoFit/>
          </a:bodyPr>
          <a:lstStyle/>
          <a:p>
            <a:r>
              <a:rPr lang="ru-RU" dirty="0">
                <a:solidFill>
                  <a:srgbClr val="000000"/>
                </a:solidFill>
              </a:rPr>
              <a:t>19</a:t>
            </a:r>
          </a:p>
        </p:txBody>
      </p:sp>
      <p:sp>
        <p:nvSpPr>
          <p:cNvPr id="30729" name="Text Box 13"/>
          <p:cNvSpPr txBox="1">
            <a:spLocks noChangeArrowheads="1"/>
          </p:cNvSpPr>
          <p:nvPr/>
        </p:nvSpPr>
        <p:spPr bwMode="auto">
          <a:xfrm>
            <a:off x="4551363" y="2363788"/>
            <a:ext cx="476250" cy="366712"/>
          </a:xfrm>
          <a:prstGeom prst="rect">
            <a:avLst/>
          </a:prstGeom>
          <a:noFill/>
          <a:ln w="9525">
            <a:noFill/>
            <a:miter lim="800000"/>
            <a:headEnd/>
            <a:tailEnd/>
          </a:ln>
        </p:spPr>
        <p:txBody>
          <a:bodyPr wrap="none">
            <a:spAutoFit/>
          </a:bodyPr>
          <a:lstStyle/>
          <a:p>
            <a:r>
              <a:rPr lang="ru-RU" dirty="0">
                <a:solidFill>
                  <a:srgbClr val="000000"/>
                </a:solidFill>
              </a:rPr>
              <a:t>12</a:t>
            </a:r>
          </a:p>
        </p:txBody>
      </p:sp>
      <p:sp>
        <p:nvSpPr>
          <p:cNvPr id="30730" name="Text Box 14"/>
          <p:cNvSpPr txBox="1">
            <a:spLocks noChangeArrowheads="1"/>
          </p:cNvSpPr>
          <p:nvPr/>
        </p:nvSpPr>
        <p:spPr bwMode="auto">
          <a:xfrm>
            <a:off x="5272088" y="2363788"/>
            <a:ext cx="330200" cy="366712"/>
          </a:xfrm>
          <a:prstGeom prst="rect">
            <a:avLst/>
          </a:prstGeom>
          <a:noFill/>
          <a:ln w="9525">
            <a:noFill/>
            <a:miter lim="800000"/>
            <a:headEnd/>
            <a:tailEnd/>
          </a:ln>
        </p:spPr>
        <p:txBody>
          <a:bodyPr wrap="none">
            <a:spAutoFit/>
          </a:bodyPr>
          <a:lstStyle/>
          <a:p>
            <a:r>
              <a:rPr lang="ru-RU" dirty="0">
                <a:solidFill>
                  <a:srgbClr val="000000"/>
                </a:solidFill>
              </a:rPr>
              <a:t>8</a:t>
            </a:r>
          </a:p>
        </p:txBody>
      </p:sp>
      <p:sp>
        <p:nvSpPr>
          <p:cNvPr id="30731" name="Text Box 15"/>
          <p:cNvSpPr txBox="1">
            <a:spLocks noChangeArrowheads="1"/>
          </p:cNvSpPr>
          <p:nvPr/>
        </p:nvSpPr>
        <p:spPr bwMode="auto">
          <a:xfrm>
            <a:off x="5919788" y="2292350"/>
            <a:ext cx="476250" cy="366713"/>
          </a:xfrm>
          <a:prstGeom prst="rect">
            <a:avLst/>
          </a:prstGeom>
          <a:noFill/>
          <a:ln w="9525">
            <a:noFill/>
            <a:miter lim="800000"/>
            <a:headEnd/>
            <a:tailEnd/>
          </a:ln>
        </p:spPr>
        <p:txBody>
          <a:bodyPr wrap="none">
            <a:spAutoFit/>
          </a:bodyPr>
          <a:lstStyle/>
          <a:p>
            <a:r>
              <a:rPr lang="ru-RU" dirty="0">
                <a:solidFill>
                  <a:srgbClr val="000000"/>
                </a:solidFill>
              </a:rPr>
              <a:t>15</a:t>
            </a:r>
          </a:p>
        </p:txBody>
      </p:sp>
      <p:sp>
        <p:nvSpPr>
          <p:cNvPr id="30732" name="Text Box 16"/>
          <p:cNvSpPr txBox="1">
            <a:spLocks noChangeArrowheads="1"/>
          </p:cNvSpPr>
          <p:nvPr/>
        </p:nvSpPr>
        <p:spPr bwMode="auto">
          <a:xfrm>
            <a:off x="6567488" y="2435225"/>
            <a:ext cx="330200" cy="366713"/>
          </a:xfrm>
          <a:prstGeom prst="rect">
            <a:avLst/>
          </a:prstGeom>
          <a:noFill/>
          <a:ln w="9525">
            <a:noFill/>
            <a:miter lim="800000"/>
            <a:headEnd/>
            <a:tailEnd/>
          </a:ln>
        </p:spPr>
        <p:txBody>
          <a:bodyPr wrap="none">
            <a:spAutoFit/>
          </a:bodyPr>
          <a:lstStyle/>
          <a:p>
            <a:r>
              <a:rPr lang="ru-RU" dirty="0">
                <a:solidFill>
                  <a:srgbClr val="000000"/>
                </a:solidFill>
              </a:rPr>
              <a:t>1</a:t>
            </a:r>
          </a:p>
        </p:txBody>
      </p:sp>
      <p:sp>
        <p:nvSpPr>
          <p:cNvPr id="30733" name="Text Box 17"/>
          <p:cNvSpPr txBox="1">
            <a:spLocks noChangeArrowheads="1"/>
          </p:cNvSpPr>
          <p:nvPr/>
        </p:nvSpPr>
        <p:spPr bwMode="auto">
          <a:xfrm>
            <a:off x="6064250" y="3227388"/>
            <a:ext cx="476250" cy="366712"/>
          </a:xfrm>
          <a:prstGeom prst="rect">
            <a:avLst/>
          </a:prstGeom>
          <a:noFill/>
          <a:ln w="9525">
            <a:noFill/>
            <a:miter lim="800000"/>
            <a:headEnd/>
            <a:tailEnd/>
          </a:ln>
        </p:spPr>
        <p:txBody>
          <a:bodyPr wrap="none">
            <a:spAutoFit/>
          </a:bodyPr>
          <a:lstStyle/>
          <a:p>
            <a:r>
              <a:rPr lang="ru-RU" dirty="0">
                <a:solidFill>
                  <a:srgbClr val="000000"/>
                </a:solidFill>
              </a:rPr>
              <a:t>10</a:t>
            </a:r>
          </a:p>
        </p:txBody>
      </p:sp>
      <p:sp>
        <p:nvSpPr>
          <p:cNvPr id="30734" name="Text Box 18"/>
          <p:cNvSpPr txBox="1">
            <a:spLocks noChangeArrowheads="1"/>
          </p:cNvSpPr>
          <p:nvPr/>
        </p:nvSpPr>
        <p:spPr bwMode="auto">
          <a:xfrm>
            <a:off x="5343525" y="3300413"/>
            <a:ext cx="330200" cy="366712"/>
          </a:xfrm>
          <a:prstGeom prst="rect">
            <a:avLst/>
          </a:prstGeom>
          <a:noFill/>
          <a:ln w="9525">
            <a:noFill/>
            <a:miter lim="800000"/>
            <a:headEnd/>
            <a:tailEnd/>
          </a:ln>
        </p:spPr>
        <p:txBody>
          <a:bodyPr wrap="none">
            <a:spAutoFit/>
          </a:bodyPr>
          <a:lstStyle/>
          <a:p>
            <a:r>
              <a:rPr lang="ru-RU" dirty="0">
                <a:solidFill>
                  <a:srgbClr val="000000"/>
                </a:solidFill>
              </a:rPr>
              <a:t>5</a:t>
            </a:r>
          </a:p>
        </p:txBody>
      </p:sp>
      <p:sp>
        <p:nvSpPr>
          <p:cNvPr id="30735" name="Text Box 19"/>
          <p:cNvSpPr txBox="1">
            <a:spLocks noChangeArrowheads="1"/>
          </p:cNvSpPr>
          <p:nvPr/>
        </p:nvSpPr>
        <p:spPr bwMode="auto">
          <a:xfrm>
            <a:off x="4335463" y="3155950"/>
            <a:ext cx="330200" cy="366713"/>
          </a:xfrm>
          <a:prstGeom prst="rect">
            <a:avLst/>
          </a:prstGeom>
          <a:noFill/>
          <a:ln w="9525">
            <a:noFill/>
            <a:miter lim="800000"/>
            <a:headEnd/>
            <a:tailEnd/>
          </a:ln>
        </p:spPr>
        <p:txBody>
          <a:bodyPr wrap="none">
            <a:spAutoFit/>
          </a:bodyPr>
          <a:lstStyle/>
          <a:p>
            <a:r>
              <a:rPr lang="ru-RU" dirty="0">
                <a:solidFill>
                  <a:srgbClr val="000000"/>
                </a:solidFill>
              </a:rPr>
              <a:t>7</a:t>
            </a:r>
          </a:p>
        </p:txBody>
      </p:sp>
      <p:sp>
        <p:nvSpPr>
          <p:cNvPr id="30736" name="Text Box 20"/>
          <p:cNvSpPr txBox="1">
            <a:spLocks noChangeArrowheads="1"/>
          </p:cNvSpPr>
          <p:nvPr/>
        </p:nvSpPr>
        <p:spPr bwMode="auto">
          <a:xfrm>
            <a:off x="3203575" y="3068638"/>
            <a:ext cx="476250" cy="366712"/>
          </a:xfrm>
          <a:prstGeom prst="rect">
            <a:avLst/>
          </a:prstGeom>
          <a:noFill/>
          <a:ln w="9525">
            <a:noFill/>
            <a:miter lim="800000"/>
            <a:headEnd/>
            <a:tailEnd/>
          </a:ln>
        </p:spPr>
        <p:txBody>
          <a:bodyPr wrap="none">
            <a:spAutoFit/>
          </a:bodyPr>
          <a:lstStyle/>
          <a:p>
            <a:r>
              <a:rPr lang="ru-RU" dirty="0">
                <a:solidFill>
                  <a:srgbClr val="000000"/>
                </a:solidFill>
              </a:rPr>
              <a:t>18</a:t>
            </a:r>
          </a:p>
        </p:txBody>
      </p:sp>
      <p:sp>
        <p:nvSpPr>
          <p:cNvPr id="30737" name="Text Box 21"/>
          <p:cNvSpPr txBox="1">
            <a:spLocks noChangeArrowheads="1"/>
          </p:cNvSpPr>
          <p:nvPr/>
        </p:nvSpPr>
        <p:spPr bwMode="auto">
          <a:xfrm>
            <a:off x="3471863" y="4019550"/>
            <a:ext cx="476250" cy="366713"/>
          </a:xfrm>
          <a:prstGeom prst="rect">
            <a:avLst/>
          </a:prstGeom>
          <a:noFill/>
          <a:ln w="9525">
            <a:noFill/>
            <a:miter lim="800000"/>
            <a:headEnd/>
            <a:tailEnd/>
          </a:ln>
        </p:spPr>
        <p:txBody>
          <a:bodyPr wrap="none">
            <a:spAutoFit/>
          </a:bodyPr>
          <a:lstStyle/>
          <a:p>
            <a:r>
              <a:rPr lang="ru-RU" dirty="0">
                <a:solidFill>
                  <a:srgbClr val="000000"/>
                </a:solidFill>
              </a:rPr>
              <a:t>20</a:t>
            </a:r>
          </a:p>
        </p:txBody>
      </p:sp>
      <p:sp>
        <p:nvSpPr>
          <p:cNvPr id="30738" name="Text Box 22"/>
          <p:cNvSpPr txBox="1">
            <a:spLocks noChangeArrowheads="1"/>
          </p:cNvSpPr>
          <p:nvPr/>
        </p:nvSpPr>
        <p:spPr bwMode="auto">
          <a:xfrm>
            <a:off x="4140200" y="4076700"/>
            <a:ext cx="476250" cy="366713"/>
          </a:xfrm>
          <a:prstGeom prst="rect">
            <a:avLst/>
          </a:prstGeom>
          <a:noFill/>
          <a:ln w="9525">
            <a:noFill/>
            <a:miter lim="800000"/>
            <a:headEnd/>
            <a:tailEnd/>
          </a:ln>
        </p:spPr>
        <p:txBody>
          <a:bodyPr wrap="none">
            <a:spAutoFit/>
          </a:bodyPr>
          <a:lstStyle/>
          <a:p>
            <a:r>
              <a:rPr lang="ru-RU" dirty="0">
                <a:solidFill>
                  <a:srgbClr val="000000"/>
                </a:solidFill>
              </a:rPr>
              <a:t>14</a:t>
            </a:r>
          </a:p>
        </p:txBody>
      </p:sp>
      <p:sp>
        <p:nvSpPr>
          <p:cNvPr id="30739" name="Text Box 23"/>
          <p:cNvSpPr txBox="1">
            <a:spLocks noChangeArrowheads="1"/>
          </p:cNvSpPr>
          <p:nvPr/>
        </p:nvSpPr>
        <p:spPr bwMode="auto">
          <a:xfrm>
            <a:off x="4840288" y="4308475"/>
            <a:ext cx="330200" cy="366713"/>
          </a:xfrm>
          <a:prstGeom prst="rect">
            <a:avLst/>
          </a:prstGeom>
          <a:noFill/>
          <a:ln w="9525">
            <a:noFill/>
            <a:miter lim="800000"/>
            <a:headEnd/>
            <a:tailEnd/>
          </a:ln>
        </p:spPr>
        <p:txBody>
          <a:bodyPr wrap="none">
            <a:spAutoFit/>
          </a:bodyPr>
          <a:lstStyle/>
          <a:p>
            <a:r>
              <a:rPr lang="ru-RU" dirty="0">
                <a:solidFill>
                  <a:srgbClr val="000000"/>
                </a:solidFill>
              </a:rPr>
              <a:t>3</a:t>
            </a:r>
          </a:p>
        </p:txBody>
      </p:sp>
      <p:sp>
        <p:nvSpPr>
          <p:cNvPr id="30740" name="Text Box 24"/>
          <p:cNvSpPr txBox="1">
            <a:spLocks noChangeArrowheads="1"/>
          </p:cNvSpPr>
          <p:nvPr/>
        </p:nvSpPr>
        <p:spPr bwMode="auto">
          <a:xfrm>
            <a:off x="5703888" y="4308475"/>
            <a:ext cx="476250" cy="366713"/>
          </a:xfrm>
          <a:prstGeom prst="rect">
            <a:avLst/>
          </a:prstGeom>
          <a:noFill/>
          <a:ln w="9525">
            <a:noFill/>
            <a:miter lim="800000"/>
            <a:headEnd/>
            <a:tailEnd/>
          </a:ln>
        </p:spPr>
        <p:txBody>
          <a:bodyPr wrap="none">
            <a:spAutoFit/>
          </a:bodyPr>
          <a:lstStyle/>
          <a:p>
            <a:r>
              <a:rPr lang="ru-RU" dirty="0">
                <a:solidFill>
                  <a:srgbClr val="000000"/>
                </a:solidFill>
              </a:rPr>
              <a:t>22</a:t>
            </a:r>
          </a:p>
        </p:txBody>
      </p:sp>
      <p:sp>
        <p:nvSpPr>
          <p:cNvPr id="30741" name="Text Box 25"/>
          <p:cNvSpPr txBox="1">
            <a:spLocks noChangeArrowheads="1"/>
          </p:cNvSpPr>
          <p:nvPr/>
        </p:nvSpPr>
        <p:spPr bwMode="auto">
          <a:xfrm>
            <a:off x="3348038" y="4868863"/>
            <a:ext cx="330200" cy="366712"/>
          </a:xfrm>
          <a:prstGeom prst="rect">
            <a:avLst/>
          </a:prstGeom>
          <a:noFill/>
          <a:ln w="9525">
            <a:noFill/>
            <a:miter lim="800000"/>
            <a:headEnd/>
            <a:tailEnd/>
          </a:ln>
        </p:spPr>
        <p:txBody>
          <a:bodyPr wrap="none">
            <a:spAutoFit/>
          </a:bodyPr>
          <a:lstStyle/>
          <a:p>
            <a:r>
              <a:rPr lang="ru-RU" dirty="0">
                <a:solidFill>
                  <a:srgbClr val="000000"/>
                </a:solidFill>
              </a:rPr>
              <a:t>2</a:t>
            </a:r>
          </a:p>
        </p:txBody>
      </p:sp>
      <p:sp>
        <p:nvSpPr>
          <p:cNvPr id="30742" name="Text Box 26"/>
          <p:cNvSpPr txBox="1">
            <a:spLocks noChangeArrowheads="1"/>
          </p:cNvSpPr>
          <p:nvPr/>
        </p:nvSpPr>
        <p:spPr bwMode="auto">
          <a:xfrm>
            <a:off x="4192588" y="5172075"/>
            <a:ext cx="476250" cy="366713"/>
          </a:xfrm>
          <a:prstGeom prst="rect">
            <a:avLst/>
          </a:prstGeom>
          <a:noFill/>
          <a:ln w="9525">
            <a:noFill/>
            <a:miter lim="800000"/>
            <a:headEnd/>
            <a:tailEnd/>
          </a:ln>
        </p:spPr>
        <p:txBody>
          <a:bodyPr wrap="none">
            <a:spAutoFit/>
          </a:bodyPr>
          <a:lstStyle/>
          <a:p>
            <a:r>
              <a:rPr lang="ru-RU" dirty="0">
                <a:solidFill>
                  <a:srgbClr val="000000"/>
                </a:solidFill>
              </a:rPr>
              <a:t>16</a:t>
            </a:r>
          </a:p>
        </p:txBody>
      </p:sp>
      <p:sp>
        <p:nvSpPr>
          <p:cNvPr id="30743" name="Text Box 27"/>
          <p:cNvSpPr txBox="1">
            <a:spLocks noChangeArrowheads="1"/>
          </p:cNvSpPr>
          <p:nvPr/>
        </p:nvSpPr>
        <p:spPr bwMode="auto">
          <a:xfrm>
            <a:off x="5076825" y="5229225"/>
            <a:ext cx="476250" cy="366713"/>
          </a:xfrm>
          <a:prstGeom prst="rect">
            <a:avLst/>
          </a:prstGeom>
          <a:noFill/>
          <a:ln w="9525">
            <a:noFill/>
            <a:miter lim="800000"/>
            <a:headEnd/>
            <a:tailEnd/>
          </a:ln>
        </p:spPr>
        <p:txBody>
          <a:bodyPr wrap="none">
            <a:spAutoFit/>
          </a:bodyPr>
          <a:lstStyle/>
          <a:p>
            <a:r>
              <a:rPr lang="ru-RU" dirty="0">
                <a:solidFill>
                  <a:srgbClr val="000000"/>
                </a:solidFill>
              </a:rPr>
              <a:t>13</a:t>
            </a:r>
          </a:p>
        </p:txBody>
      </p:sp>
      <p:sp>
        <p:nvSpPr>
          <p:cNvPr id="30744" name="Text Box 28"/>
          <p:cNvSpPr txBox="1">
            <a:spLocks noChangeArrowheads="1"/>
          </p:cNvSpPr>
          <p:nvPr/>
        </p:nvSpPr>
        <p:spPr bwMode="auto">
          <a:xfrm>
            <a:off x="5992813" y="5243513"/>
            <a:ext cx="476250" cy="366712"/>
          </a:xfrm>
          <a:prstGeom prst="rect">
            <a:avLst/>
          </a:prstGeom>
          <a:noFill/>
          <a:ln w="9525">
            <a:noFill/>
            <a:miter lim="800000"/>
            <a:headEnd/>
            <a:tailEnd/>
          </a:ln>
        </p:spPr>
        <p:txBody>
          <a:bodyPr wrap="none">
            <a:spAutoFit/>
          </a:bodyPr>
          <a:lstStyle/>
          <a:p>
            <a:r>
              <a:rPr lang="ru-RU" dirty="0">
                <a:solidFill>
                  <a:srgbClr val="000000"/>
                </a:solidFill>
              </a:rPr>
              <a:t>21</a:t>
            </a:r>
          </a:p>
        </p:txBody>
      </p:sp>
      <p:sp>
        <p:nvSpPr>
          <p:cNvPr id="30745" name="Text Box 29"/>
          <p:cNvSpPr txBox="1">
            <a:spLocks noChangeArrowheads="1"/>
          </p:cNvSpPr>
          <p:nvPr/>
        </p:nvSpPr>
        <p:spPr bwMode="auto">
          <a:xfrm>
            <a:off x="7216775" y="6108700"/>
            <a:ext cx="330200" cy="366713"/>
          </a:xfrm>
          <a:prstGeom prst="rect">
            <a:avLst/>
          </a:prstGeom>
          <a:noFill/>
          <a:ln w="9525">
            <a:noFill/>
            <a:miter lim="800000"/>
            <a:headEnd/>
            <a:tailEnd/>
          </a:ln>
        </p:spPr>
        <p:txBody>
          <a:bodyPr wrap="none">
            <a:spAutoFit/>
          </a:bodyPr>
          <a:lstStyle/>
          <a:p>
            <a:r>
              <a:rPr lang="ru-RU" dirty="0">
                <a:solidFill>
                  <a:srgbClr val="000000"/>
                </a:solidFill>
              </a:rPr>
              <a:t>9</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Содержимое 4" descr="_3.jpg"/>
          <p:cNvPicPr>
            <a:picLocks noGrp="1" noChangeAspect="1"/>
          </p:cNvPicPr>
          <p:nvPr>
            <p:ph idx="1"/>
          </p:nvPr>
        </p:nvPicPr>
        <p:blipFill>
          <a:blip r:embed="rId2"/>
          <a:srcRect r="41936"/>
          <a:stretch>
            <a:fillRect/>
          </a:stretch>
        </p:blipFill>
        <p:spPr>
          <a:xfrm>
            <a:off x="2357438" y="993775"/>
            <a:ext cx="4214812" cy="5864225"/>
          </a:xfrm>
        </p:spPr>
      </p:pic>
      <p:sp>
        <p:nvSpPr>
          <p:cNvPr id="9219" name="Прямоугольник 3"/>
          <p:cNvSpPr>
            <a:spLocks noChangeArrowheads="1"/>
          </p:cNvSpPr>
          <p:nvPr/>
        </p:nvSpPr>
        <p:spPr bwMode="auto">
          <a:xfrm>
            <a:off x="0" y="0"/>
            <a:ext cx="9144000" cy="923925"/>
          </a:xfrm>
          <a:prstGeom prst="rect">
            <a:avLst/>
          </a:prstGeom>
          <a:noFill/>
          <a:ln w="9525">
            <a:noFill/>
            <a:miter lim="800000"/>
            <a:headEnd/>
            <a:tailEnd/>
          </a:ln>
        </p:spPr>
        <p:txBody>
          <a:bodyPr>
            <a:spAutoFit/>
          </a:bodyPr>
          <a:lstStyle/>
          <a:p>
            <a:pPr algn="just"/>
            <a:r>
              <a:rPr lang="ru-RU" b="1" dirty="0">
                <a:solidFill>
                  <a:srgbClr val="FF3300"/>
                </a:solidFill>
                <a:latin typeface="Arial" pitchFamily="34" charset="0"/>
                <a:cs typeface="Arial" pitchFamily="34" charset="0"/>
              </a:rPr>
              <a:t>Вопрос </a:t>
            </a:r>
            <a:r>
              <a:rPr lang="ru-RU" b="1" dirty="0" smtClean="0">
                <a:solidFill>
                  <a:srgbClr val="FF3300"/>
                </a:solidFill>
                <a:latin typeface="Arial" pitchFamily="34" charset="0"/>
                <a:cs typeface="Arial" pitchFamily="34" charset="0"/>
              </a:rPr>
              <a:t>20.2</a:t>
            </a:r>
            <a:r>
              <a:rPr lang="ru-RU" i="1" dirty="0" smtClean="0">
                <a:solidFill>
                  <a:srgbClr val="003300"/>
                </a:solidFill>
                <a:latin typeface="Arial" pitchFamily="34" charset="0"/>
                <a:cs typeface="Arial" pitchFamily="34" charset="0"/>
              </a:rPr>
              <a:t> </a:t>
            </a:r>
            <a:endParaRPr lang="ru-RU" i="1" dirty="0">
              <a:solidFill>
                <a:srgbClr val="003300"/>
              </a:solidFill>
              <a:latin typeface="Arial" pitchFamily="34" charset="0"/>
              <a:cs typeface="Arial" pitchFamily="34" charset="0"/>
            </a:endParaRPr>
          </a:p>
          <a:p>
            <a:pPr algn="just"/>
            <a:r>
              <a:rPr lang="ru-RU" dirty="0">
                <a:solidFill>
                  <a:srgbClr val="000000"/>
                </a:solidFill>
                <a:latin typeface="Arial" pitchFamily="34" charset="0"/>
                <a:cs typeface="Arial" pitchFamily="34" charset="0"/>
              </a:rPr>
              <a:t>Определите какими цифрами на картосхеме обозначены следующие земли Германии: </a:t>
            </a:r>
            <a:r>
              <a:rPr lang="ru-RU" dirty="0" smtClean="0">
                <a:solidFill>
                  <a:srgbClr val="000000"/>
                </a:solidFill>
                <a:latin typeface="Arial" pitchFamily="34" charset="0"/>
                <a:cs typeface="Arial" pitchFamily="34" charset="0"/>
              </a:rPr>
              <a:t>Саксония</a:t>
            </a:r>
            <a:r>
              <a:rPr lang="ru-RU" dirty="0" smtClean="0">
                <a:latin typeface="Arial" pitchFamily="34" charset="0"/>
                <a:cs typeface="Arial" pitchFamily="34" charset="0"/>
              </a:rPr>
              <a:t>, </a:t>
            </a:r>
            <a:r>
              <a:rPr lang="ru-RU" dirty="0">
                <a:latin typeface="Arial" pitchFamily="34" charset="0"/>
                <a:cs typeface="Arial" pitchFamily="34" charset="0"/>
              </a:rPr>
              <a:t>Бавария, Бранденбург, </a:t>
            </a:r>
            <a:r>
              <a:rPr lang="ru-RU" dirty="0" smtClean="0">
                <a:latin typeface="Arial" pitchFamily="34" charset="0"/>
                <a:cs typeface="Arial" pitchFamily="34" charset="0"/>
              </a:rPr>
              <a:t>Саар.</a:t>
            </a:r>
            <a:endParaRPr lang="ru-RU" dirty="0">
              <a:latin typeface="Arial" pitchFamily="34" charset="0"/>
              <a:cs typeface="Arial" pitchFamily="34" charset="0"/>
            </a:endParaRPr>
          </a:p>
        </p:txBody>
      </p:sp>
    </p:spTree>
  </p:cSld>
  <p:clrMapOvr>
    <a:masterClrMapping/>
  </p:clrMapOvr>
  <p:transition advClick="0" advTm="72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20.3</a:t>
            </a:r>
            <a:r>
              <a:rPr lang="ru-RU" i="1" dirty="0" smtClean="0">
                <a:latin typeface="Arial" pitchFamily="34" charset="0"/>
                <a:cs typeface="Arial" pitchFamily="34" charset="0"/>
              </a:rPr>
              <a:t> </a:t>
            </a:r>
          </a:p>
          <a:p>
            <a:pPr algn="just"/>
            <a:r>
              <a:rPr lang="ru-RU" dirty="0" smtClean="0">
                <a:solidFill>
                  <a:srgbClr val="000000"/>
                </a:solidFill>
                <a:latin typeface="Arial" pitchFamily="34" charset="0"/>
                <a:cs typeface="Arial" pitchFamily="34" charset="0"/>
              </a:rPr>
              <a:t>Определите какими цифрами на картосхеме обозначены следующие штаты США: Техас, Калифорния, Вашингтон, Флорида.</a:t>
            </a:r>
            <a:endParaRPr lang="ru-RU" dirty="0">
              <a:latin typeface="Arial" pitchFamily="34" charset="0"/>
              <a:cs typeface="Arial" pitchFamily="34" charset="0"/>
            </a:endParaRPr>
          </a:p>
        </p:txBody>
      </p:sp>
      <p:pic>
        <p:nvPicPr>
          <p:cNvPr id="5" name="Рисунок 4" descr="US_Electoral_College_Map.PNG"/>
          <p:cNvPicPr>
            <a:picLocks noChangeAspect="1"/>
          </p:cNvPicPr>
          <p:nvPr/>
        </p:nvPicPr>
        <p:blipFill>
          <a:blip r:embed="rId2"/>
          <a:stretch>
            <a:fillRect/>
          </a:stretch>
        </p:blipFill>
        <p:spPr>
          <a:xfrm>
            <a:off x="49123" y="1428736"/>
            <a:ext cx="9094877" cy="5286397"/>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4000496" y="5929330"/>
            <a:ext cx="1040093"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Даугава</a:t>
            </a:r>
            <a:endParaRPr lang="ru-RU" dirty="0">
              <a:latin typeface="Arial" pitchFamily="34" charset="0"/>
              <a:cs typeface="Arial" pitchFamily="34" charset="0"/>
            </a:endParaRPr>
          </a:p>
        </p:txBody>
      </p:sp>
      <p:sp>
        <p:nvSpPr>
          <p:cNvPr id="7" name="TextBox 6"/>
          <p:cNvSpPr txBox="1">
            <a:spLocks noChangeArrowheads="1"/>
          </p:cNvSpPr>
          <p:nvPr/>
        </p:nvSpPr>
        <p:spPr bwMode="auto">
          <a:xfrm>
            <a:off x="1214414" y="5929330"/>
            <a:ext cx="70352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Тибр</a:t>
            </a:r>
          </a:p>
        </p:txBody>
      </p:sp>
      <p:sp>
        <p:nvSpPr>
          <p:cNvPr id="8" name="TextBox 7"/>
          <p:cNvSpPr txBox="1">
            <a:spLocks noChangeArrowheads="1"/>
          </p:cNvSpPr>
          <p:nvPr/>
        </p:nvSpPr>
        <p:spPr bwMode="auto">
          <a:xfrm>
            <a:off x="7215206" y="3071810"/>
            <a:ext cx="736099"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Сена</a:t>
            </a:r>
            <a:endParaRPr lang="ru-RU" dirty="0">
              <a:latin typeface="Arial" pitchFamily="34" charset="0"/>
              <a:cs typeface="Arial" pitchFamily="34" charset="0"/>
            </a:endParaRPr>
          </a:p>
        </p:txBody>
      </p:sp>
      <p:sp>
        <p:nvSpPr>
          <p:cNvPr id="9" name="TextBox 8"/>
          <p:cNvSpPr txBox="1">
            <a:spLocks noChangeArrowheads="1"/>
          </p:cNvSpPr>
          <p:nvPr/>
        </p:nvSpPr>
        <p:spPr bwMode="auto">
          <a:xfrm>
            <a:off x="7215206" y="5929330"/>
            <a:ext cx="731290"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Сава</a:t>
            </a:r>
            <a:endParaRPr lang="ru-RU" dirty="0">
              <a:latin typeface="Arial" pitchFamily="34" charset="0"/>
              <a:cs typeface="Arial" pitchFamily="34" charset="0"/>
            </a:endParaRPr>
          </a:p>
        </p:txBody>
      </p:sp>
      <p:sp>
        <p:nvSpPr>
          <p:cNvPr id="10" name="TextBox 9"/>
          <p:cNvSpPr txBox="1">
            <a:spLocks noChangeArrowheads="1"/>
          </p:cNvSpPr>
          <p:nvPr/>
        </p:nvSpPr>
        <p:spPr bwMode="auto">
          <a:xfrm>
            <a:off x="4286248" y="3071810"/>
            <a:ext cx="1500198" cy="369332"/>
          </a:xfrm>
          <a:prstGeom prst="rect">
            <a:avLst/>
          </a:prstGeom>
          <a:noFill/>
          <a:ln w="9525">
            <a:noFill/>
            <a:miter lim="800000"/>
            <a:headEnd/>
            <a:tailEnd/>
          </a:ln>
        </p:spPr>
        <p:txBody>
          <a:bodyPr wrap="square">
            <a:spAutoFit/>
          </a:bodyPr>
          <a:lstStyle/>
          <a:p>
            <a:r>
              <a:rPr lang="ru-RU" dirty="0" smtClean="0">
                <a:latin typeface="Arial" pitchFamily="34" charset="0"/>
                <a:cs typeface="Arial" pitchFamily="34" charset="0"/>
              </a:rPr>
              <a:t>Дунай</a:t>
            </a:r>
            <a:endParaRPr lang="ru-RU" dirty="0">
              <a:latin typeface="Arial" pitchFamily="34" charset="0"/>
              <a:cs typeface="Arial" pitchFamily="34" charset="0"/>
            </a:endParaRPr>
          </a:p>
        </p:txBody>
      </p:sp>
      <p:sp>
        <p:nvSpPr>
          <p:cNvPr id="11" name="TextBox 10"/>
          <p:cNvSpPr txBox="1">
            <a:spLocks noChangeArrowheads="1"/>
          </p:cNvSpPr>
          <p:nvPr/>
        </p:nvSpPr>
        <p:spPr bwMode="auto">
          <a:xfrm>
            <a:off x="1142976" y="3071810"/>
            <a:ext cx="953787"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Влтава</a:t>
            </a:r>
            <a:endParaRPr lang="ru-RU" dirty="0">
              <a:latin typeface="Arial" pitchFamily="34" charset="0"/>
              <a:cs typeface="Arial" pitchFamily="34" charset="0"/>
            </a:endParaRPr>
          </a:p>
        </p:txBody>
      </p:sp>
      <p:sp>
        <p:nvSpPr>
          <p:cNvPr id="13" name="Прямоугольник 12"/>
          <p:cNvSpPr/>
          <p:nvPr/>
        </p:nvSpPr>
        <p:spPr>
          <a:xfrm>
            <a:off x="0" y="0"/>
            <a:ext cx="9144000" cy="646331"/>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21.1.</a:t>
            </a:r>
            <a:r>
              <a:rPr lang="ru-RU" i="1" dirty="0" smtClean="0">
                <a:latin typeface="Arial" pitchFamily="34" charset="0"/>
                <a:cs typeface="Arial" pitchFamily="34" charset="0"/>
              </a:rPr>
              <a:t> </a:t>
            </a:r>
            <a:r>
              <a:rPr lang="ru-RU" dirty="0" smtClean="0">
                <a:latin typeface="Arial" pitchFamily="34" charset="0"/>
                <a:cs typeface="Arial" pitchFamily="34" charset="0"/>
              </a:rPr>
              <a:t>Реки Европы. Установите соответствие: река – столица</a:t>
            </a:r>
          </a:p>
          <a:p>
            <a:r>
              <a:rPr lang="ru-RU" dirty="0" smtClean="0">
                <a:latin typeface="Arial" pitchFamily="34" charset="0"/>
                <a:cs typeface="Arial" pitchFamily="34" charset="0"/>
              </a:rPr>
              <a:t>А) Прага; Б) Париж; В) Рим; Г) Будапешт; Д) Загреб; Е) Рига   </a:t>
            </a:r>
            <a:endParaRPr lang="ru-RU" dirty="0"/>
          </a:p>
        </p:txBody>
      </p:sp>
      <p:pic>
        <p:nvPicPr>
          <p:cNvPr id="1028" name="Picture 4"/>
          <p:cNvPicPr>
            <a:picLocks noChangeAspect="1" noChangeArrowheads="1"/>
          </p:cNvPicPr>
          <p:nvPr/>
        </p:nvPicPr>
        <p:blipFill>
          <a:blip r:embed="rId2"/>
          <a:srcRect l="3192"/>
          <a:stretch>
            <a:fillRect/>
          </a:stretch>
        </p:blipFill>
        <p:spPr bwMode="auto">
          <a:xfrm>
            <a:off x="285720" y="857232"/>
            <a:ext cx="2857520" cy="2238234"/>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cstate="print"/>
          <a:srcRect l="20962"/>
          <a:stretch>
            <a:fillRect/>
          </a:stretch>
        </p:blipFill>
        <p:spPr bwMode="auto">
          <a:xfrm>
            <a:off x="3358562" y="828274"/>
            <a:ext cx="2785074" cy="2281620"/>
          </a:xfrm>
          <a:prstGeom prst="rect">
            <a:avLst/>
          </a:prstGeom>
          <a:noFill/>
          <a:ln w="9525">
            <a:noFill/>
            <a:miter lim="800000"/>
            <a:headEnd/>
            <a:tailEnd/>
          </a:ln>
          <a:effectLst/>
        </p:spPr>
      </p:pic>
      <p:pic>
        <p:nvPicPr>
          <p:cNvPr id="1031" name="Picture 7"/>
          <p:cNvPicPr>
            <a:picLocks noChangeAspect="1" noChangeArrowheads="1"/>
          </p:cNvPicPr>
          <p:nvPr/>
        </p:nvPicPr>
        <p:blipFill>
          <a:blip r:embed="rId4"/>
          <a:srcRect l="21698" r="7547" b="14196"/>
          <a:stretch>
            <a:fillRect/>
          </a:stretch>
        </p:blipFill>
        <p:spPr bwMode="auto">
          <a:xfrm>
            <a:off x="6357950" y="834380"/>
            <a:ext cx="2500330" cy="2276958"/>
          </a:xfrm>
          <a:prstGeom prst="rect">
            <a:avLst/>
          </a:prstGeom>
          <a:noFill/>
          <a:ln w="9525">
            <a:noFill/>
            <a:miter lim="800000"/>
            <a:headEnd/>
            <a:tailEnd/>
          </a:ln>
          <a:effectLst/>
        </p:spPr>
      </p:pic>
      <p:pic>
        <p:nvPicPr>
          <p:cNvPr id="1032" name="Picture 8"/>
          <p:cNvPicPr>
            <a:picLocks noChangeAspect="1" noChangeArrowheads="1"/>
          </p:cNvPicPr>
          <p:nvPr/>
        </p:nvPicPr>
        <p:blipFill>
          <a:blip r:embed="rId5"/>
          <a:srcRect l="13889" r="11111"/>
          <a:stretch>
            <a:fillRect/>
          </a:stretch>
        </p:blipFill>
        <p:spPr bwMode="auto">
          <a:xfrm>
            <a:off x="285720" y="3595690"/>
            <a:ext cx="2643206" cy="2349501"/>
          </a:xfrm>
          <a:prstGeom prst="rect">
            <a:avLst/>
          </a:prstGeom>
          <a:noFill/>
          <a:ln w="9525">
            <a:noFill/>
            <a:miter lim="800000"/>
            <a:headEnd/>
            <a:tailEnd/>
          </a:ln>
          <a:effectLst/>
        </p:spPr>
      </p:pic>
      <p:pic>
        <p:nvPicPr>
          <p:cNvPr id="1033" name="Picture 9"/>
          <p:cNvPicPr>
            <a:picLocks noChangeAspect="1" noChangeArrowheads="1"/>
          </p:cNvPicPr>
          <p:nvPr/>
        </p:nvPicPr>
        <p:blipFill>
          <a:blip r:embed="rId6"/>
          <a:srcRect r="9999"/>
          <a:stretch>
            <a:fillRect/>
          </a:stretch>
        </p:blipFill>
        <p:spPr bwMode="auto">
          <a:xfrm>
            <a:off x="3143240" y="3583784"/>
            <a:ext cx="2857524" cy="2381254"/>
          </a:xfrm>
          <a:prstGeom prst="rect">
            <a:avLst/>
          </a:prstGeom>
          <a:noFill/>
          <a:ln w="9525">
            <a:noFill/>
            <a:miter lim="800000"/>
            <a:headEnd/>
            <a:tailEnd/>
          </a:ln>
          <a:effectLst/>
        </p:spPr>
      </p:pic>
      <p:pic>
        <p:nvPicPr>
          <p:cNvPr id="1034" name="Picture 10"/>
          <p:cNvPicPr>
            <a:picLocks noChangeAspect="1" noChangeArrowheads="1"/>
          </p:cNvPicPr>
          <p:nvPr/>
        </p:nvPicPr>
        <p:blipFill>
          <a:blip r:embed="rId7"/>
          <a:srcRect l="22500" t="10045" r="20122" b="8402"/>
          <a:stretch>
            <a:fillRect/>
          </a:stretch>
        </p:blipFill>
        <p:spPr bwMode="auto">
          <a:xfrm>
            <a:off x="6215074" y="3571875"/>
            <a:ext cx="2643206" cy="24043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4000496" y="5929330"/>
            <a:ext cx="1039067"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Джамна</a:t>
            </a:r>
            <a:endParaRPr lang="ru-RU" dirty="0">
              <a:latin typeface="Arial" pitchFamily="34" charset="0"/>
              <a:cs typeface="Arial" pitchFamily="34" charset="0"/>
            </a:endParaRPr>
          </a:p>
        </p:txBody>
      </p:sp>
      <p:sp>
        <p:nvSpPr>
          <p:cNvPr id="7" name="TextBox 6"/>
          <p:cNvSpPr txBox="1">
            <a:spLocks noChangeArrowheads="1"/>
          </p:cNvSpPr>
          <p:nvPr/>
        </p:nvSpPr>
        <p:spPr bwMode="auto">
          <a:xfrm>
            <a:off x="1214414" y="5929330"/>
            <a:ext cx="1014060"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Сумида</a:t>
            </a:r>
          </a:p>
        </p:txBody>
      </p:sp>
      <p:sp>
        <p:nvSpPr>
          <p:cNvPr id="8" name="TextBox 7"/>
          <p:cNvSpPr txBox="1">
            <a:spLocks noChangeArrowheads="1"/>
          </p:cNvSpPr>
          <p:nvPr/>
        </p:nvSpPr>
        <p:spPr bwMode="auto">
          <a:xfrm>
            <a:off x="7215206" y="3071810"/>
            <a:ext cx="657039"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Тигр</a:t>
            </a:r>
            <a:endParaRPr lang="ru-RU" dirty="0">
              <a:latin typeface="Arial" pitchFamily="34" charset="0"/>
              <a:cs typeface="Arial" pitchFamily="34" charset="0"/>
            </a:endParaRPr>
          </a:p>
        </p:txBody>
      </p:sp>
      <p:sp>
        <p:nvSpPr>
          <p:cNvPr id="9" name="TextBox 8"/>
          <p:cNvSpPr txBox="1">
            <a:spLocks noChangeArrowheads="1"/>
          </p:cNvSpPr>
          <p:nvPr/>
        </p:nvSpPr>
        <p:spPr bwMode="auto">
          <a:xfrm>
            <a:off x="6858016" y="5929330"/>
            <a:ext cx="124572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Буриганга</a:t>
            </a:r>
            <a:endParaRPr lang="ru-RU" dirty="0">
              <a:latin typeface="Arial" pitchFamily="34" charset="0"/>
              <a:cs typeface="Arial" pitchFamily="34" charset="0"/>
            </a:endParaRPr>
          </a:p>
        </p:txBody>
      </p:sp>
      <p:sp>
        <p:nvSpPr>
          <p:cNvPr id="10" name="TextBox 9"/>
          <p:cNvSpPr txBox="1">
            <a:spLocks noChangeArrowheads="1"/>
          </p:cNvSpPr>
          <p:nvPr/>
        </p:nvSpPr>
        <p:spPr bwMode="auto">
          <a:xfrm>
            <a:off x="4286248" y="3071810"/>
            <a:ext cx="1500198" cy="369332"/>
          </a:xfrm>
          <a:prstGeom prst="rect">
            <a:avLst/>
          </a:prstGeom>
          <a:noFill/>
          <a:ln w="9525">
            <a:noFill/>
            <a:miter lim="800000"/>
            <a:headEnd/>
            <a:tailEnd/>
          </a:ln>
        </p:spPr>
        <p:txBody>
          <a:bodyPr wrap="square">
            <a:spAutoFit/>
          </a:bodyPr>
          <a:lstStyle/>
          <a:p>
            <a:r>
              <a:rPr lang="ru-RU" dirty="0" smtClean="0">
                <a:latin typeface="Arial" pitchFamily="34" charset="0"/>
                <a:cs typeface="Arial" pitchFamily="34" charset="0"/>
              </a:rPr>
              <a:t>Меконг</a:t>
            </a:r>
            <a:endParaRPr lang="ru-RU" dirty="0">
              <a:latin typeface="Arial" pitchFamily="34" charset="0"/>
              <a:cs typeface="Arial" pitchFamily="34" charset="0"/>
            </a:endParaRPr>
          </a:p>
        </p:txBody>
      </p:sp>
      <p:sp>
        <p:nvSpPr>
          <p:cNvPr id="11" name="TextBox 10"/>
          <p:cNvSpPr txBox="1">
            <a:spLocks noChangeArrowheads="1"/>
          </p:cNvSpPr>
          <p:nvPr/>
        </p:nvSpPr>
        <p:spPr bwMode="auto">
          <a:xfrm>
            <a:off x="1142976" y="3071810"/>
            <a:ext cx="918521"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Хонгха</a:t>
            </a:r>
            <a:endParaRPr lang="ru-RU" dirty="0">
              <a:latin typeface="Arial" pitchFamily="34" charset="0"/>
              <a:cs typeface="Arial" pitchFamily="34" charset="0"/>
            </a:endParaRPr>
          </a:p>
        </p:txBody>
      </p:sp>
      <p:sp>
        <p:nvSpPr>
          <p:cNvPr id="13" name="Прямоугольник 12"/>
          <p:cNvSpPr/>
          <p:nvPr/>
        </p:nvSpPr>
        <p:spPr>
          <a:xfrm>
            <a:off x="0" y="0"/>
            <a:ext cx="9144000" cy="646331"/>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21.2.</a:t>
            </a:r>
            <a:r>
              <a:rPr lang="ru-RU" i="1" dirty="0" smtClean="0">
                <a:latin typeface="Arial" pitchFamily="34" charset="0"/>
                <a:cs typeface="Arial" pitchFamily="34" charset="0"/>
              </a:rPr>
              <a:t> </a:t>
            </a:r>
            <a:r>
              <a:rPr lang="ru-RU" dirty="0" smtClean="0">
                <a:latin typeface="Arial" pitchFamily="34" charset="0"/>
                <a:cs typeface="Arial" pitchFamily="34" charset="0"/>
              </a:rPr>
              <a:t>Реки Азии. Установите соответствие: река – столица</a:t>
            </a:r>
          </a:p>
          <a:p>
            <a:r>
              <a:rPr lang="ru-RU" dirty="0" smtClean="0">
                <a:latin typeface="Arial" pitchFamily="34" charset="0"/>
                <a:cs typeface="Arial" pitchFamily="34" charset="0"/>
              </a:rPr>
              <a:t>А) Вьентьян; Б) Ханой; В) Дели; Г) Дакка; Д) Токио; Е) Багдад   </a:t>
            </a:r>
            <a:endParaRPr lang="ru-RU" dirty="0"/>
          </a:p>
        </p:txBody>
      </p:sp>
      <p:pic>
        <p:nvPicPr>
          <p:cNvPr id="2050" name="Picture 2"/>
          <p:cNvPicPr>
            <a:picLocks noChangeAspect="1" noChangeArrowheads="1"/>
          </p:cNvPicPr>
          <p:nvPr/>
        </p:nvPicPr>
        <p:blipFill>
          <a:blip r:embed="rId2"/>
          <a:srcRect r="9639"/>
          <a:stretch>
            <a:fillRect/>
          </a:stretch>
        </p:blipFill>
        <p:spPr bwMode="auto">
          <a:xfrm>
            <a:off x="285720" y="660288"/>
            <a:ext cx="2745281" cy="241152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r="24181" b="14084"/>
          <a:stretch>
            <a:fillRect/>
          </a:stretch>
        </p:blipFill>
        <p:spPr bwMode="auto">
          <a:xfrm>
            <a:off x="3214678" y="642918"/>
            <a:ext cx="2857520" cy="2430239"/>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l="20508" r="2219"/>
          <a:stretch>
            <a:fillRect/>
          </a:stretch>
        </p:blipFill>
        <p:spPr bwMode="auto">
          <a:xfrm>
            <a:off x="6299347" y="642918"/>
            <a:ext cx="2487495" cy="2414329"/>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l="7307" r="36154"/>
          <a:stretch>
            <a:fillRect/>
          </a:stretch>
        </p:blipFill>
        <p:spPr bwMode="auto">
          <a:xfrm>
            <a:off x="285720" y="3571876"/>
            <a:ext cx="2662688" cy="2390969"/>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a:srcRect l="20312" r="4687"/>
          <a:stretch>
            <a:fillRect/>
          </a:stretch>
        </p:blipFill>
        <p:spPr bwMode="auto">
          <a:xfrm>
            <a:off x="3187887" y="3579814"/>
            <a:ext cx="2669997" cy="2373314"/>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a:srcRect l="14375" t="4657" r="11562"/>
          <a:stretch>
            <a:fillRect/>
          </a:stretch>
        </p:blipFill>
        <p:spPr bwMode="auto">
          <a:xfrm>
            <a:off x="6072198" y="3571876"/>
            <a:ext cx="2738362" cy="23574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4071934" y="6000768"/>
            <a:ext cx="933012"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Иртыш</a:t>
            </a:r>
            <a:endParaRPr lang="ru-RU" dirty="0">
              <a:latin typeface="Arial" pitchFamily="34" charset="0"/>
              <a:cs typeface="Arial" pitchFamily="34" charset="0"/>
            </a:endParaRPr>
          </a:p>
        </p:txBody>
      </p:sp>
      <p:sp>
        <p:nvSpPr>
          <p:cNvPr id="7" name="TextBox 6"/>
          <p:cNvSpPr txBox="1">
            <a:spLocks noChangeArrowheads="1"/>
          </p:cNvSpPr>
          <p:nvPr/>
        </p:nvSpPr>
        <p:spPr bwMode="auto">
          <a:xfrm>
            <a:off x="1214414" y="6000768"/>
            <a:ext cx="864339"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Миасс</a:t>
            </a:r>
          </a:p>
        </p:txBody>
      </p:sp>
      <p:sp>
        <p:nvSpPr>
          <p:cNvPr id="8" name="TextBox 7"/>
          <p:cNvSpPr txBox="1">
            <a:spLocks noChangeArrowheads="1"/>
          </p:cNvSpPr>
          <p:nvPr/>
        </p:nvSpPr>
        <p:spPr bwMode="auto">
          <a:xfrm>
            <a:off x="6929454" y="3071810"/>
            <a:ext cx="966931"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Енисей</a:t>
            </a:r>
            <a:endParaRPr lang="ru-RU" dirty="0">
              <a:latin typeface="Arial" pitchFamily="34" charset="0"/>
              <a:cs typeface="Arial" pitchFamily="34" charset="0"/>
            </a:endParaRPr>
          </a:p>
        </p:txBody>
      </p:sp>
      <p:sp>
        <p:nvSpPr>
          <p:cNvPr id="9" name="TextBox 8"/>
          <p:cNvSpPr txBox="1">
            <a:spLocks noChangeArrowheads="1"/>
          </p:cNvSpPr>
          <p:nvPr/>
        </p:nvSpPr>
        <p:spPr bwMode="auto">
          <a:xfrm>
            <a:off x="7143768" y="6000768"/>
            <a:ext cx="72872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Нева</a:t>
            </a:r>
            <a:endParaRPr lang="ru-RU" dirty="0">
              <a:latin typeface="Arial" pitchFamily="34" charset="0"/>
              <a:cs typeface="Arial" pitchFamily="34" charset="0"/>
            </a:endParaRPr>
          </a:p>
        </p:txBody>
      </p:sp>
      <p:sp>
        <p:nvSpPr>
          <p:cNvPr id="10" name="TextBox 9"/>
          <p:cNvSpPr txBox="1">
            <a:spLocks noChangeArrowheads="1"/>
          </p:cNvSpPr>
          <p:nvPr/>
        </p:nvSpPr>
        <p:spPr bwMode="auto">
          <a:xfrm>
            <a:off x="4143372" y="3071810"/>
            <a:ext cx="642942" cy="369332"/>
          </a:xfrm>
          <a:prstGeom prst="rect">
            <a:avLst/>
          </a:prstGeom>
          <a:noFill/>
          <a:ln w="9525">
            <a:noFill/>
            <a:miter lim="800000"/>
            <a:headEnd/>
            <a:tailEnd/>
          </a:ln>
        </p:spPr>
        <p:txBody>
          <a:bodyPr wrap="square">
            <a:spAutoFit/>
          </a:bodyPr>
          <a:lstStyle/>
          <a:p>
            <a:r>
              <a:rPr lang="ru-RU" dirty="0" smtClean="0">
                <a:latin typeface="Arial" pitchFamily="34" charset="0"/>
                <a:cs typeface="Arial" pitchFamily="34" charset="0"/>
              </a:rPr>
              <a:t>Ока</a:t>
            </a:r>
            <a:endParaRPr lang="ru-RU" dirty="0">
              <a:latin typeface="Arial" pitchFamily="34" charset="0"/>
              <a:cs typeface="Arial" pitchFamily="34" charset="0"/>
            </a:endParaRPr>
          </a:p>
        </p:txBody>
      </p:sp>
      <p:sp>
        <p:nvSpPr>
          <p:cNvPr id="11" name="TextBox 10"/>
          <p:cNvSpPr txBox="1">
            <a:spLocks noChangeArrowheads="1"/>
          </p:cNvSpPr>
          <p:nvPr/>
        </p:nvSpPr>
        <p:spPr bwMode="auto">
          <a:xfrm>
            <a:off x="1214414" y="3071810"/>
            <a:ext cx="804516" cy="369332"/>
          </a:xfrm>
          <a:prstGeom prst="rect">
            <a:avLst/>
          </a:prstGeom>
          <a:noFill/>
          <a:ln w="9525">
            <a:noFill/>
            <a:miter lim="800000"/>
            <a:headEnd/>
            <a:tailEnd/>
          </a:ln>
        </p:spPr>
        <p:txBody>
          <a:bodyPr wrap="none">
            <a:spAutoFit/>
          </a:bodyPr>
          <a:lstStyle/>
          <a:p>
            <a:r>
              <a:rPr lang="ru-RU" dirty="0" smtClean="0">
                <a:latin typeface="Arial" pitchFamily="34" charset="0"/>
                <a:cs typeface="Arial" pitchFamily="34" charset="0"/>
              </a:rPr>
              <a:t>Волга</a:t>
            </a:r>
            <a:endParaRPr lang="ru-RU" dirty="0">
              <a:latin typeface="Arial" pitchFamily="34" charset="0"/>
              <a:cs typeface="Arial" pitchFamily="34" charset="0"/>
            </a:endParaRPr>
          </a:p>
        </p:txBody>
      </p:sp>
      <p:sp>
        <p:nvSpPr>
          <p:cNvPr id="13" name="Прямоугольник 12"/>
          <p:cNvSpPr/>
          <p:nvPr/>
        </p:nvSpPr>
        <p:spPr>
          <a:xfrm>
            <a:off x="0" y="0"/>
            <a:ext cx="9144000" cy="646331"/>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21.3.</a:t>
            </a:r>
            <a:r>
              <a:rPr lang="ru-RU" i="1" dirty="0" smtClean="0">
                <a:latin typeface="Arial" pitchFamily="34" charset="0"/>
                <a:cs typeface="Arial" pitchFamily="34" charset="0"/>
              </a:rPr>
              <a:t> </a:t>
            </a:r>
            <a:r>
              <a:rPr lang="ru-RU" dirty="0" smtClean="0">
                <a:latin typeface="Arial" pitchFamily="34" charset="0"/>
                <a:cs typeface="Arial" pitchFamily="34" charset="0"/>
              </a:rPr>
              <a:t>Реки России. Установите соответствие: река – город</a:t>
            </a:r>
          </a:p>
          <a:p>
            <a:r>
              <a:rPr lang="ru-RU" dirty="0" smtClean="0">
                <a:latin typeface="Arial" pitchFamily="34" charset="0"/>
                <a:cs typeface="Arial" pitchFamily="34" charset="0"/>
              </a:rPr>
              <a:t>А) Красноярск; Б) Челябинск; В) Тверь; Г) Омск; Д) Калуга; Е) Санкт-Петербург </a:t>
            </a:r>
            <a:endParaRPr lang="ru-RU" dirty="0"/>
          </a:p>
        </p:txBody>
      </p:sp>
      <p:pic>
        <p:nvPicPr>
          <p:cNvPr id="3075" name="Picture 3"/>
          <p:cNvPicPr>
            <a:picLocks noChangeAspect="1" noChangeArrowheads="1"/>
          </p:cNvPicPr>
          <p:nvPr/>
        </p:nvPicPr>
        <p:blipFill>
          <a:blip r:embed="rId2" cstate="print"/>
          <a:srcRect r="21762"/>
          <a:stretch>
            <a:fillRect/>
          </a:stretch>
        </p:blipFill>
        <p:spPr bwMode="auto">
          <a:xfrm>
            <a:off x="285720" y="714356"/>
            <a:ext cx="2616212" cy="2357454"/>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t="10048" r="26818"/>
          <a:stretch>
            <a:fillRect/>
          </a:stretch>
        </p:blipFill>
        <p:spPr bwMode="auto">
          <a:xfrm>
            <a:off x="3143241" y="686858"/>
            <a:ext cx="2571768" cy="2373697"/>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a:srcRect r="19531" b="8853"/>
          <a:stretch>
            <a:fillRect/>
          </a:stretch>
        </p:blipFill>
        <p:spPr bwMode="auto">
          <a:xfrm>
            <a:off x="6000760" y="714356"/>
            <a:ext cx="2786082" cy="2366840"/>
          </a:xfrm>
          <a:prstGeom prst="rect">
            <a:avLst/>
          </a:prstGeom>
          <a:noFill/>
          <a:ln w="9525">
            <a:noFill/>
            <a:miter lim="800000"/>
            <a:headEnd/>
            <a:tailEnd/>
          </a:ln>
          <a:effectLst/>
        </p:spPr>
      </p:pic>
      <p:pic>
        <p:nvPicPr>
          <p:cNvPr id="3079" name="Picture 7"/>
          <p:cNvPicPr>
            <a:picLocks noChangeAspect="1" noChangeArrowheads="1"/>
          </p:cNvPicPr>
          <p:nvPr/>
        </p:nvPicPr>
        <p:blipFill>
          <a:blip r:embed="rId5"/>
          <a:srcRect l="16129"/>
          <a:stretch>
            <a:fillRect/>
          </a:stretch>
        </p:blipFill>
        <p:spPr bwMode="auto">
          <a:xfrm>
            <a:off x="285720" y="3571876"/>
            <a:ext cx="2699289" cy="2413780"/>
          </a:xfrm>
          <a:prstGeom prst="rect">
            <a:avLst/>
          </a:prstGeom>
          <a:noFill/>
          <a:ln w="9525">
            <a:noFill/>
            <a:miter lim="800000"/>
            <a:headEnd/>
            <a:tailEnd/>
          </a:ln>
          <a:effectLst/>
        </p:spPr>
      </p:pic>
      <p:pic>
        <p:nvPicPr>
          <p:cNvPr id="3080" name="Picture 8"/>
          <p:cNvPicPr>
            <a:picLocks noChangeAspect="1" noChangeArrowheads="1"/>
          </p:cNvPicPr>
          <p:nvPr/>
        </p:nvPicPr>
        <p:blipFill>
          <a:blip r:embed="rId6"/>
          <a:srcRect l="4002" r="21440" b="9302"/>
          <a:stretch>
            <a:fillRect/>
          </a:stretch>
        </p:blipFill>
        <p:spPr bwMode="auto">
          <a:xfrm>
            <a:off x="3214678" y="3571876"/>
            <a:ext cx="2662236" cy="2428892"/>
          </a:xfrm>
          <a:prstGeom prst="rect">
            <a:avLst/>
          </a:prstGeom>
          <a:noFill/>
          <a:ln w="9525">
            <a:noFill/>
            <a:miter lim="800000"/>
            <a:headEnd/>
            <a:tailEnd/>
          </a:ln>
          <a:effectLst/>
        </p:spPr>
      </p:pic>
      <p:pic>
        <p:nvPicPr>
          <p:cNvPr id="3081" name="Picture 9"/>
          <p:cNvPicPr>
            <a:picLocks noChangeAspect="1" noChangeArrowheads="1"/>
          </p:cNvPicPr>
          <p:nvPr/>
        </p:nvPicPr>
        <p:blipFill>
          <a:blip r:embed="rId7"/>
          <a:srcRect l="13135" r="26549" b="16245"/>
          <a:stretch>
            <a:fillRect/>
          </a:stretch>
        </p:blipFill>
        <p:spPr bwMode="auto">
          <a:xfrm>
            <a:off x="6130193" y="3581021"/>
            <a:ext cx="2656649" cy="24197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a:xfrm>
            <a:off x="0" y="0"/>
            <a:ext cx="9144000" cy="928670"/>
          </a:xfrm>
        </p:spPr>
        <p:txBody>
          <a:bodyPr>
            <a:normAutofit fontScale="90000"/>
          </a:bodyPr>
          <a:lstStyle/>
          <a:p>
            <a:pPr algn="l"/>
            <a:r>
              <a:rPr lang="ru-RU" sz="2000" b="1" dirty="0" smtClean="0">
                <a:solidFill>
                  <a:srgbClr val="FF0000"/>
                </a:solidFill>
                <a:latin typeface="Arial" pitchFamily="34" charset="0"/>
                <a:cs typeface="Arial" pitchFamily="34" charset="0"/>
              </a:rPr>
              <a:t>Вопрос 22.1 </a:t>
            </a:r>
            <a:br>
              <a:rPr lang="ru-RU" sz="2000" b="1" dirty="0" smtClean="0">
                <a:solidFill>
                  <a:srgbClr val="FF0000"/>
                </a:solidFill>
                <a:latin typeface="Arial" pitchFamily="34" charset="0"/>
                <a:cs typeface="Arial" pitchFamily="34" charset="0"/>
              </a:rPr>
            </a:br>
            <a:r>
              <a:rPr lang="ru-RU" sz="2000" dirty="0" smtClean="0">
                <a:solidFill>
                  <a:srgbClr val="000000"/>
                </a:solidFill>
                <a:latin typeface="Arial" pitchFamily="34" charset="0"/>
                <a:cs typeface="Arial" pitchFamily="34" charset="0"/>
              </a:rPr>
              <a:t>Определите страну по рисункам на слайде.</a:t>
            </a:r>
            <a:r>
              <a:rPr lang="ru-RU" sz="1800" b="1" i="1" dirty="0" smtClean="0">
                <a:solidFill>
                  <a:srgbClr val="000000"/>
                </a:solidFill>
                <a:latin typeface="Arial" pitchFamily="34" charset="0"/>
                <a:cs typeface="Arial" pitchFamily="34" charset="0"/>
              </a:rPr>
              <a:t/>
            </a:r>
            <a:br>
              <a:rPr lang="ru-RU" sz="1800" b="1" i="1" dirty="0" smtClean="0">
                <a:solidFill>
                  <a:srgbClr val="000000"/>
                </a:solidFill>
                <a:latin typeface="Arial" pitchFamily="34" charset="0"/>
                <a:cs typeface="Arial" pitchFamily="34" charset="0"/>
              </a:rPr>
            </a:br>
            <a:endParaRPr lang="ru-RU" sz="1800" dirty="0" smtClean="0">
              <a:latin typeface="Arial" pitchFamily="34" charset="0"/>
              <a:cs typeface="Arial" pitchFamily="34" charset="0"/>
            </a:endParaRPr>
          </a:p>
        </p:txBody>
      </p:sp>
      <p:pic>
        <p:nvPicPr>
          <p:cNvPr id="3" name="Рисунок 2" descr="австралия15.jpg"/>
          <p:cNvPicPr>
            <a:picLocks noChangeAspect="1"/>
          </p:cNvPicPr>
          <p:nvPr/>
        </p:nvPicPr>
        <p:blipFill>
          <a:blip r:embed="rId2"/>
          <a:stretch>
            <a:fillRect/>
          </a:stretch>
        </p:blipFill>
        <p:spPr>
          <a:xfrm>
            <a:off x="4619605" y="994141"/>
            <a:ext cx="4238676" cy="2649173"/>
          </a:xfrm>
          <a:prstGeom prst="rect">
            <a:avLst/>
          </a:prstGeom>
        </p:spPr>
      </p:pic>
      <p:pic>
        <p:nvPicPr>
          <p:cNvPr id="4" name="Рисунок 3" descr="австралия21.jpg"/>
          <p:cNvPicPr>
            <a:picLocks noChangeAspect="1"/>
          </p:cNvPicPr>
          <p:nvPr/>
        </p:nvPicPr>
        <p:blipFill>
          <a:blip r:embed="rId3"/>
          <a:stretch>
            <a:fillRect/>
          </a:stretch>
        </p:blipFill>
        <p:spPr>
          <a:xfrm>
            <a:off x="4642668" y="3857629"/>
            <a:ext cx="4263214" cy="2831992"/>
          </a:xfrm>
          <a:prstGeom prst="rect">
            <a:avLst/>
          </a:prstGeom>
        </p:spPr>
      </p:pic>
      <p:pic>
        <p:nvPicPr>
          <p:cNvPr id="5" name="Рисунок 4" descr="австралия12.jpg"/>
          <p:cNvPicPr>
            <a:picLocks noChangeAspect="1"/>
          </p:cNvPicPr>
          <p:nvPr/>
        </p:nvPicPr>
        <p:blipFill>
          <a:blip r:embed="rId4"/>
          <a:srcRect b="7182"/>
          <a:stretch>
            <a:fillRect/>
          </a:stretch>
        </p:blipFill>
        <p:spPr>
          <a:xfrm>
            <a:off x="142844" y="1000108"/>
            <a:ext cx="4310066" cy="3000376"/>
          </a:xfrm>
          <a:prstGeom prst="rect">
            <a:avLst/>
          </a:prstGeom>
        </p:spPr>
      </p:pic>
      <p:pic>
        <p:nvPicPr>
          <p:cNvPr id="6" name="Рисунок 5" descr="австралия10.JPG"/>
          <p:cNvPicPr>
            <a:picLocks noChangeAspect="1"/>
          </p:cNvPicPr>
          <p:nvPr/>
        </p:nvPicPr>
        <p:blipFill>
          <a:blip r:embed="rId5"/>
          <a:srcRect l="4703" r="1219" b="26829"/>
          <a:stretch>
            <a:fillRect/>
          </a:stretch>
        </p:blipFill>
        <p:spPr>
          <a:xfrm>
            <a:off x="142844" y="4143380"/>
            <a:ext cx="4286280" cy="250033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бразилия.jpg"/>
          <p:cNvPicPr>
            <a:picLocks noChangeAspect="1"/>
          </p:cNvPicPr>
          <p:nvPr/>
        </p:nvPicPr>
        <p:blipFill>
          <a:blip r:embed="rId2"/>
          <a:srcRect l="3371" r="3716" b="8840"/>
          <a:stretch>
            <a:fillRect/>
          </a:stretch>
        </p:blipFill>
        <p:spPr>
          <a:xfrm>
            <a:off x="428596" y="1000108"/>
            <a:ext cx="3571900" cy="2786082"/>
          </a:xfrm>
          <a:prstGeom prst="rect">
            <a:avLst/>
          </a:prstGeom>
        </p:spPr>
      </p:pic>
      <p:pic>
        <p:nvPicPr>
          <p:cNvPr id="4" name="Рисунок 3" descr="бразилия1.jpg"/>
          <p:cNvPicPr>
            <a:picLocks noChangeAspect="1"/>
          </p:cNvPicPr>
          <p:nvPr/>
        </p:nvPicPr>
        <p:blipFill>
          <a:blip r:embed="rId3"/>
          <a:srcRect l="3246" r="4252"/>
          <a:stretch>
            <a:fillRect/>
          </a:stretch>
        </p:blipFill>
        <p:spPr>
          <a:xfrm>
            <a:off x="4714876" y="1000108"/>
            <a:ext cx="4071966" cy="2786082"/>
          </a:xfrm>
          <a:prstGeom prst="rect">
            <a:avLst/>
          </a:prstGeom>
        </p:spPr>
      </p:pic>
      <p:pic>
        <p:nvPicPr>
          <p:cNvPr id="5" name="Рисунок 4" descr="бразилия2.JPG"/>
          <p:cNvPicPr>
            <a:picLocks noChangeAspect="1"/>
          </p:cNvPicPr>
          <p:nvPr/>
        </p:nvPicPr>
        <p:blipFill>
          <a:blip r:embed="rId4"/>
          <a:stretch>
            <a:fillRect/>
          </a:stretch>
        </p:blipFill>
        <p:spPr>
          <a:xfrm>
            <a:off x="428596" y="3929066"/>
            <a:ext cx="3571868" cy="2678901"/>
          </a:xfrm>
          <a:prstGeom prst="rect">
            <a:avLst/>
          </a:prstGeom>
        </p:spPr>
      </p:pic>
      <p:pic>
        <p:nvPicPr>
          <p:cNvPr id="6" name="Рисунок 5" descr="бразилия8.jpg"/>
          <p:cNvPicPr>
            <a:picLocks noChangeAspect="1"/>
          </p:cNvPicPr>
          <p:nvPr/>
        </p:nvPicPr>
        <p:blipFill>
          <a:blip r:embed="rId5"/>
          <a:srcRect t="12500"/>
          <a:stretch>
            <a:fillRect/>
          </a:stretch>
        </p:blipFill>
        <p:spPr>
          <a:xfrm>
            <a:off x="4714876" y="3929066"/>
            <a:ext cx="4071966" cy="2672224"/>
          </a:xfrm>
          <a:prstGeom prst="rect">
            <a:avLst/>
          </a:prstGeom>
        </p:spPr>
      </p:pic>
      <p:sp>
        <p:nvSpPr>
          <p:cNvPr id="7" name="Прямоугольник 6"/>
          <p:cNvSpPr/>
          <p:nvPr/>
        </p:nvSpPr>
        <p:spPr>
          <a:xfrm>
            <a:off x="0" y="0"/>
            <a:ext cx="9144000" cy="923330"/>
          </a:xfrm>
          <a:prstGeom prst="rect">
            <a:avLst/>
          </a:prstGeom>
        </p:spPr>
        <p:txBody>
          <a:bodyPr wrap="square">
            <a:spAutoFit/>
          </a:bodyPr>
          <a:lstStyle/>
          <a:p>
            <a:r>
              <a:rPr lang="ru-RU" b="1" dirty="0">
                <a:solidFill>
                  <a:srgbClr val="FF0000"/>
                </a:solidFill>
                <a:latin typeface="Arial" pitchFamily="34" charset="0"/>
                <a:cs typeface="Arial" pitchFamily="34" charset="0"/>
              </a:rPr>
              <a:t>Вопрос </a:t>
            </a:r>
            <a:r>
              <a:rPr lang="ru-RU" b="1" dirty="0" smtClean="0">
                <a:solidFill>
                  <a:srgbClr val="FF0000"/>
                </a:solidFill>
                <a:latin typeface="Arial" pitchFamily="34" charset="0"/>
                <a:cs typeface="Arial" pitchFamily="34" charset="0"/>
              </a:rPr>
              <a:t>22.2</a:t>
            </a:r>
          </a:p>
          <a:p>
            <a:r>
              <a:rPr lang="ru-RU" dirty="0" smtClean="0">
                <a:solidFill>
                  <a:srgbClr val="000000"/>
                </a:solidFill>
                <a:latin typeface="Arial" pitchFamily="34" charset="0"/>
                <a:cs typeface="Arial" pitchFamily="34" charset="0"/>
              </a:rPr>
              <a:t>Определите </a:t>
            </a:r>
            <a:r>
              <a:rPr lang="ru-RU" dirty="0">
                <a:solidFill>
                  <a:srgbClr val="000000"/>
                </a:solidFill>
                <a:latin typeface="Arial" pitchFamily="34" charset="0"/>
                <a:cs typeface="Arial" pitchFamily="34" charset="0"/>
              </a:rPr>
              <a:t>страну по рисункам на слайде.</a:t>
            </a:r>
            <a:r>
              <a:rPr lang="ru-RU" b="1" i="1" dirty="0">
                <a:solidFill>
                  <a:srgbClr val="000000"/>
                </a:solidFill>
                <a:latin typeface="Arial" pitchFamily="34" charset="0"/>
                <a:cs typeface="Arial" pitchFamily="34" charset="0"/>
              </a:rPr>
              <a:t/>
            </a:r>
            <a:br>
              <a:rPr lang="ru-RU" b="1" i="1" dirty="0">
                <a:solidFill>
                  <a:srgbClr val="000000"/>
                </a:solidFill>
                <a:latin typeface="Arial" pitchFamily="34" charset="0"/>
                <a:cs typeface="Arial" pitchFamily="34" charset="0"/>
              </a:rPr>
            </a:br>
            <a:endParaRPr lang="ru-RU"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watermark.jpeg"/>
          <p:cNvPicPr>
            <a:picLocks noChangeAspect="1"/>
          </p:cNvPicPr>
          <p:nvPr/>
        </p:nvPicPr>
        <p:blipFill>
          <a:blip r:embed="rId2"/>
          <a:srcRect b="4166"/>
          <a:stretch>
            <a:fillRect/>
          </a:stretch>
        </p:blipFill>
        <p:spPr>
          <a:xfrm>
            <a:off x="428596" y="962147"/>
            <a:ext cx="3929090" cy="2824043"/>
          </a:xfrm>
          <a:prstGeom prst="rect">
            <a:avLst/>
          </a:prstGeom>
        </p:spPr>
      </p:pic>
      <p:pic>
        <p:nvPicPr>
          <p:cNvPr id="10" name="Рисунок 9" descr="otdyx-v-anglii.jpg"/>
          <p:cNvPicPr>
            <a:picLocks noChangeAspect="1"/>
          </p:cNvPicPr>
          <p:nvPr/>
        </p:nvPicPr>
        <p:blipFill>
          <a:blip r:embed="rId3"/>
          <a:stretch>
            <a:fillRect/>
          </a:stretch>
        </p:blipFill>
        <p:spPr>
          <a:xfrm>
            <a:off x="4643438" y="946509"/>
            <a:ext cx="3786240" cy="2839681"/>
          </a:xfrm>
          <a:prstGeom prst="rect">
            <a:avLst/>
          </a:prstGeom>
        </p:spPr>
      </p:pic>
      <p:pic>
        <p:nvPicPr>
          <p:cNvPr id="11" name="Рисунок 10" descr="4f8ff2f64bd95.jpg"/>
          <p:cNvPicPr>
            <a:picLocks noChangeAspect="1"/>
          </p:cNvPicPr>
          <p:nvPr/>
        </p:nvPicPr>
        <p:blipFill>
          <a:blip r:embed="rId4"/>
          <a:stretch>
            <a:fillRect/>
          </a:stretch>
        </p:blipFill>
        <p:spPr>
          <a:xfrm>
            <a:off x="428596" y="3911194"/>
            <a:ext cx="3929074" cy="2946806"/>
          </a:xfrm>
          <a:prstGeom prst="rect">
            <a:avLst/>
          </a:prstGeom>
        </p:spPr>
      </p:pic>
      <p:pic>
        <p:nvPicPr>
          <p:cNvPr id="12" name="Рисунок 11" descr="Stonehenge_1024_WM.jpg"/>
          <p:cNvPicPr>
            <a:picLocks noChangeAspect="1"/>
          </p:cNvPicPr>
          <p:nvPr/>
        </p:nvPicPr>
        <p:blipFill>
          <a:blip r:embed="rId5"/>
          <a:srcRect r="3636"/>
          <a:stretch>
            <a:fillRect/>
          </a:stretch>
        </p:blipFill>
        <p:spPr>
          <a:xfrm>
            <a:off x="4643438" y="3911182"/>
            <a:ext cx="3786214" cy="2946818"/>
          </a:xfrm>
          <a:prstGeom prst="rect">
            <a:avLst/>
          </a:prstGeom>
        </p:spPr>
      </p:pic>
      <p:sp>
        <p:nvSpPr>
          <p:cNvPr id="8" name="Прямоугольник 7"/>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22.3</a:t>
            </a:r>
          </a:p>
          <a:p>
            <a:r>
              <a:rPr lang="ru-RU" dirty="0" smtClean="0">
                <a:solidFill>
                  <a:srgbClr val="000000"/>
                </a:solidFill>
                <a:latin typeface="Arial" pitchFamily="34" charset="0"/>
                <a:cs typeface="Arial" pitchFamily="34" charset="0"/>
              </a:rPr>
              <a:t>Определите страну по рисункам на слайде.</a:t>
            </a:r>
            <a:r>
              <a:rPr lang="ru-RU" b="1" i="1" dirty="0" smtClean="0">
                <a:solidFill>
                  <a:srgbClr val="000000"/>
                </a:solidFill>
                <a:latin typeface="Arial" pitchFamily="34" charset="0"/>
                <a:cs typeface="Arial" pitchFamily="34" charset="0"/>
              </a:rPr>
              <a:t/>
            </a:r>
            <a:br>
              <a:rPr lang="ru-RU" b="1" i="1" dirty="0" smtClean="0">
                <a:solidFill>
                  <a:srgbClr val="000000"/>
                </a:solidFill>
                <a:latin typeface="Arial" pitchFamily="34" charset="0"/>
                <a:cs typeface="Arial" pitchFamily="34" charset="0"/>
              </a:rPr>
            </a:b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1754326"/>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2.3 </a:t>
            </a:r>
            <a:endParaRPr lang="ru-RU" i="1" dirty="0" smtClean="0">
              <a:latin typeface="Arial" pitchFamily="34" charset="0"/>
              <a:cs typeface="Arial" pitchFamily="34" charset="0"/>
            </a:endParaRPr>
          </a:p>
          <a:p>
            <a:r>
              <a:rPr lang="ru-RU" dirty="0" smtClean="0">
                <a:latin typeface="Arial" pitchFamily="34" charset="0"/>
                <a:cs typeface="Arial" pitchFamily="34" charset="0"/>
              </a:rPr>
              <a:t>Перед вами карта-анаморфоза, которая показывает:</a:t>
            </a:r>
          </a:p>
          <a:p>
            <a:r>
              <a:rPr lang="ru-RU" dirty="0" smtClean="0">
                <a:latin typeface="Arial" pitchFamily="34" charset="0"/>
                <a:cs typeface="Arial" pitchFamily="34" charset="0"/>
              </a:rPr>
              <a:t>А) рейтинг стран мира по объему добычи каменного угля; </a:t>
            </a:r>
          </a:p>
          <a:p>
            <a:r>
              <a:rPr lang="ru-RU" dirty="0" smtClean="0">
                <a:latin typeface="Arial" pitchFamily="34" charset="0"/>
                <a:cs typeface="Arial" pitchFamily="34" charset="0"/>
              </a:rPr>
              <a:t>Б) количество легковых автомобилей на человека в различных странах мира; </a:t>
            </a:r>
          </a:p>
          <a:p>
            <a:r>
              <a:rPr lang="ru-RU" dirty="0" smtClean="0">
                <a:latin typeface="Arial" pitchFamily="34" charset="0"/>
                <a:cs typeface="Arial" pitchFamily="34" charset="0"/>
              </a:rPr>
              <a:t>В) ВВП на душу населения в различных странах мира; </a:t>
            </a:r>
          </a:p>
          <a:p>
            <a:r>
              <a:rPr lang="ru-RU" dirty="0" smtClean="0">
                <a:latin typeface="Arial" pitchFamily="34" charset="0"/>
                <a:cs typeface="Arial" pitchFamily="34" charset="0"/>
              </a:rPr>
              <a:t>Г) рейтинг стран по ИРЧП</a:t>
            </a:r>
            <a:endParaRPr lang="ru-RU" dirty="0"/>
          </a:p>
        </p:txBody>
      </p:sp>
      <p:pic>
        <p:nvPicPr>
          <p:cNvPr id="5" name="Рисунок 4" descr="кол-во легковых автомобилей на человека.png"/>
          <p:cNvPicPr>
            <a:picLocks noChangeAspect="1"/>
          </p:cNvPicPr>
          <p:nvPr/>
        </p:nvPicPr>
        <p:blipFill>
          <a:blip r:embed="rId2"/>
          <a:stretch>
            <a:fillRect/>
          </a:stretch>
        </p:blipFill>
        <p:spPr>
          <a:xfrm>
            <a:off x="0" y="2357437"/>
            <a:ext cx="9144000" cy="4500563"/>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1_257_2.jpg"/>
          <p:cNvPicPr>
            <a:picLocks noChangeAspect="1"/>
          </p:cNvPicPr>
          <p:nvPr/>
        </p:nvPicPr>
        <p:blipFill>
          <a:blip r:embed="rId2"/>
          <a:stretch>
            <a:fillRect/>
          </a:stretch>
        </p:blipFill>
        <p:spPr>
          <a:xfrm>
            <a:off x="191581" y="1071546"/>
            <a:ext cx="4296263" cy="2357454"/>
          </a:xfrm>
          <a:prstGeom prst="rect">
            <a:avLst/>
          </a:prstGeom>
        </p:spPr>
      </p:pic>
      <p:pic>
        <p:nvPicPr>
          <p:cNvPr id="4" name="Рисунок 3" descr="brandenburg_gate_1024x768.jpg"/>
          <p:cNvPicPr>
            <a:picLocks noChangeAspect="1"/>
          </p:cNvPicPr>
          <p:nvPr/>
        </p:nvPicPr>
        <p:blipFill>
          <a:blip r:embed="rId3" cstate="print"/>
          <a:srcRect r="3109" b="5262"/>
          <a:stretch>
            <a:fillRect/>
          </a:stretch>
        </p:blipFill>
        <p:spPr>
          <a:xfrm>
            <a:off x="4714876" y="1071546"/>
            <a:ext cx="3214710" cy="2357454"/>
          </a:xfrm>
          <a:prstGeom prst="rect">
            <a:avLst/>
          </a:prstGeom>
        </p:spPr>
      </p:pic>
      <p:pic>
        <p:nvPicPr>
          <p:cNvPr id="5" name="Рисунок 4" descr="14 kelnski sobor 2.gif"/>
          <p:cNvPicPr>
            <a:picLocks noChangeAspect="1"/>
          </p:cNvPicPr>
          <p:nvPr/>
        </p:nvPicPr>
        <p:blipFill>
          <a:blip r:embed="rId4"/>
          <a:srcRect b="12806"/>
          <a:stretch>
            <a:fillRect/>
          </a:stretch>
        </p:blipFill>
        <p:spPr>
          <a:xfrm>
            <a:off x="4714875" y="3643314"/>
            <a:ext cx="3203445" cy="3214686"/>
          </a:xfrm>
          <a:prstGeom prst="rect">
            <a:avLst/>
          </a:prstGeom>
        </p:spPr>
      </p:pic>
      <p:pic>
        <p:nvPicPr>
          <p:cNvPr id="6" name="Рисунок 5" descr="17590_01100902_1.jpg"/>
          <p:cNvPicPr>
            <a:picLocks noChangeAspect="1"/>
          </p:cNvPicPr>
          <p:nvPr/>
        </p:nvPicPr>
        <p:blipFill>
          <a:blip r:embed="rId5"/>
          <a:stretch>
            <a:fillRect/>
          </a:stretch>
        </p:blipFill>
        <p:spPr>
          <a:xfrm>
            <a:off x="214282" y="3643289"/>
            <a:ext cx="4286280" cy="3214711"/>
          </a:xfrm>
          <a:prstGeom prst="rect">
            <a:avLst/>
          </a:prstGeom>
        </p:spPr>
      </p:pic>
      <p:sp>
        <p:nvSpPr>
          <p:cNvPr id="8" name="Прямоугольник 7"/>
          <p:cNvSpPr/>
          <p:nvPr/>
        </p:nvSpPr>
        <p:spPr>
          <a:xfrm>
            <a:off x="0" y="0"/>
            <a:ext cx="9144000" cy="923330"/>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22.4</a:t>
            </a:r>
          </a:p>
          <a:p>
            <a:r>
              <a:rPr lang="ru-RU" dirty="0" smtClean="0">
                <a:solidFill>
                  <a:srgbClr val="000000"/>
                </a:solidFill>
                <a:latin typeface="Arial" pitchFamily="34" charset="0"/>
                <a:cs typeface="Arial" pitchFamily="34" charset="0"/>
              </a:rPr>
              <a:t>Определите страну по рисункам на слайде.</a:t>
            </a:r>
            <a:r>
              <a:rPr lang="ru-RU" b="1" i="1" dirty="0" smtClean="0">
                <a:solidFill>
                  <a:srgbClr val="000000"/>
                </a:solidFill>
                <a:latin typeface="Arial" pitchFamily="34" charset="0"/>
                <a:cs typeface="Arial" pitchFamily="34" charset="0"/>
              </a:rPr>
              <a:t/>
            </a:r>
            <a:br>
              <a:rPr lang="ru-RU" b="1" i="1" dirty="0" smtClean="0">
                <a:solidFill>
                  <a:srgbClr val="000000"/>
                </a:solidFill>
                <a:latin typeface="Arial" pitchFamily="34" charset="0"/>
                <a:cs typeface="Arial" pitchFamily="34" charset="0"/>
              </a:rPr>
            </a:br>
            <a:endParaRPr lang="ru-RU"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ндия.jpg"/>
          <p:cNvPicPr>
            <a:picLocks noChangeAspect="1"/>
          </p:cNvPicPr>
          <p:nvPr/>
        </p:nvPicPr>
        <p:blipFill>
          <a:blip r:embed="rId2"/>
          <a:stretch>
            <a:fillRect/>
          </a:stretch>
        </p:blipFill>
        <p:spPr>
          <a:xfrm>
            <a:off x="285720" y="1000108"/>
            <a:ext cx="4000501" cy="3000376"/>
          </a:xfrm>
          <a:prstGeom prst="rect">
            <a:avLst/>
          </a:prstGeom>
        </p:spPr>
      </p:pic>
      <p:pic>
        <p:nvPicPr>
          <p:cNvPr id="4" name="Рисунок 3" descr="индия5.jpg"/>
          <p:cNvPicPr>
            <a:picLocks noChangeAspect="1"/>
          </p:cNvPicPr>
          <p:nvPr/>
        </p:nvPicPr>
        <p:blipFill>
          <a:blip r:embed="rId3"/>
          <a:stretch>
            <a:fillRect/>
          </a:stretch>
        </p:blipFill>
        <p:spPr>
          <a:xfrm>
            <a:off x="4714876" y="1017968"/>
            <a:ext cx="3976687" cy="2982516"/>
          </a:xfrm>
          <a:prstGeom prst="rect">
            <a:avLst/>
          </a:prstGeom>
        </p:spPr>
      </p:pic>
      <p:pic>
        <p:nvPicPr>
          <p:cNvPr id="5" name="Рисунок 4" descr="индия9.jpg"/>
          <p:cNvPicPr>
            <a:picLocks noChangeAspect="1"/>
          </p:cNvPicPr>
          <p:nvPr/>
        </p:nvPicPr>
        <p:blipFill>
          <a:blip r:embed="rId4"/>
          <a:srcRect t="2865" r="5937" b="18750"/>
          <a:stretch>
            <a:fillRect/>
          </a:stretch>
        </p:blipFill>
        <p:spPr>
          <a:xfrm>
            <a:off x="285720" y="4357694"/>
            <a:ext cx="4000528" cy="2500306"/>
          </a:xfrm>
          <a:prstGeom prst="rect">
            <a:avLst/>
          </a:prstGeom>
        </p:spPr>
      </p:pic>
      <p:pic>
        <p:nvPicPr>
          <p:cNvPr id="6" name="Рисунок 5" descr="индия10.jpg"/>
          <p:cNvPicPr>
            <a:picLocks noChangeAspect="1"/>
          </p:cNvPicPr>
          <p:nvPr/>
        </p:nvPicPr>
        <p:blipFill>
          <a:blip r:embed="rId5"/>
          <a:stretch>
            <a:fillRect/>
          </a:stretch>
        </p:blipFill>
        <p:spPr>
          <a:xfrm>
            <a:off x="4714876" y="4383388"/>
            <a:ext cx="4000528" cy="2474612"/>
          </a:xfrm>
          <a:prstGeom prst="rect">
            <a:avLst/>
          </a:prstGeom>
        </p:spPr>
      </p:pic>
      <p:sp>
        <p:nvSpPr>
          <p:cNvPr id="7" name="Прямоугольник 6"/>
          <p:cNvSpPr/>
          <p:nvPr/>
        </p:nvSpPr>
        <p:spPr>
          <a:xfrm>
            <a:off x="0" y="0"/>
            <a:ext cx="9144000" cy="646331"/>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22.5</a:t>
            </a:r>
          </a:p>
          <a:p>
            <a:r>
              <a:rPr lang="ru-RU" dirty="0" smtClean="0">
                <a:solidFill>
                  <a:srgbClr val="000000"/>
                </a:solidFill>
                <a:latin typeface="Arial" pitchFamily="34" charset="0"/>
                <a:cs typeface="Arial" pitchFamily="34" charset="0"/>
              </a:rPr>
              <a:t>Определите страну по рисункам на слайде.</a:t>
            </a:r>
            <a:endParaRPr lang="ru-RU"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китай.jpeg"/>
          <p:cNvPicPr>
            <a:picLocks noChangeAspect="1"/>
          </p:cNvPicPr>
          <p:nvPr/>
        </p:nvPicPr>
        <p:blipFill>
          <a:blip r:embed="rId2"/>
          <a:stretch>
            <a:fillRect/>
          </a:stretch>
        </p:blipFill>
        <p:spPr>
          <a:xfrm>
            <a:off x="428596" y="1071546"/>
            <a:ext cx="3500462" cy="2800370"/>
          </a:xfrm>
          <a:prstGeom prst="rect">
            <a:avLst/>
          </a:prstGeom>
        </p:spPr>
      </p:pic>
      <p:pic>
        <p:nvPicPr>
          <p:cNvPr id="4" name="Рисунок 3" descr="китай1.jpg"/>
          <p:cNvPicPr>
            <a:picLocks noChangeAspect="1"/>
          </p:cNvPicPr>
          <p:nvPr/>
        </p:nvPicPr>
        <p:blipFill>
          <a:blip r:embed="rId3"/>
          <a:srcRect t="9195"/>
          <a:stretch>
            <a:fillRect/>
          </a:stretch>
        </p:blipFill>
        <p:spPr>
          <a:xfrm>
            <a:off x="4500562" y="1071546"/>
            <a:ext cx="4143404" cy="2821802"/>
          </a:xfrm>
          <a:prstGeom prst="rect">
            <a:avLst/>
          </a:prstGeom>
        </p:spPr>
      </p:pic>
      <p:pic>
        <p:nvPicPr>
          <p:cNvPr id="5" name="Рисунок 4" descr="китай5.jpg"/>
          <p:cNvPicPr>
            <a:picLocks noChangeAspect="1"/>
          </p:cNvPicPr>
          <p:nvPr/>
        </p:nvPicPr>
        <p:blipFill>
          <a:blip r:embed="rId4"/>
          <a:srcRect l="14643" t="14285" r="18156" b="15714"/>
          <a:stretch>
            <a:fillRect/>
          </a:stretch>
        </p:blipFill>
        <p:spPr>
          <a:xfrm>
            <a:off x="428596" y="4123263"/>
            <a:ext cx="3500462" cy="2734737"/>
          </a:xfrm>
          <a:prstGeom prst="rect">
            <a:avLst/>
          </a:prstGeom>
        </p:spPr>
      </p:pic>
      <p:pic>
        <p:nvPicPr>
          <p:cNvPr id="6" name="Рисунок 5" descr="китай6.jpg"/>
          <p:cNvPicPr>
            <a:picLocks noChangeAspect="1"/>
          </p:cNvPicPr>
          <p:nvPr/>
        </p:nvPicPr>
        <p:blipFill>
          <a:blip r:embed="rId5"/>
          <a:srcRect/>
          <a:stretch>
            <a:fillRect/>
          </a:stretch>
        </p:blipFill>
        <p:spPr>
          <a:xfrm>
            <a:off x="4500562" y="4102658"/>
            <a:ext cx="4143372" cy="2755342"/>
          </a:xfrm>
          <a:prstGeom prst="rect">
            <a:avLst/>
          </a:prstGeom>
        </p:spPr>
      </p:pic>
      <p:sp>
        <p:nvSpPr>
          <p:cNvPr id="8" name="Прямоугольник 7"/>
          <p:cNvSpPr/>
          <p:nvPr/>
        </p:nvSpPr>
        <p:spPr>
          <a:xfrm>
            <a:off x="0" y="0"/>
            <a:ext cx="9144000" cy="646331"/>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22.6</a:t>
            </a:r>
          </a:p>
          <a:p>
            <a:r>
              <a:rPr lang="ru-RU" dirty="0" smtClean="0">
                <a:solidFill>
                  <a:srgbClr val="000000"/>
                </a:solidFill>
                <a:latin typeface="Arial" pitchFamily="34" charset="0"/>
                <a:cs typeface="Arial" pitchFamily="34" charset="0"/>
              </a:rPr>
              <a:t>Определите страну по рисункам на слайде.</a:t>
            </a:r>
            <a:endParaRPr lang="ru-RU"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франция.jpg"/>
          <p:cNvPicPr>
            <a:picLocks noChangeAspect="1"/>
          </p:cNvPicPr>
          <p:nvPr/>
        </p:nvPicPr>
        <p:blipFill>
          <a:blip r:embed="rId2" cstate="print"/>
          <a:srcRect b="5264"/>
          <a:stretch>
            <a:fillRect/>
          </a:stretch>
        </p:blipFill>
        <p:spPr>
          <a:xfrm>
            <a:off x="285720" y="1142984"/>
            <a:ext cx="3619525" cy="2571768"/>
          </a:xfrm>
          <a:prstGeom prst="rect">
            <a:avLst/>
          </a:prstGeom>
        </p:spPr>
      </p:pic>
      <p:pic>
        <p:nvPicPr>
          <p:cNvPr id="4" name="Рисунок 3" descr="франция1.jpg"/>
          <p:cNvPicPr>
            <a:picLocks noChangeAspect="1"/>
          </p:cNvPicPr>
          <p:nvPr/>
        </p:nvPicPr>
        <p:blipFill>
          <a:blip r:embed="rId3"/>
          <a:srcRect l="1840" b="5346"/>
          <a:stretch>
            <a:fillRect/>
          </a:stretch>
        </p:blipFill>
        <p:spPr>
          <a:xfrm>
            <a:off x="4357686" y="1142984"/>
            <a:ext cx="4000528" cy="2571768"/>
          </a:xfrm>
          <a:prstGeom prst="rect">
            <a:avLst/>
          </a:prstGeom>
        </p:spPr>
      </p:pic>
      <p:pic>
        <p:nvPicPr>
          <p:cNvPr id="5" name="Рисунок 4" descr="франция2.jpg"/>
          <p:cNvPicPr>
            <a:picLocks noChangeAspect="1"/>
          </p:cNvPicPr>
          <p:nvPr/>
        </p:nvPicPr>
        <p:blipFill>
          <a:blip r:embed="rId4"/>
          <a:srcRect b="8333"/>
          <a:stretch>
            <a:fillRect/>
          </a:stretch>
        </p:blipFill>
        <p:spPr>
          <a:xfrm>
            <a:off x="4357686" y="3929066"/>
            <a:ext cx="4000528" cy="2750362"/>
          </a:xfrm>
          <a:prstGeom prst="rect">
            <a:avLst/>
          </a:prstGeom>
        </p:spPr>
      </p:pic>
      <p:pic>
        <p:nvPicPr>
          <p:cNvPr id="6" name="Рисунок 5" descr="франция3.jpg"/>
          <p:cNvPicPr>
            <a:picLocks noChangeAspect="1"/>
          </p:cNvPicPr>
          <p:nvPr/>
        </p:nvPicPr>
        <p:blipFill>
          <a:blip r:embed="rId5"/>
          <a:stretch>
            <a:fillRect/>
          </a:stretch>
        </p:blipFill>
        <p:spPr>
          <a:xfrm>
            <a:off x="285720" y="3929066"/>
            <a:ext cx="3643306" cy="2732479"/>
          </a:xfrm>
          <a:prstGeom prst="rect">
            <a:avLst/>
          </a:prstGeom>
        </p:spPr>
      </p:pic>
      <p:sp>
        <p:nvSpPr>
          <p:cNvPr id="7" name="Прямоугольник 6"/>
          <p:cNvSpPr/>
          <p:nvPr/>
        </p:nvSpPr>
        <p:spPr>
          <a:xfrm>
            <a:off x="0" y="0"/>
            <a:ext cx="9144000" cy="646331"/>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22.7</a:t>
            </a:r>
          </a:p>
          <a:p>
            <a:r>
              <a:rPr lang="ru-RU" dirty="0" smtClean="0">
                <a:solidFill>
                  <a:srgbClr val="000000"/>
                </a:solidFill>
                <a:latin typeface="Arial" pitchFamily="34" charset="0"/>
                <a:cs typeface="Arial" pitchFamily="34" charset="0"/>
              </a:rPr>
              <a:t>Определите страну по рисункам на слайде.</a:t>
            </a:r>
            <a:endParaRPr lang="ru-RU"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япония6.jpg"/>
          <p:cNvPicPr>
            <a:picLocks noChangeAspect="1"/>
          </p:cNvPicPr>
          <p:nvPr/>
        </p:nvPicPr>
        <p:blipFill>
          <a:blip r:embed="rId2"/>
          <a:stretch>
            <a:fillRect/>
          </a:stretch>
        </p:blipFill>
        <p:spPr>
          <a:xfrm>
            <a:off x="328188" y="1000108"/>
            <a:ext cx="3731721" cy="2714644"/>
          </a:xfrm>
          <a:prstGeom prst="rect">
            <a:avLst/>
          </a:prstGeom>
        </p:spPr>
      </p:pic>
      <p:pic>
        <p:nvPicPr>
          <p:cNvPr id="4" name="Рисунок 3" descr="япония18.jpg"/>
          <p:cNvPicPr>
            <a:picLocks noChangeAspect="1"/>
          </p:cNvPicPr>
          <p:nvPr/>
        </p:nvPicPr>
        <p:blipFill>
          <a:blip r:embed="rId3"/>
          <a:srcRect t="9756"/>
          <a:stretch>
            <a:fillRect/>
          </a:stretch>
        </p:blipFill>
        <p:spPr>
          <a:xfrm>
            <a:off x="4571999" y="1000108"/>
            <a:ext cx="3905277" cy="2643206"/>
          </a:xfrm>
          <a:prstGeom prst="rect">
            <a:avLst/>
          </a:prstGeom>
        </p:spPr>
      </p:pic>
      <p:pic>
        <p:nvPicPr>
          <p:cNvPr id="5" name="Рисунок 4" descr="япония26.jpg"/>
          <p:cNvPicPr>
            <a:picLocks noChangeAspect="1"/>
          </p:cNvPicPr>
          <p:nvPr/>
        </p:nvPicPr>
        <p:blipFill>
          <a:blip r:embed="rId4"/>
          <a:stretch>
            <a:fillRect/>
          </a:stretch>
        </p:blipFill>
        <p:spPr>
          <a:xfrm>
            <a:off x="4572000" y="3789048"/>
            <a:ext cx="3929090" cy="2907526"/>
          </a:xfrm>
          <a:prstGeom prst="rect">
            <a:avLst/>
          </a:prstGeom>
        </p:spPr>
      </p:pic>
      <p:pic>
        <p:nvPicPr>
          <p:cNvPr id="6" name="Рисунок 5" descr="япония15.jpg"/>
          <p:cNvPicPr>
            <a:picLocks noChangeAspect="1"/>
          </p:cNvPicPr>
          <p:nvPr/>
        </p:nvPicPr>
        <p:blipFill>
          <a:blip r:embed="rId5"/>
          <a:stretch>
            <a:fillRect/>
          </a:stretch>
        </p:blipFill>
        <p:spPr>
          <a:xfrm>
            <a:off x="333937" y="3857628"/>
            <a:ext cx="3737997" cy="2821019"/>
          </a:xfrm>
          <a:prstGeom prst="rect">
            <a:avLst/>
          </a:prstGeom>
        </p:spPr>
      </p:pic>
      <p:sp>
        <p:nvSpPr>
          <p:cNvPr id="8" name="Прямоугольник 7"/>
          <p:cNvSpPr/>
          <p:nvPr/>
        </p:nvSpPr>
        <p:spPr>
          <a:xfrm>
            <a:off x="0" y="0"/>
            <a:ext cx="9144000" cy="646331"/>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22.8</a:t>
            </a:r>
          </a:p>
          <a:p>
            <a:r>
              <a:rPr lang="ru-RU" dirty="0" smtClean="0">
                <a:solidFill>
                  <a:srgbClr val="000000"/>
                </a:solidFill>
                <a:latin typeface="Arial" pitchFamily="34" charset="0"/>
                <a:cs typeface="Arial" pitchFamily="34" charset="0"/>
              </a:rPr>
              <a:t>Определите страну по рисункам на слайде.</a:t>
            </a:r>
            <a:endParaRPr lang="ru-RU"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0" y="0"/>
            <a:ext cx="9144000" cy="923330"/>
          </a:xfrm>
          <a:prstGeom prst="rect">
            <a:avLst/>
          </a:prstGeom>
          <a:solidFill>
            <a:schemeClr val="bg1"/>
          </a:solidFill>
          <a:ln w="9525">
            <a:noFill/>
            <a:miter lim="800000"/>
            <a:headEnd/>
            <a:tailEnd/>
          </a:ln>
        </p:spPr>
        <p:txBody>
          <a:bodyPr>
            <a:spAutoFit/>
          </a:bodyPr>
          <a:lstStyle/>
          <a:p>
            <a:pPr algn="just"/>
            <a:r>
              <a:rPr lang="ru-RU" b="1" dirty="0">
                <a:solidFill>
                  <a:srgbClr val="FF3300"/>
                </a:solidFill>
                <a:latin typeface="Arial" pitchFamily="34" charset="0"/>
                <a:cs typeface="Arial" pitchFamily="34" charset="0"/>
              </a:rPr>
              <a:t>Вопрос </a:t>
            </a:r>
            <a:r>
              <a:rPr lang="ru-RU" b="1" dirty="0" smtClean="0">
                <a:solidFill>
                  <a:srgbClr val="FF3300"/>
                </a:solidFill>
                <a:latin typeface="Arial" pitchFamily="34" charset="0"/>
                <a:cs typeface="Arial" pitchFamily="34" charset="0"/>
              </a:rPr>
              <a:t>23.1</a:t>
            </a:r>
            <a:endParaRPr lang="ru-RU" b="1" dirty="0">
              <a:solidFill>
                <a:srgbClr val="FF3300"/>
              </a:solidFill>
              <a:latin typeface="Arial" pitchFamily="34" charset="0"/>
              <a:cs typeface="Arial" pitchFamily="34" charset="0"/>
            </a:endParaRPr>
          </a:p>
          <a:p>
            <a:pPr algn="just"/>
            <a:r>
              <a:rPr lang="ru-RU" dirty="0">
                <a:solidFill>
                  <a:srgbClr val="003300"/>
                </a:solidFill>
                <a:latin typeface="Arial" pitchFamily="34" charset="0"/>
                <a:cs typeface="Arial" pitchFamily="34" charset="0"/>
              </a:rPr>
              <a:t>Установите соответствие: флаг – </a:t>
            </a:r>
            <a:r>
              <a:rPr lang="ru-RU" dirty="0" smtClean="0">
                <a:solidFill>
                  <a:srgbClr val="003300"/>
                </a:solidFill>
                <a:latin typeface="Arial" pitchFamily="34" charset="0"/>
                <a:cs typeface="Arial" pitchFamily="34" charset="0"/>
              </a:rPr>
              <a:t>страна</a:t>
            </a:r>
            <a:endParaRPr lang="ru-RU" dirty="0">
              <a:solidFill>
                <a:srgbClr val="003300"/>
              </a:solidFill>
              <a:latin typeface="Arial" pitchFamily="34" charset="0"/>
              <a:cs typeface="Arial" pitchFamily="34" charset="0"/>
            </a:endParaRPr>
          </a:p>
          <a:p>
            <a:pPr algn="just"/>
            <a:r>
              <a:rPr lang="ru-RU" dirty="0">
                <a:latin typeface="Arial" pitchFamily="34" charset="0"/>
                <a:cs typeface="Arial" pitchFamily="34" charset="0"/>
              </a:rPr>
              <a:t>А) Кипр; Б) Албания; В) Бутан; Г) Бахрейн; Д</a:t>
            </a:r>
            <a:r>
              <a:rPr lang="ru-RU" dirty="0" smtClean="0">
                <a:latin typeface="Arial" pitchFamily="34" charset="0"/>
                <a:cs typeface="Arial" pitchFamily="34" charset="0"/>
              </a:rPr>
              <a:t>) Казахстан; Е</a:t>
            </a:r>
            <a:r>
              <a:rPr lang="ru-RU" dirty="0">
                <a:latin typeface="Arial" pitchFamily="34" charset="0"/>
                <a:cs typeface="Arial" pitchFamily="34" charset="0"/>
              </a:rPr>
              <a:t>) </a:t>
            </a:r>
            <a:r>
              <a:rPr lang="ru-RU" dirty="0" smtClean="0">
                <a:latin typeface="Arial" pitchFamily="34" charset="0"/>
                <a:cs typeface="Arial" pitchFamily="34" charset="0"/>
              </a:rPr>
              <a:t>Ватикан</a:t>
            </a:r>
            <a:endParaRPr lang="ru-RU" dirty="0">
              <a:latin typeface="Arial" pitchFamily="34" charset="0"/>
              <a:cs typeface="Arial" pitchFamily="34" charset="0"/>
            </a:endParaRPr>
          </a:p>
        </p:txBody>
      </p:sp>
      <p:pic>
        <p:nvPicPr>
          <p:cNvPr id="16387" name="Picture 33"/>
          <p:cNvPicPr>
            <a:picLocks noChangeAspect="1" noChangeArrowheads="1"/>
          </p:cNvPicPr>
          <p:nvPr/>
        </p:nvPicPr>
        <p:blipFill>
          <a:blip r:embed="rId3"/>
          <a:srcRect/>
          <a:stretch>
            <a:fillRect/>
          </a:stretch>
        </p:blipFill>
        <p:spPr bwMode="auto">
          <a:xfrm>
            <a:off x="1179678" y="928670"/>
            <a:ext cx="2785058" cy="1857388"/>
          </a:xfrm>
          <a:prstGeom prst="rect">
            <a:avLst/>
          </a:prstGeom>
          <a:noFill/>
          <a:ln w="9525">
            <a:noFill/>
            <a:miter lim="800000"/>
            <a:headEnd/>
            <a:tailEnd/>
          </a:ln>
        </p:spPr>
      </p:pic>
      <p:pic>
        <p:nvPicPr>
          <p:cNvPr id="16388" name="Picture 34"/>
          <p:cNvPicPr>
            <a:picLocks noChangeAspect="1" noChangeArrowheads="1"/>
          </p:cNvPicPr>
          <p:nvPr/>
        </p:nvPicPr>
        <p:blipFill>
          <a:blip r:embed="rId4"/>
          <a:srcRect r="665"/>
          <a:stretch>
            <a:fillRect/>
          </a:stretch>
        </p:blipFill>
        <p:spPr bwMode="auto">
          <a:xfrm>
            <a:off x="5214941" y="928670"/>
            <a:ext cx="2875281" cy="1928826"/>
          </a:xfrm>
          <a:prstGeom prst="rect">
            <a:avLst/>
          </a:prstGeom>
          <a:noFill/>
          <a:ln w="9525">
            <a:noFill/>
            <a:miter lim="800000"/>
            <a:headEnd/>
            <a:tailEnd/>
          </a:ln>
        </p:spPr>
      </p:pic>
      <p:pic>
        <p:nvPicPr>
          <p:cNvPr id="16390" name="Picture 37"/>
          <p:cNvPicPr>
            <a:picLocks noChangeAspect="1" noChangeArrowheads="1"/>
          </p:cNvPicPr>
          <p:nvPr/>
        </p:nvPicPr>
        <p:blipFill>
          <a:blip r:embed="rId5"/>
          <a:srcRect t="3207" r="2994"/>
          <a:stretch>
            <a:fillRect/>
          </a:stretch>
        </p:blipFill>
        <p:spPr bwMode="auto">
          <a:xfrm>
            <a:off x="1142976" y="2952834"/>
            <a:ext cx="2857520" cy="1901512"/>
          </a:xfrm>
          <a:prstGeom prst="rect">
            <a:avLst/>
          </a:prstGeom>
          <a:noFill/>
          <a:ln w="9525">
            <a:noFill/>
            <a:miter lim="800000"/>
            <a:headEnd/>
            <a:tailEnd/>
          </a:ln>
        </p:spPr>
      </p:pic>
      <p:pic>
        <p:nvPicPr>
          <p:cNvPr id="16391" name="Picture 38"/>
          <p:cNvPicPr>
            <a:picLocks noChangeAspect="1" noChangeArrowheads="1"/>
          </p:cNvPicPr>
          <p:nvPr/>
        </p:nvPicPr>
        <p:blipFill>
          <a:blip r:embed="rId6"/>
          <a:srcRect r="1360" b="1520"/>
          <a:stretch>
            <a:fillRect/>
          </a:stretch>
        </p:blipFill>
        <p:spPr bwMode="auto">
          <a:xfrm>
            <a:off x="5214942" y="3001054"/>
            <a:ext cx="2857520" cy="1904314"/>
          </a:xfrm>
          <a:prstGeom prst="rect">
            <a:avLst/>
          </a:prstGeom>
          <a:noFill/>
          <a:ln w="9525">
            <a:noFill/>
            <a:miter lim="800000"/>
            <a:headEnd/>
            <a:tailEnd/>
          </a:ln>
        </p:spPr>
      </p:pic>
      <p:pic>
        <p:nvPicPr>
          <p:cNvPr id="16392" name="Picture 40"/>
          <p:cNvPicPr>
            <a:picLocks noChangeAspect="1" noChangeArrowheads="1"/>
          </p:cNvPicPr>
          <p:nvPr/>
        </p:nvPicPr>
        <p:blipFill>
          <a:blip r:embed="rId7"/>
          <a:srcRect/>
          <a:stretch>
            <a:fillRect/>
          </a:stretch>
        </p:blipFill>
        <p:spPr bwMode="auto">
          <a:xfrm>
            <a:off x="1142976" y="4954387"/>
            <a:ext cx="2857520" cy="1903613"/>
          </a:xfrm>
          <a:prstGeom prst="rect">
            <a:avLst/>
          </a:prstGeom>
          <a:noFill/>
          <a:ln w="9525">
            <a:noFill/>
            <a:miter lim="800000"/>
            <a:headEnd/>
            <a:tailEnd/>
          </a:ln>
        </p:spPr>
      </p:pic>
      <p:pic>
        <p:nvPicPr>
          <p:cNvPr id="16393" name="Picture 41"/>
          <p:cNvPicPr>
            <a:picLocks noChangeAspect="1" noChangeArrowheads="1"/>
          </p:cNvPicPr>
          <p:nvPr/>
        </p:nvPicPr>
        <p:blipFill>
          <a:blip r:embed="rId8"/>
          <a:srcRect/>
          <a:stretch>
            <a:fillRect/>
          </a:stretch>
        </p:blipFill>
        <p:spPr bwMode="auto">
          <a:xfrm>
            <a:off x="5214942" y="5000613"/>
            <a:ext cx="2786082" cy="1857387"/>
          </a:xfrm>
          <a:prstGeom prst="rect">
            <a:avLst/>
          </a:prstGeom>
          <a:noFill/>
          <a:ln w="9525">
            <a:noFill/>
            <a:miter lim="800000"/>
            <a:headEnd/>
            <a:tailEnd/>
          </a:ln>
        </p:spPr>
      </p:pic>
      <p:sp>
        <p:nvSpPr>
          <p:cNvPr id="16396" name="Text Box 45"/>
          <p:cNvSpPr txBox="1">
            <a:spLocks noChangeArrowheads="1"/>
          </p:cNvSpPr>
          <p:nvPr/>
        </p:nvSpPr>
        <p:spPr bwMode="auto">
          <a:xfrm>
            <a:off x="785786" y="2428868"/>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1</a:t>
            </a:r>
          </a:p>
        </p:txBody>
      </p:sp>
      <p:sp>
        <p:nvSpPr>
          <p:cNvPr id="16397" name="Text Box 46"/>
          <p:cNvSpPr txBox="1">
            <a:spLocks noChangeArrowheads="1"/>
          </p:cNvSpPr>
          <p:nvPr/>
        </p:nvSpPr>
        <p:spPr bwMode="auto">
          <a:xfrm>
            <a:off x="4786314" y="2500306"/>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2</a:t>
            </a:r>
          </a:p>
        </p:txBody>
      </p:sp>
      <p:sp>
        <p:nvSpPr>
          <p:cNvPr id="16398" name="Text Box 47"/>
          <p:cNvSpPr txBox="1">
            <a:spLocks noChangeArrowheads="1"/>
          </p:cNvSpPr>
          <p:nvPr/>
        </p:nvSpPr>
        <p:spPr bwMode="auto">
          <a:xfrm>
            <a:off x="714348" y="4429132"/>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3</a:t>
            </a:r>
          </a:p>
        </p:txBody>
      </p:sp>
      <p:sp>
        <p:nvSpPr>
          <p:cNvPr id="16399" name="Text Box 50"/>
          <p:cNvSpPr txBox="1">
            <a:spLocks noChangeArrowheads="1"/>
          </p:cNvSpPr>
          <p:nvPr/>
        </p:nvSpPr>
        <p:spPr bwMode="auto">
          <a:xfrm>
            <a:off x="4786314" y="4500570"/>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4</a:t>
            </a:r>
          </a:p>
        </p:txBody>
      </p:sp>
      <p:sp>
        <p:nvSpPr>
          <p:cNvPr id="16400" name="Text Box 51"/>
          <p:cNvSpPr txBox="1">
            <a:spLocks noChangeArrowheads="1"/>
          </p:cNvSpPr>
          <p:nvPr/>
        </p:nvSpPr>
        <p:spPr bwMode="auto">
          <a:xfrm>
            <a:off x="785786" y="6491287"/>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5</a:t>
            </a:r>
          </a:p>
        </p:txBody>
      </p:sp>
      <p:sp>
        <p:nvSpPr>
          <p:cNvPr id="16401" name="Text Box 52"/>
          <p:cNvSpPr txBox="1">
            <a:spLocks noChangeArrowheads="1"/>
          </p:cNvSpPr>
          <p:nvPr/>
        </p:nvSpPr>
        <p:spPr bwMode="auto">
          <a:xfrm>
            <a:off x="4786314" y="6491287"/>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6</a:t>
            </a:r>
          </a:p>
        </p:txBody>
      </p:sp>
    </p:spTree>
  </p:cSld>
  <p:clrMapOvr>
    <a:masterClrMapping/>
  </p:clrMapOvr>
  <p:transition advClick="0" advTm="7200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923330"/>
          </a:xfrm>
          <a:prstGeom prst="rect">
            <a:avLst/>
          </a:prstGeom>
        </p:spPr>
        <p:txBody>
          <a:bodyPr wrap="square">
            <a:spAutoFit/>
          </a:bodyPr>
          <a:lstStyle/>
          <a:p>
            <a:pPr algn="just"/>
            <a:r>
              <a:rPr lang="ru-RU" b="1" dirty="0" smtClean="0">
                <a:solidFill>
                  <a:srgbClr val="FF3300"/>
                </a:solidFill>
                <a:latin typeface="Arial" pitchFamily="34" charset="0"/>
                <a:cs typeface="Arial" pitchFamily="34" charset="0"/>
              </a:rPr>
              <a:t>Вопрос 23.2</a:t>
            </a:r>
            <a:r>
              <a:rPr lang="ru-RU" i="1" dirty="0" smtClean="0">
                <a:solidFill>
                  <a:srgbClr val="003300"/>
                </a:solidFill>
                <a:latin typeface="Arial" pitchFamily="34" charset="0"/>
                <a:cs typeface="Arial" pitchFamily="34" charset="0"/>
              </a:rPr>
              <a:t> </a:t>
            </a:r>
            <a:endParaRPr lang="ru-RU" b="1" dirty="0" smtClean="0">
              <a:solidFill>
                <a:srgbClr val="FF3300"/>
              </a:solidFill>
              <a:latin typeface="Arial" pitchFamily="34" charset="0"/>
              <a:cs typeface="Arial" pitchFamily="34" charset="0"/>
            </a:endParaRPr>
          </a:p>
          <a:p>
            <a:pPr algn="just"/>
            <a:r>
              <a:rPr lang="ru-RU" dirty="0" smtClean="0">
                <a:solidFill>
                  <a:srgbClr val="003300"/>
                </a:solidFill>
                <a:latin typeface="Arial" pitchFamily="34" charset="0"/>
                <a:cs typeface="Arial" pitchFamily="34" charset="0"/>
              </a:rPr>
              <a:t>Установите соответствие: флаг – страна</a:t>
            </a:r>
          </a:p>
          <a:p>
            <a:pPr algn="just"/>
            <a:r>
              <a:rPr lang="ru-RU" dirty="0" smtClean="0">
                <a:latin typeface="Arial" pitchFamily="34" charset="0"/>
                <a:cs typeface="Arial" pitchFamily="34" charset="0"/>
              </a:rPr>
              <a:t>А) Гватемала; Б) Франция; В) США; Г) Камбоджа; Д) Новая Зеландия; Е) Алжир</a:t>
            </a:r>
            <a:endParaRPr lang="ru-RU" dirty="0">
              <a:latin typeface="Arial" pitchFamily="34" charset="0"/>
              <a:cs typeface="Arial" pitchFamily="34" charset="0"/>
            </a:endParaRPr>
          </a:p>
        </p:txBody>
      </p:sp>
      <p:pic>
        <p:nvPicPr>
          <p:cNvPr id="5" name="Рисунок 4" descr="Алжир.gif"/>
          <p:cNvPicPr>
            <a:picLocks noChangeAspect="1"/>
          </p:cNvPicPr>
          <p:nvPr/>
        </p:nvPicPr>
        <p:blipFill>
          <a:blip r:embed="rId2"/>
          <a:stretch>
            <a:fillRect/>
          </a:stretch>
        </p:blipFill>
        <p:spPr>
          <a:xfrm>
            <a:off x="214282" y="1785926"/>
            <a:ext cx="2793066" cy="1857389"/>
          </a:xfrm>
          <a:prstGeom prst="rect">
            <a:avLst/>
          </a:prstGeom>
        </p:spPr>
      </p:pic>
      <p:pic>
        <p:nvPicPr>
          <p:cNvPr id="6" name="Рисунок 5" descr="Гватемала.png"/>
          <p:cNvPicPr>
            <a:picLocks noChangeAspect="1"/>
          </p:cNvPicPr>
          <p:nvPr/>
        </p:nvPicPr>
        <p:blipFill>
          <a:blip r:embed="rId3"/>
          <a:stretch>
            <a:fillRect/>
          </a:stretch>
        </p:blipFill>
        <p:spPr>
          <a:xfrm>
            <a:off x="3214678" y="1785926"/>
            <a:ext cx="2786082" cy="1857389"/>
          </a:xfrm>
          <a:prstGeom prst="rect">
            <a:avLst/>
          </a:prstGeom>
        </p:spPr>
      </p:pic>
      <p:pic>
        <p:nvPicPr>
          <p:cNvPr id="7" name="Рисунок 6" descr="Камбоджа.jpeg"/>
          <p:cNvPicPr>
            <a:picLocks noChangeAspect="1"/>
          </p:cNvPicPr>
          <p:nvPr/>
        </p:nvPicPr>
        <p:blipFill>
          <a:blip r:embed="rId4"/>
          <a:stretch>
            <a:fillRect/>
          </a:stretch>
        </p:blipFill>
        <p:spPr>
          <a:xfrm>
            <a:off x="6215074" y="1785926"/>
            <a:ext cx="2786082" cy="1857388"/>
          </a:xfrm>
          <a:prstGeom prst="rect">
            <a:avLst/>
          </a:prstGeom>
        </p:spPr>
      </p:pic>
      <p:pic>
        <p:nvPicPr>
          <p:cNvPr id="8" name="Рисунок 7" descr="Новая Зеландия.gif"/>
          <p:cNvPicPr>
            <a:picLocks noChangeAspect="1"/>
          </p:cNvPicPr>
          <p:nvPr/>
        </p:nvPicPr>
        <p:blipFill>
          <a:blip r:embed="rId5"/>
          <a:stretch>
            <a:fillRect/>
          </a:stretch>
        </p:blipFill>
        <p:spPr>
          <a:xfrm>
            <a:off x="214282" y="4333881"/>
            <a:ext cx="2857520" cy="1905014"/>
          </a:xfrm>
          <a:prstGeom prst="rect">
            <a:avLst/>
          </a:prstGeom>
        </p:spPr>
      </p:pic>
      <p:pic>
        <p:nvPicPr>
          <p:cNvPr id="10" name="Рисунок 9" descr="сша.png"/>
          <p:cNvPicPr>
            <a:picLocks noChangeAspect="1"/>
          </p:cNvPicPr>
          <p:nvPr/>
        </p:nvPicPr>
        <p:blipFill>
          <a:blip r:embed="rId6" cstate="print"/>
          <a:srcRect r="20078"/>
          <a:stretch>
            <a:fillRect/>
          </a:stretch>
        </p:blipFill>
        <p:spPr>
          <a:xfrm>
            <a:off x="3214678" y="4357694"/>
            <a:ext cx="2857520" cy="1881781"/>
          </a:xfrm>
          <a:prstGeom prst="rect">
            <a:avLst/>
          </a:prstGeom>
        </p:spPr>
      </p:pic>
      <p:pic>
        <p:nvPicPr>
          <p:cNvPr id="11" name="Рисунок 10" descr="Франция.gif"/>
          <p:cNvPicPr>
            <a:picLocks noChangeAspect="1"/>
          </p:cNvPicPr>
          <p:nvPr/>
        </p:nvPicPr>
        <p:blipFill>
          <a:blip r:embed="rId7"/>
          <a:stretch>
            <a:fillRect/>
          </a:stretch>
        </p:blipFill>
        <p:spPr>
          <a:xfrm>
            <a:off x="6215074" y="4357694"/>
            <a:ext cx="2781462" cy="1857388"/>
          </a:xfrm>
          <a:prstGeom prst="rect">
            <a:avLst/>
          </a:prstGeom>
        </p:spPr>
      </p:pic>
      <p:sp>
        <p:nvSpPr>
          <p:cNvPr id="12" name="Text Box 26"/>
          <p:cNvSpPr txBox="1">
            <a:spLocks noChangeArrowheads="1"/>
          </p:cNvSpPr>
          <p:nvPr/>
        </p:nvSpPr>
        <p:spPr bwMode="auto">
          <a:xfrm>
            <a:off x="214282" y="3714752"/>
            <a:ext cx="330200" cy="366712"/>
          </a:xfrm>
          <a:prstGeom prst="rect">
            <a:avLst/>
          </a:prstGeom>
          <a:solidFill>
            <a:schemeClr val="bg1"/>
          </a:solidFill>
          <a:ln w="9525">
            <a:noFill/>
            <a:miter lim="800000"/>
            <a:headEnd/>
            <a:tailEnd/>
          </a:ln>
        </p:spPr>
        <p:txBody>
          <a:bodyPr wrap="none">
            <a:spAutoFit/>
          </a:bodyPr>
          <a:lstStyle/>
          <a:p>
            <a:r>
              <a:rPr lang="ru-RU" b="1" dirty="0">
                <a:solidFill>
                  <a:srgbClr val="000000"/>
                </a:solidFill>
              </a:rPr>
              <a:t>1</a:t>
            </a:r>
          </a:p>
        </p:txBody>
      </p:sp>
      <p:sp>
        <p:nvSpPr>
          <p:cNvPr id="13" name="Text Box 26"/>
          <p:cNvSpPr txBox="1">
            <a:spLocks noChangeArrowheads="1"/>
          </p:cNvSpPr>
          <p:nvPr/>
        </p:nvSpPr>
        <p:spPr bwMode="auto">
          <a:xfrm>
            <a:off x="6215074" y="6286520"/>
            <a:ext cx="301686" cy="369332"/>
          </a:xfrm>
          <a:prstGeom prst="rect">
            <a:avLst/>
          </a:prstGeom>
          <a:solidFill>
            <a:schemeClr val="bg1"/>
          </a:solidFill>
          <a:ln w="9525">
            <a:noFill/>
            <a:miter lim="800000"/>
            <a:headEnd/>
            <a:tailEnd/>
          </a:ln>
        </p:spPr>
        <p:txBody>
          <a:bodyPr wrap="none">
            <a:spAutoFit/>
          </a:bodyPr>
          <a:lstStyle/>
          <a:p>
            <a:r>
              <a:rPr lang="ru-RU" b="1" dirty="0">
                <a:solidFill>
                  <a:srgbClr val="000000"/>
                </a:solidFill>
              </a:rPr>
              <a:t>6</a:t>
            </a:r>
          </a:p>
        </p:txBody>
      </p:sp>
      <p:sp>
        <p:nvSpPr>
          <p:cNvPr id="14" name="Text Box 26"/>
          <p:cNvSpPr txBox="1">
            <a:spLocks noChangeArrowheads="1"/>
          </p:cNvSpPr>
          <p:nvPr/>
        </p:nvSpPr>
        <p:spPr bwMode="auto">
          <a:xfrm>
            <a:off x="3214678" y="6286520"/>
            <a:ext cx="301686" cy="369332"/>
          </a:xfrm>
          <a:prstGeom prst="rect">
            <a:avLst/>
          </a:prstGeom>
          <a:solidFill>
            <a:schemeClr val="bg1"/>
          </a:solidFill>
          <a:ln w="9525">
            <a:noFill/>
            <a:miter lim="800000"/>
            <a:headEnd/>
            <a:tailEnd/>
          </a:ln>
        </p:spPr>
        <p:txBody>
          <a:bodyPr wrap="none">
            <a:spAutoFit/>
          </a:bodyPr>
          <a:lstStyle/>
          <a:p>
            <a:r>
              <a:rPr lang="ru-RU" b="1" dirty="0" smtClean="0">
                <a:solidFill>
                  <a:srgbClr val="000000"/>
                </a:solidFill>
              </a:rPr>
              <a:t>5</a:t>
            </a:r>
            <a:endParaRPr lang="ru-RU" b="1" dirty="0">
              <a:solidFill>
                <a:srgbClr val="000000"/>
              </a:solidFill>
            </a:endParaRPr>
          </a:p>
        </p:txBody>
      </p:sp>
      <p:sp>
        <p:nvSpPr>
          <p:cNvPr id="15" name="Text Box 26"/>
          <p:cNvSpPr txBox="1">
            <a:spLocks noChangeArrowheads="1"/>
          </p:cNvSpPr>
          <p:nvPr/>
        </p:nvSpPr>
        <p:spPr bwMode="auto">
          <a:xfrm>
            <a:off x="214282" y="6286520"/>
            <a:ext cx="301686" cy="369332"/>
          </a:xfrm>
          <a:prstGeom prst="rect">
            <a:avLst/>
          </a:prstGeom>
          <a:solidFill>
            <a:schemeClr val="bg1"/>
          </a:solidFill>
          <a:ln w="9525">
            <a:noFill/>
            <a:miter lim="800000"/>
            <a:headEnd/>
            <a:tailEnd/>
          </a:ln>
        </p:spPr>
        <p:txBody>
          <a:bodyPr wrap="none">
            <a:spAutoFit/>
          </a:bodyPr>
          <a:lstStyle/>
          <a:p>
            <a:r>
              <a:rPr lang="ru-RU" b="1" dirty="0">
                <a:solidFill>
                  <a:srgbClr val="000000"/>
                </a:solidFill>
              </a:rPr>
              <a:t>4</a:t>
            </a:r>
          </a:p>
        </p:txBody>
      </p:sp>
      <p:sp>
        <p:nvSpPr>
          <p:cNvPr id="16" name="Text Box 26"/>
          <p:cNvSpPr txBox="1">
            <a:spLocks noChangeArrowheads="1"/>
          </p:cNvSpPr>
          <p:nvPr/>
        </p:nvSpPr>
        <p:spPr bwMode="auto">
          <a:xfrm>
            <a:off x="6215074" y="3714752"/>
            <a:ext cx="301686" cy="369332"/>
          </a:xfrm>
          <a:prstGeom prst="rect">
            <a:avLst/>
          </a:prstGeom>
          <a:solidFill>
            <a:schemeClr val="bg1"/>
          </a:solidFill>
          <a:ln w="9525">
            <a:noFill/>
            <a:miter lim="800000"/>
            <a:headEnd/>
            <a:tailEnd/>
          </a:ln>
        </p:spPr>
        <p:txBody>
          <a:bodyPr wrap="none">
            <a:spAutoFit/>
          </a:bodyPr>
          <a:lstStyle/>
          <a:p>
            <a:r>
              <a:rPr lang="ru-RU" b="1" dirty="0">
                <a:solidFill>
                  <a:srgbClr val="000000"/>
                </a:solidFill>
              </a:rPr>
              <a:t>3</a:t>
            </a:r>
          </a:p>
        </p:txBody>
      </p:sp>
      <p:sp>
        <p:nvSpPr>
          <p:cNvPr id="17" name="Text Box 26"/>
          <p:cNvSpPr txBox="1">
            <a:spLocks noChangeArrowheads="1"/>
          </p:cNvSpPr>
          <p:nvPr/>
        </p:nvSpPr>
        <p:spPr bwMode="auto">
          <a:xfrm>
            <a:off x="3214678" y="3714752"/>
            <a:ext cx="301686" cy="369332"/>
          </a:xfrm>
          <a:prstGeom prst="rect">
            <a:avLst/>
          </a:prstGeom>
          <a:solidFill>
            <a:schemeClr val="bg1"/>
          </a:solidFill>
          <a:ln w="9525">
            <a:noFill/>
            <a:miter lim="800000"/>
            <a:headEnd/>
            <a:tailEnd/>
          </a:ln>
        </p:spPr>
        <p:txBody>
          <a:bodyPr wrap="none">
            <a:spAutoFit/>
          </a:bodyPr>
          <a:lstStyle/>
          <a:p>
            <a:r>
              <a:rPr lang="ru-RU" b="1" dirty="0">
                <a:solidFill>
                  <a:srgbClr val="000000"/>
                </a:solidFill>
              </a:rPr>
              <a:t>2</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0" y="0"/>
            <a:ext cx="9144000" cy="646331"/>
          </a:xfrm>
          <a:prstGeom prst="rect">
            <a:avLst/>
          </a:prstGeom>
          <a:solidFill>
            <a:schemeClr val="bg1"/>
          </a:solidFill>
          <a:ln w="9525">
            <a:noFill/>
            <a:miter lim="800000"/>
            <a:headEnd/>
            <a:tailEnd/>
          </a:ln>
        </p:spPr>
        <p:txBody>
          <a:bodyPr>
            <a:spAutoFit/>
          </a:bodyPr>
          <a:lstStyle/>
          <a:p>
            <a:r>
              <a:rPr lang="ru-RU" b="1" dirty="0">
                <a:solidFill>
                  <a:srgbClr val="FF3300"/>
                </a:solidFill>
                <a:latin typeface="Arial" pitchFamily="34" charset="0"/>
                <a:cs typeface="Arial" pitchFamily="34" charset="0"/>
              </a:rPr>
              <a:t>Вопрос </a:t>
            </a:r>
            <a:r>
              <a:rPr lang="ru-RU" b="1" dirty="0" smtClean="0">
                <a:solidFill>
                  <a:srgbClr val="FF3300"/>
                </a:solidFill>
                <a:latin typeface="Arial" pitchFamily="34" charset="0"/>
                <a:cs typeface="Arial" pitchFamily="34" charset="0"/>
              </a:rPr>
              <a:t>23.3.</a:t>
            </a:r>
            <a:r>
              <a:rPr lang="ru-RU" i="1" dirty="0" smtClean="0">
                <a:latin typeface="Arial" pitchFamily="34" charset="0"/>
                <a:cs typeface="Arial" pitchFamily="34" charset="0"/>
              </a:rPr>
              <a:t> </a:t>
            </a:r>
            <a:r>
              <a:rPr lang="ru-RU" dirty="0" smtClean="0">
                <a:solidFill>
                  <a:srgbClr val="003300"/>
                </a:solidFill>
                <a:latin typeface="Arial" pitchFamily="34" charset="0"/>
                <a:cs typeface="Arial" pitchFamily="34" charset="0"/>
              </a:rPr>
              <a:t>Установите </a:t>
            </a:r>
            <a:r>
              <a:rPr lang="ru-RU" dirty="0">
                <a:solidFill>
                  <a:srgbClr val="003300"/>
                </a:solidFill>
                <a:latin typeface="Arial" pitchFamily="34" charset="0"/>
                <a:cs typeface="Arial" pitchFamily="34" charset="0"/>
              </a:rPr>
              <a:t>соответствие: флаг – </a:t>
            </a:r>
            <a:r>
              <a:rPr lang="ru-RU" dirty="0" smtClean="0">
                <a:solidFill>
                  <a:srgbClr val="003300"/>
                </a:solidFill>
                <a:latin typeface="Arial" pitchFamily="34" charset="0"/>
                <a:cs typeface="Arial" pitchFamily="34" charset="0"/>
              </a:rPr>
              <a:t>страна:</a:t>
            </a:r>
            <a:endParaRPr lang="ru-RU" dirty="0">
              <a:solidFill>
                <a:srgbClr val="003300"/>
              </a:solidFill>
              <a:latin typeface="Arial" pitchFamily="34" charset="0"/>
              <a:cs typeface="Arial" pitchFamily="34" charset="0"/>
            </a:endParaRPr>
          </a:p>
          <a:p>
            <a:r>
              <a:rPr lang="ru-RU" dirty="0" smtClean="0">
                <a:latin typeface="Arial" pitchFamily="34" charset="0"/>
                <a:cs typeface="Arial" pitchFamily="34" charset="0"/>
              </a:rPr>
              <a:t>А) Ливан; Б) </a:t>
            </a:r>
            <a:r>
              <a:rPr lang="ru-RU" dirty="0">
                <a:latin typeface="Arial" pitchFamily="34" charset="0"/>
                <a:cs typeface="Arial" pitchFamily="34" charset="0"/>
              </a:rPr>
              <a:t>Мозамбик; </a:t>
            </a:r>
            <a:r>
              <a:rPr lang="ru-RU" dirty="0" smtClean="0">
                <a:latin typeface="Arial" pitchFamily="34" charset="0"/>
                <a:cs typeface="Arial" pitchFamily="34" charset="0"/>
              </a:rPr>
              <a:t>В) </a:t>
            </a:r>
            <a:r>
              <a:rPr lang="ru-RU" dirty="0">
                <a:latin typeface="Arial" pitchFamily="34" charset="0"/>
                <a:cs typeface="Arial" pitchFamily="34" charset="0"/>
              </a:rPr>
              <a:t>Молдова; </a:t>
            </a:r>
            <a:r>
              <a:rPr lang="ru-RU" dirty="0" smtClean="0">
                <a:latin typeface="Arial" pitchFamily="34" charset="0"/>
                <a:cs typeface="Arial" pitchFamily="34" charset="0"/>
              </a:rPr>
              <a:t>Г) </a:t>
            </a:r>
            <a:r>
              <a:rPr lang="ru-RU" dirty="0">
                <a:latin typeface="Arial" pitchFamily="34" charset="0"/>
                <a:cs typeface="Arial" pitchFamily="34" charset="0"/>
              </a:rPr>
              <a:t>Македония; </a:t>
            </a:r>
            <a:r>
              <a:rPr lang="ru-RU" dirty="0" smtClean="0">
                <a:latin typeface="Arial" pitchFamily="34" charset="0"/>
                <a:cs typeface="Arial" pitchFamily="34" charset="0"/>
              </a:rPr>
              <a:t>Д) </a:t>
            </a:r>
            <a:r>
              <a:rPr lang="ru-RU" dirty="0">
                <a:latin typeface="Arial" pitchFamily="34" charset="0"/>
                <a:cs typeface="Arial" pitchFamily="34" charset="0"/>
              </a:rPr>
              <a:t>Ямайка; </a:t>
            </a:r>
            <a:r>
              <a:rPr lang="ru-RU" dirty="0" smtClean="0">
                <a:latin typeface="Arial" pitchFamily="34" charset="0"/>
                <a:cs typeface="Arial" pitchFamily="34" charset="0"/>
              </a:rPr>
              <a:t>Е) Монголия.</a:t>
            </a:r>
            <a:endParaRPr lang="ru-RU" dirty="0">
              <a:latin typeface="Arial" pitchFamily="34" charset="0"/>
              <a:cs typeface="Arial" pitchFamily="34" charset="0"/>
            </a:endParaRPr>
          </a:p>
        </p:txBody>
      </p:sp>
      <p:pic>
        <p:nvPicPr>
          <p:cNvPr id="5123" name="Picture 16"/>
          <p:cNvPicPr>
            <a:picLocks noChangeAspect="1" noChangeArrowheads="1"/>
          </p:cNvPicPr>
          <p:nvPr/>
        </p:nvPicPr>
        <p:blipFill>
          <a:blip r:embed="rId3"/>
          <a:srcRect/>
          <a:stretch>
            <a:fillRect/>
          </a:stretch>
        </p:blipFill>
        <p:spPr bwMode="auto">
          <a:xfrm>
            <a:off x="1142975" y="714356"/>
            <a:ext cx="2891183" cy="1928826"/>
          </a:xfrm>
          <a:prstGeom prst="rect">
            <a:avLst/>
          </a:prstGeom>
          <a:noFill/>
          <a:ln w="9525">
            <a:noFill/>
            <a:miter lim="800000"/>
            <a:headEnd/>
            <a:tailEnd/>
          </a:ln>
        </p:spPr>
      </p:pic>
      <p:pic>
        <p:nvPicPr>
          <p:cNvPr id="5124" name="Picture 18"/>
          <p:cNvPicPr>
            <a:picLocks noChangeAspect="1" noChangeArrowheads="1"/>
          </p:cNvPicPr>
          <p:nvPr/>
        </p:nvPicPr>
        <p:blipFill>
          <a:blip r:embed="rId4"/>
          <a:srcRect/>
          <a:stretch>
            <a:fillRect/>
          </a:stretch>
        </p:blipFill>
        <p:spPr bwMode="auto">
          <a:xfrm>
            <a:off x="1142976" y="4906057"/>
            <a:ext cx="2928958" cy="1951944"/>
          </a:xfrm>
          <a:prstGeom prst="rect">
            <a:avLst/>
          </a:prstGeom>
          <a:noFill/>
          <a:ln w="9525">
            <a:noFill/>
            <a:miter lim="800000"/>
            <a:headEnd/>
            <a:tailEnd/>
          </a:ln>
        </p:spPr>
      </p:pic>
      <p:pic>
        <p:nvPicPr>
          <p:cNvPr id="5126" name="Picture 20"/>
          <p:cNvPicPr>
            <a:picLocks noChangeAspect="1" noChangeArrowheads="1"/>
          </p:cNvPicPr>
          <p:nvPr/>
        </p:nvPicPr>
        <p:blipFill>
          <a:blip r:embed="rId5"/>
          <a:srcRect r="471"/>
          <a:stretch>
            <a:fillRect/>
          </a:stretch>
        </p:blipFill>
        <p:spPr bwMode="auto">
          <a:xfrm>
            <a:off x="5286380" y="2786058"/>
            <a:ext cx="2928958" cy="1928826"/>
          </a:xfrm>
          <a:prstGeom prst="rect">
            <a:avLst/>
          </a:prstGeom>
          <a:noFill/>
          <a:ln w="9525">
            <a:noFill/>
            <a:miter lim="800000"/>
            <a:headEnd/>
            <a:tailEnd/>
          </a:ln>
        </p:spPr>
      </p:pic>
      <p:pic>
        <p:nvPicPr>
          <p:cNvPr id="5127" name="Picture 21"/>
          <p:cNvPicPr>
            <a:picLocks noChangeAspect="1" noChangeArrowheads="1"/>
          </p:cNvPicPr>
          <p:nvPr/>
        </p:nvPicPr>
        <p:blipFill>
          <a:blip r:embed="rId6"/>
          <a:srcRect r="471"/>
          <a:stretch>
            <a:fillRect/>
          </a:stretch>
        </p:blipFill>
        <p:spPr bwMode="auto">
          <a:xfrm>
            <a:off x="5301280" y="4905622"/>
            <a:ext cx="2914058" cy="1952378"/>
          </a:xfrm>
          <a:prstGeom prst="rect">
            <a:avLst/>
          </a:prstGeom>
          <a:noFill/>
          <a:ln w="9525">
            <a:noFill/>
            <a:miter lim="800000"/>
            <a:headEnd/>
            <a:tailEnd/>
          </a:ln>
        </p:spPr>
      </p:pic>
      <p:pic>
        <p:nvPicPr>
          <p:cNvPr id="5128" name="Picture 22"/>
          <p:cNvPicPr>
            <a:picLocks noChangeAspect="1" noChangeArrowheads="1"/>
          </p:cNvPicPr>
          <p:nvPr/>
        </p:nvPicPr>
        <p:blipFill>
          <a:blip r:embed="rId7"/>
          <a:srcRect/>
          <a:stretch>
            <a:fillRect/>
          </a:stretch>
        </p:blipFill>
        <p:spPr bwMode="auto">
          <a:xfrm>
            <a:off x="1142976" y="2786057"/>
            <a:ext cx="2928958" cy="1951945"/>
          </a:xfrm>
          <a:prstGeom prst="rect">
            <a:avLst/>
          </a:prstGeom>
          <a:noFill/>
          <a:ln w="9525">
            <a:noFill/>
            <a:miter lim="800000"/>
            <a:headEnd/>
            <a:tailEnd/>
          </a:ln>
        </p:spPr>
      </p:pic>
      <p:pic>
        <p:nvPicPr>
          <p:cNvPr id="5131" name="Picture 25"/>
          <p:cNvPicPr>
            <a:picLocks noChangeAspect="1" noChangeArrowheads="1"/>
          </p:cNvPicPr>
          <p:nvPr/>
        </p:nvPicPr>
        <p:blipFill>
          <a:blip r:embed="rId8"/>
          <a:srcRect/>
          <a:stretch>
            <a:fillRect/>
          </a:stretch>
        </p:blipFill>
        <p:spPr bwMode="auto">
          <a:xfrm>
            <a:off x="5249632" y="714356"/>
            <a:ext cx="2894268" cy="1928826"/>
          </a:xfrm>
          <a:prstGeom prst="rect">
            <a:avLst/>
          </a:prstGeom>
          <a:noFill/>
          <a:ln w="9525">
            <a:noFill/>
            <a:miter lim="800000"/>
            <a:headEnd/>
            <a:tailEnd/>
          </a:ln>
        </p:spPr>
      </p:pic>
      <p:sp>
        <p:nvSpPr>
          <p:cNvPr id="5132" name="Text Box 26"/>
          <p:cNvSpPr txBox="1">
            <a:spLocks noChangeArrowheads="1"/>
          </p:cNvSpPr>
          <p:nvPr/>
        </p:nvSpPr>
        <p:spPr bwMode="auto">
          <a:xfrm>
            <a:off x="785786" y="2285992"/>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1</a:t>
            </a:r>
          </a:p>
        </p:txBody>
      </p:sp>
      <p:sp>
        <p:nvSpPr>
          <p:cNvPr id="5133" name="Text Box 27"/>
          <p:cNvSpPr txBox="1">
            <a:spLocks noChangeArrowheads="1"/>
          </p:cNvSpPr>
          <p:nvPr/>
        </p:nvSpPr>
        <p:spPr bwMode="auto">
          <a:xfrm>
            <a:off x="4857752" y="2285992"/>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2</a:t>
            </a:r>
          </a:p>
        </p:txBody>
      </p:sp>
      <p:sp>
        <p:nvSpPr>
          <p:cNvPr id="5134" name="Text Box 28"/>
          <p:cNvSpPr txBox="1">
            <a:spLocks noChangeArrowheads="1"/>
          </p:cNvSpPr>
          <p:nvPr/>
        </p:nvSpPr>
        <p:spPr bwMode="auto">
          <a:xfrm>
            <a:off x="785786" y="4357694"/>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3</a:t>
            </a:r>
          </a:p>
        </p:txBody>
      </p:sp>
      <p:sp>
        <p:nvSpPr>
          <p:cNvPr id="5135" name="Text Box 29"/>
          <p:cNvSpPr txBox="1">
            <a:spLocks noChangeArrowheads="1"/>
          </p:cNvSpPr>
          <p:nvPr/>
        </p:nvSpPr>
        <p:spPr bwMode="auto">
          <a:xfrm>
            <a:off x="4929190" y="4357694"/>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4</a:t>
            </a:r>
          </a:p>
        </p:txBody>
      </p:sp>
      <p:sp>
        <p:nvSpPr>
          <p:cNvPr id="5136" name="Text Box 30"/>
          <p:cNvSpPr txBox="1">
            <a:spLocks noChangeArrowheads="1"/>
          </p:cNvSpPr>
          <p:nvPr/>
        </p:nvSpPr>
        <p:spPr bwMode="auto">
          <a:xfrm>
            <a:off x="785786" y="6491287"/>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5</a:t>
            </a:r>
          </a:p>
        </p:txBody>
      </p:sp>
      <p:sp>
        <p:nvSpPr>
          <p:cNvPr id="5137" name="Text Box 31"/>
          <p:cNvSpPr txBox="1">
            <a:spLocks noChangeArrowheads="1"/>
          </p:cNvSpPr>
          <p:nvPr/>
        </p:nvSpPr>
        <p:spPr bwMode="auto">
          <a:xfrm>
            <a:off x="4929190" y="6491287"/>
            <a:ext cx="330200" cy="366713"/>
          </a:xfrm>
          <a:prstGeom prst="rect">
            <a:avLst/>
          </a:prstGeom>
          <a:solidFill>
            <a:schemeClr val="bg1"/>
          </a:solidFill>
          <a:ln w="9525">
            <a:noFill/>
            <a:miter lim="800000"/>
            <a:headEnd/>
            <a:tailEnd/>
          </a:ln>
        </p:spPr>
        <p:txBody>
          <a:bodyPr wrap="none">
            <a:spAutoFit/>
          </a:bodyPr>
          <a:lstStyle/>
          <a:p>
            <a:r>
              <a:rPr lang="ru-RU" b="1" dirty="0">
                <a:solidFill>
                  <a:srgbClr val="000000"/>
                </a:solidFill>
              </a:rPr>
              <a:t>6</a:t>
            </a:r>
          </a:p>
        </p:txBody>
      </p:sp>
    </p:spTree>
  </p:cSld>
  <p:clrMapOvr>
    <a:masterClrMapping/>
  </p:clrMapOvr>
  <p:transition advClick="0" advTm="72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Содержимое 3" descr="populationPyramid.Region.jpeg"/>
          <p:cNvPicPr>
            <a:picLocks noGrp="1" noChangeAspect="1"/>
          </p:cNvPicPr>
          <p:nvPr>
            <p:ph idx="1"/>
          </p:nvPr>
        </p:nvPicPr>
        <p:blipFill>
          <a:blip r:embed="rId2"/>
          <a:srcRect t="5556" b="8327"/>
          <a:stretch>
            <a:fillRect/>
          </a:stretch>
        </p:blipFill>
        <p:spPr>
          <a:xfrm>
            <a:off x="357188" y="4071938"/>
            <a:ext cx="3929062" cy="2357437"/>
          </a:xfrm>
        </p:spPr>
      </p:pic>
      <p:pic>
        <p:nvPicPr>
          <p:cNvPr id="34819" name="Рисунок 4" descr="populationPyramid.Region1.jpeg"/>
          <p:cNvPicPr>
            <a:picLocks noChangeAspect="1"/>
          </p:cNvPicPr>
          <p:nvPr/>
        </p:nvPicPr>
        <p:blipFill>
          <a:blip r:embed="rId3"/>
          <a:srcRect t="5614" b="10170"/>
          <a:stretch>
            <a:fillRect/>
          </a:stretch>
        </p:blipFill>
        <p:spPr bwMode="auto">
          <a:xfrm>
            <a:off x="4786313" y="4052888"/>
            <a:ext cx="3929062" cy="2305050"/>
          </a:xfrm>
          <a:prstGeom prst="rect">
            <a:avLst/>
          </a:prstGeom>
          <a:noFill/>
          <a:ln w="9525">
            <a:noFill/>
            <a:miter lim="800000"/>
            <a:headEnd/>
            <a:tailEnd/>
          </a:ln>
        </p:spPr>
      </p:pic>
      <p:pic>
        <p:nvPicPr>
          <p:cNvPr id="34820" name="Рисунок 5" descr="populationPyramid.Region3.jpeg"/>
          <p:cNvPicPr>
            <a:picLocks noChangeAspect="1"/>
          </p:cNvPicPr>
          <p:nvPr/>
        </p:nvPicPr>
        <p:blipFill>
          <a:blip r:embed="rId4"/>
          <a:srcRect t="5980" b="10294"/>
          <a:stretch>
            <a:fillRect/>
          </a:stretch>
        </p:blipFill>
        <p:spPr bwMode="auto">
          <a:xfrm>
            <a:off x="4786313" y="1357313"/>
            <a:ext cx="3919537" cy="2286000"/>
          </a:xfrm>
          <a:prstGeom prst="rect">
            <a:avLst/>
          </a:prstGeom>
          <a:noFill/>
          <a:ln w="9525">
            <a:noFill/>
            <a:miter lim="800000"/>
            <a:headEnd/>
            <a:tailEnd/>
          </a:ln>
        </p:spPr>
      </p:pic>
      <p:pic>
        <p:nvPicPr>
          <p:cNvPr id="34821" name="Рисунок 6" descr="populationPyramid.Region4.jpeg"/>
          <p:cNvPicPr>
            <a:picLocks noChangeAspect="1"/>
          </p:cNvPicPr>
          <p:nvPr/>
        </p:nvPicPr>
        <p:blipFill>
          <a:blip r:embed="rId5"/>
          <a:srcRect t="5251" b="10732"/>
          <a:stretch>
            <a:fillRect/>
          </a:stretch>
        </p:blipFill>
        <p:spPr bwMode="auto">
          <a:xfrm>
            <a:off x="357188" y="1357313"/>
            <a:ext cx="3905250" cy="2286000"/>
          </a:xfrm>
          <a:prstGeom prst="rect">
            <a:avLst/>
          </a:prstGeom>
          <a:noFill/>
          <a:ln w="9525">
            <a:noFill/>
            <a:miter lim="800000"/>
            <a:headEnd/>
            <a:tailEnd/>
          </a:ln>
        </p:spPr>
      </p:pic>
      <p:sp>
        <p:nvSpPr>
          <p:cNvPr id="34822" name="Прямоугольник 7"/>
          <p:cNvSpPr>
            <a:spLocks noChangeArrowheads="1"/>
          </p:cNvSpPr>
          <p:nvPr/>
        </p:nvSpPr>
        <p:spPr bwMode="auto">
          <a:xfrm>
            <a:off x="0" y="0"/>
            <a:ext cx="9144000" cy="1477963"/>
          </a:xfrm>
          <a:prstGeom prst="rect">
            <a:avLst/>
          </a:prstGeom>
          <a:noFill/>
          <a:ln w="9525">
            <a:noFill/>
            <a:miter lim="800000"/>
            <a:headEnd/>
            <a:tailEnd/>
          </a:ln>
        </p:spPr>
        <p:txBody>
          <a:bodyPr>
            <a:spAutoFit/>
          </a:bodyPr>
          <a:lstStyle/>
          <a:p>
            <a:r>
              <a:rPr lang="ru-RU" b="1" dirty="0">
                <a:solidFill>
                  <a:srgbClr val="FF0000"/>
                </a:solidFill>
                <a:latin typeface="Arial" pitchFamily="34" charset="0"/>
                <a:cs typeface="Arial" pitchFamily="34" charset="0"/>
              </a:rPr>
              <a:t>Вопрос  </a:t>
            </a:r>
            <a:r>
              <a:rPr lang="ru-RU" b="1" dirty="0" smtClean="0">
                <a:solidFill>
                  <a:srgbClr val="FF0000"/>
                </a:solidFill>
                <a:latin typeface="Arial" pitchFamily="34" charset="0"/>
                <a:cs typeface="Arial" pitchFamily="34" charset="0"/>
              </a:rPr>
              <a:t>3.1</a:t>
            </a:r>
            <a:endParaRPr lang="ru-RU" i="1" dirty="0">
              <a:latin typeface="Arial" pitchFamily="34" charset="0"/>
              <a:cs typeface="Arial" pitchFamily="34" charset="0"/>
            </a:endParaRPr>
          </a:p>
          <a:p>
            <a:r>
              <a:rPr lang="ru-RU" dirty="0">
                <a:latin typeface="Arial" pitchFamily="34" charset="0"/>
                <a:cs typeface="Arial" pitchFamily="34" charset="0"/>
              </a:rPr>
              <a:t>Установите соответствие между странами и возрастными пирамидами. </a:t>
            </a:r>
          </a:p>
          <a:p>
            <a:r>
              <a:rPr lang="ru-RU" u="sng" dirty="0">
                <a:latin typeface="Arial" pitchFamily="34" charset="0"/>
                <a:cs typeface="Arial" pitchFamily="34" charset="0"/>
              </a:rPr>
              <a:t>Страны</a:t>
            </a:r>
            <a:r>
              <a:rPr lang="ru-RU" dirty="0">
                <a:latin typeface="Arial" pitchFamily="34" charset="0"/>
                <a:cs typeface="Arial" pitchFamily="34" charset="0"/>
              </a:rPr>
              <a:t>: Бангладеш, </a:t>
            </a:r>
            <a:r>
              <a:rPr lang="ru-RU" dirty="0" smtClean="0">
                <a:latin typeface="Arial" pitchFamily="34" charset="0"/>
                <a:cs typeface="Arial" pitchFamily="34" charset="0"/>
              </a:rPr>
              <a:t>ФРГ, </a:t>
            </a:r>
            <a:r>
              <a:rPr lang="ru-RU" dirty="0">
                <a:latin typeface="Arial" pitchFamily="34" charset="0"/>
                <a:cs typeface="Arial" pitchFamily="34" charset="0"/>
              </a:rPr>
              <a:t>Китай, ОАЭ</a:t>
            </a:r>
          </a:p>
          <a:p>
            <a:r>
              <a:rPr lang="ru-RU" i="1" dirty="0">
                <a:latin typeface="Arial" pitchFamily="34" charset="0"/>
                <a:cs typeface="Arial" pitchFamily="34" charset="0"/>
              </a:rPr>
              <a:t>(Возрастные пирамиды приведены за 2013 год)</a:t>
            </a:r>
          </a:p>
          <a:p>
            <a:endParaRPr lang="ru-RU" dirty="0"/>
          </a:p>
        </p:txBody>
      </p:sp>
      <p:sp>
        <p:nvSpPr>
          <p:cNvPr id="34823" name="TextBox 8"/>
          <p:cNvSpPr txBox="1">
            <a:spLocks noChangeArrowheads="1"/>
          </p:cNvSpPr>
          <p:nvPr/>
        </p:nvSpPr>
        <p:spPr bwMode="auto">
          <a:xfrm>
            <a:off x="571500" y="3000375"/>
            <a:ext cx="311150" cy="369888"/>
          </a:xfrm>
          <a:prstGeom prst="rect">
            <a:avLst/>
          </a:prstGeom>
          <a:noFill/>
          <a:ln w="9525">
            <a:noFill/>
            <a:miter lim="800000"/>
            <a:headEnd/>
            <a:tailEnd/>
          </a:ln>
        </p:spPr>
        <p:txBody>
          <a:bodyPr wrap="none">
            <a:spAutoFit/>
          </a:bodyPr>
          <a:lstStyle/>
          <a:p>
            <a:r>
              <a:rPr lang="ru-RU" dirty="0"/>
              <a:t>1</a:t>
            </a:r>
          </a:p>
        </p:txBody>
      </p:sp>
      <p:sp>
        <p:nvSpPr>
          <p:cNvPr id="34824" name="TextBox 9"/>
          <p:cNvSpPr txBox="1">
            <a:spLocks noChangeArrowheads="1"/>
          </p:cNvSpPr>
          <p:nvPr/>
        </p:nvSpPr>
        <p:spPr bwMode="auto">
          <a:xfrm>
            <a:off x="5000625" y="2571750"/>
            <a:ext cx="311150" cy="369888"/>
          </a:xfrm>
          <a:prstGeom prst="rect">
            <a:avLst/>
          </a:prstGeom>
          <a:noFill/>
          <a:ln w="9525">
            <a:noFill/>
            <a:miter lim="800000"/>
            <a:headEnd/>
            <a:tailEnd/>
          </a:ln>
        </p:spPr>
        <p:txBody>
          <a:bodyPr wrap="none">
            <a:spAutoFit/>
          </a:bodyPr>
          <a:lstStyle/>
          <a:p>
            <a:r>
              <a:rPr lang="ru-RU" dirty="0"/>
              <a:t>2</a:t>
            </a:r>
          </a:p>
        </p:txBody>
      </p:sp>
      <p:sp>
        <p:nvSpPr>
          <p:cNvPr id="34825" name="TextBox 10"/>
          <p:cNvSpPr txBox="1">
            <a:spLocks noChangeArrowheads="1"/>
          </p:cNvSpPr>
          <p:nvPr/>
        </p:nvSpPr>
        <p:spPr bwMode="auto">
          <a:xfrm>
            <a:off x="500063" y="4643438"/>
            <a:ext cx="311150" cy="369887"/>
          </a:xfrm>
          <a:prstGeom prst="rect">
            <a:avLst/>
          </a:prstGeom>
          <a:noFill/>
          <a:ln w="9525">
            <a:noFill/>
            <a:miter lim="800000"/>
            <a:headEnd/>
            <a:tailEnd/>
          </a:ln>
        </p:spPr>
        <p:txBody>
          <a:bodyPr wrap="none">
            <a:spAutoFit/>
          </a:bodyPr>
          <a:lstStyle/>
          <a:p>
            <a:r>
              <a:rPr lang="ru-RU" dirty="0"/>
              <a:t>3</a:t>
            </a:r>
          </a:p>
        </p:txBody>
      </p:sp>
      <p:sp>
        <p:nvSpPr>
          <p:cNvPr id="34826" name="TextBox 11"/>
          <p:cNvSpPr txBox="1">
            <a:spLocks noChangeArrowheads="1"/>
          </p:cNvSpPr>
          <p:nvPr/>
        </p:nvSpPr>
        <p:spPr bwMode="auto">
          <a:xfrm>
            <a:off x="5000625" y="4714875"/>
            <a:ext cx="311150" cy="369888"/>
          </a:xfrm>
          <a:prstGeom prst="rect">
            <a:avLst/>
          </a:prstGeom>
          <a:noFill/>
          <a:ln w="9525">
            <a:noFill/>
            <a:miter lim="800000"/>
            <a:headEnd/>
            <a:tailEnd/>
          </a:ln>
        </p:spPr>
        <p:txBody>
          <a:bodyPr wrap="none">
            <a:spAutoFit/>
          </a:bodyPr>
          <a:lstStyle/>
          <a:p>
            <a:r>
              <a:rPr lang="ru-RU" dirty="0"/>
              <a:t>4</a:t>
            </a:r>
          </a:p>
        </p:txBody>
      </p:sp>
    </p:spTree>
  </p:cSld>
  <p:clrMapOvr>
    <a:masterClrMapping/>
  </p:clrMapOvr>
  <p:transition advClick="0" advTm="72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1200329"/>
          </a:xfrm>
          <a:prstGeom prst="rect">
            <a:avLst/>
          </a:prstGeom>
        </p:spPr>
        <p:txBody>
          <a:bodyPr wrap="square">
            <a:spAutoFit/>
          </a:bodyPr>
          <a:lstStyle/>
          <a:p>
            <a:r>
              <a:rPr lang="ru-RU" b="1" dirty="0" smtClean="0">
                <a:solidFill>
                  <a:srgbClr val="FF0000"/>
                </a:solidFill>
                <a:latin typeface="Arial" pitchFamily="34" charset="0"/>
                <a:cs typeface="Arial" pitchFamily="34" charset="0"/>
              </a:rPr>
              <a:t>Вопрос  3.2</a:t>
            </a:r>
          </a:p>
          <a:p>
            <a:r>
              <a:rPr lang="ru-RU" dirty="0" smtClean="0">
                <a:latin typeface="Arial" pitchFamily="34" charset="0"/>
                <a:cs typeface="Arial" pitchFamily="34" charset="0"/>
              </a:rPr>
              <a:t>Установите соответствие между странами и возрастными пирамидами. </a:t>
            </a:r>
          </a:p>
          <a:p>
            <a:r>
              <a:rPr lang="ru-RU" u="sng" dirty="0" smtClean="0">
                <a:latin typeface="Arial" pitchFamily="34" charset="0"/>
                <a:cs typeface="Arial" pitchFamily="34" charset="0"/>
              </a:rPr>
              <a:t>Страны</a:t>
            </a:r>
            <a:r>
              <a:rPr lang="ru-RU" dirty="0" smtClean="0">
                <a:latin typeface="Arial" pitchFamily="34" charset="0"/>
                <a:cs typeface="Arial" pitchFamily="34" charset="0"/>
              </a:rPr>
              <a:t>: США, Индия, Украина, Уганда</a:t>
            </a:r>
          </a:p>
          <a:p>
            <a:r>
              <a:rPr lang="ru-RU" i="1" dirty="0" smtClean="0">
                <a:latin typeface="Arial" pitchFamily="34" charset="0"/>
                <a:cs typeface="Arial" pitchFamily="34" charset="0"/>
              </a:rPr>
              <a:t>(Возрастные пирамиды приведены за 2013 год)</a:t>
            </a:r>
            <a:endParaRPr lang="ru-RU" dirty="0"/>
          </a:p>
        </p:txBody>
      </p:sp>
      <p:pic>
        <p:nvPicPr>
          <p:cNvPr id="6" name="Рисунок 5" descr="США.jpeg"/>
          <p:cNvPicPr>
            <a:picLocks noChangeAspect="1"/>
          </p:cNvPicPr>
          <p:nvPr/>
        </p:nvPicPr>
        <p:blipFill>
          <a:blip r:embed="rId2"/>
          <a:srcRect t="6151"/>
          <a:stretch>
            <a:fillRect/>
          </a:stretch>
        </p:blipFill>
        <p:spPr>
          <a:xfrm>
            <a:off x="4786314" y="1214422"/>
            <a:ext cx="3933185" cy="2571768"/>
          </a:xfrm>
          <a:prstGeom prst="rect">
            <a:avLst/>
          </a:prstGeom>
        </p:spPr>
      </p:pic>
      <p:pic>
        <p:nvPicPr>
          <p:cNvPr id="7" name="Рисунок 6" descr="Уганда.jpeg"/>
          <p:cNvPicPr>
            <a:picLocks noChangeAspect="1"/>
          </p:cNvPicPr>
          <p:nvPr/>
        </p:nvPicPr>
        <p:blipFill>
          <a:blip r:embed="rId3"/>
          <a:srcRect t="6145"/>
          <a:stretch>
            <a:fillRect/>
          </a:stretch>
        </p:blipFill>
        <p:spPr>
          <a:xfrm>
            <a:off x="4714876" y="3929066"/>
            <a:ext cx="4000528" cy="2615973"/>
          </a:xfrm>
          <a:prstGeom prst="rect">
            <a:avLst/>
          </a:prstGeom>
        </p:spPr>
      </p:pic>
      <p:pic>
        <p:nvPicPr>
          <p:cNvPr id="9" name="Рисунок 8" descr="Украина1.jpeg"/>
          <p:cNvPicPr>
            <a:picLocks noChangeAspect="1"/>
          </p:cNvPicPr>
          <p:nvPr/>
        </p:nvPicPr>
        <p:blipFill>
          <a:blip r:embed="rId4"/>
          <a:srcRect t="5882" b="2353"/>
          <a:stretch>
            <a:fillRect/>
          </a:stretch>
        </p:blipFill>
        <p:spPr>
          <a:xfrm>
            <a:off x="500034" y="1214422"/>
            <a:ext cx="3910745" cy="2500330"/>
          </a:xfrm>
          <a:prstGeom prst="rect">
            <a:avLst/>
          </a:prstGeom>
        </p:spPr>
      </p:pic>
      <p:pic>
        <p:nvPicPr>
          <p:cNvPr id="10" name="Рисунок 9" descr="Индия.jpeg"/>
          <p:cNvPicPr>
            <a:picLocks noChangeAspect="1"/>
          </p:cNvPicPr>
          <p:nvPr/>
        </p:nvPicPr>
        <p:blipFill>
          <a:blip r:embed="rId5"/>
          <a:srcRect t="5882"/>
          <a:stretch>
            <a:fillRect/>
          </a:stretch>
        </p:blipFill>
        <p:spPr>
          <a:xfrm>
            <a:off x="448856" y="3929066"/>
            <a:ext cx="3980267" cy="2610020"/>
          </a:xfrm>
          <a:prstGeom prst="rect">
            <a:avLst/>
          </a:prstGeom>
        </p:spPr>
      </p:pic>
      <p:sp>
        <p:nvSpPr>
          <p:cNvPr id="11" name="TextBox 8"/>
          <p:cNvSpPr txBox="1">
            <a:spLocks noChangeArrowheads="1"/>
          </p:cNvSpPr>
          <p:nvPr/>
        </p:nvSpPr>
        <p:spPr bwMode="auto">
          <a:xfrm>
            <a:off x="571472" y="2928934"/>
            <a:ext cx="311150" cy="369888"/>
          </a:xfrm>
          <a:prstGeom prst="rect">
            <a:avLst/>
          </a:prstGeom>
          <a:noFill/>
          <a:ln w="9525">
            <a:noFill/>
            <a:miter lim="800000"/>
            <a:headEnd/>
            <a:tailEnd/>
          </a:ln>
        </p:spPr>
        <p:txBody>
          <a:bodyPr wrap="none">
            <a:spAutoFit/>
          </a:bodyPr>
          <a:lstStyle/>
          <a:p>
            <a:r>
              <a:rPr lang="ru-RU" dirty="0"/>
              <a:t>1</a:t>
            </a:r>
          </a:p>
        </p:txBody>
      </p:sp>
      <p:sp>
        <p:nvSpPr>
          <p:cNvPr id="12" name="TextBox 8"/>
          <p:cNvSpPr txBox="1">
            <a:spLocks noChangeArrowheads="1"/>
          </p:cNvSpPr>
          <p:nvPr/>
        </p:nvSpPr>
        <p:spPr bwMode="auto">
          <a:xfrm>
            <a:off x="500034" y="5143512"/>
            <a:ext cx="311150" cy="369888"/>
          </a:xfrm>
          <a:prstGeom prst="rect">
            <a:avLst/>
          </a:prstGeom>
          <a:noFill/>
          <a:ln w="9525">
            <a:noFill/>
            <a:miter lim="800000"/>
            <a:headEnd/>
            <a:tailEnd/>
          </a:ln>
        </p:spPr>
        <p:txBody>
          <a:bodyPr wrap="none">
            <a:spAutoFit/>
          </a:bodyPr>
          <a:lstStyle/>
          <a:p>
            <a:r>
              <a:rPr lang="ru-RU" dirty="0" smtClean="0"/>
              <a:t>3</a:t>
            </a:r>
            <a:endParaRPr lang="ru-RU" dirty="0"/>
          </a:p>
        </p:txBody>
      </p:sp>
      <p:sp>
        <p:nvSpPr>
          <p:cNvPr id="13" name="TextBox 8"/>
          <p:cNvSpPr txBox="1">
            <a:spLocks noChangeArrowheads="1"/>
          </p:cNvSpPr>
          <p:nvPr/>
        </p:nvSpPr>
        <p:spPr bwMode="auto">
          <a:xfrm>
            <a:off x="4786314" y="5643578"/>
            <a:ext cx="311150" cy="369888"/>
          </a:xfrm>
          <a:prstGeom prst="rect">
            <a:avLst/>
          </a:prstGeom>
          <a:noFill/>
          <a:ln w="9525">
            <a:noFill/>
            <a:miter lim="800000"/>
            <a:headEnd/>
            <a:tailEnd/>
          </a:ln>
        </p:spPr>
        <p:txBody>
          <a:bodyPr wrap="none">
            <a:spAutoFit/>
          </a:bodyPr>
          <a:lstStyle/>
          <a:p>
            <a:r>
              <a:rPr lang="ru-RU" dirty="0" smtClean="0"/>
              <a:t>4</a:t>
            </a:r>
            <a:endParaRPr lang="ru-RU" dirty="0"/>
          </a:p>
        </p:txBody>
      </p:sp>
      <p:sp>
        <p:nvSpPr>
          <p:cNvPr id="14" name="TextBox 8"/>
          <p:cNvSpPr txBox="1">
            <a:spLocks noChangeArrowheads="1"/>
          </p:cNvSpPr>
          <p:nvPr/>
        </p:nvSpPr>
        <p:spPr bwMode="auto">
          <a:xfrm>
            <a:off x="4857752" y="2928934"/>
            <a:ext cx="311150" cy="369888"/>
          </a:xfrm>
          <a:prstGeom prst="rect">
            <a:avLst/>
          </a:prstGeom>
          <a:noFill/>
          <a:ln w="9525">
            <a:noFill/>
            <a:miter lim="800000"/>
            <a:headEnd/>
            <a:tailEnd/>
          </a:ln>
        </p:spPr>
        <p:txBody>
          <a:bodyPr wrap="none">
            <a:spAutoFit/>
          </a:bodyPr>
          <a:lstStyle/>
          <a:p>
            <a:r>
              <a:rPr lang="ru-RU" dirty="0" smtClean="0"/>
              <a:t>2</a:t>
            </a:r>
            <a:endParaRPr lang="ru-R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TotalTime>
  <Words>2529</Words>
  <Application>Microsoft Office PowerPoint</Application>
  <PresentationFormat>Экран (4:3)</PresentationFormat>
  <Paragraphs>435</Paragraphs>
  <Slides>77</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77</vt:i4>
      </vt:variant>
    </vt:vector>
  </HeadingPairs>
  <TitlesOfParts>
    <vt:vector size="78" baseType="lpstr">
      <vt:lpstr>Тема Office</vt:lpstr>
      <vt:lpstr>Задания дистанционной олимпиады «Созвездие талантов» по географии 7 – 9 класс 2014 – 2015 учебный год 1 тур</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Вопрос 17.1 Распространение какой природной зоны показано на карте?</vt:lpstr>
      <vt:lpstr>Слайд 53</vt:lpstr>
      <vt:lpstr>Слайд 54</vt:lpstr>
      <vt:lpstr>Слайд 55</vt:lpstr>
      <vt:lpstr>Слайд 56</vt:lpstr>
      <vt:lpstr>Слайд 57</vt:lpstr>
      <vt:lpstr>Слайд 58</vt:lpstr>
      <vt:lpstr>Вопрос 19.2 Какой тип облаков представлен на слайде: А) слоистые; Б) перистые; В) серебристые; Г) кучевые?</vt:lpstr>
      <vt:lpstr>Слайд 60</vt:lpstr>
      <vt:lpstr>Слайд 61</vt:lpstr>
      <vt:lpstr>Слайд 62</vt:lpstr>
      <vt:lpstr>Слайд 63</vt:lpstr>
      <vt:lpstr>Слайд 64</vt:lpstr>
      <vt:lpstr>Слайд 65</vt:lpstr>
      <vt:lpstr>Слайд 66</vt:lpstr>
      <vt:lpstr>Вопрос 22.1  Определите страну по рисункам на слайде. </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Задания дистанционной олимпиады «Созвездие талантов» по географии 7 – 9 класс 2014 – 2015 учебный год 1 тур</dc:title>
  <dc:creator>Asus</dc:creator>
  <cp:lastModifiedBy>Acer</cp:lastModifiedBy>
  <cp:revision>76</cp:revision>
  <dcterms:created xsi:type="dcterms:W3CDTF">2015-01-06T06:08:31Z</dcterms:created>
  <dcterms:modified xsi:type="dcterms:W3CDTF">2016-03-23T19:19:39Z</dcterms:modified>
</cp:coreProperties>
</file>