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CA222-9487-4641-B873-5569E2C835B6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BB209-1D84-4C50-9735-908EAF86ED0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62EF0-D951-4210-9820-87984CC58026}" type="slidenum">
              <a:rPr lang="ru-RU" smtClean="0">
                <a:latin typeface="Arial" charset="0"/>
              </a:rPr>
              <a:pPr/>
              <a:t>27</a:t>
            </a:fld>
            <a:endParaRPr lang="ru-RU" dirty="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B77A2-FFE8-466D-97F4-BFAD449BDD00}" type="datetimeFigureOut">
              <a:rPr lang="ru-RU" smtClean="0"/>
              <a:pPr/>
              <a:t>16.06.2016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5E155-8B00-4ED8-907A-DC44E29EEF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7" Type="http://schemas.openxmlformats.org/officeDocument/2006/relationships/image" Target="../media/image7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82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gif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Задания дистанционной олимпиады «Созвездие талантов» по географии</a:t>
            </a:r>
            <a:br>
              <a:rPr lang="ru-RU" dirty="0" smtClean="0"/>
            </a:br>
            <a:r>
              <a:rPr lang="ru-RU" dirty="0" smtClean="0"/>
              <a:t>10 – 11 класс</a:t>
            </a:r>
            <a:br>
              <a:rPr lang="ru-RU" dirty="0" smtClean="0"/>
            </a:br>
            <a:r>
              <a:rPr lang="ru-RU" dirty="0" smtClean="0"/>
              <a:t>2014 – 2015 учебный год</a:t>
            </a:r>
            <a:br>
              <a:rPr lang="ru-RU" dirty="0" smtClean="0"/>
            </a:br>
            <a:r>
              <a:rPr lang="ru-RU" dirty="0" smtClean="0"/>
              <a:t>1 тур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4.2.</a:t>
            </a:r>
            <a:r>
              <a:rPr lang="ru-RU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Установите соответствие: герб – город Беларуси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Жодино; Б) Бобруйск; В) Городок; Г) Петриков; Д) Слоним; Е) Кобрин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bobruys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28670"/>
            <a:ext cx="2000264" cy="2575053"/>
          </a:xfrm>
          <a:prstGeom prst="rect">
            <a:avLst/>
          </a:prstGeom>
        </p:spPr>
      </p:pic>
      <p:pic>
        <p:nvPicPr>
          <p:cNvPr id="9" name="Рисунок 8" descr="kobrin_geraldika-b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928670"/>
            <a:ext cx="2071702" cy="2415013"/>
          </a:xfrm>
          <a:prstGeom prst="rect">
            <a:avLst/>
          </a:prstGeom>
        </p:spPr>
      </p:pic>
      <p:pic>
        <p:nvPicPr>
          <p:cNvPr id="10" name="Рисунок 9" descr="sloni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785794"/>
            <a:ext cx="2143140" cy="2646778"/>
          </a:xfrm>
          <a:prstGeom prst="rect">
            <a:avLst/>
          </a:prstGeom>
        </p:spPr>
      </p:pic>
      <p:pic>
        <p:nvPicPr>
          <p:cNvPr id="11" name="Рисунок 10" descr="gorodok_geraldika-by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848185"/>
            <a:ext cx="2153656" cy="2438335"/>
          </a:xfrm>
          <a:prstGeom prst="rect">
            <a:avLst/>
          </a:prstGeom>
        </p:spPr>
      </p:pic>
      <p:pic>
        <p:nvPicPr>
          <p:cNvPr id="12" name="Рисунок 11" descr="zhodin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54" y="3926603"/>
            <a:ext cx="2014540" cy="2431341"/>
          </a:xfrm>
          <a:prstGeom prst="rect">
            <a:avLst/>
          </a:prstGeom>
        </p:spPr>
      </p:pic>
      <p:pic>
        <p:nvPicPr>
          <p:cNvPr id="13" name="Рисунок 12" descr="petrikov_geraldika-b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043" y="3890295"/>
            <a:ext cx="2064295" cy="2467663"/>
          </a:xfrm>
          <a:prstGeom prst="rect">
            <a:avLst/>
          </a:prstGeom>
        </p:spPr>
      </p:pic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214282" y="3286124"/>
            <a:ext cx="330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2857488" y="3214686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786446" y="3214686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85720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3000364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5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5857884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6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4.3.</a:t>
            </a:r>
            <a:r>
              <a:rPr lang="ru-RU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Установите соответствие: герб – город Беларуси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Полоцк; Б) Волковыск; В) Молодечно; Г) Горки; Д) Лунинец; Е) Рогачев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polotsk_geraldika-b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597" y="1285860"/>
            <a:ext cx="2035935" cy="2305053"/>
          </a:xfrm>
          <a:prstGeom prst="rect">
            <a:avLst/>
          </a:prstGeom>
        </p:spPr>
      </p:pic>
      <p:pic>
        <p:nvPicPr>
          <p:cNvPr id="6" name="Рисунок 5" descr="volkovys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243" y="4071942"/>
            <a:ext cx="2069727" cy="2509841"/>
          </a:xfrm>
          <a:prstGeom prst="rect">
            <a:avLst/>
          </a:prstGeom>
        </p:spPr>
      </p:pic>
      <p:pic>
        <p:nvPicPr>
          <p:cNvPr id="7" name="Рисунок 6" descr="molodechn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38" y="1214422"/>
            <a:ext cx="2014198" cy="2419353"/>
          </a:xfrm>
          <a:prstGeom prst="rect">
            <a:avLst/>
          </a:prstGeom>
        </p:spPr>
      </p:pic>
      <p:pic>
        <p:nvPicPr>
          <p:cNvPr id="8" name="Рисунок 7" descr="gork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1295124"/>
            <a:ext cx="1928826" cy="2472001"/>
          </a:xfrm>
          <a:prstGeom prst="rect">
            <a:avLst/>
          </a:prstGeom>
        </p:spPr>
      </p:pic>
      <p:pic>
        <p:nvPicPr>
          <p:cNvPr id="9" name="Рисунок 8" descr="luninets_geraldika-by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4071942"/>
            <a:ext cx="2014540" cy="2431341"/>
          </a:xfrm>
          <a:prstGeom prst="rect">
            <a:avLst/>
          </a:prstGeom>
        </p:spPr>
      </p:pic>
      <p:pic>
        <p:nvPicPr>
          <p:cNvPr id="10" name="Рисунок 9" descr="rogachev_geraldika-by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4071942"/>
            <a:ext cx="2014540" cy="2419764"/>
          </a:xfrm>
          <a:prstGeom prst="rect">
            <a:avLst/>
          </a:prstGeom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14282" y="3357562"/>
            <a:ext cx="330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286116" y="342900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857884" y="342900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6215074" y="6491288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143240" y="6491288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142844" y="6491288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Содержимое 3" descr="Киноварь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143000"/>
            <a:ext cx="2517775" cy="2466975"/>
          </a:xfrm>
        </p:spPr>
      </p:pic>
      <p:pic>
        <p:nvPicPr>
          <p:cNvPr id="4099" name="Рисунок 4" descr="Пирит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928688"/>
            <a:ext cx="36909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5" descr="Галенит.jpg"/>
          <p:cNvPicPr>
            <a:picLocks noChangeAspect="1"/>
          </p:cNvPicPr>
          <p:nvPr/>
        </p:nvPicPr>
        <p:blipFill>
          <a:blip r:embed="rId4"/>
          <a:srcRect l="12296" r="11475" b="13660"/>
          <a:stretch>
            <a:fillRect/>
          </a:stretch>
        </p:blipFill>
        <p:spPr bwMode="auto">
          <a:xfrm>
            <a:off x="5572125" y="3929063"/>
            <a:ext cx="26511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6" descr="Сфалерит.jpg"/>
          <p:cNvPicPr>
            <a:picLocks noChangeAspect="1"/>
          </p:cNvPicPr>
          <p:nvPr/>
        </p:nvPicPr>
        <p:blipFill>
          <a:blip r:embed="rId5"/>
          <a:srcRect b="10213"/>
          <a:stretch>
            <a:fillRect/>
          </a:stretch>
        </p:blipFill>
        <p:spPr bwMode="auto">
          <a:xfrm>
            <a:off x="642938" y="3929063"/>
            <a:ext cx="2857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Прямоугольник 8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5.1</a:t>
            </a:r>
            <a:endParaRPr lang="ru-RU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Определите, к какому классу относятся данные минералы: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сульфаты; Б) сульфиды; В) галоиды; Г)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карбонаты.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1357313" y="3571875"/>
            <a:ext cx="1195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Киноварь</a:t>
            </a:r>
          </a:p>
        </p:txBody>
      </p: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1428750" y="6488113"/>
            <a:ext cx="1293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Сфалерит</a:t>
            </a:r>
          </a:p>
        </p:txBody>
      </p:sp>
      <p:sp>
        <p:nvSpPr>
          <p:cNvPr id="4105" name="TextBox 11"/>
          <p:cNvSpPr txBox="1">
            <a:spLocks noChangeArrowheads="1"/>
          </p:cNvSpPr>
          <p:nvPr/>
        </p:nvSpPr>
        <p:spPr bwMode="auto">
          <a:xfrm>
            <a:off x="6429375" y="3429000"/>
            <a:ext cx="835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Пирит</a:t>
            </a:r>
          </a:p>
        </p:txBody>
      </p:sp>
      <p:sp>
        <p:nvSpPr>
          <p:cNvPr id="4106" name="TextBox 12"/>
          <p:cNvSpPr txBox="1">
            <a:spLocks noChangeArrowheads="1"/>
          </p:cNvSpPr>
          <p:nvPr/>
        </p:nvSpPr>
        <p:spPr bwMode="auto">
          <a:xfrm>
            <a:off x="6429375" y="6488113"/>
            <a:ext cx="104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Галенит</a:t>
            </a:r>
          </a:p>
        </p:txBody>
      </p:sp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5.2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Определите, к какому классу относятся данные минералы: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сульфаты; Б) сульфиды; В) галоиды; Г) самородные элементы; Д) бораты</a:t>
            </a:r>
            <a:endParaRPr lang="ru-RU" dirty="0"/>
          </a:p>
        </p:txBody>
      </p:sp>
      <p:pic>
        <p:nvPicPr>
          <p:cNvPr id="5" name="Рисунок 4" descr="Графит.jpg"/>
          <p:cNvPicPr>
            <a:picLocks noChangeAspect="1"/>
          </p:cNvPicPr>
          <p:nvPr/>
        </p:nvPicPr>
        <p:blipFill>
          <a:blip r:embed="rId2"/>
          <a:srcRect t="5288" b="4821"/>
          <a:stretch>
            <a:fillRect/>
          </a:stretch>
        </p:blipFill>
        <p:spPr>
          <a:xfrm>
            <a:off x="1000100" y="928670"/>
            <a:ext cx="3429024" cy="2428892"/>
          </a:xfrm>
          <a:prstGeom prst="rect">
            <a:avLst/>
          </a:prstGeom>
        </p:spPr>
      </p:pic>
      <p:pic>
        <p:nvPicPr>
          <p:cNvPr id="6" name="Рисунок 5" descr="Сера.jpg"/>
          <p:cNvPicPr>
            <a:picLocks noChangeAspect="1"/>
          </p:cNvPicPr>
          <p:nvPr/>
        </p:nvPicPr>
        <p:blipFill>
          <a:blip r:embed="rId3"/>
          <a:srcRect t="5405" r="6558" b="5405"/>
          <a:stretch>
            <a:fillRect/>
          </a:stretch>
        </p:blipFill>
        <p:spPr>
          <a:xfrm>
            <a:off x="4822394" y="928670"/>
            <a:ext cx="3392944" cy="2428892"/>
          </a:xfrm>
          <a:prstGeom prst="rect">
            <a:avLst/>
          </a:prstGeom>
        </p:spPr>
      </p:pic>
      <p:pic>
        <p:nvPicPr>
          <p:cNvPr id="8" name="Рисунок 7" descr="Платина.jpeg"/>
          <p:cNvPicPr>
            <a:picLocks noChangeAspect="1"/>
          </p:cNvPicPr>
          <p:nvPr/>
        </p:nvPicPr>
        <p:blipFill>
          <a:blip r:embed="rId4"/>
          <a:srcRect l="3922" t="7175" r="5882" b="9377"/>
          <a:stretch>
            <a:fillRect/>
          </a:stretch>
        </p:blipFill>
        <p:spPr>
          <a:xfrm>
            <a:off x="977648" y="3786190"/>
            <a:ext cx="3473928" cy="2643206"/>
          </a:xfrm>
          <a:prstGeom prst="rect">
            <a:avLst/>
          </a:prstGeom>
        </p:spPr>
      </p:pic>
      <p:pic>
        <p:nvPicPr>
          <p:cNvPr id="10" name="Рисунок 9" descr="Мед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786190"/>
            <a:ext cx="3357586" cy="2648458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43636" y="3357562"/>
            <a:ext cx="736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Сера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43636" y="6488668"/>
            <a:ext cx="757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Медь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14546" y="6488668"/>
            <a:ext cx="1099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Платина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14546" y="3357562"/>
            <a:ext cx="976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Графит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5.3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Определите, к какому классу относятся данные минералы: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сульфаты; Б) окислы и гидроокислы; В) галоиды; Г) самородные элементы; Д) бораты</a:t>
            </a:r>
            <a:endParaRPr lang="ru-RU" dirty="0"/>
          </a:p>
        </p:txBody>
      </p:sp>
      <p:pic>
        <p:nvPicPr>
          <p:cNvPr id="5" name="Рисунок 4" descr="Гемати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142984"/>
            <a:ext cx="2857520" cy="285752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28794" y="4000504"/>
            <a:ext cx="1044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Гематит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Квар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142984"/>
            <a:ext cx="3352824" cy="285752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15008" y="4000504"/>
            <a:ext cx="82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Кварц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Опал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357694"/>
            <a:ext cx="3351506" cy="2000264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43108" y="6357958"/>
            <a:ext cx="752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Опал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Корунд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4357694"/>
            <a:ext cx="3000396" cy="1990263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8" y="6357958"/>
            <a:ext cx="951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Корунд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6.1.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Найдите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соответствие между страной и денежной единицей:</a:t>
            </a:r>
            <a:r>
              <a:rPr lang="be-BY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be-BY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1) Аргентина; 2) Бразилия; 3) Бангладеш; 4) Венгрия; 5) </a:t>
            </a:r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Гондурас; </a:t>
            </a:r>
            <a:r>
              <a:rPr lang="be-BY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) Иран.</a:t>
            </a:r>
            <a:endParaRPr lang="be-BY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така; Б) форинт; В) лемпира; Г) </a:t>
            </a:r>
            <a:r>
              <a:rPr lang="ru-RU" dirty="0">
                <a:latin typeface="Arial" pitchFamily="34" charset="0"/>
                <a:cs typeface="Arial" pitchFamily="34" charset="0"/>
              </a:rPr>
              <a:t>песо;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Д)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реал;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Е) риал.</a:t>
            </a:r>
            <a:endParaRPr lang="ru-RU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/>
          <a:srcRect t="19560" r="12755" b="9228"/>
          <a:stretch>
            <a:fillRect/>
          </a:stretch>
        </p:blipFill>
        <p:spPr bwMode="auto">
          <a:xfrm>
            <a:off x="-36735" y="1237799"/>
            <a:ext cx="9180735" cy="562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6.2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Найдите соответствие между страной и денежной единицей:</a:t>
            </a:r>
            <a:r>
              <a:rPr lang="be-BY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be-BY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be-BY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) Албания; 2) Венесуэла; 3) Гватемала; 4) Грузия; 5) Израиль; 6) </a:t>
            </a:r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Монголия.</a:t>
            </a:r>
            <a:endParaRPr lang="be-BY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>
                <a:latin typeface="Arial" pitchFamily="34" charset="0"/>
                <a:cs typeface="Arial" pitchFamily="34" charset="0"/>
              </a:rPr>
              <a:t>шекель;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dirty="0">
                <a:latin typeface="Arial" pitchFamily="34" charset="0"/>
                <a:cs typeface="Arial" pitchFamily="34" charset="0"/>
              </a:rPr>
              <a:t>тугрик;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В) кетсаль; Г) лари; </a:t>
            </a:r>
            <a:r>
              <a:rPr lang="ru-RU" dirty="0">
                <a:latin typeface="Arial" pitchFamily="34" charset="0"/>
                <a:cs typeface="Arial" pitchFamily="34" charset="0"/>
              </a:rPr>
              <a:t>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>
                <a:latin typeface="Arial" pitchFamily="34" charset="0"/>
                <a:cs typeface="Arial" pitchFamily="34" charset="0"/>
              </a:rPr>
              <a:t>боливар;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Е) лек.</a:t>
            </a:r>
            <a:endParaRPr lang="be-BY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9" descr="деньги"/>
          <p:cNvPicPr>
            <a:picLocks noChangeAspect="1" noChangeArrowheads="1"/>
          </p:cNvPicPr>
          <p:nvPr/>
        </p:nvPicPr>
        <p:blipFill>
          <a:blip r:embed="rId2"/>
          <a:srcRect t="17949"/>
          <a:stretch>
            <a:fillRect/>
          </a:stretch>
        </p:blipFill>
        <p:spPr bwMode="auto">
          <a:xfrm>
            <a:off x="0" y="1230469"/>
            <a:ext cx="9144000" cy="562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6.3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Найдите соответствие между страной и денежной единицей:</a:t>
            </a:r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be-BY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1) Китай; 2) Турция; 3) Вьетнам; 4) ЮАР; 5) Республика Корея; 6) Коста-Рика.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А) вона; Б) ранд; В) лира; Г) колон; Д) донг; Е) юань.</a:t>
            </a:r>
            <a:endParaRPr lang="be-BY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vremya-dengi800.jpg"/>
          <p:cNvPicPr>
            <a:picLocks noChangeAspect="1"/>
          </p:cNvPicPr>
          <p:nvPr/>
        </p:nvPicPr>
        <p:blipFill>
          <a:blip r:embed="rId2"/>
          <a:srcRect t="612" b="11515"/>
          <a:stretch>
            <a:fillRect/>
          </a:stretch>
        </p:blipFill>
        <p:spPr>
          <a:xfrm>
            <a:off x="0" y="1142984"/>
            <a:ext cx="9144001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7.1</a:t>
            </a:r>
            <a:r>
              <a:rPr lang="ru-RU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 </a:t>
            </a: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А) Мачу-Пикчу; Б) Чичен-Ица; В) Теотиуакан; Г) Эль-Тахин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/>
          <a:srcRect t="5399" r="2025"/>
          <a:stretch>
            <a:fillRect/>
          </a:stretch>
        </p:blipFill>
        <p:spPr bwMode="auto">
          <a:xfrm>
            <a:off x="642938" y="928688"/>
            <a:ext cx="3455987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/>
          <a:srcRect l="4094" t="6178" r="2069"/>
          <a:stretch>
            <a:fillRect/>
          </a:stretch>
        </p:blipFill>
        <p:spPr bwMode="auto">
          <a:xfrm>
            <a:off x="5003800" y="928688"/>
            <a:ext cx="3311525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/>
          <a:srcRect r="7677"/>
          <a:stretch>
            <a:fillRect/>
          </a:stretch>
        </p:blipFill>
        <p:spPr bwMode="auto">
          <a:xfrm>
            <a:off x="684213" y="4005263"/>
            <a:ext cx="34559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5"/>
          <a:srcRect r="2438"/>
          <a:stretch>
            <a:fillRect/>
          </a:stretch>
        </p:blipFill>
        <p:spPr bwMode="auto">
          <a:xfrm>
            <a:off x="5000625" y="3929063"/>
            <a:ext cx="331311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176463" y="344328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6588125" y="3429000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2268538" y="649128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6572264" y="6491287"/>
            <a:ext cx="330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11233" b="9137"/>
          <a:stretch>
            <a:fillRect/>
          </a:stretch>
        </p:blipFill>
        <p:spPr bwMode="auto">
          <a:xfrm>
            <a:off x="4572000" y="3786190"/>
            <a:ext cx="387333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b="5733"/>
          <a:stretch>
            <a:fillRect/>
          </a:stretch>
        </p:blipFill>
        <p:spPr bwMode="auto">
          <a:xfrm>
            <a:off x="571472" y="3786191"/>
            <a:ext cx="3738588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 l="1599" b="5406"/>
          <a:stretch>
            <a:fillRect/>
          </a:stretch>
        </p:blipFill>
        <p:spPr bwMode="auto">
          <a:xfrm>
            <a:off x="550592" y="857232"/>
            <a:ext cx="37356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 r="1818" b="4545"/>
          <a:stretch>
            <a:fillRect/>
          </a:stretch>
        </p:blipFill>
        <p:spPr bwMode="auto">
          <a:xfrm>
            <a:off x="4572001" y="857232"/>
            <a:ext cx="385765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7.2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Петра; Б) Ангкор-Ват; В) Кхаджурахо; Г) Альгамбра </a:t>
            </a:r>
            <a:endParaRPr lang="ru-RU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85984" y="3357562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214546" y="648866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357950" y="648866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429388" y="3357562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1.1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странами и возрастными пирамидами </a:t>
            </a:r>
          </a:p>
          <a:p>
            <a:r>
              <a:rPr lang="ru-RU" u="sng" dirty="0" smtClean="0">
                <a:latin typeface="Arial" pitchFamily="34" charset="0"/>
                <a:cs typeface="Arial" pitchFamily="34" charset="0"/>
              </a:rPr>
              <a:t>Страны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Италия, Нигерия, Бахрейн, Болгария</a:t>
            </a: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(Возрастные пирамиды приведены за 2013 год)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516"/>
          <a:stretch>
            <a:fillRect/>
          </a:stretch>
        </p:blipFill>
        <p:spPr bwMode="auto">
          <a:xfrm>
            <a:off x="317349" y="1214422"/>
            <a:ext cx="412377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6593"/>
          <a:stretch>
            <a:fillRect/>
          </a:stretch>
        </p:blipFill>
        <p:spPr bwMode="auto">
          <a:xfrm>
            <a:off x="4638207" y="1242792"/>
            <a:ext cx="4127756" cy="268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5715"/>
          <a:stretch>
            <a:fillRect/>
          </a:stretch>
        </p:blipFill>
        <p:spPr bwMode="auto">
          <a:xfrm>
            <a:off x="296666" y="4143380"/>
            <a:ext cx="413245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t="6525"/>
          <a:stretch>
            <a:fillRect/>
          </a:stretch>
        </p:blipFill>
        <p:spPr bwMode="auto">
          <a:xfrm>
            <a:off x="4638368" y="4143380"/>
            <a:ext cx="4168265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86314" y="592933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596" y="592933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8596" y="3000372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86314" y="285749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7.3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Прамбанан; Б) Мистра; В) Саграда Фамилия ; Г) Бахла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4000"/>
          <a:stretch>
            <a:fillRect/>
          </a:stretch>
        </p:blipFill>
        <p:spPr bwMode="auto">
          <a:xfrm>
            <a:off x="4929190" y="3857629"/>
            <a:ext cx="3571900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b="4139"/>
          <a:stretch>
            <a:fillRect/>
          </a:stretch>
        </p:blipFill>
        <p:spPr bwMode="auto">
          <a:xfrm>
            <a:off x="642910" y="928670"/>
            <a:ext cx="37862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r="662" b="7284"/>
          <a:stretch>
            <a:fillRect/>
          </a:stretch>
        </p:blipFill>
        <p:spPr bwMode="auto">
          <a:xfrm>
            <a:off x="4929190" y="928670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1852"/>
          <a:stretch>
            <a:fillRect/>
          </a:stretch>
        </p:blipFill>
        <p:spPr bwMode="auto">
          <a:xfrm>
            <a:off x="642910" y="3857628"/>
            <a:ext cx="3786215" cy="258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28860" y="3429000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57422" y="648866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643702" y="6488668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500826" y="3429000"/>
            <a:ext cx="3129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8.1</a:t>
            </a:r>
            <a:endParaRPr lang="ru-RU" i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Установите соответствие между климатическими диаграммами, городами и типами климата. </a:t>
            </a: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Города:</a:t>
            </a:r>
            <a:r>
              <a:rPr lang="ru-RU" dirty="0">
                <a:latin typeface="Arial" pitchFamily="34" charset="0"/>
                <a:cs typeface="Arial" pitchFamily="34" charset="0"/>
              </a:rPr>
              <a:t> Брисбен, Кадьяк, Осака, Каракас, Кейптаун, Благовещенск</a:t>
            </a:r>
          </a:p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Типы климата: </a:t>
            </a:r>
            <a:r>
              <a:rPr lang="ru-RU" dirty="0">
                <a:latin typeface="Arial" pitchFamily="34" charset="0"/>
                <a:cs typeface="Arial" pitchFamily="34" charset="0"/>
              </a:rPr>
              <a:t>умеренный морской, умеренный муссонный, средиземноморский, субтропический муссонный, тропический влажный, субэкваториальный</a:t>
            </a:r>
          </a:p>
        </p:txBody>
      </p:sp>
      <p:pic>
        <p:nvPicPr>
          <p:cNvPr id="2051" name="Рисунок 10" descr="brisbane.gif"/>
          <p:cNvPicPr>
            <a:picLocks noChangeAspect="1"/>
          </p:cNvPicPr>
          <p:nvPr/>
        </p:nvPicPr>
        <p:blipFill>
          <a:blip r:embed="rId2"/>
          <a:srcRect t="4877"/>
          <a:stretch>
            <a:fillRect/>
          </a:stretch>
        </p:blipFill>
        <p:spPr bwMode="auto">
          <a:xfrm>
            <a:off x="642938" y="1785938"/>
            <a:ext cx="2500312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12" descr="kapstadt.gif"/>
          <p:cNvPicPr>
            <a:picLocks noChangeAspect="1"/>
          </p:cNvPicPr>
          <p:nvPr/>
        </p:nvPicPr>
        <p:blipFill>
          <a:blip r:embed="rId3"/>
          <a:srcRect t="4803"/>
          <a:stretch>
            <a:fillRect/>
          </a:stretch>
        </p:blipFill>
        <p:spPr bwMode="auto">
          <a:xfrm>
            <a:off x="3571875" y="1812925"/>
            <a:ext cx="24288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13" descr="osaka.gif"/>
          <p:cNvPicPr>
            <a:picLocks noChangeAspect="1"/>
          </p:cNvPicPr>
          <p:nvPr/>
        </p:nvPicPr>
        <p:blipFill>
          <a:blip r:embed="rId4"/>
          <a:srcRect t="5669"/>
          <a:stretch>
            <a:fillRect/>
          </a:stretch>
        </p:blipFill>
        <p:spPr bwMode="auto">
          <a:xfrm>
            <a:off x="571500" y="4357688"/>
            <a:ext cx="25574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16" descr="kodiak.gif"/>
          <p:cNvPicPr>
            <a:picLocks noChangeAspect="1"/>
          </p:cNvPicPr>
          <p:nvPr/>
        </p:nvPicPr>
        <p:blipFill>
          <a:blip r:embed="rId5"/>
          <a:srcRect t="4929"/>
          <a:stretch>
            <a:fillRect/>
          </a:stretch>
        </p:blipFill>
        <p:spPr bwMode="auto">
          <a:xfrm>
            <a:off x="6286500" y="4357688"/>
            <a:ext cx="260508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17"/>
          <p:cNvSpPr txBox="1">
            <a:spLocks noChangeArrowheads="1"/>
          </p:cNvSpPr>
          <p:nvPr/>
        </p:nvSpPr>
        <p:spPr bwMode="auto">
          <a:xfrm>
            <a:off x="428625" y="37147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TextBox 18"/>
          <p:cNvSpPr txBox="1">
            <a:spLocks noChangeArrowheads="1"/>
          </p:cNvSpPr>
          <p:nvPr/>
        </p:nvSpPr>
        <p:spPr bwMode="auto">
          <a:xfrm>
            <a:off x="3357563" y="37147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TextBox 20"/>
          <p:cNvSpPr txBox="1">
            <a:spLocks noChangeArrowheads="1"/>
          </p:cNvSpPr>
          <p:nvPr/>
        </p:nvSpPr>
        <p:spPr bwMode="auto">
          <a:xfrm>
            <a:off x="357188" y="61436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TextBox 22"/>
          <p:cNvSpPr txBox="1">
            <a:spLocks noChangeArrowheads="1"/>
          </p:cNvSpPr>
          <p:nvPr/>
        </p:nvSpPr>
        <p:spPr bwMode="auto">
          <a:xfrm>
            <a:off x="6072188" y="62150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9" name="Рисунок 14" descr="blagovescensk.gif"/>
          <p:cNvPicPr>
            <a:picLocks noChangeAspect="1"/>
          </p:cNvPicPr>
          <p:nvPr/>
        </p:nvPicPr>
        <p:blipFill>
          <a:blip r:embed="rId6"/>
          <a:srcRect t="4819"/>
          <a:stretch>
            <a:fillRect/>
          </a:stretch>
        </p:blipFill>
        <p:spPr bwMode="auto">
          <a:xfrm>
            <a:off x="3500438" y="4357688"/>
            <a:ext cx="26019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TextBox 21"/>
          <p:cNvSpPr txBox="1">
            <a:spLocks noChangeArrowheads="1"/>
          </p:cNvSpPr>
          <p:nvPr/>
        </p:nvSpPr>
        <p:spPr bwMode="auto">
          <a:xfrm>
            <a:off x="3286125" y="61436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1" name="Рисунок 14" descr="caracas.gif"/>
          <p:cNvPicPr>
            <a:picLocks noChangeAspect="1"/>
          </p:cNvPicPr>
          <p:nvPr/>
        </p:nvPicPr>
        <p:blipFill>
          <a:blip r:embed="rId7"/>
          <a:srcRect t="4819"/>
          <a:stretch>
            <a:fillRect/>
          </a:stretch>
        </p:blipFill>
        <p:spPr bwMode="auto">
          <a:xfrm>
            <a:off x="6210300" y="1830388"/>
            <a:ext cx="264795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Box 19"/>
          <p:cNvSpPr txBox="1">
            <a:spLocks noChangeArrowheads="1"/>
          </p:cNvSpPr>
          <p:nvPr/>
        </p:nvSpPr>
        <p:spPr bwMode="auto">
          <a:xfrm>
            <a:off x="6072188" y="371475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8.2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климатическими диаграммами, городами и типами климата.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Города: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Киев, Рим, Колката, Медина, Лондон, Сингапур. 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Типы климата: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умеренный морской, средиземноморский, экваториальный, субэкваториальный, умеренно-континентальный, тропический континентальный.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kalkutta_2.gif"/>
          <p:cNvPicPr/>
          <p:nvPr/>
        </p:nvPicPr>
        <p:blipFill>
          <a:blip r:embed="rId2"/>
          <a:srcRect t="18273" b="3435"/>
          <a:stretch>
            <a:fillRect/>
          </a:stretch>
        </p:blipFill>
        <p:spPr>
          <a:xfrm>
            <a:off x="571472" y="1500174"/>
            <a:ext cx="2357454" cy="2643206"/>
          </a:xfrm>
          <a:prstGeom prst="rect">
            <a:avLst/>
          </a:prstGeom>
        </p:spPr>
      </p:pic>
      <p:pic>
        <p:nvPicPr>
          <p:cNvPr id="6" name="Рисунок 5" descr="london_2.gif"/>
          <p:cNvPicPr/>
          <p:nvPr/>
        </p:nvPicPr>
        <p:blipFill>
          <a:blip r:embed="rId3"/>
          <a:srcRect t="17538" b="3466"/>
          <a:stretch>
            <a:fillRect/>
          </a:stretch>
        </p:blipFill>
        <p:spPr>
          <a:xfrm>
            <a:off x="3357554" y="1500174"/>
            <a:ext cx="2274479" cy="2643206"/>
          </a:xfrm>
          <a:prstGeom prst="rect">
            <a:avLst/>
          </a:prstGeom>
        </p:spPr>
      </p:pic>
      <p:pic>
        <p:nvPicPr>
          <p:cNvPr id="7" name="Рисунок 6" descr="kiew_2.gif"/>
          <p:cNvPicPr/>
          <p:nvPr/>
        </p:nvPicPr>
        <p:blipFill>
          <a:blip r:embed="rId4"/>
          <a:srcRect t="17539" b="5557"/>
          <a:stretch>
            <a:fillRect/>
          </a:stretch>
        </p:blipFill>
        <p:spPr>
          <a:xfrm>
            <a:off x="3286116" y="4214818"/>
            <a:ext cx="2398853" cy="2643182"/>
          </a:xfrm>
          <a:prstGeom prst="rect">
            <a:avLst/>
          </a:prstGeom>
        </p:spPr>
      </p:pic>
      <p:pic>
        <p:nvPicPr>
          <p:cNvPr id="8" name="Рисунок 7" descr="medina_2.gif"/>
          <p:cNvPicPr/>
          <p:nvPr/>
        </p:nvPicPr>
        <p:blipFill>
          <a:blip r:embed="rId5"/>
          <a:srcRect t="16720" b="3371"/>
          <a:stretch>
            <a:fillRect/>
          </a:stretch>
        </p:blipFill>
        <p:spPr>
          <a:xfrm>
            <a:off x="571472" y="4143380"/>
            <a:ext cx="2357454" cy="2714620"/>
          </a:xfrm>
          <a:prstGeom prst="rect">
            <a:avLst/>
          </a:prstGeom>
        </p:spPr>
      </p:pic>
      <p:pic>
        <p:nvPicPr>
          <p:cNvPr id="9" name="Рисунок 8" descr="rom_2.gif"/>
          <p:cNvPicPr/>
          <p:nvPr/>
        </p:nvPicPr>
        <p:blipFill>
          <a:blip r:embed="rId6"/>
          <a:srcRect t="16986" b="3319"/>
          <a:stretch>
            <a:fillRect/>
          </a:stretch>
        </p:blipFill>
        <p:spPr>
          <a:xfrm>
            <a:off x="6072198" y="1500174"/>
            <a:ext cx="2357454" cy="2357454"/>
          </a:xfrm>
          <a:prstGeom prst="rect">
            <a:avLst/>
          </a:prstGeom>
        </p:spPr>
      </p:pic>
      <p:pic>
        <p:nvPicPr>
          <p:cNvPr id="10" name="Рисунок 9" descr="singapur_2.gif"/>
          <p:cNvPicPr/>
          <p:nvPr/>
        </p:nvPicPr>
        <p:blipFill>
          <a:blip r:embed="rId7"/>
          <a:srcRect t="18287" b="4390"/>
          <a:stretch>
            <a:fillRect/>
          </a:stretch>
        </p:blipFill>
        <p:spPr>
          <a:xfrm>
            <a:off x="6072198" y="4000504"/>
            <a:ext cx="2357454" cy="2857496"/>
          </a:xfrm>
          <a:prstGeom prst="rect">
            <a:avLst/>
          </a:prstGeom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285720" y="371475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285720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3000364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5857884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786446" y="357187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000364" y="371475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8.3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климатическими диаграммами, городами и типами климата.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Города: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Каир, Куала-Лумпур, Лос-Анджелес, Иркутск, Стокгольм, Дарвин.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Типы климата: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умеренно-континентальный, средиземноморский, экваториальный, субэкваториальный, умеренный континентальный, тропический континентальный.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Desktop\Климатические диаграммы\kairo_2.gif"/>
          <p:cNvPicPr>
            <a:picLocks noChangeAspect="1" noChangeArrowheads="1"/>
          </p:cNvPicPr>
          <p:nvPr/>
        </p:nvPicPr>
        <p:blipFill>
          <a:blip r:embed="rId2"/>
          <a:srcRect l="5535" t="17904" r="5903" b="4509"/>
          <a:stretch>
            <a:fillRect/>
          </a:stretch>
        </p:blipFill>
        <p:spPr bwMode="auto">
          <a:xfrm>
            <a:off x="6500826" y="4286256"/>
            <a:ext cx="2110149" cy="2571744"/>
          </a:xfrm>
          <a:prstGeom prst="rect">
            <a:avLst/>
          </a:prstGeom>
          <a:noFill/>
        </p:spPr>
      </p:pic>
      <p:pic>
        <p:nvPicPr>
          <p:cNvPr id="1027" name="Picture 3" descr="D:\Desktop\Климатические диаграммы\kualalumpur_2.gif"/>
          <p:cNvPicPr>
            <a:picLocks noChangeAspect="1" noChangeArrowheads="1"/>
          </p:cNvPicPr>
          <p:nvPr/>
        </p:nvPicPr>
        <p:blipFill>
          <a:blip r:embed="rId3"/>
          <a:srcRect l="4960" t="18254" r="5555" b="4365"/>
          <a:stretch>
            <a:fillRect/>
          </a:stretch>
        </p:blipFill>
        <p:spPr bwMode="auto">
          <a:xfrm>
            <a:off x="3547009" y="4319810"/>
            <a:ext cx="2096562" cy="2538190"/>
          </a:xfrm>
          <a:prstGeom prst="rect">
            <a:avLst/>
          </a:prstGeom>
          <a:noFill/>
        </p:spPr>
      </p:pic>
      <p:pic>
        <p:nvPicPr>
          <p:cNvPr id="1028" name="Picture 4" descr="D:\Desktop\Климатические диаграммы\losangeles_2.gif"/>
          <p:cNvPicPr>
            <a:picLocks noChangeAspect="1" noChangeArrowheads="1"/>
          </p:cNvPicPr>
          <p:nvPr/>
        </p:nvPicPr>
        <p:blipFill>
          <a:blip r:embed="rId4"/>
          <a:srcRect l="4545" t="18254" r="4545" b="4365"/>
          <a:stretch>
            <a:fillRect/>
          </a:stretch>
        </p:blipFill>
        <p:spPr bwMode="auto">
          <a:xfrm>
            <a:off x="500034" y="4313641"/>
            <a:ext cx="2135118" cy="2544359"/>
          </a:xfrm>
          <a:prstGeom prst="rect">
            <a:avLst/>
          </a:prstGeom>
          <a:noFill/>
        </p:spPr>
      </p:pic>
      <p:pic>
        <p:nvPicPr>
          <p:cNvPr id="1029" name="Picture 5" descr="D:\Desktop\Климатические диаграммы\irkutsk_2.gif"/>
          <p:cNvPicPr>
            <a:picLocks noChangeAspect="1" noChangeArrowheads="1"/>
          </p:cNvPicPr>
          <p:nvPr/>
        </p:nvPicPr>
        <p:blipFill>
          <a:blip r:embed="rId5"/>
          <a:srcRect l="3773" t="17520" r="3774" b="4312"/>
          <a:stretch>
            <a:fillRect/>
          </a:stretch>
        </p:blipFill>
        <p:spPr bwMode="auto">
          <a:xfrm>
            <a:off x="500034" y="1428736"/>
            <a:ext cx="2143140" cy="2536778"/>
          </a:xfrm>
          <a:prstGeom prst="rect">
            <a:avLst/>
          </a:prstGeom>
          <a:noFill/>
        </p:spPr>
      </p:pic>
      <p:pic>
        <p:nvPicPr>
          <p:cNvPr id="1030" name="Picture 6" descr="D:\Desktop\Климатические диаграммы\stockholm_2.gif"/>
          <p:cNvPicPr>
            <a:picLocks noChangeAspect="1" noChangeArrowheads="1"/>
          </p:cNvPicPr>
          <p:nvPr/>
        </p:nvPicPr>
        <p:blipFill>
          <a:blip r:embed="rId6"/>
          <a:srcRect l="3846" t="17308" r="3846" b="4395"/>
          <a:stretch>
            <a:fillRect/>
          </a:stretch>
        </p:blipFill>
        <p:spPr bwMode="auto">
          <a:xfrm>
            <a:off x="3534270" y="1401947"/>
            <a:ext cx="2128100" cy="2598557"/>
          </a:xfrm>
          <a:prstGeom prst="rect">
            <a:avLst/>
          </a:prstGeom>
          <a:noFill/>
        </p:spPr>
      </p:pic>
      <p:pic>
        <p:nvPicPr>
          <p:cNvPr id="1031" name="Picture 7" descr="D:\Desktop\Климатические диаграммы\darwin_2.gif"/>
          <p:cNvPicPr>
            <a:picLocks noChangeAspect="1" noChangeArrowheads="1"/>
          </p:cNvPicPr>
          <p:nvPr/>
        </p:nvPicPr>
        <p:blipFill>
          <a:blip r:embed="rId7"/>
          <a:srcRect l="5308" t="19023" r="4304" b="3884"/>
          <a:stretch>
            <a:fillRect/>
          </a:stretch>
        </p:blipFill>
        <p:spPr bwMode="auto">
          <a:xfrm>
            <a:off x="6500826" y="1428736"/>
            <a:ext cx="2143140" cy="2633001"/>
          </a:xfrm>
          <a:prstGeom prst="rect">
            <a:avLst/>
          </a:prstGeom>
          <a:noFill/>
        </p:spPr>
      </p:pic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42844" y="357187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3143240" y="357187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6143636" y="3571876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6143636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3143240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42844" y="648811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9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Назовите страну, контуры которой изображены на слайде: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Бразилия; Б) Казахстан; В) Китай; Г) ЮАР.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13" descr="South_Africa_s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72009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9.2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Назовите страну: А) Грузия; Б) Кыргызстан; В) Афганистан; Г) Таджикистан.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9" descr="Таджикистан"/>
          <p:cNvPicPr>
            <a:picLocks noChangeAspect="1" noChangeArrowheads="1"/>
          </p:cNvPicPr>
          <p:nvPr/>
        </p:nvPicPr>
        <p:blipFill>
          <a:blip r:embed="rId2"/>
          <a:srcRect t="5130" b="4250"/>
          <a:stretch>
            <a:fillRect/>
          </a:stretch>
        </p:blipFill>
        <p:spPr bwMode="auto">
          <a:xfrm>
            <a:off x="0" y="64291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ap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714332"/>
            <a:ext cx="7679585" cy="6143668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9.3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Назовите страну: А) Афганистан; Б) Боливия; В) Венгрия; Г) Болгария.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10.1</a:t>
            </a:r>
            <a:endParaRPr lang="en-US" i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Определите страну и народ.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Примечание: </a:t>
            </a:r>
            <a:r>
              <a:rPr lang="ru-RU" dirty="0">
                <a:latin typeface="Arial" pitchFamily="34" charset="0"/>
                <a:cs typeface="Arial" pitchFamily="34" charset="0"/>
              </a:rPr>
              <a:t>Народ не является титульным этносом и проживает на севере страны. Жилище, представленное на рисунке, характерно для  основной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нации.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Варианты ответа: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Страны: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 – Япония; 2 – Россия; 3 – Индия; 4 – Монголия; 5 – Китай; 6 - Непал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Народы: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А) тамилы; Б) айны; В) тибетцы; Г) уйгуры; Д) буряты; Е) алтайцы</a:t>
            </a:r>
            <a:endParaRPr lang="ru-RU" dirty="0" smtClean="0"/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Рисунок 3" descr="ain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26098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4" descr="yapontsy-hous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500306"/>
            <a:ext cx="57150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2790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071810"/>
            <a:ext cx="5425614" cy="289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1260" y="5929330"/>
            <a:ext cx="5792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Традиционное жилище — многоугольный сруб-юрта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10.2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и народ.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Народ не является титульным этносом в своей стране и проживает на юге страны. Кроме бревенчатой стационарной юрты характерны еще и переносные войлочные. Представители народа исповедуют буддизм.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Варианты ответа: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Страны: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 – Япония; 2 – Россия; 3 – Индия; 4 – Монголия; 5 – Китай; 6 - Непал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Народы: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А) тамилы; Б) айны; В) тибетцы; Г) уйгуры; Д) буряты; Е) алтайцы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71934" y="5929330"/>
            <a:ext cx="3733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Традиционное жилище — яранга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10.3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и народ. 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Примечание: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Народ не является титульным этносом в своей стране и проживает на севере страны. Традиционное жилище представляет собой шатер, покрытый оленьими шкурами. Представители народа исповедуют анимизм.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Варианты ответа: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Страны: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 – Япония; 2 – Россия; 3 – Индия; 4 – Монголия; 5 – Китай; 6 - Канада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Народы: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А) тамилы; Б) айны; В) эскимосы; Г) уйгуры; Д) чукчи; Е) алтайцы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2520881" cy="330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57496"/>
            <a:ext cx="6096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1.2</a:t>
            </a:r>
            <a:endParaRPr lang="ru-RU" i="1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Установите соответствие между странами и возрастными пирамидами.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Страны: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КНДР, Саудовская Аравия, Россия, Ангола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latin typeface="Arial" pitchFamily="34" charset="0"/>
                <a:cs typeface="Arial" pitchFamily="34" charset="0"/>
              </a:rPr>
              <a:t>(Возрастные пирамиды приведены за 2013 год)</a:t>
            </a:r>
          </a:p>
          <a:p>
            <a:endParaRPr lang="ru-RU" dirty="0"/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285720" y="3286124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4714876" y="3286124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34825" name="TextBox 10"/>
          <p:cNvSpPr txBox="1">
            <a:spLocks noChangeArrowheads="1"/>
          </p:cNvSpPr>
          <p:nvPr/>
        </p:nvSpPr>
        <p:spPr bwMode="auto">
          <a:xfrm>
            <a:off x="285720" y="5857892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4786314" y="5857892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5316" b="6972"/>
          <a:stretch>
            <a:fillRect/>
          </a:stretch>
        </p:blipFill>
        <p:spPr bwMode="auto">
          <a:xfrm>
            <a:off x="571472" y="1571612"/>
            <a:ext cx="3714776" cy="227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7059" b="8235"/>
          <a:stretch>
            <a:fillRect/>
          </a:stretch>
        </p:blipFill>
        <p:spPr bwMode="auto">
          <a:xfrm>
            <a:off x="5072066" y="1643050"/>
            <a:ext cx="3698897" cy="218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 t="5505" b="9174"/>
          <a:stretch>
            <a:fillRect/>
          </a:stretch>
        </p:blipFill>
        <p:spPr bwMode="auto">
          <a:xfrm>
            <a:off x="5072066" y="4201323"/>
            <a:ext cx="3714776" cy="220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5745" b="9549"/>
          <a:stretch>
            <a:fillRect/>
          </a:stretch>
        </p:blipFill>
        <p:spPr bwMode="auto">
          <a:xfrm>
            <a:off x="571472" y="4214818"/>
            <a:ext cx="3718723" cy="219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11.1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 штаб-квартира – международная организация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МАГАТЭ; Б) ЮНЕСКО; В) ОДКБ; Г) ВОЗ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5722" b="6442"/>
          <a:stretch>
            <a:fillRect/>
          </a:stretch>
        </p:blipFill>
        <p:spPr bwMode="auto">
          <a:xfrm>
            <a:off x="357158" y="928670"/>
            <a:ext cx="4000528" cy="26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72264" y="6488668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Париж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85918" y="3571876"/>
            <a:ext cx="1028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Женева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85918" y="6488668"/>
            <a:ext cx="723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Вена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43636" y="3571876"/>
            <a:ext cx="97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Москва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692" t="10286" r="3575" b="2164"/>
          <a:stretch>
            <a:fillRect/>
          </a:stretch>
        </p:blipFill>
        <p:spPr bwMode="auto">
          <a:xfrm>
            <a:off x="4572000" y="928670"/>
            <a:ext cx="4214842" cy="26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t="4520" b="14124"/>
          <a:stretch>
            <a:fillRect/>
          </a:stretch>
        </p:blipFill>
        <p:spPr bwMode="auto">
          <a:xfrm>
            <a:off x="4572000" y="3929066"/>
            <a:ext cx="42148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t="4392"/>
          <a:stretch>
            <a:fillRect/>
          </a:stretch>
        </p:blipFill>
        <p:spPr bwMode="auto">
          <a:xfrm>
            <a:off x="357159" y="3929066"/>
            <a:ext cx="4035194" cy="260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11.2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 штаб-квартира – международная организация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ВТО; Б) МЕРКОСУР; В) ИКАО; Г) АСЕАН</a:t>
            </a:r>
            <a:endParaRPr lang="ru-RU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00760" y="6488668"/>
            <a:ext cx="1510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Монтевидео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15074" y="3429000"/>
            <a:ext cx="1028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Женева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85918" y="6488668"/>
            <a:ext cx="1212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Джакарта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14480" y="3429000"/>
            <a:ext cx="127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Монреаль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4000528" cy="249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5926" b="11111"/>
          <a:stretch>
            <a:fillRect/>
          </a:stretch>
        </p:blipFill>
        <p:spPr bwMode="auto">
          <a:xfrm>
            <a:off x="4714876" y="928670"/>
            <a:ext cx="4000529" cy="248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632" b="12029"/>
          <a:stretch>
            <a:fillRect/>
          </a:stretch>
        </p:blipFill>
        <p:spPr bwMode="auto">
          <a:xfrm>
            <a:off x="428596" y="3786190"/>
            <a:ext cx="400619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9524"/>
          <a:stretch>
            <a:fillRect/>
          </a:stretch>
        </p:blipFill>
        <p:spPr bwMode="auto">
          <a:xfrm>
            <a:off x="4714875" y="3786190"/>
            <a:ext cx="4000529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12.1.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(1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балл).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 величайшие географы мира – их открытия и заслуги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первый в мире профессор географии, развил сравнительный метод в географии;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немецкий геофизик и метеоролог, автор теории дрейфа материков;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сформулировал закон широтной зональности природы;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наиболее известен как автор картографической проекции, носящей его имя;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основоположник научного страноведения и общих основ физической географии;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основоположник современной геоморфологии, автор эоловой гипотезы происхождения лёсса.</a:t>
            </a:r>
            <a:endParaRPr lang="ru-RU" sz="16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43636" y="6488668"/>
            <a:ext cx="2532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Александр Гумбольдт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86116" y="6488668"/>
            <a:ext cx="26432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Фердинанд Рихтхофен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5786" y="6488668"/>
            <a:ext cx="2172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Василий Докучаев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24" y="4071942"/>
            <a:ext cx="2107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Альфред Вегенер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86512" y="4000504"/>
            <a:ext cx="2151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Герхард Меркатор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57620" y="4071942"/>
            <a:ext cx="1514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Карл Риттер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2674"/>
          <a:stretch>
            <a:fillRect/>
          </a:stretch>
        </p:blipFill>
        <p:spPr bwMode="auto">
          <a:xfrm>
            <a:off x="6572264" y="4357693"/>
            <a:ext cx="1571636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571" t="3571" r="7143" b="5230"/>
          <a:stretch>
            <a:fillRect/>
          </a:stretch>
        </p:blipFill>
        <p:spPr bwMode="auto">
          <a:xfrm>
            <a:off x="3643306" y="2071678"/>
            <a:ext cx="1926078" cy="200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071678"/>
            <a:ext cx="1644929" cy="202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429132"/>
            <a:ext cx="1626643" cy="211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b="7007"/>
          <a:stretch>
            <a:fillRect/>
          </a:stretch>
        </p:blipFill>
        <p:spPr bwMode="auto">
          <a:xfrm>
            <a:off x="6548318" y="2071679"/>
            <a:ext cx="1517231" cy="194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 l="10170" t="7148" r="8474" b="17799"/>
          <a:stretch>
            <a:fillRect/>
          </a:stretch>
        </p:blipFill>
        <p:spPr bwMode="auto">
          <a:xfrm>
            <a:off x="3857620" y="4429132"/>
            <a:ext cx="157844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12.2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 русские первопроходцы – их открытия и заслуги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в 1639 году первым из европейцев достиг Охотского моря, открыл Сахалинский залив;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исследователь Сибири, основатель Якутска (1632 год) и Чита (1653 год);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благодаря его походам (1581 – 1582 годы) к России присоединилась Западная Сибирь;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русский землепроходец, открывший в 1623 году реку Лену;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в 1648 году открыл пролив между Азией и Америкой;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в 1645 году первым совершил плавание вдоль юго-западных берегов Охотского моря.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071678"/>
            <a:ext cx="1428760" cy="201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72264" y="6488668"/>
            <a:ext cx="1629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Петр Бекетов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00496" y="6488668"/>
            <a:ext cx="8675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Пянда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348" y="6488668"/>
            <a:ext cx="1946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Иван Москвитин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472" y="4071942"/>
            <a:ext cx="206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Василий Поярков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43636" y="3786190"/>
            <a:ext cx="2282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Ермак Тимофеевич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71868" y="4071942"/>
            <a:ext cx="177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Семен Дежнев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071678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105969"/>
            <a:ext cx="1571636" cy="196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r="9090" b="17254"/>
          <a:stretch>
            <a:fillRect/>
          </a:stretch>
        </p:blipFill>
        <p:spPr bwMode="auto">
          <a:xfrm>
            <a:off x="842936" y="4429132"/>
            <a:ext cx="165736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b="9186"/>
          <a:stretch>
            <a:fillRect/>
          </a:stretch>
        </p:blipFill>
        <p:spPr bwMode="auto">
          <a:xfrm>
            <a:off x="3643306" y="4429132"/>
            <a:ext cx="1714512" cy="212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7143" t="8571" r="32857" b="53929"/>
          <a:stretch>
            <a:fillRect/>
          </a:stretch>
        </p:blipFill>
        <p:spPr bwMode="auto">
          <a:xfrm>
            <a:off x="6400812" y="4143379"/>
            <a:ext cx="1885964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12.3.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Величайшие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русские географы второй половины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века.</a:t>
            </a:r>
            <a:r>
              <a:rPr lang="ru-RU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Установите соответствие: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dirty="0">
                <a:latin typeface="Arial" pitchFamily="34" charset="0"/>
                <a:cs typeface="Arial" pitchFamily="34" charset="0"/>
              </a:rPr>
              <a:t>автор экономического районирования России;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dirty="0">
                <a:latin typeface="Arial" pitchFamily="34" charset="0"/>
                <a:cs typeface="Arial" pitchFamily="34" charset="0"/>
              </a:rPr>
              <a:t>великий русский почвовед;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dirty="0">
                <a:latin typeface="Arial" pitchFamily="34" charset="0"/>
                <a:cs typeface="Arial" pitchFamily="34" charset="0"/>
              </a:rPr>
              <a:t>исследователь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Новой </a:t>
            </a:r>
            <a:r>
              <a:rPr lang="ru-RU" dirty="0">
                <a:latin typeface="Arial" pitchFamily="34" charset="0"/>
                <a:cs typeface="Arial" pitchFamily="34" charset="0"/>
              </a:rPr>
              <a:t>Гвинеи;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приобрел всемирную известность в изучении климата;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Д)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показал роль человека в глобальном изменении природы Земли;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Е) </a:t>
            </a:r>
            <a:r>
              <a:rPr lang="ru-RU" dirty="0">
                <a:latin typeface="Arial" pitchFamily="34" charset="0"/>
                <a:cs typeface="Arial" pitchFamily="34" charset="0"/>
              </a:rPr>
              <a:t>исследователь Центральной Азии.</a:t>
            </a:r>
          </a:p>
        </p:txBody>
      </p:sp>
      <p:pic>
        <p:nvPicPr>
          <p:cNvPr id="101386" name="Picture 10" descr="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420938"/>
            <a:ext cx="1481138" cy="1871662"/>
          </a:xfrm>
          <a:prstGeom prst="rect">
            <a:avLst/>
          </a:prstGeom>
          <a:noFill/>
        </p:spPr>
      </p:pic>
      <p:pic>
        <p:nvPicPr>
          <p:cNvPr id="101387" name="Picture 11" descr="В"/>
          <p:cNvPicPr>
            <a:picLocks noChangeAspect="1" noChangeArrowheads="1"/>
          </p:cNvPicPr>
          <p:nvPr/>
        </p:nvPicPr>
        <p:blipFill>
          <a:blip r:embed="rId3"/>
          <a:srcRect b="8028"/>
          <a:stretch>
            <a:fillRect/>
          </a:stretch>
        </p:blipFill>
        <p:spPr bwMode="auto">
          <a:xfrm>
            <a:off x="3779838" y="2420938"/>
            <a:ext cx="1527175" cy="1873250"/>
          </a:xfrm>
          <a:prstGeom prst="rect">
            <a:avLst/>
          </a:prstGeom>
          <a:noFill/>
        </p:spPr>
      </p:pic>
      <p:pic>
        <p:nvPicPr>
          <p:cNvPr id="101388" name="Picture 12" descr="Д"/>
          <p:cNvPicPr>
            <a:picLocks noChangeAspect="1" noChangeArrowheads="1"/>
          </p:cNvPicPr>
          <p:nvPr/>
        </p:nvPicPr>
        <p:blipFill>
          <a:blip r:embed="rId4"/>
          <a:srcRect b="23140"/>
          <a:stretch>
            <a:fillRect/>
          </a:stretch>
        </p:blipFill>
        <p:spPr bwMode="auto">
          <a:xfrm>
            <a:off x="6588125" y="4724400"/>
            <a:ext cx="1687513" cy="1728788"/>
          </a:xfrm>
          <a:prstGeom prst="rect">
            <a:avLst/>
          </a:prstGeom>
          <a:noFill/>
        </p:spPr>
      </p:pic>
      <p:pic>
        <p:nvPicPr>
          <p:cNvPr id="101389" name="Picture 13" descr="Н"/>
          <p:cNvPicPr>
            <a:picLocks noChangeAspect="1" noChangeArrowheads="1"/>
          </p:cNvPicPr>
          <p:nvPr/>
        </p:nvPicPr>
        <p:blipFill>
          <a:blip r:embed="rId5"/>
          <a:srcRect b="6412"/>
          <a:stretch>
            <a:fillRect/>
          </a:stretch>
        </p:blipFill>
        <p:spPr bwMode="auto">
          <a:xfrm>
            <a:off x="6643702" y="2428868"/>
            <a:ext cx="1460500" cy="1871662"/>
          </a:xfrm>
          <a:prstGeom prst="rect">
            <a:avLst/>
          </a:prstGeom>
          <a:noFill/>
        </p:spPr>
      </p:pic>
      <p:pic>
        <p:nvPicPr>
          <p:cNvPr id="101390" name="Picture 14" descr="Н"/>
          <p:cNvPicPr>
            <a:picLocks noChangeAspect="1" noChangeArrowheads="1"/>
          </p:cNvPicPr>
          <p:nvPr/>
        </p:nvPicPr>
        <p:blipFill>
          <a:blip r:embed="rId6" cstate="print"/>
          <a:srcRect b="19392"/>
          <a:stretch>
            <a:fillRect/>
          </a:stretch>
        </p:blipFill>
        <p:spPr bwMode="auto">
          <a:xfrm>
            <a:off x="755650" y="4724400"/>
            <a:ext cx="1470025" cy="1728788"/>
          </a:xfrm>
          <a:prstGeom prst="rect">
            <a:avLst/>
          </a:prstGeom>
          <a:noFill/>
        </p:spPr>
      </p:pic>
      <p:pic>
        <p:nvPicPr>
          <p:cNvPr id="101391" name="Picture 15" descr="П"/>
          <p:cNvPicPr>
            <a:picLocks noChangeAspect="1" noChangeArrowheads="1"/>
          </p:cNvPicPr>
          <p:nvPr/>
        </p:nvPicPr>
        <p:blipFill>
          <a:blip r:embed="rId7" cstate="print"/>
          <a:srcRect b="12851"/>
          <a:stretch>
            <a:fillRect/>
          </a:stretch>
        </p:blipFill>
        <p:spPr bwMode="auto">
          <a:xfrm>
            <a:off x="3705225" y="4724400"/>
            <a:ext cx="1685925" cy="172878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643702" y="6488668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Д.Н. Анучин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4357694"/>
            <a:ext cx="165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А.И. Воейков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714744" y="4357694"/>
            <a:ext cx="1755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В.В. Докучаев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6488668"/>
            <a:ext cx="2520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Н.Н. Миклухо-Маклай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000364" y="6488668"/>
            <a:ext cx="3148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П.П. Семенов-Тян-Шанский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15074" y="4357694"/>
            <a:ext cx="226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Н.Н. Пржевальский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72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t="9104"/>
          <a:stretch>
            <a:fillRect/>
          </a:stretch>
        </p:blipFill>
        <p:spPr>
          <a:xfrm>
            <a:off x="0" y="1428736"/>
            <a:ext cx="9130852" cy="5429264"/>
          </a:xfrm>
        </p:spPr>
      </p:pic>
      <p:sp>
        <p:nvSpPr>
          <p:cNvPr id="11" name="Прямоугольник 10"/>
          <p:cNvSpPr/>
          <p:nvPr/>
        </p:nvSpPr>
        <p:spPr>
          <a:xfrm>
            <a:off x="0" y="593467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13.1</a:t>
            </a:r>
            <a:endParaRPr lang="ru-RU" b="1" dirty="0" smtClean="0"/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Это карьер носит название «Мир» и имеет почти идеальную округлую форму. Расположен он в России в Республике Саха. Как вы думаете, какое полезное ископаемое добывают в этом карьере?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медные руды; Б) алмазы; В) каменный уголь; Г) урановые руды</a:t>
            </a:r>
            <a:endParaRPr lang="ru-RU" dirty="0"/>
          </a:p>
        </p:txBody>
      </p:sp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-28575" y="0"/>
            <a:ext cx="90646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13.2</a:t>
            </a:r>
            <a:r>
              <a:rPr lang="ru-RU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>
                <a:latin typeface="Arial" pitchFamily="34" charset="0"/>
                <a:cs typeface="Arial" pitchFamily="34" charset="0"/>
              </a:rPr>
              <a:t>каком месторождении добывается основная </a:t>
            </a:r>
            <a:r>
              <a:rPr lang="ru-RU">
                <a:latin typeface="Arial" pitchFamily="34" charset="0"/>
                <a:cs typeface="Arial" pitchFamily="34" charset="0"/>
              </a:rPr>
              <a:t>часть </a:t>
            </a:r>
            <a:r>
              <a:rPr lang="ru-RU" smtClean="0">
                <a:latin typeface="Arial" pitchFamily="34" charset="0"/>
                <a:cs typeface="Arial" pitchFamily="34" charset="0"/>
              </a:rPr>
              <a:t>калийных </a:t>
            </a:r>
            <a:r>
              <a:rPr lang="ru-RU" dirty="0">
                <a:latin typeface="Arial" pitchFamily="34" charset="0"/>
                <a:cs typeface="Arial" pitchFamily="34" charset="0"/>
              </a:rPr>
              <a:t>солей Беларуси: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Микашевичском;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Старобинском;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Давыдовском; Г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Мозырьском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/>
          </a:p>
        </p:txBody>
      </p:sp>
      <p:pic>
        <p:nvPicPr>
          <p:cNvPr id="21509" name="Picture 5" descr="добыча калийной соли"/>
          <p:cNvPicPr>
            <a:picLocks noChangeAspect="1" noChangeArrowheads="1"/>
          </p:cNvPicPr>
          <p:nvPr/>
        </p:nvPicPr>
        <p:blipFill>
          <a:blip r:embed="rId2"/>
          <a:srcRect l="6354" t="9116" b="11360"/>
          <a:stretch>
            <a:fillRect/>
          </a:stretch>
        </p:blipFill>
        <p:spPr bwMode="auto">
          <a:xfrm>
            <a:off x="1" y="1040873"/>
            <a:ext cx="9144000" cy="58171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14.1.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районный центр Беларуси по рисункам на слайде</a:t>
            </a:r>
            <a:r>
              <a:rPr lang="ru-RU" sz="18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мстиславль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94" y="693830"/>
            <a:ext cx="2346611" cy="3020923"/>
          </a:xfrm>
          <a:prstGeom prst="rect">
            <a:avLst/>
          </a:prstGeom>
        </p:spPr>
      </p:pic>
      <p:pic>
        <p:nvPicPr>
          <p:cNvPr id="4" name="Рисунок 3" descr="мстиславль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35" y="690530"/>
            <a:ext cx="3746544" cy="2809908"/>
          </a:xfrm>
          <a:prstGeom prst="rect">
            <a:avLst/>
          </a:prstGeom>
        </p:spPr>
      </p:pic>
      <p:pic>
        <p:nvPicPr>
          <p:cNvPr id="5" name="Рисунок 4" descr="мстиславль3.jpg"/>
          <p:cNvPicPr>
            <a:picLocks noChangeAspect="1"/>
          </p:cNvPicPr>
          <p:nvPr/>
        </p:nvPicPr>
        <p:blipFill>
          <a:blip r:embed="rId4"/>
          <a:srcRect t="4503" b="7693"/>
          <a:stretch>
            <a:fillRect/>
          </a:stretch>
        </p:blipFill>
        <p:spPr>
          <a:xfrm>
            <a:off x="357158" y="3786190"/>
            <a:ext cx="4230731" cy="2786082"/>
          </a:xfrm>
          <a:prstGeom prst="rect">
            <a:avLst/>
          </a:prstGeom>
        </p:spPr>
      </p:pic>
      <p:pic>
        <p:nvPicPr>
          <p:cNvPr id="6" name="Рисунок 5" descr="мстиславль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77" y="3786190"/>
            <a:ext cx="3778259" cy="2833694"/>
          </a:xfrm>
          <a:prstGeom prst="rect">
            <a:avLst/>
          </a:prstGeom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Описание Храма в честь иконы Божьей Матери &quot;Избавительница&quot; в г. Жодино Православные паломничест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803917"/>
            <a:ext cx="4143372" cy="3054083"/>
          </a:xfrm>
          <a:prstGeom prst="rect">
            <a:avLst/>
          </a:prstGeom>
          <a:noFill/>
        </p:spPr>
      </p:pic>
      <p:pic>
        <p:nvPicPr>
          <p:cNvPr id="38916" name="Picture 4" descr="Мемориальный комплекс &quot;Матери-патриотки&quot; - Жодино"/>
          <p:cNvPicPr>
            <a:picLocks noChangeAspect="1" noChangeArrowheads="1"/>
          </p:cNvPicPr>
          <p:nvPr/>
        </p:nvPicPr>
        <p:blipFill>
          <a:blip r:embed="rId3"/>
          <a:srcRect b="13910"/>
          <a:stretch>
            <a:fillRect/>
          </a:stretch>
        </p:blipFill>
        <p:spPr bwMode="auto">
          <a:xfrm>
            <a:off x="0" y="3814040"/>
            <a:ext cx="5000628" cy="3043961"/>
          </a:xfrm>
          <a:prstGeom prst="rect">
            <a:avLst/>
          </a:prstGeom>
          <a:noFill/>
        </p:spPr>
      </p:pic>
      <p:pic>
        <p:nvPicPr>
          <p:cNvPr id="38918" name="Picture 6" descr="Жодино. Часть I: Город своенравного дуэлянта."/>
          <p:cNvPicPr>
            <a:picLocks noChangeAspect="1" noChangeArrowheads="1"/>
          </p:cNvPicPr>
          <p:nvPr/>
        </p:nvPicPr>
        <p:blipFill>
          <a:blip r:embed="rId4"/>
          <a:srcRect t="9090" r="1428" b="14549"/>
          <a:stretch>
            <a:fillRect/>
          </a:stretch>
        </p:blipFill>
        <p:spPr bwMode="auto">
          <a:xfrm>
            <a:off x="3338476" y="785794"/>
            <a:ext cx="5805524" cy="3000396"/>
          </a:xfrm>
          <a:prstGeom prst="rect">
            <a:avLst/>
          </a:prstGeom>
          <a:noFill/>
        </p:spPr>
      </p:pic>
      <p:pic>
        <p:nvPicPr>
          <p:cNvPr id="38920" name="Picture 8" descr="Жодино:1643 - Современый город Жодин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822942"/>
            <a:ext cx="2286016" cy="28346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14.2.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районный центр Беларуси по рисункам на слайде.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Герб города Ли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1657350" cy="2038350"/>
          </a:xfrm>
          <a:prstGeom prst="rect">
            <a:avLst/>
          </a:prstGeom>
          <a:noFill/>
        </p:spPr>
      </p:pic>
      <p:pic>
        <p:nvPicPr>
          <p:cNvPr id="21508" name="Picture 4" descr="Белорусский городок Лида Туристический портал Кэмпера Шустр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142984"/>
            <a:ext cx="3143272" cy="2357454"/>
          </a:xfrm>
          <a:prstGeom prst="rect">
            <a:avLst/>
          </a:prstGeom>
          <a:noFill/>
        </p:spPr>
      </p:pic>
      <p:pic>
        <p:nvPicPr>
          <p:cNvPr id="21510" name="Picture 6" descr="http://www.svali.ru/pic/pictures/13/r_p_206c6b8f9c607c0e9ae44d15071452ff.jpg"/>
          <p:cNvPicPr>
            <a:picLocks noChangeAspect="1" noChangeArrowheads="1"/>
          </p:cNvPicPr>
          <p:nvPr/>
        </p:nvPicPr>
        <p:blipFill>
          <a:blip r:embed="rId4"/>
          <a:srcRect t="6250" b="5555"/>
          <a:stretch>
            <a:fillRect/>
          </a:stretch>
        </p:blipFill>
        <p:spPr bwMode="auto">
          <a:xfrm>
            <a:off x="0" y="3455754"/>
            <a:ext cx="5143504" cy="3402246"/>
          </a:xfrm>
          <a:prstGeom prst="rect">
            <a:avLst/>
          </a:prstGeom>
          <a:noFill/>
        </p:spPr>
      </p:pic>
      <p:pic>
        <p:nvPicPr>
          <p:cNvPr id="21512" name="Picture 8" descr="Лидагроммаш Лида-1300 Комбайн зерноуборочный"/>
          <p:cNvPicPr>
            <a:picLocks noChangeAspect="1" noChangeArrowheads="1"/>
          </p:cNvPicPr>
          <p:nvPr/>
        </p:nvPicPr>
        <p:blipFill>
          <a:blip r:embed="rId5"/>
          <a:srcRect t="7501" b="7499"/>
          <a:stretch>
            <a:fillRect/>
          </a:stretch>
        </p:blipFill>
        <p:spPr bwMode="auto">
          <a:xfrm>
            <a:off x="5214942" y="4429108"/>
            <a:ext cx="3810027" cy="2428892"/>
          </a:xfrm>
          <a:prstGeom prst="rect">
            <a:avLst/>
          </a:prstGeom>
          <a:noFill/>
        </p:spPr>
      </p:pic>
      <p:pic>
        <p:nvPicPr>
          <p:cNvPr id="21514" name="Picture 10" descr="Репортажная съемка Форум фотографов."/>
          <p:cNvPicPr>
            <a:picLocks noChangeAspect="1" noChangeArrowheads="1"/>
          </p:cNvPicPr>
          <p:nvPr/>
        </p:nvPicPr>
        <p:blipFill>
          <a:blip r:embed="rId6"/>
          <a:srcRect t="16885"/>
          <a:stretch>
            <a:fillRect/>
          </a:stretch>
        </p:blipFill>
        <p:spPr bwMode="auto">
          <a:xfrm>
            <a:off x="5144446" y="2143116"/>
            <a:ext cx="3999553" cy="2214578"/>
          </a:xfrm>
          <a:prstGeom prst="rect">
            <a:avLst/>
          </a:prstGeom>
          <a:noFill/>
        </p:spPr>
      </p:pic>
      <p:pic>
        <p:nvPicPr>
          <p:cNvPr id="21516" name="Picture 12" descr="Инфодосье / Организации / Компания Лидахлебопродукт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214290"/>
            <a:ext cx="3428992" cy="18859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143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14.3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районный центр Беларуси по рисункам на слайде.</a:t>
            </a:r>
            <a:endParaRPr lang="ru-RU" dirty="0"/>
          </a:p>
        </p:txBody>
      </p:sp>
    </p:spTree>
  </p:cSld>
  <p:clrMapOvr>
    <a:masterClrMapping/>
  </p:clrMapOvr>
  <p:transition advClick="0" advTm="7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1.3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странами и возрастными пирамидами. </a:t>
            </a:r>
          </a:p>
          <a:p>
            <a:r>
              <a:rPr lang="ru-RU" u="sng" dirty="0" smtClean="0">
                <a:latin typeface="Arial" pitchFamily="34" charset="0"/>
                <a:cs typeface="Arial" pitchFamily="34" charset="0"/>
              </a:rPr>
              <a:t>Страны: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Беларусь, Кувейт, Франция, Афганистан.</a:t>
            </a: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(Возрастные пирамиды приведены за 2013 год)</a:t>
            </a:r>
          </a:p>
          <a:p>
            <a:pPr algn="just"/>
            <a:endParaRPr lang="ru-RU" i="1" dirty="0">
              <a:solidFill>
                <a:srgbClr val="00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505" b="9174"/>
          <a:stretch>
            <a:fillRect/>
          </a:stretch>
        </p:blipFill>
        <p:spPr bwMode="auto">
          <a:xfrm>
            <a:off x="425263" y="1278682"/>
            <a:ext cx="4218175" cy="250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6186" b="10309"/>
          <a:stretch>
            <a:fillRect/>
          </a:stretch>
        </p:blipFill>
        <p:spPr bwMode="auto">
          <a:xfrm>
            <a:off x="4857752" y="1285861"/>
            <a:ext cx="4286247" cy="249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5899" b="8573"/>
          <a:stretch>
            <a:fillRect/>
          </a:stretch>
        </p:blipFill>
        <p:spPr bwMode="auto">
          <a:xfrm>
            <a:off x="428596" y="3974068"/>
            <a:ext cx="4240296" cy="252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t="5217" b="11304"/>
          <a:stretch>
            <a:fillRect/>
          </a:stretch>
        </p:blipFill>
        <p:spPr bwMode="auto">
          <a:xfrm>
            <a:off x="4845047" y="3929066"/>
            <a:ext cx="429895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57224" y="185736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43576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942" y="17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клов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71546"/>
            <a:ext cx="2300462" cy="3071834"/>
          </a:xfrm>
          <a:prstGeom prst="rect">
            <a:avLst/>
          </a:prstGeom>
        </p:spPr>
      </p:pic>
      <p:pic>
        <p:nvPicPr>
          <p:cNvPr id="4" name="Рисунок 3" descr="шклов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1071546"/>
            <a:ext cx="2304675" cy="3078765"/>
          </a:xfrm>
          <a:prstGeom prst="rect">
            <a:avLst/>
          </a:prstGeom>
        </p:spPr>
      </p:pic>
      <p:pic>
        <p:nvPicPr>
          <p:cNvPr id="5" name="Рисунок 4" descr="шклов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143380"/>
            <a:ext cx="3357586" cy="2518190"/>
          </a:xfrm>
          <a:prstGeom prst="rect">
            <a:avLst/>
          </a:prstGeom>
        </p:spPr>
      </p:pic>
      <p:pic>
        <p:nvPicPr>
          <p:cNvPr id="6" name="Рисунок 5" descr="шклов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818" y="1000107"/>
            <a:ext cx="2544481" cy="3071835"/>
          </a:xfrm>
          <a:prstGeom prst="rect">
            <a:avLst/>
          </a:prstGeom>
        </p:spPr>
      </p:pic>
      <p:pic>
        <p:nvPicPr>
          <p:cNvPr id="7" name="Рисунок 6" descr="шклов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0" y="4143380"/>
            <a:ext cx="3357586" cy="25181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14.4.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районный центр Беларуси по рисункам на слайде.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81px-States_of_Brazil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64" y="928670"/>
            <a:ext cx="6729790" cy="59293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15.1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какими цифрами на картосхеме обозначены следующие штаты Бразилии: А) Амазонас; Б) Мату-Гросу; В) Баия; Г) Парана; Д) Рондония; Е) Сеара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15.2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какими цифрами на картосхеме обозначены следующие области Италии: А</a:t>
            </a:r>
            <a:r>
              <a:rPr lang="ru-R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Тоскана;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Калабрия; В) Абруццо; Г) Лигурия; Д) Ломбардия; Е)  Сардиния</a:t>
            </a:r>
            <a:endParaRPr lang="ru-RU" dirty="0"/>
          </a:p>
        </p:txBody>
      </p:sp>
      <p:pic>
        <p:nvPicPr>
          <p:cNvPr id="5" name="Рисунок 4" descr="regions_of_ita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643050"/>
            <a:ext cx="3735187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4269" t="3756" r="4648" b="4841"/>
          <a:stretch>
            <a:fillRect/>
          </a:stretch>
        </p:blipFill>
        <p:spPr bwMode="auto">
          <a:xfrm>
            <a:off x="2000232" y="1000108"/>
            <a:ext cx="5000660" cy="570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15.3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какими цифрами на картосхеме обозначены следующие штаты Индии: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Орисса; Б) Раджастхан; В) Карнатака; Г) Бихар; Д) Ассам; Е) Пенджаб.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16.1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какими цифрами на схеме обозначены следующие формы интрузий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силл, лакколит, батолит,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лополит, апофиз, дайка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b="0" dirty="0"/>
          </a:p>
        </p:txBody>
      </p:sp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874023"/>
            <a:ext cx="5594370" cy="598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8147"/>
          <a:stretch>
            <a:fillRect/>
          </a:stretch>
        </p:blipFill>
        <p:spPr bwMode="auto">
          <a:xfrm>
            <a:off x="1214414" y="1198259"/>
            <a:ext cx="6715172" cy="56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16.2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Какими цифрами на тектонической карте Беларуси обозначены: воложинский грабен, микашевичско-житковичский выступ, вилейский погребенный выступ, червенский структурный залив, витебская мульда, бобруйский погребенный выступ</a:t>
            </a:r>
            <a:endParaRPr lang="ru-RU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17.1. </a:t>
            </a:r>
            <a:r>
              <a:rPr lang="ru-RU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r>
              <a:rPr lang="ru-RU" sz="18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марокко.jpg"/>
          <p:cNvPicPr>
            <a:picLocks noChangeAspect="1"/>
          </p:cNvPicPr>
          <p:nvPr/>
        </p:nvPicPr>
        <p:blipFill>
          <a:blip r:embed="rId2"/>
          <a:srcRect l="20711" t="11494" r="10047" b="12643"/>
          <a:stretch>
            <a:fillRect/>
          </a:stretch>
        </p:blipFill>
        <p:spPr>
          <a:xfrm>
            <a:off x="642910" y="928670"/>
            <a:ext cx="3643338" cy="2993751"/>
          </a:xfrm>
          <a:prstGeom prst="rect">
            <a:avLst/>
          </a:prstGeom>
        </p:spPr>
      </p:pic>
      <p:pic>
        <p:nvPicPr>
          <p:cNvPr id="4" name="Рисунок 3" descr="марокко1.jpg"/>
          <p:cNvPicPr>
            <a:picLocks noChangeAspect="1"/>
          </p:cNvPicPr>
          <p:nvPr/>
        </p:nvPicPr>
        <p:blipFill>
          <a:blip r:embed="rId3"/>
          <a:srcRect l="677" r="13250" b="22556"/>
          <a:stretch>
            <a:fillRect/>
          </a:stretch>
        </p:blipFill>
        <p:spPr>
          <a:xfrm>
            <a:off x="642910" y="4071942"/>
            <a:ext cx="3637096" cy="2617967"/>
          </a:xfrm>
          <a:prstGeom prst="rect">
            <a:avLst/>
          </a:prstGeom>
        </p:spPr>
      </p:pic>
      <p:pic>
        <p:nvPicPr>
          <p:cNvPr id="5" name="Рисунок 4" descr="марокко2.jpg"/>
          <p:cNvPicPr>
            <a:picLocks noChangeAspect="1"/>
          </p:cNvPicPr>
          <p:nvPr/>
        </p:nvPicPr>
        <p:blipFill>
          <a:blip r:embed="rId4"/>
          <a:srcRect b="2381"/>
          <a:stretch>
            <a:fillRect/>
          </a:stretch>
        </p:blipFill>
        <p:spPr>
          <a:xfrm>
            <a:off x="4712526" y="928670"/>
            <a:ext cx="4098102" cy="3000396"/>
          </a:xfrm>
          <a:prstGeom prst="rect">
            <a:avLst/>
          </a:prstGeom>
        </p:spPr>
      </p:pic>
      <p:pic>
        <p:nvPicPr>
          <p:cNvPr id="6" name="Рисунок 5" descr="марокко3.jpg"/>
          <p:cNvPicPr>
            <a:picLocks noChangeAspect="1"/>
          </p:cNvPicPr>
          <p:nvPr/>
        </p:nvPicPr>
        <p:blipFill>
          <a:blip r:embed="rId5" cstate="print"/>
          <a:srcRect l="2703" t="2281" b="15604"/>
          <a:stretch>
            <a:fillRect/>
          </a:stretch>
        </p:blipFill>
        <p:spPr>
          <a:xfrm>
            <a:off x="4675188" y="4071942"/>
            <a:ext cx="4111654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идерланды.jpg"/>
          <p:cNvPicPr>
            <a:picLocks noChangeAspect="1"/>
          </p:cNvPicPr>
          <p:nvPr/>
        </p:nvPicPr>
        <p:blipFill>
          <a:blip r:embed="rId2"/>
          <a:srcRect t="4991" b="6383"/>
          <a:stretch>
            <a:fillRect/>
          </a:stretch>
        </p:blipFill>
        <p:spPr>
          <a:xfrm>
            <a:off x="4714876" y="4071942"/>
            <a:ext cx="3816520" cy="2536809"/>
          </a:xfrm>
          <a:prstGeom prst="rect">
            <a:avLst/>
          </a:prstGeom>
        </p:spPr>
      </p:pic>
      <p:pic>
        <p:nvPicPr>
          <p:cNvPr id="4" name="Рисунок 3" descr="нидерланды1.jpg"/>
          <p:cNvPicPr>
            <a:picLocks noChangeAspect="1"/>
          </p:cNvPicPr>
          <p:nvPr/>
        </p:nvPicPr>
        <p:blipFill>
          <a:blip r:embed="rId3"/>
          <a:srcRect t="6977" r="11046"/>
          <a:stretch>
            <a:fillRect/>
          </a:stretch>
        </p:blipFill>
        <p:spPr>
          <a:xfrm>
            <a:off x="357158" y="1000108"/>
            <a:ext cx="3643338" cy="2857520"/>
          </a:xfrm>
          <a:prstGeom prst="rect">
            <a:avLst/>
          </a:prstGeom>
        </p:spPr>
      </p:pic>
      <p:pic>
        <p:nvPicPr>
          <p:cNvPr id="5" name="Рисунок 4" descr="нидерланды2.jpg"/>
          <p:cNvPicPr>
            <a:picLocks noChangeAspect="1"/>
          </p:cNvPicPr>
          <p:nvPr/>
        </p:nvPicPr>
        <p:blipFill>
          <a:blip r:embed="rId4"/>
          <a:srcRect r="5830"/>
          <a:stretch>
            <a:fillRect/>
          </a:stretch>
        </p:blipFill>
        <p:spPr>
          <a:xfrm>
            <a:off x="4714876" y="1000108"/>
            <a:ext cx="3786214" cy="2857520"/>
          </a:xfrm>
          <a:prstGeom prst="rect">
            <a:avLst/>
          </a:prstGeom>
        </p:spPr>
      </p:pic>
      <p:pic>
        <p:nvPicPr>
          <p:cNvPr id="6" name="Рисунок 5" descr="нидерланды3.jpg"/>
          <p:cNvPicPr>
            <a:picLocks noChangeAspect="1"/>
          </p:cNvPicPr>
          <p:nvPr/>
        </p:nvPicPr>
        <p:blipFill>
          <a:blip r:embed="rId5" cstate="print"/>
          <a:srcRect b="8497"/>
          <a:stretch>
            <a:fillRect/>
          </a:stretch>
        </p:blipFill>
        <p:spPr>
          <a:xfrm>
            <a:off x="357159" y="4071942"/>
            <a:ext cx="3643338" cy="25003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17.2.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17.3. </a:t>
            </a:r>
            <a:r>
              <a:rPr lang="ru-RU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sz="1800" dirty="0"/>
          </a:p>
        </p:txBody>
      </p:sp>
      <p:pic>
        <p:nvPicPr>
          <p:cNvPr id="3" name="Рисунок 2" descr="новая зеландия.jpg"/>
          <p:cNvPicPr>
            <a:picLocks noChangeAspect="1"/>
          </p:cNvPicPr>
          <p:nvPr/>
        </p:nvPicPr>
        <p:blipFill>
          <a:blip r:embed="rId2"/>
          <a:srcRect l="12860" t="8940" r="7999" b="7615"/>
          <a:stretch>
            <a:fillRect/>
          </a:stretch>
        </p:blipFill>
        <p:spPr>
          <a:xfrm>
            <a:off x="4572000" y="571480"/>
            <a:ext cx="4412625" cy="3122384"/>
          </a:xfrm>
          <a:prstGeom prst="rect">
            <a:avLst/>
          </a:prstGeom>
        </p:spPr>
      </p:pic>
      <p:pic>
        <p:nvPicPr>
          <p:cNvPr id="4" name="Рисунок 3" descr="новая зеландия2.jpg"/>
          <p:cNvPicPr>
            <a:picLocks noChangeAspect="1"/>
          </p:cNvPicPr>
          <p:nvPr/>
        </p:nvPicPr>
        <p:blipFill>
          <a:blip r:embed="rId3" cstate="print"/>
          <a:srcRect t="9303" b="6976"/>
          <a:stretch>
            <a:fillRect/>
          </a:stretch>
        </p:blipFill>
        <p:spPr>
          <a:xfrm>
            <a:off x="4529668" y="3786190"/>
            <a:ext cx="4437060" cy="2786082"/>
          </a:xfrm>
          <a:prstGeom prst="rect">
            <a:avLst/>
          </a:prstGeom>
        </p:spPr>
      </p:pic>
      <p:pic>
        <p:nvPicPr>
          <p:cNvPr id="5" name="Рисунок 4" descr="новая зеландия7.jpg"/>
          <p:cNvPicPr>
            <a:picLocks noChangeAspect="1"/>
          </p:cNvPicPr>
          <p:nvPr/>
        </p:nvPicPr>
        <p:blipFill>
          <a:blip r:embed="rId4"/>
          <a:srcRect b="1765"/>
          <a:stretch>
            <a:fillRect/>
          </a:stretch>
        </p:blipFill>
        <p:spPr>
          <a:xfrm>
            <a:off x="214282" y="3786190"/>
            <a:ext cx="4265568" cy="2786082"/>
          </a:xfrm>
          <a:prstGeom prst="rect">
            <a:avLst/>
          </a:prstGeom>
        </p:spPr>
      </p:pic>
      <p:pic>
        <p:nvPicPr>
          <p:cNvPr id="6" name="Рисунок 5" descr="новая зеландия3.jpg"/>
          <p:cNvPicPr>
            <a:picLocks noChangeAspect="1"/>
          </p:cNvPicPr>
          <p:nvPr/>
        </p:nvPicPr>
        <p:blipFill>
          <a:blip r:embed="rId5"/>
          <a:srcRect t="2222"/>
          <a:stretch>
            <a:fillRect/>
          </a:stretch>
        </p:blipFill>
        <p:spPr>
          <a:xfrm>
            <a:off x="214281" y="571480"/>
            <a:ext cx="4286281" cy="3143272"/>
          </a:xfrm>
          <a:prstGeom prst="rect">
            <a:avLst/>
          </a:prstGeom>
        </p:spPr>
      </p:pic>
    </p:spTree>
  </p:cSld>
  <p:clrMapOvr>
    <a:masterClrMapping/>
  </p:clrMapOvr>
  <p:transition advClick="0" advTm="7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веция.jpg"/>
          <p:cNvPicPr>
            <a:picLocks noChangeAspect="1"/>
          </p:cNvPicPr>
          <p:nvPr/>
        </p:nvPicPr>
        <p:blipFill>
          <a:blip r:embed="rId2"/>
          <a:srcRect l="3846" t="7558" r="51282" b="4266"/>
          <a:stretch>
            <a:fillRect/>
          </a:stretch>
        </p:blipFill>
        <p:spPr>
          <a:xfrm>
            <a:off x="5786446" y="928670"/>
            <a:ext cx="2928958" cy="2928958"/>
          </a:xfrm>
          <a:prstGeom prst="rect">
            <a:avLst/>
          </a:prstGeom>
        </p:spPr>
      </p:pic>
      <p:pic>
        <p:nvPicPr>
          <p:cNvPr id="4" name="Рисунок 3" descr="швеция5.jpg"/>
          <p:cNvPicPr>
            <a:picLocks noChangeAspect="1"/>
          </p:cNvPicPr>
          <p:nvPr/>
        </p:nvPicPr>
        <p:blipFill>
          <a:blip r:embed="rId3"/>
          <a:srcRect r="4423" b="23164"/>
          <a:stretch>
            <a:fillRect/>
          </a:stretch>
        </p:blipFill>
        <p:spPr>
          <a:xfrm>
            <a:off x="285720" y="1000108"/>
            <a:ext cx="4857784" cy="2928959"/>
          </a:xfrm>
          <a:prstGeom prst="rect">
            <a:avLst/>
          </a:prstGeom>
        </p:spPr>
      </p:pic>
      <p:pic>
        <p:nvPicPr>
          <p:cNvPr id="5" name="Рисунок 4" descr="швеция1.jpg"/>
          <p:cNvPicPr>
            <a:picLocks noChangeAspect="1"/>
          </p:cNvPicPr>
          <p:nvPr/>
        </p:nvPicPr>
        <p:blipFill>
          <a:blip r:embed="rId4" cstate="print"/>
          <a:srcRect l="8544" r="3869" b="3869"/>
          <a:stretch>
            <a:fillRect/>
          </a:stretch>
        </p:blipFill>
        <p:spPr>
          <a:xfrm>
            <a:off x="5786446" y="4000504"/>
            <a:ext cx="2928958" cy="2571768"/>
          </a:xfrm>
          <a:prstGeom prst="rect">
            <a:avLst/>
          </a:prstGeom>
        </p:spPr>
      </p:pic>
      <p:pic>
        <p:nvPicPr>
          <p:cNvPr id="6" name="Рисунок 5" descr="швеция4.jpg"/>
          <p:cNvPicPr>
            <a:picLocks noChangeAspect="1"/>
          </p:cNvPicPr>
          <p:nvPr/>
        </p:nvPicPr>
        <p:blipFill>
          <a:blip r:embed="rId5"/>
          <a:srcRect b="16831"/>
          <a:stretch>
            <a:fillRect/>
          </a:stretch>
        </p:blipFill>
        <p:spPr>
          <a:xfrm>
            <a:off x="285720" y="4071942"/>
            <a:ext cx="4857784" cy="2525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17.4.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2.1</a:t>
            </a:r>
            <a:endParaRPr lang="ru-RU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Этот африканский национальный парк находится в кальдере потухшего вулкана, глубиной 610 м. Здесь 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асположено озеро Магади, знаменитое своей  популяцией фламинго. Кальдера уникальна тем, что за многие годы в ней образовалась своя собственная среда обитания для многих видов животных, которые не имеют возможности выбраться наружу.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Определите национальный парк и страну, в которой он расположен? </a:t>
            </a:r>
          </a:p>
          <a:p>
            <a:pPr algn="just"/>
            <a:r>
              <a:rPr lang="ru-RU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Национальные парки: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А) Нгоро-Нгоро; Б) Намиб-Науклуфт; В) Цаво; Г) Крюгера</a:t>
            </a:r>
          </a:p>
          <a:p>
            <a:pPr algn="just"/>
            <a:r>
              <a:rPr lang="ru-RU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Страны: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1) Кения; 2) Танзания; 3) Намибия; 4) ЮАР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Рисунок 5" descr="Ngorongoro_topo.jpg"/>
          <p:cNvPicPr>
            <a:picLocks noChangeAspect="1"/>
          </p:cNvPicPr>
          <p:nvPr/>
        </p:nvPicPr>
        <p:blipFill>
          <a:blip r:embed="rId2"/>
          <a:srcRect t="31994" b="24265"/>
          <a:stretch>
            <a:fillRect/>
          </a:stretch>
        </p:blipFill>
        <p:spPr bwMode="auto">
          <a:xfrm>
            <a:off x="0" y="2857496"/>
            <a:ext cx="914400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юар.jpg"/>
          <p:cNvPicPr>
            <a:picLocks noChangeAspect="1"/>
          </p:cNvPicPr>
          <p:nvPr/>
        </p:nvPicPr>
        <p:blipFill>
          <a:blip r:embed="rId2"/>
          <a:srcRect r="11538"/>
          <a:stretch>
            <a:fillRect/>
          </a:stretch>
        </p:blipFill>
        <p:spPr>
          <a:xfrm>
            <a:off x="857224" y="1071545"/>
            <a:ext cx="2786082" cy="2362113"/>
          </a:xfrm>
          <a:prstGeom prst="rect">
            <a:avLst/>
          </a:prstGeom>
        </p:spPr>
      </p:pic>
      <p:pic>
        <p:nvPicPr>
          <p:cNvPr id="4" name="Рисунок 3" descr="юар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071547"/>
            <a:ext cx="3571900" cy="2443931"/>
          </a:xfrm>
          <a:prstGeom prst="rect">
            <a:avLst/>
          </a:prstGeom>
        </p:spPr>
      </p:pic>
      <p:pic>
        <p:nvPicPr>
          <p:cNvPr id="5" name="Рисунок 4" descr="юар6.jpg"/>
          <p:cNvPicPr>
            <a:picLocks noChangeAspect="1"/>
          </p:cNvPicPr>
          <p:nvPr/>
        </p:nvPicPr>
        <p:blipFill>
          <a:blip r:embed="rId4"/>
          <a:srcRect t="8750" b="14375"/>
          <a:stretch>
            <a:fillRect/>
          </a:stretch>
        </p:blipFill>
        <p:spPr>
          <a:xfrm>
            <a:off x="857224" y="3571876"/>
            <a:ext cx="2786082" cy="3070703"/>
          </a:xfrm>
          <a:prstGeom prst="rect">
            <a:avLst/>
          </a:prstGeom>
        </p:spPr>
      </p:pic>
      <p:pic>
        <p:nvPicPr>
          <p:cNvPr id="6" name="Рисунок 5" descr="юар4.jpg"/>
          <p:cNvPicPr>
            <a:picLocks noChangeAspect="1"/>
          </p:cNvPicPr>
          <p:nvPr/>
        </p:nvPicPr>
        <p:blipFill>
          <a:blip r:embed="rId5"/>
          <a:srcRect l="3512" r="8689" b="10445"/>
          <a:stretch>
            <a:fillRect/>
          </a:stretch>
        </p:blipFill>
        <p:spPr>
          <a:xfrm>
            <a:off x="4500562" y="3643314"/>
            <a:ext cx="3571900" cy="29602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17.5.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енгрия.jpg"/>
          <p:cNvPicPr>
            <a:picLocks noChangeAspect="1"/>
          </p:cNvPicPr>
          <p:nvPr/>
        </p:nvPicPr>
        <p:blipFill>
          <a:blip r:embed="rId2"/>
          <a:srcRect t="11696" b="13450"/>
          <a:stretch>
            <a:fillRect/>
          </a:stretch>
        </p:blipFill>
        <p:spPr>
          <a:xfrm>
            <a:off x="357158" y="1071546"/>
            <a:ext cx="5025182" cy="2821177"/>
          </a:xfrm>
          <a:prstGeom prst="rect">
            <a:avLst/>
          </a:prstGeom>
        </p:spPr>
      </p:pic>
      <p:pic>
        <p:nvPicPr>
          <p:cNvPr id="4" name="Рисунок 3" descr="Венгрия1.jpg"/>
          <p:cNvPicPr>
            <a:picLocks noChangeAspect="1"/>
          </p:cNvPicPr>
          <p:nvPr/>
        </p:nvPicPr>
        <p:blipFill>
          <a:blip r:embed="rId3"/>
          <a:srcRect t="11023"/>
          <a:stretch>
            <a:fillRect/>
          </a:stretch>
        </p:blipFill>
        <p:spPr>
          <a:xfrm>
            <a:off x="357158" y="4095733"/>
            <a:ext cx="4143404" cy="2762267"/>
          </a:xfrm>
          <a:prstGeom prst="rect">
            <a:avLst/>
          </a:prstGeom>
        </p:spPr>
      </p:pic>
      <p:pic>
        <p:nvPicPr>
          <p:cNvPr id="5" name="Рисунок 4" descr="венгрия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071546"/>
            <a:ext cx="3071834" cy="2802502"/>
          </a:xfrm>
          <a:prstGeom prst="rect">
            <a:avLst/>
          </a:prstGeom>
        </p:spPr>
      </p:pic>
      <p:pic>
        <p:nvPicPr>
          <p:cNvPr id="6" name="Рисунок 5" descr="венгрия3.jpg"/>
          <p:cNvPicPr>
            <a:picLocks noChangeAspect="1"/>
          </p:cNvPicPr>
          <p:nvPr/>
        </p:nvPicPr>
        <p:blipFill>
          <a:blip r:embed="rId5"/>
          <a:srcRect b="7272"/>
          <a:stretch>
            <a:fillRect/>
          </a:stretch>
        </p:blipFill>
        <p:spPr>
          <a:xfrm>
            <a:off x="4857752" y="4125495"/>
            <a:ext cx="3929058" cy="27325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17.6.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ер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000108"/>
            <a:ext cx="4276266" cy="2408337"/>
          </a:xfrm>
          <a:prstGeom prst="rect">
            <a:avLst/>
          </a:prstGeom>
        </p:spPr>
      </p:pic>
      <p:pic>
        <p:nvPicPr>
          <p:cNvPr id="4" name="Рисунок 3" descr="перу1.jpg"/>
          <p:cNvPicPr>
            <a:picLocks noChangeAspect="1"/>
          </p:cNvPicPr>
          <p:nvPr/>
        </p:nvPicPr>
        <p:blipFill>
          <a:blip r:embed="rId3"/>
          <a:srcRect b="2760"/>
          <a:stretch>
            <a:fillRect/>
          </a:stretch>
        </p:blipFill>
        <p:spPr>
          <a:xfrm>
            <a:off x="4643438" y="3500438"/>
            <a:ext cx="4268040" cy="3071834"/>
          </a:xfrm>
          <a:prstGeom prst="rect">
            <a:avLst/>
          </a:prstGeom>
        </p:spPr>
      </p:pic>
      <p:pic>
        <p:nvPicPr>
          <p:cNvPr id="5" name="Рисунок 4" descr="перу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00108"/>
            <a:ext cx="4143372" cy="2755343"/>
          </a:xfrm>
          <a:prstGeom prst="rect">
            <a:avLst/>
          </a:prstGeom>
        </p:spPr>
      </p:pic>
      <p:pic>
        <p:nvPicPr>
          <p:cNvPr id="6" name="Рисунок 5" descr="перу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000504"/>
            <a:ext cx="4119570" cy="25618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17.7.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инляндия.jpg"/>
          <p:cNvPicPr>
            <a:picLocks noChangeAspect="1"/>
          </p:cNvPicPr>
          <p:nvPr/>
        </p:nvPicPr>
        <p:blipFill>
          <a:blip r:embed="rId2"/>
          <a:srcRect b="7894"/>
          <a:stretch>
            <a:fillRect/>
          </a:stretch>
        </p:blipFill>
        <p:spPr>
          <a:xfrm>
            <a:off x="293206" y="1000108"/>
            <a:ext cx="3929742" cy="2714644"/>
          </a:xfrm>
          <a:prstGeom prst="rect">
            <a:avLst/>
          </a:prstGeom>
        </p:spPr>
      </p:pic>
      <p:pic>
        <p:nvPicPr>
          <p:cNvPr id="4" name="Рисунок 3" descr="финляндия1.jpg"/>
          <p:cNvPicPr>
            <a:picLocks noChangeAspect="1"/>
          </p:cNvPicPr>
          <p:nvPr/>
        </p:nvPicPr>
        <p:blipFill>
          <a:blip r:embed="rId3"/>
          <a:srcRect l="14117" t="4704" b="5848"/>
          <a:stretch>
            <a:fillRect/>
          </a:stretch>
        </p:blipFill>
        <p:spPr>
          <a:xfrm>
            <a:off x="4572000" y="1000108"/>
            <a:ext cx="4000528" cy="2716969"/>
          </a:xfrm>
          <a:prstGeom prst="rect">
            <a:avLst/>
          </a:prstGeom>
        </p:spPr>
      </p:pic>
      <p:pic>
        <p:nvPicPr>
          <p:cNvPr id="5" name="Рисунок 4" descr="финляндия5.jpg"/>
          <p:cNvPicPr>
            <a:picLocks noChangeAspect="1"/>
          </p:cNvPicPr>
          <p:nvPr/>
        </p:nvPicPr>
        <p:blipFill>
          <a:blip r:embed="rId4"/>
          <a:srcRect l="4943" t="2500" r="5882" b="13750"/>
          <a:stretch>
            <a:fillRect/>
          </a:stretch>
        </p:blipFill>
        <p:spPr>
          <a:xfrm>
            <a:off x="285720" y="3878683"/>
            <a:ext cx="3929090" cy="2771043"/>
          </a:xfrm>
          <a:prstGeom prst="rect">
            <a:avLst/>
          </a:prstGeom>
        </p:spPr>
      </p:pic>
      <p:pic>
        <p:nvPicPr>
          <p:cNvPr id="6" name="Рисунок 5" descr="финляндия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199" y="3860218"/>
            <a:ext cx="3969329" cy="27834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17.8.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страну по рисункам на слайде.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18.1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Распределите горные вершины по их абсолютной высоте: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1 - 4620 м; 2 - 4509 м; 3 - 4165 м; 4 - 2654 м; 5 - 2037 м; 6 - 1895 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928670"/>
            <a:ext cx="28575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43702" y="6072206"/>
            <a:ext cx="1692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Рас-Дашен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1538" y="6072206"/>
            <a:ext cx="1133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Белуха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57620" y="6072206"/>
            <a:ext cx="1432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Народная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86512" y="3071810"/>
            <a:ext cx="238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Герлаховски-Штит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29058" y="3071810"/>
            <a:ext cx="1306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Митчелл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28662" y="3071810"/>
            <a:ext cx="1300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Тубкаль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17091"/>
          <a:stretch>
            <a:fillRect/>
          </a:stretch>
        </p:blipFill>
        <p:spPr bwMode="auto">
          <a:xfrm>
            <a:off x="3214678" y="928670"/>
            <a:ext cx="27261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679"/>
          <a:stretch>
            <a:fillRect/>
          </a:stretch>
        </p:blipFill>
        <p:spPr bwMode="auto">
          <a:xfrm>
            <a:off x="6101115" y="928670"/>
            <a:ext cx="278097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6024" r="9639"/>
          <a:stretch>
            <a:fillRect/>
          </a:stretch>
        </p:blipFill>
        <p:spPr bwMode="auto">
          <a:xfrm>
            <a:off x="214282" y="3857628"/>
            <a:ext cx="2857488" cy="222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8108" t="3153" r="14925" b="2181"/>
          <a:stretch>
            <a:fillRect/>
          </a:stretch>
        </p:blipFill>
        <p:spPr bwMode="auto">
          <a:xfrm>
            <a:off x="3214678" y="3857628"/>
            <a:ext cx="280082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6811" r="4644"/>
          <a:stretch>
            <a:fillRect/>
          </a:stretch>
        </p:blipFill>
        <p:spPr bwMode="auto">
          <a:xfrm>
            <a:off x="6143636" y="3857628"/>
            <a:ext cx="2786050" cy="22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18.2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Распределите горные вершины по их абсолютной высоте: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1 - 8848 м; 2 - 8611 м; 3 - 7708 м; 4 - 7439 м; 5 - 5642 м; 6 - 5604 м.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57950" y="6000768"/>
            <a:ext cx="1841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Джомолунгма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0100" y="6000768"/>
            <a:ext cx="1420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Тиричмир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2" y="6000768"/>
            <a:ext cx="1116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Чогори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00892" y="3143248"/>
            <a:ext cx="1269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Эльбрус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57620" y="3143248"/>
            <a:ext cx="1453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Демавенд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24" y="3071810"/>
            <a:ext cx="1451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пик Победы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630" r="3692" b="3226"/>
          <a:stretch>
            <a:fillRect/>
          </a:stretch>
        </p:blipFill>
        <p:spPr bwMode="auto">
          <a:xfrm>
            <a:off x="285720" y="928669"/>
            <a:ext cx="2714644" cy="216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886" r="4722"/>
          <a:stretch>
            <a:fillRect/>
          </a:stretch>
        </p:blipFill>
        <p:spPr bwMode="auto">
          <a:xfrm>
            <a:off x="3286116" y="928670"/>
            <a:ext cx="2643206" cy="219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2500" r="7499"/>
          <a:stretch>
            <a:fillRect/>
          </a:stretch>
        </p:blipFill>
        <p:spPr bwMode="auto">
          <a:xfrm>
            <a:off x="6215074" y="928670"/>
            <a:ext cx="26640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11507" r="10812"/>
          <a:stretch>
            <a:fillRect/>
          </a:stretch>
        </p:blipFill>
        <p:spPr bwMode="auto">
          <a:xfrm>
            <a:off x="285720" y="3792596"/>
            <a:ext cx="2857520" cy="217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b="11425"/>
          <a:stretch>
            <a:fillRect/>
          </a:stretch>
        </p:blipFill>
        <p:spPr bwMode="auto">
          <a:xfrm>
            <a:off x="3428992" y="3786190"/>
            <a:ext cx="18758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3786190"/>
            <a:ext cx="3278860" cy="220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18.3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Распределите горные вершины по их абсолютной высоте: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1 - 7719 м; 2 - 6960 м; 3 - 4807 м; 4 - 4399 м; 5 - 2914 м; 6 - 2469 м.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00826" y="6286520"/>
            <a:ext cx="1853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Корно-Гранде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0100" y="6286520"/>
            <a:ext cx="11494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Элберт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0430" y="6286520"/>
            <a:ext cx="1861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Галлхёпигген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15140" y="3286124"/>
            <a:ext cx="1443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Аконкагуа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0496" y="3286124"/>
            <a:ext cx="1086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Конгур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7224" y="3286124"/>
            <a:ext cx="1333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г. Монблан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0762" r="2769"/>
          <a:stretch>
            <a:fillRect/>
          </a:stretch>
        </p:blipFill>
        <p:spPr bwMode="auto">
          <a:xfrm>
            <a:off x="285720" y="928670"/>
            <a:ext cx="2714644" cy="236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2821" r="7691"/>
          <a:stretch>
            <a:fillRect/>
          </a:stretch>
        </p:blipFill>
        <p:spPr bwMode="auto">
          <a:xfrm>
            <a:off x="3143240" y="928670"/>
            <a:ext cx="2810818" cy="235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8507" t="2768" r="12097" b="5597"/>
          <a:stretch>
            <a:fillRect/>
          </a:stretch>
        </p:blipFill>
        <p:spPr bwMode="auto">
          <a:xfrm>
            <a:off x="6126295" y="928670"/>
            <a:ext cx="2731986" cy="236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2195" r="7317"/>
          <a:stretch>
            <a:fillRect/>
          </a:stretch>
        </p:blipFill>
        <p:spPr bwMode="auto">
          <a:xfrm>
            <a:off x="285720" y="3857628"/>
            <a:ext cx="2643206" cy="246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11368" r="10253"/>
          <a:stretch>
            <a:fillRect/>
          </a:stretch>
        </p:blipFill>
        <p:spPr bwMode="auto">
          <a:xfrm>
            <a:off x="3071802" y="3857628"/>
            <a:ext cx="2928958" cy="247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 l="16071" r="2500"/>
          <a:stretch>
            <a:fillRect/>
          </a:stretch>
        </p:blipFill>
        <p:spPr bwMode="auto">
          <a:xfrm>
            <a:off x="6143636" y="3857628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19.1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достопримечательностями Беларуси: 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А) Коссовский замок; Б) Ружанский замок; В) Лидский замок; Г) Несвижский замок.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69" y="1000108"/>
            <a:ext cx="43434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9333"/>
          <a:stretch>
            <a:fillRect/>
          </a:stretch>
        </p:blipFill>
        <p:spPr bwMode="auto">
          <a:xfrm>
            <a:off x="4857752" y="1000108"/>
            <a:ext cx="39921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b="4931"/>
          <a:stretch>
            <a:fillRect/>
          </a:stretch>
        </p:blipFill>
        <p:spPr bwMode="auto">
          <a:xfrm>
            <a:off x="4857752" y="4000504"/>
            <a:ext cx="400277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168" y="4000504"/>
            <a:ext cx="435118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282" y="4000504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57752" y="4000504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4282" y="1000108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57752" y="100010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19.2.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достопримечательностями Беларуси:  А) Кревский замок; Б) Новогрудский замок; В) Гольшанский замок; Г) Мирский замок.</a:t>
            </a:r>
            <a:endParaRPr lang="ru-RU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385762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00562" y="385762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857232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00562" y="857232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214842" cy="280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16799"/>
          <a:stretch>
            <a:fillRect/>
          </a:stretch>
        </p:blipFill>
        <p:spPr bwMode="auto">
          <a:xfrm>
            <a:off x="285720" y="3857628"/>
            <a:ext cx="4214842" cy="263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953" t="10289" r="7359" b="9783"/>
          <a:stretch>
            <a:fillRect/>
          </a:stretch>
        </p:blipFill>
        <p:spPr bwMode="auto">
          <a:xfrm>
            <a:off x="4786314" y="857232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t="878" r="4945" b="19642"/>
          <a:stretch>
            <a:fillRect/>
          </a:stretch>
        </p:blipFill>
        <p:spPr bwMode="auto">
          <a:xfrm>
            <a:off x="4786314" y="3857628"/>
            <a:ext cx="4214842" cy="264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19.3.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Установите соответствие между достопримечательностями Беларуси: А) Коложская церковь; Б) Жировичский монастырь; В) Свято-Никольский монастырь; Г) Софийский собор.</a:t>
            </a:r>
            <a:endParaRPr lang="ru-RU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2844" y="421481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00562" y="421481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2844" y="928670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00562" y="92867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10000"/>
          <a:stretch>
            <a:fillRect/>
          </a:stretch>
        </p:blipFill>
        <p:spPr bwMode="auto">
          <a:xfrm>
            <a:off x="428595" y="928670"/>
            <a:ext cx="395409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r="9959"/>
          <a:stretch>
            <a:fillRect/>
          </a:stretch>
        </p:blipFill>
        <p:spPr bwMode="auto">
          <a:xfrm>
            <a:off x="4786046" y="928670"/>
            <a:ext cx="395834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r="2423" b="10306"/>
          <a:stretch>
            <a:fillRect/>
          </a:stretch>
        </p:blipFill>
        <p:spPr bwMode="auto">
          <a:xfrm>
            <a:off x="428596" y="4214818"/>
            <a:ext cx="3974552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 l="3125" t="5081" r="6473" b="14730"/>
          <a:stretch>
            <a:fillRect/>
          </a:stretch>
        </p:blipFill>
        <p:spPr bwMode="auto">
          <a:xfrm>
            <a:off x="4786314" y="4214818"/>
            <a:ext cx="397571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2.2</a:t>
            </a:r>
          </a:p>
          <a:p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lang="ru-RU" dirty="0">
                <a:latin typeface="Arial" pitchFamily="34" charset="0"/>
                <a:ea typeface="Calibri" pitchFamily="34" charset="0"/>
                <a:cs typeface="Arial" pitchFamily="34" charset="0"/>
              </a:rPr>
              <a:t>этой реке расположена одна из столиц азиатских государств. По реке до столицы (175 км) могут подниматься морские суда. Название реки с местного языка переводится как «Красная река». Воды реки используются в основном для орошения рисовых полей. Назовите </a:t>
            </a:r>
            <a:r>
              <a:rPr lang="ru-RU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реку и столицу.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Рисунок 4" descr="750px-31HongheRiverValley.jpg"/>
          <p:cNvPicPr>
            <a:picLocks noChangeAspect="1"/>
          </p:cNvPicPr>
          <p:nvPr/>
        </p:nvPicPr>
        <p:blipFill>
          <a:blip r:embed="rId2"/>
          <a:srcRect t="12500" b="10416"/>
          <a:stretch>
            <a:fillRect/>
          </a:stretch>
        </p:blipFill>
        <p:spPr bwMode="auto">
          <a:xfrm>
            <a:off x="0" y="1571625"/>
            <a:ext cx="91360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20.1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Первая метеорологическая станция на территории Беларуси была организована в: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Могилеве; Б) Гомеле; В) Витебске; Г) Минске; Д) Бресте; Е) Гродно.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Стационарные исследования природы в 18 - 19 века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71546"/>
            <a:ext cx="6304667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20.2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Первый гидрологический пост на территории Беларуси был организован в: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Могилеве; Б) Гомеле; В) Витебске; Г) Минске; Д) Бресте; Е) Гродно.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Стационарные исследования природы в 18 - 19 века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00108"/>
            <a:ext cx="6304667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20.3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Старейшим каналом на территории Беларуси является: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Березинская водная система; Б) Огинский канал; В) Августовский канал;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Г) Днепровско-Бугский канал; Д) Вилейско-Минская водная система.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Стационарные исследования природы в 18 - 19 века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142984"/>
            <a:ext cx="6304667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21.1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Соотнесите озера Беларуси с административными районами, в которых они расположены: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Мядельский; Б) Верхнедвинский; В) Житковичский; Г) Браславский;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Ивацевичский; Е) Чашникский.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7812" t="19429" r="51172" b="19168"/>
          <a:stretch>
            <a:fillRect/>
          </a:stretch>
        </p:blipFill>
        <p:spPr bwMode="auto">
          <a:xfrm>
            <a:off x="6715140" y="4143380"/>
            <a:ext cx="209963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72330" y="6488668"/>
            <a:ext cx="1331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Нарочь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Освейское.png"/>
          <p:cNvPicPr>
            <a:picLocks noChangeAspect="1"/>
          </p:cNvPicPr>
          <p:nvPr/>
        </p:nvPicPr>
        <p:blipFill>
          <a:blip r:embed="rId3">
            <a:lum bright="-19000" contrast="48000"/>
          </a:blip>
          <a:stretch>
            <a:fillRect/>
          </a:stretch>
        </p:blipFill>
        <p:spPr>
          <a:xfrm>
            <a:off x="2928926" y="4143380"/>
            <a:ext cx="3462324" cy="236153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57620" y="6488668"/>
            <a:ext cx="1692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Освейское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Червоное.png"/>
          <p:cNvPicPr>
            <a:picLocks noChangeAspect="1"/>
          </p:cNvPicPr>
          <p:nvPr/>
        </p:nvPicPr>
        <p:blipFill>
          <a:blip r:embed="rId4">
            <a:lum bright="-30000" contrast="58000"/>
          </a:blip>
          <a:srcRect r="3530"/>
          <a:stretch>
            <a:fillRect/>
          </a:stretch>
        </p:blipFill>
        <p:spPr>
          <a:xfrm>
            <a:off x="6072198" y="1714488"/>
            <a:ext cx="2786082" cy="1928826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15140" y="3643314"/>
            <a:ext cx="1588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Червоное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Лукомльское.png"/>
          <p:cNvPicPr>
            <a:picLocks noChangeAspect="1"/>
          </p:cNvPicPr>
          <p:nvPr/>
        </p:nvPicPr>
        <p:blipFill>
          <a:blip r:embed="rId5">
            <a:lum bright="-31000" contrast="50000"/>
          </a:blip>
          <a:srcRect t="1387" b="1981"/>
          <a:stretch>
            <a:fillRect/>
          </a:stretch>
        </p:blipFill>
        <p:spPr>
          <a:xfrm>
            <a:off x="500034" y="4143380"/>
            <a:ext cx="2143140" cy="2357454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2910" y="6488668"/>
            <a:ext cx="168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Лукомское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Дривяты.png"/>
          <p:cNvPicPr>
            <a:picLocks noChangeAspect="1"/>
          </p:cNvPicPr>
          <p:nvPr/>
        </p:nvPicPr>
        <p:blipFill>
          <a:blip r:embed="rId6">
            <a:lum bright="-27000" contrast="52000"/>
          </a:blip>
          <a:srcRect b="3704"/>
          <a:stretch>
            <a:fillRect/>
          </a:stretch>
        </p:blipFill>
        <p:spPr>
          <a:xfrm>
            <a:off x="3286116" y="1714488"/>
            <a:ext cx="2533220" cy="1928826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86182" y="3643314"/>
            <a:ext cx="14763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Дривяты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Выгонощанское.png"/>
          <p:cNvPicPr>
            <a:picLocks noChangeAspect="1"/>
          </p:cNvPicPr>
          <p:nvPr/>
        </p:nvPicPr>
        <p:blipFill>
          <a:blip r:embed="rId7">
            <a:lum bright="-21000" contrast="52000"/>
          </a:blip>
          <a:stretch>
            <a:fillRect/>
          </a:stretch>
        </p:blipFill>
        <p:spPr>
          <a:xfrm>
            <a:off x="428596" y="1714488"/>
            <a:ext cx="2567334" cy="1928826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71472" y="3643314"/>
            <a:ext cx="2250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Выгонощанское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21.2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Соотнесите озера Беларуси с административными районами, в которых они расположены: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Браславский; Б) Глубокский; В) Поставский; Г) Ушачский; Д) Крупский;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Россонский.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72264" y="6488668"/>
            <a:ext cx="1539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Нещердо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43372" y="6488668"/>
            <a:ext cx="1246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Троща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43636" y="3786190"/>
            <a:ext cx="2168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Волосо Южное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85852" y="6488668"/>
            <a:ext cx="1305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Болдук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14414" y="3786190"/>
            <a:ext cx="12982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Долгое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929058" y="3786190"/>
            <a:ext cx="134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Селява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Долгое.png"/>
          <p:cNvPicPr>
            <a:picLocks noChangeAspect="1"/>
          </p:cNvPicPr>
          <p:nvPr/>
        </p:nvPicPr>
        <p:blipFill>
          <a:blip r:embed="rId2">
            <a:lum bright="-24000" contrast="47000"/>
          </a:blip>
          <a:stretch>
            <a:fillRect/>
          </a:stretch>
        </p:blipFill>
        <p:spPr>
          <a:xfrm>
            <a:off x="928662" y="1498243"/>
            <a:ext cx="2000264" cy="2216509"/>
          </a:xfrm>
          <a:prstGeom prst="rect">
            <a:avLst/>
          </a:prstGeom>
        </p:spPr>
      </p:pic>
      <p:pic>
        <p:nvPicPr>
          <p:cNvPr id="23" name="Рисунок 22" descr="Волосо Южное.png"/>
          <p:cNvPicPr>
            <a:picLocks noChangeAspect="1"/>
          </p:cNvPicPr>
          <p:nvPr/>
        </p:nvPicPr>
        <p:blipFill>
          <a:blip r:embed="rId3">
            <a:lum bright="-24000" contrast="64000"/>
          </a:blip>
          <a:stretch>
            <a:fillRect/>
          </a:stretch>
        </p:blipFill>
        <p:spPr>
          <a:xfrm>
            <a:off x="5857884" y="1571612"/>
            <a:ext cx="2790326" cy="2143140"/>
          </a:xfrm>
          <a:prstGeom prst="rect">
            <a:avLst/>
          </a:prstGeom>
        </p:spPr>
      </p:pic>
      <p:pic>
        <p:nvPicPr>
          <p:cNvPr id="24" name="Рисунок 23" descr="Болдук.png"/>
          <p:cNvPicPr>
            <a:picLocks noChangeAspect="1"/>
          </p:cNvPicPr>
          <p:nvPr/>
        </p:nvPicPr>
        <p:blipFill>
          <a:blip r:embed="rId4">
            <a:lum bright="-19000" contrast="48000"/>
          </a:blip>
          <a:stretch>
            <a:fillRect/>
          </a:stretch>
        </p:blipFill>
        <p:spPr>
          <a:xfrm>
            <a:off x="642910" y="4214818"/>
            <a:ext cx="2630650" cy="2214578"/>
          </a:xfrm>
          <a:prstGeom prst="rect">
            <a:avLst/>
          </a:prstGeom>
        </p:spPr>
      </p:pic>
      <p:pic>
        <p:nvPicPr>
          <p:cNvPr id="25" name="Рисунок 24" descr="Трощ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0" y="4214818"/>
            <a:ext cx="1857388" cy="2220227"/>
          </a:xfrm>
          <a:prstGeom prst="rect">
            <a:avLst/>
          </a:prstGeom>
        </p:spPr>
      </p:pic>
      <p:pic>
        <p:nvPicPr>
          <p:cNvPr id="16" name="Рисунок 15" descr="Селява.png"/>
          <p:cNvPicPr>
            <a:picLocks noChangeAspect="1"/>
          </p:cNvPicPr>
          <p:nvPr/>
        </p:nvPicPr>
        <p:blipFill>
          <a:blip r:embed="rId6">
            <a:lum bright="-22000" contrast="45000"/>
          </a:blip>
          <a:srcRect t="7787"/>
          <a:stretch>
            <a:fillRect/>
          </a:stretch>
        </p:blipFill>
        <p:spPr>
          <a:xfrm>
            <a:off x="3786182" y="1470082"/>
            <a:ext cx="1571636" cy="2233392"/>
          </a:xfrm>
          <a:prstGeom prst="rect">
            <a:avLst/>
          </a:prstGeom>
        </p:spPr>
      </p:pic>
      <p:pic>
        <p:nvPicPr>
          <p:cNvPr id="18" name="Рисунок 17" descr="Нещердо.png"/>
          <p:cNvPicPr>
            <a:picLocks noChangeAspect="1"/>
          </p:cNvPicPr>
          <p:nvPr/>
        </p:nvPicPr>
        <p:blipFill>
          <a:blip r:embed="rId7">
            <a:lum bright="-23000" contrast="49000"/>
          </a:blip>
          <a:stretch>
            <a:fillRect/>
          </a:stretch>
        </p:blipFill>
        <p:spPr>
          <a:xfrm>
            <a:off x="6357950" y="4214818"/>
            <a:ext cx="2000264" cy="2252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21.3</a:t>
            </a:r>
            <a:r>
              <a:rPr lang="ru-RU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Соотнесите озера Беларуси с административными районами, в которых они расположены: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Браславский; Б) Глубокский; В) Мядельский; Г) Ушачский; Д) Верхнедвинский;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Городокский.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16" y="6488668"/>
            <a:ext cx="1196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Лисно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29124" y="6488668"/>
            <a:ext cx="1074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Ричи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16" y="3714752"/>
            <a:ext cx="1211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Свирь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2976" y="6488668"/>
            <a:ext cx="1454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Лосвидо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2910" y="3714752"/>
            <a:ext cx="1514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Гиньково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714744" y="3714752"/>
            <a:ext cx="1464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оз. Отолово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Ричи.png"/>
          <p:cNvPicPr>
            <a:picLocks noChangeAspect="1"/>
          </p:cNvPicPr>
          <p:nvPr/>
        </p:nvPicPr>
        <p:blipFill>
          <a:blip r:embed="rId2">
            <a:lum bright="-23000" contrast="48000"/>
          </a:blip>
          <a:stretch>
            <a:fillRect/>
          </a:stretch>
        </p:blipFill>
        <p:spPr>
          <a:xfrm>
            <a:off x="3571868" y="4143380"/>
            <a:ext cx="2714644" cy="2336954"/>
          </a:xfrm>
          <a:prstGeom prst="rect">
            <a:avLst/>
          </a:prstGeom>
        </p:spPr>
      </p:pic>
      <p:pic>
        <p:nvPicPr>
          <p:cNvPr id="22" name="Рисунок 21" descr="Гиньково.png"/>
          <p:cNvPicPr>
            <a:picLocks noChangeAspect="1"/>
          </p:cNvPicPr>
          <p:nvPr/>
        </p:nvPicPr>
        <p:blipFill>
          <a:blip r:embed="rId3">
            <a:lum bright="-23000" contrast="50000"/>
          </a:blip>
          <a:stretch>
            <a:fillRect/>
          </a:stretch>
        </p:blipFill>
        <p:spPr>
          <a:xfrm>
            <a:off x="642910" y="1571612"/>
            <a:ext cx="1490188" cy="2088924"/>
          </a:xfrm>
          <a:prstGeom prst="rect">
            <a:avLst/>
          </a:prstGeom>
        </p:spPr>
      </p:pic>
      <p:pic>
        <p:nvPicPr>
          <p:cNvPr id="26" name="Рисунок 25" descr="Свирь.png"/>
          <p:cNvPicPr>
            <a:picLocks noChangeAspect="1"/>
          </p:cNvPicPr>
          <p:nvPr/>
        </p:nvPicPr>
        <p:blipFill>
          <a:blip r:embed="rId4">
            <a:lum bright="-24000" contrast="58000"/>
          </a:blip>
          <a:stretch>
            <a:fillRect/>
          </a:stretch>
        </p:blipFill>
        <p:spPr>
          <a:xfrm>
            <a:off x="6357950" y="1500174"/>
            <a:ext cx="2088810" cy="2210419"/>
          </a:xfrm>
          <a:prstGeom prst="rect">
            <a:avLst/>
          </a:prstGeom>
        </p:spPr>
      </p:pic>
      <p:pic>
        <p:nvPicPr>
          <p:cNvPr id="27" name="Рисунок 26" descr="Отолово.png"/>
          <p:cNvPicPr>
            <a:picLocks noChangeAspect="1"/>
          </p:cNvPicPr>
          <p:nvPr/>
        </p:nvPicPr>
        <p:blipFill>
          <a:blip r:embed="rId5">
            <a:lum bright="-20000" contrast="42000"/>
          </a:blip>
          <a:srcRect l="8588"/>
          <a:stretch>
            <a:fillRect/>
          </a:stretch>
        </p:blipFill>
        <p:spPr>
          <a:xfrm>
            <a:off x="2714612" y="1785926"/>
            <a:ext cx="3400556" cy="1888410"/>
          </a:xfrm>
          <a:prstGeom prst="rect">
            <a:avLst/>
          </a:prstGeom>
        </p:spPr>
      </p:pic>
      <p:pic>
        <p:nvPicPr>
          <p:cNvPr id="29" name="Рисунок 28" descr="Лисно.png"/>
          <p:cNvPicPr>
            <a:picLocks noChangeAspect="1"/>
          </p:cNvPicPr>
          <p:nvPr/>
        </p:nvPicPr>
        <p:blipFill>
          <a:blip r:embed="rId6">
            <a:lum bright="-21000" contrast="50000"/>
          </a:blip>
          <a:stretch>
            <a:fillRect/>
          </a:stretch>
        </p:blipFill>
        <p:spPr>
          <a:xfrm>
            <a:off x="6691122" y="4143380"/>
            <a:ext cx="1517376" cy="2286004"/>
          </a:xfrm>
          <a:prstGeom prst="rect">
            <a:avLst/>
          </a:prstGeom>
        </p:spPr>
      </p:pic>
      <p:pic>
        <p:nvPicPr>
          <p:cNvPr id="30" name="Рисунок 29" descr="Лосвидо.png"/>
          <p:cNvPicPr>
            <a:picLocks noChangeAspect="1"/>
          </p:cNvPicPr>
          <p:nvPr/>
        </p:nvPicPr>
        <p:blipFill>
          <a:blip r:embed="rId7">
            <a:lum bright="-21000" contrast="43000"/>
          </a:blip>
          <a:stretch>
            <a:fillRect/>
          </a:stretch>
        </p:blipFill>
        <p:spPr>
          <a:xfrm>
            <a:off x="500034" y="4214818"/>
            <a:ext cx="2714634" cy="224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22.1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Распространение какого оледенения показано на слайде: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Поозерского; Б) Сожского; В) Днепровского; Г) Березинского; Д) Наревского?</a:t>
            </a:r>
            <a:endParaRPr lang="ru-RU" dirty="0"/>
          </a:p>
        </p:txBody>
      </p:sp>
      <p:pic>
        <p:nvPicPr>
          <p:cNvPr id="5" name="Рисунок 4" descr="Границы ледников.png"/>
          <p:cNvPicPr>
            <a:picLocks noChangeAspect="1"/>
          </p:cNvPicPr>
          <p:nvPr/>
        </p:nvPicPr>
        <p:blipFill>
          <a:blip r:embed="rId2"/>
          <a:srcRect l="50000" t="14473"/>
          <a:stretch>
            <a:fillRect/>
          </a:stretch>
        </p:blipFill>
        <p:spPr>
          <a:xfrm>
            <a:off x="1785918" y="1285861"/>
            <a:ext cx="5599844" cy="471490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22.2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Распространение какого оледенения показано на слайде: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Поозерского; Б) Сожского; В) Днепровского; Г) Березинского; Д) Наревского?</a:t>
            </a:r>
            <a:endParaRPr lang="ru-RU" dirty="0"/>
          </a:p>
        </p:txBody>
      </p:sp>
      <p:pic>
        <p:nvPicPr>
          <p:cNvPr id="5" name="Рисунок 4" descr="Границы ледников.png"/>
          <p:cNvPicPr>
            <a:picLocks noChangeAspect="1"/>
          </p:cNvPicPr>
          <p:nvPr/>
        </p:nvPicPr>
        <p:blipFill>
          <a:blip r:embed="rId2"/>
          <a:srcRect t="14473" r="50000"/>
          <a:stretch>
            <a:fillRect/>
          </a:stretch>
        </p:blipFill>
        <p:spPr>
          <a:xfrm>
            <a:off x="1857356" y="1428736"/>
            <a:ext cx="5391162" cy="453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спределение осадков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9" y="1280397"/>
            <a:ext cx="6357981" cy="5468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23.1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Самым увлажненным местом Беларуси является: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Ошмянская возвышенность; Б) Лидская равнина; В) Браславские гряды;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Г) Новогрудская возвышенность; Д) Гродненская возвышенность.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чвы Беларуси.png"/>
          <p:cNvPicPr>
            <a:picLocks noChangeAspect="1"/>
          </p:cNvPicPr>
          <p:nvPr/>
        </p:nvPicPr>
        <p:blipFill>
          <a:blip r:embed="rId2"/>
          <a:srcRect t="16489"/>
          <a:stretch>
            <a:fillRect/>
          </a:stretch>
        </p:blipFill>
        <p:spPr>
          <a:xfrm>
            <a:off x="1138237" y="1928802"/>
            <a:ext cx="6867525" cy="3738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23.2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Выберите самую плодородную почву в Беларуси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3.1.</a:t>
            </a:r>
            <a:r>
              <a:rPr lang="ru-RU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называется механическое разрушение берегов морей, озёр, рек, крупных водохранилищ под действием волн и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прибоя: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корразия; Б) суффозия; В) абразия; Г) интрузия?  </a:t>
            </a:r>
            <a:endParaRPr lang="ru-RU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Содержимое 5" descr="nicha.jpg"/>
          <p:cNvPicPr>
            <a:picLocks noChangeAspect="1"/>
          </p:cNvPicPr>
          <p:nvPr/>
        </p:nvPicPr>
        <p:blipFill>
          <a:blip r:embed="rId2"/>
          <a:srcRect t="6976"/>
          <a:stretch>
            <a:fillRect/>
          </a:stretch>
        </p:blipFill>
        <p:spPr bwMode="auto">
          <a:xfrm>
            <a:off x="0" y="1000125"/>
            <a:ext cx="4500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5" descr="unnamed.jpg"/>
          <p:cNvPicPr>
            <a:picLocks noChangeAspect="1"/>
          </p:cNvPicPr>
          <p:nvPr/>
        </p:nvPicPr>
        <p:blipFill>
          <a:blip r:embed="rId3"/>
          <a:srcRect b="7787"/>
          <a:stretch>
            <a:fillRect/>
          </a:stretch>
        </p:blipFill>
        <p:spPr bwMode="auto">
          <a:xfrm>
            <a:off x="4500563" y="1000125"/>
            <a:ext cx="46434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Содержимое 3" descr="Ireland_cliffs_of_moher2.jpg"/>
          <p:cNvPicPr>
            <a:picLocks noChangeAspect="1"/>
          </p:cNvPicPr>
          <p:nvPr/>
        </p:nvPicPr>
        <p:blipFill>
          <a:blip r:embed="rId4"/>
          <a:srcRect t="5180" b="20741"/>
          <a:stretch>
            <a:fillRect/>
          </a:stretch>
        </p:blipFill>
        <p:spPr bwMode="auto">
          <a:xfrm>
            <a:off x="1885950" y="3857625"/>
            <a:ext cx="54006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2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pp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1000108"/>
            <a:ext cx="4969206" cy="5583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24.1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по контурам природоохранную территорию Беларуси: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Национальный парк Браславские озера;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Березинский биосферный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Полесский радиационно-экологический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Национальный парк Беловежская пуща;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Национальный парк Нарочанский;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Национальный парк Припятский.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24.2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по контурам природоохранную территорию Беларуси: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Национальный парк Браславские озера;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Березинский биосферный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Полесский радиационно-экологический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Национальный парк Беловежская пуща;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Национальный парк Нарочанский;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Национальный парк Припятский.</a:t>
            </a:r>
            <a:endParaRPr lang="ru-RU" dirty="0"/>
          </a:p>
        </p:txBody>
      </p:sp>
      <p:pic>
        <p:nvPicPr>
          <p:cNvPr id="9" name="Рисунок 8" descr="bere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46" y="642918"/>
            <a:ext cx="3146095" cy="6053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24.3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по контурам природоохранную территорию Беларуси: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Национальный парк Браславские озера;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Березинский биосферный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Полесский радиационно-экологический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Национальный парк Беловежская пуща;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Национальный парк Нарочанский;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Национальный парк Припятский.</a:t>
            </a:r>
            <a:endParaRPr lang="ru-RU" dirty="0"/>
          </a:p>
        </p:txBody>
      </p:sp>
      <p:pic>
        <p:nvPicPr>
          <p:cNvPr id="7" name="Рисунок 6" descr="460007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500306"/>
            <a:ext cx="5647172" cy="3743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24.4</a:t>
            </a:r>
            <a:endParaRPr lang="ru-RU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Определите по контурам природоохранную территорию Беларуси: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А) Национальный парк Браславские озера;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Б) Березинский биосферный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В) Полесский радиационно-экологический заповедник;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Г) Национальный парк Беловежская пуща;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Д) Национальный парк Нарочанский;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Е) Национальный парк Припятский.</a:t>
            </a:r>
            <a:endParaRPr lang="ru-RU" dirty="0"/>
          </a:p>
        </p:txBody>
      </p:sp>
      <p:pic>
        <p:nvPicPr>
          <p:cNvPr id="7" name="Рисунок 6" descr="bras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552695"/>
            <a:ext cx="4000528" cy="373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25.1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зовите тектоническую структуру в пределах которой обнаружены Околовское и Новоселковское месторождения железной руды: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Белорусская антеклиза; Б) Украинский щит; В) Микашевичско-Житковичский выступ; Г) Припятский прогиб; Д) Воронежская антеклиза; Е) Оршанская впадина.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Тектоническая карта Беларус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6871049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25.2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зовите тектоническую структуру в пределах которой обнаружены Старобинское и Петриковское месторождения калийной соли: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Белорусская антеклиза; Б) Украинский щит; В) Микашевичско-Житковичский выступ; Г) Припятский прогиб; Д) Воронежская антеклиза; Е) Оршанская впадина.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Тектоническая карта Беларус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6871049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25.3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зовите тектоническую структуру в пределах которой обнаружено Глушковичское месторождение строительного камня: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Белорусская антеклиза; Б) Украинский щит; В) Микашевичско-Житковичский выступ; Г) Припятский прогиб; Д) Воронежская антеклиза; Е) Оршанская впадина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Тектоническая карта Беларус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6871049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25.4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На зовите тектоническую структуру в пределах которой обнаружено Рубовское месторождение доломита: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Белорусская антеклиза; Б) Украинский щит; В) Микашевичско-Житковичский выступ; Г) Припятский прогиб; Д) Воронежская антеклиза; Е) Оршанская впадина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Тектоническая карта Беларус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6871049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 25.5</a:t>
            </a:r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На зовите тектоническую структуру в пределах которой обнаружено Стальное месторождение трепела: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Белорусская антеклиза; Б) Украинский щит; В) Микашевичско-Житковичский выступ; Г) Припятский прогиб; Д) Воронежская антеклиза; Е) Оршанская впадина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Тектоническая карта Беларус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500174"/>
            <a:ext cx="6871049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Вопрос </a:t>
            </a:r>
            <a:r>
              <a:rPr lang="ru-RU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3.2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Как называются асимметричные возвышенные гряды с одним крутым, другим пологим склоном, которые образуются при размыве слоистых горных пород, наклонённых в одну сторону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А) пороги; Б) троги; В) бараньи лбы; Г) куэсты.</a:t>
            </a:r>
            <a:endParaRPr lang="ru-RU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5" descr="k061"/>
          <p:cNvPicPr>
            <a:picLocks noChangeAspect="1" noChangeArrowheads="1"/>
          </p:cNvPicPr>
          <p:nvPr/>
        </p:nvPicPr>
        <p:blipFill>
          <a:blip r:embed="rId2"/>
          <a:srcRect b="33406"/>
          <a:stretch>
            <a:fillRect/>
          </a:stretch>
        </p:blipFill>
        <p:spPr bwMode="auto">
          <a:xfrm>
            <a:off x="250825" y="2349500"/>
            <a:ext cx="49720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k0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916113"/>
            <a:ext cx="32289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 4.1.</a:t>
            </a:r>
            <a:r>
              <a:rPr lang="ru-RU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Установите соответствие: герб – город Беларуси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А) Шклов; Б) Новогрудок; В) Браслав; Г) Борисов; Д) Мозырь; Е) Пинск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Шклов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928670"/>
            <a:ext cx="2071702" cy="2513665"/>
          </a:xfrm>
          <a:prstGeom prst="rect">
            <a:avLst/>
          </a:prstGeom>
        </p:spPr>
      </p:pic>
      <p:pic>
        <p:nvPicPr>
          <p:cNvPr id="7" name="Рисунок 6" descr="Пинск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000108"/>
            <a:ext cx="2073733" cy="2500330"/>
          </a:xfrm>
          <a:prstGeom prst="rect">
            <a:avLst/>
          </a:prstGeom>
        </p:spPr>
      </p:pic>
      <p:pic>
        <p:nvPicPr>
          <p:cNvPr id="8" name="Рисунок 7" descr="Новогрудок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928670"/>
            <a:ext cx="2012511" cy="2428892"/>
          </a:xfrm>
          <a:prstGeom prst="rect">
            <a:avLst/>
          </a:prstGeom>
        </p:spPr>
      </p:pic>
      <p:pic>
        <p:nvPicPr>
          <p:cNvPr id="9" name="Рисунок 8" descr="Мозырь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4214818"/>
            <a:ext cx="2000264" cy="2414112"/>
          </a:xfrm>
          <a:prstGeom prst="rect">
            <a:avLst/>
          </a:prstGeom>
        </p:spPr>
      </p:pic>
      <p:pic>
        <p:nvPicPr>
          <p:cNvPr id="10" name="Рисунок 9" descr="Борисов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143380"/>
            <a:ext cx="2143140" cy="2426429"/>
          </a:xfrm>
          <a:prstGeom prst="rect">
            <a:avLst/>
          </a:prstGeom>
        </p:spPr>
      </p:pic>
      <p:pic>
        <p:nvPicPr>
          <p:cNvPr id="11" name="Рисунок 10" descr="Браслав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26" y="4143380"/>
            <a:ext cx="2024065" cy="2440444"/>
          </a:xfrm>
          <a:prstGeom prst="rect">
            <a:avLst/>
          </a:prstGeom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57158" y="3000372"/>
            <a:ext cx="330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00034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3428992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6286512" y="628652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6357950" y="307181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357554" y="3071810"/>
            <a:ext cx="30168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3015</Words>
  <Application>Microsoft Office PowerPoint</Application>
  <PresentationFormat>Экран (4:3)</PresentationFormat>
  <Paragraphs>399</Paragraphs>
  <Slides>78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Задания дистанционной олимпиады «Созвездие талантов» по географии 10 – 11 класс 2014 – 2015 учебный год 1 тур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Вопрос 14.1. Определите районный центр Беларуси по рисункам на слайде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Вопрос 17.1. Определите страну по рисункам на слайде. </vt:lpstr>
      <vt:lpstr>Слайд 47</vt:lpstr>
      <vt:lpstr>Вопрос 17.3. Определите страну по рисункам на слайде.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Acer</cp:lastModifiedBy>
  <cp:revision>91</cp:revision>
  <dcterms:created xsi:type="dcterms:W3CDTF">2015-01-06T10:02:03Z</dcterms:created>
  <dcterms:modified xsi:type="dcterms:W3CDTF">2016-06-16T07:07:27Z</dcterms:modified>
</cp:coreProperties>
</file>