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sldIdLst>
    <p:sldId id="256" r:id="rId2"/>
    <p:sldId id="328" r:id="rId3"/>
    <p:sldId id="329" r:id="rId4"/>
    <p:sldId id="330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9" r:id="rId16"/>
    <p:sldId id="280" r:id="rId17"/>
    <p:sldId id="282" r:id="rId18"/>
    <p:sldId id="331" r:id="rId19"/>
    <p:sldId id="332" r:id="rId20"/>
    <p:sldId id="333" r:id="rId21"/>
    <p:sldId id="295" r:id="rId22"/>
    <p:sldId id="296" r:id="rId23"/>
    <p:sldId id="297" r:id="rId24"/>
    <p:sldId id="310" r:id="rId25"/>
    <p:sldId id="311" r:id="rId26"/>
    <p:sldId id="312" r:id="rId27"/>
    <p:sldId id="313" r:id="rId28"/>
    <p:sldId id="314" r:id="rId29"/>
    <p:sldId id="348" r:id="rId30"/>
    <p:sldId id="349" r:id="rId31"/>
    <p:sldId id="350" r:id="rId32"/>
    <p:sldId id="315" r:id="rId33"/>
    <p:sldId id="316" r:id="rId34"/>
    <p:sldId id="317" r:id="rId35"/>
    <p:sldId id="283" r:id="rId36"/>
    <p:sldId id="285" r:id="rId37"/>
    <p:sldId id="286" r:id="rId38"/>
    <p:sldId id="318" r:id="rId39"/>
    <p:sldId id="319" r:id="rId40"/>
    <p:sldId id="320" r:id="rId41"/>
    <p:sldId id="325" r:id="rId42"/>
    <p:sldId id="326" r:id="rId43"/>
    <p:sldId id="327" r:id="rId44"/>
    <p:sldId id="351" r:id="rId45"/>
    <p:sldId id="352" r:id="rId46"/>
    <p:sldId id="353" r:id="rId47"/>
    <p:sldId id="334" r:id="rId48"/>
    <p:sldId id="335" r:id="rId49"/>
    <p:sldId id="336" r:id="rId50"/>
    <p:sldId id="337" r:id="rId51"/>
    <p:sldId id="338" r:id="rId52"/>
    <p:sldId id="339" r:id="rId53"/>
    <p:sldId id="276" r:id="rId54"/>
    <p:sldId id="277" r:id="rId55"/>
    <p:sldId id="278" r:id="rId56"/>
    <p:sldId id="321" r:id="rId57"/>
    <p:sldId id="322" r:id="rId58"/>
    <p:sldId id="323" r:id="rId59"/>
    <p:sldId id="324" r:id="rId60"/>
    <p:sldId id="302" r:id="rId61"/>
    <p:sldId id="303" r:id="rId62"/>
    <p:sldId id="304" r:id="rId63"/>
    <p:sldId id="305" r:id="rId64"/>
    <p:sldId id="306" r:id="rId65"/>
    <p:sldId id="307" r:id="rId66"/>
    <p:sldId id="344" r:id="rId67"/>
    <p:sldId id="345" r:id="rId68"/>
    <p:sldId id="346" r:id="rId69"/>
    <p:sldId id="347" r:id="rId70"/>
    <p:sldId id="268" r:id="rId71"/>
    <p:sldId id="269" r:id="rId72"/>
    <p:sldId id="270" r:id="rId73"/>
    <p:sldId id="271" r:id="rId74"/>
    <p:sldId id="272" r:id="rId75"/>
    <p:sldId id="273" r:id="rId76"/>
    <p:sldId id="274" r:id="rId77"/>
    <p:sldId id="275" r:id="rId78"/>
    <p:sldId id="290" r:id="rId79"/>
    <p:sldId id="291" r:id="rId80"/>
    <p:sldId id="292" r:id="rId81"/>
    <p:sldId id="293" r:id="rId82"/>
    <p:sldId id="294" r:id="rId83"/>
    <p:sldId id="287" r:id="rId84"/>
    <p:sldId id="288" r:id="rId85"/>
    <p:sldId id="289" r:id="rId86"/>
    <p:sldId id="298" r:id="rId87"/>
    <p:sldId id="299" r:id="rId88"/>
    <p:sldId id="300" r:id="rId89"/>
    <p:sldId id="301" r:id="rId90"/>
    <p:sldId id="308" r:id="rId91"/>
    <p:sldId id="309" r:id="rId92"/>
    <p:sldId id="340" r:id="rId93"/>
    <p:sldId id="341" r:id="rId94"/>
    <p:sldId id="342" r:id="rId95"/>
    <p:sldId id="343" r:id="rId9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86CC6-8DEF-490D-8C48-4BEF8D02E3CA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9AA22-2A07-4BEC-889F-EDFDE8ACC57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779A5-331E-461D-B20D-EFA8B8948E35}" type="slidenum">
              <a:rPr lang="ru-RU" smtClean="0"/>
              <a:pPr/>
              <a:t>81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6A779-20B1-45C6-85B0-599D439F23CC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29A4-7206-4383-AD6A-AE47352C8F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6A779-20B1-45C6-85B0-599D439F23CC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29A4-7206-4383-AD6A-AE47352C8F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6A779-20B1-45C6-85B0-599D439F23CC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29A4-7206-4383-AD6A-AE47352C8F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6A779-20B1-45C6-85B0-599D439F23CC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29A4-7206-4383-AD6A-AE47352C8F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6A779-20B1-45C6-85B0-599D439F23CC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29A4-7206-4383-AD6A-AE47352C8F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6A779-20B1-45C6-85B0-599D439F23CC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29A4-7206-4383-AD6A-AE47352C8F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6A779-20B1-45C6-85B0-599D439F23CC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29A4-7206-4383-AD6A-AE47352C8F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6A779-20B1-45C6-85B0-599D439F23CC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29A4-7206-4383-AD6A-AE47352C8F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6A779-20B1-45C6-85B0-599D439F23CC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29A4-7206-4383-AD6A-AE47352C8F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6A779-20B1-45C6-85B0-599D439F23CC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29A4-7206-4383-AD6A-AE47352C8F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6A779-20B1-45C6-85B0-599D439F23CC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29A4-7206-4383-AD6A-AE47352C8F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6A779-20B1-45C6-85B0-599D439F23CC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229A4-7206-4383-AD6A-AE47352C8F8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jpeg"/><Relationship Id="rId5" Type="http://schemas.openxmlformats.org/officeDocument/2006/relationships/image" Target="../media/image173.jpeg"/><Relationship Id="rId4" Type="http://schemas.openxmlformats.org/officeDocument/2006/relationships/image" Target="../media/image18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7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jpeg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7" Type="http://schemas.openxmlformats.org/officeDocument/2006/relationships/image" Target="../media/image20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jpeg"/><Relationship Id="rId5" Type="http://schemas.openxmlformats.org/officeDocument/2006/relationships/image" Target="../media/image210.jpeg"/><Relationship Id="rId4" Type="http://schemas.openxmlformats.org/officeDocument/2006/relationships/image" Target="../media/image20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7" Type="http://schemas.openxmlformats.org/officeDocument/2006/relationships/image" Target="../media/image217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jpeg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7" Type="http://schemas.openxmlformats.org/officeDocument/2006/relationships/image" Target="../media/image223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jpeg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7" Type="http://schemas.openxmlformats.org/officeDocument/2006/relationships/image" Target="../media/image229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jpeg"/><Relationship Id="rId5" Type="http://schemas.openxmlformats.org/officeDocument/2006/relationships/image" Target="../media/image227.jpeg"/><Relationship Id="rId4" Type="http://schemas.openxmlformats.org/officeDocument/2006/relationships/image" Target="../media/image226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7" Type="http://schemas.openxmlformats.org/officeDocument/2006/relationships/image" Target="../media/image236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jpeg"/><Relationship Id="rId5" Type="http://schemas.openxmlformats.org/officeDocument/2006/relationships/image" Target="../media/image234.jpeg"/><Relationship Id="rId4" Type="http://schemas.openxmlformats.org/officeDocument/2006/relationships/image" Target="../media/image233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7" Type="http://schemas.openxmlformats.org/officeDocument/2006/relationships/image" Target="../media/image240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jpeg"/><Relationship Id="rId5" Type="http://schemas.openxmlformats.org/officeDocument/2006/relationships/image" Target="../media/image234.jpeg"/><Relationship Id="rId4" Type="http://schemas.openxmlformats.org/officeDocument/2006/relationships/image" Target="../media/image238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1357298"/>
            <a:ext cx="80010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Задания дистанционной олимпиады «Созвездие талантов» по географии</a:t>
            </a:r>
            <a:br>
              <a:rPr lang="ru-RU" sz="4000" dirty="0" smtClean="0"/>
            </a:br>
            <a:r>
              <a:rPr lang="ru-RU" sz="4000" dirty="0" smtClean="0"/>
              <a:t>7 – 9 класс</a:t>
            </a:r>
            <a:br>
              <a:rPr lang="ru-RU" sz="4000" dirty="0" smtClean="0"/>
            </a:br>
            <a:r>
              <a:rPr lang="ru-RU" sz="4000" dirty="0" smtClean="0"/>
              <a:t>2015 – 2016 учебный год</a:t>
            </a:r>
            <a:endParaRPr lang="ru-RU" sz="4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3.3</a:t>
            </a:r>
          </a:p>
          <a:p>
            <a:r>
              <a:rPr lang="ru-RU" dirty="0" smtClean="0"/>
              <a:t>Эту продукцию производят в:</a:t>
            </a:r>
          </a:p>
          <a:p>
            <a:r>
              <a:rPr lang="ru-RU" dirty="0" smtClean="0"/>
              <a:t>А) Жодино; Б) Жлобине; В) Минске; Г) Витебске.</a:t>
            </a:r>
            <a:endParaRPr lang="ru-RU" dirty="0"/>
          </a:p>
        </p:txBody>
      </p:sp>
      <p:pic>
        <p:nvPicPr>
          <p:cNvPr id="172034" name="Picture 2" descr="http://www.belaz.by/uploads/photo/full/foto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428736"/>
            <a:ext cx="6572296" cy="43787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vil's_Tower_National_Monument_Wyoming.JPG"/>
          <p:cNvPicPr>
            <a:picLocks noChangeAspect="1"/>
          </p:cNvPicPr>
          <p:nvPr/>
        </p:nvPicPr>
        <p:blipFill>
          <a:blip r:embed="rId2" cstate="print"/>
          <a:srcRect t="13526" b="26570"/>
          <a:stretch>
            <a:fillRect/>
          </a:stretch>
        </p:blipFill>
        <p:spPr>
          <a:xfrm>
            <a:off x="0" y="2738413"/>
            <a:ext cx="9169342" cy="41195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4.1</a:t>
            </a:r>
          </a:p>
          <a:p>
            <a:pPr algn="just"/>
            <a:r>
              <a:rPr lang="ru-RU" dirty="0" smtClean="0"/>
              <a:t>На снимке </a:t>
            </a:r>
            <a:r>
              <a:rPr lang="ru-RU" b="1" dirty="0" smtClean="0"/>
              <a:t>Де́вилз-Та́уэр</a:t>
            </a:r>
            <a:r>
              <a:rPr lang="ru-RU" dirty="0" smtClean="0"/>
              <a:t>, или </a:t>
            </a:r>
            <a:r>
              <a:rPr lang="ru-RU" b="1" dirty="0" smtClean="0"/>
              <a:t>Ба́шня Дья́вола </a:t>
            </a:r>
            <a:r>
              <a:rPr lang="ru-RU" dirty="0" smtClean="0"/>
              <a:t>— памятник природы на территории штата Вайоминг, США, высотой 1556 м над уровнем моря и относительной высотой 386 м. Является старейшим «национальным монументом» США, получившим свой статус от президента Теодора Рузвельта 24 сентября 1906 года. Возраст Девилз-Тауэр оценивается от 225 до 195 млн лет. По происхождению данный памятник природы является:</a:t>
            </a:r>
          </a:p>
          <a:p>
            <a:pPr algn="just"/>
            <a:r>
              <a:rPr lang="ru-RU" dirty="0" smtClean="0"/>
              <a:t>А) жерлом вулкана; Б) горстом; В) коралловым рифом; Г) выступом кристаллического фундамента.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n-gobi-desert-pavel-filatov-.jpg"/>
          <p:cNvPicPr>
            <a:picLocks noGrp="1" noChangeAspect="1"/>
          </p:cNvPicPr>
          <p:nvPr>
            <p:ph idx="1"/>
          </p:nvPr>
        </p:nvPicPr>
        <p:blipFill>
          <a:blip r:embed="rId2"/>
          <a:srcRect t="4652"/>
          <a:stretch>
            <a:fillRect/>
          </a:stretch>
        </p:blipFill>
        <p:spPr>
          <a:xfrm>
            <a:off x="1500166" y="1000108"/>
            <a:ext cx="6143668" cy="5857892"/>
          </a:xfr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4.2</a:t>
            </a:r>
          </a:p>
          <a:p>
            <a:r>
              <a:rPr lang="ru-RU" dirty="0" smtClean="0"/>
              <a:t>На слайде показана форма рельефа, которая образована в результате деятельности:</a:t>
            </a:r>
          </a:p>
          <a:p>
            <a:r>
              <a:rPr lang="ru-RU" dirty="0" smtClean="0"/>
              <a:t>А) воды; Б) ледника; В) живых организмов; Г) ветра.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_aa9ae_f6b1506f_ori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74421"/>
            <a:ext cx="9143999" cy="5783579"/>
          </a:xfr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4.3</a:t>
            </a:r>
          </a:p>
          <a:p>
            <a:r>
              <a:rPr lang="ru-RU" dirty="0" smtClean="0"/>
              <a:t>На данном слайде показаны последствия: </a:t>
            </a:r>
          </a:p>
          <a:p>
            <a:r>
              <a:rPr lang="ru-RU" dirty="0" smtClean="0"/>
              <a:t>А) оползня; Б) землетрясения; В) наводнения; Г) сели.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4.4</a:t>
            </a:r>
          </a:p>
          <a:p>
            <a:r>
              <a:rPr lang="ru-RU" dirty="0" smtClean="0"/>
              <a:t>Выберите географический объект, встречающийся в пустынях: </a:t>
            </a:r>
          </a:p>
          <a:p>
            <a:r>
              <a:rPr lang="ru-RU" dirty="0" smtClean="0"/>
              <a:t>А) талик; Б) тальвег; В) тарын; Г) такыр; Д) торос </a:t>
            </a:r>
            <a:endParaRPr lang="ru-RU" dirty="0"/>
          </a:p>
        </p:txBody>
      </p:sp>
      <p:pic>
        <p:nvPicPr>
          <p:cNvPr id="40962" name="Picture 2" descr="http://mirgif.com/priroda/pustynja7.jpg"/>
          <p:cNvPicPr>
            <a:picLocks noChangeAspect="1" noChangeArrowheads="1"/>
          </p:cNvPicPr>
          <p:nvPr/>
        </p:nvPicPr>
        <p:blipFill>
          <a:blip r:embed="rId2"/>
          <a:srcRect t="1814"/>
          <a:stretch>
            <a:fillRect/>
          </a:stretch>
        </p:blipFill>
        <p:spPr bwMode="auto">
          <a:xfrm>
            <a:off x="-28575" y="928670"/>
            <a:ext cx="9172575" cy="5929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5992"/>
            <a:ext cx="9144000" cy="44383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5.1</a:t>
            </a:r>
          </a:p>
          <a:p>
            <a:r>
              <a:rPr lang="ru-RU" dirty="0" smtClean="0">
                <a:cs typeface="Arial" pitchFamily="34" charset="0"/>
              </a:rPr>
              <a:t>Установите какую информацию несет данная карта:</a:t>
            </a:r>
          </a:p>
          <a:p>
            <a:r>
              <a:rPr lang="ru-RU" dirty="0" smtClean="0">
                <a:cs typeface="Arial" pitchFamily="34" charset="0"/>
              </a:rPr>
              <a:t>А) показывает страны, входящие в БРИКС;</a:t>
            </a:r>
          </a:p>
          <a:p>
            <a:r>
              <a:rPr lang="ru-RU" dirty="0" smtClean="0">
                <a:cs typeface="Arial" pitchFamily="34" charset="0"/>
              </a:rPr>
              <a:t>Б) показывает страны, где столица не самый крупный город;</a:t>
            </a:r>
          </a:p>
          <a:p>
            <a:r>
              <a:rPr lang="ru-RU" dirty="0" smtClean="0">
                <a:cs typeface="Arial" pitchFamily="34" charset="0"/>
              </a:rPr>
              <a:t>В) показывает монархии;</a:t>
            </a:r>
          </a:p>
          <a:p>
            <a:r>
              <a:rPr lang="ru-RU" dirty="0" smtClean="0">
                <a:cs typeface="Arial" pitchFamily="34" charset="0"/>
              </a:rPr>
              <a:t>Г) показывает федеративные государства;</a:t>
            </a:r>
          </a:p>
          <a:p>
            <a:r>
              <a:rPr lang="ru-RU" dirty="0" smtClean="0">
                <a:cs typeface="Arial" pitchFamily="34" charset="0"/>
              </a:rPr>
              <a:t>Д) показывает страны, которые являются производителями чая;</a:t>
            </a:r>
          </a:p>
          <a:p>
            <a:r>
              <a:rPr lang="ru-RU" dirty="0" smtClean="0">
                <a:cs typeface="Arial" pitchFamily="34" charset="0"/>
              </a:rPr>
              <a:t>Е) показывает страны, в которых есть метрополитены.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5992"/>
            <a:ext cx="9144000" cy="444950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5.2</a:t>
            </a:r>
          </a:p>
          <a:p>
            <a:r>
              <a:rPr lang="ru-RU" dirty="0" smtClean="0">
                <a:cs typeface="Arial" pitchFamily="34" charset="0"/>
              </a:rPr>
              <a:t>Установите какую информацию несет данная карта:</a:t>
            </a:r>
          </a:p>
          <a:p>
            <a:r>
              <a:rPr lang="ru-RU" dirty="0" smtClean="0">
                <a:cs typeface="Arial" pitchFamily="34" charset="0"/>
              </a:rPr>
              <a:t>А) показывает страны с самым высоким годовым приростом ВВП;</a:t>
            </a:r>
          </a:p>
          <a:p>
            <a:r>
              <a:rPr lang="ru-RU" dirty="0" smtClean="0">
                <a:cs typeface="Arial" pitchFamily="34" charset="0"/>
              </a:rPr>
              <a:t>Б) показывает страны, где столица не самый крупный город;</a:t>
            </a:r>
          </a:p>
          <a:p>
            <a:r>
              <a:rPr lang="ru-RU" dirty="0" smtClean="0">
                <a:cs typeface="Arial" pitchFamily="34" charset="0"/>
              </a:rPr>
              <a:t>В) показывает монархии;</a:t>
            </a:r>
          </a:p>
          <a:p>
            <a:r>
              <a:rPr lang="ru-RU" dirty="0" smtClean="0">
                <a:cs typeface="Arial" pitchFamily="34" charset="0"/>
              </a:rPr>
              <a:t>Г) показывает федеративные государства;</a:t>
            </a:r>
          </a:p>
          <a:p>
            <a:r>
              <a:rPr lang="ru-RU" dirty="0" smtClean="0">
                <a:cs typeface="Arial" pitchFamily="34" charset="0"/>
              </a:rPr>
              <a:t>Д) показывает страны, на которые приходится более 90% добычи урана;</a:t>
            </a:r>
          </a:p>
          <a:p>
            <a:r>
              <a:rPr lang="ru-RU" dirty="0" smtClean="0">
                <a:cs typeface="Arial" pitchFamily="34" charset="0"/>
              </a:rPr>
              <a:t>Е) показывает страны, в которых сосредоточены 90% мировых запасов золота.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я география\География\Родион\карты\Capital_not_largest_cit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428867"/>
            <a:ext cx="9144486" cy="423193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5.3</a:t>
            </a:r>
          </a:p>
          <a:p>
            <a:r>
              <a:rPr lang="ru-RU" dirty="0" smtClean="0">
                <a:cs typeface="Arial" pitchFamily="34" charset="0"/>
              </a:rPr>
              <a:t>Установите какую информацию несет данная карта:</a:t>
            </a:r>
          </a:p>
          <a:p>
            <a:r>
              <a:rPr lang="ru-RU" dirty="0" smtClean="0">
                <a:cs typeface="Arial" pitchFamily="34" charset="0"/>
              </a:rPr>
              <a:t>А) показывает страны с самым высоким годовым приростом ВВП;</a:t>
            </a:r>
          </a:p>
          <a:p>
            <a:r>
              <a:rPr lang="ru-RU" dirty="0" smtClean="0">
                <a:cs typeface="Arial" pitchFamily="34" charset="0"/>
              </a:rPr>
              <a:t>Б) показывает страны, где столица не самый крупный город;</a:t>
            </a:r>
          </a:p>
          <a:p>
            <a:r>
              <a:rPr lang="ru-RU" dirty="0" smtClean="0">
                <a:cs typeface="Arial" pitchFamily="34" charset="0"/>
              </a:rPr>
              <a:t>В) показывает страны, которые имеют колониальное прошлое;</a:t>
            </a:r>
          </a:p>
          <a:p>
            <a:r>
              <a:rPr lang="ru-RU" dirty="0" smtClean="0">
                <a:cs typeface="Arial" pitchFamily="34" charset="0"/>
              </a:rPr>
              <a:t>Г) показывает страны, в которых сосредоточены 90% мировых запасов золота;</a:t>
            </a:r>
          </a:p>
          <a:p>
            <a:r>
              <a:rPr lang="ru-RU" dirty="0" smtClean="0">
                <a:cs typeface="Arial" pitchFamily="34" charset="0"/>
              </a:rPr>
              <a:t>Д) показывает страны, на которые приходится более 90% добычи урана;</a:t>
            </a:r>
          </a:p>
          <a:p>
            <a:r>
              <a:rPr lang="ru-RU" dirty="0" smtClean="0">
                <a:cs typeface="Arial" pitchFamily="34" charset="0"/>
              </a:rPr>
              <a:t>Е) показывает федеративные государства.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мексика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7" y="928645"/>
            <a:ext cx="3643337" cy="2732504"/>
          </a:xfrm>
          <a:prstGeom prst="rect">
            <a:avLst/>
          </a:prstGeom>
        </p:spPr>
      </p:pic>
      <p:pic>
        <p:nvPicPr>
          <p:cNvPr id="4" name="Рисунок 3" descr="мексика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928670"/>
            <a:ext cx="3643338" cy="2732504"/>
          </a:xfrm>
          <a:prstGeom prst="rect">
            <a:avLst/>
          </a:prstGeom>
        </p:spPr>
      </p:pic>
      <p:pic>
        <p:nvPicPr>
          <p:cNvPr id="5" name="Рисунок 4" descr="мексика2.jpg"/>
          <p:cNvPicPr>
            <a:picLocks noChangeAspect="1"/>
          </p:cNvPicPr>
          <p:nvPr/>
        </p:nvPicPr>
        <p:blipFill>
          <a:blip r:embed="rId4"/>
          <a:srcRect l="7699" t="6250" r="10899" b="37500"/>
          <a:stretch>
            <a:fillRect/>
          </a:stretch>
        </p:blipFill>
        <p:spPr>
          <a:xfrm>
            <a:off x="714348" y="3929066"/>
            <a:ext cx="3674824" cy="2644110"/>
          </a:xfrm>
          <a:prstGeom prst="rect">
            <a:avLst/>
          </a:prstGeom>
        </p:spPr>
      </p:pic>
      <p:pic>
        <p:nvPicPr>
          <p:cNvPr id="6" name="Рисунок 5" descr="мексика4.jpg"/>
          <p:cNvPicPr>
            <a:picLocks noChangeAspect="1"/>
          </p:cNvPicPr>
          <p:nvPr/>
        </p:nvPicPr>
        <p:blipFill>
          <a:blip r:embed="rId5"/>
          <a:srcRect b="2614"/>
          <a:stretch>
            <a:fillRect/>
          </a:stretch>
        </p:blipFill>
        <p:spPr>
          <a:xfrm>
            <a:off x="4714876" y="3911207"/>
            <a:ext cx="3643338" cy="2661065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42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Вопрос 6.1. </a:t>
            </a:r>
            <a:r>
              <a:rPr lang="ru-RU" sz="1800" dirty="0" smtClean="0">
                <a:solidFill>
                  <a:srgbClr val="000000"/>
                </a:solidFill>
                <a:latin typeface="+mn-lt"/>
                <a:cs typeface="Tahoma" pitchFamily="34" charset="0"/>
              </a:rPr>
              <a:t>Определите страну по рисункам на слайде</a:t>
            </a:r>
            <a:endParaRPr lang="ru-RU" sz="1800" dirty="0" smtClean="0">
              <a:latin typeface="+mn-lt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сша5.jpg"/>
          <p:cNvPicPr>
            <a:picLocks noChangeAspect="1"/>
          </p:cNvPicPr>
          <p:nvPr/>
        </p:nvPicPr>
        <p:blipFill>
          <a:blip r:embed="rId2"/>
          <a:srcRect l="6868" b="14973"/>
          <a:stretch>
            <a:fillRect/>
          </a:stretch>
        </p:blipFill>
        <p:spPr>
          <a:xfrm>
            <a:off x="428596" y="928670"/>
            <a:ext cx="4214842" cy="2719528"/>
          </a:xfrm>
          <a:prstGeom prst="rect">
            <a:avLst/>
          </a:prstGeom>
        </p:spPr>
      </p:pic>
      <p:pic>
        <p:nvPicPr>
          <p:cNvPr id="7" name="Рисунок 6" descr="сша10.jpg"/>
          <p:cNvPicPr>
            <a:picLocks noChangeAspect="1"/>
          </p:cNvPicPr>
          <p:nvPr/>
        </p:nvPicPr>
        <p:blipFill>
          <a:blip r:embed="rId3"/>
          <a:srcRect t="6418" r="15625" b="17707"/>
          <a:stretch>
            <a:fillRect/>
          </a:stretch>
        </p:blipFill>
        <p:spPr>
          <a:xfrm>
            <a:off x="4786314" y="928670"/>
            <a:ext cx="4000528" cy="2698096"/>
          </a:xfrm>
          <a:prstGeom prst="rect">
            <a:avLst/>
          </a:prstGeom>
        </p:spPr>
      </p:pic>
      <p:pic>
        <p:nvPicPr>
          <p:cNvPr id="8" name="Рисунок 7" descr="сша9.jpg"/>
          <p:cNvPicPr>
            <a:picLocks noChangeAspect="1"/>
          </p:cNvPicPr>
          <p:nvPr/>
        </p:nvPicPr>
        <p:blipFill>
          <a:blip r:embed="rId4"/>
          <a:srcRect l="6442" t="17073" b="4252"/>
          <a:stretch>
            <a:fillRect/>
          </a:stretch>
        </p:blipFill>
        <p:spPr>
          <a:xfrm>
            <a:off x="428596" y="3857628"/>
            <a:ext cx="4190997" cy="2643206"/>
          </a:xfrm>
          <a:prstGeom prst="rect">
            <a:avLst/>
          </a:prstGeom>
        </p:spPr>
      </p:pic>
      <p:pic>
        <p:nvPicPr>
          <p:cNvPr id="9" name="Рисунок 8" descr="сша6.jpg"/>
          <p:cNvPicPr>
            <a:picLocks noChangeAspect="1"/>
          </p:cNvPicPr>
          <p:nvPr/>
        </p:nvPicPr>
        <p:blipFill>
          <a:blip r:embed="rId5"/>
          <a:srcRect l="9677" r="7124" b="2708"/>
          <a:stretch>
            <a:fillRect/>
          </a:stretch>
        </p:blipFill>
        <p:spPr>
          <a:xfrm>
            <a:off x="4786314" y="3857628"/>
            <a:ext cx="4000528" cy="2643206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42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Вопрос 6.2. </a:t>
            </a:r>
            <a:r>
              <a:rPr lang="ru-RU" sz="1800" dirty="0" smtClean="0">
                <a:solidFill>
                  <a:srgbClr val="000000"/>
                </a:solidFill>
                <a:latin typeface="+mn-lt"/>
                <a:cs typeface="Tahoma" pitchFamily="34" charset="0"/>
              </a:rPr>
              <a:t>Определите страну по рисункам на слайде</a:t>
            </a:r>
            <a:endParaRPr lang="ru-RU" sz="1800" dirty="0" smtClean="0">
              <a:latin typeface="+mn-lt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ндия1.jpg"/>
          <p:cNvPicPr>
            <a:picLocks noChangeAspect="1"/>
          </p:cNvPicPr>
          <p:nvPr/>
        </p:nvPicPr>
        <p:blipFill>
          <a:blip r:embed="rId2"/>
          <a:srcRect t="7211" b="17772"/>
          <a:stretch>
            <a:fillRect/>
          </a:stretch>
        </p:blipFill>
        <p:spPr>
          <a:xfrm>
            <a:off x="214282" y="1085284"/>
            <a:ext cx="4143404" cy="2486592"/>
          </a:xfrm>
          <a:prstGeom prst="rect">
            <a:avLst/>
          </a:prstGeom>
        </p:spPr>
      </p:pic>
      <p:pic>
        <p:nvPicPr>
          <p:cNvPr id="4" name="Рисунок 3" descr="индия2.jpg"/>
          <p:cNvPicPr>
            <a:picLocks noChangeAspect="1"/>
          </p:cNvPicPr>
          <p:nvPr/>
        </p:nvPicPr>
        <p:blipFill>
          <a:blip r:embed="rId3"/>
          <a:srcRect b="14634"/>
          <a:stretch>
            <a:fillRect/>
          </a:stretch>
        </p:blipFill>
        <p:spPr>
          <a:xfrm>
            <a:off x="4786314" y="1081990"/>
            <a:ext cx="3929090" cy="2515586"/>
          </a:xfrm>
          <a:prstGeom prst="rect">
            <a:avLst/>
          </a:prstGeom>
        </p:spPr>
      </p:pic>
      <p:pic>
        <p:nvPicPr>
          <p:cNvPr id="5" name="Рисунок 4" descr="индия3.jpg"/>
          <p:cNvPicPr>
            <a:picLocks noChangeAspect="1"/>
          </p:cNvPicPr>
          <p:nvPr/>
        </p:nvPicPr>
        <p:blipFill>
          <a:blip r:embed="rId4"/>
          <a:srcRect t="6667"/>
          <a:stretch>
            <a:fillRect/>
          </a:stretch>
        </p:blipFill>
        <p:spPr>
          <a:xfrm>
            <a:off x="4816930" y="3857628"/>
            <a:ext cx="3878031" cy="2714620"/>
          </a:xfrm>
          <a:prstGeom prst="rect">
            <a:avLst/>
          </a:prstGeom>
        </p:spPr>
      </p:pic>
      <p:pic>
        <p:nvPicPr>
          <p:cNvPr id="6" name="Рисунок 5" descr="индия4.jpg"/>
          <p:cNvPicPr>
            <a:picLocks noChangeAspect="1"/>
          </p:cNvPicPr>
          <p:nvPr/>
        </p:nvPicPr>
        <p:blipFill>
          <a:blip r:embed="rId5"/>
          <a:srcRect l="3704" t="3704" r="3754" b="15455"/>
          <a:stretch>
            <a:fillRect/>
          </a:stretch>
        </p:blipFill>
        <p:spPr>
          <a:xfrm>
            <a:off x="214282" y="3857627"/>
            <a:ext cx="4143404" cy="2714645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42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Вопрос 1.1. </a:t>
            </a:r>
            <a:r>
              <a:rPr lang="ru-RU" sz="1800" dirty="0" smtClean="0">
                <a:solidFill>
                  <a:srgbClr val="000000"/>
                </a:solidFill>
                <a:latin typeface="+mn-lt"/>
                <a:cs typeface="Tahoma" pitchFamily="34" charset="0"/>
              </a:rPr>
              <a:t>Определите страну по рисункам на слайде</a:t>
            </a:r>
            <a:endParaRPr lang="ru-RU" sz="1800" dirty="0" smtClean="0">
              <a:latin typeface="+mn-lt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япония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423" y="857232"/>
            <a:ext cx="4048419" cy="2423653"/>
          </a:xfrm>
          <a:prstGeom prst="rect">
            <a:avLst/>
          </a:prstGeom>
        </p:spPr>
      </p:pic>
      <p:pic>
        <p:nvPicPr>
          <p:cNvPr id="5" name="Рисунок 4" descr="япония10.jpg"/>
          <p:cNvPicPr>
            <a:picLocks noChangeAspect="1"/>
          </p:cNvPicPr>
          <p:nvPr/>
        </p:nvPicPr>
        <p:blipFill>
          <a:blip r:embed="rId3" cstate="print"/>
          <a:srcRect t="15698" r="22093"/>
          <a:stretch>
            <a:fillRect/>
          </a:stretch>
        </p:blipFill>
        <p:spPr>
          <a:xfrm>
            <a:off x="285720" y="3500438"/>
            <a:ext cx="3643338" cy="3153916"/>
          </a:xfrm>
          <a:prstGeom prst="rect">
            <a:avLst/>
          </a:prstGeom>
        </p:spPr>
      </p:pic>
      <p:pic>
        <p:nvPicPr>
          <p:cNvPr id="6" name="Рисунок 5" descr="япония22.jpg"/>
          <p:cNvPicPr>
            <a:picLocks noChangeAspect="1"/>
          </p:cNvPicPr>
          <p:nvPr/>
        </p:nvPicPr>
        <p:blipFill>
          <a:blip r:embed="rId4"/>
          <a:srcRect t="2076" r="4347"/>
          <a:stretch>
            <a:fillRect/>
          </a:stretch>
        </p:blipFill>
        <p:spPr>
          <a:xfrm>
            <a:off x="4176712" y="3500438"/>
            <a:ext cx="4610129" cy="3143247"/>
          </a:xfrm>
          <a:prstGeom prst="rect">
            <a:avLst/>
          </a:prstGeom>
        </p:spPr>
      </p:pic>
      <p:pic>
        <p:nvPicPr>
          <p:cNvPr id="8" name="Рисунок 7" descr="япония24.jpg"/>
          <p:cNvPicPr>
            <a:picLocks noChangeAspect="1"/>
          </p:cNvPicPr>
          <p:nvPr/>
        </p:nvPicPr>
        <p:blipFill>
          <a:blip r:embed="rId5"/>
          <a:srcRect l="2144" r="8151"/>
          <a:stretch>
            <a:fillRect/>
          </a:stretch>
        </p:blipFill>
        <p:spPr>
          <a:xfrm>
            <a:off x="285720" y="857214"/>
            <a:ext cx="4214842" cy="2428910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42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Вопрос 6.3. </a:t>
            </a:r>
            <a:r>
              <a:rPr lang="ru-RU" sz="1800" dirty="0" smtClean="0">
                <a:solidFill>
                  <a:srgbClr val="000000"/>
                </a:solidFill>
                <a:latin typeface="+mn-lt"/>
                <a:cs typeface="Tahoma" pitchFamily="34" charset="0"/>
              </a:rPr>
              <a:t>Определите страну по рисункам на слайде</a:t>
            </a:r>
            <a:endParaRPr lang="ru-RU" sz="1800" dirty="0" smtClean="0">
              <a:latin typeface="+mn-lt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 descr="http://rus-travelers.ru/wp-content/uploads/2013/04/%D0%9D%D0%B8%D0%BA%D0%B8%D1%82%D0%B8%D0%BD-%D0%90%D1%84%D0%B0%D0%BD%D0%B0%D1%81%D0%BA%D0%B8%D0%B9.gif"/>
          <p:cNvPicPr>
            <a:picLocks noChangeAspect="1" noChangeArrowheads="1"/>
          </p:cNvPicPr>
          <p:nvPr/>
        </p:nvPicPr>
        <p:blipFill>
          <a:blip r:embed="rId2">
            <a:lum bright="-7000" contrast="11000"/>
          </a:blip>
          <a:srcRect t="2672"/>
          <a:stretch>
            <a:fillRect/>
          </a:stretch>
        </p:blipFill>
        <p:spPr bwMode="auto">
          <a:xfrm>
            <a:off x="2071670" y="971814"/>
            <a:ext cx="4999310" cy="575412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7.1</a:t>
            </a:r>
          </a:p>
          <a:p>
            <a:r>
              <a:rPr lang="ru-RU" dirty="0" smtClean="0"/>
              <a:t>На слайде показан маршрут путешествия:</a:t>
            </a:r>
          </a:p>
          <a:p>
            <a:r>
              <a:rPr lang="ru-RU" dirty="0" smtClean="0"/>
              <a:t>А) А. Никитина; Б) С. Дежнева; В) Е. Хабарова; Г) В. Пояркова; Д) Х. Лаптева.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http://travelsofmarcopolo.weebly.com/uploads/1/6/6/0/16608120/7639999_orig.jpg"/>
          <p:cNvPicPr>
            <a:picLocks noChangeAspect="1" noChangeArrowheads="1"/>
          </p:cNvPicPr>
          <p:nvPr/>
        </p:nvPicPr>
        <p:blipFill>
          <a:blip r:embed="rId2"/>
          <a:srcRect l="1364" r="2499"/>
          <a:stretch>
            <a:fillRect/>
          </a:stretch>
        </p:blipFill>
        <p:spPr bwMode="auto">
          <a:xfrm>
            <a:off x="357158" y="1357298"/>
            <a:ext cx="8358246" cy="443399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7.2</a:t>
            </a:r>
          </a:p>
          <a:p>
            <a:r>
              <a:rPr lang="ru-RU" dirty="0" smtClean="0"/>
              <a:t>На слайде показан маршрут путешествия:</a:t>
            </a:r>
          </a:p>
          <a:p>
            <a:r>
              <a:rPr lang="ru-RU" dirty="0" smtClean="0"/>
              <a:t>А) М. Поло; Б) В. да Гамы; В) А. Никитина; Г) Н. Пржевальского; Д) Н. Миклухо-Маклая.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ww.tarihnotlari.com/wp-content/uploads/2012/02/kristof-kolomb-kesif-seferlerinin-rotalar.jpg"/>
          <p:cNvPicPr>
            <a:picLocks noChangeAspect="1" noChangeArrowheads="1"/>
          </p:cNvPicPr>
          <p:nvPr/>
        </p:nvPicPr>
        <p:blipFill>
          <a:blip r:embed="rId2"/>
          <a:srcRect b="4228"/>
          <a:stretch>
            <a:fillRect/>
          </a:stretch>
        </p:blipFill>
        <p:spPr bwMode="auto">
          <a:xfrm>
            <a:off x="285720" y="1000108"/>
            <a:ext cx="8572500" cy="550072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7.3</a:t>
            </a:r>
          </a:p>
          <a:p>
            <a:r>
              <a:rPr lang="ru-RU" dirty="0" smtClean="0"/>
              <a:t>На слайде показаны маршруты путешествий:</a:t>
            </a:r>
          </a:p>
          <a:p>
            <a:r>
              <a:rPr lang="ru-RU" dirty="0" smtClean="0"/>
              <a:t>А) Х. Колумба; Б) В. да Гамы; В) Ф. Мегеллана; Г) Э. Кортеса; Д) С. Кабота.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4.bp.blogspot.com/-1dph1siEfwI/VIszqVZdwUI/AAAAAAAAAp4/HG5GvfZyr5U/s1600/21%2Bhaziran%2Bsolstisi.png"/>
          <p:cNvPicPr>
            <a:picLocks noChangeAspect="1" noChangeArrowheads="1"/>
          </p:cNvPicPr>
          <p:nvPr/>
        </p:nvPicPr>
        <p:blipFill>
          <a:blip r:embed="rId2"/>
          <a:srcRect l="24272" t="701" b="3504"/>
          <a:stretch>
            <a:fillRect/>
          </a:stretch>
        </p:blipFill>
        <p:spPr bwMode="auto">
          <a:xfrm>
            <a:off x="1785918" y="1071546"/>
            <a:ext cx="5789561" cy="507209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8.1</a:t>
            </a:r>
          </a:p>
          <a:p>
            <a:r>
              <a:rPr lang="ru-RU" dirty="0" smtClean="0"/>
              <a:t>Такое положение Земли относительно Солнца наблюдается: </a:t>
            </a:r>
          </a:p>
          <a:p>
            <a:r>
              <a:rPr lang="ru-RU" dirty="0" smtClean="0"/>
              <a:t>А) 21 марта; Б) 22 июня; В) 23 сентября; Г) 22 декабря.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8.2</a:t>
            </a:r>
          </a:p>
          <a:p>
            <a:r>
              <a:rPr lang="ru-RU" dirty="0" smtClean="0"/>
              <a:t>Такое положение Земли относительно Солнца наблюдается: </a:t>
            </a:r>
          </a:p>
          <a:p>
            <a:r>
              <a:rPr lang="ru-RU" dirty="0" smtClean="0"/>
              <a:t>А) 21 марта; Б) 22 июня; В) 23 сентября; Г) 22 декабря.</a:t>
            </a:r>
            <a:endParaRPr lang="ru-RU" dirty="0"/>
          </a:p>
        </p:txBody>
      </p:sp>
      <p:pic>
        <p:nvPicPr>
          <p:cNvPr id="74754" name="Picture 2" descr="http://szegedma.hu/images/egijelensegek0105/9_napejegyenloseg.jpg"/>
          <p:cNvPicPr>
            <a:picLocks noChangeAspect="1" noChangeArrowheads="1"/>
          </p:cNvPicPr>
          <p:nvPr/>
        </p:nvPicPr>
        <p:blipFill>
          <a:blip r:embed="rId2"/>
          <a:srcRect l="18000" t="13846" r="27999" b="11154"/>
          <a:stretch>
            <a:fillRect/>
          </a:stretch>
        </p:blipFill>
        <p:spPr bwMode="auto">
          <a:xfrm>
            <a:off x="1785918" y="1000108"/>
            <a:ext cx="5786478" cy="5223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9.1</a:t>
            </a:r>
          </a:p>
          <a:p>
            <a:r>
              <a:rPr lang="ru-RU" dirty="0" smtClean="0"/>
              <a:t>Назовите сельскохозяйственную культуру, изображенную на слайде:</a:t>
            </a:r>
          </a:p>
          <a:p>
            <a:r>
              <a:rPr lang="ru-RU" dirty="0" smtClean="0"/>
              <a:t>А) кофе, Б) какао; В) арахис; Г) хлебное дерево.</a:t>
            </a:r>
            <a:endParaRPr lang="ru-RU" dirty="0"/>
          </a:p>
        </p:txBody>
      </p:sp>
      <p:pic>
        <p:nvPicPr>
          <p:cNvPr id="1034" name="Picture 10" descr="http://cdn01.ru/files/users/images/5a/d3/5ad36a554d903fcbb187f6e6d91c0f1f.png"/>
          <p:cNvPicPr>
            <a:picLocks noChangeAspect="1" noChangeArrowheads="1"/>
          </p:cNvPicPr>
          <p:nvPr/>
        </p:nvPicPr>
        <p:blipFill>
          <a:blip r:embed="rId2"/>
          <a:srcRect l="11381" r="14643"/>
          <a:stretch>
            <a:fillRect/>
          </a:stretch>
        </p:blipFill>
        <p:spPr bwMode="auto">
          <a:xfrm>
            <a:off x="3626222" y="1428736"/>
            <a:ext cx="5047284" cy="3571900"/>
          </a:xfrm>
          <a:prstGeom prst="rect">
            <a:avLst/>
          </a:prstGeom>
          <a:noFill/>
        </p:spPr>
      </p:pic>
      <p:pic>
        <p:nvPicPr>
          <p:cNvPr id="1036" name="Picture 12" descr="http://mycookingmagazine.com/wp-content/uploads/2011/01/PastedGraphic-1.jpg"/>
          <p:cNvPicPr>
            <a:picLocks noChangeAspect="1" noChangeArrowheads="1"/>
          </p:cNvPicPr>
          <p:nvPr/>
        </p:nvPicPr>
        <p:blipFill>
          <a:blip r:embed="rId3"/>
          <a:srcRect l="5208" t="4090" r="7985" b="11364"/>
          <a:stretch>
            <a:fillRect/>
          </a:stretch>
        </p:blipFill>
        <p:spPr bwMode="auto">
          <a:xfrm>
            <a:off x="500033" y="1428736"/>
            <a:ext cx="2822953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9.2</a:t>
            </a:r>
          </a:p>
          <a:p>
            <a:r>
              <a:rPr lang="ru-RU" dirty="0" smtClean="0"/>
              <a:t>Назовите сельскохозяйственную культуру, изображенную на слайде:</a:t>
            </a:r>
          </a:p>
          <a:p>
            <a:r>
              <a:rPr lang="ru-RU" dirty="0" smtClean="0"/>
              <a:t>А) кофе, Б) какао; В) чай; Г) крыжовник.</a:t>
            </a:r>
            <a:endParaRPr lang="ru-RU" dirty="0"/>
          </a:p>
        </p:txBody>
      </p:sp>
      <p:pic>
        <p:nvPicPr>
          <p:cNvPr id="64514" name="Picture 2" descr="http://img3.etsystatic.com/000/0/5417196/il_fullxfull.246697615.jpg"/>
          <p:cNvPicPr>
            <a:picLocks noChangeAspect="1" noChangeArrowheads="1"/>
          </p:cNvPicPr>
          <p:nvPr/>
        </p:nvPicPr>
        <p:blipFill>
          <a:blip r:embed="rId2" cstate="print"/>
          <a:srcRect l="8806" t="2429" r="4892" b="8907"/>
          <a:stretch>
            <a:fillRect/>
          </a:stretch>
        </p:blipFill>
        <p:spPr bwMode="auto">
          <a:xfrm>
            <a:off x="357158" y="1071546"/>
            <a:ext cx="2781189" cy="4143404"/>
          </a:xfrm>
          <a:prstGeom prst="rect">
            <a:avLst/>
          </a:prstGeom>
          <a:noFill/>
        </p:spPr>
      </p:pic>
      <p:pic>
        <p:nvPicPr>
          <p:cNvPr id="64516" name="Picture 4" descr="http://cs622716.vk.me/v622716882/95a3/fLLnh7o3cD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1071546"/>
            <a:ext cx="5057811" cy="4214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9.3</a:t>
            </a:r>
          </a:p>
          <a:p>
            <a:r>
              <a:rPr lang="ru-RU" dirty="0" smtClean="0"/>
              <a:t>Назовите сельскохозяйственную культуру, изображенную на слайде:</a:t>
            </a:r>
          </a:p>
          <a:p>
            <a:r>
              <a:rPr lang="ru-RU" dirty="0" smtClean="0"/>
              <a:t>А) кофе, Б) чай; В) хлопчатник; Г) табак.</a:t>
            </a:r>
            <a:endParaRPr lang="ru-RU" dirty="0"/>
          </a:p>
        </p:txBody>
      </p:sp>
      <p:pic>
        <p:nvPicPr>
          <p:cNvPr id="65540" name="Picture 4" descr="http://1.bp.blogspot.com/_kH6ohLYJE9c/S6pi7SuLkLI/AAAAAAAAAFQ/NHXYrIz1u6M/s1600/Camelia_Sinensis2.jpg"/>
          <p:cNvPicPr>
            <a:picLocks noChangeAspect="1" noChangeArrowheads="1"/>
          </p:cNvPicPr>
          <p:nvPr/>
        </p:nvPicPr>
        <p:blipFill>
          <a:blip r:embed="rId2"/>
          <a:srcRect l="2259" t="1744" r="2861" b="5813"/>
          <a:stretch>
            <a:fillRect/>
          </a:stretch>
        </p:blipFill>
        <p:spPr bwMode="auto">
          <a:xfrm>
            <a:off x="428596" y="1357298"/>
            <a:ext cx="3000396" cy="3786214"/>
          </a:xfrm>
          <a:prstGeom prst="rect">
            <a:avLst/>
          </a:prstGeom>
          <a:noFill/>
        </p:spPr>
      </p:pic>
      <p:pic>
        <p:nvPicPr>
          <p:cNvPr id="65544" name="Picture 8" descr="http://www.bambooclub.ru/files/1353479497/clip_image005.jpg"/>
          <p:cNvPicPr>
            <a:picLocks noChangeAspect="1" noChangeArrowheads="1"/>
          </p:cNvPicPr>
          <p:nvPr/>
        </p:nvPicPr>
        <p:blipFill>
          <a:blip r:embed="rId3"/>
          <a:srcRect l="12435"/>
          <a:stretch>
            <a:fillRect/>
          </a:stretch>
        </p:blipFill>
        <p:spPr bwMode="auto">
          <a:xfrm>
            <a:off x="3786182" y="1357298"/>
            <a:ext cx="4970045" cy="3786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hotos0-800x600.jpeg"/>
          <p:cNvPicPr>
            <a:picLocks noChangeAspect="1"/>
          </p:cNvPicPr>
          <p:nvPr/>
        </p:nvPicPr>
        <p:blipFill>
          <a:blip r:embed="rId2"/>
          <a:srcRect t="5000" b="13750"/>
          <a:stretch>
            <a:fillRect/>
          </a:stretch>
        </p:blipFill>
        <p:spPr>
          <a:xfrm>
            <a:off x="0" y="1285836"/>
            <a:ext cx="9144000" cy="5572164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Вопрос 10.1</a:t>
            </a:r>
            <a:br>
              <a:rPr lang="ru-RU" sz="180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</a:br>
            <a:r>
              <a:rPr lang="ru-RU" sz="1800" dirty="0" smtClean="0">
                <a:solidFill>
                  <a:srgbClr val="000000"/>
                </a:solidFill>
                <a:latin typeface="+mn-lt"/>
                <a:cs typeface="Tahoma" pitchFamily="34" charset="0"/>
              </a:rPr>
              <a:t>Определите страну Азии, в которой расположен данный объект всемирного наследия ЮНЕСКО: А) Индия; Б) Иордания; В) Китай; Г) Оман; Д) Турция; Е) Индонезия.</a:t>
            </a:r>
            <a:endParaRPr lang="ru-RU" sz="1800" dirty="0" smtClean="0">
              <a:latin typeface="+mn-lt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анада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928670"/>
            <a:ext cx="4229129" cy="2643206"/>
          </a:xfrm>
          <a:prstGeom prst="rect">
            <a:avLst/>
          </a:prstGeom>
        </p:spPr>
      </p:pic>
      <p:pic>
        <p:nvPicPr>
          <p:cNvPr id="4" name="Рисунок 3" descr="канада5.jpg"/>
          <p:cNvPicPr>
            <a:picLocks noChangeAspect="1"/>
          </p:cNvPicPr>
          <p:nvPr/>
        </p:nvPicPr>
        <p:blipFill>
          <a:blip r:embed="rId3"/>
          <a:srcRect t="4993" b="2631"/>
          <a:stretch>
            <a:fillRect/>
          </a:stretch>
        </p:blipFill>
        <p:spPr>
          <a:xfrm>
            <a:off x="4857752" y="928670"/>
            <a:ext cx="3815142" cy="2643207"/>
          </a:xfrm>
          <a:prstGeom prst="rect">
            <a:avLst/>
          </a:prstGeom>
        </p:spPr>
      </p:pic>
      <p:pic>
        <p:nvPicPr>
          <p:cNvPr id="5" name="Рисунок 4" descr="канада11.jpg"/>
          <p:cNvPicPr>
            <a:picLocks noChangeAspect="1"/>
          </p:cNvPicPr>
          <p:nvPr/>
        </p:nvPicPr>
        <p:blipFill>
          <a:blip r:embed="rId4" cstate="print"/>
          <a:srcRect b="847"/>
          <a:stretch>
            <a:fillRect/>
          </a:stretch>
        </p:blipFill>
        <p:spPr>
          <a:xfrm>
            <a:off x="428596" y="3786190"/>
            <a:ext cx="4214842" cy="2786082"/>
          </a:xfrm>
          <a:prstGeom prst="rect">
            <a:avLst/>
          </a:prstGeom>
        </p:spPr>
      </p:pic>
      <p:pic>
        <p:nvPicPr>
          <p:cNvPr id="6" name="Рисунок 5" descr="канада13.jpg"/>
          <p:cNvPicPr>
            <a:picLocks noChangeAspect="1"/>
          </p:cNvPicPr>
          <p:nvPr/>
        </p:nvPicPr>
        <p:blipFill>
          <a:blip r:embed="rId5"/>
          <a:srcRect l="1831" t="2458" r="2938" b="3487"/>
          <a:stretch>
            <a:fillRect/>
          </a:stretch>
        </p:blipFill>
        <p:spPr>
          <a:xfrm>
            <a:off x="4857752" y="3786190"/>
            <a:ext cx="3786214" cy="2786082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42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Вопрос 1.2. </a:t>
            </a:r>
            <a:r>
              <a:rPr lang="ru-RU" sz="1800" dirty="0" smtClean="0">
                <a:solidFill>
                  <a:srgbClr val="000000"/>
                </a:solidFill>
                <a:latin typeface="+mn-lt"/>
                <a:cs typeface="Tahoma" pitchFamily="34" charset="0"/>
              </a:rPr>
              <a:t>Определите страну по рисункам на слайде</a:t>
            </a:r>
            <a:endParaRPr lang="ru-RU" sz="1800" dirty="0" smtClean="0">
              <a:latin typeface="+mn-lt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orts-oman-nizwa-bahla-jabrin-sejour-circuit-oman.jpg"/>
          <p:cNvPicPr>
            <a:picLocks noChangeAspect="1"/>
          </p:cNvPicPr>
          <p:nvPr/>
        </p:nvPicPr>
        <p:blipFill>
          <a:blip r:embed="rId2"/>
          <a:srcRect t="5075"/>
          <a:stretch>
            <a:fillRect/>
          </a:stretch>
        </p:blipFill>
        <p:spPr>
          <a:xfrm>
            <a:off x="357158" y="1285860"/>
            <a:ext cx="8429684" cy="5345276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Вопрос 10.2 </a:t>
            </a:r>
            <a:br>
              <a:rPr lang="ru-RU" sz="180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</a:br>
            <a:r>
              <a:rPr lang="ru-RU" sz="1800" dirty="0" smtClean="0">
                <a:solidFill>
                  <a:srgbClr val="000000"/>
                </a:solidFill>
                <a:latin typeface="+mn-lt"/>
                <a:cs typeface="Tahoma" pitchFamily="34" charset="0"/>
              </a:rPr>
              <a:t>Определите страну Азии, в которой расположен данный объект всемирного наследия ЮНЕСКО:  А) Индия; Б) Иордания; В) Китай; Г) Оман; Д) Турция; Е) Индонезия.</a:t>
            </a:r>
            <a:endParaRPr lang="ru-RU" sz="1800" dirty="0" smtClean="0">
              <a:latin typeface="+mn-lt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785_4050.jpg"/>
          <p:cNvPicPr>
            <a:picLocks noChangeAspect="1"/>
          </p:cNvPicPr>
          <p:nvPr/>
        </p:nvPicPr>
        <p:blipFill>
          <a:blip r:embed="rId2"/>
          <a:srcRect l="818" b="2563"/>
          <a:stretch>
            <a:fillRect/>
          </a:stretch>
        </p:blipFill>
        <p:spPr>
          <a:xfrm>
            <a:off x="285720" y="1285860"/>
            <a:ext cx="8551748" cy="5429288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Вопрос 10.3 </a:t>
            </a:r>
            <a:br>
              <a:rPr lang="ru-RU" sz="180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</a:br>
            <a:r>
              <a:rPr lang="ru-RU" sz="1800" dirty="0" smtClean="0">
                <a:solidFill>
                  <a:srgbClr val="000000"/>
                </a:solidFill>
                <a:latin typeface="+mn-lt"/>
                <a:cs typeface="Tahoma" pitchFamily="34" charset="0"/>
              </a:rPr>
              <a:t>Определите страну Азии, в которой расположен данный объект всемирного наследия ЮНЕСКО:  А) Индия; Б) Иордания; В) Китай; Г) Оман; Д) Турция; Е) Индонезия.</a:t>
            </a:r>
            <a:endParaRPr lang="ru-RU" sz="1800" dirty="0" smtClean="0">
              <a:latin typeface="+mn-lt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huquicamata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538" y="928671"/>
            <a:ext cx="8461271" cy="5643602"/>
          </a:xfrm>
        </p:spPr>
      </p:pic>
      <p:sp>
        <p:nvSpPr>
          <p:cNvPr id="5" name="TextBox 4"/>
          <p:cNvSpPr txBox="1"/>
          <p:nvPr/>
        </p:nvSpPr>
        <p:spPr>
          <a:xfrm>
            <a:off x="-1" y="0"/>
            <a:ext cx="9144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11.1</a:t>
            </a:r>
          </a:p>
          <a:p>
            <a:pPr algn="just"/>
            <a:r>
              <a:rPr lang="ru-RU" dirty="0" smtClean="0"/>
              <a:t>На слайде показано самое крупное месторождение меди в мире – Чукикамата. Карьер Чукикамата расположен: А) в Китае; Б) в США; В) в Мексике; Г) в Чили.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24px-Big_Hole_Kimberley.jpg"/>
          <p:cNvPicPr>
            <a:picLocks noGrp="1" noChangeAspect="1"/>
          </p:cNvPicPr>
          <p:nvPr>
            <p:ph idx="1"/>
          </p:nvPr>
        </p:nvPicPr>
        <p:blipFill>
          <a:blip r:embed="rId2"/>
          <a:srcRect t="11810" b="9375"/>
          <a:stretch>
            <a:fillRect/>
          </a:stretch>
        </p:blipFill>
        <p:spPr>
          <a:xfrm>
            <a:off x="428596" y="1785926"/>
            <a:ext cx="8218022" cy="4857760"/>
          </a:xfr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11.2</a:t>
            </a:r>
          </a:p>
          <a:p>
            <a:pPr algn="just"/>
            <a:r>
              <a:rPr lang="ru-RU" dirty="0" smtClean="0"/>
              <a:t>На слайде показана кимберлитовая трубка «Большая дыра» - наибольший карьер, разработанный людьми без применения техники. Периметр составляет 1,6 км, а ширина — 463 м. Дыра была вырыта на глубину 240 м, но затем была засыпана до глубины 215 м, в настоящее время дно дыры заполняет вода, её глубина составляет 40 м. Данный объект расположен: А) в ЮАР; Б) в Ботсване; В) в России; Г) в Австралии.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Three-Gorges-Da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1428736"/>
            <a:ext cx="7429520" cy="4819902"/>
          </a:xfrm>
        </p:spPr>
      </p:pic>
      <p:sp>
        <p:nvSpPr>
          <p:cNvPr id="5" name="TextBox 4"/>
          <p:cNvSpPr txBox="1"/>
          <p:nvPr/>
        </p:nvSpPr>
        <p:spPr>
          <a:xfrm>
            <a:off x="-1" y="0"/>
            <a:ext cx="9144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11.3</a:t>
            </a:r>
          </a:p>
          <a:p>
            <a:pPr algn="just"/>
            <a:r>
              <a:rPr lang="ru-RU" dirty="0" smtClean="0"/>
              <a:t>На слайде показана ГЭС «Три ущелья» - самая мощная электростанция в мире. Она расположена:  А) в Китае; Б) в США; В) в России; Г) в Бразилии.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mages.luscious.net/967/piccit_map_of_federal_states_os2000_705244947.1024x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342254"/>
            <a:ext cx="8790652" cy="451574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12.1</a:t>
            </a:r>
          </a:p>
          <a:p>
            <a:r>
              <a:rPr lang="ru-RU" dirty="0" smtClean="0">
                <a:cs typeface="Arial" pitchFamily="34" charset="0"/>
              </a:rPr>
              <a:t>Установите какую информацию несет данная карта:</a:t>
            </a:r>
          </a:p>
          <a:p>
            <a:r>
              <a:rPr lang="ru-RU" dirty="0" smtClean="0">
                <a:cs typeface="Arial" pitchFamily="34" charset="0"/>
              </a:rPr>
              <a:t>А) показывает страны с самым высоким годовым приростом ВВП;</a:t>
            </a:r>
          </a:p>
          <a:p>
            <a:r>
              <a:rPr lang="ru-RU" dirty="0" smtClean="0">
                <a:cs typeface="Arial" pitchFamily="34" charset="0"/>
              </a:rPr>
              <a:t>Б) показывает страны, где столица не самый крупный город;</a:t>
            </a:r>
          </a:p>
          <a:p>
            <a:r>
              <a:rPr lang="ru-RU" dirty="0" smtClean="0">
                <a:cs typeface="Arial" pitchFamily="34" charset="0"/>
              </a:rPr>
              <a:t>В) показывает монархии;</a:t>
            </a:r>
          </a:p>
          <a:p>
            <a:r>
              <a:rPr lang="ru-RU" dirty="0" smtClean="0">
                <a:cs typeface="Arial" pitchFamily="34" charset="0"/>
              </a:rPr>
              <a:t>Г) показывает федеративные государства;</a:t>
            </a:r>
          </a:p>
          <a:p>
            <a:r>
              <a:rPr lang="ru-RU" dirty="0" smtClean="0">
                <a:cs typeface="Arial" pitchFamily="34" charset="0"/>
              </a:rPr>
              <a:t>Д) показывает страны, на которые приходится более 90% добычи урана;</a:t>
            </a:r>
          </a:p>
          <a:p>
            <a:r>
              <a:rPr lang="ru-RU" dirty="0" smtClean="0">
                <a:cs typeface="Arial" pitchFamily="34" charset="0"/>
              </a:rPr>
              <a:t>Е) показывает страны, в которых есть метрополитены.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7430"/>
            <a:ext cx="9144000" cy="425962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12.2</a:t>
            </a:r>
          </a:p>
          <a:p>
            <a:r>
              <a:rPr lang="ru-RU" dirty="0" smtClean="0">
                <a:cs typeface="Arial" pitchFamily="34" charset="0"/>
              </a:rPr>
              <a:t>Установите какую информацию несет данная карта:</a:t>
            </a:r>
          </a:p>
          <a:p>
            <a:r>
              <a:rPr lang="ru-RU" dirty="0" smtClean="0">
                <a:cs typeface="Arial" pitchFamily="34" charset="0"/>
              </a:rPr>
              <a:t>А) показывает страны с самым высоким годовым приростом ВВП;</a:t>
            </a:r>
          </a:p>
          <a:p>
            <a:r>
              <a:rPr lang="ru-RU" dirty="0" smtClean="0">
                <a:cs typeface="Arial" pitchFamily="34" charset="0"/>
              </a:rPr>
              <a:t>Б) показывает страны, где столица не самый крупный город;</a:t>
            </a:r>
          </a:p>
          <a:p>
            <a:r>
              <a:rPr lang="ru-RU" dirty="0" smtClean="0">
                <a:cs typeface="Arial" pitchFamily="34" charset="0"/>
              </a:rPr>
              <a:t>В) показывает монархии;</a:t>
            </a:r>
          </a:p>
          <a:p>
            <a:r>
              <a:rPr lang="ru-RU" dirty="0" smtClean="0">
                <a:cs typeface="Arial" pitchFamily="34" charset="0"/>
              </a:rPr>
              <a:t>Г) показывает федеративные государства;</a:t>
            </a:r>
          </a:p>
          <a:p>
            <a:r>
              <a:rPr lang="ru-RU" dirty="0" smtClean="0">
                <a:cs typeface="Arial" pitchFamily="34" charset="0"/>
              </a:rPr>
              <a:t>Д) показывает страны, на которые приходится более 90% добычи урана;</a:t>
            </a:r>
          </a:p>
          <a:p>
            <a:r>
              <a:rPr lang="ru-RU" dirty="0" smtClean="0">
                <a:cs typeface="Arial" pitchFamily="34" charset="0"/>
              </a:rPr>
              <a:t>Е) показывает страны, в которых есть метрополитены.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29" y="2285992"/>
            <a:ext cx="8774689" cy="45720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12.3</a:t>
            </a:r>
          </a:p>
          <a:p>
            <a:r>
              <a:rPr lang="ru-RU" dirty="0" smtClean="0">
                <a:cs typeface="Arial" pitchFamily="34" charset="0"/>
              </a:rPr>
              <a:t>Установите какую информацию несет данная карта:</a:t>
            </a:r>
          </a:p>
          <a:p>
            <a:r>
              <a:rPr lang="ru-RU" dirty="0" smtClean="0">
                <a:cs typeface="Arial" pitchFamily="34" charset="0"/>
              </a:rPr>
              <a:t>А) показывает страны с самым высоким годовым приростом ВВП;</a:t>
            </a:r>
          </a:p>
          <a:p>
            <a:r>
              <a:rPr lang="ru-RU" dirty="0" smtClean="0">
                <a:cs typeface="Arial" pitchFamily="34" charset="0"/>
              </a:rPr>
              <a:t>Б) показывает страны, где столица не самый крупный город;</a:t>
            </a:r>
          </a:p>
          <a:p>
            <a:r>
              <a:rPr lang="ru-RU" dirty="0" smtClean="0">
                <a:cs typeface="Arial" pitchFamily="34" charset="0"/>
              </a:rPr>
              <a:t>В) показывает монархии;</a:t>
            </a:r>
          </a:p>
          <a:p>
            <a:r>
              <a:rPr lang="ru-RU" dirty="0" smtClean="0">
                <a:cs typeface="Arial" pitchFamily="34" charset="0"/>
              </a:rPr>
              <a:t>Г) показывает федеративные государства;</a:t>
            </a:r>
          </a:p>
          <a:p>
            <a:r>
              <a:rPr lang="ru-RU" dirty="0" smtClean="0">
                <a:cs typeface="Arial" pitchFamily="34" charset="0"/>
              </a:rPr>
              <a:t>Д) показывает страны, которые являются производителями чая;</a:t>
            </a:r>
          </a:p>
          <a:p>
            <a:r>
              <a:rPr lang="ru-RU" dirty="0" smtClean="0">
                <a:cs typeface="Arial" pitchFamily="34" charset="0"/>
              </a:rPr>
              <a:t>Е) показывает страны, в которых есть метрополитены.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13.1</a:t>
            </a:r>
          </a:p>
          <a:p>
            <a:pPr algn="just"/>
            <a:r>
              <a:rPr lang="ru-RU" dirty="0" smtClean="0"/>
              <a:t>Выберите наиболее преобразованную человеком природную зону Южной Америки: </a:t>
            </a:r>
          </a:p>
          <a:p>
            <a:r>
              <a:rPr lang="ru-RU" dirty="0" smtClean="0"/>
              <a:t>А) сельва; Б) пуна; В) пампа; Г) каатинга; Д) льянос; Е) кампос.</a:t>
            </a:r>
            <a:endParaRPr lang="ru-RU" dirty="0"/>
          </a:p>
        </p:txBody>
      </p:sp>
      <p:pic>
        <p:nvPicPr>
          <p:cNvPr id="51202" name="Picture 2" descr="http://ikartinka.com/image/cache/data/117/1394133315/13941333156-max-9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57298"/>
            <a:ext cx="8434415" cy="47438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ww.porjati.net/uploads/posts/2011-07/1310439696_sandstorm-02.jpg"/>
          <p:cNvPicPr>
            <a:picLocks noChangeAspect="1" noChangeArrowheads="1"/>
          </p:cNvPicPr>
          <p:nvPr/>
        </p:nvPicPr>
        <p:blipFill>
          <a:blip r:embed="rId2"/>
          <a:srcRect t="2500"/>
          <a:stretch>
            <a:fillRect/>
          </a:stretch>
        </p:blipFill>
        <p:spPr bwMode="auto">
          <a:xfrm>
            <a:off x="714348" y="1071546"/>
            <a:ext cx="7620000" cy="557212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13.2</a:t>
            </a:r>
          </a:p>
          <a:p>
            <a:r>
              <a:rPr lang="ru-RU" dirty="0" smtClean="0"/>
              <a:t>Выберите название местного ветра: </a:t>
            </a:r>
          </a:p>
          <a:p>
            <a:r>
              <a:rPr lang="ru-RU" dirty="0" smtClean="0"/>
              <a:t>А) ватты; Б) барранкосы; В) хамсин; Г) гамада; Д) шибляк; Е) парамос.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китай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89" y="1105795"/>
            <a:ext cx="4418549" cy="5537915"/>
          </a:xfrm>
          <a:prstGeom prst="rect">
            <a:avLst/>
          </a:prstGeom>
        </p:spPr>
      </p:pic>
      <p:pic>
        <p:nvPicPr>
          <p:cNvPr id="8" name="Рисунок 7" descr="китай4.jpg"/>
          <p:cNvPicPr>
            <a:picLocks noChangeAspect="1"/>
          </p:cNvPicPr>
          <p:nvPr/>
        </p:nvPicPr>
        <p:blipFill>
          <a:blip r:embed="rId3"/>
          <a:srcRect t="4878" b="9756"/>
          <a:stretch>
            <a:fillRect/>
          </a:stretch>
        </p:blipFill>
        <p:spPr>
          <a:xfrm>
            <a:off x="4857752" y="1142984"/>
            <a:ext cx="3913995" cy="2500330"/>
          </a:xfrm>
          <a:prstGeom prst="rect">
            <a:avLst/>
          </a:prstGeom>
        </p:spPr>
      </p:pic>
      <p:pic>
        <p:nvPicPr>
          <p:cNvPr id="9" name="Рисунок 8" descr="китай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2" y="3714752"/>
            <a:ext cx="3905251" cy="2928938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42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Вопрос 1.3. </a:t>
            </a:r>
            <a:r>
              <a:rPr lang="ru-RU" sz="1800" dirty="0" smtClean="0">
                <a:solidFill>
                  <a:srgbClr val="000000"/>
                </a:solidFill>
                <a:latin typeface="+mn-lt"/>
                <a:cs typeface="Tahoma" pitchFamily="34" charset="0"/>
              </a:rPr>
              <a:t>Определите страну по рисункам на слайде</a:t>
            </a:r>
            <a:endParaRPr lang="ru-RU" sz="1800" dirty="0" smtClean="0">
              <a:latin typeface="+mn-lt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http://is1.myvideo.de/de/movie16/82/thumbs/7307883_1.jpg_hq.jpg"/>
          <p:cNvPicPr>
            <a:picLocks noChangeAspect="1" noChangeArrowheads="1"/>
          </p:cNvPicPr>
          <p:nvPr/>
        </p:nvPicPr>
        <p:blipFill>
          <a:blip r:embed="rId2"/>
          <a:srcRect t="7813" r="20833" b="7812"/>
          <a:stretch>
            <a:fillRect/>
          </a:stretch>
        </p:blipFill>
        <p:spPr bwMode="auto">
          <a:xfrm>
            <a:off x="928662" y="1000108"/>
            <a:ext cx="3500462" cy="248717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13.3</a:t>
            </a:r>
          </a:p>
          <a:p>
            <a:r>
              <a:rPr lang="ru-RU" dirty="0" smtClean="0"/>
              <a:t>На территории какого государства наиболее часто встречается данное явление?</a:t>
            </a:r>
          </a:p>
          <a:p>
            <a:r>
              <a:rPr lang="ru-RU" dirty="0" smtClean="0"/>
              <a:t>А) США; Б) Турция; В) Эфиопия; Г) Новая Зеландия; Д) Бразилия; Е) Канада.</a:t>
            </a:r>
            <a:endParaRPr lang="ru-RU" dirty="0"/>
          </a:p>
        </p:txBody>
      </p:sp>
      <p:pic>
        <p:nvPicPr>
          <p:cNvPr id="183300" name="Picture 4" descr="http://samosoboj.ru/wp-content/uploads/2012/04/image-335549-galleryV9-fnbe1.jpg"/>
          <p:cNvPicPr>
            <a:picLocks noChangeAspect="1" noChangeArrowheads="1"/>
          </p:cNvPicPr>
          <p:nvPr/>
        </p:nvPicPr>
        <p:blipFill>
          <a:blip r:embed="rId3"/>
          <a:srcRect r="3846"/>
          <a:stretch>
            <a:fillRect/>
          </a:stretch>
        </p:blipFill>
        <p:spPr bwMode="auto">
          <a:xfrm>
            <a:off x="4714876" y="1000108"/>
            <a:ext cx="3571900" cy="2473604"/>
          </a:xfrm>
          <a:prstGeom prst="rect">
            <a:avLst/>
          </a:prstGeom>
          <a:noFill/>
        </p:spPr>
      </p:pic>
      <p:pic>
        <p:nvPicPr>
          <p:cNvPr id="183302" name="Picture 6" descr="http://i.uralweb.ru/albums/fotos/f/89b/89b61f0c52aba19a147dfd6e678e8e8b.jpg"/>
          <p:cNvPicPr>
            <a:picLocks noChangeAspect="1" noChangeArrowheads="1"/>
          </p:cNvPicPr>
          <p:nvPr/>
        </p:nvPicPr>
        <p:blipFill>
          <a:blip r:embed="rId4"/>
          <a:srcRect l="10000" t="12627" r="13333" b="6565"/>
          <a:stretch>
            <a:fillRect/>
          </a:stretch>
        </p:blipFill>
        <p:spPr bwMode="auto">
          <a:xfrm>
            <a:off x="928662" y="3786190"/>
            <a:ext cx="3491532" cy="2428892"/>
          </a:xfrm>
          <a:prstGeom prst="rect">
            <a:avLst/>
          </a:prstGeom>
          <a:noFill/>
        </p:spPr>
      </p:pic>
      <p:pic>
        <p:nvPicPr>
          <p:cNvPr id="183304" name="Picture 8" descr="http://img.day.az/_fotosessii_/220528/0d/d/s13_23672869.jpg"/>
          <p:cNvPicPr>
            <a:picLocks noChangeAspect="1" noChangeArrowheads="1"/>
          </p:cNvPicPr>
          <p:nvPr/>
        </p:nvPicPr>
        <p:blipFill>
          <a:blip r:embed="rId5"/>
          <a:srcRect t="27500" r="25689" b="5124"/>
          <a:stretch>
            <a:fillRect/>
          </a:stretch>
        </p:blipFill>
        <p:spPr bwMode="auto">
          <a:xfrm>
            <a:off x="4714875" y="3786190"/>
            <a:ext cx="3571901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встралия5.jpeg"/>
          <p:cNvPicPr>
            <a:picLocks noChangeAspect="1"/>
          </p:cNvPicPr>
          <p:nvPr/>
        </p:nvPicPr>
        <p:blipFill>
          <a:blip r:embed="rId2"/>
          <a:srcRect l="701" r="164" b="26912"/>
          <a:stretch>
            <a:fillRect/>
          </a:stretch>
        </p:blipFill>
        <p:spPr>
          <a:xfrm>
            <a:off x="357159" y="571480"/>
            <a:ext cx="4071965" cy="2000264"/>
          </a:xfrm>
          <a:prstGeom prst="rect">
            <a:avLst/>
          </a:prstGeom>
        </p:spPr>
      </p:pic>
      <p:pic>
        <p:nvPicPr>
          <p:cNvPr id="4" name="Рисунок 3" descr="австралия19.jpg"/>
          <p:cNvPicPr>
            <a:picLocks noChangeAspect="1"/>
          </p:cNvPicPr>
          <p:nvPr/>
        </p:nvPicPr>
        <p:blipFill>
          <a:blip r:embed="rId3"/>
          <a:srcRect r="4761"/>
          <a:stretch>
            <a:fillRect/>
          </a:stretch>
        </p:blipFill>
        <p:spPr>
          <a:xfrm>
            <a:off x="4643439" y="571480"/>
            <a:ext cx="4143404" cy="2592924"/>
          </a:xfrm>
          <a:prstGeom prst="rect">
            <a:avLst/>
          </a:prstGeom>
        </p:spPr>
      </p:pic>
      <p:pic>
        <p:nvPicPr>
          <p:cNvPr id="17410" name="Picture 2" descr="http://www.penguin.su/im_pic_photo/1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643182"/>
            <a:ext cx="3929090" cy="1370613"/>
          </a:xfrm>
          <a:prstGeom prst="rect">
            <a:avLst/>
          </a:prstGeom>
          <a:noFill/>
        </p:spPr>
      </p:pic>
      <p:pic>
        <p:nvPicPr>
          <p:cNvPr id="17412" name="Picture 4" descr="http://zaceni.ucoz.ru/_ph/3/2/898719061.jpg"/>
          <p:cNvPicPr>
            <a:picLocks noChangeAspect="1" noChangeArrowheads="1"/>
          </p:cNvPicPr>
          <p:nvPr/>
        </p:nvPicPr>
        <p:blipFill>
          <a:blip r:embed="rId5"/>
          <a:srcRect t="23572" b="18571"/>
          <a:stretch>
            <a:fillRect/>
          </a:stretch>
        </p:blipFill>
        <p:spPr bwMode="auto">
          <a:xfrm>
            <a:off x="357158" y="4071942"/>
            <a:ext cx="4071966" cy="1649157"/>
          </a:xfrm>
          <a:prstGeom prst="rect">
            <a:avLst/>
          </a:prstGeom>
          <a:noFill/>
        </p:spPr>
      </p:pic>
      <p:pic>
        <p:nvPicPr>
          <p:cNvPr id="17414" name="Picture 6" descr="http://proxy11.media.online.ua/uol/r3-b022323d96/52dd95a24811d.jpg"/>
          <p:cNvPicPr>
            <a:picLocks noChangeAspect="1" noChangeArrowheads="1"/>
          </p:cNvPicPr>
          <p:nvPr/>
        </p:nvPicPr>
        <p:blipFill>
          <a:blip r:embed="rId6"/>
          <a:srcRect r="1136"/>
          <a:stretch>
            <a:fillRect/>
          </a:stretch>
        </p:blipFill>
        <p:spPr bwMode="auto">
          <a:xfrm>
            <a:off x="4643438" y="3357562"/>
            <a:ext cx="4143404" cy="2357454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42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Вопрос 14.1. </a:t>
            </a:r>
            <a:r>
              <a:rPr lang="ru-RU" sz="1800" dirty="0" smtClean="0">
                <a:solidFill>
                  <a:srgbClr val="000000"/>
                </a:solidFill>
                <a:latin typeface="+mn-lt"/>
                <a:cs typeface="Tahoma" pitchFamily="34" charset="0"/>
              </a:rPr>
              <a:t>Определите страну по рисункам на слайде</a:t>
            </a:r>
            <a:endParaRPr lang="ru-RU" sz="1800" dirty="0" smtClean="0">
              <a:latin typeface="+mn-lt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бразилия7.jpeg"/>
          <p:cNvPicPr>
            <a:picLocks noChangeAspect="1"/>
          </p:cNvPicPr>
          <p:nvPr/>
        </p:nvPicPr>
        <p:blipFill>
          <a:blip r:embed="rId2"/>
          <a:srcRect b="5173"/>
          <a:stretch>
            <a:fillRect/>
          </a:stretch>
        </p:blipFill>
        <p:spPr>
          <a:xfrm>
            <a:off x="428596" y="1000108"/>
            <a:ext cx="4200196" cy="2643206"/>
          </a:xfrm>
          <a:prstGeom prst="rect">
            <a:avLst/>
          </a:prstGeom>
        </p:spPr>
      </p:pic>
      <p:pic>
        <p:nvPicPr>
          <p:cNvPr id="4" name="Рисунок 3" descr="бразилия10.jpg"/>
          <p:cNvPicPr>
            <a:picLocks noChangeAspect="1"/>
          </p:cNvPicPr>
          <p:nvPr/>
        </p:nvPicPr>
        <p:blipFill>
          <a:blip r:embed="rId3"/>
          <a:srcRect l="5172" t="9322" r="1693" b="4452"/>
          <a:stretch>
            <a:fillRect/>
          </a:stretch>
        </p:blipFill>
        <p:spPr>
          <a:xfrm>
            <a:off x="4857752" y="1000108"/>
            <a:ext cx="3858908" cy="2643206"/>
          </a:xfrm>
          <a:prstGeom prst="rect">
            <a:avLst/>
          </a:prstGeom>
        </p:spPr>
      </p:pic>
      <p:pic>
        <p:nvPicPr>
          <p:cNvPr id="5" name="Рисунок 4" descr="бразилия13.jpg"/>
          <p:cNvPicPr>
            <a:picLocks noChangeAspect="1"/>
          </p:cNvPicPr>
          <p:nvPr/>
        </p:nvPicPr>
        <p:blipFill>
          <a:blip r:embed="rId4"/>
          <a:srcRect t="5988" b="12030"/>
          <a:stretch>
            <a:fillRect/>
          </a:stretch>
        </p:blipFill>
        <p:spPr>
          <a:xfrm>
            <a:off x="4857752" y="3857628"/>
            <a:ext cx="3834110" cy="2357454"/>
          </a:xfrm>
          <a:prstGeom prst="rect">
            <a:avLst/>
          </a:prstGeom>
        </p:spPr>
      </p:pic>
      <p:pic>
        <p:nvPicPr>
          <p:cNvPr id="6" name="Рисунок 5" descr="бразилия1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6" y="3857628"/>
            <a:ext cx="4185334" cy="2357454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42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Вопрос 14.2. </a:t>
            </a:r>
            <a:r>
              <a:rPr lang="ru-RU" sz="1800" dirty="0" smtClean="0">
                <a:solidFill>
                  <a:srgbClr val="000000"/>
                </a:solidFill>
                <a:latin typeface="+mn-lt"/>
                <a:cs typeface="Tahoma" pitchFamily="34" charset="0"/>
              </a:rPr>
              <a:t>Определите страну по рисункам на слайде</a:t>
            </a:r>
            <a:endParaRPr lang="ru-RU" sz="1800" dirty="0" smtClean="0">
              <a:latin typeface="+mn-lt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раиль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1000108"/>
            <a:ext cx="3786214" cy="2839661"/>
          </a:xfrm>
          <a:prstGeom prst="rect">
            <a:avLst/>
          </a:prstGeom>
        </p:spPr>
      </p:pic>
      <p:pic>
        <p:nvPicPr>
          <p:cNvPr id="4" name="Рисунок 3" descr="израиль1.jpg"/>
          <p:cNvPicPr>
            <a:picLocks noChangeAspect="1"/>
          </p:cNvPicPr>
          <p:nvPr/>
        </p:nvPicPr>
        <p:blipFill>
          <a:blip r:embed="rId3" cstate="print"/>
          <a:srcRect b="10810"/>
          <a:stretch>
            <a:fillRect/>
          </a:stretch>
        </p:blipFill>
        <p:spPr>
          <a:xfrm>
            <a:off x="714348" y="4071942"/>
            <a:ext cx="3786214" cy="2532693"/>
          </a:xfrm>
          <a:prstGeom prst="rect">
            <a:avLst/>
          </a:prstGeom>
        </p:spPr>
      </p:pic>
      <p:pic>
        <p:nvPicPr>
          <p:cNvPr id="5" name="Рисунок 4" descr="Израиль2.jpg"/>
          <p:cNvPicPr>
            <a:picLocks noChangeAspect="1"/>
          </p:cNvPicPr>
          <p:nvPr/>
        </p:nvPicPr>
        <p:blipFill>
          <a:blip r:embed="rId4"/>
          <a:srcRect b="6802"/>
          <a:stretch>
            <a:fillRect/>
          </a:stretch>
        </p:blipFill>
        <p:spPr>
          <a:xfrm>
            <a:off x="4786314" y="4071942"/>
            <a:ext cx="3577082" cy="2500330"/>
          </a:xfrm>
          <a:prstGeom prst="rect">
            <a:avLst/>
          </a:prstGeom>
        </p:spPr>
      </p:pic>
      <p:pic>
        <p:nvPicPr>
          <p:cNvPr id="6" name="Рисунок 5" descr="израиль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3326" y="1000109"/>
            <a:ext cx="2441880" cy="2857520"/>
          </a:xfrm>
          <a:prstGeom prst="rect">
            <a:avLst/>
          </a:prstGeom>
        </p:spPr>
      </p:pic>
      <p:pic>
        <p:nvPicPr>
          <p:cNvPr id="33794" name="Picture 2" descr="http://cs622523.vk.me/v622523639/487f0/yv64cE7yYZ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44" y="1071546"/>
            <a:ext cx="1071570" cy="1071570"/>
          </a:xfrm>
          <a:prstGeom prst="rect">
            <a:avLst/>
          </a:prstGeom>
          <a:noFill/>
        </p:spPr>
      </p:pic>
      <p:pic>
        <p:nvPicPr>
          <p:cNvPr id="33796" name="Picture 4" descr="http://static.wixstatic.com/media/86527f_cf840eb7df22d234cf1387e7fe7120ec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6644" y="2643182"/>
            <a:ext cx="1023923" cy="1023923"/>
          </a:xfrm>
          <a:prstGeom prst="rect">
            <a:avLst/>
          </a:prstGeom>
          <a:noFill/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42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Вопрос 14.3. </a:t>
            </a:r>
            <a:r>
              <a:rPr lang="ru-RU" sz="1800" dirty="0" smtClean="0">
                <a:solidFill>
                  <a:srgbClr val="000000"/>
                </a:solidFill>
                <a:latin typeface="+mn-lt"/>
                <a:cs typeface="Tahoma" pitchFamily="34" charset="0"/>
              </a:rPr>
              <a:t>Определите страну по рисункам на слайде</a:t>
            </a:r>
            <a:endParaRPr lang="ru-RU" sz="1800" dirty="0" smtClean="0">
              <a:latin typeface="+mn-lt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nativeforeignermag.com/wp-content/uploads/2012/08/Petra-archer10-Denn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428736"/>
            <a:ext cx="7643866" cy="5165581"/>
          </a:xfrm>
          <a:prstGeom prst="rect">
            <a:avLst/>
          </a:prstGeom>
          <a:noFill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Вопрос 15.1</a:t>
            </a:r>
            <a:br>
              <a:rPr lang="ru-RU" sz="180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</a:br>
            <a:r>
              <a:rPr lang="ru-RU" sz="1800" dirty="0" smtClean="0">
                <a:solidFill>
                  <a:srgbClr val="000000"/>
                </a:solidFill>
                <a:latin typeface="+mn-lt"/>
                <a:cs typeface="Tahoma" pitchFamily="34" charset="0"/>
              </a:rPr>
              <a:t>Определите страну Азии, в которой расположен данный объект всемирного наследия ЮНЕСКО:  А) Индия; Б) Иордания; В) Китай; Г) Оман; Д) Турция; Е) Индонезия.</a:t>
            </a:r>
            <a:endParaRPr lang="ru-RU" sz="1800" dirty="0" smtClean="0">
              <a:latin typeface="+mn-lt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011-011-Materik-Evrazija.jpg"/>
          <p:cNvPicPr>
            <a:picLocks noChangeAspect="1"/>
          </p:cNvPicPr>
          <p:nvPr/>
        </p:nvPicPr>
        <p:blipFill>
          <a:blip r:embed="rId2"/>
          <a:srcRect t="4984" b="4049"/>
          <a:stretch>
            <a:fillRect/>
          </a:stretch>
        </p:blipFill>
        <p:spPr>
          <a:xfrm>
            <a:off x="785786" y="1428736"/>
            <a:ext cx="7643834" cy="5214974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Вопрос 15.2 </a:t>
            </a:r>
            <a:br>
              <a:rPr lang="ru-RU" sz="180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</a:br>
            <a:r>
              <a:rPr lang="ru-RU" sz="1800" dirty="0" smtClean="0">
                <a:solidFill>
                  <a:srgbClr val="000000"/>
                </a:solidFill>
                <a:latin typeface="+mn-lt"/>
                <a:cs typeface="Tahoma" pitchFamily="34" charset="0"/>
              </a:rPr>
              <a:t>Определите страну Азии, в которой расположен данный объект всемирного наследия ЮНЕСКО:  А) Индия; Б) Иордания; В) Китай; Г) Оман; Д) Турция; Е) Индонезия.</a:t>
            </a:r>
            <a:endParaRPr lang="ru-RU" sz="1800" dirty="0" smtClean="0">
              <a:latin typeface="+mn-lt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ostoprimechatelnosti-yavy-14.jpg"/>
          <p:cNvPicPr>
            <a:picLocks noChangeAspect="1"/>
          </p:cNvPicPr>
          <p:nvPr/>
        </p:nvPicPr>
        <p:blipFill>
          <a:blip r:embed="rId2"/>
          <a:srcRect b="8749"/>
          <a:stretch>
            <a:fillRect/>
          </a:stretch>
        </p:blipFill>
        <p:spPr>
          <a:xfrm>
            <a:off x="714348" y="1428736"/>
            <a:ext cx="7620000" cy="5214974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Вопрос 15.3 </a:t>
            </a:r>
            <a:br>
              <a:rPr lang="ru-RU" sz="180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</a:br>
            <a:r>
              <a:rPr lang="ru-RU" sz="1800" dirty="0" smtClean="0">
                <a:solidFill>
                  <a:srgbClr val="000000"/>
                </a:solidFill>
                <a:latin typeface="+mn-lt"/>
                <a:cs typeface="Tahoma" pitchFamily="34" charset="0"/>
              </a:rPr>
              <a:t>Определите страну Азии, в которой расположен данный объект всемирного наследия ЮНЕСКО:  А) Индия; Б) Иордания; В) Китай; Г) Оман; Д) Турция; Е) Индонезия.</a:t>
            </a:r>
            <a:endParaRPr lang="ru-RU" sz="1800" dirty="0" smtClean="0">
              <a:latin typeface="+mn-lt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75" y="1309687"/>
            <a:ext cx="4972050" cy="4238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16 – 17.1. </a:t>
            </a:r>
            <a:r>
              <a:rPr lang="ru-RU" dirty="0" smtClean="0"/>
              <a:t>Назовите пропущенную страну в списке стран по добыче угля за 2013 год.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3.png"/>
          <p:cNvPicPr>
            <a:picLocks noChangeAspect="1"/>
          </p:cNvPicPr>
          <p:nvPr/>
        </p:nvPicPr>
        <p:blipFill>
          <a:blip r:embed="rId2"/>
          <a:srcRect t="9595"/>
          <a:stretch>
            <a:fillRect/>
          </a:stretch>
        </p:blipFill>
        <p:spPr>
          <a:xfrm>
            <a:off x="1071538" y="1928802"/>
            <a:ext cx="7096125" cy="40385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16 – 17.2</a:t>
            </a:r>
          </a:p>
          <a:p>
            <a:r>
              <a:rPr lang="ru-RU" dirty="0" smtClean="0"/>
              <a:t>Назовите пропущенную страну в списке стран по добыче нефти за 2014 год.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4.png"/>
          <p:cNvPicPr>
            <a:picLocks noChangeAspect="1"/>
          </p:cNvPicPr>
          <p:nvPr/>
        </p:nvPicPr>
        <p:blipFill>
          <a:blip r:embed="rId2"/>
          <a:srcRect t="5581"/>
          <a:stretch>
            <a:fillRect/>
          </a:stretch>
        </p:blipFill>
        <p:spPr>
          <a:xfrm>
            <a:off x="1223962" y="1571612"/>
            <a:ext cx="6696075" cy="3948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16 – 17.3. </a:t>
            </a:r>
            <a:r>
              <a:rPr lang="ru-RU" dirty="0" smtClean="0"/>
              <a:t>Назовите пропущенную страну в списке стран по добыче газа за 2014 год.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2.1</a:t>
            </a:r>
          </a:p>
          <a:p>
            <a:pPr algn="just"/>
            <a:r>
              <a:rPr lang="ru-RU" dirty="0" smtClean="0">
                <a:cs typeface="Arial" pitchFamily="34" charset="0"/>
              </a:rPr>
              <a:t>Назовите город в</a:t>
            </a:r>
            <a:r>
              <a:rPr lang="en-US" dirty="0" smtClean="0">
                <a:cs typeface="Arial" pitchFamily="34" charset="0"/>
              </a:rPr>
              <a:t> </a:t>
            </a:r>
            <a:r>
              <a:rPr lang="ru-RU" dirty="0" smtClean="0">
                <a:cs typeface="Arial" pitchFamily="34" charset="0"/>
              </a:rPr>
              <a:t>Южной Корее, где находится штаб-квартира </a:t>
            </a:r>
            <a:r>
              <a:rPr lang="en-US" dirty="0" smtClean="0">
                <a:cs typeface="Arial" pitchFamily="34" charset="0"/>
              </a:rPr>
              <a:t>Hyundai</a:t>
            </a:r>
            <a:r>
              <a:rPr lang="ru-RU" dirty="0" smtClean="0">
                <a:cs typeface="Arial" pitchFamily="34" charset="0"/>
              </a:rPr>
              <a:t> </a:t>
            </a:r>
            <a:r>
              <a:rPr lang="en-US" dirty="0" smtClean="0">
                <a:cs typeface="Arial" pitchFamily="34" charset="0"/>
              </a:rPr>
              <a:t>Motor Company</a:t>
            </a:r>
            <a:r>
              <a:rPr lang="ru-RU" dirty="0" smtClean="0">
                <a:cs typeface="Arial" pitchFamily="34" charset="0"/>
              </a:rPr>
              <a:t>: А) Инчхон; Б) Тэгу; В) Ульсан; Г) Пусан; Д) Сеул.</a:t>
            </a:r>
            <a:endParaRPr lang="ru-RU" dirty="0"/>
          </a:p>
        </p:txBody>
      </p:sp>
      <p:pic>
        <p:nvPicPr>
          <p:cNvPr id="156674" name="Picture 2" descr="http://www.bestcarsguide.com/wp-content/uploads/2011/01/Hyundai-Russian-Pla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000108"/>
            <a:ext cx="3857653" cy="2574983"/>
          </a:xfrm>
          <a:prstGeom prst="rect">
            <a:avLst/>
          </a:prstGeom>
          <a:noFill/>
        </p:spPr>
      </p:pic>
      <p:pic>
        <p:nvPicPr>
          <p:cNvPr id="156676" name="Picture 4" descr="http://img11.nnm.me/e/3/4/8/6/dcfe121ea4a7e9015024d672049.jpg"/>
          <p:cNvPicPr>
            <a:picLocks noChangeAspect="1" noChangeArrowheads="1"/>
          </p:cNvPicPr>
          <p:nvPr/>
        </p:nvPicPr>
        <p:blipFill>
          <a:blip r:embed="rId3"/>
          <a:srcRect r="2500"/>
          <a:stretch>
            <a:fillRect/>
          </a:stretch>
        </p:blipFill>
        <p:spPr bwMode="auto">
          <a:xfrm>
            <a:off x="4714876" y="1000108"/>
            <a:ext cx="3786214" cy="2584541"/>
          </a:xfrm>
          <a:prstGeom prst="rect">
            <a:avLst/>
          </a:prstGeom>
          <a:noFill/>
        </p:spPr>
      </p:pic>
      <p:pic>
        <p:nvPicPr>
          <p:cNvPr id="156678" name="Picture 6" descr="http://cs625829.vk.me/v625829387/43e2c/sz6FXUqHGJ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0042" y="3786189"/>
            <a:ext cx="3819082" cy="2693591"/>
          </a:xfrm>
          <a:prstGeom prst="rect">
            <a:avLst/>
          </a:prstGeom>
          <a:noFill/>
        </p:spPr>
      </p:pic>
      <p:pic>
        <p:nvPicPr>
          <p:cNvPr id="156680" name="Picture 8" descr="http://www.cardir.ru/img/c/cd9c7df6bb0f6e573c5e08bbe3e3f2ae_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3786190"/>
            <a:ext cx="38100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337" y="1247775"/>
            <a:ext cx="5267325" cy="4362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16 – 17.4</a:t>
            </a:r>
          </a:p>
          <a:p>
            <a:r>
              <a:rPr lang="ru-RU" dirty="0" smtClean="0"/>
              <a:t>Назовите пропущенную страну в списке стран по добыче железной руды за 2010 год.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087" y="1157287"/>
            <a:ext cx="6981825" cy="45434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16 – 17.5</a:t>
            </a:r>
          </a:p>
          <a:p>
            <a:r>
              <a:rPr lang="ru-RU" dirty="0" smtClean="0"/>
              <a:t>Назовите пропущенную страну в списке стран по запасам угля за 2013 год.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1.png"/>
          <p:cNvPicPr>
            <a:picLocks noChangeAspect="1"/>
          </p:cNvPicPr>
          <p:nvPr/>
        </p:nvPicPr>
        <p:blipFill>
          <a:blip r:embed="rId2"/>
          <a:srcRect t="6570"/>
          <a:stretch>
            <a:fillRect/>
          </a:stretch>
        </p:blipFill>
        <p:spPr>
          <a:xfrm>
            <a:off x="1357312" y="1571612"/>
            <a:ext cx="6429375" cy="3995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16 – 17.6</a:t>
            </a:r>
          </a:p>
          <a:p>
            <a:r>
              <a:rPr lang="ru-RU" dirty="0" smtClean="0"/>
              <a:t>Назовите пропущенную страну в списке стран по запасам нефти за 2014 год.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www.mnbbc.com/forums/attachment.php?attachmentid=491&amp;cid=18"/>
          <p:cNvPicPr>
            <a:picLocks noChangeAspect="1" noChangeArrowheads="1"/>
          </p:cNvPicPr>
          <p:nvPr/>
        </p:nvPicPr>
        <p:blipFill>
          <a:blip r:embed="rId2"/>
          <a:srcRect l="22266" t="22834" r="20312" b="19203"/>
          <a:stretch>
            <a:fillRect/>
          </a:stretch>
        </p:blipFill>
        <p:spPr bwMode="auto">
          <a:xfrm>
            <a:off x="928662" y="1285860"/>
            <a:ext cx="3214710" cy="216500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8184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18.1 </a:t>
            </a:r>
          </a:p>
          <a:p>
            <a:r>
              <a:rPr lang="ru-RU" dirty="0" smtClean="0"/>
              <a:t>Соотнесите изобретения со странами: А) Китай; Б) Индия; В) Австралия; Г) Египет</a:t>
            </a:r>
            <a:endParaRPr lang="ru-RU" dirty="0"/>
          </a:p>
        </p:txBody>
      </p:sp>
      <p:pic>
        <p:nvPicPr>
          <p:cNvPr id="92164" name="Picture 4" descr="http://skachat-kartinki.ru/resize.php?id=2442&amp;num=1&amp;width=360&amp;height=3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1357298"/>
            <a:ext cx="2285992" cy="2317743"/>
          </a:xfrm>
          <a:prstGeom prst="rect">
            <a:avLst/>
          </a:prstGeom>
          <a:noFill/>
        </p:spPr>
      </p:pic>
      <p:pic>
        <p:nvPicPr>
          <p:cNvPr id="92166" name="Picture 6" descr="http://www.informationplanet.com.pl/uploads/thumbs/320x240_up_12615694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4643446"/>
            <a:ext cx="2670580" cy="1785950"/>
          </a:xfrm>
          <a:prstGeom prst="rect">
            <a:avLst/>
          </a:prstGeom>
          <a:noFill/>
        </p:spPr>
      </p:pic>
      <p:pic>
        <p:nvPicPr>
          <p:cNvPr id="92168" name="Picture 8" descr="http://static.diary.ru/userdir/2/1/7/3/2173846/6472325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38" y="4429132"/>
            <a:ext cx="2890798" cy="19715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000100" y="100010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29256" y="414338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0100" y="407194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29256" y="928670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8372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18.2</a:t>
            </a:r>
          </a:p>
          <a:p>
            <a:r>
              <a:rPr lang="ru-RU" dirty="0" smtClean="0"/>
              <a:t>Соотнесите изобретения со странами: А) Китай; Б) Германия; В) Франция; Г) Россия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000100" y="100010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57818" y="371475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5786" y="37861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29256" y="928670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4210" name="Picture 2" descr="http://img02.darudar.org/s600/00/00/70/bc/70bc23c242bbad8beb1caea2ba67d5d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357298"/>
            <a:ext cx="2928958" cy="2465206"/>
          </a:xfrm>
          <a:prstGeom prst="rect">
            <a:avLst/>
          </a:prstGeom>
          <a:noFill/>
        </p:spPr>
      </p:pic>
      <p:pic>
        <p:nvPicPr>
          <p:cNvPr id="94214" name="Picture 6" descr="http://decem.info/wp-content/uploads/AK-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1643050"/>
            <a:ext cx="4663653" cy="1676395"/>
          </a:xfrm>
          <a:prstGeom prst="rect">
            <a:avLst/>
          </a:prstGeom>
          <a:noFill/>
        </p:spPr>
      </p:pic>
      <p:pic>
        <p:nvPicPr>
          <p:cNvPr id="94216" name="Picture 8" descr="http://i.tmgrup.com.tr/tk/galeri/yasam/bu-haftanin-vizyon-filmleri-380782102563/galerisinemakapak_d.jpg"/>
          <p:cNvPicPr>
            <a:picLocks noChangeAspect="1" noChangeArrowheads="1"/>
          </p:cNvPicPr>
          <p:nvPr/>
        </p:nvPicPr>
        <p:blipFill>
          <a:blip r:embed="rId4"/>
          <a:srcRect r="37903"/>
          <a:stretch>
            <a:fillRect/>
          </a:stretch>
        </p:blipFill>
        <p:spPr bwMode="auto">
          <a:xfrm>
            <a:off x="714348" y="4143380"/>
            <a:ext cx="3929090" cy="2449287"/>
          </a:xfrm>
          <a:prstGeom prst="rect">
            <a:avLst/>
          </a:prstGeom>
          <a:noFill/>
        </p:spPr>
      </p:pic>
      <p:pic>
        <p:nvPicPr>
          <p:cNvPr id="94218" name="Picture 10" descr="http://i.milliyet.com.tr/GaleriHaber/2010/12/08/fft20_mf1012611.Jpeg"/>
          <p:cNvPicPr>
            <a:picLocks noChangeAspect="1" noChangeArrowheads="1"/>
          </p:cNvPicPr>
          <p:nvPr/>
        </p:nvPicPr>
        <p:blipFill>
          <a:blip r:embed="rId5"/>
          <a:srcRect t="4554" b="16498"/>
          <a:stretch>
            <a:fillRect/>
          </a:stretch>
        </p:blipFill>
        <p:spPr bwMode="auto">
          <a:xfrm>
            <a:off x="5072066" y="4071942"/>
            <a:ext cx="3286148" cy="2563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8982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18.3</a:t>
            </a:r>
          </a:p>
          <a:p>
            <a:r>
              <a:rPr lang="ru-RU" dirty="0" smtClean="0"/>
              <a:t>Соотнесите изобретения со странами: А) Венгрия; Б) Германия; В) Нидерланды; Г) Россия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142976" y="100010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57818" y="371475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2976" y="37861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29256" y="1000108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http://img.volnashop.ru/sm/6kk/000b2qnq4r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1285860"/>
            <a:ext cx="2286016" cy="2286016"/>
          </a:xfrm>
          <a:prstGeom prst="rect">
            <a:avLst/>
          </a:prstGeom>
          <a:noFill/>
        </p:spPr>
      </p:pic>
      <p:pic>
        <p:nvPicPr>
          <p:cNvPr id="2054" name="Picture 6" descr="http://i.ucrazy.ru/files/i/2012.1.25/thumbs/1327462846_2.5.jpeg"/>
          <p:cNvPicPr>
            <a:picLocks noChangeAspect="1" noChangeArrowheads="1"/>
          </p:cNvPicPr>
          <p:nvPr/>
        </p:nvPicPr>
        <p:blipFill>
          <a:blip r:embed="rId3"/>
          <a:srcRect l="11539" r="11538"/>
          <a:stretch>
            <a:fillRect/>
          </a:stretch>
        </p:blipFill>
        <p:spPr bwMode="auto">
          <a:xfrm>
            <a:off x="1214414" y="1357298"/>
            <a:ext cx="2857520" cy="2303161"/>
          </a:xfrm>
          <a:prstGeom prst="rect">
            <a:avLst/>
          </a:prstGeom>
          <a:noFill/>
        </p:spPr>
      </p:pic>
      <p:pic>
        <p:nvPicPr>
          <p:cNvPr id="2056" name="Picture 8" descr="http://s018.radikal.ru/i507/1304/3e/06cbd42f3c32.jpg"/>
          <p:cNvPicPr>
            <a:picLocks noChangeAspect="1" noChangeArrowheads="1"/>
          </p:cNvPicPr>
          <p:nvPr/>
        </p:nvPicPr>
        <p:blipFill>
          <a:blip r:embed="rId4"/>
          <a:srcRect l="2326" t="3101" r="2326" b="3876"/>
          <a:stretch>
            <a:fillRect/>
          </a:stretch>
        </p:blipFill>
        <p:spPr bwMode="auto">
          <a:xfrm>
            <a:off x="1214414" y="4214818"/>
            <a:ext cx="2928958" cy="2143140"/>
          </a:xfrm>
          <a:prstGeom prst="rect">
            <a:avLst/>
          </a:prstGeom>
          <a:noFill/>
        </p:spPr>
      </p:pic>
      <p:pic>
        <p:nvPicPr>
          <p:cNvPr id="2058" name="Picture 10" descr="http://zloekino.com/reliz/Teleskop_eto_prost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46" y="3857628"/>
            <a:ext cx="2357454" cy="26193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7154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19.1. </a:t>
            </a:r>
            <a:r>
              <a:rPr lang="ru-RU" dirty="0" smtClean="0"/>
              <a:t>Соотнесите вид спорта и страну, в которой он зародился: </a:t>
            </a:r>
          </a:p>
          <a:p>
            <a:r>
              <a:rPr lang="ru-RU" dirty="0" smtClean="0"/>
              <a:t>                        А) Швейцария; Б) Франция; В) США; Г) Великобритания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000100" y="100010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3504" y="37861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1538" y="37861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43504" y="1000108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7282" name="Picture 2" descr="http://fortunatop10.es/wp-content/uploads/2013/03/Skybet-Apuesta-Gratuita.jpg"/>
          <p:cNvPicPr>
            <a:picLocks noChangeAspect="1" noChangeArrowheads="1"/>
          </p:cNvPicPr>
          <p:nvPr/>
        </p:nvPicPr>
        <p:blipFill>
          <a:blip r:embed="rId2"/>
          <a:srcRect l="1961"/>
          <a:stretch>
            <a:fillRect/>
          </a:stretch>
        </p:blipFill>
        <p:spPr bwMode="auto">
          <a:xfrm>
            <a:off x="1071538" y="1357298"/>
            <a:ext cx="3571900" cy="2376090"/>
          </a:xfrm>
          <a:prstGeom prst="rect">
            <a:avLst/>
          </a:prstGeom>
          <a:noFill/>
        </p:spPr>
      </p:pic>
      <p:pic>
        <p:nvPicPr>
          <p:cNvPr id="97286" name="Picture 6" descr="http://player.myshared.ru/771559/data/images/img6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357298"/>
            <a:ext cx="3028019" cy="2357454"/>
          </a:xfrm>
          <a:prstGeom prst="rect">
            <a:avLst/>
          </a:prstGeom>
          <a:noFill/>
        </p:spPr>
      </p:pic>
      <p:pic>
        <p:nvPicPr>
          <p:cNvPr id="97290" name="Picture 10" descr="http://www.mega-mir.com/upload/medialibrary/11f/bobslay.jpg"/>
          <p:cNvPicPr>
            <a:picLocks noChangeAspect="1" noChangeArrowheads="1"/>
          </p:cNvPicPr>
          <p:nvPr/>
        </p:nvPicPr>
        <p:blipFill>
          <a:blip r:embed="rId4"/>
          <a:srcRect l="8750" t="18333" r="7499" b="8013"/>
          <a:stretch>
            <a:fillRect/>
          </a:stretch>
        </p:blipFill>
        <p:spPr bwMode="auto">
          <a:xfrm>
            <a:off x="1071538" y="4143380"/>
            <a:ext cx="3574204" cy="2357454"/>
          </a:xfrm>
          <a:prstGeom prst="rect">
            <a:avLst/>
          </a:prstGeom>
          <a:noFill/>
        </p:spPr>
      </p:pic>
      <p:pic>
        <p:nvPicPr>
          <p:cNvPr id="97296" name="Picture 16" descr="http://www.weekendtour.ru/webapp/weekendtour/files/images/tour_prog/italy/tour-konkur-verona/357_3.jpg"/>
          <p:cNvPicPr>
            <a:picLocks noChangeAspect="1" noChangeArrowheads="1"/>
          </p:cNvPicPr>
          <p:nvPr/>
        </p:nvPicPr>
        <p:blipFill>
          <a:blip r:embed="rId5"/>
          <a:srcRect l="2206" r="2951"/>
          <a:stretch>
            <a:fillRect/>
          </a:stretch>
        </p:blipFill>
        <p:spPr bwMode="auto">
          <a:xfrm>
            <a:off x="5143504" y="4143380"/>
            <a:ext cx="3071834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19.2. </a:t>
            </a:r>
            <a:r>
              <a:rPr lang="ru-RU" dirty="0" smtClean="0"/>
              <a:t>Соотнесите национальную борьбу и страну: </a:t>
            </a:r>
          </a:p>
          <a:p>
            <a:r>
              <a:rPr lang="ru-RU" dirty="0" smtClean="0"/>
              <a:t>                        А) Таиланд; Б) Россия; В) Великобритания; Г) Япония</a:t>
            </a:r>
            <a:endParaRPr lang="ru-RU" dirty="0"/>
          </a:p>
        </p:txBody>
      </p:sp>
      <p:pic>
        <p:nvPicPr>
          <p:cNvPr id="98306" name="Picture 2" descr="http://www.travelpanda.org/wp-content/uploads/2013/05/medium_27330181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000108"/>
            <a:ext cx="3571900" cy="2693214"/>
          </a:xfrm>
          <a:prstGeom prst="rect">
            <a:avLst/>
          </a:prstGeom>
          <a:noFill/>
        </p:spPr>
      </p:pic>
      <p:pic>
        <p:nvPicPr>
          <p:cNvPr id="98308" name="Picture 4" descr="http://www.official-boxing.com/wp-content/uploads/2013/11/Buakaw1.jpg"/>
          <p:cNvPicPr>
            <a:picLocks noChangeAspect="1" noChangeArrowheads="1"/>
          </p:cNvPicPr>
          <p:nvPr/>
        </p:nvPicPr>
        <p:blipFill>
          <a:blip r:embed="rId3"/>
          <a:srcRect l="10874" t="6647" r="9900" b="6941"/>
          <a:stretch>
            <a:fillRect/>
          </a:stretch>
        </p:blipFill>
        <p:spPr bwMode="auto">
          <a:xfrm>
            <a:off x="4786314" y="1000108"/>
            <a:ext cx="3500462" cy="2676824"/>
          </a:xfrm>
          <a:prstGeom prst="rect">
            <a:avLst/>
          </a:prstGeom>
          <a:noFill/>
        </p:spPr>
      </p:pic>
      <p:pic>
        <p:nvPicPr>
          <p:cNvPr id="98310" name="Picture 6" descr="http://omsk.sibnovosti.ru/pictures/0592/5108/v_omske_zavershilsya_vserossiyskiy_turnir_po_boksu_thumb_big_slider.jpeg"/>
          <p:cNvPicPr>
            <a:picLocks noChangeAspect="1" noChangeArrowheads="1"/>
          </p:cNvPicPr>
          <p:nvPr/>
        </p:nvPicPr>
        <p:blipFill>
          <a:blip r:embed="rId4"/>
          <a:srcRect l="7366" r="11195"/>
          <a:stretch>
            <a:fillRect/>
          </a:stretch>
        </p:blipFill>
        <p:spPr bwMode="auto">
          <a:xfrm>
            <a:off x="785786" y="4071942"/>
            <a:ext cx="3571900" cy="2446016"/>
          </a:xfrm>
          <a:prstGeom prst="rect">
            <a:avLst/>
          </a:prstGeom>
          <a:noFill/>
        </p:spPr>
      </p:pic>
      <p:pic>
        <p:nvPicPr>
          <p:cNvPr id="98312" name="Picture 8" descr="http://m.ikrim.net/timthumb.php?src=http://ikrim.net/2015/uploads/images/pix/sambo.jpg&amp;w=800&amp;h=600&amp;zc=1"/>
          <p:cNvPicPr>
            <a:picLocks noChangeAspect="1" noChangeArrowheads="1"/>
          </p:cNvPicPr>
          <p:nvPr/>
        </p:nvPicPr>
        <p:blipFill>
          <a:blip r:embed="rId5"/>
          <a:srcRect t="12703" r="5642"/>
          <a:stretch>
            <a:fillRect/>
          </a:stretch>
        </p:blipFill>
        <p:spPr bwMode="auto">
          <a:xfrm>
            <a:off x="4786315" y="4071942"/>
            <a:ext cx="3500462" cy="242889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85786" y="64291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6314" y="64291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86314" y="371475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5786" y="3714752"/>
            <a:ext cx="328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7154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19.3. </a:t>
            </a:r>
            <a:r>
              <a:rPr lang="ru-RU" dirty="0" smtClean="0"/>
              <a:t>Соотнесите вид спорта и страну, в которой он зародился: </a:t>
            </a:r>
          </a:p>
          <a:p>
            <a:r>
              <a:rPr lang="ru-RU" dirty="0" smtClean="0"/>
              <a:t>                        А) Канада; Б) США; В) Дания; Г) Великобритания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42910" y="92867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7752" y="37861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910" y="37861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57752" y="928670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6258" name="Picture 2" descr="http://tutfon.ru/wallpapers/image.raw?view=image&amp;type=img&amp;id=101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333352"/>
            <a:ext cx="3714776" cy="2319470"/>
          </a:xfrm>
          <a:prstGeom prst="rect">
            <a:avLst/>
          </a:prstGeom>
          <a:noFill/>
        </p:spPr>
      </p:pic>
      <p:pic>
        <p:nvPicPr>
          <p:cNvPr id="96260" name="Picture 4" descr="http://soul-park.ru/wp-content/uploads/2015/07/golf_obra.jpg"/>
          <p:cNvPicPr>
            <a:picLocks noChangeAspect="1" noChangeArrowheads="1"/>
          </p:cNvPicPr>
          <p:nvPr/>
        </p:nvPicPr>
        <p:blipFill>
          <a:blip r:embed="rId3"/>
          <a:srcRect t="38516" b="4628"/>
          <a:stretch>
            <a:fillRect/>
          </a:stretch>
        </p:blipFill>
        <p:spPr bwMode="auto">
          <a:xfrm>
            <a:off x="4857752" y="1298177"/>
            <a:ext cx="3500462" cy="2345137"/>
          </a:xfrm>
          <a:prstGeom prst="rect">
            <a:avLst/>
          </a:prstGeom>
          <a:noFill/>
        </p:spPr>
      </p:pic>
      <p:pic>
        <p:nvPicPr>
          <p:cNvPr id="13" name="Picture 10" descr="http://i.artfile.ru/520x390_232387_%5bwww.ArtFile.ru%5d.jpg"/>
          <p:cNvPicPr>
            <a:picLocks noChangeAspect="1" noChangeArrowheads="1"/>
          </p:cNvPicPr>
          <p:nvPr/>
        </p:nvPicPr>
        <p:blipFill>
          <a:blip r:embed="rId4"/>
          <a:srcRect t="21036" r="16346" b="11402"/>
          <a:stretch>
            <a:fillRect/>
          </a:stretch>
        </p:blipFill>
        <p:spPr bwMode="auto">
          <a:xfrm>
            <a:off x="642910" y="4146268"/>
            <a:ext cx="3714776" cy="2300158"/>
          </a:xfrm>
          <a:prstGeom prst="rect">
            <a:avLst/>
          </a:prstGeom>
          <a:noFill/>
        </p:spPr>
      </p:pic>
      <p:pic>
        <p:nvPicPr>
          <p:cNvPr id="96262" name="Picture 6" descr="http://sports.uz/upload/iblock/1a8/577px-Handball_07.jpg"/>
          <p:cNvPicPr>
            <a:picLocks noChangeAspect="1" noChangeArrowheads="1"/>
          </p:cNvPicPr>
          <p:nvPr/>
        </p:nvPicPr>
        <p:blipFill>
          <a:blip r:embed="rId5"/>
          <a:srcRect l="11290" r="1612" b="1817"/>
          <a:stretch>
            <a:fillRect/>
          </a:stretch>
        </p:blipFill>
        <p:spPr bwMode="auto">
          <a:xfrm>
            <a:off x="4857752" y="4143380"/>
            <a:ext cx="3571900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7154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19.4. </a:t>
            </a:r>
            <a:r>
              <a:rPr lang="ru-RU" dirty="0" smtClean="0"/>
              <a:t>Соотнесите вид спорта и страну, в которой он зародился: </a:t>
            </a:r>
          </a:p>
          <a:p>
            <a:r>
              <a:rPr lang="ru-RU" dirty="0" smtClean="0"/>
              <a:t>                        А) США; Б) Китай; В) Нидерланды; Г) Великобритания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000100" y="100010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7752" y="37861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8662" y="37861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57752" y="1000108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5234" name="Picture 2" descr="http://www.sports.kz/upload/2015-09/55f713fc13f24.jpg"/>
          <p:cNvPicPr>
            <a:picLocks noChangeAspect="1" noChangeArrowheads="1"/>
          </p:cNvPicPr>
          <p:nvPr/>
        </p:nvPicPr>
        <p:blipFill>
          <a:blip r:embed="rId2"/>
          <a:srcRect l="27273" t="7822" b="6061"/>
          <a:stretch>
            <a:fillRect/>
          </a:stretch>
        </p:blipFill>
        <p:spPr bwMode="auto">
          <a:xfrm>
            <a:off x="1000100" y="1357298"/>
            <a:ext cx="3386699" cy="2406131"/>
          </a:xfrm>
          <a:prstGeom prst="rect">
            <a:avLst/>
          </a:prstGeom>
          <a:noFill/>
        </p:spPr>
      </p:pic>
      <p:pic>
        <p:nvPicPr>
          <p:cNvPr id="95238" name="Picture 6" descr="http://e.i.uol.com.br/album/110630ligamundial_f_007.jpg"/>
          <p:cNvPicPr>
            <a:picLocks noChangeAspect="1" noChangeArrowheads="1"/>
          </p:cNvPicPr>
          <p:nvPr/>
        </p:nvPicPr>
        <p:blipFill>
          <a:blip r:embed="rId3"/>
          <a:srcRect t="5536" r="8000" b="10899"/>
          <a:stretch>
            <a:fillRect/>
          </a:stretch>
        </p:blipFill>
        <p:spPr bwMode="auto">
          <a:xfrm>
            <a:off x="4857752" y="1357298"/>
            <a:ext cx="3286148" cy="2407150"/>
          </a:xfrm>
          <a:prstGeom prst="rect">
            <a:avLst/>
          </a:prstGeom>
          <a:noFill/>
        </p:spPr>
      </p:pic>
      <p:pic>
        <p:nvPicPr>
          <p:cNvPr id="95244" name="Picture 12" descr="http://mebk12.meb.gov.tr/meb_iys_dosyalar/32/01/966843/resimler/2013_07/k_01101226_84d6ff2b10b1f3.jpg"/>
          <p:cNvPicPr>
            <a:picLocks noChangeAspect="1" noChangeArrowheads="1"/>
          </p:cNvPicPr>
          <p:nvPr/>
        </p:nvPicPr>
        <p:blipFill>
          <a:blip r:embed="rId4"/>
          <a:srcRect l="5208" t="2778" r="13125" b="11110"/>
          <a:stretch>
            <a:fillRect/>
          </a:stretch>
        </p:blipFill>
        <p:spPr bwMode="auto">
          <a:xfrm>
            <a:off x="1000100" y="4143380"/>
            <a:ext cx="3429024" cy="2259773"/>
          </a:xfrm>
          <a:prstGeom prst="rect">
            <a:avLst/>
          </a:prstGeom>
          <a:noFill/>
        </p:spPr>
      </p:pic>
      <p:pic>
        <p:nvPicPr>
          <p:cNvPr id="95248" name="Picture 16" descr="http://cybermasters.ru/images/sites/13/fsnews.ru/0_79bc6_e29c3207_XL.jpg"/>
          <p:cNvPicPr>
            <a:picLocks noChangeAspect="1" noChangeArrowheads="1"/>
          </p:cNvPicPr>
          <p:nvPr/>
        </p:nvPicPr>
        <p:blipFill>
          <a:blip r:embed="rId5"/>
          <a:srcRect t="3394"/>
          <a:stretch>
            <a:fillRect/>
          </a:stretch>
        </p:blipFill>
        <p:spPr bwMode="auto">
          <a:xfrm>
            <a:off x="4857752" y="4143380"/>
            <a:ext cx="3286148" cy="22271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2.2</a:t>
            </a:r>
          </a:p>
          <a:p>
            <a:pPr algn="just"/>
            <a:r>
              <a:rPr lang="ru-RU" dirty="0" smtClean="0">
                <a:cs typeface="Arial" pitchFamily="34" charset="0"/>
              </a:rPr>
              <a:t>Назовите город в</a:t>
            </a:r>
            <a:r>
              <a:rPr lang="en-US" dirty="0" smtClean="0">
                <a:cs typeface="Arial" pitchFamily="34" charset="0"/>
              </a:rPr>
              <a:t> </a:t>
            </a:r>
            <a:r>
              <a:rPr lang="ru-RU" dirty="0" smtClean="0">
                <a:cs typeface="Arial" pitchFamily="34" charset="0"/>
              </a:rPr>
              <a:t>Южной Корее, где находится штаб-квартира </a:t>
            </a:r>
            <a:r>
              <a:rPr lang="en-US" dirty="0" smtClean="0">
                <a:cs typeface="Arial" pitchFamily="34" charset="0"/>
              </a:rPr>
              <a:t>Kia Motors Corporation</a:t>
            </a:r>
            <a:r>
              <a:rPr lang="ru-RU" dirty="0" smtClean="0">
                <a:cs typeface="Arial" pitchFamily="34" charset="0"/>
              </a:rPr>
              <a:t>: А) Инчхон; Б) Тэгу; В) Ульсан; Г) Пусан; Д) Сеул.</a:t>
            </a:r>
            <a:endParaRPr lang="ru-RU" dirty="0"/>
          </a:p>
        </p:txBody>
      </p:sp>
      <p:pic>
        <p:nvPicPr>
          <p:cNvPr id="70660" name="Picture 4" descr="http://avto-vikup-srochno.ru/sites/default/files/images/1(6).png"/>
          <p:cNvPicPr>
            <a:picLocks noChangeAspect="1" noChangeArrowheads="1"/>
          </p:cNvPicPr>
          <p:nvPr/>
        </p:nvPicPr>
        <p:blipFill>
          <a:blip r:embed="rId2"/>
          <a:srcRect t="11224" b="15305"/>
          <a:stretch>
            <a:fillRect/>
          </a:stretch>
        </p:blipFill>
        <p:spPr bwMode="auto">
          <a:xfrm>
            <a:off x="5357818" y="4214817"/>
            <a:ext cx="2643206" cy="1945277"/>
          </a:xfrm>
          <a:prstGeom prst="rect">
            <a:avLst/>
          </a:prstGeom>
          <a:noFill/>
        </p:spPr>
      </p:pic>
      <p:pic>
        <p:nvPicPr>
          <p:cNvPr id="70662" name="Picture 6" descr="http://www.theautomotiveindia.com/forums/attachments/global-auto-sector/112174d1381667999-exclusive-report-global-hyundai-club-invitation-south-korea-hyundai-kia-headquarters-seoul.jpg"/>
          <p:cNvPicPr>
            <a:picLocks noChangeAspect="1" noChangeArrowheads="1"/>
          </p:cNvPicPr>
          <p:nvPr/>
        </p:nvPicPr>
        <p:blipFill>
          <a:blip r:embed="rId3"/>
          <a:srcRect l="36207" t="15003" b="19799"/>
          <a:stretch>
            <a:fillRect/>
          </a:stretch>
        </p:blipFill>
        <p:spPr bwMode="auto">
          <a:xfrm>
            <a:off x="642910" y="1000108"/>
            <a:ext cx="3643338" cy="2658652"/>
          </a:xfrm>
          <a:prstGeom prst="rect">
            <a:avLst/>
          </a:prstGeom>
          <a:noFill/>
        </p:spPr>
      </p:pic>
      <p:pic>
        <p:nvPicPr>
          <p:cNvPr id="70664" name="Picture 8" descr="http://www.info-34.ru/img.php?url=http://cs628820.vk.me/v628820045/12ed8/YkZSwf3miI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1000108"/>
            <a:ext cx="4071966" cy="2683182"/>
          </a:xfrm>
          <a:prstGeom prst="rect">
            <a:avLst/>
          </a:prstGeom>
          <a:noFill/>
        </p:spPr>
      </p:pic>
      <p:pic>
        <p:nvPicPr>
          <p:cNvPr id="70666" name="Picture 10" descr="http://static.hgmsites.net/images/cache/2016-kia-sorento_100494246_400x240.jpg"/>
          <p:cNvPicPr>
            <a:picLocks noChangeAspect="1" noChangeArrowheads="1"/>
          </p:cNvPicPr>
          <p:nvPr/>
        </p:nvPicPr>
        <p:blipFill>
          <a:blip r:embed="rId5"/>
          <a:srcRect r="4374"/>
          <a:stretch>
            <a:fillRect/>
          </a:stretch>
        </p:blipFill>
        <p:spPr bwMode="auto">
          <a:xfrm>
            <a:off x="642910" y="4000504"/>
            <a:ext cx="3643338" cy="2286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20.1. </a:t>
            </a:r>
            <a:r>
              <a:rPr lang="ru-RU" dirty="0" smtClean="0"/>
              <a:t>Определите народы Северной Америки:</a:t>
            </a:r>
          </a:p>
          <a:p>
            <a:r>
              <a:rPr lang="ru-RU" dirty="0" smtClean="0"/>
              <a:t>                        А) эскимосы; Б) ацтеки; В) навахо; Г) апачи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57224" y="7143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7224" y="3500438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4876" y="350043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4876" y="7143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7762" name="Picture 2" descr="http://img1.wikia.nocookie.net/__cb20140924125604/particracy/images/thumb/c/c9/Kli%27kut.jpg/500px-Kli%27kut.jpg"/>
          <p:cNvPicPr>
            <a:picLocks noChangeAspect="1" noChangeArrowheads="1"/>
          </p:cNvPicPr>
          <p:nvPr/>
        </p:nvPicPr>
        <p:blipFill>
          <a:blip r:embed="rId2"/>
          <a:srcRect b="11675"/>
          <a:stretch>
            <a:fillRect/>
          </a:stretch>
        </p:blipFill>
        <p:spPr bwMode="auto">
          <a:xfrm>
            <a:off x="857224" y="1071546"/>
            <a:ext cx="3429024" cy="2435053"/>
          </a:xfrm>
          <a:prstGeom prst="rect">
            <a:avLst/>
          </a:prstGeom>
          <a:noFill/>
        </p:spPr>
      </p:pic>
      <p:pic>
        <p:nvPicPr>
          <p:cNvPr id="117766" name="Picture 6" descr="http://cs622121.vk.me/v622121765/3f9d5/hjao0m5qxs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857628"/>
            <a:ext cx="3643338" cy="2533447"/>
          </a:xfrm>
          <a:prstGeom prst="rect">
            <a:avLst/>
          </a:prstGeom>
          <a:noFill/>
        </p:spPr>
      </p:pic>
      <p:pic>
        <p:nvPicPr>
          <p:cNvPr id="117768" name="Picture 8" descr="http://savepic.ru/3775808.jpg"/>
          <p:cNvPicPr>
            <a:picLocks noChangeAspect="1" noChangeArrowheads="1"/>
          </p:cNvPicPr>
          <p:nvPr/>
        </p:nvPicPr>
        <p:blipFill>
          <a:blip r:embed="rId4"/>
          <a:srcRect l="18751" r="21249" b="39380"/>
          <a:stretch>
            <a:fillRect/>
          </a:stretch>
        </p:blipFill>
        <p:spPr bwMode="auto">
          <a:xfrm>
            <a:off x="4714876" y="1071547"/>
            <a:ext cx="3643338" cy="2447848"/>
          </a:xfrm>
          <a:prstGeom prst="rect">
            <a:avLst/>
          </a:prstGeom>
          <a:noFill/>
        </p:spPr>
      </p:pic>
      <p:pic>
        <p:nvPicPr>
          <p:cNvPr id="117770" name="Picture 10" descr="http://vsitury.com.ua/uploads/122/23242/P1.jpg"/>
          <p:cNvPicPr>
            <a:picLocks noChangeAspect="1" noChangeArrowheads="1"/>
          </p:cNvPicPr>
          <p:nvPr/>
        </p:nvPicPr>
        <p:blipFill>
          <a:blip r:embed="rId5"/>
          <a:srcRect b="2737"/>
          <a:stretch>
            <a:fillRect/>
          </a:stretch>
        </p:blipFill>
        <p:spPr bwMode="auto">
          <a:xfrm>
            <a:off x="857224" y="3857628"/>
            <a:ext cx="3429024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20.2. </a:t>
            </a:r>
            <a:r>
              <a:rPr lang="ru-RU" dirty="0" smtClean="0"/>
              <a:t>Определите народы Юго-Западной Азии:</a:t>
            </a:r>
          </a:p>
          <a:p>
            <a:r>
              <a:rPr lang="ru-RU" dirty="0" smtClean="0"/>
              <a:t>                        А) осетины; Б) турки; В) арабы; Г) евреи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57224" y="7143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7224" y="371475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7752" y="371475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29190" y="7143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1858" name="Picture 2" descr="http://www.magic-uae.ru/wp-content/uploads/2013/04/%D0%9D%D0%B0%D1%81%D0%B5%D0%BB%D0%B5%D0%BD%D0%B8%D0%B5-%D0%AD%D0%BC%D0%B8%D1%80%D0%B0%D1%82%D0%BE%D0%B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1386" y="1071547"/>
            <a:ext cx="3486299" cy="2500330"/>
          </a:xfrm>
          <a:prstGeom prst="rect">
            <a:avLst/>
          </a:prstGeom>
          <a:noFill/>
        </p:spPr>
      </p:pic>
      <p:pic>
        <p:nvPicPr>
          <p:cNvPr id="121860" name="Picture 4" descr="http://via-midgard.info/uploads/posts/2013-08/1377802055_world-in-a-snap-92.jpg"/>
          <p:cNvPicPr>
            <a:picLocks noChangeAspect="1" noChangeArrowheads="1"/>
          </p:cNvPicPr>
          <p:nvPr/>
        </p:nvPicPr>
        <p:blipFill>
          <a:blip r:embed="rId3"/>
          <a:srcRect l="15278" t="7407"/>
          <a:stretch>
            <a:fillRect/>
          </a:stretch>
        </p:blipFill>
        <p:spPr bwMode="auto">
          <a:xfrm>
            <a:off x="4929190" y="1071546"/>
            <a:ext cx="3433746" cy="2500330"/>
          </a:xfrm>
          <a:prstGeom prst="rect">
            <a:avLst/>
          </a:prstGeom>
          <a:noFill/>
        </p:spPr>
      </p:pic>
      <p:pic>
        <p:nvPicPr>
          <p:cNvPr id="121864" name="Picture 8" descr="http://images-02.delcampe-static.net/img_large/auction/000/216/960/556_001.jpg"/>
          <p:cNvPicPr>
            <a:picLocks noChangeAspect="1" noChangeArrowheads="1"/>
          </p:cNvPicPr>
          <p:nvPr/>
        </p:nvPicPr>
        <p:blipFill>
          <a:blip r:embed="rId4"/>
          <a:srcRect l="7500" t="14384" r="6999" b="45547"/>
          <a:stretch>
            <a:fillRect/>
          </a:stretch>
        </p:blipFill>
        <p:spPr bwMode="auto">
          <a:xfrm>
            <a:off x="4857752" y="4071942"/>
            <a:ext cx="3549918" cy="2428892"/>
          </a:xfrm>
          <a:prstGeom prst="rect">
            <a:avLst/>
          </a:prstGeom>
          <a:noFill/>
        </p:spPr>
      </p:pic>
      <p:pic>
        <p:nvPicPr>
          <p:cNvPr id="18" name="Picture 4" descr="http://www.noar.ru/upload/imagelib/201_img_3309.jpg"/>
          <p:cNvPicPr>
            <a:picLocks noChangeAspect="1" noChangeArrowheads="1"/>
          </p:cNvPicPr>
          <p:nvPr/>
        </p:nvPicPr>
        <p:blipFill>
          <a:blip r:embed="rId5"/>
          <a:srcRect l="11139" t="5269" r="6546" b="8664"/>
          <a:stretch>
            <a:fillRect/>
          </a:stretch>
        </p:blipFill>
        <p:spPr bwMode="auto">
          <a:xfrm>
            <a:off x="857224" y="4071942"/>
            <a:ext cx="3500462" cy="24418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20.3. </a:t>
            </a:r>
            <a:r>
              <a:rPr lang="ru-RU" dirty="0" smtClean="0"/>
              <a:t>Определите народы Западной Европы:</a:t>
            </a:r>
          </a:p>
          <a:p>
            <a:r>
              <a:rPr lang="ru-RU" dirty="0" smtClean="0"/>
              <a:t>                        А) баварцы; Б) бретонцы; В) швейцарцы; Г) шотландцы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42910" y="7143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10" y="350043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6314" y="350043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4876" y="7143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6" descr="http://www.punktpunkt.ch/schweiz/pix/appenzeller_trach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071546"/>
            <a:ext cx="3711642" cy="2439079"/>
          </a:xfrm>
          <a:prstGeom prst="rect">
            <a:avLst/>
          </a:prstGeom>
          <a:noFill/>
        </p:spPr>
      </p:pic>
      <p:pic>
        <p:nvPicPr>
          <p:cNvPr id="13" name="Picture 10" descr="http://i1.trekearth.com/photos/48544/1sd_spezet__costume.jpg"/>
          <p:cNvPicPr>
            <a:picLocks noChangeAspect="1" noChangeArrowheads="1"/>
          </p:cNvPicPr>
          <p:nvPr/>
        </p:nvPicPr>
        <p:blipFill>
          <a:blip r:embed="rId3"/>
          <a:srcRect l="17689" r="3655" b="19328"/>
          <a:stretch>
            <a:fillRect/>
          </a:stretch>
        </p:blipFill>
        <p:spPr bwMode="auto">
          <a:xfrm>
            <a:off x="4714876" y="3857628"/>
            <a:ext cx="3714776" cy="2500330"/>
          </a:xfrm>
          <a:prstGeom prst="rect">
            <a:avLst/>
          </a:prstGeom>
          <a:noFill/>
        </p:spPr>
      </p:pic>
      <p:pic>
        <p:nvPicPr>
          <p:cNvPr id="114690" name="Picture 2" descr="http://www.karneval-24.de/Bilder/orlob/1097.jpg"/>
          <p:cNvPicPr>
            <a:picLocks noChangeAspect="1" noChangeArrowheads="1"/>
          </p:cNvPicPr>
          <p:nvPr/>
        </p:nvPicPr>
        <p:blipFill>
          <a:blip r:embed="rId4"/>
          <a:srcRect b="46226"/>
          <a:stretch>
            <a:fillRect/>
          </a:stretch>
        </p:blipFill>
        <p:spPr bwMode="auto">
          <a:xfrm>
            <a:off x="642910" y="1071546"/>
            <a:ext cx="3387664" cy="2428892"/>
          </a:xfrm>
          <a:prstGeom prst="rect">
            <a:avLst/>
          </a:prstGeom>
          <a:noFill/>
        </p:spPr>
      </p:pic>
      <p:pic>
        <p:nvPicPr>
          <p:cNvPr id="114692" name="Picture 4" descr="http://www.epochtimes.ru/eet-content/uploads/06/differents/200_020513Bavaria_01.jpg"/>
          <p:cNvPicPr>
            <a:picLocks noChangeAspect="1" noChangeArrowheads="1"/>
          </p:cNvPicPr>
          <p:nvPr/>
        </p:nvPicPr>
        <p:blipFill>
          <a:blip r:embed="rId5"/>
          <a:srcRect r="8506"/>
          <a:stretch>
            <a:fillRect/>
          </a:stretch>
        </p:blipFill>
        <p:spPr bwMode="auto">
          <a:xfrm>
            <a:off x="642909" y="3857628"/>
            <a:ext cx="3429025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6160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21.1. </a:t>
            </a:r>
            <a:r>
              <a:rPr lang="ru-RU" dirty="0" smtClean="0"/>
              <a:t>Соотнесите национальные блюда со странами: </a:t>
            </a:r>
          </a:p>
          <a:p>
            <a:r>
              <a:rPr lang="ru-RU" dirty="0" smtClean="0"/>
              <a:t>                        А) Грузия; Б) Беларусь; В) Египет; Г) Малайзия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071670" y="3500438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1. Драники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5008" y="6286520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4. Наси Лемак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00232" y="6286520"/>
            <a:ext cx="146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3. Хачапури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57884" y="3500438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2. Молохея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3058" name="Picture 2" descr="http://www.edakuda.ru/images/news/big/91.jpg"/>
          <p:cNvPicPr>
            <a:picLocks noChangeAspect="1" noChangeArrowheads="1"/>
          </p:cNvPicPr>
          <p:nvPr/>
        </p:nvPicPr>
        <p:blipFill>
          <a:blip r:embed="rId2"/>
          <a:srcRect t="2857" b="4285"/>
          <a:stretch>
            <a:fillRect/>
          </a:stretch>
        </p:blipFill>
        <p:spPr bwMode="auto">
          <a:xfrm>
            <a:off x="1000100" y="1012846"/>
            <a:ext cx="3571900" cy="2487591"/>
          </a:xfrm>
          <a:prstGeom prst="rect">
            <a:avLst/>
          </a:prstGeom>
          <a:noFill/>
        </p:spPr>
      </p:pic>
      <p:pic>
        <p:nvPicPr>
          <p:cNvPr id="173062" name="Picture 6" descr="molokhia-dish-from-egypt-or-leban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000108"/>
            <a:ext cx="3344855" cy="2508641"/>
          </a:xfrm>
          <a:prstGeom prst="rect">
            <a:avLst/>
          </a:prstGeom>
          <a:noFill/>
        </p:spPr>
      </p:pic>
      <p:pic>
        <p:nvPicPr>
          <p:cNvPr id="173068" name="Picture 12" descr="nasi-lemak-dish-from-malaysia"/>
          <p:cNvPicPr>
            <a:picLocks noChangeAspect="1" noChangeArrowheads="1"/>
          </p:cNvPicPr>
          <p:nvPr/>
        </p:nvPicPr>
        <p:blipFill>
          <a:blip r:embed="rId4" cstate="print"/>
          <a:srcRect t="3704" b="1437"/>
          <a:stretch>
            <a:fillRect/>
          </a:stretch>
        </p:blipFill>
        <p:spPr bwMode="auto">
          <a:xfrm>
            <a:off x="4857752" y="3929066"/>
            <a:ext cx="3313624" cy="2357454"/>
          </a:xfrm>
          <a:prstGeom prst="rect">
            <a:avLst/>
          </a:prstGeom>
          <a:noFill/>
        </p:spPr>
      </p:pic>
      <p:pic>
        <p:nvPicPr>
          <p:cNvPr id="95234" name="Picture 2" descr="http://files7.adme.ru/files/news/part_88/888910/14849910-R3L8T8D-1000-Khachapuri.png"/>
          <p:cNvPicPr>
            <a:picLocks noChangeAspect="1" noChangeArrowheads="1"/>
          </p:cNvPicPr>
          <p:nvPr/>
        </p:nvPicPr>
        <p:blipFill>
          <a:blip r:embed="rId5" cstate="print"/>
          <a:srcRect l="2941" r="2141" b="5796"/>
          <a:stretch>
            <a:fillRect/>
          </a:stretch>
        </p:blipFill>
        <p:spPr bwMode="auto">
          <a:xfrm>
            <a:off x="1000100" y="3929066"/>
            <a:ext cx="3571900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6479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21.2. </a:t>
            </a:r>
            <a:r>
              <a:rPr lang="ru-RU" dirty="0" smtClean="0"/>
              <a:t>Соотнесите национальные блюда со странами: </a:t>
            </a:r>
          </a:p>
          <a:p>
            <a:r>
              <a:rPr lang="ru-RU" dirty="0" smtClean="0"/>
              <a:t>                        А) Шотландия; Б) Россия; В) Словакия; Г) Словения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428728" y="3500438"/>
            <a:ext cx="2344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1. Копченая форель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5008" y="6215082"/>
            <a:ext cx="152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4. Пельмени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00166" y="6215082"/>
            <a:ext cx="247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3. Краньская колбаса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43504" y="3500438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2. Брынзовые галушки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7154" name="Picture 2" descr="http://files1.adme.ru/files/news/part_88/888910/14862360-R3L8T8D-1000-Smokedsalmononbrownbread.jpg"/>
          <p:cNvPicPr>
            <a:picLocks noChangeAspect="1" noChangeArrowheads="1"/>
          </p:cNvPicPr>
          <p:nvPr/>
        </p:nvPicPr>
        <p:blipFill>
          <a:blip r:embed="rId2" cstate="print"/>
          <a:srcRect r="10938"/>
          <a:stretch>
            <a:fillRect/>
          </a:stretch>
        </p:blipFill>
        <p:spPr bwMode="auto">
          <a:xfrm>
            <a:off x="928662" y="1071546"/>
            <a:ext cx="3422633" cy="2351892"/>
          </a:xfrm>
          <a:prstGeom prst="rect">
            <a:avLst/>
          </a:prstGeom>
          <a:noFill/>
        </p:spPr>
      </p:pic>
      <p:pic>
        <p:nvPicPr>
          <p:cNvPr id="177156" name="Picture 4" descr="http://files8.adme.ru/files/news/part_88/888910/14864710-R3L8T8D-1000-BryndzoveHalusky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071546"/>
            <a:ext cx="3573747" cy="2390838"/>
          </a:xfrm>
          <a:prstGeom prst="rect">
            <a:avLst/>
          </a:prstGeom>
          <a:noFill/>
        </p:spPr>
      </p:pic>
      <p:pic>
        <p:nvPicPr>
          <p:cNvPr id="177158" name="Picture 6" descr="http://files7.adme.ru/files/news/part_88/888910/14863010-R3L8T8D-1000-azur_resize_sys9ol.jpeg"/>
          <p:cNvPicPr>
            <a:picLocks noChangeAspect="1" noChangeArrowheads="1"/>
          </p:cNvPicPr>
          <p:nvPr/>
        </p:nvPicPr>
        <p:blipFill>
          <a:blip r:embed="rId4" cstate="print"/>
          <a:srcRect l="1639" r="8197"/>
          <a:stretch>
            <a:fillRect/>
          </a:stretch>
        </p:blipFill>
        <p:spPr bwMode="auto">
          <a:xfrm>
            <a:off x="928662" y="3929066"/>
            <a:ext cx="3383162" cy="2228827"/>
          </a:xfrm>
          <a:prstGeom prst="rect">
            <a:avLst/>
          </a:prstGeom>
          <a:noFill/>
        </p:spPr>
      </p:pic>
      <p:pic>
        <p:nvPicPr>
          <p:cNvPr id="177160" name="Picture 8" descr="http://i1.mywishis.in/s/i/wishes/f8/5b/d/470x0_f85bd0cfc42b136c46972fc3351a5070___jpg____4_1658b45f.jpg"/>
          <p:cNvPicPr>
            <a:picLocks noChangeAspect="1" noChangeArrowheads="1"/>
          </p:cNvPicPr>
          <p:nvPr/>
        </p:nvPicPr>
        <p:blipFill>
          <a:blip r:embed="rId5"/>
          <a:srcRect l="12698" t="6360" r="3175"/>
          <a:stretch>
            <a:fillRect/>
          </a:stretch>
        </p:blipFill>
        <p:spPr bwMode="auto">
          <a:xfrm>
            <a:off x="4714876" y="3929066"/>
            <a:ext cx="3585632" cy="22464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6160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21.3. </a:t>
            </a:r>
            <a:r>
              <a:rPr lang="ru-RU" dirty="0" smtClean="0"/>
              <a:t>Соотнесите национальные блюда со странами: </a:t>
            </a:r>
          </a:p>
          <a:p>
            <a:r>
              <a:rPr lang="ru-RU" dirty="0" smtClean="0"/>
              <a:t>                        А) Италия; Б) Франция; В) Грузия; Г) Украина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785918" y="3500438"/>
            <a:ext cx="134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1. Хинкали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00760" y="6215082"/>
            <a:ext cx="100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4. Сало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85918" y="6215082"/>
            <a:ext cx="142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3. Круассан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86446" y="3500438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2. Равиоли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9202" name="Picture 2" descr="http://xvatit.com/uploads/posts/2015-03/1425581281_20100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626" y="1071546"/>
            <a:ext cx="3620707" cy="2428892"/>
          </a:xfrm>
          <a:prstGeom prst="rect">
            <a:avLst/>
          </a:prstGeom>
          <a:noFill/>
        </p:spPr>
      </p:pic>
      <p:pic>
        <p:nvPicPr>
          <p:cNvPr id="179204" name="Picture 4" descr="http://img2.wikia.nocookie.net/__cb20130516162607/cookingmama/images/thumb/8/83/Ravioli.png/500px-Ravioli.png"/>
          <p:cNvPicPr>
            <a:picLocks noChangeAspect="1" noChangeArrowheads="1"/>
          </p:cNvPicPr>
          <p:nvPr/>
        </p:nvPicPr>
        <p:blipFill>
          <a:blip r:embed="rId3"/>
          <a:srcRect l="7852" r="9741"/>
          <a:stretch>
            <a:fillRect/>
          </a:stretch>
        </p:blipFill>
        <p:spPr bwMode="auto">
          <a:xfrm>
            <a:off x="4643437" y="1071546"/>
            <a:ext cx="3805265" cy="2428892"/>
          </a:xfrm>
          <a:prstGeom prst="rect">
            <a:avLst/>
          </a:prstGeom>
          <a:noFill/>
        </p:spPr>
      </p:pic>
      <p:pic>
        <p:nvPicPr>
          <p:cNvPr id="179206" name="Picture 6" descr="http://www.artepan.com/datos/productos/foto56/croissant.jpg"/>
          <p:cNvPicPr>
            <a:picLocks noChangeAspect="1" noChangeArrowheads="1"/>
          </p:cNvPicPr>
          <p:nvPr/>
        </p:nvPicPr>
        <p:blipFill>
          <a:blip r:embed="rId4"/>
          <a:srcRect l="14063" t="16854" r="16562" b="12921"/>
          <a:stretch>
            <a:fillRect/>
          </a:stretch>
        </p:blipFill>
        <p:spPr bwMode="auto">
          <a:xfrm>
            <a:off x="714348" y="3929066"/>
            <a:ext cx="3429024" cy="2316909"/>
          </a:xfrm>
          <a:prstGeom prst="rect">
            <a:avLst/>
          </a:prstGeom>
          <a:noFill/>
        </p:spPr>
      </p:pic>
      <p:pic>
        <p:nvPicPr>
          <p:cNvPr id="179208" name="Picture 8" descr="http://mediksnews.ru/varikoz/wp-content/uploads/2015/05/10479-profilaktika-ateroskleroza-pitanie.jpg"/>
          <p:cNvPicPr>
            <a:picLocks noChangeAspect="1" noChangeArrowheads="1"/>
          </p:cNvPicPr>
          <p:nvPr/>
        </p:nvPicPr>
        <p:blipFill>
          <a:blip r:embed="rId5"/>
          <a:srcRect l="3750" t="10239" r="6249" b="12969"/>
          <a:stretch>
            <a:fillRect/>
          </a:stretch>
        </p:blipFill>
        <p:spPr bwMode="auto">
          <a:xfrm>
            <a:off x="4643437" y="3857629"/>
            <a:ext cx="3757637" cy="23485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22.1. </a:t>
            </a:r>
            <a:r>
              <a:rPr lang="ru-RU" dirty="0" smtClean="0"/>
              <a:t>Соотнесите холодное оружие и страну:</a:t>
            </a:r>
          </a:p>
          <a:p>
            <a:r>
              <a:rPr lang="ru-RU" dirty="0" smtClean="0"/>
              <a:t>                        А) Япония; Б) США; В) Индия; Г) Греция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928794" y="2928934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1.</a:t>
            </a:r>
            <a:r>
              <a:rPr lang="ru-RU" dirty="0" smtClean="0"/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Ka-Bar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72198" y="5214950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4. Дайсе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57950" y="3071810"/>
            <a:ext cx="962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2. Пата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28794" y="5429264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3. Лабрис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zbroya.info/storage/medias/2012/10/29/15/KaBar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857232"/>
            <a:ext cx="4143404" cy="1981929"/>
          </a:xfrm>
          <a:prstGeom prst="rect">
            <a:avLst/>
          </a:prstGeom>
          <a:noFill/>
        </p:spPr>
      </p:pic>
      <p:pic>
        <p:nvPicPr>
          <p:cNvPr id="1030" name="Picture 6" descr="http://i.ytimg.com/vi/I8rxl5Je6VE/hqdefault.jpg"/>
          <p:cNvPicPr>
            <a:picLocks noChangeAspect="1" noChangeArrowheads="1"/>
          </p:cNvPicPr>
          <p:nvPr/>
        </p:nvPicPr>
        <p:blipFill>
          <a:blip r:embed="rId3"/>
          <a:srcRect l="4255" t="5674" r="4254" b="24619"/>
          <a:stretch>
            <a:fillRect/>
          </a:stretch>
        </p:blipFill>
        <p:spPr bwMode="auto">
          <a:xfrm>
            <a:off x="4929190" y="857232"/>
            <a:ext cx="3750495" cy="2143140"/>
          </a:xfrm>
          <a:prstGeom prst="rect">
            <a:avLst/>
          </a:prstGeom>
          <a:noFill/>
        </p:spPr>
      </p:pic>
      <p:pic>
        <p:nvPicPr>
          <p:cNvPr id="1032" name="Picture 8" descr="http://www.sekiryu.co.jp/fukkoku/jpg/k01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3786190"/>
            <a:ext cx="3747248" cy="1373991"/>
          </a:xfrm>
          <a:prstGeom prst="rect">
            <a:avLst/>
          </a:prstGeom>
          <a:noFill/>
        </p:spPr>
      </p:pic>
      <p:pic>
        <p:nvPicPr>
          <p:cNvPr id="1036" name="Picture 12" descr="http://img.phombo.com/img1/photocombo/14993/Amazing_Set_of_Knives_Collection_Wallpaper_Set_-_1_AbhinavRocks-49.jpg_AbhinavRocks_-_KCW_Set-1_21.jpg"/>
          <p:cNvPicPr>
            <a:picLocks noChangeAspect="1" noChangeArrowheads="1"/>
          </p:cNvPicPr>
          <p:nvPr/>
        </p:nvPicPr>
        <p:blipFill>
          <a:blip r:embed="rId5"/>
          <a:srcRect t="5797" b="18840"/>
          <a:stretch>
            <a:fillRect/>
          </a:stretch>
        </p:blipFill>
        <p:spPr bwMode="auto">
          <a:xfrm>
            <a:off x="857224" y="3419681"/>
            <a:ext cx="3428992" cy="19381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22.2. </a:t>
            </a:r>
            <a:r>
              <a:rPr lang="ru-RU" dirty="0" smtClean="0"/>
              <a:t>Соотнесите холодное оружие и страну:</a:t>
            </a:r>
          </a:p>
          <a:p>
            <a:r>
              <a:rPr lang="ru-RU" dirty="0" smtClean="0"/>
              <a:t>                        А) Россия; Б) Япония; В) Саудовская Аравия; Г) США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357290" y="3286124"/>
            <a:ext cx="2661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1. Баллистический нож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43636" y="6215082"/>
            <a:ext cx="1186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4. Катана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7884" y="3286124"/>
            <a:ext cx="16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2. Зульфикар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57356" y="6215082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3. НРС – 2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5412" name="Picture 4" descr="http://popgun.ru/files/g/5/orig/7709704.jpg"/>
          <p:cNvPicPr>
            <a:picLocks noChangeAspect="1" noChangeArrowheads="1"/>
          </p:cNvPicPr>
          <p:nvPr/>
        </p:nvPicPr>
        <p:blipFill>
          <a:blip r:embed="rId2"/>
          <a:srcRect l="4668" t="11610" r="8194" b="9442"/>
          <a:stretch>
            <a:fillRect/>
          </a:stretch>
        </p:blipFill>
        <p:spPr bwMode="auto">
          <a:xfrm>
            <a:off x="714348" y="857232"/>
            <a:ext cx="4000528" cy="2428892"/>
          </a:xfrm>
          <a:prstGeom prst="rect">
            <a:avLst/>
          </a:prstGeom>
          <a:noFill/>
        </p:spPr>
      </p:pic>
      <p:pic>
        <p:nvPicPr>
          <p:cNvPr id="145414" name="Picture 6" descr="http://pnclinok.ru/novinki/zulfika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857232"/>
            <a:ext cx="3286148" cy="2413265"/>
          </a:xfrm>
          <a:prstGeom prst="rect">
            <a:avLst/>
          </a:prstGeom>
          <a:noFill/>
        </p:spPr>
      </p:pic>
      <p:pic>
        <p:nvPicPr>
          <p:cNvPr id="145416" name="Picture 8" descr="http://www.padovaoggi.it/~media/base/8643132753820/katana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3714752"/>
            <a:ext cx="3286148" cy="2464612"/>
          </a:xfrm>
          <a:prstGeom prst="rect">
            <a:avLst/>
          </a:prstGeom>
          <a:noFill/>
        </p:spPr>
      </p:pic>
      <p:pic>
        <p:nvPicPr>
          <p:cNvPr id="145418" name="Picture 10" descr="http://modernfirearms.net/userfiles/images/handguns/russia/nrs/14250432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3643314"/>
            <a:ext cx="3895280" cy="2551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22.3. </a:t>
            </a:r>
            <a:r>
              <a:rPr lang="ru-RU" dirty="0" smtClean="0"/>
              <a:t>Соотнесите холодное оружие и страну:</a:t>
            </a:r>
          </a:p>
          <a:p>
            <a:r>
              <a:rPr lang="ru-RU" dirty="0" smtClean="0"/>
              <a:t>                        А) Германия; Б) Индия; В) Турция; Г) Япония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214414" y="3429000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1. Килич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57818" y="6000768"/>
            <a:ext cx="1105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4. Бхудж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14942" y="3429000"/>
            <a:ext cx="1460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2. Нагамаки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1538" y="6000768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3. Протазан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7458" name="Picture 2" descr="http://ostmetal.info/wp-content/uploads/2014/10/hug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00108"/>
            <a:ext cx="2714644" cy="2456753"/>
          </a:xfrm>
          <a:prstGeom prst="rect">
            <a:avLst/>
          </a:prstGeom>
          <a:noFill/>
        </p:spPr>
      </p:pic>
      <p:pic>
        <p:nvPicPr>
          <p:cNvPr id="147460" name="Picture 4" descr="http://samlib.ru/img/t/tayon/skyrim_fanfiction/nagamaki1873yfhnvasu6763u2.jpg"/>
          <p:cNvPicPr>
            <a:picLocks noChangeAspect="1" noChangeArrowheads="1"/>
          </p:cNvPicPr>
          <p:nvPr/>
        </p:nvPicPr>
        <p:blipFill>
          <a:blip r:embed="rId3"/>
          <a:srcRect l="1969" r="1325"/>
          <a:stretch>
            <a:fillRect/>
          </a:stretch>
        </p:blipFill>
        <p:spPr bwMode="auto">
          <a:xfrm>
            <a:off x="3428992" y="1000108"/>
            <a:ext cx="5370572" cy="2465756"/>
          </a:xfrm>
          <a:prstGeom prst="rect">
            <a:avLst/>
          </a:prstGeom>
          <a:noFill/>
        </p:spPr>
      </p:pic>
      <p:pic>
        <p:nvPicPr>
          <p:cNvPr id="147462" name="Picture 6" descr="http://megabook.ru/stream/mediapreview?Key=%D0%9F%D1%80%D0%BE%D1%82%D0%B0%D0%B7%D0%B0%D0%BD%20(16-17%20%D0%B2%D0%B5%D0%BA%D0%B0)&amp;Width=790&amp;Height=700"/>
          <p:cNvPicPr>
            <a:picLocks noChangeAspect="1" noChangeArrowheads="1"/>
          </p:cNvPicPr>
          <p:nvPr/>
        </p:nvPicPr>
        <p:blipFill>
          <a:blip r:embed="rId4"/>
          <a:srcRect l="4878"/>
          <a:stretch>
            <a:fillRect/>
          </a:stretch>
        </p:blipFill>
        <p:spPr bwMode="auto">
          <a:xfrm>
            <a:off x="428596" y="3786190"/>
            <a:ext cx="2714644" cy="2140393"/>
          </a:xfrm>
          <a:prstGeom prst="rect">
            <a:avLst/>
          </a:prstGeom>
          <a:noFill/>
        </p:spPr>
      </p:pic>
      <p:pic>
        <p:nvPicPr>
          <p:cNvPr id="147464" name="Picture 8" descr="http://bascinet.ru/files/image/leeds/6_60.jpg"/>
          <p:cNvPicPr>
            <a:picLocks noChangeAspect="1" noChangeArrowheads="1"/>
          </p:cNvPicPr>
          <p:nvPr/>
        </p:nvPicPr>
        <p:blipFill>
          <a:blip r:embed="rId5"/>
          <a:srcRect l="3935" r="2937"/>
          <a:stretch>
            <a:fillRect/>
          </a:stretch>
        </p:blipFill>
        <p:spPr bwMode="auto">
          <a:xfrm>
            <a:off x="3428992" y="4214818"/>
            <a:ext cx="5357850" cy="1643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22.4. </a:t>
            </a:r>
            <a:r>
              <a:rPr lang="ru-RU" dirty="0" smtClean="0"/>
              <a:t>Соотнесите холодное оружие и страну:</a:t>
            </a:r>
          </a:p>
          <a:p>
            <a:r>
              <a:rPr lang="ru-RU" dirty="0" smtClean="0"/>
              <a:t>                        А) Япония; Б) Шотландия; В) Иран; Г) Китай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214546" y="3000372"/>
            <a:ext cx="1208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1. Дзюттэ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43636" y="6000768"/>
            <a:ext cx="9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4. Кард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72264" y="3143248"/>
            <a:ext cx="1343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2. Шуангоу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14480" y="6000768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3. Дирк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8482" name="Picture 2" descr="http://sandhosting.net/plugins/services/fetchticket/jutte-weapon-i10.jpg"/>
          <p:cNvPicPr>
            <a:picLocks noChangeAspect="1" noChangeArrowheads="1"/>
          </p:cNvPicPr>
          <p:nvPr/>
        </p:nvPicPr>
        <p:blipFill>
          <a:blip r:embed="rId2"/>
          <a:srcRect l="1449" r="1449"/>
          <a:stretch>
            <a:fillRect/>
          </a:stretch>
        </p:blipFill>
        <p:spPr bwMode="auto">
          <a:xfrm>
            <a:off x="357157" y="1071546"/>
            <a:ext cx="5143537" cy="1928826"/>
          </a:xfrm>
          <a:prstGeom prst="rect">
            <a:avLst/>
          </a:prstGeom>
          <a:noFill/>
        </p:spPr>
      </p:pic>
      <p:pic>
        <p:nvPicPr>
          <p:cNvPr id="148484" name="Picture 4" descr="http://www.blades.co.uk/store/scottish-dirk-88sd-full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764430"/>
            <a:ext cx="3956596" cy="2236337"/>
          </a:xfrm>
          <a:prstGeom prst="rect">
            <a:avLst/>
          </a:prstGeom>
          <a:noFill/>
        </p:spPr>
      </p:pic>
      <p:pic>
        <p:nvPicPr>
          <p:cNvPr id="148486" name="Picture 6" descr="http://www.pampuha-bulat.ru/wp-content/uploads/2013/11/kard-001.jpg"/>
          <p:cNvPicPr>
            <a:picLocks noChangeAspect="1" noChangeArrowheads="1"/>
          </p:cNvPicPr>
          <p:nvPr/>
        </p:nvPicPr>
        <p:blipFill>
          <a:blip r:embed="rId4"/>
          <a:srcRect l="3218" r="1842" b="4650"/>
          <a:stretch>
            <a:fillRect/>
          </a:stretch>
        </p:blipFill>
        <p:spPr bwMode="auto">
          <a:xfrm>
            <a:off x="4572000" y="3714752"/>
            <a:ext cx="4214842" cy="2286016"/>
          </a:xfrm>
          <a:prstGeom prst="rect">
            <a:avLst/>
          </a:prstGeom>
          <a:noFill/>
        </p:spPr>
      </p:pic>
      <p:pic>
        <p:nvPicPr>
          <p:cNvPr id="148488" name="Picture 8" descr="http://cs5216.userapi.com/u20528416/97964294/y_10a7ac9f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46" y="1071546"/>
            <a:ext cx="2952724" cy="20795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http://s2.paultan.org/image/Ssangyong-C200-Concept-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786190"/>
            <a:ext cx="4043631" cy="23812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2.3</a:t>
            </a:r>
          </a:p>
          <a:p>
            <a:pPr algn="just"/>
            <a:r>
              <a:rPr lang="ru-RU" dirty="0" smtClean="0">
                <a:cs typeface="Arial" pitchFamily="34" charset="0"/>
              </a:rPr>
              <a:t>Назовите город в</a:t>
            </a:r>
            <a:r>
              <a:rPr lang="en-US" dirty="0" smtClean="0">
                <a:cs typeface="Arial" pitchFamily="34" charset="0"/>
              </a:rPr>
              <a:t> </a:t>
            </a:r>
            <a:r>
              <a:rPr lang="ru-RU" dirty="0" smtClean="0">
                <a:cs typeface="Arial" pitchFamily="34" charset="0"/>
              </a:rPr>
              <a:t>Южной Корее, где находится штаб-квартира </a:t>
            </a:r>
            <a:r>
              <a:rPr lang="en-US" dirty="0" smtClean="0">
                <a:cs typeface="Arial" pitchFamily="34" charset="0"/>
              </a:rPr>
              <a:t>SsangYong Motor Company</a:t>
            </a:r>
            <a:r>
              <a:rPr lang="ru-RU" dirty="0" smtClean="0">
                <a:cs typeface="Arial" pitchFamily="34" charset="0"/>
              </a:rPr>
              <a:t>: А) Инчхон; Б) Тэгу; В) Ульсан; Г) Пусан; Д) Сеул.</a:t>
            </a:r>
            <a:endParaRPr lang="ru-RU" dirty="0"/>
          </a:p>
        </p:txBody>
      </p:sp>
      <p:pic>
        <p:nvPicPr>
          <p:cNvPr id="160772" name="Picture 4" descr="http://www.carlogos.org/uploads/allimg/120422/1101204130-5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3857628"/>
            <a:ext cx="3538193" cy="2300288"/>
          </a:xfrm>
          <a:prstGeom prst="rect">
            <a:avLst/>
          </a:prstGeom>
          <a:noFill/>
        </p:spPr>
      </p:pic>
      <p:pic>
        <p:nvPicPr>
          <p:cNvPr id="160776" name="Picture 8" descr="http://www.europarl.europa.eu/resources/library/images/20100621PHT76385/20100621PHT76385_origin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1071546"/>
            <a:ext cx="3500462" cy="2450323"/>
          </a:xfrm>
          <a:prstGeom prst="rect">
            <a:avLst/>
          </a:prstGeom>
          <a:noFill/>
        </p:spPr>
      </p:pic>
      <p:pic>
        <p:nvPicPr>
          <p:cNvPr id="160778" name="Picture 10" descr="http://110km.ru/attachment/a113b54c5e1212ef03e0fa3e2c081bb2ae00f4a5/8425283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1071546"/>
            <a:ext cx="4028289" cy="24572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.jpg"/>
          <p:cNvPicPr>
            <a:picLocks noChangeAspect="1"/>
          </p:cNvPicPr>
          <p:nvPr/>
        </p:nvPicPr>
        <p:blipFill>
          <a:blip r:embed="rId2" cstate="print"/>
          <a:srcRect l="2890" r="48480" b="84375"/>
          <a:stretch>
            <a:fillRect/>
          </a:stretch>
        </p:blipFill>
        <p:spPr>
          <a:xfrm>
            <a:off x="428596" y="2000240"/>
            <a:ext cx="1981258" cy="928694"/>
          </a:xfrm>
          <a:prstGeom prst="rect">
            <a:avLst/>
          </a:prstGeom>
        </p:spPr>
      </p:pic>
      <p:pic>
        <p:nvPicPr>
          <p:cNvPr id="8" name="Рисунок 7" descr="23.png"/>
          <p:cNvPicPr>
            <a:picLocks noChangeAspect="1"/>
          </p:cNvPicPr>
          <p:nvPr/>
        </p:nvPicPr>
        <p:blipFill>
          <a:blip r:embed="rId3" cstate="print"/>
          <a:srcRect l="10156" r="66406" b="64073"/>
          <a:stretch>
            <a:fillRect/>
          </a:stretch>
        </p:blipFill>
        <p:spPr>
          <a:xfrm>
            <a:off x="2610043" y="1785926"/>
            <a:ext cx="1033263" cy="1143008"/>
          </a:xfrm>
          <a:prstGeom prst="rect">
            <a:avLst/>
          </a:prstGeom>
        </p:spPr>
      </p:pic>
      <p:pic>
        <p:nvPicPr>
          <p:cNvPr id="9" name="Рисунок 8" descr="23.png"/>
          <p:cNvPicPr>
            <a:picLocks noChangeAspect="1"/>
          </p:cNvPicPr>
          <p:nvPr/>
        </p:nvPicPr>
        <p:blipFill>
          <a:blip r:embed="rId4"/>
          <a:srcRect l="57031" t="11908" r="35373" b="83452"/>
          <a:stretch>
            <a:fillRect/>
          </a:stretch>
        </p:blipFill>
        <p:spPr>
          <a:xfrm>
            <a:off x="3786182" y="1785926"/>
            <a:ext cx="2571768" cy="1133677"/>
          </a:xfrm>
          <a:prstGeom prst="rect">
            <a:avLst/>
          </a:prstGeom>
        </p:spPr>
      </p:pic>
      <p:pic>
        <p:nvPicPr>
          <p:cNvPr id="11" name="Рисунок 10" descr="23.png"/>
          <p:cNvPicPr>
            <a:picLocks noChangeAspect="1"/>
          </p:cNvPicPr>
          <p:nvPr/>
        </p:nvPicPr>
        <p:blipFill>
          <a:blip r:embed="rId4"/>
          <a:srcRect l="25654" t="71322" r="70967" b="18273"/>
          <a:stretch>
            <a:fillRect/>
          </a:stretch>
        </p:blipFill>
        <p:spPr>
          <a:xfrm>
            <a:off x="6500826" y="1500174"/>
            <a:ext cx="642942" cy="1428760"/>
          </a:xfrm>
          <a:prstGeom prst="rect">
            <a:avLst/>
          </a:prstGeom>
        </p:spPr>
      </p:pic>
      <p:pic>
        <p:nvPicPr>
          <p:cNvPr id="14" name="Рисунок 13" descr="23.png"/>
          <p:cNvPicPr>
            <a:picLocks noChangeAspect="1"/>
          </p:cNvPicPr>
          <p:nvPr/>
        </p:nvPicPr>
        <p:blipFill>
          <a:blip r:embed="rId4"/>
          <a:srcRect l="37040" t="87890" r="57813" b="4467"/>
          <a:stretch>
            <a:fillRect/>
          </a:stretch>
        </p:blipFill>
        <p:spPr>
          <a:xfrm>
            <a:off x="7286644" y="1857364"/>
            <a:ext cx="1000132" cy="107157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23.1</a:t>
            </a:r>
          </a:p>
          <a:p>
            <a:pPr algn="just"/>
            <a:r>
              <a:rPr lang="ru-RU" dirty="0" smtClean="0"/>
              <a:t>Перед вами изображения достопримечательностей городов мира. </a:t>
            </a:r>
            <a:r>
              <a:rPr lang="ru-RU" u="sng" dirty="0" smtClean="0"/>
              <a:t>Установите соответствие:</a:t>
            </a:r>
            <a:r>
              <a:rPr lang="ru-RU" dirty="0" smtClean="0"/>
              <a:t> достопримечательность – город.</a:t>
            </a:r>
          </a:p>
          <a:p>
            <a:pPr algn="just"/>
            <a:r>
              <a:rPr lang="ru-RU" u="sng" dirty="0" smtClean="0"/>
              <a:t>Города:</a:t>
            </a:r>
            <a:r>
              <a:rPr lang="ru-RU" dirty="0" smtClean="0"/>
              <a:t> А) Копенгаген; Б) Париж; В) Нью-Йорк; Г) Москва; Д) Рим.</a:t>
            </a:r>
          </a:p>
          <a:p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7643834" y="29289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6715140" y="29289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4929190" y="29289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2928926" y="29289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1285852" y="29289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23.png"/>
          <p:cNvPicPr>
            <a:picLocks noChangeAspect="1"/>
          </p:cNvPicPr>
          <p:nvPr/>
        </p:nvPicPr>
        <p:blipFill>
          <a:blip r:embed="rId2"/>
          <a:srcRect l="79277" t="11823" r="13444" b="83378"/>
          <a:stretch>
            <a:fillRect/>
          </a:stretch>
        </p:blipFill>
        <p:spPr>
          <a:xfrm>
            <a:off x="428596" y="2285992"/>
            <a:ext cx="2102048" cy="1000132"/>
          </a:xfrm>
          <a:prstGeom prst="rect">
            <a:avLst/>
          </a:prstGeom>
        </p:spPr>
      </p:pic>
      <p:pic>
        <p:nvPicPr>
          <p:cNvPr id="12" name="Рисунок 11" descr="23.png"/>
          <p:cNvPicPr>
            <a:picLocks noChangeAspect="1"/>
          </p:cNvPicPr>
          <p:nvPr/>
        </p:nvPicPr>
        <p:blipFill>
          <a:blip r:embed="rId2"/>
          <a:srcRect l="13281" t="89746" r="78432" b="4300"/>
          <a:stretch>
            <a:fillRect/>
          </a:stretch>
        </p:blipFill>
        <p:spPr>
          <a:xfrm>
            <a:off x="2571736" y="2285992"/>
            <a:ext cx="1928826" cy="1000132"/>
          </a:xfrm>
          <a:prstGeom prst="rect">
            <a:avLst/>
          </a:prstGeom>
        </p:spPr>
      </p:pic>
      <p:pic>
        <p:nvPicPr>
          <p:cNvPr id="13" name="Рисунок 12" descr="23.png"/>
          <p:cNvPicPr>
            <a:picLocks noChangeAspect="1"/>
          </p:cNvPicPr>
          <p:nvPr/>
        </p:nvPicPr>
        <p:blipFill>
          <a:blip r:embed="rId2"/>
          <a:srcRect l="57373" t="47835" r="35449" b="46008"/>
          <a:stretch>
            <a:fillRect/>
          </a:stretch>
        </p:blipFill>
        <p:spPr>
          <a:xfrm>
            <a:off x="4500562" y="2357430"/>
            <a:ext cx="1500198" cy="928694"/>
          </a:xfrm>
          <a:prstGeom prst="rect">
            <a:avLst/>
          </a:prstGeom>
        </p:spPr>
      </p:pic>
      <p:pic>
        <p:nvPicPr>
          <p:cNvPr id="15" name="Рисунок 14" descr="23.png"/>
          <p:cNvPicPr>
            <a:picLocks noChangeAspect="1"/>
          </p:cNvPicPr>
          <p:nvPr/>
        </p:nvPicPr>
        <p:blipFill>
          <a:blip r:embed="rId2"/>
          <a:srcRect l="3630" t="90310" r="90901" b="4341"/>
          <a:stretch>
            <a:fillRect/>
          </a:stretch>
        </p:blipFill>
        <p:spPr>
          <a:xfrm>
            <a:off x="6072198" y="2428868"/>
            <a:ext cx="1214446" cy="857256"/>
          </a:xfrm>
          <a:prstGeom prst="rect">
            <a:avLst/>
          </a:prstGeom>
        </p:spPr>
      </p:pic>
      <p:pic>
        <p:nvPicPr>
          <p:cNvPr id="17" name="Рисунок 16" descr="23.png"/>
          <p:cNvPicPr>
            <a:picLocks noChangeAspect="1"/>
          </p:cNvPicPr>
          <p:nvPr/>
        </p:nvPicPr>
        <p:blipFill>
          <a:blip r:embed="rId2"/>
          <a:srcRect l="91563" t="21421" r="3437" b="72950"/>
          <a:stretch>
            <a:fillRect/>
          </a:stretch>
        </p:blipFill>
        <p:spPr>
          <a:xfrm>
            <a:off x="7358082" y="2357430"/>
            <a:ext cx="1143008" cy="92869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23.2</a:t>
            </a:r>
          </a:p>
          <a:p>
            <a:pPr algn="just"/>
            <a:r>
              <a:rPr lang="ru-RU" dirty="0" smtClean="0"/>
              <a:t>Перед вами изображения достопримечательностей городов мира. </a:t>
            </a:r>
            <a:r>
              <a:rPr lang="ru-RU" u="sng" dirty="0" smtClean="0"/>
              <a:t>Установите соответствие:</a:t>
            </a:r>
            <a:r>
              <a:rPr lang="ru-RU" dirty="0" smtClean="0"/>
              <a:t> достопримечательность – город.</a:t>
            </a:r>
          </a:p>
          <a:p>
            <a:pPr algn="just"/>
            <a:r>
              <a:rPr lang="ru-RU" u="sng" dirty="0" smtClean="0"/>
              <a:t>Города:</a:t>
            </a:r>
            <a:r>
              <a:rPr lang="ru-RU" dirty="0" smtClean="0"/>
              <a:t> А) Прага; Б) Пиза; В) Рио-де-Жанейро; Г) Стамбул; Д) Агра.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285852" y="32861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286116" y="32861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143504" y="32861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500826" y="32861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7786710" y="32861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23.png"/>
          <p:cNvPicPr>
            <a:picLocks noChangeAspect="1"/>
          </p:cNvPicPr>
          <p:nvPr/>
        </p:nvPicPr>
        <p:blipFill>
          <a:blip r:embed="rId2"/>
          <a:srcRect l="13194" t="60825" r="79166" b="33722"/>
          <a:stretch>
            <a:fillRect/>
          </a:stretch>
        </p:blipFill>
        <p:spPr>
          <a:xfrm>
            <a:off x="857224" y="2143116"/>
            <a:ext cx="1643074" cy="846432"/>
          </a:xfrm>
          <a:prstGeom prst="rect">
            <a:avLst/>
          </a:prstGeom>
        </p:spPr>
      </p:pic>
      <p:pic>
        <p:nvPicPr>
          <p:cNvPr id="18" name="Рисунок 17" descr="23.png"/>
          <p:cNvPicPr>
            <a:picLocks noChangeAspect="1"/>
          </p:cNvPicPr>
          <p:nvPr/>
        </p:nvPicPr>
        <p:blipFill>
          <a:blip r:embed="rId2"/>
          <a:srcRect l="81464" t="74899" r="14275" b="17818"/>
          <a:stretch>
            <a:fillRect/>
          </a:stretch>
        </p:blipFill>
        <p:spPr>
          <a:xfrm>
            <a:off x="2714612" y="1928802"/>
            <a:ext cx="857256" cy="1071570"/>
          </a:xfrm>
          <a:prstGeom prst="rect">
            <a:avLst/>
          </a:prstGeom>
        </p:spPr>
      </p:pic>
      <p:pic>
        <p:nvPicPr>
          <p:cNvPr id="19" name="Рисунок 18" descr="23.png"/>
          <p:cNvPicPr>
            <a:picLocks noChangeAspect="1"/>
          </p:cNvPicPr>
          <p:nvPr/>
        </p:nvPicPr>
        <p:blipFill>
          <a:blip r:embed="rId2"/>
          <a:srcRect l="57313" t="20771" r="35937" b="72734"/>
          <a:stretch>
            <a:fillRect/>
          </a:stretch>
        </p:blipFill>
        <p:spPr>
          <a:xfrm>
            <a:off x="3786182" y="2071679"/>
            <a:ext cx="1357322" cy="928694"/>
          </a:xfrm>
          <a:prstGeom prst="rect">
            <a:avLst/>
          </a:prstGeom>
        </p:spPr>
      </p:pic>
      <p:pic>
        <p:nvPicPr>
          <p:cNvPr id="20" name="Рисунок 19" descr="23.png"/>
          <p:cNvPicPr>
            <a:picLocks noChangeAspect="1"/>
          </p:cNvPicPr>
          <p:nvPr/>
        </p:nvPicPr>
        <p:blipFill>
          <a:blip r:embed="rId2"/>
          <a:srcRect l="4717" t="45670" r="90145" b="46127"/>
          <a:stretch>
            <a:fillRect/>
          </a:stretch>
        </p:blipFill>
        <p:spPr>
          <a:xfrm>
            <a:off x="5286380" y="2000240"/>
            <a:ext cx="857256" cy="1000132"/>
          </a:xfrm>
          <a:prstGeom prst="rect">
            <a:avLst/>
          </a:prstGeom>
        </p:spPr>
      </p:pic>
      <p:pic>
        <p:nvPicPr>
          <p:cNvPr id="25" name="Рисунок 24" descr="23.png"/>
          <p:cNvPicPr>
            <a:picLocks noChangeAspect="1"/>
          </p:cNvPicPr>
          <p:nvPr/>
        </p:nvPicPr>
        <p:blipFill>
          <a:blip r:embed="rId2"/>
          <a:srcRect l="90350" t="59680" r="2252" b="33634"/>
          <a:stretch>
            <a:fillRect/>
          </a:stretch>
        </p:blipFill>
        <p:spPr>
          <a:xfrm>
            <a:off x="6357950" y="1928802"/>
            <a:ext cx="1643074" cy="107157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23.3</a:t>
            </a:r>
          </a:p>
          <a:p>
            <a:pPr algn="just"/>
            <a:r>
              <a:rPr lang="ru-RU" dirty="0" smtClean="0"/>
              <a:t>Перед вами изображения достопримечательностей городов мира. </a:t>
            </a:r>
            <a:r>
              <a:rPr lang="ru-RU" u="sng" dirty="0" smtClean="0"/>
              <a:t>Установите соответствие:</a:t>
            </a:r>
            <a:r>
              <a:rPr lang="ru-RU" dirty="0" smtClean="0"/>
              <a:t> достопримечательность – город.</a:t>
            </a:r>
          </a:p>
          <a:p>
            <a:pPr algn="just"/>
            <a:r>
              <a:rPr lang="ru-RU" u="sng" dirty="0" smtClean="0"/>
              <a:t>Города:</a:t>
            </a:r>
            <a:r>
              <a:rPr lang="ru-RU" dirty="0" smtClean="0"/>
              <a:t> А) Мадрид; Б) Варшава; В) Санкт-Петербург; Г) Торонто; Д) Лондон.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500166" y="30003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000364" y="30003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286248" y="30003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0003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000892" y="30003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23.png"/>
          <p:cNvPicPr>
            <a:picLocks noChangeAspect="1"/>
          </p:cNvPicPr>
          <p:nvPr/>
        </p:nvPicPr>
        <p:blipFill>
          <a:blip r:embed="rId2"/>
          <a:srcRect l="35938" t="70074" r="57031" b="18083"/>
          <a:stretch>
            <a:fillRect/>
          </a:stretch>
        </p:blipFill>
        <p:spPr>
          <a:xfrm>
            <a:off x="4286248" y="1928803"/>
            <a:ext cx="857256" cy="1000132"/>
          </a:xfrm>
          <a:prstGeom prst="rect">
            <a:avLst/>
          </a:prstGeom>
        </p:spPr>
      </p:pic>
      <p:pic>
        <p:nvPicPr>
          <p:cNvPr id="22" name="Рисунок 21" descr="23.png"/>
          <p:cNvPicPr>
            <a:picLocks noChangeAspect="1"/>
          </p:cNvPicPr>
          <p:nvPr/>
        </p:nvPicPr>
        <p:blipFill>
          <a:blip r:embed="rId2"/>
          <a:srcRect l="68750" t="35927" r="24218" b="58660"/>
          <a:stretch>
            <a:fillRect/>
          </a:stretch>
        </p:blipFill>
        <p:spPr>
          <a:xfrm>
            <a:off x="857224" y="2143117"/>
            <a:ext cx="1428760" cy="785818"/>
          </a:xfrm>
          <a:prstGeom prst="rect">
            <a:avLst/>
          </a:prstGeom>
        </p:spPr>
      </p:pic>
      <p:pic>
        <p:nvPicPr>
          <p:cNvPr id="24" name="Рисунок 23" descr="23.png"/>
          <p:cNvPicPr>
            <a:picLocks noChangeAspect="1"/>
          </p:cNvPicPr>
          <p:nvPr/>
        </p:nvPicPr>
        <p:blipFill>
          <a:blip r:embed="rId2"/>
          <a:srcRect l="46875" t="91138" r="45312" b="4532"/>
          <a:stretch>
            <a:fillRect/>
          </a:stretch>
        </p:blipFill>
        <p:spPr>
          <a:xfrm>
            <a:off x="2285984" y="2143116"/>
            <a:ext cx="1928826" cy="785818"/>
          </a:xfrm>
          <a:prstGeom prst="rect">
            <a:avLst/>
          </a:prstGeom>
        </p:spPr>
      </p:pic>
      <p:pic>
        <p:nvPicPr>
          <p:cNvPr id="26" name="Рисунок 25" descr="23.png"/>
          <p:cNvPicPr>
            <a:picLocks noChangeAspect="1"/>
          </p:cNvPicPr>
          <p:nvPr/>
        </p:nvPicPr>
        <p:blipFill>
          <a:blip r:embed="rId2"/>
          <a:srcRect l="47334" t="19688" r="47358" b="72702"/>
          <a:stretch>
            <a:fillRect/>
          </a:stretch>
        </p:blipFill>
        <p:spPr>
          <a:xfrm>
            <a:off x="5286380" y="1714489"/>
            <a:ext cx="1214446" cy="1214446"/>
          </a:xfrm>
          <a:prstGeom prst="rect">
            <a:avLst/>
          </a:prstGeom>
        </p:spPr>
      </p:pic>
      <p:pic>
        <p:nvPicPr>
          <p:cNvPr id="27" name="Рисунок 26" descr="23.png"/>
          <p:cNvPicPr>
            <a:picLocks noChangeAspect="1"/>
          </p:cNvPicPr>
          <p:nvPr/>
        </p:nvPicPr>
        <p:blipFill>
          <a:blip r:embed="rId2"/>
          <a:srcRect l="24541" t="46752" r="68703" b="46116"/>
          <a:stretch>
            <a:fillRect/>
          </a:stretch>
        </p:blipFill>
        <p:spPr>
          <a:xfrm>
            <a:off x="6643702" y="1857365"/>
            <a:ext cx="1428760" cy="107157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23.4</a:t>
            </a:r>
          </a:p>
          <a:p>
            <a:pPr algn="just"/>
            <a:r>
              <a:rPr lang="ru-RU" dirty="0" smtClean="0"/>
              <a:t>Перед вами изображения достопримечательностей городов мира. </a:t>
            </a:r>
            <a:r>
              <a:rPr lang="ru-RU" u="sng" dirty="0" smtClean="0"/>
              <a:t>Установите соответствие:</a:t>
            </a:r>
            <a:r>
              <a:rPr lang="ru-RU" dirty="0" smtClean="0"/>
              <a:t> достопримечательность – город.</a:t>
            </a:r>
          </a:p>
          <a:p>
            <a:pPr algn="just"/>
            <a:r>
              <a:rPr lang="ru-RU" u="sng" dirty="0" smtClean="0"/>
              <a:t>Города:</a:t>
            </a:r>
            <a:r>
              <a:rPr lang="ru-RU" dirty="0" smtClean="0"/>
              <a:t> А) София; Б)  Афины; В) Минск; Г) Пекин; Д) Рейкьявик.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500166" y="29289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000364" y="29289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500562" y="29289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715008" y="29289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215206" y="29289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3.bp.blogspot.com/-100ci3MRWGA/UMYWLcWwXHI/AAAAAAAAByg/Zb_6TA2q-v4/s1600/1122px-Arabian_Peninsula_dust_SeaWiFS-2%255B1%255D.jpg"/>
          <p:cNvPicPr>
            <a:picLocks noChangeAspect="1" noChangeArrowheads="1"/>
          </p:cNvPicPr>
          <p:nvPr/>
        </p:nvPicPr>
        <p:blipFill>
          <a:blip r:embed="rId2"/>
          <a:srcRect l="43264" t="11562" r="10305" b="49126"/>
          <a:stretch>
            <a:fillRect/>
          </a:stretch>
        </p:blipFill>
        <p:spPr bwMode="auto">
          <a:xfrm>
            <a:off x="428596" y="1142984"/>
            <a:ext cx="2958375" cy="228601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24.1. </a:t>
            </a:r>
            <a:r>
              <a:rPr lang="ru-RU" dirty="0" smtClean="0"/>
              <a:t>Определите заливы по космическим снимкам:</a:t>
            </a:r>
          </a:p>
          <a:p>
            <a:r>
              <a:rPr lang="ru-RU" dirty="0" smtClean="0"/>
              <a:t>А) Персидский; Б) Карпентария; В) Финский; Г) Калифорнийский, Д) Кара-Богаз-Гол. </a:t>
            </a:r>
            <a:endParaRPr lang="ru-RU" dirty="0"/>
          </a:p>
        </p:txBody>
      </p:sp>
      <p:pic>
        <p:nvPicPr>
          <p:cNvPr id="88068" name="Picture 4" descr="http://fotos.subefotos.com/b980750a82ccb2300f0eefa984a9a690o.jpg"/>
          <p:cNvPicPr>
            <a:picLocks noChangeAspect="1" noChangeArrowheads="1"/>
          </p:cNvPicPr>
          <p:nvPr/>
        </p:nvPicPr>
        <p:blipFill>
          <a:blip r:embed="rId3"/>
          <a:srcRect r="7004" b="7031"/>
          <a:stretch>
            <a:fillRect/>
          </a:stretch>
        </p:blipFill>
        <p:spPr bwMode="auto">
          <a:xfrm>
            <a:off x="5786446" y="1142984"/>
            <a:ext cx="2958374" cy="2286016"/>
          </a:xfrm>
          <a:prstGeom prst="rect">
            <a:avLst/>
          </a:prstGeom>
          <a:noFill/>
        </p:spPr>
      </p:pic>
      <p:pic>
        <p:nvPicPr>
          <p:cNvPr id="88074" name="Picture 10" descr="http://www.bwinnerharbor.com/z/index.php?q=https%3A%2F%2Fupload.wikimedia.org%2Fwikipedia%2Fcommons%2Fthumb%2F5%2F5f%2FBaja_peninsula_%2528mexico%2529_250m.jpg%2F576px-Baja_peninsula_%2528mexico%2529_250m.jpg"/>
          <p:cNvPicPr>
            <a:picLocks noChangeAspect="1" noChangeArrowheads="1"/>
          </p:cNvPicPr>
          <p:nvPr/>
        </p:nvPicPr>
        <p:blipFill>
          <a:blip r:embed="rId4"/>
          <a:srcRect t="8108"/>
          <a:stretch>
            <a:fillRect/>
          </a:stretch>
        </p:blipFill>
        <p:spPr bwMode="auto">
          <a:xfrm>
            <a:off x="3643306" y="1142984"/>
            <a:ext cx="1865793" cy="2286016"/>
          </a:xfrm>
          <a:prstGeom prst="rect">
            <a:avLst/>
          </a:prstGeom>
          <a:noFill/>
        </p:spPr>
      </p:pic>
      <p:pic>
        <p:nvPicPr>
          <p:cNvPr id="88076" name="Picture 12" descr="http://icache.rutraveller.ru/icache/place/6/269/002/62692_603x35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3828128"/>
            <a:ext cx="4460030" cy="261832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28596" y="7857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596" y="350043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86248" y="350043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5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86446" y="7857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71868" y="7857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8078" name="Picture 14" descr="http://d3u5xmnnxiuz0w.cloudfront.net/wp-content/uploads/2015/07/fascinating-relief-maps-show-the-worlds-mountain-ranges-95987-960x960.jpg"/>
          <p:cNvPicPr>
            <a:picLocks noChangeAspect="1" noChangeArrowheads="1"/>
          </p:cNvPicPr>
          <p:nvPr/>
        </p:nvPicPr>
        <p:blipFill>
          <a:blip r:embed="rId6">
            <a:lum contrast="20000"/>
          </a:blip>
          <a:srcRect l="49861" t="53472" r="22795" b="26997"/>
          <a:stretch>
            <a:fillRect/>
          </a:stretch>
        </p:blipFill>
        <p:spPr bwMode="auto">
          <a:xfrm>
            <a:off x="428595" y="3857628"/>
            <a:ext cx="3600475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24.2. </a:t>
            </a:r>
            <a:r>
              <a:rPr lang="ru-RU" dirty="0" smtClean="0"/>
              <a:t>Определите заливы по космическим снимкам:</a:t>
            </a:r>
          </a:p>
          <a:p>
            <a:r>
              <a:rPr lang="ru-RU" dirty="0" smtClean="0"/>
              <a:t>А) Бискайский; Б) Панамский; В) Гудзонов; Г) Оманский; Д) Мексиканский </a:t>
            </a:r>
            <a:endParaRPr lang="ru-RU" dirty="0"/>
          </a:p>
        </p:txBody>
      </p:sp>
      <p:pic>
        <p:nvPicPr>
          <p:cNvPr id="6" name="Picture 2" descr="http://www.map-library.com/maps/maps-of-north-america/maps-of-canada/large-detailed-satellite-map-of-canada.jpg"/>
          <p:cNvPicPr>
            <a:picLocks noChangeAspect="1" noChangeArrowheads="1"/>
          </p:cNvPicPr>
          <p:nvPr/>
        </p:nvPicPr>
        <p:blipFill>
          <a:blip r:embed="rId2">
            <a:lum bright="13000" contrast="28000"/>
          </a:blip>
          <a:srcRect l="44564" t="37285" r="31775" b="24143"/>
          <a:stretch>
            <a:fillRect/>
          </a:stretch>
        </p:blipFill>
        <p:spPr bwMode="auto">
          <a:xfrm>
            <a:off x="500034" y="1071546"/>
            <a:ext cx="2143140" cy="2183577"/>
          </a:xfrm>
          <a:prstGeom prst="rect">
            <a:avLst/>
          </a:prstGeom>
          <a:noFill/>
        </p:spPr>
      </p:pic>
      <p:pic>
        <p:nvPicPr>
          <p:cNvPr id="90118" name="Picture 6" descr="http://www.southcom.mil/newsroom/PublishingImages/2012%20rollup%20archive/Satellite_image_of_Panama_in_March_2003.jpg"/>
          <p:cNvPicPr>
            <a:picLocks noChangeAspect="1" noChangeArrowheads="1"/>
          </p:cNvPicPr>
          <p:nvPr/>
        </p:nvPicPr>
        <p:blipFill>
          <a:blip r:embed="rId3">
            <a:lum bright="6000" contrast="35000"/>
          </a:blip>
          <a:srcRect l="32662"/>
          <a:stretch>
            <a:fillRect/>
          </a:stretch>
        </p:blipFill>
        <p:spPr bwMode="auto">
          <a:xfrm>
            <a:off x="500034" y="3786190"/>
            <a:ext cx="3742332" cy="2357454"/>
          </a:xfrm>
          <a:prstGeom prst="rect">
            <a:avLst/>
          </a:prstGeom>
          <a:noFill/>
        </p:spPr>
      </p:pic>
      <p:pic>
        <p:nvPicPr>
          <p:cNvPr id="90120" name="Picture 8" descr="http://ml-tb.ru/foto/7475/1000/0/0/1000/1.jpg"/>
          <p:cNvPicPr>
            <a:picLocks noChangeAspect="1" noChangeArrowheads="1"/>
          </p:cNvPicPr>
          <p:nvPr/>
        </p:nvPicPr>
        <p:blipFill>
          <a:blip r:embed="rId4"/>
          <a:srcRect l="43621" t="18750" b="21874"/>
          <a:stretch>
            <a:fillRect/>
          </a:stretch>
        </p:blipFill>
        <p:spPr bwMode="auto">
          <a:xfrm>
            <a:off x="3000364" y="1071546"/>
            <a:ext cx="2286016" cy="2168129"/>
          </a:xfrm>
          <a:prstGeom prst="rect">
            <a:avLst/>
          </a:prstGeom>
          <a:noFill/>
        </p:spPr>
      </p:pic>
      <p:pic>
        <p:nvPicPr>
          <p:cNvPr id="11" name="Picture 2" descr="http://weblogs.sun-sentinel.com/news/politics/dcblog/Gulf%20map.jpg"/>
          <p:cNvPicPr>
            <a:picLocks noChangeAspect="1" noChangeArrowheads="1"/>
          </p:cNvPicPr>
          <p:nvPr/>
        </p:nvPicPr>
        <p:blipFill>
          <a:blip r:embed="rId5"/>
          <a:srcRect t="6258" r="1786"/>
          <a:stretch>
            <a:fillRect/>
          </a:stretch>
        </p:blipFill>
        <p:spPr bwMode="auto">
          <a:xfrm>
            <a:off x="4643438" y="3786189"/>
            <a:ext cx="3929090" cy="235011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00034" y="7143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3438" y="34290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5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034" y="34290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00364" y="7143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15008" y="7143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0124" name="Picture 12" descr="http://d3u5xmnnxiuz0w.cloudfront.net/wp-content/uploads/2015/07/fascinating-relief-maps-show-the-worlds-mountain-ranges-44591-960x960.jpg"/>
          <p:cNvPicPr>
            <a:picLocks noChangeAspect="1" noChangeArrowheads="1"/>
          </p:cNvPicPr>
          <p:nvPr/>
        </p:nvPicPr>
        <p:blipFill>
          <a:blip r:embed="rId6"/>
          <a:srcRect l="24080" t="34682" r="47014" b="43403"/>
          <a:stretch>
            <a:fillRect/>
          </a:stretch>
        </p:blipFill>
        <p:spPr bwMode="auto">
          <a:xfrm>
            <a:off x="5643570" y="1034664"/>
            <a:ext cx="2928958" cy="2220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24.3. </a:t>
            </a:r>
            <a:r>
              <a:rPr lang="ru-RU" dirty="0" smtClean="0"/>
              <a:t>Определите заливы по космическим снимкам:</a:t>
            </a:r>
          </a:p>
          <a:p>
            <a:r>
              <a:rPr lang="ru-RU" dirty="0" smtClean="0"/>
              <a:t>А) Рижский; Б) Аденский; В) Сидра; Г) Сиамский ; Д) Таранто </a:t>
            </a:r>
            <a:endParaRPr lang="ru-RU" dirty="0"/>
          </a:p>
        </p:txBody>
      </p:sp>
      <p:pic>
        <p:nvPicPr>
          <p:cNvPr id="90122" name="Picture 10" descr="http://modis.gsfc.nasa.gov/gallery/images/image11242007_1km.jpg"/>
          <p:cNvPicPr>
            <a:picLocks noChangeAspect="1" noChangeArrowheads="1"/>
          </p:cNvPicPr>
          <p:nvPr/>
        </p:nvPicPr>
        <p:blipFill>
          <a:blip r:embed="rId2"/>
          <a:srcRect l="67188" t="65625"/>
          <a:stretch>
            <a:fillRect/>
          </a:stretch>
        </p:blipFill>
        <p:spPr bwMode="auto">
          <a:xfrm>
            <a:off x="428596" y="1000108"/>
            <a:ext cx="2928958" cy="2301327"/>
          </a:xfrm>
          <a:prstGeom prst="rect">
            <a:avLst/>
          </a:prstGeom>
          <a:noFill/>
        </p:spPr>
      </p:pic>
      <p:pic>
        <p:nvPicPr>
          <p:cNvPr id="8" name="Picture 4" descr="http://ak-hdl.buzzfed.com/static/2014-07/3/5/enhanced/webdr08/enhanced-5902-1404379131-1.jpg"/>
          <p:cNvPicPr>
            <a:picLocks noChangeAspect="1" noChangeArrowheads="1"/>
          </p:cNvPicPr>
          <p:nvPr/>
        </p:nvPicPr>
        <p:blipFill>
          <a:blip r:embed="rId3"/>
          <a:srcRect l="16800" t="50400" r="29199"/>
          <a:stretch>
            <a:fillRect/>
          </a:stretch>
        </p:blipFill>
        <p:spPr bwMode="auto">
          <a:xfrm>
            <a:off x="3643306" y="1000108"/>
            <a:ext cx="2500330" cy="2296567"/>
          </a:xfrm>
          <a:prstGeom prst="rect">
            <a:avLst/>
          </a:prstGeom>
          <a:noFill/>
        </p:spPr>
      </p:pic>
      <p:pic>
        <p:nvPicPr>
          <p:cNvPr id="129028" name="Picture 4" descr="http://5bre.com/news/7346792e89p3429-5bre.gif"/>
          <p:cNvPicPr>
            <a:picLocks noChangeAspect="1" noChangeArrowheads="1"/>
          </p:cNvPicPr>
          <p:nvPr/>
        </p:nvPicPr>
        <p:blipFill>
          <a:blip r:embed="rId4"/>
          <a:srcRect b="12946"/>
          <a:stretch>
            <a:fillRect/>
          </a:stretch>
        </p:blipFill>
        <p:spPr bwMode="auto">
          <a:xfrm>
            <a:off x="428596" y="3771902"/>
            <a:ext cx="4071966" cy="2443197"/>
          </a:xfrm>
          <a:prstGeom prst="rect">
            <a:avLst/>
          </a:prstGeom>
          <a:noFill/>
        </p:spPr>
      </p:pic>
      <p:pic>
        <p:nvPicPr>
          <p:cNvPr id="129032" name="Picture 8" descr="http://d3u5xmnnxiuz0w.cloudfront.net/wp-content/uploads/2015/07/fascinating-relief-maps-show-the-worlds-mountain-ranges-95987-960x960.jpg"/>
          <p:cNvPicPr>
            <a:picLocks noChangeAspect="1" noChangeArrowheads="1"/>
          </p:cNvPicPr>
          <p:nvPr/>
        </p:nvPicPr>
        <p:blipFill>
          <a:blip r:embed="rId5"/>
          <a:srcRect l="48299" t="64410" r="36076" b="19184"/>
          <a:stretch>
            <a:fillRect/>
          </a:stretch>
        </p:blipFill>
        <p:spPr bwMode="auto">
          <a:xfrm>
            <a:off x="6429388" y="1000108"/>
            <a:ext cx="2214578" cy="2325307"/>
          </a:xfrm>
          <a:prstGeom prst="rect">
            <a:avLst/>
          </a:prstGeom>
          <a:noFill/>
        </p:spPr>
      </p:pic>
      <p:pic>
        <p:nvPicPr>
          <p:cNvPr id="129034" name="Picture 10" descr="http://www.eosnap.com/public/media/2008/09/benghazi/benghazi-detail-full.jpg"/>
          <p:cNvPicPr>
            <a:picLocks noChangeAspect="1" noChangeArrowheads="1"/>
          </p:cNvPicPr>
          <p:nvPr/>
        </p:nvPicPr>
        <p:blipFill>
          <a:blip r:embed="rId6" cstate="print">
            <a:lum bright="-9000" contrast="20000"/>
          </a:blip>
          <a:srcRect t="8490"/>
          <a:stretch>
            <a:fillRect/>
          </a:stretch>
        </p:blipFill>
        <p:spPr bwMode="auto">
          <a:xfrm>
            <a:off x="4776365" y="3786190"/>
            <a:ext cx="3867601" cy="242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28596" y="64291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6314" y="34290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5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596" y="34290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43306" y="64291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29388" y="64291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24.4. </a:t>
            </a:r>
            <a:r>
              <a:rPr lang="ru-RU" dirty="0" smtClean="0"/>
              <a:t>Определите заливы по космическим снимкам:</a:t>
            </a:r>
          </a:p>
          <a:p>
            <a:r>
              <a:rPr lang="ru-RU" dirty="0" smtClean="0"/>
              <a:t>А) Тонкинский; Б) Большой Австралийский; В) Камбейский; Г) Бенгальский; Д) Ботнический</a:t>
            </a:r>
            <a:endParaRPr lang="ru-RU" dirty="0"/>
          </a:p>
        </p:txBody>
      </p:sp>
      <p:pic>
        <p:nvPicPr>
          <p:cNvPr id="129030" name="Picture 6" descr="http://dic.academic.ru/pictures/wiki/files/103/gulf_of_tonkin.jpg"/>
          <p:cNvPicPr>
            <a:picLocks noChangeAspect="1" noChangeArrowheads="1"/>
          </p:cNvPicPr>
          <p:nvPr/>
        </p:nvPicPr>
        <p:blipFill>
          <a:blip r:embed="rId2" cstate="print">
            <a:lum bright="15000" contrast="43000"/>
          </a:blip>
          <a:srcRect/>
          <a:stretch>
            <a:fillRect/>
          </a:stretch>
        </p:blipFill>
        <p:spPr bwMode="auto">
          <a:xfrm>
            <a:off x="500034" y="1000108"/>
            <a:ext cx="2643206" cy="2253839"/>
          </a:xfrm>
          <a:prstGeom prst="rect">
            <a:avLst/>
          </a:prstGeom>
          <a:noFill/>
        </p:spPr>
      </p:pic>
      <p:pic>
        <p:nvPicPr>
          <p:cNvPr id="131074" name="Picture 2" descr="http://classicbus.ru/default/image/aHR0cDovLzkwMGlnci5uZXQvZGF0YWkvb2tydXpoYWp1c2NoaWotbWlyL01vcmUtb2tlYW4vMDAwNy0wMDQtUG9sdW9zdHJvdmEuanBn"/>
          <p:cNvPicPr>
            <a:picLocks noChangeAspect="1" noChangeArrowheads="1"/>
          </p:cNvPicPr>
          <p:nvPr/>
        </p:nvPicPr>
        <p:blipFill>
          <a:blip r:embed="rId3">
            <a:lum bright="5000" contrast="12000"/>
          </a:blip>
          <a:srcRect l="42500" t="25000" r="1554"/>
          <a:stretch>
            <a:fillRect/>
          </a:stretch>
        </p:blipFill>
        <p:spPr bwMode="auto">
          <a:xfrm>
            <a:off x="3500430" y="1000108"/>
            <a:ext cx="2571768" cy="2298446"/>
          </a:xfrm>
          <a:prstGeom prst="rect">
            <a:avLst/>
          </a:prstGeom>
          <a:noFill/>
        </p:spPr>
      </p:pic>
      <p:pic>
        <p:nvPicPr>
          <p:cNvPr id="131076" name="Picture 4" descr="http://d3u5xmnnxiuz0w.cloudfront.net/wp-content/uploads/2015/07/fascinating-relief-maps-show-the-worlds-mountain-ranges-95987-960x960.jpg"/>
          <p:cNvPicPr>
            <a:picLocks noChangeAspect="1" noChangeArrowheads="1"/>
          </p:cNvPicPr>
          <p:nvPr/>
        </p:nvPicPr>
        <p:blipFill>
          <a:blip r:embed="rId4"/>
          <a:srcRect l="35799" t="39409" r="35295" b="30903"/>
          <a:stretch>
            <a:fillRect/>
          </a:stretch>
        </p:blipFill>
        <p:spPr bwMode="auto">
          <a:xfrm>
            <a:off x="6418108" y="1000108"/>
            <a:ext cx="2225858" cy="2286016"/>
          </a:xfrm>
          <a:prstGeom prst="rect">
            <a:avLst/>
          </a:prstGeom>
          <a:noFill/>
        </p:spPr>
      </p:pic>
      <p:pic>
        <p:nvPicPr>
          <p:cNvPr id="131078" name="Picture 6" descr="http://www.downstreamtoday.com/CustomUI/images/News/dstNews_37969_australia.jpg"/>
          <p:cNvPicPr>
            <a:picLocks noChangeAspect="1" noChangeArrowheads="1"/>
          </p:cNvPicPr>
          <p:nvPr/>
        </p:nvPicPr>
        <p:blipFill>
          <a:blip r:embed="rId5"/>
          <a:srcRect l="10309" t="38572" r="23969"/>
          <a:stretch>
            <a:fillRect/>
          </a:stretch>
        </p:blipFill>
        <p:spPr bwMode="auto">
          <a:xfrm>
            <a:off x="500034" y="3929066"/>
            <a:ext cx="4127623" cy="2320075"/>
          </a:xfrm>
          <a:prstGeom prst="rect">
            <a:avLst/>
          </a:prstGeom>
          <a:noFill/>
        </p:spPr>
      </p:pic>
      <p:pic>
        <p:nvPicPr>
          <p:cNvPr id="131080" name="Picture 8" descr="http://xabardor.uz/upload/userfiles/images/23c832fe533080600fded8478e7f5444.jpg"/>
          <p:cNvPicPr>
            <a:picLocks noChangeAspect="1" noChangeArrowheads="1"/>
          </p:cNvPicPr>
          <p:nvPr/>
        </p:nvPicPr>
        <p:blipFill>
          <a:blip r:embed="rId6">
            <a:lum bright="13000" contrast="37000"/>
          </a:blip>
          <a:srcRect l="10417" t="20833" r="11458" b="12499"/>
          <a:stretch>
            <a:fillRect/>
          </a:stretch>
        </p:blipFill>
        <p:spPr bwMode="auto">
          <a:xfrm>
            <a:off x="5000628" y="3929066"/>
            <a:ext cx="3629943" cy="232316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00034" y="64291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0628" y="35718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5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034" y="35718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29388" y="64291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00430" y="64291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cs622721.vk.me/v622721759/1934b/70ZowqRa4s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318138"/>
            <a:ext cx="2500330" cy="1111258"/>
          </a:xfrm>
          <a:prstGeom prst="rect">
            <a:avLst/>
          </a:prstGeom>
          <a:noFill/>
        </p:spPr>
      </p:pic>
      <p:pic>
        <p:nvPicPr>
          <p:cNvPr id="5126" name="Picture 6" descr="http://fugdownload110.com/images/56087693979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4500570"/>
            <a:ext cx="2309786" cy="2017453"/>
          </a:xfrm>
          <a:prstGeom prst="rect">
            <a:avLst/>
          </a:prstGeom>
          <a:noFill/>
        </p:spPr>
      </p:pic>
      <p:pic>
        <p:nvPicPr>
          <p:cNvPr id="5128" name="Picture 8" descr="http://www.old.worldofanimals.ru/stLmenu/12/pictst7/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1357298"/>
            <a:ext cx="3119436" cy="2745103"/>
          </a:xfrm>
          <a:prstGeom prst="rect">
            <a:avLst/>
          </a:prstGeom>
          <a:noFill/>
        </p:spPr>
      </p:pic>
      <p:pic>
        <p:nvPicPr>
          <p:cNvPr id="5130" name="Picture 10" descr="http://mail.topshablons.ru/uploads/posts/2014-09/1411619430_0001698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758899"/>
            <a:ext cx="4500594" cy="4161725"/>
          </a:xfrm>
          <a:prstGeom prst="rect">
            <a:avLst/>
          </a:prstGeom>
          <a:noFill/>
        </p:spPr>
      </p:pic>
      <p:pic>
        <p:nvPicPr>
          <p:cNvPr id="5122" name="Picture 2" descr="http://www.wikihunt.ru/images/thumb/9/92/%D0%9D%D0%BE%D1%80%D0%BA%D0%B0_%D0%B5%D0%B2%D1%80%D0%BE%D0%BF%D0%B5%D0%B9%D1%81%D0%BA%D0%B0%D1%8F.jpg/300px-%D0%9D%D0%BE%D1%80%D0%BA%D0%B0_%D0%B5%D0%B2%D1%80%D0%BE%D0%BF%D0%B5%D0%B9%D1%81%D0%BA%D0%B0%D1%8F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39392" y="5357826"/>
            <a:ext cx="2218472" cy="1079657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25 – 26.1. </a:t>
            </a:r>
            <a:r>
              <a:rPr lang="ru-RU" dirty="0" smtClean="0"/>
              <a:t>Соотнесите виды млекопитающих животных, занесенных в Красную книгу Республики Беларусь: А) барсук; Б) бурый медведь; В) европейский зубр; Г) европейская норка; Д) европейская рысь.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42910" y="4286256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42910" y="5357826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571868" y="6072206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357950" y="6072206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500694" y="3714752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4" name="Picture 22" descr="http://cdn01.ru/files/users/images/bc/ac/bcac611359e6b2f2222466fde6828fa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428736"/>
            <a:ext cx="2589259" cy="19145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25 – 26.2. </a:t>
            </a:r>
            <a:r>
              <a:rPr lang="ru-RU" dirty="0" smtClean="0"/>
              <a:t>Соотнесите виды животных, занесенных в черный список Красной книги Республики Беларусь: А) апполон; Б) вырезуб; В) выхухоль; Г) дрофа; Д) росомаха.</a:t>
            </a:r>
            <a:endParaRPr lang="ru-RU" dirty="0"/>
          </a:p>
        </p:txBody>
      </p:sp>
      <p:pic>
        <p:nvPicPr>
          <p:cNvPr id="3076" name="Picture 4" descr="https://i2.wp.com/redbook-ua.org/media/images/main/a-134.png"/>
          <p:cNvPicPr>
            <a:picLocks noChangeAspect="1" noChangeArrowheads="1"/>
          </p:cNvPicPr>
          <p:nvPr/>
        </p:nvPicPr>
        <p:blipFill>
          <a:blip r:embed="rId3"/>
          <a:srcRect l="10776" t="8036" r="7327" b="11606"/>
          <a:stretch>
            <a:fillRect/>
          </a:stretch>
        </p:blipFill>
        <p:spPr bwMode="auto">
          <a:xfrm>
            <a:off x="3071802" y="2357430"/>
            <a:ext cx="1990738" cy="1571636"/>
          </a:xfrm>
          <a:prstGeom prst="rect">
            <a:avLst/>
          </a:prstGeom>
          <a:noFill/>
        </p:spPr>
      </p:pic>
      <p:pic>
        <p:nvPicPr>
          <p:cNvPr id="3080" name="Picture 8" descr="http://server1.space-fishing.ru/images/fish/vzub.png"/>
          <p:cNvPicPr>
            <a:picLocks noChangeAspect="1" noChangeArrowheads="1"/>
          </p:cNvPicPr>
          <p:nvPr/>
        </p:nvPicPr>
        <p:blipFill>
          <a:blip r:embed="rId4"/>
          <a:srcRect l="15476" t="22500" r="17857" b="19999"/>
          <a:stretch>
            <a:fillRect/>
          </a:stretch>
        </p:blipFill>
        <p:spPr bwMode="auto">
          <a:xfrm>
            <a:off x="5214942" y="1428736"/>
            <a:ext cx="3143272" cy="1290990"/>
          </a:xfrm>
          <a:prstGeom prst="rect">
            <a:avLst/>
          </a:prstGeom>
          <a:noFill/>
        </p:spPr>
      </p:pic>
      <p:pic>
        <p:nvPicPr>
          <p:cNvPr id="3082" name="Picture 10" descr="http://5fan.ru/files/16/5fan_ru_83109_3d72eff168a231c65968574f7082c697.html_files/2.jpg"/>
          <p:cNvPicPr>
            <a:picLocks noChangeAspect="1" noChangeArrowheads="1"/>
          </p:cNvPicPr>
          <p:nvPr/>
        </p:nvPicPr>
        <p:blipFill>
          <a:blip r:embed="rId5"/>
          <a:srcRect l="23684" t="10602" r="21053"/>
          <a:stretch>
            <a:fillRect/>
          </a:stretch>
        </p:blipFill>
        <p:spPr bwMode="auto">
          <a:xfrm>
            <a:off x="714348" y="3929066"/>
            <a:ext cx="1857388" cy="2417530"/>
          </a:xfrm>
          <a:prstGeom prst="rect">
            <a:avLst/>
          </a:prstGeom>
          <a:noFill/>
        </p:spPr>
      </p:pic>
      <p:pic>
        <p:nvPicPr>
          <p:cNvPr id="3092" name="Picture 20" descr="http://www.ecosystema.ru/08nature/mamm/056.jpg"/>
          <p:cNvPicPr>
            <a:picLocks noChangeAspect="1" noChangeArrowheads="1"/>
          </p:cNvPicPr>
          <p:nvPr/>
        </p:nvPicPr>
        <p:blipFill>
          <a:blip r:embed="rId6"/>
          <a:srcRect t="20192" r="8928" b="39423"/>
          <a:stretch>
            <a:fillRect/>
          </a:stretch>
        </p:blipFill>
        <p:spPr bwMode="auto">
          <a:xfrm>
            <a:off x="3235089" y="4214818"/>
            <a:ext cx="5551753" cy="228601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785786" y="1500174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643174" y="3214686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28596" y="5357826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8358214" y="4214818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786314" y="1785926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спички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500298" y="2428868"/>
            <a:ext cx="4176712" cy="27955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3.1</a:t>
            </a:r>
          </a:p>
          <a:p>
            <a:r>
              <a:rPr lang="ru-RU" dirty="0" smtClean="0"/>
              <a:t>Эту продукцию производят в:</a:t>
            </a:r>
          </a:p>
          <a:p>
            <a:r>
              <a:rPr lang="ru-RU" dirty="0" smtClean="0"/>
              <a:t>А) Пинске; Б) Гродно; В) Полоцке; Г) Молодечно.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25 – 26.3. </a:t>
            </a:r>
            <a:r>
              <a:rPr lang="ru-RU" dirty="0" smtClean="0"/>
              <a:t>Соотнесите виды животных, занесенных в Красную книгу Республики Беларусь: А) болотная черепаха; Б) гребенчатый тритон; В) жаба камышовая; Г) медянка; Д) речная минога. </a:t>
            </a:r>
            <a:endParaRPr lang="ru-RU" dirty="0"/>
          </a:p>
        </p:txBody>
      </p:sp>
      <p:sp>
        <p:nvSpPr>
          <p:cNvPr id="7170" name="AutoShape 2" descr="http://florofauna.ru/amfibia/pict/gaba%20kamishova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172" name="AutoShape 4" descr="http://florofauna.ru/amfibia/pict/gaba%20kamishova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174" name="AutoShape 6" descr="http://proxy11.media.online.ua/news/r3-fc7334b5b9/561e0372ca97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176" name="Picture 8" descr="http://proxy11.media.online.ua/news/r3-fc7334b5b9/561e0372ca97d.jpg"/>
          <p:cNvPicPr>
            <a:picLocks noChangeAspect="1" noChangeArrowheads="1"/>
          </p:cNvPicPr>
          <p:nvPr/>
        </p:nvPicPr>
        <p:blipFill>
          <a:blip r:embed="rId2"/>
          <a:srcRect l="11905" r="9524"/>
          <a:stretch>
            <a:fillRect/>
          </a:stretch>
        </p:blipFill>
        <p:spPr bwMode="auto">
          <a:xfrm>
            <a:off x="428596" y="1285860"/>
            <a:ext cx="2357454" cy="2000264"/>
          </a:xfrm>
          <a:prstGeom prst="rect">
            <a:avLst/>
          </a:prstGeom>
          <a:noFill/>
        </p:spPr>
      </p:pic>
      <p:pic>
        <p:nvPicPr>
          <p:cNvPr id="29698" name="Picture 2" descr="http://s003.radikal.ru/i203/1303/da/a060736c91f6.jpg"/>
          <p:cNvPicPr>
            <a:picLocks noChangeAspect="1" noChangeArrowheads="1"/>
          </p:cNvPicPr>
          <p:nvPr/>
        </p:nvPicPr>
        <p:blipFill>
          <a:blip r:embed="rId3"/>
          <a:srcRect l="2519"/>
          <a:stretch>
            <a:fillRect/>
          </a:stretch>
        </p:blipFill>
        <p:spPr bwMode="auto">
          <a:xfrm>
            <a:off x="4429124" y="3571876"/>
            <a:ext cx="4286280" cy="2357454"/>
          </a:xfrm>
          <a:prstGeom prst="rect">
            <a:avLst/>
          </a:prstGeom>
          <a:noFill/>
        </p:spPr>
      </p:pic>
      <p:pic>
        <p:nvPicPr>
          <p:cNvPr id="29700" name="Picture 4" descr="http://www.gazeta.lviv.ua/sites/default/files/news/kolontitul-20_1_0.jpg"/>
          <p:cNvPicPr>
            <a:picLocks noChangeAspect="1" noChangeArrowheads="1"/>
          </p:cNvPicPr>
          <p:nvPr/>
        </p:nvPicPr>
        <p:blipFill>
          <a:blip r:embed="rId4" cstate="print"/>
          <a:srcRect l="10639" r="4254"/>
          <a:stretch>
            <a:fillRect/>
          </a:stretch>
        </p:blipFill>
        <p:spPr bwMode="auto">
          <a:xfrm>
            <a:off x="6072198" y="1285860"/>
            <a:ext cx="2643206" cy="2031537"/>
          </a:xfrm>
          <a:prstGeom prst="rect">
            <a:avLst/>
          </a:prstGeom>
          <a:noFill/>
        </p:spPr>
      </p:pic>
      <p:pic>
        <p:nvPicPr>
          <p:cNvPr id="29702" name="Picture 6" descr="http://img.photo-forum.net/site_pics/188/s_1186923686_IMG_7035_.jpg"/>
          <p:cNvPicPr>
            <a:picLocks noChangeAspect="1" noChangeArrowheads="1"/>
          </p:cNvPicPr>
          <p:nvPr/>
        </p:nvPicPr>
        <p:blipFill>
          <a:blip r:embed="rId5"/>
          <a:srcRect l="1852"/>
          <a:stretch>
            <a:fillRect/>
          </a:stretch>
        </p:blipFill>
        <p:spPr bwMode="auto">
          <a:xfrm>
            <a:off x="428596" y="3571876"/>
            <a:ext cx="3786194" cy="2359091"/>
          </a:xfrm>
          <a:prstGeom prst="rect">
            <a:avLst/>
          </a:prstGeom>
          <a:noFill/>
        </p:spPr>
      </p:pic>
      <p:pic>
        <p:nvPicPr>
          <p:cNvPr id="29704" name="Picture 8" descr="http://time-fishing.ru/images/pictures/34-2.JPG"/>
          <p:cNvPicPr>
            <a:picLocks noChangeAspect="1" noChangeArrowheads="1"/>
          </p:cNvPicPr>
          <p:nvPr/>
        </p:nvPicPr>
        <p:blipFill>
          <a:blip r:embed="rId6"/>
          <a:srcRect r="5127"/>
          <a:stretch>
            <a:fillRect/>
          </a:stretch>
        </p:blipFill>
        <p:spPr bwMode="auto">
          <a:xfrm>
            <a:off x="3000364" y="1285860"/>
            <a:ext cx="2857520" cy="200795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500562" y="5500702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00034" y="5500702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8358214" y="2857496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071802" y="2857496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00034" y="2786058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25 – 26.4. </a:t>
            </a:r>
            <a:r>
              <a:rPr lang="ru-RU" dirty="0" smtClean="0"/>
              <a:t>Соотнесите виды млекопитающих животных, занесенных в Красную книгу Республики Беларусь: А) европейская широкоушка; Б) крапчатый суслик; В) орешниковая соня; Г) обыкновенная летяга; Д) обыкновенный хомяк.</a:t>
            </a:r>
            <a:endParaRPr lang="ru-RU" dirty="0"/>
          </a:p>
        </p:txBody>
      </p:sp>
      <p:pic>
        <p:nvPicPr>
          <p:cNvPr id="4098" name="Picture 2" descr="http://e-rentier.ru.nasharyazan.info/kartinki/image/suslik.jpg"/>
          <p:cNvPicPr>
            <a:picLocks noChangeAspect="1" noChangeArrowheads="1"/>
          </p:cNvPicPr>
          <p:nvPr/>
        </p:nvPicPr>
        <p:blipFill>
          <a:blip r:embed="rId3"/>
          <a:srcRect t="6466"/>
          <a:stretch>
            <a:fillRect/>
          </a:stretch>
        </p:blipFill>
        <p:spPr bwMode="auto">
          <a:xfrm>
            <a:off x="848655" y="1357298"/>
            <a:ext cx="1580195" cy="2286016"/>
          </a:xfrm>
          <a:prstGeom prst="rect">
            <a:avLst/>
          </a:prstGeom>
          <a:noFill/>
        </p:spPr>
      </p:pic>
      <p:pic>
        <p:nvPicPr>
          <p:cNvPr id="4100" name="Picture 4" descr="http://www.8lap.ru/upload/iblock/efe/efe689d9d089a32620e6a120005534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1357298"/>
            <a:ext cx="1643074" cy="1643075"/>
          </a:xfrm>
          <a:prstGeom prst="rect">
            <a:avLst/>
          </a:prstGeom>
          <a:noFill/>
        </p:spPr>
      </p:pic>
      <p:pic>
        <p:nvPicPr>
          <p:cNvPr id="4102" name="Picture 6" descr="http://animalphotos.ru/photo/13/137f33179a2ce6e05d97a1615db7d34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4000504"/>
            <a:ext cx="1931842" cy="2269789"/>
          </a:xfrm>
          <a:prstGeom prst="rect">
            <a:avLst/>
          </a:prstGeom>
          <a:noFill/>
        </p:spPr>
      </p:pic>
      <p:pic>
        <p:nvPicPr>
          <p:cNvPr id="4104" name="Picture 8" descr="http://www.portlandmonthly.com/portmag/wp-content/uploads/2011/06/flying-squirrel-encyclopedia-britannic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50673" y="1357299"/>
            <a:ext cx="3536103" cy="2359086"/>
          </a:xfrm>
          <a:prstGeom prst="rect">
            <a:avLst/>
          </a:prstGeom>
          <a:noFill/>
        </p:spPr>
      </p:pic>
      <p:pic>
        <p:nvPicPr>
          <p:cNvPr id="4106" name="Picture 10" descr="http://animalphotos.ru/photo/61/6118b64861558f53ac858f2543637e0d.jpg"/>
          <p:cNvPicPr>
            <a:picLocks noChangeAspect="1" noChangeArrowheads="1"/>
          </p:cNvPicPr>
          <p:nvPr/>
        </p:nvPicPr>
        <p:blipFill>
          <a:blip r:embed="rId7"/>
          <a:srcRect l="14546" r="9090"/>
          <a:stretch>
            <a:fillRect/>
          </a:stretch>
        </p:blipFill>
        <p:spPr bwMode="auto">
          <a:xfrm>
            <a:off x="3786182" y="3786190"/>
            <a:ext cx="2714644" cy="248840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143372" y="5643578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000100" y="5429264"/>
            <a:ext cx="3016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000100" y="1571612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071934" y="2571744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286380" y="2571744"/>
            <a:ext cx="3016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25 – 26.5. </a:t>
            </a:r>
            <a:r>
              <a:rPr lang="ru-RU" dirty="0" smtClean="0"/>
              <a:t>Соотнесите виды рыб, занесенных в Красную книгу Республики Беларусь:</a:t>
            </a:r>
          </a:p>
          <a:p>
            <a:pPr algn="just"/>
            <a:r>
              <a:rPr lang="ru-RU" dirty="0" smtClean="0"/>
              <a:t>А) атлантический лосось, или семга; Б) обыкновенный рыбец; В) обыкновенный усач, или мирон; Г) ручьевая форель; Д) стерлядь.</a:t>
            </a:r>
            <a:endParaRPr lang="ru-RU" dirty="0"/>
          </a:p>
        </p:txBody>
      </p:sp>
      <p:sp>
        <p:nvSpPr>
          <p:cNvPr id="28676" name="AutoShape 4" descr="http://onega-fishing.ru/netcat_files/userfiles/sterlya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8678" name="Picture 6" descr="http://onega-fishing.ru/netcat_files/userfiles/sterlyad.png"/>
          <p:cNvPicPr>
            <a:picLocks noChangeAspect="1" noChangeArrowheads="1"/>
          </p:cNvPicPr>
          <p:nvPr/>
        </p:nvPicPr>
        <p:blipFill>
          <a:blip r:embed="rId2"/>
          <a:srcRect l="11111" t="27027" r="7777" b="12162"/>
          <a:stretch>
            <a:fillRect/>
          </a:stretch>
        </p:blipFill>
        <p:spPr bwMode="auto">
          <a:xfrm>
            <a:off x="2000232" y="1000108"/>
            <a:ext cx="6084137" cy="1500198"/>
          </a:xfrm>
          <a:prstGeom prst="rect">
            <a:avLst/>
          </a:prstGeom>
          <a:noFill/>
        </p:spPr>
      </p:pic>
      <p:sp>
        <p:nvSpPr>
          <p:cNvPr id="28680" name="AutoShape 8" descr="http://www.briancoad.com/NCR/NCRPics/Strutt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8684" name="AutoShape 12" descr="http://ekaterinburg.fishretail.ru/data/tradeboard/72023/tradeboardGlMyHe_im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8686" name="Picture 14" descr="http://ekaterinburg.fishretail.ru/data/tradeboard/72023/tradeboardGlMyHe_img.jpg"/>
          <p:cNvPicPr>
            <a:picLocks noChangeAspect="1" noChangeArrowheads="1"/>
          </p:cNvPicPr>
          <p:nvPr/>
        </p:nvPicPr>
        <p:blipFill>
          <a:blip r:embed="rId3"/>
          <a:srcRect b="8535"/>
          <a:stretch>
            <a:fillRect/>
          </a:stretch>
        </p:blipFill>
        <p:spPr bwMode="auto">
          <a:xfrm>
            <a:off x="4003821" y="4714884"/>
            <a:ext cx="4488957" cy="1500198"/>
          </a:xfrm>
          <a:prstGeom prst="rect">
            <a:avLst/>
          </a:prstGeom>
          <a:noFill/>
        </p:spPr>
      </p:pic>
      <p:pic>
        <p:nvPicPr>
          <p:cNvPr id="28690" name="Picture 18" descr="http://just-fishing-game.ru/assets/images/fish/big/1057.png"/>
          <p:cNvPicPr>
            <a:picLocks noChangeAspect="1" noChangeArrowheads="1"/>
          </p:cNvPicPr>
          <p:nvPr/>
        </p:nvPicPr>
        <p:blipFill>
          <a:blip r:embed="rId4"/>
          <a:srcRect l="26667" t="16892" r="22222" b="12162"/>
          <a:stretch>
            <a:fillRect/>
          </a:stretch>
        </p:blipFill>
        <p:spPr bwMode="auto">
          <a:xfrm>
            <a:off x="5000628" y="2786058"/>
            <a:ext cx="3286148" cy="1500198"/>
          </a:xfrm>
          <a:prstGeom prst="rect">
            <a:avLst/>
          </a:prstGeom>
          <a:noFill/>
        </p:spPr>
      </p:pic>
      <p:sp>
        <p:nvSpPr>
          <p:cNvPr id="28694" name="AutoShape 22" descr="http://megabook.ru/stream/mediapreview?Key=%D0%A1%D1%8B%D1%80%D1%82%D1%8C%20(%D1%80%D0%B8%D1%81%D1%83%D0%BD%D0%BE%D0%BA)&amp;Width=654&amp;Height=6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8696" name="AutoShape 24" descr="http://megabook.ru/stream/mediapreview?Key=%D0%A1%D1%8B%D1%80%D1%82%D1%8C%20(%D1%80%D0%B8%D1%81%D1%83%D0%BD%D0%BE%D0%BA)&amp;Width=654&amp;Height=6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8698" name="AutoShape 26" descr="http://megabook.ru/stream/mediapreview?Key=%D0%A1%D1%8B%D1%80%D1%82%D1%8C%20(%D1%80%D0%B8%D1%81%D1%83%D0%BD%D0%BE%D0%BA)&amp;Width=654&amp;Height=6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8700" name="AutoShape 28" descr="http://megabook.ru/stream/mediapreview?Key=%D0%A1%D1%8B%D1%80%D1%82%D1%8C%20(%D1%80%D0%B8%D1%81%D1%83%D0%BD%D0%BE%D0%BA)&amp;Width=654&amp;Height=6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8702" name="AutoShape 30" descr="http://megabook.ru/stream/mediapreview?Key=%D0%A1%D1%8B%D1%80%D1%82%D1%8C%20(%D1%80%D0%B8%D1%81%D1%83%D0%BD%D0%BE%D0%BA)&amp;Width=654&amp;Height=6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8704" name="AutoShape 32" descr="http://megabook.ru/stream/mediapreview?Key=%D0%A1%D1%8B%D1%80%D1%82%D1%8C%20(%D1%80%D0%B8%D1%81%D1%83%D0%BD%D0%BE%D0%BA)&amp;Width=654&amp;Height=6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8706" name="AutoShape 34" descr="http://megabook.ru/stream/mediapreview?Key=%D0%A1%D1%8B%D1%80%D1%82%D1%8C%20(%D1%80%D0%B8%D1%81%D1%83%D0%BD%D0%BE%D0%BA)&amp;Width=654&amp;Height=6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8708" name="AutoShape 36" descr="http://megabook.ru/stream/mediapreview?Key=%D0%A1%D1%8B%D1%80%D1%82%D1%8C%20(%D1%80%D0%B8%D1%81%D1%83%D0%BD%D0%BE%D0%BA)&amp;Width=654&amp;Height=6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8710" name="AutoShape 38" descr="http://megabook.ru/stream/mediapreview?Key=%D0%A1%D1%8B%D1%80%D1%82%D1%8C%20(%D1%80%D0%B8%D1%81%D1%83%D0%BD%D0%BE%D0%BA)&amp;Width=790&amp;Height=7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8712" name="AutoShape 40" descr="http://megabook.ru/stream/mediapreview?Key=%D0%A1%D1%8B%D1%80%D1%82%D1%8C%20(%D1%80%D0%B8%D1%81%D1%83%D0%BD%D0%BE%D0%BA)&amp;Width=654&amp;Height=6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8714" name="AutoShape 42" descr="http://fish-club.at.ua/Fish/usach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8718" name="AutoShape 46" descr="https://im1-tub-by.yandex.net/i?id=6d408d2ebe5f6cf8bc342158ed651732&amp;n=33&amp;h=190&amp;w=48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8720" name="Picture 48" descr="https://im1-tub-by.yandex.net/i?id=6d408d2ebe5f6cf8bc342158ed651732&amp;n=33&amp;h=190&amp;w=48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500306"/>
            <a:ext cx="3675474" cy="1362990"/>
          </a:xfrm>
          <a:prstGeom prst="rect">
            <a:avLst/>
          </a:prstGeom>
          <a:noFill/>
        </p:spPr>
      </p:pic>
      <p:pic>
        <p:nvPicPr>
          <p:cNvPr id="28722" name="Picture 50" descr="https://im0-tub-by.yandex.net/i?id=d507e0badb024b4f2edb0c708a47a688&amp;n=33&amp;h=190&amp;w=44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5272" y="4400428"/>
            <a:ext cx="3338033" cy="1412532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1928794" y="1857364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285720" y="3643314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4857752" y="3786190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285720" y="5572140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3857620" y="5786454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www.pitomnik.ru/uploads/files/images/catalog-8/06-10-15ya-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1071546"/>
            <a:ext cx="2286000" cy="2286001"/>
          </a:xfrm>
          <a:prstGeom prst="rect">
            <a:avLst/>
          </a:prstGeom>
          <a:noFill/>
        </p:spPr>
      </p:pic>
      <p:pic>
        <p:nvPicPr>
          <p:cNvPr id="13320" name="Picture 8" descr="http://www.totural.ru/UPLOAD/user/image/ane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142984"/>
            <a:ext cx="1439795" cy="3081301"/>
          </a:xfrm>
          <a:prstGeom prst="rect">
            <a:avLst/>
          </a:prstGeom>
          <a:noFill/>
        </p:spPr>
      </p:pic>
      <p:pic>
        <p:nvPicPr>
          <p:cNvPr id="13322" name="Picture 10" descr="https://fauxoutrage.files.wordpress.com/2011/11/bar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4500570"/>
            <a:ext cx="1858457" cy="1863103"/>
          </a:xfrm>
          <a:prstGeom prst="rect">
            <a:avLst/>
          </a:prstGeom>
          <a:noFill/>
        </p:spPr>
      </p:pic>
      <p:pic>
        <p:nvPicPr>
          <p:cNvPr id="13324" name="Picture 12" descr="http://www.komus.ru/photo/_main/310933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4143380"/>
            <a:ext cx="2357454" cy="2357454"/>
          </a:xfrm>
          <a:prstGeom prst="rect">
            <a:avLst/>
          </a:prstGeom>
          <a:noFill/>
        </p:spPr>
      </p:pic>
      <p:pic>
        <p:nvPicPr>
          <p:cNvPr id="13326" name="Picture 14" descr="http://megabook.ru/stream/mediapreview?Key=%D0%93%D0%B8%D0%B3%D1%80%D0%BE%D0%BC%D0%B5%D1%82%D1%80&amp;Width=654&amp;Height=65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4188" y="3929067"/>
            <a:ext cx="2443696" cy="2611584"/>
          </a:xfrm>
          <a:prstGeom prst="rect">
            <a:avLst/>
          </a:prstGeom>
          <a:noFill/>
        </p:spPr>
      </p:pic>
      <p:pic>
        <p:nvPicPr>
          <p:cNvPr id="13328" name="Picture 16" descr="http://cs614722.vk.me/v614722397/48f7/kr5IziJacVo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72330" y="1142984"/>
            <a:ext cx="922979" cy="271464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27.1. </a:t>
            </a:r>
            <a:r>
              <a:rPr lang="ru-RU" dirty="0" smtClean="0"/>
              <a:t>Соотнесите метеорологические приборы и измеряемые ими значения:</a:t>
            </a:r>
          </a:p>
          <a:p>
            <a:r>
              <a:rPr lang="ru-RU" dirty="0" smtClean="0"/>
              <a:t>А) атмосферное давление; Б) скорость ветра; В) направление ветра; Г) температура воздуха; Д) атмосферная влажность; Е) количество атмосферных осадков.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42910" y="12144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42910" y="42862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572264" y="42862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286116" y="42862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143240" y="12144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572264" y="12858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kodex.me/assets/image_cache/670/433/0/assets/uploads/kisa-kisobran.jpg"/>
          <p:cNvPicPr>
            <a:picLocks noChangeAspect="1" noChangeArrowheads="1"/>
          </p:cNvPicPr>
          <p:nvPr/>
        </p:nvPicPr>
        <p:blipFill>
          <a:blip r:embed="rId2"/>
          <a:srcRect l="5000" r="5000"/>
          <a:stretch>
            <a:fillRect/>
          </a:stretch>
        </p:blipFill>
        <p:spPr bwMode="auto">
          <a:xfrm>
            <a:off x="357158" y="1071546"/>
            <a:ext cx="2714644" cy="1928826"/>
          </a:xfrm>
          <a:prstGeom prst="rect">
            <a:avLst/>
          </a:prstGeom>
          <a:noFill/>
        </p:spPr>
      </p:pic>
      <p:pic>
        <p:nvPicPr>
          <p:cNvPr id="7174" name="Picture 6" descr="http://rb16.ru/files/news/world/news21269.jpg"/>
          <p:cNvPicPr>
            <a:picLocks noChangeAspect="1" noChangeArrowheads="1"/>
          </p:cNvPicPr>
          <p:nvPr/>
        </p:nvPicPr>
        <p:blipFill>
          <a:blip r:embed="rId3"/>
          <a:srcRect b="6250"/>
          <a:stretch>
            <a:fillRect/>
          </a:stretch>
        </p:blipFill>
        <p:spPr bwMode="auto">
          <a:xfrm>
            <a:off x="357157" y="3357562"/>
            <a:ext cx="2708331" cy="2143140"/>
          </a:xfrm>
          <a:prstGeom prst="rect">
            <a:avLst/>
          </a:prstGeom>
          <a:noFill/>
        </p:spPr>
      </p:pic>
      <p:pic>
        <p:nvPicPr>
          <p:cNvPr id="7176" name="Picture 8" descr="http://bashkirskimed.ru/uploads/posts/2012-06/thumbs/1340445354_f_3583040.jpg"/>
          <p:cNvPicPr>
            <a:picLocks noChangeAspect="1" noChangeArrowheads="1"/>
          </p:cNvPicPr>
          <p:nvPr/>
        </p:nvPicPr>
        <p:blipFill>
          <a:blip r:embed="rId4"/>
          <a:srcRect l="924" r="12486" b="6250"/>
          <a:stretch>
            <a:fillRect/>
          </a:stretch>
        </p:blipFill>
        <p:spPr bwMode="auto">
          <a:xfrm>
            <a:off x="3286116" y="3357562"/>
            <a:ext cx="2643206" cy="2143140"/>
          </a:xfrm>
          <a:prstGeom prst="rect">
            <a:avLst/>
          </a:prstGeom>
          <a:noFill/>
        </p:spPr>
      </p:pic>
      <p:pic>
        <p:nvPicPr>
          <p:cNvPr id="7178" name="Picture 10" descr="http://www.visitmildenhall.co.uk/communities/1/004/005/917/621/images/4585557561.jpg"/>
          <p:cNvPicPr>
            <a:picLocks noChangeAspect="1" noChangeArrowheads="1"/>
          </p:cNvPicPr>
          <p:nvPr/>
        </p:nvPicPr>
        <p:blipFill>
          <a:blip r:embed="rId5"/>
          <a:srcRect r="34375"/>
          <a:stretch>
            <a:fillRect/>
          </a:stretch>
        </p:blipFill>
        <p:spPr bwMode="auto">
          <a:xfrm>
            <a:off x="6143636" y="1071545"/>
            <a:ext cx="2603040" cy="1928827"/>
          </a:xfrm>
          <a:prstGeom prst="rect">
            <a:avLst/>
          </a:prstGeom>
          <a:noFill/>
        </p:spPr>
      </p:pic>
      <p:pic>
        <p:nvPicPr>
          <p:cNvPr id="7180" name="Picture 12" descr="http://cdn11.img22.ria.ru/images/96369/83/963698347.jpg"/>
          <p:cNvPicPr>
            <a:picLocks noChangeAspect="1" noChangeArrowheads="1"/>
          </p:cNvPicPr>
          <p:nvPr/>
        </p:nvPicPr>
        <p:blipFill>
          <a:blip r:embed="rId6"/>
          <a:srcRect l="10526" r="19510"/>
          <a:stretch>
            <a:fillRect/>
          </a:stretch>
        </p:blipFill>
        <p:spPr bwMode="auto">
          <a:xfrm>
            <a:off x="6143637" y="3357562"/>
            <a:ext cx="2587074" cy="2130531"/>
          </a:xfrm>
          <a:prstGeom prst="rect">
            <a:avLst/>
          </a:prstGeom>
          <a:noFill/>
        </p:spPr>
      </p:pic>
      <p:pic>
        <p:nvPicPr>
          <p:cNvPr id="7186" name="Picture 18" descr="http://iblog.milliyet.com.tr/imgroot/blogv7/Blog333/2012/06/04/48/365772-3-4-4239b.jpg"/>
          <p:cNvPicPr>
            <a:picLocks noChangeAspect="1" noChangeArrowheads="1"/>
          </p:cNvPicPr>
          <p:nvPr/>
        </p:nvPicPr>
        <p:blipFill>
          <a:blip r:embed="rId7"/>
          <a:srcRect l="11261" r="5405" b="15624"/>
          <a:stretch>
            <a:fillRect/>
          </a:stretch>
        </p:blipFill>
        <p:spPr bwMode="auto">
          <a:xfrm>
            <a:off x="3286116" y="1071546"/>
            <a:ext cx="2643206" cy="192882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27.2. </a:t>
            </a:r>
            <a:r>
              <a:rPr lang="ru-RU" dirty="0" smtClean="0"/>
              <a:t>Соотнесите виды атмосферных осадков:</a:t>
            </a:r>
          </a:p>
          <a:p>
            <a:r>
              <a:rPr lang="ru-RU" dirty="0" smtClean="0"/>
              <a:t>А) град; Б) иней; В) крупа; Г) дождь; Д) роса; Е) снег.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571604" y="30003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571604" y="55007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429124" y="55007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429124" y="30003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7286644" y="30003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286644" y="55007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://calicade.com/uploads/calicade_2230_50640.jpeg"/>
          <p:cNvPicPr>
            <a:picLocks noChangeAspect="1" noChangeArrowheads="1"/>
          </p:cNvPicPr>
          <p:nvPr/>
        </p:nvPicPr>
        <p:blipFill>
          <a:blip r:embed="rId2"/>
          <a:srcRect r="17073" b="6249"/>
          <a:stretch>
            <a:fillRect/>
          </a:stretch>
        </p:blipFill>
        <p:spPr bwMode="auto">
          <a:xfrm>
            <a:off x="500034" y="3571876"/>
            <a:ext cx="2428892" cy="1830612"/>
          </a:xfrm>
          <a:prstGeom prst="rect">
            <a:avLst/>
          </a:prstGeom>
          <a:noFill/>
        </p:spPr>
      </p:pic>
      <p:pic>
        <p:nvPicPr>
          <p:cNvPr id="6152" name="Picture 8" descr="http://4.bp.blogspot.com/_7xGESFZ0NC8/Sn7MJROqflI/AAAAAAAACQk/s8V68zAcSGc/s400/18.jpg"/>
          <p:cNvPicPr>
            <a:picLocks noChangeAspect="1" noChangeArrowheads="1"/>
          </p:cNvPicPr>
          <p:nvPr/>
        </p:nvPicPr>
        <p:blipFill>
          <a:blip r:embed="rId3"/>
          <a:srcRect l="5405"/>
          <a:stretch>
            <a:fillRect/>
          </a:stretch>
        </p:blipFill>
        <p:spPr bwMode="auto">
          <a:xfrm>
            <a:off x="3286116" y="1500174"/>
            <a:ext cx="2500330" cy="1764340"/>
          </a:xfrm>
          <a:prstGeom prst="rect">
            <a:avLst/>
          </a:prstGeom>
          <a:noFill/>
        </p:spPr>
      </p:pic>
      <p:pic>
        <p:nvPicPr>
          <p:cNvPr id="6154" name="Picture 10" descr="http://www.arefyeva.ucoz.ru/_pu/0/90946.jpg"/>
          <p:cNvPicPr>
            <a:picLocks noChangeAspect="1" noChangeArrowheads="1"/>
          </p:cNvPicPr>
          <p:nvPr/>
        </p:nvPicPr>
        <p:blipFill>
          <a:blip r:embed="rId4" cstate="print"/>
          <a:srcRect b="10714"/>
          <a:stretch>
            <a:fillRect/>
          </a:stretch>
        </p:blipFill>
        <p:spPr bwMode="auto">
          <a:xfrm>
            <a:off x="3286116" y="3643314"/>
            <a:ext cx="2500330" cy="1785950"/>
          </a:xfrm>
          <a:prstGeom prst="rect">
            <a:avLst/>
          </a:prstGeom>
          <a:noFill/>
        </p:spPr>
      </p:pic>
      <p:pic>
        <p:nvPicPr>
          <p:cNvPr id="6158" name="Picture 14" descr="http://www.chmury.pl/pics/z11837.jpg"/>
          <p:cNvPicPr>
            <a:picLocks noChangeAspect="1" noChangeArrowheads="1"/>
          </p:cNvPicPr>
          <p:nvPr/>
        </p:nvPicPr>
        <p:blipFill>
          <a:blip r:embed="rId5"/>
          <a:srcRect r="7895"/>
          <a:stretch>
            <a:fillRect/>
          </a:stretch>
        </p:blipFill>
        <p:spPr bwMode="auto">
          <a:xfrm>
            <a:off x="6143636" y="1500174"/>
            <a:ext cx="2500330" cy="1785950"/>
          </a:xfrm>
          <a:prstGeom prst="rect">
            <a:avLst/>
          </a:prstGeom>
          <a:noFill/>
        </p:spPr>
      </p:pic>
      <p:pic>
        <p:nvPicPr>
          <p:cNvPr id="6160" name="Picture 16" descr="http://www.ww.w.engrgroup.com/uploads/posts/2012-04/1333992391_x_07ece17f.jpg"/>
          <p:cNvPicPr>
            <a:picLocks noChangeAspect="1" noChangeArrowheads="1"/>
          </p:cNvPicPr>
          <p:nvPr/>
        </p:nvPicPr>
        <p:blipFill>
          <a:blip r:embed="rId6"/>
          <a:srcRect l="7500" r="7500" b="8353"/>
          <a:stretch>
            <a:fillRect/>
          </a:stretch>
        </p:blipFill>
        <p:spPr bwMode="auto">
          <a:xfrm>
            <a:off x="6143636" y="3643313"/>
            <a:ext cx="2500330" cy="1789789"/>
          </a:xfrm>
          <a:prstGeom prst="rect">
            <a:avLst/>
          </a:prstGeom>
          <a:noFill/>
        </p:spPr>
      </p:pic>
      <p:pic>
        <p:nvPicPr>
          <p:cNvPr id="6162" name="Picture 18" descr="http://storage2.peteava.ro/serve/thumbnail/193025/resiz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1500174"/>
            <a:ext cx="2424339" cy="177163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27.3. </a:t>
            </a:r>
            <a:r>
              <a:rPr lang="ru-RU" dirty="0" smtClean="0"/>
              <a:t>Соотнесите типы облаков:</a:t>
            </a:r>
          </a:p>
          <a:p>
            <a:r>
              <a:rPr lang="ru-RU" dirty="0" smtClean="0"/>
              <a:t>А) слоистые; Б) слоисто-кучевые; В) серебристые; Г) кучево-дождевые; Д) перистые; Е) кучевые.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571604" y="54292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571604" y="321468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429124" y="54292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357686" y="321468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7215206" y="32861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215206" y="54292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3.bp.blogspot.com/-BCmI8YYnXfk/TuDsmFuvu5I/AAAAAAAACDo/-rG5uVh-k2s/s1600/kentaronagai_5_bo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785794"/>
            <a:ext cx="7577531" cy="499225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28.1. </a:t>
            </a:r>
            <a:r>
              <a:rPr lang="ru-RU" dirty="0" smtClean="0"/>
              <a:t>Распределите материки по их средней высоте над уровнем моря:</a:t>
            </a:r>
          </a:p>
          <a:p>
            <a:pPr marL="342900" indent="-342900" algn="just"/>
            <a:r>
              <a:rPr lang="ru-RU" u="sng" dirty="0" smtClean="0"/>
              <a:t>Высоты:</a:t>
            </a:r>
            <a:r>
              <a:rPr lang="ru-RU" dirty="0" smtClean="0"/>
              <a:t> 1) 2040 м; 2) 830 м; 3) 750 м; 4) 720 м; 5) 590 м; 6) 340 м.</a:t>
            </a:r>
            <a:r>
              <a:rPr lang="ru-RU" u="sng" dirty="0" smtClean="0"/>
              <a:t> </a:t>
            </a:r>
          </a:p>
          <a:p>
            <a:pPr algn="just"/>
            <a:r>
              <a:rPr lang="ru-RU" u="sng" dirty="0" smtClean="0"/>
              <a:t>Материки:</a:t>
            </a:r>
            <a:r>
              <a:rPr lang="ru-RU" dirty="0" smtClean="0"/>
              <a:t> А) Антарктида; Б) Австралия; В) Африка; Г) Северная Америка; Д) Южная Америка; Е) Евразия.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3.bp.blogspot.com/-BCmI8YYnXfk/TuDsmFuvu5I/AAAAAAAACDo/-rG5uVh-k2s/s1600/kentaronagai_5_bo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071546"/>
            <a:ext cx="7577531" cy="499225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28.2. </a:t>
            </a:r>
            <a:r>
              <a:rPr lang="ru-RU" dirty="0" smtClean="0"/>
              <a:t>Распределите материки по их максимальной высоте над уровнем моря.</a:t>
            </a:r>
          </a:p>
          <a:p>
            <a:pPr marL="342900" indent="-342900"/>
            <a:r>
              <a:rPr lang="ru-RU" u="sng" dirty="0" smtClean="0"/>
              <a:t>Высоты:</a:t>
            </a:r>
            <a:r>
              <a:rPr lang="ru-RU" dirty="0" smtClean="0"/>
              <a:t> 1) 8 848 м; 2) 6 960 м; 3) 6 194 м; 4) 5 895 м; 5) 5 140 м; 6) 2 230 м.</a:t>
            </a:r>
          </a:p>
          <a:p>
            <a:pPr algn="just">
              <a:tabLst>
                <a:tab pos="0" algn="l"/>
              </a:tabLst>
            </a:pPr>
            <a:r>
              <a:rPr lang="ru-RU" u="sng" dirty="0" smtClean="0"/>
              <a:t>Материки:</a:t>
            </a:r>
            <a:r>
              <a:rPr lang="ru-RU" dirty="0" smtClean="0"/>
              <a:t> А) Антарктида; Б) Австралия; В) Африка; Г) Северная Америка; Д) Южная Америка; Е) Евразия.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3.bp.blogspot.com/-BCmI8YYnXfk/TuDsmFuvu5I/AAAAAAAACDo/-rG5uVh-k2s/s1600/kentaronagai_5_bo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285860"/>
            <a:ext cx="7577531" cy="499225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28.3. </a:t>
            </a:r>
            <a:r>
              <a:rPr lang="ru-RU" dirty="0" smtClean="0"/>
              <a:t>Распределите материки по их минимальной высоте над уровнем моря:</a:t>
            </a:r>
          </a:p>
          <a:p>
            <a:pPr marL="342900" indent="-342900" algn="just"/>
            <a:r>
              <a:rPr lang="ru-RU" u="sng" dirty="0" smtClean="0"/>
              <a:t>Низшие точки:</a:t>
            </a:r>
            <a:r>
              <a:rPr lang="ru-RU" dirty="0" smtClean="0"/>
              <a:t> 1) - 405 м; 2) - 157 м; 3) - 86 м; 4) - 42 м; 5) - 16 м; 6) 0 м.</a:t>
            </a:r>
          </a:p>
          <a:p>
            <a:pPr algn="just"/>
            <a:r>
              <a:rPr lang="ru-RU" u="sng" dirty="0" smtClean="0"/>
              <a:t>Материки:</a:t>
            </a:r>
            <a:r>
              <a:rPr lang="ru-RU" dirty="0" smtClean="0"/>
              <a:t> А) Антарктида; Б) Австралия; В) Африка; Г) Северная Америка; Д) Южная Америка; Е) Евразия.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3.bp.blogspot.com/-BCmI8YYnXfk/TuDsmFuvu5I/AAAAAAAACDo/-rG5uVh-k2s/s1600/kentaronagai_5_bo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357298"/>
            <a:ext cx="7577531" cy="499225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28.4. </a:t>
            </a:r>
            <a:r>
              <a:rPr lang="ru-RU" dirty="0" smtClean="0"/>
              <a:t>Распределите материки по площади:</a:t>
            </a:r>
          </a:p>
          <a:p>
            <a:pPr algn="just"/>
            <a:r>
              <a:rPr lang="ru-RU" u="sng" dirty="0" smtClean="0"/>
              <a:t>Площадь:</a:t>
            </a:r>
            <a:r>
              <a:rPr lang="ru-RU" dirty="0" smtClean="0"/>
              <a:t> 1) 53,45 млн. км</a:t>
            </a:r>
            <a:r>
              <a:rPr lang="ru-RU" baseline="30000" dirty="0" smtClean="0"/>
              <a:t>2</a:t>
            </a:r>
            <a:r>
              <a:rPr lang="ru-RU" dirty="0" smtClean="0"/>
              <a:t>; 2) 30,3 млн. км</a:t>
            </a:r>
            <a:r>
              <a:rPr lang="ru-RU" baseline="30000" dirty="0" smtClean="0"/>
              <a:t>2</a:t>
            </a:r>
            <a:r>
              <a:rPr lang="ru-RU" dirty="0" smtClean="0"/>
              <a:t>; 3) 24,25 млн. км</a:t>
            </a:r>
            <a:r>
              <a:rPr lang="ru-RU" baseline="30000" dirty="0" smtClean="0"/>
              <a:t>2</a:t>
            </a:r>
            <a:r>
              <a:rPr lang="ru-RU" dirty="0" smtClean="0"/>
              <a:t>; 4) 17,8 млн. км</a:t>
            </a:r>
            <a:r>
              <a:rPr lang="ru-RU" baseline="30000" dirty="0" smtClean="0"/>
              <a:t>2</a:t>
            </a:r>
            <a:r>
              <a:rPr lang="ru-RU" dirty="0" smtClean="0"/>
              <a:t>; 5) 13,97 млн.км</a:t>
            </a:r>
            <a:r>
              <a:rPr lang="ru-RU" baseline="30000" dirty="0" smtClean="0"/>
              <a:t>2</a:t>
            </a:r>
            <a:r>
              <a:rPr lang="ru-RU" dirty="0" smtClean="0"/>
              <a:t>; 6) 7,68 млн.км</a:t>
            </a:r>
            <a:r>
              <a:rPr lang="ru-RU" baseline="30000" dirty="0" smtClean="0"/>
              <a:t>2</a:t>
            </a:r>
            <a:r>
              <a:rPr lang="ru-RU" dirty="0" smtClean="0"/>
              <a:t>.</a:t>
            </a:r>
          </a:p>
          <a:p>
            <a:pPr algn="just"/>
            <a:r>
              <a:rPr lang="ru-RU" u="sng" dirty="0" smtClean="0"/>
              <a:t>Материки:</a:t>
            </a:r>
            <a:r>
              <a:rPr lang="ru-RU" dirty="0" smtClean="0"/>
              <a:t> А) Антарктида; Б) Австралия; В) Африка; Г) Северная Америка; Д) Южная Америка; Е) Евразия.</a:t>
            </a:r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3.2</a:t>
            </a:r>
          </a:p>
          <a:p>
            <a:r>
              <a:rPr lang="ru-RU" dirty="0" smtClean="0"/>
              <a:t>Эту продукцию производят в:</a:t>
            </a:r>
          </a:p>
          <a:p>
            <a:r>
              <a:rPr lang="ru-RU" dirty="0" smtClean="0"/>
              <a:t>А) Борисове; Б) Кричеве; В) Могилеве; Г) Бобруйске.</a:t>
            </a:r>
            <a:endParaRPr lang="ru-RU" dirty="0"/>
          </a:p>
        </p:txBody>
      </p:sp>
      <p:pic>
        <p:nvPicPr>
          <p:cNvPr id="156674" name="Picture 2" descr="http://i2.sravni.ua/images/offers/12195/type2/146728329.jpg"/>
          <p:cNvPicPr>
            <a:picLocks noChangeAspect="1" noChangeArrowheads="1"/>
          </p:cNvPicPr>
          <p:nvPr/>
        </p:nvPicPr>
        <p:blipFill>
          <a:blip r:embed="rId2"/>
          <a:srcRect l="11905"/>
          <a:stretch>
            <a:fillRect/>
          </a:stretch>
        </p:blipFill>
        <p:spPr bwMode="auto">
          <a:xfrm>
            <a:off x="6072198" y="2214554"/>
            <a:ext cx="2114548" cy="2400301"/>
          </a:xfrm>
          <a:prstGeom prst="rect">
            <a:avLst/>
          </a:prstGeom>
          <a:noFill/>
        </p:spPr>
      </p:pic>
      <p:pic>
        <p:nvPicPr>
          <p:cNvPr id="156676" name="Picture 4" descr="http://shini-diski.com.ua/media/shop/46/df/product-Belshina-Bel-66A-525-70-R21-164-160-J-16PR_46df4b227ea346ab7522ab73a5e5d48a.ipthumb400x330pro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643050"/>
            <a:ext cx="2286000" cy="3143250"/>
          </a:xfrm>
          <a:prstGeom prst="rect">
            <a:avLst/>
          </a:prstGeom>
          <a:noFill/>
        </p:spPr>
      </p:pic>
      <p:pic>
        <p:nvPicPr>
          <p:cNvPr id="156678" name="Picture 6" descr="http://image1ws.indotrading.com/s3/productimages/co29057/p212123/922d6dc5-e917-4ab9-b899-b7750e105c0f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1928802"/>
            <a:ext cx="234315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29.1. </a:t>
            </a:r>
            <a:r>
              <a:rPr lang="ru-RU" dirty="0" smtClean="0"/>
              <a:t>Найдите соответствия: известный мореплаватель – открытые им острова (архипелаги). </a:t>
            </a:r>
          </a:p>
          <a:p>
            <a:pPr algn="just"/>
            <a:r>
              <a:rPr lang="ru-RU" u="sng" dirty="0" smtClean="0"/>
              <a:t>Острова:</a:t>
            </a:r>
            <a:r>
              <a:rPr lang="ru-RU" dirty="0" smtClean="0"/>
              <a:t> А) Медвежий; Б) Филиппинские острова; В) Петра I; Г) Пуэрто-Рико; Д) Манхэттен;  Е) Гавайские острова. </a:t>
            </a:r>
            <a:endParaRPr lang="ru-RU" dirty="0"/>
          </a:p>
        </p:txBody>
      </p:sp>
      <p:pic>
        <p:nvPicPr>
          <p:cNvPr id="1030" name="Picture 6" descr="http://cache2.allpostersimages.com/p/LRG/17/1743/YIW3D00Z/posters/willem-barents-dutch-navigator.jpg"/>
          <p:cNvPicPr>
            <a:picLocks noChangeAspect="1" noChangeArrowheads="1"/>
          </p:cNvPicPr>
          <p:nvPr/>
        </p:nvPicPr>
        <p:blipFill>
          <a:blip r:embed="rId2"/>
          <a:srcRect l="11436" t="19149" r="17804" b="21412"/>
          <a:stretch>
            <a:fillRect/>
          </a:stretch>
        </p:blipFill>
        <p:spPr bwMode="auto">
          <a:xfrm>
            <a:off x="928662" y="1643049"/>
            <a:ext cx="1857388" cy="2077197"/>
          </a:xfrm>
          <a:prstGeom prst="rect">
            <a:avLst/>
          </a:prstGeom>
          <a:noFill/>
        </p:spPr>
      </p:pic>
      <p:pic>
        <p:nvPicPr>
          <p:cNvPr id="1032" name="Picture 8" descr="http://restinworld.ru/nuke/objects/countries_stories/K/kbb1ko9r233rg9591ca5b9mrf1b4kt75/image/43213805.jpg"/>
          <p:cNvPicPr>
            <a:picLocks noChangeAspect="1" noChangeArrowheads="1"/>
          </p:cNvPicPr>
          <p:nvPr/>
        </p:nvPicPr>
        <p:blipFill>
          <a:blip r:embed="rId3"/>
          <a:srcRect r="1091" b="18583"/>
          <a:stretch>
            <a:fillRect/>
          </a:stretch>
        </p:blipFill>
        <p:spPr bwMode="auto">
          <a:xfrm>
            <a:off x="6072198" y="1632091"/>
            <a:ext cx="1785950" cy="2082661"/>
          </a:xfrm>
          <a:prstGeom prst="rect">
            <a:avLst/>
          </a:prstGeom>
          <a:noFill/>
        </p:spPr>
      </p:pic>
      <p:pic>
        <p:nvPicPr>
          <p:cNvPr id="1036" name="Picture 12" descr="http://exploration-and-piracy.org/images/henry-hudson.jpg"/>
          <p:cNvPicPr>
            <a:picLocks noChangeAspect="1" noChangeArrowheads="1"/>
          </p:cNvPicPr>
          <p:nvPr/>
        </p:nvPicPr>
        <p:blipFill>
          <a:blip r:embed="rId4"/>
          <a:srcRect l="12121" r="18182"/>
          <a:stretch>
            <a:fillRect/>
          </a:stretch>
        </p:blipFill>
        <p:spPr bwMode="auto">
          <a:xfrm>
            <a:off x="3571868" y="4071942"/>
            <a:ext cx="1852193" cy="2214578"/>
          </a:xfrm>
          <a:prstGeom prst="rect">
            <a:avLst/>
          </a:prstGeom>
          <a:noFill/>
        </p:spPr>
      </p:pic>
      <p:pic>
        <p:nvPicPr>
          <p:cNvPr id="1038" name="Picture 14" descr="http://www.grandov.ru/nuda/organizacionnij-moment/4.jpg"/>
          <p:cNvPicPr>
            <a:picLocks noChangeAspect="1" noChangeArrowheads="1"/>
          </p:cNvPicPr>
          <p:nvPr/>
        </p:nvPicPr>
        <p:blipFill>
          <a:blip r:embed="rId5"/>
          <a:srcRect l="13736" r="16758" b="25598"/>
          <a:stretch>
            <a:fillRect/>
          </a:stretch>
        </p:blipFill>
        <p:spPr bwMode="auto">
          <a:xfrm>
            <a:off x="928662" y="4071942"/>
            <a:ext cx="1886492" cy="2214579"/>
          </a:xfrm>
          <a:prstGeom prst="rect">
            <a:avLst/>
          </a:prstGeom>
          <a:noFill/>
        </p:spPr>
      </p:pic>
      <p:pic>
        <p:nvPicPr>
          <p:cNvPr id="9" name="Picture 2" descr="http://all-biography.ru/wp-content/uploads/2014/08/Magellan-Fernan.jpg"/>
          <p:cNvPicPr>
            <a:picLocks noChangeAspect="1" noChangeArrowheads="1"/>
          </p:cNvPicPr>
          <p:nvPr/>
        </p:nvPicPr>
        <p:blipFill>
          <a:blip r:embed="rId6"/>
          <a:srcRect l="8999" r="13075" b="2941"/>
          <a:stretch>
            <a:fillRect/>
          </a:stretch>
        </p:blipFill>
        <p:spPr bwMode="auto">
          <a:xfrm>
            <a:off x="6072198" y="4071942"/>
            <a:ext cx="1785950" cy="2224431"/>
          </a:xfrm>
          <a:prstGeom prst="rect">
            <a:avLst/>
          </a:prstGeom>
          <a:noFill/>
        </p:spPr>
      </p:pic>
      <p:pic>
        <p:nvPicPr>
          <p:cNvPr id="10" name="Picture 4" descr="http://images.fineartamerica.com/images-medium-5/christopher-columbus-1892-padre-art.jpg"/>
          <p:cNvPicPr>
            <a:picLocks noChangeAspect="1" noChangeArrowheads="1"/>
          </p:cNvPicPr>
          <p:nvPr/>
        </p:nvPicPr>
        <p:blipFill>
          <a:blip r:embed="rId7"/>
          <a:srcRect l="19048" t="9643" r="19048" b="32554"/>
          <a:stretch>
            <a:fillRect/>
          </a:stretch>
        </p:blipFill>
        <p:spPr bwMode="auto">
          <a:xfrm>
            <a:off x="3571868" y="1643050"/>
            <a:ext cx="1857388" cy="207170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857224" y="3714752"/>
            <a:ext cx="2045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1. Виллем Баренц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286116" y="3714752"/>
            <a:ext cx="2320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2. Христофор Колумб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786446" y="3714752"/>
            <a:ext cx="2156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3. Ф. Беллинсгаузен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000100" y="6286520"/>
            <a:ext cx="1654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4. Джеймс Кук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714744" y="6286520"/>
            <a:ext cx="16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5. Генри Гудзон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786446" y="6286520"/>
            <a:ext cx="223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6. Фернан Магеллан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29.2. </a:t>
            </a:r>
            <a:r>
              <a:rPr lang="ru-RU" dirty="0" smtClean="0"/>
              <a:t>Найдите соответствия: известный мореплаватель – открытые им острова (архипелаги). </a:t>
            </a:r>
          </a:p>
          <a:p>
            <a:pPr algn="just"/>
            <a:r>
              <a:rPr lang="ru-RU" u="sng" dirty="0" smtClean="0"/>
              <a:t>Острова:</a:t>
            </a:r>
            <a:r>
              <a:rPr lang="ru-RU" dirty="0" smtClean="0"/>
              <a:t> А) Северная Земля; Б) Новая Каледония; В) Фиджи; Г) Марианские острова; Д) Алеутские острова; Е) Сейшельские острова.</a:t>
            </a:r>
            <a:endParaRPr lang="ru-RU" dirty="0"/>
          </a:p>
        </p:txBody>
      </p:sp>
      <p:pic>
        <p:nvPicPr>
          <p:cNvPr id="17410" name="Picture 2" descr="http://all-biography.ru/wp-content/uploads/2014/08/Magellan-Fernan.jpg"/>
          <p:cNvPicPr>
            <a:picLocks noChangeAspect="1" noChangeArrowheads="1"/>
          </p:cNvPicPr>
          <p:nvPr/>
        </p:nvPicPr>
        <p:blipFill>
          <a:blip r:embed="rId2"/>
          <a:srcRect l="5882" t="3412" r="8824" b="2941"/>
          <a:stretch>
            <a:fillRect/>
          </a:stretch>
        </p:blipFill>
        <p:spPr bwMode="auto">
          <a:xfrm>
            <a:off x="1142976" y="1643050"/>
            <a:ext cx="1821848" cy="2000264"/>
          </a:xfrm>
          <a:prstGeom prst="rect">
            <a:avLst/>
          </a:prstGeom>
          <a:noFill/>
        </p:spPr>
      </p:pic>
      <p:pic>
        <p:nvPicPr>
          <p:cNvPr id="2050" name="Picture 2" descr="http://adres.vbgcity.ru/sites/default/files/V_I_B.jpg"/>
          <p:cNvPicPr>
            <a:picLocks noChangeAspect="1" noChangeArrowheads="1"/>
          </p:cNvPicPr>
          <p:nvPr/>
        </p:nvPicPr>
        <p:blipFill>
          <a:blip r:embed="rId3">
            <a:lum bright="-5000" contrast="20000"/>
          </a:blip>
          <a:srcRect b="15139"/>
          <a:stretch>
            <a:fillRect/>
          </a:stretch>
        </p:blipFill>
        <p:spPr bwMode="auto">
          <a:xfrm>
            <a:off x="6215074" y="1643050"/>
            <a:ext cx="1714512" cy="2012688"/>
          </a:xfrm>
          <a:prstGeom prst="rect">
            <a:avLst/>
          </a:prstGeom>
          <a:noFill/>
        </p:spPr>
      </p:pic>
      <p:pic>
        <p:nvPicPr>
          <p:cNvPr id="2052" name="Picture 4" descr="http://bookz.ru/authors/dmitrii-glazkov/otkritie_044/i_012.jpg"/>
          <p:cNvPicPr>
            <a:picLocks noChangeAspect="1" noChangeArrowheads="1"/>
          </p:cNvPicPr>
          <p:nvPr/>
        </p:nvPicPr>
        <p:blipFill>
          <a:blip r:embed="rId4" cstate="print">
            <a:lum bright="10000" contrast="21000"/>
          </a:blip>
          <a:srcRect l="11765" r="11765" b="32682"/>
          <a:stretch>
            <a:fillRect/>
          </a:stretch>
        </p:blipFill>
        <p:spPr bwMode="auto">
          <a:xfrm>
            <a:off x="3714744" y="1643050"/>
            <a:ext cx="1857388" cy="2000264"/>
          </a:xfrm>
          <a:prstGeom prst="rect">
            <a:avLst/>
          </a:prstGeom>
          <a:noFill/>
        </p:spPr>
      </p:pic>
      <p:pic>
        <p:nvPicPr>
          <p:cNvPr id="6" name="Picture 14" descr="http://www.grandov.ru/nuda/organizacionnij-moment/4.jpg"/>
          <p:cNvPicPr>
            <a:picLocks noChangeAspect="1" noChangeArrowheads="1"/>
          </p:cNvPicPr>
          <p:nvPr/>
        </p:nvPicPr>
        <p:blipFill>
          <a:blip r:embed="rId5"/>
          <a:srcRect l="10714" r="10714" b="18584"/>
          <a:stretch>
            <a:fillRect/>
          </a:stretch>
        </p:blipFill>
        <p:spPr bwMode="auto">
          <a:xfrm>
            <a:off x="1142976" y="4071942"/>
            <a:ext cx="1857388" cy="2143140"/>
          </a:xfrm>
          <a:prstGeom prst="rect">
            <a:avLst/>
          </a:prstGeom>
          <a:noFill/>
        </p:spPr>
      </p:pic>
      <p:pic>
        <p:nvPicPr>
          <p:cNvPr id="2057" name="Picture 9" descr="http://www.stihi.ru/pics/2011/02/21/4147.jpg"/>
          <p:cNvPicPr>
            <a:picLocks noChangeAspect="1" noChangeArrowheads="1"/>
          </p:cNvPicPr>
          <p:nvPr/>
        </p:nvPicPr>
        <p:blipFill>
          <a:blip r:embed="rId6">
            <a:lum bright="-10000" contrast="39000"/>
          </a:blip>
          <a:srcRect l="9733" t="8899" r="12400" b="29164"/>
          <a:stretch>
            <a:fillRect/>
          </a:stretch>
        </p:blipFill>
        <p:spPr bwMode="auto">
          <a:xfrm>
            <a:off x="3714744" y="4071942"/>
            <a:ext cx="1857388" cy="2143140"/>
          </a:xfrm>
          <a:prstGeom prst="rect">
            <a:avLst/>
          </a:prstGeom>
          <a:noFill/>
        </p:spPr>
      </p:pic>
      <p:pic>
        <p:nvPicPr>
          <p:cNvPr id="10" name="Picture 16" descr="http://imagini3.metalhead.ro/image/1/600/0/22114656/Ce-a-insemnat-data-de-13-decembrie-pentru-istorie-.jpg"/>
          <p:cNvPicPr>
            <a:picLocks noChangeAspect="1" noChangeArrowheads="1"/>
          </p:cNvPicPr>
          <p:nvPr/>
        </p:nvPicPr>
        <p:blipFill>
          <a:blip r:embed="rId7"/>
          <a:srcRect l="18506" r="13961" b="12132"/>
          <a:stretch>
            <a:fillRect/>
          </a:stretch>
        </p:blipFill>
        <p:spPr bwMode="auto">
          <a:xfrm>
            <a:off x="6143636" y="4071942"/>
            <a:ext cx="1857388" cy="214314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071538" y="3643314"/>
            <a:ext cx="223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Фернан Магеллан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214414" y="6215082"/>
            <a:ext cx="1654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4. Джеймс Кук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571868" y="3643314"/>
            <a:ext cx="23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2. Борис Вилькицкий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215074" y="3643314"/>
            <a:ext cx="1723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3. Витус Беринг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714744" y="6215082"/>
            <a:ext cx="1836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5. Васко да Гама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143636" y="6215082"/>
            <a:ext cx="1799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6. Абель Тасман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30.1. </a:t>
            </a:r>
            <a:r>
              <a:rPr lang="ru-RU" dirty="0" smtClean="0">
                <a:cs typeface="Arial" pitchFamily="34" charset="0"/>
              </a:rPr>
              <a:t>Установите соответствие: условный знак – географический объект на топографической карте.</a:t>
            </a:r>
          </a:p>
          <a:p>
            <a:pPr algn="just"/>
            <a:r>
              <a:rPr lang="ru-RU" u="sng" dirty="0" smtClean="0">
                <a:cs typeface="Arial" pitchFamily="34" charset="0"/>
              </a:rPr>
              <a:t>Географические объекты:</a:t>
            </a:r>
            <a:r>
              <a:rPr lang="ru-RU" dirty="0" smtClean="0">
                <a:cs typeface="Arial" pitchFamily="34" charset="0"/>
              </a:rPr>
              <a:t> А) электростанция; Б) озеро, отметка уреза воды, болото; В) река, направление течения; Г) двухпутная железная дорога, станция; Д) плотина; Е) город.</a:t>
            </a:r>
            <a:endParaRPr lang="ru-RU" dirty="0">
              <a:cs typeface="Arial" pitchFamily="34" charset="0"/>
            </a:endParaRPr>
          </a:p>
        </p:txBody>
      </p:sp>
      <p:pic>
        <p:nvPicPr>
          <p:cNvPr id="6" name="Рисунок 5" descr="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714620"/>
            <a:ext cx="8439150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7224" y="22859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5984" y="22859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14744" y="22859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3504" y="22859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2264" y="22859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5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29586" y="22859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6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30.2. </a:t>
            </a:r>
            <a:r>
              <a:rPr lang="ru-RU" dirty="0" smtClean="0">
                <a:cs typeface="Arial" pitchFamily="34" charset="0"/>
              </a:rPr>
              <a:t>Установите соответствие: условный знак – географический объект на топографической карте.</a:t>
            </a:r>
          </a:p>
          <a:p>
            <a:pPr algn="just"/>
            <a:r>
              <a:rPr lang="ru-RU" u="sng" dirty="0" smtClean="0">
                <a:cs typeface="Arial" pitchFamily="34" charset="0"/>
              </a:rPr>
              <a:t>Географические объекты:</a:t>
            </a:r>
            <a:r>
              <a:rPr lang="ru-RU" dirty="0" smtClean="0">
                <a:cs typeface="Arial" pitchFamily="34" charset="0"/>
              </a:rPr>
              <a:t> А) шоссе; Б) поселок сельского типа; В) ветряная мельница; Г) карьер; Д) обрыв; Е) полевая и лесная дороги, линия электропередач. </a:t>
            </a:r>
            <a:endParaRPr lang="ru-RU" dirty="0"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7224" y="22859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5984" y="22859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14744" y="22859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3504" y="22859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2264" y="22859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5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29586" y="22859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6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714620"/>
            <a:ext cx="8567738" cy="1383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30.3. </a:t>
            </a:r>
            <a:r>
              <a:rPr lang="ru-RU" dirty="0" smtClean="0">
                <a:cs typeface="Arial" pitchFamily="34" charset="0"/>
              </a:rPr>
              <a:t>Установите соответствие: условный знак – географический объект на топографической карте.</a:t>
            </a:r>
          </a:p>
          <a:p>
            <a:pPr algn="just"/>
            <a:r>
              <a:rPr lang="ru-RU" u="sng" dirty="0" smtClean="0">
                <a:cs typeface="Arial" pitchFamily="34" charset="0"/>
              </a:rPr>
              <a:t>Географические объекты:</a:t>
            </a:r>
            <a:r>
              <a:rPr lang="ru-RU" dirty="0" smtClean="0">
                <a:cs typeface="Arial" pitchFamily="34" charset="0"/>
              </a:rPr>
              <a:t> А) грунтовая дорога, деревянный мост; Б) овраг; В) полевая дорога, колодец; Г) хвойный лес, вырубка; Д) школа; Е) металлический мост, насыпь.</a:t>
            </a:r>
            <a:endParaRPr lang="ru-RU" dirty="0">
              <a:cs typeface="Arial" pitchFamily="34" charset="0"/>
            </a:endParaRPr>
          </a:p>
        </p:txBody>
      </p:sp>
      <p:pic>
        <p:nvPicPr>
          <p:cNvPr id="6" name="Рисунок 5" descr="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714620"/>
            <a:ext cx="8420100" cy="13239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7224" y="221455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0826" y="221455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5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29586" y="221455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6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43504" y="221455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4744" y="221455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5984" y="221455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  <a:cs typeface="Arial" pitchFamily="34" charset="0"/>
              </a:rPr>
              <a:t>Вопрос 30.4. </a:t>
            </a:r>
            <a:r>
              <a:rPr lang="ru-RU" dirty="0" smtClean="0">
                <a:cs typeface="Arial" pitchFamily="34" charset="0"/>
              </a:rPr>
              <a:t>Установите соответствие: условный знак – географический объект на топографической карте.</a:t>
            </a:r>
          </a:p>
          <a:p>
            <a:pPr algn="just"/>
            <a:r>
              <a:rPr lang="ru-RU" u="sng" dirty="0" smtClean="0">
                <a:cs typeface="Arial" pitchFamily="34" charset="0"/>
              </a:rPr>
              <a:t>Географические объекты:</a:t>
            </a:r>
            <a:r>
              <a:rPr lang="ru-RU" dirty="0" smtClean="0">
                <a:cs typeface="Arial" pitchFamily="34" charset="0"/>
              </a:rPr>
              <a:t> А) фруктовый сад; Б) пески барханные; В) отдельно стоящее дерево; Г) редкий лес; Д) смешанный лес, дом лесника; Е) сплошные заросли кустарников.</a:t>
            </a:r>
            <a:endParaRPr lang="ru-RU" dirty="0">
              <a:cs typeface="Arial" pitchFamily="34" charset="0"/>
            </a:endParaRPr>
          </a:p>
        </p:txBody>
      </p:sp>
      <p:pic>
        <p:nvPicPr>
          <p:cNvPr id="7" name="Рисунок 6" descr="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571744"/>
            <a:ext cx="8429625" cy="1371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7224" y="221455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0826" y="221455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5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29586" y="221455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6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43504" y="221455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4744" y="221455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5984" y="221455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3386</Words>
  <Application>Microsoft Office PowerPoint</Application>
  <PresentationFormat>Экран (4:3)</PresentationFormat>
  <Paragraphs>418</Paragraphs>
  <Slides>95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95</vt:i4>
      </vt:variant>
    </vt:vector>
  </HeadingPairs>
  <TitlesOfParts>
    <vt:vector size="96" baseType="lpstr">
      <vt:lpstr>Тема Office</vt:lpstr>
      <vt:lpstr>Слайд 1</vt:lpstr>
      <vt:lpstr>Вопрос 1.1. Определите страну по рисункам на слайде</vt:lpstr>
      <vt:lpstr>Вопрос 1.2. Определите страну по рисункам на слайде</vt:lpstr>
      <vt:lpstr>Вопрос 1.3. Определите страну по рисункам на слайде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Вопрос 6.1. Определите страну по рисункам на слайде</vt:lpstr>
      <vt:lpstr>Вопрос 6.2. Определите страну по рисункам на слайде</vt:lpstr>
      <vt:lpstr>Вопрос 6.3. Определите страну по рисункам на слайде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Вопрос 10.1 Определите страну Азии, в которой расположен данный объект всемирного наследия ЮНЕСКО: А) Индия; Б) Иордания; В) Китай; Г) Оман; Д) Турция; Е) Индонезия.</vt:lpstr>
      <vt:lpstr>Вопрос 10.2  Определите страну Азии, в которой расположен данный объект всемирного наследия ЮНЕСКО:  А) Индия; Б) Иордания; В) Китай; Г) Оман; Д) Турция; Е) Индонезия.</vt:lpstr>
      <vt:lpstr>Вопрос 10.3  Определите страну Азии, в которой расположен данный объект всемирного наследия ЮНЕСКО:  А) Индия; Б) Иордания; В) Китай; Г) Оман; Д) Турция; Е) Индонезия.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Вопрос 14.1. Определите страну по рисункам на слайде</vt:lpstr>
      <vt:lpstr>Вопрос 14.2. Определите страну по рисункам на слайде</vt:lpstr>
      <vt:lpstr>Вопрос 14.3. Определите страну по рисункам на слайде</vt:lpstr>
      <vt:lpstr>Вопрос 15.1 Определите страну Азии, в которой расположен данный объект всемирного наследия ЮНЕСКО:  А) Индия; Б) Иордания; В) Китай; Г) Оман; Д) Турция; Е) Индонезия.</vt:lpstr>
      <vt:lpstr>Вопрос 15.2  Определите страну Азии, в которой расположен данный объект всемирного наследия ЮНЕСКО:  А) Индия; Б) Иордания; В) Китай; Г) Оман; Д) Турция; Е) Индонезия.</vt:lpstr>
      <vt:lpstr>Вопрос 15.3  Определите страну Азии, в которой расположен данный объект всемирного наследия ЮНЕСКО:  А) Индия; Б) Иордания; В) Китай; Г) Оман; Д) Турция; Е) Индонезия.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Acer</dc:creator>
  <cp:lastModifiedBy>Acer</cp:lastModifiedBy>
  <cp:revision>60</cp:revision>
  <dcterms:created xsi:type="dcterms:W3CDTF">2016-03-23T10:21:46Z</dcterms:created>
  <dcterms:modified xsi:type="dcterms:W3CDTF">2016-04-04T09:47:31Z</dcterms:modified>
</cp:coreProperties>
</file>