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90" r:id="rId3"/>
    <p:sldId id="283" r:id="rId4"/>
    <p:sldId id="289" r:id="rId5"/>
    <p:sldId id="281" r:id="rId6"/>
    <p:sldId id="284" r:id="rId7"/>
    <p:sldId id="260" r:id="rId8"/>
    <p:sldId id="282" r:id="rId9"/>
    <p:sldId id="285" r:id="rId10"/>
    <p:sldId id="274" r:id="rId11"/>
    <p:sldId id="277" r:id="rId12"/>
    <p:sldId id="280" r:id="rId13"/>
    <p:sldId id="276" r:id="rId14"/>
    <p:sldId id="278" r:id="rId15"/>
    <p:sldId id="261" r:id="rId16"/>
    <p:sldId id="297" r:id="rId17"/>
    <p:sldId id="298" r:id="rId18"/>
    <p:sldId id="300" r:id="rId19"/>
    <p:sldId id="291" r:id="rId20"/>
    <p:sldId id="292" r:id="rId21"/>
    <p:sldId id="293" r:id="rId22"/>
    <p:sldId id="294" r:id="rId23"/>
    <p:sldId id="296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295" r:id="rId32"/>
    <p:sldId id="299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8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7DD3C-DEFF-42DF-A1F0-B77CD265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1FCA-D3E6-44C1-9012-BAE64CDD7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BD3B-547F-485C-9DBB-AF7B224E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71AF-4EA7-452A-81D1-FF8D20B4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D993-04F5-4509-94D0-B5A61C872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6DE0-CB14-443B-A307-536C7DFA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3EBE-3806-45AB-A3E3-C2D1B0F7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3772-3194-48AE-A6D4-614748AD5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B34C-B8BE-4EA7-ADE5-0237ABC77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929A-CB30-4E36-A7D5-2D0E5980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DC43-C68C-4162-9E81-212E1CB1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21CF-375C-4FBE-8496-8AFCF863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5808-3F70-488F-B08F-9A0FD34C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67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79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79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930C7F5B-095E-47D9-B038-48A6CE0E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  <p:sldLayoutId id="2147483816" r:id="rId12"/>
    <p:sldLayoutId id="214748381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odernsurvivalblog.com/wp-content/uploads/2010/06/world-population-density-map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5%D1%80%D0%B5%D0%BD%D0%B0%D1%81%D0%B5%D0%BB%D0%B5%D0%BD%D0%B8%D0%B5%20%D0%B7%D0%B5%D0%BC%D0%BB%D0%B8&amp;noreask=1&amp;img_url=www.savepic.org/1928036.jpg&amp;pos=1&amp;rpt=simage&amp;lr=13&amp;nojs=1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hyperlink" Target="http://modernsurvivalblog.com/wp-content/uploads/2010/06/world-population-density-map.gif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F%D0%B5%D1%80%D0%B5%D0%BD%D0%B0%D1%81%D0%B5%D0%BB%D0%B5%D0%BD%D0%B8%D0%B5%20%D0%B7%D0%B5%D0%BC%D0%BB%D0%B8&amp;noreask=1&amp;img_url=filipspagnoli.files.wordpress.com/2009/06/overpopulation-scales.jpg&amp;pos=4&amp;rpt=simage&amp;lr=13&amp;nojs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10601.vkontakte.ru/u42518869/-14/x_7bfab2b9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5%D1%80%D0%B5%D0%BD%D0%B0%D1%81%D0%B5%D0%BB%D0%B5%D0%BD%D0%B8%D0%B5%20%D0%B7%D0%B5%D0%BC%D0%BB%D0%B8&amp;noreask=1&amp;img_url=www.pasi.ro/wp-content/uploads/2011/10/overpopulation-EDIT.jpg&amp;pos=9&amp;rpt=simage&amp;lr=13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ДЕМОГРАФИЧЕСКАЯ ПРОБЛЕМА</a:t>
            </a:r>
          </a:p>
        </p:txBody>
      </p:sp>
      <p:pic>
        <p:nvPicPr>
          <p:cNvPr id="6" name="Рисунок 5" descr="http://modernsurvivalblog.com/wp-content/uploads/2010/06/world-population-density-map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857232"/>
            <a:ext cx="508254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 descr="Перенаселенная планета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5771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Китайцы спасаются от жары в собственном “Мертвом море” – аквапарке с соленой водой в округе Дайинг.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Вид на Каир из иллюминатора самолета.</a:t>
            </a:r>
            <a:r>
              <a:rPr lang="ru-RU" dirty="0" smtClean="0"/>
              <a:t> </a:t>
            </a:r>
          </a:p>
        </p:txBody>
      </p:sp>
      <p:pic>
        <p:nvPicPr>
          <p:cNvPr id="203782" name="Picture 6" descr="Перенаселенная планета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9141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Общий вид на ночную Москву.</a:t>
            </a:r>
            <a:endParaRPr lang="ru-RU" dirty="0" smtClean="0"/>
          </a:p>
        </p:txBody>
      </p:sp>
      <p:pic>
        <p:nvPicPr>
          <p:cNvPr id="212998" name="Picture 6" descr="1318068472_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488" y="1628774"/>
            <a:ext cx="7700587" cy="49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Соискатели рабочих мест на ярмарке вакансий в Нанкине, Китай.</a:t>
            </a:r>
            <a:r>
              <a:rPr lang="ru-RU" sz="3800" dirty="0" smtClean="0"/>
              <a:t> </a:t>
            </a:r>
          </a:p>
        </p:txBody>
      </p:sp>
      <p:pic>
        <p:nvPicPr>
          <p:cNvPr id="202760" name="Picture 8" descr="1318068308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5565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043890" cy="11350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000" b="1" dirty="0" smtClean="0"/>
              <a:t>Мотоциклисты на дороге в час-пик в </a:t>
            </a:r>
            <a:r>
              <a:rPr lang="ru-RU" sz="2000" b="1" dirty="0" err="1" smtClean="0"/>
              <a:t>Тайбэе</a:t>
            </a:r>
            <a:r>
              <a:rPr lang="ru-RU" sz="2000" b="1" dirty="0" smtClean="0"/>
              <a:t>. На дорогах Тайваня около 8,8 миллионов мотоциклов, скутеров и 4,8 миллионов автомобилей. </a:t>
            </a:r>
          </a:p>
        </p:txBody>
      </p:sp>
      <p:pic>
        <p:nvPicPr>
          <p:cNvPr id="208902" name="Picture 6" descr="1318068486_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726916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7953375" y="188913"/>
            <a:ext cx="119062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Индустриально-потребительское </a:t>
            </a:r>
            <a:br>
              <a:rPr lang="ru-RU" sz="3200" b="1" dirty="0" smtClean="0"/>
            </a:br>
            <a:r>
              <a:rPr lang="ru-RU" sz="3200" b="1" dirty="0" smtClean="0"/>
              <a:t>общество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14488"/>
            <a:ext cx="8351837" cy="3643338"/>
          </a:xfrm>
        </p:spPr>
        <p:txBody>
          <a:bodyPr/>
          <a:lstStyle/>
          <a:p>
            <a:pPr marL="0" indent="3429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Существуют опасения, что непрекращающийся процесс увеличения числа живущих на земле людей, наряду с увеличением промышленного производства и потребления разнообразных природных ресурсов, а также с ростом количества отходов «жизнедеятельности» цивилизации, поставит в ближайшие 100 лет вопрос о выживании человечества в целом.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7" name="Рисунок 6" descr="http://im4-tub-ru.yandex.net/i?id=506634530-45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odernsurvivalblog.com/wp-content/uploads/2010/06/world-population-density-map.gif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429132"/>
            <a:ext cx="4857784" cy="217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4" name="Picture 4" descr="indust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800614"/>
            <a:ext cx="2285984" cy="205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42910" y="1571613"/>
            <a:ext cx="82868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Сохранение и укрепление физического, психического и духовного здоровья нации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Сохранение и восстановление природных систем: формирование и последовательная реализация единой государственной политики в области экологии, направленной на охрану окружающей среды и рациональное использование природных ресурсов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Обеспечение государственной поддержки семьи, материнства и детства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Воссоздание условий для воспитания физически и нравственно здорового поколения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Создание условий для реализации творческого потенциала молодёжи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Воссоздание системы профориентации и </a:t>
            </a:r>
            <a:r>
              <a:rPr lang="ru-RU" sz="2000" dirty="0" err="1"/>
              <a:t>профподготовки</a:t>
            </a:r>
            <a:endParaRPr lang="ru-RU" sz="2000" dirty="0"/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Обеспечение заботы о беспризорниках и сиротах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2910" y="2857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Пути решения демографической проблемы (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убыль населения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14348" y="1643050"/>
            <a:ext cx="817724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Ограничение рождаемости (внедрение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 «планирования семьи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»):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200" dirty="0"/>
              <a:t>-законодательное повышение возраста вступления в брак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-разъяснение преимуществ </a:t>
            </a:r>
            <a:r>
              <a:rPr lang="ru-RU" sz="2200" dirty="0" err="1"/>
              <a:t>малодетной</a:t>
            </a:r>
            <a:r>
              <a:rPr lang="ru-RU" sz="2200" dirty="0"/>
              <a:t> семьи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-санитарное просвещения населения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-консультирования по вопросам планирования семьи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-стимулирования </a:t>
            </a:r>
            <a:r>
              <a:rPr lang="ru-RU" sz="2200" dirty="0" err="1"/>
              <a:t>малодетности</a:t>
            </a:r>
            <a:r>
              <a:rPr lang="ru-RU" sz="2200" dirty="0"/>
              <a:t> при помощи разного рода экономических и административных мер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Колонизация</a:t>
            </a:r>
          </a:p>
          <a:p>
            <a:pPr>
              <a:spcBef>
                <a:spcPct val="50000"/>
              </a:spcBef>
            </a:pPr>
            <a:r>
              <a:rPr lang="ru-RU" sz="2200" dirty="0" smtClean="0"/>
              <a:t>То есть </a:t>
            </a:r>
            <a:r>
              <a:rPr lang="ru-RU" sz="2200" dirty="0"/>
              <a:t>заселение пустующих земель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21429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Пути решения демографической проблемы (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перенаселение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собенности размещения городов и городского насе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1"/>
            <a:ext cx="9144000" cy="550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Современный мир становится все более урбанизированным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 наиболее весомым результатам мирового процесса урбанизации можно отнести:</a:t>
            </a:r>
          </a:p>
          <a:p>
            <a:r>
              <a:rPr lang="ru-RU" dirty="0" smtClean="0"/>
              <a:t>приоритетный рост столиц, а также промышленно-портовых и рекреационных центров (</a:t>
            </a:r>
            <a:r>
              <a:rPr lang="ru-RU" dirty="0" err="1" smtClean="0"/>
              <a:t>центров</a:t>
            </a:r>
            <a:r>
              <a:rPr lang="ru-RU" dirty="0" smtClean="0"/>
              <a:t> общемирового значения);</a:t>
            </a:r>
          </a:p>
          <a:p>
            <a:r>
              <a:rPr lang="ru-RU" dirty="0" smtClean="0"/>
              <a:t>формирование агломераций;</a:t>
            </a:r>
          </a:p>
          <a:p>
            <a:r>
              <a:rPr lang="ru-RU" dirty="0" smtClean="0"/>
              <a:t>развитие еще более крупных форм расселения – мегалополисов.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Демографические процессы современности: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демографический взрыв;</a:t>
            </a:r>
          </a:p>
          <a:p>
            <a:r>
              <a:rPr lang="ru-RU" dirty="0" smtClean="0"/>
              <a:t>• разнонаправленность демографических процессов разных регионов мира;</a:t>
            </a:r>
          </a:p>
          <a:p>
            <a:r>
              <a:rPr lang="ru-RU" dirty="0" smtClean="0"/>
              <a:t>• угроза </a:t>
            </a:r>
            <a:r>
              <a:rPr lang="ru-RU" dirty="0" err="1" smtClean="0"/>
              <a:t>депопуляции</a:t>
            </a:r>
            <a:r>
              <a:rPr lang="ru-RU" dirty="0" smtClean="0"/>
              <a:t> некоторых народов;</a:t>
            </a:r>
          </a:p>
          <a:p>
            <a:r>
              <a:rPr lang="ru-RU" dirty="0" smtClean="0"/>
              <a:t>• старение населения некоторых стран;</a:t>
            </a:r>
          </a:p>
          <a:p>
            <a:r>
              <a:rPr lang="ru-RU" dirty="0" smtClean="0"/>
              <a:t>• увеличивающаяся доля бедного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Ложная урбанизация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Стремительный рост численности городского населения, не сопровождаемый достаточным ростом числа рабочих мест</a:t>
            </a:r>
            <a:r>
              <a:rPr lang="en-US" dirty="0" smtClean="0"/>
              <a:t> (</a:t>
            </a:r>
            <a:r>
              <a:rPr lang="ru-RU" dirty="0" smtClean="0"/>
              <a:t>в развивающихся странах 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Прибывающее в города сельское население пополняет армию безработных, а недостаток жилья вызывает появление неблагоустроенных городских окраин с антисанитарными условиями жизни.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Субурбанизация</a:t>
            </a:r>
            <a:r>
              <a:rPr lang="ru-RU" dirty="0" smtClean="0"/>
              <a:t> (отток населения в пригородные зоны)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286808" cy="4530725"/>
          </a:xfrm>
        </p:spPr>
        <p:txBody>
          <a:bodyPr/>
          <a:lstStyle/>
          <a:p>
            <a:r>
              <a:rPr lang="ru-RU" sz="2400" dirty="0" smtClean="0"/>
              <a:t>Стихийный процесс, способствующий некоторому сокращению населения городских ядер.</a:t>
            </a:r>
          </a:p>
          <a:p>
            <a:r>
              <a:rPr lang="ru-RU" sz="2400" dirty="0" smtClean="0"/>
              <a:t>Обусловливает социальное (а в США - расовое) расслоение населения. Из центров переселяется значительная часть состоятельных людей, что обостряет проблемы больших городов, так как сужает налоговую, а значит, и финансовую базу для их реконструкции.</a:t>
            </a:r>
          </a:p>
          <a:p>
            <a:r>
              <a:rPr lang="ru-RU" sz="2400" dirty="0" smtClean="0"/>
              <a:t>Первоначально проявляется в возникновении вокруг крупных городов пригородов.</a:t>
            </a:r>
          </a:p>
          <a:p>
            <a:endParaRPr lang="ru-RU" sz="2400" dirty="0" smtClean="0"/>
          </a:p>
        </p:txBody>
      </p:sp>
      <p:pic>
        <p:nvPicPr>
          <p:cNvPr id="4098" name="Picture 2" descr="http://www.newprojects.ru/templates_newspaper_msk/UserFiles/Images/Untitle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43512"/>
            <a:ext cx="23050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Субурбанизация</a:t>
            </a:r>
            <a:r>
              <a:rPr lang="ru-RU" dirty="0" smtClean="0"/>
              <a:t> (отток населения в пригородные зоны)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358246" cy="4530725"/>
          </a:xfrm>
        </p:spPr>
        <p:txBody>
          <a:bodyPr/>
          <a:lstStyle/>
          <a:p>
            <a:r>
              <a:rPr lang="ru-RU" sz="2400" dirty="0" smtClean="0"/>
              <a:t>Формируются городские агломерации — взаимосвязанные группы поселений (прежде всего городские), объединенные различными видами связей (трудовые, производственные, рекреационные, инфраструктурные и др.) в динамичные системы. </a:t>
            </a:r>
          </a:p>
          <a:p>
            <a:r>
              <a:rPr lang="ru-RU" sz="2400" dirty="0" smtClean="0"/>
              <a:t>В качестве «выталкивающих» причин указывают: </a:t>
            </a:r>
          </a:p>
          <a:p>
            <a:pPr lvl="1"/>
            <a:r>
              <a:rPr lang="ru-RU" sz="2000" dirty="0" smtClean="0"/>
              <a:t>высокую стоимость хорошей недвижимости в городе, </a:t>
            </a:r>
          </a:p>
          <a:p>
            <a:pPr lvl="1"/>
            <a:r>
              <a:rPr lang="ru-RU" sz="2000" dirty="0" smtClean="0"/>
              <a:t>перенаселенность </a:t>
            </a:r>
          </a:p>
          <a:p>
            <a:pPr lvl="1"/>
            <a:r>
              <a:rPr lang="ru-RU" sz="2000" dirty="0" smtClean="0"/>
              <a:t>моральный износ жилья в центральных городах</a:t>
            </a:r>
          </a:p>
          <a:p>
            <a:pPr lvl="1"/>
            <a:r>
              <a:rPr lang="ru-RU" sz="2000" dirty="0" smtClean="0"/>
              <a:t>острые экологические проблемы</a:t>
            </a:r>
          </a:p>
          <a:p>
            <a:pPr lvl="1"/>
            <a:r>
              <a:rPr lang="ru-RU" sz="2000" dirty="0" smtClean="0"/>
              <a:t>высокие местные налоги</a:t>
            </a:r>
          </a:p>
          <a:p>
            <a:pPr lvl="1"/>
            <a:r>
              <a:rPr lang="ru-RU" sz="2000" dirty="0" smtClean="0"/>
              <a:t>обострение социальных проблем (рост преступности, концентрация маргинальных групп населения).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rzproect.narod.ru/proecty/ugroza/urbanizaciy/images/g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Мегаполис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30725"/>
          </a:xfrm>
        </p:spPr>
        <p:txBody>
          <a:bodyPr/>
          <a:lstStyle/>
          <a:p>
            <a:r>
              <a:rPr lang="ru-RU" dirty="0" smtClean="0"/>
              <a:t>Наиболее крупная форма расселения, образующаяся при срастании большого количества соседних городских агломераций.</a:t>
            </a:r>
          </a:p>
          <a:p>
            <a:r>
              <a:rPr lang="ru-RU" sz="2400" dirty="0" smtClean="0"/>
              <a:t>Впервые термин был применён для обозначения сплошной городской застройки (протяжённостью свыше 1000 км и шириной местами до 200 км) вдоль Атлантического побережья США - связанных между собой агломераций Бостона, Нью-Йорка, Филадельфии, Вашингтона, Балтимора (населением 40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человек).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черты мегалополиса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30725"/>
          </a:xfrm>
        </p:spPr>
        <p:txBody>
          <a:bodyPr/>
          <a:lstStyle/>
          <a:p>
            <a:r>
              <a:rPr lang="ru-RU" sz="2400" dirty="0" smtClean="0"/>
              <a:t>линейный характер застройки, вытянутой в основном вдоль автомобильных и железнодорожных магистралей (иногда рек или морских побережий); </a:t>
            </a:r>
          </a:p>
          <a:p>
            <a:r>
              <a:rPr lang="ru-RU" sz="2400" dirty="0" smtClean="0"/>
              <a:t>общая полицентрическая структура, обусловленная взаимодействием относительно близко расположенных друг к другу крупных городов-центров агломераций, формирующих мегалополис; </a:t>
            </a:r>
          </a:p>
          <a:p>
            <a:r>
              <a:rPr lang="ru-RU" sz="2400" dirty="0" smtClean="0"/>
              <a:t>нарушение экологического равновесия между деятельностью человека и природной средой.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Tokyo, Japan</a:t>
            </a:r>
            <a:br>
              <a:rPr lang="en-US" dirty="0" smtClean="0"/>
            </a:br>
            <a:r>
              <a:rPr lang="ru-RU" dirty="0" smtClean="0"/>
              <a:t>Население: 32,000,000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715172" cy="50203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Manhatten</a:t>
            </a:r>
            <a:r>
              <a:rPr lang="en-US" sz="4000" dirty="0" smtClean="0"/>
              <a:t>, New York, USA</a:t>
            </a:r>
            <a:br>
              <a:rPr lang="en-US" sz="4000" dirty="0" smtClean="0"/>
            </a:br>
            <a:r>
              <a:rPr lang="ru-RU" sz="4000" dirty="0" smtClean="0"/>
              <a:t>Население: 21,000,000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u="sng" dirty="0"/>
          </a:p>
        </p:txBody>
      </p:sp>
      <p:pic>
        <p:nvPicPr>
          <p:cNvPr id="45058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7448"/>
            <a:ext cx="7286676" cy="50139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Seoul, South Korea</a:t>
            </a:r>
            <a:br>
              <a:rPr lang="en-US" dirty="0" smtClean="0"/>
            </a:br>
            <a:r>
              <a:rPr lang="ru-RU" dirty="0" smtClean="0"/>
              <a:t>Население: 20,800,000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4053"/>
            <a:ext cx="6572296" cy="51639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Paulo, Brazil</a:t>
            </a:r>
            <a:br>
              <a:rPr lang="en-US" dirty="0" smtClean="0"/>
            </a:br>
            <a:r>
              <a:rPr lang="ru-RU" dirty="0" smtClean="0"/>
              <a:t>Население: 18,300,000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51365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000232" y="285728"/>
            <a:ext cx="49688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1"/>
              </a:avLst>
            </a:prstTxWarp>
          </a:bodyPr>
          <a:lstStyle/>
          <a:p>
            <a:pPr algn="ctr"/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демографическая проблема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500034" y="1000108"/>
            <a:ext cx="3168650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Arial"/>
                <a:cs typeface="Arial"/>
              </a:rPr>
              <a:t>убыль населения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5643570" y="1000108"/>
            <a:ext cx="275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atin typeface="Arial"/>
                <a:cs typeface="Arial"/>
              </a:rPr>
              <a:t>перенаселение</a:t>
            </a:r>
            <a:endParaRPr lang="ru-RU" sz="3600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1857356" y="214290"/>
            <a:ext cx="5256213" cy="50482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428596" y="928670"/>
            <a:ext cx="338455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57818" y="857232"/>
            <a:ext cx="3455988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7429520" y="1571612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причины:</a:t>
            </a:r>
          </a:p>
        </p:txBody>
      </p:sp>
      <p:sp>
        <p:nvSpPr>
          <p:cNvPr id="4105" name="WordArt 13"/>
          <p:cNvSpPr>
            <a:spLocks noChangeArrowheads="1" noChangeShapeType="1" noTextEdit="1"/>
          </p:cNvSpPr>
          <p:nvPr/>
        </p:nvSpPr>
        <p:spPr bwMode="auto">
          <a:xfrm>
            <a:off x="428596" y="1571612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причины: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107950" y="1857364"/>
            <a:ext cx="4321174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Естественная убыль населения (перевес смертности над рождаемостью):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Высокий уровень социально-экономического развития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Высокий уровень урбанизации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-Изменение статуса женщины, эмансипация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-Последствия войн и военных конфликтов, терроризм.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-Производственный травматизм; техногенные катастрофы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-Смертность от болезней: СПИД, рак и т.д.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-Природные катастрофы: извержение вулканов, цунами,  землетрясения и т.д.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Эмиграция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переселение из одной страны в другую по экономическим, политическим, личным обстоятельствам. Указывается по отношению к стране, из которой эмигрируют.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107" name="AutoShape 15"/>
          <p:cNvCxnSpPr>
            <a:cxnSpLocks noChangeShapeType="1"/>
          </p:cNvCxnSpPr>
          <p:nvPr/>
        </p:nvCxnSpPr>
        <p:spPr bwMode="auto">
          <a:xfrm>
            <a:off x="7286644" y="500042"/>
            <a:ext cx="287337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8" name="AutoShape 16"/>
          <p:cNvCxnSpPr>
            <a:cxnSpLocks noChangeShapeType="1"/>
          </p:cNvCxnSpPr>
          <p:nvPr/>
        </p:nvCxnSpPr>
        <p:spPr bwMode="auto">
          <a:xfrm flipH="1">
            <a:off x="1357290" y="500042"/>
            <a:ext cx="43180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09" name="Text Box 20"/>
          <p:cNvSpPr txBox="1">
            <a:spLocks noChangeArrowheads="1"/>
          </p:cNvSpPr>
          <p:nvPr/>
        </p:nvSpPr>
        <p:spPr bwMode="auto">
          <a:xfrm>
            <a:off x="4714875" y="1857364"/>
            <a:ext cx="4105275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-Снижение уровня смертности: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-Использование достижений современной медицины для борьбы с эпидемическими заболеваниям                                   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-улучшение санитарной культуры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-Повышение рождаемости: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-Невысокий уровень урбанизации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Своеобразный общественный уклад, религиозные обычаи, поощряющие многодетность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Подневольное положение женщин, ранние браки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-Иммиграция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въезд населения одной страны в другую на временное или постоянное проживание. Рассматриваемый по отношению к стране, куда въезжают мигранты. Указывается по отношению к стране, в которую иммигрируют. </a:t>
            </a:r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4643438" y="1857364"/>
            <a:ext cx="4178299" cy="478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Shanghai, China</a:t>
            </a:r>
            <a:br>
              <a:rPr lang="en-US" dirty="0" smtClean="0"/>
            </a:br>
            <a:r>
              <a:rPr lang="ru-RU" dirty="0" smtClean="0"/>
              <a:t>Население: 13,100,000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3734" cy="49828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vesti.bg/image.php?path=L25pZGF0YS9hcHBzL3Zlc3RpLmJnL3d3dy9tdWx0aW1lZGlhL3Bob3Rvcy9uZXRpbmZvL0VMSVRTQS9zbHVtMzE4MDMxMC5qcGc=&amp;w=375&amp;h=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571875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2.gstatic.com/images?q=tbn:ANd9GcRC5iKMH5A6zkpj_4cljsbPU1fRg9nK1U_FaWQ7IsXyihZwJZumF4821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500570"/>
            <a:ext cx="2714644" cy="203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Бидонвили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беднейшие районы мегаполисов, рассадники преступности, наркомании, болезней, где толпы обездоленных людей легко превращаются в послушную взрывную силу на службе у авантюристов и обладателей простых утопических проектов общественного переустройства.</a:t>
            </a:r>
            <a:endParaRPr lang="ru-RU" dirty="0"/>
          </a:p>
        </p:txBody>
      </p:sp>
      <p:pic>
        <p:nvPicPr>
          <p:cNvPr id="2050" name="Picture 2" descr="http://t1.gstatic.com/images?q=tbn:ANd9GcTy-yd5tEi6ztua6s1FW0_3HpG1KXwMitWzWumJ0lK-wgSu6cxWqc9bW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25623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7813"/>
            <a:ext cx="8215370" cy="1143000"/>
          </a:xfrm>
        </p:spPr>
        <p:txBody>
          <a:bodyPr/>
          <a:lstStyle/>
          <a:p>
            <a:r>
              <a:rPr lang="ru-RU" sz="3000" b="1" dirty="0" smtClean="0"/>
              <a:t>Существуют два отличных вида на перспективы урбанизации как глобального процесса: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30725"/>
          </a:xfrm>
        </p:spPr>
        <p:txBody>
          <a:bodyPr/>
          <a:lstStyle/>
          <a:p>
            <a:r>
              <a:rPr lang="ru-RU" dirty="0" smtClean="0"/>
              <a:t>процесс урбанизации близок к закату, наступает период </a:t>
            </a:r>
            <a:r>
              <a:rPr lang="ru-RU" dirty="0" err="1" smtClean="0"/>
              <a:t>деконцентрации</a:t>
            </a:r>
            <a:r>
              <a:rPr lang="ru-RU" dirty="0" smtClean="0"/>
              <a:t>, а с ним и «дезурбанизации» (сокращение численности населения крупных городов и их относительного производственного потенциала);</a:t>
            </a:r>
          </a:p>
          <a:p>
            <a:r>
              <a:rPr lang="ru-RU" dirty="0" smtClean="0"/>
              <a:t>урбанизация будет развиваться и впредь, но её содержание, формы и пространственные структуры заметно меняются по мере эволюции самого процесса в странах разного типа.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Спасибо за внимание!</a:t>
            </a:r>
          </a:p>
        </p:txBody>
      </p:sp>
      <p:pic>
        <p:nvPicPr>
          <p:cNvPr id="5" name="Рисунок 4" descr="http://im0-tub-ru.yandex.net/i?id=479736470-38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3143272" cy="23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601.vkontakte.ru/u42518869/-14/x_7bfab2b9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0"/>
            <a:ext cx="7772400" cy="928670"/>
          </a:xfrm>
        </p:spPr>
        <p:txBody>
          <a:bodyPr/>
          <a:lstStyle/>
          <a:p>
            <a:pPr eaLnBrk="1" hangingPunct="1"/>
            <a:r>
              <a:rPr lang="ru-RU" dirty="0" smtClean="0"/>
              <a:t>График численности населения</a:t>
            </a:r>
          </a:p>
        </p:txBody>
      </p:sp>
      <p:pic>
        <p:nvPicPr>
          <p:cNvPr id="215043" name="Picture 3" descr="1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11111"/>
          <a:stretch>
            <a:fillRect/>
          </a:stretch>
        </p:blipFill>
        <p:spPr>
          <a:xfrm>
            <a:off x="285720" y="928671"/>
            <a:ext cx="8572560" cy="592933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0" name="WordArt 6"/>
          <p:cNvSpPr>
            <a:spLocks noChangeArrowheads="1" noChangeShapeType="1" noTextEdit="1"/>
          </p:cNvSpPr>
          <p:nvPr/>
        </p:nvSpPr>
        <p:spPr bwMode="auto">
          <a:xfrm>
            <a:off x="571472" y="549275"/>
            <a:ext cx="8072494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Impact"/>
              </a:rPr>
              <a:t>Демографический взрыв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642910" y="1557338"/>
            <a:ext cx="8177240" cy="65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 </a:t>
            </a:r>
            <a:r>
              <a:rPr lang="ru-RU" dirty="0" smtClean="0"/>
              <a:t>это </a:t>
            </a:r>
            <a:r>
              <a:rPr lang="ru-RU" dirty="0"/>
              <a:t>сверхвысокие темпы роста численности населения на определённой территории.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68313" y="2420939"/>
            <a:ext cx="3095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Рост  народонаселения  в мире  (в млн. человек)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611188" y="3068638"/>
            <a:ext cx="2808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1800 г.       952</a:t>
            </a:r>
            <a:br>
              <a:rPr lang="ru-RU" dirty="0"/>
            </a:br>
            <a:r>
              <a:rPr lang="ru-RU" dirty="0"/>
              <a:t>1900 г.    1 656</a:t>
            </a:r>
            <a:br>
              <a:rPr lang="ru-RU" dirty="0"/>
            </a:br>
            <a:r>
              <a:rPr lang="ru-RU" dirty="0"/>
              <a:t>1950 г.    2 557</a:t>
            </a:r>
            <a:br>
              <a:rPr lang="ru-RU" dirty="0"/>
            </a:br>
            <a:r>
              <a:rPr lang="ru-RU" dirty="0"/>
              <a:t>1960 г.    3 041</a:t>
            </a:r>
            <a:br>
              <a:rPr lang="ru-RU" dirty="0"/>
            </a:br>
            <a:r>
              <a:rPr lang="ru-RU" dirty="0"/>
              <a:t>1970 г.    3 708</a:t>
            </a:r>
            <a:br>
              <a:rPr lang="ru-RU" dirty="0"/>
            </a:br>
            <a:r>
              <a:rPr lang="ru-RU" dirty="0"/>
              <a:t>1980 г.    4 441</a:t>
            </a:r>
            <a:br>
              <a:rPr lang="ru-RU" dirty="0"/>
            </a:br>
            <a:r>
              <a:rPr lang="ru-RU" dirty="0"/>
              <a:t>1990 г.    5 274</a:t>
            </a:r>
            <a:br>
              <a:rPr lang="ru-RU" dirty="0"/>
            </a:br>
            <a:r>
              <a:rPr lang="ru-RU" dirty="0"/>
              <a:t>2000 г.    6 073</a:t>
            </a:r>
            <a:br>
              <a:rPr lang="ru-RU" dirty="0"/>
            </a:br>
            <a:r>
              <a:rPr lang="ru-RU" dirty="0"/>
              <a:t>2007 г.    6 605</a:t>
            </a:r>
            <a:br>
              <a:rPr lang="ru-RU" dirty="0"/>
            </a:br>
            <a:endParaRPr lang="ru-RU" dirty="0"/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539750" y="2420938"/>
            <a:ext cx="3095625" cy="331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>
            <a:off x="539750" y="30686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18"/>
          <p:cNvSpPr>
            <a:spLocks noChangeShapeType="1"/>
          </p:cNvSpPr>
          <p:nvPr/>
        </p:nvSpPr>
        <p:spPr bwMode="auto">
          <a:xfrm>
            <a:off x="2051050" y="306863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107950" y="5876925"/>
            <a:ext cx="8785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Демографы прогнозируют, что в 2050 г. население мира  приблизится к 9,4 млрд. человек, в том числе в менее развитых регионах будет 8,2 млрд. человек, а в развитых – 1,2 млрд. человек.  </a:t>
            </a:r>
          </a:p>
        </p:txBody>
      </p:sp>
      <p:sp>
        <p:nvSpPr>
          <p:cNvPr id="5130" name="Rectangle 21"/>
          <p:cNvSpPr>
            <a:spLocks noChangeArrowheads="1"/>
          </p:cNvSpPr>
          <p:nvPr/>
        </p:nvSpPr>
        <p:spPr bwMode="auto">
          <a:xfrm>
            <a:off x="3924300" y="2420938"/>
            <a:ext cx="48958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ЛИДЕРЫ ПО ТЕМПУ РОСТА </a:t>
            </a:r>
          </a:p>
          <a:p>
            <a:pPr algn="ctr"/>
            <a:r>
              <a:rPr lang="ru-RU" sz="1600" b="1" dirty="0" smtClean="0"/>
              <a:t>ЧИСЛЕННОСТИ НАСЕЛЕНИЯ</a:t>
            </a:r>
            <a:endParaRPr lang="ru-RU" sz="1600" b="1" dirty="0"/>
          </a:p>
        </p:txBody>
      </p:sp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3924300" y="3068638"/>
            <a:ext cx="136842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Представители</a:t>
            </a:r>
          </a:p>
        </p:txBody>
      </p:sp>
      <p:sp>
        <p:nvSpPr>
          <p:cNvPr id="5132" name="Rectangle 23"/>
          <p:cNvSpPr>
            <a:spLocks noChangeArrowheads="1"/>
          </p:cNvSpPr>
          <p:nvPr/>
        </p:nvSpPr>
        <p:spPr bwMode="auto">
          <a:xfrm>
            <a:off x="5292725" y="3068638"/>
            <a:ext cx="3527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i="1" dirty="0"/>
              <a:t>численность населения</a:t>
            </a:r>
          </a:p>
        </p:txBody>
      </p:sp>
      <p:sp>
        <p:nvSpPr>
          <p:cNvPr id="5133" name="Rectangle 25"/>
          <p:cNvSpPr>
            <a:spLocks noChangeArrowheads="1"/>
          </p:cNvSpPr>
          <p:nvPr/>
        </p:nvSpPr>
        <p:spPr bwMode="auto">
          <a:xfrm>
            <a:off x="5292725" y="3500438"/>
            <a:ext cx="17272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1980 г </a:t>
            </a:r>
          </a:p>
        </p:txBody>
      </p:sp>
      <p:sp>
        <p:nvSpPr>
          <p:cNvPr id="5134" name="Rectangle 26"/>
          <p:cNvSpPr>
            <a:spLocks noChangeArrowheads="1"/>
          </p:cNvSpPr>
          <p:nvPr/>
        </p:nvSpPr>
        <p:spPr bwMode="auto">
          <a:xfrm>
            <a:off x="7019925" y="3500438"/>
            <a:ext cx="18002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2010 г </a:t>
            </a:r>
          </a:p>
        </p:txBody>
      </p:sp>
      <p:sp>
        <p:nvSpPr>
          <p:cNvPr id="5135" name="Rectangle 27"/>
          <p:cNvSpPr>
            <a:spLocks noChangeArrowheads="1"/>
          </p:cNvSpPr>
          <p:nvPr/>
        </p:nvSpPr>
        <p:spPr bwMode="auto">
          <a:xfrm>
            <a:off x="3924300" y="4005263"/>
            <a:ext cx="13684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Азия</a:t>
            </a:r>
          </a:p>
        </p:txBody>
      </p:sp>
      <p:sp>
        <p:nvSpPr>
          <p:cNvPr id="5136" name="Rectangle 29"/>
          <p:cNvSpPr>
            <a:spLocks noChangeArrowheads="1"/>
          </p:cNvSpPr>
          <p:nvPr/>
        </p:nvSpPr>
        <p:spPr bwMode="auto">
          <a:xfrm>
            <a:off x="7019925" y="4005263"/>
            <a:ext cx="18002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4,1 млрд. </a:t>
            </a:r>
          </a:p>
        </p:txBody>
      </p:sp>
      <p:sp>
        <p:nvSpPr>
          <p:cNvPr id="5137" name="Rectangle 30"/>
          <p:cNvSpPr>
            <a:spLocks noChangeArrowheads="1"/>
          </p:cNvSpPr>
          <p:nvPr/>
        </p:nvSpPr>
        <p:spPr bwMode="auto">
          <a:xfrm>
            <a:off x="3924300" y="4508500"/>
            <a:ext cx="13684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Африка</a:t>
            </a:r>
          </a:p>
        </p:txBody>
      </p:sp>
      <p:sp>
        <p:nvSpPr>
          <p:cNvPr id="5138" name="Rectangle 31"/>
          <p:cNvSpPr>
            <a:spLocks noChangeArrowheads="1"/>
          </p:cNvSpPr>
          <p:nvPr/>
        </p:nvSpPr>
        <p:spPr bwMode="auto">
          <a:xfrm>
            <a:off x="5292725" y="4508500"/>
            <a:ext cx="17272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472 млн. </a:t>
            </a:r>
          </a:p>
        </p:txBody>
      </p:sp>
      <p:sp>
        <p:nvSpPr>
          <p:cNvPr id="5139" name="Rectangle 32"/>
          <p:cNvSpPr>
            <a:spLocks noChangeArrowheads="1"/>
          </p:cNvSpPr>
          <p:nvPr/>
        </p:nvSpPr>
        <p:spPr bwMode="auto">
          <a:xfrm>
            <a:off x="5292725" y="4005263"/>
            <a:ext cx="172720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2,6 млрд.</a:t>
            </a:r>
          </a:p>
        </p:txBody>
      </p:sp>
      <p:sp>
        <p:nvSpPr>
          <p:cNvPr id="5140" name="Rectangle 34"/>
          <p:cNvSpPr>
            <a:spLocks noChangeArrowheads="1"/>
          </p:cNvSpPr>
          <p:nvPr/>
        </p:nvSpPr>
        <p:spPr bwMode="auto">
          <a:xfrm>
            <a:off x="7019925" y="4508500"/>
            <a:ext cx="18002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998 млн. </a:t>
            </a:r>
          </a:p>
        </p:txBody>
      </p:sp>
      <p:sp>
        <p:nvSpPr>
          <p:cNvPr id="5141" name="Rectangle 35"/>
          <p:cNvSpPr>
            <a:spLocks noChangeArrowheads="1"/>
          </p:cNvSpPr>
          <p:nvPr/>
        </p:nvSpPr>
        <p:spPr bwMode="auto">
          <a:xfrm>
            <a:off x="3924300" y="5084763"/>
            <a:ext cx="13684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Южная </a:t>
            </a:r>
          </a:p>
          <a:p>
            <a:pPr algn="ctr"/>
            <a:r>
              <a:rPr lang="ru-RU"/>
              <a:t>Америка</a:t>
            </a:r>
          </a:p>
        </p:txBody>
      </p:sp>
      <p:sp>
        <p:nvSpPr>
          <p:cNvPr id="5142" name="Rectangle 36"/>
          <p:cNvSpPr>
            <a:spLocks noChangeArrowheads="1"/>
          </p:cNvSpPr>
          <p:nvPr/>
        </p:nvSpPr>
        <p:spPr bwMode="auto">
          <a:xfrm>
            <a:off x="5292725" y="5084763"/>
            <a:ext cx="17272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242 млн. </a:t>
            </a:r>
          </a:p>
        </p:txBody>
      </p:sp>
      <p:sp>
        <p:nvSpPr>
          <p:cNvPr id="5143" name="Rectangle 37"/>
          <p:cNvSpPr>
            <a:spLocks noChangeArrowheads="1"/>
          </p:cNvSpPr>
          <p:nvPr/>
        </p:nvSpPr>
        <p:spPr bwMode="auto">
          <a:xfrm>
            <a:off x="7019925" y="5084763"/>
            <a:ext cx="18002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540 млн.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nimBg="1"/>
      <p:bldP spid="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Перенаселение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8066087" cy="4900634"/>
          </a:xfrm>
        </p:spPr>
        <p:txBody>
          <a:bodyPr/>
          <a:lstStyle/>
          <a:p>
            <a:pPr marL="0" indent="3429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600" dirty="0" smtClean="0"/>
              <a:t>Перенаселение бывает двух типов:</a:t>
            </a:r>
          </a:p>
          <a:p>
            <a:pPr marL="0" indent="34290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600" dirty="0" smtClean="0"/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"/>
            </a:pPr>
            <a:r>
              <a:rPr lang="ru-RU" sz="2600" dirty="0" smtClean="0"/>
              <a:t>Когда населения много больше, чем количество ресурсов, необходимых для жизни. Скорость прироста населения превышает скорость экономического роста.</a:t>
            </a:r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"/>
            </a:pPr>
            <a:endParaRPr lang="ru-RU" sz="2600" dirty="0" smtClean="0"/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"/>
            </a:pPr>
            <a:r>
              <a:rPr lang="ru-RU" sz="2600" dirty="0" smtClean="0"/>
              <a:t>Когда небольшое по численности население использует природных ресурсы в таких масштабах, что возникают значительное загрязнение, деградация окружающей среды и истощение ресурсов.</a:t>
            </a:r>
          </a:p>
        </p:txBody>
      </p:sp>
      <p:pic>
        <p:nvPicPr>
          <p:cNvPr id="4" name="Рисунок 3" descr="http://im2-tub-ru.yandex.net/i?id=386312425-20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nasel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3937000"/>
            <a:ext cx="5080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Перенаселение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316811" cy="4530725"/>
          </a:xfrm>
        </p:spPr>
        <p:txBody>
          <a:bodyPr/>
          <a:lstStyle/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Пятерку самых многонаселенных стран мира составляют: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Китай (1,3 </a:t>
            </a:r>
            <a:r>
              <a:rPr lang="ru-RU" dirty="0" err="1" smtClean="0"/>
              <a:t>млрд</a:t>
            </a:r>
            <a:r>
              <a:rPr lang="ru-RU" dirty="0" smtClean="0"/>
              <a:t> чел.),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Индия (1,1 </a:t>
            </a:r>
            <a:r>
              <a:rPr lang="ru-RU" dirty="0" err="1" smtClean="0"/>
              <a:t>млрд</a:t>
            </a:r>
            <a:r>
              <a:rPr lang="ru-RU" dirty="0" smtClean="0"/>
              <a:t> чел.),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США (297 </a:t>
            </a:r>
            <a:r>
              <a:rPr lang="ru-RU" dirty="0" err="1" smtClean="0"/>
              <a:t>млн</a:t>
            </a:r>
            <a:r>
              <a:rPr lang="ru-RU" dirty="0" smtClean="0"/>
              <a:t>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Индонезия (223 </a:t>
            </a:r>
            <a:r>
              <a:rPr lang="ru-RU" dirty="0" err="1" smtClean="0"/>
              <a:t>млн</a:t>
            </a:r>
            <a:r>
              <a:rPr lang="ru-RU" dirty="0" smtClean="0"/>
              <a:t>)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Бразилия (181 </a:t>
            </a:r>
            <a:r>
              <a:rPr lang="ru-RU" dirty="0" err="1" smtClean="0"/>
              <a:t>млн</a:t>
            </a:r>
            <a:r>
              <a:rPr lang="ru-RU" dirty="0" smtClean="0"/>
              <a:t> чел.).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642910" y="620713"/>
            <a:ext cx="8143931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Impact"/>
              </a:rPr>
              <a:t>Острота проблемы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059113" y="1700213"/>
            <a:ext cx="2879725" cy="5762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ПЕРЕНАСЕЛЕНИЕ</a:t>
            </a:r>
            <a:endParaRPr lang="ru-RU" b="1" dirty="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0" y="2349500"/>
            <a:ext cx="18002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Нехватка</a:t>
            </a:r>
            <a:endParaRPr lang="ru-RU" dirty="0"/>
          </a:p>
          <a:p>
            <a:pPr algn="ctr"/>
            <a:r>
              <a:rPr lang="ru-RU" dirty="0"/>
              <a:t>природных ресурсов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79388" y="35734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Экологические катастрофы</a:t>
            </a:r>
            <a:endParaRPr lang="ru-RU" dirty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771775" y="5013325"/>
            <a:ext cx="2808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Отсутствие образования, неграмотность населения 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940425" y="486886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Голод,              нехватка пищи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1116013" y="64531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5508625" y="5734050"/>
            <a:ext cx="2513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Проблемы  </a:t>
            </a:r>
            <a:r>
              <a:rPr lang="ru-RU" dirty="0"/>
              <a:t>занятости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6659563" y="2492375"/>
            <a:ext cx="2232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Нищета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6588125" y="3357563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Войны </a:t>
            </a:r>
            <a:endParaRPr lang="ru-RU" dirty="0"/>
          </a:p>
          <a:p>
            <a:pPr algn="ctr"/>
            <a:r>
              <a:rPr lang="ru-RU" dirty="0"/>
              <a:t>(в том числе за</a:t>
            </a:r>
          </a:p>
          <a:p>
            <a:pPr algn="ctr"/>
            <a:r>
              <a:rPr lang="ru-RU" dirty="0"/>
              <a:t> жизненное пространство)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250825" y="2349500"/>
            <a:ext cx="13684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5508624" y="5734050"/>
            <a:ext cx="2563837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6227763" y="4797425"/>
            <a:ext cx="2016125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22"/>
          <p:cNvSpPr>
            <a:spLocks noChangeArrowheads="1"/>
          </p:cNvSpPr>
          <p:nvPr/>
        </p:nvSpPr>
        <p:spPr bwMode="auto">
          <a:xfrm>
            <a:off x="7092950" y="2420938"/>
            <a:ext cx="13684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755650" y="3573463"/>
            <a:ext cx="17272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3132138" y="5013325"/>
            <a:ext cx="20161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25"/>
          <p:cNvSpPr>
            <a:spLocks noChangeArrowheads="1"/>
          </p:cNvSpPr>
          <p:nvPr/>
        </p:nvSpPr>
        <p:spPr bwMode="auto">
          <a:xfrm>
            <a:off x="6877050" y="3284538"/>
            <a:ext cx="194468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714349" y="4868863"/>
            <a:ext cx="21431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Низкое качество оказания медицинских услуг, рост заболеваний</a:t>
            </a:r>
          </a:p>
        </p:txBody>
      </p:sp>
      <p:sp>
        <p:nvSpPr>
          <p:cNvPr id="6165" name="Rectangle 27"/>
          <p:cNvSpPr>
            <a:spLocks noChangeArrowheads="1"/>
          </p:cNvSpPr>
          <p:nvPr/>
        </p:nvSpPr>
        <p:spPr bwMode="auto">
          <a:xfrm>
            <a:off x="642910" y="4797425"/>
            <a:ext cx="2273328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66" name="AutoShape 32"/>
          <p:cNvCxnSpPr>
            <a:cxnSpLocks noChangeShapeType="1"/>
            <a:stCxn id="6148" idx="2"/>
            <a:endCxn id="6157" idx="3"/>
          </p:cNvCxnSpPr>
          <p:nvPr/>
        </p:nvCxnSpPr>
        <p:spPr bwMode="auto">
          <a:xfrm flipH="1">
            <a:off x="1619250" y="2276475"/>
            <a:ext cx="28797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7" name="AutoShape 33"/>
          <p:cNvCxnSpPr>
            <a:cxnSpLocks noChangeShapeType="1"/>
            <a:stCxn id="6148" idx="2"/>
            <a:endCxn id="6161" idx="0"/>
          </p:cNvCxnSpPr>
          <p:nvPr/>
        </p:nvCxnSpPr>
        <p:spPr bwMode="auto">
          <a:xfrm flipH="1">
            <a:off x="1619250" y="2276475"/>
            <a:ext cx="2879725" cy="129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8" name="AutoShape 34"/>
          <p:cNvCxnSpPr>
            <a:cxnSpLocks noChangeShapeType="1"/>
            <a:stCxn id="6148" idx="2"/>
            <a:endCxn id="6165" idx="0"/>
          </p:cNvCxnSpPr>
          <p:nvPr/>
        </p:nvCxnSpPr>
        <p:spPr bwMode="auto">
          <a:xfrm rot="5400000">
            <a:off x="1878800" y="2177249"/>
            <a:ext cx="2520950" cy="2719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9" name="AutoShape 35"/>
          <p:cNvCxnSpPr>
            <a:cxnSpLocks noChangeShapeType="1"/>
            <a:stCxn id="6148" idx="2"/>
            <a:endCxn id="6160" idx="1"/>
          </p:cNvCxnSpPr>
          <p:nvPr/>
        </p:nvCxnSpPr>
        <p:spPr bwMode="auto">
          <a:xfrm>
            <a:off x="4498975" y="2276475"/>
            <a:ext cx="2593975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0" name="AutoShape 36"/>
          <p:cNvCxnSpPr>
            <a:cxnSpLocks noChangeShapeType="1"/>
            <a:stCxn id="6148" idx="2"/>
            <a:endCxn id="6163" idx="0"/>
          </p:cNvCxnSpPr>
          <p:nvPr/>
        </p:nvCxnSpPr>
        <p:spPr bwMode="auto">
          <a:xfrm>
            <a:off x="4498975" y="2276475"/>
            <a:ext cx="3351213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1" name="AutoShape 37"/>
          <p:cNvCxnSpPr>
            <a:cxnSpLocks noChangeShapeType="1"/>
            <a:stCxn id="6148" idx="2"/>
            <a:endCxn id="6159" idx="0"/>
          </p:cNvCxnSpPr>
          <p:nvPr/>
        </p:nvCxnSpPr>
        <p:spPr bwMode="auto">
          <a:xfrm>
            <a:off x="4498975" y="2276475"/>
            <a:ext cx="2736850" cy="252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2" name="AutoShape 38"/>
          <p:cNvCxnSpPr>
            <a:cxnSpLocks noChangeShapeType="1"/>
            <a:stCxn id="6148" idx="2"/>
            <a:endCxn id="6162" idx="0"/>
          </p:cNvCxnSpPr>
          <p:nvPr/>
        </p:nvCxnSpPr>
        <p:spPr bwMode="auto">
          <a:xfrm flipH="1">
            <a:off x="4140200" y="2276475"/>
            <a:ext cx="358775" cy="273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3" name="AutoShape 39"/>
          <p:cNvCxnSpPr>
            <a:cxnSpLocks noChangeShapeType="1"/>
            <a:stCxn id="6148" idx="2"/>
          </p:cNvCxnSpPr>
          <p:nvPr/>
        </p:nvCxnSpPr>
        <p:spPr bwMode="auto">
          <a:xfrm>
            <a:off x="4498975" y="2276475"/>
            <a:ext cx="1441450" cy="345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727</TotalTime>
  <Words>928</Words>
  <Application>Microsoft Office PowerPoint</Application>
  <PresentationFormat>Экран (4:3)</PresentationFormat>
  <Paragraphs>143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Layers</vt:lpstr>
      <vt:lpstr>Презентация PowerPoint</vt:lpstr>
      <vt:lpstr>Демографические процессы современности:</vt:lpstr>
      <vt:lpstr>Презентация PowerPoint</vt:lpstr>
      <vt:lpstr>Презентация PowerPoint</vt:lpstr>
      <vt:lpstr>График численности населения</vt:lpstr>
      <vt:lpstr>Презентация PowerPoint</vt:lpstr>
      <vt:lpstr>Перенаселение</vt:lpstr>
      <vt:lpstr>Перенаселение </vt:lpstr>
      <vt:lpstr>Презентация PowerPoint</vt:lpstr>
      <vt:lpstr>Китайцы спасаются от жары в собственном “Мертвом море” – аквапарке с соленой водой в округе Дайинг. </vt:lpstr>
      <vt:lpstr>Вид на Каир из иллюминатора самолета. </vt:lpstr>
      <vt:lpstr>Общий вид на ночную Москву.</vt:lpstr>
      <vt:lpstr>Соискатели рабочих мест на ярмарке вакансий в Нанкине, Китай. </vt:lpstr>
      <vt:lpstr>Мотоциклисты на дороге в час-пик в Тайбэе. На дорогах Тайваня около 8,8 миллионов мотоциклов, скутеров и 4,8 миллионов автомобилей. </vt:lpstr>
      <vt:lpstr>Индустриально-потребительское  общество</vt:lpstr>
      <vt:lpstr>Презентация PowerPoint</vt:lpstr>
      <vt:lpstr>Презентация PowerPoint</vt:lpstr>
      <vt:lpstr>Презентация PowerPoint</vt:lpstr>
      <vt:lpstr>Современный мир становится все более урбанизированным</vt:lpstr>
      <vt:lpstr>Ложная урбанизация</vt:lpstr>
      <vt:lpstr>Субурбанизация (отток населения в пригородные зоны)</vt:lpstr>
      <vt:lpstr>Субурбанизация (отток населения в пригородные зоны)</vt:lpstr>
      <vt:lpstr>Презентация PowerPoint</vt:lpstr>
      <vt:lpstr>Мегаполис </vt:lpstr>
      <vt:lpstr>Основные черты мегалополиса</vt:lpstr>
      <vt:lpstr>Tokyo, Japan Население: 32,000,000</vt:lpstr>
      <vt:lpstr>Manhatten, New York, USA Население: 21,000,000</vt:lpstr>
      <vt:lpstr>Seoul, South Korea Население: 20,800,000</vt:lpstr>
      <vt:lpstr>Sao Paulo, Brazil Население: 18,300,000</vt:lpstr>
      <vt:lpstr>Shanghai, China Население: 13,100,000</vt:lpstr>
      <vt:lpstr>Бидонвили </vt:lpstr>
      <vt:lpstr>Существуют два отличных вида на перспективы урбанизации как глобального процесса: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Катюшка</cp:lastModifiedBy>
  <cp:revision>38</cp:revision>
  <dcterms:created xsi:type="dcterms:W3CDTF">2012-05-13T08:34:45Z</dcterms:created>
  <dcterms:modified xsi:type="dcterms:W3CDTF">2014-02-23T11:16:17Z</dcterms:modified>
</cp:coreProperties>
</file>