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1" r:id="rId9"/>
    <p:sldId id="262" r:id="rId10"/>
    <p:sldId id="263" r:id="rId11"/>
    <p:sldId id="264" r:id="rId12"/>
    <p:sldId id="268" r:id="rId13"/>
    <p:sldId id="269" r:id="rId14"/>
    <p:sldId id="26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3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79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8" r:id="rId50"/>
    <p:sldId id="309" r:id="rId51"/>
    <p:sldId id="310" r:id="rId52"/>
    <p:sldId id="311" r:id="rId53"/>
    <p:sldId id="305" r:id="rId54"/>
    <p:sldId id="306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1" r:id="rId64"/>
    <p:sldId id="307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69" y="-43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314CF-642E-498F-B505-8B71C0952CF2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6F58-011E-4826-A6BC-9789AEF7C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0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E6F58-011E-4826-A6BC-9789AEF7CF2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4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27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15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2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4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8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9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6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67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1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147B5-46DE-4A76-AEC3-CE9B8F3B007A}" type="datetimeFigureOut">
              <a:rPr lang="ru-RU" smtClean="0"/>
              <a:t>27.01.2019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C4379-0162-40E4-88C8-4E0A195B22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7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</a:t>
            </a:r>
            <a:r>
              <a:rPr lang="ru-RU" dirty="0" smtClean="0"/>
              <a:t>осуг, спорт и туризм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86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9" t="18530" r="58279" b="30868"/>
          <a:stretch/>
        </p:blipFill>
        <p:spPr bwMode="auto">
          <a:xfrm>
            <a:off x="35496" y="116632"/>
            <a:ext cx="1975556" cy="66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6699" r="55379" b="30675"/>
          <a:stretch/>
        </p:blipFill>
        <p:spPr bwMode="auto">
          <a:xfrm>
            <a:off x="2104556" y="260648"/>
            <a:ext cx="7039444" cy="56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293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Факторы, влияющие на развитие спорта и туризма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23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факторы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катание на лыжах и зимние виды спорта связаны с горными районами, такими как Альпы, в которых зимой выпадает снег</a:t>
            </a:r>
          </a:p>
          <a:p>
            <a:r>
              <a:rPr lang="ru-RU" dirty="0" smtClean="0"/>
              <a:t>прибрежные районы с большими волнами создают идеальные условия для серфинга, например, на Гавайях и в Калифорнии</a:t>
            </a:r>
          </a:p>
          <a:p>
            <a:r>
              <a:rPr lang="ru-RU" dirty="0" smtClean="0"/>
              <a:t>холмистые местности могут способствовать катанию на горных велосипедах, как в случае с Уэльсом</a:t>
            </a:r>
          </a:p>
          <a:p>
            <a:r>
              <a:rPr lang="ru-RU" dirty="0" smtClean="0"/>
              <a:t>наличие рек и озер способствуют развитию рыбалки</a:t>
            </a:r>
          </a:p>
          <a:p>
            <a:r>
              <a:rPr lang="ru-RU" dirty="0" smtClean="0"/>
              <a:t>было высказано предположение, что увеличение концентрации эритроцитов на большой высоте благоприятствует бегунам на длинные дистанции на большой высоте в Кении и Эфиопии</a:t>
            </a:r>
          </a:p>
          <a:p>
            <a:r>
              <a:rPr lang="ru-RU" dirty="0" smtClean="0"/>
              <a:t>районы с широкими песчаными пляжами и надежным климатом летом (то есть жарко и сухо) будет способствовать прибрежному / пляжному туризму, например Майами-Бич, Флорида.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762872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Человеческие факторы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9971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Туристы в отпуске отправляются в места, которые они не посещают в своей обычной жизни.</a:t>
            </a:r>
          </a:p>
          <a:p>
            <a:r>
              <a:rPr lang="ru-RU" dirty="0" smtClean="0"/>
              <a:t>Существует сильная корреляция между доходами и потоком туристов, а также наличием спортивных сооружений.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7180" r="81404" b="38193"/>
          <a:stretch/>
        </p:blipFill>
        <p:spPr bwMode="auto">
          <a:xfrm>
            <a:off x="5868144" y="9855"/>
            <a:ext cx="2990420" cy="682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8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Политические, социальные и культурные факторы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640960" cy="518457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Есть также доказательства того, что </a:t>
            </a:r>
            <a:r>
              <a:rPr lang="ru-RU" b="1" dirty="0" smtClean="0"/>
              <a:t>политические факторы </a:t>
            </a:r>
            <a:r>
              <a:rPr lang="ru-RU" dirty="0" smtClean="0"/>
              <a:t>влияют на участие в туризме и обеспечение спортивной инфраструктурой. Примеры включают террористические акты в Париже и Брюсселе в 2015 году и нестабильность в регионе Ближнего Востока и Северной Африки.</a:t>
            </a:r>
          </a:p>
          <a:p>
            <a:r>
              <a:rPr lang="ru-RU" b="1" dirty="0" smtClean="0"/>
              <a:t>Социальные факторы </a:t>
            </a:r>
            <a:r>
              <a:rPr lang="ru-RU" dirty="0" smtClean="0"/>
              <a:t>также важны. Некоторые люди не могут позволить себе членские взносы, связанные с определенными видами спорта. Гольф-клубы часто являются дорогим видом спорта.  Бокс - это спорт, обычно ассоциируемый с рабочим классом. (хотя Оксфордский университет и Кембриджский университет имеют боксерские клубы). Поло является еще одним видом спорта, который в значительной степени является «заповедником»  богатых людей.</a:t>
            </a:r>
          </a:p>
          <a:p>
            <a:r>
              <a:rPr lang="ru-RU" b="1" dirty="0" smtClean="0"/>
              <a:t>Культурные факторы </a:t>
            </a:r>
            <a:r>
              <a:rPr lang="ru-RU" dirty="0" smtClean="0"/>
              <a:t>также могут влиять на туристические направления. Такие места как  Мекка привлекают множество паломников каждый год. Культура также влияет на участие в спорте. Хорошим примером является низкое участие мусульманок в легкой атлетике и плавании. Требование для мусульманок быть всегда одетыми означает, что успешные мусульманские спортсмены, например, марокканская бегунья на средние дистанции </a:t>
            </a:r>
            <a:r>
              <a:rPr lang="ru-RU" dirty="0" err="1" smtClean="0"/>
              <a:t>Хасна</a:t>
            </a:r>
            <a:r>
              <a:rPr lang="ru-RU" dirty="0" smtClean="0"/>
              <a:t> </a:t>
            </a:r>
            <a:r>
              <a:rPr lang="ru-RU" dirty="0" err="1" smtClean="0"/>
              <a:t>Бенхасси</a:t>
            </a:r>
            <a:r>
              <a:rPr lang="ru-RU" dirty="0" smtClean="0"/>
              <a:t>, получает много критики в родной стране.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55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Социо</a:t>
            </a:r>
            <a:r>
              <a:rPr lang="ru-RU" dirty="0" smtClean="0"/>
              <a:t>-экономические факторы, влияющие на участие в спорте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Участие в спорте варьируется в зависимости от социально-экономических условий, статуса, занятости и владения жильем. </a:t>
            </a:r>
          </a:p>
          <a:p>
            <a:r>
              <a:rPr lang="ru-RU" dirty="0" smtClean="0"/>
              <a:t>Например, люди, которые владеют своим домом, чаще участвуют в спорте, чем те, кто живет на съемном жилье. </a:t>
            </a:r>
          </a:p>
          <a:p>
            <a:r>
              <a:rPr lang="ru-RU" dirty="0" smtClean="0"/>
              <a:t>Ходить в спортзал - самая популярная спортивная деятельность для людей, проживающих в арендуемых помещениях. По сравнению с ними, плавание является самым популярным видом спорта для людей , владеющих собственным жильем.</a:t>
            </a:r>
          </a:p>
          <a:p>
            <a:endParaRPr lang="ru-RU" dirty="0" smtClean="0"/>
          </a:p>
          <a:p>
            <a:r>
              <a:rPr lang="ru-RU" b="1" dirty="0" smtClean="0"/>
              <a:t>Наличие машины</a:t>
            </a:r>
          </a:p>
          <a:p>
            <a:r>
              <a:rPr lang="ru-RU" dirty="0" smtClean="0"/>
              <a:t>Люди с доступом к машине имеют более высокий уровень участия в спортивных мероприятиях, чем те, у кого нет машины.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747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13229" r="57004" b="31831"/>
          <a:stretch/>
        </p:blipFill>
        <p:spPr bwMode="auto">
          <a:xfrm>
            <a:off x="0" y="0"/>
            <a:ext cx="4427984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0313" r="71578" b="38578"/>
          <a:stretch/>
        </p:blipFill>
        <p:spPr bwMode="auto">
          <a:xfrm>
            <a:off x="4363182" y="18881"/>
            <a:ext cx="4788128" cy="28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t="62771" r="74181" b="9566"/>
          <a:stretch/>
        </p:blipFill>
        <p:spPr bwMode="auto">
          <a:xfrm>
            <a:off x="4427984" y="2834948"/>
            <a:ext cx="4716016" cy="402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66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Туристические </a:t>
            </a:r>
            <a:r>
              <a:rPr lang="ru-RU" sz="3200" b="1" dirty="0" err="1" smtClean="0"/>
              <a:t>дестинации</a:t>
            </a:r>
            <a:r>
              <a:rPr lang="ru-RU" sz="3200" b="1" dirty="0" smtClean="0"/>
              <a:t> (</a:t>
            </a:r>
            <a:r>
              <a:rPr lang="en-US" sz="3200" b="1" dirty="0" smtClean="0"/>
              <a:t>tourism hotspots</a:t>
            </a:r>
            <a:r>
              <a:rPr lang="ru-RU" sz="3200" b="1" dirty="0" smtClean="0"/>
              <a:t>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>
            <a:normAutofit fontScale="92500"/>
          </a:bodyPr>
          <a:lstStyle/>
          <a:p>
            <a:r>
              <a:rPr lang="ru-RU" dirty="0" err="1" smtClean="0"/>
              <a:t>Дестинации</a:t>
            </a:r>
            <a:r>
              <a:rPr lang="ru-RU" dirty="0" smtClean="0"/>
              <a:t> привлекают туристов, потому что обладают первичными и вторичными ресурсами, а также они доступны для туристов.</a:t>
            </a:r>
          </a:p>
          <a:p>
            <a:r>
              <a:rPr lang="ru-RU" dirty="0" smtClean="0"/>
              <a:t>Кроме того, в них нет сдерживающих факторов, таких как:</a:t>
            </a:r>
          </a:p>
          <a:p>
            <a:pPr lvl="1"/>
            <a:r>
              <a:rPr lang="ru-RU" sz="2400" dirty="0" smtClean="0"/>
              <a:t>природных катастроф (землетрясение Гаити, 2010)</a:t>
            </a:r>
          </a:p>
          <a:p>
            <a:pPr lvl="1"/>
            <a:r>
              <a:rPr lang="ru-RU" sz="2400" dirty="0" smtClean="0"/>
              <a:t>политических волнений и терроризма (Париж, 2015)</a:t>
            </a:r>
          </a:p>
          <a:p>
            <a:pPr lvl="1"/>
            <a:r>
              <a:rPr lang="ru-RU" sz="2400" dirty="0"/>
              <a:t>в</a:t>
            </a:r>
            <a:r>
              <a:rPr lang="ru-RU" sz="2400" dirty="0" smtClean="0"/>
              <a:t>спышек эпидемий (лихорадка </a:t>
            </a:r>
            <a:r>
              <a:rPr lang="ru-RU" sz="2400" dirty="0" err="1" smtClean="0"/>
              <a:t>Эбола</a:t>
            </a:r>
            <a:r>
              <a:rPr lang="ru-RU" sz="2400" dirty="0" smtClean="0"/>
              <a:t>, 2015)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Для того, чтобы какое-нибудь место стало успешной туристической </a:t>
            </a:r>
            <a:r>
              <a:rPr lang="ru-RU" dirty="0" err="1" smtClean="0"/>
              <a:t>дестинацией</a:t>
            </a:r>
            <a:r>
              <a:rPr lang="ru-RU" dirty="0" smtClean="0"/>
              <a:t>, необходимо: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03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721931"/>
              </p:ext>
            </p:extLst>
          </p:nvPr>
        </p:nvGraphicFramePr>
        <p:xfrm>
          <a:off x="323528" y="332656"/>
          <a:ext cx="8229600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/>
                <a:gridCol w="584299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Природный ландшафт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Горы (Непал); биоразнообразие (туманный лес </a:t>
                      </a:r>
                      <a:r>
                        <a:rPr lang="ru-RU" dirty="0" err="1" smtClean="0"/>
                        <a:t>Монтеверде</a:t>
                      </a:r>
                      <a:r>
                        <a:rPr lang="ru-RU" dirty="0" smtClean="0"/>
                        <a:t>, Коста-Рика); побережья</a:t>
                      </a:r>
                    </a:p>
                    <a:p>
                      <a:r>
                        <a:rPr lang="ru-RU" dirty="0" smtClean="0"/>
                        <a:t>(Средиземноморский); леса (тропический лес Амазонки); пустыни (Тунис); полярные районы (Исландия); реки</a:t>
                      </a:r>
                    </a:p>
                    <a:p>
                      <a:r>
                        <a:rPr lang="ru-RU" dirty="0" smtClean="0"/>
                        <a:t>(Великий Каньон).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Климат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Жаркие, солнечные, сухие районы очень привлекательны для большинства туристов; сезонность климата приводит к сезонности туризма.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Язык, обычаи, одежда, еда, архитектура и тематические парки. Примеры включают отдых (Париж); религия (Мекка); образование (Оксфорд).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события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Такие события, как Кубок мира (Бразилия, 2014) и Олимпийские игры (Лондон, 2012; Рио-де-Жанейро, 2016) привело к краткосрочному буму в туризме.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Государственные инвестиции</a:t>
                      </a:r>
                    </a:p>
                    <a:p>
                      <a:r>
                        <a:rPr lang="ru-RU" dirty="0" smtClean="0"/>
                        <a:t>и планирование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Например, создание новых курортов, улучшение инфраструктуры и создание новых достопримечательностей,</a:t>
                      </a:r>
                      <a:r>
                        <a:rPr lang="ru-RU" baseline="0" dirty="0" smtClean="0"/>
                        <a:t> например, т</a:t>
                      </a:r>
                      <a:r>
                        <a:rPr lang="ru-RU" dirty="0" smtClean="0"/>
                        <a:t>ематических парков.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620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40313" r="55379" b="28651"/>
          <a:stretch/>
        </p:blipFill>
        <p:spPr bwMode="auto">
          <a:xfrm>
            <a:off x="0" y="692696"/>
            <a:ext cx="903789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84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28458" r="54892" b="40409"/>
          <a:stretch/>
        </p:blipFill>
        <p:spPr bwMode="auto">
          <a:xfrm>
            <a:off x="323528" y="1558090"/>
            <a:ext cx="849983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780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23542" r="55488" b="21808"/>
          <a:stretch/>
        </p:blipFill>
        <p:spPr bwMode="auto">
          <a:xfrm>
            <a:off x="539552" y="81294"/>
            <a:ext cx="7956376" cy="663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844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2072" r="56193" b="12362"/>
          <a:stretch/>
        </p:blipFill>
        <p:spPr bwMode="auto">
          <a:xfrm>
            <a:off x="1259632" y="0"/>
            <a:ext cx="5976664" cy="6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233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1. Используя примеры, объясните, почему туризм важен для Оксфорда.</a:t>
            </a:r>
          </a:p>
          <a:p>
            <a:r>
              <a:rPr lang="ru-RU" dirty="0" smtClean="0"/>
              <a:t>2. Опишите основные характеристики (а) посетителей Оксфорда и (б) достопримечательностей, которые они посещают.</a:t>
            </a:r>
          </a:p>
          <a:p>
            <a:r>
              <a:rPr lang="ru-RU" dirty="0" smtClean="0"/>
              <a:t>3. Какие основные проблемы, связанные с туризмом, необходимо решить в Оксфорде?</a:t>
            </a:r>
          </a:p>
          <a:p>
            <a:r>
              <a:rPr lang="ru-RU" dirty="0" smtClean="0"/>
              <a:t>4. Оцените способы, которыми эти методы решаются.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91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Управление туризмом в Национальном парке </a:t>
            </a:r>
            <a:r>
              <a:rPr lang="ru-RU" sz="3600" b="1" dirty="0" err="1" smtClean="0"/>
              <a:t>Килларни</a:t>
            </a:r>
            <a:r>
              <a:rPr lang="ru-RU" sz="3600" b="1" dirty="0" smtClean="0"/>
              <a:t>, Ирландия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052736"/>
            <a:ext cx="4824536" cy="568863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1 млн туристов путешествуют ежегодно в Керри, принося 160 млн фунтов дохода региону. </a:t>
            </a:r>
          </a:p>
          <a:p>
            <a:endParaRPr lang="ru-RU" dirty="0" smtClean="0"/>
          </a:p>
          <a:p>
            <a:r>
              <a:rPr lang="ru-RU" dirty="0" smtClean="0"/>
              <a:t>Большинство туристов посещают </a:t>
            </a:r>
            <a:r>
              <a:rPr lang="ru-RU" dirty="0" err="1" smtClean="0"/>
              <a:t>Килларни</a:t>
            </a:r>
            <a:r>
              <a:rPr lang="ru-RU" dirty="0" smtClean="0"/>
              <a:t>, город с населением 14 </a:t>
            </a:r>
            <a:r>
              <a:rPr lang="ru-RU" dirty="0" err="1" smtClean="0"/>
              <a:t>тыс.чел</a:t>
            </a:r>
            <a:r>
              <a:rPr lang="ru-RU" dirty="0" smtClean="0"/>
              <a:t>. и 4000 гостиничных номеров.</a:t>
            </a:r>
          </a:p>
          <a:p>
            <a:endParaRPr lang="ru-RU" dirty="0" smtClean="0"/>
          </a:p>
          <a:p>
            <a:r>
              <a:rPr lang="ru-RU" dirty="0" smtClean="0"/>
              <a:t>Согласно законодательству Ирландии, приоритет отдается охране окружающей среды при возникновении конфликтов.</a:t>
            </a:r>
          </a:p>
          <a:p>
            <a:endParaRPr lang="ru-RU" dirty="0"/>
          </a:p>
          <a:p>
            <a:r>
              <a:rPr lang="ru-RU" dirty="0" smtClean="0"/>
              <a:t>Достопримечательности включают три озера </a:t>
            </a:r>
            <a:r>
              <a:rPr lang="ru-RU" dirty="0" err="1" smtClean="0"/>
              <a:t>Килларни</a:t>
            </a:r>
            <a:r>
              <a:rPr lang="ru-RU" dirty="0" smtClean="0"/>
              <a:t> с безлюдными берегами, иногда с невысокими известняковыми скалами; скалы и острова; водопады, горные ручьи  и бурные реки; горы из песчаника с вересковыми пустошами и голыми скалами; ледниково-эродированные долины; коренные дубовые леса; последнее стадо местных оленей в Ирландии; луга; исторические здания и мосты, коттеджи, монастыри и религиозные руины.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5181" r="81620" b="56988"/>
          <a:stretch/>
        </p:blipFill>
        <p:spPr bwMode="auto">
          <a:xfrm>
            <a:off x="0" y="1098923"/>
            <a:ext cx="4269935" cy="271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13489"/>
            <a:ext cx="4211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Парк – прекрасный пример управления землепользованием в районе, известном своими живописными ландшафтами и, одновременно, большим потоком туристов, что определяет решающую роль туризма в экономике страны.</a:t>
            </a:r>
          </a:p>
          <a:p>
            <a:r>
              <a:rPr lang="ru-RU" dirty="0" smtClean="0"/>
              <a:t>Возникновение конфликтов между сохранением природы и экономикой неизбежны, но парк успешно их решает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05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03232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Национальный парк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5328592" cy="623731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Цели </a:t>
            </a:r>
            <a:r>
              <a:rPr lang="ru-RU" b="1" dirty="0" err="1" smtClean="0"/>
              <a:t>нацпарка</a:t>
            </a:r>
            <a:r>
              <a:rPr lang="ru-RU" b="1" dirty="0" smtClean="0"/>
              <a:t>:</a:t>
            </a:r>
            <a:endParaRPr lang="en-US" b="1" dirty="0" smtClean="0"/>
          </a:p>
          <a:p>
            <a:r>
              <a:rPr lang="ru-RU" dirty="0" smtClean="0"/>
              <a:t>сохранить природу</a:t>
            </a:r>
          </a:p>
          <a:p>
            <a:r>
              <a:rPr lang="ru-RU" dirty="0" smtClean="0"/>
              <a:t>сохранить другие существенные черты и качества</a:t>
            </a:r>
          </a:p>
          <a:p>
            <a:r>
              <a:rPr lang="ru-RU" dirty="0" smtClean="0"/>
              <a:t>поощрять общественное признание наследия и необходимость</a:t>
            </a:r>
            <a:r>
              <a:rPr lang="en-US" dirty="0" smtClean="0"/>
              <a:t> </a:t>
            </a:r>
            <a:r>
              <a:rPr lang="ru-RU" dirty="0" smtClean="0"/>
              <a:t>его сохранения</a:t>
            </a:r>
          </a:p>
          <a:p>
            <a:r>
              <a:rPr lang="ru-RU" dirty="0" smtClean="0"/>
              <a:t>развивать гармоничные отношения между парком и сообществом</a:t>
            </a:r>
          </a:p>
          <a:p>
            <a:r>
              <a:rPr lang="ru-RU" dirty="0" smtClean="0"/>
              <a:t>дать возможность парку внести свой вклад в науку через экологические мониторинг и исследования.</a:t>
            </a:r>
          </a:p>
          <a:p>
            <a:endParaRPr lang="ru-RU" dirty="0" smtClean="0"/>
          </a:p>
          <a:p>
            <a:r>
              <a:rPr lang="ru-RU" b="1" dirty="0" smtClean="0"/>
              <a:t>Зонирование территории </a:t>
            </a:r>
            <a:r>
              <a:rPr lang="ru-RU" b="1" dirty="0" err="1" smtClean="0"/>
              <a:t>нацпарка</a:t>
            </a:r>
            <a:endParaRPr lang="ru-RU" b="1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Природная зона: </a:t>
            </a:r>
            <a:r>
              <a:rPr lang="ru-RU" dirty="0" smtClean="0"/>
              <a:t>где охрана природы основная цель.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Культурная зона:</a:t>
            </a:r>
            <a:r>
              <a:rPr lang="ru-RU" dirty="0" smtClean="0"/>
              <a:t> где основной целью является</a:t>
            </a:r>
          </a:p>
          <a:p>
            <a:r>
              <a:rPr lang="ru-RU" dirty="0" smtClean="0"/>
              <a:t>сохранение заслуживающих внимания особенностей, вытекающих из человеческой деятельности, в том числе археологические и исторические места, здания и т.д.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Зона интенсивного управления</a:t>
            </a:r>
            <a:r>
              <a:rPr lang="ru-RU" dirty="0" smtClean="0"/>
              <a:t>: где подчеркиваются иные цели, чем охрана природы, при условии, что ресурсы парка не пострадают.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Зона восстановления ресурсов</a:t>
            </a:r>
            <a:r>
              <a:rPr lang="ru-RU" dirty="0" smtClean="0"/>
              <a:t>: хвойные леса в основном в районе </a:t>
            </a:r>
            <a:r>
              <a:rPr lang="ru-RU" dirty="0" err="1" smtClean="0"/>
              <a:t>Макросса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План управления включает буферную зону вокруг </a:t>
            </a:r>
            <a:r>
              <a:rPr lang="ru-RU" dirty="0" err="1" smtClean="0"/>
              <a:t>нацпарка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Самый большой вызов – сохранение рододендрона.</a:t>
            </a:r>
          </a:p>
          <a:p>
            <a:r>
              <a:rPr lang="ru-RU" dirty="0" smtClean="0"/>
              <a:t>Еще одна проблема – болезни и вредители леса.</a:t>
            </a:r>
          </a:p>
          <a:p>
            <a:r>
              <a:rPr lang="ru-RU" dirty="0" smtClean="0"/>
              <a:t>Приоритет – постепенная замена вторичных посадок лесов на естественные ландшафты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25470" r="53373" b="37132"/>
          <a:stretch/>
        </p:blipFill>
        <p:spPr bwMode="auto">
          <a:xfrm>
            <a:off x="5557054" y="548680"/>
            <a:ext cx="348199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3739" y="4272677"/>
            <a:ext cx="3701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План управления включает также восстановление исторических зданий, замков и прилегающих парков.</a:t>
            </a:r>
          </a:p>
          <a:p>
            <a:r>
              <a:rPr lang="ru-RU" sz="1600" dirty="0" smtClean="0"/>
              <a:t>Кроме того, план включает улучшение автостоянки, туалетов и лодочных станций, благоустройство и информационный сервис для посетителей. Есть также планы по развитию междугородной</a:t>
            </a:r>
          </a:p>
          <a:p>
            <a:r>
              <a:rPr lang="ru-RU" sz="1600" dirty="0" smtClean="0"/>
              <a:t>пешеходной дорожки.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29239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Зона влияния спортивных и туристических объектов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352928" cy="1584176"/>
          </a:xfrm>
        </p:spPr>
        <p:txBody>
          <a:bodyPr>
            <a:noAutofit/>
          </a:bodyPr>
          <a:lstStyle/>
          <a:p>
            <a:r>
              <a:rPr lang="ru-RU" sz="2000" dirty="0" smtClean="0"/>
              <a:t>Детская площадка – сфера влияния около 0,5 км</a:t>
            </a:r>
          </a:p>
          <a:p>
            <a:r>
              <a:rPr lang="ru-RU" sz="2000" dirty="0" smtClean="0"/>
              <a:t>Гольф-клуб – 10 км, обслуживание до 30 </a:t>
            </a:r>
            <a:r>
              <a:rPr lang="ru-RU" sz="2000" dirty="0" err="1" smtClean="0"/>
              <a:t>тыс.чел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В США порог в миллион посещений фанатов за сезон необходим для создания бейсбольной франшизы.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26048" r="56301" b="38674"/>
          <a:stretch/>
        </p:blipFill>
        <p:spPr bwMode="auto">
          <a:xfrm>
            <a:off x="1043608" y="2852936"/>
            <a:ext cx="743016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41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61133" r="63458" b="6675"/>
          <a:stretch/>
        </p:blipFill>
        <p:spPr bwMode="auto">
          <a:xfrm>
            <a:off x="11017" y="22487"/>
            <a:ext cx="661611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43879" r="71319" b="31157"/>
          <a:stretch/>
        </p:blipFill>
        <p:spPr bwMode="auto">
          <a:xfrm>
            <a:off x="4736884" y="4011506"/>
            <a:ext cx="4407118" cy="28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710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27387"/>
            <a:ext cx="4536504" cy="11430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Затраты и выгоды от крупномасштабных</a:t>
            </a:r>
            <a:br>
              <a:rPr lang="ru-RU" sz="1800" b="1" dirty="0" smtClean="0"/>
            </a:br>
            <a:r>
              <a:rPr lang="ru-RU" sz="1800" b="1" dirty="0" smtClean="0"/>
              <a:t>спортивных, музыкальных, культурных или религиозных праздников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0691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Фестиваль </a:t>
            </a:r>
            <a:r>
              <a:rPr lang="ru-RU" dirty="0" err="1" smtClean="0"/>
              <a:t>Гластонбери</a:t>
            </a:r>
            <a:r>
              <a:rPr lang="ru-RU" dirty="0" smtClean="0"/>
              <a:t> </a:t>
            </a:r>
            <a:r>
              <a:rPr lang="ru-RU" dirty="0" err="1" smtClean="0"/>
              <a:t>Glastonbury</a:t>
            </a:r>
            <a:r>
              <a:rPr lang="ru-RU" dirty="0" smtClean="0"/>
              <a:t> </a:t>
            </a:r>
            <a:r>
              <a:rPr lang="ru-RU" dirty="0" err="1" smtClean="0"/>
              <a:t>Festival</a:t>
            </a:r>
            <a:r>
              <a:rPr lang="ru-RU" dirty="0" smtClean="0"/>
              <a:t> - крупнейший музыкальный фестиваль под открытым небом в Европе и признан во всем мире.</a:t>
            </a:r>
          </a:p>
          <a:p>
            <a:endParaRPr lang="ru-RU" dirty="0" smtClean="0"/>
          </a:p>
          <a:p>
            <a:r>
              <a:rPr lang="ru-RU" dirty="0" smtClean="0"/>
              <a:t>Он относится к </a:t>
            </a:r>
            <a:r>
              <a:rPr lang="ru-RU" dirty="0" smtClean="0">
                <a:solidFill>
                  <a:srgbClr val="FF0000"/>
                </a:solidFill>
              </a:rPr>
              <a:t>культурному туризму</a:t>
            </a:r>
            <a:r>
              <a:rPr lang="ru-RU" dirty="0" smtClean="0"/>
              <a:t>, который включает в себя множество мероприятий, включая посещение объектов наследия,  исторических и религиозных зданий и посещения музыкальных событий, художественных и театральных фестивалей.</a:t>
            </a:r>
          </a:p>
          <a:p>
            <a:endParaRPr lang="ru-RU" dirty="0" smtClean="0"/>
          </a:p>
          <a:p>
            <a:r>
              <a:rPr lang="ru-RU" dirty="0" err="1" smtClean="0"/>
              <a:t>Гластонбери</a:t>
            </a:r>
            <a:r>
              <a:rPr lang="ru-RU" dirty="0" smtClean="0"/>
              <a:t> начинался как </a:t>
            </a:r>
            <a:r>
              <a:rPr lang="ru-RU" dirty="0" err="1" smtClean="0"/>
              <a:t>Pilton</a:t>
            </a:r>
            <a:r>
              <a:rPr lang="ru-RU" dirty="0" smtClean="0"/>
              <a:t> </a:t>
            </a:r>
            <a:r>
              <a:rPr lang="ru-RU" dirty="0" err="1" smtClean="0"/>
              <a:t>Pop</a:t>
            </a:r>
            <a:r>
              <a:rPr lang="ru-RU" dirty="0" smtClean="0"/>
              <a:t> </a:t>
            </a:r>
            <a:r>
              <a:rPr lang="ru-RU" dirty="0" err="1" smtClean="0"/>
              <a:t>Festival</a:t>
            </a:r>
            <a:r>
              <a:rPr lang="ru-RU" dirty="0" smtClean="0"/>
              <a:t> в 1970 году, и за исключением 2001 года, он проводится каждый год с момента его открытия.</a:t>
            </a:r>
          </a:p>
          <a:p>
            <a:endParaRPr lang="ru-RU" dirty="0" smtClean="0"/>
          </a:p>
          <a:p>
            <a:r>
              <a:rPr lang="ru-RU" dirty="0" smtClean="0"/>
              <a:t>Фестиваль проводится на огромной арене под открытым небом, которая охватывает примерно 800 акров и вмещает до 250 000 человек. 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39928" r="71536" b="46868"/>
          <a:stretch/>
        </p:blipFill>
        <p:spPr bwMode="auto">
          <a:xfrm>
            <a:off x="0" y="0"/>
            <a:ext cx="4427984" cy="139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468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Влияние фестиваля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548680"/>
            <a:ext cx="4718756" cy="626469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Экономические последствия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Все окрестности выигрывают финансово от фестиваля, но финансовая поддержка муниципалитетов в предоставлении услуг необходима.</a:t>
            </a:r>
          </a:p>
          <a:p>
            <a:r>
              <a:rPr lang="ru-RU" dirty="0" smtClean="0"/>
              <a:t>Каждый посетитель фестиваля тратит в среднем £ 293. Доход от фестиваля вносит существенный вклад благотворительным организациям </a:t>
            </a:r>
            <a:r>
              <a:rPr lang="ru-RU" dirty="0" err="1" smtClean="0"/>
              <a:t>Water</a:t>
            </a:r>
            <a:r>
              <a:rPr lang="ru-RU" dirty="0" smtClean="0"/>
              <a:t> </a:t>
            </a:r>
            <a:r>
              <a:rPr lang="ru-RU" dirty="0" err="1" smtClean="0"/>
              <a:t>Aid</a:t>
            </a:r>
            <a:r>
              <a:rPr lang="ru-RU" dirty="0" smtClean="0"/>
              <a:t>, </a:t>
            </a:r>
            <a:r>
              <a:rPr lang="ru-RU" dirty="0" err="1" smtClean="0"/>
              <a:t>Greenpeace</a:t>
            </a:r>
            <a:r>
              <a:rPr lang="ru-RU" dirty="0" smtClean="0"/>
              <a:t> и </a:t>
            </a:r>
            <a:r>
              <a:rPr lang="ru-RU" dirty="0" err="1" smtClean="0"/>
              <a:t>Oxfam</a:t>
            </a:r>
            <a:r>
              <a:rPr lang="ru-RU" dirty="0" smtClean="0"/>
              <a:t> и может также использоваться для поддержки местных проектов, таких как обеспечение школы и спортивных сооружений. </a:t>
            </a:r>
          </a:p>
          <a:p>
            <a:r>
              <a:rPr lang="ru-RU" dirty="0" smtClean="0"/>
              <a:t>С другой стороны, </a:t>
            </a:r>
            <a:r>
              <a:rPr lang="ru-RU" dirty="0" err="1" smtClean="0"/>
              <a:t>Гластонбери</a:t>
            </a:r>
            <a:r>
              <a:rPr lang="ru-RU" dirty="0" smtClean="0"/>
              <a:t> имеет негативные последствия, включая огромное количество туристов, наркоманию и токсикомании рост краж.</a:t>
            </a:r>
          </a:p>
          <a:p>
            <a:r>
              <a:rPr lang="ru-RU" dirty="0" smtClean="0"/>
              <a:t>Фестиваль не совсем приветствуется местным сообществом, потому что связан с восстанием и культурой хиппи. </a:t>
            </a:r>
          </a:p>
          <a:p>
            <a:r>
              <a:rPr lang="ru-RU" dirty="0" smtClean="0"/>
              <a:t>В течение недели июня деятельность местных жителей строго ограничена и фестиваль является бременем для них. </a:t>
            </a:r>
          </a:p>
          <a:p>
            <a:r>
              <a:rPr lang="ru-RU" dirty="0" smtClean="0"/>
              <a:t>Тем не менее, фестиваль формирует гражданскую гордость от проведения глобального мероприятия. </a:t>
            </a:r>
          </a:p>
          <a:p>
            <a:r>
              <a:rPr lang="ru-RU" dirty="0" smtClean="0"/>
              <a:t>Он также предлагает местным жителям работу.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19880" r="54729" b="64892"/>
          <a:stretch/>
        </p:blipFill>
        <p:spPr bwMode="auto">
          <a:xfrm>
            <a:off x="4888240" y="522451"/>
            <a:ext cx="425576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620" y="2610683"/>
            <a:ext cx="44279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Воздействие на окружающую среду</a:t>
            </a:r>
          </a:p>
          <a:p>
            <a:r>
              <a:rPr lang="ru-RU" b="1" dirty="0" smtClean="0"/>
              <a:t>Загрязнение воздуха</a:t>
            </a:r>
          </a:p>
          <a:p>
            <a:r>
              <a:rPr lang="ru-RU" dirty="0" smtClean="0"/>
              <a:t>Были предприняты попытки поощрить использовать общественный транспорт и «зеленые автобусы».</a:t>
            </a:r>
          </a:p>
          <a:p>
            <a:r>
              <a:rPr lang="ru-RU" b="1" dirty="0" smtClean="0"/>
              <a:t>Удаление отходов</a:t>
            </a:r>
          </a:p>
          <a:p>
            <a:r>
              <a:rPr lang="ru-RU" dirty="0" smtClean="0"/>
              <a:t>Отходы жизнедеятельности, пластиковые бутылки и палатки – основные отходы.</a:t>
            </a:r>
          </a:p>
          <a:p>
            <a:r>
              <a:rPr lang="ru-RU" b="1" dirty="0" smtClean="0"/>
              <a:t>Шумовое загрязнение</a:t>
            </a:r>
          </a:p>
          <a:p>
            <a:r>
              <a:rPr lang="ru-RU" dirty="0" smtClean="0"/>
              <a:t>Многие спектакли продолжаются всю ночь, что беспокоит местных жителей.</a:t>
            </a:r>
          </a:p>
          <a:p>
            <a:r>
              <a:rPr lang="ru-RU" b="1" dirty="0" smtClean="0"/>
              <a:t>Предоставление ресурсов</a:t>
            </a:r>
          </a:p>
          <a:p>
            <a:r>
              <a:rPr lang="ru-RU" dirty="0" smtClean="0"/>
              <a:t>Энергия, вода и еда должны быть поставлены, а остаток должен быть</a:t>
            </a:r>
          </a:p>
          <a:p>
            <a:r>
              <a:rPr lang="ru-RU" dirty="0" smtClean="0"/>
              <a:t>утилизирован.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95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Туризм на международном уровне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8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Современный тренд: доля досуга в сутках увеличивается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Это происходит за счет:</a:t>
            </a:r>
          </a:p>
          <a:p>
            <a:pPr lvl="1"/>
            <a:r>
              <a:rPr lang="ru-RU" dirty="0" smtClean="0"/>
              <a:t>сокращение продолжительности рабочего дня</a:t>
            </a:r>
          </a:p>
          <a:p>
            <a:pPr lvl="1"/>
            <a:r>
              <a:rPr lang="ru-RU" dirty="0" smtClean="0"/>
              <a:t>сокращение продолжительности рабочей недели</a:t>
            </a:r>
          </a:p>
          <a:p>
            <a:pPr lvl="1"/>
            <a:r>
              <a:rPr lang="ru-RU" dirty="0" smtClean="0"/>
              <a:t>увеличение заработной платы</a:t>
            </a:r>
          </a:p>
          <a:p>
            <a:pPr lvl="1"/>
            <a:r>
              <a:rPr lang="ru-RU" dirty="0" smtClean="0"/>
              <a:t>увеличение располагаемого дохода</a:t>
            </a:r>
          </a:p>
          <a:p>
            <a:pPr lvl="1"/>
            <a:r>
              <a:rPr lang="ru-RU" dirty="0" smtClean="0"/>
              <a:t>рост досуга (видов, времени и т.д.)</a:t>
            </a:r>
          </a:p>
          <a:p>
            <a:pPr lvl="1"/>
            <a:r>
              <a:rPr lang="ru-RU" dirty="0" smtClean="0"/>
              <a:t>более ранний выход на пенсию</a:t>
            </a:r>
          </a:p>
          <a:p>
            <a:pPr lvl="1"/>
            <a:r>
              <a:rPr lang="ru-RU" dirty="0" smtClean="0"/>
              <a:t>увеличение </a:t>
            </a:r>
            <a:r>
              <a:rPr lang="ru-RU" dirty="0" err="1" smtClean="0"/>
              <a:t>самозанятости</a:t>
            </a:r>
            <a:r>
              <a:rPr lang="ru-RU" dirty="0" smtClean="0"/>
              <a:t> и временной занятости</a:t>
            </a:r>
          </a:p>
          <a:p>
            <a:pPr lvl="1"/>
            <a:r>
              <a:rPr lang="ru-RU" dirty="0" smtClean="0"/>
              <a:t>технологические разработки (например, стиральные машины и</a:t>
            </a:r>
          </a:p>
          <a:p>
            <a:pPr lvl="1"/>
            <a:r>
              <a:rPr lang="ru-RU" dirty="0" smtClean="0"/>
              <a:t>морозильные камеры), которые позволяют людям тратить меньше времени на домашние дела, и другие разработки в области технологий, такие как телевизоры и Интернет, которые предоставляют возможности для отдыха.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83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Приключенческий 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90465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Приключенческий туризм является формой </a:t>
            </a:r>
            <a:r>
              <a:rPr lang="ru-RU" dirty="0" err="1" smtClean="0"/>
              <a:t>нишевого</a:t>
            </a:r>
            <a:r>
              <a:rPr lang="ru-RU" dirty="0" smtClean="0"/>
              <a:t> туризма, который включает в себя путешествия в отдаленный район и некоторый уровень предполагаемого (иногда реального) риска.</a:t>
            </a:r>
          </a:p>
          <a:p>
            <a:r>
              <a:rPr lang="ru-RU" dirty="0" smtClean="0"/>
              <a:t>В последние десятилетия популярность приключенческого туризма возросла.</a:t>
            </a:r>
          </a:p>
          <a:p>
            <a:r>
              <a:rPr lang="ru-RU" dirty="0" smtClean="0"/>
              <a:t>Приключенческий туризм привлекает дорогих клиентов. Например, восхождение на  Эверест стоит около 50 000 </a:t>
            </a:r>
            <a:r>
              <a:rPr lang="en-US" dirty="0" smtClean="0"/>
              <a:t>$</a:t>
            </a:r>
            <a:r>
              <a:rPr lang="ru-RU" dirty="0" smtClean="0"/>
              <a:t>/чел. </a:t>
            </a:r>
          </a:p>
          <a:p>
            <a:r>
              <a:rPr lang="ru-RU" dirty="0" smtClean="0"/>
              <a:t>Не весь приключенческий туризм стоит так дорого, но в среднем стоимость такого тура (8 </a:t>
            </a:r>
            <a:r>
              <a:rPr lang="ru-RU" dirty="0" err="1" smtClean="0"/>
              <a:t>дн</a:t>
            </a:r>
            <a:r>
              <a:rPr lang="ru-RU" dirty="0" smtClean="0"/>
              <a:t>.) обходится в 3000 </a:t>
            </a:r>
            <a:r>
              <a:rPr lang="en-US" dirty="0" smtClean="0"/>
              <a:t>$</a:t>
            </a:r>
            <a:r>
              <a:rPr lang="ru-RU" dirty="0" smtClean="0"/>
              <a:t>/чел. </a:t>
            </a:r>
            <a:endParaRPr lang="ru-RU" dirty="0" smtClean="0"/>
          </a:p>
          <a:p>
            <a:r>
              <a:rPr lang="ru-RU" dirty="0" smtClean="0"/>
              <a:t>Приключенческий туризм поддерживает местную экономику гораздо больше, чем массовый туризм. </a:t>
            </a:r>
          </a:p>
          <a:p>
            <a:r>
              <a:rPr lang="ru-RU" dirty="0" smtClean="0"/>
              <a:t>По данным АТТА ​​ около 66 % потраченного дохода в секторе приключенческого туризма остается в месте назначения. </a:t>
            </a:r>
          </a:p>
          <a:p>
            <a:r>
              <a:rPr lang="ru-RU" dirty="0" smtClean="0"/>
              <a:t>Приключенческий туризм также поощряет устойчивые методы - он вовлекает местные сообщества, поддерживает местный бизнес и продвигает экологическую защиту для будущего использования (и текущих экономических выгод).</a:t>
            </a:r>
          </a:p>
          <a:p>
            <a:r>
              <a:rPr lang="ru-RU" dirty="0" smtClean="0"/>
              <a:t>В 2014 году более половины всех приключенческих туристов были женщины, более трети имели высшее образование, и более 10 % имели профессиональную квалификацию.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087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062742"/>
              </p:ext>
            </p:extLst>
          </p:nvPr>
        </p:nvGraphicFramePr>
        <p:xfrm>
          <a:off x="107504" y="44624"/>
          <a:ext cx="8928992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864096"/>
                <a:gridCol w="3571597"/>
                <a:gridCol w="8928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Деятельность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Деятельность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Археологическая экспедиция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Охота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Посещение </a:t>
                      </a:r>
                      <a:r>
                        <a:rPr lang="ru-RU" dirty="0" smtClean="0"/>
                        <a:t>местных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Каякинг</a:t>
                      </a:r>
                      <a:r>
                        <a:rPr lang="ru-RU" dirty="0" smtClean="0"/>
                        <a:t> - море, белая вода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Автостоп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Изучение нового языка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e-BY" dirty="0" smtClean="0"/>
                        <a:t>Н</a:t>
                      </a:r>
                      <a:r>
                        <a:rPr lang="ru-RU" dirty="0" err="1" smtClean="0"/>
                        <a:t>аблюдение</a:t>
                      </a:r>
                      <a:r>
                        <a:rPr lang="ru-RU" dirty="0" smtClean="0"/>
                        <a:t> за птицами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Ориентирование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Кемпинг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Рафтинг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Каноэ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Исследовательские экспедиции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Спелеология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Сафари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Скалолазание (скала, гора, лед)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Hard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Парусный спорт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Круиз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Дайвинг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Культурные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Подводное плавание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Экотуризм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Лыжный спорт / сноуборд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программы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Soft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Серфинг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Экологические программы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Trekking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Hard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Рыбалка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Прогулки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Знакомство с местными жителями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Посещение семьи / друзей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Пешеходный</a:t>
                      </a:r>
                      <a:r>
                        <a:rPr lang="ru-RU" baseline="0" dirty="0" smtClean="0"/>
                        <a:t> т</a:t>
                      </a:r>
                      <a:r>
                        <a:rPr lang="ru-RU" dirty="0" smtClean="0"/>
                        <a:t>уризм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Посещение исторических мест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Верховая езда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Soft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Волонтерский туризм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093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5347" y="44624"/>
            <a:ext cx="4958653" cy="681337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Гренландия недавно начала развивать сектор приключенческого туризма. </a:t>
            </a:r>
          </a:p>
          <a:p>
            <a:r>
              <a:rPr lang="ru-RU" dirty="0" smtClean="0"/>
              <a:t>Гренландия нацелена на рынок Северной Америки. Он составляет 25 % посетителей страны. Между 2010 и 2014 гг. приключенческий туризм вырос на 195 %. </a:t>
            </a:r>
          </a:p>
          <a:p>
            <a:r>
              <a:rPr lang="ru-RU" dirty="0" smtClean="0"/>
              <a:t>Гренландия предлагает целый ряд развлечений для приключенческих туристов. </a:t>
            </a:r>
          </a:p>
          <a:p>
            <a:r>
              <a:rPr lang="ru-RU" dirty="0" smtClean="0"/>
              <a:t>Их можно разделить  на три категории </a:t>
            </a:r>
            <a:r>
              <a:rPr lang="ru-RU" dirty="0" smtClean="0">
                <a:solidFill>
                  <a:srgbClr val="FF0000"/>
                </a:solidFill>
              </a:rPr>
              <a:t>(рисунок)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Например:</a:t>
            </a:r>
          </a:p>
          <a:p>
            <a:r>
              <a:rPr lang="ru-RU" dirty="0" smtClean="0"/>
              <a:t>посещение </a:t>
            </a:r>
            <a:r>
              <a:rPr lang="ru-RU" dirty="0" err="1" smtClean="0"/>
              <a:t>этнофилами</a:t>
            </a:r>
            <a:r>
              <a:rPr lang="ru-RU" dirty="0" smtClean="0"/>
              <a:t> </a:t>
            </a:r>
            <a:r>
              <a:rPr lang="ru-RU" dirty="0" smtClean="0"/>
              <a:t>коренных племен </a:t>
            </a:r>
            <a:r>
              <a:rPr lang="ru-RU" dirty="0" smtClean="0"/>
              <a:t>для лучшего понимания их культуры</a:t>
            </a:r>
          </a:p>
          <a:p>
            <a:r>
              <a:rPr lang="ru-RU" dirty="0" smtClean="0"/>
              <a:t>культурные туристы могут быть привлечены музеями, руинами викингов, семинарами эконом-класса</a:t>
            </a:r>
          </a:p>
          <a:p>
            <a:r>
              <a:rPr lang="ru-RU" dirty="0" smtClean="0"/>
              <a:t>туристы на природе привлекают наблюдение за китами и птицами в долине </a:t>
            </a:r>
            <a:r>
              <a:rPr lang="ru-RU" dirty="0" err="1" smtClean="0"/>
              <a:t>Сермермиут</a:t>
            </a:r>
            <a:r>
              <a:rPr lang="ru-RU" dirty="0" smtClean="0"/>
              <a:t> и бухте Диско</a:t>
            </a:r>
          </a:p>
          <a:p>
            <a:r>
              <a:rPr lang="ru-RU" dirty="0" smtClean="0"/>
              <a:t>туристов в дикой местности привлекает возможность путешествовать по пустынным районам</a:t>
            </a:r>
          </a:p>
          <a:p>
            <a:r>
              <a:rPr lang="ru-RU" dirty="0" smtClean="0"/>
              <a:t>туристы, совершающие экстремальные приключения, могут пересечь ледяной щит Гренландии, подняться на ледяные скалы и покататься на лыжах</a:t>
            </a:r>
          </a:p>
          <a:p>
            <a:r>
              <a:rPr lang="ru-RU" dirty="0" smtClean="0"/>
              <a:t>экскурсанты могут сделать это из роскошного круизного лайнера.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57662" r="78910" b="14482"/>
          <a:stretch/>
        </p:blipFill>
        <p:spPr bwMode="auto">
          <a:xfrm>
            <a:off x="33051" y="116632"/>
            <a:ext cx="415229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066488"/>
            <a:ext cx="3002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Types of </a:t>
            </a:r>
            <a:r>
              <a:rPr lang="en-US" dirty="0" smtClean="0"/>
              <a:t>adventure</a:t>
            </a:r>
            <a:r>
              <a:rPr lang="ru-RU" dirty="0" smtClean="0"/>
              <a:t> </a:t>
            </a:r>
            <a:r>
              <a:rPr lang="en-US" dirty="0" smtClean="0"/>
              <a:t>tourism </a:t>
            </a:r>
            <a:r>
              <a:rPr lang="en-US" dirty="0"/>
              <a:t>in Greenland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067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Кинематографический 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90465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Места, используемые на телевидении и кино привлекают фанатов. </a:t>
            </a:r>
          </a:p>
          <a:p>
            <a:r>
              <a:rPr lang="ru-RU" dirty="0" smtClean="0"/>
              <a:t>Такие фильмы, как Властелин колец и </a:t>
            </a:r>
            <a:r>
              <a:rPr lang="ru-RU" dirty="0" err="1" smtClean="0"/>
              <a:t>Хоббит</a:t>
            </a:r>
            <a:r>
              <a:rPr lang="ru-RU" dirty="0" smtClean="0"/>
              <a:t> привлекли много туристов в Новую Зеландию. </a:t>
            </a:r>
            <a:r>
              <a:rPr lang="ru-RU" dirty="0" err="1" smtClean="0"/>
              <a:t>Скеллиг</a:t>
            </a:r>
            <a:r>
              <a:rPr lang="ru-RU" dirty="0" smtClean="0"/>
              <a:t> Майкл стал популярным после съемок «Звездных войн».</a:t>
            </a:r>
          </a:p>
          <a:p>
            <a:r>
              <a:rPr lang="ru-RU" dirty="0" smtClean="0"/>
              <a:t>Некоторые телесериалы привлекают большое количество посетителей. Британская программа </a:t>
            </a:r>
            <a:r>
              <a:rPr lang="ru-RU" dirty="0" err="1" smtClean="0"/>
              <a:t>Coronation</a:t>
            </a:r>
            <a:r>
              <a:rPr lang="ru-RU" dirty="0" smtClean="0"/>
              <a:t> </a:t>
            </a:r>
            <a:r>
              <a:rPr lang="ru-RU" dirty="0" err="1" smtClean="0"/>
              <a:t>Street</a:t>
            </a:r>
            <a:r>
              <a:rPr lang="ru-RU" dirty="0" smtClean="0"/>
              <a:t> привлекает множество посетителей в Манчестер, и </a:t>
            </a:r>
            <a:r>
              <a:rPr lang="ru-RU" dirty="0" err="1" smtClean="0"/>
              <a:t>Granada</a:t>
            </a:r>
            <a:r>
              <a:rPr lang="ru-RU" dirty="0" smtClean="0"/>
              <a:t> </a:t>
            </a:r>
            <a:r>
              <a:rPr lang="ru-RU" dirty="0" err="1" smtClean="0"/>
              <a:t>Studios</a:t>
            </a:r>
            <a:r>
              <a:rPr lang="ru-RU" dirty="0" smtClean="0"/>
              <a:t> провели тур по улице </a:t>
            </a:r>
            <a:r>
              <a:rPr lang="ru-RU" dirty="0" err="1" smtClean="0"/>
              <a:t>Коронейшн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Говорят, что телевизионный детектив Морс (а в последнее время Льюис и </a:t>
            </a:r>
            <a:r>
              <a:rPr lang="ru-RU" dirty="0" err="1" smtClean="0"/>
              <a:t>Индевор</a:t>
            </a:r>
            <a:r>
              <a:rPr lang="ru-RU" dirty="0" smtClean="0"/>
              <a:t>) активизировали туризм в Оксфорде, а туры Морса указывают на места, используемые в сериале. Другие популярные сериалы - Игра престолов – увеличили количество туристов в Северной Ирландии.</a:t>
            </a:r>
          </a:p>
          <a:p>
            <a:endParaRPr lang="ru-RU" dirty="0" smtClean="0"/>
          </a:p>
          <a:p>
            <a:r>
              <a:rPr lang="ru-RU" dirty="0" smtClean="0"/>
              <a:t>В другом масштабе были созданы тематические парки  для обслуживания людей, желавших испытать места для съемок / TV - Диснейленд, </a:t>
            </a:r>
            <a:r>
              <a:rPr lang="ru-RU" dirty="0" err="1" smtClean="0"/>
              <a:t>Юниверсал</a:t>
            </a:r>
            <a:r>
              <a:rPr lang="ru-RU" dirty="0" smtClean="0"/>
              <a:t> </a:t>
            </a:r>
            <a:r>
              <a:rPr lang="ru-RU" dirty="0" err="1" smtClean="0"/>
              <a:t>Студиос</a:t>
            </a:r>
            <a:r>
              <a:rPr lang="ru-RU" dirty="0" smtClean="0"/>
              <a:t> и Волшебный Мир Гарри Поттера.</a:t>
            </a:r>
          </a:p>
        </p:txBody>
      </p:sp>
    </p:spTree>
    <p:extLst>
      <p:ext uri="{BB962C8B-B14F-4D97-AF65-F5344CB8AC3E}">
        <p14:creationId xmlns:p14="http://schemas.microsoft.com/office/powerpoint/2010/main" val="4259332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Культурный 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Мачу-Пикчу: культурный туризм – затраты и выгоды</a:t>
            </a:r>
          </a:p>
          <a:p>
            <a:r>
              <a:rPr lang="ru-RU" dirty="0" smtClean="0"/>
              <a:t>Мачу-Пикчу вместе с Куско и другими археологическими памятниками в долине реки </a:t>
            </a:r>
            <a:r>
              <a:rPr lang="ru-RU" dirty="0" err="1" smtClean="0"/>
              <a:t>Урубамба</a:t>
            </a:r>
            <a:r>
              <a:rPr lang="ru-RU" dirty="0" smtClean="0"/>
              <a:t> свидетельствуют об уникальной цивилизации инков. Это был центр поклонения, а также местом личного уединения для семьи правителя инков </a:t>
            </a:r>
            <a:r>
              <a:rPr lang="ru-RU" dirty="0" err="1" smtClean="0"/>
              <a:t>Pachacutec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Мачу Пикчу разделен на две основные области: сельскохозяйственная зона, состоящая из террас и продовольственных складов, а также городская зона, представленная ​​ священными храмами, площадями и царскими гробницами. </a:t>
            </a:r>
          </a:p>
          <a:p>
            <a:r>
              <a:rPr lang="ru-RU" dirty="0" smtClean="0"/>
              <a:t>Мачу Пикчу стал объектом Всемирного наследия и в 2007 году и был выбран в качестве одного из новых семи чудеса света вместе с Великой Китайской Стеной, Колизеем и </a:t>
            </a:r>
            <a:r>
              <a:rPr lang="ru-RU" dirty="0" err="1" smtClean="0"/>
              <a:t>Тадж</a:t>
            </a:r>
            <a:r>
              <a:rPr lang="ru-RU" dirty="0" smtClean="0"/>
              <a:t> Махал.</a:t>
            </a:r>
          </a:p>
          <a:p>
            <a:r>
              <a:rPr lang="ru-RU" dirty="0" smtClean="0"/>
              <a:t>Находясь на 2430 м над уровнем моря посреди тропического горного леса, это было, наверное, одно из самых удивительных творений империи. Мачу Пикчу охватывает 32 500 га с его гигантскими стенами, террасами и пандусами. Он расположен на восточных склонах Анд, которые также известны своим богатым разнообразием флоры и фауны.</a:t>
            </a:r>
          </a:p>
          <a:p>
            <a:r>
              <a:rPr lang="ru-RU" dirty="0" smtClean="0"/>
              <a:t>Мачу-Пикчу является одним из самых привлекательных культурных объектов в Латинской Америке. Также культурно значимым является то, что местные сообщества принимают традиционный образ жизни, который очень напоминает жизнь их предков. Например, их диета основана на картофеле, кукурузе и мясе ламы.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602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¢ÑÑÐ¸ÑÑÐ°Ð¼ Ð¾Ð³ÑÐ°Ð½Ð¸ÑÐ°Ñ Ð²ÑÐ¾Ð´ Ð² ÐÐ°ÑÑ-ÐÐ¸ÐºÑ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" y="548680"/>
            <a:ext cx="906857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58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316568"/>
              </p:ext>
            </p:extLst>
          </p:nvPr>
        </p:nvGraphicFramePr>
        <p:xfrm>
          <a:off x="107504" y="404664"/>
          <a:ext cx="8856984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Выгоды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Затраты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Социальные выгоды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Поощряет гражданскую гордость.</a:t>
                      </a:r>
                    </a:p>
                    <a:p>
                      <a:r>
                        <a:rPr lang="ru-RU" dirty="0" smtClean="0"/>
                        <a:t>Обеспечивает культурный обмен между посетителями и местными жителями.</a:t>
                      </a:r>
                    </a:p>
                    <a:p>
                      <a:r>
                        <a:rPr lang="ru-RU" dirty="0" smtClean="0"/>
                        <a:t>Преимущества также распространяются на всю страну.</a:t>
                      </a:r>
                    </a:p>
                    <a:p>
                      <a:r>
                        <a:rPr lang="ru-RU" dirty="0" smtClean="0"/>
                        <a:t>Поощряет празднование определенных обычаев и культурных мероприятий.</a:t>
                      </a:r>
                    </a:p>
                    <a:p>
                      <a:r>
                        <a:rPr lang="ru-RU" dirty="0" smtClean="0"/>
                        <a:t>Поощряет изучение новых языков и иностранных обычаев.</a:t>
                      </a:r>
                    </a:p>
                    <a:p>
                      <a:r>
                        <a:rPr lang="ru-RU" dirty="0" smtClean="0"/>
                        <a:t>Улучшение инфраструктуры (электричество, водоснабжение,</a:t>
                      </a:r>
                    </a:p>
                    <a:p>
                      <a:r>
                        <a:rPr lang="ru-RU" dirty="0" smtClean="0"/>
                        <a:t>канализация и связь) приносит пользу местным жителям.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Социальные затраты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• Культурные конфликты и отказ от</a:t>
                      </a:r>
                    </a:p>
                    <a:p>
                      <a:r>
                        <a:rPr lang="ru-RU" dirty="0" smtClean="0"/>
                        <a:t>традиционные обычаи и моральные ценности.</a:t>
                      </a:r>
                    </a:p>
                    <a:p>
                      <a:r>
                        <a:rPr lang="ru-RU" dirty="0" smtClean="0"/>
                        <a:t>• Рост местной преступности.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348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633722"/>
              </p:ext>
            </p:extLst>
          </p:nvPr>
        </p:nvGraphicFramePr>
        <p:xfrm>
          <a:off x="179512" y="188640"/>
          <a:ext cx="8784976" cy="649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Выгоды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Затраты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Экономические выгоды</a:t>
                      </a:r>
                    </a:p>
                    <a:p>
                      <a:r>
                        <a:rPr lang="ru-RU" dirty="0" smtClean="0"/>
                        <a:t>• Привлекает старых туристов.</a:t>
                      </a:r>
                    </a:p>
                    <a:p>
                      <a:r>
                        <a:rPr lang="ru-RU" dirty="0" smtClean="0"/>
                        <a:t>• Обеспечивает ценную иностранную валюту, в которую можно инвестировать</a:t>
                      </a:r>
                    </a:p>
                    <a:p>
                      <a:r>
                        <a:rPr lang="ru-RU" dirty="0" smtClean="0"/>
                        <a:t>в местных услугах и проектах, связанных с развитием.</a:t>
                      </a:r>
                    </a:p>
                    <a:p>
                      <a:r>
                        <a:rPr lang="ru-RU" dirty="0" smtClean="0"/>
                        <a:t>• Дополнительные налоговые поступления для правительства происходят из проживания, ресторанов, аэропортов, распродаж, входных билетов • Обеспечивает непосредственную занятость (проживание, гиды и</a:t>
                      </a:r>
                    </a:p>
                    <a:p>
                      <a:r>
                        <a:rPr lang="ru-RU" dirty="0" smtClean="0"/>
                        <a:t>транспорт для посетителей) и косвенная занятость (производство продуктов питания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и жилищное строительство). </a:t>
                      </a:r>
                    </a:p>
                    <a:p>
                      <a:r>
                        <a:rPr lang="ru-RU" dirty="0" smtClean="0"/>
                        <a:t>• Туризм может произвести «эффект мультипликатора», посредством которого деньги генерируется в одном секторе экономики выгодно другому</a:t>
                      </a:r>
                    </a:p>
                    <a:p>
                      <a:r>
                        <a:rPr lang="ru-RU" dirty="0" smtClean="0"/>
                        <a:t>сектору, и количество денег, обращающихся в экономике</a:t>
                      </a:r>
                    </a:p>
                    <a:p>
                      <a:r>
                        <a:rPr lang="ru-RU" dirty="0" smtClean="0"/>
                        <a:t>увеличивается.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Экономические затраты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• Повышает местные цены на товары и услуги.</a:t>
                      </a:r>
                    </a:p>
                    <a:p>
                      <a:r>
                        <a:rPr lang="ru-RU" dirty="0" smtClean="0"/>
                        <a:t>• Работа в туризме в основном сезонная.</a:t>
                      </a:r>
                    </a:p>
                    <a:p>
                      <a:r>
                        <a:rPr lang="ru-RU" dirty="0" smtClean="0"/>
                        <a:t>• Туризм нестабилен и подвержен спадам</a:t>
                      </a:r>
                    </a:p>
                    <a:p>
                      <a:r>
                        <a:rPr lang="ru-RU" dirty="0" smtClean="0"/>
                        <a:t>в результате внешних воздействий, таких как мировой экономический спад или терроризм. </a:t>
                      </a:r>
                    </a:p>
                    <a:p>
                      <a:r>
                        <a:rPr lang="ru-RU" dirty="0" smtClean="0"/>
                        <a:t>• «Утечка»  туристических</a:t>
                      </a:r>
                      <a:r>
                        <a:rPr lang="ru-RU" baseline="0" dirty="0" smtClean="0"/>
                        <a:t> финансов</a:t>
                      </a:r>
                      <a:r>
                        <a:rPr lang="ru-RU" dirty="0" smtClean="0"/>
                        <a:t>. Это означает, что денег на туризм не остаётся</a:t>
                      </a:r>
                    </a:p>
                    <a:p>
                      <a:r>
                        <a:rPr lang="ru-RU" dirty="0" smtClean="0"/>
                        <a:t>в деревне. Это происходит, когда местные туроператоры не используются.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734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466924"/>
              </p:ext>
            </p:extLst>
          </p:nvPr>
        </p:nvGraphicFramePr>
        <p:xfrm>
          <a:off x="179512" y="548680"/>
          <a:ext cx="8856984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Выгоды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Затраты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Экологические преимущества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• Туризм сохранил природные и культурные ресурсы, которые</a:t>
                      </a:r>
                    </a:p>
                    <a:p>
                      <a:r>
                        <a:rPr lang="ru-RU" dirty="0" smtClean="0"/>
                        <a:t>стали бы заброшенными в противном случае.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Экологические затраты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• Число посетителей увеличивается на 6 %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в год, что приводит к эрозии пешеходной дорожки, потому что количество людей  выходят за рамки обычного.</a:t>
                      </a:r>
                    </a:p>
                    <a:p>
                      <a:r>
                        <a:rPr lang="ru-RU" dirty="0" smtClean="0"/>
                        <a:t>• Сильные дожди, крутые склоны, вырубка лесов и </a:t>
                      </a:r>
                      <a:r>
                        <a:rPr lang="ru-RU" dirty="0" err="1" smtClean="0"/>
                        <a:t>вытаптывание</a:t>
                      </a:r>
                      <a:r>
                        <a:rPr lang="ru-RU" dirty="0" smtClean="0"/>
                        <a:t> растительности может привести к оползням.</a:t>
                      </a:r>
                    </a:p>
                    <a:p>
                      <a:r>
                        <a:rPr lang="ru-RU" dirty="0" smtClean="0"/>
                        <a:t>• Местная инфраструктура не может справиться с урбанизацией, в частности гостиничное строительство,</a:t>
                      </a:r>
                    </a:p>
                    <a:p>
                      <a:r>
                        <a:rPr lang="ru-RU" dirty="0" smtClean="0"/>
                        <a:t>например </a:t>
                      </a:r>
                      <a:r>
                        <a:rPr lang="ru-RU" dirty="0" err="1" smtClean="0"/>
                        <a:t>Агуас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Кальентес</a:t>
                      </a:r>
                      <a:r>
                        <a:rPr lang="ru-RU" dirty="0" smtClean="0"/>
                        <a:t>. </a:t>
                      </a:r>
                      <a:r>
                        <a:rPr lang="ru-RU" dirty="0" err="1" smtClean="0"/>
                        <a:t>Урубамба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река перегружена неочищенными сточными водами и ее берега покрыты мусором.</a:t>
                      </a:r>
                    </a:p>
                    <a:p>
                      <a:r>
                        <a:rPr lang="ru-RU" dirty="0" smtClean="0"/>
                        <a:t>• Вертолетные полеты являются источником шума и беспокойства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252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73008" cy="41805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Регулирование туристического давления в Мачу Пикчу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6192688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Министерство культуры думает об ограничении времени прогулки до 3 часов в день.</a:t>
            </a:r>
          </a:p>
          <a:p>
            <a:r>
              <a:rPr lang="ru-RU" dirty="0" smtClean="0"/>
              <a:t>Должностные лица также рассматривают возможность альтернативных контрольно-пропускных пунктов, чтобы попасть в Мачу-Пикчу, чтобы облегчить заторы у ворот. </a:t>
            </a:r>
          </a:p>
          <a:p>
            <a:r>
              <a:rPr lang="ru-RU" dirty="0" smtClean="0"/>
              <a:t>Всего 400 людям в день разрешено подниматься на </a:t>
            </a:r>
            <a:r>
              <a:rPr lang="ru-RU" dirty="0" err="1" smtClean="0"/>
              <a:t>Уайна</a:t>
            </a:r>
            <a:r>
              <a:rPr lang="ru-RU" dirty="0" smtClean="0"/>
              <a:t>-Пикчу и существует ограничение в 500 ежедневных путевок на тропу инков.</a:t>
            </a:r>
          </a:p>
          <a:p>
            <a:r>
              <a:rPr lang="ru-RU" dirty="0" smtClean="0"/>
              <a:t>До недавнего времени Мачу-Пикчу мог быть доступен только по железной дороге или пешком.  Но есть планы построить дорогу из Куско и канатную дорогу  из долины на вершину Мачу-Пикчу.</a:t>
            </a:r>
          </a:p>
          <a:p>
            <a:r>
              <a:rPr lang="ru-RU" b="1" dirty="0" smtClean="0"/>
              <a:t>Новые правила для посетителей Мачу-Пикчу</a:t>
            </a:r>
          </a:p>
          <a:p>
            <a:r>
              <a:rPr lang="ru-RU" dirty="0" smtClean="0"/>
              <a:t>В соответствии с новыми правилами, принятыми Министерством культуры в Куско, все иностранные посетители Мачу-Пикчу должны нанять официального гида чтобы войти в цитадель инков, следуя по одному из трех предопределенных маршрутов через комплекс,  с ограничениями по времени в определенных точках, чтобы избежать транспортных заторов.</a:t>
            </a:r>
          </a:p>
          <a:p>
            <a:r>
              <a:rPr lang="ru-RU" dirty="0" smtClean="0"/>
              <a:t>ЮНЕСКО настоятельно призывает Перу ознаменовать и принять план общественного регулирования объекта.</a:t>
            </a:r>
          </a:p>
          <a:p>
            <a:r>
              <a:rPr lang="ru-RU" dirty="0" smtClean="0"/>
              <a:t>● «Вход для посетителей в город инков Мачу-Пикчу будет проводиться упорядоченным образом и основываться на организованных группах не более 20 человек ».</a:t>
            </a:r>
          </a:p>
          <a:p>
            <a:r>
              <a:rPr lang="ru-RU" dirty="0" smtClean="0"/>
              <a:t>● Более строгие процедуры для гидов требуют, чтобы они носили униформу и иметь четко видимые полномочия.</a:t>
            </a:r>
          </a:p>
          <a:p>
            <a:r>
              <a:rPr lang="ru-RU" dirty="0" smtClean="0"/>
              <a:t>● Они будут ограничены тремя установленными маршрутами через  Цитадель инков и ее клиенты будут «категорически запрещены» покидать</a:t>
            </a:r>
          </a:p>
          <a:p>
            <a:r>
              <a:rPr lang="ru-RU" dirty="0" smtClean="0"/>
              <a:t>организованную туристическую группу</a:t>
            </a:r>
          </a:p>
          <a:p>
            <a:r>
              <a:rPr lang="ru-RU" dirty="0" smtClean="0"/>
              <a:t>● Время ограничено  3-5 минут, чтобы остановиться и оценить наиболее важные и священные достопримечательности Мачу Пикчу, включая</a:t>
            </a:r>
          </a:p>
          <a:p>
            <a:r>
              <a:rPr lang="ru-RU" dirty="0" err="1" smtClean="0"/>
              <a:t>Интиуатана</a:t>
            </a:r>
            <a:r>
              <a:rPr lang="ru-RU" dirty="0" smtClean="0"/>
              <a:t>, Храм Кондора, Водные Зеркала и Храм Солнца. Цель - предотвратить пробки,</a:t>
            </a:r>
          </a:p>
          <a:p>
            <a:r>
              <a:rPr lang="ru-RU" dirty="0" smtClean="0"/>
              <a:t>● Знаки «Продолжайте двигаться» и охранники, использующие свистки, когда туристы непреднамеренно уходят с установленного маршрута.</a:t>
            </a:r>
          </a:p>
          <a:p>
            <a:endParaRPr lang="ru-RU" dirty="0" smtClean="0"/>
          </a:p>
          <a:p>
            <a:r>
              <a:rPr lang="ru-RU" dirty="0" smtClean="0"/>
              <a:t>Сторонники новых правил считают, что плохое управление и переполненность Мачу-Пикчу неоправданно сказывается на объекте. Туроператоры против новые ограничения.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889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72"/>
            <a:ext cx="8003232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Факторы, влияющие на досуг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80920" cy="48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Доходы</a:t>
            </a:r>
          </a:p>
          <a:p>
            <a:r>
              <a:rPr lang="ru-RU" dirty="0" smtClean="0"/>
              <a:t>Политическая ситуация</a:t>
            </a:r>
          </a:p>
          <a:p>
            <a:r>
              <a:rPr lang="ru-RU" dirty="0" smtClean="0"/>
              <a:t>Культурные традиции</a:t>
            </a:r>
          </a:p>
          <a:p>
            <a:pPr marL="742950" lvl="2" indent="-342900"/>
            <a:r>
              <a:rPr lang="ru-RU" sz="2800" dirty="0" smtClean="0"/>
              <a:t>Для некоторых коренных народов развлекательные мероприятия могут включать рассказывание историй и музыку</a:t>
            </a:r>
          </a:p>
          <a:p>
            <a:r>
              <a:rPr lang="ru-RU" dirty="0" smtClean="0"/>
              <a:t>Гендерные различия</a:t>
            </a:r>
          </a:p>
          <a:p>
            <a:pPr lvl="1"/>
            <a:r>
              <a:rPr lang="ru-RU" dirty="0" smtClean="0"/>
              <a:t>У мужчин обычно больше свободного времени, чем у женщин (в Европе и США взрослые мужчины обычно имеют от 1 до 9 часов больше свободного времени, чем женщины каждую неделю). Эта разница обычно обусловлена ​​ведением домашнего хозяйства и воспитанием детей, хотя ситуация меняется.</a:t>
            </a:r>
          </a:p>
          <a:p>
            <a:r>
              <a:rPr lang="ru-RU" dirty="0" smtClean="0"/>
              <a:t>Возраст: расширение возможностей досуга для пенсионеров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 t="36940" r="53373" b="42626"/>
          <a:stretch/>
        </p:blipFill>
        <p:spPr bwMode="auto">
          <a:xfrm>
            <a:off x="6444208" y="548679"/>
            <a:ext cx="2498054" cy="20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97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1. Дайте определение «культурному туризму». Приведите по 2 примера сельских и городских </a:t>
            </a:r>
            <a:r>
              <a:rPr lang="ru-RU" dirty="0" err="1" smtClean="0"/>
              <a:t>дестинаций</a:t>
            </a:r>
            <a:r>
              <a:rPr lang="ru-RU" dirty="0" smtClean="0"/>
              <a:t>. </a:t>
            </a:r>
          </a:p>
          <a:p>
            <a:r>
              <a:rPr lang="ru-RU" dirty="0" smtClean="0"/>
              <a:t>2. В какой степени экономические выгоды туризм а перевешивают экологические затраты в Мачу Пикчу?</a:t>
            </a:r>
          </a:p>
          <a:p>
            <a:r>
              <a:rPr lang="ru-RU" dirty="0" smtClean="0"/>
              <a:t>3. Объясните, что подразумевается под терминами «мультипликативный эффект» и «утечка».</a:t>
            </a:r>
          </a:p>
          <a:p>
            <a:r>
              <a:rPr lang="ru-RU" dirty="0" smtClean="0"/>
              <a:t>4. Определите тех, кто за регулирование туризма в Мачу Пикчу и тех, кто против.</a:t>
            </a:r>
          </a:p>
          <a:p>
            <a:r>
              <a:rPr lang="ru-RU" dirty="0" smtClean="0"/>
              <a:t>5. Опишите и объясните основные виды регулирования: что может быть введено для контроля влияния туристов на культурный объект.</a:t>
            </a:r>
          </a:p>
        </p:txBody>
      </p:sp>
    </p:spTree>
    <p:extLst>
      <p:ext uri="{BB962C8B-B14F-4D97-AF65-F5344CB8AC3E}">
        <p14:creationId xmlns:p14="http://schemas.microsoft.com/office/powerpoint/2010/main" val="268238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ТНК в международном туризме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655272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развивающихся странах туризм может стимулировать экономический рост. Он генерирует более 6% мирового ВНП и 13 % потребительских расходов. </a:t>
            </a:r>
          </a:p>
          <a:p>
            <a:r>
              <a:rPr lang="ru-RU" dirty="0" smtClean="0"/>
              <a:t>Многие развивающиеся страны обладают первичными ресурсами (такие как пляжи, теплый климат, леса, горы, дикая природа, культурное наследие, коренные жители) и вторичными ресурсами, такими как отели, в которых хотят поселиться туристы. Организация своего отдыха индивидуально и независимо может быть затруднительным. </a:t>
            </a:r>
          </a:p>
          <a:p>
            <a:r>
              <a:rPr lang="ru-RU" dirty="0" smtClean="0"/>
              <a:t>У развивающихся стран может не быть всей инфраструктуры для развития своей туристической индустрии. Поэтому они вынуждены полагаться на транснациональные корпорации (ТНК), занимающиеся туризмом, для организации и продвижения своего туристического продукта. </a:t>
            </a:r>
          </a:p>
          <a:p>
            <a:r>
              <a:rPr lang="ru-RU" dirty="0" smtClean="0"/>
              <a:t>ТНК обычно основаны в развитых странах. Например, 8 крупнейших сетевых отелей в мире - все американские компании. </a:t>
            </a:r>
          </a:p>
          <a:p>
            <a:r>
              <a:rPr lang="ru-RU" dirty="0" err="1" smtClean="0"/>
              <a:t>Hilton</a:t>
            </a:r>
            <a:r>
              <a:rPr lang="ru-RU" dirty="0" smtClean="0"/>
              <a:t> </a:t>
            </a:r>
            <a:r>
              <a:rPr lang="ru-RU" dirty="0" err="1" smtClean="0"/>
              <a:t>Worldwide</a:t>
            </a:r>
            <a:r>
              <a:rPr lang="ru-RU" dirty="0" smtClean="0"/>
              <a:t> является примером ТНК, занимающейся туризмом. Она была основана в 1919 г. Конрадом Хилтоном в США и в настоящее время насчитывает более 4600 отелей в 100 странах. Это самая большая сеть отелей в мире. Хилтону приписывают развитие первого отеля у аэропорта, в Сан Франциско в 1949 году.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143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12068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Существует </a:t>
            </a:r>
            <a:r>
              <a:rPr lang="ru-RU" b="1" dirty="0" smtClean="0"/>
              <a:t>пять основных направлений участия ТНК в индустрии туризма</a:t>
            </a:r>
            <a:r>
              <a:rPr lang="ru-RU" dirty="0" smtClean="0"/>
              <a:t> -</a:t>
            </a:r>
          </a:p>
          <a:p>
            <a:r>
              <a:rPr lang="ru-RU" dirty="0" smtClean="0"/>
              <a:t>авиакомпании, </a:t>
            </a:r>
          </a:p>
          <a:p>
            <a:r>
              <a:rPr lang="ru-RU" dirty="0" smtClean="0"/>
              <a:t>отели, </a:t>
            </a:r>
          </a:p>
          <a:p>
            <a:r>
              <a:rPr lang="ru-RU" dirty="0" smtClean="0"/>
              <a:t>круизные линии, </a:t>
            </a:r>
          </a:p>
          <a:p>
            <a:r>
              <a:rPr lang="ru-RU" dirty="0" smtClean="0"/>
              <a:t>туроператоры и </a:t>
            </a:r>
          </a:p>
          <a:p>
            <a:r>
              <a:rPr lang="ru-RU" dirty="0" err="1" smtClean="0"/>
              <a:t>турагенты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У всех ТНК есть заинтересованность все больше интегрировать свои условия бизнеса. Например, в 1960-е годы </a:t>
            </a:r>
            <a:r>
              <a:rPr lang="ru-RU" dirty="0" err="1" smtClean="0"/>
              <a:t>American</a:t>
            </a:r>
            <a:r>
              <a:rPr lang="ru-RU" dirty="0" smtClean="0"/>
              <a:t> </a:t>
            </a:r>
            <a:r>
              <a:rPr lang="ru-RU" dirty="0" err="1" smtClean="0"/>
              <a:t>Express</a:t>
            </a:r>
            <a:r>
              <a:rPr lang="ru-RU" dirty="0" smtClean="0"/>
              <a:t> вышли за рамки дорожных чеков, покупая акции, финансируя компании по компьютеризации билетов. </a:t>
            </a:r>
            <a:r>
              <a:rPr lang="ru-RU" dirty="0" err="1" smtClean="0"/>
              <a:t>American</a:t>
            </a:r>
            <a:r>
              <a:rPr lang="ru-RU" dirty="0" smtClean="0"/>
              <a:t> </a:t>
            </a:r>
            <a:r>
              <a:rPr lang="ru-RU" dirty="0" err="1" smtClean="0"/>
              <a:t>Express</a:t>
            </a:r>
            <a:r>
              <a:rPr lang="ru-RU" dirty="0" smtClean="0"/>
              <a:t> является крупнейшим туристическим агентством в США и имеет офисы во всех важных городах по всему миру. </a:t>
            </a:r>
            <a:r>
              <a:rPr lang="ru-RU" dirty="0" err="1" smtClean="0"/>
              <a:t>American</a:t>
            </a:r>
            <a:r>
              <a:rPr lang="ru-RU" dirty="0" smtClean="0"/>
              <a:t> </a:t>
            </a:r>
            <a:r>
              <a:rPr lang="ru-RU" dirty="0" err="1" smtClean="0"/>
              <a:t>Express</a:t>
            </a:r>
            <a:r>
              <a:rPr lang="ru-RU" dirty="0" smtClean="0"/>
              <a:t> теперь обрабатывает много других связанных с путешествиями услугами, включая бронирование гостиниц, авиабилетов и круизов, чеков и кредитных карт, компьютерные услуги, путеводители и паспорта.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64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Затраты и выгоды туризма как стратегии национального развития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412776"/>
            <a:ext cx="9001000" cy="544522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Туризм как вариант развития выглядит очень привлекательно. Туризм - позитивный путь к экономическому развитию бедных стран, особенно когда им не хватает сырья для производства. </a:t>
            </a:r>
          </a:p>
          <a:p>
            <a:r>
              <a:rPr lang="ru-RU" dirty="0" smtClean="0"/>
              <a:t>Туризм можно рассматривать как экспорт.</a:t>
            </a:r>
          </a:p>
          <a:p>
            <a:r>
              <a:rPr lang="ru-RU" dirty="0" smtClean="0"/>
              <a:t>С точки зрения принимающей страны и ее населения, туризм является трудоемкой отраслью и может преодолеть проблему безработицы. Туристическая экономика обеспечивает рабочие места напрямую (туристическое обеспечение, питание, транспорт, гид и проживание) или косвенно (строительство, машиностроение и производство продуктов питания). </a:t>
            </a:r>
          </a:p>
          <a:p>
            <a:r>
              <a:rPr lang="ru-RU" dirty="0" smtClean="0"/>
              <a:t>Туризм также предоставляет возможность приобрести новые навыки, например, в языках, в ресторанном бизнесе и развлечениях.</a:t>
            </a:r>
          </a:p>
          <a:p>
            <a:r>
              <a:rPr lang="ru-RU" dirty="0" smtClean="0"/>
              <a:t>Туризм может создать мультипликативный эффект, который означает, что доход , полученный местным населением распространяется через покупку местных товаров. </a:t>
            </a:r>
          </a:p>
          <a:p>
            <a:r>
              <a:rPr lang="ru-RU" dirty="0" smtClean="0"/>
              <a:t>Туризм может перераспределить богатство на глобальном, национальном и локальном уровнях при условии, что «утечка» не истощает экономику (когда иностранные компании управляют туристическим бизнесом).</a:t>
            </a:r>
          </a:p>
          <a:p>
            <a:r>
              <a:rPr lang="ru-RU" dirty="0" smtClean="0"/>
              <a:t>Туризм добавляет разнообразия экспортной базе страны и тем самым помогает стабилизировать валютные поступления.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817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22771" r="68392" b="50530"/>
          <a:stretch/>
        </p:blipFill>
        <p:spPr bwMode="auto">
          <a:xfrm>
            <a:off x="0" y="620688"/>
            <a:ext cx="913876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63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47248" cy="56207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Туризм на Мальдивах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597666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Фон</a:t>
            </a:r>
          </a:p>
          <a:p>
            <a:r>
              <a:rPr lang="ru-RU" dirty="0" smtClean="0"/>
              <a:t>Мальдивы состоят из архипелага из 1190 крошечных островов, только 200 из которых населены. Население - 300 000 человек. Расположены на экваторе, на островах – тропический муссонный климат с жаркими (26–31 ° С) и влажными условиями большую часть года и сухим сезоном с октября по апрель. Для большинства из 400 000 туристов, которые посещают острова ежегодно, комбинация солнце-море-песок делает это место идеальным для отдыха.</a:t>
            </a:r>
          </a:p>
          <a:p>
            <a:endParaRPr lang="ru-RU" b="1" dirty="0" smtClean="0"/>
          </a:p>
          <a:p>
            <a:r>
              <a:rPr lang="ru-RU" b="1" dirty="0" smtClean="0"/>
              <a:t>Экономическое значение</a:t>
            </a:r>
          </a:p>
          <a:p>
            <a:r>
              <a:rPr lang="ru-RU" dirty="0" smtClean="0"/>
              <a:t>Туризм составляет 28 % ВВП Мальдивских островов и более 60 % их валютных поступлений. Более 90 % государственных налоговых поступлений поступает от импорта. Развитие туризма способствовало</a:t>
            </a:r>
          </a:p>
          <a:p>
            <a:r>
              <a:rPr lang="ru-RU" dirty="0" smtClean="0"/>
              <a:t>общему росту экономики страны. Это создало прямую и косвенную занятость и возможности получения дохода в других смежных отраслях, так называемый мультипликативный эффект.</a:t>
            </a:r>
          </a:p>
          <a:p>
            <a:r>
              <a:rPr lang="ru-RU" dirty="0" smtClean="0"/>
              <a:t>Рыбалка когда-то была главной индустрией здесь, но в последнее время туризм приобрел гораздо большую важность. Сельское хозяйство и производство продолжать играть меньшую роль в экономике, ограниченные доступностью обрабатываемых земель и нехваткой внутренних ресурсов. Большинство основных продуктов питания импортируются. Промышленность, которая состоит в основном из производства одежды,  строительства лодок и ремесел, составляла только около 7 % ВВП Мальдивских островов в 2009 году.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459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3717032"/>
            <a:ext cx="4359894" cy="273630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Туристический спрос и доходы быстро росли в период с 1990 по 2009 гг. (5% в год), но рост упал и прогнозируется в среднем 2 % в период между 2010 и 2020 гг.</a:t>
            </a:r>
          </a:p>
          <a:p>
            <a:r>
              <a:rPr lang="ru-RU" dirty="0" smtClean="0"/>
              <a:t>Мальдивы, как и многие островные государства, уязвимы к внешним ударам, как от естественных причин, так и от деятельности человека, которые находятся за пределами их контроля.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4008" y="188640"/>
            <a:ext cx="4392488" cy="6552728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Повышение уровня моря </a:t>
            </a:r>
            <a:r>
              <a:rPr lang="ru-RU" dirty="0" smtClean="0"/>
              <a:t>представляет собой реальную угрозу для Мальдивских островов, где средний уровень поверхности составляет всего 1,5 м над уровнем моря. С начала 1900-х годов уровень моря поднялся примерно на 20 см, и текущие оценки предполагают, что увеличится еще на 59 см к 2100 году.</a:t>
            </a:r>
          </a:p>
          <a:p>
            <a:r>
              <a:rPr lang="ru-RU" b="1" dirty="0" smtClean="0"/>
              <a:t>Цунами</a:t>
            </a:r>
            <a:r>
              <a:rPr lang="ru-RU" dirty="0" smtClean="0"/>
              <a:t> являются еще одной угрозой. Эти острова находятся в тектонически активной зоне и сильно пострадали от азиатского цунами в декабре 2004 года, когда 100 человек погибли, 12 000 были перемещены, а ущерб составил 300 млн долларов . В результате туристический спрос упал, а ВВП сократился на 4,6 % в 2005 году. Хотя реконструкция была быстрой и количество туристов восстановлено, торговый дефицит вырос в результате высоких цен на нефть и импорт строительных материалов для восстановления курортов.</a:t>
            </a:r>
          </a:p>
          <a:p>
            <a:r>
              <a:rPr lang="ru-RU" dirty="0" smtClean="0"/>
              <a:t>После </a:t>
            </a:r>
            <a:r>
              <a:rPr lang="ru-RU" b="1" dirty="0" smtClean="0"/>
              <a:t>мирового экономического спада </a:t>
            </a:r>
            <a:r>
              <a:rPr lang="ru-RU" dirty="0" smtClean="0"/>
              <a:t>2008 года, рост сменился стагнацией для всех секторов. Национальная экономика имеет узкую базу, которая опирается в большой степени на туризм, с ограниченной областью источника и снабжает 70 % всех туристов. Любые угрозы на этот ограниченный рынок от изменений в мировой экономики будут серьезными.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50723" r="74518" b="25373"/>
          <a:stretch/>
        </p:blipFill>
        <p:spPr bwMode="auto">
          <a:xfrm>
            <a:off x="0" y="0"/>
            <a:ext cx="446739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610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Уязвимость к местным ограничениям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6165304"/>
          </a:xfrm>
        </p:spPr>
        <p:txBody>
          <a:bodyPr>
            <a:normAutofit fontScale="40000" lnSpcReduction="20000"/>
          </a:bodyPr>
          <a:lstStyle/>
          <a:p>
            <a:r>
              <a:rPr lang="ru-RU" b="1" dirty="0" smtClean="0"/>
              <a:t>Истощение ресурсов</a:t>
            </a:r>
          </a:p>
          <a:p>
            <a:r>
              <a:rPr lang="ru-RU" dirty="0" smtClean="0"/>
              <a:t>Средний турист потребляет больше воды и энергии, чем средний мальдивец, и воду и энергию дорого производить. Почти вся во да обеспечивается опреснением. Ресурсы подземных вод истощаются и часто загрязнены канализацией или соленой водой. Вся энергия производится генератором, кроме Мале и Острова </a:t>
            </a:r>
            <a:r>
              <a:rPr lang="ru-RU" dirty="0" err="1" smtClean="0"/>
              <a:t>Хулхуле</a:t>
            </a:r>
            <a:r>
              <a:rPr lang="ru-RU" dirty="0" smtClean="0"/>
              <a:t>. Мальдивы не имеют полезных ископаемых и сельскохозяйственный потенциал очень низок.</a:t>
            </a:r>
          </a:p>
          <a:p>
            <a:r>
              <a:rPr lang="ru-RU" b="1" dirty="0"/>
              <a:t>З</a:t>
            </a:r>
            <a:r>
              <a:rPr lang="ru-RU" b="1" dirty="0" smtClean="0"/>
              <a:t>агрязнение</a:t>
            </a:r>
          </a:p>
          <a:p>
            <a:r>
              <a:rPr lang="ru-RU" dirty="0" smtClean="0"/>
              <a:t>Производство твердых и жидких отходов туристами также высока, и соответствует их потреблению. Твердые отходы либо складируются на свалках, либо сжигаются, либо сбрасываются в море. Все три процесса неустойчивы.</a:t>
            </a:r>
          </a:p>
          <a:p>
            <a:endParaRPr lang="ru-RU" b="1" dirty="0" smtClean="0"/>
          </a:p>
          <a:p>
            <a:r>
              <a:rPr lang="ru-RU" b="1" dirty="0" smtClean="0"/>
              <a:t>Как Мальдивы реагируют на угрозы</a:t>
            </a:r>
          </a:p>
          <a:p>
            <a:r>
              <a:rPr lang="ru-RU" b="1" dirty="0" smtClean="0"/>
              <a:t>Окружающая среда</a:t>
            </a:r>
          </a:p>
          <a:p>
            <a:r>
              <a:rPr lang="ru-RU" dirty="0" smtClean="0"/>
              <a:t>Все новые туристические объекты должны проходить ОВОС.  При этом определяется также туристическая емкость территории / курорта. Разработчики должны представить планы для борьбы с наводнениями. Это должно включать 40 м отступление от отметки максимальной воды, максимум 20-% охвата земли зданиями, и ограничение высоты здания до верхнего уровня дерева. Строительные материалы, такие как песок и заполнители должны быть импортированы, в основном из Индии, но есть возможность утилизации всех строительных отходов.</a:t>
            </a:r>
          </a:p>
          <a:p>
            <a:r>
              <a:rPr lang="ru-RU" dirty="0" smtClean="0"/>
              <a:t>Проблема обращения с отходами решается через обязательную установку </a:t>
            </a:r>
            <a:r>
              <a:rPr lang="ru-RU" dirty="0" err="1" smtClean="0"/>
              <a:t>мусоросжигателей</a:t>
            </a:r>
            <a:r>
              <a:rPr lang="ru-RU" dirty="0" smtClean="0"/>
              <a:t>, бутылочные дробилок и прессов на всех курортах. Сброс сточных вод через ямы в водоносный горизонт не рекомендуется, и все новые курорты теперь должны иметь свои очистные сооружения. Установка опреснителей  для обеспечения водой на курортах – способ уменьшения нагрузки на природные водоносные горизонты.</a:t>
            </a:r>
          </a:p>
          <a:p>
            <a:r>
              <a:rPr lang="ru-RU" dirty="0" smtClean="0"/>
              <a:t>Президент </a:t>
            </a:r>
            <a:r>
              <a:rPr lang="ru-RU" dirty="0" err="1" smtClean="0"/>
              <a:t>Мохамед</a:t>
            </a:r>
            <a:r>
              <a:rPr lang="ru-RU" dirty="0" smtClean="0"/>
              <a:t> </a:t>
            </a:r>
            <a:r>
              <a:rPr lang="ru-RU" dirty="0" err="1" smtClean="0"/>
              <a:t>Нашид</a:t>
            </a:r>
            <a:r>
              <a:rPr lang="ru-RU" dirty="0" smtClean="0"/>
              <a:t> пообещал сделать на Мальдивах углеродно-нейтральный в течение десятилетия, что означает поощрение развития солнечной и ветровой энергии. В 2009 году он провел подводное </a:t>
            </a:r>
            <a:r>
              <a:rPr lang="ru-RU" dirty="0" err="1" smtClean="0"/>
              <a:t>заседение</a:t>
            </a:r>
            <a:r>
              <a:rPr lang="ru-RU" dirty="0" smtClean="0"/>
              <a:t> кабинета министров, чтобы подчеркнуть его приверженность решению проблемы изменения климата и последующее повышение уровня моря.</a:t>
            </a:r>
          </a:p>
          <a:p>
            <a:r>
              <a:rPr lang="ru-RU" b="1" dirty="0" smtClean="0"/>
              <a:t>Экономика</a:t>
            </a:r>
          </a:p>
          <a:p>
            <a:r>
              <a:rPr lang="ru-RU" dirty="0" smtClean="0"/>
              <a:t>Мальдивское правительство стремится диверсифицировать экономику за пределами туризма и рыболовства, и поощряет связь между туризмом и другими секторами, такими как строительство, производство и транспорт. Другие цели включают реформирование бюджетного финансирования и поощрение иностранных инвестиций в развитие новых курортов, расширение туристического рынка путем продвижения внутреннего туризма, и привлечения посетителей из Китая и Индии. Цель состоит в том, чтобы увеличить занятость, которая проблематична, учитывая ограниченную ресурсную базу Мальдив.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891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Проведение крупных международных спортивных событий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9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Туризм - это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(а)</a:t>
            </a:r>
            <a:r>
              <a:rPr lang="ru-RU" dirty="0"/>
              <a:t> особый массовый род путешествий с четко определенными целями туризма, совершаемых собственно туристами, то есть деятельность самого туриста;</a:t>
            </a:r>
          </a:p>
          <a:p>
            <a:endParaRPr lang="ru-RU" b="1" dirty="0" smtClean="0"/>
          </a:p>
          <a:p>
            <a:r>
              <a:rPr lang="ru-RU" b="1" dirty="0" smtClean="0"/>
              <a:t>(</a:t>
            </a:r>
            <a:r>
              <a:rPr lang="ru-RU" b="1" dirty="0"/>
              <a:t>б)</a:t>
            </a:r>
            <a:r>
              <a:rPr lang="ru-RU" dirty="0"/>
              <a:t> деятельность по организации и осуществлению (сопровождению) таких путешествий, туристская деятельность.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044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709356"/>
              </p:ext>
            </p:extLst>
          </p:nvPr>
        </p:nvGraphicFramePr>
        <p:xfrm>
          <a:off x="107504" y="260648"/>
          <a:ext cx="8856984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Преимущества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Недостатки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Престиж - это считается честью</a:t>
                      </a:r>
                    </a:p>
                    <a:p>
                      <a:r>
                        <a:rPr lang="ru-RU" dirty="0" smtClean="0"/>
                        <a:t>Принимать такое мероприятие и, если игры успешны, то это улучшает репутацию города и страны.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Финансовые проблемы - Монреаль потерял более 1 миллиарда долларов</a:t>
                      </a:r>
                    </a:p>
                    <a:p>
                      <a:r>
                        <a:rPr lang="ru-RU" dirty="0" smtClean="0"/>
                        <a:t>в 1976 году, и выплата долга заняла годы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Экономический оборот - торговля и</a:t>
                      </a:r>
                    </a:p>
                    <a:p>
                      <a:r>
                        <a:rPr lang="ru-RU" dirty="0" smtClean="0"/>
                        <a:t>туризм в частности.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Большое количество посетителей увеличивает нагрузку на отели, транспорт, водоснабжение и т. д.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Это объединяет страну и формирует</a:t>
                      </a:r>
                    </a:p>
                    <a:p>
                      <a:r>
                        <a:rPr lang="ru-RU" dirty="0" smtClean="0"/>
                        <a:t>чувство гордости.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Большие события представляют угрозу безопасности - из-за международного телевизионного освещения они - главные террористические цели.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Это дает толчок для строительства спортивных сооружений и других объектов.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Если событие прошло не очень хорошо, страдает имидж страны. Страна будет</a:t>
                      </a:r>
                    </a:p>
                    <a:p>
                      <a:r>
                        <a:rPr lang="ru-RU" dirty="0" smtClean="0"/>
                        <a:t>иметь трудности с привлечением других событий.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Событие может принести доход через</a:t>
                      </a:r>
                    </a:p>
                    <a:p>
                      <a:r>
                        <a:rPr lang="ru-RU" dirty="0" smtClean="0"/>
                        <a:t>продажу радио и телевизионных прав, билетов и товаров, а также расходы</a:t>
                      </a:r>
                    </a:p>
                    <a:p>
                      <a:r>
                        <a:rPr lang="ru-RU" dirty="0" smtClean="0"/>
                        <a:t>в отелях, ресторанах и т. 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640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49006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Выгоды и затраты Олимпийских игр в Лондоне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6048672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Олимпийские игры 2012 года в Лондоне и </a:t>
            </a:r>
            <a:r>
              <a:rPr lang="ru-RU" dirty="0" err="1" smtClean="0"/>
              <a:t>Паралимпийские</a:t>
            </a:r>
            <a:r>
              <a:rPr lang="ru-RU" dirty="0" smtClean="0"/>
              <a:t> игры считались очень успешными по разным причинам. Игры привлекли всемирную аудиторию и помогли восстановить один из самых бедных районов Лондона. Благодаря Играм создано около 12 000 новых рабочих мест, до 17 млрд фунтов стерлингов было потрачено на модернизацию инфраструктуры и 2800 новых домов были построены. Игры были основным фактором снижения на 1,2 % в Лондоне уровня безработицы в начале 2012 года. Более 46 000 человек работали в Олимпийском парке и Олимпийской деревне, более 10 % из которых ранее были зарегистрированы как безработные.</a:t>
            </a:r>
          </a:p>
          <a:p>
            <a:r>
              <a:rPr lang="ru-RU" dirty="0" smtClean="0"/>
              <a:t>Игры способствовали развитию в Ист-Энде Лондона - строительство </a:t>
            </a:r>
            <a:r>
              <a:rPr lang="ru-RU" dirty="0" err="1" smtClean="0"/>
              <a:t>Вестсельд</a:t>
            </a:r>
            <a:r>
              <a:rPr lang="ru-RU" dirty="0" smtClean="0"/>
              <a:t> торгового центра, в котором работают безработные из Ист-Энда. В преддверии игр, женщины и черные, азиатские и этнические меньшинства  нашли работу в строительстве. Проект «Женщины в строительстве», финансируемым лондонским девелопером реализуется во время подготовки к олимпиаде и позволяет трудоустроить 266 женщин. </a:t>
            </a:r>
          </a:p>
          <a:p>
            <a:r>
              <a:rPr lang="ru-RU" dirty="0" smtClean="0"/>
              <a:t>Правительство Великобритании инвестировало 30 миллионов фунтов стерлингов в строительство Олимпийского парка Королевы Елизаветы,  который включает в себя жилье, новые школы, санатории, бизнес-пространство и спортивные объекты. Это включает в себя строительство 2800 квартир , 11 000 резиденций, треть из которых будет относится к категории доступное жилье.</a:t>
            </a:r>
          </a:p>
          <a:p>
            <a:r>
              <a:rPr lang="ru-RU" dirty="0" smtClean="0"/>
              <a:t>Транспорт для Лондона инвестировал £ 6,5 млн. в транспортную инфраструктуру при подготовке к Играм 2012 года. Десять железнодорожных линий и 30 новых мостов теперь соединяют лондонские сообщества. Было потрачено 10 миллионов фунтов стерлингов на модернизацию пешеходных велосипедных маршрутов.</a:t>
            </a:r>
          </a:p>
          <a:p>
            <a:r>
              <a:rPr lang="ru-RU" dirty="0" smtClean="0"/>
              <a:t>Более чем 90 % отходов сноса было переработано и 62 % эксплуатационных отходов были повторно использованы, переработаны или компостированы. </a:t>
            </a:r>
          </a:p>
          <a:p>
            <a:r>
              <a:rPr lang="ru-RU" dirty="0" smtClean="0"/>
              <a:t>Для поощрения  биоразнообразия 300 000 растений было посажено в Олимпийском Парке на водно-болотных угодьях. Кроме того, более 1000 новых деревьев были посажены в Восточном Лондоне.</a:t>
            </a:r>
          </a:p>
          <a:p>
            <a:r>
              <a:rPr lang="ru-RU" dirty="0" smtClean="0"/>
              <a:t>Тем не менее, было много людей, которые не были довольны играми. Игры стоили около 11 миллиардов фунтов стерлингов (плюс стоимость инфраструктуры разработки) и получил лотерейное финансирование £ 675 миллионов, которые могли бы использоваться в другом месте. Некоторые люди и предприятия были насильственно переселены. Лондон и Юго-Восток получил основную часть средств, что вызвало растущее неравенство между этими областями и остальной частью страны.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157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3933056"/>
            <a:ext cx="4320480" cy="2808312"/>
          </a:xfrm>
        </p:spPr>
        <p:txBody>
          <a:bodyPr>
            <a:noAutofit/>
          </a:bodyPr>
          <a:lstStyle/>
          <a:p>
            <a:r>
              <a:rPr lang="ru-RU" sz="1400" dirty="0" smtClean="0"/>
              <a:t>Игры вызвали много изменений. Кроме упомянутого доступного жилья в Олимпийском парке, в июле 2013 г. </a:t>
            </a:r>
            <a:r>
              <a:rPr lang="en-US" sz="1400" dirty="0" smtClean="0"/>
              <a:t>Copper Box </a:t>
            </a:r>
            <a:r>
              <a:rPr lang="ru-RU" sz="1400" dirty="0" smtClean="0"/>
              <a:t>был открыт как местный центр отдыха. Весной 2014 г. </a:t>
            </a:r>
            <a:r>
              <a:rPr lang="ru-RU" sz="1400" dirty="0" err="1" smtClean="0"/>
              <a:t>Аквацентр</a:t>
            </a:r>
            <a:r>
              <a:rPr lang="ru-RU" sz="1400" dirty="0" smtClean="0"/>
              <a:t> открылся как местный бассейн. Транспортная инфраструктура продолжает улучшаться - в 2017 году </a:t>
            </a:r>
            <a:r>
              <a:rPr lang="ru-RU" sz="1400" dirty="0" err="1" smtClean="0"/>
              <a:t>Crossrail</a:t>
            </a:r>
            <a:r>
              <a:rPr lang="ru-RU" sz="1400" dirty="0" smtClean="0"/>
              <a:t> открыт в </a:t>
            </a:r>
            <a:r>
              <a:rPr lang="ru-RU" sz="1400" dirty="0" err="1" smtClean="0"/>
              <a:t>Стратфорде</a:t>
            </a:r>
            <a:r>
              <a:rPr lang="ru-RU" sz="1400" dirty="0" smtClean="0"/>
              <a:t>  к началу Всемирного чемпионата по легкой атлетике. Еще 7000 квартир могут быть построены к 2035 году. В 2016 году футбольный клуб Вест </a:t>
            </a:r>
            <a:r>
              <a:rPr lang="ru-RU" sz="1400" dirty="0" err="1" smtClean="0"/>
              <a:t>Хэм</a:t>
            </a:r>
            <a:r>
              <a:rPr lang="ru-RU" sz="1400" dirty="0" smtClean="0"/>
              <a:t> Юнайтед переехал на олимпийский стадион, а в 2017 г. </a:t>
            </a:r>
            <a:r>
              <a:rPr lang="ru-RU" sz="1400" dirty="0" err="1" smtClean="0"/>
              <a:t>медиацентр</a:t>
            </a:r>
            <a:r>
              <a:rPr lang="ru-RU" sz="1400" dirty="0" smtClean="0"/>
              <a:t> вновь открылся как «</a:t>
            </a:r>
            <a:r>
              <a:rPr lang="en-US" sz="1400" dirty="0" smtClean="0"/>
              <a:t>Here East</a:t>
            </a:r>
            <a:r>
              <a:rPr lang="ru-RU" sz="1400" dirty="0" smtClean="0"/>
              <a:t>» как </a:t>
            </a:r>
            <a:r>
              <a:rPr lang="ru-RU" sz="1400" dirty="0" err="1" smtClean="0"/>
              <a:t>хаб</a:t>
            </a:r>
            <a:r>
              <a:rPr lang="ru-RU" sz="1400" dirty="0" smtClean="0"/>
              <a:t> технологических </a:t>
            </a:r>
            <a:r>
              <a:rPr lang="ru-RU" sz="1400" dirty="0" err="1" smtClean="0"/>
              <a:t>стратапов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16632"/>
            <a:ext cx="4316288" cy="6552728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/>
              <a:t>Оценивая наследие</a:t>
            </a:r>
          </a:p>
          <a:p>
            <a:r>
              <a:rPr lang="ru-RU" dirty="0" smtClean="0"/>
              <a:t>Основными целями проведения Игр были</a:t>
            </a:r>
          </a:p>
          <a:p>
            <a:r>
              <a:rPr lang="ru-RU" dirty="0" smtClean="0"/>
              <a:t>Строительство новых спортивных сооружений и инфраструктуры, чтобы провести успешные игры и  сделать объекты доступными для использования после игр. </a:t>
            </a:r>
          </a:p>
          <a:p>
            <a:r>
              <a:rPr lang="ru-RU" dirty="0" smtClean="0"/>
              <a:t>Другая цель была в привлечении молодежи к спорту. Эта цель не была достигнута: согласно Спорт Англия, количество британцев, занимающихся спортом  как минимум раз в неделю сократилось на 200 000 чел. между 2012 и 2014 годами. Отчасти это связано с сокращением правительственных дотаций для спортивных центров.</a:t>
            </a:r>
          </a:p>
          <a:p>
            <a:r>
              <a:rPr lang="ru-RU" dirty="0" smtClean="0"/>
              <a:t>После Олимпийских игр 2012 года организаторы заявили, что хотят еще лучшего выступления британских спортсменов в 2016 году и британское правительство предоставило дополнительно 1 миллиард фунтов на развитие элитного спорта, модернизацию существующей инфраструктуры, создание новых спортивных сооружений и расширение участия в спорте, в частности в олимпийских видах.</a:t>
            </a:r>
          </a:p>
          <a:p>
            <a:r>
              <a:rPr lang="ru-RU" dirty="0" smtClean="0"/>
              <a:t>Однако фокус на элитном спорте не означает развитие местного участия.</a:t>
            </a:r>
          </a:p>
          <a:p>
            <a:r>
              <a:rPr lang="ru-RU" dirty="0" smtClean="0"/>
              <a:t>Промышленный и туристический секторы, как ожидается, продолжат расти в ближайшие годы. Тем не менее Восточный Лондон по сравнению с богатым Западным Лондоном, до сих пор остается бедным. Требуется гораздо более длительный срок, чтобы изменить относительное неравенство в Лондоне. </a:t>
            </a:r>
          </a:p>
          <a:p>
            <a:r>
              <a:rPr lang="ru-RU" dirty="0" smtClean="0"/>
              <a:t>Список ожидания на социальное жилье в </a:t>
            </a:r>
            <a:r>
              <a:rPr lang="ru-RU" dirty="0" err="1" smtClean="0"/>
              <a:t>Tower</a:t>
            </a:r>
            <a:r>
              <a:rPr lang="ru-RU" dirty="0" smtClean="0"/>
              <a:t> </a:t>
            </a:r>
            <a:r>
              <a:rPr lang="ru-RU" dirty="0" err="1" smtClean="0"/>
              <a:t>Hamlets</a:t>
            </a:r>
            <a:r>
              <a:rPr lang="ru-RU" dirty="0" smtClean="0"/>
              <a:t> составляет 22000. Многие из жилищных проектов являются частными - только 28 % предназначены для  «доступного жилья».</a:t>
            </a:r>
          </a:p>
          <a:p>
            <a:r>
              <a:rPr lang="ru-RU" dirty="0" smtClean="0"/>
              <a:t>Хотя уровень безработицы упал в </a:t>
            </a:r>
            <a:r>
              <a:rPr lang="ru-RU" dirty="0" err="1" smtClean="0"/>
              <a:t>Ньюхэме</a:t>
            </a:r>
            <a:r>
              <a:rPr lang="ru-RU" dirty="0" smtClean="0"/>
              <a:t> и Тауэр </a:t>
            </a:r>
            <a:r>
              <a:rPr lang="ru-RU" dirty="0" err="1" smtClean="0"/>
              <a:t>Хэмлетс</a:t>
            </a:r>
            <a:r>
              <a:rPr lang="ru-RU" dirty="0" smtClean="0"/>
              <a:t>, он все еще выше, чем в среднем в Лондоне.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38000" r="75006" b="31446"/>
          <a:stretch/>
        </p:blipFill>
        <p:spPr bwMode="auto">
          <a:xfrm>
            <a:off x="323528" y="23354"/>
            <a:ext cx="3888432" cy="385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266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туризмом в будущем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905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Неустойчивый туристический рост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512" y="692696"/>
            <a:ext cx="9180512" cy="6165304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Концепция устойчивого туризма использует идею емкости. Туристическую емкость можно представить в 3 измерениях:</a:t>
            </a:r>
          </a:p>
          <a:p>
            <a:r>
              <a:rPr lang="ru-RU" dirty="0" smtClean="0"/>
              <a:t>● физическая емкость, которая является мерой физического  пространства, например количество мест на парковке</a:t>
            </a:r>
          </a:p>
          <a:p>
            <a:r>
              <a:rPr lang="ru-RU" dirty="0" smtClean="0"/>
              <a:t>● экологическая емкость – способность окружающей среды выдержать ущерб от туристов</a:t>
            </a:r>
          </a:p>
          <a:p>
            <a:r>
              <a:rPr lang="ru-RU" dirty="0" smtClean="0"/>
              <a:t>● способность восприятия - уровень скопления людей, который они готовы терпеть, прежде чем решить, что местоположение слишком многолюдно.</a:t>
            </a:r>
          </a:p>
          <a:p>
            <a:endParaRPr lang="ru-RU" dirty="0" smtClean="0"/>
          </a:p>
          <a:p>
            <a:r>
              <a:rPr lang="ru-RU" b="1" dirty="0" smtClean="0"/>
              <a:t>Туризм в Венеции - городская «горячая точка»</a:t>
            </a:r>
          </a:p>
          <a:p>
            <a:r>
              <a:rPr lang="ru-RU" dirty="0" smtClean="0"/>
              <a:t>Исторический центр Венеции состоит из 700 га со зданиями, защищенными от изменений государственным законодательством. В Венеции существует конфликт интересов между занятыми в туризме (и теми, кто стремится увеличить количество туристов) и теми, кто не занят в туристической индустрии (и кто хочет снизить количество посетителей). Оптимальная емкость для Венеции - 9 780 туристов, проживающие в гостинице, 1460 туристов, </a:t>
            </a:r>
            <a:r>
              <a:rPr lang="ru-RU" b="1" dirty="0" smtClean="0"/>
              <a:t>не</a:t>
            </a:r>
            <a:r>
              <a:rPr lang="ru-RU" dirty="0" smtClean="0"/>
              <a:t> проживающих в гостиницах, и 10 857 однодневных экскурсий на ежедневной основе. Это дает годовой итог более 8 миллионов человек. Это на 25 % больше, чем число туристов, фактически прибывающих в Венецию. Тем не менее, это не вся картина.  Есть четкие сезонные колебания с увеличением числа посетителей летом и в выходные дни. Исследования показали, что в среднем 37 500 человек посещает Венецию ежедневно в августе (при максимальном значении в 25 000).</a:t>
            </a:r>
            <a:r>
              <a:rPr lang="ru-RU" dirty="0" smtClean="0"/>
              <a:t>  В 2000 году пропускная способность в 25 000 посетителей была превышена в более чем 200 дней и в 7 дней число посетителей превысило 100 000.</a:t>
            </a:r>
          </a:p>
          <a:p>
            <a:endParaRPr lang="ru-RU" dirty="0" smtClean="0"/>
          </a:p>
          <a:p>
            <a:r>
              <a:rPr lang="ru-RU" dirty="0" smtClean="0"/>
              <a:t>Есть важные последствия для окружающей среды и долгосрочных эффектов, если туристическая емкость превышена. Негативные внешние эффекты перенаселения </a:t>
            </a:r>
            <a:r>
              <a:rPr lang="ru-RU" dirty="0" err="1" smtClean="0"/>
              <a:t>стагнируют</a:t>
            </a:r>
            <a:r>
              <a:rPr lang="ru-RU" dirty="0" smtClean="0"/>
              <a:t> экономику и общество через конкуренцию за скудные ресурсы. Однодневная поездка становится все более важной, в то время как жилой туризм становится менее важным. Были жалобы от местных жителей на туристов, которые спят на мостах, воруют гондолы для ночных прогулок, плавают в каналах, покрывают церкви </a:t>
            </a:r>
            <a:r>
              <a:rPr lang="ru-RU" dirty="0" err="1" smtClean="0"/>
              <a:t>графити</a:t>
            </a:r>
            <a:r>
              <a:rPr lang="ru-RU" dirty="0" smtClean="0"/>
              <a:t>, и даже готовят на Площади Святого Марка. Таким образом, местные выгоды от туризма уменьшаются.</a:t>
            </a:r>
          </a:p>
          <a:p>
            <a:endParaRPr lang="ru-RU" dirty="0" smtClean="0"/>
          </a:p>
          <a:p>
            <a:r>
              <a:rPr lang="ru-RU" dirty="0" smtClean="0"/>
              <a:t>Был принят ряд мер для контроля посещений в Венеции:</a:t>
            </a:r>
          </a:p>
          <a:p>
            <a:r>
              <a:rPr lang="ru-RU" dirty="0" smtClean="0"/>
              <a:t>отказ в доступе в город несанкционированным туристическим автобусам через главный автовокзал</a:t>
            </a:r>
          </a:p>
          <a:p>
            <a:r>
              <a:rPr lang="ru-RU" dirty="0" smtClean="0"/>
              <a:t>строительство ворот по всему городу и взимание платы за вход.</a:t>
            </a:r>
          </a:p>
          <a:p>
            <a:endParaRPr lang="ru-RU" dirty="0" smtClean="0"/>
          </a:p>
          <a:p>
            <a:r>
              <a:rPr lang="ru-RU" dirty="0" smtClean="0"/>
              <a:t>Местное население упало с 120 000 в 1960-х годах до 55 000 в 2015 году. С 2000 года в Венеции растет число круизных лайнеров. В 2015 году пришвартовано более 650 судов, в результате чего Венецию посетило 2,2 миллиона пассажиров. За тот же период стоимость туризма в Венеция сократилась на 300 миллионов евро. Пассажиры круиза не останавливаются в отелях, как правило, они не едят большую еду в Венеции, и часто они имеют собственного гида. Чрезмерное количество однодневных экскурсий также привело к ухудшению качества туристических услуг.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45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ÐµÐ¾ÑÐµÐ²Ð¸Ð´Ð½Ð°Ñ ÐÐµÐ½ÐµÑ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" y="1700808"/>
            <a:ext cx="907300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90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Туризм в сельской местности - </a:t>
            </a:r>
            <a:r>
              <a:rPr lang="ru-RU" b="1" dirty="0" err="1" smtClean="0"/>
              <a:t>Brecon</a:t>
            </a:r>
            <a:r>
              <a:rPr lang="ru-RU" b="1" dirty="0" smtClean="0"/>
              <a:t> </a:t>
            </a:r>
            <a:r>
              <a:rPr lang="ru-RU" b="1" dirty="0" err="1" smtClean="0"/>
              <a:t>Beacons</a:t>
            </a:r>
            <a:r>
              <a:rPr lang="ru-RU" b="1" dirty="0" smtClean="0"/>
              <a:t>, Уэльс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54461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Национальный парк </a:t>
            </a:r>
            <a:r>
              <a:rPr lang="ru-RU" dirty="0" err="1" smtClean="0"/>
              <a:t>Брекон-Биконс</a:t>
            </a:r>
            <a:r>
              <a:rPr lang="ru-RU" dirty="0" smtClean="0"/>
              <a:t> расположен на юге Уэльса и является одним из ближайших национальных парков для людей, живущих в таких городах, как Лондон, Бирмингем и Бристоль.</a:t>
            </a:r>
          </a:p>
          <a:p>
            <a:r>
              <a:rPr lang="ru-RU" b="1" dirty="0" smtClean="0"/>
              <a:t>Долина </a:t>
            </a:r>
            <a:r>
              <a:rPr lang="ru-RU" b="1" dirty="0" err="1" smtClean="0"/>
              <a:t>Ллантони</a:t>
            </a:r>
            <a:r>
              <a:rPr lang="ru-RU" b="1" dirty="0" smtClean="0"/>
              <a:t> - это микрокосм всего, что плохо в отношении туристов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Они приносят мало или не приносят пользу в область, но они вызывают разрушение, раздражение и проблемы. Фермерам иногда трудно перемещать животных и большие машины, так как туристы блокируют дороги, из-за медленно движущихся путешественников на пони и зевак.  Для туриста поездка - это просто приятный драйв, и они мало или вообще не понимают местное сообщество, ландшафт или наследие, по которому они путешествуют.</a:t>
            </a:r>
          </a:p>
          <a:p>
            <a:r>
              <a:rPr lang="ru-RU" dirty="0" smtClean="0"/>
              <a:t>Тем не менее, можно интегрировать местные сообщества в туризм.</a:t>
            </a:r>
          </a:p>
          <a:p>
            <a:r>
              <a:rPr lang="ru-RU" dirty="0" smtClean="0"/>
              <a:t>Одной из попыток привлечь местное сообщество к туризму является Южное </a:t>
            </a:r>
            <a:r>
              <a:rPr lang="ru-RU" dirty="0" err="1" smtClean="0"/>
              <a:t>Пембрукширское</a:t>
            </a:r>
            <a:r>
              <a:rPr lang="ru-RU" dirty="0" smtClean="0"/>
              <a:t> партнерство действий с сельскими общинами (SPARC). Один план действий SPARC улучшил инфраструктуру, пешеходные дорожки и маршруты, которые связывают туристические сайты. Жители становятся вовлеченными в туризм события во многих отношениях:</a:t>
            </a:r>
          </a:p>
          <a:p>
            <a:r>
              <a:rPr lang="ru-RU" dirty="0" smtClean="0"/>
              <a:t>● местные продукты используются везде, где это возможно</a:t>
            </a:r>
          </a:p>
          <a:p>
            <a:r>
              <a:rPr lang="ru-RU" dirty="0" smtClean="0"/>
              <a:t>● большинство посетителей остаются в апартаментах, принадлежащим и управляемым местными</a:t>
            </a:r>
          </a:p>
          <a:p>
            <a:r>
              <a:rPr lang="ru-RU" dirty="0" smtClean="0"/>
              <a:t>● сфера услуг находится в местной собственности</a:t>
            </a:r>
          </a:p>
          <a:p>
            <a:r>
              <a:rPr lang="ru-RU" dirty="0" smtClean="0"/>
              <a:t>● местным производителям рекомендуется использовать туристический рынок для</a:t>
            </a:r>
          </a:p>
          <a:p>
            <a:r>
              <a:rPr lang="ru-RU" dirty="0" smtClean="0"/>
              <a:t>подарок, сувениров, поделок и других проектов.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9267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320536"/>
              </p:ext>
            </p:extLst>
          </p:nvPr>
        </p:nvGraphicFramePr>
        <p:xfrm>
          <a:off x="107504" y="116632"/>
          <a:ext cx="8928993" cy="677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1"/>
                <a:gridCol w="2496277"/>
                <a:gridCol w="345638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Стрессовая деятельность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Стресс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Первичная реакция </a:t>
                      </a:r>
                      <a:r>
                        <a:rPr lang="ru-RU" dirty="0" err="1" smtClean="0"/>
                        <a:t>окр.среды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Постоянное преобразование </a:t>
                      </a:r>
                      <a:r>
                        <a:rPr lang="ru-RU" sz="1400" dirty="0" err="1" smtClean="0"/>
                        <a:t>окр.ср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r>
                        <a:rPr lang="ru-RU" sz="1400" dirty="0" smtClean="0"/>
                        <a:t>1 Основная строительная деятельность:</a:t>
                      </a:r>
                    </a:p>
                    <a:p>
                      <a:r>
                        <a:rPr lang="ru-RU" sz="1400" dirty="0" smtClean="0"/>
                        <a:t>• городская экспансия</a:t>
                      </a:r>
                    </a:p>
                    <a:p>
                      <a:r>
                        <a:rPr lang="ru-RU" sz="1400" dirty="0" smtClean="0"/>
                        <a:t>• транспортная сеть</a:t>
                      </a:r>
                    </a:p>
                    <a:p>
                      <a:r>
                        <a:rPr lang="ru-RU" sz="1400" dirty="0" smtClean="0"/>
                        <a:t>• туристические объекты</a:t>
                      </a:r>
                    </a:p>
                    <a:p>
                      <a:r>
                        <a:rPr lang="ru-RU" sz="1400" dirty="0" smtClean="0"/>
                        <a:t>• пляжи, подъемники</a:t>
                      </a:r>
                    </a:p>
                    <a:p>
                      <a:r>
                        <a:rPr lang="ru-RU" sz="1400" dirty="0" smtClean="0"/>
                        <a:t>2 Изменения в землепользовании:</a:t>
                      </a:r>
                    </a:p>
                    <a:p>
                      <a:r>
                        <a:rPr lang="ru-RU" sz="1400" dirty="0" smtClean="0"/>
                        <a:t>• расширение рекреационных земель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Преобразование местной </a:t>
                      </a:r>
                      <a:r>
                        <a:rPr lang="ru-RU" sz="1600" dirty="0" err="1" smtClean="0"/>
                        <a:t>окр</a:t>
                      </a:r>
                      <a:r>
                        <a:rPr lang="ru-RU" sz="1600" dirty="0" smtClean="0"/>
                        <a:t>. среды</a:t>
                      </a:r>
                    </a:p>
                    <a:p>
                      <a:r>
                        <a:rPr lang="ru-RU" sz="1600" dirty="0" smtClean="0"/>
                        <a:t>Распространение застроенных пространств</a:t>
                      </a:r>
                    </a:p>
                    <a:p>
                      <a:r>
                        <a:rPr lang="ru-RU" sz="1600" dirty="0" smtClean="0"/>
                        <a:t>Изъятие</a:t>
                      </a:r>
                      <a:r>
                        <a:rPr lang="ru-RU" sz="1600" baseline="0" dirty="0" smtClean="0"/>
                        <a:t> с/х угодий из оборота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Изменения местообитаний</a:t>
                      </a:r>
                    </a:p>
                    <a:p>
                      <a:r>
                        <a:rPr lang="ru-RU" sz="1600" dirty="0" smtClean="0"/>
                        <a:t>Изменения в популяциях</a:t>
                      </a:r>
                    </a:p>
                    <a:p>
                      <a:r>
                        <a:rPr lang="ru-RU" sz="1600" dirty="0" smtClean="0"/>
                        <a:t>Изменение</a:t>
                      </a:r>
                      <a:r>
                        <a:rPr lang="ru-RU" sz="1600" baseline="0" dirty="0" smtClean="0"/>
                        <a:t> в состоянии здоровья человека</a:t>
                      </a:r>
                    </a:p>
                    <a:p>
                      <a:r>
                        <a:rPr lang="ru-RU" sz="1600" baseline="0" dirty="0" smtClean="0"/>
                        <a:t>Изменение визуального качества среды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Образование отходов:</a:t>
                      </a:r>
                    </a:p>
                    <a:p>
                      <a:r>
                        <a:rPr lang="ru-RU" sz="1600" dirty="0" smtClean="0"/>
                        <a:t>• туризм, отдых и досуг</a:t>
                      </a:r>
                    </a:p>
                    <a:p>
                      <a:r>
                        <a:rPr lang="ru-RU" sz="1600" dirty="0" smtClean="0"/>
                        <a:t>• транспорт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Загрязняющие нагрузки:</a:t>
                      </a:r>
                    </a:p>
                    <a:p>
                      <a:r>
                        <a:rPr lang="ru-RU" sz="1600" dirty="0" smtClean="0"/>
                        <a:t>• выбросы</a:t>
                      </a:r>
                    </a:p>
                    <a:p>
                      <a:r>
                        <a:rPr lang="ru-RU" sz="1600" dirty="0" smtClean="0"/>
                        <a:t>• сбросы</a:t>
                      </a:r>
                    </a:p>
                    <a:p>
                      <a:r>
                        <a:rPr lang="ru-RU" sz="1600" dirty="0" smtClean="0"/>
                        <a:t>• удаление твердых отходов</a:t>
                      </a:r>
                    </a:p>
                    <a:p>
                      <a:r>
                        <a:rPr lang="ru-RU" sz="1600" dirty="0" smtClean="0"/>
                        <a:t>• шум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Изменение качества окружающей среды:</a:t>
                      </a:r>
                    </a:p>
                    <a:p>
                      <a:r>
                        <a:rPr lang="ru-RU" sz="1600" dirty="0" smtClean="0"/>
                        <a:t>• воздуха</a:t>
                      </a:r>
                    </a:p>
                    <a:p>
                      <a:r>
                        <a:rPr lang="ru-RU" sz="1600" dirty="0" smtClean="0"/>
                        <a:t>• воды</a:t>
                      </a:r>
                    </a:p>
                    <a:p>
                      <a:r>
                        <a:rPr lang="ru-RU" sz="1600" dirty="0" smtClean="0"/>
                        <a:t>• почвы</a:t>
                      </a:r>
                    </a:p>
                    <a:p>
                      <a:r>
                        <a:rPr lang="ru-RU" sz="1600" dirty="0" smtClean="0"/>
                        <a:t>Здоровье организмов</a:t>
                      </a:r>
                    </a:p>
                    <a:p>
                      <a:r>
                        <a:rPr lang="ru-RU" sz="1600" dirty="0" smtClean="0"/>
                        <a:t>Здоровье людей</a:t>
                      </a:r>
                      <a:endParaRPr lang="ru-RU" sz="1600" dirty="0"/>
                    </a:p>
                  </a:txBody>
                  <a:tcPr/>
                </a:tc>
              </a:tr>
              <a:tr h="39964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Туристическая деятельность:</a:t>
                      </a:r>
                    </a:p>
                    <a:p>
                      <a:r>
                        <a:rPr lang="ru-RU" sz="1600" dirty="0" smtClean="0"/>
                        <a:t>• катание  на лыжах</a:t>
                      </a:r>
                    </a:p>
                    <a:p>
                      <a:r>
                        <a:rPr lang="ru-RU" sz="1600" dirty="0" smtClean="0"/>
                        <a:t>• ходьба</a:t>
                      </a:r>
                    </a:p>
                    <a:p>
                      <a:r>
                        <a:rPr lang="ru-RU" sz="1600" dirty="0" smtClean="0"/>
                        <a:t>• охота</a:t>
                      </a:r>
                    </a:p>
                    <a:p>
                      <a:r>
                        <a:rPr lang="ru-RU" sz="1600" dirty="0" smtClean="0"/>
                        <a:t>• велосипедная езда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Вытаптывание</a:t>
                      </a:r>
                      <a:r>
                        <a:rPr lang="ru-RU" sz="1600" dirty="0" smtClean="0"/>
                        <a:t> растительности</a:t>
                      </a:r>
                    </a:p>
                    <a:p>
                      <a:r>
                        <a:rPr lang="ru-RU" sz="1600" dirty="0" smtClean="0"/>
                        <a:t>и почвы</a:t>
                      </a:r>
                    </a:p>
                    <a:p>
                      <a:r>
                        <a:rPr lang="ru-RU" sz="1600" dirty="0" smtClean="0"/>
                        <a:t>Уничтожение видов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Изменение среды обитания</a:t>
                      </a:r>
                    </a:p>
                    <a:p>
                      <a:r>
                        <a:rPr lang="ru-RU" sz="1600" dirty="0" smtClean="0"/>
                        <a:t>Изменение в популяции видов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Влияние на динамику населения:</a:t>
                      </a:r>
                    </a:p>
                    <a:p>
                      <a:r>
                        <a:rPr lang="ru-RU" sz="1600" dirty="0" smtClean="0"/>
                        <a:t>• рост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Плотность населения</a:t>
                      </a:r>
                    </a:p>
                    <a:p>
                      <a:r>
                        <a:rPr lang="ru-RU" sz="1600" dirty="0" smtClean="0"/>
                        <a:t>(Сезонный)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Перегруженность</a:t>
                      </a:r>
                    </a:p>
                    <a:p>
                      <a:r>
                        <a:rPr lang="ru-RU" sz="1600" dirty="0" smtClean="0"/>
                        <a:t>Спрос на природные ресурсы:</a:t>
                      </a:r>
                    </a:p>
                    <a:p>
                      <a:r>
                        <a:rPr lang="ru-RU" sz="1600" dirty="0" smtClean="0"/>
                        <a:t>• земля и вода</a:t>
                      </a:r>
                    </a:p>
                    <a:p>
                      <a:r>
                        <a:rPr lang="ru-RU" sz="1600" dirty="0" smtClean="0"/>
                        <a:t>• энергия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405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Устойчивый 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046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Устойчивое развитие определяется как развитие, которое удовлетворяет потребности настоящего без ущерба для способности будущих поколений удовлетворять свои потребности. Поэтому устойчивый туризм должен:</a:t>
            </a:r>
          </a:p>
          <a:p>
            <a:r>
              <a:rPr lang="ru-RU" dirty="0" smtClean="0"/>
              <a:t>● обеспечить, чтобы возобновляемые источники не потреблялись со скоростью большей, чем скорость их естественного замещения</a:t>
            </a:r>
          </a:p>
          <a:p>
            <a:r>
              <a:rPr lang="ru-RU" dirty="0" smtClean="0"/>
              <a:t>● поддерживать биологическое разнообразие (биоразнообразие)</a:t>
            </a:r>
          </a:p>
          <a:p>
            <a:r>
              <a:rPr lang="ru-RU" dirty="0" smtClean="0"/>
              <a:t>● признать и оценить эстетическую привлекательность окружающей среды</a:t>
            </a:r>
          </a:p>
          <a:p>
            <a:r>
              <a:rPr lang="ru-RU" dirty="0" smtClean="0"/>
              <a:t>● уважать местные культуры, средства к существованию и обычаи</a:t>
            </a:r>
          </a:p>
          <a:p>
            <a:r>
              <a:rPr lang="ru-RU" dirty="0" smtClean="0"/>
              <a:t>● вовлекать местных жителей в процессы развития</a:t>
            </a:r>
          </a:p>
          <a:p>
            <a:r>
              <a:rPr lang="ru-RU" dirty="0" smtClean="0"/>
              <a:t>● способствовать справедливости в распределении расходов и выгод от туризма.</a:t>
            </a:r>
          </a:p>
        </p:txBody>
      </p:sp>
    </p:spTree>
    <p:extLst>
      <p:ext uri="{BB962C8B-B14F-4D97-AF65-F5344CB8AC3E}">
        <p14:creationId xmlns:p14="http://schemas.microsoft.com/office/powerpoint/2010/main" val="2648269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50405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Принципы устойчивого туризма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602128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Устойчивый туризм - это то, что:</a:t>
            </a:r>
          </a:p>
          <a:p>
            <a:r>
              <a:rPr lang="ru-RU" dirty="0" smtClean="0"/>
              <a:t>● работает в естественных условиях для регенерации и будущей продуктивности природных ресурсов</a:t>
            </a:r>
          </a:p>
          <a:p>
            <a:r>
              <a:rPr lang="ru-RU" dirty="0" smtClean="0"/>
              <a:t>● признает вклад людей в сообщества, обычаи и образ жизни, связанный с туризмом</a:t>
            </a:r>
          </a:p>
          <a:p>
            <a:r>
              <a:rPr lang="ru-RU" dirty="0" smtClean="0"/>
              <a:t>● признает, что люди должны иметь равную долю в экономических преимуществ туризма.</a:t>
            </a:r>
          </a:p>
          <a:p>
            <a:endParaRPr lang="ru-RU" dirty="0" smtClean="0"/>
          </a:p>
          <a:p>
            <a:r>
              <a:rPr lang="ru-RU" dirty="0" smtClean="0"/>
              <a:t>Это влечет за собой:</a:t>
            </a:r>
          </a:p>
          <a:p>
            <a:r>
              <a:rPr lang="ru-RU" dirty="0" smtClean="0"/>
              <a:t>● устойчивое использование ресурсов - устойчивое использование природных ресурсов, социальные и культурные ресурсы имеют решающее значение </a:t>
            </a:r>
          </a:p>
          <a:p>
            <a:r>
              <a:rPr lang="ru-RU" dirty="0" smtClean="0"/>
              <a:t>● сокращение чрезмерного потребления и отходов - это позволяет избежать затрат на восстановление долгосрочного ущерба окружающей среде и способствует качеству туризма</a:t>
            </a:r>
          </a:p>
          <a:p>
            <a:r>
              <a:rPr lang="ru-RU" dirty="0" smtClean="0"/>
              <a:t>● поддерживает биоразнообразие - поддерживает и продвигает природные, социальные и культурные различия имеют важное значение для долгосрочного устойчивого туризма и создает устойчивую базу для промышленности</a:t>
            </a:r>
          </a:p>
          <a:p>
            <a:r>
              <a:rPr lang="ru-RU" dirty="0" smtClean="0"/>
              <a:t>● поддержка местной экономики - туризм, который поддерживает широкий спектр местной экономической деятельности и избегает ущерба окружающей среде</a:t>
            </a:r>
          </a:p>
          <a:p>
            <a:r>
              <a:rPr lang="ru-RU" dirty="0" smtClean="0"/>
              <a:t>● привлечение местных сообществ - полное вовлечение местных сообщества в сферу туризма не только приносит пользу им, но и в целом </a:t>
            </a:r>
            <a:r>
              <a:rPr lang="ru-RU" dirty="0" err="1" smtClean="0"/>
              <a:t>окр</a:t>
            </a:r>
            <a:r>
              <a:rPr lang="ru-RU" dirty="0" smtClean="0"/>
              <a:t>. среде, а также улучшает качество туризма </a:t>
            </a:r>
          </a:p>
          <a:p>
            <a:r>
              <a:rPr lang="ru-RU" dirty="0" smtClean="0"/>
              <a:t>● обучение персонала - обучение персонала, которое интегрирует устойчивый туризм в методы работы наряду с набором местного персонала всех уровней улучшает качество туристического продукта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41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850106"/>
          </a:xfrm>
        </p:spPr>
        <p:txBody>
          <a:bodyPr>
            <a:noAutofit/>
          </a:bodyPr>
          <a:lstStyle/>
          <a:p>
            <a:r>
              <a:rPr lang="ru-RU" sz="3200" b="1" dirty="0"/>
              <a:t>Условия, необходимые для успешного развития туризма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32859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1. Природные – </a:t>
            </a:r>
            <a:r>
              <a:rPr lang="ru-RU" dirty="0"/>
              <a:t>природные богатства, доступные для туристов (географическое положение места отдыха, климат, флора, фауна, близость к воде, комфортные и привлекательные, красивые природные объекты и др</a:t>
            </a:r>
            <a:r>
              <a:rPr lang="ru-RU" dirty="0" smtClean="0"/>
              <a:t>.).</a:t>
            </a:r>
          </a:p>
          <a:p>
            <a:endParaRPr lang="ru-RU" dirty="0"/>
          </a:p>
          <a:p>
            <a:r>
              <a:rPr lang="ru-RU" b="1" dirty="0"/>
              <a:t>2. Социально-экономические – </a:t>
            </a:r>
            <a:r>
              <a:rPr lang="ru-RU" dirty="0"/>
              <a:t>развитие места отдыха (язык, экономический и культурный уровень развития страны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b="1" dirty="0"/>
              <a:t>3. Материальная база туристской индустрии</a:t>
            </a:r>
            <a:r>
              <a:rPr lang="ru-RU" dirty="0"/>
              <a:t> – основные наземные постройки для удовлетворения потребностей туристов с точки зрения удобств и эстетического восприятия (гостиницы, предприятия питания, досуга, спортивно-курортные сооружения и т. п.). Важными являются уровень комфорта, архитектурное решение объекта материальной базы, его соответствие культуре, окружающей архитектуре или природе, национальным особенностям, а также виду туризма (отдыху, спорту, деловой поездке и т. д.).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075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● ответственный маркетинг туризма - например, поощрение посещения туристов в низкий сезон, чтобы снизить пиковые нагрузки и сезонность</a:t>
            </a:r>
          </a:p>
          <a:p>
            <a:r>
              <a:rPr lang="ru-RU" dirty="0" smtClean="0"/>
              <a:t>● проведение исследований - постоянный мониторинг со стороны отрасли с использованием эффективного анализа и сбора данных </a:t>
            </a:r>
          </a:p>
          <a:p>
            <a:r>
              <a:rPr lang="ru-RU" dirty="0" smtClean="0"/>
              <a:t>● интеграция туризма в планирование </a:t>
            </a:r>
          </a:p>
          <a:p>
            <a:r>
              <a:rPr lang="ru-RU" dirty="0" smtClean="0"/>
              <a:t>● лучшее информационное обеспечение - предоставление туристам информации о туристических направлениях заранее и на месте, например, через центры для посетителей.</a:t>
            </a:r>
          </a:p>
          <a:p>
            <a:endParaRPr lang="ru-RU" dirty="0" smtClean="0"/>
          </a:p>
          <a:p>
            <a:r>
              <a:rPr lang="ru-RU" dirty="0" smtClean="0"/>
              <a:t>Основными целями устойчивого туризма являются:</a:t>
            </a:r>
          </a:p>
          <a:p>
            <a:r>
              <a:rPr lang="ru-RU" dirty="0" smtClean="0"/>
              <a:t>● качество окружающей среды</a:t>
            </a:r>
          </a:p>
          <a:p>
            <a:r>
              <a:rPr lang="ru-RU" dirty="0" smtClean="0"/>
              <a:t>● максимизация экономической выгоды.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951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Экотуризм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6165304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Экотуризм - это «зеленая» или «альтернативная» форма устойчивого туризма.</a:t>
            </a:r>
          </a:p>
          <a:p>
            <a:r>
              <a:rPr lang="ru-RU" dirty="0" smtClean="0"/>
              <a:t>Он обычно происходит в отдаленных районах, с низкой плотностью туристов. Работает на довольно базовом уровне. Экотуризм включает в себя туризм, который связан с экологией и экосистемами. </a:t>
            </a:r>
          </a:p>
          <a:p>
            <a:r>
              <a:rPr lang="ru-RU" dirty="0" smtClean="0"/>
              <a:t>К экотуризму относятся охотничьи угодья,  природные заповедники, коралловые рифы и лесопарки. Экотуризм  направлен на то, чтобы дать людям опыт общения с природой и показать им важность ее сохранения. Его характеристики включают в себя:</a:t>
            </a:r>
          </a:p>
          <a:p>
            <a:r>
              <a:rPr lang="ru-RU" dirty="0" smtClean="0"/>
              <a:t>● планирование и контроль туристических проектов, которые должны соответствовать местным условиям</a:t>
            </a:r>
          </a:p>
          <a:p>
            <a:r>
              <a:rPr lang="ru-RU" dirty="0" smtClean="0"/>
              <a:t>● расширение участия и контроля со стороны местных или региональных сообществ</a:t>
            </a:r>
          </a:p>
          <a:p>
            <a:r>
              <a:rPr lang="ru-RU" dirty="0" smtClean="0"/>
              <a:t>● соответствовать местным условиям</a:t>
            </a:r>
          </a:p>
          <a:p>
            <a:r>
              <a:rPr lang="ru-RU" dirty="0" smtClean="0"/>
              <a:t>● баланс между сохранением и развитием, между окружающей средой и экономикой.</a:t>
            </a:r>
          </a:p>
          <a:p>
            <a:endParaRPr lang="ru-RU" dirty="0" smtClean="0"/>
          </a:p>
          <a:p>
            <a:r>
              <a:rPr lang="ru-RU" dirty="0" smtClean="0"/>
              <a:t>Тем не менее, в районах, где происходит экотуризм, часто возникает конфликт между предоставлением полного спектра туристических услуг с сохранением ландшафта, растений и животных. Другой конфликт возникает, когда местные жители хотят использовать ресурс для собственной выгоды, а не для пользы охраны природы. </a:t>
            </a:r>
          </a:p>
          <a:p>
            <a:endParaRPr lang="ru-RU" dirty="0" smtClean="0"/>
          </a:p>
          <a:p>
            <a:r>
              <a:rPr lang="ru-RU" dirty="0" smtClean="0"/>
              <a:t>Экотуризм также называют </a:t>
            </a:r>
            <a:r>
              <a:rPr lang="ru-RU" dirty="0" err="1" smtClean="0"/>
              <a:t>эготуризмом</a:t>
            </a:r>
            <a:r>
              <a:rPr lang="ru-RU" dirty="0" smtClean="0"/>
              <a:t>. Критики утверждают, что </a:t>
            </a:r>
            <a:r>
              <a:rPr lang="ru-RU" dirty="0" err="1" smtClean="0"/>
              <a:t>экотуристы</a:t>
            </a:r>
            <a:r>
              <a:rPr lang="ru-RU" dirty="0" smtClean="0"/>
              <a:t> пытаются стать ближе к окружающей среде и, возможно, наносят гораздо больший ущерб, чем массовый туризм. Например, путешествующие автостопом считаются наибольшей угрозой местному туризма. Они мало вкладывают в местную экономику, но желают посетить все лучшие места. Туристы, путешествующие по неизбитым маршрутам, разрушают природную среду. Массовые туристы используют подготовленные маршруты, в итоге ущерб природе меньше.</a:t>
            </a:r>
          </a:p>
        </p:txBody>
      </p:sp>
    </p:spTree>
    <p:extLst>
      <p:ext uri="{BB962C8B-B14F-4D97-AF65-F5344CB8AC3E}">
        <p14:creationId xmlns:p14="http://schemas.microsoft.com/office/powerpoint/2010/main" val="3502861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Будущее туризма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8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9073008" cy="285726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Ожидается, что число иностранных туристов во всем мире увеличится на 3,3 % в год в период с 2010 по 2030 год, и достигнет 1,8 млрд. в 2030. Ожидается, что к 2030 году число прибывающих в новые пункты назначения увеличится в два раза быстрее, чем в развитых странах. Доля рынка развивающиеся экономики увеличится с 30 % в 1980 году до 45 % в 2014 году и, как ожидается, достигнет 57 % к 2030 году, что эквивалентно более 1 млрд международных туристических прибытий.</a:t>
            </a:r>
          </a:p>
          <a:p>
            <a:r>
              <a:rPr lang="ru-RU" b="1" dirty="0" smtClean="0"/>
              <a:t>Прогнозы</a:t>
            </a:r>
          </a:p>
          <a:p>
            <a:r>
              <a:rPr lang="ru-RU" dirty="0" smtClean="0"/>
              <a:t>Международные туристические прибытия в страны Азии с развивающейся экономикой, Латинской Америки, Центральной и Восточной Европы, Восточного Средиземноморья, Европы, Ближнего Востока и Африки будут расти на с удвоенной скоростью в продвинутых экономических направлениях. Следовательно, прибытие в страны с развивающейся экономикой, как ожидается, будет превышать прибытие в развитые страны.</a:t>
            </a:r>
          </a:p>
          <a:p>
            <a:r>
              <a:rPr lang="ru-RU" dirty="0" smtClean="0"/>
              <a:t>Наибольший рост по регионам будет наблюдаться в Азии и Пакистане. Доли на мировом рынке Азии и Тихоокеанского региона увеличатся с 22 % в 2010 году до 30 % в 2030 году, тогда как доля Европы будет</a:t>
            </a:r>
          </a:p>
          <a:p>
            <a:r>
              <a:rPr lang="ru-RU" dirty="0" smtClean="0"/>
              <a:t>снижаться с 51% до 41%.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51783" r="69855" b="24108"/>
          <a:stretch/>
        </p:blipFill>
        <p:spPr bwMode="auto">
          <a:xfrm>
            <a:off x="611560" y="2973892"/>
            <a:ext cx="7272808" cy="38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243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Политическое и культурное влияние на участие в международных спортивных событиях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544616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Спорт все чаще используется народами по разным причинам. Некоторые правительства могут пожелать расширить участие в спорте из-за пользы для здоровья. Другие могут пожелать провести мега событие, чтобы помочь развивать часть их экономики, в частности, туризм, или восстановить городские районы и создать ощущение успеха среди их граждан, так как страна привлекает внимание всего мира во время мероприятия.</a:t>
            </a:r>
          </a:p>
          <a:p>
            <a:r>
              <a:rPr lang="ru-RU" dirty="0" smtClean="0"/>
              <a:t>Доказательства далеко не убедительны. Экономические выгоды от мега события трудно определить количественно, а связь между правительством и участием в спорте, успех или неуспех в спорте неясно. Увеличение спортивного участия для многих спортивных мероприятий имеет краткосрочный эффект. В Великобритании наблюдается сезонный рост тенниса после Уимблдонского турнира. Тот факт, что это происходит в течение лета, вероятно, коррелирует со временем, когда люди все равно играют в теннис.</a:t>
            </a:r>
          </a:p>
          <a:p>
            <a:r>
              <a:rPr lang="ru-RU" dirty="0" smtClean="0"/>
              <a:t>Катар активно укрепляет свои позиции на международной спортивной арене. В 2010 году Катар был удостоен Кубка мира 2022 года, а в 2011 году он подписал соглашение о спонсировании «Барселоны» на сумму 150 миллионов евро в год. Кроме того, Катарское инвестиционное управление стало наибольшим акционером французского футбольного клуба </a:t>
            </a:r>
            <a:r>
              <a:rPr lang="ru-RU" dirty="0" err="1" smtClean="0"/>
              <a:t>Paris</a:t>
            </a:r>
            <a:r>
              <a:rPr lang="ru-RU" dirty="0" smtClean="0"/>
              <a:t> </a:t>
            </a:r>
            <a:r>
              <a:rPr lang="ru-RU" dirty="0" err="1" smtClean="0"/>
              <a:t>St</a:t>
            </a:r>
            <a:r>
              <a:rPr lang="ru-RU" dirty="0" smtClean="0"/>
              <a:t> </a:t>
            </a:r>
            <a:r>
              <a:rPr lang="ru-RU" dirty="0" err="1" smtClean="0"/>
              <a:t>Germain</a:t>
            </a:r>
            <a:r>
              <a:rPr lang="ru-RU" dirty="0" smtClean="0"/>
              <a:t>. Авиалинии Катара стали официальным спонсором велопробега Тур де Франс, а Катарская газета и телекомпания </a:t>
            </a:r>
            <a:r>
              <a:rPr lang="ru-RU" dirty="0" err="1" smtClean="0"/>
              <a:t>Al</a:t>
            </a:r>
            <a:r>
              <a:rPr lang="ru-RU" dirty="0" smtClean="0"/>
              <a:t> </a:t>
            </a:r>
            <a:r>
              <a:rPr lang="ru-RU" dirty="0" err="1" smtClean="0"/>
              <a:t>Jazeera</a:t>
            </a:r>
            <a:r>
              <a:rPr lang="ru-RU" dirty="0" smtClean="0"/>
              <a:t> купили права на трансляцию чемпионатов мира по футболу в 2018 и 2022 годах на Ближний Восток и Северную Африку.</a:t>
            </a:r>
          </a:p>
          <a:p>
            <a:r>
              <a:rPr lang="ru-RU" dirty="0" smtClean="0"/>
              <a:t>Национальная гордость также может повлиять на успех в спорте. Анализ показал, что Алжир, Ливия, Марокко, Судан и Тунис более успешны в футбольных матчах после арабской весны. Было выдвинуто  объяснение, </a:t>
            </a:r>
            <a:r>
              <a:rPr lang="ru-RU" dirty="0" smtClean="0"/>
              <a:t>что игроки чувствуют, что играют за </a:t>
            </a:r>
            <a:r>
              <a:rPr lang="ru-RU" dirty="0" smtClean="0"/>
              <a:t>собственную нацию, а не для диктатора.</a:t>
            </a:r>
          </a:p>
          <a:p>
            <a:r>
              <a:rPr lang="ru-RU" dirty="0" smtClean="0"/>
              <a:t>Спорт по-прежнему омрачен допингом и наркотиками. Договорные матчи фиксируются в футболе, крикете и теннисе в более чем 20  Европейских странах, и был связан с игорными синдикатами в Азии.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919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Влияние социальных медиа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60486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Социальные медиа оказывают огромное влияние на туризм и путешествия. Это связано с тем, что люди в социальных сетях описывают поездку, делятся впечатлениями и опытом. Туристы опираются на благоприятные мнения и рекомендации.</a:t>
            </a:r>
          </a:p>
          <a:p>
            <a:r>
              <a:rPr lang="ru-RU" dirty="0" smtClean="0"/>
              <a:t> Сайты социальных сетей, такие как </a:t>
            </a:r>
            <a:r>
              <a:rPr lang="ru-RU" dirty="0" err="1" smtClean="0"/>
              <a:t>TripAdvisor</a:t>
            </a:r>
            <a:r>
              <a:rPr lang="ru-RU" dirty="0" smtClean="0"/>
              <a:t> (50 миллионов) и </a:t>
            </a:r>
            <a:r>
              <a:rPr lang="ru-RU" dirty="0" err="1" smtClean="0"/>
              <a:t>Facebook</a:t>
            </a:r>
            <a:r>
              <a:rPr lang="ru-RU" dirty="0" smtClean="0"/>
              <a:t> (800 миллионов) позволяют клиентам легко делиться советами и предложениями. В одном опросе 92 % потребителей сказали, что они доверяют социальным медиа больше, чем любой другой формы рекламы.</a:t>
            </a:r>
          </a:p>
          <a:p>
            <a:r>
              <a:rPr lang="ru-RU" dirty="0" smtClean="0"/>
              <a:t>Например, </a:t>
            </a:r>
            <a:r>
              <a:rPr lang="ru-RU" dirty="0" err="1" smtClean="0"/>
              <a:t>TripAdvisor</a:t>
            </a:r>
            <a:r>
              <a:rPr lang="ru-RU" dirty="0" smtClean="0"/>
              <a:t> был основан в 2000 году, а к 2015 году охватывал 890 000 отелей в 45 странах. Плохие отзывы имеют возможность повредить небольшому бизнесу с ограниченными ресурсами. </a:t>
            </a:r>
          </a:p>
          <a:p>
            <a:r>
              <a:rPr lang="ru-RU" dirty="0" smtClean="0"/>
              <a:t>Другое исследование показало, что более половины респондентов изменили свои планы после использования социальных сетей для исследования их поездки. Около 85 % путешественников используют свои смартфоны за границей, и более половины пользователей </a:t>
            </a:r>
            <a:r>
              <a:rPr lang="ru-RU" dirty="0" err="1" smtClean="0"/>
              <a:t>Facebook</a:t>
            </a:r>
            <a:r>
              <a:rPr lang="ru-RU" dirty="0" smtClean="0"/>
              <a:t> сказали, что их выбор каникул был под влиянием фотографий каникул друзей.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403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91264" cy="56207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Международная безопасность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609329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Воздействие терроризма на индустрию путешествий и туризма может привести к долгосрочному экономическому спаду и связанным с ним социальным и экономическим последствиям. Любые террористические угрозы в отрасли являются причиной серьезной обеспокоенности многих правительств и ТНК. Эффект может ощущаться в связанных отраслях, включая авиакомпании, отели, рестораны и магазины, которые обслуживают туристов.</a:t>
            </a:r>
          </a:p>
          <a:p>
            <a:r>
              <a:rPr lang="ru-RU" dirty="0" smtClean="0"/>
              <a:t>Успех путешествий и туризма не защищает его от воздействия терроризма. Теракты в США 11 сентября 2001 года подчеркнули необходимость безопасного путешествия. Террористы преследуют туристов с целью достижения идеологических целей, наказывают людей за поддержку правительства и заставляя правительство выглядеть слабым.</a:t>
            </a:r>
          </a:p>
          <a:p>
            <a:r>
              <a:rPr lang="ru-RU" dirty="0" smtClean="0"/>
              <a:t>Террористические атаки не новы. В 1972 году во время </a:t>
            </a:r>
            <a:r>
              <a:rPr lang="ru-RU" dirty="0" err="1" smtClean="0"/>
              <a:t>Мюнхенскоой</a:t>
            </a:r>
            <a:r>
              <a:rPr lang="ru-RU" dirty="0" smtClean="0"/>
              <a:t> олимпиады палестинские боевики убили 11 израильских спортсменов. В середине 1980-х годов произошел резкий спад туризма в Лондон из-за действий ИРА.  Туризм в Северной Ирландии был очень неразвитым в течение многих лет из-за негативного имиджа страны, вызванного терроризмом.</a:t>
            </a:r>
          </a:p>
          <a:p>
            <a:r>
              <a:rPr lang="ru-RU" dirty="0" smtClean="0"/>
              <a:t>Туристы и местные жители могут отличаться в социальном и экономическом плане. Когда местные жители сталкиваются с трудностями сосуществования с состоятельными международными туристами, наслаждающимися роскошью, это неизбежно может привести к конфликту. В путешествиях могут отражаться идеологические ценности, политические взгляды и культурные ценности туристов и их страны. Например, некоторые виды туристического поведения, такие как потребление свинины в исламской стране, употребление алкоголя, азартные игры и западные стили одежды могут расходиться с местными ценностями. Эта теория может помочь объяснить разочарование Египта в туризме в 1997 году, когда боевики убили 71 туристов возле египетского курорта Луксор.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375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63272" cy="49006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Туризм диаспор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84976" cy="590465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Туризм диаспор становится все более важной формой </a:t>
            </a:r>
            <a:r>
              <a:rPr lang="ru-RU" dirty="0" err="1" smtClean="0"/>
              <a:t>нишевого</a:t>
            </a:r>
            <a:r>
              <a:rPr lang="ru-RU" dirty="0" smtClean="0"/>
              <a:t> туризма.</a:t>
            </a:r>
          </a:p>
          <a:p>
            <a:r>
              <a:rPr lang="ru-RU" dirty="0" smtClean="0"/>
              <a:t>Такие туристы часто требуют других форм размещения и деятельности по сравнению с обычными туристами, и они вполне могут потратить свои деньги другими способами. </a:t>
            </a:r>
          </a:p>
          <a:p>
            <a:r>
              <a:rPr lang="ru-RU" dirty="0" smtClean="0"/>
              <a:t>Туризм диаспор является важной частью туризма VFR (в гостях у друзей и родственников). </a:t>
            </a:r>
          </a:p>
          <a:p>
            <a:r>
              <a:rPr lang="ru-RU" dirty="0" smtClean="0"/>
              <a:t>Туристы из диаспор возвращаются домой, когда посещают страну своего происхождения, и поэтому могут не нуждаться в тех же объектах, что иностранные туристы.</a:t>
            </a:r>
          </a:p>
          <a:p>
            <a:r>
              <a:rPr lang="ru-RU" dirty="0" smtClean="0"/>
              <a:t>Туристы диаспоры чаще, чем большинство международных туристов, иметь или устанавливать связи с местной экономикой. Они более вероятно останутся с родственниками или в местных компаниях, чтобы поесть в местных ресторанах, пойти в местный паб и </a:t>
            </a:r>
            <a:r>
              <a:rPr lang="ru-RU" dirty="0" err="1" smtClean="0"/>
              <a:t>тд</a:t>
            </a:r>
            <a:r>
              <a:rPr lang="ru-RU" dirty="0" smtClean="0"/>
              <a:t>. Хотя они могут не тратить столько денег, сколько международные туристы, но более вероятно, пойдут непосредственно к местным предприятиям.</a:t>
            </a:r>
          </a:p>
          <a:p>
            <a:r>
              <a:rPr lang="ru-RU" dirty="0" smtClean="0"/>
              <a:t>Таким образом, туризм диаспоры может иметь положительный потенциал развития.</a:t>
            </a:r>
          </a:p>
          <a:p>
            <a:r>
              <a:rPr lang="ru-RU" dirty="0" smtClean="0"/>
              <a:t>Кроме того, туризм диаспоры не такой сезонный, как международный туризм, и может распространяться более равномерно в течение года.</a:t>
            </a:r>
          </a:p>
          <a:p>
            <a:r>
              <a:rPr lang="ru-RU" dirty="0" smtClean="0"/>
              <a:t>Туризм диаспоры может привести к развитию или расширению туристической объекты внутри страны. </a:t>
            </a:r>
          </a:p>
          <a:p>
            <a:r>
              <a:rPr lang="ru-RU" dirty="0" smtClean="0"/>
              <a:t>Некоторые формы туризма преднамеренно нацелены на население, находящееся под влиянием диаспоры. Генеалогический туризм (или «</a:t>
            </a:r>
            <a:r>
              <a:rPr lang="ru-RU" dirty="0" smtClean="0">
                <a:solidFill>
                  <a:srgbClr val="FF0000"/>
                </a:solidFill>
              </a:rPr>
              <a:t>кладбищенский туризм</a:t>
            </a:r>
            <a:r>
              <a:rPr lang="ru-RU" dirty="0" smtClean="0"/>
              <a:t>»!)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8914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49006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Гендер и туризм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83264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1966 году 42,2 % женщин трудоспособного возраста работали.</a:t>
            </a:r>
          </a:p>
          <a:p>
            <a:r>
              <a:rPr lang="ru-RU" dirty="0" smtClean="0"/>
              <a:t>К 2013 году этот показатель увеличился до 67 %. Одинокие работающие женщины более вероятно:</a:t>
            </a:r>
          </a:p>
          <a:p>
            <a:r>
              <a:rPr lang="ru-RU" dirty="0" smtClean="0"/>
              <a:t>● ведут активную общественную жизнь</a:t>
            </a:r>
          </a:p>
          <a:p>
            <a:r>
              <a:rPr lang="ru-RU" dirty="0" smtClean="0"/>
              <a:t>● регулярно ходят в театр и кино</a:t>
            </a:r>
          </a:p>
          <a:p>
            <a:r>
              <a:rPr lang="ru-RU" dirty="0" smtClean="0"/>
              <a:t>● активно занимаются спортом (67% по сравнению с 50% замужних женщин)</a:t>
            </a:r>
          </a:p>
          <a:p>
            <a:r>
              <a:rPr lang="ru-RU" dirty="0" smtClean="0"/>
              <a:t>● регулярно питаются вне дома</a:t>
            </a:r>
          </a:p>
          <a:p>
            <a:r>
              <a:rPr lang="ru-RU" dirty="0" smtClean="0"/>
              <a:t>● регулярно посещают паб (41% по сравнению с 14% женщины с детьми).</a:t>
            </a:r>
          </a:p>
          <a:p>
            <a:r>
              <a:rPr lang="ru-RU" dirty="0" smtClean="0"/>
              <a:t>Число одиноких работающих женщин в возрасте от 25 до 44 быстро растет, и их рабочие модели и образ жизни будут иметь растущее влияние на спрос на отдых, розничную торговлю и жилье.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304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Включение через изменение гендерных ролей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58924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мире спорта доминируют мужчины, а женщины часто сталкиваются со значительными проблемами, иногда просто в попытке поучаствовать в спорте. </a:t>
            </a:r>
          </a:p>
          <a:p>
            <a:r>
              <a:rPr lang="ru-RU" dirty="0" smtClean="0"/>
              <a:t>У мусульманских женщин есть дополнительные проблемы. Ислам пропагандирует ЗОЖ. Тем не менее, мусульманские женщины не могут участвовать в смешанных спортивных состязаниях, и окружающая среда в которой они играют и их спортивная одежда также необходимо учитывать. В Великобритании только 12,5% азиатских женщин занимаются спортом каждую неделю,  по сравнению с 18,8% белых женщин. </a:t>
            </a:r>
          </a:p>
          <a:p>
            <a:r>
              <a:rPr lang="ru-RU" dirty="0" smtClean="0"/>
              <a:t>В традиционных мусульманских странах, например в странах Ближнего Востока, отношение к физическим упражнениям среди мусульманских женщин гораздо позитивнее, чем в Великобритании. В Саудовской Аравии произошло увеличение количества спортивных услуг, которые доступны только для женщин. Например, </a:t>
            </a:r>
            <a:r>
              <a:rPr lang="ru-RU" dirty="0" err="1" smtClean="0"/>
              <a:t>Лутан</a:t>
            </a:r>
            <a:r>
              <a:rPr lang="ru-RU" dirty="0" smtClean="0"/>
              <a:t> Отель и </a:t>
            </a:r>
            <a:r>
              <a:rPr lang="ru-RU" dirty="0" err="1" smtClean="0"/>
              <a:t>Спа</a:t>
            </a:r>
            <a:r>
              <a:rPr lang="ru-RU" dirty="0" smtClean="0"/>
              <a:t> - только для женщин в Эр-Рияде. В США есть несколько бассейнов, которые предлагают услуги только для женщин, или обслуживают только еврейских и мусульманских женщин; например, в св. Луи Парк, Миннесота и </a:t>
            </a:r>
            <a:r>
              <a:rPr lang="ru-RU" dirty="0" err="1" smtClean="0"/>
              <a:t>Уильямсбург</a:t>
            </a:r>
            <a:r>
              <a:rPr lang="ru-RU" dirty="0" smtClean="0"/>
              <a:t>, Бруклин.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991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61662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4. Инфраструктура места отдыха</a:t>
            </a:r>
            <a:r>
              <a:rPr lang="ru-RU" dirty="0"/>
              <a:t> – наземные и подземные сооружения, необходимые для удовлетворения потребностей туристской индустрии (коммуникации, подъездные пути, освещение, пляжи, стоянки, садово-парковые хозяйства и пр</a:t>
            </a:r>
            <a:r>
              <a:rPr lang="ru-RU" dirty="0" smtClean="0"/>
              <a:t>.).</a:t>
            </a:r>
          </a:p>
          <a:p>
            <a:endParaRPr lang="ru-RU" dirty="0"/>
          </a:p>
          <a:p>
            <a:r>
              <a:rPr lang="ru-RU" b="1" dirty="0"/>
              <a:t>5. Туристское предложение (ресурсы гостеприимства)</a:t>
            </a:r>
            <a:r>
              <a:rPr lang="ru-RU" dirty="0"/>
              <a:t> – культурное богатство туристского центра. Гостеприимству в туризме придается большое значение. Успеху туризма способствуют: искусство, литература, музыка, театр, имеющиеся в туристском центре. Ресурсами гостеприимства могут служить фольклорные праздники, национальные галереи искусств, фестивали и многое другое, способное заинтересовать, привлечь туриста, в том числе экскурсионное, познавательное, спортивное, развлекательное, курортное, рекреационное предложения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dirty="0"/>
              <a:t>6. Транспорт – </a:t>
            </a:r>
            <a:r>
              <a:rPr lang="ru-RU" dirty="0"/>
              <a:t>успехи в развитии транспорта. Увеличились возможности кратковременных поездок на дальние расстояния. Совершенствуются стандарты сервисного обслуживания на транспорте, который становится все более комфортным для пассажиров и туристов.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850106"/>
          </a:xfrm>
        </p:spPr>
        <p:txBody>
          <a:bodyPr>
            <a:noAutofit/>
          </a:bodyPr>
          <a:lstStyle/>
          <a:p>
            <a:r>
              <a:rPr lang="ru-RU" sz="3200" b="1" dirty="0"/>
              <a:t>Условия, необходимые для успешного развития туризма</a:t>
            </a:r>
          </a:p>
        </p:txBody>
      </p:sp>
    </p:spTree>
    <p:extLst>
      <p:ext uri="{BB962C8B-B14F-4D97-AF65-F5344CB8AC3E}">
        <p14:creationId xmlns:p14="http://schemas.microsoft.com/office/powerpoint/2010/main" val="10655136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096324"/>
              </p:ext>
            </p:extLst>
          </p:nvPr>
        </p:nvGraphicFramePr>
        <p:xfrm>
          <a:off x="179388" y="188913"/>
          <a:ext cx="8785226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388"/>
                <a:gridCol w="64088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Барьеры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Дресскод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сооружения / команды и клубы не всегда ценят потребность в скромной одежде.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сооружения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Удобства должны быть чистыми и иметь воду для тщательной стирки после посещения туалета.</a:t>
                      </a:r>
                      <a:r>
                        <a:rPr lang="ru-RU" dirty="0" smtClean="0"/>
                        <a:t> Требуется предоставление комнаты для молитв или тихой зоны, поскольку большинство мусульманских женщин будут соблюдать молитву в указанное время дня.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Отсутствие образцов для подражания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Визибилити</a:t>
                      </a:r>
                      <a:r>
                        <a:rPr lang="ru-RU" dirty="0" smtClean="0"/>
                        <a:t> британского BAME поможет преодолеть барьеры и сделать окружающую среду более инклюзивной.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Согласие родителей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Это особенно важно для молодых женщин, чьи родители должны понимать преимущества спорта, чтобы позволить им поощрять внешкольные мероприятия и чувствовать себя комфортно, и что окружающая среда будет безопасной.</a:t>
                      </a:r>
                    </a:p>
                    <a:p>
                      <a:r>
                        <a:rPr lang="ru-RU" dirty="0" smtClean="0"/>
                        <a:t>Социальная сторона Традиционная социальная сторона спорта не связана с религиозными требованиями мусульман.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Транспорт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Часто женщинам более подходит доступ к услугам на местах, поскольку большинство из них не имеют доступа</a:t>
                      </a:r>
                    </a:p>
                    <a:p>
                      <a:r>
                        <a:rPr lang="ru-RU" dirty="0" smtClean="0"/>
                        <a:t>к транспорту и будет неохотно пользоваться общественным транспортом вечером, если они будут заниматься самостоятельно.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222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653939"/>
              </p:ext>
            </p:extLst>
          </p:nvPr>
        </p:nvGraphicFramePr>
        <p:xfrm>
          <a:off x="107504" y="116632"/>
          <a:ext cx="8928992" cy="613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64807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Барьеры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Социальная сторона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Традиционная социальная сторона спорта не связана с религиозными требованиями мусульманок,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которые не пьют алкоголь и не будут участвовать в деятельности, которая может считаться неуместными и несовместимыми с их убеждениями.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Язык часто является препятствием, так как неспособность общаться вызывает беспокойство и неуверенность</a:t>
                      </a:r>
                    </a:p>
                    <a:p>
                      <a:r>
                        <a:rPr lang="ru-RU" dirty="0" smtClean="0"/>
                        <a:t>вокруг того, как получить доступ к услугам.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Недостаток услуг «только для женщин»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 мусульманских женщин будут играть только в женской среде.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Уход за детьми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Традиционно это единственная ответственность женщин. Хотя отношение меняется, предоставление детских дошкольных учреждений позволит расширить доступ для женщин с детьми.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Социально-экономические</a:t>
                      </a:r>
                    </a:p>
                    <a:p>
                      <a:r>
                        <a:rPr lang="ru-RU" dirty="0" smtClean="0"/>
                        <a:t>различия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Статистически BAME люди зарабатывают меньше, чем их белые коллеги, что ограничивает доступ, особенно для женщин, которые часто отдают финансовый приоритет своим семьям.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Другие обязательства, такие как забота о детях и управление домом, являются приоритетными, и спортивные организаторы</a:t>
                      </a:r>
                    </a:p>
                    <a:p>
                      <a:r>
                        <a:rPr lang="ru-RU" dirty="0" smtClean="0"/>
                        <a:t>должны проконсультироваться с сообществом относительно расписания событий.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482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175915"/>
              </p:ext>
            </p:extLst>
          </p:nvPr>
        </p:nvGraphicFramePr>
        <p:xfrm>
          <a:off x="179512" y="620688"/>
          <a:ext cx="87849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138"/>
                <a:gridCol w="59298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Барьеры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Необходимо сделать больше для того, чтобы побудить молодых женщин получить работу в этом секторе для</a:t>
                      </a:r>
                    </a:p>
                    <a:p>
                      <a:r>
                        <a:rPr lang="ru-RU" dirty="0" smtClean="0"/>
                        <a:t>преодоления барьеров и выступить в качестве ресурса для обучения других сотрудников сообщества, которым они служат. Это включает в себя административную сторону спорта.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Окружающая среда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Безопасность и освещение важны для предотвращения инцидентов на расовой почве.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Информация должна предоставляться на других языках, а услуги должны продаваться на местах, таких как мечети и школы, чтобы женщины знали о том, что происходит.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76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12976"/>
            <a:ext cx="8784976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36747" r="67307" b="40988"/>
          <a:stretch/>
        </p:blipFill>
        <p:spPr bwMode="auto">
          <a:xfrm>
            <a:off x="447639" y="476672"/>
            <a:ext cx="829182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0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44544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Виды спортивных активностей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903027"/>
              </p:ext>
            </p:extLst>
          </p:nvPr>
        </p:nvGraphicFramePr>
        <p:xfrm>
          <a:off x="107504" y="764704"/>
          <a:ext cx="8928992" cy="598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61926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Категория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Виды спортивных активностей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1 Легкая атлетика и регби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Американский футбол, стрельба из лука, гимнастика, ориентирование, регби, троеборье</a:t>
                      </a:r>
                      <a:r>
                        <a:rPr lang="ru-RU" sz="1600" baseline="0" dirty="0" smtClean="0"/>
                        <a:t> и др.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2 Танцы и йога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Аэробика, танцы (например, </a:t>
                      </a:r>
                      <a:r>
                        <a:rPr lang="ru-RU" sz="1600" dirty="0" err="1" smtClean="0"/>
                        <a:t>зумба</a:t>
                      </a:r>
                      <a:r>
                        <a:rPr lang="ru-RU" sz="1600" dirty="0" smtClean="0"/>
                        <a:t>), </a:t>
                      </a:r>
                      <a:r>
                        <a:rPr lang="ru-RU" sz="1600" dirty="0" err="1" smtClean="0"/>
                        <a:t>пилатес</a:t>
                      </a:r>
                      <a:r>
                        <a:rPr lang="ru-RU" sz="1600" dirty="0" smtClean="0"/>
                        <a:t>, батут, йога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3 Спорт на открытом воздухе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Охота и рыбалка, мотокросс, горный велосипед, </a:t>
                      </a:r>
                      <a:r>
                        <a:rPr lang="ru-RU" sz="1600" dirty="0" err="1" smtClean="0"/>
                        <a:t>скалолазанье</a:t>
                      </a:r>
                      <a:r>
                        <a:rPr lang="ru-RU" sz="1600" dirty="0" smtClean="0"/>
                        <a:t>, альпинизм, походы, </a:t>
                      </a:r>
                      <a:r>
                        <a:rPr lang="ru-RU" sz="1600" baseline="0" dirty="0" smtClean="0"/>
                        <a:t>ралли, скандинавская ходьба и др.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4 Плавание, езда на велосипеде</a:t>
                      </a:r>
                    </a:p>
                    <a:p>
                      <a:r>
                        <a:rPr lang="ru-RU" sz="1600" dirty="0" smtClean="0"/>
                        <a:t>и тренажерный зал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Плавание или дайвинг, занятия в</a:t>
                      </a:r>
                      <a:r>
                        <a:rPr lang="ru-RU" sz="1600" baseline="0" dirty="0" smtClean="0"/>
                        <a:t> тренажерном зале, спортивная езда на велосипеде 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5 Виды</a:t>
                      </a:r>
                      <a:r>
                        <a:rPr lang="ru-RU" sz="1600" baseline="0" dirty="0" smtClean="0"/>
                        <a:t> спорта с ракеткой и бег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Бадминтон, езда на лошади, катание на коньках, кросс, бег трусцой, сквош, настольный теннис, большой теннис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6 Боулинг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 виды боулинга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7 Крикет, футбол, «</a:t>
                      </a:r>
                      <a:r>
                        <a:rPr lang="ru-RU" sz="1600" dirty="0" err="1" smtClean="0"/>
                        <a:t>пабные</a:t>
                      </a:r>
                      <a:r>
                        <a:rPr lang="ru-RU" sz="1600" dirty="0" smtClean="0"/>
                        <a:t>» виды спорта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Крикет, крокет, </a:t>
                      </a:r>
                      <a:r>
                        <a:rPr lang="ru-RU" sz="1600" dirty="0" err="1" smtClean="0"/>
                        <a:t>дартс</a:t>
                      </a:r>
                      <a:r>
                        <a:rPr lang="ru-RU" sz="1600" dirty="0" smtClean="0"/>
                        <a:t>, футбол, гольф, кегли, футбол, бильярд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8 Бокс, боевые искусства и тяжелая атлетика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Бокс, дзюдо, каратэ и т.д., </a:t>
                      </a:r>
                      <a:r>
                        <a:rPr lang="ru-RU" sz="1600" dirty="0" err="1" smtClean="0"/>
                        <a:t>таэквандо</a:t>
                      </a:r>
                      <a:r>
                        <a:rPr lang="ru-RU" sz="1600" dirty="0" smtClean="0"/>
                        <a:t>, тяжелая атлетика,</a:t>
                      </a:r>
                      <a:r>
                        <a:rPr lang="ru-RU" sz="1600" baseline="0" dirty="0" smtClean="0"/>
                        <a:t> бодибилдинг, гиревой спорт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9 Командные виды спорта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Бейсбол / софтбол; баскетбол; хоккей; </a:t>
                      </a:r>
                      <a:r>
                        <a:rPr lang="ru-RU" sz="1600" dirty="0" err="1" smtClean="0"/>
                        <a:t>нетбол</a:t>
                      </a:r>
                      <a:r>
                        <a:rPr lang="ru-RU" sz="1600" dirty="0" smtClean="0"/>
                        <a:t>; лапта; волейбол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Группа 10 Водные виды спорта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Любой водный вид спорта, гребля на каноэ, гребля;</a:t>
                      </a:r>
                    </a:p>
                    <a:p>
                      <a:r>
                        <a:rPr lang="ru-RU" sz="1600" dirty="0" smtClean="0"/>
                        <a:t>водные лыжи; виндсерфинг, парусный спорт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793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9066</Words>
  <Application>Microsoft Office PowerPoint</Application>
  <PresentationFormat>Экран (4:3)</PresentationFormat>
  <Paragraphs>642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Досуг, спорт и туризм</vt:lpstr>
      <vt:lpstr>Презентация PowerPoint</vt:lpstr>
      <vt:lpstr>Современный тренд: доля досуга в сутках увеличивается</vt:lpstr>
      <vt:lpstr>Факторы, влияющие на досуг</vt:lpstr>
      <vt:lpstr>Туризм - это</vt:lpstr>
      <vt:lpstr>Условия, необходимые для успешного развития туризма</vt:lpstr>
      <vt:lpstr>Условия, необходимые для успешного развития туризма</vt:lpstr>
      <vt:lpstr>Презентация PowerPoint</vt:lpstr>
      <vt:lpstr>Виды спортивных активностей</vt:lpstr>
      <vt:lpstr>Презентация PowerPoint</vt:lpstr>
      <vt:lpstr>Факторы, влияющие на развитие спорта и туризма</vt:lpstr>
      <vt:lpstr>Природные факторы</vt:lpstr>
      <vt:lpstr>Человеческие факторы</vt:lpstr>
      <vt:lpstr>Политические, социальные и культурные факторы</vt:lpstr>
      <vt:lpstr>Социо-экономические факторы, влияющие на участие в спорте</vt:lpstr>
      <vt:lpstr>Презентация PowerPoint</vt:lpstr>
      <vt:lpstr>Туристические дестинации (tourism hotspots)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</vt:lpstr>
      <vt:lpstr>Управление туризмом в Национальном парке Килларни, Ирландия</vt:lpstr>
      <vt:lpstr>Национальный парк</vt:lpstr>
      <vt:lpstr>Зона влияния спортивных и туристических объектов</vt:lpstr>
      <vt:lpstr>Презентация PowerPoint</vt:lpstr>
      <vt:lpstr>Затраты и выгоды от крупномасштабных спортивных, музыкальных, культурных или религиозных праздников</vt:lpstr>
      <vt:lpstr>Влияние фестиваля</vt:lpstr>
      <vt:lpstr>Туризм на международном уровне</vt:lpstr>
      <vt:lpstr>Приключенческий туризм</vt:lpstr>
      <vt:lpstr>Презентация PowerPoint</vt:lpstr>
      <vt:lpstr>Презентация PowerPoint</vt:lpstr>
      <vt:lpstr>Кинематографический туризм</vt:lpstr>
      <vt:lpstr>Культурный 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Регулирование туристического давления в Мачу Пикчу</vt:lpstr>
      <vt:lpstr>Презентация PowerPoint</vt:lpstr>
      <vt:lpstr>Роль ТНК в международном туризме</vt:lpstr>
      <vt:lpstr>Презентация PowerPoint</vt:lpstr>
      <vt:lpstr>Презентация PowerPoint</vt:lpstr>
      <vt:lpstr>Затраты и выгоды туризма как стратегии национального развития</vt:lpstr>
      <vt:lpstr>Презентация PowerPoint</vt:lpstr>
      <vt:lpstr>Туризм на Мальдивах</vt:lpstr>
      <vt:lpstr>Презентация PowerPoint</vt:lpstr>
      <vt:lpstr>Уязвимость к местным ограничениям</vt:lpstr>
      <vt:lpstr>Проведение крупных международных спортивных событий</vt:lpstr>
      <vt:lpstr>Презентация PowerPoint</vt:lpstr>
      <vt:lpstr>Выгоды и затраты Олимпийских игр в Лондоне</vt:lpstr>
      <vt:lpstr>Презентация PowerPoint</vt:lpstr>
      <vt:lpstr>Управление туризмом в будущем</vt:lpstr>
      <vt:lpstr>Неустойчивый туристический рост</vt:lpstr>
      <vt:lpstr>Презентация PowerPoint</vt:lpstr>
      <vt:lpstr>Туризм в сельской местности - Brecon Beacons, Уэльс</vt:lpstr>
      <vt:lpstr>Презентация PowerPoint</vt:lpstr>
      <vt:lpstr>Устойчивый туризм</vt:lpstr>
      <vt:lpstr>Принципы устойчивого туризма</vt:lpstr>
      <vt:lpstr>Презентация PowerPoint</vt:lpstr>
      <vt:lpstr>Экотуризм</vt:lpstr>
      <vt:lpstr>Будущее туризма</vt:lpstr>
      <vt:lpstr>Презентация PowerPoint</vt:lpstr>
      <vt:lpstr>Политическое и культурное влияние на участие в международных спортивных событиях </vt:lpstr>
      <vt:lpstr>Влияние социальных медиа</vt:lpstr>
      <vt:lpstr>Международная безопасность</vt:lpstr>
      <vt:lpstr>Туризм диаспор</vt:lpstr>
      <vt:lpstr>Гендер и туризм</vt:lpstr>
      <vt:lpstr>Включение через изменение гендерных ролей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Отдых, спорт и туризм</dc:title>
  <dc:creator>Аня</dc:creator>
  <cp:lastModifiedBy>Аня</cp:lastModifiedBy>
  <cp:revision>65</cp:revision>
  <dcterms:created xsi:type="dcterms:W3CDTF">2019-01-27T14:43:59Z</dcterms:created>
  <dcterms:modified xsi:type="dcterms:W3CDTF">2019-01-27T23:46:18Z</dcterms:modified>
</cp:coreProperties>
</file>