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sldIdLst>
    <p:sldId id="256" r:id="rId2"/>
    <p:sldId id="257" r:id="rId3"/>
    <p:sldId id="258" r:id="rId4"/>
    <p:sldId id="259" r:id="rId5"/>
    <p:sldId id="274" r:id="rId6"/>
    <p:sldId id="275" r:id="rId7"/>
    <p:sldId id="261" r:id="rId8"/>
    <p:sldId id="262" r:id="rId9"/>
    <p:sldId id="260" r:id="rId10"/>
    <p:sldId id="263" r:id="rId11"/>
    <p:sldId id="264" r:id="rId12"/>
    <p:sldId id="265" r:id="rId13"/>
    <p:sldId id="266" r:id="rId14"/>
    <p:sldId id="267" r:id="rId15"/>
    <p:sldId id="269" r:id="rId16"/>
    <p:sldId id="270" r:id="rId17"/>
    <p:sldId id="271" r:id="rId18"/>
    <p:sldId id="272" r:id="rId19"/>
    <p:sldId id="273" r:id="rId20"/>
    <p:sldId id="421" r:id="rId21"/>
    <p:sldId id="276" r:id="rId22"/>
    <p:sldId id="277" r:id="rId23"/>
    <p:sldId id="278" r:id="rId24"/>
    <p:sldId id="280" r:id="rId25"/>
    <p:sldId id="281" r:id="rId26"/>
    <p:sldId id="282" r:id="rId27"/>
    <p:sldId id="422" r:id="rId28"/>
    <p:sldId id="423" r:id="rId29"/>
    <p:sldId id="424" r:id="rId30"/>
    <p:sldId id="425" r:id="rId31"/>
    <p:sldId id="426" r:id="rId32"/>
    <p:sldId id="427" r:id="rId33"/>
    <p:sldId id="428" r:id="rId34"/>
    <p:sldId id="283" r:id="rId35"/>
    <p:sldId id="429" r:id="rId36"/>
    <p:sldId id="430" r:id="rId37"/>
    <p:sldId id="439" r:id="rId38"/>
    <p:sldId id="440" r:id="rId39"/>
    <p:sldId id="441" r:id="rId40"/>
    <p:sldId id="442" r:id="rId41"/>
    <p:sldId id="446" r:id="rId42"/>
    <p:sldId id="445" r:id="rId43"/>
    <p:sldId id="284" r:id="rId44"/>
    <p:sldId id="285" r:id="rId45"/>
    <p:sldId id="444" r:id="rId46"/>
    <p:sldId id="447" r:id="rId47"/>
    <p:sldId id="443" r:id="rId48"/>
    <p:sldId id="287" r:id="rId49"/>
    <p:sldId id="288" r:id="rId50"/>
    <p:sldId id="289" r:id="rId51"/>
    <p:sldId id="290" r:id="rId52"/>
    <p:sldId id="435" r:id="rId53"/>
    <p:sldId id="436" r:id="rId54"/>
    <p:sldId id="291" r:id="rId55"/>
    <p:sldId id="292" r:id="rId56"/>
    <p:sldId id="437" r:id="rId57"/>
    <p:sldId id="433" r:id="rId58"/>
    <p:sldId id="438" r:id="rId59"/>
    <p:sldId id="434" r:id="rId60"/>
    <p:sldId id="431" r:id="rId61"/>
    <p:sldId id="293" r:id="rId62"/>
    <p:sldId id="294" r:id="rId63"/>
    <p:sldId id="448" r:id="rId64"/>
    <p:sldId id="449" r:id="rId65"/>
    <p:sldId id="450" r:id="rId66"/>
    <p:sldId id="453" r:id="rId67"/>
    <p:sldId id="451" r:id="rId68"/>
    <p:sldId id="452" r:id="rId69"/>
    <p:sldId id="432" r:id="rId70"/>
    <p:sldId id="295" r:id="rId71"/>
    <p:sldId id="296" r:id="rId72"/>
    <p:sldId id="297" r:id="rId73"/>
    <p:sldId id="298" r:id="rId74"/>
    <p:sldId id="299" r:id="rId75"/>
    <p:sldId id="300" r:id="rId76"/>
    <p:sldId id="301" r:id="rId77"/>
    <p:sldId id="302" r:id="rId78"/>
    <p:sldId id="454" r:id="rId79"/>
    <p:sldId id="304" r:id="rId80"/>
    <p:sldId id="305" r:id="rId81"/>
    <p:sldId id="306" r:id="rId82"/>
    <p:sldId id="455" r:id="rId83"/>
    <p:sldId id="307" r:id="rId84"/>
    <p:sldId id="308" r:id="rId85"/>
    <p:sldId id="456" r:id="rId86"/>
    <p:sldId id="457" r:id="rId87"/>
    <p:sldId id="309" r:id="rId88"/>
    <p:sldId id="458" r:id="rId89"/>
    <p:sldId id="310" r:id="rId90"/>
    <p:sldId id="311" r:id="rId91"/>
    <p:sldId id="459" r:id="rId92"/>
    <p:sldId id="460" r:id="rId93"/>
    <p:sldId id="461" r:id="rId94"/>
    <p:sldId id="462" r:id="rId95"/>
    <p:sldId id="312" r:id="rId96"/>
    <p:sldId id="313" r:id="rId97"/>
    <p:sldId id="463" r:id="rId98"/>
    <p:sldId id="464" r:id="rId99"/>
    <p:sldId id="314" r:id="rId100"/>
    <p:sldId id="315" r:id="rId101"/>
    <p:sldId id="465" r:id="rId102"/>
    <p:sldId id="466" r:id="rId103"/>
    <p:sldId id="467" r:id="rId104"/>
    <p:sldId id="468" r:id="rId105"/>
    <p:sldId id="469" r:id="rId106"/>
    <p:sldId id="470" r:id="rId107"/>
    <p:sldId id="471" r:id="rId108"/>
    <p:sldId id="472" r:id="rId109"/>
    <p:sldId id="316" r:id="rId110"/>
    <p:sldId id="473" r:id="rId111"/>
    <p:sldId id="482" r:id="rId112"/>
    <p:sldId id="474" r:id="rId113"/>
    <p:sldId id="475" r:id="rId114"/>
    <p:sldId id="481" r:id="rId115"/>
    <p:sldId id="476" r:id="rId116"/>
    <p:sldId id="477" r:id="rId117"/>
    <p:sldId id="480" r:id="rId118"/>
    <p:sldId id="479" r:id="rId119"/>
    <p:sldId id="483" r:id="rId120"/>
    <p:sldId id="484" r:id="rId121"/>
    <p:sldId id="486" r:id="rId122"/>
    <p:sldId id="487" r:id="rId123"/>
    <p:sldId id="488" r:id="rId124"/>
    <p:sldId id="489" r:id="rId125"/>
    <p:sldId id="485" r:id="rId1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530"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DE98CE-5EB0-4223-91E1-98F0D49DF213}" type="datetimeFigureOut">
              <a:rPr lang="ru-RU" smtClean="0"/>
              <a:pPr/>
              <a:t>19.08.2017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E0806B-830E-43B3-B933-AEBF56C53AEC}"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FE0806B-830E-43B3-B933-AEBF56C53AEC}" type="slidenum">
              <a:rPr lang="ru-RU" smtClean="0"/>
              <a:pPr/>
              <a:t>82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750A6A8-BDE9-435B-BED0-A9108D6B7C46}" type="datetimeFigureOut">
              <a:rPr lang="ru-RU" smtClean="0"/>
              <a:pPr/>
              <a:t>19.08.2017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D31071-4D41-49CC-B105-1771C01952D2}" type="slidenum">
              <a:rPr lang="ru-RU" smtClean="0"/>
              <a:pPr/>
              <a:t>‹#›</a:t>
            </a:fld>
            <a:endParaRPr lang="ru-RU"/>
          </a:p>
        </p:txBody>
      </p:sp>
    </p:spTree>
    <p:extLst>
      <p:ext uri="{BB962C8B-B14F-4D97-AF65-F5344CB8AC3E}">
        <p14:creationId xmlns:p14="http://schemas.microsoft.com/office/powerpoint/2010/main" xmlns="" val="293539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750A6A8-BDE9-435B-BED0-A9108D6B7C46}" type="datetimeFigureOut">
              <a:rPr lang="ru-RU" smtClean="0"/>
              <a:pPr/>
              <a:t>19.08.2017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D31071-4D41-49CC-B105-1771C01952D2}" type="slidenum">
              <a:rPr lang="ru-RU" smtClean="0"/>
              <a:pPr/>
              <a:t>‹#›</a:t>
            </a:fld>
            <a:endParaRPr lang="ru-RU"/>
          </a:p>
        </p:txBody>
      </p:sp>
    </p:spTree>
    <p:extLst>
      <p:ext uri="{BB962C8B-B14F-4D97-AF65-F5344CB8AC3E}">
        <p14:creationId xmlns:p14="http://schemas.microsoft.com/office/powerpoint/2010/main" xmlns="" val="3749312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750A6A8-BDE9-435B-BED0-A9108D6B7C46}" type="datetimeFigureOut">
              <a:rPr lang="ru-RU" smtClean="0"/>
              <a:pPr/>
              <a:t>19.08.2017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D31071-4D41-49CC-B105-1771C01952D2}" type="slidenum">
              <a:rPr lang="ru-RU" smtClean="0"/>
              <a:pPr/>
              <a:t>‹#›</a:t>
            </a:fld>
            <a:endParaRPr lang="ru-RU"/>
          </a:p>
        </p:txBody>
      </p:sp>
    </p:spTree>
    <p:extLst>
      <p:ext uri="{BB962C8B-B14F-4D97-AF65-F5344CB8AC3E}">
        <p14:creationId xmlns:p14="http://schemas.microsoft.com/office/powerpoint/2010/main" xmlns="" val="280843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750A6A8-BDE9-435B-BED0-A9108D6B7C46}" type="datetimeFigureOut">
              <a:rPr lang="ru-RU" smtClean="0"/>
              <a:pPr/>
              <a:t>19.08.2017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D31071-4D41-49CC-B105-1771C01952D2}" type="slidenum">
              <a:rPr lang="ru-RU" smtClean="0"/>
              <a:pPr/>
              <a:t>‹#›</a:t>
            </a:fld>
            <a:endParaRPr lang="ru-RU"/>
          </a:p>
        </p:txBody>
      </p:sp>
    </p:spTree>
    <p:extLst>
      <p:ext uri="{BB962C8B-B14F-4D97-AF65-F5344CB8AC3E}">
        <p14:creationId xmlns:p14="http://schemas.microsoft.com/office/powerpoint/2010/main" xmlns="" val="34675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750A6A8-BDE9-435B-BED0-A9108D6B7C46}" type="datetimeFigureOut">
              <a:rPr lang="ru-RU" smtClean="0"/>
              <a:pPr/>
              <a:t>19.08.2017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D31071-4D41-49CC-B105-1771C01952D2}" type="slidenum">
              <a:rPr lang="ru-RU" smtClean="0"/>
              <a:pPr/>
              <a:t>‹#›</a:t>
            </a:fld>
            <a:endParaRPr lang="ru-RU"/>
          </a:p>
        </p:txBody>
      </p:sp>
    </p:spTree>
    <p:extLst>
      <p:ext uri="{BB962C8B-B14F-4D97-AF65-F5344CB8AC3E}">
        <p14:creationId xmlns:p14="http://schemas.microsoft.com/office/powerpoint/2010/main" xmlns="" val="1021742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750A6A8-BDE9-435B-BED0-A9108D6B7C46}" type="datetimeFigureOut">
              <a:rPr lang="ru-RU" smtClean="0"/>
              <a:pPr/>
              <a:t>19.08.2017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9D31071-4D41-49CC-B105-1771C01952D2}" type="slidenum">
              <a:rPr lang="ru-RU" smtClean="0"/>
              <a:pPr/>
              <a:t>‹#›</a:t>
            </a:fld>
            <a:endParaRPr lang="ru-RU"/>
          </a:p>
        </p:txBody>
      </p:sp>
    </p:spTree>
    <p:extLst>
      <p:ext uri="{BB962C8B-B14F-4D97-AF65-F5344CB8AC3E}">
        <p14:creationId xmlns:p14="http://schemas.microsoft.com/office/powerpoint/2010/main" xmlns="" val="57046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750A6A8-BDE9-435B-BED0-A9108D6B7C46}" type="datetimeFigureOut">
              <a:rPr lang="ru-RU" smtClean="0"/>
              <a:pPr/>
              <a:t>19.08.2017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9D31071-4D41-49CC-B105-1771C01952D2}" type="slidenum">
              <a:rPr lang="ru-RU" smtClean="0"/>
              <a:pPr/>
              <a:t>‹#›</a:t>
            </a:fld>
            <a:endParaRPr lang="ru-RU"/>
          </a:p>
        </p:txBody>
      </p:sp>
    </p:spTree>
    <p:extLst>
      <p:ext uri="{BB962C8B-B14F-4D97-AF65-F5344CB8AC3E}">
        <p14:creationId xmlns:p14="http://schemas.microsoft.com/office/powerpoint/2010/main" xmlns="" val="1919113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750A6A8-BDE9-435B-BED0-A9108D6B7C46}" type="datetimeFigureOut">
              <a:rPr lang="ru-RU" smtClean="0"/>
              <a:pPr/>
              <a:t>19.08.2017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9D31071-4D41-49CC-B105-1771C01952D2}" type="slidenum">
              <a:rPr lang="ru-RU" smtClean="0"/>
              <a:pPr/>
              <a:t>‹#›</a:t>
            </a:fld>
            <a:endParaRPr lang="ru-RU"/>
          </a:p>
        </p:txBody>
      </p:sp>
    </p:spTree>
    <p:extLst>
      <p:ext uri="{BB962C8B-B14F-4D97-AF65-F5344CB8AC3E}">
        <p14:creationId xmlns:p14="http://schemas.microsoft.com/office/powerpoint/2010/main" xmlns="" val="2277124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750A6A8-BDE9-435B-BED0-A9108D6B7C46}" type="datetimeFigureOut">
              <a:rPr lang="ru-RU" smtClean="0"/>
              <a:pPr/>
              <a:t>19.08.2017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9D31071-4D41-49CC-B105-1771C01952D2}" type="slidenum">
              <a:rPr lang="ru-RU" smtClean="0"/>
              <a:pPr/>
              <a:t>‹#›</a:t>
            </a:fld>
            <a:endParaRPr lang="ru-RU"/>
          </a:p>
        </p:txBody>
      </p:sp>
    </p:spTree>
    <p:extLst>
      <p:ext uri="{BB962C8B-B14F-4D97-AF65-F5344CB8AC3E}">
        <p14:creationId xmlns:p14="http://schemas.microsoft.com/office/powerpoint/2010/main" xmlns="" val="3326523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750A6A8-BDE9-435B-BED0-A9108D6B7C46}" type="datetimeFigureOut">
              <a:rPr lang="ru-RU" smtClean="0"/>
              <a:pPr/>
              <a:t>19.08.2017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9D31071-4D41-49CC-B105-1771C01952D2}" type="slidenum">
              <a:rPr lang="ru-RU" smtClean="0"/>
              <a:pPr/>
              <a:t>‹#›</a:t>
            </a:fld>
            <a:endParaRPr lang="ru-RU"/>
          </a:p>
        </p:txBody>
      </p:sp>
    </p:spTree>
    <p:extLst>
      <p:ext uri="{BB962C8B-B14F-4D97-AF65-F5344CB8AC3E}">
        <p14:creationId xmlns:p14="http://schemas.microsoft.com/office/powerpoint/2010/main" xmlns="" val="1640933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750A6A8-BDE9-435B-BED0-A9108D6B7C46}" type="datetimeFigureOut">
              <a:rPr lang="ru-RU" smtClean="0"/>
              <a:pPr/>
              <a:t>19.08.2017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9D31071-4D41-49CC-B105-1771C01952D2}" type="slidenum">
              <a:rPr lang="ru-RU" smtClean="0"/>
              <a:pPr/>
              <a:t>‹#›</a:t>
            </a:fld>
            <a:endParaRPr lang="ru-RU"/>
          </a:p>
        </p:txBody>
      </p:sp>
    </p:spTree>
    <p:extLst>
      <p:ext uri="{BB962C8B-B14F-4D97-AF65-F5344CB8AC3E}">
        <p14:creationId xmlns:p14="http://schemas.microsoft.com/office/powerpoint/2010/main" xmlns="" val="2989340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50A6A8-BDE9-435B-BED0-A9108D6B7C46}" type="datetimeFigureOut">
              <a:rPr lang="ru-RU" smtClean="0"/>
              <a:pPr/>
              <a:t>19.08.2017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D31071-4D41-49CC-B105-1771C01952D2}" type="slidenum">
              <a:rPr lang="ru-RU" smtClean="0"/>
              <a:pPr/>
              <a:t>‹#›</a:t>
            </a:fld>
            <a:endParaRPr lang="ru-RU"/>
          </a:p>
        </p:txBody>
      </p:sp>
    </p:spTree>
    <p:extLst>
      <p:ext uri="{BB962C8B-B14F-4D97-AF65-F5344CB8AC3E}">
        <p14:creationId xmlns:p14="http://schemas.microsoft.com/office/powerpoint/2010/main" xmlns="" val="1136169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mnogofactov.ru/goroda-i-strany/27-"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hyperlink" Target="http://www.un.org/" TargetMode="External"/><Relationship Id="rId5" Type="http://schemas.openxmlformats.org/officeDocument/2006/relationships/image" Target="../media/image108.jpeg"/><Relationship Id="rId4" Type="http://schemas.openxmlformats.org/officeDocument/2006/relationships/image" Target="../media/image107.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hyperlink" Target="https://ru.wikipedia.org/wiki/&#1057;&#1087;&#1080;&#1089;&#1086;&#1082;_&#1084;&#1080;&#1088;&#1086;&#1090;&#1074;&#1086;&#1088;&#1095;&#1077;&#1089;&#1082;&#1080;&#1093;_&#1084;&#1080;&#1089;&#1089;&#1080;&#1081;_&#1080;_&#1086;&#1087;&#1077;&#1088;&#1072;&#1094;&#1080;&#1081;_&#1054;&#1054;&#1053;"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file:///E:\HumanGeo\data\image.4fc36163_1983.ht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gif"/></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artlebedev.com/i-was-here/process/i-was-here-process-04.jpg"/>
          <p:cNvPicPr>
            <a:picLocks noChangeAspect="1" noChangeArrowheads="1"/>
          </p:cNvPicPr>
          <p:nvPr/>
        </p:nvPicPr>
        <p:blipFill>
          <a:blip r:embed="rId2" cstate="print">
            <a:lum bright="39000" contrast="-61000"/>
          </a:blip>
          <a:srcRect/>
          <a:stretch>
            <a:fillRect/>
          </a:stretch>
        </p:blipFill>
        <p:spPr bwMode="auto">
          <a:xfrm>
            <a:off x="0" y="0"/>
            <a:ext cx="9144000" cy="6858000"/>
          </a:xfrm>
          <a:prstGeom prst="rect">
            <a:avLst/>
          </a:prstGeom>
          <a:noFill/>
        </p:spPr>
      </p:pic>
      <p:sp>
        <p:nvSpPr>
          <p:cNvPr id="5" name="Заголовок 1"/>
          <p:cNvSpPr>
            <a:spLocks noGrp="1"/>
          </p:cNvSpPr>
          <p:nvPr>
            <p:ph type="ctrTitle"/>
          </p:nvPr>
        </p:nvSpPr>
        <p:spPr/>
        <p:txBody>
          <a:bodyPr/>
          <a:lstStyle/>
          <a:p>
            <a:r>
              <a:rPr lang="ru-RU" b="1" dirty="0" smtClean="0"/>
              <a:t>Политическая карта мира: государства и границы</a:t>
            </a:r>
            <a:endParaRPr lang="ru-RU" b="1" dirty="0"/>
          </a:p>
        </p:txBody>
      </p:sp>
    </p:spTree>
    <p:extLst>
      <p:ext uri="{BB962C8B-B14F-4D97-AF65-F5344CB8AC3E}">
        <p14:creationId xmlns:p14="http://schemas.microsoft.com/office/powerpoint/2010/main" xmlns="" val="1821770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0"/>
            <a:ext cx="8352928" cy="1200329"/>
          </a:xfrm>
          <a:prstGeom prst="rect">
            <a:avLst/>
          </a:prstGeom>
        </p:spPr>
        <p:txBody>
          <a:bodyPr wrap="square">
            <a:spAutoFit/>
          </a:bodyPr>
          <a:lstStyle/>
          <a:p>
            <a:pPr algn="just"/>
            <a:r>
              <a:rPr lang="ru-RU" dirty="0" smtClean="0"/>
              <a:t>В </a:t>
            </a:r>
            <a:r>
              <a:rPr lang="ru-RU" b="1" i="1" dirty="0" smtClean="0"/>
              <a:t>теократических</a:t>
            </a:r>
            <a:r>
              <a:rPr lang="ru-RU" b="1" dirty="0" smtClean="0"/>
              <a:t> </a:t>
            </a:r>
            <a:r>
              <a:rPr lang="ru-RU" dirty="0" smtClean="0"/>
              <a:t>(от греч. </a:t>
            </a:r>
            <a:r>
              <a:rPr lang="ru-RU" b="1" dirty="0" err="1" smtClean="0"/>
              <a:t>theos</a:t>
            </a:r>
            <a:r>
              <a:rPr lang="ru-RU" b="1" dirty="0" smtClean="0"/>
              <a:t> </a:t>
            </a:r>
            <a:r>
              <a:rPr lang="ru-RU" dirty="0" smtClean="0"/>
              <a:t>— бог, </a:t>
            </a:r>
            <a:r>
              <a:rPr lang="ru-RU" b="1" dirty="0" err="1" smtClean="0"/>
              <a:t>kratos</a:t>
            </a:r>
            <a:r>
              <a:rPr lang="ru-RU" dirty="0" smtClean="0"/>
              <a:t> — власть) </a:t>
            </a:r>
            <a:r>
              <a:rPr lang="ru-RU" b="1" i="1" dirty="0" smtClean="0"/>
              <a:t>монархиях</a:t>
            </a:r>
            <a:r>
              <a:rPr lang="ru-RU" dirty="0" smtClean="0"/>
              <a:t> глава государства является одновременно религиозным лидером. Таких государств на земном шаре три — Ватикан (во главе его стоит Папа Римский), Саудовская Аравия (король возглавляет религиозную общину мусульман-суннитов), султанат Бруней. </a:t>
            </a:r>
            <a:endParaRPr lang="ru-RU" dirty="0"/>
          </a:p>
        </p:txBody>
      </p:sp>
      <p:pic>
        <p:nvPicPr>
          <p:cNvPr id="6146" name="Picture 2" descr="Картинки по запросу ватикан"/>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9125" y="1340768"/>
            <a:ext cx="7905750" cy="52673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6845047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3429000"/>
            <a:ext cx="8280920" cy="3139321"/>
          </a:xfrm>
          <a:prstGeom prst="rect">
            <a:avLst/>
          </a:prstGeom>
        </p:spPr>
        <p:txBody>
          <a:bodyPr wrap="square">
            <a:spAutoFit/>
          </a:bodyPr>
          <a:lstStyle/>
          <a:p>
            <a:pPr algn="just">
              <a:buFont typeface="Arial" pitchFamily="34" charset="0"/>
              <a:buChar char="•"/>
            </a:pPr>
            <a:r>
              <a:rPr lang="ru-RU" b="1" dirty="0" smtClean="0"/>
              <a:t> Оккупированные территории </a:t>
            </a:r>
            <a:r>
              <a:rPr lang="ru-RU" dirty="0" smtClean="0"/>
              <a:t>присоединяются к государствам в результате военных действий, на них действует режим оккупировавшей страны или особый международный режим. Намибия была оккупирована войсками Южно-Африканского Союза с 1915 г. вплоть до получения независимости в 1990 г. Западный Берлин после окончания Второй мировой войны был разделен на зоны оккупации Великобритании, СССР, США, Франции. Согласно международным договоренностям, он политически не относился ни к ФРГ, ни к ГДР, имел собственное правительство.</a:t>
            </a:r>
          </a:p>
          <a:p>
            <a:pPr algn="just">
              <a:buFont typeface="Arial" pitchFamily="34" charset="0"/>
              <a:buChar char="•"/>
            </a:pPr>
            <a:r>
              <a:rPr lang="ru-RU" dirty="0" smtClean="0"/>
              <a:t> Статус оккупированных территорий имели: Восточный Тимор (1976—2001), южные районы Ливана (1982—2000), территории Палестинского государства (Западный берег реки Иордан и сектор Газа). </a:t>
            </a:r>
            <a:endParaRPr lang="ru-RU" dirty="0"/>
          </a:p>
        </p:txBody>
      </p:sp>
      <p:pic>
        <p:nvPicPr>
          <p:cNvPr id="109570" name="Picture 2" descr="LocationEastTimor.svg"/>
          <p:cNvPicPr>
            <a:picLocks noChangeAspect="1" noChangeArrowheads="1"/>
          </p:cNvPicPr>
          <p:nvPr/>
        </p:nvPicPr>
        <p:blipFill>
          <a:blip r:embed="rId2" cstate="print"/>
          <a:srcRect/>
          <a:stretch>
            <a:fillRect/>
          </a:stretch>
        </p:blipFill>
        <p:spPr bwMode="auto">
          <a:xfrm>
            <a:off x="1547664" y="260648"/>
            <a:ext cx="6073447" cy="3027586"/>
          </a:xfrm>
          <a:prstGeom prst="rect">
            <a:avLst/>
          </a:prstGeom>
          <a:noFill/>
          <a:ln>
            <a:solidFill>
              <a:schemeClr val="tx1"/>
            </a:solid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980728"/>
          </a:xfrm>
        </p:spPr>
        <p:txBody>
          <a:bodyPr>
            <a:normAutofit/>
          </a:bodyPr>
          <a:lstStyle/>
          <a:p>
            <a:r>
              <a:rPr lang="ru-RU" sz="2800" b="1" dirty="0" smtClean="0"/>
              <a:t>§ 6. Когда и почему появились на политической карте мира несамоуправляющиеся территории?</a:t>
            </a:r>
            <a:endParaRPr lang="ru-RU" sz="2800" dirty="0"/>
          </a:p>
        </p:txBody>
      </p:sp>
      <p:sp>
        <p:nvSpPr>
          <p:cNvPr id="3" name="Содержимое 2"/>
          <p:cNvSpPr>
            <a:spLocks noGrp="1"/>
          </p:cNvSpPr>
          <p:nvPr>
            <p:ph idx="1"/>
          </p:nvPr>
        </p:nvSpPr>
        <p:spPr>
          <a:xfrm>
            <a:off x="179512" y="1052736"/>
            <a:ext cx="8784976" cy="5805264"/>
          </a:xfrm>
        </p:spPr>
        <p:txBody>
          <a:bodyPr>
            <a:normAutofit fontScale="55000" lnSpcReduction="20000"/>
          </a:bodyPr>
          <a:lstStyle/>
          <a:p>
            <a:pPr algn="just">
              <a:lnSpc>
                <a:spcPct val="120000"/>
              </a:lnSpc>
            </a:pPr>
            <a:r>
              <a:rPr lang="ru-RU" dirty="0" smtClean="0"/>
              <a:t>Великие географические открытия, освоение европейцами земель в Новом Свете привели к появлению зависимых (несамоуправляющихся) территорий: колоний, протекторатов, доминионов, кондоминиумов, подмандатных и подопечных территорий, ассоциированных государств.</a:t>
            </a:r>
          </a:p>
          <a:p>
            <a:pPr algn="just">
              <a:lnSpc>
                <a:spcPct val="120000"/>
              </a:lnSpc>
            </a:pPr>
            <a:r>
              <a:rPr lang="ru-RU" b="1" dirty="0" smtClean="0"/>
              <a:t>Колония</a:t>
            </a:r>
            <a:r>
              <a:rPr lang="ru-RU" dirty="0" smtClean="0"/>
              <a:t> (от лат. </a:t>
            </a:r>
            <a:r>
              <a:rPr lang="ru-RU" dirty="0" err="1" smtClean="0"/>
              <a:t>сolonia</a:t>
            </a:r>
            <a:r>
              <a:rPr lang="ru-RU" dirty="0" smtClean="0"/>
              <a:t> — поселение) — страна или территория, находящаяся под властью иностранного государства (метрополии), лишенная экономической и политической самостоятельности и управляемая на основе специального режима. </a:t>
            </a:r>
          </a:p>
          <a:p>
            <a:pPr algn="just">
              <a:lnSpc>
                <a:spcPct val="120000"/>
              </a:lnSpc>
            </a:pPr>
            <a:r>
              <a:rPr lang="ru-RU" b="1" dirty="0" smtClean="0"/>
              <a:t>Система протектората </a:t>
            </a:r>
            <a:r>
              <a:rPr lang="ru-RU" dirty="0" smtClean="0"/>
              <a:t>устанавливала заведомо неравноправные договорные отношения. Фактически протектораты были колониями, внешние экономические, оборонные и политические отношения передавались государству-протектору. По системе протекторатов существовала колониальная система Великобритании в Африке.</a:t>
            </a:r>
          </a:p>
          <a:p>
            <a:pPr algn="just">
              <a:lnSpc>
                <a:spcPct val="120000"/>
              </a:lnSpc>
            </a:pPr>
            <a:r>
              <a:rPr lang="ru-RU" b="1" dirty="0" smtClean="0"/>
              <a:t>Кондоминиум</a:t>
            </a:r>
            <a:r>
              <a:rPr lang="ru-RU" dirty="0" smtClean="0"/>
              <a:t> — совместное владение (от лат. </a:t>
            </a:r>
            <a:r>
              <a:rPr lang="ru-RU" dirty="0" err="1" smtClean="0"/>
              <a:t>Con</a:t>
            </a:r>
            <a:r>
              <a:rPr lang="ru-RU" dirty="0" smtClean="0"/>
              <a:t> (</a:t>
            </a:r>
            <a:r>
              <a:rPr lang="ru-RU" dirty="0" err="1" smtClean="0"/>
              <a:t>cum</a:t>
            </a:r>
            <a:r>
              <a:rPr lang="ru-RU" dirty="0" smtClean="0"/>
              <a:t>) — вместе и </a:t>
            </a:r>
            <a:r>
              <a:rPr lang="ru-RU" dirty="0" err="1" smtClean="0"/>
              <a:t>domonium</a:t>
            </a:r>
            <a:r>
              <a:rPr lang="ru-RU" dirty="0" smtClean="0"/>
              <a:t> — владение), совместное владение одной и той же территорией двумя или несколькими государствами. Как правило, статус кондоминиума используется как способ решения территориальных споров.</a:t>
            </a:r>
          </a:p>
          <a:p>
            <a:pPr algn="just">
              <a:lnSpc>
                <a:spcPct val="120000"/>
              </a:lnSpc>
            </a:pPr>
            <a:r>
              <a:rPr lang="ru-RU" dirty="0" smtClean="0"/>
              <a:t>Так Судан (Англо-Египетский Судан) был в совместном владении Великобритании и Египта в 1899—1951 гг. С 1278 г. кондоминиумом Франции и </a:t>
            </a:r>
            <a:r>
              <a:rPr lang="ru-RU" dirty="0" err="1" smtClean="0"/>
              <a:t>Урхельского</a:t>
            </a:r>
            <a:r>
              <a:rPr lang="ru-RU" dirty="0" smtClean="0"/>
              <a:t> епископства (Испания) является Андорра, при этом главой государства считаются соправители — президент Франции и </a:t>
            </a:r>
            <a:r>
              <a:rPr lang="ru-RU" dirty="0" err="1" smtClean="0"/>
              <a:t>Урхельский</a:t>
            </a:r>
            <a:r>
              <a:rPr lang="ru-RU" dirty="0" smtClean="0"/>
              <a:t> епископ.</a:t>
            </a:r>
          </a:p>
          <a:p>
            <a:endParaRPr lang="ru-RU"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116632"/>
            <a:ext cx="8712968" cy="6741368"/>
          </a:xfrm>
        </p:spPr>
        <p:txBody>
          <a:bodyPr>
            <a:normAutofit fontScale="55000" lnSpcReduction="20000"/>
          </a:bodyPr>
          <a:lstStyle/>
          <a:p>
            <a:pPr algn="just">
              <a:lnSpc>
                <a:spcPct val="120000"/>
              </a:lnSpc>
            </a:pPr>
            <a:r>
              <a:rPr lang="ru-RU" b="1" dirty="0" smtClean="0"/>
              <a:t>Подмандатные и подопечные территории.</a:t>
            </a:r>
            <a:r>
              <a:rPr lang="ru-RU" dirty="0" smtClean="0"/>
              <a:t> Эти термины начали применяться после Первой мировой войны к бывшим владениям Германии и Османской империи.</a:t>
            </a:r>
          </a:p>
          <a:p>
            <a:pPr algn="just">
              <a:lnSpc>
                <a:spcPct val="120000"/>
              </a:lnSpc>
            </a:pPr>
            <a:r>
              <a:rPr lang="ru-RU" dirty="0" smtClean="0"/>
              <a:t>Система мандатов Лиги Наций предусматривала три категории подмандатных территорий по степени зависимой от государств, получивших эти мандаты:</a:t>
            </a:r>
          </a:p>
          <a:p>
            <a:pPr algn="just">
              <a:lnSpc>
                <a:spcPct val="120000"/>
              </a:lnSpc>
            </a:pPr>
            <a:r>
              <a:rPr lang="ru-RU" dirty="0" smtClean="0"/>
              <a:t>1) территории мандата «А» (Сирия, Палестина, Ливан, Ирак, </a:t>
            </a:r>
            <a:r>
              <a:rPr lang="ru-RU" dirty="0" err="1" smtClean="0"/>
              <a:t>Трансиордания</a:t>
            </a:r>
            <a:r>
              <a:rPr lang="ru-RU" dirty="0" smtClean="0"/>
              <a:t>) формально являлись независимыми государствами, однако должны были находиться под управлением одной из европейских держав до тех пор, пока не наработают навыки самостоятельного управления;</a:t>
            </a:r>
          </a:p>
          <a:p>
            <a:pPr algn="just">
              <a:lnSpc>
                <a:spcPct val="120000"/>
              </a:lnSpc>
            </a:pPr>
            <a:r>
              <a:rPr lang="ru-RU" dirty="0" smtClean="0"/>
              <a:t>2) территории мандата «В» (бывшие германские колонии в Африке — Камерун, Танганьика, Того, Руанда-Урунди, Германская Восточная Африка) переданы в административное управление европейским державам;</a:t>
            </a:r>
          </a:p>
          <a:p>
            <a:pPr algn="just">
              <a:lnSpc>
                <a:spcPct val="120000"/>
              </a:lnSpc>
            </a:pPr>
            <a:r>
              <a:rPr lang="ru-RU" dirty="0" smtClean="0"/>
              <a:t>3) территории мандата «С» (бывшие островные владения Германии и Юго-Западная Африка); этот мандат предусматривал включение соответствующей территории в состав европейского государства как «нераздельной части».</a:t>
            </a:r>
          </a:p>
          <a:p>
            <a:pPr algn="just">
              <a:lnSpc>
                <a:spcPct val="120000"/>
              </a:lnSpc>
            </a:pPr>
            <a:r>
              <a:rPr lang="ru-RU" dirty="0" smtClean="0"/>
              <a:t>Самое большое количество мандатов получила Великобритания: на Ирак, Палестину, </a:t>
            </a:r>
            <a:r>
              <a:rPr lang="ru-RU" dirty="0" err="1" smtClean="0"/>
              <a:t>Трансиорданию</a:t>
            </a:r>
            <a:r>
              <a:rPr lang="ru-RU" dirty="0" smtClean="0"/>
              <a:t>, часть Германской Восточной Африки — Танганьику.</a:t>
            </a:r>
          </a:p>
          <a:p>
            <a:pPr algn="just">
              <a:lnSpc>
                <a:spcPct val="120000"/>
              </a:lnSpc>
            </a:pPr>
            <a:r>
              <a:rPr lang="ru-RU" dirty="0" err="1" smtClean="0"/>
              <a:t>Тоголенд</a:t>
            </a:r>
            <a:r>
              <a:rPr lang="ru-RU" dirty="0" smtClean="0"/>
              <a:t> и Камерун были поделены между Великобританией и Францией; Германская Юго-Западная Африка (Намибия) перешла Южно-Африканскому Союзу; часть Германской Восточной Африки (территории Руанда — </a:t>
            </a:r>
            <a:r>
              <a:rPr lang="ru-RU" dirty="0" err="1" smtClean="0"/>
              <a:t>Урунди</a:t>
            </a:r>
            <a:r>
              <a:rPr lang="ru-RU" dirty="0" smtClean="0"/>
              <a:t>) — к Бельгии; Германская Новая Гвинея — к Австралии; Каролинские, Маршалловы, Марианские острова и </a:t>
            </a:r>
            <a:r>
              <a:rPr lang="ru-RU" dirty="0" err="1" smtClean="0"/>
              <a:t>Палау</a:t>
            </a:r>
            <a:r>
              <a:rPr lang="ru-RU" dirty="0" smtClean="0"/>
              <a:t> — к Японии, острова Науру и Западное Самоа — к Новой Зеландии.</a:t>
            </a:r>
          </a:p>
          <a:p>
            <a:endParaRPr lang="ru-RU"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260648"/>
            <a:ext cx="8964488" cy="6597352"/>
          </a:xfrm>
        </p:spPr>
        <p:txBody>
          <a:bodyPr>
            <a:normAutofit fontScale="55000" lnSpcReduction="20000"/>
          </a:bodyPr>
          <a:lstStyle/>
          <a:p>
            <a:pPr algn="just">
              <a:lnSpc>
                <a:spcPct val="120000"/>
              </a:lnSpc>
            </a:pPr>
            <a:r>
              <a:rPr lang="ru-RU" dirty="0" smtClean="0"/>
              <a:t>После Второй мировой войны мандатная система Лиги Наций была заменена системой опеки ООН, которая распространилась на бывшие подмандатные территории и территории, отторгнутые от государств, потерпевших поражение во Второй мировой войне, а также на территории, которые были включены в систему опеки государствами, ответственными за их управление. В рамках ООН был создан Совет по опеке для обеспечения международного наблюдения и обеспечения политического, экономического и социального прогресса. Во второй половине ХХ в. под управлением 7 государств находилось 11 подопечных территорий. К 1995 г. все подопечные территории перешли к самоуправлению или стали независимыми, последняя из них — Республика </a:t>
            </a:r>
            <a:r>
              <a:rPr lang="ru-RU" dirty="0" err="1" smtClean="0"/>
              <a:t>Палау</a:t>
            </a:r>
            <a:r>
              <a:rPr lang="ru-RU" dirty="0" smtClean="0"/>
              <a:t>, в 1994 г. по результатам референдума приняла статус свободной ассоциации с США.</a:t>
            </a:r>
          </a:p>
          <a:p>
            <a:pPr algn="just">
              <a:lnSpc>
                <a:spcPct val="120000"/>
              </a:lnSpc>
            </a:pPr>
            <a:r>
              <a:rPr lang="ru-RU" b="1" dirty="0" smtClean="0"/>
              <a:t>Доминионы</a:t>
            </a:r>
            <a:r>
              <a:rPr lang="ru-RU" dirty="0" smtClean="0"/>
              <a:t> — самоуправляющиеся колонии. Такой статус в 1867—1947 гг. имели части Британской империи — Австралия (с 1901 г.), Канада (с 1867 г.), Новая Зеландия (с 1907 г.), Южно-Африканский Союз (с 1910 г.), Южная Ирландия (с 1921 г.).</a:t>
            </a:r>
          </a:p>
          <a:p>
            <a:pPr algn="just">
              <a:lnSpc>
                <a:spcPct val="120000"/>
              </a:lnSpc>
            </a:pPr>
            <a:r>
              <a:rPr lang="ru-RU" dirty="0" smtClean="0"/>
              <a:t>Первой территорией, захваченной европейцами в Новом Свете, были </a:t>
            </a:r>
            <a:r>
              <a:rPr lang="ru-RU" dirty="0" err="1" smtClean="0"/>
              <a:t>Сеута</a:t>
            </a:r>
            <a:r>
              <a:rPr lang="ru-RU" dirty="0" smtClean="0"/>
              <a:t> и </a:t>
            </a:r>
            <a:r>
              <a:rPr lang="ru-RU" dirty="0" err="1" smtClean="0"/>
              <a:t>Мелилья</a:t>
            </a:r>
            <a:r>
              <a:rPr lang="ru-RU" dirty="0" smtClean="0"/>
              <a:t>, расположенные на северном побережье Африки, на современной территории Марокко. Эти богатые города были конечными пунктами </a:t>
            </a:r>
            <a:r>
              <a:rPr lang="ru-RU" dirty="0" err="1" smtClean="0"/>
              <a:t>транссахарской</a:t>
            </a:r>
            <a:r>
              <a:rPr lang="ru-RU" dirty="0" smtClean="0"/>
              <a:t> караванной торговли (в </a:t>
            </a:r>
            <a:r>
              <a:rPr lang="ru-RU" dirty="0" err="1" smtClean="0"/>
              <a:t>Сеуту</a:t>
            </a:r>
            <a:r>
              <a:rPr lang="ru-RU" dirty="0" smtClean="0"/>
              <a:t> свозили золото, обмененное арабскими купцами в Западной Африке на ткани и соль), они в 1415 г. практически без сопротивления пали под натиском отрядов португальцев. </a:t>
            </a:r>
          </a:p>
          <a:p>
            <a:pPr algn="just">
              <a:lnSpc>
                <a:spcPct val="120000"/>
              </a:lnSpc>
            </a:pPr>
            <a:r>
              <a:rPr lang="ru-RU" dirty="0" smtClean="0"/>
              <a:t>С развитием мореплавания европейцами были освоены и захвачены территории в Азии, Америке, Африке, Австралия и Океания.</a:t>
            </a:r>
          </a:p>
          <a:p>
            <a:endParaRPr lang="ru-RU"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476672"/>
            <a:ext cx="8856984" cy="6381328"/>
          </a:xfrm>
        </p:spPr>
        <p:txBody>
          <a:bodyPr>
            <a:normAutofit fontScale="55000" lnSpcReduction="20000"/>
          </a:bodyPr>
          <a:lstStyle/>
          <a:p>
            <a:pPr algn="just">
              <a:lnSpc>
                <a:spcPct val="120000"/>
              </a:lnSpc>
            </a:pPr>
            <a:r>
              <a:rPr lang="ru-RU" b="1" dirty="0" smtClean="0"/>
              <a:t>Деколонизация</a:t>
            </a:r>
            <a:r>
              <a:rPr lang="ru-RU" dirty="0" smtClean="0"/>
              <a:t> — освобождение от колониальной зависимости, началась в XVIII в. Первыми получили независимость США (1776), в течение XIX в. независимость получила большая часть колоний в Латинской Америке. Страны Азии стали независимыми в основном после Второй мировой войны, Африки — после 1960 г. («год Африки»), когда 17 стран — 14 французских и 3 английских колонии получили независимость.</a:t>
            </a:r>
          </a:p>
          <a:p>
            <a:pPr algn="just">
              <a:lnSpc>
                <a:spcPct val="120000"/>
              </a:lnSpc>
            </a:pPr>
            <a:r>
              <a:rPr lang="ru-RU" dirty="0" smtClean="0"/>
              <a:t>В 1960 г. ООН была принята Декларация о предоставлении независимости колониальным странам и народам. Был составлен Колониальный список ООН, содержащий территории, которым должна быть предоставлена независимость. В 1960 г. в этот список входили 64 территории, в том числе две подопечные территории — Науру и Микронезия.</a:t>
            </a:r>
          </a:p>
          <a:p>
            <a:pPr algn="just">
              <a:lnSpc>
                <a:spcPct val="120000"/>
              </a:lnSpc>
            </a:pPr>
            <a:r>
              <a:rPr lang="ru-RU" dirty="0" smtClean="0"/>
              <a:t>В 1962 г. был создан Комитет ООН по деколонизации. Позднее в колониальный список были дополнительно включены территории Французского Сомали (ныне Джибути) и Омана (обе в 1965 г.), </a:t>
            </a:r>
            <a:r>
              <a:rPr lang="ru-RU" dirty="0" err="1" smtClean="0"/>
              <a:t>Коморы</a:t>
            </a:r>
            <a:r>
              <a:rPr lang="ru-RU" dirty="0" smtClean="0"/>
              <a:t> (1972) и Новая Каледония (1986). С 1945 по 2007 г. около 80 государств получили статус самоуправляющихся и вступили в ООН. Число несамоуправляющихся территорий в мире продолжает сокращаться. Огромные колониальные империи Франции, Великобритании, Испании, Португалии фактически распались во второй половине ХХ в.</a:t>
            </a:r>
          </a:p>
          <a:p>
            <a:pPr algn="just">
              <a:lnSpc>
                <a:spcPct val="120000"/>
              </a:lnSpc>
            </a:pPr>
            <a:r>
              <a:rPr lang="ru-RU" dirty="0" smtClean="0"/>
              <a:t>В 2017 г. в Колониальный список ООН входило 17 несамоуправляющихся территорий, где проживало более 1,7 </a:t>
            </a:r>
            <a:r>
              <a:rPr lang="ru-RU" dirty="0" err="1" smtClean="0"/>
              <a:t>млн</a:t>
            </a:r>
            <a:r>
              <a:rPr lang="ru-RU" dirty="0" smtClean="0"/>
              <a:t> человек. На эти территории распространяется требование ООН о предоставлении независимости.</a:t>
            </a:r>
          </a:p>
          <a:p>
            <a:endParaRPr lang="ru-RU"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476672"/>
          </a:xfrm>
        </p:spPr>
        <p:txBody>
          <a:bodyPr>
            <a:normAutofit/>
          </a:bodyPr>
          <a:lstStyle/>
          <a:p>
            <a:r>
              <a:rPr lang="ru-RU" sz="2000" b="1" dirty="0" smtClean="0"/>
              <a:t>Территории, входящие в колониальный список ООН, 2017</a:t>
            </a:r>
            <a:endParaRPr lang="ru-RU" sz="2000" b="1" dirty="0"/>
          </a:p>
        </p:txBody>
      </p:sp>
      <p:graphicFrame>
        <p:nvGraphicFramePr>
          <p:cNvPr id="4" name="Содержимое 3"/>
          <p:cNvGraphicFramePr>
            <a:graphicFrameLocks noGrp="1"/>
          </p:cNvGraphicFramePr>
          <p:nvPr>
            <p:ph idx="1"/>
          </p:nvPr>
        </p:nvGraphicFramePr>
        <p:xfrm>
          <a:off x="457200" y="549275"/>
          <a:ext cx="8229600" cy="6106160"/>
        </p:xfrm>
        <a:graphic>
          <a:graphicData uri="http://schemas.openxmlformats.org/drawingml/2006/table">
            <a:tbl>
              <a:tblPr firstRow="1" bandRow="1">
                <a:tableStyleId>{5C22544A-7EE6-4342-B048-85BDC9FD1C3A}</a:tableStyleId>
              </a:tblPr>
              <a:tblGrid>
                <a:gridCol w="2530624"/>
                <a:gridCol w="2520280"/>
                <a:gridCol w="1584176"/>
                <a:gridCol w="1594520"/>
              </a:tblGrid>
              <a:tr h="370840">
                <a:tc>
                  <a:txBody>
                    <a:bodyPr/>
                    <a:lstStyle/>
                    <a:p>
                      <a:pPr algn="ctr"/>
                      <a:endParaRPr lang="ru-RU" dirty="0" smtClean="0"/>
                    </a:p>
                    <a:p>
                      <a:pPr algn="ctr"/>
                      <a:r>
                        <a:rPr lang="ru-RU" dirty="0" smtClean="0"/>
                        <a:t>Название</a:t>
                      </a:r>
                      <a:endParaRPr lang="ru-RU" dirty="0"/>
                    </a:p>
                  </a:txBody>
                  <a:tcPr/>
                </a:tc>
                <a:tc>
                  <a:txBody>
                    <a:bodyPr/>
                    <a:lstStyle/>
                    <a:p>
                      <a:pPr algn="ctr"/>
                      <a:r>
                        <a:rPr lang="ru-RU" dirty="0" smtClean="0"/>
                        <a:t>Страна, осуществляющая управление</a:t>
                      </a:r>
                      <a:endParaRPr lang="ru-RU" dirty="0"/>
                    </a:p>
                  </a:txBody>
                  <a:tcPr/>
                </a:tc>
                <a:tc>
                  <a:txBody>
                    <a:bodyPr/>
                    <a:lstStyle/>
                    <a:p>
                      <a:pPr algn="ctr"/>
                      <a:endParaRPr lang="ru-RU" dirty="0" smtClean="0"/>
                    </a:p>
                    <a:p>
                      <a:pPr algn="ctr"/>
                      <a:r>
                        <a:rPr lang="ru-RU" dirty="0" smtClean="0"/>
                        <a:t>Площадь, </a:t>
                      </a:r>
                      <a:r>
                        <a:rPr lang="ru-RU" b="1" dirty="0" smtClean="0"/>
                        <a:t>км²</a:t>
                      </a:r>
                      <a:endParaRPr lang="ru-RU" dirty="0"/>
                    </a:p>
                  </a:txBody>
                  <a:tcPr/>
                </a:tc>
                <a:tc>
                  <a:txBody>
                    <a:bodyPr/>
                    <a:lstStyle/>
                    <a:p>
                      <a:pPr algn="ctr"/>
                      <a:r>
                        <a:rPr lang="ru-RU" dirty="0" smtClean="0"/>
                        <a:t>Численность населения, </a:t>
                      </a:r>
                    </a:p>
                    <a:p>
                      <a:pPr algn="ctr"/>
                      <a:r>
                        <a:rPr lang="ru-RU" dirty="0" smtClean="0"/>
                        <a:t>2017 г.,  чел.</a:t>
                      </a:r>
                      <a:endParaRPr lang="ru-RU" dirty="0"/>
                    </a:p>
                  </a:txBody>
                  <a:tcPr/>
                </a:tc>
              </a:tr>
              <a:tr h="370840">
                <a:tc gridSpan="4">
                  <a:txBody>
                    <a:bodyPr/>
                    <a:lstStyle/>
                    <a:p>
                      <a:pPr algn="ctr"/>
                      <a:r>
                        <a:rPr lang="ru-RU" b="1" dirty="0" smtClean="0"/>
                        <a:t>Европа</a:t>
                      </a:r>
                      <a:endParaRPr lang="ru-RU" b="1" dirty="0"/>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70840">
                <a:tc>
                  <a:txBody>
                    <a:bodyPr/>
                    <a:lstStyle/>
                    <a:p>
                      <a:r>
                        <a:rPr lang="ru-RU" dirty="0" smtClean="0"/>
                        <a:t>1. Гибралтар</a:t>
                      </a:r>
                      <a:endParaRPr lang="ru-RU" dirty="0"/>
                    </a:p>
                  </a:txBody>
                  <a:tcPr/>
                </a:tc>
                <a:tc>
                  <a:txBody>
                    <a:bodyPr/>
                    <a:lstStyle/>
                    <a:p>
                      <a:r>
                        <a:rPr lang="ru-RU" dirty="0" smtClean="0"/>
                        <a:t>Великобритания</a:t>
                      </a:r>
                      <a:endParaRPr lang="ru-RU" dirty="0"/>
                    </a:p>
                  </a:txBody>
                  <a:tcPr/>
                </a:tc>
                <a:tc>
                  <a:txBody>
                    <a:bodyPr/>
                    <a:lstStyle/>
                    <a:p>
                      <a:pPr algn="ctr"/>
                      <a:r>
                        <a:rPr lang="ru-RU" dirty="0" smtClean="0"/>
                        <a:t>5,8</a:t>
                      </a:r>
                      <a:endParaRPr lang="ru-RU" dirty="0"/>
                    </a:p>
                  </a:txBody>
                  <a:tcPr/>
                </a:tc>
                <a:tc>
                  <a:txBody>
                    <a:bodyPr/>
                    <a:lstStyle/>
                    <a:p>
                      <a:pPr algn="ctr"/>
                      <a:r>
                        <a:rPr lang="ru-RU" dirty="0" smtClean="0"/>
                        <a:t>33</a:t>
                      </a:r>
                      <a:r>
                        <a:rPr lang="ru-RU" baseline="0" dirty="0" smtClean="0"/>
                        <a:t> 140</a:t>
                      </a:r>
                      <a:endParaRPr lang="ru-RU" dirty="0"/>
                    </a:p>
                  </a:txBody>
                  <a:tcPr/>
                </a:tc>
              </a:tr>
              <a:tr h="370840">
                <a:tc gridSpan="4">
                  <a:txBody>
                    <a:bodyPr/>
                    <a:lstStyle/>
                    <a:p>
                      <a:pPr algn="ctr"/>
                      <a:r>
                        <a:rPr lang="ru-RU" b="1" dirty="0" smtClean="0"/>
                        <a:t>Африка</a:t>
                      </a:r>
                      <a:endParaRPr lang="ru-RU" b="1" dirty="0"/>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70840">
                <a:tc>
                  <a:txBody>
                    <a:bodyPr/>
                    <a:lstStyle/>
                    <a:p>
                      <a:r>
                        <a:rPr lang="ru-RU" dirty="0" smtClean="0"/>
                        <a:t>2. Западная Сахара</a:t>
                      </a:r>
                      <a:endParaRPr lang="ru-RU" dirty="0"/>
                    </a:p>
                  </a:txBody>
                  <a:tcPr/>
                </a:tc>
                <a:tc>
                  <a:txBody>
                    <a:bodyPr/>
                    <a:lstStyle/>
                    <a:p>
                      <a:r>
                        <a:rPr lang="ru-RU" dirty="0" smtClean="0"/>
                        <a:t>Оккупирована Марокко</a:t>
                      </a:r>
                      <a:endParaRPr lang="ru-RU" dirty="0"/>
                    </a:p>
                  </a:txBody>
                  <a:tcPr/>
                </a:tc>
                <a:tc>
                  <a:txBody>
                    <a:bodyPr/>
                    <a:lstStyle/>
                    <a:p>
                      <a:pPr algn="ctr"/>
                      <a:r>
                        <a:rPr lang="ru-RU" dirty="0" smtClean="0"/>
                        <a:t>266 000</a:t>
                      </a:r>
                      <a:endParaRPr lang="ru-RU" dirty="0"/>
                    </a:p>
                  </a:txBody>
                  <a:tcPr/>
                </a:tc>
                <a:tc>
                  <a:txBody>
                    <a:bodyPr/>
                    <a:lstStyle/>
                    <a:p>
                      <a:pPr algn="ctr"/>
                      <a:r>
                        <a:rPr lang="ru-RU" dirty="0" smtClean="0"/>
                        <a:t>584 000</a:t>
                      </a:r>
                      <a:endParaRPr lang="ru-RU" dirty="0"/>
                    </a:p>
                  </a:txBody>
                  <a:tcPr/>
                </a:tc>
              </a:tr>
              <a:tr h="370840">
                <a:tc>
                  <a:txBody>
                    <a:bodyPr/>
                    <a:lstStyle/>
                    <a:p>
                      <a:r>
                        <a:rPr lang="ru-RU" dirty="0" smtClean="0"/>
                        <a:t>3. О-в Св. Елены</a:t>
                      </a:r>
                      <a:endParaRPr lang="ru-RU" dirty="0"/>
                    </a:p>
                  </a:txBody>
                  <a:tcPr/>
                </a:tc>
                <a:tc>
                  <a:txBody>
                    <a:bodyPr/>
                    <a:lstStyle/>
                    <a:p>
                      <a:r>
                        <a:rPr lang="ru-RU" dirty="0" smtClean="0"/>
                        <a:t>Великобритания</a:t>
                      </a:r>
                      <a:endParaRPr lang="ru-RU" dirty="0"/>
                    </a:p>
                  </a:txBody>
                  <a:tcPr/>
                </a:tc>
                <a:tc>
                  <a:txBody>
                    <a:bodyPr/>
                    <a:lstStyle/>
                    <a:p>
                      <a:pPr algn="ctr"/>
                      <a:r>
                        <a:rPr lang="ru-RU" dirty="0" smtClean="0"/>
                        <a:t>310</a:t>
                      </a:r>
                      <a:endParaRPr lang="ru-RU" dirty="0"/>
                    </a:p>
                  </a:txBody>
                  <a:tcPr/>
                </a:tc>
                <a:tc>
                  <a:txBody>
                    <a:bodyPr/>
                    <a:lstStyle/>
                    <a:p>
                      <a:pPr algn="ctr"/>
                      <a:r>
                        <a:rPr lang="ru-RU" dirty="0" smtClean="0"/>
                        <a:t>5</a:t>
                      </a:r>
                      <a:r>
                        <a:rPr lang="ru-RU" baseline="0" dirty="0" smtClean="0"/>
                        <a:t> 691</a:t>
                      </a:r>
                      <a:endParaRPr lang="ru-RU" dirty="0"/>
                    </a:p>
                  </a:txBody>
                  <a:tcPr/>
                </a:tc>
              </a:tr>
              <a:tr h="370840">
                <a:tc gridSpan="4">
                  <a:txBody>
                    <a:bodyPr/>
                    <a:lstStyle/>
                    <a:p>
                      <a:pPr algn="ctr"/>
                      <a:r>
                        <a:rPr lang="ru-RU" b="1" dirty="0" smtClean="0"/>
                        <a:t>Америка</a:t>
                      </a:r>
                      <a:endParaRPr lang="ru-RU" b="1" dirty="0"/>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70840">
                <a:tc>
                  <a:txBody>
                    <a:bodyPr/>
                    <a:lstStyle/>
                    <a:p>
                      <a:r>
                        <a:rPr lang="ru-RU" dirty="0" smtClean="0"/>
                        <a:t>4. </a:t>
                      </a:r>
                      <a:r>
                        <a:rPr lang="ru-RU" dirty="0" err="1" smtClean="0"/>
                        <a:t>Ангилья</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Великобритания</a:t>
                      </a:r>
                    </a:p>
                  </a:txBody>
                  <a:tcPr/>
                </a:tc>
                <a:tc>
                  <a:txBody>
                    <a:bodyPr/>
                    <a:lstStyle/>
                    <a:p>
                      <a:pPr algn="ctr"/>
                      <a:r>
                        <a:rPr lang="ru-RU" dirty="0" smtClean="0"/>
                        <a:t>96</a:t>
                      </a:r>
                      <a:endParaRPr lang="ru-RU" dirty="0"/>
                    </a:p>
                  </a:txBody>
                  <a:tcPr/>
                </a:tc>
                <a:tc>
                  <a:txBody>
                    <a:bodyPr/>
                    <a:lstStyle/>
                    <a:p>
                      <a:pPr algn="ctr"/>
                      <a:r>
                        <a:rPr lang="ru-RU" dirty="0" smtClean="0"/>
                        <a:t>15 700</a:t>
                      </a:r>
                      <a:endParaRPr lang="ru-RU" dirty="0"/>
                    </a:p>
                  </a:txBody>
                  <a:tcPr/>
                </a:tc>
              </a:tr>
              <a:tr h="370840">
                <a:tc>
                  <a:txBody>
                    <a:bodyPr/>
                    <a:lstStyle/>
                    <a:p>
                      <a:r>
                        <a:rPr lang="ru-RU" dirty="0" smtClean="0"/>
                        <a:t>5. Бермудские о-ва</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Великобритания</a:t>
                      </a:r>
                    </a:p>
                  </a:txBody>
                  <a:tcPr/>
                </a:tc>
                <a:tc>
                  <a:txBody>
                    <a:bodyPr/>
                    <a:lstStyle/>
                    <a:p>
                      <a:pPr algn="ctr"/>
                      <a:r>
                        <a:rPr lang="ru-RU" dirty="0" smtClean="0"/>
                        <a:t>53,35</a:t>
                      </a:r>
                      <a:endParaRPr lang="ru-RU" dirty="0"/>
                    </a:p>
                  </a:txBody>
                  <a:tcPr/>
                </a:tc>
                <a:tc>
                  <a:txBody>
                    <a:bodyPr/>
                    <a:lstStyle/>
                    <a:p>
                      <a:pPr algn="ctr"/>
                      <a:r>
                        <a:rPr lang="ru-RU" dirty="0" smtClean="0"/>
                        <a:t>61 695</a:t>
                      </a:r>
                      <a:endParaRPr lang="ru-RU" dirty="0"/>
                    </a:p>
                  </a:txBody>
                  <a:tcPr/>
                </a:tc>
              </a:tr>
              <a:tr h="370840">
                <a:tc>
                  <a:txBody>
                    <a:bodyPr/>
                    <a:lstStyle/>
                    <a:p>
                      <a:r>
                        <a:rPr lang="ru-RU" dirty="0" smtClean="0"/>
                        <a:t>6. Виргинские о-ва</a:t>
                      </a:r>
                      <a:endParaRPr lang="ru-RU" dirty="0"/>
                    </a:p>
                  </a:txBody>
                  <a:tcPr/>
                </a:tc>
                <a:tc>
                  <a:txBody>
                    <a:bodyPr/>
                    <a:lstStyle/>
                    <a:p>
                      <a:r>
                        <a:rPr lang="ru-RU" dirty="0" smtClean="0"/>
                        <a:t>США</a:t>
                      </a:r>
                      <a:endParaRPr lang="ru-RU" dirty="0"/>
                    </a:p>
                  </a:txBody>
                  <a:tcPr/>
                </a:tc>
                <a:tc>
                  <a:txBody>
                    <a:bodyPr/>
                    <a:lstStyle/>
                    <a:p>
                      <a:pPr algn="ctr"/>
                      <a:r>
                        <a:rPr lang="ru-RU" dirty="0" smtClean="0"/>
                        <a:t>352</a:t>
                      </a:r>
                      <a:endParaRPr lang="ru-RU" dirty="0"/>
                    </a:p>
                  </a:txBody>
                  <a:tcPr/>
                </a:tc>
                <a:tc>
                  <a:txBody>
                    <a:bodyPr/>
                    <a:lstStyle/>
                    <a:p>
                      <a:pPr algn="ctr"/>
                      <a:r>
                        <a:rPr lang="ru-RU" dirty="0" smtClean="0"/>
                        <a:t>103 700</a:t>
                      </a:r>
                      <a:endParaRPr lang="ru-RU" dirty="0"/>
                    </a:p>
                  </a:txBody>
                  <a:tcPr/>
                </a:tc>
              </a:tr>
              <a:tr h="370840">
                <a:tc>
                  <a:txBody>
                    <a:bodyPr/>
                    <a:lstStyle/>
                    <a:p>
                      <a:r>
                        <a:rPr lang="ru-RU" dirty="0" smtClean="0"/>
                        <a:t>7. Виргинские о-ва</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Великобритания</a:t>
                      </a:r>
                    </a:p>
                  </a:txBody>
                  <a:tcPr/>
                </a:tc>
                <a:tc>
                  <a:txBody>
                    <a:bodyPr/>
                    <a:lstStyle/>
                    <a:p>
                      <a:pPr algn="ctr"/>
                      <a:r>
                        <a:rPr lang="ru-RU" dirty="0" smtClean="0"/>
                        <a:t>153</a:t>
                      </a:r>
                      <a:endParaRPr lang="ru-RU" dirty="0"/>
                    </a:p>
                  </a:txBody>
                  <a:tcPr/>
                </a:tc>
                <a:tc>
                  <a:txBody>
                    <a:bodyPr/>
                    <a:lstStyle/>
                    <a:p>
                      <a:pPr algn="ctr"/>
                      <a:r>
                        <a:rPr lang="ru-RU" dirty="0" smtClean="0"/>
                        <a:t>28 200</a:t>
                      </a:r>
                      <a:endParaRPr lang="ru-RU" dirty="0"/>
                    </a:p>
                  </a:txBody>
                  <a:tcPr/>
                </a:tc>
              </a:tr>
              <a:tr h="370840">
                <a:tc>
                  <a:txBody>
                    <a:bodyPr/>
                    <a:lstStyle/>
                    <a:p>
                      <a:r>
                        <a:rPr lang="ru-RU" dirty="0" smtClean="0"/>
                        <a:t>8. Каймановы о-ва</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Великобритания</a:t>
                      </a:r>
                    </a:p>
                  </a:txBody>
                  <a:tcPr/>
                </a:tc>
                <a:tc>
                  <a:txBody>
                    <a:bodyPr/>
                    <a:lstStyle/>
                    <a:p>
                      <a:pPr algn="ctr"/>
                      <a:r>
                        <a:rPr lang="ru-RU" dirty="0" smtClean="0"/>
                        <a:t>264</a:t>
                      </a:r>
                      <a:endParaRPr lang="ru-RU" dirty="0"/>
                    </a:p>
                  </a:txBody>
                  <a:tcPr/>
                </a:tc>
                <a:tc>
                  <a:txBody>
                    <a:bodyPr/>
                    <a:lstStyle/>
                    <a:p>
                      <a:pPr algn="ctr"/>
                      <a:r>
                        <a:rPr lang="ru-RU" dirty="0" smtClean="0"/>
                        <a:t>60 413</a:t>
                      </a:r>
                      <a:endParaRPr lang="ru-RU" dirty="0"/>
                    </a:p>
                  </a:txBody>
                  <a:tcPr/>
                </a:tc>
              </a:tr>
              <a:tr h="370840">
                <a:tc>
                  <a:txBody>
                    <a:bodyPr/>
                    <a:lstStyle/>
                    <a:p>
                      <a:r>
                        <a:rPr lang="ru-RU" dirty="0" smtClean="0"/>
                        <a:t>9. </a:t>
                      </a:r>
                      <a:r>
                        <a:rPr lang="ru-RU" dirty="0" err="1" smtClean="0"/>
                        <a:t>Монтсеррат</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Великобритания</a:t>
                      </a:r>
                    </a:p>
                  </a:txBody>
                  <a:tcPr/>
                </a:tc>
                <a:tc>
                  <a:txBody>
                    <a:bodyPr/>
                    <a:lstStyle/>
                    <a:p>
                      <a:pPr algn="ctr"/>
                      <a:r>
                        <a:rPr lang="ru-RU" dirty="0" smtClean="0"/>
                        <a:t>103</a:t>
                      </a:r>
                      <a:endParaRPr lang="ru-RU" dirty="0"/>
                    </a:p>
                  </a:txBody>
                  <a:tcPr/>
                </a:tc>
                <a:tc>
                  <a:txBody>
                    <a:bodyPr/>
                    <a:lstStyle/>
                    <a:p>
                      <a:pPr algn="ctr"/>
                      <a:r>
                        <a:rPr lang="ru-RU" dirty="0" smtClean="0"/>
                        <a:t>5 000</a:t>
                      </a:r>
                      <a:endParaRPr lang="ru-RU" dirty="0"/>
                    </a:p>
                  </a:txBody>
                  <a:tcPr/>
                </a:tc>
              </a:tr>
              <a:tr h="370840">
                <a:tc>
                  <a:txBody>
                    <a:bodyPr/>
                    <a:lstStyle/>
                    <a:p>
                      <a:r>
                        <a:rPr lang="ru-RU" dirty="0" smtClean="0"/>
                        <a:t>10. </a:t>
                      </a:r>
                      <a:r>
                        <a:rPr lang="ru-RU" dirty="0" err="1" smtClean="0"/>
                        <a:t>Теркс</a:t>
                      </a:r>
                      <a:r>
                        <a:rPr lang="ru-RU" dirty="0" smtClean="0"/>
                        <a:t> и </a:t>
                      </a:r>
                      <a:r>
                        <a:rPr lang="ru-RU" dirty="0" err="1" smtClean="0"/>
                        <a:t>Кайкос</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Великобритания</a:t>
                      </a:r>
                    </a:p>
                  </a:txBody>
                  <a:tcPr/>
                </a:tc>
                <a:tc>
                  <a:txBody>
                    <a:bodyPr/>
                    <a:lstStyle/>
                    <a:p>
                      <a:pPr algn="ctr"/>
                      <a:r>
                        <a:rPr lang="ru-RU" dirty="0" smtClean="0"/>
                        <a:t>948,2</a:t>
                      </a:r>
                      <a:endParaRPr lang="ru-RU" dirty="0"/>
                    </a:p>
                  </a:txBody>
                  <a:tcPr/>
                </a:tc>
                <a:tc>
                  <a:txBody>
                    <a:bodyPr/>
                    <a:lstStyle/>
                    <a:p>
                      <a:pPr algn="ctr"/>
                      <a:r>
                        <a:rPr lang="ru-RU" dirty="0" smtClean="0"/>
                        <a:t>37 910</a:t>
                      </a:r>
                      <a:endParaRPr lang="ru-RU" dirty="0"/>
                    </a:p>
                  </a:txBody>
                  <a:tcPr/>
                </a:tc>
              </a:tr>
              <a:tr h="370840">
                <a:tc>
                  <a:txBody>
                    <a:bodyPr/>
                    <a:lstStyle/>
                    <a:p>
                      <a:r>
                        <a:rPr lang="ru-RU" dirty="0" smtClean="0"/>
                        <a:t>11. Фолклендские о-ва</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Великобритания</a:t>
                      </a:r>
                    </a:p>
                  </a:txBody>
                  <a:tcPr/>
                </a:tc>
                <a:tc>
                  <a:txBody>
                    <a:bodyPr/>
                    <a:lstStyle/>
                    <a:p>
                      <a:pPr algn="ctr"/>
                      <a:r>
                        <a:rPr lang="ru-RU" dirty="0" smtClean="0"/>
                        <a:t>12 173</a:t>
                      </a:r>
                      <a:endParaRPr lang="ru-RU" dirty="0"/>
                    </a:p>
                  </a:txBody>
                  <a:tcPr/>
                </a:tc>
                <a:tc>
                  <a:txBody>
                    <a:bodyPr/>
                    <a:lstStyle/>
                    <a:p>
                      <a:pPr algn="ctr"/>
                      <a:r>
                        <a:rPr lang="ru-RU" dirty="0" smtClean="0"/>
                        <a:t>2 500</a:t>
                      </a:r>
                      <a:endParaRPr lang="ru-RU" dirty="0"/>
                    </a:p>
                  </a:txBody>
                  <a:tcPr/>
                </a:tc>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467544" y="548680"/>
          <a:ext cx="8229600" cy="3510280"/>
        </p:xfrm>
        <a:graphic>
          <a:graphicData uri="http://schemas.openxmlformats.org/drawingml/2006/table">
            <a:tbl>
              <a:tblPr firstRow="1" bandRow="1">
                <a:tableStyleId>{5C22544A-7EE6-4342-B048-85BDC9FD1C3A}</a:tableStyleId>
              </a:tblPr>
              <a:tblGrid>
                <a:gridCol w="2746648"/>
                <a:gridCol w="2304256"/>
                <a:gridCol w="1656184"/>
                <a:gridCol w="1522512"/>
              </a:tblGrid>
              <a:tr h="6263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t>Название</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t>Страна, осуществляющая управление</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ru-RU" dirty="0" smtClean="0"/>
                        <a:t>Площадь, </a:t>
                      </a:r>
                      <a:r>
                        <a:rPr lang="ru-RU" b="1" dirty="0" smtClean="0"/>
                        <a:t>км²</a:t>
                      </a:r>
                      <a:endParaRPr lang="ru-RU" dirty="0" smtClean="0"/>
                    </a:p>
                    <a:p>
                      <a:pPr algn="ctr"/>
                      <a:endParaRPr lang="ru-RU" dirty="0"/>
                    </a:p>
                  </a:txBody>
                  <a:tcPr/>
                </a:tc>
                <a:tc>
                  <a:txBody>
                    <a:bodyPr/>
                    <a:lstStyle/>
                    <a:p>
                      <a:pPr algn="ctr"/>
                      <a:r>
                        <a:rPr lang="ru-RU" dirty="0" smtClean="0"/>
                        <a:t>Численность населения, </a:t>
                      </a:r>
                    </a:p>
                    <a:p>
                      <a:pPr algn="ctr"/>
                      <a:r>
                        <a:rPr lang="ru-RU" dirty="0" smtClean="0"/>
                        <a:t>2017 г.,  чел.</a:t>
                      </a:r>
                    </a:p>
                  </a:txBody>
                  <a:tcPr/>
                </a:tc>
              </a:tr>
              <a:tr h="370840">
                <a:tc gridSpan="4">
                  <a:txBody>
                    <a:bodyPr/>
                    <a:lstStyle/>
                    <a:p>
                      <a:pPr algn="ctr"/>
                      <a:r>
                        <a:rPr lang="ru-RU" b="1" dirty="0" smtClean="0"/>
                        <a:t>Океания</a:t>
                      </a:r>
                      <a:endParaRPr lang="ru-RU" b="1" dirty="0"/>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70840">
                <a:tc>
                  <a:txBody>
                    <a:bodyPr/>
                    <a:lstStyle/>
                    <a:p>
                      <a:r>
                        <a:rPr lang="ru-RU" dirty="0" smtClean="0"/>
                        <a:t>12. Гуам</a:t>
                      </a:r>
                      <a:endParaRPr lang="ru-RU" dirty="0"/>
                    </a:p>
                  </a:txBody>
                  <a:tcPr/>
                </a:tc>
                <a:tc>
                  <a:txBody>
                    <a:bodyPr/>
                    <a:lstStyle/>
                    <a:p>
                      <a:r>
                        <a:rPr lang="ru-RU" dirty="0" smtClean="0"/>
                        <a:t>США</a:t>
                      </a:r>
                      <a:endParaRPr lang="ru-RU" dirty="0"/>
                    </a:p>
                  </a:txBody>
                  <a:tcPr/>
                </a:tc>
                <a:tc>
                  <a:txBody>
                    <a:bodyPr/>
                    <a:lstStyle/>
                    <a:p>
                      <a:pPr algn="ctr"/>
                      <a:r>
                        <a:rPr lang="ru-RU" dirty="0" smtClean="0"/>
                        <a:t>540</a:t>
                      </a:r>
                      <a:endParaRPr lang="ru-RU" dirty="0"/>
                    </a:p>
                  </a:txBody>
                  <a:tcPr/>
                </a:tc>
                <a:tc>
                  <a:txBody>
                    <a:bodyPr/>
                    <a:lstStyle/>
                    <a:p>
                      <a:pPr algn="ctr"/>
                      <a:r>
                        <a:rPr lang="ru-RU" dirty="0" smtClean="0"/>
                        <a:t>159 358</a:t>
                      </a:r>
                      <a:endParaRPr lang="ru-RU" dirty="0"/>
                    </a:p>
                  </a:txBody>
                  <a:tcPr/>
                </a:tc>
              </a:tr>
              <a:tr h="370840">
                <a:tc>
                  <a:txBody>
                    <a:bodyPr/>
                    <a:lstStyle/>
                    <a:p>
                      <a:r>
                        <a:rPr lang="ru-RU" dirty="0" smtClean="0"/>
                        <a:t>13. Новая Каледония</a:t>
                      </a:r>
                      <a:endParaRPr lang="ru-RU" dirty="0"/>
                    </a:p>
                  </a:txBody>
                  <a:tcPr/>
                </a:tc>
                <a:tc>
                  <a:txBody>
                    <a:bodyPr/>
                    <a:lstStyle/>
                    <a:p>
                      <a:r>
                        <a:rPr lang="ru-RU" dirty="0" smtClean="0"/>
                        <a:t>Франция</a:t>
                      </a:r>
                      <a:endParaRPr lang="ru-RU" dirty="0"/>
                    </a:p>
                  </a:txBody>
                  <a:tcPr/>
                </a:tc>
                <a:tc>
                  <a:txBody>
                    <a:bodyPr/>
                    <a:lstStyle/>
                    <a:p>
                      <a:pPr algn="ctr"/>
                      <a:r>
                        <a:rPr lang="ru-RU" dirty="0" smtClean="0"/>
                        <a:t>18 575</a:t>
                      </a:r>
                      <a:endParaRPr lang="ru-RU" dirty="0"/>
                    </a:p>
                  </a:txBody>
                  <a:tcPr/>
                </a:tc>
                <a:tc>
                  <a:txBody>
                    <a:bodyPr/>
                    <a:lstStyle/>
                    <a:p>
                      <a:pPr algn="ctr"/>
                      <a:r>
                        <a:rPr lang="ru-RU" dirty="0" smtClean="0"/>
                        <a:t>268 767</a:t>
                      </a:r>
                      <a:endParaRPr lang="ru-RU" dirty="0"/>
                    </a:p>
                  </a:txBody>
                  <a:tcPr/>
                </a:tc>
              </a:tr>
              <a:tr h="370840">
                <a:tc>
                  <a:txBody>
                    <a:bodyPr/>
                    <a:lstStyle/>
                    <a:p>
                      <a:r>
                        <a:rPr lang="ru-RU" dirty="0" smtClean="0"/>
                        <a:t>14. </a:t>
                      </a:r>
                      <a:r>
                        <a:rPr lang="ru-RU" dirty="0" err="1" smtClean="0"/>
                        <a:t>Питкэрн</a:t>
                      </a:r>
                      <a:endParaRPr lang="ru-RU" dirty="0"/>
                    </a:p>
                  </a:txBody>
                  <a:tcPr/>
                </a:tc>
                <a:tc>
                  <a:txBody>
                    <a:bodyPr/>
                    <a:lstStyle/>
                    <a:p>
                      <a:r>
                        <a:rPr lang="ru-RU" dirty="0" smtClean="0"/>
                        <a:t>Великобритания</a:t>
                      </a:r>
                      <a:endParaRPr lang="ru-RU" dirty="0"/>
                    </a:p>
                  </a:txBody>
                  <a:tcPr/>
                </a:tc>
                <a:tc>
                  <a:txBody>
                    <a:bodyPr/>
                    <a:lstStyle/>
                    <a:p>
                      <a:pPr algn="ctr"/>
                      <a:r>
                        <a:rPr lang="ru-RU" dirty="0" smtClean="0"/>
                        <a:t>35,5</a:t>
                      </a:r>
                      <a:endParaRPr lang="ru-RU" dirty="0"/>
                    </a:p>
                  </a:txBody>
                  <a:tcPr/>
                </a:tc>
                <a:tc>
                  <a:txBody>
                    <a:bodyPr/>
                    <a:lstStyle/>
                    <a:p>
                      <a:pPr algn="ctr"/>
                      <a:r>
                        <a:rPr lang="ru-RU" dirty="0" smtClean="0"/>
                        <a:t>39</a:t>
                      </a:r>
                      <a:endParaRPr lang="ru-RU" dirty="0"/>
                    </a:p>
                  </a:txBody>
                  <a:tcPr/>
                </a:tc>
              </a:tr>
              <a:tr h="370840">
                <a:tc>
                  <a:txBody>
                    <a:bodyPr/>
                    <a:lstStyle/>
                    <a:p>
                      <a:r>
                        <a:rPr lang="ru-RU" dirty="0" smtClean="0"/>
                        <a:t>15. Американское Самоа</a:t>
                      </a:r>
                      <a:endParaRPr lang="ru-RU" dirty="0"/>
                    </a:p>
                  </a:txBody>
                  <a:tcPr/>
                </a:tc>
                <a:tc>
                  <a:txBody>
                    <a:bodyPr/>
                    <a:lstStyle/>
                    <a:p>
                      <a:r>
                        <a:rPr lang="ru-RU" dirty="0" smtClean="0"/>
                        <a:t>США</a:t>
                      </a:r>
                      <a:endParaRPr lang="ru-RU" dirty="0"/>
                    </a:p>
                  </a:txBody>
                  <a:tcPr/>
                </a:tc>
                <a:tc>
                  <a:txBody>
                    <a:bodyPr/>
                    <a:lstStyle/>
                    <a:p>
                      <a:pPr algn="ctr"/>
                      <a:r>
                        <a:rPr lang="ru-RU" dirty="0" smtClean="0"/>
                        <a:t>200</a:t>
                      </a:r>
                      <a:endParaRPr lang="ru-RU" dirty="0"/>
                    </a:p>
                  </a:txBody>
                  <a:tcPr/>
                </a:tc>
                <a:tc>
                  <a:txBody>
                    <a:bodyPr/>
                    <a:lstStyle/>
                    <a:p>
                      <a:pPr algn="ctr"/>
                      <a:r>
                        <a:rPr lang="ru-RU" dirty="0" smtClean="0"/>
                        <a:t>60 200</a:t>
                      </a:r>
                      <a:endParaRPr lang="ru-RU" dirty="0"/>
                    </a:p>
                  </a:txBody>
                  <a:tcPr/>
                </a:tc>
              </a:tr>
              <a:tr h="370840">
                <a:tc>
                  <a:txBody>
                    <a:bodyPr/>
                    <a:lstStyle/>
                    <a:p>
                      <a:r>
                        <a:rPr lang="ru-RU" dirty="0" smtClean="0"/>
                        <a:t>16. </a:t>
                      </a:r>
                      <a:r>
                        <a:rPr lang="ru-RU" dirty="0" err="1" smtClean="0"/>
                        <a:t>Токелау</a:t>
                      </a:r>
                      <a:endParaRPr lang="ru-RU" dirty="0"/>
                    </a:p>
                  </a:txBody>
                  <a:tcPr/>
                </a:tc>
                <a:tc>
                  <a:txBody>
                    <a:bodyPr/>
                    <a:lstStyle/>
                    <a:p>
                      <a:r>
                        <a:rPr lang="ru-RU" dirty="0" smtClean="0"/>
                        <a:t>Новая Зеландия</a:t>
                      </a:r>
                      <a:endParaRPr lang="ru-RU" dirty="0"/>
                    </a:p>
                  </a:txBody>
                  <a:tcPr/>
                </a:tc>
                <a:tc>
                  <a:txBody>
                    <a:bodyPr/>
                    <a:lstStyle/>
                    <a:p>
                      <a:pPr algn="ctr"/>
                      <a:r>
                        <a:rPr lang="ru-RU" dirty="0" smtClean="0"/>
                        <a:t>12,2</a:t>
                      </a:r>
                      <a:endParaRPr lang="ru-RU" dirty="0"/>
                    </a:p>
                  </a:txBody>
                  <a:tcPr/>
                </a:tc>
                <a:tc>
                  <a:txBody>
                    <a:bodyPr/>
                    <a:lstStyle/>
                    <a:p>
                      <a:pPr algn="ctr"/>
                      <a:r>
                        <a:rPr lang="ru-RU" dirty="0" smtClean="0"/>
                        <a:t>1 499</a:t>
                      </a:r>
                      <a:endParaRPr lang="ru-RU" dirty="0"/>
                    </a:p>
                  </a:txBody>
                  <a:tcPr/>
                </a:tc>
              </a:tr>
              <a:tr h="370840">
                <a:tc>
                  <a:txBody>
                    <a:bodyPr/>
                    <a:lstStyle/>
                    <a:p>
                      <a:r>
                        <a:rPr lang="ru-RU" dirty="0" smtClean="0"/>
                        <a:t>17. Фр. Полинезия</a:t>
                      </a:r>
                      <a:endParaRPr lang="ru-RU" dirty="0"/>
                    </a:p>
                  </a:txBody>
                  <a:tcPr/>
                </a:tc>
                <a:tc>
                  <a:txBody>
                    <a:bodyPr/>
                    <a:lstStyle/>
                    <a:p>
                      <a:r>
                        <a:rPr lang="ru-RU" dirty="0" smtClean="0"/>
                        <a:t>Франция</a:t>
                      </a:r>
                      <a:endParaRPr lang="ru-RU" dirty="0"/>
                    </a:p>
                  </a:txBody>
                  <a:tcPr/>
                </a:tc>
                <a:tc>
                  <a:txBody>
                    <a:bodyPr/>
                    <a:lstStyle/>
                    <a:p>
                      <a:pPr algn="ctr"/>
                      <a:r>
                        <a:rPr lang="ru-RU" dirty="0" smtClean="0"/>
                        <a:t>3 600</a:t>
                      </a:r>
                      <a:endParaRPr lang="ru-RU" dirty="0"/>
                    </a:p>
                  </a:txBody>
                  <a:tcPr/>
                </a:tc>
                <a:tc>
                  <a:txBody>
                    <a:bodyPr/>
                    <a:lstStyle/>
                    <a:p>
                      <a:pPr algn="ctr"/>
                      <a:r>
                        <a:rPr lang="ru-RU" dirty="0" smtClean="0"/>
                        <a:t>271 800</a:t>
                      </a:r>
                      <a:endParaRPr lang="ru-RU" dirty="0"/>
                    </a:p>
                  </a:txBody>
                  <a:tcPr/>
                </a:tc>
              </a:tr>
            </a:tbl>
          </a:graphicData>
        </a:graphic>
      </p:graphicFrame>
      <p:sp>
        <p:nvSpPr>
          <p:cNvPr id="5" name="Прямоугольник 4"/>
          <p:cNvSpPr/>
          <p:nvPr/>
        </p:nvSpPr>
        <p:spPr>
          <a:xfrm>
            <a:off x="395536" y="4221088"/>
            <a:ext cx="8352928" cy="2308324"/>
          </a:xfrm>
          <a:prstGeom prst="rect">
            <a:avLst/>
          </a:prstGeom>
        </p:spPr>
        <p:txBody>
          <a:bodyPr wrap="square">
            <a:spAutoFit/>
          </a:bodyPr>
          <a:lstStyle/>
          <a:p>
            <a:pPr algn="just">
              <a:buFont typeface="Arial" pitchFamily="34" charset="0"/>
              <a:buChar char="•"/>
            </a:pPr>
            <a:r>
              <a:rPr lang="ru-RU" dirty="0" smtClean="0"/>
              <a:t> В список несамоуправляющихся территорий не включены свободно ассоциированные государства  и заморские департаменты.</a:t>
            </a:r>
          </a:p>
          <a:p>
            <a:pPr algn="just">
              <a:buFont typeface="Arial" pitchFamily="34" charset="0"/>
              <a:buChar char="•"/>
            </a:pPr>
            <a:r>
              <a:rPr lang="ru-RU" dirty="0" smtClean="0"/>
              <a:t> Статус </a:t>
            </a:r>
            <a:r>
              <a:rPr lang="ru-RU" b="1" dirty="0" smtClean="0"/>
              <a:t>свободной ассоциации</a:t>
            </a:r>
            <a:r>
              <a:rPr lang="ru-RU" dirty="0" smtClean="0"/>
              <a:t> предполагает, что государство обладает внутренним самоуправлением и определенной самостоятельностью в области внешней политики. Статус свободной ассоциации с США имеют Пуэрто-Рико, Федеративные Штаты Микронезии, Республика Маршалловы Острова и Содружество Северных Марианских Островов, Республика </a:t>
            </a:r>
            <a:r>
              <a:rPr lang="ru-RU" dirty="0" err="1" smtClean="0"/>
              <a:t>Палау</a:t>
            </a:r>
            <a:r>
              <a:rPr lang="ru-RU" dirty="0" smtClean="0"/>
              <a:t>. Статус свободной ассоциации с Новой Зеландией имеют острова Кука и </a:t>
            </a:r>
            <a:r>
              <a:rPr lang="ru-RU" dirty="0" err="1" smtClean="0"/>
              <a:t>Ниуэ</a:t>
            </a:r>
            <a:r>
              <a:rPr lang="ru-RU" dirty="0" smtClean="0"/>
              <a:t>.</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1340768"/>
            <a:ext cx="8229600" cy="4525963"/>
          </a:xfrm>
        </p:spPr>
        <p:txBody>
          <a:bodyPr>
            <a:normAutofit fontScale="70000" lnSpcReduction="20000"/>
          </a:bodyPr>
          <a:lstStyle/>
          <a:p>
            <a:pPr algn="just">
              <a:lnSpc>
                <a:spcPct val="120000"/>
              </a:lnSpc>
            </a:pPr>
            <a:r>
              <a:rPr lang="ru-RU" dirty="0" smtClean="0"/>
              <a:t>В состав Франции входят </a:t>
            </a:r>
            <a:r>
              <a:rPr lang="ru-RU" b="1" dirty="0" smtClean="0"/>
              <a:t>заморские департаменты</a:t>
            </a:r>
            <a:r>
              <a:rPr lang="ru-RU" dirty="0" smtClean="0"/>
              <a:t> — Французская Гвиана, Гваделупа, Мартиника, </a:t>
            </a:r>
            <a:r>
              <a:rPr lang="ru-RU" dirty="0" err="1" smtClean="0"/>
              <a:t>Майотта</a:t>
            </a:r>
            <a:r>
              <a:rPr lang="ru-RU" dirty="0" smtClean="0"/>
              <a:t>, Реюньон; они являются частью территории Франции, показаны на всех картах Европейского Союза, из фондов ЕС получают дотации на социально-экономическое развитие. Зависимыми от Франции территориями являются </a:t>
            </a:r>
            <a:r>
              <a:rPr lang="ru-RU" b="1" dirty="0" smtClean="0"/>
              <a:t>заморские сообщества </a:t>
            </a:r>
            <a:r>
              <a:rPr lang="ru-RU" dirty="0" smtClean="0"/>
              <a:t>(Французская Полинезия, о-ва </a:t>
            </a:r>
            <a:r>
              <a:rPr lang="ru-RU" dirty="0" err="1" smtClean="0"/>
              <a:t>Сен-Бартельми</a:t>
            </a:r>
            <a:r>
              <a:rPr lang="ru-RU" dirty="0" smtClean="0"/>
              <a:t>, Сен-Мартен, Сен-Пьер и Микелон, </a:t>
            </a:r>
            <a:r>
              <a:rPr lang="ru-RU" dirty="0" err="1" smtClean="0"/>
              <a:t>Уоллис</a:t>
            </a:r>
            <a:r>
              <a:rPr lang="ru-RU" dirty="0" smtClean="0"/>
              <a:t> и </a:t>
            </a:r>
            <a:r>
              <a:rPr lang="ru-RU" dirty="0" err="1" smtClean="0"/>
              <a:t>Футуна</a:t>
            </a:r>
            <a:r>
              <a:rPr lang="ru-RU" dirty="0" smtClean="0"/>
              <a:t>), </a:t>
            </a:r>
            <a:r>
              <a:rPr lang="ru-RU" b="1" dirty="0" smtClean="0"/>
              <a:t>заморское сообщество с особым статусом </a:t>
            </a:r>
            <a:r>
              <a:rPr lang="ru-RU" dirty="0" smtClean="0"/>
              <a:t>– Новая Каледония и </a:t>
            </a:r>
            <a:r>
              <a:rPr lang="ru-RU" b="1" dirty="0" smtClean="0"/>
              <a:t>административно-территориальные образования с особым статусом </a:t>
            </a:r>
            <a:r>
              <a:rPr lang="ru-RU" dirty="0" smtClean="0"/>
              <a:t>(без постоянного населения) – о. </a:t>
            </a:r>
            <a:r>
              <a:rPr lang="ru-RU" dirty="0" err="1" smtClean="0"/>
              <a:t>Клиппертон</a:t>
            </a:r>
            <a:r>
              <a:rPr lang="ru-RU" dirty="0" smtClean="0"/>
              <a:t> и Французские Южные и Антарктические территории.</a:t>
            </a:r>
          </a:p>
          <a:p>
            <a:endParaRPr lang="ru-RU" dirty="0"/>
          </a:p>
        </p:txBody>
      </p:sp>
      <p:sp>
        <p:nvSpPr>
          <p:cNvPr id="4" name="Прямоугольник 3"/>
          <p:cNvSpPr/>
          <p:nvPr/>
        </p:nvSpPr>
        <p:spPr>
          <a:xfrm>
            <a:off x="2267744" y="5733256"/>
            <a:ext cx="4249818" cy="369332"/>
          </a:xfrm>
          <a:prstGeom prst="rect">
            <a:avLst/>
          </a:prstGeom>
        </p:spPr>
        <p:txBody>
          <a:bodyPr wrap="none">
            <a:spAutoFit/>
          </a:bodyPr>
          <a:lstStyle/>
          <a:p>
            <a:r>
              <a:rPr lang="en-US" dirty="0" smtClean="0">
                <a:hlinkClick r:id="rId2"/>
              </a:rPr>
              <a:t>http://mnogofactov.ru/goroda-i-strany/27-</a:t>
            </a:r>
            <a:r>
              <a:rPr lang="ru-RU" dirty="0" smtClean="0"/>
              <a:t> </a:t>
            </a:r>
            <a:endParaRPr lang="ru-RU"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http://stattur.ru/journal/20170618/photo/2.jpg"/>
          <p:cNvPicPr>
            <a:picLocks noChangeAspect="1" noChangeArrowheads="1"/>
          </p:cNvPicPr>
          <p:nvPr/>
        </p:nvPicPr>
        <p:blipFill>
          <a:blip r:embed="rId2" cstate="print">
            <a:lum bright="-10000" contrast="19000"/>
          </a:blip>
          <a:srcRect/>
          <a:stretch>
            <a:fillRect/>
          </a:stretch>
        </p:blipFill>
        <p:spPr bwMode="auto">
          <a:xfrm>
            <a:off x="0" y="908720"/>
            <a:ext cx="9144000" cy="5616624"/>
          </a:xfrm>
          <a:prstGeom prst="rect">
            <a:avLst/>
          </a:prstGeom>
          <a:noFill/>
        </p:spPr>
      </p:pic>
      <p:sp>
        <p:nvSpPr>
          <p:cNvPr id="5" name="TextBox 4"/>
          <p:cNvSpPr txBox="1"/>
          <p:nvPr/>
        </p:nvSpPr>
        <p:spPr>
          <a:xfrm>
            <a:off x="2627784" y="188640"/>
            <a:ext cx="3839000" cy="400110"/>
          </a:xfrm>
          <a:prstGeom prst="rect">
            <a:avLst/>
          </a:prstGeom>
          <a:noFill/>
        </p:spPr>
        <p:txBody>
          <a:bodyPr wrap="none" rtlCol="0">
            <a:spAutoFit/>
          </a:bodyPr>
          <a:lstStyle/>
          <a:p>
            <a:r>
              <a:rPr lang="ru-RU" sz="2000" b="1" dirty="0" smtClean="0"/>
              <a:t>Заморские территории Франции</a:t>
            </a:r>
            <a:endParaRPr lang="ru-RU" sz="2000" b="1"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news-gate.ru/upload/ext/80852.jpg"/>
          <p:cNvPicPr>
            <a:picLocks noChangeAspect="1" noChangeArrowheads="1"/>
          </p:cNvPicPr>
          <p:nvPr/>
        </p:nvPicPr>
        <p:blipFill>
          <a:blip r:embed="rId2" cstate="print"/>
          <a:srcRect/>
          <a:stretch>
            <a:fillRect/>
          </a:stretch>
        </p:blipFill>
        <p:spPr bwMode="auto">
          <a:xfrm>
            <a:off x="683568" y="260648"/>
            <a:ext cx="7932683" cy="4536504"/>
          </a:xfrm>
          <a:prstGeom prst="rect">
            <a:avLst/>
          </a:prstGeom>
          <a:noFill/>
          <a:ln>
            <a:solidFill>
              <a:schemeClr val="tx1"/>
            </a:solidFill>
          </a:ln>
        </p:spPr>
      </p:pic>
      <p:sp>
        <p:nvSpPr>
          <p:cNvPr id="3" name="Прямоугольник 2"/>
          <p:cNvSpPr/>
          <p:nvPr/>
        </p:nvSpPr>
        <p:spPr>
          <a:xfrm>
            <a:off x="683568" y="4941168"/>
            <a:ext cx="7920880" cy="1089529"/>
          </a:xfrm>
          <a:prstGeom prst="rect">
            <a:avLst/>
          </a:prstGeom>
        </p:spPr>
        <p:txBody>
          <a:bodyPr wrap="square">
            <a:spAutoFit/>
          </a:bodyPr>
          <a:lstStyle/>
          <a:p>
            <a:pPr algn="just">
              <a:lnSpc>
                <a:spcPct val="120000"/>
              </a:lnSpc>
            </a:pPr>
            <a:r>
              <a:rPr lang="ru-RU" dirty="0" smtClean="0"/>
              <a:t>Испанские анклавы на территории Марокко — </a:t>
            </a:r>
            <a:r>
              <a:rPr lang="ru-RU" dirty="0" err="1" smtClean="0"/>
              <a:t>Сеута</a:t>
            </a:r>
            <a:r>
              <a:rPr lang="ru-RU" dirty="0" smtClean="0"/>
              <a:t> и </a:t>
            </a:r>
            <a:r>
              <a:rPr lang="ru-RU" dirty="0" err="1" smtClean="0"/>
              <a:t>Мелилья</a:t>
            </a:r>
            <a:r>
              <a:rPr lang="ru-RU" dirty="0" smtClean="0"/>
              <a:t>, острова </a:t>
            </a:r>
            <a:r>
              <a:rPr lang="ru-RU" dirty="0" err="1" smtClean="0"/>
              <a:t>Велес-де-ла-Гомера</a:t>
            </a:r>
            <a:r>
              <a:rPr lang="ru-RU" dirty="0" smtClean="0"/>
              <a:t>, </a:t>
            </a:r>
            <a:r>
              <a:rPr lang="ru-RU" dirty="0" err="1" smtClean="0"/>
              <a:t>Альхусемас</a:t>
            </a:r>
            <a:r>
              <a:rPr lang="ru-RU" dirty="0" smtClean="0"/>
              <a:t> и </a:t>
            </a:r>
            <a:r>
              <a:rPr lang="ru-RU" dirty="0" err="1" smtClean="0"/>
              <a:t>Чафаринас</a:t>
            </a:r>
            <a:r>
              <a:rPr lang="ru-RU" dirty="0" smtClean="0"/>
              <a:t> — считаются частью территории Испании.</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Картинки по запросу ватикан схема"/>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07" r="894" b="876"/>
          <a:stretch/>
        </p:blipFill>
        <p:spPr bwMode="auto">
          <a:xfrm>
            <a:off x="827584" y="306622"/>
            <a:ext cx="7560840" cy="510042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647564" y="5589240"/>
            <a:ext cx="7920880" cy="923330"/>
          </a:xfrm>
          <a:prstGeom prst="rect">
            <a:avLst/>
          </a:prstGeom>
        </p:spPr>
        <p:txBody>
          <a:bodyPr wrap="square">
            <a:spAutoFit/>
          </a:bodyPr>
          <a:lstStyle/>
          <a:p>
            <a:pPr algn="just"/>
            <a:r>
              <a:rPr lang="ru-RU" b="1" dirty="0" err="1"/>
              <a:t>Ватика́н</a:t>
            </a:r>
            <a:r>
              <a:rPr lang="ru-RU" dirty="0"/>
              <a:t> </a:t>
            </a:r>
            <a:r>
              <a:rPr lang="ru-RU" dirty="0" smtClean="0"/>
              <a:t>—</a:t>
            </a:r>
            <a:r>
              <a:rPr lang="ru-RU" dirty="0"/>
              <a:t> карликовое государство-анклав (самое маленькое официально признанное государство в </a:t>
            </a:r>
            <a:r>
              <a:rPr lang="ru-RU" dirty="0" smtClean="0"/>
              <a:t>мире) </a:t>
            </a:r>
            <a:r>
              <a:rPr lang="ru-RU" dirty="0"/>
              <a:t>внутри территории Рима, </a:t>
            </a:r>
            <a:r>
              <a:rPr lang="ru-RU" dirty="0" smtClean="0"/>
              <a:t>ассоциированное с</a:t>
            </a:r>
            <a:r>
              <a:rPr lang="ru-RU" dirty="0"/>
              <a:t> Италией</a:t>
            </a:r>
            <a:r>
              <a:rPr lang="ru-RU" dirty="0" smtClean="0"/>
              <a:t>. Площадь составляет</a:t>
            </a:r>
            <a:r>
              <a:rPr lang="ru-RU" dirty="0"/>
              <a:t> 0.44 </a:t>
            </a:r>
            <a:r>
              <a:rPr lang="ru-RU" dirty="0" smtClean="0"/>
              <a:t>км².</a:t>
            </a:r>
            <a:endParaRPr lang="ru-RU" dirty="0"/>
          </a:p>
        </p:txBody>
      </p:sp>
    </p:spTree>
    <p:extLst>
      <p:ext uri="{BB962C8B-B14F-4D97-AF65-F5344CB8AC3E}">
        <p14:creationId xmlns:p14="http://schemas.microsoft.com/office/powerpoint/2010/main" xmlns="" val="26333756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29600" cy="1143000"/>
          </a:xfrm>
        </p:spPr>
        <p:txBody>
          <a:bodyPr>
            <a:normAutofit/>
          </a:bodyPr>
          <a:lstStyle/>
          <a:p>
            <a:r>
              <a:rPr lang="ru-RU" sz="2800" b="1" dirty="0" smtClean="0"/>
              <a:t>§ 7. Какие функции выполняют межгосударственные политические организации?</a:t>
            </a:r>
            <a:endParaRPr lang="ru-RU" sz="2800" dirty="0"/>
          </a:p>
        </p:txBody>
      </p:sp>
      <p:sp>
        <p:nvSpPr>
          <p:cNvPr id="3" name="Содержимое 2"/>
          <p:cNvSpPr>
            <a:spLocks noGrp="1"/>
          </p:cNvSpPr>
          <p:nvPr>
            <p:ph idx="1"/>
          </p:nvPr>
        </p:nvSpPr>
        <p:spPr>
          <a:xfrm>
            <a:off x="467544" y="1196752"/>
            <a:ext cx="8229600" cy="5472608"/>
          </a:xfrm>
        </p:spPr>
        <p:txBody>
          <a:bodyPr>
            <a:normAutofit fontScale="55000" lnSpcReduction="20000"/>
          </a:bodyPr>
          <a:lstStyle/>
          <a:p>
            <a:pPr algn="just">
              <a:lnSpc>
                <a:spcPct val="120000"/>
              </a:lnSpc>
            </a:pPr>
            <a:r>
              <a:rPr lang="ru-RU" dirty="0" smtClean="0"/>
              <a:t>Международные организации создаются для решения конкретных политических проблем в соответствии с положениями международного права и на основе договора между участниками. Важнейшими их задачами является обеспечение коллективной безопасности стран-членов, недопущение развития конфликтных ситуаций, влияние на комплексное решение политических, экономических и социальных вопросов.</a:t>
            </a:r>
          </a:p>
          <a:p>
            <a:pPr algn="just">
              <a:lnSpc>
                <a:spcPct val="120000"/>
              </a:lnSpc>
            </a:pPr>
            <a:r>
              <a:rPr lang="ru-RU" dirty="0" smtClean="0"/>
              <a:t>Характерной чертой второй половины XX в. стало разрастание региональных межгосударственных организаций и превращение их в международные за счет вступления стран, расположенных в других регионах.</a:t>
            </a:r>
          </a:p>
          <a:p>
            <a:pPr algn="just">
              <a:lnSpc>
                <a:spcPct val="120000"/>
              </a:lnSpc>
            </a:pPr>
            <a:r>
              <a:rPr lang="ru-RU" dirty="0" smtClean="0"/>
              <a:t>Особое место среди международных организаций занимает Организация Объединенных Наций (ООН</a:t>
            </a:r>
            <a:r>
              <a:rPr lang="ru-RU" dirty="0" smtClean="0"/>
              <a:t>). Штаб-квартира в Нью-Йорке.</a:t>
            </a:r>
            <a:endParaRPr lang="ru-RU" dirty="0" smtClean="0"/>
          </a:p>
          <a:p>
            <a:pPr algn="just">
              <a:lnSpc>
                <a:spcPct val="120000"/>
              </a:lnSpc>
            </a:pPr>
            <a:r>
              <a:rPr lang="ru-RU" b="1" dirty="0" smtClean="0"/>
              <a:t>Генеральная Ассамблея.</a:t>
            </a:r>
            <a:r>
              <a:rPr lang="ru-RU" dirty="0" smtClean="0"/>
              <a:t> В ней представлены все члены ООН, каждое государство имеет один голос. Решения по важным вопросам, таким, как поддержание международного мира и безопасности, принятие новых членов или утверждение бюджета ООН, включая и бюджеты операций по поддержанию мира, принимаются большинством в ⅔ голосов. Решения по другим вопросам принимаются простым большинством голосов. Рекомендации Ассамблеи являются отражением мирового общественного мнения.</a:t>
            </a:r>
          </a:p>
          <a:p>
            <a:pPr algn="just"/>
            <a:endParaRPr lang="ru-RU"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watermarksa.co.za/wp-content/uploads/2015/06/UN.jpg"/>
          <p:cNvPicPr>
            <a:picLocks noChangeAspect="1" noChangeArrowheads="1"/>
          </p:cNvPicPr>
          <p:nvPr/>
        </p:nvPicPr>
        <p:blipFill>
          <a:blip r:embed="rId2" cstate="print"/>
          <a:srcRect/>
          <a:stretch>
            <a:fillRect/>
          </a:stretch>
        </p:blipFill>
        <p:spPr bwMode="auto">
          <a:xfrm>
            <a:off x="611560" y="836712"/>
            <a:ext cx="3588907" cy="2691680"/>
          </a:xfrm>
          <a:prstGeom prst="rect">
            <a:avLst/>
          </a:prstGeom>
          <a:noFill/>
        </p:spPr>
      </p:pic>
      <p:pic>
        <p:nvPicPr>
          <p:cNvPr id="137220" name="Picture 4" descr="http://ru-an.info/Photo/QNews/n20772/2.jpg"/>
          <p:cNvPicPr>
            <a:picLocks noChangeAspect="1" noChangeArrowheads="1"/>
          </p:cNvPicPr>
          <p:nvPr/>
        </p:nvPicPr>
        <p:blipFill>
          <a:blip r:embed="rId3" cstate="print"/>
          <a:srcRect/>
          <a:stretch>
            <a:fillRect/>
          </a:stretch>
        </p:blipFill>
        <p:spPr bwMode="auto">
          <a:xfrm>
            <a:off x="4788024" y="3861048"/>
            <a:ext cx="4032448" cy="2630052"/>
          </a:xfrm>
          <a:prstGeom prst="rect">
            <a:avLst/>
          </a:prstGeom>
          <a:noFill/>
        </p:spPr>
      </p:pic>
      <p:pic>
        <p:nvPicPr>
          <p:cNvPr id="137222" name="Picture 6" descr="http://inforos.ru/media/1111/111/1122/19fa33ae.jpg"/>
          <p:cNvPicPr>
            <a:picLocks noChangeAspect="1" noChangeArrowheads="1"/>
          </p:cNvPicPr>
          <p:nvPr/>
        </p:nvPicPr>
        <p:blipFill>
          <a:blip r:embed="rId4" cstate="print"/>
          <a:srcRect/>
          <a:stretch>
            <a:fillRect/>
          </a:stretch>
        </p:blipFill>
        <p:spPr bwMode="auto">
          <a:xfrm>
            <a:off x="4788024" y="836712"/>
            <a:ext cx="4035014" cy="2688329"/>
          </a:xfrm>
          <a:prstGeom prst="rect">
            <a:avLst/>
          </a:prstGeom>
          <a:noFill/>
        </p:spPr>
      </p:pic>
      <p:pic>
        <p:nvPicPr>
          <p:cNvPr id="137224" name="Picture 8" descr="http://www.tarasova.org/sites/default/files/images/40NYC6_MG_5142.JPG"/>
          <p:cNvPicPr>
            <a:picLocks noChangeAspect="1" noChangeArrowheads="1"/>
          </p:cNvPicPr>
          <p:nvPr/>
        </p:nvPicPr>
        <p:blipFill>
          <a:blip r:embed="rId5" cstate="print"/>
          <a:srcRect/>
          <a:stretch>
            <a:fillRect/>
          </a:stretch>
        </p:blipFill>
        <p:spPr bwMode="auto">
          <a:xfrm>
            <a:off x="323528" y="3861048"/>
            <a:ext cx="4156708" cy="2636912"/>
          </a:xfrm>
          <a:prstGeom prst="rect">
            <a:avLst/>
          </a:prstGeom>
          <a:noFill/>
        </p:spPr>
      </p:pic>
      <p:sp>
        <p:nvSpPr>
          <p:cNvPr id="8" name="Прямоугольник 7"/>
          <p:cNvSpPr/>
          <p:nvPr/>
        </p:nvSpPr>
        <p:spPr>
          <a:xfrm>
            <a:off x="3419872" y="188640"/>
            <a:ext cx="2119042" cy="369332"/>
          </a:xfrm>
          <a:prstGeom prst="rect">
            <a:avLst/>
          </a:prstGeom>
        </p:spPr>
        <p:txBody>
          <a:bodyPr wrap="none">
            <a:spAutoFit/>
          </a:bodyPr>
          <a:lstStyle/>
          <a:p>
            <a:r>
              <a:rPr lang="en-US" dirty="0" smtClean="0">
                <a:hlinkClick r:id="rId6"/>
              </a:rPr>
              <a:t>http://www.un.org</a:t>
            </a:r>
            <a:r>
              <a:rPr lang="en-US" dirty="0" smtClean="0">
                <a:hlinkClick r:id="rId6"/>
              </a:rPr>
              <a:t>/</a:t>
            </a:r>
            <a:r>
              <a:rPr lang="ru-RU" dirty="0" smtClean="0"/>
              <a:t> </a:t>
            </a:r>
            <a:endParaRPr lang="ru-RU"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04664"/>
            <a:ext cx="8229600" cy="6264696"/>
          </a:xfrm>
        </p:spPr>
        <p:txBody>
          <a:bodyPr>
            <a:normAutofit fontScale="55000" lnSpcReduction="20000"/>
          </a:bodyPr>
          <a:lstStyle/>
          <a:p>
            <a:pPr algn="just">
              <a:lnSpc>
                <a:spcPct val="120000"/>
              </a:lnSpc>
            </a:pPr>
            <a:r>
              <a:rPr lang="ru-RU" b="1" dirty="0" smtClean="0"/>
              <a:t>Совет Безопасности</a:t>
            </a:r>
            <a:r>
              <a:rPr lang="ru-RU" dirty="0" smtClean="0"/>
              <a:t> несет ответственность за поддержание международного мира и безопасности и может быть созван в любое время при возникновении угрозы миру.</a:t>
            </a:r>
          </a:p>
          <a:p>
            <a:pPr algn="just">
              <a:lnSpc>
                <a:spcPct val="120000"/>
              </a:lnSpc>
            </a:pPr>
            <a:r>
              <a:rPr lang="ru-RU" dirty="0" smtClean="0"/>
              <a:t>Совет состоит из 15 членов. Пять из них — Китай, Российская Федерация, Великобритания, США и Франция — являются постоянными членами. Остальные 10 членов Совета избираются Генеральной Ассамблеей на два года по региональным квотам — пять мест для Азии и Африки, одно — для Восточной Европы, два — для Латинской Америки, два — для Западной Европы. Решения Совета считаются принятыми, когда за них поданы голоса девяти его членов. Однако решение не может быть принято, если даже один из постоянных членов проголосует против, т. е. использует свое право вето. Решения Совета являются обязательными для всех государств-членов.</a:t>
            </a:r>
          </a:p>
          <a:p>
            <a:pPr algn="just">
              <a:lnSpc>
                <a:spcPct val="120000"/>
              </a:lnSpc>
            </a:pPr>
            <a:r>
              <a:rPr lang="ru-RU" dirty="0" smtClean="0"/>
              <a:t>В случае начала войны Совет прилагает усилия по ее прекращению, он может также направить миротворческую миссию. Совет может вводить экономические санкции, устанавливать эмбарго на поставки оружия и даже организовывать совместные военные действия.</a:t>
            </a:r>
          </a:p>
          <a:p>
            <a:pPr algn="just">
              <a:lnSpc>
                <a:spcPct val="120000"/>
              </a:lnSpc>
            </a:pPr>
            <a:r>
              <a:rPr lang="ru-RU" b="1" dirty="0" smtClean="0"/>
              <a:t>Экономический и Социальный Совет</a:t>
            </a:r>
            <a:r>
              <a:rPr lang="ru-RU" dirty="0" smtClean="0"/>
              <a:t> координирует деятельность ООН и ее учреждений в экономической и социальной областях, в сфере международного сотрудничества. Пять региональных комиссий содействуют экономическому развитию и укреплению экономических отношений в своих регионах.</a:t>
            </a:r>
          </a:p>
          <a:p>
            <a:endParaRPr lang="ru-RU"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03848" y="836712"/>
            <a:ext cx="5482952" cy="5544616"/>
          </a:xfrm>
        </p:spPr>
        <p:txBody>
          <a:bodyPr>
            <a:normAutofit fontScale="55000" lnSpcReduction="20000"/>
          </a:bodyPr>
          <a:lstStyle/>
          <a:p>
            <a:pPr algn="just">
              <a:lnSpc>
                <a:spcPct val="120000"/>
              </a:lnSpc>
            </a:pPr>
            <a:r>
              <a:rPr lang="ru-RU" b="1" dirty="0" smtClean="0"/>
              <a:t>Международный </a:t>
            </a:r>
            <a:r>
              <a:rPr lang="ru-RU" b="1" dirty="0" smtClean="0"/>
              <a:t>Суд</a:t>
            </a:r>
            <a:r>
              <a:rPr lang="ru-RU" dirty="0" smtClean="0"/>
              <a:t> является главным судебным органом ООН и занимается урегулированием споров между государствами.</a:t>
            </a:r>
          </a:p>
          <a:p>
            <a:pPr algn="just">
              <a:lnSpc>
                <a:spcPct val="120000"/>
              </a:lnSpc>
            </a:pPr>
            <a:r>
              <a:rPr lang="ru-RU" b="1" dirty="0" smtClean="0"/>
              <a:t>Секретариат</a:t>
            </a:r>
            <a:r>
              <a:rPr lang="ru-RU" dirty="0" smtClean="0"/>
              <a:t> проводит оперативную и административную работу ООН в соответствии с указаниями Генеральной Ассамблеи, Совета Безопасности и других органов. Его возглавляет Генеральный секретарь, назначаемый </a:t>
            </a:r>
            <a:r>
              <a:rPr lang="ru-RU" dirty="0" smtClean="0"/>
              <a:t>Генеральной ассамблеей по рекомендации Совета Безопасности сроком на 5 лет без ограничения числа повторных назначений. Генеральный секретарь </a:t>
            </a:r>
            <a:r>
              <a:rPr lang="ru-RU" dirty="0" smtClean="0"/>
              <a:t>набирает штат сотрудников, необходимых для работы Организации, и обеспечивает общее административное руководство.</a:t>
            </a:r>
          </a:p>
          <a:p>
            <a:pPr algn="just">
              <a:lnSpc>
                <a:spcPct val="120000"/>
              </a:lnSpc>
            </a:pPr>
            <a:r>
              <a:rPr lang="ru-RU" dirty="0" smtClean="0"/>
              <a:t>В 2017 г. Секретариат </a:t>
            </a:r>
            <a:r>
              <a:rPr lang="ru-RU" dirty="0" smtClean="0"/>
              <a:t>состоял из </a:t>
            </a:r>
            <a:r>
              <a:rPr lang="ru-RU" dirty="0" smtClean="0"/>
              <a:t>ряда </a:t>
            </a:r>
            <a:r>
              <a:rPr lang="ru-RU" dirty="0" smtClean="0"/>
              <a:t>департаментов и </a:t>
            </a:r>
            <a:r>
              <a:rPr lang="ru-RU" dirty="0" smtClean="0"/>
              <a:t>управлений</a:t>
            </a:r>
            <a:r>
              <a:rPr lang="ru-RU" dirty="0" smtClean="0"/>
              <a:t>, в которых работало </a:t>
            </a:r>
            <a:r>
              <a:rPr lang="ru-RU" dirty="0" smtClean="0"/>
              <a:t>более 40 000 </a:t>
            </a:r>
            <a:r>
              <a:rPr lang="ru-RU" dirty="0" smtClean="0"/>
              <a:t>человек почти из 160 стран мира</a:t>
            </a:r>
            <a:r>
              <a:rPr lang="ru-RU" dirty="0" smtClean="0"/>
              <a:t>.</a:t>
            </a:r>
            <a:r>
              <a:rPr lang="ru-RU" b="1" dirty="0" smtClean="0"/>
              <a:t> </a:t>
            </a:r>
            <a:endParaRPr lang="ru-RU" dirty="0" smtClean="0"/>
          </a:p>
          <a:p>
            <a:pPr algn="just">
              <a:lnSpc>
                <a:spcPct val="120000"/>
              </a:lnSpc>
            </a:pPr>
            <a:endParaRPr lang="ru-RU" dirty="0" smtClean="0"/>
          </a:p>
          <a:p>
            <a:pPr algn="just"/>
            <a:endParaRPr lang="ru-RU" dirty="0" smtClean="0"/>
          </a:p>
          <a:p>
            <a:endParaRPr lang="ru-RU" dirty="0"/>
          </a:p>
        </p:txBody>
      </p:sp>
      <p:pic>
        <p:nvPicPr>
          <p:cNvPr id="7170" name="Picture 2" descr="http://www.currentaffairsspecial.com/wp-content/uploads/2016/12/Antonio-Guterres-1.jpg"/>
          <p:cNvPicPr>
            <a:picLocks noChangeAspect="1" noChangeArrowheads="1"/>
          </p:cNvPicPr>
          <p:nvPr/>
        </p:nvPicPr>
        <p:blipFill>
          <a:blip r:embed="rId2" cstate="print"/>
          <a:srcRect/>
          <a:stretch>
            <a:fillRect/>
          </a:stretch>
        </p:blipFill>
        <p:spPr bwMode="auto">
          <a:xfrm>
            <a:off x="395536" y="1052736"/>
            <a:ext cx="2592288" cy="3458348"/>
          </a:xfrm>
          <a:prstGeom prst="rect">
            <a:avLst/>
          </a:prstGeom>
          <a:noFill/>
        </p:spPr>
      </p:pic>
      <p:sp>
        <p:nvSpPr>
          <p:cNvPr id="4" name="Прямоугольник 3"/>
          <p:cNvSpPr/>
          <p:nvPr/>
        </p:nvSpPr>
        <p:spPr>
          <a:xfrm>
            <a:off x="323528" y="4509120"/>
            <a:ext cx="2736304" cy="923330"/>
          </a:xfrm>
          <a:prstGeom prst="rect">
            <a:avLst/>
          </a:prstGeom>
        </p:spPr>
        <p:txBody>
          <a:bodyPr wrap="square">
            <a:spAutoFit/>
          </a:bodyPr>
          <a:lstStyle/>
          <a:p>
            <a:r>
              <a:rPr lang="ru-RU" b="1" dirty="0" err="1" smtClean="0"/>
              <a:t>Антониу</a:t>
            </a:r>
            <a:r>
              <a:rPr lang="ru-RU" b="1" dirty="0" smtClean="0"/>
              <a:t> </a:t>
            </a:r>
            <a:r>
              <a:rPr lang="ru-RU" b="1" dirty="0" err="1" smtClean="0"/>
              <a:t>Гутерреш</a:t>
            </a:r>
            <a:r>
              <a:rPr lang="ru-RU" b="1" dirty="0" smtClean="0"/>
              <a:t>,</a:t>
            </a:r>
          </a:p>
          <a:p>
            <a:r>
              <a:rPr lang="ru-RU" b="1" dirty="0" smtClean="0"/>
              <a:t>Генеральный </a:t>
            </a:r>
            <a:r>
              <a:rPr lang="ru-RU" b="1" dirty="0" smtClean="0"/>
              <a:t>секретарь ООН </a:t>
            </a:r>
            <a:r>
              <a:rPr lang="ru-RU" b="1" dirty="0" err="1" smtClean="0"/>
              <a:t>c</a:t>
            </a:r>
            <a:r>
              <a:rPr lang="ru-RU" b="1" dirty="0" smtClean="0"/>
              <a:t> 1 января 2017 года</a:t>
            </a:r>
            <a:endParaRPr lang="ru-RU" b="1"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http://school-collection.edu.ru/dlrstore-wrapper/00000c51-1000-4ddd-517d-3600483aebf5/objects/_struktura__00001143/razmeschenie_osnovnyx_otdelenij_oon.gif"/>
          <p:cNvPicPr>
            <a:picLocks noChangeAspect="1" noChangeArrowheads="1"/>
          </p:cNvPicPr>
          <p:nvPr/>
        </p:nvPicPr>
        <p:blipFill>
          <a:blip r:embed="rId2" cstate="print"/>
          <a:srcRect l="989" t="1817" r="2039" b="8480"/>
          <a:stretch>
            <a:fillRect/>
          </a:stretch>
        </p:blipFill>
        <p:spPr bwMode="auto">
          <a:xfrm>
            <a:off x="603865" y="0"/>
            <a:ext cx="7942405" cy="6858000"/>
          </a:xfrm>
          <a:prstGeom prst="rect">
            <a:avLst/>
          </a:prstGeom>
          <a:noFill/>
          <a:ln>
            <a:solidFill>
              <a:schemeClr val="accent1"/>
            </a:solid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92696"/>
            <a:ext cx="8229600" cy="5433467"/>
          </a:xfrm>
        </p:spPr>
        <p:txBody>
          <a:bodyPr>
            <a:normAutofit fontScale="55000" lnSpcReduction="20000"/>
          </a:bodyPr>
          <a:lstStyle/>
          <a:p>
            <a:pPr algn="just">
              <a:lnSpc>
                <a:spcPct val="120000"/>
              </a:lnSpc>
            </a:pPr>
            <a:r>
              <a:rPr lang="ru-RU" b="1" dirty="0" smtClean="0"/>
              <a:t>Миссии по поддержанию мира.</a:t>
            </a:r>
            <a:r>
              <a:rPr lang="ru-RU" dirty="0" smtClean="0"/>
              <a:t> Одной из главных задач ООН является поддержание мира во всем мире. Согласно Уставу, государства-члены должны разрешать международные споры мирными средствами и воздерживаться от применения военной силы против других государств. Тем не менее, подобных конфликтов существует еще немало.</a:t>
            </a:r>
          </a:p>
          <a:p>
            <a:pPr algn="just">
              <a:lnSpc>
                <a:spcPct val="120000"/>
              </a:lnSpc>
            </a:pPr>
            <a:r>
              <a:rPr lang="ru-RU" dirty="0" smtClean="0"/>
              <a:t>На протяжении многих лет ООН играла важную роль в предотвращении международных кризисов и в урегулировании затяжных конфликтов, осуществляя операции по установлению и поддержанию мира и оказанию гуманитарной помощи.</a:t>
            </a:r>
          </a:p>
          <a:p>
            <a:pPr algn="just">
              <a:lnSpc>
                <a:spcPct val="120000"/>
              </a:lnSpc>
            </a:pPr>
            <a:r>
              <a:rPr lang="ru-RU" dirty="0" smtClean="0"/>
              <a:t>Операции по поддержанию мира могут продолжаться от нескольких месяцев до нескольких лет. Например, операция ООН, развернутая вдоль линии прекращения огня между Индией и Пакистаном в штате Джамму и Кашмир, длится с 1949 г., а на Кипре миротворцы ООН находятся с 1964 г. В то же время операция в полосе </a:t>
            </a:r>
            <a:r>
              <a:rPr lang="ru-RU" dirty="0" err="1" smtClean="0"/>
              <a:t>Аозу</a:t>
            </a:r>
            <a:r>
              <a:rPr lang="ru-RU" dirty="0" smtClean="0"/>
              <a:t> между Ливией и Чадом в 1994 г. была завершена в течение месяца. C 1948 г. ООН осуществила </a:t>
            </a:r>
            <a:r>
              <a:rPr lang="ru-RU" dirty="0" smtClean="0"/>
              <a:t>более</a:t>
            </a:r>
            <a:r>
              <a:rPr lang="ru-RU" dirty="0" smtClean="0"/>
              <a:t> </a:t>
            </a:r>
            <a:r>
              <a:rPr lang="ru-RU" dirty="0" smtClean="0"/>
              <a:t>50 операций по поддержанию мира, в которых участвовали военнослужащие более чем 100 стран. </a:t>
            </a:r>
          </a:p>
          <a:p>
            <a:r>
              <a:rPr lang="en-US" dirty="0" smtClean="0">
                <a:hlinkClick r:id="rId2"/>
              </a:rPr>
              <a:t>https://ru.wikipedia.org/wiki/</a:t>
            </a:r>
            <a:r>
              <a:rPr lang="ru-RU" dirty="0" err="1" smtClean="0">
                <a:hlinkClick r:id="rId2"/>
              </a:rPr>
              <a:t>Список_миротворческих_миссий_и_операций_ООН</a:t>
            </a:r>
            <a:r>
              <a:rPr lang="ru-RU" dirty="0" smtClean="0"/>
              <a:t> </a:t>
            </a:r>
            <a:endParaRPr lang="ru-RU"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nmultimedia.org.dagf.site/radio/russian/wp-content/uploads/2012/06/peacekeeping_rus.jpg"/>
          <p:cNvPicPr>
            <a:picLocks noChangeAspect="1" noChangeArrowheads="1"/>
          </p:cNvPicPr>
          <p:nvPr/>
        </p:nvPicPr>
        <p:blipFill>
          <a:blip r:embed="rId2" cstate="print"/>
          <a:srcRect/>
          <a:stretch>
            <a:fillRect/>
          </a:stretch>
        </p:blipFill>
        <p:spPr bwMode="auto">
          <a:xfrm>
            <a:off x="0" y="404664"/>
            <a:ext cx="9144000" cy="6112214"/>
          </a:xfrm>
          <a:prstGeom prst="rect">
            <a:avLst/>
          </a:prstGeo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ki.ill.in.ua/a/0x0/24049639.jpg?t\u003d635599649146948628"/>
          <p:cNvPicPr>
            <a:picLocks noChangeAspect="1" noChangeArrowheads="1"/>
          </p:cNvPicPr>
          <p:nvPr/>
        </p:nvPicPr>
        <p:blipFill>
          <a:blip r:embed="rId2" cstate="print"/>
          <a:srcRect l="1952"/>
          <a:stretch>
            <a:fillRect/>
          </a:stretch>
        </p:blipFill>
        <p:spPr bwMode="auto">
          <a:xfrm>
            <a:off x="0" y="909518"/>
            <a:ext cx="9144000" cy="5150842"/>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cdn-live.warthunder.com/uploads/d7/008a3c4df5e04bec89b8b7e59447e73d5b729b/24049640.jpg"/>
          <p:cNvPicPr>
            <a:picLocks noChangeAspect="1" noChangeArrowheads="1"/>
          </p:cNvPicPr>
          <p:nvPr/>
        </p:nvPicPr>
        <p:blipFill>
          <a:blip r:embed="rId2" cstate="print"/>
          <a:srcRect/>
          <a:stretch>
            <a:fillRect/>
          </a:stretch>
        </p:blipFill>
        <p:spPr bwMode="auto">
          <a:xfrm>
            <a:off x="0" y="1"/>
            <a:ext cx="9168321" cy="6237311"/>
          </a:xfrm>
          <a:prstGeom prst="rect">
            <a:avLst/>
          </a:prstGeo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634082"/>
          </a:xfrm>
        </p:spPr>
        <p:txBody>
          <a:bodyPr>
            <a:normAutofit fontScale="90000"/>
          </a:bodyPr>
          <a:lstStyle/>
          <a:p>
            <a:r>
              <a:rPr lang="ru-RU" sz="2400" b="1" dirty="0" smtClean="0"/>
              <a:t>Межрегиональные международные политические и экономические организации</a:t>
            </a:r>
            <a:endParaRPr lang="ru-RU" sz="2400" dirty="0"/>
          </a:p>
        </p:txBody>
      </p:sp>
      <p:sp>
        <p:nvSpPr>
          <p:cNvPr id="3" name="Содержимое 2"/>
          <p:cNvSpPr>
            <a:spLocks noGrp="1"/>
          </p:cNvSpPr>
          <p:nvPr>
            <p:ph idx="1"/>
          </p:nvPr>
        </p:nvSpPr>
        <p:spPr>
          <a:xfrm>
            <a:off x="107504" y="1052736"/>
            <a:ext cx="8856984" cy="5805264"/>
          </a:xfrm>
        </p:spPr>
        <p:txBody>
          <a:bodyPr>
            <a:normAutofit fontScale="62500" lnSpcReduction="20000"/>
          </a:bodyPr>
          <a:lstStyle/>
          <a:p>
            <a:pPr algn="just">
              <a:lnSpc>
                <a:spcPct val="120000"/>
              </a:lnSpc>
            </a:pPr>
            <a:r>
              <a:rPr lang="ru-RU" b="1" dirty="0" smtClean="0"/>
              <a:t>Организация </a:t>
            </a:r>
            <a:r>
              <a:rPr lang="ru-RU" b="1" dirty="0" smtClean="0"/>
              <a:t>Североатлантического Договора — НАТО (</a:t>
            </a:r>
            <a:r>
              <a:rPr lang="ru-RU" b="1" dirty="0" err="1" smtClean="0"/>
              <a:t>North</a:t>
            </a:r>
            <a:r>
              <a:rPr lang="ru-RU" b="1" dirty="0" smtClean="0"/>
              <a:t> </a:t>
            </a:r>
            <a:r>
              <a:rPr lang="ru-RU" b="1" dirty="0" err="1" smtClean="0"/>
              <a:t>Atlantic</a:t>
            </a:r>
            <a:r>
              <a:rPr lang="ru-RU" b="1" dirty="0" smtClean="0"/>
              <a:t> </a:t>
            </a:r>
            <a:r>
              <a:rPr lang="ru-RU" b="1" dirty="0" err="1" smtClean="0"/>
              <a:t>Treaty</a:t>
            </a:r>
            <a:r>
              <a:rPr lang="ru-RU" b="1" dirty="0" smtClean="0"/>
              <a:t> </a:t>
            </a:r>
            <a:r>
              <a:rPr lang="ru-RU" b="1" dirty="0" err="1" smtClean="0"/>
              <a:t>Organization</a:t>
            </a:r>
            <a:r>
              <a:rPr lang="ru-RU" b="1" dirty="0" smtClean="0"/>
              <a:t> — NATO)</a:t>
            </a:r>
            <a:r>
              <a:rPr lang="ru-RU" dirty="0" smtClean="0"/>
              <a:t> была создана в </a:t>
            </a:r>
            <a:r>
              <a:rPr lang="ru-RU" b="1" dirty="0" smtClean="0"/>
              <a:t>1949</a:t>
            </a:r>
            <a:r>
              <a:rPr lang="ru-RU" dirty="0" smtClean="0"/>
              <a:t> г. как противостояние угрозе коммунизма и Организации Варшавского Договора, она действует до сих пор</a:t>
            </a:r>
            <a:r>
              <a:rPr lang="ru-RU" dirty="0" smtClean="0"/>
              <a:t>.</a:t>
            </a:r>
          </a:p>
          <a:p>
            <a:pPr algn="just">
              <a:lnSpc>
                <a:spcPct val="120000"/>
              </a:lnSpc>
            </a:pPr>
            <a:r>
              <a:rPr lang="ru-RU" dirty="0" smtClean="0"/>
              <a:t>В настоящее время членами НАТО являются </a:t>
            </a:r>
            <a:r>
              <a:rPr lang="ru-RU" b="1" dirty="0" smtClean="0"/>
              <a:t>29</a:t>
            </a:r>
            <a:r>
              <a:rPr lang="ru-RU" dirty="0" smtClean="0"/>
              <a:t> стран</a:t>
            </a:r>
            <a:r>
              <a:rPr lang="ru-RU" dirty="0" smtClean="0"/>
              <a:t>.</a:t>
            </a:r>
            <a:r>
              <a:rPr lang="ru-RU" dirty="0" smtClean="0"/>
              <a:t> </a:t>
            </a:r>
            <a:r>
              <a:rPr lang="ru-RU" dirty="0" smtClean="0"/>
              <a:t> В 1949 году НАТО состояло из  12 стран: Бельгии, Великобритании, Дании, Исландии, Италии, Канады, Люксембурга, Нидерландов, Норвегии, Португалии, США, Франции. </a:t>
            </a:r>
          </a:p>
          <a:p>
            <a:pPr algn="just">
              <a:lnSpc>
                <a:spcPct val="120000"/>
              </a:lnSpc>
            </a:pPr>
            <a:r>
              <a:rPr lang="ru-RU" dirty="0" smtClean="0"/>
              <a:t>«Первое расширение НАТО</a:t>
            </a:r>
            <a:r>
              <a:rPr lang="ru-RU" dirty="0" smtClean="0"/>
              <a:t>»</a:t>
            </a:r>
            <a:r>
              <a:rPr lang="ru-RU" dirty="0" smtClean="0"/>
              <a:t> </a:t>
            </a:r>
            <a:r>
              <a:rPr lang="ru-RU" dirty="0" smtClean="0"/>
              <a:t>- 1952 год (Греция, Турция).</a:t>
            </a:r>
          </a:p>
          <a:p>
            <a:pPr algn="just">
              <a:lnSpc>
                <a:spcPct val="120000"/>
              </a:lnSpc>
            </a:pPr>
            <a:r>
              <a:rPr lang="ru-RU" dirty="0" smtClean="0"/>
              <a:t>«Второе </a:t>
            </a:r>
            <a:r>
              <a:rPr lang="ru-RU" dirty="0" smtClean="0"/>
              <a:t>расширение НАТО</a:t>
            </a:r>
            <a:r>
              <a:rPr lang="ru-RU" dirty="0" smtClean="0"/>
              <a:t>»</a:t>
            </a:r>
            <a:r>
              <a:rPr lang="ru-RU" dirty="0" smtClean="0"/>
              <a:t> </a:t>
            </a:r>
            <a:r>
              <a:rPr lang="ru-RU" dirty="0" smtClean="0"/>
              <a:t>- 1955 год (ФРГ).</a:t>
            </a:r>
          </a:p>
          <a:p>
            <a:pPr algn="just">
              <a:lnSpc>
                <a:spcPct val="120000"/>
              </a:lnSpc>
            </a:pPr>
            <a:r>
              <a:rPr lang="ru-RU" dirty="0" smtClean="0"/>
              <a:t>«Третье </a:t>
            </a:r>
            <a:r>
              <a:rPr lang="ru-RU" dirty="0" smtClean="0"/>
              <a:t>расширение НАТО</a:t>
            </a:r>
            <a:r>
              <a:rPr lang="ru-RU" dirty="0" smtClean="0"/>
              <a:t>»</a:t>
            </a:r>
            <a:r>
              <a:rPr lang="ru-RU" dirty="0" smtClean="0"/>
              <a:t> </a:t>
            </a:r>
            <a:r>
              <a:rPr lang="ru-RU" dirty="0" smtClean="0"/>
              <a:t>-1982 год (Испания).</a:t>
            </a:r>
          </a:p>
          <a:p>
            <a:pPr algn="just">
              <a:lnSpc>
                <a:spcPct val="120000"/>
              </a:lnSpc>
            </a:pPr>
            <a:r>
              <a:rPr lang="ru-RU" dirty="0" smtClean="0"/>
              <a:t>«Четвертое </a:t>
            </a:r>
            <a:r>
              <a:rPr lang="ru-RU" dirty="0" smtClean="0"/>
              <a:t>расширение НАТО</a:t>
            </a:r>
            <a:r>
              <a:rPr lang="ru-RU" dirty="0" smtClean="0"/>
              <a:t>»</a:t>
            </a:r>
            <a:r>
              <a:rPr lang="ru-RU" dirty="0" smtClean="0"/>
              <a:t> </a:t>
            </a:r>
            <a:r>
              <a:rPr lang="ru-RU" dirty="0" smtClean="0"/>
              <a:t>- 1999 год (Венгрия, Польша, Чехия).</a:t>
            </a:r>
          </a:p>
          <a:p>
            <a:pPr algn="just">
              <a:lnSpc>
                <a:spcPct val="120000"/>
              </a:lnSpc>
            </a:pPr>
            <a:r>
              <a:rPr lang="ru-RU" dirty="0" smtClean="0"/>
              <a:t>«Пятое </a:t>
            </a:r>
            <a:r>
              <a:rPr lang="ru-RU" dirty="0" smtClean="0"/>
              <a:t>расширение НАТО</a:t>
            </a:r>
            <a:r>
              <a:rPr lang="ru-RU" dirty="0" smtClean="0"/>
              <a:t>»</a:t>
            </a:r>
            <a:r>
              <a:rPr lang="ru-RU" dirty="0" smtClean="0"/>
              <a:t> </a:t>
            </a:r>
            <a:r>
              <a:rPr lang="ru-RU" dirty="0" smtClean="0"/>
              <a:t>- 2004 год (Болгария, Латвия, Литва, Румыния, Словакия, </a:t>
            </a:r>
            <a:r>
              <a:rPr lang="ru-RU" dirty="0" smtClean="0"/>
              <a:t>С</a:t>
            </a:r>
            <a:r>
              <a:rPr lang="ru-RU" dirty="0" smtClean="0"/>
              <a:t>ловения, Эстония).</a:t>
            </a:r>
          </a:p>
          <a:p>
            <a:pPr algn="just">
              <a:lnSpc>
                <a:spcPct val="120000"/>
              </a:lnSpc>
            </a:pPr>
            <a:r>
              <a:rPr lang="ru-RU" dirty="0" smtClean="0"/>
              <a:t>«Шестое </a:t>
            </a:r>
            <a:r>
              <a:rPr lang="ru-RU" dirty="0" smtClean="0"/>
              <a:t>расширение НАТО</a:t>
            </a:r>
            <a:r>
              <a:rPr lang="ru-RU" dirty="0" smtClean="0"/>
              <a:t>» - 2009 год (Хорватия, Албания).</a:t>
            </a:r>
          </a:p>
          <a:p>
            <a:pPr algn="just">
              <a:lnSpc>
                <a:spcPct val="120000"/>
              </a:lnSpc>
            </a:pPr>
            <a:r>
              <a:rPr lang="ru-RU" dirty="0" smtClean="0"/>
              <a:t>«Седьмое </a:t>
            </a:r>
            <a:r>
              <a:rPr lang="ru-RU" dirty="0" smtClean="0"/>
              <a:t>расширение НАТО» - </a:t>
            </a:r>
            <a:r>
              <a:rPr lang="ru-RU" dirty="0" smtClean="0"/>
              <a:t>2017 год (Черногория).</a:t>
            </a:r>
            <a:endParaRPr lang="ru-RU" dirty="0" smtClean="0"/>
          </a:p>
          <a:p>
            <a:r>
              <a:rPr lang="ru-RU" dirty="0" smtClean="0"/>
              <a:t>Штаб-квартира НАТО находится в Брюсселе.</a:t>
            </a:r>
            <a:endParaRPr lang="ru-RU"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Картинки по запросу папа римский франциск"/>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586"/>
          <a:stretch/>
        </p:blipFill>
        <p:spPr bwMode="auto">
          <a:xfrm>
            <a:off x="395536" y="0"/>
            <a:ext cx="8352928" cy="616530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395536" y="6167434"/>
            <a:ext cx="8352928" cy="646331"/>
          </a:xfrm>
          <a:prstGeom prst="rect">
            <a:avLst/>
          </a:prstGeom>
        </p:spPr>
        <p:txBody>
          <a:bodyPr wrap="square">
            <a:spAutoFit/>
          </a:bodyPr>
          <a:lstStyle/>
          <a:p>
            <a:pPr algn="just"/>
            <a:r>
              <a:rPr lang="ru-RU" dirty="0"/>
              <a:t>13 марта 2013 года папой римским был избран Хорхе Марио </a:t>
            </a:r>
            <a:r>
              <a:rPr lang="ru-RU" dirty="0" err="1"/>
              <a:t>Бергольо</a:t>
            </a:r>
            <a:r>
              <a:rPr lang="ru-RU" dirty="0"/>
              <a:t> из Аргентины, который взял себе имя </a:t>
            </a:r>
            <a:r>
              <a:rPr lang="ru-RU" b="1" dirty="0"/>
              <a:t>Франциск</a:t>
            </a:r>
            <a:r>
              <a:rPr lang="ru-RU" dirty="0"/>
              <a:t>.</a:t>
            </a:r>
          </a:p>
        </p:txBody>
      </p:sp>
    </p:spTree>
    <p:extLst>
      <p:ext uri="{BB962C8B-B14F-4D97-AF65-F5344CB8AC3E}">
        <p14:creationId xmlns:p14="http://schemas.microsoft.com/office/powerpoint/2010/main" xmlns="" val="88816716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7504" y="0"/>
            <a:ext cx="8856984" cy="6858000"/>
          </a:xfrm>
        </p:spPr>
        <p:txBody>
          <a:bodyPr>
            <a:normAutofit fontScale="55000" lnSpcReduction="20000"/>
          </a:bodyPr>
          <a:lstStyle/>
          <a:p>
            <a:pPr algn="just">
              <a:lnSpc>
                <a:spcPct val="120000"/>
              </a:lnSpc>
            </a:pPr>
            <a:r>
              <a:rPr lang="ru-RU" b="1" dirty="0" smtClean="0"/>
              <a:t>Совет евроатлантического </a:t>
            </a:r>
            <a:r>
              <a:rPr lang="ru-RU" b="1" dirty="0" smtClean="0"/>
              <a:t>партнерства - СЕАП </a:t>
            </a:r>
            <a:r>
              <a:rPr lang="ru-RU" b="1" dirty="0" smtClean="0"/>
              <a:t>(</a:t>
            </a:r>
            <a:r>
              <a:rPr lang="ru-RU" b="1" dirty="0" err="1" smtClean="0"/>
              <a:t>Euro-Atlantic</a:t>
            </a:r>
            <a:r>
              <a:rPr lang="ru-RU" b="1" dirty="0" smtClean="0"/>
              <a:t> </a:t>
            </a:r>
            <a:r>
              <a:rPr lang="ru-RU" b="1" dirty="0" err="1" smtClean="0"/>
              <a:t>Partnership</a:t>
            </a:r>
            <a:r>
              <a:rPr lang="ru-RU" b="1" dirty="0" smtClean="0"/>
              <a:t> </a:t>
            </a:r>
            <a:r>
              <a:rPr lang="ru-RU" b="1" dirty="0" err="1" smtClean="0"/>
              <a:t>Council</a:t>
            </a:r>
            <a:r>
              <a:rPr lang="ru-RU" b="1" dirty="0" smtClean="0"/>
              <a:t> — EAPC)</a:t>
            </a:r>
            <a:r>
              <a:rPr lang="ru-RU" dirty="0" smtClean="0"/>
              <a:t> создан в </a:t>
            </a:r>
            <a:r>
              <a:rPr lang="ru-RU" b="1" dirty="0" smtClean="0"/>
              <a:t>1991</a:t>
            </a:r>
            <a:r>
              <a:rPr lang="ru-RU" dirty="0" smtClean="0"/>
              <a:t> г. </a:t>
            </a:r>
            <a:r>
              <a:rPr lang="ru-RU" dirty="0" smtClean="0"/>
              <a:t>НА 2017 </a:t>
            </a:r>
            <a:r>
              <a:rPr lang="ru-RU" dirty="0" smtClean="0"/>
              <a:t>г. в составе Совета </a:t>
            </a:r>
            <a:r>
              <a:rPr lang="ru-RU" b="1" dirty="0" smtClean="0"/>
              <a:t>50</a:t>
            </a:r>
            <a:r>
              <a:rPr lang="ru-RU" dirty="0" smtClean="0"/>
              <a:t> </a:t>
            </a:r>
            <a:r>
              <a:rPr lang="ru-RU" dirty="0" smtClean="0"/>
              <a:t>стран (страны — члены НАТО, </a:t>
            </a:r>
            <a:r>
              <a:rPr lang="ru-RU" dirty="0" smtClean="0"/>
              <a:t>бывшие республики </a:t>
            </a:r>
            <a:r>
              <a:rPr lang="ru-RU" dirty="0" smtClean="0"/>
              <a:t>СССР, </a:t>
            </a:r>
            <a:r>
              <a:rPr lang="ru-RU" dirty="0" smtClean="0"/>
              <a:t>бывшие югославские республики, </a:t>
            </a:r>
            <a:r>
              <a:rPr lang="ru-RU" dirty="0" smtClean="0"/>
              <a:t>а также </a:t>
            </a:r>
            <a:r>
              <a:rPr lang="ru-RU" dirty="0" smtClean="0"/>
              <a:t>Австрия, Финляндия, Швеция, Швейцария, Ирландия, Мальта,</a:t>
            </a:r>
            <a:r>
              <a:rPr lang="ru-RU" dirty="0" smtClean="0"/>
              <a:t> которые (будучи военно-нейтральными) позиционировали капиталистическую экономику во время Холодной войны</a:t>
            </a:r>
            <a:r>
              <a:rPr lang="ru-RU" dirty="0" smtClean="0"/>
              <a:t>).</a:t>
            </a:r>
          </a:p>
          <a:p>
            <a:pPr algn="just">
              <a:lnSpc>
                <a:spcPct val="120000"/>
              </a:lnSpc>
            </a:pPr>
            <a:r>
              <a:rPr lang="ru-RU" dirty="0" smtClean="0"/>
              <a:t>Штаб-квартира </a:t>
            </a:r>
            <a:r>
              <a:rPr lang="ru-RU" dirty="0" smtClean="0"/>
              <a:t>СЕАП </a:t>
            </a:r>
            <a:r>
              <a:rPr lang="ru-RU" dirty="0" smtClean="0"/>
              <a:t>находится в Брюсселе.</a:t>
            </a:r>
          </a:p>
          <a:p>
            <a:pPr algn="just">
              <a:lnSpc>
                <a:spcPct val="120000"/>
              </a:lnSpc>
            </a:pPr>
            <a:r>
              <a:rPr lang="ru-RU" b="1" dirty="0" smtClean="0"/>
              <a:t>АНЗЮС </a:t>
            </a:r>
            <a:r>
              <a:rPr lang="ru-RU" b="1" dirty="0" smtClean="0"/>
              <a:t>(</a:t>
            </a:r>
            <a:r>
              <a:rPr lang="ru-RU" b="1" dirty="0" err="1" smtClean="0"/>
              <a:t>Australia-New</a:t>
            </a:r>
            <a:r>
              <a:rPr lang="ru-RU" b="1" dirty="0" smtClean="0"/>
              <a:t> </a:t>
            </a:r>
            <a:r>
              <a:rPr lang="ru-RU" b="1" dirty="0" err="1" smtClean="0"/>
              <a:t>Zealand-United</a:t>
            </a:r>
            <a:r>
              <a:rPr lang="ru-RU" b="1" dirty="0" smtClean="0"/>
              <a:t> </a:t>
            </a:r>
            <a:r>
              <a:rPr lang="ru-RU" b="1" dirty="0" err="1" smtClean="0"/>
              <a:t>States</a:t>
            </a:r>
            <a:r>
              <a:rPr lang="ru-RU" b="1" dirty="0" smtClean="0"/>
              <a:t> </a:t>
            </a:r>
            <a:r>
              <a:rPr lang="ru-RU" b="1" dirty="0" err="1" smtClean="0"/>
              <a:t>Security</a:t>
            </a:r>
            <a:r>
              <a:rPr lang="ru-RU" b="1" dirty="0" smtClean="0"/>
              <a:t> </a:t>
            </a:r>
            <a:r>
              <a:rPr lang="ru-RU" b="1" dirty="0" err="1" smtClean="0"/>
              <a:t>Treaty</a:t>
            </a:r>
            <a:r>
              <a:rPr lang="ru-RU" b="1" dirty="0" smtClean="0"/>
              <a:t> — ANZUS)</a:t>
            </a:r>
            <a:r>
              <a:rPr lang="ru-RU" dirty="0" smtClean="0"/>
              <a:t> — военно-политический блок США, Австралии и Новой Зеландии (именуется по первым буквам названия стран-участниц: </a:t>
            </a:r>
            <a:r>
              <a:rPr lang="ru-RU" dirty="0" err="1" smtClean="0"/>
              <a:t>Australia</a:t>
            </a:r>
            <a:r>
              <a:rPr lang="ru-RU" dirty="0" smtClean="0"/>
              <a:t>, </a:t>
            </a:r>
            <a:r>
              <a:rPr lang="ru-RU" dirty="0" err="1" smtClean="0"/>
              <a:t>New</a:t>
            </a:r>
            <a:r>
              <a:rPr lang="ru-RU" dirty="0" smtClean="0"/>
              <a:t> </a:t>
            </a:r>
            <a:r>
              <a:rPr lang="ru-RU" dirty="0" err="1" smtClean="0"/>
              <a:t>Zealand</a:t>
            </a:r>
            <a:r>
              <a:rPr lang="ru-RU" dirty="0" smtClean="0"/>
              <a:t>, </a:t>
            </a:r>
            <a:r>
              <a:rPr lang="ru-RU" dirty="0" err="1" smtClean="0"/>
              <a:t>United</a:t>
            </a:r>
            <a:r>
              <a:rPr lang="ru-RU" dirty="0" smtClean="0"/>
              <a:t> </a:t>
            </a:r>
            <a:r>
              <a:rPr lang="ru-RU" dirty="0" err="1" smtClean="0"/>
              <a:t>States</a:t>
            </a:r>
            <a:r>
              <a:rPr lang="ru-RU" dirty="0" smtClean="0"/>
              <a:t>). «Договор безопасности», положивший начало деятельности АНЗЮС, подписан в </a:t>
            </a:r>
            <a:r>
              <a:rPr lang="ru-RU" b="1" dirty="0" smtClean="0"/>
              <a:t>1951</a:t>
            </a:r>
            <a:r>
              <a:rPr lang="ru-RU" dirty="0" smtClean="0"/>
              <a:t> г. на неопределенный срок (действует с </a:t>
            </a:r>
            <a:r>
              <a:rPr lang="ru-RU" b="1" dirty="0" smtClean="0"/>
              <a:t>1952</a:t>
            </a:r>
            <a:r>
              <a:rPr lang="ru-RU" dirty="0" smtClean="0"/>
              <a:t> г.). С </a:t>
            </a:r>
            <a:r>
              <a:rPr lang="ru-RU" b="1" dirty="0" smtClean="0"/>
              <a:t>1986</a:t>
            </a:r>
            <a:r>
              <a:rPr lang="ru-RU" dirty="0" smtClean="0"/>
              <a:t> г. деятельность союза сводится к ежегодным встречам Австралии и США</a:t>
            </a:r>
            <a:r>
              <a:rPr lang="ru-RU" dirty="0" smtClean="0"/>
              <a:t>).</a:t>
            </a:r>
            <a:r>
              <a:rPr lang="ru-RU" dirty="0" smtClean="0"/>
              <a:t> </a:t>
            </a:r>
            <a:endParaRPr lang="ru-RU" dirty="0" smtClean="0"/>
          </a:p>
          <a:p>
            <a:pPr algn="just">
              <a:lnSpc>
                <a:spcPct val="120000"/>
              </a:lnSpc>
            </a:pPr>
            <a:r>
              <a:rPr lang="ru-RU" dirty="0" smtClean="0"/>
              <a:t>Высший </a:t>
            </a:r>
            <a:r>
              <a:rPr lang="ru-RU" dirty="0" smtClean="0"/>
              <a:t>руководящий орган — Совет, состоящий из министров иностранных дел или их заместителей. Создан военный комитет из представителей высших военных штабов государств-членов блока. В то же время, единого верховного командования, объединённых Вооружённых сил и постоянной штаб-квартиры у блока нет. </a:t>
            </a:r>
          </a:p>
          <a:p>
            <a:pPr algn="just">
              <a:lnSpc>
                <a:spcPct val="120000"/>
              </a:lnSpc>
            </a:pPr>
            <a:r>
              <a:rPr lang="ru-RU" b="1" dirty="0" smtClean="0"/>
              <a:t>Организация по безопасности и сотрудничеству в Европе — ОБСЕ (</a:t>
            </a:r>
            <a:r>
              <a:rPr lang="ru-RU" b="1" dirty="0" err="1" smtClean="0"/>
              <a:t>Organization</a:t>
            </a:r>
            <a:r>
              <a:rPr lang="ru-RU" b="1" dirty="0" smtClean="0"/>
              <a:t> </a:t>
            </a:r>
            <a:r>
              <a:rPr lang="ru-RU" b="1" dirty="0" err="1" smtClean="0"/>
              <a:t>For</a:t>
            </a:r>
            <a:r>
              <a:rPr lang="ru-RU" b="1" dirty="0" smtClean="0"/>
              <a:t> </a:t>
            </a:r>
            <a:r>
              <a:rPr lang="ru-RU" b="1" dirty="0" err="1" smtClean="0"/>
              <a:t>Security</a:t>
            </a:r>
            <a:r>
              <a:rPr lang="ru-RU" b="1" dirty="0" smtClean="0"/>
              <a:t> </a:t>
            </a:r>
            <a:r>
              <a:rPr lang="ru-RU" b="1" dirty="0" err="1" smtClean="0"/>
              <a:t>And</a:t>
            </a:r>
            <a:r>
              <a:rPr lang="ru-RU" b="1" dirty="0" smtClean="0"/>
              <a:t> </a:t>
            </a:r>
            <a:r>
              <a:rPr lang="ru-RU" b="1" dirty="0" err="1" smtClean="0"/>
              <a:t>Cooperation</a:t>
            </a:r>
            <a:r>
              <a:rPr lang="ru-RU" b="1" dirty="0" smtClean="0"/>
              <a:t> </a:t>
            </a:r>
            <a:r>
              <a:rPr lang="ru-RU" b="1" dirty="0" err="1" smtClean="0"/>
              <a:t>In</a:t>
            </a:r>
            <a:r>
              <a:rPr lang="ru-RU" b="1" dirty="0" smtClean="0"/>
              <a:t> </a:t>
            </a:r>
            <a:r>
              <a:rPr lang="ru-RU" b="1" dirty="0" err="1" smtClean="0"/>
              <a:t>Europe</a:t>
            </a:r>
            <a:r>
              <a:rPr lang="ru-RU" b="1" dirty="0" smtClean="0"/>
              <a:t> — OSCE)</a:t>
            </a:r>
            <a:r>
              <a:rPr lang="ru-RU" dirty="0" smtClean="0"/>
              <a:t>. Предшественницей ОБСЕ было Совещание по безопасности и сотрудничеству в Европе, Заключительный акт которого — долгосрочная программа развития процесса разрядки, сотрудничества в Европе — был подписан в </a:t>
            </a:r>
            <a:r>
              <a:rPr lang="ru-RU" b="1" dirty="0" smtClean="0"/>
              <a:t>1975</a:t>
            </a:r>
            <a:r>
              <a:rPr lang="ru-RU" dirty="0" smtClean="0"/>
              <a:t> г. в Хельсинки (Финляндия) главами государств и правительств 33 стран Западной Европы, а также США и Канады</a:t>
            </a:r>
            <a:r>
              <a:rPr lang="ru-RU" dirty="0" smtClean="0"/>
              <a:t>.</a:t>
            </a:r>
            <a:endParaRPr lang="ru-RU" dirty="0" smtClean="0"/>
          </a:p>
          <a:p>
            <a:endParaRPr lang="ru-RU"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32656"/>
            <a:ext cx="8229600" cy="6525344"/>
          </a:xfrm>
        </p:spPr>
        <p:txBody>
          <a:bodyPr>
            <a:normAutofit fontScale="55000" lnSpcReduction="20000"/>
          </a:bodyPr>
          <a:lstStyle/>
          <a:p>
            <a:pPr algn="just">
              <a:lnSpc>
                <a:spcPct val="120000"/>
              </a:lnSpc>
            </a:pPr>
            <a:r>
              <a:rPr lang="ru-RU" dirty="0" smtClean="0"/>
              <a:t>Участники </a:t>
            </a:r>
            <a:r>
              <a:rPr lang="ru-RU" dirty="0" smtClean="0"/>
              <a:t>ОБСЕ </a:t>
            </a:r>
            <a:r>
              <a:rPr lang="ru-RU" dirty="0" smtClean="0"/>
              <a:t>на </a:t>
            </a:r>
            <a:r>
              <a:rPr lang="ru-RU" b="1" dirty="0" smtClean="0"/>
              <a:t>2017</a:t>
            </a:r>
            <a:r>
              <a:rPr lang="ru-RU" dirty="0" smtClean="0"/>
              <a:t> </a:t>
            </a:r>
            <a:r>
              <a:rPr lang="ru-RU" dirty="0" smtClean="0"/>
              <a:t>г. — </a:t>
            </a:r>
            <a:r>
              <a:rPr lang="ru-RU" b="1" dirty="0" smtClean="0"/>
              <a:t>57</a:t>
            </a:r>
            <a:r>
              <a:rPr lang="ru-RU" dirty="0" smtClean="0"/>
              <a:t> </a:t>
            </a:r>
            <a:r>
              <a:rPr lang="ru-RU" dirty="0" smtClean="0"/>
              <a:t>государств Европы, Азии и Америки: Австрия, Азербайджан, Андорра, Албания, Армения, Белоруссия, Бельгия, Болгария, Босния и Герцеговина, Ватикан, Великобритания, Венгрия, Греция, Грузия, Дания, Ирландия, Исландия, Испания, Италия, Казахстан, Канада, Кипр, Киргизия, Латвия, Литва, Лихтенштейн, Люксембург, Македония, Мальта, Молдавия, Монако, </a:t>
            </a:r>
            <a:r>
              <a:rPr lang="ru-RU" dirty="0" smtClean="0"/>
              <a:t>Монголия (с 2012 г.), Нидерланды</a:t>
            </a:r>
            <a:r>
              <a:rPr lang="ru-RU" dirty="0" smtClean="0"/>
              <a:t>, Норвегия, Польша, Португалия, Россия, Румыния, Сан-Марино, Сербия, Словакия, Словения, США, Таджикистан, Туркмения, Турция, Узбекистан, Украина, Финляндия, Франция, ФРГ, Хорватия, Черногория, Чехия, Швейцария, Швеция, Эстония.</a:t>
            </a:r>
          </a:p>
          <a:p>
            <a:pPr algn="just">
              <a:lnSpc>
                <a:spcPct val="120000"/>
              </a:lnSpc>
            </a:pPr>
            <a:r>
              <a:rPr lang="ru-RU" dirty="0" smtClean="0"/>
              <a:t>Страны — партнеры (</a:t>
            </a:r>
            <a:r>
              <a:rPr lang="ru-RU" b="1" dirty="0" smtClean="0"/>
              <a:t>11</a:t>
            </a:r>
            <a:r>
              <a:rPr lang="ru-RU" dirty="0" smtClean="0"/>
              <a:t>): Алжир, Афганистан, Египет, Израиль, Иордания, Марокко, Монголия, Республика Корея, Таиланд, Тунис, Япония.</a:t>
            </a:r>
          </a:p>
          <a:p>
            <a:pPr algn="just">
              <a:lnSpc>
                <a:spcPct val="120000"/>
              </a:lnSpc>
            </a:pPr>
            <a:r>
              <a:rPr lang="ru-RU" dirty="0" smtClean="0"/>
              <a:t>Цели организации — обеспечение соблюдения прав человека, мира и демократии, содействие улучшению взаимных отношений, предотвращение конфликтов, поддержка разрядки международной напряженности.</a:t>
            </a:r>
          </a:p>
          <a:p>
            <a:pPr algn="just">
              <a:lnSpc>
                <a:spcPct val="120000"/>
              </a:lnSpc>
            </a:pPr>
            <a:r>
              <a:rPr lang="ru-RU" dirty="0" smtClean="0"/>
              <a:t>Высший орган ОБСЕ — Совещание глав государств и правительств, проводимое каждые два года; текущей работой занимается Постоянный Совет, состоящий из представителей стран-участников</a:t>
            </a:r>
            <a:r>
              <a:rPr lang="ru-RU" dirty="0" smtClean="0"/>
              <a:t>.</a:t>
            </a:r>
          </a:p>
          <a:p>
            <a:pPr algn="just">
              <a:lnSpc>
                <a:spcPct val="120000"/>
              </a:lnSpc>
            </a:pPr>
            <a:r>
              <a:rPr lang="ru-RU" dirty="0" smtClean="0"/>
              <a:t>Действуют также Бюро по демократическим Институтам и Правам Человека, Центр по предотвращению конфликтов, Верховный комиссар по делам национальных меньшинств, Форум ОБСЕ по сотрудничеству в области безопасности, Парламентская ассамблея, Секретариат</a:t>
            </a:r>
            <a:r>
              <a:rPr lang="ru-RU" dirty="0" smtClean="0"/>
              <a:t>.</a:t>
            </a:r>
          </a:p>
          <a:p>
            <a:pPr algn="just">
              <a:lnSpc>
                <a:spcPct val="120000"/>
              </a:lnSpc>
            </a:pPr>
            <a:r>
              <a:rPr lang="ru-RU" dirty="0" smtClean="0"/>
              <a:t>Штаб-квартира </a:t>
            </a:r>
            <a:r>
              <a:rPr lang="ru-RU" dirty="0" smtClean="0"/>
              <a:t>ОБСЕ </a:t>
            </a:r>
            <a:r>
              <a:rPr lang="ru-RU" dirty="0" smtClean="0"/>
              <a:t>находится в </a:t>
            </a:r>
            <a:r>
              <a:rPr lang="ru-RU" dirty="0" smtClean="0"/>
              <a:t>Вене.</a:t>
            </a:r>
            <a:endParaRPr lang="ru-RU" dirty="0" smtClean="0"/>
          </a:p>
          <a:p>
            <a:pPr algn="just">
              <a:lnSpc>
                <a:spcPct val="120000"/>
              </a:lnSpc>
            </a:pPr>
            <a:endParaRPr lang="ru-RU" dirty="0" smtClean="0"/>
          </a:p>
          <a:p>
            <a:pPr algn="just">
              <a:lnSpc>
                <a:spcPct val="120000"/>
              </a:lnSpc>
            </a:pPr>
            <a:endParaRPr lang="ru-RU"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32656"/>
            <a:ext cx="8229600" cy="6336704"/>
          </a:xfrm>
        </p:spPr>
        <p:txBody>
          <a:bodyPr>
            <a:normAutofit fontScale="55000" lnSpcReduction="20000"/>
          </a:bodyPr>
          <a:lstStyle/>
          <a:p>
            <a:pPr algn="just">
              <a:lnSpc>
                <a:spcPct val="120000"/>
              </a:lnSpc>
            </a:pPr>
            <a:r>
              <a:rPr lang="ru-RU" b="1" dirty="0" smtClean="0"/>
              <a:t>Организация Азиатско-Тихоокеанского Экономического </a:t>
            </a:r>
            <a:r>
              <a:rPr lang="ru-RU" b="1" dirty="0" smtClean="0"/>
              <a:t>Сотрудничества - АТЭС </a:t>
            </a:r>
            <a:r>
              <a:rPr lang="ru-RU" b="1" dirty="0" smtClean="0"/>
              <a:t>(</a:t>
            </a:r>
            <a:r>
              <a:rPr lang="ru-RU" b="1" dirty="0" err="1" smtClean="0"/>
              <a:t>Asia-Pacific</a:t>
            </a:r>
            <a:r>
              <a:rPr lang="ru-RU" b="1" dirty="0" smtClean="0"/>
              <a:t> </a:t>
            </a:r>
            <a:r>
              <a:rPr lang="ru-RU" b="1" dirty="0" err="1" smtClean="0"/>
              <a:t>Economic</a:t>
            </a:r>
            <a:r>
              <a:rPr lang="ru-RU" b="1" dirty="0" smtClean="0"/>
              <a:t> </a:t>
            </a:r>
            <a:r>
              <a:rPr lang="ru-RU" b="1" dirty="0" err="1" smtClean="0"/>
              <a:t>Cooperation</a:t>
            </a:r>
            <a:r>
              <a:rPr lang="ru-RU" b="1" dirty="0" smtClean="0"/>
              <a:t> — APEC</a:t>
            </a:r>
            <a:r>
              <a:rPr lang="ru-RU" b="1" dirty="0" smtClean="0"/>
              <a:t>),</a:t>
            </a:r>
            <a:r>
              <a:rPr lang="ru-RU" dirty="0" smtClean="0"/>
              <a:t> </a:t>
            </a:r>
            <a:r>
              <a:rPr lang="ru-RU" dirty="0" smtClean="0"/>
              <a:t>создана в </a:t>
            </a:r>
            <a:r>
              <a:rPr lang="ru-RU" b="1" dirty="0" smtClean="0"/>
              <a:t>1989</a:t>
            </a:r>
            <a:r>
              <a:rPr lang="ru-RU" dirty="0" smtClean="0"/>
              <a:t> г. для развития торговли и инвестиций в бассейне Тихого </a:t>
            </a:r>
            <a:r>
              <a:rPr lang="ru-RU" dirty="0" smtClean="0"/>
              <a:t>океана</a:t>
            </a:r>
            <a:r>
              <a:rPr lang="ru-RU" dirty="0" smtClean="0"/>
              <a:t>.</a:t>
            </a:r>
          </a:p>
          <a:p>
            <a:pPr algn="just">
              <a:lnSpc>
                <a:spcPct val="120000"/>
              </a:lnSpc>
            </a:pPr>
            <a:r>
              <a:rPr lang="ru-RU" dirty="0" smtClean="0"/>
              <a:t>Страны-члены (</a:t>
            </a:r>
            <a:r>
              <a:rPr lang="ru-RU" b="1" dirty="0" smtClean="0"/>
              <a:t>21</a:t>
            </a:r>
            <a:r>
              <a:rPr lang="ru-RU" dirty="0" smtClean="0"/>
              <a:t>): Австралия, Бруней, Вьетнам, Гонконг (САР Китая), Индонезия, Канада, Китай, Республика Корея, Малайзия, Мексика, Новая Зеландия, </a:t>
            </a:r>
            <a:r>
              <a:rPr lang="ru-RU" dirty="0" err="1" smtClean="0"/>
              <a:t>Папуа-Новая</a:t>
            </a:r>
            <a:r>
              <a:rPr lang="ru-RU" dirty="0" smtClean="0"/>
              <a:t> Гвинея, Перу, Россия, Сингапур, США, Тайвань, Таиланд, Филиппины, Чили, Япония.</a:t>
            </a:r>
          </a:p>
          <a:p>
            <a:pPr algn="just">
              <a:lnSpc>
                <a:spcPct val="120000"/>
              </a:lnSpc>
            </a:pPr>
            <a:r>
              <a:rPr lang="ru-RU" dirty="0" smtClean="0"/>
              <a:t>Статус наблюдателей имеют три международные организации: АСЕАН, Конференция Тихоокеанского Экономического сотрудничества (</a:t>
            </a:r>
            <a:r>
              <a:rPr lang="ru-RU" dirty="0" err="1" smtClean="0"/>
              <a:t>Pacific</a:t>
            </a:r>
            <a:r>
              <a:rPr lang="ru-RU" dirty="0" smtClean="0"/>
              <a:t> </a:t>
            </a:r>
            <a:r>
              <a:rPr lang="ru-RU" dirty="0" err="1" smtClean="0"/>
              <a:t>Economic</a:t>
            </a:r>
            <a:r>
              <a:rPr lang="ru-RU" dirty="0" smtClean="0"/>
              <a:t> </a:t>
            </a:r>
            <a:r>
              <a:rPr lang="ru-RU" dirty="0" err="1" smtClean="0"/>
              <a:t>Cooperation</a:t>
            </a:r>
            <a:r>
              <a:rPr lang="ru-RU" dirty="0" smtClean="0"/>
              <a:t> </a:t>
            </a:r>
            <a:r>
              <a:rPr lang="ru-RU" dirty="0" err="1" smtClean="0"/>
              <a:t>Conference</a:t>
            </a:r>
            <a:r>
              <a:rPr lang="ru-RU" dirty="0" smtClean="0"/>
              <a:t>) и Тихоокеанский форум островных государств (</a:t>
            </a:r>
            <a:r>
              <a:rPr lang="ru-RU" dirty="0" err="1" smtClean="0"/>
              <a:t>Pacific</a:t>
            </a:r>
            <a:r>
              <a:rPr lang="ru-RU" dirty="0" smtClean="0"/>
              <a:t> </a:t>
            </a:r>
            <a:r>
              <a:rPr lang="ru-RU" dirty="0" err="1" smtClean="0"/>
              <a:t>Islands</a:t>
            </a:r>
            <a:r>
              <a:rPr lang="ru-RU" dirty="0" smtClean="0"/>
              <a:t> </a:t>
            </a:r>
            <a:r>
              <a:rPr lang="ru-RU" dirty="0" err="1" smtClean="0"/>
              <a:t>Forum</a:t>
            </a:r>
            <a:r>
              <a:rPr lang="ru-RU" dirty="0" smtClean="0"/>
              <a:t>).</a:t>
            </a:r>
          </a:p>
          <a:p>
            <a:pPr algn="just">
              <a:lnSpc>
                <a:spcPct val="120000"/>
              </a:lnSpc>
            </a:pPr>
            <a:r>
              <a:rPr lang="ru-RU" dirty="0" smtClean="0"/>
              <a:t>Штаб-квартира АТЭС </a:t>
            </a:r>
            <a:r>
              <a:rPr lang="ru-RU" dirty="0" smtClean="0"/>
              <a:t>расположена в Сингапуре</a:t>
            </a:r>
            <a:r>
              <a:rPr lang="ru-RU" dirty="0" smtClean="0"/>
              <a:t>.</a:t>
            </a:r>
          </a:p>
          <a:p>
            <a:pPr algn="just">
              <a:lnSpc>
                <a:spcPct val="120000"/>
              </a:lnSpc>
            </a:pPr>
            <a:endParaRPr lang="ru-RU" dirty="0" smtClean="0"/>
          </a:p>
          <a:p>
            <a:pPr algn="just">
              <a:lnSpc>
                <a:spcPct val="120000"/>
              </a:lnSpc>
            </a:pPr>
            <a:r>
              <a:rPr lang="ru-RU" b="1" dirty="0" smtClean="0"/>
              <a:t>Организация </a:t>
            </a:r>
            <a:r>
              <a:rPr lang="ru-RU" b="1" dirty="0" smtClean="0"/>
              <a:t>черноморского экономического сотрудничества – ОЧЭС (</a:t>
            </a:r>
            <a:r>
              <a:rPr lang="ru-RU" b="1" dirty="0" err="1" smtClean="0"/>
              <a:t>Black</a:t>
            </a:r>
            <a:r>
              <a:rPr lang="ru-RU" b="1" dirty="0" smtClean="0"/>
              <a:t> </a:t>
            </a:r>
            <a:r>
              <a:rPr lang="ru-RU" b="1" dirty="0" err="1" smtClean="0"/>
              <a:t>Sea</a:t>
            </a:r>
            <a:r>
              <a:rPr lang="ru-RU" b="1" dirty="0" smtClean="0"/>
              <a:t> </a:t>
            </a:r>
            <a:r>
              <a:rPr lang="ru-RU" b="1" dirty="0" err="1" smtClean="0"/>
              <a:t>Economic</a:t>
            </a:r>
            <a:r>
              <a:rPr lang="ru-RU" b="1" dirty="0" smtClean="0"/>
              <a:t> </a:t>
            </a:r>
            <a:r>
              <a:rPr lang="ru-RU" b="1" dirty="0" err="1" smtClean="0"/>
              <a:t>Cooperation</a:t>
            </a:r>
            <a:r>
              <a:rPr lang="ru-RU" b="1" dirty="0" smtClean="0"/>
              <a:t> </a:t>
            </a:r>
            <a:r>
              <a:rPr lang="ru-RU" b="1" dirty="0" err="1" smtClean="0"/>
              <a:t>Zone</a:t>
            </a:r>
            <a:r>
              <a:rPr lang="ru-RU" b="1" dirty="0" smtClean="0"/>
              <a:t> — BSEC)</a:t>
            </a:r>
            <a:r>
              <a:rPr lang="ru-RU" dirty="0" smtClean="0"/>
              <a:t> создана в </a:t>
            </a:r>
            <a:r>
              <a:rPr lang="ru-RU" b="1" dirty="0" smtClean="0"/>
              <a:t>1992</a:t>
            </a:r>
            <a:r>
              <a:rPr lang="ru-RU" dirty="0" smtClean="0"/>
              <a:t> г. для обеспечения региональной стабильности и экономического сотрудничества.</a:t>
            </a:r>
          </a:p>
          <a:p>
            <a:pPr algn="just">
              <a:lnSpc>
                <a:spcPct val="120000"/>
              </a:lnSpc>
            </a:pPr>
            <a:r>
              <a:rPr lang="ru-RU" dirty="0" smtClean="0"/>
              <a:t>Страны-члены (</a:t>
            </a:r>
            <a:r>
              <a:rPr lang="ru-RU" b="1" dirty="0" smtClean="0"/>
              <a:t>12</a:t>
            </a:r>
            <a:r>
              <a:rPr lang="ru-RU" dirty="0" smtClean="0"/>
              <a:t>): Албания, Армения, Азербайджан, Болгария, Грузия, Греция, Молдавия, Россия, Румыния, Сербия, Турция, Украина; Македония — в процессе вступления.</a:t>
            </a:r>
          </a:p>
          <a:p>
            <a:pPr algn="just">
              <a:lnSpc>
                <a:spcPct val="120000"/>
              </a:lnSpc>
            </a:pPr>
            <a:r>
              <a:rPr lang="ru-RU" dirty="0" smtClean="0"/>
              <a:t>Штаб-квартира </a:t>
            </a:r>
            <a:r>
              <a:rPr lang="ru-RU" dirty="0" smtClean="0"/>
              <a:t>ОЧЭС расположена </a:t>
            </a:r>
            <a:r>
              <a:rPr lang="ru-RU" dirty="0" smtClean="0"/>
              <a:t>в Стамбуле (Турция).</a:t>
            </a:r>
          </a:p>
          <a:p>
            <a:endParaRPr lang="ru-RU"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76672"/>
            <a:ext cx="8229600" cy="5649491"/>
          </a:xfrm>
        </p:spPr>
        <p:txBody>
          <a:bodyPr>
            <a:normAutofit fontScale="55000" lnSpcReduction="20000"/>
          </a:bodyPr>
          <a:lstStyle/>
          <a:p>
            <a:pPr algn="just">
              <a:lnSpc>
                <a:spcPct val="120000"/>
              </a:lnSpc>
            </a:pPr>
            <a:r>
              <a:rPr lang="ru-RU" b="1" dirty="0" smtClean="0"/>
              <a:t>Тихоокеанское сообщество (</a:t>
            </a:r>
            <a:r>
              <a:rPr lang="ru-RU" b="1" dirty="0" err="1" smtClean="0"/>
              <a:t>Pacific</a:t>
            </a:r>
            <a:r>
              <a:rPr lang="ru-RU" b="1" dirty="0" smtClean="0"/>
              <a:t> </a:t>
            </a:r>
            <a:r>
              <a:rPr lang="ru-RU" b="1" dirty="0" err="1" smtClean="0"/>
              <a:t>Community</a:t>
            </a:r>
            <a:r>
              <a:rPr lang="ru-RU" b="1" dirty="0" smtClean="0"/>
              <a:t>, </a:t>
            </a:r>
            <a:r>
              <a:rPr lang="ru-RU" b="1" dirty="0" err="1" smtClean="0"/>
              <a:t>Secretariat</a:t>
            </a:r>
            <a:r>
              <a:rPr lang="ru-RU" b="1" dirty="0" smtClean="0"/>
              <a:t> </a:t>
            </a:r>
            <a:r>
              <a:rPr lang="ru-RU" b="1" dirty="0" err="1" smtClean="0"/>
              <a:t>of</a:t>
            </a:r>
            <a:r>
              <a:rPr lang="ru-RU" b="1" dirty="0" smtClean="0"/>
              <a:t> </a:t>
            </a:r>
            <a:r>
              <a:rPr lang="ru-RU" b="1" dirty="0" err="1" smtClean="0"/>
              <a:t>Pacific</a:t>
            </a:r>
            <a:r>
              <a:rPr lang="ru-RU" b="1" dirty="0" smtClean="0"/>
              <a:t> </a:t>
            </a:r>
            <a:r>
              <a:rPr lang="ru-RU" b="1" dirty="0" err="1" smtClean="0"/>
              <a:t>Community</a:t>
            </a:r>
            <a:r>
              <a:rPr lang="ru-RU" b="1" dirty="0" smtClean="0"/>
              <a:t> — SPC)</a:t>
            </a:r>
            <a:r>
              <a:rPr lang="ru-RU" dirty="0" smtClean="0"/>
              <a:t> создано в </a:t>
            </a:r>
            <a:r>
              <a:rPr lang="ru-RU" b="1" dirty="0" smtClean="0"/>
              <a:t>1947</a:t>
            </a:r>
            <a:r>
              <a:rPr lang="ru-RU" dirty="0" smtClean="0"/>
              <a:t> г. (действует с 1948 г.) для укрепления регионального социально-экономического сотрудничества между островными государствами.</a:t>
            </a:r>
          </a:p>
          <a:p>
            <a:pPr algn="just">
              <a:lnSpc>
                <a:spcPct val="120000"/>
              </a:lnSpc>
            </a:pPr>
            <a:r>
              <a:rPr lang="ru-RU" dirty="0" smtClean="0"/>
              <a:t>Страны и территории — члены (</a:t>
            </a:r>
            <a:r>
              <a:rPr lang="ru-RU" b="1" dirty="0" smtClean="0"/>
              <a:t>26</a:t>
            </a:r>
            <a:r>
              <a:rPr lang="ru-RU" dirty="0" smtClean="0"/>
              <a:t>): Австралия, </a:t>
            </a:r>
            <a:r>
              <a:rPr lang="ru-RU" dirty="0" err="1" smtClean="0"/>
              <a:t>Вануату</a:t>
            </a:r>
            <a:r>
              <a:rPr lang="ru-RU" dirty="0" smtClean="0"/>
              <a:t>, Восточное Самоа (США), Гуам (США), </a:t>
            </a:r>
            <a:r>
              <a:rPr lang="ru-RU" dirty="0" err="1" smtClean="0"/>
              <a:t>Кирибати</a:t>
            </a:r>
            <a:r>
              <a:rPr lang="ru-RU" dirty="0" smtClean="0"/>
              <a:t>, Острова Кука (Нов. Зеландия), Науру, </a:t>
            </a:r>
            <a:r>
              <a:rPr lang="ru-RU" dirty="0" err="1" smtClean="0"/>
              <a:t>Ниуэ</a:t>
            </a:r>
            <a:r>
              <a:rPr lang="ru-RU" dirty="0" smtClean="0"/>
              <a:t> (Нов. Зеландия), Новая Зеландия, Новая Каледония (Франция), Маршалловы острова, </a:t>
            </a:r>
            <a:r>
              <a:rPr lang="ru-RU" dirty="0" err="1" smtClean="0"/>
              <a:t>Палау</a:t>
            </a:r>
            <a:r>
              <a:rPr lang="ru-RU" dirty="0" smtClean="0"/>
              <a:t>, </a:t>
            </a:r>
            <a:r>
              <a:rPr lang="ru-RU" dirty="0" err="1" smtClean="0"/>
              <a:t>Папуа-Новая</a:t>
            </a:r>
            <a:r>
              <a:rPr lang="ru-RU" dirty="0" smtClean="0"/>
              <a:t> Гвинея, </a:t>
            </a:r>
            <a:r>
              <a:rPr lang="ru-RU" dirty="0" err="1" smtClean="0"/>
              <a:t>Питкэрн</a:t>
            </a:r>
            <a:r>
              <a:rPr lang="ru-RU" dirty="0" smtClean="0"/>
              <a:t> (</a:t>
            </a:r>
            <a:r>
              <a:rPr lang="ru-RU" dirty="0" err="1" smtClean="0"/>
              <a:t>Бр</a:t>
            </a:r>
            <a:r>
              <a:rPr lang="ru-RU" dirty="0" smtClean="0"/>
              <a:t>.), Самоа, Содружество Северных Марианских островов, Соломоновы Острова, США, </a:t>
            </a:r>
            <a:r>
              <a:rPr lang="ru-RU" dirty="0" err="1" smtClean="0"/>
              <a:t>Токелау</a:t>
            </a:r>
            <a:r>
              <a:rPr lang="ru-RU" dirty="0" smtClean="0"/>
              <a:t>, Тонга, Тувалу, Федеративные Штаты Микронезии, Фиджи, Франция, Фр. Полинезия (Франция), </a:t>
            </a:r>
            <a:r>
              <a:rPr lang="ru-RU" dirty="0" err="1" smtClean="0"/>
              <a:t>Уоллис</a:t>
            </a:r>
            <a:r>
              <a:rPr lang="ru-RU" dirty="0" smtClean="0"/>
              <a:t> и </a:t>
            </a:r>
            <a:r>
              <a:rPr lang="ru-RU" dirty="0" err="1" smtClean="0"/>
              <a:t>Футуна</a:t>
            </a:r>
            <a:r>
              <a:rPr lang="ru-RU" dirty="0" smtClean="0"/>
              <a:t>.</a:t>
            </a:r>
          </a:p>
          <a:p>
            <a:pPr algn="just">
              <a:lnSpc>
                <a:spcPct val="120000"/>
              </a:lnSpc>
            </a:pPr>
            <a:r>
              <a:rPr lang="ru-RU" dirty="0" smtClean="0"/>
              <a:t>Штаб-квартира </a:t>
            </a:r>
            <a:r>
              <a:rPr lang="ru-RU" dirty="0" smtClean="0"/>
              <a:t>ТС расположена </a:t>
            </a:r>
            <a:r>
              <a:rPr lang="ru-RU" dirty="0" smtClean="0"/>
              <a:t>в городе </a:t>
            </a:r>
            <a:r>
              <a:rPr lang="ru-RU" dirty="0" err="1" smtClean="0"/>
              <a:t>Нумеа</a:t>
            </a:r>
            <a:r>
              <a:rPr lang="ru-RU" dirty="0" smtClean="0"/>
              <a:t> </a:t>
            </a:r>
            <a:r>
              <a:rPr lang="ru-RU" dirty="0" smtClean="0"/>
              <a:t>(Новая Каледония).</a:t>
            </a:r>
          </a:p>
          <a:p>
            <a:pPr algn="just">
              <a:lnSpc>
                <a:spcPct val="120000"/>
              </a:lnSpc>
            </a:pPr>
            <a:r>
              <a:rPr lang="ru-RU" b="1" dirty="0" smtClean="0"/>
              <a:t>Содружество </a:t>
            </a:r>
            <a:r>
              <a:rPr lang="ru-RU" b="1" dirty="0" smtClean="0"/>
              <a:t>Независимых Государств — СНГ (</a:t>
            </a:r>
            <a:r>
              <a:rPr lang="ru-RU" b="1" dirty="0" err="1" smtClean="0"/>
              <a:t>Commonwealth</a:t>
            </a:r>
            <a:r>
              <a:rPr lang="ru-RU" b="1" dirty="0" smtClean="0"/>
              <a:t> </a:t>
            </a:r>
            <a:r>
              <a:rPr lang="ru-RU" b="1" dirty="0" err="1" smtClean="0"/>
              <a:t>of</a:t>
            </a:r>
            <a:r>
              <a:rPr lang="ru-RU" b="1" dirty="0" smtClean="0"/>
              <a:t> </a:t>
            </a:r>
            <a:r>
              <a:rPr lang="ru-RU" b="1" dirty="0" err="1" smtClean="0"/>
              <a:t>Independent</a:t>
            </a:r>
            <a:r>
              <a:rPr lang="ru-RU" b="1" dirty="0" smtClean="0"/>
              <a:t> </a:t>
            </a:r>
            <a:r>
              <a:rPr lang="ru-RU" b="1" dirty="0" err="1" smtClean="0"/>
              <a:t>States</a:t>
            </a:r>
            <a:r>
              <a:rPr lang="ru-RU" b="1" dirty="0" smtClean="0"/>
              <a:t> — CIS</a:t>
            </a:r>
            <a:r>
              <a:rPr lang="ru-RU" b="1" dirty="0" smtClean="0"/>
              <a:t>),</a:t>
            </a:r>
            <a:r>
              <a:rPr lang="ru-RU" dirty="0" smtClean="0"/>
              <a:t> образовано </a:t>
            </a:r>
            <a:r>
              <a:rPr lang="ru-RU" dirty="0" smtClean="0"/>
              <a:t>в </a:t>
            </a:r>
            <a:r>
              <a:rPr lang="ru-RU" b="1" dirty="0" smtClean="0"/>
              <a:t>1991</a:t>
            </a:r>
            <a:r>
              <a:rPr lang="ru-RU" dirty="0" smtClean="0"/>
              <a:t> г. </a:t>
            </a:r>
            <a:r>
              <a:rPr lang="ru-RU" dirty="0" smtClean="0"/>
              <a:t>для регулирования отношений </a:t>
            </a:r>
            <a:r>
              <a:rPr lang="ru-RU" dirty="0" smtClean="0"/>
              <a:t>сотрудничества между государствами, ранее входившими в состав </a:t>
            </a:r>
            <a:r>
              <a:rPr lang="ru-RU" dirty="0" smtClean="0"/>
              <a:t>СССР.</a:t>
            </a:r>
            <a:r>
              <a:rPr lang="ru-RU" dirty="0" smtClean="0"/>
              <a:t>  </a:t>
            </a:r>
            <a:r>
              <a:rPr lang="ru-RU" dirty="0" smtClean="0"/>
              <a:t>В </a:t>
            </a:r>
            <a:r>
              <a:rPr lang="ru-RU" dirty="0" smtClean="0"/>
              <a:t>составе СНГ — </a:t>
            </a:r>
            <a:r>
              <a:rPr lang="ru-RU" b="1" dirty="0" smtClean="0"/>
              <a:t>11</a:t>
            </a:r>
            <a:r>
              <a:rPr lang="ru-RU" dirty="0" smtClean="0"/>
              <a:t> </a:t>
            </a:r>
            <a:r>
              <a:rPr lang="ru-RU" dirty="0" smtClean="0"/>
              <a:t>стран-членов, бывших республик СССР, расположенных в Европе и Азии: Армения, Азербайджан, </a:t>
            </a:r>
            <a:r>
              <a:rPr lang="ru-RU" dirty="0" smtClean="0"/>
              <a:t>Беларусь, </a:t>
            </a:r>
            <a:r>
              <a:rPr lang="ru-RU" dirty="0" smtClean="0"/>
              <a:t>Казахстан, </a:t>
            </a:r>
            <a:r>
              <a:rPr lang="ru-RU" dirty="0" smtClean="0"/>
              <a:t>Кыргызстан, Молдова, </a:t>
            </a:r>
            <a:r>
              <a:rPr lang="ru-RU" dirty="0" smtClean="0"/>
              <a:t>Россия, Таджикистан, </a:t>
            </a:r>
            <a:r>
              <a:rPr lang="ru-RU" dirty="0" smtClean="0"/>
              <a:t>Туркменистан, </a:t>
            </a:r>
            <a:r>
              <a:rPr lang="ru-RU" dirty="0" smtClean="0"/>
              <a:t>Узбекистан, Украина.</a:t>
            </a:r>
          </a:p>
          <a:p>
            <a:pPr algn="just">
              <a:lnSpc>
                <a:spcPct val="120000"/>
              </a:lnSpc>
            </a:pPr>
            <a:r>
              <a:rPr lang="ru-RU" dirty="0" smtClean="0"/>
              <a:t>Штаб-квартира </a:t>
            </a:r>
            <a:r>
              <a:rPr lang="ru-RU" dirty="0" smtClean="0"/>
              <a:t>СНГ расположена </a:t>
            </a:r>
            <a:r>
              <a:rPr lang="ru-RU" dirty="0" smtClean="0"/>
              <a:t>в </a:t>
            </a:r>
            <a:r>
              <a:rPr lang="ru-RU" dirty="0" smtClean="0"/>
              <a:t>Минске.</a:t>
            </a:r>
            <a:endParaRPr lang="ru-RU" dirty="0" smtClean="0"/>
          </a:p>
          <a:p>
            <a:endParaRPr lang="ru-RU"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665312"/>
            <a:ext cx="8229600" cy="6192688"/>
          </a:xfrm>
        </p:spPr>
        <p:txBody>
          <a:bodyPr>
            <a:normAutofit fontScale="55000" lnSpcReduction="20000"/>
          </a:bodyPr>
          <a:lstStyle/>
          <a:p>
            <a:pPr algn="just">
              <a:lnSpc>
                <a:spcPct val="120000"/>
              </a:lnSpc>
            </a:pPr>
            <a:r>
              <a:rPr lang="ru-RU" b="1" dirty="0" smtClean="0"/>
              <a:t>Организация Экономического Сотрудничества и </a:t>
            </a:r>
            <a:r>
              <a:rPr lang="ru-RU" b="1" dirty="0" smtClean="0"/>
              <a:t>Развития - ОЭСР </a:t>
            </a:r>
            <a:r>
              <a:rPr lang="ru-RU" b="1" dirty="0" smtClean="0"/>
              <a:t>(</a:t>
            </a:r>
            <a:r>
              <a:rPr lang="ru-RU" b="1" dirty="0" err="1" smtClean="0"/>
              <a:t>Organization</a:t>
            </a:r>
            <a:r>
              <a:rPr lang="ru-RU" b="1" dirty="0" smtClean="0"/>
              <a:t> </a:t>
            </a:r>
            <a:r>
              <a:rPr lang="ru-RU" b="1" dirty="0" err="1" smtClean="0"/>
              <a:t>for</a:t>
            </a:r>
            <a:r>
              <a:rPr lang="ru-RU" b="1" dirty="0" smtClean="0"/>
              <a:t> </a:t>
            </a:r>
            <a:r>
              <a:rPr lang="ru-RU" b="1" dirty="0" err="1" smtClean="0"/>
              <a:t>Economic</a:t>
            </a:r>
            <a:r>
              <a:rPr lang="ru-RU" b="1" dirty="0" smtClean="0"/>
              <a:t> </a:t>
            </a:r>
            <a:r>
              <a:rPr lang="ru-RU" b="1" dirty="0" err="1" smtClean="0"/>
              <a:t>Cooperation</a:t>
            </a:r>
            <a:r>
              <a:rPr lang="ru-RU" b="1" dirty="0" smtClean="0"/>
              <a:t> </a:t>
            </a:r>
            <a:r>
              <a:rPr lang="ru-RU" b="1" dirty="0" err="1" smtClean="0"/>
              <a:t>and</a:t>
            </a:r>
            <a:r>
              <a:rPr lang="ru-RU" b="1" dirty="0" smtClean="0"/>
              <a:t> </a:t>
            </a:r>
            <a:r>
              <a:rPr lang="ru-RU" b="1" dirty="0" err="1" smtClean="0"/>
              <a:t>Development</a:t>
            </a:r>
            <a:r>
              <a:rPr lang="ru-RU" b="1" dirty="0" smtClean="0"/>
              <a:t> — OECD</a:t>
            </a:r>
            <a:r>
              <a:rPr lang="ru-RU" b="1" dirty="0" smtClean="0"/>
              <a:t>), </a:t>
            </a:r>
            <a:r>
              <a:rPr lang="ru-RU" dirty="0" smtClean="0"/>
              <a:t>создана </a:t>
            </a:r>
            <a:r>
              <a:rPr lang="ru-RU" dirty="0" smtClean="0"/>
              <a:t>в 1948 году под названием </a:t>
            </a:r>
            <a:r>
              <a:rPr lang="ru-RU" b="1" dirty="0" err="1" smtClean="0"/>
              <a:t>Организа́ция</a:t>
            </a:r>
            <a:r>
              <a:rPr lang="ru-RU" b="1" dirty="0" smtClean="0"/>
              <a:t> </a:t>
            </a:r>
            <a:r>
              <a:rPr lang="ru-RU" b="1" dirty="0" err="1" smtClean="0"/>
              <a:t>европе́йского</a:t>
            </a:r>
            <a:r>
              <a:rPr lang="ru-RU" b="1" dirty="0" smtClean="0"/>
              <a:t> </a:t>
            </a:r>
            <a:r>
              <a:rPr lang="ru-RU" b="1" dirty="0" err="1" smtClean="0"/>
              <a:t>экономи́ческого</a:t>
            </a:r>
            <a:r>
              <a:rPr lang="ru-RU" b="1" dirty="0" smtClean="0"/>
              <a:t> </a:t>
            </a:r>
            <a:r>
              <a:rPr lang="ru-RU" b="1" dirty="0" err="1" smtClean="0"/>
              <a:t>сотру́дничества</a:t>
            </a:r>
            <a:r>
              <a:rPr lang="ru-RU" b="1" dirty="0" smtClean="0"/>
              <a:t> </a:t>
            </a:r>
            <a:r>
              <a:rPr lang="ru-RU" dirty="0" smtClean="0"/>
              <a:t>для </a:t>
            </a:r>
            <a:r>
              <a:rPr lang="ru-RU" dirty="0" smtClean="0"/>
              <a:t>координации проектов экономической реконструкции Европы в рамках плана </a:t>
            </a:r>
            <a:r>
              <a:rPr lang="ru-RU" dirty="0" smtClean="0"/>
              <a:t>Маршалла</a:t>
            </a:r>
            <a:r>
              <a:rPr lang="ru-RU" dirty="0" smtClean="0"/>
              <a:t>.</a:t>
            </a:r>
            <a:r>
              <a:rPr lang="ru-RU" dirty="0" smtClean="0"/>
              <a:t> </a:t>
            </a:r>
            <a:r>
              <a:rPr lang="ru-RU" dirty="0" smtClean="0"/>
              <a:t>Первыми странами-членами ОЭСР стали следующие 20 стран: Австрия, Бельгия, Великобритания, Греция, Дания, Исландия, Ирландия, Испания, Италия, Люксембург, Канада, Нидерланды, Норвегия, Португалия, США, Турция, Швеция, Швейцария, Франция, ФРГ.</a:t>
            </a:r>
          </a:p>
          <a:p>
            <a:pPr algn="just">
              <a:lnSpc>
                <a:spcPct val="120000"/>
              </a:lnSpc>
            </a:pPr>
            <a:r>
              <a:rPr lang="ru-RU" dirty="0" smtClean="0"/>
              <a:t>Целями </a:t>
            </a:r>
            <a:r>
              <a:rPr lang="ru-RU" dirty="0" smtClean="0"/>
              <a:t>организации провозглашены развитие мировой экономики посредством обеспечения оптимального экономического развития, роста занятости и повышения уровня жизни, сохранение финансовой стабильности государств-членов; содействие экономическому и социальному благополучию путем координации политики государств-членов; согласование помощи государств ОЭСР развивающимся странам</a:t>
            </a:r>
            <a:r>
              <a:rPr lang="ru-RU" dirty="0" smtClean="0"/>
              <a:t>.</a:t>
            </a:r>
            <a:r>
              <a:rPr lang="ru-RU" dirty="0" smtClean="0"/>
              <a:t> </a:t>
            </a:r>
            <a:endParaRPr lang="ru-RU" dirty="0" smtClean="0"/>
          </a:p>
          <a:p>
            <a:pPr algn="just">
              <a:lnSpc>
                <a:spcPct val="120000"/>
              </a:lnSpc>
            </a:pPr>
            <a:r>
              <a:rPr lang="ru-RU" dirty="0" smtClean="0"/>
              <a:t>К </a:t>
            </a:r>
            <a:r>
              <a:rPr lang="ru-RU" b="1" dirty="0" smtClean="0"/>
              <a:t>2017</a:t>
            </a:r>
            <a:r>
              <a:rPr lang="ru-RU" dirty="0" smtClean="0"/>
              <a:t> </a:t>
            </a:r>
            <a:r>
              <a:rPr lang="ru-RU" dirty="0" smtClean="0"/>
              <a:t>г. членами ОЭСР стали </a:t>
            </a:r>
            <a:r>
              <a:rPr lang="ru-RU" b="1" dirty="0" smtClean="0"/>
              <a:t>35</a:t>
            </a:r>
            <a:r>
              <a:rPr lang="ru-RU" dirty="0" smtClean="0"/>
              <a:t> </a:t>
            </a:r>
            <a:r>
              <a:rPr lang="ru-RU" dirty="0" smtClean="0"/>
              <a:t>государств. </a:t>
            </a:r>
            <a:r>
              <a:rPr lang="ru-RU" dirty="0" smtClean="0"/>
              <a:t>В 60-е гг.</a:t>
            </a:r>
            <a:r>
              <a:rPr lang="ru-RU" dirty="0" smtClean="0"/>
              <a:t> ХХ в. в ее состав вошли </a:t>
            </a:r>
            <a:r>
              <a:rPr lang="ru-RU" dirty="0" smtClean="0"/>
              <a:t>Япония и Финляндия</a:t>
            </a:r>
            <a:r>
              <a:rPr lang="ru-RU" dirty="0" smtClean="0"/>
              <a:t>;</a:t>
            </a:r>
            <a:r>
              <a:rPr lang="ru-RU" dirty="0" smtClean="0"/>
              <a:t> в </a:t>
            </a:r>
            <a:r>
              <a:rPr lang="ru-RU" dirty="0" smtClean="0"/>
              <a:t>70-е гг. —</a:t>
            </a:r>
            <a:r>
              <a:rPr lang="ru-RU" dirty="0" smtClean="0"/>
              <a:t> Австралия и Новая Зеландия; </a:t>
            </a:r>
            <a:r>
              <a:rPr lang="ru-RU" dirty="0" smtClean="0"/>
              <a:t>в 90-е гг. — Венгрия, Республика Корея, Польша</a:t>
            </a:r>
            <a:r>
              <a:rPr lang="ru-RU" dirty="0" smtClean="0"/>
              <a:t>, Чехия, </a:t>
            </a:r>
            <a:r>
              <a:rPr lang="ru-RU" dirty="0" smtClean="0"/>
              <a:t>Мексика; в 2000 г. — </a:t>
            </a:r>
            <a:r>
              <a:rPr lang="ru-RU" dirty="0" smtClean="0"/>
              <a:t>Словакия; в 2010 г. </a:t>
            </a:r>
            <a:r>
              <a:rPr lang="ru-RU" dirty="0" smtClean="0"/>
              <a:t>— </a:t>
            </a:r>
            <a:r>
              <a:rPr lang="ru-RU" dirty="0" smtClean="0"/>
              <a:t>Израиль, Словакия, Чили, Эстония, 2016 г. — Латвия. </a:t>
            </a:r>
            <a:endParaRPr lang="ru-RU" dirty="0" smtClean="0"/>
          </a:p>
          <a:p>
            <a:pPr algn="just">
              <a:lnSpc>
                <a:spcPct val="120000"/>
              </a:lnSpc>
            </a:pPr>
            <a:r>
              <a:rPr lang="ru-RU" dirty="0" smtClean="0"/>
              <a:t>Штаб-квартира </a:t>
            </a:r>
            <a:r>
              <a:rPr lang="ru-RU" dirty="0" smtClean="0"/>
              <a:t>ОЭСР расположена </a:t>
            </a:r>
            <a:r>
              <a:rPr lang="ru-RU" dirty="0" smtClean="0"/>
              <a:t>в </a:t>
            </a:r>
            <a:r>
              <a:rPr lang="ru-RU" dirty="0" smtClean="0"/>
              <a:t>Париже.</a:t>
            </a:r>
            <a:endParaRPr lang="ru-RU" dirty="0" smtClean="0"/>
          </a:p>
          <a:p>
            <a:endParaRPr lang="ru-RU"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160338"/>
            <a:ext cx="8424936" cy="1200329"/>
          </a:xfrm>
          <a:prstGeom prst="rect">
            <a:avLst/>
          </a:prstGeom>
        </p:spPr>
        <p:txBody>
          <a:bodyPr wrap="square">
            <a:spAutoFit/>
          </a:bodyPr>
          <a:lstStyle/>
          <a:p>
            <a:pPr algn="just"/>
            <a:r>
              <a:rPr lang="ru-RU" b="1" dirty="0"/>
              <a:t>Саудовская Аравия </a:t>
            </a:r>
            <a:r>
              <a:rPr lang="ru-RU" dirty="0"/>
              <a:t>в настоящее время — одно из трех государств мира, имеющих название, данное в честь правящей династии (</a:t>
            </a:r>
            <a:r>
              <a:rPr lang="ru-RU" dirty="0" err="1"/>
              <a:t>Саудитов</a:t>
            </a:r>
            <a:r>
              <a:rPr lang="ru-RU" dirty="0"/>
              <a:t>), наряду с Хашимитским Королевством Иордания (у власти </a:t>
            </a:r>
            <a:r>
              <a:rPr lang="ru-RU" dirty="0" smtClean="0"/>
              <a:t>находится династия</a:t>
            </a:r>
            <a:r>
              <a:rPr lang="ru-RU" dirty="0"/>
              <a:t> </a:t>
            </a:r>
            <a:r>
              <a:rPr lang="ru-RU" dirty="0" err="1"/>
              <a:t>Хашимитов</a:t>
            </a:r>
            <a:r>
              <a:rPr lang="ru-RU" dirty="0"/>
              <a:t>) </a:t>
            </a:r>
            <a:r>
              <a:rPr lang="ru-RU" dirty="0" smtClean="0"/>
              <a:t>и княжеством</a:t>
            </a:r>
            <a:r>
              <a:rPr lang="ru-RU" dirty="0"/>
              <a:t> Лихтенштейн (владение князей фон </a:t>
            </a:r>
            <a:r>
              <a:rPr lang="ru-RU" dirty="0" err="1"/>
              <a:t>унд</a:t>
            </a:r>
            <a:r>
              <a:rPr lang="ru-RU" dirty="0"/>
              <a:t> </a:t>
            </a:r>
            <a:r>
              <a:rPr lang="ru-RU" dirty="0" err="1"/>
              <a:t>цу</a:t>
            </a:r>
            <a:r>
              <a:rPr lang="ru-RU" dirty="0"/>
              <a:t> Лихтенштейн).</a:t>
            </a:r>
          </a:p>
        </p:txBody>
      </p:sp>
      <p:sp>
        <p:nvSpPr>
          <p:cNvPr id="5" name="AutoShape 2" descr="Картинки по запросу саудовская аравия"/>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222" name="Picture 6" descr="Картинки по запросу саудовская аравия кааба"/>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 b="20686"/>
          <a:stretch/>
        </p:blipFill>
        <p:spPr bwMode="auto">
          <a:xfrm>
            <a:off x="470168" y="1556792"/>
            <a:ext cx="8302029" cy="493849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81964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Картинки по запросу саудовская аравия король"/>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91680" y="476672"/>
            <a:ext cx="5572125" cy="370522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1619672" y="4296636"/>
            <a:ext cx="5688631" cy="1754326"/>
          </a:xfrm>
          <a:prstGeom prst="rect">
            <a:avLst/>
          </a:prstGeom>
        </p:spPr>
        <p:txBody>
          <a:bodyPr wrap="square">
            <a:spAutoFit/>
          </a:bodyPr>
          <a:lstStyle/>
          <a:p>
            <a:pPr algn="just"/>
            <a:r>
              <a:rPr lang="vi-VN" b="1" dirty="0"/>
              <a:t>Салма́н ибн Абду́л-Ази́з ибн Абдуррахма́н А́ль </a:t>
            </a:r>
            <a:r>
              <a:rPr lang="vi-VN" b="1" dirty="0" smtClean="0"/>
              <a:t>Сау́д</a:t>
            </a:r>
            <a:r>
              <a:rPr lang="vi-VN" dirty="0"/>
              <a:t> — король Саудовской Аравии, хранитель двух святынь и глава династии Аль </a:t>
            </a:r>
            <a:r>
              <a:rPr lang="vi-VN" dirty="0" smtClean="0"/>
              <a:t>Саудов</a:t>
            </a:r>
            <a:r>
              <a:rPr lang="ru-RU" dirty="0" smtClean="0"/>
              <a:t>. </a:t>
            </a:r>
            <a:r>
              <a:rPr lang="vi-VN" dirty="0" smtClean="0"/>
              <a:t>Стал </a:t>
            </a:r>
            <a:r>
              <a:rPr lang="vi-VN" dirty="0"/>
              <a:t>королём и премьер-министром 23 января 2015 года после смерти своего единокровного брата, короля Абдаллы.</a:t>
            </a:r>
            <a:endParaRPr lang="ru-RU" dirty="0"/>
          </a:p>
        </p:txBody>
      </p:sp>
    </p:spTree>
    <p:extLst>
      <p:ext uri="{BB962C8B-B14F-4D97-AF65-F5344CB8AC3E}">
        <p14:creationId xmlns:p14="http://schemas.microsoft.com/office/powerpoint/2010/main" xmlns="" val="27393801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thumbs.dreamstime.com/z/%D1%81%D0%B8%D0%BC%D0%B2%D0%BE-%D1%8B-%D0%B8%D1%81-%D0%B0%D0%BC%D0%B0-66821828.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7717"/>
          <a:stretch/>
        </p:blipFill>
        <p:spPr bwMode="auto">
          <a:xfrm>
            <a:off x="1223627" y="17812"/>
            <a:ext cx="6696744" cy="6607791"/>
          </a:xfrm>
          <a:prstGeom prst="rect">
            <a:avLst/>
          </a:prstGeom>
          <a:solidFill>
            <a:schemeClr val="bg1"/>
          </a:solidFill>
          <a:effectLst>
            <a:glow>
              <a:schemeClr val="accent1"/>
            </a:glow>
          </a:effectLst>
        </p:spPr>
      </p:pic>
      <p:sp>
        <p:nvSpPr>
          <p:cNvPr id="5" name="Прямоугольник 4"/>
          <p:cNvSpPr/>
          <p:nvPr/>
        </p:nvSpPr>
        <p:spPr>
          <a:xfrm>
            <a:off x="287523" y="404664"/>
            <a:ext cx="8568952" cy="5909310"/>
          </a:xfrm>
          <a:prstGeom prst="rect">
            <a:avLst/>
          </a:prstGeom>
          <a:solidFill>
            <a:schemeClr val="bg1">
              <a:alpha val="76000"/>
            </a:schemeClr>
          </a:solidFill>
        </p:spPr>
        <p:txBody>
          <a:bodyPr wrap="square">
            <a:spAutoFit/>
          </a:bodyPr>
          <a:lstStyle/>
          <a:p>
            <a:pPr marL="285750" indent="-285750" algn="just">
              <a:buFont typeface="Arial" pitchFamily="34" charset="0"/>
              <a:buChar char="•"/>
            </a:pPr>
            <a:r>
              <a:rPr lang="ru-RU" dirty="0"/>
              <a:t>Уголовное право в</a:t>
            </a:r>
            <a:r>
              <a:rPr lang="ru-RU" dirty="0" smtClean="0"/>
              <a:t> Саудовской Аравии основано </a:t>
            </a:r>
            <a:r>
              <a:rPr lang="ru-RU" dirty="0"/>
              <a:t>на законах шариата. В стране чрезвычайно низкий официальный уровень </a:t>
            </a:r>
            <a:r>
              <a:rPr lang="ru-RU" dirty="0" smtClean="0"/>
              <a:t>преступности, </a:t>
            </a:r>
            <a:r>
              <a:rPr lang="ru-RU" dirty="0"/>
              <a:t>что объясняется закрытостью страны, а также тем, что шариат не приветствует сообщать о правонарушениях в </a:t>
            </a:r>
            <a:r>
              <a:rPr lang="ru-RU" dirty="0" smtClean="0"/>
              <a:t>полицию. </a:t>
            </a:r>
            <a:r>
              <a:rPr lang="ru-RU" dirty="0"/>
              <a:t>Законом запрещены устные или письменные обсуждения существующего политического </a:t>
            </a:r>
            <a:r>
              <a:rPr lang="ru-RU" dirty="0" smtClean="0"/>
              <a:t>строя, а также любые политические партии.</a:t>
            </a:r>
            <a:endParaRPr lang="ru-RU" dirty="0"/>
          </a:p>
          <a:p>
            <a:pPr marL="285750" indent="-285750" algn="just">
              <a:buFont typeface="Arial" pitchFamily="34" charset="0"/>
              <a:buChar char="•"/>
            </a:pPr>
            <a:r>
              <a:rPr lang="ru-RU" dirty="0"/>
              <a:t>В стране строго запрещены употребление и оборот алкоголя и наркотиков, а также азартные игры.</a:t>
            </a:r>
          </a:p>
          <a:p>
            <a:pPr marL="285750" indent="-285750" algn="just">
              <a:buFont typeface="Arial" pitchFamily="34" charset="0"/>
              <a:buChar char="•"/>
            </a:pPr>
            <a:r>
              <a:rPr lang="ru-RU" dirty="0"/>
              <a:t>За воровство полагается отсечение </a:t>
            </a:r>
            <a:r>
              <a:rPr lang="ru-RU" dirty="0" smtClean="0"/>
              <a:t>кисти.</a:t>
            </a:r>
            <a:endParaRPr lang="ru-RU" dirty="0"/>
          </a:p>
          <a:p>
            <a:pPr marL="285750" indent="-285750" algn="just">
              <a:buFont typeface="Arial" pitchFamily="34" charset="0"/>
              <a:buChar char="•"/>
            </a:pPr>
            <a:r>
              <a:rPr lang="ru-RU" dirty="0"/>
              <a:t>Внебрачные половые отношения караются от наказания плетьми до смертной казни.</a:t>
            </a:r>
          </a:p>
          <a:p>
            <a:pPr marL="285750" indent="-285750" algn="just">
              <a:buFont typeface="Arial" pitchFamily="34" charset="0"/>
              <a:buChar char="•"/>
            </a:pPr>
            <a:r>
              <a:rPr lang="ru-RU" dirty="0"/>
              <a:t>Гомосексуализм наказывается смертной </a:t>
            </a:r>
            <a:r>
              <a:rPr lang="ru-RU" dirty="0" smtClean="0"/>
              <a:t>казнью.</a:t>
            </a:r>
            <a:endParaRPr lang="ru-RU" dirty="0"/>
          </a:p>
          <a:p>
            <a:pPr marL="285750" indent="-285750" algn="just">
              <a:buFont typeface="Arial" pitchFamily="34" charset="0"/>
              <a:buChar char="•"/>
            </a:pPr>
            <a:r>
              <a:rPr lang="ru-RU" dirty="0"/>
              <a:t>За убийство, богохульство и «колдовство» (предсказание будущего, гадание, наведение порчи, любовный приворот и подобное) полагается смертная казнь.</a:t>
            </a:r>
          </a:p>
          <a:p>
            <a:pPr marL="285750" indent="-285750" algn="just">
              <a:buFont typeface="Arial" pitchFamily="34" charset="0"/>
              <a:buChar char="•"/>
            </a:pPr>
            <a:r>
              <a:rPr lang="ru-RU" dirty="0" smtClean="0"/>
              <a:t>Имеет </a:t>
            </a:r>
            <a:r>
              <a:rPr lang="ru-RU" dirty="0"/>
              <a:t>место применение пыток, при этом суды доверяют «признательным показаниям», даже если они получены под пытками или </a:t>
            </a:r>
            <a:r>
              <a:rPr lang="ru-RU" dirty="0" smtClean="0"/>
              <a:t>давлением.</a:t>
            </a:r>
            <a:endParaRPr lang="ru-RU" dirty="0"/>
          </a:p>
          <a:p>
            <a:pPr marL="285750" indent="-285750" algn="just">
              <a:buFont typeface="Arial" pitchFamily="34" charset="0"/>
              <a:buChar char="•"/>
            </a:pPr>
            <a:r>
              <a:rPr lang="ru-RU" dirty="0" smtClean="0"/>
              <a:t>Саудовская </a:t>
            </a:r>
            <a:r>
              <a:rPr lang="ru-RU" dirty="0"/>
              <a:t>Аравия — популярный пункт назначения для продажи людей в трудовое и сексуальное </a:t>
            </a:r>
            <a:r>
              <a:rPr lang="ru-RU" dirty="0" smtClean="0"/>
              <a:t>рабство.</a:t>
            </a:r>
          </a:p>
          <a:p>
            <a:pPr marL="285750" indent="-285750" algn="just">
              <a:buFont typeface="Arial" pitchFamily="34" charset="0"/>
              <a:buChar char="•"/>
            </a:pPr>
            <a:r>
              <a:rPr lang="ru-RU" dirty="0"/>
              <a:t>В Саудовской Аравии женщинам (любой национальности) до 2006 года было запрещено водить автомобиль. </a:t>
            </a:r>
            <a:r>
              <a:rPr lang="ru-RU" dirty="0" smtClean="0"/>
              <a:t>Сегодня </a:t>
            </a:r>
            <a:r>
              <a:rPr lang="ru-RU" dirty="0"/>
              <a:t>до исполнения 30 лет женщина может водить автомобиль только в присутствии мужа, отца или брата.</a:t>
            </a:r>
          </a:p>
        </p:txBody>
      </p:sp>
    </p:spTree>
    <p:extLst>
      <p:ext uri="{BB962C8B-B14F-4D97-AF65-F5344CB8AC3E}">
        <p14:creationId xmlns:p14="http://schemas.microsoft.com/office/powerpoint/2010/main" xmlns="" val="37268842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4photos.net/blog/wp-content/uploads/photo-of-Brunei-Mosque.jpg"/>
          <p:cNvPicPr>
            <a:picLocks noChangeAspect="1" noChangeArrowheads="1"/>
          </p:cNvPicPr>
          <p:nvPr/>
        </p:nvPicPr>
        <p:blipFill>
          <a:blip r:embed="rId2" cstate="print"/>
          <a:srcRect l="5242" t="4848" r="5918" b="3854"/>
          <a:stretch>
            <a:fillRect/>
          </a:stretch>
        </p:blipFill>
        <p:spPr bwMode="auto">
          <a:xfrm>
            <a:off x="0" y="0"/>
            <a:ext cx="9144000" cy="6264696"/>
          </a:xfrm>
          <a:prstGeom prst="rect">
            <a:avLst/>
          </a:prstGeom>
          <a:noFill/>
        </p:spPr>
      </p:pic>
      <p:sp>
        <p:nvSpPr>
          <p:cNvPr id="4" name="Прямоугольник 3"/>
          <p:cNvSpPr/>
          <p:nvPr/>
        </p:nvSpPr>
        <p:spPr>
          <a:xfrm>
            <a:off x="0" y="6257835"/>
            <a:ext cx="9144000" cy="646331"/>
          </a:xfrm>
          <a:prstGeom prst="rect">
            <a:avLst/>
          </a:prstGeom>
        </p:spPr>
        <p:txBody>
          <a:bodyPr wrap="square">
            <a:spAutoFit/>
          </a:bodyPr>
          <a:lstStyle/>
          <a:p>
            <a:r>
              <a:rPr lang="ru-RU" b="1" dirty="0" smtClean="0"/>
              <a:t>Бруней</a:t>
            </a:r>
            <a:r>
              <a:rPr lang="ru-RU" dirty="0" smtClean="0"/>
              <a:t> — одно из самых богатых и обеспеченных государств мира. За богатство жителей и султана страну называют </a:t>
            </a:r>
            <a:r>
              <a:rPr lang="ru-RU" b="1" dirty="0" smtClean="0"/>
              <a:t>«исламский Диснейленд»</a:t>
            </a:r>
            <a:r>
              <a:rPr lang="ru-RU" dirty="0" smtClean="0"/>
              <a:t>.</a:t>
            </a:r>
            <a:endParaRPr lang="ru-R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tunnel.ru/media/images/2016-08/post/92173/1362416587412416_orig.jpg"/>
          <p:cNvPicPr>
            <a:picLocks noChangeAspect="1" noChangeArrowheads="1"/>
          </p:cNvPicPr>
          <p:nvPr/>
        </p:nvPicPr>
        <p:blipFill>
          <a:blip r:embed="rId2" cstate="print"/>
          <a:srcRect/>
          <a:stretch>
            <a:fillRect/>
          </a:stretch>
        </p:blipFill>
        <p:spPr bwMode="auto">
          <a:xfrm>
            <a:off x="755576" y="188640"/>
            <a:ext cx="7620000" cy="5114926"/>
          </a:xfrm>
          <a:prstGeom prst="rect">
            <a:avLst/>
          </a:prstGeom>
          <a:noFill/>
        </p:spPr>
      </p:pic>
      <p:sp>
        <p:nvSpPr>
          <p:cNvPr id="3" name="Прямоугольник 2"/>
          <p:cNvSpPr/>
          <p:nvPr/>
        </p:nvSpPr>
        <p:spPr>
          <a:xfrm>
            <a:off x="323528" y="5380672"/>
            <a:ext cx="8496944" cy="1477328"/>
          </a:xfrm>
          <a:prstGeom prst="rect">
            <a:avLst/>
          </a:prstGeom>
        </p:spPr>
        <p:txBody>
          <a:bodyPr wrap="square">
            <a:spAutoFit/>
          </a:bodyPr>
          <a:lstStyle/>
          <a:p>
            <a:pPr algn="just"/>
            <a:r>
              <a:rPr lang="ru-RU" dirty="0" smtClean="0"/>
              <a:t>Форма правления в </a:t>
            </a:r>
            <a:r>
              <a:rPr lang="ru-RU" b="1" dirty="0" smtClean="0"/>
              <a:t>Брунее</a:t>
            </a:r>
            <a:r>
              <a:rPr lang="ru-RU" dirty="0" smtClean="0"/>
              <a:t> — абсолютная теократическая монархия с некоторыми внешними признаками конституционной монархии. Глава государства и правительства — </a:t>
            </a:r>
            <a:r>
              <a:rPr lang="ru-RU" b="1" dirty="0" smtClean="0"/>
              <a:t>султан</a:t>
            </a:r>
            <a:r>
              <a:rPr lang="ru-RU" dirty="0" smtClean="0"/>
              <a:t>. Он же является министром обороны, а также религиозным лидером мусульман страны. Правительство состоит в основном из его близких родственников.</a:t>
            </a:r>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vopros.ua/imager.php?L2Jsb2dpbWcvMzcvYmxvZ2ktMjczMl83ODQuanBnfDgwMA==.jpg"/>
          <p:cNvPicPr>
            <a:picLocks noChangeAspect="1" noChangeArrowheads="1"/>
          </p:cNvPicPr>
          <p:nvPr/>
        </p:nvPicPr>
        <p:blipFill>
          <a:blip r:embed="rId2" cstate="print"/>
          <a:srcRect/>
          <a:stretch>
            <a:fillRect/>
          </a:stretch>
        </p:blipFill>
        <p:spPr bwMode="auto">
          <a:xfrm>
            <a:off x="323528" y="0"/>
            <a:ext cx="5616624" cy="3744416"/>
          </a:xfrm>
          <a:prstGeom prst="rect">
            <a:avLst/>
          </a:prstGeom>
          <a:noFill/>
        </p:spPr>
      </p:pic>
      <p:sp>
        <p:nvSpPr>
          <p:cNvPr id="5" name="Прямоугольник 4"/>
          <p:cNvSpPr/>
          <p:nvPr/>
        </p:nvSpPr>
        <p:spPr>
          <a:xfrm>
            <a:off x="179512" y="3718679"/>
            <a:ext cx="8856984" cy="2862322"/>
          </a:xfrm>
          <a:prstGeom prst="rect">
            <a:avLst/>
          </a:prstGeom>
        </p:spPr>
        <p:txBody>
          <a:bodyPr wrap="square">
            <a:spAutoFit/>
          </a:bodyPr>
          <a:lstStyle/>
          <a:p>
            <a:pPr algn="just"/>
            <a:r>
              <a:rPr lang="ru-RU" dirty="0" smtClean="0"/>
              <a:t>Султану принадлежит вошедший в Книгу рекордов Гиннеса дворец </a:t>
            </a:r>
            <a:r>
              <a:rPr lang="ru-RU" dirty="0" err="1" smtClean="0"/>
              <a:t>Истана</a:t>
            </a:r>
            <a:r>
              <a:rPr lang="ru-RU" dirty="0" smtClean="0"/>
              <a:t> </a:t>
            </a:r>
            <a:r>
              <a:rPr lang="ru-RU" dirty="0" err="1" smtClean="0"/>
              <a:t>Нурул</a:t>
            </a:r>
            <a:r>
              <a:rPr lang="ru-RU" dirty="0" smtClean="0"/>
              <a:t> </a:t>
            </a:r>
            <a:r>
              <a:rPr lang="ru-RU" dirty="0" err="1" smtClean="0"/>
              <a:t>Иман</a:t>
            </a:r>
            <a:r>
              <a:rPr lang="ru-RU" dirty="0" smtClean="0"/>
              <a:t> (Дворец Света) площадью более 200 тысяч м². В нем 1788 комнат, 257 ванных, 18 лифтов, 5 бассейнов, конюшня, собственная мечеть. Отдельно стоит упомянуть "скромный" гараж на 100 машин. Ведь в него не умещаются все автомобили, принадлежащие Султану. Точный размер коллекции не знает никто, даже он сам. В ней, по разным оценкам, от трех до семи тысяч моделей, среди которых около 600 машин </a:t>
            </a:r>
            <a:r>
              <a:rPr lang="ru-RU" dirty="0" err="1" smtClean="0"/>
              <a:t>Rolls-Royce</a:t>
            </a:r>
            <a:r>
              <a:rPr lang="ru-RU" dirty="0" smtClean="0"/>
              <a:t>, 570 </a:t>
            </a:r>
            <a:r>
              <a:rPr lang="ru-RU" dirty="0" err="1" smtClean="0"/>
              <a:t>Mercedes-Benz</a:t>
            </a:r>
            <a:r>
              <a:rPr lang="ru-RU" dirty="0" smtClean="0"/>
              <a:t>, порядка 450 </a:t>
            </a:r>
            <a:r>
              <a:rPr lang="ru-RU" dirty="0" err="1" smtClean="0"/>
              <a:t>Ferrari</a:t>
            </a:r>
            <a:r>
              <a:rPr lang="ru-RU" dirty="0" smtClean="0"/>
              <a:t>, 382 </a:t>
            </a:r>
            <a:r>
              <a:rPr lang="ru-RU" dirty="0" err="1" smtClean="0"/>
              <a:t>Bentleу</a:t>
            </a:r>
            <a:r>
              <a:rPr lang="ru-RU" dirty="0" smtClean="0"/>
              <a:t>, 170 </a:t>
            </a:r>
            <a:r>
              <a:rPr lang="ru-RU" dirty="0" err="1" smtClean="0"/>
              <a:t>Jaguar</a:t>
            </a:r>
            <a:r>
              <a:rPr lang="ru-RU" dirty="0" smtClean="0"/>
              <a:t>, 21 </a:t>
            </a:r>
            <a:r>
              <a:rPr lang="ru-RU" dirty="0" err="1" smtClean="0"/>
              <a:t>Lamborghini</a:t>
            </a:r>
            <a:r>
              <a:rPr lang="ru-RU" dirty="0" smtClean="0"/>
              <a:t>, 11 </a:t>
            </a:r>
            <a:r>
              <a:rPr lang="ru-RU" dirty="0" err="1" smtClean="0"/>
              <a:t>Aston</a:t>
            </a:r>
            <a:r>
              <a:rPr lang="ru-RU" dirty="0" smtClean="0"/>
              <a:t> </a:t>
            </a:r>
            <a:r>
              <a:rPr lang="ru-RU" dirty="0" err="1" smtClean="0"/>
              <a:t>Martin</a:t>
            </a:r>
            <a:r>
              <a:rPr lang="ru-RU" dirty="0" smtClean="0"/>
              <a:t> и даже несколько болидов Формулы-1. Особую гордость представляют уникальные автомобили, выполненные по личному заказу монарха, например, покрытый золотом лимузин </a:t>
            </a:r>
            <a:r>
              <a:rPr lang="ru-RU" dirty="0" err="1" smtClean="0"/>
              <a:t>Rolls-Royce</a:t>
            </a:r>
            <a:r>
              <a:rPr lang="ru-RU" dirty="0" smtClean="0"/>
              <a:t>. Его стоимость составляет 14 </a:t>
            </a:r>
            <a:r>
              <a:rPr lang="ru-RU" dirty="0" err="1" smtClean="0"/>
              <a:t>млн</a:t>
            </a:r>
            <a:r>
              <a:rPr lang="ru-RU" dirty="0" smtClean="0"/>
              <a:t> $. </a:t>
            </a:r>
            <a:endParaRPr lang="ru-RU" dirty="0"/>
          </a:p>
        </p:txBody>
      </p:sp>
      <p:sp>
        <p:nvSpPr>
          <p:cNvPr id="6" name="Прямоугольник 5"/>
          <p:cNvSpPr/>
          <p:nvPr/>
        </p:nvSpPr>
        <p:spPr>
          <a:xfrm>
            <a:off x="6012160" y="116632"/>
            <a:ext cx="3024336" cy="3693319"/>
          </a:xfrm>
          <a:prstGeom prst="rect">
            <a:avLst/>
          </a:prstGeom>
        </p:spPr>
        <p:txBody>
          <a:bodyPr wrap="square">
            <a:spAutoFit/>
          </a:bodyPr>
          <a:lstStyle/>
          <a:p>
            <a:pPr algn="just"/>
            <a:r>
              <a:rPr lang="ru-RU" dirty="0" smtClean="0"/>
              <a:t>Состояние Султана</a:t>
            </a:r>
            <a:r>
              <a:rPr lang="ru-RU" b="1" dirty="0" smtClean="0"/>
              <a:t>  </a:t>
            </a:r>
            <a:r>
              <a:rPr lang="ru-RU" dirty="0" smtClean="0"/>
              <a:t>Брунея</a:t>
            </a:r>
            <a:r>
              <a:rPr lang="ru-RU" b="1" dirty="0" smtClean="0"/>
              <a:t> </a:t>
            </a:r>
            <a:r>
              <a:rPr lang="ru-RU" b="1" dirty="0" err="1" smtClean="0"/>
              <a:t>Хассанала</a:t>
            </a:r>
            <a:r>
              <a:rPr lang="ru-RU" b="1" dirty="0" smtClean="0"/>
              <a:t> </a:t>
            </a:r>
            <a:r>
              <a:rPr lang="ru-RU" b="1" dirty="0" err="1" smtClean="0"/>
              <a:t>Болкиаха</a:t>
            </a:r>
            <a:r>
              <a:rPr lang="ru-RU" dirty="0" smtClean="0"/>
              <a:t>, по данным </a:t>
            </a:r>
            <a:r>
              <a:rPr lang="ru-RU" dirty="0" err="1" smtClean="0"/>
              <a:t>Forbes</a:t>
            </a:r>
            <a:r>
              <a:rPr lang="ru-RU" dirty="0" smtClean="0"/>
              <a:t>, оценивается в 37,9 </a:t>
            </a:r>
            <a:r>
              <a:rPr lang="ru-RU" dirty="0" err="1" smtClean="0"/>
              <a:t>млрд</a:t>
            </a:r>
            <a:r>
              <a:rPr lang="ru-RU" dirty="0" smtClean="0"/>
              <a:t> $. Он совмещает сразу должности главы правительства, верховного главнокомандующего, министра обороны, министра финансов, главы таможни, генерального инспектора полиции и религиозного лидера страны. </a:t>
            </a:r>
            <a:endParaRPr lang="ru-R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908720"/>
            <a:ext cx="7848872" cy="4893647"/>
          </a:xfrm>
          <a:prstGeom prst="rect">
            <a:avLst/>
          </a:prstGeom>
        </p:spPr>
        <p:txBody>
          <a:bodyPr wrap="square">
            <a:spAutoFit/>
          </a:bodyPr>
          <a:lstStyle/>
          <a:p>
            <a:pPr algn="just">
              <a:lnSpc>
                <a:spcPct val="120000"/>
              </a:lnSpc>
            </a:pPr>
            <a:r>
              <a:rPr lang="ru-RU" sz="2000" b="1" dirty="0" smtClean="0"/>
              <a:t>Республики</a:t>
            </a:r>
            <a:r>
              <a:rPr lang="ru-RU" sz="2000" dirty="0" smtClean="0"/>
              <a:t> (от лат. </a:t>
            </a:r>
            <a:r>
              <a:rPr lang="ru-RU" sz="2000" dirty="0" err="1" smtClean="0"/>
              <a:t>res</a:t>
            </a:r>
            <a:r>
              <a:rPr lang="ru-RU" sz="2000" dirty="0" smtClean="0"/>
              <a:t> </a:t>
            </a:r>
            <a:r>
              <a:rPr lang="ru-RU" sz="2000" dirty="0" err="1" smtClean="0"/>
              <a:t>publika</a:t>
            </a:r>
            <a:r>
              <a:rPr lang="ru-RU" sz="2000" dirty="0" smtClean="0"/>
              <a:t> — общественное дело). Основная часть государств мира — республики. Высшая государственная власть в них принадлежит выборному представительному органу, глава государства избирается парламентом или всем населением страны, имеющим право голоса. В </a:t>
            </a:r>
            <a:r>
              <a:rPr lang="ru-RU" sz="2000" b="1" dirty="0" smtClean="0"/>
              <a:t>президентских</a:t>
            </a:r>
            <a:r>
              <a:rPr lang="ru-RU" sz="2000" dirty="0" smtClean="0"/>
              <a:t> республиках в руках президента сосредоточены полномочия главы государства и главы правительства. Президентскими республиками являются, например, США, Аргентина, Бразилия. В </a:t>
            </a:r>
            <a:r>
              <a:rPr lang="ru-RU" sz="2000" b="1" dirty="0" smtClean="0"/>
              <a:t>парламентских</a:t>
            </a:r>
            <a:r>
              <a:rPr lang="ru-RU" sz="2000" dirty="0" smtClean="0"/>
              <a:t> республиках глава исполнительной власти — премьер-министр (ФРГ, Италия, Индия). Отдельные политологи выделяют </a:t>
            </a:r>
            <a:r>
              <a:rPr lang="ru-RU" sz="2000" b="1" dirty="0" smtClean="0"/>
              <a:t>смешанные</a:t>
            </a:r>
            <a:r>
              <a:rPr lang="ru-RU" sz="2000" dirty="0" smtClean="0"/>
              <a:t> республики (</a:t>
            </a:r>
            <a:r>
              <a:rPr lang="ru-RU" sz="2000" dirty="0" err="1" smtClean="0"/>
              <a:t>полупрезидентские</a:t>
            </a:r>
            <a:r>
              <a:rPr lang="ru-RU" sz="2000" dirty="0" smtClean="0"/>
              <a:t>) — это сочетание сильной президентской власти с эффективным контролем парламента за правительством (Франция, Россия, Беларусь).</a:t>
            </a:r>
            <a:endParaRPr lang="ru-RU"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Тема 1. Объекты политической карты мира</a:t>
            </a:r>
            <a:endParaRPr lang="ru-RU" dirty="0"/>
          </a:p>
        </p:txBody>
      </p:sp>
      <p:sp>
        <p:nvSpPr>
          <p:cNvPr id="3" name="Объект 2"/>
          <p:cNvSpPr>
            <a:spLocks noGrp="1"/>
          </p:cNvSpPr>
          <p:nvPr>
            <p:ph idx="1"/>
          </p:nvPr>
        </p:nvSpPr>
        <p:spPr/>
        <p:txBody>
          <a:bodyPr>
            <a:normAutofit fontScale="62500" lnSpcReduction="20000"/>
          </a:bodyPr>
          <a:lstStyle/>
          <a:p>
            <a:pPr marL="0" indent="0" algn="just">
              <a:buNone/>
            </a:pPr>
            <a:r>
              <a:rPr lang="ru-RU" sz="4500" b="1" dirty="0" smtClean="0"/>
              <a:t>Ключевые вопросы</a:t>
            </a:r>
          </a:p>
          <a:p>
            <a:pPr marL="0" indent="0" algn="just">
              <a:buNone/>
            </a:pPr>
            <a:endParaRPr lang="ru-RU" sz="1900" b="1" dirty="0" smtClean="0"/>
          </a:p>
          <a:p>
            <a:pPr algn="just"/>
            <a:r>
              <a:rPr lang="ru-RU" i="1" dirty="0" smtClean="0"/>
              <a:t>Каковы основные черты независимых государств?</a:t>
            </a:r>
            <a:r>
              <a:rPr lang="ru-RU" dirty="0" smtClean="0"/>
              <a:t> </a:t>
            </a:r>
          </a:p>
          <a:p>
            <a:pPr algn="just"/>
            <a:r>
              <a:rPr lang="ru-RU" i="1" dirty="0" smtClean="0"/>
              <a:t>Какие формы государственного устройства имеют независимые государства?</a:t>
            </a:r>
            <a:r>
              <a:rPr lang="ru-RU" dirty="0" smtClean="0"/>
              <a:t> </a:t>
            </a:r>
          </a:p>
          <a:p>
            <a:pPr algn="just"/>
            <a:r>
              <a:rPr lang="ru-RU" i="1" dirty="0" smtClean="0"/>
              <a:t>Почему на политической карте мира появляются непризнанные и самопровозглашенные государства?</a:t>
            </a:r>
            <a:r>
              <a:rPr lang="ru-RU" dirty="0" smtClean="0"/>
              <a:t> </a:t>
            </a:r>
          </a:p>
          <a:p>
            <a:pPr algn="just"/>
            <a:r>
              <a:rPr lang="ru-RU" i="1" dirty="0" smtClean="0"/>
              <a:t>Что такое международные территории и акватории и каков их статус?</a:t>
            </a:r>
            <a:r>
              <a:rPr lang="ru-RU" dirty="0" smtClean="0"/>
              <a:t> </a:t>
            </a:r>
          </a:p>
          <a:p>
            <a:pPr algn="just"/>
            <a:r>
              <a:rPr lang="ru-RU" i="1" dirty="0" smtClean="0"/>
              <a:t>Где и почему расположены территории с неопределенным статусом?</a:t>
            </a:r>
            <a:r>
              <a:rPr lang="ru-RU" dirty="0" smtClean="0"/>
              <a:t> </a:t>
            </a:r>
          </a:p>
          <a:p>
            <a:pPr algn="just"/>
            <a:r>
              <a:rPr lang="ru-RU" i="1" dirty="0" smtClean="0"/>
              <a:t>Когда и почему появились на политической карте мира несамоуправляющиеся территории?</a:t>
            </a:r>
            <a:r>
              <a:rPr lang="ru-RU" dirty="0" smtClean="0"/>
              <a:t> </a:t>
            </a:r>
          </a:p>
          <a:p>
            <a:pPr algn="just"/>
            <a:r>
              <a:rPr lang="ru-RU" i="1" dirty="0" smtClean="0"/>
              <a:t>Какие функции выполняют межгосударственные политические организации?</a:t>
            </a:r>
            <a:endParaRPr lang="ru-RU" dirty="0" smtClean="0"/>
          </a:p>
          <a:p>
            <a:endParaRPr lang="ru-RU" dirty="0"/>
          </a:p>
        </p:txBody>
      </p:sp>
    </p:spTree>
    <p:extLst>
      <p:ext uri="{BB962C8B-B14F-4D97-AF65-F5344CB8AC3E}">
        <p14:creationId xmlns:p14="http://schemas.microsoft.com/office/powerpoint/2010/main" xmlns="" val="22469738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7744" y="188640"/>
            <a:ext cx="4795865" cy="830997"/>
          </a:xfrm>
          <a:prstGeom prst="rect">
            <a:avLst/>
          </a:prstGeom>
          <a:noFill/>
        </p:spPr>
        <p:txBody>
          <a:bodyPr wrap="none" rtlCol="0">
            <a:spAutoFit/>
          </a:bodyPr>
          <a:lstStyle/>
          <a:p>
            <a:r>
              <a:rPr lang="ru-RU" sz="2800" b="1" dirty="0" smtClean="0"/>
              <a:t>Женщины – главы государств</a:t>
            </a:r>
          </a:p>
          <a:p>
            <a:pPr algn="ctr"/>
            <a:r>
              <a:rPr lang="ru-RU" sz="2000" b="1" dirty="0" smtClean="0"/>
              <a:t>(на 2017 год)</a:t>
            </a:r>
            <a:endParaRPr lang="ru-RU" sz="2000" b="1" dirty="0"/>
          </a:p>
        </p:txBody>
      </p:sp>
      <p:pic>
        <p:nvPicPr>
          <p:cNvPr id="1026" name="Picture 2" descr="http://0.tqn.com/d/womenshistory/1/S/9/j/2/ellen_johnson_sirleaf_liberia_042009.jpg"/>
          <p:cNvPicPr>
            <a:picLocks noChangeAspect="1" noChangeArrowheads="1"/>
          </p:cNvPicPr>
          <p:nvPr/>
        </p:nvPicPr>
        <p:blipFill>
          <a:blip r:embed="rId2" cstate="print"/>
          <a:srcRect/>
          <a:stretch>
            <a:fillRect/>
          </a:stretch>
        </p:blipFill>
        <p:spPr bwMode="auto">
          <a:xfrm>
            <a:off x="467544" y="908720"/>
            <a:ext cx="1800200" cy="2523093"/>
          </a:xfrm>
          <a:prstGeom prst="rect">
            <a:avLst/>
          </a:prstGeom>
          <a:noFill/>
        </p:spPr>
      </p:pic>
      <p:sp>
        <p:nvSpPr>
          <p:cNvPr id="5" name="Прямоугольник 4"/>
          <p:cNvSpPr/>
          <p:nvPr/>
        </p:nvSpPr>
        <p:spPr>
          <a:xfrm>
            <a:off x="2627784" y="1340768"/>
            <a:ext cx="6120680" cy="1754326"/>
          </a:xfrm>
          <a:prstGeom prst="rect">
            <a:avLst/>
          </a:prstGeom>
        </p:spPr>
        <p:txBody>
          <a:bodyPr wrap="square">
            <a:spAutoFit/>
          </a:bodyPr>
          <a:lstStyle/>
          <a:p>
            <a:pPr algn="just"/>
            <a:r>
              <a:rPr lang="ru-RU" b="1" dirty="0" err="1" smtClean="0"/>
              <a:t>Элен</a:t>
            </a:r>
            <a:r>
              <a:rPr lang="ru-RU" b="1" dirty="0" smtClean="0"/>
              <a:t> </a:t>
            </a:r>
            <a:r>
              <a:rPr lang="ru-RU" b="1" dirty="0" err="1" smtClean="0"/>
              <a:t>Джонсон-Серлиф</a:t>
            </a:r>
            <a:r>
              <a:rPr lang="ru-RU" dirty="0" smtClean="0"/>
              <a:t> — 24-й президент Либерии с 2006 года, лауреат Нобелевской премии мира за 2011 год  «за ненасильственную борьбу за безопасность женщин и за права женщин на полноправное участие в построении мира». Она является первой женщиной-президентом африканской страны.</a:t>
            </a:r>
            <a:endParaRPr lang="ru-RU" dirty="0"/>
          </a:p>
        </p:txBody>
      </p:sp>
      <p:pic>
        <p:nvPicPr>
          <p:cNvPr id="1028" name="Picture 4" descr="https://news.am/img/news/36/83/70/default.jpg"/>
          <p:cNvPicPr>
            <a:picLocks noChangeAspect="1" noChangeArrowheads="1"/>
          </p:cNvPicPr>
          <p:nvPr/>
        </p:nvPicPr>
        <p:blipFill>
          <a:blip r:embed="rId3" cstate="print"/>
          <a:srcRect/>
          <a:stretch>
            <a:fillRect/>
          </a:stretch>
        </p:blipFill>
        <p:spPr bwMode="auto">
          <a:xfrm>
            <a:off x="395536" y="3573016"/>
            <a:ext cx="3810000" cy="2857500"/>
          </a:xfrm>
          <a:prstGeom prst="rect">
            <a:avLst/>
          </a:prstGeom>
          <a:noFill/>
        </p:spPr>
      </p:pic>
      <p:sp>
        <p:nvSpPr>
          <p:cNvPr id="7" name="Прямоугольник 6"/>
          <p:cNvSpPr/>
          <p:nvPr/>
        </p:nvSpPr>
        <p:spPr>
          <a:xfrm>
            <a:off x="4355976" y="4437112"/>
            <a:ext cx="4392488" cy="923330"/>
          </a:xfrm>
          <a:prstGeom prst="rect">
            <a:avLst/>
          </a:prstGeom>
        </p:spPr>
        <p:txBody>
          <a:bodyPr wrap="square">
            <a:spAutoFit/>
          </a:bodyPr>
          <a:lstStyle/>
          <a:p>
            <a:pPr algn="just"/>
            <a:r>
              <a:rPr lang="ru-RU" b="1" dirty="0" err="1" smtClean="0"/>
              <a:t>А́нгела</a:t>
            </a:r>
            <a:r>
              <a:rPr lang="ru-RU" b="1" dirty="0" smtClean="0"/>
              <a:t> </a:t>
            </a:r>
            <a:r>
              <a:rPr lang="ru-RU" b="1" dirty="0" err="1" smtClean="0"/>
              <a:t>Ме́ркель</a:t>
            </a:r>
            <a:r>
              <a:rPr lang="ru-RU" dirty="0" smtClean="0"/>
              <a:t>  — федеральный канцлер Германии с 2005 года. Первая женщина на посту канцлера в истории Германии.</a:t>
            </a:r>
            <a:endParaRPr lang="ru-R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http://www.revestida.com/wp-content/uploads/2014/03/Bachelet2014.jpg"/>
          <p:cNvPicPr>
            <a:picLocks noChangeAspect="1" noChangeArrowheads="1"/>
          </p:cNvPicPr>
          <p:nvPr/>
        </p:nvPicPr>
        <p:blipFill>
          <a:blip r:embed="rId2" cstate="print"/>
          <a:srcRect/>
          <a:stretch>
            <a:fillRect/>
          </a:stretch>
        </p:blipFill>
        <p:spPr bwMode="auto">
          <a:xfrm>
            <a:off x="539552" y="620688"/>
            <a:ext cx="2448272" cy="2448272"/>
          </a:xfrm>
          <a:prstGeom prst="rect">
            <a:avLst/>
          </a:prstGeom>
          <a:noFill/>
        </p:spPr>
      </p:pic>
      <p:sp>
        <p:nvSpPr>
          <p:cNvPr id="3" name="Прямоугольник 2"/>
          <p:cNvSpPr/>
          <p:nvPr/>
        </p:nvSpPr>
        <p:spPr>
          <a:xfrm>
            <a:off x="3491880" y="836712"/>
            <a:ext cx="5040560" cy="2031325"/>
          </a:xfrm>
          <a:prstGeom prst="rect">
            <a:avLst/>
          </a:prstGeom>
        </p:spPr>
        <p:txBody>
          <a:bodyPr wrap="square">
            <a:spAutoFit/>
          </a:bodyPr>
          <a:lstStyle/>
          <a:p>
            <a:pPr algn="just"/>
            <a:r>
              <a:rPr lang="ru-RU" b="1" dirty="0" err="1" smtClean="0"/>
              <a:t>Мише́ль</a:t>
            </a:r>
            <a:r>
              <a:rPr lang="ru-RU" b="1" dirty="0" smtClean="0"/>
              <a:t> </a:t>
            </a:r>
            <a:r>
              <a:rPr lang="ru-RU" b="1" dirty="0" err="1" smtClean="0"/>
              <a:t>Бачеле́т</a:t>
            </a:r>
            <a:r>
              <a:rPr lang="ru-RU" b="1" dirty="0" smtClean="0"/>
              <a:t> </a:t>
            </a:r>
            <a:r>
              <a:rPr lang="ru-RU" dirty="0" smtClean="0"/>
              <a:t>— президент Чили </a:t>
            </a:r>
            <a:r>
              <a:rPr lang="ru-RU" dirty="0" err="1" smtClean="0"/>
              <a:t>c</a:t>
            </a:r>
            <a:r>
              <a:rPr lang="ru-RU" dirty="0" smtClean="0"/>
              <a:t> 2006 по 2010 год и </a:t>
            </a:r>
            <a:r>
              <a:rPr lang="ru-RU" dirty="0" err="1" smtClean="0"/>
              <a:t>c</a:t>
            </a:r>
            <a:r>
              <a:rPr lang="ru-RU" dirty="0" smtClean="0"/>
              <a:t> 2014 года от Социалистической партии Чили. Первая в истории Чили женщина, избранная на пост главы государства. Дипломированный медик-хирург и эпидемиолог, в своё время она также изучала военную стратегию.</a:t>
            </a:r>
            <a:endParaRPr lang="ru-RU" dirty="0"/>
          </a:p>
        </p:txBody>
      </p:sp>
      <p:pic>
        <p:nvPicPr>
          <p:cNvPr id="149508" name="Picture 4" descr="http://www.novinite.ru/media/images/2014-10/photo_verybig_12396.jpg"/>
          <p:cNvPicPr>
            <a:picLocks noChangeAspect="1" noChangeArrowheads="1"/>
          </p:cNvPicPr>
          <p:nvPr/>
        </p:nvPicPr>
        <p:blipFill>
          <a:blip r:embed="rId3" cstate="print"/>
          <a:srcRect b="26945"/>
          <a:stretch>
            <a:fillRect/>
          </a:stretch>
        </p:blipFill>
        <p:spPr bwMode="auto">
          <a:xfrm>
            <a:off x="395536" y="3573016"/>
            <a:ext cx="2880320" cy="2854280"/>
          </a:xfrm>
          <a:prstGeom prst="rect">
            <a:avLst/>
          </a:prstGeom>
          <a:noFill/>
        </p:spPr>
      </p:pic>
      <p:sp>
        <p:nvSpPr>
          <p:cNvPr id="5" name="Прямоугольник 4"/>
          <p:cNvSpPr/>
          <p:nvPr/>
        </p:nvSpPr>
        <p:spPr>
          <a:xfrm>
            <a:off x="3635896" y="4149080"/>
            <a:ext cx="4968552" cy="1477328"/>
          </a:xfrm>
          <a:prstGeom prst="rect">
            <a:avLst/>
          </a:prstGeom>
        </p:spPr>
        <p:txBody>
          <a:bodyPr wrap="square">
            <a:spAutoFit/>
          </a:bodyPr>
          <a:lstStyle/>
          <a:p>
            <a:pPr algn="just"/>
            <a:r>
              <a:rPr lang="ru-RU" b="1" dirty="0" smtClean="0"/>
              <a:t>Шейх Хасина́ </a:t>
            </a:r>
            <a:r>
              <a:rPr lang="ru-RU" b="1" dirty="0" err="1" smtClean="0"/>
              <a:t>Вазе́д</a:t>
            </a:r>
            <a:r>
              <a:rPr lang="ru-RU" dirty="0" smtClean="0"/>
              <a:t> — премьер-министр Бангладеш в 1996 — 2001 и с 2009 года. Дочь Шейха </a:t>
            </a:r>
            <a:r>
              <a:rPr lang="ru-RU" dirty="0" err="1" smtClean="0"/>
              <a:t>Муджибура</a:t>
            </a:r>
            <a:r>
              <a:rPr lang="ru-RU" dirty="0" smtClean="0"/>
              <a:t> Рахмана, первого главы независимой Бангладеш (в 1971 — 1975 гг.), называемого в стране «отец нации».</a:t>
            </a:r>
            <a:endParaRPr lang="ru-RU"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newstes.ru/uploads/posts/2017-08/prezidenta-litvy-gribauskayte-obvinili-v-sluzhenii-ssha_1.jpg"/>
          <p:cNvPicPr>
            <a:picLocks noChangeAspect="1" noChangeArrowheads="1"/>
          </p:cNvPicPr>
          <p:nvPr/>
        </p:nvPicPr>
        <p:blipFill>
          <a:blip r:embed="rId2" cstate="print"/>
          <a:srcRect/>
          <a:stretch>
            <a:fillRect/>
          </a:stretch>
        </p:blipFill>
        <p:spPr bwMode="auto">
          <a:xfrm>
            <a:off x="395536" y="548680"/>
            <a:ext cx="3744416" cy="2478123"/>
          </a:xfrm>
          <a:prstGeom prst="rect">
            <a:avLst/>
          </a:prstGeom>
          <a:noFill/>
        </p:spPr>
      </p:pic>
      <p:sp>
        <p:nvSpPr>
          <p:cNvPr id="3" name="Прямоугольник 2"/>
          <p:cNvSpPr/>
          <p:nvPr/>
        </p:nvSpPr>
        <p:spPr>
          <a:xfrm>
            <a:off x="4427984" y="620688"/>
            <a:ext cx="4355976" cy="2308324"/>
          </a:xfrm>
          <a:prstGeom prst="rect">
            <a:avLst/>
          </a:prstGeom>
        </p:spPr>
        <p:txBody>
          <a:bodyPr wrap="square">
            <a:spAutoFit/>
          </a:bodyPr>
          <a:lstStyle/>
          <a:p>
            <a:pPr algn="just"/>
            <a:r>
              <a:rPr lang="ru-RU" b="1" dirty="0" smtClean="0"/>
              <a:t>Даля́ </a:t>
            </a:r>
            <a:r>
              <a:rPr lang="ru-RU" b="1" dirty="0" err="1" smtClean="0"/>
              <a:t>Грибауска́йте</a:t>
            </a:r>
            <a:r>
              <a:rPr lang="ru-RU" dirty="0" smtClean="0"/>
              <a:t> — президент Литвы с 2009 года (в 2014 году переизбрана на второй срок). Никогда не была замужем и не имеет детей. Обладает чёрным поясом по карате. Помимо литовского языка, говорит на английском, бегло на польском, русском и понимает  французский.</a:t>
            </a:r>
          </a:p>
        </p:txBody>
      </p:sp>
      <p:pic>
        <p:nvPicPr>
          <p:cNvPr id="148488" name="Picture 8" descr="https://upload.wikimedia.org/wikipedia/commons/b/bd/AmeenahGurib1.jpg"/>
          <p:cNvPicPr>
            <a:picLocks noChangeAspect="1" noChangeArrowheads="1"/>
          </p:cNvPicPr>
          <p:nvPr/>
        </p:nvPicPr>
        <p:blipFill>
          <a:blip r:embed="rId3" cstate="print"/>
          <a:srcRect/>
          <a:stretch>
            <a:fillRect/>
          </a:stretch>
        </p:blipFill>
        <p:spPr bwMode="auto">
          <a:xfrm>
            <a:off x="683568" y="3429000"/>
            <a:ext cx="2499615" cy="2707407"/>
          </a:xfrm>
          <a:prstGeom prst="rect">
            <a:avLst/>
          </a:prstGeom>
          <a:noFill/>
        </p:spPr>
      </p:pic>
      <p:sp>
        <p:nvSpPr>
          <p:cNvPr id="8" name="Прямоугольник 7"/>
          <p:cNvSpPr/>
          <p:nvPr/>
        </p:nvSpPr>
        <p:spPr>
          <a:xfrm>
            <a:off x="3923928" y="4221088"/>
            <a:ext cx="4572000" cy="1477328"/>
          </a:xfrm>
          <a:prstGeom prst="rect">
            <a:avLst/>
          </a:prstGeom>
        </p:spPr>
        <p:txBody>
          <a:bodyPr>
            <a:spAutoFit/>
          </a:bodyPr>
          <a:lstStyle/>
          <a:p>
            <a:pPr algn="just"/>
            <a:r>
              <a:rPr lang="ru-RU" b="1" dirty="0" smtClean="0"/>
              <a:t>Амина </a:t>
            </a:r>
            <a:r>
              <a:rPr lang="ru-RU" b="1" dirty="0" err="1" smtClean="0"/>
              <a:t>Гураб-Факим</a:t>
            </a:r>
            <a:r>
              <a:rPr lang="ru-RU" dirty="0" smtClean="0"/>
              <a:t> — маврикийская женщина-учёный в области биологии и государственный деятель. Является президентом и главнокомандующим Республики Маврикий. </a:t>
            </a:r>
            <a:endParaRPr lang="ru-RU"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http://www.anu.edu.au/files/styles/anu_doublenarrow_440_248/public/event/President%20Heine%20Official%20Photo.jpg?itok=A3DUzCch"/>
          <p:cNvPicPr>
            <a:picLocks noChangeAspect="1" noChangeArrowheads="1"/>
          </p:cNvPicPr>
          <p:nvPr/>
        </p:nvPicPr>
        <p:blipFill>
          <a:blip r:embed="rId2" cstate="print"/>
          <a:srcRect/>
          <a:stretch>
            <a:fillRect/>
          </a:stretch>
        </p:blipFill>
        <p:spPr bwMode="auto">
          <a:xfrm>
            <a:off x="395536" y="548680"/>
            <a:ext cx="4248472" cy="2362200"/>
          </a:xfrm>
          <a:prstGeom prst="rect">
            <a:avLst/>
          </a:prstGeom>
          <a:noFill/>
        </p:spPr>
      </p:pic>
      <p:sp>
        <p:nvSpPr>
          <p:cNvPr id="3" name="Прямоугольник 2"/>
          <p:cNvSpPr/>
          <p:nvPr/>
        </p:nvSpPr>
        <p:spPr>
          <a:xfrm>
            <a:off x="4860032" y="548680"/>
            <a:ext cx="3960440" cy="2308324"/>
          </a:xfrm>
          <a:prstGeom prst="rect">
            <a:avLst/>
          </a:prstGeom>
        </p:spPr>
        <p:txBody>
          <a:bodyPr wrap="square">
            <a:spAutoFit/>
          </a:bodyPr>
          <a:lstStyle/>
          <a:p>
            <a:pPr algn="just"/>
            <a:r>
              <a:rPr lang="ru-RU" b="1" dirty="0" err="1" smtClean="0"/>
              <a:t>Хильда</a:t>
            </a:r>
            <a:r>
              <a:rPr lang="ru-RU" b="1" dirty="0" smtClean="0"/>
              <a:t> </a:t>
            </a:r>
            <a:r>
              <a:rPr lang="ru-RU" b="1" dirty="0" err="1" smtClean="0"/>
              <a:t>Хайн</a:t>
            </a:r>
            <a:r>
              <a:rPr lang="ru-RU" smtClean="0"/>
              <a:t> — президент </a:t>
            </a:r>
            <a:r>
              <a:rPr lang="ru-RU" dirty="0" smtClean="0"/>
              <a:t>Маршалловых Островов с 2016 года. До вступления в должность она была министром образования. </a:t>
            </a:r>
            <a:r>
              <a:rPr lang="ru-RU" dirty="0" err="1" smtClean="0"/>
              <a:t>Хайн</a:t>
            </a:r>
            <a:r>
              <a:rPr lang="ru-RU" dirty="0" smtClean="0"/>
              <a:t> — первый человек на Маршалловых островах, получивший степень доктора наук. Является основателем группы по правам женщин.</a:t>
            </a:r>
            <a:endParaRPr lang="ru-RU" dirty="0"/>
          </a:p>
        </p:txBody>
      </p:sp>
      <p:sp>
        <p:nvSpPr>
          <p:cNvPr id="4" name="Прямоугольник 3"/>
          <p:cNvSpPr/>
          <p:nvPr/>
        </p:nvSpPr>
        <p:spPr>
          <a:xfrm>
            <a:off x="5004048" y="3933056"/>
            <a:ext cx="3816424" cy="1754326"/>
          </a:xfrm>
          <a:prstGeom prst="rect">
            <a:avLst/>
          </a:prstGeom>
        </p:spPr>
        <p:txBody>
          <a:bodyPr wrap="square">
            <a:spAutoFit/>
          </a:bodyPr>
          <a:lstStyle/>
          <a:p>
            <a:pPr algn="just"/>
            <a:r>
              <a:rPr lang="ru-RU" b="1" dirty="0" err="1" smtClean="0"/>
              <a:t>Керсти</a:t>
            </a:r>
            <a:r>
              <a:rPr lang="ru-RU" b="1" dirty="0" smtClean="0"/>
              <a:t> </a:t>
            </a:r>
            <a:r>
              <a:rPr lang="ru-RU" b="1" dirty="0" err="1" smtClean="0"/>
              <a:t>Ка́льюлайд</a:t>
            </a:r>
            <a:r>
              <a:rPr lang="ru-RU" dirty="0" smtClean="0"/>
              <a:t> с 2016 года избрана президентом Эстонии. Помимо родного эстонского, владеет также финским, английским, французским, немецким и русским языками .</a:t>
            </a:r>
            <a:endParaRPr lang="ru-RU" dirty="0"/>
          </a:p>
        </p:txBody>
      </p:sp>
      <p:pic>
        <p:nvPicPr>
          <p:cNvPr id="147460" name="Picture 4" descr="http://p.ocdn.ee/17/i/2016/10/14/ysc0blni.12g.jpg"/>
          <p:cNvPicPr>
            <a:picLocks noChangeAspect="1" noChangeArrowheads="1"/>
          </p:cNvPicPr>
          <p:nvPr/>
        </p:nvPicPr>
        <p:blipFill>
          <a:blip r:embed="rId3" cstate="print"/>
          <a:srcRect/>
          <a:stretch>
            <a:fillRect/>
          </a:stretch>
        </p:blipFill>
        <p:spPr bwMode="auto">
          <a:xfrm>
            <a:off x="395535" y="3645024"/>
            <a:ext cx="4279754" cy="2404877"/>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5/51/Commonwealth_of_Nations.svg/940px-Commonwealth_of_Nations.svg.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077" t="3412" r="4824"/>
          <a:stretch/>
        </p:blipFill>
        <p:spPr bwMode="auto">
          <a:xfrm>
            <a:off x="-8568" y="0"/>
            <a:ext cx="9160843" cy="487531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0" y="4797152"/>
            <a:ext cx="9160843" cy="2031325"/>
          </a:xfrm>
          <a:prstGeom prst="rect">
            <a:avLst/>
          </a:prstGeom>
        </p:spPr>
        <p:txBody>
          <a:bodyPr wrap="square">
            <a:spAutoFit/>
          </a:bodyPr>
          <a:lstStyle/>
          <a:p>
            <a:pPr algn="just"/>
            <a:r>
              <a:rPr lang="ru-RU" b="1" dirty="0"/>
              <a:t>Государства в составе Содружества.</a:t>
            </a:r>
            <a:r>
              <a:rPr lang="ru-RU" dirty="0"/>
              <a:t> Это — особая форма государственного устройства в странах-членах Содружества (Британского), которые признают главой государства королеву </a:t>
            </a:r>
            <a:r>
              <a:rPr lang="ru-RU" dirty="0" smtClean="0"/>
              <a:t>Великобритании. В </a:t>
            </a:r>
            <a:r>
              <a:rPr lang="ru-RU" dirty="0"/>
              <a:t>1931 г. Великобритания, начавшая терять зависимые территории, объединила свои бывшие и настоящие колонии в составе Британского Содружества наций, с 1947 г. оно стало называться </a:t>
            </a:r>
            <a:r>
              <a:rPr lang="ru-RU" dirty="0" smtClean="0"/>
              <a:t>Содружество. К </a:t>
            </a:r>
            <a:r>
              <a:rPr lang="ru-RU" dirty="0"/>
              <a:t>началу </a:t>
            </a:r>
            <a:r>
              <a:rPr lang="ru-RU" dirty="0" smtClean="0"/>
              <a:t>2017 </a:t>
            </a:r>
            <a:r>
              <a:rPr lang="ru-RU" dirty="0"/>
              <a:t>г. в Содружество входили </a:t>
            </a:r>
            <a:r>
              <a:rPr lang="ru-RU" dirty="0" smtClean="0"/>
              <a:t>52 </a:t>
            </a:r>
            <a:r>
              <a:rPr lang="ru-RU" dirty="0"/>
              <a:t>независимых государства и зависимые от Великобритании, Австралии и Новой Зеландии территории, в которых проживало </a:t>
            </a:r>
            <a:r>
              <a:rPr lang="ru-RU" dirty="0" smtClean="0"/>
              <a:t>2,3 </a:t>
            </a:r>
            <a:r>
              <a:rPr lang="ru-RU" dirty="0"/>
              <a:t>млрд человек (30% мирового населения).</a:t>
            </a:r>
            <a:endParaRPr lang="ru-RU" dirty="0">
              <a:effectLst/>
            </a:endParaRPr>
          </a:p>
        </p:txBody>
      </p:sp>
      <p:sp>
        <p:nvSpPr>
          <p:cNvPr id="3" name="Прямоугольник 2"/>
          <p:cNvSpPr/>
          <p:nvPr/>
        </p:nvSpPr>
        <p:spPr>
          <a:xfrm>
            <a:off x="1547664" y="3717032"/>
            <a:ext cx="6192688" cy="646331"/>
          </a:xfrm>
          <a:prstGeom prst="rect">
            <a:avLst/>
          </a:prstGeom>
        </p:spPr>
        <p:txBody>
          <a:bodyPr wrap="square">
            <a:spAutoFit/>
          </a:bodyPr>
          <a:lstStyle/>
          <a:p>
            <a:r>
              <a:rPr lang="ru-RU" dirty="0"/>
              <a:t>Действующие члены Содружества (синий), приостановившие своё членство (зелёный), и бывшие члены (оранжевый).</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496" y="116632"/>
            <a:ext cx="8823038" cy="6740307"/>
          </a:xfrm>
          <a:prstGeom prst="rect">
            <a:avLst/>
          </a:prstGeom>
        </p:spPr>
        <p:txBody>
          <a:bodyPr wrap="square">
            <a:spAutoFit/>
          </a:bodyPr>
          <a:lstStyle/>
          <a:p>
            <a:pPr marL="285750" indent="-285750" algn="just">
              <a:buFont typeface="Arial" pitchFamily="34" charset="0"/>
              <a:buChar char="•"/>
            </a:pPr>
            <a:r>
              <a:rPr lang="ru-RU" dirty="0"/>
              <a:t>Глава Содружества — королева Великобритании. Большинство стран-членов </a:t>
            </a:r>
            <a:r>
              <a:rPr lang="ru-RU" dirty="0" smtClean="0"/>
              <a:t>Содружества – </a:t>
            </a:r>
            <a:r>
              <a:rPr lang="ru-RU" dirty="0"/>
              <a:t>республики (</a:t>
            </a:r>
            <a:r>
              <a:rPr lang="ru-RU" dirty="0" smtClean="0"/>
              <a:t>31), 5 </a:t>
            </a:r>
            <a:r>
              <a:rPr lang="ru-RU" dirty="0"/>
              <a:t>— монархий (Бруней, Лесото, Малайзия, Свазиленд</a:t>
            </a:r>
            <a:r>
              <a:rPr lang="ru-RU" dirty="0" smtClean="0"/>
              <a:t>, </a:t>
            </a:r>
            <a:r>
              <a:rPr lang="ru-RU" dirty="0"/>
              <a:t>Тонга), </a:t>
            </a:r>
            <a:r>
              <a:rPr lang="ru-RU" dirty="0" smtClean="0"/>
              <a:t>16 </a:t>
            </a:r>
            <a:r>
              <a:rPr lang="ru-RU" dirty="0"/>
              <a:t>стран признают королеву Великобритании главой государства, т. е. формально являются конституционными монархиями. В Содружество входят формально равные страны, но различающиеся по уровню экономического развития, этническому, религиозному составу населения. Страны-члены Содружества имеют единый государственный язык — английский, сходные системы законодательства, образования, государственной службы. Граждане стран-членов Содружества имеют право свободно перемещаться в любую из входящих в него </a:t>
            </a:r>
            <a:r>
              <a:rPr lang="ru-RU" dirty="0" smtClean="0"/>
              <a:t>стран. Все </a:t>
            </a:r>
            <a:r>
              <a:rPr lang="ru-RU" dirty="0"/>
              <a:t>государства, входящие в Содружество, обладают полным суверенитетом в своих внутренних и внешних делах. Содружество не имеет единой конституции, никаких союзно-договорных соглашений, ни официальных атрибутов; оно не выступает на международной арене (например, в ООН, в каких-либо международных акциях и т. п.). Решения его ежегодных конференций недействительны для страны, которая за них не голосовала</a:t>
            </a:r>
            <a:r>
              <a:rPr lang="ru-RU" dirty="0" smtClean="0"/>
              <a:t>. </a:t>
            </a:r>
          </a:p>
          <a:p>
            <a:pPr marL="285750" indent="-285750" algn="just">
              <a:buFont typeface="Arial" pitchFamily="34" charset="0"/>
              <a:buChar char="•"/>
            </a:pPr>
            <a:r>
              <a:rPr lang="ru-RU" dirty="0" smtClean="0"/>
              <a:t>Члены </a:t>
            </a:r>
            <a:r>
              <a:rPr lang="ru-RU" dirty="0"/>
              <a:t>Содружества могут быть исключены из его состава за действия, противоречащие уставу (военные перевороты, нарушение прав человека, гражданские войны), а также имеют безоговорочное право одностороннего выхода. Так, в 1972 г. из состава Содружества вышел Пакистан, был вновь принят в 1989 г., исключен в 1999 г. и вновь принят в 2004 г. В 1961 г. за политику апартеида исключена ЮАР, которая вновь вошла в 1994 г. В 1987 г. исключены Фиджи, членство возобновлено в 1997 г., приостановлено в 2006 г., в 1995 г. исключена Нигерия, затем вновь принята в 1999 г</a:t>
            </a:r>
            <a:r>
              <a:rPr lang="ru-RU" dirty="0" smtClean="0"/>
              <a:t>.; </a:t>
            </a:r>
            <a:r>
              <a:rPr lang="ru-RU" dirty="0"/>
              <a:t>в </a:t>
            </a:r>
            <a:r>
              <a:rPr lang="ru-RU" dirty="0" smtClean="0"/>
              <a:t>2003 </a:t>
            </a:r>
            <a:r>
              <a:rPr lang="ru-RU" dirty="0"/>
              <a:t>г. </a:t>
            </a:r>
            <a:r>
              <a:rPr lang="ru-RU" dirty="0" smtClean="0"/>
              <a:t>вышла Зимбабве, в 2013 г. – Гамбия, в 2016 г. – Мальдивы.</a:t>
            </a:r>
            <a:endParaRPr lang="ru-RU"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2/2f/Commonwealth_realms_1992.svg/940px-Commonwealth_realms_1992.svg.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368" t="2897" r="4846" b="3862"/>
          <a:stretch/>
        </p:blipFill>
        <p:spPr bwMode="auto">
          <a:xfrm>
            <a:off x="-27880" y="44624"/>
            <a:ext cx="9171880" cy="472804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741636" y="3933056"/>
            <a:ext cx="7632848" cy="369332"/>
          </a:xfrm>
          <a:prstGeom prst="rect">
            <a:avLst/>
          </a:prstGeom>
        </p:spPr>
        <p:txBody>
          <a:bodyPr wrap="square">
            <a:spAutoFit/>
          </a:bodyPr>
          <a:lstStyle/>
          <a:p>
            <a:r>
              <a:rPr lang="ru-RU" dirty="0"/>
              <a:t>Синим отмечены государства, главой которых является британский монарх</a:t>
            </a:r>
          </a:p>
        </p:txBody>
      </p:sp>
      <p:sp>
        <p:nvSpPr>
          <p:cNvPr id="3" name="TextBox 2"/>
          <p:cNvSpPr txBox="1"/>
          <p:nvPr/>
        </p:nvSpPr>
        <p:spPr>
          <a:xfrm>
            <a:off x="489607" y="5373216"/>
            <a:ext cx="8136905" cy="1200329"/>
          </a:xfrm>
          <a:prstGeom prst="rect">
            <a:avLst/>
          </a:prstGeom>
          <a:noFill/>
        </p:spPr>
        <p:txBody>
          <a:bodyPr wrap="square" rtlCol="0">
            <a:spAutoFit/>
          </a:bodyPr>
          <a:lstStyle/>
          <a:p>
            <a:pPr algn="just"/>
            <a:r>
              <a:rPr lang="ru-RU" u="sng" dirty="0" smtClean="0"/>
              <a:t>Список государств:</a:t>
            </a:r>
            <a:r>
              <a:rPr lang="ru-RU" dirty="0" smtClean="0"/>
              <a:t> Великобритания, Канада, Багамские острова, Белиз, Ямайка, </a:t>
            </a:r>
            <a:r>
              <a:rPr lang="ru-RU" dirty="0" err="1" smtClean="0"/>
              <a:t>Сент</a:t>
            </a:r>
            <a:r>
              <a:rPr lang="ru-RU" dirty="0" smtClean="0"/>
              <a:t>-Китс и Невис, Сент-Винсент и Гренадины, Антигуа и </a:t>
            </a:r>
            <a:r>
              <a:rPr lang="ru-RU" dirty="0" err="1" smtClean="0"/>
              <a:t>Барбуда</a:t>
            </a:r>
            <a:r>
              <a:rPr lang="ru-RU" dirty="0" smtClean="0"/>
              <a:t>, Сент-Люсия, Барбадос, Гренада, Австралия, Новая Зеландия, Папуа-Новая Гвинея, Соломоновы острова, Тувалу.</a:t>
            </a:r>
            <a:endParaRPr lang="ru-RU"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792088"/>
          </a:xfrm>
        </p:spPr>
        <p:txBody>
          <a:bodyPr>
            <a:normAutofit fontScale="90000"/>
          </a:bodyPr>
          <a:lstStyle/>
          <a:p>
            <a:r>
              <a:rPr lang="ru-RU" sz="2400" b="1" dirty="0"/>
              <a:t>Зависимость формы государственного правления от климата и размеров страны</a:t>
            </a:r>
            <a:endParaRPr lang="ru-RU" sz="2400" dirty="0"/>
          </a:p>
        </p:txBody>
      </p:sp>
      <p:sp>
        <p:nvSpPr>
          <p:cNvPr id="3" name="Объект 2"/>
          <p:cNvSpPr>
            <a:spLocks noGrp="1"/>
          </p:cNvSpPr>
          <p:nvPr>
            <p:ph idx="1"/>
          </p:nvPr>
        </p:nvSpPr>
        <p:spPr>
          <a:xfrm>
            <a:off x="2123728" y="1052736"/>
            <a:ext cx="6635080" cy="5760640"/>
          </a:xfrm>
        </p:spPr>
        <p:txBody>
          <a:bodyPr>
            <a:normAutofit fontScale="55000" lnSpcReduction="20000"/>
          </a:bodyPr>
          <a:lstStyle/>
          <a:p>
            <a:pPr algn="just"/>
            <a:r>
              <a:rPr lang="ru-RU" dirty="0"/>
              <a:t>Известнейший французский просветитель, представитель философской школы естественного права Шарль Луи </a:t>
            </a:r>
            <a:r>
              <a:rPr lang="ru-RU" dirty="0" err="1" smtClean="0"/>
              <a:t>Монтескьё</a:t>
            </a:r>
            <a:r>
              <a:rPr lang="ru-RU" dirty="0" smtClean="0"/>
              <a:t> </a:t>
            </a:r>
            <a:r>
              <a:rPr lang="ru-RU" dirty="0"/>
              <a:t>считал форму государственного правления и устройства функцией климата и размеров страны. Обширные империи предрасположены к деспотическому правлению, ибо для стабильности в большом по территории государстве необходимо, чтобы удаленность места, куда рассылаются приказания, уравновешивалась быстротой их выполнения. Таким образом, маленькие государства по своей природе должны быть республиками, обширные империи — находиться под властью деспотов, государства средней величины — подчиняться монарху. Значит, для сохранения принципов правления государство должно сохранять неизменными свои размеры; государственный строй может измениться в зависимости от расширения или сокращения территории</a:t>
            </a:r>
            <a:r>
              <a:rPr lang="ru-RU" dirty="0" smtClean="0"/>
              <a:t>.</a:t>
            </a:r>
          </a:p>
          <a:p>
            <a:pPr algn="just"/>
            <a:r>
              <a:rPr lang="ru-RU" dirty="0"/>
              <a:t>Небольшие государства с демократическим устройством, как правило, погибают от внешнего врага, а большие — от внутренних проблем. Таким образом, оптимальной будет форма государственного устройства, сочетающая преимущества и достоинства республиканского правления с силой монархии. Такой формой правления Монтескье считал федерацию — пространственно единый союз суверенных республик, способный сопротивляться врагу и сохранять свои размеры без утери демократии.</a:t>
            </a:r>
          </a:p>
          <a:p>
            <a:endParaRPr lang="ru-RU" dirty="0"/>
          </a:p>
          <a:p>
            <a:endParaRPr lang="ru-RU" dirty="0"/>
          </a:p>
        </p:txBody>
      </p:sp>
      <p:pic>
        <p:nvPicPr>
          <p:cNvPr id="2050" name="Picture 2" descr="Картинки по запросу монтескье"/>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5748" y="1124744"/>
            <a:ext cx="2178598" cy="288032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39977" y="4139788"/>
            <a:ext cx="2445093" cy="646331"/>
          </a:xfrm>
          <a:prstGeom prst="rect">
            <a:avLst/>
          </a:prstGeom>
          <a:noFill/>
        </p:spPr>
        <p:txBody>
          <a:bodyPr wrap="none" rtlCol="0">
            <a:spAutoFit/>
          </a:bodyPr>
          <a:lstStyle/>
          <a:p>
            <a:r>
              <a:rPr lang="ru-RU" b="1" dirty="0" smtClean="0"/>
              <a:t>Шарль Луи </a:t>
            </a:r>
            <a:r>
              <a:rPr lang="ru-RU" b="1" dirty="0" err="1" smtClean="0"/>
              <a:t>Монтескьё</a:t>
            </a:r>
            <a:endParaRPr lang="ru-RU" b="1" dirty="0" smtClean="0"/>
          </a:p>
          <a:p>
            <a:pPr algn="ctr"/>
            <a:r>
              <a:rPr lang="ru-RU" b="1" dirty="0" smtClean="0"/>
              <a:t>(1689 – 1755)</a:t>
            </a:r>
            <a:endParaRPr lang="ru-RU" b="1" dirty="0"/>
          </a:p>
        </p:txBody>
      </p:sp>
    </p:spTree>
    <p:extLst>
      <p:ext uri="{BB962C8B-B14F-4D97-AF65-F5344CB8AC3E}">
        <p14:creationId xmlns:p14="http://schemas.microsoft.com/office/powerpoint/2010/main" xmlns="" val="3833522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7384"/>
            <a:ext cx="8229600" cy="998984"/>
          </a:xfrm>
        </p:spPr>
        <p:txBody>
          <a:bodyPr>
            <a:normAutofit/>
          </a:bodyPr>
          <a:lstStyle/>
          <a:p>
            <a:r>
              <a:rPr lang="ru-RU" sz="2800" b="1" dirty="0"/>
              <a:t>§ 2. Какие формы государственного устройства имеют независимые государства?</a:t>
            </a:r>
            <a:endParaRPr lang="ru-RU" sz="2800" dirty="0"/>
          </a:p>
        </p:txBody>
      </p:sp>
      <p:sp>
        <p:nvSpPr>
          <p:cNvPr id="3" name="Объект 2"/>
          <p:cNvSpPr>
            <a:spLocks noGrp="1"/>
          </p:cNvSpPr>
          <p:nvPr>
            <p:ph idx="1"/>
          </p:nvPr>
        </p:nvSpPr>
        <p:spPr>
          <a:xfrm>
            <a:off x="35496" y="980728"/>
            <a:ext cx="8928992" cy="5688632"/>
          </a:xfrm>
        </p:spPr>
        <p:txBody>
          <a:bodyPr>
            <a:normAutofit fontScale="47500" lnSpcReduction="20000"/>
          </a:bodyPr>
          <a:lstStyle/>
          <a:p>
            <a:pPr algn="just"/>
            <a:r>
              <a:rPr lang="ru-RU" sz="3800" dirty="0"/>
              <a:t>По форме государственного устройства различают </a:t>
            </a:r>
            <a:r>
              <a:rPr lang="ru-RU" sz="3800" b="1" dirty="0"/>
              <a:t>унитарные государства</a:t>
            </a:r>
            <a:r>
              <a:rPr lang="ru-RU" sz="3800" dirty="0"/>
              <a:t> и </a:t>
            </a:r>
            <a:r>
              <a:rPr lang="ru-RU" sz="3800" b="1" dirty="0"/>
              <a:t>федерации</a:t>
            </a:r>
            <a:r>
              <a:rPr lang="ru-RU" sz="3800" dirty="0"/>
              <a:t>.</a:t>
            </a:r>
          </a:p>
          <a:p>
            <a:pPr algn="just"/>
            <a:r>
              <a:rPr lang="ru-RU" sz="3800" dirty="0"/>
              <a:t>В </a:t>
            </a:r>
            <a:r>
              <a:rPr lang="ru-RU" sz="3800" i="1" dirty="0"/>
              <a:t>унитарных государствах </a:t>
            </a:r>
            <a:r>
              <a:rPr lang="ru-RU" sz="3800" dirty="0"/>
              <a:t>административно-территориальные единицы подчиняются непосредственно центральному правительству.</a:t>
            </a:r>
          </a:p>
          <a:p>
            <a:pPr algn="just"/>
            <a:r>
              <a:rPr lang="ru-RU" sz="3800" dirty="0"/>
              <a:t>В </a:t>
            </a:r>
            <a:r>
              <a:rPr lang="ru-RU" sz="3800" i="1" dirty="0"/>
              <a:t>федеративных</a:t>
            </a:r>
            <a:r>
              <a:rPr lang="ru-RU" sz="3800" dirty="0"/>
              <a:t> — члены федерации имеют определенную политическую и экономическую самостоятельность и атрибуты государственной власти — флаг, гимн, конституцию, парламент; у них общие органы управления и армия. Большинство федераций — республики.</a:t>
            </a:r>
          </a:p>
          <a:p>
            <a:pPr algn="just"/>
            <a:r>
              <a:rPr lang="ru-RU" sz="3800" dirty="0"/>
              <a:t>Некоторые монархии имеют элементы федеративного устройства, например конституционные монархии Бельгия, ОАЭ и Малайзия. Федеративное устройство Бельгии, состоящей из Фландрии и </a:t>
            </a:r>
            <a:r>
              <a:rPr lang="ru-RU" sz="3800" dirty="0" err="1"/>
              <a:t>Валлонии</a:t>
            </a:r>
            <a:r>
              <a:rPr lang="ru-RU" sz="3800" dirty="0"/>
              <a:t>, основано на национальном принципе. ОАЭ — федерация семи эмиратов: Абу-Даби, Дубай, </a:t>
            </a:r>
            <a:r>
              <a:rPr lang="ru-RU" sz="3800" dirty="0" err="1"/>
              <a:t>Аджман</a:t>
            </a:r>
            <a:r>
              <a:rPr lang="ru-RU" sz="3800" dirty="0"/>
              <a:t>, Рас-эль-</a:t>
            </a:r>
            <a:r>
              <a:rPr lang="ru-RU" sz="3800" dirty="0" err="1"/>
              <a:t>Хайма</a:t>
            </a:r>
            <a:r>
              <a:rPr lang="ru-RU" sz="3800" dirty="0"/>
              <a:t>, </a:t>
            </a:r>
            <a:r>
              <a:rPr lang="ru-RU" sz="3800" dirty="0" err="1"/>
              <a:t>Шарджа</a:t>
            </a:r>
            <a:r>
              <a:rPr lang="ru-RU" sz="3800" dirty="0"/>
              <a:t>, </a:t>
            </a:r>
            <a:r>
              <a:rPr lang="ru-RU" sz="3800" dirty="0" err="1"/>
              <a:t>Умм</a:t>
            </a:r>
            <a:r>
              <a:rPr lang="ru-RU" sz="3800" dirty="0"/>
              <a:t>-эль-</a:t>
            </a:r>
            <a:r>
              <a:rPr lang="ru-RU" sz="3800" dirty="0" err="1"/>
              <a:t>Кайвайн</a:t>
            </a:r>
            <a:r>
              <a:rPr lang="ru-RU" sz="3800" dirty="0"/>
              <a:t>, Эль-</a:t>
            </a:r>
            <a:r>
              <a:rPr lang="ru-RU" sz="3800" dirty="0" err="1"/>
              <a:t>Фуджайра</a:t>
            </a:r>
            <a:r>
              <a:rPr lang="ru-RU" sz="3800" dirty="0"/>
              <a:t>. Высший орган власти — Верховный Совет из правителей эмиратов, которые выбирают из своего состава главу государства</a:t>
            </a:r>
            <a:r>
              <a:rPr lang="ru-RU" sz="3800" dirty="0" smtClean="0"/>
              <a:t>.</a:t>
            </a:r>
          </a:p>
          <a:p>
            <a:pPr algn="just"/>
            <a:r>
              <a:rPr lang="ru-RU" sz="3800" dirty="0"/>
              <a:t>Малайзия состоит из девяти султанатов и четырех губернаторств, глава государства избирается поочередно из числа султанов.</a:t>
            </a:r>
          </a:p>
          <a:p>
            <a:pPr algn="just"/>
            <a:r>
              <a:rPr lang="ru-RU" sz="3800" dirty="0"/>
              <a:t>Федеративные государства создавались с учетом этнических или национальных различий (Российская Федерация, Швейцария, Индия, Пакистан, Мьянма, Эфиопия, Нигерия) или с учетом исторических особенностей становления государственности (США, Канада, Мексика, Бразилия и др.).</a:t>
            </a:r>
          </a:p>
          <a:p>
            <a:pPr algn="just"/>
            <a:r>
              <a:rPr lang="ru-RU" sz="3800" dirty="0"/>
              <a:t>Федеративная организация территории, построенная на национальном принципе, менее стабильна. Если на национальные и религиозные различия накладываются экономические диспропорции, то, как правило, возникают сепаратистские движения.</a:t>
            </a:r>
          </a:p>
          <a:p>
            <a:pPr algn="just"/>
            <a:endParaRPr lang="ru-RU" sz="3800" dirty="0" smtClean="0"/>
          </a:p>
          <a:p>
            <a:pPr algn="just"/>
            <a:endParaRPr lang="ru-RU" sz="3800" dirty="0" smtClean="0"/>
          </a:p>
          <a:p>
            <a:endParaRPr lang="ru-RU" dirty="0"/>
          </a:p>
        </p:txBody>
      </p:sp>
    </p:spTree>
    <p:extLst>
      <p:ext uri="{BB962C8B-B14F-4D97-AF65-F5344CB8AC3E}">
        <p14:creationId xmlns:p14="http://schemas.microsoft.com/office/powerpoint/2010/main" xmlns="" val="732891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298" y="44624"/>
            <a:ext cx="9073008" cy="633827"/>
          </a:xfrm>
        </p:spPr>
        <p:txBody>
          <a:bodyPr>
            <a:noAutofit/>
          </a:bodyPr>
          <a:lstStyle/>
          <a:p>
            <a:r>
              <a:rPr lang="ru-RU" sz="2000" b="1" dirty="0" smtClean="0"/>
              <a:t>Страны с федеративным административно-территориальным устройством </a:t>
            </a:r>
            <a:br>
              <a:rPr lang="ru-RU" sz="2000" b="1" dirty="0" smtClean="0"/>
            </a:br>
            <a:r>
              <a:rPr lang="ru-RU" sz="1400" b="1" dirty="0" smtClean="0"/>
              <a:t>(на 2017 год)</a:t>
            </a:r>
            <a:endParaRPr lang="ru-RU" sz="1400" b="1" dirty="0"/>
          </a:p>
        </p:txBody>
      </p:sp>
      <p:graphicFrame>
        <p:nvGraphicFramePr>
          <p:cNvPr id="4" name="Объект 3"/>
          <p:cNvGraphicFramePr>
            <a:graphicFrameLocks noGrp="1"/>
          </p:cNvGraphicFramePr>
          <p:nvPr>
            <p:ph idx="1"/>
            <p:extLst>
              <p:ext uri="{D42A27DB-BD31-4B8C-83A1-F6EECF244321}">
                <p14:modId xmlns:p14="http://schemas.microsoft.com/office/powerpoint/2010/main" xmlns="" val="1407886054"/>
              </p:ext>
            </p:extLst>
          </p:nvPr>
        </p:nvGraphicFramePr>
        <p:xfrm>
          <a:off x="395537" y="692696"/>
          <a:ext cx="8373616" cy="6055360"/>
        </p:xfrm>
        <a:graphic>
          <a:graphicData uri="http://schemas.openxmlformats.org/drawingml/2006/table">
            <a:tbl>
              <a:tblPr firstRow="1" bandRow="1">
                <a:tableStyleId>{5C22544A-7EE6-4342-B048-85BDC9FD1C3A}</a:tableStyleId>
              </a:tblPr>
              <a:tblGrid>
                <a:gridCol w="360039"/>
                <a:gridCol w="3672409"/>
                <a:gridCol w="4341168"/>
              </a:tblGrid>
              <a:tr h="370840">
                <a:tc>
                  <a:txBody>
                    <a:bodyPr/>
                    <a:lstStyle/>
                    <a:p>
                      <a:endParaRPr lang="ru-RU" dirty="0"/>
                    </a:p>
                  </a:txBody>
                  <a:tcPr/>
                </a:tc>
                <a:tc>
                  <a:txBody>
                    <a:bodyPr/>
                    <a:lstStyle/>
                    <a:p>
                      <a:pPr algn="ctr"/>
                      <a:r>
                        <a:rPr lang="ru-RU" dirty="0" smtClean="0"/>
                        <a:t>Федерация</a:t>
                      </a:r>
                      <a:endParaRPr lang="ru-RU" dirty="0"/>
                    </a:p>
                  </a:txBody>
                  <a:tcPr/>
                </a:tc>
                <a:tc>
                  <a:txBody>
                    <a:bodyPr/>
                    <a:lstStyle/>
                    <a:p>
                      <a:pPr algn="ctr"/>
                      <a:r>
                        <a:rPr lang="ru-RU" dirty="0" smtClean="0"/>
                        <a:t>Число субъектов</a:t>
                      </a:r>
                      <a:r>
                        <a:rPr lang="ru-RU" baseline="0" dirty="0" smtClean="0"/>
                        <a:t> федерации</a:t>
                      </a:r>
                      <a:endParaRPr lang="ru-RU" dirty="0"/>
                    </a:p>
                  </a:txBody>
                  <a:tcPr/>
                </a:tc>
              </a:tr>
              <a:tr h="370840">
                <a:tc>
                  <a:txBody>
                    <a:bodyPr/>
                    <a:lstStyle/>
                    <a:p>
                      <a:r>
                        <a:rPr lang="ru-RU" sz="1600" dirty="0" smtClean="0"/>
                        <a:t>1</a:t>
                      </a:r>
                      <a:endParaRPr lang="ru-RU" sz="1600" dirty="0"/>
                    </a:p>
                  </a:txBody>
                  <a:tcPr/>
                </a:tc>
                <a:tc>
                  <a:txBody>
                    <a:bodyPr/>
                    <a:lstStyle/>
                    <a:p>
                      <a:r>
                        <a:rPr lang="ru-RU" sz="1600" dirty="0" smtClean="0"/>
                        <a:t>Российская Федерация </a:t>
                      </a:r>
                      <a:r>
                        <a:rPr lang="ru-RU" sz="1400" dirty="0" smtClean="0"/>
                        <a:t>(после присоединения Крыма к РФ в 2014 г. были образованы два новых субъекта: Республика Крым и город федерального подчинения Севастополь)</a:t>
                      </a:r>
                      <a:endParaRPr lang="ru-RU" sz="1400" dirty="0"/>
                    </a:p>
                  </a:txBody>
                  <a:tcPr/>
                </a:tc>
                <a:tc>
                  <a:txBody>
                    <a:bodyPr/>
                    <a:lstStyle/>
                    <a:p>
                      <a:r>
                        <a:rPr lang="ru-RU" sz="1600" dirty="0" smtClean="0"/>
                        <a:t>85 (46 областей, 9 краев, 22 республики, 4 автономных округа, 1 автономная область, 3 города федерального значения – Москва, Санкт-Петербург, Севастополь)</a:t>
                      </a:r>
                      <a:endParaRPr lang="ru-RU" sz="1600" dirty="0"/>
                    </a:p>
                  </a:txBody>
                  <a:tcPr/>
                </a:tc>
              </a:tr>
              <a:tr h="370840">
                <a:tc>
                  <a:txBody>
                    <a:bodyPr/>
                    <a:lstStyle/>
                    <a:p>
                      <a:endParaRPr lang="ru-RU" sz="1600" dirty="0"/>
                    </a:p>
                  </a:txBody>
                  <a:tcPr/>
                </a:tc>
                <a:tc gridSpan="2">
                  <a:txBody>
                    <a:bodyPr/>
                    <a:lstStyle/>
                    <a:p>
                      <a:pPr algn="ctr"/>
                      <a:r>
                        <a:rPr lang="ru-RU" b="1" dirty="0" smtClean="0"/>
                        <a:t>Австралия и Океания</a:t>
                      </a:r>
                      <a:endParaRPr lang="ru-RU" b="1" dirty="0"/>
                    </a:p>
                  </a:txBody>
                  <a:tcPr/>
                </a:tc>
                <a:tc hMerge="1">
                  <a:txBody>
                    <a:bodyPr/>
                    <a:lstStyle/>
                    <a:p>
                      <a:endParaRPr lang="ru-RU"/>
                    </a:p>
                  </a:txBody>
                  <a:tcPr/>
                </a:tc>
              </a:tr>
              <a:tr h="370840">
                <a:tc>
                  <a:txBody>
                    <a:bodyPr/>
                    <a:lstStyle/>
                    <a:p>
                      <a:r>
                        <a:rPr lang="ru-RU" sz="1600" dirty="0" smtClean="0"/>
                        <a:t>1</a:t>
                      </a:r>
                      <a:endParaRPr lang="ru-RU" sz="1600" dirty="0"/>
                    </a:p>
                  </a:txBody>
                  <a:tcPr/>
                </a:tc>
                <a:tc>
                  <a:txBody>
                    <a:bodyPr/>
                    <a:lstStyle/>
                    <a:p>
                      <a:r>
                        <a:rPr lang="ru-RU" sz="1600" dirty="0" smtClean="0"/>
                        <a:t>Австралийский Союз</a:t>
                      </a:r>
                      <a:endParaRPr lang="ru-RU" sz="1600" dirty="0"/>
                    </a:p>
                  </a:txBody>
                  <a:tcPr/>
                </a:tc>
                <a:tc>
                  <a:txBody>
                    <a:bodyPr/>
                    <a:lstStyle/>
                    <a:p>
                      <a:r>
                        <a:rPr lang="ru-RU" sz="1600" dirty="0" smtClean="0"/>
                        <a:t> 8 (6 штатов, 2 территории, в т.</a:t>
                      </a:r>
                      <a:r>
                        <a:rPr lang="ru-RU" sz="1600" baseline="0" dirty="0" smtClean="0"/>
                        <a:t> </a:t>
                      </a:r>
                      <a:r>
                        <a:rPr lang="ru-RU" sz="1600" dirty="0" smtClean="0"/>
                        <a:t>ч. Столичная)</a:t>
                      </a:r>
                      <a:endParaRPr lang="ru-RU" sz="1600" dirty="0"/>
                    </a:p>
                  </a:txBody>
                  <a:tcPr/>
                </a:tc>
              </a:tr>
              <a:tr h="370840">
                <a:tc>
                  <a:txBody>
                    <a:bodyPr/>
                    <a:lstStyle/>
                    <a:p>
                      <a:r>
                        <a:rPr lang="ru-RU" sz="1600" dirty="0" smtClean="0"/>
                        <a:t>2</a:t>
                      </a:r>
                      <a:endParaRPr lang="ru-RU" sz="1600" dirty="0"/>
                    </a:p>
                  </a:txBody>
                  <a:tcPr/>
                </a:tc>
                <a:tc>
                  <a:txBody>
                    <a:bodyPr/>
                    <a:lstStyle/>
                    <a:p>
                      <a:r>
                        <a:rPr lang="ru-RU" sz="1600" dirty="0" smtClean="0"/>
                        <a:t>Федеративные Штаты Микронезии</a:t>
                      </a:r>
                      <a:endParaRPr lang="ru-RU" sz="1600" dirty="0"/>
                    </a:p>
                  </a:txBody>
                  <a:tcPr/>
                </a:tc>
                <a:tc>
                  <a:txBody>
                    <a:bodyPr/>
                    <a:lstStyle/>
                    <a:p>
                      <a:r>
                        <a:rPr lang="ru-RU" sz="1600" dirty="0" smtClean="0"/>
                        <a:t>4 штата</a:t>
                      </a:r>
                      <a:endParaRPr lang="ru-RU" sz="1600" dirty="0"/>
                    </a:p>
                  </a:txBody>
                  <a:tcPr/>
                </a:tc>
              </a:tr>
              <a:tr h="370840">
                <a:tc>
                  <a:txBody>
                    <a:bodyPr/>
                    <a:lstStyle/>
                    <a:p>
                      <a:endParaRPr lang="ru-RU" sz="1600" dirty="0"/>
                    </a:p>
                  </a:txBody>
                  <a:tcPr/>
                </a:tc>
                <a:tc gridSpan="2">
                  <a:txBody>
                    <a:bodyPr/>
                    <a:lstStyle/>
                    <a:p>
                      <a:pPr algn="ctr"/>
                      <a:r>
                        <a:rPr lang="ru-RU" b="1" dirty="0" smtClean="0"/>
                        <a:t>Азия</a:t>
                      </a:r>
                      <a:endParaRPr lang="ru-RU" b="1" dirty="0"/>
                    </a:p>
                  </a:txBody>
                  <a:tcPr/>
                </a:tc>
                <a:tc hMerge="1">
                  <a:txBody>
                    <a:bodyPr/>
                    <a:lstStyle/>
                    <a:p>
                      <a:endParaRPr lang="ru-RU"/>
                    </a:p>
                  </a:txBody>
                  <a:tcPr/>
                </a:tc>
              </a:tr>
              <a:tr h="370840">
                <a:tc>
                  <a:txBody>
                    <a:bodyPr/>
                    <a:lstStyle/>
                    <a:p>
                      <a:r>
                        <a:rPr lang="ru-RU" sz="1600" dirty="0" smtClean="0"/>
                        <a:t>1</a:t>
                      </a:r>
                      <a:endParaRPr lang="ru-RU" sz="1600" dirty="0"/>
                    </a:p>
                  </a:txBody>
                  <a:tcPr/>
                </a:tc>
                <a:tc>
                  <a:txBody>
                    <a:bodyPr/>
                    <a:lstStyle/>
                    <a:p>
                      <a:r>
                        <a:rPr lang="ru-RU" sz="1600" dirty="0" smtClean="0"/>
                        <a:t>Индия</a:t>
                      </a:r>
                      <a:endParaRPr lang="ru-RU" sz="1600" dirty="0"/>
                    </a:p>
                  </a:txBody>
                  <a:tcPr/>
                </a:tc>
                <a:tc>
                  <a:txBody>
                    <a:bodyPr/>
                    <a:lstStyle/>
                    <a:p>
                      <a:r>
                        <a:rPr lang="ru-RU" sz="1600" dirty="0" smtClean="0"/>
                        <a:t>35</a:t>
                      </a:r>
                      <a:r>
                        <a:rPr lang="ru-RU" sz="1600" baseline="0" dirty="0" smtClean="0"/>
                        <a:t> (28 штатов и 7 союзных территорий)</a:t>
                      </a:r>
                      <a:endParaRPr lang="ru-RU" sz="1600" dirty="0"/>
                    </a:p>
                  </a:txBody>
                  <a:tcPr/>
                </a:tc>
              </a:tr>
              <a:tr h="370840">
                <a:tc>
                  <a:txBody>
                    <a:bodyPr/>
                    <a:lstStyle/>
                    <a:p>
                      <a:r>
                        <a:rPr lang="ru-RU" sz="1600" dirty="0" smtClean="0"/>
                        <a:t>2</a:t>
                      </a:r>
                      <a:endParaRPr lang="ru-RU" sz="1600" dirty="0"/>
                    </a:p>
                  </a:txBody>
                  <a:tcPr/>
                </a:tc>
                <a:tc>
                  <a:txBody>
                    <a:bodyPr/>
                    <a:lstStyle/>
                    <a:p>
                      <a:r>
                        <a:rPr lang="ru-RU" sz="1600" dirty="0" smtClean="0"/>
                        <a:t>Ирак</a:t>
                      </a:r>
                      <a:r>
                        <a:rPr lang="ru-RU" dirty="0" smtClean="0"/>
                        <a:t> </a:t>
                      </a:r>
                      <a:r>
                        <a:rPr lang="ru-RU" sz="1400" dirty="0" smtClean="0"/>
                        <a:t>(федеративная республика по конституции 2005 г.)</a:t>
                      </a:r>
                      <a:endParaRPr lang="ru-RU" sz="1400" dirty="0"/>
                    </a:p>
                  </a:txBody>
                  <a:tcPr/>
                </a:tc>
                <a:tc>
                  <a:txBody>
                    <a:bodyPr/>
                    <a:lstStyle/>
                    <a:p>
                      <a:r>
                        <a:rPr lang="ru-RU" sz="1600" dirty="0" smtClean="0"/>
                        <a:t>19 (18 </a:t>
                      </a:r>
                      <a:r>
                        <a:rPr lang="ru-RU" sz="1600" dirty="0" err="1" smtClean="0"/>
                        <a:t>мухафаз</a:t>
                      </a:r>
                      <a:r>
                        <a:rPr lang="ru-RU" sz="1600" dirty="0" smtClean="0"/>
                        <a:t>, 1 регион)</a:t>
                      </a:r>
                      <a:endParaRPr lang="ru-RU" sz="1600" dirty="0"/>
                    </a:p>
                  </a:txBody>
                  <a:tcPr/>
                </a:tc>
              </a:tr>
              <a:tr h="370840">
                <a:tc>
                  <a:txBody>
                    <a:bodyPr/>
                    <a:lstStyle/>
                    <a:p>
                      <a:r>
                        <a:rPr lang="ru-RU" sz="1600" dirty="0" smtClean="0"/>
                        <a:t>3</a:t>
                      </a:r>
                      <a:endParaRPr lang="ru-RU" sz="1600" dirty="0"/>
                    </a:p>
                  </a:txBody>
                  <a:tcPr/>
                </a:tc>
                <a:tc>
                  <a:txBody>
                    <a:bodyPr/>
                    <a:lstStyle/>
                    <a:p>
                      <a:r>
                        <a:rPr lang="ru-RU" sz="1600" dirty="0" smtClean="0"/>
                        <a:t>Малайзия</a:t>
                      </a:r>
                      <a:endParaRPr lang="ru-RU" sz="1600" dirty="0"/>
                    </a:p>
                  </a:txBody>
                  <a:tcPr/>
                </a:tc>
                <a:tc>
                  <a:txBody>
                    <a:bodyPr/>
                    <a:lstStyle/>
                    <a:p>
                      <a:r>
                        <a:rPr lang="ru-RU" sz="1600" dirty="0" smtClean="0"/>
                        <a:t>16 (13 штатов и 3 федеральные территории)</a:t>
                      </a:r>
                      <a:endParaRPr lang="ru-RU" sz="1600" dirty="0"/>
                    </a:p>
                  </a:txBody>
                  <a:tcPr/>
                </a:tc>
              </a:tr>
              <a:tr h="370840">
                <a:tc>
                  <a:txBody>
                    <a:bodyPr/>
                    <a:lstStyle/>
                    <a:p>
                      <a:r>
                        <a:rPr lang="ru-RU" sz="1600" dirty="0" smtClean="0"/>
                        <a:t>4</a:t>
                      </a:r>
                      <a:endParaRPr lang="ru-RU" sz="1600" dirty="0"/>
                    </a:p>
                  </a:txBody>
                  <a:tcPr/>
                </a:tc>
                <a:tc>
                  <a:txBody>
                    <a:bodyPr/>
                    <a:lstStyle/>
                    <a:p>
                      <a:r>
                        <a:rPr lang="ru-RU" sz="1600" dirty="0" smtClean="0"/>
                        <a:t>Мьянма</a:t>
                      </a:r>
                      <a:endParaRPr lang="ru-RU" sz="1600" dirty="0"/>
                    </a:p>
                  </a:txBody>
                  <a:tcPr/>
                </a:tc>
                <a:tc>
                  <a:txBody>
                    <a:bodyPr/>
                    <a:lstStyle/>
                    <a:p>
                      <a:r>
                        <a:rPr lang="ru-RU" sz="1600" dirty="0" smtClean="0"/>
                        <a:t>14 (7 штатов и 7 административных территорий)</a:t>
                      </a:r>
                      <a:endParaRPr lang="ru-RU" sz="1600" dirty="0"/>
                    </a:p>
                  </a:txBody>
                  <a:tcPr/>
                </a:tc>
              </a:tr>
              <a:tr h="370840">
                <a:tc>
                  <a:txBody>
                    <a:bodyPr/>
                    <a:lstStyle/>
                    <a:p>
                      <a:r>
                        <a:rPr lang="ru-RU" sz="1600" dirty="0" smtClean="0"/>
                        <a:t>5</a:t>
                      </a:r>
                      <a:endParaRPr lang="ru-RU" sz="1600" dirty="0"/>
                    </a:p>
                  </a:txBody>
                  <a:tcPr/>
                </a:tc>
                <a:tc>
                  <a:txBody>
                    <a:bodyPr/>
                    <a:lstStyle/>
                    <a:p>
                      <a:r>
                        <a:rPr lang="ru-RU" sz="1600" dirty="0" smtClean="0"/>
                        <a:t>Непал</a:t>
                      </a:r>
                      <a:endParaRPr lang="ru-RU" sz="1600" dirty="0"/>
                    </a:p>
                  </a:txBody>
                  <a:tcPr/>
                </a:tc>
                <a:tc>
                  <a:txBody>
                    <a:bodyPr/>
                    <a:lstStyle/>
                    <a:p>
                      <a:r>
                        <a:rPr lang="ru-RU" sz="1600" dirty="0" smtClean="0"/>
                        <a:t>14 зон</a:t>
                      </a:r>
                      <a:endParaRPr lang="ru-RU" sz="1600" dirty="0"/>
                    </a:p>
                  </a:txBody>
                  <a:tcPr/>
                </a:tc>
              </a:tr>
              <a:tr h="370840">
                <a:tc>
                  <a:txBody>
                    <a:bodyPr/>
                    <a:lstStyle/>
                    <a:p>
                      <a:r>
                        <a:rPr lang="ru-RU" sz="1600" dirty="0" smtClean="0"/>
                        <a:t>6</a:t>
                      </a:r>
                      <a:endParaRPr lang="ru-RU" sz="1600" dirty="0"/>
                    </a:p>
                  </a:txBody>
                  <a:tcPr/>
                </a:tc>
                <a:tc>
                  <a:txBody>
                    <a:bodyPr/>
                    <a:lstStyle/>
                    <a:p>
                      <a:r>
                        <a:rPr lang="ru-RU" sz="1600" dirty="0" smtClean="0"/>
                        <a:t>ОАЭ</a:t>
                      </a:r>
                      <a:endParaRPr lang="ru-RU" sz="1600" dirty="0"/>
                    </a:p>
                  </a:txBody>
                  <a:tcPr/>
                </a:tc>
                <a:tc>
                  <a:txBody>
                    <a:bodyPr/>
                    <a:lstStyle/>
                    <a:p>
                      <a:r>
                        <a:rPr lang="ru-RU" sz="1600" dirty="0" smtClean="0"/>
                        <a:t>7 эмиратов</a:t>
                      </a:r>
                      <a:endParaRPr lang="ru-RU" sz="1600" dirty="0"/>
                    </a:p>
                  </a:txBody>
                  <a:tcPr/>
                </a:tc>
              </a:tr>
              <a:tr h="370840">
                <a:tc>
                  <a:txBody>
                    <a:bodyPr/>
                    <a:lstStyle/>
                    <a:p>
                      <a:r>
                        <a:rPr lang="ru-RU" sz="1600" dirty="0" smtClean="0"/>
                        <a:t>7</a:t>
                      </a:r>
                      <a:endParaRPr lang="ru-RU" sz="1600" dirty="0"/>
                    </a:p>
                  </a:txBody>
                  <a:tcPr/>
                </a:tc>
                <a:tc>
                  <a:txBody>
                    <a:bodyPr/>
                    <a:lstStyle/>
                    <a:p>
                      <a:r>
                        <a:rPr lang="ru-RU" sz="1600" dirty="0" smtClean="0"/>
                        <a:t>Пакистан </a:t>
                      </a:r>
                      <a:endParaRPr lang="ru-RU" sz="1600" dirty="0"/>
                    </a:p>
                  </a:txBody>
                  <a:tcPr/>
                </a:tc>
                <a:tc>
                  <a:txBody>
                    <a:bodyPr/>
                    <a:lstStyle/>
                    <a:p>
                      <a:r>
                        <a:rPr lang="ru-RU" sz="1600" dirty="0" smtClean="0"/>
                        <a:t>6 (4 провинции, 2 территории, в т. ч. Столичная)</a:t>
                      </a:r>
                      <a:endParaRPr lang="ru-RU" sz="1600" dirty="0"/>
                    </a:p>
                  </a:txBody>
                  <a:tcPr/>
                </a:tc>
              </a:tr>
            </a:tbl>
          </a:graphicData>
        </a:graphic>
      </p:graphicFrame>
    </p:spTree>
    <p:extLst>
      <p:ext uri="{BB962C8B-B14F-4D97-AF65-F5344CB8AC3E}">
        <p14:creationId xmlns:p14="http://schemas.microsoft.com/office/powerpoint/2010/main" xmlns="" val="1611150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4624"/>
            <a:ext cx="9144000" cy="634082"/>
          </a:xfrm>
        </p:spPr>
        <p:txBody>
          <a:bodyPr>
            <a:noAutofit/>
          </a:bodyPr>
          <a:lstStyle/>
          <a:p>
            <a:r>
              <a:rPr lang="ru-RU" sz="2800" b="1" dirty="0" smtClean="0"/>
              <a:t>§ 1. Каковы основные черты независимых государств?</a:t>
            </a:r>
            <a:endParaRPr lang="ru-RU" sz="2800" dirty="0"/>
          </a:p>
        </p:txBody>
      </p:sp>
      <p:pic>
        <p:nvPicPr>
          <p:cNvPr id="2050" name="Picture 2" descr="E:\HumanGeo\data\objects\02-1-1\2101-_converted.png">
            <a:hlinkClick r:id="rId2" tooltip="Увеличить картинку"/>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47664" y="802603"/>
            <a:ext cx="6192688" cy="586675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799710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xmlns="" val="694887688"/>
              </p:ext>
            </p:extLst>
          </p:nvPr>
        </p:nvGraphicFramePr>
        <p:xfrm>
          <a:off x="467544" y="476672"/>
          <a:ext cx="8229600" cy="6096000"/>
        </p:xfrm>
        <a:graphic>
          <a:graphicData uri="http://schemas.openxmlformats.org/drawingml/2006/table">
            <a:tbl>
              <a:tblPr firstRow="1" bandRow="1">
                <a:tableStyleId>{5C22544A-7EE6-4342-B048-85BDC9FD1C3A}</a:tableStyleId>
              </a:tblPr>
              <a:tblGrid>
                <a:gridCol w="359271"/>
                <a:gridCol w="2088232"/>
                <a:gridCol w="5782097"/>
              </a:tblGrid>
              <a:tr h="0">
                <a:tc>
                  <a:txBody>
                    <a:bodyPr/>
                    <a:lstStyle/>
                    <a:p>
                      <a:endParaRPr lang="ru-RU" sz="1800" dirty="0"/>
                    </a:p>
                  </a:txBody>
                  <a:tcPr/>
                </a:tc>
                <a:tc>
                  <a:txBody>
                    <a:bodyPr/>
                    <a:lstStyle/>
                    <a:p>
                      <a:pPr algn="ctr"/>
                      <a:r>
                        <a:rPr lang="ru-RU" sz="1800" dirty="0" smtClean="0"/>
                        <a:t>Федерация</a:t>
                      </a:r>
                      <a:endParaRPr lang="ru-RU" sz="1800" dirty="0"/>
                    </a:p>
                  </a:txBody>
                  <a:tcPr/>
                </a:tc>
                <a:tc>
                  <a:txBody>
                    <a:bodyPr/>
                    <a:lstStyle/>
                    <a:p>
                      <a:pPr algn="ctr"/>
                      <a:r>
                        <a:rPr lang="ru-RU" sz="1800" dirty="0" smtClean="0"/>
                        <a:t>Число субъектов федерации</a:t>
                      </a:r>
                      <a:endParaRPr lang="ru-RU" sz="1800" dirty="0"/>
                    </a:p>
                  </a:txBody>
                  <a:tcPr/>
                </a:tc>
              </a:tr>
              <a:tr h="370840">
                <a:tc>
                  <a:txBody>
                    <a:bodyPr/>
                    <a:lstStyle/>
                    <a:p>
                      <a:endParaRPr lang="ru-RU" sz="1800"/>
                    </a:p>
                  </a:txBody>
                  <a:tcPr/>
                </a:tc>
                <a:tc gridSpan="2">
                  <a:txBody>
                    <a:bodyPr/>
                    <a:lstStyle/>
                    <a:p>
                      <a:pPr algn="ctr"/>
                      <a:r>
                        <a:rPr lang="ru-RU" sz="1800" b="1" dirty="0" smtClean="0"/>
                        <a:t>Америка</a:t>
                      </a:r>
                      <a:endParaRPr lang="ru-RU" sz="1800" b="1" dirty="0"/>
                    </a:p>
                  </a:txBody>
                  <a:tcPr/>
                </a:tc>
                <a:tc hMerge="1">
                  <a:txBody>
                    <a:bodyPr/>
                    <a:lstStyle/>
                    <a:p>
                      <a:endParaRPr lang="ru-RU"/>
                    </a:p>
                  </a:txBody>
                  <a:tcPr/>
                </a:tc>
              </a:tr>
              <a:tr h="370840">
                <a:tc>
                  <a:txBody>
                    <a:bodyPr/>
                    <a:lstStyle/>
                    <a:p>
                      <a:r>
                        <a:rPr lang="ru-RU" sz="1800" dirty="0" smtClean="0"/>
                        <a:t>1</a:t>
                      </a:r>
                      <a:endParaRPr lang="ru-RU" sz="1800" dirty="0"/>
                    </a:p>
                  </a:txBody>
                  <a:tcPr/>
                </a:tc>
                <a:tc>
                  <a:txBody>
                    <a:bodyPr/>
                    <a:lstStyle/>
                    <a:p>
                      <a:r>
                        <a:rPr lang="ru-RU" sz="1800" dirty="0" smtClean="0"/>
                        <a:t>Аргентина</a:t>
                      </a:r>
                      <a:endParaRPr lang="ru-RU" sz="1800" dirty="0"/>
                    </a:p>
                  </a:txBody>
                  <a:tcPr/>
                </a:tc>
                <a:tc>
                  <a:txBody>
                    <a:bodyPr/>
                    <a:lstStyle/>
                    <a:p>
                      <a:r>
                        <a:rPr lang="ru-RU" sz="1800" dirty="0" smtClean="0"/>
                        <a:t>24 (23 провинции, 1 федеральный округ – Буэнос-Айрес)</a:t>
                      </a:r>
                      <a:endParaRPr lang="ru-RU" sz="1800" dirty="0"/>
                    </a:p>
                  </a:txBody>
                  <a:tcPr/>
                </a:tc>
              </a:tr>
              <a:tr h="370840">
                <a:tc>
                  <a:txBody>
                    <a:bodyPr/>
                    <a:lstStyle/>
                    <a:p>
                      <a:r>
                        <a:rPr lang="ru-RU" sz="1800" dirty="0" smtClean="0"/>
                        <a:t>2</a:t>
                      </a:r>
                      <a:endParaRPr lang="ru-RU" sz="1800" dirty="0"/>
                    </a:p>
                  </a:txBody>
                  <a:tcPr/>
                </a:tc>
                <a:tc>
                  <a:txBody>
                    <a:bodyPr/>
                    <a:lstStyle/>
                    <a:p>
                      <a:r>
                        <a:rPr lang="ru-RU" sz="1800" dirty="0" smtClean="0"/>
                        <a:t>Бразилия</a:t>
                      </a:r>
                      <a:endParaRPr lang="ru-RU" sz="1800" dirty="0"/>
                    </a:p>
                  </a:txBody>
                  <a:tcPr/>
                </a:tc>
                <a:tc>
                  <a:txBody>
                    <a:bodyPr/>
                    <a:lstStyle/>
                    <a:p>
                      <a:r>
                        <a:rPr lang="ru-RU" dirty="0" smtClean="0"/>
                        <a:t>27 (26 штатов, 1 федеральный округ)</a:t>
                      </a:r>
                      <a:endParaRPr lang="ru-RU" dirty="0"/>
                    </a:p>
                  </a:txBody>
                  <a:tcPr/>
                </a:tc>
              </a:tr>
              <a:tr h="370840">
                <a:tc>
                  <a:txBody>
                    <a:bodyPr/>
                    <a:lstStyle/>
                    <a:p>
                      <a:r>
                        <a:rPr lang="ru-RU" sz="1800" dirty="0" smtClean="0"/>
                        <a:t>3</a:t>
                      </a:r>
                      <a:endParaRPr lang="ru-RU" sz="1800" dirty="0"/>
                    </a:p>
                  </a:txBody>
                  <a:tcPr/>
                </a:tc>
                <a:tc>
                  <a:txBody>
                    <a:bodyPr/>
                    <a:lstStyle/>
                    <a:p>
                      <a:r>
                        <a:rPr lang="ru-RU" sz="1800" dirty="0" smtClean="0"/>
                        <a:t>Венесуэла</a:t>
                      </a:r>
                      <a:endParaRPr lang="ru-RU" sz="1800" dirty="0"/>
                    </a:p>
                  </a:txBody>
                  <a:tcPr/>
                </a:tc>
                <a:tc>
                  <a:txBody>
                    <a:bodyPr/>
                    <a:lstStyle/>
                    <a:p>
                      <a:r>
                        <a:rPr lang="ru-RU" dirty="0" smtClean="0"/>
                        <a:t>25 (23 штата, 1 федеральный округ, 1 территория</a:t>
                      </a:r>
                      <a:r>
                        <a:rPr lang="ru-RU" baseline="0" dirty="0" smtClean="0"/>
                        <a:t> федерального подчинения, состоящая из 72 островов)</a:t>
                      </a:r>
                      <a:endParaRPr lang="ru-RU" dirty="0"/>
                    </a:p>
                  </a:txBody>
                  <a:tcPr/>
                </a:tc>
              </a:tr>
              <a:tr h="370840">
                <a:tc>
                  <a:txBody>
                    <a:bodyPr/>
                    <a:lstStyle/>
                    <a:p>
                      <a:r>
                        <a:rPr lang="ru-RU" sz="1800" dirty="0" smtClean="0"/>
                        <a:t>4</a:t>
                      </a:r>
                      <a:endParaRPr lang="ru-RU" sz="1800" dirty="0"/>
                    </a:p>
                  </a:txBody>
                  <a:tcPr/>
                </a:tc>
                <a:tc>
                  <a:txBody>
                    <a:bodyPr/>
                    <a:lstStyle/>
                    <a:p>
                      <a:r>
                        <a:rPr lang="ru-RU" sz="1800" dirty="0" smtClean="0"/>
                        <a:t>Канада</a:t>
                      </a:r>
                      <a:endParaRPr lang="ru-RU" sz="1800" dirty="0"/>
                    </a:p>
                  </a:txBody>
                  <a:tcPr/>
                </a:tc>
                <a:tc>
                  <a:txBody>
                    <a:bodyPr/>
                    <a:lstStyle/>
                    <a:p>
                      <a:r>
                        <a:rPr lang="ru-RU" dirty="0" smtClean="0"/>
                        <a:t>13 (10 провинций и 3 территории)</a:t>
                      </a:r>
                      <a:endParaRPr lang="ru-RU" dirty="0"/>
                    </a:p>
                  </a:txBody>
                  <a:tcPr/>
                </a:tc>
              </a:tr>
              <a:tr h="370840">
                <a:tc>
                  <a:txBody>
                    <a:bodyPr/>
                    <a:lstStyle/>
                    <a:p>
                      <a:r>
                        <a:rPr lang="ru-RU" sz="1800" dirty="0" smtClean="0"/>
                        <a:t>5</a:t>
                      </a:r>
                      <a:endParaRPr lang="ru-RU" sz="1800" dirty="0"/>
                    </a:p>
                  </a:txBody>
                  <a:tcPr/>
                </a:tc>
                <a:tc>
                  <a:txBody>
                    <a:bodyPr/>
                    <a:lstStyle/>
                    <a:p>
                      <a:r>
                        <a:rPr lang="ru-RU" sz="1800" dirty="0" smtClean="0"/>
                        <a:t>Мексика</a:t>
                      </a:r>
                      <a:endParaRPr lang="ru-RU" sz="1800" dirty="0"/>
                    </a:p>
                  </a:txBody>
                  <a:tcPr/>
                </a:tc>
                <a:tc>
                  <a:txBody>
                    <a:bodyPr/>
                    <a:lstStyle/>
                    <a:p>
                      <a:r>
                        <a:rPr lang="ru-RU" dirty="0" smtClean="0"/>
                        <a:t>32 (31 штат, 1 федеральный округ)</a:t>
                      </a:r>
                      <a:endParaRPr lang="ru-RU" dirty="0"/>
                    </a:p>
                  </a:txBody>
                  <a:tcPr/>
                </a:tc>
              </a:tr>
              <a:tr h="370840">
                <a:tc>
                  <a:txBody>
                    <a:bodyPr/>
                    <a:lstStyle/>
                    <a:p>
                      <a:r>
                        <a:rPr lang="ru-RU" sz="1800" dirty="0" smtClean="0"/>
                        <a:t>6</a:t>
                      </a:r>
                      <a:endParaRPr lang="ru-RU" sz="1800" dirty="0"/>
                    </a:p>
                  </a:txBody>
                  <a:tcPr/>
                </a:tc>
                <a:tc>
                  <a:txBody>
                    <a:bodyPr/>
                    <a:lstStyle/>
                    <a:p>
                      <a:r>
                        <a:rPr lang="ru-RU" sz="1800" dirty="0" err="1" smtClean="0"/>
                        <a:t>Сент</a:t>
                      </a:r>
                      <a:r>
                        <a:rPr lang="ru-RU" sz="1800" dirty="0" smtClean="0"/>
                        <a:t>-Китс и Невис</a:t>
                      </a:r>
                      <a:endParaRPr lang="ru-RU" sz="1800" dirty="0"/>
                    </a:p>
                  </a:txBody>
                  <a:tcPr/>
                </a:tc>
                <a:tc>
                  <a:txBody>
                    <a:bodyPr/>
                    <a:lstStyle/>
                    <a:p>
                      <a:r>
                        <a:rPr lang="ru-RU" dirty="0" smtClean="0"/>
                        <a:t>2 штата</a:t>
                      </a:r>
                      <a:endParaRPr lang="ru-RU" dirty="0"/>
                    </a:p>
                  </a:txBody>
                  <a:tcPr/>
                </a:tc>
              </a:tr>
              <a:tr h="370840">
                <a:tc>
                  <a:txBody>
                    <a:bodyPr/>
                    <a:lstStyle/>
                    <a:p>
                      <a:r>
                        <a:rPr lang="ru-RU" sz="1800" dirty="0" smtClean="0"/>
                        <a:t>7</a:t>
                      </a:r>
                      <a:endParaRPr lang="ru-RU" sz="1800" dirty="0"/>
                    </a:p>
                  </a:txBody>
                  <a:tcPr/>
                </a:tc>
                <a:tc>
                  <a:txBody>
                    <a:bodyPr/>
                    <a:lstStyle/>
                    <a:p>
                      <a:r>
                        <a:rPr lang="ru-RU" sz="1800" dirty="0" smtClean="0"/>
                        <a:t>США</a:t>
                      </a:r>
                      <a:endParaRPr lang="ru-RU" sz="1800" dirty="0"/>
                    </a:p>
                  </a:txBody>
                  <a:tcPr/>
                </a:tc>
                <a:tc>
                  <a:txBody>
                    <a:bodyPr/>
                    <a:lstStyle/>
                    <a:p>
                      <a:r>
                        <a:rPr lang="ru-RU" dirty="0" smtClean="0"/>
                        <a:t>51 (50 штатов и 1 федеральный округ)</a:t>
                      </a:r>
                      <a:endParaRPr lang="ru-RU" dirty="0"/>
                    </a:p>
                  </a:txBody>
                  <a:tcPr/>
                </a:tc>
              </a:tr>
              <a:tr h="370840">
                <a:tc>
                  <a:txBody>
                    <a:bodyPr/>
                    <a:lstStyle/>
                    <a:p>
                      <a:endParaRPr lang="ru-RU" sz="1800" dirty="0"/>
                    </a:p>
                  </a:txBody>
                  <a:tcPr/>
                </a:tc>
                <a:tc gridSpan="2">
                  <a:txBody>
                    <a:bodyPr/>
                    <a:lstStyle/>
                    <a:p>
                      <a:pPr algn="ctr"/>
                      <a:r>
                        <a:rPr lang="ru-RU" sz="1800" b="1" dirty="0" smtClean="0"/>
                        <a:t>Европа</a:t>
                      </a:r>
                      <a:endParaRPr lang="ru-RU" sz="1800" b="1" dirty="0"/>
                    </a:p>
                  </a:txBody>
                  <a:tcPr/>
                </a:tc>
                <a:tc hMerge="1">
                  <a:txBody>
                    <a:bodyPr/>
                    <a:lstStyle/>
                    <a:p>
                      <a:endParaRPr lang="ru-RU"/>
                    </a:p>
                  </a:txBody>
                  <a:tcPr/>
                </a:tc>
              </a:tr>
              <a:tr h="370840">
                <a:tc>
                  <a:txBody>
                    <a:bodyPr/>
                    <a:lstStyle/>
                    <a:p>
                      <a:r>
                        <a:rPr lang="ru-RU" sz="1800" dirty="0" smtClean="0"/>
                        <a:t>1</a:t>
                      </a:r>
                      <a:endParaRPr lang="ru-RU" sz="1800" dirty="0"/>
                    </a:p>
                  </a:txBody>
                  <a:tcPr/>
                </a:tc>
                <a:tc>
                  <a:txBody>
                    <a:bodyPr/>
                    <a:lstStyle/>
                    <a:p>
                      <a:r>
                        <a:rPr lang="ru-RU" sz="1800" dirty="0" smtClean="0"/>
                        <a:t>Австрия</a:t>
                      </a:r>
                      <a:endParaRPr lang="ru-RU" sz="1800" dirty="0"/>
                    </a:p>
                  </a:txBody>
                  <a:tcPr/>
                </a:tc>
                <a:tc>
                  <a:txBody>
                    <a:bodyPr/>
                    <a:lstStyle/>
                    <a:p>
                      <a:r>
                        <a:rPr lang="ru-RU" dirty="0" smtClean="0"/>
                        <a:t>9 федеральных кантонов</a:t>
                      </a:r>
                      <a:endParaRPr lang="ru-RU" dirty="0"/>
                    </a:p>
                  </a:txBody>
                  <a:tcPr/>
                </a:tc>
              </a:tr>
              <a:tr h="370840">
                <a:tc>
                  <a:txBody>
                    <a:bodyPr/>
                    <a:lstStyle/>
                    <a:p>
                      <a:r>
                        <a:rPr lang="ru-RU" sz="1800" dirty="0" smtClean="0"/>
                        <a:t>2</a:t>
                      </a:r>
                      <a:endParaRPr lang="ru-RU" sz="1800" dirty="0"/>
                    </a:p>
                  </a:txBody>
                  <a:tcPr/>
                </a:tc>
                <a:tc>
                  <a:txBody>
                    <a:bodyPr/>
                    <a:lstStyle/>
                    <a:p>
                      <a:r>
                        <a:rPr lang="ru-RU" sz="1800" dirty="0" smtClean="0"/>
                        <a:t>Бельгия</a:t>
                      </a:r>
                      <a:endParaRPr lang="ru-RU" sz="1800" dirty="0"/>
                    </a:p>
                  </a:txBody>
                  <a:tcPr/>
                </a:tc>
                <a:tc>
                  <a:txBody>
                    <a:bodyPr/>
                    <a:lstStyle/>
                    <a:p>
                      <a:r>
                        <a:rPr lang="ru-RU" dirty="0" smtClean="0"/>
                        <a:t>3 (Фландрия и </a:t>
                      </a:r>
                      <a:r>
                        <a:rPr lang="ru-RU" dirty="0" err="1" smtClean="0"/>
                        <a:t>Валлония</a:t>
                      </a:r>
                      <a:r>
                        <a:rPr lang="ru-RU" dirty="0" smtClean="0"/>
                        <a:t>, столичный регион Брюсселя)</a:t>
                      </a:r>
                      <a:endParaRPr lang="ru-RU" dirty="0"/>
                    </a:p>
                  </a:txBody>
                  <a:tcPr/>
                </a:tc>
              </a:tr>
              <a:tr h="370840">
                <a:tc>
                  <a:txBody>
                    <a:bodyPr/>
                    <a:lstStyle/>
                    <a:p>
                      <a:r>
                        <a:rPr lang="ru-RU" sz="1800" dirty="0" smtClean="0"/>
                        <a:t>3</a:t>
                      </a:r>
                      <a:endParaRPr lang="ru-RU" sz="1800" dirty="0"/>
                    </a:p>
                  </a:txBody>
                  <a:tcPr/>
                </a:tc>
                <a:tc>
                  <a:txBody>
                    <a:bodyPr/>
                    <a:lstStyle/>
                    <a:p>
                      <a:r>
                        <a:rPr lang="ru-RU" sz="1800" dirty="0" smtClean="0"/>
                        <a:t>Босния и Герцеговина</a:t>
                      </a:r>
                      <a:endParaRPr lang="ru-RU" sz="1800" dirty="0"/>
                    </a:p>
                  </a:txBody>
                  <a:tcPr/>
                </a:tc>
                <a:tc>
                  <a:txBody>
                    <a:bodyPr/>
                    <a:lstStyle/>
                    <a:p>
                      <a:r>
                        <a:rPr lang="ru-RU" dirty="0" smtClean="0"/>
                        <a:t>26 (20 кантонов и 6 полукантонов)</a:t>
                      </a:r>
                      <a:endParaRPr lang="ru-RU" dirty="0"/>
                    </a:p>
                  </a:txBody>
                  <a:tcPr/>
                </a:tc>
              </a:tr>
              <a:tr h="370840">
                <a:tc>
                  <a:txBody>
                    <a:bodyPr/>
                    <a:lstStyle/>
                    <a:p>
                      <a:r>
                        <a:rPr lang="ru-RU" sz="1800" dirty="0" smtClean="0"/>
                        <a:t>4</a:t>
                      </a:r>
                      <a:endParaRPr lang="ru-RU" sz="1800" dirty="0"/>
                    </a:p>
                  </a:txBody>
                  <a:tcPr/>
                </a:tc>
                <a:tc>
                  <a:txBody>
                    <a:bodyPr/>
                    <a:lstStyle/>
                    <a:p>
                      <a:r>
                        <a:rPr lang="ru-RU" sz="1800" dirty="0" smtClean="0"/>
                        <a:t>Швейцария</a:t>
                      </a:r>
                      <a:endParaRPr lang="ru-RU" sz="1800" dirty="0"/>
                    </a:p>
                  </a:txBody>
                  <a:tcPr/>
                </a:tc>
                <a:tc>
                  <a:txBody>
                    <a:bodyPr/>
                    <a:lstStyle/>
                    <a:p>
                      <a:r>
                        <a:rPr lang="ru-RU" dirty="0" smtClean="0"/>
                        <a:t>2 республики</a:t>
                      </a:r>
                      <a:endParaRPr lang="ru-RU" dirty="0"/>
                    </a:p>
                  </a:txBody>
                  <a:tcPr/>
                </a:tc>
              </a:tr>
              <a:tr h="370840">
                <a:tc>
                  <a:txBody>
                    <a:bodyPr/>
                    <a:lstStyle/>
                    <a:p>
                      <a:r>
                        <a:rPr lang="ru-RU" sz="1800" dirty="0" smtClean="0"/>
                        <a:t>5</a:t>
                      </a:r>
                      <a:endParaRPr lang="ru-RU" sz="1800" dirty="0"/>
                    </a:p>
                  </a:txBody>
                  <a:tcPr/>
                </a:tc>
                <a:tc>
                  <a:txBody>
                    <a:bodyPr/>
                    <a:lstStyle/>
                    <a:p>
                      <a:r>
                        <a:rPr lang="ru-RU" sz="1800" dirty="0" smtClean="0"/>
                        <a:t>ФРГ</a:t>
                      </a:r>
                      <a:endParaRPr lang="ru-RU" sz="1800" dirty="0"/>
                    </a:p>
                  </a:txBody>
                  <a:tcPr/>
                </a:tc>
                <a:tc>
                  <a:txBody>
                    <a:bodyPr/>
                    <a:lstStyle/>
                    <a:p>
                      <a:r>
                        <a:rPr lang="ru-RU" dirty="0" smtClean="0"/>
                        <a:t>16 земель</a:t>
                      </a:r>
                      <a:endParaRPr lang="ru-RU" dirty="0"/>
                    </a:p>
                  </a:txBody>
                  <a:tcPr/>
                </a:tc>
              </a:tr>
            </a:tbl>
          </a:graphicData>
        </a:graphic>
      </p:graphicFrame>
    </p:spTree>
    <p:extLst>
      <p:ext uri="{BB962C8B-B14F-4D97-AF65-F5344CB8AC3E}">
        <p14:creationId xmlns:p14="http://schemas.microsoft.com/office/powerpoint/2010/main" xmlns="" val="4265596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xmlns="" val="1198099821"/>
              </p:ext>
            </p:extLst>
          </p:nvPr>
        </p:nvGraphicFramePr>
        <p:xfrm>
          <a:off x="485397" y="188640"/>
          <a:ext cx="8229600" cy="2865120"/>
        </p:xfrm>
        <a:graphic>
          <a:graphicData uri="http://schemas.openxmlformats.org/drawingml/2006/table">
            <a:tbl>
              <a:tblPr firstRow="1" bandRow="1">
                <a:tableStyleId>{5C22544A-7EE6-4342-B048-85BDC9FD1C3A}</a:tableStyleId>
              </a:tblPr>
              <a:tblGrid>
                <a:gridCol w="370384"/>
                <a:gridCol w="2304256"/>
                <a:gridCol w="5554960"/>
              </a:tblGrid>
              <a:tr h="370840">
                <a:tc>
                  <a:txBody>
                    <a:bodyPr/>
                    <a:lstStyle/>
                    <a:p>
                      <a:endParaRPr lang="ru-RU" dirty="0"/>
                    </a:p>
                  </a:txBody>
                  <a:tcPr/>
                </a:tc>
                <a:tc>
                  <a:txBody>
                    <a:bodyPr/>
                    <a:lstStyle/>
                    <a:p>
                      <a:pPr algn="ctr"/>
                      <a:r>
                        <a:rPr lang="ru-RU" dirty="0" smtClean="0"/>
                        <a:t>Федерация</a:t>
                      </a:r>
                      <a:endParaRPr lang="ru-RU" dirty="0"/>
                    </a:p>
                  </a:txBody>
                  <a:tcPr/>
                </a:tc>
                <a:tc>
                  <a:txBody>
                    <a:bodyPr/>
                    <a:lstStyle/>
                    <a:p>
                      <a:pPr algn="ctr"/>
                      <a:r>
                        <a:rPr lang="ru-RU" dirty="0" smtClean="0"/>
                        <a:t>Число субъектов федерации</a:t>
                      </a:r>
                      <a:endParaRPr lang="ru-RU" dirty="0"/>
                    </a:p>
                  </a:txBody>
                  <a:tcPr/>
                </a:tc>
              </a:tr>
              <a:tr h="370840">
                <a:tc>
                  <a:txBody>
                    <a:bodyPr/>
                    <a:lstStyle/>
                    <a:p>
                      <a:pPr algn="ctr"/>
                      <a:endParaRPr lang="ru-RU" b="1" dirty="0"/>
                    </a:p>
                  </a:txBody>
                  <a:tcPr/>
                </a:tc>
                <a:tc gridSpan="2">
                  <a:txBody>
                    <a:bodyPr/>
                    <a:lstStyle/>
                    <a:p>
                      <a:pPr algn="ctr"/>
                      <a:r>
                        <a:rPr lang="ru-RU" b="1" dirty="0" smtClean="0"/>
                        <a:t>Африка</a:t>
                      </a:r>
                      <a:endParaRPr lang="ru-RU" b="1" dirty="0"/>
                    </a:p>
                  </a:txBody>
                  <a:tcPr/>
                </a:tc>
                <a:tc hMerge="1">
                  <a:txBody>
                    <a:bodyPr/>
                    <a:lstStyle/>
                    <a:p>
                      <a:endParaRPr lang="ru-RU"/>
                    </a:p>
                  </a:txBody>
                  <a:tcPr/>
                </a:tc>
              </a:tr>
              <a:tr h="370840">
                <a:tc>
                  <a:txBody>
                    <a:bodyPr/>
                    <a:lstStyle/>
                    <a:p>
                      <a:r>
                        <a:rPr lang="ru-RU" dirty="0" smtClean="0"/>
                        <a:t>1</a:t>
                      </a:r>
                      <a:endParaRPr lang="ru-RU" dirty="0"/>
                    </a:p>
                  </a:txBody>
                  <a:tcPr/>
                </a:tc>
                <a:tc>
                  <a:txBody>
                    <a:bodyPr/>
                    <a:lstStyle/>
                    <a:p>
                      <a:r>
                        <a:rPr lang="ru-RU" dirty="0" smtClean="0"/>
                        <a:t>Коморские острова</a:t>
                      </a:r>
                      <a:endParaRPr lang="ru-RU" dirty="0"/>
                    </a:p>
                  </a:txBody>
                  <a:tcPr/>
                </a:tc>
                <a:tc>
                  <a:txBody>
                    <a:bodyPr/>
                    <a:lstStyle/>
                    <a:p>
                      <a:r>
                        <a:rPr lang="ru-RU" dirty="0" smtClean="0"/>
                        <a:t>3</a:t>
                      </a:r>
                      <a:r>
                        <a:rPr lang="ru-RU" baseline="0" dirty="0" smtClean="0"/>
                        <a:t> острова (4 муниципалитета)</a:t>
                      </a:r>
                      <a:endParaRPr lang="ru-RU" dirty="0"/>
                    </a:p>
                  </a:txBody>
                  <a:tcPr/>
                </a:tc>
              </a:tr>
              <a:tr h="370840">
                <a:tc>
                  <a:txBody>
                    <a:bodyPr/>
                    <a:lstStyle/>
                    <a:p>
                      <a:r>
                        <a:rPr lang="ru-RU" dirty="0" smtClean="0"/>
                        <a:t>2</a:t>
                      </a:r>
                      <a:endParaRPr lang="ru-RU" dirty="0"/>
                    </a:p>
                  </a:txBody>
                  <a:tcPr/>
                </a:tc>
                <a:tc>
                  <a:txBody>
                    <a:bodyPr/>
                    <a:lstStyle/>
                    <a:p>
                      <a:r>
                        <a:rPr lang="ru-RU" dirty="0" smtClean="0"/>
                        <a:t>Нигерия</a:t>
                      </a:r>
                      <a:endParaRPr lang="ru-RU" dirty="0"/>
                    </a:p>
                  </a:txBody>
                  <a:tcPr/>
                </a:tc>
                <a:tc>
                  <a:txBody>
                    <a:bodyPr/>
                    <a:lstStyle/>
                    <a:p>
                      <a:r>
                        <a:rPr lang="ru-RU" dirty="0" smtClean="0"/>
                        <a:t>37 (36 штатов, федеральная столичная территория Абуджа)</a:t>
                      </a:r>
                      <a:endParaRPr lang="ru-RU" dirty="0"/>
                    </a:p>
                  </a:txBody>
                  <a:tcPr/>
                </a:tc>
              </a:tr>
              <a:tr h="370840">
                <a:tc>
                  <a:txBody>
                    <a:bodyPr/>
                    <a:lstStyle/>
                    <a:p>
                      <a:r>
                        <a:rPr lang="ru-RU" dirty="0" smtClean="0"/>
                        <a:t>3</a:t>
                      </a:r>
                      <a:endParaRPr lang="ru-RU" dirty="0"/>
                    </a:p>
                  </a:txBody>
                  <a:tcPr/>
                </a:tc>
                <a:tc>
                  <a:txBody>
                    <a:bodyPr/>
                    <a:lstStyle/>
                    <a:p>
                      <a:r>
                        <a:rPr lang="ru-RU" dirty="0" smtClean="0"/>
                        <a:t>Судан </a:t>
                      </a:r>
                      <a:endParaRPr lang="ru-RU" dirty="0"/>
                    </a:p>
                  </a:txBody>
                  <a:tcPr/>
                </a:tc>
                <a:tc>
                  <a:txBody>
                    <a:bodyPr/>
                    <a:lstStyle/>
                    <a:p>
                      <a:r>
                        <a:rPr lang="ru-RU" dirty="0" smtClean="0"/>
                        <a:t>15 штатов</a:t>
                      </a:r>
                      <a:endParaRPr lang="ru-RU" dirty="0"/>
                    </a:p>
                  </a:txBody>
                  <a:tcPr/>
                </a:tc>
              </a:tr>
              <a:tr h="370840">
                <a:tc>
                  <a:txBody>
                    <a:bodyPr/>
                    <a:lstStyle/>
                    <a:p>
                      <a:r>
                        <a:rPr lang="ru-RU" dirty="0" smtClean="0"/>
                        <a:t>4</a:t>
                      </a:r>
                      <a:endParaRPr lang="ru-RU" dirty="0"/>
                    </a:p>
                  </a:txBody>
                  <a:tcPr/>
                </a:tc>
                <a:tc>
                  <a:txBody>
                    <a:bodyPr/>
                    <a:lstStyle/>
                    <a:p>
                      <a:r>
                        <a:rPr lang="ru-RU" dirty="0" smtClean="0"/>
                        <a:t>Эфиопия</a:t>
                      </a:r>
                      <a:endParaRPr lang="ru-RU" dirty="0"/>
                    </a:p>
                  </a:txBody>
                  <a:tcPr/>
                </a:tc>
                <a:tc>
                  <a:txBody>
                    <a:bodyPr/>
                    <a:lstStyle/>
                    <a:p>
                      <a:r>
                        <a:rPr lang="ru-RU" dirty="0" smtClean="0"/>
                        <a:t>11 (9 штатов, 2 самоуправляющиеся территории)</a:t>
                      </a:r>
                      <a:endParaRPr lang="ru-RU" dirty="0"/>
                    </a:p>
                  </a:txBody>
                  <a:tcPr/>
                </a:tc>
              </a:tr>
              <a:tr h="370840">
                <a:tc>
                  <a:txBody>
                    <a:bodyPr/>
                    <a:lstStyle/>
                    <a:p>
                      <a:r>
                        <a:rPr lang="ru-RU" dirty="0" smtClean="0"/>
                        <a:t>5</a:t>
                      </a:r>
                      <a:endParaRPr lang="ru-RU" dirty="0"/>
                    </a:p>
                  </a:txBody>
                  <a:tcPr/>
                </a:tc>
                <a:tc>
                  <a:txBody>
                    <a:bodyPr/>
                    <a:lstStyle/>
                    <a:p>
                      <a:r>
                        <a:rPr lang="ru-RU" dirty="0" smtClean="0"/>
                        <a:t>Южный </a:t>
                      </a:r>
                      <a:r>
                        <a:rPr lang="ru-RU" dirty="0" err="1" smtClean="0"/>
                        <a:t>судан</a:t>
                      </a:r>
                      <a:endParaRPr lang="ru-RU" dirty="0"/>
                    </a:p>
                  </a:txBody>
                  <a:tcPr/>
                </a:tc>
                <a:tc>
                  <a:txBody>
                    <a:bodyPr/>
                    <a:lstStyle/>
                    <a:p>
                      <a:r>
                        <a:rPr lang="ru-RU" dirty="0" smtClean="0"/>
                        <a:t>10 штатов</a:t>
                      </a:r>
                      <a:endParaRPr lang="ru-RU" dirty="0"/>
                    </a:p>
                  </a:txBody>
                  <a:tcPr/>
                </a:tc>
              </a:tr>
            </a:tbl>
          </a:graphicData>
        </a:graphic>
      </p:graphicFrame>
      <p:sp>
        <p:nvSpPr>
          <p:cNvPr id="5" name="TextBox 4"/>
          <p:cNvSpPr txBox="1"/>
          <p:nvPr/>
        </p:nvSpPr>
        <p:spPr>
          <a:xfrm>
            <a:off x="2698010" y="3131676"/>
            <a:ext cx="3804375" cy="369332"/>
          </a:xfrm>
          <a:prstGeom prst="rect">
            <a:avLst/>
          </a:prstGeom>
          <a:noFill/>
        </p:spPr>
        <p:txBody>
          <a:bodyPr wrap="none" rtlCol="0">
            <a:spAutoFit/>
          </a:bodyPr>
          <a:lstStyle/>
          <a:p>
            <a:r>
              <a:rPr lang="ru-RU" dirty="0" smtClean="0">
                <a:solidFill>
                  <a:srgbClr val="FF0000"/>
                </a:solidFill>
              </a:rPr>
              <a:t>!!! ЮАР до 1994 г. была федерацией</a:t>
            </a:r>
            <a:r>
              <a:rPr lang="ru-RU" dirty="0" smtClean="0"/>
              <a:t>.</a:t>
            </a:r>
            <a:endParaRPr lang="ru-RU" dirty="0"/>
          </a:p>
        </p:txBody>
      </p:sp>
      <p:sp>
        <p:nvSpPr>
          <p:cNvPr id="7" name="Прямоугольник 6"/>
          <p:cNvSpPr/>
          <p:nvPr/>
        </p:nvSpPr>
        <p:spPr>
          <a:xfrm>
            <a:off x="107504" y="3573016"/>
            <a:ext cx="8712968" cy="3046988"/>
          </a:xfrm>
          <a:prstGeom prst="rect">
            <a:avLst/>
          </a:prstGeom>
        </p:spPr>
        <p:txBody>
          <a:bodyPr wrap="square">
            <a:spAutoFit/>
          </a:bodyPr>
          <a:lstStyle/>
          <a:p>
            <a:pPr marL="285750" indent="-285750" algn="just">
              <a:buFont typeface="Arial" pitchFamily="34" charset="0"/>
              <a:buChar char="•"/>
            </a:pPr>
            <a:r>
              <a:rPr lang="ru-RU" sz="1600" b="1" dirty="0" smtClean="0"/>
              <a:t>Конфедерация</a:t>
            </a:r>
            <a:r>
              <a:rPr lang="ru-RU" sz="1600" dirty="0" smtClean="0"/>
              <a:t> — </a:t>
            </a:r>
            <a:r>
              <a:rPr lang="ru-RU" sz="1600" dirty="0"/>
              <a:t>межгосударственное объединение, созданное на основе добровольного договора для определенных целей и предполагающее свободу выхода. Члены конфедерации, сохраняя свою формальную независимость, имеют собственные органы государственной власти, но для координации военных и внешнеполитических действий создают объединенные органы. Статус конфедерации в настоящее время имеет по конституции только Швейцария, хотя фактически форма государственного устройства этой страны близка к федеративной.</a:t>
            </a:r>
          </a:p>
          <a:p>
            <a:pPr marL="285750" indent="-285750" algn="just">
              <a:buFont typeface="Arial" pitchFamily="34" charset="0"/>
              <a:buChar char="•"/>
            </a:pPr>
            <a:r>
              <a:rPr lang="ru-RU" sz="1600" dirty="0"/>
              <a:t>Примерами конфедераций были Австро-Венгрия до 1918 г., Швеция и Норвегия до 1905 г., Объединенная Арабская Республика в составе Египта и Сирии (1958—1961 гг.), </a:t>
            </a:r>
            <a:r>
              <a:rPr lang="ru-RU" sz="1600" dirty="0" err="1"/>
              <a:t>Сенегамбия</a:t>
            </a:r>
            <a:r>
              <a:rPr lang="ru-RU" sz="1600" dirty="0"/>
              <a:t> в составе Сенегала и Гамбии (1981—1989 гг.).</a:t>
            </a:r>
          </a:p>
          <a:p>
            <a:pPr marL="285750" indent="-285750" algn="just">
              <a:buFont typeface="Arial" pitchFamily="34" charset="0"/>
              <a:buChar char="•"/>
            </a:pPr>
            <a:r>
              <a:rPr lang="ru-RU" sz="1600" dirty="0"/>
              <a:t>Как правило, конфедерация — недолговечная форма соединения государств, в зависимости от политической ситуации конфедерация становится федерацией или распадается.</a:t>
            </a:r>
            <a:endParaRPr lang="ru-RU" sz="1600" dirty="0">
              <a:effectLst/>
            </a:endParaRPr>
          </a:p>
        </p:txBody>
      </p:sp>
    </p:spTree>
    <p:extLst>
      <p:ext uri="{BB962C8B-B14F-4D97-AF65-F5344CB8AC3E}">
        <p14:creationId xmlns:p14="http://schemas.microsoft.com/office/powerpoint/2010/main" xmlns="" val="3678228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836712"/>
          </a:xfrm>
        </p:spPr>
        <p:txBody>
          <a:bodyPr>
            <a:normAutofit/>
          </a:bodyPr>
          <a:lstStyle/>
          <a:p>
            <a:r>
              <a:rPr lang="ru-RU" sz="2400" b="1" dirty="0"/>
              <a:t>§ 3. Почему на политической карте мира появляются непризнанные и самопровозглашенные государства?</a:t>
            </a:r>
            <a:endParaRPr lang="ru-RU" sz="2400" dirty="0"/>
          </a:p>
        </p:txBody>
      </p:sp>
      <p:sp>
        <p:nvSpPr>
          <p:cNvPr id="3" name="Объект 2"/>
          <p:cNvSpPr>
            <a:spLocks noGrp="1"/>
          </p:cNvSpPr>
          <p:nvPr>
            <p:ph idx="1"/>
          </p:nvPr>
        </p:nvSpPr>
        <p:spPr>
          <a:xfrm>
            <a:off x="395536" y="1340768"/>
            <a:ext cx="8280920" cy="5256584"/>
          </a:xfrm>
        </p:spPr>
        <p:txBody>
          <a:bodyPr>
            <a:normAutofit fontScale="62500" lnSpcReduction="20000"/>
          </a:bodyPr>
          <a:lstStyle/>
          <a:p>
            <a:pPr algn="just"/>
            <a:r>
              <a:rPr lang="ru-RU" dirty="0"/>
              <a:t>На политической карте мира существует около 120 непризнанных государств, которые провозглашены на территории почти 60 стран. Некоторые из них существуют де-факто, но де-юре не признаны в полной мере международным сообществом (остров Тайвань), некоторые, наоборот, признаны, но не имеют собственной территории (Палестина, Сахарская Арабская Демократическая Республика — Западная Сахара), некоторые признаны лишь отдельными странами или региональными организациями, где имеют свои представительства. </a:t>
            </a:r>
            <a:endParaRPr lang="ru-RU" dirty="0" smtClean="0"/>
          </a:p>
          <a:p>
            <a:pPr algn="just"/>
            <a:r>
              <a:rPr lang="ru-RU" dirty="0" smtClean="0"/>
              <a:t>Непризнанные </a:t>
            </a:r>
            <a:r>
              <a:rPr lang="ru-RU" dirty="0"/>
              <a:t>государства появляются, как правило, в районах действия сепаратистских движений в многонациональных странах или как результат изменения государственных границ, «разрезавших» ареалы проживания этносов</a:t>
            </a:r>
            <a:r>
              <a:rPr lang="ru-RU" dirty="0" smtClean="0"/>
              <a:t>.</a:t>
            </a:r>
          </a:p>
          <a:p>
            <a:pPr algn="just"/>
            <a:r>
              <a:rPr lang="ru-RU" dirty="0"/>
              <a:t>Об этих государствах редко пишут в учебниках, большинства — нет на картах. Однако они реально существуют, в них живут люди, работают правительства, президенты, принимаются конституции, они даже пытаются солидарно выступать на международной </a:t>
            </a:r>
            <a:r>
              <a:rPr lang="ru-RU" dirty="0" smtClean="0"/>
              <a:t>арене.</a:t>
            </a:r>
          </a:p>
          <a:p>
            <a:pPr algn="just"/>
            <a:r>
              <a:rPr lang="ru-RU" dirty="0"/>
              <a:t>Некоторые из них существовали в течение длительного времени, как, например, Тайвань, Палестина, Курдистан, </a:t>
            </a:r>
            <a:r>
              <a:rPr lang="ru-RU" dirty="0" err="1"/>
              <a:t>Азад</a:t>
            </a:r>
            <a:r>
              <a:rPr lang="ru-RU" dirty="0"/>
              <a:t> Кашмир, Тибет</a:t>
            </a:r>
            <a:r>
              <a:rPr lang="ru-RU" dirty="0" smtClean="0"/>
              <a:t>.</a:t>
            </a:r>
            <a:endParaRPr lang="ru-RU" dirty="0"/>
          </a:p>
        </p:txBody>
      </p:sp>
    </p:spTree>
    <p:extLst>
      <p:ext uri="{BB962C8B-B14F-4D97-AF65-F5344CB8AC3E}">
        <p14:creationId xmlns:p14="http://schemas.microsoft.com/office/powerpoint/2010/main" xmlns="" val="1863015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9083"/>
            <a:ext cx="8229600" cy="576064"/>
          </a:xfrm>
        </p:spPr>
        <p:txBody>
          <a:bodyPr>
            <a:normAutofit fontScale="90000"/>
          </a:bodyPr>
          <a:lstStyle/>
          <a:p>
            <a:r>
              <a:rPr lang="ru-RU" sz="2800" b="1" dirty="0" smtClean="0"/>
              <a:t>Азия</a:t>
            </a:r>
            <a:r>
              <a:rPr lang="ru-RU" dirty="0" smtClean="0"/>
              <a:t> </a:t>
            </a:r>
            <a:endParaRPr lang="ru-RU" dirty="0"/>
          </a:p>
        </p:txBody>
      </p:sp>
      <p:sp>
        <p:nvSpPr>
          <p:cNvPr id="3" name="Объект 2"/>
          <p:cNvSpPr>
            <a:spLocks noGrp="1"/>
          </p:cNvSpPr>
          <p:nvPr>
            <p:ph idx="1"/>
          </p:nvPr>
        </p:nvSpPr>
        <p:spPr>
          <a:xfrm>
            <a:off x="457200" y="764704"/>
            <a:ext cx="8229600" cy="5688632"/>
          </a:xfrm>
        </p:spPr>
        <p:txBody>
          <a:bodyPr>
            <a:normAutofit fontScale="55000" lnSpcReduction="20000"/>
          </a:bodyPr>
          <a:lstStyle/>
          <a:p>
            <a:pPr algn="just"/>
            <a:r>
              <a:rPr lang="ru-RU" dirty="0"/>
              <a:t>В Азии насчитывается более 40 непризнанных государств на территории 20 стран. Самыми известными являются Турецкая Республика Северного Кипра (в северной части Кипра), Тайвань, Тибет (на территории Китая), </a:t>
            </a:r>
            <a:r>
              <a:rPr lang="ru-RU" dirty="0" err="1"/>
              <a:t>Азад</a:t>
            </a:r>
            <a:r>
              <a:rPr lang="ru-RU" dirty="0"/>
              <a:t> Кашмир, </a:t>
            </a:r>
            <a:r>
              <a:rPr lang="ru-RU" dirty="0" err="1"/>
              <a:t>Манипур</a:t>
            </a:r>
            <a:r>
              <a:rPr lang="ru-RU" dirty="0"/>
              <a:t>, </a:t>
            </a:r>
            <a:r>
              <a:rPr lang="ru-RU" dirty="0" err="1"/>
              <a:t>Халистан</a:t>
            </a:r>
            <a:r>
              <a:rPr lang="ru-RU" dirty="0"/>
              <a:t> (в Индии), Тамил Илам (в Шри-Ланке), Белуджистан (в Пакистане), </a:t>
            </a:r>
            <a:r>
              <a:rPr lang="ru-RU" dirty="0" err="1"/>
              <a:t>Ириан</a:t>
            </a:r>
            <a:r>
              <a:rPr lang="ru-RU" dirty="0"/>
              <a:t> </a:t>
            </a:r>
            <a:r>
              <a:rPr lang="ru-RU" dirty="0" err="1"/>
              <a:t>Джайя</a:t>
            </a:r>
            <a:r>
              <a:rPr lang="ru-RU" dirty="0"/>
              <a:t> (в Индонезии), Курдистан (на территории Сирии, Ирака, Ирана, Турции</a:t>
            </a:r>
            <a:r>
              <a:rPr lang="ru-RU" dirty="0" smtClean="0"/>
              <a:t>).</a:t>
            </a:r>
          </a:p>
          <a:p>
            <a:pPr marL="0" indent="0" algn="just">
              <a:buNone/>
            </a:pPr>
            <a:endParaRPr lang="ru-RU" dirty="0"/>
          </a:p>
          <a:p>
            <a:pPr algn="just"/>
            <a:r>
              <a:rPr lang="ru-RU" b="1" dirty="0"/>
              <a:t>Курдистан.</a:t>
            </a:r>
            <a:r>
              <a:rPr lang="ru-RU" dirty="0"/>
              <a:t> Курды — самый большой по численности народ (около 40 млн чел.), не имеющий своего государства. Они проживают в Турции (около 20 млн), Иране (около 8—9 млн), Ираке (свыше 5 млн), Сирии (около 2 млн). Остальные разбросаны по миру, в том числе около 1 млн человек проживает в государствах Западной Европы и примерно 1 млн человек — на территории </a:t>
            </a:r>
            <a:r>
              <a:rPr lang="ru-RU" dirty="0" smtClean="0"/>
              <a:t>СНГ.</a:t>
            </a:r>
          </a:p>
          <a:p>
            <a:pPr algn="just"/>
            <a:r>
              <a:rPr lang="ru-RU" dirty="0"/>
              <a:t>После окончания Первой мировой войны и распада Османской империи в 1921 г. был подписан Севрский договор, предусматривавший возможность создания на части ее территории Курдского государства. Договор не был выполнен, а территория компактного проживания курдов оказалась разделенной между Турцией (около половины предполагаемой территории Курдистана), Ираном, Ираком и Сирией.</a:t>
            </a:r>
          </a:p>
          <a:p>
            <a:pPr algn="just"/>
            <a:r>
              <a:rPr lang="ru-RU" dirty="0"/>
              <a:t>В течение всего XX в. курды стремились к национальному суверенитету и созданию собственного государства. Наибольшую силу курдское движение имеет на территории Северного (Турецкого) и Юго-Западного (Сирийского) Курдистана, составляющих более половины территории Курдистана и почти ⅔ всего курдского населения.</a:t>
            </a:r>
          </a:p>
          <a:p>
            <a:pPr algn="just"/>
            <a:endParaRPr lang="ru-RU" dirty="0"/>
          </a:p>
        </p:txBody>
      </p:sp>
    </p:spTree>
    <p:extLst>
      <p:ext uri="{BB962C8B-B14F-4D97-AF65-F5344CB8AC3E}">
        <p14:creationId xmlns:p14="http://schemas.microsoft.com/office/powerpoint/2010/main" xmlns="" val="2293142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предполагаемая территория курдистана"/>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116632"/>
            <a:ext cx="8626102" cy="431305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1"/>
          <p:cNvSpPr/>
          <p:nvPr/>
        </p:nvSpPr>
        <p:spPr>
          <a:xfrm>
            <a:off x="107504" y="4429683"/>
            <a:ext cx="8856984" cy="2308324"/>
          </a:xfrm>
          <a:prstGeom prst="rect">
            <a:avLst/>
          </a:prstGeom>
        </p:spPr>
        <p:txBody>
          <a:bodyPr wrap="square">
            <a:spAutoFit/>
          </a:bodyPr>
          <a:lstStyle/>
          <a:p>
            <a:pPr marL="285750" indent="-285750" algn="just">
              <a:buFont typeface="Arial" pitchFamily="34" charset="0"/>
              <a:buChar char="•"/>
            </a:pPr>
            <a:r>
              <a:rPr lang="ru-RU" dirty="0"/>
              <a:t>Долгие годы в восточных провинциях Турции идет война между частями регулярной турецкой армии и отрядами курдского освободительного движения. Высший представительный орган власти несуществующего государства курдов — Парламент Курдистана — с 1995 г. работает в Гааге</a:t>
            </a:r>
            <a:r>
              <a:rPr lang="ru-RU" dirty="0" smtClean="0"/>
              <a:t>.</a:t>
            </a:r>
          </a:p>
          <a:p>
            <a:pPr marL="285750" indent="-285750" algn="just">
              <a:buFont typeface="Arial" pitchFamily="34" charset="0"/>
              <a:buChar char="•"/>
            </a:pPr>
            <a:r>
              <a:rPr lang="ru-RU" dirty="0"/>
              <a:t>В Южном Курдистане, расположенном на территории Ирака, в 1974 г. создан Курдский автономный район площадью 38,7 тыс. км² с населением около 5 млн человек. В 1992 г. парламент Иракского Курдистана </a:t>
            </a:r>
            <a:r>
              <a:rPr lang="ru-RU" dirty="0" smtClean="0"/>
              <a:t>объявил </a:t>
            </a:r>
            <a:r>
              <a:rPr lang="ru-RU" dirty="0"/>
              <a:t>об образовании государства </a:t>
            </a:r>
            <a:r>
              <a:rPr lang="ru-RU" dirty="0" smtClean="0"/>
              <a:t>Курдистан.</a:t>
            </a:r>
            <a:endParaRPr lang="ru-RU"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Бойцы Рабочей партии Курдистана"/>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9614" y="294928"/>
            <a:ext cx="8524875" cy="481012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1979711" y="4509120"/>
            <a:ext cx="5447773" cy="369332"/>
          </a:xfrm>
          <a:prstGeom prst="rect">
            <a:avLst/>
          </a:prstGeom>
          <a:solidFill>
            <a:schemeClr val="bg1"/>
          </a:solidFill>
        </p:spPr>
        <p:txBody>
          <a:bodyPr wrap="none">
            <a:spAutoFit/>
          </a:bodyPr>
          <a:lstStyle/>
          <a:p>
            <a:r>
              <a:rPr lang="ru-RU" dirty="0"/>
              <a:t>Бойцы Рабочей партии </a:t>
            </a:r>
            <a:r>
              <a:rPr lang="ru-RU" dirty="0" smtClean="0"/>
              <a:t>Курдистана в марте 2016 года</a:t>
            </a:r>
            <a:endParaRPr lang="ru-RU" dirty="0"/>
          </a:p>
        </p:txBody>
      </p:sp>
      <p:sp>
        <p:nvSpPr>
          <p:cNvPr id="5" name="Прямоугольник 4"/>
          <p:cNvSpPr/>
          <p:nvPr/>
        </p:nvSpPr>
        <p:spPr>
          <a:xfrm>
            <a:off x="7712" y="5157192"/>
            <a:ext cx="8964488" cy="1477328"/>
          </a:xfrm>
          <a:prstGeom prst="rect">
            <a:avLst/>
          </a:prstGeom>
        </p:spPr>
        <p:txBody>
          <a:bodyPr wrap="square">
            <a:spAutoFit/>
          </a:bodyPr>
          <a:lstStyle/>
          <a:p>
            <a:pPr marL="285750" indent="-285750" algn="just">
              <a:buFont typeface="Arial" pitchFamily="34" charset="0"/>
              <a:buChar char="•"/>
            </a:pPr>
            <a:r>
              <a:rPr lang="ru-RU" dirty="0"/>
              <a:t>Силами международного сообщества была установлена линия разграничения курдов и правительственных войск Ирака по 36-й параллели: «Свободный Курдистан» стал располагаться к северу от нее на территории провинций </a:t>
            </a:r>
            <a:r>
              <a:rPr lang="ru-RU" dirty="0" err="1"/>
              <a:t>Эрбиль</a:t>
            </a:r>
            <a:r>
              <a:rPr lang="ru-RU" dirty="0"/>
              <a:t>, </a:t>
            </a:r>
            <a:r>
              <a:rPr lang="ru-RU" dirty="0" err="1"/>
              <a:t>Дохук</a:t>
            </a:r>
            <a:r>
              <a:rPr lang="ru-RU" dirty="0"/>
              <a:t>, </a:t>
            </a:r>
            <a:r>
              <a:rPr lang="ru-RU" dirty="0" err="1"/>
              <a:t>Сулеймание</a:t>
            </a:r>
            <a:r>
              <a:rPr lang="ru-RU" dirty="0"/>
              <a:t>. Эта территория находится под патронажем учреждений ООН и заинтересованных государств — США, Великобритании, Саудовской Аравии, Кувейта и др.</a:t>
            </a:r>
          </a:p>
        </p:txBody>
      </p:sp>
    </p:spTree>
    <p:extLst>
      <p:ext uri="{BB962C8B-B14F-4D97-AF65-F5344CB8AC3E}">
        <p14:creationId xmlns:p14="http://schemas.microsoft.com/office/powerpoint/2010/main" xmlns="" val="3042827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g3.eadaily.com/r650x400/o/abd/56c5998ad18becd65c87c6446b3c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19858" y="61648"/>
            <a:ext cx="6191250" cy="309562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1819630" y="2770018"/>
            <a:ext cx="5564532" cy="369332"/>
          </a:xfrm>
          <a:prstGeom prst="rect">
            <a:avLst/>
          </a:prstGeom>
          <a:solidFill>
            <a:schemeClr val="bg1"/>
          </a:solidFill>
        </p:spPr>
        <p:txBody>
          <a:bodyPr wrap="square">
            <a:spAutoFit/>
          </a:bodyPr>
          <a:lstStyle/>
          <a:p>
            <a:r>
              <a:rPr lang="ru-RU" dirty="0"/>
              <a:t>Акция курдов в </a:t>
            </a:r>
            <a:r>
              <a:rPr lang="ru-RU" dirty="0" err="1" smtClean="0"/>
              <a:t>Диярбакыре</a:t>
            </a:r>
            <a:r>
              <a:rPr lang="ru-RU" dirty="0" smtClean="0"/>
              <a:t> (Турция) в мае 2017 года</a:t>
            </a:r>
            <a:endParaRPr lang="ru-RU" dirty="0"/>
          </a:p>
        </p:txBody>
      </p:sp>
      <p:sp>
        <p:nvSpPr>
          <p:cNvPr id="6" name="Прямоугольник 5"/>
          <p:cNvSpPr/>
          <p:nvPr/>
        </p:nvSpPr>
        <p:spPr>
          <a:xfrm>
            <a:off x="0" y="3284984"/>
            <a:ext cx="8998435" cy="3416320"/>
          </a:xfrm>
          <a:prstGeom prst="rect">
            <a:avLst/>
          </a:prstGeom>
        </p:spPr>
        <p:txBody>
          <a:bodyPr wrap="square">
            <a:spAutoFit/>
          </a:bodyPr>
          <a:lstStyle/>
          <a:p>
            <a:pPr marL="285750" indent="-285750" algn="just">
              <a:buFont typeface="Arial" pitchFamily="34" charset="0"/>
              <a:buChar char="•"/>
            </a:pPr>
            <a:r>
              <a:rPr lang="ru-RU" dirty="0" smtClean="0"/>
              <a:t>В </a:t>
            </a:r>
            <a:r>
              <a:rPr lang="ru-RU" dirty="0"/>
              <a:t>начале 80-х гг. XX в. Турция и Ирак достигли договоренности о преследовании турецкими вооруженными силами курдских повстанцев на иракской территории до 10—15 км от границы. Пользуясь этим, турецкая армия неоднократно наносила удары по курдским военным объектам и населенным пунктам на территории Ирака. Территориальный вопрос осложняется нефтяными проблемами: южный маршрут транспортировки каспийской нефти пролегает через территорию Турецкого Курдистана. Кроме того, Турция планирует создать на севере Ирака «буферную зону» размером от 5 до 10 км, депортировав из этой зоны курдское население. Несмотря на то, что это является актом откровенной аннексии части территории Ирака, подобные планы находят поддержку у соседних государств.</a:t>
            </a:r>
          </a:p>
          <a:p>
            <a:pPr marL="285750" indent="-285750" algn="just">
              <a:buFont typeface="Arial" pitchFamily="34" charset="0"/>
              <a:buChar char="•"/>
            </a:pPr>
            <a:r>
              <a:rPr lang="ru-RU" dirty="0"/>
              <a:t>Проблема национально-культурной автономии курдов в Иране и Сирии стоит также остро</a:t>
            </a:r>
            <a:r>
              <a:rPr lang="ru-RU" dirty="0" smtClean="0"/>
              <a:t>.</a:t>
            </a:r>
            <a:endParaRPr lang="ru-RU" dirty="0"/>
          </a:p>
        </p:txBody>
      </p:sp>
    </p:spTree>
    <p:extLst>
      <p:ext uri="{BB962C8B-B14F-4D97-AF65-F5344CB8AC3E}">
        <p14:creationId xmlns:p14="http://schemas.microsoft.com/office/powerpoint/2010/main" xmlns="" val="1066395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95936" y="188640"/>
            <a:ext cx="4968552" cy="3970318"/>
          </a:xfrm>
          <a:prstGeom prst="rect">
            <a:avLst/>
          </a:prstGeom>
        </p:spPr>
        <p:txBody>
          <a:bodyPr wrap="square">
            <a:spAutoFit/>
          </a:bodyPr>
          <a:lstStyle/>
          <a:p>
            <a:pPr algn="just">
              <a:buFont typeface="Arial" pitchFamily="34" charset="0"/>
              <a:buChar char="•"/>
            </a:pPr>
            <a:r>
              <a:rPr lang="ru-RU" b="1" dirty="0" smtClean="0">
                <a:latin typeface="Calibri" pitchFamily="34" charset="0"/>
              </a:rPr>
              <a:t> </a:t>
            </a:r>
            <a:r>
              <a:rPr lang="vi-VN" b="1" dirty="0" smtClean="0">
                <a:latin typeface="Calibri" pitchFamily="34" charset="0"/>
              </a:rPr>
              <a:t>«Исл</a:t>
            </a:r>
            <a:r>
              <a:rPr lang="en-US" b="1" dirty="0" smtClean="0">
                <a:latin typeface="Calibri" pitchFamily="34" charset="0"/>
              </a:rPr>
              <a:t>á</a:t>
            </a:r>
            <a:r>
              <a:rPr lang="vi-VN" b="1" dirty="0" smtClean="0">
                <a:latin typeface="Calibri" pitchFamily="34" charset="0"/>
              </a:rPr>
              <a:t>мское госуд</a:t>
            </a:r>
            <a:r>
              <a:rPr lang="en-US" b="1" dirty="0" smtClean="0">
                <a:latin typeface="Calibri" pitchFamily="34" charset="0"/>
              </a:rPr>
              <a:t>á</a:t>
            </a:r>
            <a:r>
              <a:rPr lang="vi-VN" b="1" dirty="0" smtClean="0">
                <a:latin typeface="Calibri" pitchFamily="34" charset="0"/>
              </a:rPr>
              <a:t>рство»</a:t>
            </a:r>
            <a:r>
              <a:rPr lang="vi-VN" dirty="0" smtClean="0">
                <a:latin typeface="Calibri" pitchFamily="34" charset="0"/>
              </a:rPr>
              <a:t>, сокращённо </a:t>
            </a:r>
            <a:r>
              <a:rPr lang="vi-VN" b="1" dirty="0" smtClean="0">
                <a:latin typeface="Calibri" pitchFamily="34" charset="0"/>
              </a:rPr>
              <a:t>ИГ</a:t>
            </a:r>
            <a:r>
              <a:rPr lang="vi-VN" dirty="0" smtClean="0">
                <a:latin typeface="Calibri" pitchFamily="34" charset="0"/>
              </a:rPr>
              <a:t>, ранее </a:t>
            </a:r>
            <a:r>
              <a:rPr lang="vi-VN" b="1" dirty="0" smtClean="0">
                <a:latin typeface="Calibri" pitchFamily="34" charset="0"/>
              </a:rPr>
              <a:t>«Исла́мское</a:t>
            </a:r>
            <a:r>
              <a:rPr lang="ru-RU" b="1" dirty="0" smtClean="0">
                <a:latin typeface="Calibri" pitchFamily="34" charset="0"/>
              </a:rPr>
              <a:t> государство </a:t>
            </a:r>
            <a:r>
              <a:rPr lang="vi-VN" b="1" dirty="0" smtClean="0">
                <a:latin typeface="Calibri" pitchFamily="34" charset="0"/>
              </a:rPr>
              <a:t> Ира́ка и Лева́нта»</a:t>
            </a:r>
            <a:r>
              <a:rPr lang="ru-RU" b="1" dirty="0" smtClean="0">
                <a:latin typeface="Calibri" pitchFamily="34" charset="0"/>
              </a:rPr>
              <a:t>,</a:t>
            </a:r>
            <a:r>
              <a:rPr lang="ar-AE" dirty="0" smtClean="0">
                <a:latin typeface="Calibri" pitchFamily="34" charset="0"/>
              </a:rPr>
              <a:t> </a:t>
            </a:r>
            <a:r>
              <a:rPr lang="vi-VN" dirty="0" smtClean="0">
                <a:latin typeface="Calibri" pitchFamily="34" charset="0"/>
              </a:rPr>
              <a:t>сокращённо </a:t>
            </a:r>
            <a:r>
              <a:rPr lang="vi-VN" b="1" dirty="0" smtClean="0">
                <a:latin typeface="Calibri" pitchFamily="34" charset="0"/>
              </a:rPr>
              <a:t>ИГИЛ</a:t>
            </a:r>
            <a:r>
              <a:rPr lang="en-US" dirty="0" smtClean="0">
                <a:latin typeface="Calibri" pitchFamily="34" charset="0"/>
              </a:rPr>
              <a:t> — </a:t>
            </a:r>
            <a:r>
              <a:rPr lang="vi-VN" dirty="0" smtClean="0">
                <a:latin typeface="Calibri" pitchFamily="34" charset="0"/>
              </a:rPr>
              <a:t>международная исламистская</a:t>
            </a:r>
            <a:r>
              <a:rPr lang="ru-RU" dirty="0" smtClean="0">
                <a:latin typeface="Calibri" pitchFamily="34" charset="0"/>
              </a:rPr>
              <a:t> </a:t>
            </a:r>
            <a:r>
              <a:rPr lang="vi-VN" dirty="0" smtClean="0">
                <a:latin typeface="Calibri" pitchFamily="34" charset="0"/>
              </a:rPr>
              <a:t>суннитская</a:t>
            </a:r>
            <a:r>
              <a:rPr lang="ru-RU" baseline="30000" dirty="0" smtClean="0">
                <a:latin typeface="Calibri" pitchFamily="34" charset="0"/>
              </a:rPr>
              <a:t> </a:t>
            </a:r>
            <a:r>
              <a:rPr lang="vi-VN" dirty="0" smtClean="0">
                <a:latin typeface="Calibri" pitchFamily="34" charset="0"/>
              </a:rPr>
              <a:t>организация, действующая преимущественно на</a:t>
            </a:r>
            <a:r>
              <a:rPr lang="ru-RU" dirty="0" smtClean="0">
                <a:latin typeface="Calibri" pitchFamily="34" charset="0"/>
              </a:rPr>
              <a:t> территории </a:t>
            </a:r>
            <a:r>
              <a:rPr lang="vi-VN" dirty="0" smtClean="0">
                <a:latin typeface="Calibri" pitchFamily="34" charset="0"/>
              </a:rPr>
              <a:t>Сирии (частично контролируя её северо-восточные территории)</a:t>
            </a:r>
            <a:r>
              <a:rPr lang="ru-RU" dirty="0" smtClean="0">
                <a:latin typeface="Calibri" pitchFamily="34" charset="0"/>
              </a:rPr>
              <a:t> и Ирака (</a:t>
            </a:r>
            <a:r>
              <a:rPr lang="vi-VN" dirty="0" smtClean="0">
                <a:latin typeface="Calibri" pitchFamily="34" charset="0"/>
              </a:rPr>
              <a:t>частично контролируя территорию «суннитского треугольника») фактически с 2013 г</a:t>
            </a:r>
            <a:r>
              <a:rPr lang="ru-RU" dirty="0" smtClean="0">
                <a:latin typeface="Calibri" pitchFamily="34" charset="0"/>
              </a:rPr>
              <a:t>. как</a:t>
            </a:r>
            <a:r>
              <a:rPr lang="vi-VN" dirty="0" smtClean="0">
                <a:latin typeface="Calibri" pitchFamily="34" charset="0"/>
              </a:rPr>
              <a:t> непризнанное</a:t>
            </a:r>
            <a:r>
              <a:rPr lang="ru-RU" dirty="0" smtClean="0">
                <a:latin typeface="Calibri" pitchFamily="34" charset="0"/>
              </a:rPr>
              <a:t> </a:t>
            </a:r>
            <a:r>
              <a:rPr lang="ru-RU" dirty="0" err="1" smtClean="0">
                <a:latin typeface="Calibri" pitchFamily="34" charset="0"/>
              </a:rPr>
              <a:t>квазигосударство</a:t>
            </a:r>
            <a:r>
              <a:rPr lang="ru-RU" dirty="0" smtClean="0">
                <a:latin typeface="Calibri" pitchFamily="34" charset="0"/>
              </a:rPr>
              <a:t>, </a:t>
            </a:r>
            <a:r>
              <a:rPr lang="vi-VN" dirty="0" smtClean="0">
                <a:latin typeface="Calibri" pitchFamily="34" charset="0"/>
              </a:rPr>
              <a:t>провозглашённое как</a:t>
            </a:r>
            <a:r>
              <a:rPr lang="ru-RU" dirty="0" smtClean="0">
                <a:latin typeface="Calibri" pitchFamily="34" charset="0"/>
              </a:rPr>
              <a:t> всемирный </a:t>
            </a:r>
            <a:r>
              <a:rPr lang="vi-VN" dirty="0" smtClean="0">
                <a:latin typeface="Calibri" pitchFamily="34" charset="0"/>
              </a:rPr>
              <a:t>халифат 29 июня 2014 год</a:t>
            </a:r>
            <a:r>
              <a:rPr lang="ru-RU" dirty="0" smtClean="0">
                <a:latin typeface="Calibri" pitchFamily="34" charset="0"/>
              </a:rPr>
              <a:t>а</a:t>
            </a:r>
            <a:r>
              <a:rPr lang="vi-VN" dirty="0" smtClean="0">
                <a:latin typeface="Calibri" pitchFamily="34" charset="0"/>
              </a:rPr>
              <a:t> с шариатской формой правления и штаб-квартирой (фактически столицей) в сирийском городе Эр-Ракка. </a:t>
            </a:r>
            <a:endParaRPr lang="ru-RU" dirty="0">
              <a:latin typeface="Calibri" pitchFamily="34" charset="0"/>
            </a:endParaRPr>
          </a:p>
        </p:txBody>
      </p:sp>
      <p:pic>
        <p:nvPicPr>
          <p:cNvPr id="198658" name="Picture 2" descr="https://www.opentown.org/store/news/91117/fotopreview.jpg?upd=00000000000000"/>
          <p:cNvPicPr>
            <a:picLocks noChangeAspect="1" noChangeArrowheads="1"/>
          </p:cNvPicPr>
          <p:nvPr/>
        </p:nvPicPr>
        <p:blipFill>
          <a:blip r:embed="rId2" cstate="print"/>
          <a:srcRect/>
          <a:stretch>
            <a:fillRect/>
          </a:stretch>
        </p:blipFill>
        <p:spPr bwMode="auto">
          <a:xfrm>
            <a:off x="323528" y="764704"/>
            <a:ext cx="3600400" cy="2745306"/>
          </a:xfrm>
          <a:prstGeom prst="rect">
            <a:avLst/>
          </a:prstGeom>
          <a:noFill/>
        </p:spPr>
      </p:pic>
      <p:sp>
        <p:nvSpPr>
          <p:cNvPr id="6" name="Прямоугольник 5"/>
          <p:cNvSpPr/>
          <p:nvPr/>
        </p:nvSpPr>
        <p:spPr>
          <a:xfrm>
            <a:off x="251520" y="4149080"/>
            <a:ext cx="8640960" cy="2308324"/>
          </a:xfrm>
          <a:prstGeom prst="rect">
            <a:avLst/>
          </a:prstGeom>
        </p:spPr>
        <p:txBody>
          <a:bodyPr wrap="square">
            <a:spAutoFit/>
          </a:bodyPr>
          <a:lstStyle/>
          <a:p>
            <a:pPr algn="just">
              <a:buFont typeface="Arial" pitchFamily="34" charset="0"/>
              <a:buChar char="•"/>
            </a:pPr>
            <a:r>
              <a:rPr lang="ru-RU" dirty="0" smtClean="0">
                <a:latin typeface="Calibri" pitchFamily="34" charset="0"/>
              </a:rPr>
              <a:t> </a:t>
            </a:r>
            <a:r>
              <a:rPr lang="vi-VN" dirty="0" smtClean="0">
                <a:latin typeface="Calibri" pitchFamily="34" charset="0"/>
              </a:rPr>
              <a:t>Помимо Сирии и Ирака, ИГ или подконтрольные ему группировки также участвуют в боевых действиях</a:t>
            </a:r>
            <a:r>
              <a:rPr lang="ru-RU" dirty="0" smtClean="0">
                <a:latin typeface="Calibri" pitchFamily="34" charset="0"/>
              </a:rPr>
              <a:t> в Ливане, Афганистане, Алжире, Пакистане, Ливии, Египте, Йемене, </a:t>
            </a:r>
            <a:r>
              <a:rPr lang="vi-VN" dirty="0" smtClean="0">
                <a:latin typeface="Calibri" pitchFamily="34" charset="0"/>
              </a:rPr>
              <a:t>и Нигер</a:t>
            </a:r>
            <a:r>
              <a:rPr lang="ru-RU" dirty="0" err="1" smtClean="0"/>
              <a:t>ии</a:t>
            </a:r>
            <a:r>
              <a:rPr lang="vi-VN" dirty="0" smtClean="0"/>
              <a:t>, </a:t>
            </a:r>
            <a:r>
              <a:rPr lang="vi-VN" dirty="0" smtClean="0">
                <a:latin typeface="Calibri" pitchFamily="34" charset="0"/>
              </a:rPr>
              <a:t>ведут террористическую деятельность в некоторых других странах.</a:t>
            </a:r>
            <a:r>
              <a:rPr lang="ru-RU" dirty="0" smtClean="0"/>
              <a:t> В 2013 году боевики ИГ вступили в гражданскую войну в Сирии против режима </a:t>
            </a:r>
            <a:r>
              <a:rPr lang="ru-RU" dirty="0" err="1" smtClean="0"/>
              <a:t>Башара</a:t>
            </a:r>
            <a:r>
              <a:rPr lang="ru-RU" dirty="0" smtClean="0"/>
              <a:t> </a:t>
            </a:r>
            <a:r>
              <a:rPr lang="ru-RU" dirty="0" err="1" smtClean="0"/>
              <a:t>Асада</a:t>
            </a:r>
            <a:r>
              <a:rPr lang="ru-RU" dirty="0" smtClean="0"/>
              <a:t> на стороне антиправительственных сил.</a:t>
            </a:r>
          </a:p>
          <a:p>
            <a:pPr algn="just">
              <a:buFont typeface="Arial" pitchFamily="34" charset="0"/>
              <a:buChar char="•"/>
            </a:pPr>
            <a:r>
              <a:rPr lang="ru-RU" dirty="0" smtClean="0"/>
              <a:t> Одна из завоевательных целей ИГИЛ — создание «великого халифата», куда должны войти страны, когда-либо находившиеся под властью арабских завоевателей, Османской империи, а также другие сопредельные территории</a:t>
            </a:r>
            <a:endParaRPr lang="ru-RU"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https://cnl.news/sites/default/files/styles/article_image_full_node/public/field/image/2015/03/05/903c6229fb4c8c8106a7ed079948b6b795c47ee9.jpg?itok=5C8WUhOL"/>
          <p:cNvPicPr>
            <a:picLocks noChangeAspect="1" noChangeArrowheads="1"/>
          </p:cNvPicPr>
          <p:nvPr/>
        </p:nvPicPr>
        <p:blipFill>
          <a:blip r:embed="rId2" cstate="print"/>
          <a:srcRect/>
          <a:stretch>
            <a:fillRect/>
          </a:stretch>
        </p:blipFill>
        <p:spPr bwMode="auto">
          <a:xfrm>
            <a:off x="0" y="0"/>
            <a:ext cx="9144000" cy="4766554"/>
          </a:xfrm>
          <a:prstGeom prst="rect">
            <a:avLst/>
          </a:prstGeom>
          <a:noFill/>
        </p:spPr>
      </p:pic>
      <p:sp>
        <p:nvSpPr>
          <p:cNvPr id="5" name="Прямоугольник 4"/>
          <p:cNvSpPr/>
          <p:nvPr/>
        </p:nvSpPr>
        <p:spPr>
          <a:xfrm>
            <a:off x="0" y="4941168"/>
            <a:ext cx="9144000" cy="1477328"/>
          </a:xfrm>
          <a:prstGeom prst="rect">
            <a:avLst/>
          </a:prstGeom>
        </p:spPr>
        <p:txBody>
          <a:bodyPr wrap="square">
            <a:spAutoFit/>
          </a:bodyPr>
          <a:lstStyle/>
          <a:p>
            <a:pPr algn="just"/>
            <a:r>
              <a:rPr lang="ru-RU" dirty="0" smtClean="0"/>
              <a:t>Все мужчины должны носить бороду, а женщины — чадру. Нельзя курить сигареты и употреблять жевательную резинку, за нарушение правила — 80 ударов плетью. Во время пяти дневных молитв все магазины должны закрываться. Женщинам запрещено передвигаться на улице без сопровождения мужчины, пойманную женщину доставляют домой, а мужчина-опекун подвергается 80 ударам плетью.</a:t>
            </a:r>
            <a:endParaRPr lang="ru-RU"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https://upload.wikimedia.org/wikipedia/commons/7/7f/ISIS_expansi%C3%B3n.jpg"/>
          <p:cNvPicPr>
            <a:picLocks noChangeAspect="1" noChangeArrowheads="1"/>
          </p:cNvPicPr>
          <p:nvPr/>
        </p:nvPicPr>
        <p:blipFill>
          <a:blip r:embed="rId2" cstate="print"/>
          <a:srcRect r="3963"/>
          <a:stretch>
            <a:fillRect/>
          </a:stretch>
        </p:blipFill>
        <p:spPr bwMode="auto">
          <a:xfrm>
            <a:off x="222718" y="260648"/>
            <a:ext cx="4162061" cy="2448272"/>
          </a:xfrm>
          <a:prstGeom prst="rect">
            <a:avLst/>
          </a:prstGeom>
          <a:noFill/>
        </p:spPr>
      </p:pic>
      <p:sp>
        <p:nvSpPr>
          <p:cNvPr id="5" name="Прямоугольник 4"/>
          <p:cNvSpPr/>
          <p:nvPr/>
        </p:nvSpPr>
        <p:spPr>
          <a:xfrm>
            <a:off x="179512" y="3284984"/>
            <a:ext cx="8964488" cy="2862322"/>
          </a:xfrm>
          <a:prstGeom prst="rect">
            <a:avLst/>
          </a:prstGeom>
        </p:spPr>
        <p:txBody>
          <a:bodyPr wrap="square">
            <a:spAutoFit/>
          </a:bodyPr>
          <a:lstStyle/>
          <a:p>
            <a:pPr>
              <a:buFont typeface="Arial" pitchFamily="34" charset="0"/>
              <a:buChar char="•"/>
            </a:pPr>
            <a:r>
              <a:rPr lang="ru-RU" dirty="0" smtClean="0"/>
              <a:t> Среди прочих целей группировки ИГИЛ также объявлялись:</a:t>
            </a:r>
          </a:p>
          <a:p>
            <a:pPr>
              <a:buFont typeface="Arial" pitchFamily="34" charset="0"/>
              <a:buChar char="•"/>
            </a:pPr>
            <a:r>
              <a:rPr lang="ru-RU" dirty="0" smtClean="0"/>
              <a:t> уничтожение группировки ХАМАС;</a:t>
            </a:r>
          </a:p>
          <a:p>
            <a:pPr>
              <a:buFont typeface="Arial" pitchFamily="34" charset="0"/>
              <a:buChar char="•"/>
            </a:pPr>
            <a:r>
              <a:rPr lang="ru-RU" dirty="0" smtClean="0"/>
              <a:t> уничтожение государства Израиль;</a:t>
            </a:r>
          </a:p>
          <a:p>
            <a:pPr>
              <a:buFont typeface="Arial" pitchFamily="34" charset="0"/>
              <a:buChar char="•"/>
            </a:pPr>
            <a:r>
              <a:rPr lang="ru-RU" dirty="0" smtClean="0"/>
              <a:t> дестабилизация в Центральной Азии.</a:t>
            </a:r>
          </a:p>
          <a:p>
            <a:pPr algn="just">
              <a:buFont typeface="Arial" pitchFamily="34" charset="0"/>
              <a:buChar char="•"/>
            </a:pPr>
            <a:r>
              <a:rPr lang="ru-RU" dirty="0" smtClean="0"/>
              <a:t> Создавая из своих женщин ударные боевые части, ИГ официально восстановило рабство для женщин-иноверцев и своих противников, а также торговлю ими как рабынями. Организация привлекает высокообразованных людей разного происхождения со всего мира, к примеру, министра финансов — гражданина Австралии. В подконтрольных территориях боевики ИГ проводят идеологическую подготовку у детей, устраивая тренировки на пленных, где дети учатся убивать.</a:t>
            </a:r>
            <a:endParaRPr lang="ru-RU" dirty="0"/>
          </a:p>
        </p:txBody>
      </p:sp>
      <p:sp>
        <p:nvSpPr>
          <p:cNvPr id="6" name="Прямоугольник 5"/>
          <p:cNvSpPr/>
          <p:nvPr/>
        </p:nvSpPr>
        <p:spPr>
          <a:xfrm>
            <a:off x="4572000" y="188640"/>
            <a:ext cx="4572000" cy="3139321"/>
          </a:xfrm>
          <a:prstGeom prst="rect">
            <a:avLst/>
          </a:prstGeom>
        </p:spPr>
        <p:txBody>
          <a:bodyPr>
            <a:spAutoFit/>
          </a:bodyPr>
          <a:lstStyle/>
          <a:p>
            <a:pPr algn="just">
              <a:buFont typeface="Arial" pitchFamily="34" charset="0"/>
              <a:buChar char="•"/>
            </a:pPr>
            <a:r>
              <a:rPr lang="ru-RU" dirty="0" smtClean="0"/>
              <a:t> Целью организации является ликвидация границ, установленных в результате раздела Османской империи, и создание исламского государства на территории Ирака и </a:t>
            </a:r>
            <a:r>
              <a:rPr lang="ru-RU" dirty="0" err="1" smtClean="0"/>
              <a:t>Шама</a:t>
            </a:r>
            <a:r>
              <a:rPr lang="ru-RU" dirty="0" smtClean="0"/>
              <a:t> (Леванта) — Сирии, Ливана, Израиля, Палестины, Иордании, Турции, Кипра, Египта и остальных исторических территориях османского периода, как максимум —мировое правительство на территориях всех государств.</a:t>
            </a:r>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1124744"/>
            <a:ext cx="8229600" cy="5256584"/>
          </a:xfrm>
        </p:spPr>
        <p:txBody>
          <a:bodyPr>
            <a:normAutofit fontScale="55000" lnSpcReduction="20000"/>
          </a:bodyPr>
          <a:lstStyle/>
          <a:p>
            <a:pPr algn="just">
              <a:lnSpc>
                <a:spcPct val="120000"/>
              </a:lnSpc>
            </a:pPr>
            <a:r>
              <a:rPr lang="ru-RU" dirty="0" smtClean="0">
                <a:effectLst/>
              </a:rPr>
              <a:t>Статус независимых государств имеют </a:t>
            </a:r>
            <a:r>
              <a:rPr lang="ru-RU" b="1" dirty="0" smtClean="0">
                <a:effectLst/>
              </a:rPr>
              <a:t>монархии</a:t>
            </a:r>
            <a:r>
              <a:rPr lang="ru-RU" dirty="0" smtClean="0">
                <a:effectLst/>
              </a:rPr>
              <a:t> и </a:t>
            </a:r>
            <a:r>
              <a:rPr lang="ru-RU" b="1" dirty="0" smtClean="0">
                <a:effectLst/>
              </a:rPr>
              <a:t>республики</a:t>
            </a:r>
            <a:r>
              <a:rPr lang="ru-RU" dirty="0" smtClean="0">
                <a:effectLst/>
              </a:rPr>
              <a:t>. Независимые государства могут заключать равноправные договоры с другими странами, быть членами ООН и других международных экономических и политических организаций в качестве равноправных партнеров.</a:t>
            </a:r>
          </a:p>
          <a:p>
            <a:pPr algn="just">
              <a:lnSpc>
                <a:spcPct val="120000"/>
              </a:lnSpc>
            </a:pPr>
            <a:r>
              <a:rPr lang="ru-RU" b="1" dirty="0" smtClean="0"/>
              <a:t>Монархии.</a:t>
            </a:r>
            <a:r>
              <a:rPr lang="ru-RU" dirty="0" smtClean="0"/>
              <a:t> При монархической форме государственного правления власть сосредоточена в руках одного человека — царя, императора, короля, султана — и передается по наследству.</a:t>
            </a:r>
          </a:p>
          <a:p>
            <a:pPr algn="just">
              <a:lnSpc>
                <a:spcPct val="120000"/>
              </a:lnSpc>
            </a:pPr>
            <a:r>
              <a:rPr lang="ru-RU" dirty="0" smtClean="0"/>
              <a:t>В </a:t>
            </a:r>
            <a:r>
              <a:rPr lang="ru-RU" b="1" i="1" dirty="0" smtClean="0"/>
              <a:t>абсолютных монархиях</a:t>
            </a:r>
            <a:r>
              <a:rPr lang="ru-RU" b="1" dirty="0" smtClean="0"/>
              <a:t> </a:t>
            </a:r>
            <a:r>
              <a:rPr lang="ru-RU" dirty="0" smtClean="0"/>
              <a:t>власть монарха практически безгранична. Число таких государств на политической карте мира постоянно сокращается; большая их часть расположена в Азии (фактически абсолютными монархиями являются Бутан, Оман, ОАЭ, Катар, Бахрейн и Кувейт). </a:t>
            </a:r>
          </a:p>
          <a:p>
            <a:pPr algn="just">
              <a:lnSpc>
                <a:spcPct val="120000"/>
              </a:lnSpc>
            </a:pPr>
            <a:r>
              <a:rPr lang="ru-RU" dirty="0" smtClean="0"/>
              <a:t>В </a:t>
            </a:r>
            <a:r>
              <a:rPr lang="ru-RU" b="1" i="1" dirty="0" smtClean="0"/>
              <a:t>конституционных монархиях</a:t>
            </a:r>
            <a:r>
              <a:rPr lang="ru-RU" b="1" dirty="0" smtClean="0"/>
              <a:t> </a:t>
            </a:r>
            <a:r>
              <a:rPr lang="ru-RU" dirty="0" smtClean="0"/>
              <a:t>власть монарха ограничена конституцией, а в парламентских — парламентом. В этих государствах монархи давно «царствуют, но не правят», являясь символом нации и данью традиции. Такую форму государственного правления имеют некоторые страны Западной Европы, например Бельгия, Дания, Норвегия, Швеция, Великобритания. </a:t>
            </a:r>
          </a:p>
          <a:p>
            <a:endParaRPr lang="ru-RU" dirty="0"/>
          </a:p>
        </p:txBody>
      </p:sp>
    </p:spTree>
    <p:extLst>
      <p:ext uri="{BB962C8B-B14F-4D97-AF65-F5344CB8AC3E}">
        <p14:creationId xmlns:p14="http://schemas.microsoft.com/office/powerpoint/2010/main" xmlns="" val="11876008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https://img.pravda.ru/image/article/4/4/6/340446.jpeg"/>
          <p:cNvPicPr>
            <a:picLocks noChangeAspect="1" noChangeArrowheads="1"/>
          </p:cNvPicPr>
          <p:nvPr/>
        </p:nvPicPr>
        <p:blipFill>
          <a:blip r:embed="rId2" cstate="print"/>
          <a:srcRect/>
          <a:stretch>
            <a:fillRect/>
          </a:stretch>
        </p:blipFill>
        <p:spPr bwMode="auto">
          <a:xfrm>
            <a:off x="1835696" y="188640"/>
            <a:ext cx="5572125" cy="3705225"/>
          </a:xfrm>
          <a:prstGeom prst="rect">
            <a:avLst/>
          </a:prstGeom>
          <a:noFill/>
        </p:spPr>
      </p:pic>
      <p:pic>
        <p:nvPicPr>
          <p:cNvPr id="201732" name="Picture 4" descr="http://mtdata.ru/u1/photo9E25/20226533374-0/original.png"/>
          <p:cNvPicPr>
            <a:picLocks noChangeAspect="1" noChangeArrowheads="1"/>
          </p:cNvPicPr>
          <p:nvPr/>
        </p:nvPicPr>
        <p:blipFill>
          <a:blip r:embed="rId3" cstate="print"/>
          <a:srcRect/>
          <a:stretch>
            <a:fillRect/>
          </a:stretch>
        </p:blipFill>
        <p:spPr bwMode="auto">
          <a:xfrm>
            <a:off x="1835696" y="4005064"/>
            <a:ext cx="5570984" cy="2674073"/>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Картинки по запросу палестина карта"/>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7975" y="322706"/>
            <a:ext cx="4820401" cy="620263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AutoShape 4" descr="Картинки по запросу палестина карт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Прямоугольник 4"/>
          <p:cNvSpPr/>
          <p:nvPr/>
        </p:nvSpPr>
        <p:spPr>
          <a:xfrm>
            <a:off x="5390056" y="607868"/>
            <a:ext cx="3456384" cy="5632311"/>
          </a:xfrm>
          <a:prstGeom prst="rect">
            <a:avLst/>
          </a:prstGeom>
        </p:spPr>
        <p:txBody>
          <a:bodyPr wrap="square">
            <a:spAutoFit/>
          </a:bodyPr>
          <a:lstStyle/>
          <a:p>
            <a:pPr marL="285750" indent="-285750" algn="just">
              <a:buFont typeface="Arial" pitchFamily="34" charset="0"/>
              <a:buChar char="•"/>
            </a:pPr>
            <a:r>
              <a:rPr lang="ru-RU" dirty="0"/>
              <a:t>Государство </a:t>
            </a:r>
            <a:r>
              <a:rPr lang="ru-RU" b="1" dirty="0"/>
              <a:t>Палестина</a:t>
            </a:r>
            <a:r>
              <a:rPr lang="ru-RU" dirty="0"/>
              <a:t> в настоящее время признаётся 137 международно-признанными государствами и </a:t>
            </a:r>
            <a:r>
              <a:rPr lang="ru-RU" dirty="0" smtClean="0"/>
              <a:t>САДР. </a:t>
            </a:r>
            <a:r>
              <a:rPr lang="ru-RU" dirty="0"/>
              <a:t>Является государством-наблюдателем в ООН. Разделено на две не имеющие общей границы </a:t>
            </a:r>
            <a:r>
              <a:rPr lang="ru-RU" dirty="0" smtClean="0"/>
              <a:t>части: </a:t>
            </a:r>
            <a:r>
              <a:rPr lang="ru-RU" i="1" dirty="0" smtClean="0"/>
              <a:t>Сектор Газа</a:t>
            </a:r>
            <a:r>
              <a:rPr lang="ru-RU" dirty="0" smtClean="0"/>
              <a:t>, </a:t>
            </a:r>
            <a:r>
              <a:rPr lang="ru-RU" dirty="0"/>
              <a:t>контролируемый организацией ХАМАС, и </a:t>
            </a:r>
            <a:r>
              <a:rPr lang="ru-RU" i="1" dirty="0"/>
              <a:t>Западный берег реки Иордан</a:t>
            </a:r>
            <a:r>
              <a:rPr lang="ru-RU" dirty="0"/>
              <a:t>, частично управляемый Палестинской национальной администрацией (ПНА) под руководством председателя ПНА Махмуда Аббаса (он же — президент государства).</a:t>
            </a:r>
          </a:p>
        </p:txBody>
      </p:sp>
    </p:spTree>
    <p:extLst>
      <p:ext uri="{BB962C8B-B14F-4D97-AF65-F5344CB8AC3E}">
        <p14:creationId xmlns:p14="http://schemas.microsoft.com/office/powerpoint/2010/main" xmlns="" val="3935638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3212976"/>
            <a:ext cx="8784976" cy="3139321"/>
          </a:xfrm>
          <a:prstGeom prst="rect">
            <a:avLst/>
          </a:prstGeom>
        </p:spPr>
        <p:txBody>
          <a:bodyPr wrap="square">
            <a:spAutoFit/>
          </a:bodyPr>
          <a:lstStyle/>
          <a:p>
            <a:pPr marL="285750" indent="-285750" algn="just">
              <a:buFont typeface="Arial" pitchFamily="34" charset="0"/>
              <a:buChar char="•"/>
            </a:pPr>
            <a:r>
              <a:rPr lang="ru-RU" dirty="0" smtClean="0"/>
              <a:t>В</a:t>
            </a:r>
            <a:r>
              <a:rPr lang="ru-RU" dirty="0"/>
              <a:t> 1948 году в результате Арабо-израильской войны территории Сектора Газы и Западного берега реки </a:t>
            </a:r>
            <a:r>
              <a:rPr lang="ru-RU" dirty="0" smtClean="0"/>
              <a:t>Иордан</a:t>
            </a:r>
            <a:r>
              <a:rPr lang="ru-RU" dirty="0"/>
              <a:t> были оккупированы Египтом и </a:t>
            </a:r>
            <a:r>
              <a:rPr lang="ru-RU" dirty="0" err="1" smtClean="0"/>
              <a:t>Трансиорданией</a:t>
            </a:r>
            <a:r>
              <a:rPr lang="ru-RU" baseline="30000" dirty="0"/>
              <a:t> </a:t>
            </a:r>
            <a:r>
              <a:rPr lang="ru-RU" dirty="0" smtClean="0"/>
              <a:t>соответственно</a:t>
            </a:r>
            <a:r>
              <a:rPr lang="ru-RU" dirty="0"/>
              <a:t>, по результатам Шестидневной войны (1967) — Израилем. В 1980 году Восточный Иерусалим был аннексирован Израилем после принятия закона об Иерусалиме — столице Израиля. Согласно Соглашениям в Осло (1993), между Израилем и ООП, была создана ПНА, которой был передан административный контроль над Сектором Газа и частью Западного берега реки Иордан, а вопросы обеспечения безопасности остались за Израилем. После ухода Израиля из Сектора Газа в 2006 году руководство ПНА утратило власть в секторе, который был захвачен </a:t>
            </a:r>
            <a:r>
              <a:rPr lang="ru-RU" dirty="0" smtClean="0"/>
              <a:t>организацией ХАМАС </a:t>
            </a:r>
            <a:r>
              <a:rPr lang="ru-RU" dirty="0"/>
              <a:t>(победившей в том же году на парламентских выборах в автономии), признанной в ряде стран террористической.</a:t>
            </a:r>
          </a:p>
        </p:txBody>
      </p:sp>
      <p:pic>
        <p:nvPicPr>
          <p:cNvPr id="3074" name="Picture 2" descr="Картинки по запросу палестина война"/>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332656"/>
            <a:ext cx="3612513" cy="2570046"/>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Картинки по запросу"/>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5976" b="5649"/>
          <a:stretch/>
        </p:blipFill>
        <p:spPr bwMode="auto">
          <a:xfrm>
            <a:off x="4329892" y="332656"/>
            <a:ext cx="4418572" cy="25619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10619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116632"/>
            <a:ext cx="8640960" cy="1200329"/>
          </a:xfrm>
          <a:prstGeom prst="rect">
            <a:avLst/>
          </a:prstGeom>
        </p:spPr>
        <p:txBody>
          <a:bodyPr wrap="square">
            <a:spAutoFit/>
          </a:bodyPr>
          <a:lstStyle/>
          <a:p>
            <a:pPr algn="just"/>
            <a:r>
              <a:rPr lang="ru-RU" b="1" dirty="0"/>
              <a:t>Турецкая Республика Северного Кипра</a:t>
            </a:r>
            <a:r>
              <a:rPr lang="ru-RU" dirty="0"/>
              <a:t> провозглашена в 1983 г. на севере острова Кипр. Она занимает около 36% его территории, здесь проживает около 200 тыс. человек (23% населения острова), в том числе 80 тыс. переселенцев из Турции и 35 тыс. турецких военнослужащих. Столица — </a:t>
            </a:r>
            <a:r>
              <a:rPr lang="ru-RU" dirty="0" err="1"/>
              <a:t>Лефкоса</a:t>
            </a:r>
            <a:r>
              <a:rPr lang="ru-RU" dirty="0"/>
              <a:t> (северная часть Никосии).</a:t>
            </a:r>
            <a:endParaRPr lang="ru-RU" dirty="0">
              <a:effectLst/>
            </a:endParaRPr>
          </a:p>
        </p:txBody>
      </p:sp>
      <p:pic>
        <p:nvPicPr>
          <p:cNvPr id="4100" name="Picture 4" descr="Картинки по запросу турецкая республика северного кипра"/>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1412776"/>
            <a:ext cx="4248472" cy="362182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4788024" y="1238528"/>
            <a:ext cx="4104456" cy="3970318"/>
          </a:xfrm>
          <a:prstGeom prst="rect">
            <a:avLst/>
          </a:prstGeom>
        </p:spPr>
        <p:txBody>
          <a:bodyPr wrap="square">
            <a:spAutoFit/>
          </a:bodyPr>
          <a:lstStyle/>
          <a:p>
            <a:pPr algn="just"/>
            <a:r>
              <a:rPr lang="ru-RU" dirty="0"/>
              <a:t>Кипр — бывшая колония Великобритании — получил независимость в 1960 г. Гарантами его территориальной целостности были признаны Турция, Греция и Великобритания, которые разместили на острове военные силы. Великобритания имеет здесь две военные базы — </a:t>
            </a:r>
            <a:r>
              <a:rPr lang="ru-RU" dirty="0" err="1"/>
              <a:t>Декелия</a:t>
            </a:r>
            <a:r>
              <a:rPr lang="ru-RU" dirty="0"/>
              <a:t> и </a:t>
            </a:r>
            <a:r>
              <a:rPr lang="ru-RU" dirty="0" err="1"/>
              <a:t>Акротири</a:t>
            </a:r>
            <a:r>
              <a:rPr lang="ru-RU" dirty="0"/>
              <a:t>. После государственного переворота и попытки присоединения острова к Греции в 1974 г. Турция ввела на Кипр свои войска, оккупировав более ⅓ его территории. </a:t>
            </a:r>
            <a:endParaRPr lang="ru-RU" dirty="0">
              <a:effectLst/>
            </a:endParaRPr>
          </a:p>
        </p:txBody>
      </p:sp>
      <p:sp>
        <p:nvSpPr>
          <p:cNvPr id="5" name="Прямоугольник 4"/>
          <p:cNvSpPr/>
          <p:nvPr/>
        </p:nvSpPr>
        <p:spPr>
          <a:xfrm>
            <a:off x="323528" y="5186595"/>
            <a:ext cx="8568952" cy="1477328"/>
          </a:xfrm>
          <a:prstGeom prst="rect">
            <a:avLst/>
          </a:prstGeom>
        </p:spPr>
        <p:txBody>
          <a:bodyPr wrap="square">
            <a:spAutoFit/>
          </a:bodyPr>
          <a:lstStyle/>
          <a:p>
            <a:pPr algn="just"/>
            <a:r>
              <a:rPr lang="ru-RU" dirty="0"/>
              <a:t>Фактически Кипр раскололся на две части: турецкую, где была провозглашена Турецкая Республика Северного Кипра, не признанная мировым сообществом, и греческую — собственно Республику Кипр. Турки-киприоты (около 18% населения) переселились на север острова, этническое меньшинство было усилено переселенцами из Турции; греки-киприоты сконцентрировались на юге острова.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0"/>
            <a:ext cx="8856984" cy="2585323"/>
          </a:xfrm>
          <a:prstGeom prst="rect">
            <a:avLst/>
          </a:prstGeom>
        </p:spPr>
        <p:txBody>
          <a:bodyPr wrap="square">
            <a:spAutoFit/>
          </a:bodyPr>
          <a:lstStyle/>
          <a:p>
            <a:pPr marL="285750" indent="-285750" algn="just">
              <a:buFont typeface="Arial" pitchFamily="34" charset="0"/>
              <a:buChar char="•"/>
            </a:pPr>
            <a:r>
              <a:rPr lang="ru-RU" dirty="0"/>
              <a:t>Совет Безопасности ООН осудил оккупацию и раздел Кипра, потребовав вывести с острова турецкие вооруженные формирования, на Кипре были размещены силы ООН по поддержанию мира</a:t>
            </a:r>
            <a:r>
              <a:rPr lang="ru-RU" dirty="0" smtClean="0"/>
              <a:t>.</a:t>
            </a:r>
          </a:p>
          <a:p>
            <a:pPr marL="285750" indent="-285750" algn="just">
              <a:buFont typeface="Arial" pitchFamily="34" charset="0"/>
              <a:buChar char="•"/>
            </a:pPr>
            <a:r>
              <a:rPr lang="ru-RU" dirty="0"/>
              <a:t>Переговоры между двумя частями страны проходят при посредничестве ООН, которая выступает за сохранение единого государства и политическое равенство общин.</a:t>
            </a:r>
          </a:p>
          <a:p>
            <a:pPr marL="285750" indent="-285750" algn="just">
              <a:buFont typeface="Arial" pitchFamily="34" charset="0"/>
              <a:buChar char="•"/>
            </a:pPr>
            <a:r>
              <a:rPr lang="ru-RU" dirty="0"/>
              <a:t>В 2004 г. перед вступлением Кипра в Европейский союз был проведен референдум об объединении, в ходе которого население высказалось против единого государства</a:t>
            </a:r>
            <a:r>
              <a:rPr lang="ru-RU" dirty="0" smtClean="0"/>
              <a:t>.</a:t>
            </a:r>
            <a:endParaRPr lang="ru-RU" dirty="0"/>
          </a:p>
        </p:txBody>
      </p:sp>
      <p:pic>
        <p:nvPicPr>
          <p:cNvPr id="5124" name="Picture 4" descr="Картинки по запросу никосия зеленая линия"/>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88629" y="2348880"/>
            <a:ext cx="5238750" cy="318135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179512" y="5589239"/>
            <a:ext cx="8784976" cy="1200329"/>
          </a:xfrm>
          <a:prstGeom prst="rect">
            <a:avLst/>
          </a:prstGeom>
          <a:solidFill>
            <a:schemeClr val="bg1"/>
          </a:solidFill>
        </p:spPr>
        <p:txBody>
          <a:bodyPr wrap="square">
            <a:spAutoFit/>
          </a:bodyPr>
          <a:lstStyle/>
          <a:p>
            <a:pPr marL="285750" indent="-285750" algn="just">
              <a:buFont typeface="Arial" pitchFamily="34" charset="0"/>
              <a:buChar char="•"/>
            </a:pPr>
            <a:r>
              <a:rPr lang="ru-RU" dirty="0" smtClean="0"/>
              <a:t>Никосию </a:t>
            </a:r>
            <a:r>
              <a:rPr lang="ru-RU" dirty="0"/>
              <a:t>после падения Берлинской стены называют «последней разделенной столицей Европы». Дело в том, что прямо по исторической части города, посреди базара и туристических достопримечательностей проходит т.н. «Зеленая линия» - стена, разделяющая Кипр на греческую и турецкую </a:t>
            </a:r>
            <a:r>
              <a:rPr lang="ru-RU" dirty="0" smtClean="0"/>
              <a:t>часть</a:t>
            </a:r>
            <a:r>
              <a:rPr lang="ru-RU" dirty="0"/>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informator.media/wp-content/uploads/2015/12/%D0%A4%D0%BE%D1%82%D0%BE-%E2%84%963-%D0%94%D1%80%D0%B5%D0%B2%D0%BD%D1%8F%D1%8F-%D0%BA%D1%80%D0%B5%D0%BF%D0%BE%D1%81%D1%82%D1%8C-%D0%B2-%D1%81%D0%B0%D0%BC%D0%BE%D0%BC-%D1%86%D0%B5%D0%BD%D1%82%D1%80%D0%B5-%D0%9D%D0%B8%D0%BA%D0%BE%D1%81%D0%B8%D0%B8-%D1%80%D0%B0%D0%B7%D0%B4%D0%B5%D0%BB%D0%B5%D0%BD%D0%BD%D0%B0%D1%8F-%D0%BD%D0%B0-%D0%B4%D0%B2%D0%B5-%D1%87%D0%B0%D1%81%D1%82%D0%B8-%D1%81%D1%82%D0%B5%D0%BD%D0%BE%D0%B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148" name="Picture 4" descr="http://informator.media/wp-content/uploads/2015/12/%D0%A4%D0%BE%D1%82%D0%BE-%E2%84%963-%D0%94%D1%80%D0%B5%D0%B2%D0%BD%D1%8F%D1%8F-%D0%BA%D1%80%D0%B5%D0%BF%D0%BE%D1%81%D1%82%D1%8C-%D0%B2-%D1%81%D0%B0%D0%BC%D0%BE%D0%BC-%D1%86%D0%B5%D0%BD%D1%82%D1%80%D0%B5-%D0%9D%D0%B8%D0%BA%D0%BE%D1%81%D0%B8%D0%B8-%D1%80%D0%B0%D0%B7%D0%B4%D0%B5%D0%BB%D0%B5%D0%BD%D0%BD%D0%B0%D1%8F-%D0%BD%D0%B0-%D0%B4%D0%B2%D0%B5-%D1%87%D0%B0%D1%81%D1%82%D0%B8-%D1%81%D1%82%D0%B5%D0%BD%D0%BE%D0%B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584" y="-17690"/>
            <a:ext cx="7393214" cy="68756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627635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230651" y="98209"/>
            <a:ext cx="2805845" cy="3970318"/>
          </a:xfrm>
          <a:prstGeom prst="rect">
            <a:avLst/>
          </a:prstGeom>
        </p:spPr>
        <p:txBody>
          <a:bodyPr wrap="square">
            <a:spAutoFit/>
          </a:bodyPr>
          <a:lstStyle/>
          <a:p>
            <a:pPr algn="just"/>
            <a:r>
              <a:rPr lang="ru-RU" b="1" dirty="0"/>
              <a:t>Нагорно-Карабахская Республика </a:t>
            </a:r>
            <a:r>
              <a:rPr lang="ru-RU" dirty="0"/>
              <a:t>— </a:t>
            </a:r>
            <a:r>
              <a:rPr lang="ru-RU" dirty="0" smtClean="0"/>
              <a:t>непризнанное </a:t>
            </a:r>
            <a:r>
              <a:rPr lang="ru-RU" dirty="0"/>
              <a:t>государство, </a:t>
            </a:r>
            <a:r>
              <a:rPr lang="ru-RU" dirty="0" smtClean="0"/>
              <a:t>провозглашённое в 1991 г. </a:t>
            </a:r>
            <a:r>
              <a:rPr lang="ru-RU" dirty="0"/>
              <a:t>в границах Нагорно-Карабахской автономной области (НКАО), а также прилегающего к ней </a:t>
            </a:r>
            <a:r>
              <a:rPr lang="ru-RU" dirty="0" smtClean="0"/>
              <a:t>бывшего </a:t>
            </a:r>
            <a:r>
              <a:rPr lang="ru-RU" dirty="0" err="1" smtClean="0"/>
              <a:t>Шаумяновского</a:t>
            </a:r>
            <a:r>
              <a:rPr lang="ru-RU" dirty="0" smtClean="0"/>
              <a:t> района</a:t>
            </a:r>
            <a:r>
              <a:rPr lang="ru-RU" dirty="0"/>
              <a:t> </a:t>
            </a:r>
            <a:r>
              <a:rPr lang="ru-RU" dirty="0" smtClean="0"/>
              <a:t>Азербайджанской </a:t>
            </a:r>
            <a:r>
              <a:rPr lang="ru-RU" dirty="0"/>
              <a:t>ССР, в данных границах являлось анклавом внутри Азербайджанской </a:t>
            </a:r>
            <a:r>
              <a:rPr lang="ru-RU" dirty="0" smtClean="0"/>
              <a:t>ССР.</a:t>
            </a:r>
            <a:endParaRPr lang="ru-RU" dirty="0"/>
          </a:p>
        </p:txBody>
      </p:sp>
      <p:pic>
        <p:nvPicPr>
          <p:cNvPr id="4098" name="Picture 2" descr="Похожее изображение"/>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708" r="1381" b="1802"/>
          <a:stretch/>
        </p:blipFill>
        <p:spPr bwMode="auto">
          <a:xfrm>
            <a:off x="113900" y="332656"/>
            <a:ext cx="6116751" cy="338437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p:cNvSpPr/>
          <p:nvPr/>
        </p:nvSpPr>
        <p:spPr>
          <a:xfrm>
            <a:off x="0" y="3933056"/>
            <a:ext cx="9082886" cy="3139321"/>
          </a:xfrm>
          <a:prstGeom prst="rect">
            <a:avLst/>
          </a:prstGeom>
        </p:spPr>
        <p:txBody>
          <a:bodyPr wrap="square">
            <a:spAutoFit/>
          </a:bodyPr>
          <a:lstStyle/>
          <a:p>
            <a:pPr marL="285750" indent="-285750" algn="just">
              <a:buFont typeface="Arial" pitchFamily="34" charset="0"/>
              <a:buChar char="•"/>
            </a:pPr>
            <a:r>
              <a:rPr lang="ru-RU" dirty="0" smtClean="0"/>
              <a:t>В</a:t>
            </a:r>
            <a:r>
              <a:rPr lang="ru-RU" dirty="0"/>
              <a:t> 1991—1994 между Нагорно-Карабахской </a:t>
            </a:r>
            <a:r>
              <a:rPr lang="ru-RU" dirty="0" smtClean="0"/>
              <a:t>Республикой и Азербайджаном разгорелся</a:t>
            </a:r>
            <a:r>
              <a:rPr lang="ru-RU" dirty="0"/>
              <a:t> военный конфликт, в ходе которого </a:t>
            </a:r>
            <a:r>
              <a:rPr lang="ru-RU" dirty="0" smtClean="0"/>
              <a:t>азербайджанцы вытеснили</a:t>
            </a:r>
            <a:r>
              <a:rPr lang="ru-RU" dirty="0"/>
              <a:t> армян с территории бывшего </a:t>
            </a:r>
            <a:r>
              <a:rPr lang="ru-RU" dirty="0" err="1"/>
              <a:t>Шаумяновского</a:t>
            </a:r>
            <a:r>
              <a:rPr lang="ru-RU" dirty="0"/>
              <a:t> района Азербайджанской ССР и части Нагорного Карабаха, а поддержанная Арменией Нагорно-Карабахская Республика установила контроль над несколькими районами Азербайджана, прилегающими к Нагорному Карабаху, и вытеснила оттуда азербайджанское население, что было квалифицировано в 1993 году Советом Безопасности ООН как оккупация территории Азербайджана армянскими </a:t>
            </a:r>
            <a:r>
              <a:rPr lang="ru-RU" dirty="0" smtClean="0"/>
              <a:t>силами.</a:t>
            </a:r>
          </a:p>
          <a:p>
            <a:pPr marL="285750" indent="-285750" algn="just">
              <a:buFont typeface="Arial" pitchFamily="34" charset="0"/>
              <a:buChar char="•"/>
            </a:pPr>
            <a:r>
              <a:rPr lang="ru-RU" dirty="0" smtClean="0"/>
              <a:t>Республика признана </a:t>
            </a:r>
            <a:r>
              <a:rPr lang="ru-RU" dirty="0"/>
              <a:t>частично признанными Абхазией и Южной Осетией, а также непризнанной Приднестровской Молдавской Республикой.</a:t>
            </a:r>
          </a:p>
          <a:p>
            <a:pPr algn="just"/>
            <a:endParaRPr lang="ru-RU" dirty="0"/>
          </a:p>
        </p:txBody>
      </p:sp>
    </p:spTree>
    <p:extLst>
      <p:ext uri="{BB962C8B-B14F-4D97-AF65-F5344CB8AC3E}">
        <p14:creationId xmlns:p14="http://schemas.microsoft.com/office/powerpoint/2010/main" xmlns="" val="2095602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44008" y="166868"/>
            <a:ext cx="4320480" cy="4247317"/>
          </a:xfrm>
          <a:prstGeom prst="rect">
            <a:avLst/>
          </a:prstGeom>
        </p:spPr>
        <p:txBody>
          <a:bodyPr wrap="square">
            <a:spAutoFit/>
          </a:bodyPr>
          <a:lstStyle/>
          <a:p>
            <a:pPr marL="285750" indent="-285750" algn="just">
              <a:buFont typeface="Arial" pitchFamily="34" charset="0"/>
              <a:buChar char="•"/>
            </a:pPr>
            <a:r>
              <a:rPr lang="ru-RU" b="1" dirty="0" smtClean="0"/>
              <a:t>Республика </a:t>
            </a:r>
            <a:r>
              <a:rPr lang="ru-RU" b="1" dirty="0"/>
              <a:t>Южная </a:t>
            </a:r>
            <a:r>
              <a:rPr lang="ru-RU" b="1" dirty="0" smtClean="0"/>
              <a:t>Осетия </a:t>
            </a:r>
            <a:r>
              <a:rPr lang="ru-RU" dirty="0" smtClean="0"/>
              <a:t>— </a:t>
            </a:r>
            <a:r>
              <a:rPr lang="ru-RU" dirty="0"/>
              <a:t>согласно конституции Грузии, территория Южной Осетии входит в состав нескольких районов Грузии. В 1991 году получила фактическую </a:t>
            </a:r>
            <a:r>
              <a:rPr lang="ru-RU" dirty="0" smtClean="0"/>
              <a:t>независимость.</a:t>
            </a:r>
          </a:p>
          <a:p>
            <a:pPr marL="285750" indent="-285750" algn="just">
              <a:buFont typeface="Arial" pitchFamily="34" charset="0"/>
              <a:buChar char="•"/>
            </a:pPr>
            <a:r>
              <a:rPr lang="ru-RU" b="1" dirty="0"/>
              <a:t>Республика Абхазия</a:t>
            </a:r>
            <a:r>
              <a:rPr lang="ru-RU" dirty="0" smtClean="0"/>
              <a:t>, согласно конституции </a:t>
            </a:r>
            <a:r>
              <a:rPr lang="ru-RU" dirty="0"/>
              <a:t>Грузии, является автономной республикой в составе этого государства; с 1992 года — </a:t>
            </a:r>
            <a:r>
              <a:rPr lang="ru-RU" dirty="0" smtClean="0"/>
              <a:t>фактически самостоятельна, </a:t>
            </a:r>
            <a:r>
              <a:rPr lang="ru-RU" dirty="0"/>
              <a:t>26 ноября 1994 года принята конституция Абхазии, согласно которой республика объявляется суверенным государством и субъектом международного права.</a:t>
            </a:r>
          </a:p>
        </p:txBody>
      </p:sp>
      <p:sp>
        <p:nvSpPr>
          <p:cNvPr id="5" name="AutoShape 2" descr="http://xn----8sbhecdy1bk6ak6azk.xn--p1ai/uryaimg/4f4ea335bc5c916313550b3237a7aa39.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2" name="Picture 8" descr="Картинки по запросу"/>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401" t="5402" r="3024"/>
          <a:stretch/>
        </p:blipFill>
        <p:spPr bwMode="auto">
          <a:xfrm>
            <a:off x="155225" y="346998"/>
            <a:ext cx="4442734" cy="329802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Прямоугольник 5"/>
          <p:cNvSpPr/>
          <p:nvPr/>
        </p:nvSpPr>
        <p:spPr>
          <a:xfrm>
            <a:off x="155575" y="4384402"/>
            <a:ext cx="8736905" cy="1477328"/>
          </a:xfrm>
          <a:prstGeom prst="rect">
            <a:avLst/>
          </a:prstGeom>
        </p:spPr>
        <p:txBody>
          <a:bodyPr wrap="square">
            <a:spAutoFit/>
          </a:bodyPr>
          <a:lstStyle/>
          <a:p>
            <a:pPr marL="285750" indent="-285750" algn="just">
              <a:buFont typeface="Arial" pitchFamily="34" charset="0"/>
              <a:buChar char="•"/>
            </a:pPr>
            <a:r>
              <a:rPr lang="ru-RU" dirty="0" smtClean="0"/>
              <a:t>Государственная </a:t>
            </a:r>
            <a:r>
              <a:rPr lang="ru-RU" dirty="0"/>
              <a:t>самостоятельность Абхазии </a:t>
            </a:r>
            <a:r>
              <a:rPr lang="ru-RU" dirty="0" smtClean="0"/>
              <a:t>и Южной Осетии c </a:t>
            </a:r>
            <a:r>
              <a:rPr lang="ru-RU" dirty="0"/>
              <a:t>2008 года </a:t>
            </a:r>
            <a:r>
              <a:rPr lang="ru-RU" dirty="0" smtClean="0"/>
              <a:t>признана</a:t>
            </a:r>
            <a:r>
              <a:rPr lang="ru-RU" dirty="0"/>
              <a:t> 5 государствами — членами ООН (Россия, Венесуэла, Никарагуа, Вануату, Науру). Другие страны — члены ООН не признают независимость Южной Осетии. Грузия рассматривает Южную Осетию как часть своей территории, незаконно оккупированную  </a:t>
            </a:r>
            <a:r>
              <a:rPr lang="ru-RU" dirty="0" smtClean="0"/>
              <a:t>Россией.</a:t>
            </a:r>
            <a:endParaRPr lang="ru-RU" dirty="0"/>
          </a:p>
        </p:txBody>
      </p:sp>
    </p:spTree>
    <p:extLst>
      <p:ext uri="{BB962C8B-B14F-4D97-AF65-F5344CB8AC3E}">
        <p14:creationId xmlns:p14="http://schemas.microsoft.com/office/powerpoint/2010/main" xmlns="" val="23740609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4320480" cy="6463308"/>
          </a:xfrm>
          <a:prstGeom prst="rect">
            <a:avLst/>
          </a:prstGeom>
        </p:spPr>
        <p:txBody>
          <a:bodyPr wrap="square">
            <a:spAutoFit/>
          </a:bodyPr>
          <a:lstStyle/>
          <a:p>
            <a:pPr algn="just">
              <a:buFont typeface="Arial" pitchFamily="34" charset="0"/>
              <a:buChar char="•"/>
            </a:pPr>
            <a:r>
              <a:rPr lang="ru-RU" b="1" dirty="0" smtClean="0"/>
              <a:t> Тамил Илам.</a:t>
            </a:r>
            <a:r>
              <a:rPr lang="ru-RU" dirty="0" smtClean="0"/>
              <a:t> Тамилы проживают в Индии (штат </a:t>
            </a:r>
            <a:r>
              <a:rPr lang="ru-RU" dirty="0" err="1" smtClean="0"/>
              <a:t>Тамилнад</a:t>
            </a:r>
            <a:r>
              <a:rPr lang="ru-RU" dirty="0" smtClean="0"/>
              <a:t>) и в Шри-Ланке, исповедуют индуизм. Соседи тамилов по Шри-Ланке — </a:t>
            </a:r>
            <a:r>
              <a:rPr lang="ru-RU" dirty="0" err="1" smtClean="0"/>
              <a:t>сингалы</a:t>
            </a:r>
            <a:r>
              <a:rPr lang="ru-RU" dirty="0" smtClean="0"/>
              <a:t> — буддисты. Различие в религиозной принадлежности, а также преобладание в структурах власти Шри-Ланки </a:t>
            </a:r>
            <a:r>
              <a:rPr lang="ru-RU" dirty="0" err="1" smtClean="0"/>
              <a:t>сингалов</a:t>
            </a:r>
            <a:r>
              <a:rPr lang="ru-RU" dirty="0" smtClean="0"/>
              <a:t> являются основными причинами конфликта.</a:t>
            </a:r>
          </a:p>
          <a:p>
            <a:pPr algn="just">
              <a:buFont typeface="Arial" pitchFamily="34" charset="0"/>
              <a:buChar char="•"/>
            </a:pPr>
            <a:r>
              <a:rPr lang="ru-RU" dirty="0" smtClean="0"/>
              <a:t> Военные действия против регулярных частей армии Шри-Ланки ведут боевики из организации «Тигры Освобождения Тамил </a:t>
            </a:r>
            <a:r>
              <a:rPr lang="ru-RU" dirty="0" err="1" smtClean="0"/>
              <a:t>Илама</a:t>
            </a:r>
            <a:r>
              <a:rPr lang="ru-RU" dirty="0" smtClean="0"/>
              <a:t>», захватывающие с переменным успехом с середины 1970-х гг. районы на востоке острова.</a:t>
            </a:r>
          </a:p>
          <a:p>
            <a:pPr algn="just">
              <a:buFont typeface="Arial" pitchFamily="34" charset="0"/>
              <a:buChar char="•"/>
            </a:pPr>
            <a:r>
              <a:rPr lang="ru-RU" smtClean="0"/>
              <a:t>В </a:t>
            </a:r>
            <a:r>
              <a:rPr lang="ru-RU" dirty="0" smtClean="0"/>
              <a:t>1980-е гг. по просьбе правительства Шри-Ланки на острове были размещены миротворческие силы Индии, однако это не привело к установлению мира. «Тигры Освобождения Тамил </a:t>
            </a:r>
            <a:r>
              <a:rPr lang="ru-RU" dirty="0" err="1" smtClean="0"/>
              <a:t>Илама</a:t>
            </a:r>
            <a:r>
              <a:rPr lang="ru-RU" dirty="0" smtClean="0"/>
              <a:t>» имеют свои представительства в нескольких государствах, к их числу относятся Великобритания, Франция, Норвегия.</a:t>
            </a:r>
            <a:endParaRPr lang="ru-RU" dirty="0"/>
          </a:p>
        </p:txBody>
      </p:sp>
      <p:pic>
        <p:nvPicPr>
          <p:cNvPr id="137218" name="Picture 2" descr="http://school-collection.iv-edu.ru/dlrstore/00000c51-1000-4ddd-517d-3600483aebf5/objects/02-1-3/2115.png"/>
          <p:cNvPicPr>
            <a:picLocks noChangeAspect="1" noChangeArrowheads="1"/>
          </p:cNvPicPr>
          <p:nvPr/>
        </p:nvPicPr>
        <p:blipFill>
          <a:blip r:embed="rId2" cstate="print"/>
          <a:srcRect/>
          <a:stretch>
            <a:fillRect/>
          </a:stretch>
        </p:blipFill>
        <p:spPr bwMode="auto">
          <a:xfrm>
            <a:off x="4499992" y="620688"/>
            <a:ext cx="4464496" cy="5764746"/>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6" name="Picture 4" descr="http://1.bp.blogspot.com/_iqGDnmVVzL0/TBNs85TkYEI/AAAAAAAACjc/tvy6l3JFPoE/s1600/kasmir.png"/>
          <p:cNvPicPr>
            <a:picLocks noChangeAspect="1" noChangeArrowheads="1"/>
          </p:cNvPicPr>
          <p:nvPr/>
        </p:nvPicPr>
        <p:blipFill>
          <a:blip r:embed="rId2" cstate="print"/>
          <a:srcRect/>
          <a:stretch>
            <a:fillRect/>
          </a:stretch>
        </p:blipFill>
        <p:spPr bwMode="auto">
          <a:xfrm>
            <a:off x="323528" y="260648"/>
            <a:ext cx="8568952" cy="4761124"/>
          </a:xfrm>
          <a:prstGeom prst="rect">
            <a:avLst/>
          </a:prstGeom>
          <a:noFill/>
        </p:spPr>
      </p:pic>
      <p:sp>
        <p:nvSpPr>
          <p:cNvPr id="4" name="Прямоугольник 3"/>
          <p:cNvSpPr/>
          <p:nvPr/>
        </p:nvSpPr>
        <p:spPr>
          <a:xfrm>
            <a:off x="179512" y="5103674"/>
            <a:ext cx="8784976" cy="1754326"/>
          </a:xfrm>
          <a:prstGeom prst="rect">
            <a:avLst/>
          </a:prstGeom>
        </p:spPr>
        <p:txBody>
          <a:bodyPr wrap="square">
            <a:spAutoFit/>
          </a:bodyPr>
          <a:lstStyle/>
          <a:p>
            <a:pPr algn="just"/>
            <a:r>
              <a:rPr lang="ru-RU" b="1" dirty="0" err="1" smtClean="0"/>
              <a:t>Азад</a:t>
            </a:r>
            <a:r>
              <a:rPr lang="ru-RU" b="1" dirty="0" smtClean="0"/>
              <a:t> Кашмир.</a:t>
            </a:r>
            <a:r>
              <a:rPr lang="ru-RU" dirty="0" smtClean="0"/>
              <a:t> В августе 1947 г. на части территории Британской Индии образовались два государства: Индия (с преобладанием индуистского населения) и Пакистан (с преобладанием мусульманского населения). В соответствии с планом раздела, предусмотренным в Акте о независимости Индии от 1947 г., небольшое княжество на севере Индии, населенное мусульманами и индуистами — Кашмир, — имело право войти в состав либо Индии, либо Пакистана.</a:t>
            </a:r>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http://russiancouncil.ru/upload/gu2.jpg"/>
          <p:cNvPicPr>
            <a:picLocks noChangeAspect="1" noChangeArrowheads="1"/>
          </p:cNvPicPr>
          <p:nvPr/>
        </p:nvPicPr>
        <p:blipFill>
          <a:blip r:embed="rId2" cstate="print"/>
          <a:srcRect/>
          <a:stretch>
            <a:fillRect/>
          </a:stretch>
        </p:blipFill>
        <p:spPr bwMode="auto">
          <a:xfrm>
            <a:off x="0" y="188640"/>
            <a:ext cx="9144000" cy="4736800"/>
          </a:xfrm>
          <a:prstGeom prst="rect">
            <a:avLst/>
          </a:prstGeom>
          <a:noFill/>
        </p:spPr>
      </p:pic>
      <p:sp>
        <p:nvSpPr>
          <p:cNvPr id="3" name="Прямоугольник 2"/>
          <p:cNvSpPr/>
          <p:nvPr/>
        </p:nvSpPr>
        <p:spPr>
          <a:xfrm>
            <a:off x="179512" y="5013176"/>
            <a:ext cx="8784976" cy="1477328"/>
          </a:xfrm>
          <a:prstGeom prst="rect">
            <a:avLst/>
          </a:prstGeom>
        </p:spPr>
        <p:txBody>
          <a:bodyPr wrap="square">
            <a:spAutoFit/>
          </a:bodyPr>
          <a:lstStyle/>
          <a:p>
            <a:pPr algn="just"/>
            <a:r>
              <a:rPr lang="ru-RU" dirty="0" smtClean="0"/>
              <a:t>На 1 января 2017 г. в мире насчитывалось 29 монархий: 1 — в Океании, 3 — в Африке, 13 — в Азии, 12 — в Европе, в том числе и Андорра, которая по конституции 1993 г. является суверенным парламентским княжеством, а фактически — республикой (однопалатный Генеральный совет, избираемый всеобщим прямым голосованием, — один из старейших парламентов в Европе).</a:t>
            </a:r>
            <a:endParaRPr lang="ru-RU"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340768"/>
            <a:ext cx="8496944" cy="4247317"/>
          </a:xfrm>
          <a:prstGeom prst="rect">
            <a:avLst/>
          </a:prstGeom>
        </p:spPr>
        <p:txBody>
          <a:bodyPr wrap="square">
            <a:spAutoFit/>
          </a:bodyPr>
          <a:lstStyle/>
          <a:p>
            <a:pPr algn="just">
              <a:buFont typeface="Arial" pitchFamily="34" charset="0"/>
              <a:buChar char="•"/>
            </a:pPr>
            <a:r>
              <a:rPr lang="ru-RU" dirty="0" smtClean="0"/>
              <a:t> Присоединение Кашмира к Индии стало предметом спора между двумя странами, и в том же году между ними начались боевые действия. В итоге большая часть Кашмира осталась в составе Индии. Пакистану достались лишь труднодоступные горные районы на севере и небольшая территория на юго-западе княжества — </a:t>
            </a:r>
            <a:r>
              <a:rPr lang="ru-RU" dirty="0" err="1" smtClean="0"/>
              <a:t>Азад</a:t>
            </a:r>
            <a:r>
              <a:rPr lang="ru-RU" dirty="0" smtClean="0"/>
              <a:t> Кашмир. В июле 1949 г. Индия и Пакистан подписали соглашение об установлении линии огня, контролируемой наблюдателями. В 1965 г. пакистанцы повторили попытку взять Кашмир под свой контроль, однако потерпели неудачу.</a:t>
            </a:r>
          </a:p>
          <a:p>
            <a:pPr algn="just">
              <a:buFont typeface="Arial" pitchFamily="34" charset="0"/>
              <a:buChar char="•"/>
            </a:pPr>
            <a:endParaRPr lang="ru-RU" dirty="0" smtClean="0"/>
          </a:p>
          <a:p>
            <a:pPr algn="just">
              <a:buFont typeface="Arial" pitchFamily="34" charset="0"/>
              <a:buChar char="•"/>
            </a:pPr>
            <a:r>
              <a:rPr lang="ru-RU" dirty="0" smtClean="0"/>
              <a:t> В конце 1971 г. военные действия между Индией и Пакистаном вновь возобновились. В июле 1972 г. Индия и Пакистан подписали соглашение, определяющее контрольную линию в Кашмире, которая с небольшими отклонениями соответствовала линии прекращения огня, установленной в 1949 г. Военные действия в Кашмире велись в 2001—2002 гг., что вынудило Пакистан заявить о готовности использовать ядерные силы для защиты территориальной целостности страны.</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http://business92.com/wp-content/uploads/2017/02/kashmir-resistance-day.jpg"/>
          <p:cNvPicPr>
            <a:picLocks noChangeAspect="1" noChangeArrowheads="1"/>
          </p:cNvPicPr>
          <p:nvPr/>
        </p:nvPicPr>
        <p:blipFill>
          <a:blip r:embed="rId2" cstate="print"/>
          <a:srcRect/>
          <a:stretch>
            <a:fillRect/>
          </a:stretch>
        </p:blipFill>
        <p:spPr bwMode="auto">
          <a:xfrm>
            <a:off x="251520" y="476672"/>
            <a:ext cx="8572500" cy="5676901"/>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Манипур на карте"/>
          <p:cNvPicPr>
            <a:picLocks noChangeAspect="1" noChangeArrowheads="1"/>
          </p:cNvPicPr>
          <p:nvPr/>
        </p:nvPicPr>
        <p:blipFill>
          <a:blip r:embed="rId2" cstate="print"/>
          <a:srcRect/>
          <a:stretch>
            <a:fillRect/>
          </a:stretch>
        </p:blipFill>
        <p:spPr bwMode="auto">
          <a:xfrm>
            <a:off x="4499992" y="476672"/>
            <a:ext cx="4148196" cy="4464496"/>
          </a:xfrm>
          <a:prstGeom prst="rect">
            <a:avLst/>
          </a:prstGeom>
          <a:noFill/>
        </p:spPr>
      </p:pic>
      <p:sp>
        <p:nvSpPr>
          <p:cNvPr id="5" name="Прямоугольник 4"/>
          <p:cNvSpPr/>
          <p:nvPr/>
        </p:nvSpPr>
        <p:spPr>
          <a:xfrm>
            <a:off x="323528" y="1412776"/>
            <a:ext cx="4032448" cy="3416320"/>
          </a:xfrm>
          <a:prstGeom prst="rect">
            <a:avLst/>
          </a:prstGeom>
        </p:spPr>
        <p:txBody>
          <a:bodyPr wrap="square">
            <a:spAutoFit/>
          </a:bodyPr>
          <a:lstStyle/>
          <a:p>
            <a:pPr algn="just">
              <a:buFont typeface="Arial" pitchFamily="34" charset="0"/>
              <a:buChar char="•"/>
            </a:pPr>
            <a:r>
              <a:rPr lang="ru-RU" b="1" dirty="0" smtClean="0"/>
              <a:t> </a:t>
            </a:r>
            <a:r>
              <a:rPr lang="ru-RU" b="1" dirty="0" err="1" smtClean="0"/>
              <a:t>Манипу́р</a:t>
            </a:r>
            <a:r>
              <a:rPr lang="ru-RU" dirty="0" smtClean="0"/>
              <a:t> — небольшой по территории штат на востоке Индии. Столица и крупнейший город — </a:t>
            </a:r>
            <a:r>
              <a:rPr lang="ru-RU" dirty="0" err="1" smtClean="0"/>
              <a:t>Импхал</a:t>
            </a:r>
            <a:r>
              <a:rPr lang="ru-RU" dirty="0" smtClean="0"/>
              <a:t>. В </a:t>
            </a:r>
            <a:r>
              <a:rPr lang="ru-RU" dirty="0" err="1" smtClean="0"/>
              <a:t>Манипуре</a:t>
            </a:r>
            <a:r>
              <a:rPr lang="ru-RU" dirty="0" smtClean="0"/>
              <a:t> преобладает индуизм.</a:t>
            </a:r>
          </a:p>
          <a:p>
            <a:pPr algn="just">
              <a:buFont typeface="Arial" pitchFamily="34" charset="0"/>
              <a:buChar char="•"/>
            </a:pPr>
            <a:r>
              <a:rPr lang="ru-RU" dirty="0" smtClean="0"/>
              <a:t> Политическая ситуация в штате крайне нестабильна, в </a:t>
            </a:r>
            <a:r>
              <a:rPr lang="ru-RU" dirty="0" err="1" smtClean="0"/>
              <a:t>Манипуре</a:t>
            </a:r>
            <a:r>
              <a:rPr lang="ru-RU" dirty="0" smtClean="0"/>
              <a:t> активны боевики из различных группировок освободительных движений, и въезд в штат для иностранцев требует особого разрешения.</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http://bcrnews.co.in/wp-content/uploads/2016/08/Khalistan-Map.png-960x540.jpg"/>
          <p:cNvPicPr>
            <a:picLocks noChangeAspect="1" noChangeArrowheads="1"/>
          </p:cNvPicPr>
          <p:nvPr/>
        </p:nvPicPr>
        <p:blipFill>
          <a:blip r:embed="rId2" cstate="print"/>
          <a:srcRect/>
          <a:stretch>
            <a:fillRect/>
          </a:stretch>
        </p:blipFill>
        <p:spPr bwMode="auto">
          <a:xfrm>
            <a:off x="5292080" y="2132856"/>
            <a:ext cx="3328369" cy="1872208"/>
          </a:xfrm>
          <a:prstGeom prst="rect">
            <a:avLst/>
          </a:prstGeom>
          <a:noFill/>
        </p:spPr>
      </p:pic>
      <p:sp>
        <p:nvSpPr>
          <p:cNvPr id="5" name="Прямоугольник 4"/>
          <p:cNvSpPr/>
          <p:nvPr/>
        </p:nvSpPr>
        <p:spPr>
          <a:xfrm>
            <a:off x="539552" y="1268760"/>
            <a:ext cx="4572000" cy="3693319"/>
          </a:xfrm>
          <a:prstGeom prst="rect">
            <a:avLst/>
          </a:prstGeom>
        </p:spPr>
        <p:txBody>
          <a:bodyPr>
            <a:spAutoFit/>
          </a:bodyPr>
          <a:lstStyle/>
          <a:p>
            <a:pPr algn="just">
              <a:buFont typeface="Arial" pitchFamily="34" charset="0"/>
              <a:buChar char="•"/>
            </a:pPr>
            <a:r>
              <a:rPr lang="ru-RU" b="1" dirty="0" smtClean="0"/>
              <a:t> </a:t>
            </a:r>
            <a:r>
              <a:rPr lang="ru-RU" b="1" dirty="0" err="1" smtClean="0"/>
              <a:t>Халиста́н</a:t>
            </a:r>
            <a:r>
              <a:rPr lang="ru-RU" dirty="0" smtClean="0"/>
              <a:t>  — непризнанное сикхское государство на территории индийского штата Пенджаб. Столица — город </a:t>
            </a:r>
            <a:r>
              <a:rPr lang="ru-RU" dirty="0" err="1" smtClean="0"/>
              <a:t>Амритсар</a:t>
            </a:r>
            <a:r>
              <a:rPr lang="ru-RU" dirty="0" smtClean="0"/>
              <a:t>. Официальный язык </a:t>
            </a:r>
            <a:r>
              <a:rPr lang="ru-RU" dirty="0" err="1" smtClean="0"/>
              <a:t>Халистана</a:t>
            </a:r>
            <a:r>
              <a:rPr lang="ru-RU" dirty="0" smtClean="0"/>
              <a:t> — урду, использующий персидское письмо. </a:t>
            </a:r>
          </a:p>
          <a:p>
            <a:pPr algn="just">
              <a:buFont typeface="Arial" pitchFamily="34" charset="0"/>
              <a:buChar char="•"/>
            </a:pPr>
            <a:r>
              <a:rPr lang="ru-RU" dirty="0" smtClean="0"/>
              <a:t> Индия считает </a:t>
            </a:r>
            <a:r>
              <a:rPr lang="ru-RU" dirty="0" err="1" smtClean="0"/>
              <a:t>Халистан</a:t>
            </a:r>
            <a:r>
              <a:rPr lang="ru-RU" dirty="0" smtClean="0"/>
              <a:t> своей неотъемлемой территорией. Так как чётко требования сикхов не определены, то понятие </a:t>
            </a:r>
            <a:r>
              <a:rPr lang="ru-RU" dirty="0" err="1" smtClean="0"/>
              <a:t>Халистана</a:t>
            </a:r>
            <a:r>
              <a:rPr lang="ru-RU" dirty="0" smtClean="0"/>
              <a:t> не ограничивается Пенджабом (как индийским, так и пакистанским), а в некоторых претензиях распространяется и на значительную часть северной Индии.</a:t>
            </a:r>
            <a:endParaRPr lang="ru-RU"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4032448" cy="6463308"/>
          </a:xfrm>
          <a:prstGeom prst="rect">
            <a:avLst/>
          </a:prstGeom>
        </p:spPr>
        <p:txBody>
          <a:bodyPr wrap="square">
            <a:spAutoFit/>
          </a:bodyPr>
          <a:lstStyle/>
          <a:p>
            <a:pPr algn="just">
              <a:buFont typeface="Arial" pitchFamily="34" charset="0"/>
              <a:buChar char="•"/>
            </a:pPr>
            <a:r>
              <a:rPr lang="ru-RU" b="1" dirty="0" smtClean="0"/>
              <a:t> Тайвань</a:t>
            </a:r>
            <a:r>
              <a:rPr lang="ru-RU" dirty="0" smtClean="0"/>
              <a:t> — одна из провинций Китая, расположенная на одноименном острове между Восточно-Китайским и Южно-Китайским морями. В 1949 г. после провозглашения КНР на остров Тайвань переехало свергнутое гоминдановское правительство и была провозглашена Китайская Республика. Длительное время (с 1949 по 1971 г.) представитель Тайваня занимал место Китая в ООН.</a:t>
            </a:r>
          </a:p>
          <a:p>
            <a:pPr algn="just">
              <a:buFont typeface="Arial" pitchFamily="34" charset="0"/>
              <a:buChar char="•"/>
            </a:pPr>
            <a:r>
              <a:rPr lang="ru-RU" dirty="0" smtClean="0"/>
              <a:t> КНР рассматривает Тайвань как свою неотъемлемую часть и стремится к воссоединению с ним на основе принципа «одно государство — два строя». Во второй половине XX в. Тайвань имел один из самых высоких в мире темпов роста экономики, сегодня он входит в группу новых индустриальных стран, а с 1997 г. по классификации Международного Валютного фонда — в число экономически развитых стран.</a:t>
            </a:r>
            <a:endParaRPr lang="ru-RU" dirty="0"/>
          </a:p>
        </p:txBody>
      </p:sp>
      <p:pic>
        <p:nvPicPr>
          <p:cNvPr id="133122" name="Picture 2" descr="http://www.tgt.ru/ext_images/678/img_5a1e2e8eff6e936ff9a8cc2a2dc9754a"/>
          <p:cNvPicPr>
            <a:picLocks noChangeAspect="1" noChangeArrowheads="1"/>
          </p:cNvPicPr>
          <p:nvPr/>
        </p:nvPicPr>
        <p:blipFill>
          <a:blip r:embed="rId2" cstate="print"/>
          <a:srcRect/>
          <a:stretch>
            <a:fillRect/>
          </a:stretch>
        </p:blipFill>
        <p:spPr bwMode="auto">
          <a:xfrm>
            <a:off x="4355976" y="332656"/>
            <a:ext cx="4599088" cy="5664544"/>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07904" y="188640"/>
            <a:ext cx="5220072" cy="4247317"/>
          </a:xfrm>
          <a:prstGeom prst="rect">
            <a:avLst/>
          </a:prstGeom>
        </p:spPr>
        <p:txBody>
          <a:bodyPr wrap="square">
            <a:spAutoFit/>
          </a:bodyPr>
          <a:lstStyle/>
          <a:p>
            <a:pPr algn="just"/>
            <a:r>
              <a:rPr lang="ru-RU" b="1" dirty="0" smtClean="0"/>
              <a:t>Тибет.</a:t>
            </a:r>
            <a:r>
              <a:rPr lang="ru-RU" dirty="0" smtClean="0"/>
              <a:t> Тибетское государство возникло еще в VII в. В XVII в. глава буддистской секты </a:t>
            </a:r>
            <a:r>
              <a:rPr lang="ru-RU" dirty="0" err="1" smtClean="0"/>
              <a:t>гэлугба</a:t>
            </a:r>
            <a:r>
              <a:rPr lang="ru-RU" dirty="0" smtClean="0"/>
              <a:t> далай-лама стал духовным и светским главой страны. Китай установил свой суверенитет над Тибетом в 1720 г., однако формально государством продолжал управлять религиозный лидер далай-лама. В 1903—1904 гг. британские войска оккупировали Тибет (из-за выступлений тибетцев в приграничных с </a:t>
            </a:r>
            <a:r>
              <a:rPr lang="ru-RU" dirty="0" err="1" smtClean="0"/>
              <a:t>Сиккимом</a:t>
            </a:r>
            <a:r>
              <a:rPr lang="ru-RU" dirty="0" smtClean="0"/>
              <a:t> районах) и в 1906 г. по англо-китайской конвенции Великобритания признала Тибет сферой влияния Китая. В 1910 г. китайские войска заняли Тибет, и он был объявлен частью Китая, далай-лама эмигрировал в Индию. В 1911 г. после революции в Китае далай-лама возвратился и провозгласил независимость Тибета.</a:t>
            </a:r>
            <a:endParaRPr lang="ru-RU" dirty="0"/>
          </a:p>
        </p:txBody>
      </p:sp>
      <p:pic>
        <p:nvPicPr>
          <p:cNvPr id="132100" name="Picture 4" descr="http://realitysandwich.com/wp-content/uploads/2013/11/dalai_lama.jpg"/>
          <p:cNvPicPr>
            <a:picLocks noChangeAspect="1" noChangeArrowheads="1"/>
          </p:cNvPicPr>
          <p:nvPr/>
        </p:nvPicPr>
        <p:blipFill>
          <a:blip r:embed="rId2" cstate="print"/>
          <a:srcRect/>
          <a:stretch>
            <a:fillRect/>
          </a:stretch>
        </p:blipFill>
        <p:spPr bwMode="auto">
          <a:xfrm>
            <a:off x="179512" y="260648"/>
            <a:ext cx="3386626" cy="3960440"/>
          </a:xfrm>
          <a:prstGeom prst="rect">
            <a:avLst/>
          </a:prstGeom>
          <a:noFill/>
        </p:spPr>
      </p:pic>
      <p:sp>
        <p:nvSpPr>
          <p:cNvPr id="5" name="Прямоугольник 4"/>
          <p:cNvSpPr/>
          <p:nvPr/>
        </p:nvSpPr>
        <p:spPr>
          <a:xfrm>
            <a:off x="107504" y="4365104"/>
            <a:ext cx="8784976" cy="2585323"/>
          </a:xfrm>
          <a:prstGeom prst="rect">
            <a:avLst/>
          </a:prstGeom>
        </p:spPr>
        <p:txBody>
          <a:bodyPr wrap="square">
            <a:spAutoFit/>
          </a:bodyPr>
          <a:lstStyle/>
          <a:p>
            <a:pPr algn="just">
              <a:buFont typeface="Arial" pitchFamily="34" charset="0"/>
              <a:buChar char="•"/>
            </a:pPr>
            <a:r>
              <a:rPr lang="ru-RU" dirty="0" smtClean="0"/>
              <a:t> После образования Китайской Народной Республики в Тибет вошли китайские войска. В 1951 г. между правительством КНР и тибетскими властями было заключено соглашение о мероприятиях по мирному освобождению Тибета. В 1959 г. 14-й далай-лама эмигрировал в Индию, поддерживая оттуда движение за отделение Тибета от Китая. </a:t>
            </a:r>
          </a:p>
          <a:p>
            <a:pPr algn="just">
              <a:buFont typeface="Arial" pitchFamily="34" charset="0"/>
              <a:buChar char="•"/>
            </a:pPr>
            <a:r>
              <a:rPr lang="ru-RU" dirty="0" smtClean="0"/>
              <a:t> С 1965 г. Тибетский автономный район находится в составе КНР (1200 тыс. км², свыше 2 </a:t>
            </a:r>
            <a:r>
              <a:rPr lang="ru-RU" dirty="0" err="1" smtClean="0"/>
              <a:t>млн</a:t>
            </a:r>
            <a:r>
              <a:rPr lang="ru-RU" dirty="0" smtClean="0"/>
              <a:t> чел.), в 2006 г. завершено сооружение высокогорной железной дороги, которая связывает Тибет с центральными районами Китая.</a:t>
            </a:r>
          </a:p>
          <a:p>
            <a:pPr algn="just"/>
            <a:endParaRPr lang="ru-RU"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116632"/>
            <a:ext cx="3672408" cy="6463308"/>
          </a:xfrm>
          <a:prstGeom prst="rect">
            <a:avLst/>
          </a:prstGeom>
        </p:spPr>
        <p:txBody>
          <a:bodyPr wrap="square">
            <a:spAutoFit/>
          </a:bodyPr>
          <a:lstStyle/>
          <a:p>
            <a:pPr algn="just">
              <a:buFont typeface="Arial" pitchFamily="34" charset="0"/>
              <a:buChar char="•"/>
            </a:pPr>
            <a:r>
              <a:rPr lang="ru-RU" b="1" dirty="0" smtClean="0"/>
              <a:t> </a:t>
            </a:r>
            <a:r>
              <a:rPr lang="vi-VN" b="1" dirty="0" smtClean="0"/>
              <a:t>Белуджиста́н</a:t>
            </a:r>
            <a:r>
              <a:rPr lang="ru-RU" baseline="30000" dirty="0" smtClean="0"/>
              <a:t> </a:t>
            </a:r>
            <a:r>
              <a:rPr lang="en-US" dirty="0" smtClean="0"/>
              <a:t>— </a:t>
            </a:r>
            <a:r>
              <a:rPr lang="ru-RU" dirty="0" smtClean="0"/>
              <a:t>пакистанская провинция на территории восточного Белуджистана. Расположена на западе страны на границе с Ираном. Имеет выход к Индийскому океану. Административный центр — город </a:t>
            </a:r>
            <a:r>
              <a:rPr lang="ru-RU" dirty="0" err="1" smtClean="0"/>
              <a:t>Кветта</a:t>
            </a:r>
            <a:r>
              <a:rPr lang="ru-RU" dirty="0" smtClean="0"/>
              <a:t>. На юго-западе на берегу Аравийского моря расположен крупнейший морской порт региона — </a:t>
            </a:r>
            <a:r>
              <a:rPr lang="ru-RU" dirty="0" err="1" smtClean="0"/>
              <a:t>Гвадар</a:t>
            </a:r>
            <a:r>
              <a:rPr lang="ru-RU" dirty="0" smtClean="0"/>
              <a:t>.</a:t>
            </a:r>
          </a:p>
          <a:p>
            <a:pPr algn="just">
              <a:buFont typeface="Arial" pitchFamily="34" charset="0"/>
              <a:buChar char="•"/>
            </a:pPr>
            <a:r>
              <a:rPr lang="ru-RU" dirty="0" smtClean="0"/>
              <a:t> Вооружённый конфликт в Белуджистане начался в 1948 году и продолжается до настоящего времени. Правительствам Ирана и Пакистана противостоят </a:t>
            </a:r>
            <a:r>
              <a:rPr lang="ru-RU" dirty="0" err="1" smtClean="0"/>
              <a:t>националисты-белуджи</a:t>
            </a:r>
            <a:r>
              <a:rPr lang="ru-RU" dirty="0" smtClean="0"/>
              <a:t>, добивающиеся независимости разделённого народа. Из крупнейших военных формирований в Белуджистане действуют Освободительная армия Белуджистана и </a:t>
            </a:r>
            <a:r>
              <a:rPr lang="ru-RU" dirty="0" err="1" smtClean="0"/>
              <a:t>Джундалла</a:t>
            </a:r>
            <a:r>
              <a:rPr lang="ru-RU" dirty="0" smtClean="0"/>
              <a:t>.</a:t>
            </a:r>
            <a:endParaRPr lang="ru-RU" dirty="0"/>
          </a:p>
        </p:txBody>
      </p:sp>
      <p:pic>
        <p:nvPicPr>
          <p:cNvPr id="196610" name="Picture 2" descr="https://upload.wikimedia.org/wikipedia/commons/thumb/3/35/Balochistan_in_Pakistan_%28claims_hatched%29.svg/800px-Balochistan_in_Pakistan_%28claims_hatched%29.svg.png"/>
          <p:cNvPicPr>
            <a:picLocks noChangeAspect="1" noChangeArrowheads="1"/>
          </p:cNvPicPr>
          <p:nvPr/>
        </p:nvPicPr>
        <p:blipFill>
          <a:blip r:embed="rId2" cstate="print"/>
          <a:srcRect/>
          <a:stretch>
            <a:fillRect/>
          </a:stretch>
        </p:blipFill>
        <p:spPr bwMode="auto">
          <a:xfrm>
            <a:off x="4067944" y="1124744"/>
            <a:ext cx="4868146" cy="3888432"/>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716016" y="1124744"/>
            <a:ext cx="4104456" cy="4801314"/>
          </a:xfrm>
          <a:prstGeom prst="rect">
            <a:avLst/>
          </a:prstGeom>
        </p:spPr>
        <p:txBody>
          <a:bodyPr wrap="square">
            <a:spAutoFit/>
          </a:bodyPr>
          <a:lstStyle/>
          <a:p>
            <a:pPr algn="just">
              <a:buFont typeface="Arial" pitchFamily="34" charset="0"/>
              <a:buChar char="•"/>
            </a:pPr>
            <a:r>
              <a:rPr lang="ru-RU" b="1" dirty="0" smtClean="0">
                <a:latin typeface="Calibri" pitchFamily="34" charset="0"/>
              </a:rPr>
              <a:t> </a:t>
            </a:r>
            <a:r>
              <a:rPr lang="vi-VN" b="1" dirty="0" smtClean="0">
                <a:latin typeface="Calibri" pitchFamily="34" charset="0"/>
              </a:rPr>
              <a:t>Вазириста́н</a:t>
            </a:r>
            <a:r>
              <a:rPr lang="ar-AE" dirty="0" smtClean="0">
                <a:latin typeface="Calibri" pitchFamily="34" charset="0"/>
              </a:rPr>
              <a:t>— </a:t>
            </a:r>
            <a:r>
              <a:rPr lang="vi-VN" dirty="0" smtClean="0">
                <a:latin typeface="Calibri" pitchFamily="34" charset="0"/>
              </a:rPr>
              <a:t> самопровозглашённое непризнанное государство на северо-западе Пакистана на границе с Афганистаном.</a:t>
            </a:r>
          </a:p>
          <a:p>
            <a:pPr algn="just">
              <a:buFont typeface="Arial" pitchFamily="34" charset="0"/>
              <a:buChar char="•"/>
            </a:pPr>
            <a:r>
              <a:rPr lang="ru-RU" dirty="0" smtClean="0">
                <a:latin typeface="Calibri" pitchFamily="34" charset="0"/>
              </a:rPr>
              <a:t> </a:t>
            </a:r>
            <a:r>
              <a:rPr lang="vi-VN" dirty="0" smtClean="0">
                <a:latin typeface="Calibri" pitchFamily="34" charset="0"/>
              </a:rPr>
              <a:t>Состоит из пакистанских «агентств» (территориальных единиц — подпровинций) Северный Вазиристан и Южный Вазиристан, входящих в Территорию племён под особым совместным управлением федерального центра и местных властей.</a:t>
            </a:r>
            <a:r>
              <a:rPr lang="ru-RU" dirty="0" smtClean="0">
                <a:latin typeface="Calibri" pitchFamily="34" charset="0"/>
              </a:rPr>
              <a:t> Пакистанская армия неоднократно применяла силы регулярной армии для усмирения сепаратистов. </a:t>
            </a:r>
            <a:r>
              <a:rPr lang="ru-RU" dirty="0" smtClean="0"/>
              <a:t>По состоянию на 2017 год, Пакистан так и не восстановил контроль над территорией.</a:t>
            </a:r>
          </a:p>
        </p:txBody>
      </p:sp>
      <p:pic>
        <p:nvPicPr>
          <p:cNvPr id="192514" name="Picture 2" descr="https://upload.wikimedia.org/wikipedia/commons/7/7d/Pakistan_and_Waziristan.PNG"/>
          <p:cNvPicPr>
            <a:picLocks noChangeAspect="1" noChangeArrowheads="1"/>
          </p:cNvPicPr>
          <p:nvPr/>
        </p:nvPicPr>
        <p:blipFill>
          <a:blip r:embed="rId2" cstate="print"/>
          <a:srcRect/>
          <a:stretch>
            <a:fillRect/>
          </a:stretch>
        </p:blipFill>
        <p:spPr bwMode="auto">
          <a:xfrm>
            <a:off x="179511" y="1412776"/>
            <a:ext cx="4451657" cy="4176464"/>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03648" y="3861048"/>
            <a:ext cx="6408712" cy="1477328"/>
          </a:xfrm>
          <a:prstGeom prst="rect">
            <a:avLst/>
          </a:prstGeom>
        </p:spPr>
        <p:txBody>
          <a:bodyPr wrap="square">
            <a:spAutoFit/>
          </a:bodyPr>
          <a:lstStyle/>
          <a:p>
            <a:pPr algn="just">
              <a:buFont typeface="Arial" pitchFamily="34" charset="0"/>
              <a:buChar char="•"/>
            </a:pPr>
            <a:r>
              <a:rPr lang="ru-RU" b="1" dirty="0" smtClean="0"/>
              <a:t> </a:t>
            </a:r>
            <a:r>
              <a:rPr lang="ru-RU" b="1" dirty="0" err="1" smtClean="0"/>
              <a:t>Ириа́н-Джа́я</a:t>
            </a:r>
            <a:r>
              <a:rPr lang="ru-RU" b="1" dirty="0" smtClean="0"/>
              <a:t> (Западный </a:t>
            </a:r>
            <a:r>
              <a:rPr lang="ru-RU" b="1" dirty="0" err="1" smtClean="0"/>
              <a:t>Ириан</a:t>
            </a:r>
            <a:r>
              <a:rPr lang="ru-RU" b="1" dirty="0" smtClean="0"/>
              <a:t>) </a:t>
            </a:r>
            <a:r>
              <a:rPr lang="ru-RU" dirty="0" smtClean="0"/>
              <a:t>— название западной части острова Новая Гвинея, принадлежащей Индонезии, состоящей из двух провинций: Папуа и Западное Папуа. С 1969 года </a:t>
            </a:r>
            <a:r>
              <a:rPr lang="ru-RU" i="1" dirty="0" smtClean="0"/>
              <a:t>Движение за свободное Папуа</a:t>
            </a:r>
            <a:r>
              <a:rPr lang="ru-RU" dirty="0" smtClean="0"/>
              <a:t> ведет против правительства Индонезии повстанческую борьбу. </a:t>
            </a:r>
            <a:endParaRPr lang="ru-RU" dirty="0"/>
          </a:p>
        </p:txBody>
      </p:sp>
      <p:pic>
        <p:nvPicPr>
          <p:cNvPr id="197634" name="Picture 2" descr="https://upload.wikimedia.org/wikipedia/commons/thumb/2/20/LocationWestPapua.svg/512px-LocationWestPapua.svg.png"/>
          <p:cNvPicPr>
            <a:picLocks noChangeAspect="1" noChangeArrowheads="1"/>
          </p:cNvPicPr>
          <p:nvPr/>
        </p:nvPicPr>
        <p:blipFill>
          <a:blip r:embed="rId2" cstate="print"/>
          <a:srcRect/>
          <a:stretch>
            <a:fillRect/>
          </a:stretch>
        </p:blipFill>
        <p:spPr bwMode="auto">
          <a:xfrm>
            <a:off x="1475656" y="548680"/>
            <a:ext cx="6192688" cy="3096344"/>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https://upload.wikimedia.org/wikipedia/commons/thumb/6/64/HeroinWorld-en.svg/855px-HeroinWorld-en.svg.png"/>
          <p:cNvPicPr>
            <a:picLocks noChangeAspect="1" noChangeArrowheads="1"/>
          </p:cNvPicPr>
          <p:nvPr/>
        </p:nvPicPr>
        <p:blipFill>
          <a:blip r:embed="rId2" cstate="print"/>
          <a:srcRect/>
          <a:stretch>
            <a:fillRect/>
          </a:stretch>
        </p:blipFill>
        <p:spPr bwMode="auto">
          <a:xfrm>
            <a:off x="0" y="692696"/>
            <a:ext cx="9144000" cy="4630822"/>
          </a:xfrm>
          <a:prstGeom prst="rect">
            <a:avLst/>
          </a:prstGeom>
          <a:noFill/>
        </p:spPr>
      </p:pic>
      <p:sp>
        <p:nvSpPr>
          <p:cNvPr id="5" name="Прямоугольник 4"/>
          <p:cNvSpPr/>
          <p:nvPr/>
        </p:nvSpPr>
        <p:spPr>
          <a:xfrm>
            <a:off x="1331640" y="5445224"/>
            <a:ext cx="6624736" cy="369332"/>
          </a:xfrm>
          <a:prstGeom prst="rect">
            <a:avLst/>
          </a:prstGeom>
        </p:spPr>
        <p:txBody>
          <a:bodyPr wrap="square">
            <a:spAutoFit/>
          </a:bodyPr>
          <a:lstStyle/>
          <a:p>
            <a:r>
              <a:rPr lang="ru-RU" dirty="0" smtClean="0"/>
              <a:t>Карта мира с выделенными областями производства героина.</a:t>
            </a:r>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457200" y="1600200"/>
          <a:ext cx="8229600" cy="3779520"/>
        </p:xfrm>
        <a:graphic>
          <a:graphicData uri="http://schemas.openxmlformats.org/drawingml/2006/table">
            <a:tbl>
              <a:tblPr firstRow="1" bandRow="1">
                <a:tableStyleId>{5C22544A-7EE6-4342-B048-85BDC9FD1C3A}</a:tableStyleId>
              </a:tblPr>
              <a:tblGrid>
                <a:gridCol w="2242592"/>
                <a:gridCol w="5987008"/>
              </a:tblGrid>
              <a:tr h="370840">
                <a:tc>
                  <a:txBody>
                    <a:bodyPr/>
                    <a:lstStyle/>
                    <a:p>
                      <a:r>
                        <a:rPr lang="ru-RU" dirty="0" smtClean="0"/>
                        <a:t>Регион</a:t>
                      </a:r>
                      <a:endParaRPr lang="ru-RU" dirty="0"/>
                    </a:p>
                  </a:txBody>
                  <a:tcPr/>
                </a:tc>
                <a:tc>
                  <a:txBody>
                    <a:bodyPr/>
                    <a:lstStyle/>
                    <a:p>
                      <a:r>
                        <a:rPr lang="ru-RU" dirty="0" smtClean="0"/>
                        <a:t>Страны</a:t>
                      </a:r>
                      <a:endParaRPr lang="ru-RU" dirty="0"/>
                    </a:p>
                  </a:txBody>
                  <a:tcPr/>
                </a:tc>
              </a:tr>
              <a:tr h="370840">
                <a:tc>
                  <a:txBody>
                    <a:bodyPr/>
                    <a:lstStyle/>
                    <a:p>
                      <a:r>
                        <a:rPr lang="ru-RU" dirty="0" smtClean="0"/>
                        <a:t>Южная Азия</a:t>
                      </a:r>
                      <a:endParaRPr lang="ru-RU" dirty="0"/>
                    </a:p>
                  </a:txBody>
                  <a:tcPr/>
                </a:tc>
                <a:tc>
                  <a:txBody>
                    <a:bodyPr/>
                    <a:lstStyle/>
                    <a:p>
                      <a:r>
                        <a:rPr lang="ru-RU" dirty="0" smtClean="0"/>
                        <a:t>Бутан</a:t>
                      </a:r>
                      <a:endParaRPr lang="ru-RU" dirty="0"/>
                    </a:p>
                  </a:txBody>
                  <a:tcPr/>
                </a:tc>
              </a:tr>
              <a:tr h="370840">
                <a:tc>
                  <a:txBody>
                    <a:bodyPr/>
                    <a:lstStyle/>
                    <a:p>
                      <a:r>
                        <a:rPr lang="ru-RU" dirty="0" smtClean="0"/>
                        <a:t>Юго-Западная Азия</a:t>
                      </a:r>
                      <a:endParaRPr lang="ru-RU" dirty="0"/>
                    </a:p>
                  </a:txBody>
                  <a:tcPr/>
                </a:tc>
                <a:tc>
                  <a:txBody>
                    <a:bodyPr/>
                    <a:lstStyle/>
                    <a:p>
                      <a:r>
                        <a:rPr lang="ru-RU" dirty="0" smtClean="0"/>
                        <a:t>Иордания, Кувейт, Катар, Бахрейн, ОАЭ, Оман, Саудовская Аравия</a:t>
                      </a:r>
                      <a:endParaRPr lang="ru-RU" dirty="0"/>
                    </a:p>
                  </a:txBody>
                  <a:tcPr/>
                </a:tc>
              </a:tr>
              <a:tr h="370840">
                <a:tc>
                  <a:txBody>
                    <a:bodyPr/>
                    <a:lstStyle/>
                    <a:p>
                      <a:r>
                        <a:rPr lang="ru-RU" dirty="0" smtClean="0"/>
                        <a:t>Юго-Восточная Азия</a:t>
                      </a:r>
                      <a:endParaRPr lang="ru-RU" dirty="0"/>
                    </a:p>
                  </a:txBody>
                  <a:tcPr/>
                </a:tc>
                <a:tc>
                  <a:txBody>
                    <a:bodyPr/>
                    <a:lstStyle/>
                    <a:p>
                      <a:r>
                        <a:rPr lang="ru-RU" dirty="0" smtClean="0"/>
                        <a:t>Таиланд, Камбоджа, Малайзия,</a:t>
                      </a:r>
                      <a:r>
                        <a:rPr lang="ru-RU" baseline="0" dirty="0" smtClean="0"/>
                        <a:t> Бруней</a:t>
                      </a:r>
                      <a:endParaRPr lang="ru-RU" dirty="0"/>
                    </a:p>
                  </a:txBody>
                  <a:tcPr/>
                </a:tc>
              </a:tr>
              <a:tr h="370840">
                <a:tc>
                  <a:txBody>
                    <a:bodyPr/>
                    <a:lstStyle/>
                    <a:p>
                      <a:r>
                        <a:rPr lang="ru-RU" dirty="0" smtClean="0"/>
                        <a:t>Восточная Азия</a:t>
                      </a:r>
                      <a:endParaRPr lang="ru-RU" dirty="0"/>
                    </a:p>
                  </a:txBody>
                  <a:tcPr/>
                </a:tc>
                <a:tc>
                  <a:txBody>
                    <a:bodyPr/>
                    <a:lstStyle/>
                    <a:p>
                      <a:r>
                        <a:rPr lang="ru-RU" dirty="0" smtClean="0"/>
                        <a:t>Япония</a:t>
                      </a:r>
                      <a:endParaRPr lang="ru-RU" dirty="0"/>
                    </a:p>
                  </a:txBody>
                  <a:tcPr/>
                </a:tc>
              </a:tr>
              <a:tr h="370840">
                <a:tc>
                  <a:txBody>
                    <a:bodyPr/>
                    <a:lstStyle/>
                    <a:p>
                      <a:r>
                        <a:rPr lang="ru-RU" dirty="0" smtClean="0"/>
                        <a:t>Европа</a:t>
                      </a:r>
                      <a:endParaRPr lang="ru-RU" dirty="0"/>
                    </a:p>
                  </a:txBody>
                  <a:tcPr/>
                </a:tc>
                <a:tc>
                  <a:txBody>
                    <a:bodyPr/>
                    <a:lstStyle/>
                    <a:p>
                      <a:r>
                        <a:rPr lang="ru-RU" dirty="0" smtClean="0"/>
                        <a:t>Норвегия, Швеция, Дания, Бельгия, Нидерланды, Люксембург, Великобритания, Испания, Андорра, Монако, Лихтенштейн, Ватикан</a:t>
                      </a:r>
                      <a:endParaRPr lang="ru-RU" dirty="0"/>
                    </a:p>
                  </a:txBody>
                  <a:tcPr/>
                </a:tc>
              </a:tr>
              <a:tr h="370840">
                <a:tc>
                  <a:txBody>
                    <a:bodyPr/>
                    <a:lstStyle/>
                    <a:p>
                      <a:r>
                        <a:rPr lang="ru-RU" dirty="0" smtClean="0"/>
                        <a:t>Африка</a:t>
                      </a:r>
                      <a:endParaRPr lang="ru-RU" dirty="0"/>
                    </a:p>
                  </a:txBody>
                  <a:tcPr/>
                </a:tc>
                <a:tc>
                  <a:txBody>
                    <a:bodyPr/>
                    <a:lstStyle/>
                    <a:p>
                      <a:r>
                        <a:rPr lang="ru-RU" dirty="0" smtClean="0"/>
                        <a:t>Марокко, Лесото, Свазиленд</a:t>
                      </a:r>
                      <a:endParaRPr lang="ru-RU" dirty="0"/>
                    </a:p>
                  </a:txBody>
                  <a:tcPr/>
                </a:tc>
              </a:tr>
              <a:tr h="370840">
                <a:tc>
                  <a:txBody>
                    <a:bodyPr/>
                    <a:lstStyle/>
                    <a:p>
                      <a:r>
                        <a:rPr lang="ru-RU" dirty="0" smtClean="0"/>
                        <a:t>Океания</a:t>
                      </a:r>
                      <a:endParaRPr lang="ru-RU" dirty="0"/>
                    </a:p>
                  </a:txBody>
                  <a:tcPr/>
                </a:tc>
                <a:tc>
                  <a:txBody>
                    <a:bodyPr/>
                    <a:lstStyle/>
                    <a:p>
                      <a:r>
                        <a:rPr lang="ru-RU" dirty="0" smtClean="0"/>
                        <a:t>Тонга</a:t>
                      </a:r>
                      <a:endParaRPr lang="ru-RU" dirty="0"/>
                    </a:p>
                  </a:txBody>
                  <a:tcPr/>
                </a:tc>
              </a:tr>
            </a:tbl>
          </a:graphicData>
        </a:graphic>
      </p:graphicFrame>
      <p:sp>
        <p:nvSpPr>
          <p:cNvPr id="5" name="TextBox 4"/>
          <p:cNvSpPr txBox="1"/>
          <p:nvPr/>
        </p:nvSpPr>
        <p:spPr>
          <a:xfrm>
            <a:off x="2051720" y="764704"/>
            <a:ext cx="5023106" cy="523220"/>
          </a:xfrm>
          <a:prstGeom prst="rect">
            <a:avLst/>
          </a:prstGeom>
          <a:noFill/>
        </p:spPr>
        <p:txBody>
          <a:bodyPr wrap="none" rtlCol="0">
            <a:spAutoFit/>
          </a:bodyPr>
          <a:lstStyle/>
          <a:p>
            <a:r>
              <a:rPr lang="ru-RU" sz="2800" b="1" dirty="0" smtClean="0"/>
              <a:t>Монархии (по регионам мира)</a:t>
            </a:r>
            <a:endParaRPr lang="ru-RU" sz="2800" b="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418058"/>
          </a:xfrm>
        </p:spPr>
        <p:txBody>
          <a:bodyPr>
            <a:normAutofit fontScale="90000"/>
          </a:bodyPr>
          <a:lstStyle/>
          <a:p>
            <a:r>
              <a:rPr lang="ru-RU" sz="2800" b="1" dirty="0" smtClean="0"/>
              <a:t>Европа</a:t>
            </a:r>
            <a:endParaRPr lang="ru-RU" sz="2800" b="1" dirty="0"/>
          </a:p>
        </p:txBody>
      </p:sp>
      <p:sp>
        <p:nvSpPr>
          <p:cNvPr id="4" name="Прямоугольник 3"/>
          <p:cNvSpPr/>
          <p:nvPr/>
        </p:nvSpPr>
        <p:spPr>
          <a:xfrm>
            <a:off x="179512" y="476672"/>
            <a:ext cx="8784976" cy="2308324"/>
          </a:xfrm>
          <a:prstGeom prst="rect">
            <a:avLst/>
          </a:prstGeom>
        </p:spPr>
        <p:txBody>
          <a:bodyPr wrap="square">
            <a:spAutoFit/>
          </a:bodyPr>
          <a:lstStyle/>
          <a:p>
            <a:pPr algn="just">
              <a:buFont typeface="Arial" pitchFamily="34" charset="0"/>
              <a:buChar char="•"/>
            </a:pPr>
            <a:r>
              <a:rPr lang="ru-RU" dirty="0" smtClean="0"/>
              <a:t> В Европе очаги сепаратизма и территории самопровозглашенных государств привязаны к районам проживания национальных меньшинств. Потенциально подобных очагов достаточно много, однако лишь в некоторых стремление к национальному самоопределению выражено достаточно сильно. Самопровозглашенные государства (их в Европе около 30) находятся на территории 16 стран. Самыми известными являются Северная Ирландия (Ольстер) в Великобритании, Страна Басков (на границе Испании и Франции), Государство саамов в Финляндии, Швеции и Норвегии и самопровозглашенные государства на Балканском полуострове. </a:t>
            </a:r>
            <a:endParaRPr lang="ru-RU" dirty="0"/>
          </a:p>
        </p:txBody>
      </p:sp>
      <p:pic>
        <p:nvPicPr>
          <p:cNvPr id="190466" name="Picture 2" descr="http://www.icstrvl.ru/data/2013/06/04/3237290788/4map.JPG"/>
          <p:cNvPicPr>
            <a:picLocks noChangeAspect="1" noChangeArrowheads="1"/>
          </p:cNvPicPr>
          <p:nvPr/>
        </p:nvPicPr>
        <p:blipFill>
          <a:blip r:embed="rId2" cstate="print"/>
          <a:srcRect/>
          <a:stretch>
            <a:fillRect/>
          </a:stretch>
        </p:blipFill>
        <p:spPr bwMode="auto">
          <a:xfrm>
            <a:off x="0" y="2854053"/>
            <a:ext cx="4543486" cy="4003947"/>
          </a:xfrm>
          <a:prstGeom prst="rect">
            <a:avLst/>
          </a:prstGeom>
          <a:noFill/>
        </p:spPr>
      </p:pic>
      <p:sp>
        <p:nvSpPr>
          <p:cNvPr id="6" name="Прямоугольник 5"/>
          <p:cNvSpPr/>
          <p:nvPr/>
        </p:nvSpPr>
        <p:spPr>
          <a:xfrm>
            <a:off x="4716016" y="3501008"/>
            <a:ext cx="4248472" cy="2585323"/>
          </a:xfrm>
          <a:prstGeom prst="rect">
            <a:avLst/>
          </a:prstGeom>
        </p:spPr>
        <p:txBody>
          <a:bodyPr wrap="square">
            <a:spAutoFit/>
          </a:bodyPr>
          <a:lstStyle/>
          <a:p>
            <a:pPr algn="just"/>
            <a:r>
              <a:rPr lang="ru-RU" b="1" dirty="0" smtClean="0"/>
              <a:t>Страна Басков.</a:t>
            </a:r>
            <a:r>
              <a:rPr lang="ru-RU" dirty="0" smtClean="0"/>
              <a:t> Баски компактно проживают на северо-востоке Испании и на юго-западе Франции, их язык (</a:t>
            </a:r>
            <a:r>
              <a:rPr lang="ru-RU" dirty="0" err="1" smtClean="0"/>
              <a:t>эускара</a:t>
            </a:r>
            <a:r>
              <a:rPr lang="ru-RU" dirty="0" smtClean="0"/>
              <a:t>) является </a:t>
            </a:r>
            <a:r>
              <a:rPr lang="ru-RU" dirty="0" err="1" smtClean="0"/>
              <a:t>языком-изолятом</a:t>
            </a:r>
            <a:r>
              <a:rPr lang="ru-RU" dirty="0" smtClean="0"/>
              <a:t> и не относится ни к одной языковой семье. Баски и организация ЭТА (ЕТА — </a:t>
            </a:r>
            <a:r>
              <a:rPr lang="ru-RU" dirty="0" err="1" smtClean="0"/>
              <a:t>Euskadi</a:t>
            </a:r>
            <a:r>
              <a:rPr lang="ru-RU" dirty="0" smtClean="0"/>
              <a:t> </a:t>
            </a:r>
            <a:r>
              <a:rPr lang="ru-RU" dirty="0" err="1" smtClean="0"/>
              <a:t>Ta</a:t>
            </a:r>
            <a:r>
              <a:rPr lang="ru-RU" dirty="0" smtClean="0"/>
              <a:t> </a:t>
            </a:r>
            <a:r>
              <a:rPr lang="ru-RU" dirty="0" err="1" smtClean="0"/>
              <a:t>Askatasuna</a:t>
            </a:r>
            <a:r>
              <a:rPr lang="ru-RU" dirty="0" smtClean="0"/>
              <a:t>) борются за создание независимого Баскского государства, устраивая теракты, уличные погромы.</a:t>
            </a:r>
            <a:endParaRPr lang="ru-RU"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63888" y="188640"/>
            <a:ext cx="5400600" cy="4524315"/>
          </a:xfrm>
          <a:prstGeom prst="rect">
            <a:avLst/>
          </a:prstGeom>
        </p:spPr>
        <p:txBody>
          <a:bodyPr wrap="square">
            <a:spAutoFit/>
          </a:bodyPr>
          <a:lstStyle/>
          <a:p>
            <a:pPr algn="just">
              <a:buFont typeface="Arial" pitchFamily="34" charset="0"/>
              <a:buChar char="•"/>
            </a:pPr>
            <a:r>
              <a:rPr lang="ru-RU" b="1" dirty="0" smtClean="0"/>
              <a:t> Северная Ирландия (Ольстер)</a:t>
            </a:r>
            <a:r>
              <a:rPr lang="ru-RU" dirty="0" smtClean="0"/>
              <a:t> — административная часть Соединенного Королевства Великобритании и Северной Ирландии.</a:t>
            </a:r>
          </a:p>
          <a:p>
            <a:pPr algn="just">
              <a:buFont typeface="Arial" pitchFamily="34" charset="0"/>
              <a:buChar char="•"/>
            </a:pPr>
            <a:r>
              <a:rPr lang="ru-RU" dirty="0" smtClean="0"/>
              <a:t> В течение почти 700 лет Ирландия была колонией Великобритании. В 1921 г. после трех столетий борьбы за независимость южная часть Ирландии получила статус доминиона (в 1949 г. — провозглашена республика), северная часть (шесть графств) осталась в составе Великобритании. Большинство населения в Ольстере — протестанты, потомки англичан и шотландцев, колонизировавших территорию после подавления ирландского восстания 1641—1652 гг. Коренные ирландские католики составляют здесь треть населения, веками на их долю традиционно доставалась самая неквалифицированная работа.</a:t>
            </a:r>
          </a:p>
        </p:txBody>
      </p:sp>
      <p:pic>
        <p:nvPicPr>
          <p:cNvPr id="131074" name="Picture 2" descr="https://pbs.twimg.com/profile_images/3296488415/5a8990aa97624f14e0e813b306dd63c5_400x400.png"/>
          <p:cNvPicPr>
            <a:picLocks noChangeAspect="1" noChangeArrowheads="1"/>
          </p:cNvPicPr>
          <p:nvPr/>
        </p:nvPicPr>
        <p:blipFill>
          <a:blip r:embed="rId2" cstate="print"/>
          <a:srcRect/>
          <a:stretch>
            <a:fillRect/>
          </a:stretch>
        </p:blipFill>
        <p:spPr bwMode="auto">
          <a:xfrm>
            <a:off x="0" y="764704"/>
            <a:ext cx="3563888" cy="3563888"/>
          </a:xfrm>
          <a:prstGeom prst="rect">
            <a:avLst/>
          </a:prstGeom>
          <a:noFill/>
        </p:spPr>
      </p:pic>
      <p:sp>
        <p:nvSpPr>
          <p:cNvPr id="4" name="Прямоугольник 3"/>
          <p:cNvSpPr/>
          <p:nvPr/>
        </p:nvSpPr>
        <p:spPr>
          <a:xfrm>
            <a:off x="323528" y="4581128"/>
            <a:ext cx="8820472" cy="2308324"/>
          </a:xfrm>
          <a:prstGeom prst="rect">
            <a:avLst/>
          </a:prstGeom>
        </p:spPr>
        <p:txBody>
          <a:bodyPr wrap="square">
            <a:spAutoFit/>
          </a:bodyPr>
          <a:lstStyle/>
          <a:p>
            <a:pPr algn="just">
              <a:buFont typeface="Arial" pitchFamily="34" charset="0"/>
              <a:buChar char="•"/>
            </a:pPr>
            <a:r>
              <a:rPr lang="ru-RU" dirty="0" smtClean="0"/>
              <a:t> За воссоединение с Ирландией выступает партия </a:t>
            </a:r>
            <a:r>
              <a:rPr lang="ru-RU" dirty="0" err="1" smtClean="0"/>
              <a:t>Шинфейн</a:t>
            </a:r>
            <a:r>
              <a:rPr lang="ru-RU" dirty="0" smtClean="0"/>
              <a:t> и ее военизированное крыло — Ирландская республиканская армия (ИРА). Им противостоит протестантский орден «оранжистов» (назван в честь короля Вильгельма Оранского, который победил католиков в 1691 г. и окончательно подчинил Ирландию англичанам).</a:t>
            </a:r>
          </a:p>
          <a:p>
            <a:pPr algn="just">
              <a:buFont typeface="Arial" pitchFamily="34" charset="0"/>
              <a:buChar char="•"/>
            </a:pPr>
            <a:r>
              <a:rPr lang="ru-RU" dirty="0" smtClean="0"/>
              <a:t> В 1969 г. между протестантами и католиками началась настоящая война. Британские войска пытались ликвидировать конфликт, в Северной Ирландии было введено прямое правление — руководство стал осуществлять британский министр по делам Северной Ирландии.</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4" descr="http://sevastopolinfo.ru/uploads/posts/2016-09/1475169817_irlandiya.jpg"/>
          <p:cNvPicPr>
            <a:picLocks noChangeAspect="1" noChangeArrowheads="1"/>
          </p:cNvPicPr>
          <p:nvPr/>
        </p:nvPicPr>
        <p:blipFill>
          <a:blip r:embed="rId2" cstate="print"/>
          <a:srcRect l="23251" r="18009"/>
          <a:stretch>
            <a:fillRect/>
          </a:stretch>
        </p:blipFill>
        <p:spPr bwMode="auto">
          <a:xfrm>
            <a:off x="251520" y="260647"/>
            <a:ext cx="4320480" cy="4950551"/>
          </a:xfrm>
          <a:prstGeom prst="rect">
            <a:avLst/>
          </a:prstGeom>
          <a:noFill/>
        </p:spPr>
      </p:pic>
      <p:sp>
        <p:nvSpPr>
          <p:cNvPr id="4" name="Прямоугольник 3"/>
          <p:cNvSpPr/>
          <p:nvPr/>
        </p:nvSpPr>
        <p:spPr>
          <a:xfrm>
            <a:off x="4716016" y="260648"/>
            <a:ext cx="4139952" cy="5078313"/>
          </a:xfrm>
          <a:prstGeom prst="rect">
            <a:avLst/>
          </a:prstGeom>
        </p:spPr>
        <p:txBody>
          <a:bodyPr wrap="square">
            <a:spAutoFit/>
          </a:bodyPr>
          <a:lstStyle/>
          <a:p>
            <a:pPr algn="just">
              <a:buFont typeface="Arial" pitchFamily="34" charset="0"/>
              <a:buChar char="•"/>
            </a:pPr>
            <a:r>
              <a:rPr lang="ru-RU" dirty="0" smtClean="0"/>
              <a:t> В 1973 г. в Ольстере состоялся референдум о статусе провинции. Так как большинство населения составляли протестанты, исход референдума был предопределен — большинство проголосовало против отделения от Великобритании.</a:t>
            </a:r>
          </a:p>
          <a:p>
            <a:pPr algn="just">
              <a:buFont typeface="Arial" pitchFamily="34" charset="0"/>
              <a:buChar char="•"/>
            </a:pPr>
            <a:r>
              <a:rPr lang="ru-RU" dirty="0" smtClean="0"/>
              <a:t> ИРА начала террор на территории Великобритании — были организованы взрывы в Лондоне, обстрелы аэропорта </a:t>
            </a:r>
            <a:r>
              <a:rPr lang="ru-RU" dirty="0" err="1" smtClean="0"/>
              <a:t>Хитроу</a:t>
            </a:r>
            <a:r>
              <a:rPr lang="ru-RU" dirty="0" smtClean="0"/>
              <a:t>, попытка взорвать Букингемский дворец. Затем ИРА заявила о прекращении террора, и британский премьер обязался вернуть провинции самоуправление при условии соблюдения прав всех жителей. В декабре 1999 г. прямое правление Лондона было отменено.</a:t>
            </a:r>
          </a:p>
        </p:txBody>
      </p:sp>
      <p:sp>
        <p:nvSpPr>
          <p:cNvPr id="5" name="Прямоугольник 4"/>
          <p:cNvSpPr/>
          <p:nvPr/>
        </p:nvSpPr>
        <p:spPr>
          <a:xfrm>
            <a:off x="179512" y="5301208"/>
            <a:ext cx="8712968" cy="923330"/>
          </a:xfrm>
          <a:prstGeom prst="rect">
            <a:avLst/>
          </a:prstGeom>
        </p:spPr>
        <p:txBody>
          <a:bodyPr wrap="square">
            <a:spAutoFit/>
          </a:bodyPr>
          <a:lstStyle/>
          <a:p>
            <a:pPr algn="just">
              <a:buFont typeface="Arial" pitchFamily="34" charset="0"/>
              <a:buChar char="•"/>
            </a:pPr>
            <a:r>
              <a:rPr lang="ru-RU" dirty="0" smtClean="0"/>
              <a:t> В 2000 г. в ответ на нарушение договоренностей (отказ ИРА разоружиться) королева Великобритании одобрила закон о восстановлении прямого правления, таким образом, самоуправление Северной Ирландии продолжалось всего два месяца.</a:t>
            </a:r>
            <a:endParaRPr lang="ru-RU"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283968" y="1152289"/>
            <a:ext cx="4651454" cy="3970318"/>
          </a:xfrm>
          <a:prstGeom prst="rect">
            <a:avLst/>
          </a:prstGeom>
        </p:spPr>
        <p:txBody>
          <a:bodyPr wrap="square">
            <a:spAutoFit/>
          </a:bodyPr>
          <a:lstStyle/>
          <a:p>
            <a:pPr algn="just"/>
            <a:r>
              <a:rPr lang="ru-RU" dirty="0" smtClean="0"/>
              <a:t>Республика </a:t>
            </a:r>
            <a:r>
              <a:rPr lang="ru-RU" b="1" dirty="0" smtClean="0"/>
              <a:t>Косово</a:t>
            </a:r>
            <a:r>
              <a:rPr lang="ru-RU" dirty="0" smtClean="0"/>
              <a:t> согласно</a:t>
            </a:r>
            <a:r>
              <a:rPr lang="ru-RU" dirty="0"/>
              <a:t> конституции Сербии, входит в состав этого государства как Автономный край Косово и </a:t>
            </a:r>
            <a:r>
              <a:rPr lang="ru-RU" dirty="0" err="1"/>
              <a:t>Метохия</a:t>
            </a:r>
            <a:r>
              <a:rPr lang="ru-RU" dirty="0"/>
              <a:t>. На основании резолюции 1244 Совета Безопасности ООН находится под международным управлением. В 2008 году косовские власти провозгласили независимость, которая к настоящему времени признана 111 государствами-членами ООН, а также Тайванем, островами Кука, </a:t>
            </a:r>
            <a:r>
              <a:rPr lang="ru-RU" dirty="0" err="1"/>
              <a:t>Ниуэ</a:t>
            </a:r>
            <a:r>
              <a:rPr lang="ru-RU" dirty="0"/>
              <a:t> и Мальтийским орденом. Власти Республики Косово фактически не контролируют её северную </a:t>
            </a:r>
            <a:r>
              <a:rPr lang="ru-RU" dirty="0" smtClean="0"/>
              <a:t>часть, </a:t>
            </a:r>
            <a:r>
              <a:rPr lang="ru-RU" dirty="0"/>
              <a:t>населённую сербами.</a:t>
            </a:r>
          </a:p>
        </p:txBody>
      </p:sp>
      <p:pic>
        <p:nvPicPr>
          <p:cNvPr id="5124" name="Picture 4" descr="Картинки по запросу косово карта"/>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1268760"/>
            <a:ext cx="3810000" cy="3810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942210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076056" y="260648"/>
            <a:ext cx="3888432" cy="6463308"/>
          </a:xfrm>
          <a:prstGeom prst="rect">
            <a:avLst/>
          </a:prstGeom>
        </p:spPr>
        <p:txBody>
          <a:bodyPr wrap="square">
            <a:spAutoFit/>
          </a:bodyPr>
          <a:lstStyle/>
          <a:p>
            <a:pPr algn="just"/>
            <a:r>
              <a:rPr lang="ru-RU" b="1" dirty="0"/>
              <a:t>Приднестровская Молдавская </a:t>
            </a:r>
            <a:r>
              <a:rPr lang="ru-RU" b="1" dirty="0" smtClean="0"/>
              <a:t>Республика</a:t>
            </a:r>
            <a:r>
              <a:rPr lang="ru-RU" dirty="0"/>
              <a:t> — непризнанное государство, провозглашённое на части территории Молдавской ССР. </a:t>
            </a:r>
            <a:r>
              <a:rPr lang="ru-RU" dirty="0" smtClean="0"/>
              <a:t>Власти</a:t>
            </a:r>
            <a:r>
              <a:rPr lang="ru-RU" dirty="0"/>
              <a:t> ПМР считают республику правопреемницей Молдавской </a:t>
            </a:r>
            <a:r>
              <a:rPr lang="ru-RU" dirty="0" smtClean="0"/>
              <a:t>АССР, </a:t>
            </a:r>
            <a:r>
              <a:rPr lang="ru-RU" dirty="0"/>
              <a:t>существовавшей с 1924 до 1940 в составе </a:t>
            </a:r>
            <a:r>
              <a:rPr lang="ru-RU" dirty="0" smtClean="0"/>
              <a:t>УССР</a:t>
            </a:r>
            <a:r>
              <a:rPr lang="ru-RU" dirty="0"/>
              <a:t> несмотря на то, что бывшие границы МАССР и настоящие границы ПМР не совпадают. Помимо левобережья Днестра, ПМР также включает в себя небольшую территорию на правом </a:t>
            </a:r>
            <a:r>
              <a:rPr lang="ru-RU" dirty="0" smtClean="0"/>
              <a:t>берегу. Несколько </a:t>
            </a:r>
            <a:r>
              <a:rPr lang="ru-RU" dirty="0"/>
              <a:t>сёл республики как на правом, так и на левом берегу Днестра, заявленные властями ПМР как часть ПМР, контролируются властями Молдовы. Приднестровская Молдавская Республика признана частично признанной Абхазией и Южной Осетией, а также непризнанной Нагорно-Карабахской Республикой.</a:t>
            </a:r>
          </a:p>
        </p:txBody>
      </p:sp>
      <p:pic>
        <p:nvPicPr>
          <p:cNvPr id="6146" name="Picture 2" descr="Картинки по запросу приднестровская молдавская республика карта"/>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7246" y="548680"/>
            <a:ext cx="4762500" cy="56769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528163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499992" y="250849"/>
            <a:ext cx="4464496" cy="5355312"/>
          </a:xfrm>
          <a:prstGeom prst="rect">
            <a:avLst/>
          </a:prstGeom>
        </p:spPr>
        <p:txBody>
          <a:bodyPr wrap="square">
            <a:spAutoFit/>
          </a:bodyPr>
          <a:lstStyle/>
          <a:p>
            <a:pPr algn="just"/>
            <a:r>
              <a:rPr lang="ru-RU" b="1" dirty="0"/>
              <a:t>Донецкая </a:t>
            </a:r>
            <a:r>
              <a:rPr lang="ru-RU" b="1" dirty="0" smtClean="0"/>
              <a:t>и Луганская Народные Республики </a:t>
            </a:r>
            <a:r>
              <a:rPr lang="ru-RU" dirty="0" smtClean="0"/>
              <a:t>— непризнанные государства, которые были провозглашены </a:t>
            </a:r>
            <a:r>
              <a:rPr lang="ru-RU" dirty="0"/>
              <a:t>в ходе политического кризиса на </a:t>
            </a:r>
            <a:r>
              <a:rPr lang="ru-RU" dirty="0" smtClean="0"/>
              <a:t>Украине в 2014 году. </a:t>
            </a:r>
            <a:r>
              <a:rPr lang="ru-RU" dirty="0"/>
              <a:t>Согласно законодательству </a:t>
            </a:r>
            <a:r>
              <a:rPr lang="ru-RU" dirty="0" smtClean="0"/>
              <a:t>Украины</a:t>
            </a:r>
            <a:r>
              <a:rPr lang="ru-RU" dirty="0"/>
              <a:t> </a:t>
            </a:r>
            <a:r>
              <a:rPr lang="ru-RU" dirty="0" smtClean="0"/>
              <a:t>территория</a:t>
            </a:r>
            <a:r>
              <a:rPr lang="ru-RU" dirty="0"/>
              <a:t> Донецкой </a:t>
            </a:r>
            <a:r>
              <a:rPr lang="ru-RU" dirty="0" smtClean="0"/>
              <a:t>и Луганской областей, </a:t>
            </a:r>
            <a:r>
              <a:rPr lang="ru-RU" dirty="0"/>
              <a:t>контролируемая </a:t>
            </a:r>
            <a:r>
              <a:rPr lang="ru-RU" dirty="0" smtClean="0"/>
              <a:t>ДНР и ЛНР, </a:t>
            </a:r>
            <a:r>
              <a:rPr lang="ru-RU" dirty="0"/>
              <a:t>считается временно оккупированной </a:t>
            </a:r>
            <a:r>
              <a:rPr lang="ru-RU" dirty="0" smtClean="0"/>
              <a:t>Россией. Украиной ДНР и ЛНР рассматриваются </a:t>
            </a:r>
            <a:r>
              <a:rPr lang="ru-RU" dirty="0"/>
              <a:t>как </a:t>
            </a:r>
            <a:r>
              <a:rPr lang="ru-RU" dirty="0" smtClean="0"/>
              <a:t>террористические организации. </a:t>
            </a:r>
            <a:r>
              <a:rPr lang="ru-RU" dirty="0"/>
              <a:t>Правительство Украины, ряд государств и международных организаций считают, что ДНР </a:t>
            </a:r>
            <a:r>
              <a:rPr lang="ru-RU" dirty="0" smtClean="0"/>
              <a:t>и ЛНР получают</a:t>
            </a:r>
            <a:r>
              <a:rPr lang="ru-RU" dirty="0"/>
              <a:t> военную поддержку со стороны России. Эти обвинения отвергаются российским руководством. </a:t>
            </a:r>
            <a:r>
              <a:rPr lang="ru-RU" dirty="0" smtClean="0"/>
              <a:t>Независимость ДНР и ЛНР были признаны друг другом и</a:t>
            </a:r>
            <a:r>
              <a:rPr lang="ru-RU" dirty="0"/>
              <a:t> Южной Осетией.</a:t>
            </a:r>
          </a:p>
        </p:txBody>
      </p:sp>
      <p:pic>
        <p:nvPicPr>
          <p:cNvPr id="7172" name="Picture 4" descr="Картинки по запросу Доне́цкая Наро́дная Респу́блика карта"/>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23756"/>
            <a:ext cx="4183751" cy="56094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823856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418058"/>
          </a:xfrm>
        </p:spPr>
        <p:txBody>
          <a:bodyPr>
            <a:normAutofit/>
          </a:bodyPr>
          <a:lstStyle/>
          <a:p>
            <a:r>
              <a:rPr lang="ru-RU" sz="2000" b="1" dirty="0" smtClean="0"/>
              <a:t>Виртуальные государства в Европе</a:t>
            </a:r>
            <a:endParaRPr lang="ru-RU" sz="2000" b="1" dirty="0"/>
          </a:p>
        </p:txBody>
      </p:sp>
      <p:pic>
        <p:nvPicPr>
          <p:cNvPr id="10242" name="Picture 2" descr="http://misento.ru/entriespics/2014/05/maltiyskiy-dvorec.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985"/>
          <a:stretch/>
        </p:blipFill>
        <p:spPr bwMode="auto">
          <a:xfrm>
            <a:off x="1979712" y="476672"/>
            <a:ext cx="4769091" cy="337085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Картинки по запросу суверенный военный мальтийский орден герб"/>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4238" y="476672"/>
            <a:ext cx="1515652" cy="2088232"/>
          </a:xfrm>
          <a:prstGeom prst="rect">
            <a:avLst/>
          </a:prstGeom>
          <a:noFill/>
          <a:extLst>
            <a:ext uri="{909E8E84-426E-40DD-AFC4-6F175D3DCCD1}">
              <a14:hiddenFill xmlns:a14="http://schemas.microsoft.com/office/drawing/2010/main" xmlns="">
                <a:solidFill>
                  <a:srgbClr val="FFFFFF"/>
                </a:solidFill>
              </a14:hiddenFill>
            </a:ext>
          </a:extLst>
        </p:spPr>
      </p:pic>
      <p:pic>
        <p:nvPicPr>
          <p:cNvPr id="10246" name="Picture 6" descr="Картинки по запросу суверенный военный мальтийский орден флаг"/>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6270" y="2821720"/>
            <a:ext cx="1671587" cy="1010727"/>
          </a:xfrm>
          <a:prstGeom prst="rect">
            <a:avLst/>
          </a:prstGeom>
          <a:noFill/>
          <a:extLst>
            <a:ext uri="{909E8E84-426E-40DD-AFC4-6F175D3DCCD1}">
              <a14:hiddenFill xmlns:a14="http://schemas.microsoft.com/office/drawing/2010/main" xmlns="">
                <a:solidFill>
                  <a:srgbClr val="FFFFFF"/>
                </a:solidFill>
              </a14:hiddenFill>
            </a:ext>
          </a:extLst>
        </p:spPr>
      </p:pic>
      <p:pic>
        <p:nvPicPr>
          <p:cNvPr id="10248" name="Picture 8" descr="Похожее изображение"/>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87499" y="476672"/>
            <a:ext cx="2133072" cy="336443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42473" y="3881802"/>
            <a:ext cx="8918064" cy="2862322"/>
          </a:xfrm>
          <a:prstGeom prst="rect">
            <a:avLst/>
          </a:prstGeom>
          <a:noFill/>
        </p:spPr>
        <p:txBody>
          <a:bodyPr wrap="square" rtlCol="0">
            <a:spAutoFit/>
          </a:bodyPr>
          <a:lstStyle/>
          <a:p>
            <a:pPr algn="just"/>
            <a:r>
              <a:rPr lang="ru-RU" b="1" dirty="0" smtClean="0"/>
              <a:t>Суверенный мальтийский орден </a:t>
            </a:r>
            <a:r>
              <a:rPr lang="ru-RU" dirty="0" smtClean="0"/>
              <a:t>- </a:t>
            </a:r>
            <a:r>
              <a:rPr lang="ru-RU" dirty="0"/>
              <a:t>с</a:t>
            </a:r>
            <a:r>
              <a:rPr lang="ru-RU" dirty="0" smtClean="0"/>
              <a:t>тарейший </a:t>
            </a:r>
            <a:r>
              <a:rPr lang="ru-RU" dirty="0"/>
              <a:t>в мире рыцарский </a:t>
            </a:r>
            <a:r>
              <a:rPr lang="ru-RU" dirty="0" smtClean="0"/>
              <a:t>орден. Иногда </a:t>
            </a:r>
            <a:r>
              <a:rPr lang="ru-RU" dirty="0"/>
              <a:t>рассматривается как карликовое </a:t>
            </a:r>
            <a:r>
              <a:rPr lang="ru-RU" dirty="0" smtClean="0"/>
              <a:t>государство.</a:t>
            </a:r>
            <a:r>
              <a:rPr lang="ru-RU" dirty="0"/>
              <a:t> </a:t>
            </a:r>
            <a:r>
              <a:rPr lang="ru-RU" dirty="0" smtClean="0"/>
              <a:t>Имеет </a:t>
            </a:r>
            <a:r>
              <a:rPr lang="ru-RU" dirty="0"/>
              <a:t>статус организации-наблюдателя при </a:t>
            </a:r>
            <a:r>
              <a:rPr lang="ru-RU" dirty="0" smtClean="0"/>
              <a:t>ООН</a:t>
            </a:r>
            <a:r>
              <a:rPr lang="ru-RU" baseline="30000" dirty="0"/>
              <a:t> </a:t>
            </a:r>
            <a:r>
              <a:rPr lang="ru-RU" dirty="0" smtClean="0"/>
              <a:t>и </a:t>
            </a:r>
            <a:r>
              <a:rPr lang="ru-RU" dirty="0"/>
              <a:t>в Совете </a:t>
            </a:r>
            <a:r>
              <a:rPr lang="ru-RU" dirty="0" smtClean="0"/>
              <a:t>Европы. Установлены </a:t>
            </a:r>
            <a:r>
              <a:rPr lang="ru-RU" dirty="0"/>
              <a:t>дипломатические отношения со 105 </a:t>
            </a:r>
            <a:r>
              <a:rPr lang="ru-RU" dirty="0" smtClean="0"/>
              <a:t>государствами, </a:t>
            </a:r>
            <a:r>
              <a:rPr lang="ru-RU" dirty="0"/>
              <a:t>поддерживаемые при помощи большого количества послов</a:t>
            </a:r>
            <a:r>
              <a:rPr lang="ru-RU" dirty="0" smtClean="0"/>
              <a:t>.</a:t>
            </a:r>
            <a:r>
              <a:rPr lang="ru-RU" dirty="0"/>
              <a:t> В настоящий момент </a:t>
            </a:r>
            <a:r>
              <a:rPr lang="ru-RU" dirty="0" smtClean="0"/>
              <a:t>Италия</a:t>
            </a:r>
            <a:r>
              <a:rPr lang="ru-RU" dirty="0"/>
              <a:t> признаёт существование Мальтийского ордена на своей </a:t>
            </a:r>
            <a:r>
              <a:rPr lang="ru-RU" dirty="0" smtClean="0"/>
              <a:t>территории</a:t>
            </a:r>
            <a:r>
              <a:rPr lang="ru-RU" dirty="0"/>
              <a:t> в качестве суверенного </a:t>
            </a:r>
            <a:r>
              <a:rPr lang="ru-RU" dirty="0" smtClean="0"/>
              <a:t>государства, </a:t>
            </a:r>
            <a:r>
              <a:rPr lang="ru-RU" dirty="0"/>
              <a:t>а также экстерриториальность его резиденции в Риме (Мальтийский дворец, </a:t>
            </a:r>
            <a:r>
              <a:rPr lang="ru-RU" dirty="0" smtClean="0"/>
              <a:t>на</a:t>
            </a:r>
            <a:r>
              <a:rPr lang="ru-RU" dirty="0"/>
              <a:t> </a:t>
            </a:r>
            <a:r>
              <a:rPr lang="ru-RU" dirty="0" err="1"/>
              <a:t>виа</a:t>
            </a:r>
            <a:r>
              <a:rPr lang="ru-RU" dirty="0"/>
              <a:t> </a:t>
            </a:r>
            <a:r>
              <a:rPr lang="ru-RU" dirty="0" err="1"/>
              <a:t>Кондотти</a:t>
            </a:r>
            <a:r>
              <a:rPr lang="ru-RU" dirty="0"/>
              <a:t>, </a:t>
            </a:r>
            <a:r>
              <a:rPr lang="ru-RU" dirty="0" smtClean="0"/>
              <a:t>68).</a:t>
            </a:r>
            <a:r>
              <a:rPr lang="ru-RU" dirty="0"/>
              <a:t> </a:t>
            </a:r>
            <a:r>
              <a:rPr lang="ru-RU" dirty="0" smtClean="0"/>
              <a:t>Членами Ордена являются </a:t>
            </a:r>
            <a:r>
              <a:rPr lang="ru-RU" dirty="0"/>
              <a:t>13 500 </a:t>
            </a:r>
            <a:r>
              <a:rPr lang="ru-RU" dirty="0" smtClean="0"/>
              <a:t>человек</a:t>
            </a:r>
            <a:r>
              <a:rPr lang="ru-RU" dirty="0"/>
              <a:t>.</a:t>
            </a:r>
            <a:r>
              <a:rPr lang="ru-RU" dirty="0" smtClean="0"/>
              <a:t> Главные </a:t>
            </a:r>
            <a:r>
              <a:rPr lang="ru-RU" dirty="0"/>
              <a:t>чиновники Ордена и дипломаты имеют паспорт Ордена. </a:t>
            </a:r>
            <a:r>
              <a:rPr lang="ru-RU" dirty="0" smtClean="0"/>
              <a:t>Паспорт </a:t>
            </a:r>
            <a:r>
              <a:rPr lang="ru-RU" dirty="0"/>
              <a:t>Мальтийского Ордена признаётся многими странами, его обладатель имеет право безвизового въезда в 32 </a:t>
            </a:r>
            <a:r>
              <a:rPr lang="ru-RU" dirty="0" smtClean="0"/>
              <a:t>страны.</a:t>
            </a:r>
            <a:endParaRPr lang="ru-RU" dirty="0"/>
          </a:p>
        </p:txBody>
      </p:sp>
    </p:spTree>
    <p:extLst>
      <p:ext uri="{BB962C8B-B14F-4D97-AF65-F5344CB8AC3E}">
        <p14:creationId xmlns:p14="http://schemas.microsoft.com/office/powerpoint/2010/main" xmlns="" val="12789365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3840760"/>
            <a:ext cx="8892480" cy="2862322"/>
          </a:xfrm>
          <a:prstGeom prst="rect">
            <a:avLst/>
          </a:prstGeom>
        </p:spPr>
        <p:txBody>
          <a:bodyPr wrap="square">
            <a:spAutoFit/>
          </a:bodyPr>
          <a:lstStyle/>
          <a:p>
            <a:pPr algn="just"/>
            <a:r>
              <a:rPr lang="ru-RU" dirty="0" smtClean="0"/>
              <a:t>В 1963 году некто Георгий Карбоне (1936—2009), цветовод и торговец цветами, изучая историю своего края, обратил внимание на юридический казус: его родина, </a:t>
            </a:r>
            <a:r>
              <a:rPr lang="ru-RU" dirty="0" err="1" smtClean="0"/>
              <a:t>Себорга</a:t>
            </a:r>
            <a:r>
              <a:rPr lang="ru-RU" dirty="0" smtClean="0"/>
              <a:t>, никогда не входила в состав Италии. Подтверждение этому нашлось и в архивах Ниццы. В том же году под лозунгом восстановления исторической справедливости Георгий Карбоне выдвинул свою кандидатуру в принцы независимой </a:t>
            </a:r>
            <a:r>
              <a:rPr lang="ru-RU" dirty="0" err="1" smtClean="0"/>
              <a:t>Себорги</a:t>
            </a:r>
            <a:r>
              <a:rPr lang="ru-RU" dirty="0" smtClean="0"/>
              <a:t> и был избран почти единогласно (при двух воздержавшихся). С тех пор он стал носить титул </a:t>
            </a:r>
            <a:r>
              <a:rPr lang="ru-RU" dirty="0" err="1" smtClean="0"/>
              <a:t>Себорги</a:t>
            </a:r>
            <a:r>
              <a:rPr lang="ru-RU" dirty="0" smtClean="0"/>
              <a:t> Джорджо I. </a:t>
            </a:r>
            <a:r>
              <a:rPr lang="ru-RU" dirty="0"/>
              <a:t>В 1994 году </a:t>
            </a:r>
            <a:r>
              <a:rPr lang="ru-RU" dirty="0" err="1"/>
              <a:t>Себорга</a:t>
            </a:r>
            <a:r>
              <a:rPr lang="ru-RU" dirty="0"/>
              <a:t> начала чеканить собственную монету — </a:t>
            </a:r>
            <a:r>
              <a:rPr lang="ru-RU" dirty="0" err="1" smtClean="0"/>
              <a:t>луиджино</a:t>
            </a:r>
            <a:r>
              <a:rPr lang="ru-RU" dirty="0" smtClean="0"/>
              <a:t> и </a:t>
            </a:r>
            <a:r>
              <a:rPr lang="ru-RU" dirty="0"/>
              <a:t>выпускать марки. В</a:t>
            </a:r>
            <a:r>
              <a:rPr lang="ru-RU" dirty="0" smtClean="0"/>
              <a:t> </a:t>
            </a:r>
            <a:r>
              <a:rPr lang="ru-RU" dirty="0"/>
              <a:t>1995 </a:t>
            </a:r>
            <a:r>
              <a:rPr lang="ru-RU" dirty="0" smtClean="0"/>
              <a:t>г. жители приняли </a:t>
            </a:r>
            <a:r>
              <a:rPr lang="ru-RU" dirty="0"/>
              <a:t>Конституцию </a:t>
            </a:r>
            <a:r>
              <a:rPr lang="ru-RU" dirty="0" err="1" smtClean="0"/>
              <a:t>Себорги</a:t>
            </a:r>
            <a:r>
              <a:rPr lang="ru-RU" dirty="0"/>
              <a:t>,</a:t>
            </a:r>
            <a:r>
              <a:rPr lang="ru-RU" dirty="0" smtClean="0"/>
              <a:t> позже </a:t>
            </a:r>
            <a:r>
              <a:rPr lang="ru-RU" dirty="0"/>
              <a:t>было выбрано правительство, введены паспорта и был утвержден бюджет, согласно которому доходы микрогосударства были представлены продажей цветов, марок, вина, сыра и туризмом.</a:t>
            </a:r>
          </a:p>
        </p:txBody>
      </p:sp>
      <p:pic>
        <p:nvPicPr>
          <p:cNvPr id="9218" name="Picture 2" descr="Картинки по запросу себорга карта"/>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3542"/>
          <a:stretch/>
        </p:blipFill>
        <p:spPr bwMode="auto">
          <a:xfrm>
            <a:off x="179511" y="402748"/>
            <a:ext cx="4938419" cy="34583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p:cNvSpPr/>
          <p:nvPr/>
        </p:nvSpPr>
        <p:spPr>
          <a:xfrm>
            <a:off x="5220072" y="285238"/>
            <a:ext cx="3779912" cy="3693319"/>
          </a:xfrm>
          <a:prstGeom prst="rect">
            <a:avLst/>
          </a:prstGeom>
        </p:spPr>
        <p:txBody>
          <a:bodyPr wrap="square">
            <a:spAutoFit/>
          </a:bodyPr>
          <a:lstStyle/>
          <a:p>
            <a:pPr algn="just"/>
            <a:r>
              <a:rPr lang="ru-RU" b="1" dirty="0"/>
              <a:t>Княжество </a:t>
            </a:r>
            <a:r>
              <a:rPr lang="ru-RU" b="1" dirty="0" err="1"/>
              <a:t>Себорга</a:t>
            </a:r>
            <a:r>
              <a:rPr lang="ru-RU" dirty="0"/>
              <a:t> — виртуальное государство, провозглашённое в 1963 году жителями одноимённой деревни в итальянском административном </a:t>
            </a:r>
            <a:r>
              <a:rPr lang="ru-RU" dirty="0" smtClean="0"/>
              <a:t>регионе Лигурия</a:t>
            </a:r>
            <a:r>
              <a:rPr lang="ru-RU" dirty="0"/>
              <a:t>, неподалёку от французской границы. Возводит свою историю к реально существовавшему феодальному владению, чьё вхождение в состав Италии, по мнению сторонников независимости, не было юридически зафиксировано.</a:t>
            </a:r>
          </a:p>
        </p:txBody>
      </p:sp>
    </p:spTree>
    <p:extLst>
      <p:ext uri="{BB962C8B-B14F-4D97-AF65-F5344CB8AC3E}">
        <p14:creationId xmlns:p14="http://schemas.microsoft.com/office/powerpoint/2010/main" xmlns="" val="26917811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 y="2653604"/>
            <a:ext cx="8919764" cy="4247317"/>
          </a:xfrm>
          <a:prstGeom prst="rect">
            <a:avLst/>
          </a:prstGeom>
        </p:spPr>
        <p:txBody>
          <a:bodyPr wrap="square">
            <a:spAutoFit/>
          </a:bodyPr>
          <a:lstStyle/>
          <a:p>
            <a:pPr marL="285750" indent="-285750" algn="just">
              <a:buFont typeface="Arial" pitchFamily="34" charset="0"/>
              <a:buChar char="•"/>
            </a:pPr>
            <a:r>
              <a:rPr lang="ru-RU" b="1" dirty="0" err="1"/>
              <a:t>Кня́жество</a:t>
            </a:r>
            <a:r>
              <a:rPr lang="ru-RU" b="1" dirty="0"/>
              <a:t> </a:t>
            </a:r>
            <a:r>
              <a:rPr lang="ru-RU" b="1" dirty="0" err="1" smtClean="0"/>
              <a:t>Си́ленд</a:t>
            </a:r>
            <a:r>
              <a:rPr lang="ru-RU" dirty="0"/>
              <a:t> — </a:t>
            </a:r>
            <a:r>
              <a:rPr lang="ru-RU" dirty="0" smtClean="0"/>
              <a:t>виртуальное</a:t>
            </a:r>
            <a:r>
              <a:rPr lang="ru-RU" baseline="30000" dirty="0" smtClean="0"/>
              <a:t> </a:t>
            </a:r>
            <a:r>
              <a:rPr lang="ru-RU" dirty="0" smtClean="0"/>
              <a:t>государство</a:t>
            </a:r>
            <a:r>
              <a:rPr lang="ru-RU" dirty="0"/>
              <a:t>, провозглашённое в 1967 </a:t>
            </a:r>
            <a:r>
              <a:rPr lang="ru-RU" dirty="0" smtClean="0"/>
              <a:t>г. </a:t>
            </a:r>
            <a:r>
              <a:rPr lang="ru-RU" dirty="0"/>
              <a:t>британским отставным майором </a:t>
            </a:r>
            <a:r>
              <a:rPr lang="ru-RU" dirty="0" smtClean="0"/>
              <a:t>Роем </a:t>
            </a:r>
            <a:r>
              <a:rPr lang="ru-RU" dirty="0" err="1"/>
              <a:t>Бейтсом</a:t>
            </a:r>
            <a:r>
              <a:rPr lang="ru-RU" dirty="0"/>
              <a:t>. В некоторых публикациях называется «непризнанное государство</a:t>
            </a:r>
            <a:r>
              <a:rPr lang="ru-RU" dirty="0" smtClean="0"/>
              <a:t>»</a:t>
            </a:r>
            <a:r>
              <a:rPr lang="ru-RU" baseline="30000" dirty="0"/>
              <a:t>.</a:t>
            </a:r>
            <a:r>
              <a:rPr lang="ru-RU" dirty="0" smtClean="0"/>
              <a:t> </a:t>
            </a:r>
            <a:r>
              <a:rPr lang="ru-RU" dirty="0"/>
              <a:t>Претендует на суверенитет над территорией морской платформы в Северном </a:t>
            </a:r>
            <a:r>
              <a:rPr lang="ru-RU" dirty="0" smtClean="0"/>
              <a:t>море</a:t>
            </a:r>
            <a:r>
              <a:rPr lang="ru-RU" dirty="0"/>
              <a:t> </a:t>
            </a:r>
            <a:r>
              <a:rPr lang="ru-RU" dirty="0" smtClean="0"/>
              <a:t>в </a:t>
            </a:r>
            <a:r>
              <a:rPr lang="ru-RU" dirty="0"/>
              <a:t>10 </a:t>
            </a:r>
            <a:r>
              <a:rPr lang="ru-RU" dirty="0" smtClean="0"/>
              <a:t>километрах от </a:t>
            </a:r>
            <a:r>
              <a:rPr lang="ru-RU" dirty="0"/>
              <a:t>побережья Великобритании и на территориальные воды вокруг. </a:t>
            </a:r>
            <a:endParaRPr lang="ru-RU" dirty="0" smtClean="0"/>
          </a:p>
          <a:p>
            <a:pPr marL="285750" indent="-285750" algn="just">
              <a:buFont typeface="Arial" pitchFamily="34" charset="0"/>
              <a:buChar char="•"/>
            </a:pPr>
            <a:r>
              <a:rPr lang="ru-RU" dirty="0" err="1" smtClean="0"/>
              <a:t>Бейтс</a:t>
            </a:r>
            <a:r>
              <a:rPr lang="ru-RU" dirty="0" smtClean="0"/>
              <a:t> </a:t>
            </a:r>
            <a:r>
              <a:rPr lang="ru-RU" dirty="0"/>
              <a:t>провозгласил себя монархом (князем) </a:t>
            </a:r>
            <a:r>
              <a:rPr lang="ru-RU" dirty="0" err="1"/>
              <a:t>Силенда</a:t>
            </a:r>
            <a:r>
              <a:rPr lang="ru-RU" dirty="0"/>
              <a:t>, а свою семью — правящей династией; они ведут деятельность по созданию и развитию атрибутики этого </a:t>
            </a:r>
            <a:r>
              <a:rPr lang="ru-RU" dirty="0" smtClean="0"/>
              <a:t>княжества</a:t>
            </a:r>
            <a:r>
              <a:rPr lang="ru-RU" dirty="0"/>
              <a:t> </a:t>
            </a:r>
            <a:r>
              <a:rPr lang="ru-RU" dirty="0" smtClean="0"/>
              <a:t>(флаг</a:t>
            </a:r>
            <a:r>
              <a:rPr lang="ru-RU" dirty="0"/>
              <a:t>, герб и гимн, конституция, государственные должности, дипломатия, выпускаются коллекционные почтовые марки, монеты и т. п.). </a:t>
            </a:r>
          </a:p>
          <a:p>
            <a:pPr marL="285750" indent="-285750" algn="just">
              <a:buFont typeface="Arial" pitchFamily="34" charset="0"/>
              <a:buChar char="•"/>
            </a:pPr>
            <a:r>
              <a:rPr lang="ru-RU" dirty="0" smtClean="0"/>
              <a:t>Физически </a:t>
            </a:r>
            <a:r>
              <a:rPr lang="ru-RU" dirty="0"/>
              <a:t>территория </a:t>
            </a:r>
            <a:r>
              <a:rPr lang="ru-RU" dirty="0" err="1"/>
              <a:t>Силенда</a:t>
            </a:r>
            <a:r>
              <a:rPr lang="ru-RU" dirty="0"/>
              <a:t> возникла в ходе </a:t>
            </a:r>
            <a:r>
              <a:rPr lang="ru-RU" dirty="0" smtClean="0"/>
              <a:t>Второй </a:t>
            </a:r>
            <a:r>
              <a:rPr lang="ru-RU" dirty="0"/>
              <a:t>мировой войны. В 1942 году ВМС Великобритании соорудили на подступах к побережью серию платформ. Одной из них был </a:t>
            </a:r>
            <a:r>
              <a:rPr lang="ru-RU" dirty="0" err="1"/>
              <a:t>Рафс</a:t>
            </a:r>
            <a:r>
              <a:rPr lang="ru-RU" dirty="0"/>
              <a:t>-Тауэр </a:t>
            </a:r>
            <a:r>
              <a:rPr lang="ru-RU" dirty="0" smtClean="0"/>
              <a:t>. </a:t>
            </a:r>
            <a:r>
              <a:rPr lang="ru-RU" dirty="0"/>
              <a:t>Во время войны на платформах размещались зенитные орудия и находился гарнизон из 200 человек. После окончания военных действий большинство башен было разрушено, но </a:t>
            </a:r>
            <a:r>
              <a:rPr lang="ru-RU" dirty="0" err="1"/>
              <a:t>Рафс</a:t>
            </a:r>
            <a:r>
              <a:rPr lang="ru-RU" dirty="0"/>
              <a:t>-Тауэр, будучи за пределами британских территориальных вод, остался нетронутым</a:t>
            </a:r>
            <a:r>
              <a:rPr lang="ru-RU" dirty="0" smtClean="0"/>
              <a:t>. </a:t>
            </a:r>
            <a:endParaRPr lang="ru-RU" dirty="0"/>
          </a:p>
        </p:txBody>
      </p:sp>
      <p:pic>
        <p:nvPicPr>
          <p:cNvPr id="11268" name="Picture 4" descr="Похожее изображение"/>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0809" r="6538" b="1587"/>
          <a:stretch/>
        </p:blipFill>
        <p:spPr bwMode="auto">
          <a:xfrm>
            <a:off x="177015" y="188640"/>
            <a:ext cx="4971050" cy="2446186"/>
          </a:xfrm>
          <a:prstGeom prst="rect">
            <a:avLst/>
          </a:prstGeom>
          <a:noFill/>
          <a:extLst>
            <a:ext uri="{909E8E84-426E-40DD-AFC4-6F175D3DCCD1}">
              <a14:hiddenFill xmlns:a14="http://schemas.microsoft.com/office/drawing/2010/main" xmlns="">
                <a:solidFill>
                  <a:srgbClr val="FFFFFF"/>
                </a:solidFill>
              </a14:hiddenFill>
            </a:ext>
          </a:extLst>
        </p:spPr>
      </p:pic>
      <p:pic>
        <p:nvPicPr>
          <p:cNvPr id="11270" name="Picture 6" descr="Картинки по запросу силенд внутри"/>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3423"/>
          <a:stretch/>
        </p:blipFill>
        <p:spPr bwMode="auto">
          <a:xfrm>
            <a:off x="5292080" y="207418"/>
            <a:ext cx="3627684" cy="24461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910035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548680"/>
          </a:xfrm>
        </p:spPr>
        <p:txBody>
          <a:bodyPr>
            <a:normAutofit/>
          </a:bodyPr>
          <a:lstStyle/>
          <a:p>
            <a:r>
              <a:rPr lang="ru-RU" sz="2800" b="1" dirty="0" smtClean="0"/>
              <a:t>Африка</a:t>
            </a:r>
            <a:endParaRPr lang="ru-RU" sz="2800" b="1" dirty="0"/>
          </a:p>
        </p:txBody>
      </p:sp>
      <p:sp>
        <p:nvSpPr>
          <p:cNvPr id="4" name="Прямоугольник 3"/>
          <p:cNvSpPr/>
          <p:nvPr/>
        </p:nvSpPr>
        <p:spPr>
          <a:xfrm>
            <a:off x="179512" y="476672"/>
            <a:ext cx="8784976" cy="1477328"/>
          </a:xfrm>
          <a:prstGeom prst="rect">
            <a:avLst/>
          </a:prstGeom>
        </p:spPr>
        <p:txBody>
          <a:bodyPr wrap="square">
            <a:spAutoFit/>
          </a:bodyPr>
          <a:lstStyle/>
          <a:p>
            <a:pPr algn="just"/>
            <a:r>
              <a:rPr lang="ru-RU" dirty="0" smtClean="0"/>
              <a:t>В Африке насчитывается около 15 самопровозглашенных государств. Как правило, они возникают в компактных этнических ареалах, на территориях, богатых природными ресурсами. Расцвету сепаратистских движений во многом способствовали колониальные государственные границы, разделившие естественные ареалы проживания племен.</a:t>
            </a:r>
            <a:endParaRPr lang="ru-RU" dirty="0"/>
          </a:p>
        </p:txBody>
      </p:sp>
      <p:pic>
        <p:nvPicPr>
          <p:cNvPr id="191490" name="Picture 2" descr="http://sadr-russia.ru/wp-content/uploads/regnum_picture_300816.png"/>
          <p:cNvPicPr>
            <a:picLocks noChangeAspect="1" noChangeArrowheads="1"/>
          </p:cNvPicPr>
          <p:nvPr/>
        </p:nvPicPr>
        <p:blipFill>
          <a:blip r:embed="rId2" cstate="print"/>
          <a:srcRect/>
          <a:stretch>
            <a:fillRect/>
          </a:stretch>
        </p:blipFill>
        <p:spPr bwMode="auto">
          <a:xfrm>
            <a:off x="179512" y="1988840"/>
            <a:ext cx="5043196" cy="3384376"/>
          </a:xfrm>
          <a:prstGeom prst="rect">
            <a:avLst/>
          </a:prstGeom>
          <a:noFill/>
        </p:spPr>
      </p:pic>
      <p:sp>
        <p:nvSpPr>
          <p:cNvPr id="6" name="Прямоугольник 5"/>
          <p:cNvSpPr/>
          <p:nvPr/>
        </p:nvSpPr>
        <p:spPr>
          <a:xfrm>
            <a:off x="5364088" y="1772816"/>
            <a:ext cx="3779912" cy="3693319"/>
          </a:xfrm>
          <a:prstGeom prst="rect">
            <a:avLst/>
          </a:prstGeom>
        </p:spPr>
        <p:txBody>
          <a:bodyPr wrap="square">
            <a:spAutoFit/>
          </a:bodyPr>
          <a:lstStyle/>
          <a:p>
            <a:pPr algn="just"/>
            <a:r>
              <a:rPr lang="ru-RU" dirty="0" smtClean="0"/>
              <a:t>Западная Сахара и Марокко — территории на северо-западе Африки, ранее принадлежали соответственно Испании и Франции. В 1956 г. получила независимость бывшая колония Франции Марокко, в 1976 г. Испания прекратила свое присутствие в Западной Сахаре, территория которой перешла под временное административное управление Марокко и Мавритании, последние фактически ее оккупировали. В 1979 г. </a:t>
            </a:r>
            <a:endParaRPr lang="ru-RU" dirty="0"/>
          </a:p>
        </p:txBody>
      </p:sp>
      <p:sp>
        <p:nvSpPr>
          <p:cNvPr id="7" name="Прямоугольник 6"/>
          <p:cNvSpPr/>
          <p:nvPr/>
        </p:nvSpPr>
        <p:spPr>
          <a:xfrm>
            <a:off x="179512" y="5445224"/>
            <a:ext cx="8964488" cy="646331"/>
          </a:xfrm>
          <a:prstGeom prst="rect">
            <a:avLst/>
          </a:prstGeom>
        </p:spPr>
        <p:txBody>
          <a:bodyPr wrap="square">
            <a:spAutoFit/>
          </a:bodyPr>
          <a:lstStyle/>
          <a:p>
            <a:r>
              <a:rPr lang="ru-RU" dirty="0" smtClean="0"/>
              <a:t>Мавритания отказалась от своих претензий на Западную Сахару, после чего Марокко заняло районы, откуда были выведены войска Мавритании.</a:t>
            </a:r>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116632"/>
            <a:ext cx="7920880" cy="1477328"/>
          </a:xfrm>
          <a:prstGeom prst="rect">
            <a:avLst/>
          </a:prstGeom>
        </p:spPr>
        <p:txBody>
          <a:bodyPr wrap="square">
            <a:spAutoFit/>
          </a:bodyPr>
          <a:lstStyle/>
          <a:p>
            <a:pPr algn="just"/>
            <a:r>
              <a:rPr lang="ru-RU" dirty="0" smtClean="0"/>
              <a:t>Государственное </a:t>
            </a:r>
            <a:r>
              <a:rPr lang="ru-RU" dirty="0"/>
              <a:t>устройство Объединённых Арабских Эмиратов представляет собой уникальное сочетание республиканского и монархического строя. ОАЭ являются </a:t>
            </a:r>
            <a:r>
              <a:rPr lang="ru-RU" b="1" dirty="0"/>
              <a:t>федеративным монархическим государством</a:t>
            </a:r>
            <a:r>
              <a:rPr lang="ru-RU" dirty="0"/>
              <a:t>, состоящим из семи эмиратов — абсолютных монархий. Государство возглавляется </a:t>
            </a:r>
            <a:r>
              <a:rPr lang="ru-RU" dirty="0" smtClean="0"/>
              <a:t>президентом - эмиром Абу-Даби</a:t>
            </a:r>
            <a:r>
              <a:rPr lang="ru-RU" dirty="0"/>
              <a:t>, правительство — эмиром Дубая.</a:t>
            </a:r>
          </a:p>
        </p:txBody>
      </p:sp>
      <p:pic>
        <p:nvPicPr>
          <p:cNvPr id="4098" name="Picture 2" descr="Похожее изображение"/>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9632" y="1690216"/>
            <a:ext cx="6624736" cy="51341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711351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784976" cy="1754326"/>
          </a:xfrm>
          <a:prstGeom prst="rect">
            <a:avLst/>
          </a:prstGeom>
        </p:spPr>
        <p:txBody>
          <a:bodyPr wrap="square">
            <a:spAutoFit/>
          </a:bodyPr>
          <a:lstStyle/>
          <a:p>
            <a:pPr algn="just">
              <a:buFont typeface="Arial" pitchFamily="34" charset="0"/>
              <a:buChar char="•"/>
            </a:pPr>
            <a:r>
              <a:rPr lang="ru-RU" dirty="0" smtClean="0"/>
              <a:t> В 80-е гг. XX в. марокканцы построили оборонительный вал длиной около 2,5 тыс. км для защиты от действий фронта ПОЛИСАРИО, добивающегося независимости Западной Сахары. С 1983 г. ООН призывает Марокко создать условия для самоопределения Западной Сахары, которая включена в так называемый колониальный список ООН (на нее распространяется требование о предоставлении независимости).</a:t>
            </a:r>
            <a:endParaRPr lang="ru-RU" dirty="0"/>
          </a:p>
        </p:txBody>
      </p:sp>
      <p:pic>
        <p:nvPicPr>
          <p:cNvPr id="129026" name="Picture 2" descr="http://i.dailymail.co.uk/i/pix/2015/08/21/19/2B8BC68A00000578-3205724-image-a-13_1440183000982.jpg"/>
          <p:cNvPicPr>
            <a:picLocks noChangeAspect="1" noChangeArrowheads="1"/>
          </p:cNvPicPr>
          <p:nvPr/>
        </p:nvPicPr>
        <p:blipFill>
          <a:blip r:embed="rId2" cstate="print"/>
          <a:srcRect b="15915"/>
          <a:stretch>
            <a:fillRect/>
          </a:stretch>
        </p:blipFill>
        <p:spPr bwMode="auto">
          <a:xfrm>
            <a:off x="251520" y="1844824"/>
            <a:ext cx="8568952" cy="4800946"/>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img00.deviantart.net/ab6b/i/2015/219/d/0/polisario_front_by_avt_cccp-d94kzuq.png"/>
          <p:cNvPicPr>
            <a:picLocks noChangeAspect="1" noChangeArrowheads="1"/>
          </p:cNvPicPr>
          <p:nvPr/>
        </p:nvPicPr>
        <p:blipFill>
          <a:blip r:embed="rId2" cstate="print"/>
          <a:srcRect b="555"/>
          <a:stretch>
            <a:fillRect/>
          </a:stretch>
        </p:blipFill>
        <p:spPr bwMode="auto">
          <a:xfrm>
            <a:off x="395536" y="476672"/>
            <a:ext cx="3888432" cy="5616624"/>
          </a:xfrm>
          <a:prstGeom prst="rect">
            <a:avLst/>
          </a:prstGeom>
          <a:noFill/>
        </p:spPr>
      </p:pic>
      <p:pic>
        <p:nvPicPr>
          <p:cNvPr id="128004" name="Picture 4" descr="http://ddc.aub.edu.lb/projects/jafet/posters/images/099-PCD1205-013.jpg"/>
          <p:cNvPicPr>
            <a:picLocks noChangeAspect="1" noChangeArrowheads="1"/>
          </p:cNvPicPr>
          <p:nvPr/>
        </p:nvPicPr>
        <p:blipFill>
          <a:blip r:embed="rId3" cstate="print"/>
          <a:srcRect/>
          <a:stretch>
            <a:fillRect/>
          </a:stretch>
        </p:blipFill>
        <p:spPr bwMode="auto">
          <a:xfrm>
            <a:off x="4695025" y="476671"/>
            <a:ext cx="3979306" cy="5616625"/>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7693"/>
            <a:ext cx="4896544" cy="3970318"/>
          </a:xfrm>
          <a:prstGeom prst="rect">
            <a:avLst/>
          </a:prstGeom>
        </p:spPr>
        <p:txBody>
          <a:bodyPr wrap="square">
            <a:spAutoFit/>
          </a:bodyPr>
          <a:lstStyle/>
          <a:p>
            <a:pPr algn="just">
              <a:buFont typeface="Arial" pitchFamily="34" charset="0"/>
              <a:buChar char="•"/>
            </a:pPr>
            <a:r>
              <a:rPr lang="ru-RU" b="1" dirty="0" smtClean="0"/>
              <a:t> </a:t>
            </a:r>
            <a:r>
              <a:rPr lang="ru-RU" b="1" dirty="0" err="1" smtClean="0"/>
              <a:t>Шаба</a:t>
            </a:r>
            <a:r>
              <a:rPr lang="ru-RU" b="1" dirty="0" smtClean="0"/>
              <a:t> (</a:t>
            </a:r>
            <a:r>
              <a:rPr lang="ru-RU" b="1" dirty="0" err="1" smtClean="0"/>
              <a:t>Катанга</a:t>
            </a:r>
            <a:r>
              <a:rPr lang="ru-RU" b="1" dirty="0" smtClean="0"/>
              <a:t>)</a:t>
            </a:r>
            <a:r>
              <a:rPr lang="ru-RU" dirty="0" smtClean="0"/>
              <a:t> — богатая минеральными ресурсами, в первую очередь медью, провинция в Демократической Республике Конго (бывшее название — Заир), где в Средние века располагалось огромное царство </a:t>
            </a:r>
            <a:r>
              <a:rPr lang="ru-RU" dirty="0" err="1" smtClean="0"/>
              <a:t>Луба-Лунда</a:t>
            </a:r>
            <a:r>
              <a:rPr lang="ru-RU" dirty="0" smtClean="0"/>
              <a:t>. Самопровозглашенное государство просуществовало с 1960 по 1963 г., его президентом был </a:t>
            </a:r>
            <a:r>
              <a:rPr lang="ru-RU" dirty="0" err="1" smtClean="0"/>
              <a:t>Моис</a:t>
            </a:r>
            <a:r>
              <a:rPr lang="ru-RU" dirty="0" smtClean="0"/>
              <a:t> </a:t>
            </a:r>
            <a:r>
              <a:rPr lang="ru-RU" dirty="0" err="1" smtClean="0"/>
              <a:t>Чомбе</a:t>
            </a:r>
            <a:r>
              <a:rPr lang="ru-RU" dirty="0" smtClean="0"/>
              <a:t> — зять </a:t>
            </a:r>
            <a:r>
              <a:rPr lang="ru-RU" dirty="0" err="1" smtClean="0"/>
              <a:t>Мвато-Ямбо</a:t>
            </a:r>
            <a:r>
              <a:rPr lang="ru-RU" dirty="0" smtClean="0"/>
              <a:t> XIV (верховного вождя народности луба). После смерти тестя он пытался унаследовать престол и провозгласить себя императором </a:t>
            </a:r>
            <a:r>
              <a:rPr lang="ru-RU" dirty="0" err="1" smtClean="0"/>
              <a:t>Лунда</a:t>
            </a:r>
            <a:r>
              <a:rPr lang="ru-RU" dirty="0" smtClean="0"/>
              <a:t>, чему воспрепятствовали старейшины и избрали на трон местного царька </a:t>
            </a:r>
            <a:r>
              <a:rPr lang="ru-RU" dirty="0" err="1" smtClean="0"/>
              <a:t>Мушиди</a:t>
            </a:r>
            <a:r>
              <a:rPr lang="ru-RU" dirty="0" smtClean="0"/>
              <a:t>. </a:t>
            </a:r>
            <a:endParaRPr lang="ru-RU" dirty="0"/>
          </a:p>
        </p:txBody>
      </p:sp>
      <p:pic>
        <p:nvPicPr>
          <p:cNvPr id="126978" name="Picture 2" descr="Катанга на карте"/>
          <p:cNvPicPr>
            <a:picLocks noChangeAspect="1" noChangeArrowheads="1"/>
          </p:cNvPicPr>
          <p:nvPr/>
        </p:nvPicPr>
        <p:blipFill>
          <a:blip r:embed="rId2" cstate="print"/>
          <a:srcRect/>
          <a:stretch>
            <a:fillRect/>
          </a:stretch>
        </p:blipFill>
        <p:spPr bwMode="auto">
          <a:xfrm>
            <a:off x="5148064" y="260648"/>
            <a:ext cx="3779947" cy="3600400"/>
          </a:xfrm>
          <a:prstGeom prst="rect">
            <a:avLst/>
          </a:prstGeom>
          <a:noFill/>
        </p:spPr>
      </p:pic>
      <p:sp>
        <p:nvSpPr>
          <p:cNvPr id="4" name="Прямоугольник 3"/>
          <p:cNvSpPr/>
          <p:nvPr/>
        </p:nvSpPr>
        <p:spPr>
          <a:xfrm>
            <a:off x="179512" y="4077072"/>
            <a:ext cx="8784976" cy="2585323"/>
          </a:xfrm>
          <a:prstGeom prst="rect">
            <a:avLst/>
          </a:prstGeom>
        </p:spPr>
        <p:txBody>
          <a:bodyPr wrap="square">
            <a:spAutoFit/>
          </a:bodyPr>
          <a:lstStyle/>
          <a:p>
            <a:pPr algn="just">
              <a:buFont typeface="Arial" pitchFamily="34" charset="0"/>
              <a:buChar char="•"/>
            </a:pPr>
            <a:r>
              <a:rPr lang="ru-RU" dirty="0" smtClean="0"/>
              <a:t> В 1963 г. провинция была присоединена к Заиру с обещанием предоставления частичной автономии, что не было выполнено. В 1968 г. клан </a:t>
            </a:r>
            <a:r>
              <a:rPr lang="ru-RU" dirty="0" err="1" smtClean="0"/>
              <a:t>Чомбе</a:t>
            </a:r>
            <a:r>
              <a:rPr lang="ru-RU" dirty="0" smtClean="0"/>
              <a:t> взял реванш, императором </a:t>
            </a:r>
            <a:r>
              <a:rPr lang="ru-RU" dirty="0" err="1" smtClean="0"/>
              <a:t>Лунда</a:t>
            </a:r>
            <a:r>
              <a:rPr lang="ru-RU" dirty="0" smtClean="0"/>
              <a:t> был провозглашен Давид </a:t>
            </a:r>
            <a:r>
              <a:rPr lang="ru-RU" dirty="0" err="1" smtClean="0"/>
              <a:t>Чомбе</a:t>
            </a:r>
            <a:r>
              <a:rPr lang="ru-RU" dirty="0" smtClean="0"/>
              <a:t>, получивший из рук старейшин символ власти — медный браслет. Автономия провинции была самопровозглашена в 1993 г., однако не признается правительством страны.</a:t>
            </a:r>
          </a:p>
          <a:p>
            <a:pPr algn="just">
              <a:buFont typeface="Arial" pitchFamily="34" charset="0"/>
              <a:buChar char="•"/>
            </a:pPr>
            <a:r>
              <a:rPr lang="ru-RU" dirty="0" smtClean="0"/>
              <a:t> В 2010-х годах </a:t>
            </a:r>
            <a:r>
              <a:rPr lang="ru-RU" dirty="0" err="1" smtClean="0"/>
              <a:t>Катанга</a:t>
            </a:r>
            <a:r>
              <a:rPr lang="ru-RU" dirty="0" smtClean="0"/>
              <a:t> вновь стала ареной вооружённого противостояния - между правительственными войсками и движением Май-Май Ката </a:t>
            </a:r>
            <a:r>
              <a:rPr lang="ru-RU" dirty="0" err="1" smtClean="0"/>
              <a:t>Катанга</a:t>
            </a:r>
            <a:r>
              <a:rPr lang="ru-RU" dirty="0" smtClean="0"/>
              <a:t>.</a:t>
            </a:r>
          </a:p>
          <a:p>
            <a:pPr algn="just"/>
            <a:r>
              <a:rPr lang="ru-RU" dirty="0" smtClean="0"/>
              <a:t>В 2015 году провинция </a:t>
            </a:r>
            <a:r>
              <a:rPr lang="ru-RU" dirty="0" err="1" smtClean="0"/>
              <a:t>Катанга</a:t>
            </a:r>
            <a:r>
              <a:rPr lang="ru-RU" dirty="0" smtClean="0"/>
              <a:t> была упразднена, территория разделена между Танганьикой, Верхним Ломами, </a:t>
            </a:r>
            <a:r>
              <a:rPr lang="ru-RU" dirty="0" err="1" smtClean="0"/>
              <a:t>Луалабой</a:t>
            </a:r>
            <a:r>
              <a:rPr lang="ru-RU" dirty="0" smtClean="0"/>
              <a:t> и Верхней </a:t>
            </a:r>
            <a:r>
              <a:rPr lang="ru-RU" dirty="0" err="1" smtClean="0"/>
              <a:t>Катангой</a:t>
            </a:r>
            <a:r>
              <a:rPr lang="ru-RU" dirty="0" smtClean="0"/>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www.esacademic.com/pictures/eswiki/83/South_Kasai_Map.png"/>
          <p:cNvPicPr>
            <a:picLocks noChangeAspect="1" noChangeArrowheads="1"/>
          </p:cNvPicPr>
          <p:nvPr/>
        </p:nvPicPr>
        <p:blipFill>
          <a:blip r:embed="rId2" cstate="print"/>
          <a:srcRect/>
          <a:stretch>
            <a:fillRect/>
          </a:stretch>
        </p:blipFill>
        <p:spPr bwMode="auto">
          <a:xfrm>
            <a:off x="7020272" y="116632"/>
            <a:ext cx="1960613" cy="1800200"/>
          </a:xfrm>
          <a:prstGeom prst="rect">
            <a:avLst/>
          </a:prstGeom>
          <a:noFill/>
        </p:spPr>
      </p:pic>
      <p:sp>
        <p:nvSpPr>
          <p:cNvPr id="3" name="Прямоугольник 2"/>
          <p:cNvSpPr/>
          <p:nvPr/>
        </p:nvSpPr>
        <p:spPr>
          <a:xfrm>
            <a:off x="323528" y="260648"/>
            <a:ext cx="6552728" cy="923330"/>
          </a:xfrm>
          <a:prstGeom prst="rect">
            <a:avLst/>
          </a:prstGeom>
        </p:spPr>
        <p:txBody>
          <a:bodyPr wrap="square">
            <a:spAutoFit/>
          </a:bodyPr>
          <a:lstStyle/>
          <a:p>
            <a:pPr algn="just">
              <a:buFont typeface="Arial" pitchFamily="34" charset="0"/>
              <a:buChar char="•"/>
            </a:pPr>
            <a:r>
              <a:rPr lang="ru-RU" b="1" dirty="0" smtClean="0"/>
              <a:t> Горнорудное государство Южное </a:t>
            </a:r>
            <a:r>
              <a:rPr lang="ru-RU" b="1" dirty="0" err="1" smtClean="0"/>
              <a:t>Касаи</a:t>
            </a:r>
            <a:r>
              <a:rPr lang="ru-RU" dirty="0" smtClean="0"/>
              <a:t> существовало в 1960—1962 гг. в районе алмазных месторождений </a:t>
            </a:r>
            <a:r>
              <a:rPr lang="ru-RU" dirty="0" err="1" smtClean="0"/>
              <a:t>Калонжи</a:t>
            </a:r>
            <a:r>
              <a:rPr lang="ru-RU" dirty="0" smtClean="0"/>
              <a:t> в южной части провинции </a:t>
            </a:r>
            <a:r>
              <a:rPr lang="ru-RU" dirty="0" err="1" smtClean="0"/>
              <a:t>Касаи</a:t>
            </a:r>
            <a:r>
              <a:rPr lang="ru-RU" dirty="0" smtClean="0"/>
              <a:t> (Демократическая Республика Конго).</a:t>
            </a:r>
            <a:endParaRPr lang="ru-RU" dirty="0"/>
          </a:p>
        </p:txBody>
      </p:sp>
      <p:sp>
        <p:nvSpPr>
          <p:cNvPr id="4" name="Прямоугольник 3"/>
          <p:cNvSpPr/>
          <p:nvPr/>
        </p:nvSpPr>
        <p:spPr>
          <a:xfrm>
            <a:off x="323528" y="1124744"/>
            <a:ext cx="6912768" cy="1200329"/>
          </a:xfrm>
          <a:prstGeom prst="rect">
            <a:avLst/>
          </a:prstGeom>
        </p:spPr>
        <p:txBody>
          <a:bodyPr wrap="square">
            <a:spAutoFit/>
          </a:bodyPr>
          <a:lstStyle/>
          <a:p>
            <a:pPr algn="just">
              <a:buFont typeface="Arial" pitchFamily="34" charset="0"/>
              <a:buChar char="•"/>
            </a:pPr>
            <a:r>
              <a:rPr lang="ru-RU" b="1" dirty="0" smtClean="0"/>
              <a:t> Сомали</a:t>
            </a:r>
            <a:r>
              <a:rPr lang="ru-RU" dirty="0" smtClean="0"/>
              <a:t>. В 1991 г. в Сомали был свергнут диктатор </a:t>
            </a:r>
            <a:r>
              <a:rPr lang="ru-RU" dirty="0" err="1" smtClean="0"/>
              <a:t>Сиад</a:t>
            </a:r>
            <a:r>
              <a:rPr lang="ru-RU" dirty="0" smtClean="0"/>
              <a:t> Баре и началась гражданская война. Борьбу за власть ведут более 20 военно-политических группировок, сформированных на этнической основе и имеющих свои вооруженные отряды.</a:t>
            </a:r>
          </a:p>
        </p:txBody>
      </p:sp>
      <p:sp>
        <p:nvSpPr>
          <p:cNvPr id="5" name="Прямоугольник 4"/>
          <p:cNvSpPr/>
          <p:nvPr/>
        </p:nvSpPr>
        <p:spPr>
          <a:xfrm>
            <a:off x="323528" y="2276872"/>
            <a:ext cx="6696744" cy="1338828"/>
          </a:xfrm>
          <a:prstGeom prst="rect">
            <a:avLst/>
          </a:prstGeom>
        </p:spPr>
        <p:txBody>
          <a:bodyPr wrap="square">
            <a:spAutoFit/>
          </a:bodyPr>
          <a:lstStyle/>
          <a:p>
            <a:pPr algn="just">
              <a:buFont typeface="Arial" pitchFamily="34" charset="0"/>
              <a:buChar char="•"/>
            </a:pPr>
            <a:r>
              <a:rPr lang="ru-RU" dirty="0" smtClean="0"/>
              <a:t> На территории Сомали провозглашено несколько непризнанных государств:</a:t>
            </a:r>
          </a:p>
          <a:p>
            <a:pPr algn="just"/>
            <a:endParaRPr lang="ru-RU" sz="900" dirty="0" smtClean="0"/>
          </a:p>
          <a:p>
            <a:pPr algn="just">
              <a:buFont typeface="Arial" pitchFamily="34" charset="0"/>
              <a:buChar char="•"/>
            </a:pPr>
            <a:r>
              <a:rPr lang="ru-RU" dirty="0" smtClean="0"/>
              <a:t> </a:t>
            </a:r>
            <a:r>
              <a:rPr lang="ru-RU" b="1" dirty="0" err="1" smtClean="0"/>
              <a:t>Джуббаленд</a:t>
            </a:r>
            <a:r>
              <a:rPr lang="ru-RU" dirty="0" smtClean="0"/>
              <a:t>, </a:t>
            </a:r>
            <a:r>
              <a:rPr lang="ru-RU" dirty="0" err="1" smtClean="0"/>
              <a:t>учережден</a:t>
            </a:r>
            <a:r>
              <a:rPr lang="ru-RU" dirty="0" smtClean="0"/>
              <a:t> партизанами с юга (боевые подразделения Хусейна </a:t>
            </a:r>
            <a:r>
              <a:rPr lang="ru-RU" dirty="0" err="1" smtClean="0"/>
              <a:t>Айдида</a:t>
            </a:r>
            <a:r>
              <a:rPr lang="ru-RU" dirty="0" smtClean="0"/>
              <a:t>; поддерживается Кенией).</a:t>
            </a:r>
          </a:p>
        </p:txBody>
      </p:sp>
      <p:pic>
        <p:nvPicPr>
          <p:cNvPr id="125956" name="Picture 4" descr="https://upload.wikimedia.org/wikipedia/commons/9/91/Location_jubaland.png"/>
          <p:cNvPicPr>
            <a:picLocks noChangeAspect="1" noChangeArrowheads="1"/>
          </p:cNvPicPr>
          <p:nvPr/>
        </p:nvPicPr>
        <p:blipFill>
          <a:blip r:embed="rId3" cstate="print"/>
          <a:srcRect/>
          <a:stretch>
            <a:fillRect/>
          </a:stretch>
        </p:blipFill>
        <p:spPr bwMode="auto">
          <a:xfrm>
            <a:off x="7092280" y="1988840"/>
            <a:ext cx="1839771" cy="1638944"/>
          </a:xfrm>
          <a:prstGeom prst="rect">
            <a:avLst/>
          </a:prstGeom>
          <a:noFill/>
        </p:spPr>
      </p:pic>
      <p:sp>
        <p:nvSpPr>
          <p:cNvPr id="9" name="Прямоугольник 8"/>
          <p:cNvSpPr/>
          <p:nvPr/>
        </p:nvSpPr>
        <p:spPr>
          <a:xfrm>
            <a:off x="323528" y="3717032"/>
            <a:ext cx="6696744" cy="2585323"/>
          </a:xfrm>
          <a:prstGeom prst="rect">
            <a:avLst/>
          </a:prstGeom>
        </p:spPr>
        <p:txBody>
          <a:bodyPr wrap="square">
            <a:spAutoFit/>
          </a:bodyPr>
          <a:lstStyle/>
          <a:p>
            <a:pPr algn="just">
              <a:buFont typeface="Arial" pitchFamily="34" charset="0"/>
              <a:buChar char="•"/>
            </a:pPr>
            <a:r>
              <a:rPr lang="ru-RU" dirty="0" smtClean="0"/>
              <a:t> </a:t>
            </a:r>
            <a:r>
              <a:rPr lang="ru-RU" b="1" dirty="0" err="1" smtClean="0"/>
              <a:t>Пунтленд</a:t>
            </a:r>
            <a:r>
              <a:rPr lang="ru-RU" dirty="0" smtClean="0"/>
              <a:t>, столица — </a:t>
            </a:r>
            <a:r>
              <a:rPr lang="ru-RU" dirty="0" err="1" smtClean="0"/>
              <a:t>Гарове</a:t>
            </a:r>
            <a:r>
              <a:rPr lang="ru-RU" dirty="0" smtClean="0"/>
              <a:t>, провозглашен повстанцами из северо-восточных районов страны, президент </a:t>
            </a:r>
            <a:r>
              <a:rPr lang="ru-RU" dirty="0" err="1" smtClean="0"/>
              <a:t>Абдиллахи</a:t>
            </a:r>
            <a:r>
              <a:rPr lang="ru-RU" dirty="0" smtClean="0"/>
              <a:t> Юсуф, поддерживается Эфиопией. (В декабре 2001 г. Эфиопия отправила отряд в 200 военных для поддержки бывшего главы автономного района </a:t>
            </a:r>
            <a:r>
              <a:rPr lang="ru-RU" dirty="0" err="1" smtClean="0"/>
              <a:t>Пунтленд</a:t>
            </a:r>
            <a:r>
              <a:rPr lang="ru-RU" dirty="0" smtClean="0"/>
              <a:t> </a:t>
            </a:r>
            <a:r>
              <a:rPr lang="ru-RU" dirty="0" err="1" smtClean="0"/>
              <a:t>Абдаллы</a:t>
            </a:r>
            <a:r>
              <a:rPr lang="ru-RU" dirty="0" smtClean="0"/>
              <a:t> Юсуфа, проигравшего выборы и вступившего в конфронтацию с центральным правительством Сомалийской Демократической Республики (СДР). Министр обороны СДР назвал ввод эфиопского военного подразделения «незаконным вторжением».)</a:t>
            </a:r>
            <a:endParaRPr lang="ru-RU" dirty="0"/>
          </a:p>
        </p:txBody>
      </p:sp>
      <p:pic>
        <p:nvPicPr>
          <p:cNvPr id="125958" name="Picture 6" descr="https://upload.wikimedia.org/wikipedia/commons/0/02/LocationPuntland3.png"/>
          <p:cNvPicPr>
            <a:picLocks noChangeAspect="1" noChangeArrowheads="1"/>
          </p:cNvPicPr>
          <p:nvPr/>
        </p:nvPicPr>
        <p:blipFill>
          <a:blip r:embed="rId4" cstate="print"/>
          <a:srcRect/>
          <a:stretch>
            <a:fillRect/>
          </a:stretch>
        </p:blipFill>
        <p:spPr bwMode="auto">
          <a:xfrm>
            <a:off x="7092280" y="4077072"/>
            <a:ext cx="1876772" cy="1671905"/>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ttps://upload.wikimedia.org/wikipedia/commons/4/4d/Galmudug-location.jpg"/>
          <p:cNvPicPr>
            <a:picLocks noChangeAspect="1" noChangeArrowheads="1"/>
          </p:cNvPicPr>
          <p:nvPr/>
        </p:nvPicPr>
        <p:blipFill>
          <a:blip r:embed="rId2" cstate="print"/>
          <a:srcRect/>
          <a:stretch>
            <a:fillRect/>
          </a:stretch>
        </p:blipFill>
        <p:spPr bwMode="auto">
          <a:xfrm>
            <a:off x="7723736" y="188641"/>
            <a:ext cx="1273987" cy="1656184"/>
          </a:xfrm>
          <a:prstGeom prst="rect">
            <a:avLst/>
          </a:prstGeom>
          <a:noFill/>
        </p:spPr>
      </p:pic>
      <p:sp>
        <p:nvSpPr>
          <p:cNvPr id="5" name="Прямоугольник 4"/>
          <p:cNvSpPr/>
          <p:nvPr/>
        </p:nvSpPr>
        <p:spPr>
          <a:xfrm>
            <a:off x="251520" y="188640"/>
            <a:ext cx="7272808" cy="1754326"/>
          </a:xfrm>
          <a:prstGeom prst="rect">
            <a:avLst/>
          </a:prstGeom>
        </p:spPr>
        <p:txBody>
          <a:bodyPr wrap="square">
            <a:spAutoFit/>
          </a:bodyPr>
          <a:lstStyle/>
          <a:p>
            <a:pPr algn="just">
              <a:buFont typeface="Arial" pitchFamily="34" charset="0"/>
              <a:buChar char="•"/>
            </a:pPr>
            <a:r>
              <a:rPr lang="ru-RU" b="1" dirty="0" smtClean="0"/>
              <a:t> </a:t>
            </a:r>
            <a:r>
              <a:rPr lang="ru-RU" b="1" dirty="0" err="1" smtClean="0"/>
              <a:t>Галмудуг</a:t>
            </a:r>
            <a:r>
              <a:rPr lang="ru-RU" dirty="0" smtClean="0"/>
              <a:t> — непризнанное государство в центре Сомали, занимающее южную часть города и округа </a:t>
            </a:r>
            <a:r>
              <a:rPr lang="ru-RU" dirty="0" err="1" smtClean="0"/>
              <a:t>Галькайо</a:t>
            </a:r>
            <a:r>
              <a:rPr lang="ru-RU" dirty="0" smtClean="0"/>
              <a:t>. В отличие от </a:t>
            </a:r>
            <a:r>
              <a:rPr lang="ru-RU" dirty="0" err="1" smtClean="0"/>
              <a:t>Сомалиленда</a:t>
            </a:r>
            <a:r>
              <a:rPr lang="ru-RU" dirty="0" smtClean="0"/>
              <a:t>, </a:t>
            </a:r>
            <a:r>
              <a:rPr lang="ru-RU" dirty="0" err="1" smtClean="0"/>
              <a:t>Галмудуг</a:t>
            </a:r>
            <a:r>
              <a:rPr lang="ru-RU" dirty="0" smtClean="0"/>
              <a:t>, так же как и </a:t>
            </a:r>
            <a:r>
              <a:rPr lang="ru-RU" dirty="0" err="1" smtClean="0"/>
              <a:t>Пунтленд</a:t>
            </a:r>
            <a:r>
              <a:rPr lang="ru-RU" dirty="0" smtClean="0"/>
              <a:t>, не стремится к созданию независимого государства, а готов войти в будущее федеративное Сомалийское государство на правах одного из субъектов федерации.</a:t>
            </a:r>
            <a:endParaRPr lang="ru-RU" dirty="0"/>
          </a:p>
        </p:txBody>
      </p:sp>
      <p:pic>
        <p:nvPicPr>
          <p:cNvPr id="124932" name="Picture 4" descr="https://upload.wikimedia.org/wikipedia/commons/0/0d/Location_ximan_%26_xeeb.png"/>
          <p:cNvPicPr>
            <a:picLocks noChangeAspect="1" noChangeArrowheads="1"/>
          </p:cNvPicPr>
          <p:nvPr/>
        </p:nvPicPr>
        <p:blipFill>
          <a:blip r:embed="rId3" cstate="print"/>
          <a:srcRect/>
          <a:stretch>
            <a:fillRect/>
          </a:stretch>
        </p:blipFill>
        <p:spPr bwMode="auto">
          <a:xfrm>
            <a:off x="7740352" y="1772816"/>
            <a:ext cx="1201979" cy="1562574"/>
          </a:xfrm>
          <a:prstGeom prst="rect">
            <a:avLst/>
          </a:prstGeom>
          <a:noFill/>
        </p:spPr>
      </p:pic>
      <p:sp>
        <p:nvSpPr>
          <p:cNvPr id="7" name="Прямоугольник 6"/>
          <p:cNvSpPr/>
          <p:nvPr/>
        </p:nvSpPr>
        <p:spPr>
          <a:xfrm>
            <a:off x="251520" y="2132856"/>
            <a:ext cx="7344816" cy="1200329"/>
          </a:xfrm>
          <a:prstGeom prst="rect">
            <a:avLst/>
          </a:prstGeom>
        </p:spPr>
        <p:txBody>
          <a:bodyPr wrap="square">
            <a:spAutoFit/>
          </a:bodyPr>
          <a:lstStyle/>
          <a:p>
            <a:pPr algn="just">
              <a:buFont typeface="Arial" pitchFamily="34" charset="0"/>
              <a:buChar char="•"/>
            </a:pPr>
            <a:r>
              <a:rPr lang="ru-RU" b="1" dirty="0" smtClean="0"/>
              <a:t> </a:t>
            </a:r>
            <a:r>
              <a:rPr lang="ru-RU" b="1" dirty="0" err="1" smtClean="0"/>
              <a:t>Химан</a:t>
            </a:r>
            <a:r>
              <a:rPr lang="ru-RU" b="1" dirty="0" smtClean="0"/>
              <a:t> и </a:t>
            </a:r>
            <a:r>
              <a:rPr lang="ru-RU" b="1" dirty="0" err="1" smtClean="0"/>
              <a:t>Хеб</a:t>
            </a:r>
            <a:r>
              <a:rPr lang="ru-RU" dirty="0" smtClean="0"/>
              <a:t> — непризнанное полуавтономное государство, провозглашенное в апреле 2008 года. Территория страны находится на территории другого непризнанного государства — </a:t>
            </a:r>
            <a:r>
              <a:rPr lang="ru-RU" dirty="0" err="1" smtClean="0"/>
              <a:t>Галмудуга</a:t>
            </a:r>
            <a:r>
              <a:rPr lang="ru-RU" dirty="0" smtClean="0"/>
              <a:t>, которое в свою очередь не признает </a:t>
            </a:r>
            <a:r>
              <a:rPr lang="ru-RU" dirty="0" err="1" smtClean="0"/>
              <a:t>Химан</a:t>
            </a:r>
            <a:r>
              <a:rPr lang="ru-RU" dirty="0" smtClean="0"/>
              <a:t> и </a:t>
            </a:r>
            <a:r>
              <a:rPr lang="ru-RU" dirty="0" err="1" smtClean="0"/>
              <a:t>Хеб</a:t>
            </a:r>
            <a:r>
              <a:rPr lang="ru-RU" dirty="0" smtClean="0"/>
              <a:t>. Столица - город </a:t>
            </a:r>
            <a:r>
              <a:rPr lang="ru-RU" dirty="0" err="1" smtClean="0"/>
              <a:t>Ададо</a:t>
            </a:r>
            <a:r>
              <a:rPr lang="ru-RU" dirty="0" smtClean="0"/>
              <a:t>.</a:t>
            </a:r>
            <a:endParaRPr lang="ru-RU" dirty="0"/>
          </a:p>
        </p:txBody>
      </p:sp>
      <p:sp>
        <p:nvSpPr>
          <p:cNvPr id="8" name="Прямоугольник 7"/>
          <p:cNvSpPr/>
          <p:nvPr/>
        </p:nvSpPr>
        <p:spPr>
          <a:xfrm>
            <a:off x="251520" y="4005064"/>
            <a:ext cx="6984776" cy="923330"/>
          </a:xfrm>
          <a:prstGeom prst="rect">
            <a:avLst/>
          </a:prstGeom>
        </p:spPr>
        <p:txBody>
          <a:bodyPr wrap="square">
            <a:spAutoFit/>
          </a:bodyPr>
          <a:lstStyle/>
          <a:p>
            <a:pPr algn="just">
              <a:buFont typeface="Arial" pitchFamily="34" charset="0"/>
              <a:buChar char="•"/>
            </a:pPr>
            <a:r>
              <a:rPr lang="ru-RU" b="1" dirty="0" smtClean="0"/>
              <a:t> Юго-западное Сомали</a:t>
            </a:r>
            <a:r>
              <a:rPr lang="ru-RU" dirty="0" smtClean="0"/>
              <a:t> — автономное образование на юго-западе Сомали. Состоит из трёх сомалийских административных областей (</a:t>
            </a:r>
            <a:r>
              <a:rPr lang="ru-RU" dirty="0" err="1" smtClean="0"/>
              <a:t>гоболка</a:t>
            </a:r>
            <a:r>
              <a:rPr lang="ru-RU" dirty="0" smtClean="0"/>
              <a:t>): Бей, </a:t>
            </a:r>
            <a:r>
              <a:rPr lang="ru-RU" dirty="0" err="1" smtClean="0"/>
              <a:t>Баколь</a:t>
            </a:r>
            <a:r>
              <a:rPr lang="ru-RU" dirty="0" smtClean="0"/>
              <a:t> и Нижняя </a:t>
            </a:r>
            <a:r>
              <a:rPr lang="ru-RU" dirty="0" err="1" smtClean="0"/>
              <a:t>Шабелле</a:t>
            </a:r>
            <a:r>
              <a:rPr lang="ru-RU" dirty="0" smtClean="0"/>
              <a:t>.</a:t>
            </a:r>
            <a:endParaRPr lang="ru-RU" dirty="0"/>
          </a:p>
        </p:txBody>
      </p:sp>
      <p:pic>
        <p:nvPicPr>
          <p:cNvPr id="124934" name="Picture 6" descr="https://upload.wikimedia.org/wikipedia/commons/2/24/Map_of_the_South_West_State_within_Somalia.png"/>
          <p:cNvPicPr>
            <a:picLocks noChangeAspect="1" noChangeArrowheads="1"/>
          </p:cNvPicPr>
          <p:nvPr/>
        </p:nvPicPr>
        <p:blipFill>
          <a:blip r:embed="rId4" cstate="print"/>
          <a:srcRect/>
          <a:stretch>
            <a:fillRect/>
          </a:stretch>
        </p:blipFill>
        <p:spPr bwMode="auto">
          <a:xfrm>
            <a:off x="7284877" y="3356992"/>
            <a:ext cx="1859123" cy="1656183"/>
          </a:xfrm>
          <a:prstGeom prst="rect">
            <a:avLst/>
          </a:prstGeom>
          <a:noFill/>
        </p:spPr>
      </p:pic>
      <p:sp>
        <p:nvSpPr>
          <p:cNvPr id="10" name="Прямоугольник 9"/>
          <p:cNvSpPr/>
          <p:nvPr/>
        </p:nvSpPr>
        <p:spPr>
          <a:xfrm>
            <a:off x="251520" y="5373216"/>
            <a:ext cx="6768752" cy="923330"/>
          </a:xfrm>
          <a:prstGeom prst="rect">
            <a:avLst/>
          </a:prstGeom>
        </p:spPr>
        <p:txBody>
          <a:bodyPr wrap="square">
            <a:spAutoFit/>
          </a:bodyPr>
          <a:lstStyle/>
          <a:p>
            <a:pPr algn="just">
              <a:buFont typeface="Arial" pitchFamily="34" charset="0"/>
              <a:buChar char="•"/>
            </a:pPr>
            <a:r>
              <a:rPr lang="ru-RU" b="1" dirty="0" smtClean="0"/>
              <a:t> </a:t>
            </a:r>
            <a:r>
              <a:rPr lang="ru-RU" b="1" dirty="0" err="1" smtClean="0"/>
              <a:t>Сомалиленд</a:t>
            </a:r>
            <a:r>
              <a:rPr lang="ru-RU" b="1" dirty="0" smtClean="0"/>
              <a:t> </a:t>
            </a:r>
            <a:r>
              <a:rPr lang="ru-RU" dirty="0" smtClean="0"/>
              <a:t>— самопровозглашённое государство в северной части Африканского Рога на территории бывшей колонии Британское Сомали.</a:t>
            </a:r>
            <a:endParaRPr lang="ru-RU" dirty="0"/>
          </a:p>
        </p:txBody>
      </p:sp>
      <p:pic>
        <p:nvPicPr>
          <p:cNvPr id="124940" name="Picture 12" descr="http://kolizej.at.ua/_pu/6/51869367.jpeg"/>
          <p:cNvPicPr>
            <a:picLocks noChangeAspect="1" noChangeArrowheads="1"/>
          </p:cNvPicPr>
          <p:nvPr/>
        </p:nvPicPr>
        <p:blipFill>
          <a:blip r:embed="rId5" cstate="print"/>
          <a:srcRect l="16380" r="25661" b="41953"/>
          <a:stretch>
            <a:fillRect/>
          </a:stretch>
        </p:blipFill>
        <p:spPr bwMode="auto">
          <a:xfrm>
            <a:off x="7199784" y="5082846"/>
            <a:ext cx="1944216" cy="1775154"/>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https://upload.wikimedia.org/wikipedia/commons/thumb/6/6b/Somalia_map_states_regions_districts.svg/512px-Somalia_map_states_regions_districts.svg.png"/>
          <p:cNvPicPr>
            <a:picLocks noChangeAspect="1" noChangeArrowheads="1"/>
          </p:cNvPicPr>
          <p:nvPr/>
        </p:nvPicPr>
        <p:blipFill>
          <a:blip r:embed="rId2" cstate="print"/>
          <a:srcRect/>
          <a:stretch>
            <a:fillRect/>
          </a:stretch>
        </p:blipFill>
        <p:spPr bwMode="auto">
          <a:xfrm>
            <a:off x="1547664" y="188640"/>
            <a:ext cx="6119659" cy="6466282"/>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2656"/>
            <a:ext cx="5400600" cy="2585323"/>
          </a:xfrm>
          <a:prstGeom prst="rect">
            <a:avLst/>
          </a:prstGeom>
        </p:spPr>
        <p:txBody>
          <a:bodyPr wrap="square">
            <a:spAutoFit/>
          </a:bodyPr>
          <a:lstStyle/>
          <a:p>
            <a:pPr algn="just">
              <a:buFont typeface="Arial" pitchFamily="34" charset="0"/>
              <a:buChar char="•"/>
            </a:pPr>
            <a:r>
              <a:rPr lang="ru-RU" b="1" dirty="0" smtClean="0"/>
              <a:t> </a:t>
            </a:r>
            <a:r>
              <a:rPr lang="ru-RU" b="1" dirty="0" err="1" smtClean="0"/>
              <a:t>Биафра</a:t>
            </a:r>
            <a:r>
              <a:rPr lang="ru-RU" dirty="0" smtClean="0"/>
              <a:t> — населенная народностью </a:t>
            </a:r>
            <a:r>
              <a:rPr lang="ru-RU" dirty="0" err="1" smtClean="0"/>
              <a:t>игбо</a:t>
            </a:r>
            <a:r>
              <a:rPr lang="ru-RU" dirty="0" smtClean="0"/>
              <a:t>, богатая нефтью провинция Нигерии, провозгласившая независимость в 1967 г. Попытки отделения привели к ожесточенной гражданской войне, продлившейся до 1970 г. Во время войны погибло около 1 </a:t>
            </a:r>
            <a:r>
              <a:rPr lang="ru-RU" dirty="0" err="1" smtClean="0"/>
              <a:t>млн</a:t>
            </a:r>
            <a:r>
              <a:rPr lang="ru-RU" dirty="0" smtClean="0"/>
              <a:t> человек. В настоящее время идея независимости </a:t>
            </a:r>
            <a:r>
              <a:rPr lang="ru-RU" dirty="0" err="1" smtClean="0"/>
              <a:t>Биафры</a:t>
            </a:r>
            <a:r>
              <a:rPr lang="ru-RU" dirty="0" smtClean="0"/>
              <a:t> вновь возродилась. В октябре 2015 г. в городах на юго-востоке Нигерии произошли массовые выступления за независимость </a:t>
            </a:r>
            <a:r>
              <a:rPr lang="ru-RU" dirty="0" err="1" smtClean="0"/>
              <a:t>Биафры</a:t>
            </a:r>
            <a:r>
              <a:rPr lang="ru-RU" dirty="0" smtClean="0"/>
              <a:t>.</a:t>
            </a:r>
            <a:endParaRPr lang="ru-RU" dirty="0"/>
          </a:p>
        </p:txBody>
      </p:sp>
      <p:pic>
        <p:nvPicPr>
          <p:cNvPr id="122882" name="Picture 2" descr="https://img-fotki.yandex.ru/get/4614/30005743.0/0_1b3fa6_1f3717d6_orig.png"/>
          <p:cNvPicPr>
            <a:picLocks noChangeAspect="1" noChangeArrowheads="1"/>
          </p:cNvPicPr>
          <p:nvPr/>
        </p:nvPicPr>
        <p:blipFill>
          <a:blip r:embed="rId2" cstate="print"/>
          <a:srcRect l="5210" r="11433"/>
          <a:stretch>
            <a:fillRect/>
          </a:stretch>
        </p:blipFill>
        <p:spPr bwMode="auto">
          <a:xfrm>
            <a:off x="5732356" y="476672"/>
            <a:ext cx="3160123" cy="2304256"/>
          </a:xfrm>
          <a:prstGeom prst="rect">
            <a:avLst/>
          </a:prstGeom>
          <a:noFill/>
        </p:spPr>
      </p:pic>
      <p:sp>
        <p:nvSpPr>
          <p:cNvPr id="4" name="Прямоугольник 3"/>
          <p:cNvSpPr/>
          <p:nvPr/>
        </p:nvSpPr>
        <p:spPr>
          <a:xfrm>
            <a:off x="251520" y="3429000"/>
            <a:ext cx="6048672" cy="2585323"/>
          </a:xfrm>
          <a:prstGeom prst="rect">
            <a:avLst/>
          </a:prstGeom>
        </p:spPr>
        <p:txBody>
          <a:bodyPr wrap="square">
            <a:spAutoFit/>
          </a:bodyPr>
          <a:lstStyle/>
          <a:p>
            <a:pPr>
              <a:buFont typeface="Arial" pitchFamily="34" charset="0"/>
              <a:buChar char="•"/>
            </a:pPr>
            <a:r>
              <a:rPr lang="ru-RU" b="1" dirty="0" smtClean="0"/>
              <a:t> </a:t>
            </a:r>
            <a:r>
              <a:rPr lang="ru-RU" b="1" dirty="0" err="1" smtClean="0"/>
              <a:t>Огониленд</a:t>
            </a:r>
            <a:r>
              <a:rPr lang="ru-RU" dirty="0" smtClean="0"/>
              <a:t> — территория на востоке от </a:t>
            </a:r>
            <a:r>
              <a:rPr lang="ru-RU" dirty="0" err="1" smtClean="0"/>
              <a:t>Порт-Харкорта</a:t>
            </a:r>
            <a:r>
              <a:rPr lang="ru-RU" dirty="0" smtClean="0"/>
              <a:t> в штате </a:t>
            </a:r>
            <a:r>
              <a:rPr lang="ru-RU" dirty="0" err="1" smtClean="0"/>
              <a:t>Риверс</a:t>
            </a:r>
            <a:r>
              <a:rPr lang="ru-RU" dirty="0" smtClean="0"/>
              <a:t> Нигерии, площадью около 100 тыс. км², населенная народностью </a:t>
            </a:r>
            <a:r>
              <a:rPr lang="ru-RU" dirty="0" err="1" smtClean="0"/>
              <a:t>огони</a:t>
            </a:r>
            <a:r>
              <a:rPr lang="ru-RU" dirty="0" smtClean="0"/>
              <a:t>. За независимость </a:t>
            </a:r>
            <a:r>
              <a:rPr lang="ru-RU" dirty="0" err="1" smtClean="0"/>
              <a:t>Огониленда</a:t>
            </a:r>
            <a:r>
              <a:rPr lang="ru-RU" dirty="0" smtClean="0"/>
              <a:t> борется движение «За спасение народа </a:t>
            </a:r>
            <a:r>
              <a:rPr lang="ru-RU" dirty="0" err="1" smtClean="0"/>
              <a:t>огони</a:t>
            </a:r>
            <a:r>
              <a:rPr lang="ru-RU" dirty="0" smtClean="0"/>
              <a:t>», созданное в 1990 г. с целью защиты политических и экономических прав жителей </a:t>
            </a:r>
            <a:r>
              <a:rPr lang="ru-RU" dirty="0" err="1" smtClean="0"/>
              <a:t>Огониленда</a:t>
            </a:r>
            <a:r>
              <a:rPr lang="ru-RU" dirty="0" smtClean="0"/>
              <a:t>. С 1994 г. правительство Нигерии ведет вооруженную борьбу против этого движения. В 1995 г. в </a:t>
            </a:r>
            <a:r>
              <a:rPr lang="ru-RU" dirty="0" err="1" smtClean="0"/>
              <a:t>Огониленд</a:t>
            </a:r>
            <a:r>
              <a:rPr lang="ru-RU" dirty="0" smtClean="0"/>
              <a:t> были введены правительственные войска.</a:t>
            </a:r>
            <a:endParaRPr lang="ru-RU" dirty="0"/>
          </a:p>
        </p:txBody>
      </p:sp>
      <p:pic>
        <p:nvPicPr>
          <p:cNvPr id="122884" name="Picture 4" descr="http://www.geopolitics.ru/wp-content/uploads/2014/01/nigerija-ogonilend.jpg"/>
          <p:cNvPicPr>
            <a:picLocks noChangeAspect="1" noChangeArrowheads="1"/>
          </p:cNvPicPr>
          <p:nvPr/>
        </p:nvPicPr>
        <p:blipFill>
          <a:blip r:embed="rId3" cstate="print"/>
          <a:srcRect/>
          <a:stretch>
            <a:fillRect/>
          </a:stretch>
        </p:blipFill>
        <p:spPr bwMode="auto">
          <a:xfrm>
            <a:off x="6300192" y="3501008"/>
            <a:ext cx="2558802" cy="249361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772816"/>
            <a:ext cx="3960440" cy="3139321"/>
          </a:xfrm>
          <a:prstGeom prst="rect">
            <a:avLst/>
          </a:prstGeom>
        </p:spPr>
        <p:txBody>
          <a:bodyPr wrap="square">
            <a:spAutoFit/>
          </a:bodyPr>
          <a:lstStyle/>
          <a:p>
            <a:pPr algn="just"/>
            <a:r>
              <a:rPr lang="ru-RU" b="1" dirty="0" err="1" smtClean="0"/>
              <a:t>Кабинда</a:t>
            </a:r>
            <a:r>
              <a:rPr lang="ru-RU" dirty="0" smtClean="0"/>
              <a:t> — богатая нефтью провинция Анголы, отделенная от нее территорией Конго, обеспечивающая более 90% поступлений бюджета страны. С XIX в. </a:t>
            </a:r>
            <a:r>
              <a:rPr lang="ru-RU" dirty="0" err="1" smtClean="0"/>
              <a:t>Кабинда</a:t>
            </a:r>
            <a:r>
              <a:rPr lang="ru-RU" dirty="0" smtClean="0"/>
              <a:t> — владение Португалии, в 1975 г., после получения Анголой независимости, была административно присоединена к ней. Борьбу за независимость провинции ведет Фронт освобождения анклава </a:t>
            </a:r>
            <a:r>
              <a:rPr lang="ru-RU" dirty="0" err="1" smtClean="0"/>
              <a:t>Кабинда</a:t>
            </a:r>
            <a:r>
              <a:rPr lang="ru-RU" dirty="0" smtClean="0"/>
              <a:t>. </a:t>
            </a:r>
            <a:endParaRPr lang="ru-RU" dirty="0"/>
          </a:p>
        </p:txBody>
      </p:sp>
      <p:pic>
        <p:nvPicPr>
          <p:cNvPr id="121858" name="Picture 2" descr="Кабинда на карте"/>
          <p:cNvPicPr>
            <a:picLocks noChangeAspect="1" noChangeArrowheads="1"/>
          </p:cNvPicPr>
          <p:nvPr/>
        </p:nvPicPr>
        <p:blipFill>
          <a:blip r:embed="rId2" cstate="print"/>
          <a:srcRect/>
          <a:stretch>
            <a:fillRect/>
          </a:stretch>
        </p:blipFill>
        <p:spPr bwMode="auto">
          <a:xfrm>
            <a:off x="4427984" y="908720"/>
            <a:ext cx="4335258" cy="4752528"/>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rmAutofit/>
          </a:bodyPr>
          <a:lstStyle/>
          <a:p>
            <a:r>
              <a:rPr lang="ru-RU" sz="2800" b="1" dirty="0" smtClean="0"/>
              <a:t>§ 4. Что такое международные территории и акватории и каков их статус?</a:t>
            </a:r>
            <a:endParaRPr lang="ru-RU" sz="2800" dirty="0"/>
          </a:p>
        </p:txBody>
      </p:sp>
      <p:sp>
        <p:nvSpPr>
          <p:cNvPr id="3" name="Содержимое 2"/>
          <p:cNvSpPr>
            <a:spLocks noGrp="1"/>
          </p:cNvSpPr>
          <p:nvPr>
            <p:ph idx="1"/>
          </p:nvPr>
        </p:nvSpPr>
        <p:spPr>
          <a:xfrm>
            <a:off x="179512" y="1052736"/>
            <a:ext cx="4032448" cy="4536504"/>
          </a:xfrm>
        </p:spPr>
        <p:txBody>
          <a:bodyPr>
            <a:normAutofit fontScale="55000" lnSpcReduction="20000"/>
          </a:bodyPr>
          <a:lstStyle/>
          <a:p>
            <a:pPr algn="just"/>
            <a:r>
              <a:rPr lang="ru-RU" dirty="0" smtClean="0"/>
              <a:t>Международные территории и акватории — это территории, лежащие за пределами государственных границ; право их использования принадлежит всему международному сообществу: ни одно государство не имеет права их присвоить, эти территории открыты для научных исследований.</a:t>
            </a:r>
          </a:p>
          <a:p>
            <a:pPr algn="just"/>
            <a:r>
              <a:rPr lang="ru-RU" dirty="0" smtClean="0"/>
              <a:t>Статус международных территорий и акваторий имеют: </a:t>
            </a:r>
            <a:r>
              <a:rPr lang="ru-RU" u="sng" dirty="0" smtClean="0"/>
              <a:t>Антарктика, открытое море, воздушное пространство над открытым морем, дно морей и океанов за пределами исключительной экономической зоны, международные реки, проливы, каналы, космическое пространство.</a:t>
            </a:r>
            <a:endParaRPr lang="ru-RU" u="sng" dirty="0"/>
          </a:p>
        </p:txBody>
      </p:sp>
      <p:pic>
        <p:nvPicPr>
          <p:cNvPr id="1026" name="Picture 2" descr="http://as6400825.ru/geografiya_10/36.jpg"/>
          <p:cNvPicPr>
            <a:picLocks noChangeAspect="1" noChangeArrowheads="1"/>
          </p:cNvPicPr>
          <p:nvPr/>
        </p:nvPicPr>
        <p:blipFill>
          <a:blip r:embed="rId2" cstate="print"/>
          <a:srcRect/>
          <a:stretch>
            <a:fillRect/>
          </a:stretch>
        </p:blipFill>
        <p:spPr bwMode="auto">
          <a:xfrm>
            <a:off x="4427984" y="1124745"/>
            <a:ext cx="4320480" cy="4310617"/>
          </a:xfrm>
          <a:prstGeom prst="rect">
            <a:avLst/>
          </a:prstGeom>
          <a:noFill/>
        </p:spPr>
      </p:pic>
      <p:sp>
        <p:nvSpPr>
          <p:cNvPr id="5" name="Прямоугольник 4"/>
          <p:cNvSpPr/>
          <p:nvPr/>
        </p:nvSpPr>
        <p:spPr>
          <a:xfrm>
            <a:off x="467544" y="5517232"/>
            <a:ext cx="8280920" cy="923330"/>
          </a:xfrm>
          <a:prstGeom prst="rect">
            <a:avLst/>
          </a:prstGeom>
        </p:spPr>
        <p:txBody>
          <a:bodyPr wrap="square">
            <a:spAutoFit/>
          </a:bodyPr>
          <a:lstStyle/>
          <a:p>
            <a:pPr algn="just">
              <a:buFont typeface="Arial" pitchFamily="34" charset="0"/>
              <a:buChar char="•"/>
            </a:pPr>
            <a:r>
              <a:rPr lang="ru-RU" b="1" dirty="0" smtClean="0"/>
              <a:t> Антарктика</a:t>
            </a:r>
            <a:r>
              <a:rPr lang="ru-RU" dirty="0" smtClean="0"/>
              <a:t> включает материк Антарктиду, шельфовые ледники, южные части Атлантического, Тихого и Индийского океанов и острова южнее 60° </a:t>
            </a:r>
            <a:r>
              <a:rPr lang="ru-RU" dirty="0" err="1" smtClean="0"/>
              <a:t>ю</a:t>
            </a:r>
            <a:r>
              <a:rPr lang="ru-RU" dirty="0" smtClean="0"/>
              <a:t>. </a:t>
            </a:r>
            <a:r>
              <a:rPr lang="ru-RU" dirty="0" err="1" smtClean="0"/>
              <a:t>ш</a:t>
            </a:r>
            <a:r>
              <a:rPr lang="ru-RU" dirty="0" smtClean="0"/>
              <a:t>. — Южные Оркнейские, Южные </a:t>
            </a:r>
            <a:r>
              <a:rPr lang="ru-RU" dirty="0" err="1" smtClean="0"/>
              <a:t>Сандвичевы</a:t>
            </a:r>
            <a:r>
              <a:rPr lang="ru-RU" dirty="0" smtClean="0"/>
              <a:t>, Южные Шетландские и др.</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94692"/>
            <a:ext cx="8352928" cy="6463308"/>
          </a:xfrm>
          <a:prstGeom prst="rect">
            <a:avLst/>
          </a:prstGeom>
        </p:spPr>
        <p:txBody>
          <a:bodyPr wrap="square">
            <a:spAutoFit/>
          </a:bodyPr>
          <a:lstStyle/>
          <a:p>
            <a:pPr algn="just">
              <a:buFont typeface="Arial" pitchFamily="34" charset="0"/>
              <a:buChar char="•"/>
            </a:pPr>
            <a:r>
              <a:rPr lang="ru-RU" dirty="0" smtClean="0"/>
              <a:t> Материк Антарктида был открыт в 1820 г. русской экспедицией Ф. Ф. Беллинсгаузена и М. П. Лазарева. Территориальные притязания на территорию Антарктики начались в первой половине XX в., когда Великобритания объявила «зависимыми землями» острова и территории между 20 и 50° </a:t>
            </a:r>
            <a:r>
              <a:rPr lang="ru-RU" dirty="0" err="1" smtClean="0"/>
              <a:t>з</a:t>
            </a:r>
            <a:r>
              <a:rPr lang="ru-RU" dirty="0" smtClean="0"/>
              <a:t>. д. к югу от 50° </a:t>
            </a:r>
            <a:r>
              <a:rPr lang="ru-RU" dirty="0" err="1" smtClean="0"/>
              <a:t>ю</a:t>
            </a:r>
            <a:r>
              <a:rPr lang="ru-RU" dirty="0" smtClean="0"/>
              <a:t>. </a:t>
            </a:r>
            <a:r>
              <a:rPr lang="ru-RU" dirty="0" err="1" smtClean="0"/>
              <a:t>ш</a:t>
            </a:r>
            <a:r>
              <a:rPr lang="ru-RU" dirty="0" smtClean="0"/>
              <a:t>. и между 50 и 80° </a:t>
            </a:r>
            <a:r>
              <a:rPr lang="ru-RU" dirty="0" err="1" smtClean="0"/>
              <a:t>з</a:t>
            </a:r>
            <a:r>
              <a:rPr lang="ru-RU" dirty="0" smtClean="0"/>
              <a:t>. д., к югу от 58° </a:t>
            </a:r>
            <a:r>
              <a:rPr lang="ru-RU" dirty="0" err="1" smtClean="0"/>
              <a:t>ю</a:t>
            </a:r>
            <a:r>
              <a:rPr lang="ru-RU" dirty="0" smtClean="0"/>
              <a:t>. </a:t>
            </a:r>
            <a:r>
              <a:rPr lang="ru-RU" dirty="0" err="1" smtClean="0"/>
              <a:t>ш</a:t>
            </a:r>
            <a:r>
              <a:rPr lang="ru-RU" dirty="0" smtClean="0"/>
              <a:t>., а также свой суверенитет над Колонией Росса (впоследствии передана под управление Новой Зеландии) и землями к югу от 60° </a:t>
            </a:r>
            <a:r>
              <a:rPr lang="ru-RU" dirty="0" err="1" smtClean="0"/>
              <a:t>ю</a:t>
            </a:r>
            <a:r>
              <a:rPr lang="ru-RU" dirty="0" smtClean="0"/>
              <a:t>. </a:t>
            </a:r>
            <a:r>
              <a:rPr lang="ru-RU" dirty="0" err="1" smtClean="0"/>
              <a:t>ш</a:t>
            </a:r>
            <a:r>
              <a:rPr lang="ru-RU" dirty="0" smtClean="0"/>
              <a:t>. между 160 и 45° в. д. (переданы Австралии).</a:t>
            </a:r>
          </a:p>
          <a:p>
            <a:pPr algn="just">
              <a:buFont typeface="Arial" pitchFamily="34" charset="0"/>
              <a:buChar char="•"/>
            </a:pPr>
            <a:r>
              <a:rPr lang="ru-RU" dirty="0" smtClean="0"/>
              <a:t> Франция объявила свой суверенитет над Землей Адели, а в 50-е гг. XX в. была создана заморская территория «Южные и Антарктические владения Франции» (острова Святого Павла, Амстердам, </a:t>
            </a:r>
            <a:r>
              <a:rPr lang="ru-RU" dirty="0" err="1" smtClean="0"/>
              <a:t>Крозе</a:t>
            </a:r>
            <a:r>
              <a:rPr lang="ru-RU" dirty="0" smtClean="0"/>
              <a:t> и </a:t>
            </a:r>
            <a:r>
              <a:rPr lang="ru-RU" dirty="0" err="1" smtClean="0"/>
              <a:t>Кергелен</a:t>
            </a:r>
            <a:r>
              <a:rPr lang="ru-RU" dirty="0" smtClean="0"/>
              <a:t>). </a:t>
            </a:r>
          </a:p>
          <a:p>
            <a:pPr algn="just">
              <a:buFont typeface="Arial" pitchFamily="34" charset="0"/>
              <a:buChar char="•"/>
            </a:pPr>
            <a:r>
              <a:rPr lang="ru-RU" dirty="0" smtClean="0"/>
              <a:t> Территориальные претензии Чили в Антарктике распространились на территории в секторе между 53 и 90° </a:t>
            </a:r>
            <a:r>
              <a:rPr lang="ru-RU" dirty="0" err="1" smtClean="0"/>
              <a:t>з</a:t>
            </a:r>
            <a:r>
              <a:rPr lang="ru-RU" dirty="0" smtClean="0"/>
              <a:t>. д. </a:t>
            </a:r>
          </a:p>
          <a:p>
            <a:pPr algn="just">
              <a:buFont typeface="Arial" pitchFamily="34" charset="0"/>
              <a:buChar char="•"/>
            </a:pPr>
            <a:r>
              <a:rPr lang="ru-RU" dirty="0" smtClean="0"/>
              <a:t> На антарктические территории претендуют: Аргентина, которая провозгласила своими территории, ранее объявленные британскими, в том числе и Фолклендские острова, и Норвегия, объявившая суверенитет над островами, открытыми русской экспедицией в 1820 г.</a:t>
            </a:r>
          </a:p>
          <a:p>
            <a:pPr algn="just">
              <a:buFont typeface="Arial" pitchFamily="34" charset="0"/>
              <a:buChar char="•"/>
            </a:pPr>
            <a:r>
              <a:rPr lang="ru-RU" dirty="0" smtClean="0"/>
              <a:t> В 1959 г. 12 государствами (Австралией, Аргентиной, Бельгией, Великобританией, Новой Зеландией, Норвегией, СССР, США, Францией, Чили, Южно-Африканским Союзом) было заключено международное соглашение о статусе Антарктики как международной территории. Однако этот Договор не ликвидировал территориальные претензии в Антарктике, они существуют со стороны стран как первооткрывателей континента, так и стран, находящихся в непосредственной близости от него.</a:t>
            </a:r>
            <a:endParaRPr 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Картинки по запросу Халифа́ ибн Зайд Аль Нахайя́н"/>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003" t="7544" r="2003" b="663"/>
          <a:stretch/>
        </p:blipFill>
        <p:spPr bwMode="auto">
          <a:xfrm>
            <a:off x="598078" y="265316"/>
            <a:ext cx="3723045" cy="342782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612775" y="3861048"/>
            <a:ext cx="3815210" cy="2585323"/>
          </a:xfrm>
          <a:prstGeom prst="rect">
            <a:avLst/>
          </a:prstGeom>
        </p:spPr>
        <p:txBody>
          <a:bodyPr wrap="square">
            <a:spAutoFit/>
          </a:bodyPr>
          <a:lstStyle/>
          <a:p>
            <a:pPr algn="just"/>
            <a:r>
              <a:rPr lang="ru-RU" b="1" dirty="0" smtClean="0"/>
              <a:t>Халифа </a:t>
            </a:r>
            <a:r>
              <a:rPr lang="ru-RU" b="1" dirty="0"/>
              <a:t>Аль </a:t>
            </a:r>
            <a:r>
              <a:rPr lang="ru-RU" b="1" dirty="0" err="1" smtClean="0"/>
              <a:t>Нахайян</a:t>
            </a:r>
            <a:r>
              <a:rPr lang="ru-RU" b="1" dirty="0" smtClean="0"/>
              <a:t> </a:t>
            </a:r>
            <a:r>
              <a:rPr lang="ru-RU" dirty="0" smtClean="0"/>
              <a:t>- президент</a:t>
            </a:r>
            <a:r>
              <a:rPr lang="ru-RU" dirty="0"/>
              <a:t> </a:t>
            </a:r>
            <a:r>
              <a:rPr lang="ru-RU" dirty="0" smtClean="0"/>
              <a:t>ОАЭ</a:t>
            </a:r>
            <a:r>
              <a:rPr lang="ru-RU" dirty="0"/>
              <a:t> </a:t>
            </a:r>
            <a:r>
              <a:rPr lang="ru-RU" dirty="0" smtClean="0"/>
              <a:t>с</a:t>
            </a:r>
            <a:r>
              <a:rPr lang="ru-RU" dirty="0"/>
              <a:t> 2004 </a:t>
            </a:r>
            <a:r>
              <a:rPr lang="ru-RU" dirty="0" smtClean="0"/>
              <a:t>г., </a:t>
            </a:r>
            <a:r>
              <a:rPr lang="ru-RU" dirty="0"/>
              <a:t>эмир Абу-Даби</a:t>
            </a:r>
            <a:r>
              <a:rPr lang="ru-RU" dirty="0" smtClean="0"/>
              <a:t>.</a:t>
            </a:r>
            <a:r>
              <a:rPr lang="ru-RU" dirty="0"/>
              <a:t> является одним из самых богатых людей мира с состоянием </a:t>
            </a:r>
            <a:r>
              <a:rPr lang="ru-RU" dirty="0" smtClean="0"/>
              <a:t>18 млрд $, </a:t>
            </a:r>
            <a:r>
              <a:rPr lang="ru-RU" dirty="0"/>
              <a:t>по данным журнала </a:t>
            </a:r>
            <a:r>
              <a:rPr lang="ru-RU" b="1" i="1" dirty="0" err="1"/>
              <a:t>Forbes</a:t>
            </a:r>
            <a:r>
              <a:rPr lang="ru-RU" dirty="0"/>
              <a:t>, а состояние членов его семьи оценивается в 150 </a:t>
            </a:r>
            <a:r>
              <a:rPr lang="ru-RU" dirty="0" smtClean="0"/>
              <a:t>млрд $.</a:t>
            </a:r>
            <a:r>
              <a:rPr lang="ru-RU" dirty="0"/>
              <a:t> </a:t>
            </a:r>
            <a:r>
              <a:rPr lang="ru-RU" dirty="0" smtClean="0"/>
              <a:t>Самое </a:t>
            </a:r>
            <a:r>
              <a:rPr lang="ru-RU" dirty="0"/>
              <a:t>высокое здание в мире, </a:t>
            </a:r>
            <a:r>
              <a:rPr lang="ru-RU" dirty="0" smtClean="0"/>
              <a:t>, </a:t>
            </a:r>
            <a:r>
              <a:rPr lang="ru-RU" dirty="0"/>
              <a:t>названо в его честь.</a:t>
            </a:r>
          </a:p>
        </p:txBody>
      </p:sp>
      <p:sp>
        <p:nvSpPr>
          <p:cNvPr id="5" name="AutoShape 4" descr="Картинки по запросу Мохаммед ибн Рашид Аль Мактум"/>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6" descr="Картинки по запросу Мохаммед ибн Рашид Аль Мактум"/>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10" descr="Картинки по запросу Мохаммед ибн Рашид Аль Мактум"/>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134" name="Picture 14" descr="Картинки по запросу Мохаммед ибн Рашид Аль Мактум"/>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9621"/>
          <a:stretch/>
        </p:blipFill>
        <p:spPr bwMode="auto">
          <a:xfrm>
            <a:off x="4932040" y="240390"/>
            <a:ext cx="3456384" cy="347277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Прямоугольник 7"/>
          <p:cNvSpPr/>
          <p:nvPr/>
        </p:nvSpPr>
        <p:spPr>
          <a:xfrm>
            <a:off x="4788024" y="3861048"/>
            <a:ext cx="3672408" cy="2308324"/>
          </a:xfrm>
          <a:prstGeom prst="rect">
            <a:avLst/>
          </a:prstGeom>
        </p:spPr>
        <p:txBody>
          <a:bodyPr wrap="square">
            <a:spAutoFit/>
          </a:bodyPr>
          <a:lstStyle/>
          <a:p>
            <a:pPr algn="just"/>
            <a:r>
              <a:rPr lang="ru-RU" b="1" dirty="0"/>
              <a:t>Мохаммед </a:t>
            </a:r>
            <a:r>
              <a:rPr lang="ru-RU" b="1" dirty="0" smtClean="0"/>
              <a:t>Аль </a:t>
            </a:r>
            <a:r>
              <a:rPr lang="ru-RU" b="1" dirty="0" err="1" smtClean="0"/>
              <a:t>Мактум</a:t>
            </a:r>
            <a:r>
              <a:rPr lang="ru-RU" b="1" dirty="0"/>
              <a:t> </a:t>
            </a:r>
            <a:r>
              <a:rPr lang="ru-RU" dirty="0" smtClean="0"/>
              <a:t>—эмир</a:t>
            </a:r>
            <a:r>
              <a:rPr lang="ru-RU" dirty="0"/>
              <a:t> Дубая, </a:t>
            </a:r>
            <a:r>
              <a:rPr lang="ru-RU" dirty="0" smtClean="0"/>
              <a:t>премьер-министр и вице-президент ОАЭ</a:t>
            </a:r>
            <a:r>
              <a:rPr lang="ru-RU" dirty="0"/>
              <a:t> с 2006 </a:t>
            </a:r>
            <a:r>
              <a:rPr lang="ru-RU" dirty="0" smtClean="0"/>
              <a:t>г.</a:t>
            </a:r>
            <a:r>
              <a:rPr lang="ru-RU" dirty="0"/>
              <a:t> </a:t>
            </a:r>
            <a:r>
              <a:rPr lang="ru-RU" dirty="0" smtClean="0"/>
              <a:t>ОН имеет состояние в 4,5 млрд $, по данным журнала </a:t>
            </a:r>
            <a:r>
              <a:rPr lang="ru-RU" b="1" i="1" dirty="0" err="1" smtClean="0"/>
              <a:t>Forbes</a:t>
            </a:r>
            <a:r>
              <a:rPr lang="ru-RU" dirty="0" smtClean="0"/>
              <a:t>, увлекается </a:t>
            </a:r>
            <a:r>
              <a:rPr lang="ru-RU" dirty="0"/>
              <a:t>скачками и считается, что он является крупнейшим </a:t>
            </a:r>
            <a:r>
              <a:rPr lang="ru-RU" dirty="0" smtClean="0"/>
              <a:t>транжирой </a:t>
            </a:r>
            <a:r>
              <a:rPr lang="ru-RU" dirty="0"/>
              <a:t>на ставках в скачках.</a:t>
            </a:r>
          </a:p>
        </p:txBody>
      </p:sp>
    </p:spTree>
    <p:extLst>
      <p:ext uri="{BB962C8B-B14F-4D97-AF65-F5344CB8AC3E}">
        <p14:creationId xmlns:p14="http://schemas.microsoft.com/office/powerpoint/2010/main" xmlns="" val="18287746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school-collection.iv-edu.ru/dlrstore/00000c51-1000-4ddd-517d-3600483aebf5/objects/_folklendsk_00000743/032.jpg"/>
          <p:cNvPicPr>
            <a:picLocks noChangeAspect="1" noChangeArrowheads="1"/>
          </p:cNvPicPr>
          <p:nvPr/>
        </p:nvPicPr>
        <p:blipFill>
          <a:blip r:embed="rId2" cstate="print"/>
          <a:srcRect/>
          <a:stretch>
            <a:fillRect/>
          </a:stretch>
        </p:blipFill>
        <p:spPr bwMode="auto">
          <a:xfrm>
            <a:off x="1691680" y="188640"/>
            <a:ext cx="5602448" cy="5596732"/>
          </a:xfrm>
          <a:prstGeom prst="rect">
            <a:avLst/>
          </a:prstGeom>
          <a:noFill/>
        </p:spPr>
      </p:pic>
      <p:sp>
        <p:nvSpPr>
          <p:cNvPr id="3" name="Прямоугольник 2"/>
          <p:cNvSpPr/>
          <p:nvPr/>
        </p:nvSpPr>
        <p:spPr>
          <a:xfrm>
            <a:off x="683568" y="5949280"/>
            <a:ext cx="8136904" cy="646331"/>
          </a:xfrm>
          <a:prstGeom prst="rect">
            <a:avLst/>
          </a:prstGeom>
        </p:spPr>
        <p:txBody>
          <a:bodyPr wrap="square">
            <a:spAutoFit/>
          </a:bodyPr>
          <a:lstStyle/>
          <a:p>
            <a:r>
              <a:rPr lang="ru-RU" b="1" dirty="0" smtClean="0"/>
              <a:t>Карта Аргентины. </a:t>
            </a:r>
            <a:r>
              <a:rPr lang="ru-RU" dirty="0" smtClean="0"/>
              <a:t>На картах, изданных в Аргентине, Фолклендские острова и антарктический сектор всегда показаны как часть национальной территории</a:t>
            </a:r>
            <a:endParaRPr lang="ru-RU"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404664"/>
            <a:ext cx="7920880" cy="5909310"/>
          </a:xfrm>
          <a:prstGeom prst="rect">
            <a:avLst/>
          </a:prstGeom>
        </p:spPr>
        <p:txBody>
          <a:bodyPr wrap="square">
            <a:spAutoFit/>
          </a:bodyPr>
          <a:lstStyle/>
          <a:p>
            <a:pPr algn="just">
              <a:buFont typeface="Arial" pitchFamily="34" charset="0"/>
              <a:buChar char="•"/>
            </a:pPr>
            <a:r>
              <a:rPr lang="ru-RU" b="1" dirty="0" smtClean="0"/>
              <a:t> Открытое море</a:t>
            </a:r>
            <a:r>
              <a:rPr lang="ru-RU" dirty="0" smtClean="0"/>
              <a:t> — участки морской поверхности, не относящиеся к территории государств. Открытое море может использоваться всеми государствами, как имеющими к нему выход, так и не имеющими выхода, для свободного пролета, судоходства, рыболовства, прокладки подводных кабелей и трубопроводов, для научных исследований.</a:t>
            </a:r>
          </a:p>
          <a:p>
            <a:pPr algn="just">
              <a:buFont typeface="Arial" pitchFamily="34" charset="0"/>
              <a:buChar char="•"/>
            </a:pPr>
            <a:r>
              <a:rPr lang="ru-RU" b="1" dirty="0" smtClean="0"/>
              <a:t> Дно морей и океанов</a:t>
            </a:r>
            <a:r>
              <a:rPr lang="ru-RU" dirty="0" smtClean="0"/>
              <a:t> за пределами национальной юрисдикции — международные районы морского дна. Морское дно не может быть присвоено каким-либо государством.</a:t>
            </a:r>
          </a:p>
          <a:p>
            <a:pPr algn="just">
              <a:buFont typeface="Arial" pitchFamily="34" charset="0"/>
              <a:buChar char="•"/>
            </a:pPr>
            <a:r>
              <a:rPr lang="ru-RU" b="1" dirty="0" smtClean="0"/>
              <a:t> Космическое пространство</a:t>
            </a:r>
            <a:r>
              <a:rPr lang="ru-RU" dirty="0" smtClean="0"/>
              <a:t>, Луна и другие небесные тела, согласно международным договоренностям, не могут быть присвоены государствами, они открыты для мирного исследования и использования всеми странами.</a:t>
            </a:r>
          </a:p>
          <a:p>
            <a:pPr algn="just">
              <a:buFont typeface="Arial" pitchFamily="34" charset="0"/>
              <a:buChar char="•"/>
            </a:pPr>
            <a:r>
              <a:rPr lang="ru-RU" b="1" dirty="0" smtClean="0"/>
              <a:t> Международные реки, проливы и каналы</a:t>
            </a:r>
            <a:r>
              <a:rPr lang="ru-RU" dirty="0" smtClean="0"/>
              <a:t> — водные пути международного значения, обеспечивающие выход континентальных государств к морям. В пределах государственных границ прибрежные государства имеют право на соответствующую территорию, но судоходство является свободным для всех стран. К началу XX в. международными реками были признаны Рейн и некоторые его притоки, Висла, </a:t>
            </a:r>
            <a:r>
              <a:rPr lang="ru-RU" dirty="0" err="1" smtClean="0"/>
              <a:t>Варта</a:t>
            </a:r>
            <a:r>
              <a:rPr lang="ru-RU" dirty="0" smtClean="0"/>
              <a:t>, Дунай, </a:t>
            </a:r>
            <a:r>
              <a:rPr lang="ru-RU" dirty="0" err="1" smtClean="0"/>
              <a:t>Дуэро</a:t>
            </a:r>
            <a:r>
              <a:rPr lang="ru-RU" dirty="0" smtClean="0"/>
              <a:t>, Маас, Шельда, Везер, Одер, Неман, Тахо, Нигер, Конго, </a:t>
            </a:r>
            <a:r>
              <a:rPr lang="ru-RU" dirty="0" err="1" smtClean="0"/>
              <a:t>Эмс</a:t>
            </a:r>
            <a:r>
              <a:rPr lang="ru-RU" dirty="0" smtClean="0"/>
              <a:t>, Эльба и ряд других.</a:t>
            </a:r>
          </a:p>
          <a:p>
            <a:pPr algn="just">
              <a:buFont typeface="Arial" pitchFamily="34" charset="0"/>
              <a:buChar char="•"/>
            </a:pPr>
            <a:r>
              <a:rPr lang="ru-RU" b="1" dirty="0" smtClean="0"/>
              <a:t> Международные проливы</a:t>
            </a:r>
            <a:r>
              <a:rPr lang="ru-RU" dirty="0" smtClean="0"/>
              <a:t> соединяют районы открытого моря (Баб-эль-Мандебский, Гибралтарский, Дрейка, Корейский, Ла-Манш, Магелланов, Па-де-Кале, Сингапурский, а также Босфор и Дарданеллы).</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5380672"/>
            <a:ext cx="8784976" cy="1477328"/>
          </a:xfrm>
          <a:prstGeom prst="rect">
            <a:avLst/>
          </a:prstGeom>
        </p:spPr>
        <p:txBody>
          <a:bodyPr wrap="square">
            <a:spAutoFit/>
          </a:bodyPr>
          <a:lstStyle/>
          <a:p>
            <a:pPr algn="just"/>
            <a:r>
              <a:rPr lang="ru-RU" dirty="0" smtClean="0"/>
              <a:t>Гибралтарский пролив, соединяющий Средиземное море с Атлантическим океаном, имеет длину 59 км, ширину от 14 до 44 км. Территория пролива контролируется тремя крупными портами: Гибралтаром (принадлежит Великобритании), </a:t>
            </a:r>
            <a:r>
              <a:rPr lang="ru-RU" dirty="0" err="1" smtClean="0"/>
              <a:t>Альхесирасом</a:t>
            </a:r>
            <a:r>
              <a:rPr lang="ru-RU" dirty="0" smtClean="0"/>
              <a:t> (Испания) и Танжером (Марокко). Основы правового режима пролива были определены соглашениями Великобритании, Франции и Испании 1904 и 1907 гг.</a:t>
            </a:r>
            <a:endParaRPr lang="ru-RU" dirty="0"/>
          </a:p>
        </p:txBody>
      </p:sp>
      <p:pic>
        <p:nvPicPr>
          <p:cNvPr id="215042" name="Picture 2" descr="http://bigpicture.ru/wp-content/uploads/2013/09/UrbanExplrEuropa78.jpg"/>
          <p:cNvPicPr>
            <a:picLocks noChangeAspect="1" noChangeArrowheads="1"/>
          </p:cNvPicPr>
          <p:nvPr/>
        </p:nvPicPr>
        <p:blipFill>
          <a:blip r:embed="rId3" cstate="print"/>
          <a:srcRect l="245" t="1576" r="1565" b="1657"/>
          <a:stretch>
            <a:fillRect/>
          </a:stretch>
        </p:blipFill>
        <p:spPr bwMode="auto">
          <a:xfrm>
            <a:off x="251520" y="188640"/>
            <a:ext cx="8640960" cy="519757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img-e.photosight.ru/b30/6103238_large.jpg"/>
          <p:cNvPicPr>
            <a:picLocks noChangeAspect="1" noChangeArrowheads="1"/>
          </p:cNvPicPr>
          <p:nvPr/>
        </p:nvPicPr>
        <p:blipFill>
          <a:blip r:embed="rId2" cstate="print"/>
          <a:srcRect/>
          <a:stretch>
            <a:fillRect/>
          </a:stretch>
        </p:blipFill>
        <p:spPr bwMode="auto">
          <a:xfrm>
            <a:off x="323528" y="260648"/>
            <a:ext cx="8495928" cy="5973699"/>
          </a:xfrm>
          <a:prstGeom prst="rect">
            <a:avLst/>
          </a:prstGeom>
          <a:noFill/>
        </p:spPr>
      </p:pic>
      <p:sp>
        <p:nvSpPr>
          <p:cNvPr id="3" name="Прямоугольник 2"/>
          <p:cNvSpPr/>
          <p:nvPr/>
        </p:nvSpPr>
        <p:spPr>
          <a:xfrm>
            <a:off x="251520" y="6237312"/>
            <a:ext cx="8640960" cy="646331"/>
          </a:xfrm>
          <a:prstGeom prst="rect">
            <a:avLst/>
          </a:prstGeom>
        </p:spPr>
        <p:txBody>
          <a:bodyPr wrap="square">
            <a:spAutoFit/>
          </a:bodyPr>
          <a:lstStyle/>
          <a:p>
            <a:pPr algn="just"/>
            <a:r>
              <a:rPr lang="ru-RU" dirty="0" smtClean="0"/>
              <a:t>Через Босфор, разделяющий европейскую и азиатскую часть Стамбула, ежедневно проходит большое количество судов</a:t>
            </a:r>
            <a:endParaRPr lang="ru-RU"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836712"/>
            <a:ext cx="4320480" cy="4247317"/>
          </a:xfrm>
          <a:prstGeom prst="rect">
            <a:avLst/>
          </a:prstGeom>
        </p:spPr>
        <p:txBody>
          <a:bodyPr wrap="square">
            <a:spAutoFit/>
          </a:bodyPr>
          <a:lstStyle/>
          <a:p>
            <a:pPr algn="just">
              <a:buFont typeface="Arial" pitchFamily="34" charset="0"/>
              <a:buChar char="•"/>
            </a:pPr>
            <a:r>
              <a:rPr lang="ru-RU" dirty="0" smtClean="0"/>
              <a:t> В 1936 г. на конференции в </a:t>
            </a:r>
            <a:r>
              <a:rPr lang="ru-RU" dirty="0" err="1" smtClean="0"/>
              <a:t>Монтрё</a:t>
            </a:r>
            <a:r>
              <a:rPr lang="ru-RU" dirty="0" smtClean="0"/>
              <a:t> с участием СССР, Турции, Великобритании и других государств была подписана конвенция о режиме проливов Босфор и Дарданеллы. Признан особый статус черноморских государств: в мирное время они могут проводить через эти проливы военные корабли без ограничений, которые распространяются на остальные государства.</a:t>
            </a:r>
          </a:p>
          <a:p>
            <a:pPr algn="just">
              <a:buFont typeface="Arial" pitchFamily="34" charset="0"/>
              <a:buChar char="•"/>
            </a:pPr>
            <a:r>
              <a:rPr lang="ru-RU" dirty="0" smtClean="0"/>
              <a:t>  Международные каналы имеют важнейшее торговое и стратегическое значение. Важнейшими каналами, построенными в конце XIX в., являются Суэцкий и Панамский.</a:t>
            </a:r>
          </a:p>
        </p:txBody>
      </p:sp>
      <p:pic>
        <p:nvPicPr>
          <p:cNvPr id="116738" name="Picture 2" descr="https://cdn.turkaramamotoru.com/schleswig-199703-23.jpg"/>
          <p:cNvPicPr>
            <a:picLocks noChangeAspect="1" noChangeArrowheads="1"/>
          </p:cNvPicPr>
          <p:nvPr/>
        </p:nvPicPr>
        <p:blipFill>
          <a:blip r:embed="rId2" cstate="print"/>
          <a:srcRect/>
          <a:stretch>
            <a:fillRect/>
          </a:stretch>
        </p:blipFill>
        <p:spPr bwMode="auto">
          <a:xfrm>
            <a:off x="4860032" y="908720"/>
            <a:ext cx="3966196" cy="4034944"/>
          </a:xfrm>
          <a:prstGeom prst="rect">
            <a:avLst/>
          </a:prstGeom>
          <a:noFill/>
        </p:spPr>
      </p:pic>
      <p:sp>
        <p:nvSpPr>
          <p:cNvPr id="4" name="Прямоугольник 3"/>
          <p:cNvSpPr/>
          <p:nvPr/>
        </p:nvSpPr>
        <p:spPr>
          <a:xfrm>
            <a:off x="323528" y="5013176"/>
            <a:ext cx="8568952" cy="1200329"/>
          </a:xfrm>
          <a:prstGeom prst="rect">
            <a:avLst/>
          </a:prstGeom>
        </p:spPr>
        <p:txBody>
          <a:bodyPr wrap="square">
            <a:spAutoFit/>
          </a:bodyPr>
          <a:lstStyle/>
          <a:p>
            <a:pPr algn="just">
              <a:buFont typeface="Arial" pitchFamily="34" charset="0"/>
              <a:buChar char="•"/>
            </a:pPr>
            <a:r>
              <a:rPr lang="ru-RU" dirty="0" smtClean="0"/>
              <a:t> </a:t>
            </a:r>
            <a:r>
              <a:rPr lang="ru-RU" dirty="0" err="1" smtClean="0"/>
              <a:t>Кильский</a:t>
            </a:r>
            <a:r>
              <a:rPr lang="ru-RU" dirty="0" smtClean="0"/>
              <a:t> (</a:t>
            </a:r>
            <a:r>
              <a:rPr lang="ru-RU" dirty="0" err="1" smtClean="0"/>
              <a:t>Северо-Германский</a:t>
            </a:r>
            <a:r>
              <a:rPr lang="ru-RU" dirty="0" smtClean="0"/>
              <a:t>) канал, находящийся под юрисдикцией ФРГ, проходит по территории ФРГ через полуостров Ютландия и обеспечивает более спокойное, чем в Северном море, плавание между устьем Эльбы в Северном море и </a:t>
            </a:r>
            <a:r>
              <a:rPr lang="ru-RU" dirty="0" err="1" smtClean="0"/>
              <a:t>Кильской</a:t>
            </a:r>
            <a:r>
              <a:rPr lang="ru-RU" dirty="0" smtClean="0"/>
              <a:t> бухтой на Балтике. Канал построен в 1895 г., протяженность его 99 км.</a:t>
            </a:r>
            <a:endParaRPr lang="ru-RU"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http://bintel.com.ua/uploads/images/arabi-vesna/monarhii3_2%20mursi.jpg"/>
          <p:cNvPicPr>
            <a:picLocks noChangeAspect="1" noChangeArrowheads="1"/>
          </p:cNvPicPr>
          <p:nvPr/>
        </p:nvPicPr>
        <p:blipFill>
          <a:blip r:embed="rId2" cstate="print"/>
          <a:srcRect/>
          <a:stretch>
            <a:fillRect/>
          </a:stretch>
        </p:blipFill>
        <p:spPr bwMode="auto">
          <a:xfrm>
            <a:off x="899592" y="260648"/>
            <a:ext cx="3312368" cy="5776770"/>
          </a:xfrm>
          <a:prstGeom prst="rect">
            <a:avLst/>
          </a:prstGeom>
          <a:noFill/>
        </p:spPr>
      </p:pic>
      <p:sp>
        <p:nvSpPr>
          <p:cNvPr id="6" name="TextBox 5"/>
          <p:cNvSpPr txBox="1"/>
          <p:nvPr/>
        </p:nvSpPr>
        <p:spPr>
          <a:xfrm>
            <a:off x="3779912" y="6237312"/>
            <a:ext cx="1656479" cy="369332"/>
          </a:xfrm>
          <a:prstGeom prst="rect">
            <a:avLst/>
          </a:prstGeom>
          <a:noFill/>
        </p:spPr>
        <p:txBody>
          <a:bodyPr wrap="none" rtlCol="0">
            <a:spAutoFit/>
          </a:bodyPr>
          <a:lstStyle/>
          <a:p>
            <a:r>
              <a:rPr lang="ru-RU" b="1" dirty="0" smtClean="0"/>
              <a:t>Суэцкий канал</a:t>
            </a:r>
            <a:endParaRPr lang="ru-RU" b="1" dirty="0"/>
          </a:p>
        </p:txBody>
      </p:sp>
      <p:pic>
        <p:nvPicPr>
          <p:cNvPr id="218118" name="Picture 6" descr="Снимок из космоса"/>
          <p:cNvPicPr>
            <a:picLocks noChangeAspect="1" noChangeArrowheads="1"/>
          </p:cNvPicPr>
          <p:nvPr/>
        </p:nvPicPr>
        <p:blipFill>
          <a:blip r:embed="rId3" cstate="print"/>
          <a:srcRect t="10410" r="11759" b="11519"/>
          <a:stretch>
            <a:fillRect/>
          </a:stretch>
        </p:blipFill>
        <p:spPr bwMode="auto">
          <a:xfrm>
            <a:off x="4932040" y="260648"/>
            <a:ext cx="3384377" cy="5760640"/>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692696"/>
            <a:ext cx="8208912" cy="5355312"/>
          </a:xfrm>
          <a:prstGeom prst="rect">
            <a:avLst/>
          </a:prstGeom>
        </p:spPr>
        <p:txBody>
          <a:bodyPr wrap="square">
            <a:spAutoFit/>
          </a:bodyPr>
          <a:lstStyle/>
          <a:p>
            <a:pPr algn="just">
              <a:buFont typeface="Arial" pitchFamily="34" charset="0"/>
              <a:buChar char="•"/>
            </a:pPr>
            <a:r>
              <a:rPr lang="ru-RU" dirty="0" smtClean="0"/>
              <a:t> Суэцкий канал протяженностью 161 км и шириной от 120 до 318 м был построен за 10 лет (1859—1869) на Суэцком перешейке, разграничивающем Средиземное море и Красное море. Канал всегда имел большое торговое и стратегическое значение.</a:t>
            </a:r>
          </a:p>
          <a:p>
            <a:pPr algn="just">
              <a:buFont typeface="Arial" pitchFamily="34" charset="0"/>
              <a:buChar char="•"/>
            </a:pPr>
            <a:r>
              <a:rPr lang="ru-RU" dirty="0" smtClean="0"/>
              <a:t> В 1855 г. правитель Египта Саид-паша предоставил компании, основанной французом Ф. </a:t>
            </a:r>
            <a:r>
              <a:rPr lang="ru-RU" dirty="0" err="1" smtClean="0"/>
              <a:t>Лессепсом</a:t>
            </a:r>
            <a:r>
              <a:rPr lang="ru-RU" dirty="0" smtClean="0"/>
              <a:t>, право на сооружение канала и его эксплуатацию в течение 99 лет с момента открытия (т. е. до 1968 г.), после чего территория канала должна была перейти под юрисдикцию Египта, а сооружения канала — в его собственность. Руководил делами концессионной компании Суэцкого канала высший совет из директоров. Однако фактическим хозяином канала была Великобритания, владевшая 44% акций компании.</a:t>
            </a:r>
          </a:p>
          <a:p>
            <a:pPr algn="just">
              <a:buFont typeface="Arial" pitchFamily="34" charset="0"/>
              <a:buChar char="•"/>
            </a:pPr>
            <a:r>
              <a:rPr lang="ru-RU" dirty="0" smtClean="0"/>
              <a:t> В 1956 г. Суэцкий канал был национализирован. В 1967—1975 гг. канал был закрыт из-за повреждений, полученных в ходе египетско-израильского конфликта. Суэцкий канал как в военное, так и в мирное время свободен и открыт для всех коммерческих и военных судов без различия флага, канал не может быть блокирован. В военное время не допускается никаких враждебных действий ни в пределах собственно канала, ни в пределах трех морских миль от его входных портов.</a:t>
            </a:r>
          </a:p>
          <a:p>
            <a:pPr algn="just">
              <a:buFont typeface="Arial" pitchFamily="34" charset="0"/>
              <a:buChar char="•"/>
            </a:pPr>
            <a:r>
              <a:rPr lang="ru-RU" dirty="0" smtClean="0"/>
              <a:t> Проход по каналу занимает около 14 часов. </a:t>
            </a:r>
            <a:endParaRPr lang="ru-RU"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s://pbs.twimg.com/media/CLu0vHJWIAAQmlA.jpg"/>
          <p:cNvPicPr>
            <a:picLocks noChangeAspect="1" noChangeArrowheads="1"/>
          </p:cNvPicPr>
          <p:nvPr/>
        </p:nvPicPr>
        <p:blipFill>
          <a:blip r:embed="rId2" cstate="print"/>
          <a:srcRect/>
          <a:stretch>
            <a:fillRect/>
          </a:stretch>
        </p:blipFill>
        <p:spPr bwMode="auto">
          <a:xfrm>
            <a:off x="323528" y="188640"/>
            <a:ext cx="4842854" cy="6408712"/>
          </a:xfrm>
          <a:prstGeom prst="rect">
            <a:avLst/>
          </a:prstGeom>
          <a:noFill/>
        </p:spPr>
      </p:pic>
      <p:sp>
        <p:nvSpPr>
          <p:cNvPr id="4" name="Прямоугольник 3"/>
          <p:cNvSpPr/>
          <p:nvPr/>
        </p:nvSpPr>
        <p:spPr>
          <a:xfrm>
            <a:off x="5508104" y="404664"/>
            <a:ext cx="3168352" cy="6186309"/>
          </a:xfrm>
          <a:prstGeom prst="rect">
            <a:avLst/>
          </a:prstGeom>
        </p:spPr>
        <p:txBody>
          <a:bodyPr wrap="square">
            <a:spAutoFit/>
          </a:bodyPr>
          <a:lstStyle/>
          <a:p>
            <a:pPr algn="just"/>
            <a:r>
              <a:rPr lang="ru-RU" dirty="0" smtClean="0"/>
              <a:t>6 августа 2015 года произошла торжественная церемония открытия нового Суэцкого канала, строительство которого заняло всего 1 год и обошлось правительству Египта 8,5 млрд. долларов. Длина параллельного канала 72 км. Цель проекта — обеспечить двустороннее движение судов. В дальнейшем с юга на север они будут следовать по старому, а с севера на юг по новому руслу. Таким образом, среднее время ожидания кораблей во время прохода по каналу должно уменьшиться в четыре раза, в то время как его пропускная способность увеличится с 49 до 97 судов в день.</a:t>
            </a:r>
            <a:endParaRPr lang="ru-RU"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http://5klass.net/datas/geografija/Formirovanie-politicheskoj-karty-mira/0029-029-Formirovanie-politicheskoj-karty-mira.jpg"/>
          <p:cNvPicPr>
            <a:picLocks noChangeAspect="1" noChangeArrowheads="1"/>
          </p:cNvPicPr>
          <p:nvPr/>
        </p:nvPicPr>
        <p:blipFill>
          <a:blip r:embed="rId2" cstate="print"/>
          <a:srcRect l="1176" t="9450" r="1963" b="9701"/>
          <a:stretch>
            <a:fillRect/>
          </a:stretch>
        </p:blipFill>
        <p:spPr bwMode="auto">
          <a:xfrm>
            <a:off x="251520" y="836712"/>
            <a:ext cx="8640960" cy="5409382"/>
          </a:xfrm>
          <a:prstGeom prst="rect">
            <a:avLst/>
          </a:prstGeom>
          <a:noFill/>
          <a:ln>
            <a:solidFill>
              <a:schemeClr val="tx1"/>
            </a:solidFill>
          </a:ln>
        </p:spPr>
      </p:pic>
      <p:sp>
        <p:nvSpPr>
          <p:cNvPr id="5" name="TextBox 4"/>
          <p:cNvSpPr txBox="1"/>
          <p:nvPr/>
        </p:nvSpPr>
        <p:spPr>
          <a:xfrm>
            <a:off x="3347864" y="188640"/>
            <a:ext cx="1956241" cy="369332"/>
          </a:xfrm>
          <a:prstGeom prst="rect">
            <a:avLst/>
          </a:prstGeom>
          <a:noFill/>
        </p:spPr>
        <p:txBody>
          <a:bodyPr wrap="none" rtlCol="0">
            <a:spAutoFit/>
          </a:bodyPr>
          <a:lstStyle/>
          <a:p>
            <a:r>
              <a:rPr lang="ru-RU" b="1" dirty="0" smtClean="0"/>
              <a:t>Панамский канал</a:t>
            </a:r>
            <a:endParaRPr lang="ru-RU" b="1"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panama.ru/wp-content/uploads/2014/07/245155203.jpg"/>
          <p:cNvPicPr>
            <a:picLocks noChangeAspect="1" noChangeArrowheads="1"/>
          </p:cNvPicPr>
          <p:nvPr/>
        </p:nvPicPr>
        <p:blipFill>
          <a:blip r:embed="rId2" cstate="print">
            <a:lum bright="-9000" contrast="16000"/>
          </a:blip>
          <a:srcRect b="3915"/>
          <a:stretch>
            <a:fillRect/>
          </a:stretch>
        </p:blipFill>
        <p:spPr bwMode="auto">
          <a:xfrm>
            <a:off x="0" y="0"/>
            <a:ext cx="9144000" cy="6858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Картинки по запросу королева великобритании"/>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4584"/>
          <a:stretch/>
        </p:blipFill>
        <p:spPr bwMode="auto">
          <a:xfrm>
            <a:off x="683568" y="404664"/>
            <a:ext cx="3283976" cy="470685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601865" y="5301208"/>
            <a:ext cx="3447382" cy="1569660"/>
          </a:xfrm>
          <a:prstGeom prst="rect">
            <a:avLst/>
          </a:prstGeom>
        </p:spPr>
        <p:txBody>
          <a:bodyPr wrap="square">
            <a:spAutoFit/>
          </a:bodyPr>
          <a:lstStyle/>
          <a:p>
            <a:pPr algn="just"/>
            <a:r>
              <a:rPr lang="ru-RU" sz="1600" dirty="0" smtClean="0"/>
              <a:t>Королева Соединенного Королевства Великобритании и Северной Ирландии </a:t>
            </a:r>
            <a:r>
              <a:rPr lang="ru-RU" sz="1600" b="1" dirty="0" smtClean="0"/>
              <a:t>Елизавета II </a:t>
            </a:r>
            <a:r>
              <a:rPr lang="ru-RU" sz="1600" dirty="0" smtClean="0"/>
              <a:t>царствует с 1952 г.</a:t>
            </a:r>
            <a:r>
              <a:rPr lang="ru-RU" sz="1600" dirty="0"/>
              <a:t> Является самым </a:t>
            </a:r>
            <a:r>
              <a:rPr lang="ru-RU" sz="1600" dirty="0" err="1"/>
              <a:t>долгоправящим</a:t>
            </a:r>
            <a:r>
              <a:rPr lang="ru-RU" sz="1600" dirty="0"/>
              <a:t> монархом за всю историю </a:t>
            </a:r>
            <a:r>
              <a:rPr lang="ru-RU" sz="1600" dirty="0" smtClean="0"/>
              <a:t>Великобритании.</a:t>
            </a:r>
            <a:endParaRPr lang="ru-RU" sz="1600" dirty="0"/>
          </a:p>
        </p:txBody>
      </p:sp>
      <p:pic>
        <p:nvPicPr>
          <p:cNvPr id="3076" name="Picture 4" descr="https://upload.wikimedia.org/wikipedia/commons/5/5c/Theresa_May.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804"/>
          <a:stretch/>
        </p:blipFill>
        <p:spPr bwMode="auto">
          <a:xfrm>
            <a:off x="4716016" y="392088"/>
            <a:ext cx="3765587" cy="47068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p:cNvSpPr/>
          <p:nvPr/>
        </p:nvSpPr>
        <p:spPr>
          <a:xfrm>
            <a:off x="4572000" y="5301208"/>
            <a:ext cx="3909603" cy="1323439"/>
          </a:xfrm>
          <a:prstGeom prst="rect">
            <a:avLst/>
          </a:prstGeom>
        </p:spPr>
        <p:txBody>
          <a:bodyPr wrap="square">
            <a:spAutoFit/>
          </a:bodyPr>
          <a:lstStyle/>
          <a:p>
            <a:pPr algn="just"/>
            <a:r>
              <a:rPr lang="ru-RU" sz="1600" b="1" dirty="0" smtClean="0"/>
              <a:t>Тереза </a:t>
            </a:r>
            <a:r>
              <a:rPr lang="ru-RU" sz="1600" b="1" dirty="0" err="1"/>
              <a:t>Мэй</a:t>
            </a:r>
            <a:r>
              <a:rPr lang="ru-RU" sz="1600" dirty="0"/>
              <a:t> -</a:t>
            </a:r>
            <a:r>
              <a:rPr lang="ru-RU" sz="1600" dirty="0" smtClean="0"/>
              <a:t> (</a:t>
            </a:r>
            <a:r>
              <a:rPr lang="ru-RU" sz="1600" dirty="0"/>
              <a:t>с 13 июля 2016 года) 76-й премьер-министр Соединённого </a:t>
            </a:r>
            <a:r>
              <a:rPr lang="ru-RU" sz="1600" dirty="0" smtClean="0"/>
              <a:t>Королевства. Вторая </a:t>
            </a:r>
            <a:r>
              <a:rPr lang="ru-RU" sz="1600" dirty="0"/>
              <a:t>в истории женщина (после Маргарет Тэтчер) на посту главы правительства Великобритании.</a:t>
            </a:r>
          </a:p>
        </p:txBody>
      </p:sp>
    </p:spTree>
    <p:extLst>
      <p:ext uri="{BB962C8B-B14F-4D97-AF65-F5344CB8AC3E}">
        <p14:creationId xmlns:p14="http://schemas.microsoft.com/office/powerpoint/2010/main" xmlns="" val="121481507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16632"/>
            <a:ext cx="8568952" cy="6740307"/>
          </a:xfrm>
          <a:prstGeom prst="rect">
            <a:avLst/>
          </a:prstGeom>
        </p:spPr>
        <p:txBody>
          <a:bodyPr wrap="square">
            <a:spAutoFit/>
          </a:bodyPr>
          <a:lstStyle/>
          <a:p>
            <a:pPr algn="just">
              <a:buFont typeface="Arial" pitchFamily="34" charset="0"/>
              <a:buChar char="•"/>
            </a:pPr>
            <a:r>
              <a:rPr lang="ru-RU" dirty="0" smtClean="0"/>
              <a:t> В начале XVI в. в наиболее узкой части Центральной Америки возник оживленный всемирный перекресток, через который стали проходить важнейшие </a:t>
            </a:r>
            <a:r>
              <a:rPr lang="ru-RU" dirty="0" err="1" smtClean="0"/>
              <a:t>грузо</a:t>
            </a:r>
            <a:r>
              <a:rPr lang="ru-RU" dirty="0" smtClean="0"/>
              <a:t>- и пассажиропотоки. Конечный пункт дороги, по которой переправлялось в Европу золото инков, серебро и драгоценные камни, — город Панама — стал первым испанским портом на Тихоокеанском побережье. В начале XIX в. через перешеек была построена железная дорога. Это строительство стало первой после деколонизации континента попыткой иностранной державы (США) установить прямой контроль над имеющим всемирное стратегическое значение Панамским перешейком, который принадлежал в то время Колумбии.</a:t>
            </a:r>
          </a:p>
          <a:p>
            <a:pPr algn="just">
              <a:buFont typeface="Arial" pitchFamily="34" charset="0"/>
              <a:buChar char="•"/>
            </a:pPr>
            <a:r>
              <a:rPr lang="ru-RU" dirty="0" smtClean="0"/>
              <a:t> В 1879 г. Ф. </a:t>
            </a:r>
            <a:r>
              <a:rPr lang="ru-RU" dirty="0" err="1" smtClean="0"/>
              <a:t>Лессепс</a:t>
            </a:r>
            <a:r>
              <a:rPr lang="ru-RU" dirty="0" smtClean="0"/>
              <a:t>, прославившийся строительством Суэцкого канала, создал международную компанию по строительству Панамского канала, которая, как частное предприятие, получила согласие Колумбии на проведение работ.</a:t>
            </a:r>
          </a:p>
          <a:p>
            <a:pPr algn="just">
              <a:buFont typeface="Arial" pitchFamily="34" charset="0"/>
              <a:buChar char="•"/>
            </a:pPr>
            <a:r>
              <a:rPr lang="ru-RU" dirty="0" smtClean="0"/>
              <a:t> Завершить строительство предполагалось через 10 лет, но этого не случилось. Недостаточно проработанным и слишком сложным оказалось техническое решение, сыграли роль и финансовые злоупотребления руководителей компании.</a:t>
            </a:r>
          </a:p>
          <a:p>
            <a:pPr algn="just">
              <a:buFont typeface="Arial" pitchFamily="34" charset="0"/>
              <a:buChar char="•"/>
            </a:pPr>
            <a:r>
              <a:rPr lang="ru-RU" dirty="0" smtClean="0"/>
              <a:t> В 1889 г. все работы на трассе канала были приостановлены, а организаторы строительства, в их числе известный инженер Эйфель, осуждены. Слово «Панама» стало синонимом грандиозной аферы, не подкрепленной реальными расчетами.</a:t>
            </a:r>
          </a:p>
          <a:p>
            <a:pPr algn="just">
              <a:buFont typeface="Arial" pitchFamily="34" charset="0"/>
              <a:buChar char="•"/>
            </a:pPr>
            <a:r>
              <a:rPr lang="ru-RU" dirty="0" smtClean="0"/>
              <a:t> В 1902 г. США за 40 </a:t>
            </a:r>
            <a:r>
              <a:rPr lang="ru-RU" dirty="0" err="1" smtClean="0"/>
              <a:t>млн</a:t>
            </a:r>
            <a:r>
              <a:rPr lang="ru-RU" dirty="0" smtClean="0"/>
              <a:t> долл. выкупили у французов права на строительство Панамского канала. Однако правительство Колумбии отказалось передать концессию на строительство. Тогда США инициировали сепаратистское движение, и в 1903 г. Панама вышла из состава Колумбии. Независимая Панамская Республика подписала с США необходимый договор, уступив в концессию территорию площадью 1422 км², на 8 км по обе стороны канала.</a:t>
            </a:r>
            <a:endParaRPr lang="ru-RU"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3501008"/>
            <a:ext cx="8784976" cy="3139321"/>
          </a:xfrm>
          <a:prstGeom prst="rect">
            <a:avLst/>
          </a:prstGeom>
        </p:spPr>
        <p:txBody>
          <a:bodyPr wrap="square">
            <a:spAutoFit/>
          </a:bodyPr>
          <a:lstStyle/>
          <a:p>
            <a:pPr algn="just">
              <a:buFont typeface="Arial" pitchFamily="34" charset="0"/>
              <a:buChar char="•"/>
            </a:pPr>
            <a:r>
              <a:rPr lang="ru-RU" dirty="0" smtClean="0"/>
              <a:t> Трасса канала проходит по долине реки </a:t>
            </a:r>
            <a:r>
              <a:rPr lang="ru-RU" dirty="0" err="1" smtClean="0"/>
              <a:t>Чагрес</a:t>
            </a:r>
            <a:r>
              <a:rPr lang="ru-RU" dirty="0" smtClean="0"/>
              <a:t>, на которой создано искусственное озеро </a:t>
            </a:r>
            <a:r>
              <a:rPr lang="ru-RU" dirty="0" err="1" smtClean="0"/>
              <a:t>Гатун</a:t>
            </a:r>
            <a:r>
              <a:rPr lang="ru-RU" dirty="0" smtClean="0"/>
              <a:t>, и по впадающей в Тихий океан реке Рио-Гранде. Общая длина Панамского канала 81,6 км, в том числе 65,2 км по суше и 16,4 км по дну Панамского залива и бухты Лимон (для прохода судов к глубокой воде).</a:t>
            </a:r>
          </a:p>
          <a:p>
            <a:pPr algn="just">
              <a:buFont typeface="Arial" pitchFamily="34" charset="0"/>
              <a:buChar char="•"/>
            </a:pPr>
            <a:r>
              <a:rPr lang="ru-RU" dirty="0" smtClean="0"/>
              <a:t> Наименьшая ширина канала 150 м, гарантированная глубина 12,5 м. На склонах, обращенных к Карибскому морю и к Тихому океану, построено по три ступени парных шлюзов. Ежегодно через Панамский канал проходит около 13 тыс. судов и провозится 125 </a:t>
            </a:r>
            <a:r>
              <a:rPr lang="ru-RU" dirty="0" err="1" smtClean="0"/>
              <a:t>млн</a:t>
            </a:r>
            <a:r>
              <a:rPr lang="ru-RU" dirty="0" smtClean="0"/>
              <a:t> т грузов. Благодаря каналу, морские пути, обслуживающие государства Южной Америки, сократились в 2,5 раза.</a:t>
            </a:r>
          </a:p>
          <a:p>
            <a:pPr algn="just">
              <a:buFont typeface="Arial" pitchFamily="34" charset="0"/>
              <a:buChar char="•"/>
            </a:pPr>
            <a:r>
              <a:rPr lang="ru-RU" dirty="0" smtClean="0"/>
              <a:t> Панама — столица страны и центр управления каналом, здесь расположена свободная экономическая зона и проживает треть населения страны.</a:t>
            </a:r>
            <a:endParaRPr lang="ru-RU" dirty="0"/>
          </a:p>
        </p:txBody>
      </p:sp>
      <p:pic>
        <p:nvPicPr>
          <p:cNvPr id="221186" name="Picture 2" descr="https://i2.wp.com/lifeglobe.net/x/entry/6443/2.jpg"/>
          <p:cNvPicPr>
            <a:picLocks noChangeAspect="1" noChangeArrowheads="1"/>
          </p:cNvPicPr>
          <p:nvPr/>
        </p:nvPicPr>
        <p:blipFill>
          <a:blip r:embed="rId2" cstate="print"/>
          <a:srcRect t="5334" b="23930"/>
          <a:stretch>
            <a:fillRect/>
          </a:stretch>
        </p:blipFill>
        <p:spPr bwMode="auto">
          <a:xfrm>
            <a:off x="251520" y="548680"/>
            <a:ext cx="5806281" cy="2736304"/>
          </a:xfrm>
          <a:prstGeom prst="rect">
            <a:avLst/>
          </a:prstGeom>
          <a:noFill/>
        </p:spPr>
      </p:pic>
      <p:sp>
        <p:nvSpPr>
          <p:cNvPr id="6" name="Прямоугольник 5"/>
          <p:cNvSpPr/>
          <p:nvPr/>
        </p:nvSpPr>
        <p:spPr>
          <a:xfrm>
            <a:off x="6084168" y="476672"/>
            <a:ext cx="2880320" cy="3139321"/>
          </a:xfrm>
          <a:prstGeom prst="rect">
            <a:avLst/>
          </a:prstGeom>
        </p:spPr>
        <p:txBody>
          <a:bodyPr wrap="square">
            <a:spAutoFit/>
          </a:bodyPr>
          <a:lstStyle/>
          <a:p>
            <a:pPr algn="just">
              <a:buFont typeface="Arial" pitchFamily="34" charset="0"/>
              <a:buChar char="•"/>
            </a:pPr>
            <a:r>
              <a:rPr lang="ru-RU" dirty="0" smtClean="0"/>
              <a:t> До 1979 г. территория всей зоны Панамского канала находилась под юрисдикцией США, затем, в соответствии с договором (1977 г.) между Панамой и США, стала управляться специальной комиссией, 14 декабря 1999 г. зона канала была передана Панаме.</a:t>
            </a:r>
            <a:endParaRPr lang="ru-RU"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6093296"/>
            <a:ext cx="8640960" cy="646331"/>
          </a:xfrm>
          <a:prstGeom prst="rect">
            <a:avLst/>
          </a:prstGeom>
        </p:spPr>
        <p:txBody>
          <a:bodyPr wrap="square">
            <a:spAutoFit/>
          </a:bodyPr>
          <a:lstStyle/>
          <a:p>
            <a:pPr algn="just"/>
            <a:r>
              <a:rPr lang="ru-RU" dirty="0" smtClean="0"/>
              <a:t>В 2016 г. завершены работы по расширению канала и установке </a:t>
            </a:r>
            <a:r>
              <a:rPr lang="ru-RU" b="1" dirty="0" smtClean="0"/>
              <a:t>дополнительных шлюзов</a:t>
            </a:r>
            <a:r>
              <a:rPr lang="ru-RU" dirty="0" smtClean="0"/>
              <a:t> для увеличения пропускной способности Панамского канала (третья нитка). </a:t>
            </a:r>
            <a:endParaRPr lang="ru-RU" dirty="0"/>
          </a:p>
        </p:txBody>
      </p:sp>
      <p:pic>
        <p:nvPicPr>
          <p:cNvPr id="222210" name="Picture 2" descr="http://www.ozstravels.com/wp-content/uploads/2015/01/lock-comparison-pre-post-ex.jpg?w=640"/>
          <p:cNvPicPr>
            <a:picLocks noChangeAspect="1" noChangeArrowheads="1"/>
          </p:cNvPicPr>
          <p:nvPr/>
        </p:nvPicPr>
        <p:blipFill>
          <a:blip r:embed="rId2" cstate="print"/>
          <a:srcRect/>
          <a:stretch>
            <a:fillRect/>
          </a:stretch>
        </p:blipFill>
        <p:spPr bwMode="auto">
          <a:xfrm>
            <a:off x="251520" y="188640"/>
            <a:ext cx="8658040" cy="5904656"/>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http://cfts.org.ua/imglib/_newimage/articles/panamskiy_kanal_rasshiryaetsya_perspektivy_i_vygody_dlya_sudokhodstva_1071/82436/82438/1100.jpg"/>
          <p:cNvPicPr>
            <a:picLocks noChangeAspect="1" noChangeArrowheads="1"/>
          </p:cNvPicPr>
          <p:nvPr/>
        </p:nvPicPr>
        <p:blipFill>
          <a:blip r:embed="rId2" cstate="print"/>
          <a:srcRect/>
          <a:stretch>
            <a:fillRect/>
          </a:stretch>
        </p:blipFill>
        <p:spPr bwMode="auto">
          <a:xfrm>
            <a:off x="0" y="0"/>
            <a:ext cx="9144000" cy="6263640"/>
          </a:xfrm>
          <a:prstGeom prst="rect">
            <a:avLst/>
          </a:prstGeom>
          <a:noFill/>
        </p:spPr>
      </p:pic>
      <p:sp>
        <p:nvSpPr>
          <p:cNvPr id="5" name="TextBox 4"/>
          <p:cNvSpPr txBox="1"/>
          <p:nvPr/>
        </p:nvSpPr>
        <p:spPr>
          <a:xfrm>
            <a:off x="2699792" y="6309320"/>
            <a:ext cx="3134448" cy="369332"/>
          </a:xfrm>
          <a:prstGeom prst="rect">
            <a:avLst/>
          </a:prstGeom>
          <a:noFill/>
        </p:spPr>
        <p:txBody>
          <a:bodyPr wrap="none" rtlCol="0">
            <a:spAutoFit/>
          </a:bodyPr>
          <a:lstStyle/>
          <a:p>
            <a:r>
              <a:rPr lang="ru-RU" b="1" dirty="0" smtClean="0"/>
              <a:t>Панамский канал в 2017 году</a:t>
            </a:r>
            <a:endParaRPr lang="ru-RU" b="1"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http://en.constructorameco.com/wp-content/uploads/2015/03/K52S8793.jpg"/>
          <p:cNvPicPr>
            <a:picLocks noChangeAspect="1" noChangeArrowheads="1"/>
          </p:cNvPicPr>
          <p:nvPr/>
        </p:nvPicPr>
        <p:blipFill>
          <a:blip r:embed="rId2" cstate="print"/>
          <a:srcRect/>
          <a:stretch>
            <a:fillRect/>
          </a:stretch>
        </p:blipFill>
        <p:spPr bwMode="auto">
          <a:xfrm>
            <a:off x="0" y="0"/>
            <a:ext cx="9144000" cy="6021288"/>
          </a:xfrm>
          <a:prstGeom prst="rect">
            <a:avLst/>
          </a:prstGeom>
          <a:noFill/>
        </p:spPr>
      </p:pic>
      <p:sp>
        <p:nvSpPr>
          <p:cNvPr id="5" name="TextBox 4"/>
          <p:cNvSpPr txBox="1"/>
          <p:nvPr/>
        </p:nvSpPr>
        <p:spPr>
          <a:xfrm>
            <a:off x="0" y="6093296"/>
            <a:ext cx="9144001" cy="646331"/>
          </a:xfrm>
          <a:prstGeom prst="rect">
            <a:avLst/>
          </a:prstGeom>
          <a:noFill/>
        </p:spPr>
        <p:txBody>
          <a:bodyPr wrap="square" rtlCol="0">
            <a:spAutoFit/>
          </a:bodyPr>
          <a:lstStyle/>
          <a:p>
            <a:pPr algn="just"/>
            <a:r>
              <a:rPr lang="ru-RU" b="1" dirty="0" smtClean="0"/>
              <a:t>В 2014 году начато строительство Никарагуанского канала.</a:t>
            </a:r>
            <a:r>
              <a:rPr lang="ru-RU" dirty="0" smtClean="0"/>
              <a:t> Начало эксплуатации канала намечено на 2019 год, завершение строительства — на 2029 год.</a:t>
            </a:r>
            <a:endParaRPr lang="ru-RU" b="1"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0" name="Picture 10" descr="https://kp.ru/share/i/4/791696/wr-720.sh-18.jpg"/>
          <p:cNvPicPr>
            <a:picLocks noChangeAspect="1" noChangeArrowheads="1"/>
          </p:cNvPicPr>
          <p:nvPr/>
        </p:nvPicPr>
        <p:blipFill>
          <a:blip r:embed="rId2" cstate="print"/>
          <a:srcRect t="5835"/>
          <a:stretch>
            <a:fillRect/>
          </a:stretch>
        </p:blipFill>
        <p:spPr bwMode="auto">
          <a:xfrm>
            <a:off x="1259632" y="146152"/>
            <a:ext cx="6519916" cy="6523208"/>
          </a:xfrm>
          <a:prstGeom prst="rect">
            <a:avLst/>
          </a:prstGeom>
          <a:noFill/>
          <a:ln>
            <a:solidFill>
              <a:schemeClr val="tx1"/>
            </a:solid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4941168"/>
            <a:ext cx="9144000" cy="1754326"/>
          </a:xfrm>
          <a:prstGeom prst="rect">
            <a:avLst/>
          </a:prstGeom>
        </p:spPr>
        <p:txBody>
          <a:bodyPr wrap="square">
            <a:spAutoFit/>
          </a:bodyPr>
          <a:lstStyle/>
          <a:p>
            <a:pPr algn="just"/>
            <a:r>
              <a:rPr lang="ru-RU" dirty="0" smtClean="0"/>
              <a:t>Тысячи никарагуанских крестьян вышли на акцию протеста против строительства трансокеанского канала по территории Никарагуа. По их мнению, из-за него они лишатся своих земель, и будет нанесён ущерб экосистеме озера Никарагуа — основного источника пресной воды для страны. Большинство экологов заявляют, что строительство Никарагуанского канала уничтожит порядка четырёхсот тысяч гектаров тропических лесов и болот, приведёт к экологической катастрофе в Никарагуа и других странах.</a:t>
            </a:r>
            <a:endParaRPr lang="ru-RU" b="1" dirty="0"/>
          </a:p>
        </p:txBody>
      </p:sp>
      <p:pic>
        <p:nvPicPr>
          <p:cNvPr id="111620" name="Picture 4" descr="http://www.dw.com/image/18122005_304.jpg"/>
          <p:cNvPicPr>
            <a:picLocks noChangeAspect="1" noChangeArrowheads="1"/>
          </p:cNvPicPr>
          <p:nvPr/>
        </p:nvPicPr>
        <p:blipFill>
          <a:blip r:embed="rId2" cstate="print"/>
          <a:srcRect b="3365"/>
          <a:stretch>
            <a:fillRect/>
          </a:stretch>
        </p:blipFill>
        <p:spPr bwMode="auto">
          <a:xfrm>
            <a:off x="0" y="-1"/>
            <a:ext cx="9144000" cy="4972759"/>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rmAutofit/>
          </a:bodyPr>
          <a:lstStyle/>
          <a:p>
            <a:r>
              <a:rPr lang="ru-RU" sz="2800" b="1" dirty="0" smtClean="0"/>
              <a:t>§ 5. Где и почему расположены территории с неопределенным статусом?</a:t>
            </a:r>
            <a:endParaRPr lang="ru-RU" sz="2800" dirty="0"/>
          </a:p>
        </p:txBody>
      </p:sp>
      <p:sp>
        <p:nvSpPr>
          <p:cNvPr id="3" name="Содержимое 2"/>
          <p:cNvSpPr>
            <a:spLocks noGrp="1"/>
          </p:cNvSpPr>
          <p:nvPr>
            <p:ph idx="1"/>
          </p:nvPr>
        </p:nvSpPr>
        <p:spPr>
          <a:xfrm>
            <a:off x="467544" y="1124744"/>
            <a:ext cx="8229600" cy="5472608"/>
          </a:xfrm>
        </p:spPr>
        <p:txBody>
          <a:bodyPr>
            <a:normAutofit fontScale="55000" lnSpcReduction="20000"/>
          </a:bodyPr>
          <a:lstStyle/>
          <a:p>
            <a:pPr algn="just">
              <a:lnSpc>
                <a:spcPct val="120000"/>
              </a:lnSpc>
            </a:pPr>
            <a:r>
              <a:rPr lang="ru-RU" b="1" dirty="0" smtClean="0"/>
              <a:t>Нейтральные территории.</a:t>
            </a:r>
            <a:r>
              <a:rPr lang="ru-RU" dirty="0" smtClean="0"/>
              <a:t> На этих территориях действует запрет на военные действия и размещение военных баз. Такой статус имеет территория с водными источниками на границе Ирака и Саудовской Аравии, доступная для кочевых племен обеих стран; территории сосредоточения культурных ценностей. Нейтральными являются международные территории — Антарктика, космическое пространство, международные каналы и проливы — Панамский и Суэцкий каналы, Магелланов пролив и др., архипелаг Шпицберген, город </a:t>
            </a:r>
            <a:r>
              <a:rPr lang="ru-RU" dirty="0" err="1" smtClean="0"/>
              <a:t>Фамагуста</a:t>
            </a:r>
            <a:r>
              <a:rPr lang="ru-RU" dirty="0" smtClean="0"/>
              <a:t> на Кипре.</a:t>
            </a:r>
          </a:p>
          <a:p>
            <a:pPr algn="just">
              <a:lnSpc>
                <a:spcPct val="120000"/>
              </a:lnSpc>
            </a:pPr>
            <a:r>
              <a:rPr lang="ru-RU" b="1" dirty="0" smtClean="0"/>
              <a:t>Арендованные территории.</a:t>
            </a:r>
            <a:r>
              <a:rPr lang="ru-RU" dirty="0" smtClean="0"/>
              <a:t> Договоры аренды, т. е. права на временное использование территории, заключаются между государствами и имеют, чаще всего, характер вынужденной уступки по результатам мирных переговоров. Как правило, арендованные территории имеют чрезвычайно выгодное географическое и </a:t>
            </a:r>
            <a:r>
              <a:rPr lang="ru-RU" dirty="0" err="1" smtClean="0"/>
              <a:t>геостратегическое</a:t>
            </a:r>
            <a:r>
              <a:rPr lang="ru-RU" dirty="0" smtClean="0"/>
              <a:t> положение.</a:t>
            </a:r>
          </a:p>
          <a:p>
            <a:pPr algn="just">
              <a:lnSpc>
                <a:spcPct val="120000"/>
              </a:lnSpc>
            </a:pPr>
            <a:r>
              <a:rPr lang="ru-RU" dirty="0" smtClean="0"/>
              <a:t>Примерами арендованных территорий могут служить:</a:t>
            </a:r>
          </a:p>
          <a:p>
            <a:pPr algn="just">
              <a:lnSpc>
                <a:spcPct val="120000"/>
              </a:lnSpc>
            </a:pPr>
            <a:r>
              <a:rPr lang="ru-RU" dirty="0" smtClean="0"/>
              <a:t>— </a:t>
            </a:r>
            <a:r>
              <a:rPr lang="ru-RU" b="1" dirty="0" smtClean="0"/>
              <a:t>Порт-Артур</a:t>
            </a:r>
            <a:r>
              <a:rPr lang="ru-RU" dirty="0" smtClean="0"/>
              <a:t> (</a:t>
            </a:r>
            <a:r>
              <a:rPr lang="ru-RU" dirty="0" err="1" smtClean="0"/>
              <a:t>Луйшунь</a:t>
            </a:r>
            <a:r>
              <a:rPr lang="ru-RU" dirty="0" smtClean="0"/>
              <a:t>), в 1898 г. арендованный Россией на 99 лет. Претензии Японии на эту территорию были одной из причин русско-японской войны 1905 г. По </a:t>
            </a:r>
            <a:r>
              <a:rPr lang="ru-RU" dirty="0" err="1" smtClean="0"/>
              <a:t>Портсмутскому</a:t>
            </a:r>
            <a:r>
              <a:rPr lang="ru-RU" dirty="0" smtClean="0"/>
              <a:t> договору 1905 г. Порт-Артур отошел к Японии и был в ее составе до 1945 г. Затем до 1955 г. в Порт-Артуре находилась военно-морская база СССР; с 1955 г. — это территория Китая;</a:t>
            </a:r>
          </a:p>
          <a:p>
            <a:endParaRPr lang="ru-RU"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92696"/>
            <a:ext cx="8229600" cy="5433467"/>
          </a:xfrm>
        </p:spPr>
        <p:txBody>
          <a:bodyPr>
            <a:normAutofit fontScale="55000" lnSpcReduction="20000"/>
          </a:bodyPr>
          <a:lstStyle/>
          <a:p>
            <a:pPr algn="just">
              <a:lnSpc>
                <a:spcPct val="120000"/>
              </a:lnSpc>
            </a:pPr>
            <a:r>
              <a:rPr lang="ru-RU" dirty="0" smtClean="0"/>
              <a:t>— </a:t>
            </a:r>
            <a:r>
              <a:rPr lang="ru-RU" b="1" dirty="0" smtClean="0"/>
              <a:t>полуостров Ханко</a:t>
            </a:r>
            <a:r>
              <a:rPr lang="ru-RU" dirty="0" smtClean="0"/>
              <a:t>, морской порт и незамерзающая часть Финского залива были арендованы СССР у Финляндии с 1940 по 1944 г. (по мирному договору 1940 г.). В 1944 г. СССР отказался от аренды этой территории в обмен на 50-летнюю аренду территории </a:t>
            </a:r>
            <a:r>
              <a:rPr lang="ru-RU" dirty="0" err="1" smtClean="0"/>
              <a:t>Порккала-Удд</a:t>
            </a:r>
            <a:r>
              <a:rPr lang="ru-RU" dirty="0" smtClean="0"/>
              <a:t> для размещения военной базы (аренда была прекращена в 1955 г.);</a:t>
            </a:r>
          </a:p>
          <a:p>
            <a:pPr algn="just">
              <a:lnSpc>
                <a:spcPct val="120000"/>
              </a:lnSpc>
            </a:pPr>
            <a:r>
              <a:rPr lang="ru-RU" dirty="0" smtClean="0"/>
              <a:t>— </a:t>
            </a:r>
            <a:r>
              <a:rPr lang="ru-RU" b="1" dirty="0" smtClean="0"/>
              <a:t>Макао</a:t>
            </a:r>
            <a:r>
              <a:rPr lang="ru-RU" dirty="0" smtClean="0"/>
              <a:t> — удобная торговая гавань, была арендована португальцами у китайских властей в 1555 г. После захвата полуострова Аомынь в 1849 г. Португалия получила право на «вечное управление </a:t>
            </a:r>
            <a:r>
              <a:rPr lang="ru-RU" dirty="0" err="1" smtClean="0"/>
              <a:t>Аомынем</a:t>
            </a:r>
            <a:r>
              <a:rPr lang="ru-RU" dirty="0" smtClean="0"/>
              <a:t>». С 1951 г. Аомынь — заморская территория Португалии, управляемая губернатором. По договору, подписанному в 1987 г. между Китаем и Португалией, в декабре 1999 г. восстановлен суверенитет КНР над </a:t>
            </a:r>
            <a:r>
              <a:rPr lang="ru-RU" dirty="0" err="1" smtClean="0"/>
              <a:t>Аомынем</a:t>
            </a:r>
            <a:r>
              <a:rPr lang="ru-RU" dirty="0" smtClean="0"/>
              <a:t>, который получил статус специального административного района;</a:t>
            </a:r>
          </a:p>
          <a:p>
            <a:pPr algn="just">
              <a:lnSpc>
                <a:spcPct val="120000"/>
              </a:lnSpc>
            </a:pPr>
            <a:r>
              <a:rPr lang="ru-RU" dirty="0" smtClean="0"/>
              <a:t>— </a:t>
            </a:r>
            <a:r>
              <a:rPr lang="ru-RU" b="1" dirty="0" smtClean="0"/>
              <a:t>Сянган</a:t>
            </a:r>
            <a:r>
              <a:rPr lang="ru-RU" dirty="0" smtClean="0"/>
              <a:t> (в составе острова Гонконг и части полуострова </a:t>
            </a:r>
            <a:r>
              <a:rPr lang="ru-RU" dirty="0" err="1" smtClean="0"/>
              <a:t>Коулун</a:t>
            </a:r>
            <a:r>
              <a:rPr lang="ru-RU" dirty="0" smtClean="0"/>
              <a:t> (</a:t>
            </a:r>
            <a:r>
              <a:rPr lang="ru-RU" dirty="0" err="1" smtClean="0"/>
              <a:t>Цзюлун</a:t>
            </a:r>
            <a:r>
              <a:rPr lang="ru-RU" dirty="0" smtClean="0"/>
              <a:t>) и 255 прилегающих островов) был после окончания срока аренды передан под юрисдикцию Китая, став его специальным административным районом;</a:t>
            </a:r>
          </a:p>
          <a:p>
            <a:pPr algn="just">
              <a:lnSpc>
                <a:spcPct val="120000"/>
              </a:lnSpc>
            </a:pPr>
            <a:r>
              <a:rPr lang="ru-RU" dirty="0" smtClean="0"/>
              <a:t>— военно-морские базы Великобритании на Кипре;</a:t>
            </a:r>
          </a:p>
          <a:p>
            <a:r>
              <a:rPr lang="ru-RU" dirty="0" smtClean="0"/>
              <a:t>— военно-морская база США на Кубе (Гуантанамо);</a:t>
            </a:r>
          </a:p>
          <a:p>
            <a:pPr algn="just"/>
            <a:r>
              <a:rPr lang="ru-RU" dirty="0" smtClean="0"/>
              <a:t>— территория космодрома Байконур (около 600 км²), арендованная Российской Федерацией у Казахстана.</a:t>
            </a:r>
          </a:p>
          <a:p>
            <a:pPr algn="just">
              <a:lnSpc>
                <a:spcPct val="120000"/>
              </a:lnSpc>
            </a:pPr>
            <a:endParaRPr lang="ru-RU" dirty="0" smtClean="0"/>
          </a:p>
          <a:p>
            <a:endParaRPr lang="ru-RU"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cja.org/img/original/GTMO_map.jpg"/>
          <p:cNvPicPr>
            <a:picLocks noChangeAspect="1" noChangeArrowheads="1"/>
          </p:cNvPicPr>
          <p:nvPr/>
        </p:nvPicPr>
        <p:blipFill>
          <a:blip r:embed="rId2" cstate="print"/>
          <a:srcRect/>
          <a:stretch>
            <a:fillRect/>
          </a:stretch>
        </p:blipFill>
        <p:spPr bwMode="auto">
          <a:xfrm>
            <a:off x="179512" y="332656"/>
            <a:ext cx="3456384" cy="3456384"/>
          </a:xfrm>
          <a:prstGeom prst="rect">
            <a:avLst/>
          </a:prstGeom>
          <a:noFill/>
        </p:spPr>
      </p:pic>
      <p:sp>
        <p:nvSpPr>
          <p:cNvPr id="4" name="Прямоугольник 3"/>
          <p:cNvSpPr/>
          <p:nvPr/>
        </p:nvSpPr>
        <p:spPr>
          <a:xfrm>
            <a:off x="3779912" y="188640"/>
            <a:ext cx="5184576" cy="4801314"/>
          </a:xfrm>
          <a:prstGeom prst="rect">
            <a:avLst/>
          </a:prstGeom>
        </p:spPr>
        <p:txBody>
          <a:bodyPr wrap="square">
            <a:spAutoFit/>
          </a:bodyPr>
          <a:lstStyle/>
          <a:p>
            <a:pPr algn="just">
              <a:buFont typeface="Arial" pitchFamily="34" charset="0"/>
              <a:buChar char="•"/>
            </a:pPr>
            <a:r>
              <a:rPr lang="ru-RU" dirty="0" smtClean="0"/>
              <a:t> Территория была арендована США в 1903 г. на 30 лет после победы в испано-американской войне 1898 г. и окончания американской оккупации Кубы. В 1934 г. договор продлен на неограниченный срок. </a:t>
            </a:r>
          </a:p>
          <a:p>
            <a:pPr algn="just">
              <a:buFont typeface="Arial" pitchFamily="34" charset="0"/>
              <a:buChar char="•"/>
            </a:pPr>
            <a:r>
              <a:rPr lang="ru-RU" dirty="0" smtClean="0"/>
              <a:t> После победы революции 1959 года правительство Кубы потребовало от США возвращения территории и отказалось принимать плату за аренду базы. После разгрома организованного США в 1961 г. вторжения контрреволюционеров и Карибского кризиса 1962 г. дипломатические отношения между Кубой и США разорваны, но военно-морская база с контингентом около 7 тыс. человек осталась. В 2002 г. Куба заявила о намерении разорвать арендное соглашение, так как база стала использоваться как тюрьма для пленных талибов.</a:t>
            </a:r>
            <a:endParaRPr lang="ru-RU" dirty="0"/>
          </a:p>
        </p:txBody>
      </p:sp>
      <p:sp>
        <p:nvSpPr>
          <p:cNvPr id="5" name="Прямоугольник 4"/>
          <p:cNvSpPr/>
          <p:nvPr/>
        </p:nvSpPr>
        <p:spPr>
          <a:xfrm>
            <a:off x="0" y="3861048"/>
            <a:ext cx="3744416" cy="646331"/>
          </a:xfrm>
          <a:prstGeom prst="rect">
            <a:avLst/>
          </a:prstGeom>
        </p:spPr>
        <p:txBody>
          <a:bodyPr wrap="square">
            <a:spAutoFit/>
          </a:bodyPr>
          <a:lstStyle/>
          <a:p>
            <a:r>
              <a:rPr lang="ru-RU" b="1" dirty="0" smtClean="0"/>
              <a:t>Военно-морская база США на Кубе, Гуантанамо (117,6 км²)</a:t>
            </a:r>
            <a:endParaRPr lang="ru-RU" b="1" dirty="0"/>
          </a:p>
        </p:txBody>
      </p:sp>
      <p:sp>
        <p:nvSpPr>
          <p:cNvPr id="6" name="Прямоугольник 5"/>
          <p:cNvSpPr/>
          <p:nvPr/>
        </p:nvSpPr>
        <p:spPr>
          <a:xfrm>
            <a:off x="179512" y="4869160"/>
            <a:ext cx="8784976" cy="1754326"/>
          </a:xfrm>
          <a:prstGeom prst="rect">
            <a:avLst/>
          </a:prstGeom>
        </p:spPr>
        <p:txBody>
          <a:bodyPr wrap="square">
            <a:spAutoFit/>
          </a:bodyPr>
          <a:lstStyle/>
          <a:p>
            <a:pPr algn="just">
              <a:buFont typeface="Arial" pitchFamily="34" charset="0"/>
              <a:buChar char="•"/>
            </a:pPr>
            <a:r>
              <a:rPr lang="ru-RU" dirty="0" smtClean="0"/>
              <a:t> Многие заключённые в Гуантанамо содержатся без предъявления официальных обвинений, к заключённым применялись санкционированные правительством и президентом США пытки, в том числе в виде имитации утопления, лишения сна. </a:t>
            </a:r>
          </a:p>
          <a:p>
            <a:pPr algn="just">
              <a:buFont typeface="Arial" pitchFamily="34" charset="0"/>
              <a:buChar char="•"/>
            </a:pPr>
            <a:r>
              <a:rPr lang="ru-RU" dirty="0" smtClean="0"/>
              <a:t> 21 января 2009 года, на 2-й день пребывания в должности, президент США Барак </a:t>
            </a:r>
            <a:r>
              <a:rPr lang="ru-RU" dirty="0" err="1" smtClean="0"/>
              <a:t>Обама</a:t>
            </a:r>
            <a:r>
              <a:rPr lang="ru-RU" dirty="0" smtClean="0"/>
              <a:t> подписал приказ о расформировании тюрьмы. Однако до сих пор тюрьма не закрыта.</a:t>
            </a:r>
            <a:endParaRPr lang="ru-RU" dirty="0"/>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2618</TotalTime>
  <Words>10207</Words>
  <Application>Microsoft Office PowerPoint</Application>
  <PresentationFormat>Экран (4:3)</PresentationFormat>
  <Paragraphs>524</Paragraphs>
  <Slides>125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125</vt:i4>
      </vt:variant>
    </vt:vector>
  </HeadingPairs>
  <TitlesOfParts>
    <vt:vector size="126" baseType="lpstr">
      <vt:lpstr>Тема Office</vt:lpstr>
      <vt:lpstr>Политическая карта мира: государства и границы</vt:lpstr>
      <vt:lpstr>Тема 1. Объекты политической карты мира</vt:lpstr>
      <vt:lpstr>§ 1. Каковы основные черты независимых государств?</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Зависимость формы государственного правления от климата и размеров страны</vt:lpstr>
      <vt:lpstr>§ 2. Какие формы государственного устройства имеют независимые государства?</vt:lpstr>
      <vt:lpstr>Страны с федеративным административно-территориальным устройством  (на 2017 год)</vt:lpstr>
      <vt:lpstr>Слайд 30</vt:lpstr>
      <vt:lpstr>Слайд 31</vt:lpstr>
      <vt:lpstr>§ 3. Почему на политической карте мира появляются непризнанные и самопровозглашенные государства?</vt:lpstr>
      <vt:lpstr>Азия </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Европа</vt:lpstr>
      <vt:lpstr>Слайд 61</vt:lpstr>
      <vt:lpstr>Слайд 62</vt:lpstr>
      <vt:lpstr>Слайд 63</vt:lpstr>
      <vt:lpstr>Слайд 64</vt:lpstr>
      <vt:lpstr>Слайд 65</vt:lpstr>
      <vt:lpstr>Виртуальные государства в Европе</vt:lpstr>
      <vt:lpstr>Слайд 67</vt:lpstr>
      <vt:lpstr>Слайд 68</vt:lpstr>
      <vt:lpstr>Африка</vt:lpstr>
      <vt:lpstr>Слайд 70</vt:lpstr>
      <vt:lpstr>Слайд 71</vt:lpstr>
      <vt:lpstr>Слайд 72</vt:lpstr>
      <vt:lpstr>Слайд 73</vt:lpstr>
      <vt:lpstr>Слайд 74</vt:lpstr>
      <vt:lpstr>Слайд 75</vt:lpstr>
      <vt:lpstr>Слайд 76</vt:lpstr>
      <vt:lpstr>Слайд 77</vt:lpstr>
      <vt:lpstr>§ 4. Что такое международные территории и акватории и каков их статус?</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 5. Где и почему расположены территории с неопределенным статусом?</vt:lpstr>
      <vt:lpstr>Слайд 98</vt:lpstr>
      <vt:lpstr>Слайд 99</vt:lpstr>
      <vt:lpstr>Слайд 100</vt:lpstr>
      <vt:lpstr>§ 6. Когда и почему появились на политической карте мира несамоуправляющиеся территории?</vt:lpstr>
      <vt:lpstr>Слайд 102</vt:lpstr>
      <vt:lpstr>Слайд 103</vt:lpstr>
      <vt:lpstr>Слайд 104</vt:lpstr>
      <vt:lpstr>Территории, входящие в колониальный список ООН, 2017</vt:lpstr>
      <vt:lpstr>Слайд 106</vt:lpstr>
      <vt:lpstr>Слайд 107</vt:lpstr>
      <vt:lpstr>Слайд 108</vt:lpstr>
      <vt:lpstr>Слайд 109</vt:lpstr>
      <vt:lpstr>§ 7. Какие функции выполняют межгосударственные политические организации?</vt:lpstr>
      <vt:lpstr>Слайд 111</vt:lpstr>
      <vt:lpstr>Слайд 112</vt:lpstr>
      <vt:lpstr>Слайд 113</vt:lpstr>
      <vt:lpstr>Слайд 114</vt:lpstr>
      <vt:lpstr>Слайд 115</vt:lpstr>
      <vt:lpstr>Слайд 116</vt:lpstr>
      <vt:lpstr>Слайд 117</vt:lpstr>
      <vt:lpstr>Слайд 118</vt:lpstr>
      <vt:lpstr>Межрегиональные международные политические и экономические организации</vt:lpstr>
      <vt:lpstr>Слайд 120</vt:lpstr>
      <vt:lpstr>Слайд 121</vt:lpstr>
      <vt:lpstr>Слайд 122</vt:lpstr>
      <vt:lpstr>Слайд 123</vt:lpstr>
      <vt:lpstr>Слайд 124</vt:lpstr>
      <vt:lpstr>Слайд 125</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Политическая карта мира: государства и границы</dc:title>
  <dc:creator>Аня</dc:creator>
  <cp:lastModifiedBy>Acer</cp:lastModifiedBy>
  <cp:revision>379</cp:revision>
  <dcterms:created xsi:type="dcterms:W3CDTF">2017-08-15T07:07:23Z</dcterms:created>
  <dcterms:modified xsi:type="dcterms:W3CDTF">2017-08-20T09:10:32Z</dcterms:modified>
</cp:coreProperties>
</file>