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4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0000"/>
                <a:satMod val="15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8229600" cy="18288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cap="none" dirty="0" smtClean="0">
                <a:ln/>
                <a:solidFill>
                  <a:schemeClr val="accent3"/>
                </a:solidFill>
                <a:effectLst/>
              </a:rPr>
              <a:t>Географическая карта – модель земной поверхности</a:t>
            </a:r>
            <a:endParaRPr lang="ru-RU" cap="none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Азимутальные проекции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/>
              <a:t>При построении </a:t>
            </a:r>
            <a:r>
              <a:rPr lang="ru-RU" sz="2200" b="1" i="1" dirty="0" smtClean="0"/>
              <a:t>азимутальной проекции </a:t>
            </a:r>
            <a:r>
              <a:rPr lang="ru-RU" sz="2200" dirty="0" smtClean="0"/>
              <a:t>градусная сеть </a:t>
            </a:r>
            <a:r>
              <a:rPr lang="ru-RU" sz="2200" dirty="0" smtClean="0"/>
              <a:t>переносится </a:t>
            </a:r>
            <a:r>
              <a:rPr lang="ru-RU" sz="2200" dirty="0" smtClean="0"/>
              <a:t>с глобуса непосредственно на касательную или </a:t>
            </a:r>
            <a:r>
              <a:rPr lang="ru-RU" sz="2200" dirty="0" smtClean="0"/>
              <a:t>секущую </a:t>
            </a:r>
            <a:r>
              <a:rPr lang="ru-RU" sz="2200" dirty="0" smtClean="0"/>
              <a:t>плоскость. Внешний вид </a:t>
            </a:r>
            <a:r>
              <a:rPr lang="ru-RU" sz="2200" dirty="0" smtClean="0"/>
              <a:t>картографических сеток </a:t>
            </a:r>
            <a:r>
              <a:rPr lang="ru-RU" sz="2200" dirty="0" smtClean="0"/>
              <a:t>зависит от </a:t>
            </a:r>
            <a:r>
              <a:rPr lang="ru-RU" sz="2200" dirty="0" smtClean="0"/>
              <a:t>положения </a:t>
            </a:r>
            <a:r>
              <a:rPr lang="ru-RU" sz="2200" dirty="0" smtClean="0"/>
              <a:t>касательной плоскости, центра проектирования. Если плоскость перпендикулярна к оси вращения Земли, то получается </a:t>
            </a:r>
            <a:r>
              <a:rPr lang="ru-RU" sz="2200" b="1" i="1" dirty="0" smtClean="0"/>
              <a:t>полярная (нормальная) азимутальная проекция. </a:t>
            </a:r>
            <a:r>
              <a:rPr lang="ru-RU" sz="2200" dirty="0" smtClean="0"/>
              <a:t>В этой проекции картогра­фируют полярные области Земли. Если плоскость перпендикулярна к плоскости экватора, то получается </a:t>
            </a:r>
            <a:r>
              <a:rPr lang="ru-RU" sz="2200" b="1" i="1" dirty="0" smtClean="0"/>
              <a:t>экваториальная (попереч­ная) азимутальная </a:t>
            </a:r>
            <a:r>
              <a:rPr lang="ru-RU" sz="2200" b="1" i="1" dirty="0" smtClean="0"/>
              <a:t>проекция. </a:t>
            </a:r>
            <a:r>
              <a:rPr lang="ru-RU" sz="2200" dirty="0" smtClean="0"/>
              <a:t>Она </a:t>
            </a:r>
            <a:r>
              <a:rPr lang="ru-RU" sz="2200" dirty="0" smtClean="0"/>
              <a:t>используется для построения карт полушарий, где по краю полушария меридианы имеют вид полуокружности, которые значительно длиннее среднего меридиана.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Азимутальные проекции</a:t>
            </a:r>
            <a:endParaRPr lang="ru-RU" dirty="0"/>
          </a:p>
        </p:txBody>
      </p:sp>
      <p:pic>
        <p:nvPicPr>
          <p:cNvPr id="6" name="Содержимое 5" descr="картинка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3767" y="1609725"/>
            <a:ext cx="5285865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Азимутальные проекции</a:t>
            </a:r>
            <a:endParaRPr lang="ru-RU" dirty="0"/>
          </a:p>
        </p:txBody>
      </p:sp>
      <p:pic>
        <p:nvPicPr>
          <p:cNvPr id="4" name="Содержимое 3" descr="картинка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6271" y="1609725"/>
            <a:ext cx="5560858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Топографические карты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dirty="0" smtClean="0"/>
              <a:t>Среди географических карт выделяют</a:t>
            </a:r>
            <a:r>
              <a:rPr lang="ru-RU" sz="2400" b="1" i="1" dirty="0" smtClean="0"/>
              <a:t> топографические карты, </a:t>
            </a:r>
            <a:r>
              <a:rPr lang="ru-RU" sz="2400" dirty="0" smtClean="0"/>
              <a:t>которые подробно и точно отражают все элементы земной поверхности. Основное отличие топографических карт — это крупномасштабность, а именно масштаб от 1 : 200 </a:t>
            </a:r>
            <a:r>
              <a:rPr lang="ru-RU" sz="2400" dirty="0" smtClean="0"/>
              <a:t>000 </a:t>
            </a:r>
            <a:r>
              <a:rPr lang="ru-RU" sz="2400" dirty="0" smtClean="0"/>
              <a:t>до 1 : 10 000. Эти карты дают возможность получить достоверную информацию об объектах и явлениях конкретной территории и дают количественно-качественные характеристики.</a:t>
            </a:r>
          </a:p>
          <a:p>
            <a:pPr>
              <a:buNone/>
            </a:pPr>
            <a:r>
              <a:rPr lang="ru-RU" sz="2400" dirty="0" smtClean="0"/>
              <a:t>Важнейшим свойством топографической карты является нагляд­ность, что позволяет формировать конкретный образ территории в тесной взаимосвязи картографических объектов и явлений. Топогра­фическая карта </a:t>
            </a:r>
            <a:r>
              <a:rPr lang="ru-RU" sz="2400" dirty="0" smtClean="0"/>
              <a:t>дает возможность </a:t>
            </a:r>
            <a:r>
              <a:rPr lang="ru-RU" sz="2400" dirty="0" smtClean="0"/>
              <a:t>осуществлять обзор территорий </a:t>
            </a:r>
            <a:r>
              <a:rPr lang="ru-RU" sz="2400" dirty="0" smtClean="0"/>
              <a:t>и на </a:t>
            </a:r>
            <a:r>
              <a:rPr lang="ru-RU" sz="2400" dirty="0" smtClean="0"/>
              <a:t>этой основе осуществлять сравнение и пространственную </a:t>
            </a:r>
            <a:r>
              <a:rPr lang="ru-RU" sz="2400" dirty="0" smtClean="0"/>
              <a:t>характеристику</a:t>
            </a:r>
            <a:r>
              <a:rPr lang="ru-RU" sz="2400" dirty="0" smtClean="0"/>
              <a:t>.</a:t>
            </a:r>
            <a:r>
              <a:rPr lang="ru-RU" dirty="0" smtClean="0"/>
              <a:t>	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Изображение на картах объектов и явлений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200" dirty="0" smtClean="0"/>
              <a:t>Для изображения на картах объектов земной поверхности используются различные </a:t>
            </a:r>
            <a:r>
              <a:rPr lang="ru-RU" sz="2200" b="1" i="1" dirty="0" smtClean="0"/>
              <a:t>картографические способы: </a:t>
            </a:r>
            <a:r>
              <a:rPr lang="ru-RU" sz="2200" dirty="0" smtClean="0"/>
              <a:t>значки, линейные знаки, знаки </a:t>
            </a:r>
            <a:r>
              <a:rPr lang="ru-RU" sz="2200" dirty="0" smtClean="0"/>
              <a:t>движения</a:t>
            </a:r>
            <a:r>
              <a:rPr lang="ru-RU" sz="2200" dirty="0" smtClean="0"/>
              <a:t>, изолинии, ареалы, качественный фон, точечный способ, карто­граммы, картодиаграммы и др.</a:t>
            </a:r>
          </a:p>
          <a:p>
            <a:pPr>
              <a:buNone/>
            </a:pPr>
            <a:r>
              <a:rPr lang="ru-RU" sz="2200" dirty="0" smtClean="0"/>
              <a:t>Картографические знаки характеризуют вид объекта (река, озеро, дорога), отдельные количественные (ширина реки, высота дерева) и качественные (материал, из которого сделан мост) характеристики, пространственные изложения, форму и размеры объектов.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значков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Способ значков не выражается в масштабе карты (населенные пункты, промышленные и сельскохозяйственные предприятия и др.).</a:t>
            </a:r>
          </a:p>
          <a:p>
            <a:pPr>
              <a:buNone/>
            </a:pPr>
            <a:r>
              <a:rPr lang="ru-RU" dirty="0" smtClean="0"/>
              <a:t>Значки </a:t>
            </a:r>
            <a:r>
              <a:rPr lang="ru-RU" dirty="0" smtClean="0"/>
              <a:t>бывают геометрические, буквенные, символические и </a:t>
            </a:r>
            <a:r>
              <a:rPr lang="ru-RU" dirty="0" smtClean="0"/>
              <a:t>художественные</a:t>
            </a:r>
            <a:r>
              <a:rPr lang="ru-RU" dirty="0" smtClean="0"/>
              <a:t>. Размеры значков характеризуют количественные, а цвет — качественные показатели.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линейные 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 помощью линейных знаков изображаются реки, каналы, пути сообщения, границы, линии связи и др.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 </a:t>
            </a:r>
            <a:r>
              <a:rPr lang="ru-RU" dirty="0" smtClean="0"/>
              <a:t>движения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С помощью знаков движения показывают перемещения и пере­движения природных явлений (направления ветров и др.) и </a:t>
            </a:r>
            <a:r>
              <a:rPr lang="ru-RU" sz="2400" dirty="0" smtClean="0"/>
              <a:t>социально-экономических </a:t>
            </a:r>
            <a:r>
              <a:rPr lang="ru-RU" sz="2400" dirty="0" smtClean="0"/>
              <a:t>явлений (перевозка грузов и др.).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изолиний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Для изображения рельефа, температуры, осадков и др. </a:t>
            </a:r>
            <a:r>
              <a:rPr lang="ru-RU" dirty="0" smtClean="0"/>
              <a:t>используется </a:t>
            </a:r>
            <a:r>
              <a:rPr lang="ru-RU" dirty="0" smtClean="0"/>
              <a:t>способ </a:t>
            </a:r>
            <a:r>
              <a:rPr lang="ru-RU" dirty="0" smtClean="0"/>
              <a:t>изолиний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Способ </a:t>
            </a:r>
            <a:r>
              <a:rPr lang="ru-RU" sz="4000" dirty="0" smtClean="0"/>
              <a:t>ареалов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Способом ареалов отображают на картах разные явления, </a:t>
            </a:r>
            <a:r>
              <a:rPr lang="ru-RU" sz="2400" dirty="0" smtClean="0"/>
              <a:t>которые </a:t>
            </a:r>
            <a:r>
              <a:rPr lang="ru-RU" sz="2400" dirty="0" smtClean="0"/>
              <a:t>занимают определенные площади в заданном масштабе (</a:t>
            </a:r>
            <a:r>
              <a:rPr lang="ru-RU" sz="2400" dirty="0" smtClean="0"/>
              <a:t>области </a:t>
            </a:r>
            <a:r>
              <a:rPr lang="ru-RU" sz="2400" dirty="0" smtClean="0"/>
              <a:t>распространения отдельных видов растений и животных, </a:t>
            </a:r>
            <a:r>
              <a:rPr lang="ru-RU" sz="2400" dirty="0" smtClean="0"/>
              <a:t>посевы </a:t>
            </a:r>
            <a:r>
              <a:rPr lang="ru-RU" sz="2400" dirty="0" smtClean="0"/>
              <a:t>сельскохозяйственных культур и др.). Площади распространения</a:t>
            </a:r>
            <a:br>
              <a:rPr lang="ru-RU" sz="2400" dirty="0" smtClean="0"/>
            </a:br>
            <a:r>
              <a:rPr lang="ru-RU" sz="2400" dirty="0" err="1" smtClean="0"/>
              <a:t>оконтуриваются</a:t>
            </a:r>
            <a:r>
              <a:rPr lang="ru-RU" sz="2400" dirty="0" smtClean="0"/>
              <a:t> замкнутой кривой линией.	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0000"/>
                <a:satMod val="15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ГЕОГРАФИЧЕСКАЯ КАРТА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Географическая карта– уменьшенное обобщённое изображение земной поверхности на плоскости в </a:t>
            </a:r>
            <a:r>
              <a:rPr lang="ru-RU" dirty="0" err="1" smtClean="0"/>
              <a:t>опредеденной</a:t>
            </a:r>
            <a:r>
              <a:rPr lang="ru-RU" dirty="0" smtClean="0"/>
              <a:t> проекции, с учетом кривизны поверхности </a:t>
            </a:r>
            <a:r>
              <a:rPr lang="ru-RU" dirty="0" err="1" smtClean="0"/>
              <a:t>относимости</a:t>
            </a:r>
            <a:r>
              <a:rPr lang="ru-RU" dirty="0" smtClean="0"/>
              <a:t>, показывающие размещение, сочетания и связи природных и общественных явлений, отбираемых и характеризуемых в соответствии с назначением данной карты.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Способ качественного фона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Способ качественного фона используется для передачи качест­венных характеристик явлений, имеющих сплошное или прерывистое распространение. Качественный фон используется при составлении геологических, геоботанических, почвенных и других карт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Точечный способ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Точечный способ используется для отображения </a:t>
            </a:r>
            <a:r>
              <a:rPr lang="ru-RU" sz="2400" dirty="0" smtClean="0"/>
              <a:t>рассредоточенных </a:t>
            </a:r>
            <a:r>
              <a:rPr lang="ru-RU" sz="2400" dirty="0" smtClean="0"/>
              <a:t>объектов и явлений, которые требуют количественной характе­ристики (места обитания редких видов животных и растений, пого­ловье скота и др.). В легенде обязательно указывается «вес точек» (например, одна точка — 10 экземпляров вида животного).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Картограммы и картодиаграммы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Картограммы и картодиаграммы относятся к статистическим способам. Они позволяют дать количественную характеристику </a:t>
            </a:r>
            <a:r>
              <a:rPr lang="ru-RU" sz="2400" dirty="0" smtClean="0"/>
              <a:t>внутри </a:t>
            </a:r>
            <a:r>
              <a:rPr lang="ru-RU" sz="2400" dirty="0" smtClean="0"/>
              <a:t>отдельных территорий. Картограммы строятся на основании </a:t>
            </a:r>
            <a:r>
              <a:rPr lang="ru-RU" sz="2400" dirty="0" smtClean="0"/>
              <a:t>относительных </a:t>
            </a:r>
            <a:r>
              <a:rPr lang="ru-RU" sz="2400" dirty="0" smtClean="0"/>
              <a:t>показателей (например, плотность населения), карто­диаграммы — на основании абсолютных показателей (например, ли­нейные, площадные или структурные диаграммы помещаются внутри соответствующих территориальных единиц).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0000"/>
                <a:satMod val="150000"/>
              </a:schemeClr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Картографические проекции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Земную поверхность на плоскости изображают с помощью математических способов, которые </a:t>
            </a:r>
            <a:r>
              <a:rPr lang="ru-RU" sz="2400" dirty="0" smtClean="0"/>
              <a:t>отражают </a:t>
            </a:r>
            <a:r>
              <a:rPr lang="ru-RU" sz="2400" dirty="0" smtClean="0"/>
              <a:t>в картографических проекциях. При развертывании поверхности эллипсоида на плоскость углы, длины линий, площади, </a:t>
            </a:r>
            <a:r>
              <a:rPr lang="ru-RU" sz="2400" dirty="0" smtClean="0"/>
              <a:t>геометрические </a:t>
            </a:r>
            <a:r>
              <a:rPr lang="ru-RU" sz="2400" dirty="0" smtClean="0"/>
              <a:t>формы географических объектов </a:t>
            </a:r>
            <a:r>
              <a:rPr lang="ru-RU" sz="2400" dirty="0" smtClean="0"/>
              <a:t>искажаются в</a:t>
            </a:r>
            <a:r>
              <a:rPr lang="ru-RU" sz="2400" b="1" dirty="0" smtClean="0"/>
              <a:t> </a:t>
            </a:r>
            <a:r>
              <a:rPr lang="ru-RU" sz="2400" dirty="0" smtClean="0"/>
              <a:t>зависимос­ти от характера искажения картографические проекции делятся на </a:t>
            </a:r>
            <a:r>
              <a:rPr lang="ru-RU" sz="2400" i="1" dirty="0" smtClean="0"/>
              <a:t>равноугольные равновеликие </a:t>
            </a:r>
            <a:r>
              <a:rPr lang="ru-RU" sz="2400" dirty="0" smtClean="0"/>
              <a:t>и </a:t>
            </a:r>
            <a:r>
              <a:rPr lang="ru-RU" sz="2400" i="1" dirty="0" smtClean="0"/>
              <a:t>произвольные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642918"/>
            <a:ext cx="4929222" cy="8572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Картографические проекции</a:t>
            </a:r>
            <a:endParaRPr lang="ru-RU" sz="2800" dirty="0">
              <a:ln w="0"/>
              <a:solidFill>
                <a:schemeClr val="accent5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000240"/>
            <a:ext cx="200026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Равнопромежуточные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000240"/>
            <a:ext cx="200026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Равноугольные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000240"/>
            <a:ext cx="200026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Равновеликие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2000240"/>
            <a:ext cx="2000264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Произвольные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14290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rgbClr val="1B2477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зависимости от характера искажения</a:t>
            </a:r>
            <a:endParaRPr lang="ru-RU" b="1" cap="all" dirty="0">
              <a:ln/>
              <a:solidFill>
                <a:srgbClr val="1B2477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214686"/>
            <a:ext cx="2000264" cy="235745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Сохраняется главный масштаб по меридианам параллелям, но присутствуют искажения площадей и углов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60" y="3214686"/>
            <a:ext cx="2000264" cy="235745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искажаются углы и направления, но искажаются  расстояния и площади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3214686"/>
            <a:ext cx="2000264" cy="235745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искажаются площа­ди, но искажаются углы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29454" y="3214686"/>
            <a:ext cx="2000264" cy="235745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Искажаются </a:t>
            </a:r>
            <a:r>
              <a:rPr lang="ru-RU" dirty="0" smtClean="0"/>
              <a:t>и углы, и площади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2143108" y="1571612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3500430" y="171448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214942" y="171448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715140" y="1571612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1000100" y="285749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214678" y="285749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5500694" y="285749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7858148" y="2857496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14285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По построени</a:t>
            </a: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ю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71670" y="642918"/>
            <a:ext cx="4929222" cy="8572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Картографические проекции</a:t>
            </a:r>
            <a:endParaRPr lang="ru-RU" sz="2800" dirty="0">
              <a:ln w="0"/>
              <a:solidFill>
                <a:schemeClr val="accent5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000240"/>
            <a:ext cx="2714644" cy="10001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Цилиндрические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2000240"/>
            <a:ext cx="2714644" cy="10001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Конические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000240"/>
            <a:ext cx="2714644" cy="10001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Азимутальные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428860" y="1571612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6465107" y="1607331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4394199" y="167797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Цилиндрические проекции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При построении </a:t>
            </a:r>
            <a:r>
              <a:rPr lang="ru-RU" b="1" i="1" dirty="0" smtClean="0"/>
              <a:t>цилиндрической проекции </a:t>
            </a:r>
            <a:r>
              <a:rPr lang="ru-RU" dirty="0" smtClean="0"/>
              <a:t>земной шар помещен в полый цилиндр так, что его боковая поверхность касается Земли по экватору, а ось совпадает с осью вращения Земли. Далее на поверх­ность цилиндра переносятся все меридианы (дуги больших кругов) и параллели (дуги малых кругов). Разрезав после этой операции ци­линдр по образующей и развернув его в плоскость, получим карто­графическую сетку меридианов и параллелей в прямой (нормальной) цилиндрической проекции. На цилиндрической проекции меридианы и параллели перпендикулярны друг другу и представлены прямыми линиями.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Цилиндрические проекции</a:t>
            </a:r>
            <a:endParaRPr lang="ru-RU" dirty="0"/>
          </a:p>
        </p:txBody>
      </p:sp>
      <p:pic>
        <p:nvPicPr>
          <p:cNvPr id="4" name="Содержимое 3" descr="картинк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4451" y="1609725"/>
            <a:ext cx="6604498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Конические проекции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При построении </a:t>
            </a:r>
            <a:r>
              <a:rPr lang="ru-RU" sz="2400" b="1" i="1" dirty="0" smtClean="0"/>
              <a:t>конической проекции </a:t>
            </a:r>
            <a:r>
              <a:rPr lang="ru-RU" sz="2400" dirty="0" smtClean="0"/>
              <a:t>в качестве </a:t>
            </a:r>
            <a:r>
              <a:rPr lang="ru-RU" sz="2400" dirty="0" smtClean="0"/>
              <a:t>вспомогательной </a:t>
            </a:r>
            <a:r>
              <a:rPr lang="ru-RU" sz="2400" dirty="0" smtClean="0"/>
              <a:t>фигуры, на которую переносится градусная сеть, используется конус. При условии, если ось конуса совпадает с осью вращения Земли, то это будет нормальная (прямая) коническая проекция. В </a:t>
            </a:r>
            <a:r>
              <a:rPr lang="ru-RU" sz="2400" dirty="0" smtClean="0"/>
              <a:t>конической </a:t>
            </a:r>
            <a:r>
              <a:rPr lang="ru-RU" sz="2400" dirty="0" smtClean="0"/>
              <a:t>проекции углы и площади искажаются сравнительно мало, масштаб сохраняется </a:t>
            </a:r>
            <a:r>
              <a:rPr lang="ru-RU" sz="2400" dirty="0" smtClean="0"/>
              <a:t>по </a:t>
            </a:r>
            <a:r>
              <a:rPr lang="ru-RU" sz="2400" dirty="0" smtClean="0"/>
              <a:t>всем меридианам. В конической проекции изображают части света и отдельные государства.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Конические проекции</a:t>
            </a:r>
            <a:endParaRPr lang="ru-RU" dirty="0"/>
          </a:p>
        </p:txBody>
      </p:sp>
      <p:pic>
        <p:nvPicPr>
          <p:cNvPr id="5" name="Содержимое 4" descr="картинка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0184" y="1609725"/>
            <a:ext cx="6453031" cy="4846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391</TotalTime>
  <Words>871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Географическая карта – модель земной поверхности</vt:lpstr>
      <vt:lpstr>ГЕОГРАФИЧЕСКАЯ КАРТА</vt:lpstr>
      <vt:lpstr>Картографические проекции</vt:lpstr>
      <vt:lpstr>Картографические проекции</vt:lpstr>
      <vt:lpstr>Картографические проекции</vt:lpstr>
      <vt:lpstr>Цилиндрические проекции</vt:lpstr>
      <vt:lpstr>Цилиндрические проекции</vt:lpstr>
      <vt:lpstr>Конические проекции</vt:lpstr>
      <vt:lpstr>Конические проекции</vt:lpstr>
      <vt:lpstr>Азимутальные проекции</vt:lpstr>
      <vt:lpstr>Азимутальные проекции</vt:lpstr>
      <vt:lpstr>Азимутальные проекции</vt:lpstr>
      <vt:lpstr>Топографические карты</vt:lpstr>
      <vt:lpstr>Изображение на картах объектов и явлений</vt:lpstr>
      <vt:lpstr>Способ значков </vt:lpstr>
      <vt:lpstr>линейные знаки</vt:lpstr>
      <vt:lpstr>знаки движения</vt:lpstr>
      <vt:lpstr>способ изолиний</vt:lpstr>
      <vt:lpstr>Способ ареалов</vt:lpstr>
      <vt:lpstr>Способ качественного фона</vt:lpstr>
      <vt:lpstr>Точечный способ</vt:lpstr>
      <vt:lpstr>Картограммы и картодиаграммы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Географическая карта – модель земной поверхности</dc:title>
  <dc:creator>Aena</dc:creator>
  <cp:lastModifiedBy>Aena</cp:lastModifiedBy>
  <cp:revision>41</cp:revision>
  <dcterms:created xsi:type="dcterms:W3CDTF">2010-06-04T17:03:34Z</dcterms:created>
  <dcterms:modified xsi:type="dcterms:W3CDTF">2010-06-06T11:51:36Z</dcterms:modified>
</cp:coreProperties>
</file>