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7" r:id="rId4"/>
    <p:sldId id="276" r:id="rId5"/>
    <p:sldId id="277" r:id="rId6"/>
    <p:sldId id="275" r:id="rId7"/>
    <p:sldId id="278" r:id="rId8"/>
    <p:sldId id="279" r:id="rId9"/>
    <p:sldId id="280" r:id="rId10"/>
    <p:sldId id="281" r:id="rId11"/>
    <p:sldId id="284" r:id="rId12"/>
    <p:sldId id="28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arth Parish" userId="608bcbe3e4c31912" providerId="LiveId" clId="{8D9EA65B-2790-40E5-B041-5255EAAC14B7}"/>
    <pc:docChg chg="delSld">
      <pc:chgData name="Penarth Parish" userId="608bcbe3e4c31912" providerId="LiveId" clId="{8D9EA65B-2790-40E5-B041-5255EAAC14B7}" dt="2025-04-09T10:05:19.154" v="1" actId="47"/>
      <pc:docMkLst>
        <pc:docMk/>
      </pc:docMkLst>
      <pc:sldChg chg="del">
        <pc:chgData name="Penarth Parish" userId="608bcbe3e4c31912" providerId="LiveId" clId="{8D9EA65B-2790-40E5-B041-5255EAAC14B7}" dt="2025-04-09T10:05:19.154" v="1" actId="47"/>
        <pc:sldMkLst>
          <pc:docMk/>
          <pc:sldMk cId="619314352" sldId="257"/>
        </pc:sldMkLst>
      </pc:sldChg>
      <pc:sldChg chg="del">
        <pc:chgData name="Penarth Parish" userId="608bcbe3e4c31912" providerId="LiveId" clId="{8D9EA65B-2790-40E5-B041-5255EAAC14B7}" dt="2025-04-09T10:05:17.386" v="0" actId="47"/>
        <pc:sldMkLst>
          <pc:docMk/>
          <pc:sldMk cId="2986470538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C68C4-6F5D-3069-1892-7F5D04EC4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A3D51-A742-3F85-B8B6-833CFF415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6334D-6D46-9D76-5988-5FA7CAC65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03F7F-1752-8A7A-CBAE-75DA0C14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060E0-8B4A-1BCC-4A84-CB1D8444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69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E92BB-8B68-D471-9554-CCDC975BE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66385F-8672-EE04-DB67-498380DB0C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3DE55-C27A-498C-E33A-DCB1A2C3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E1055-C482-E2DF-0F00-DF18FE378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0C063-371A-E7EE-A1CF-BD63EB2AF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29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4C2120-99FE-82E0-B285-88C54EAE0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2B9ACC-F9CB-4913-8406-D0B961948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BEC2F-9E3F-0B7B-3AFF-BD650667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BA126-9667-D1B1-4C8D-2D130B32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81364-D0D6-2B7C-6FCA-63308A1E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14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E8252-0E20-B654-2102-13F48A09C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C0C85-43DE-69CB-5A6B-EFF461452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BB39D-005E-A256-983A-A788B4CBC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22CE0-FF5E-61FF-28BF-ACE51224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5CF18-0F49-6E37-F728-7248470D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478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FE1B2-4802-9DC7-7B33-1CB8BD5BB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673DD-73E1-89B4-D2BE-0D81C3F6D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6FEBC-CA47-22D6-29C3-EC42A0DF6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F57C0-BD03-5057-C063-529D887F3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93F9F-789F-7DC5-AC3D-1F28B411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9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B2AAC-CA59-561E-BF32-F4E4579F4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5C398-F4CB-1B7D-3E90-8B5732898E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002714-9392-BCBF-E939-7F1FE6DD1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0702C-6FCB-9A5D-C31A-8EE03242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192F9-4A84-8DEF-126C-9D37B2B2D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8CD5-5A5F-175F-0F25-EB719AED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91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9615-0F62-7AD2-048A-76FB3CBA9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DD507-CAB6-5C91-B7C7-2E1F715CE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CAE923-5E9C-188A-49FD-AB30902B8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8C12C-4510-AA0B-D7D8-EB5FD8C022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4A81D1-1171-7CD3-9FE0-5051E7ADF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DE0CCB-A554-539D-0140-86CCB659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51D01-9C89-E4D8-A709-9B4BF9A2E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653C1D-94CF-64E5-07A6-37BF8388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24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5D3C7-FFFE-0DB0-A848-83E2F03D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EB4FCE-E478-B851-4800-FBBE0C386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81DEB-356C-F53D-80EF-B990D393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10C3D-9F2E-BFE1-16F3-1F0C0389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24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06374-6061-0A04-E733-8697941E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96AB4A-AA9D-4344-8B24-D2C55B49F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0F374-A3B8-81E4-E684-B6B1F622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26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1758D-37F5-EE33-EC21-F36E3C773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53E68-E8DB-8CAE-8F24-7060103CC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7C275-40B9-98D3-7E45-B2D3FB52B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AB1D4-224C-1491-297B-DBC13843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C81481-13EB-12E8-460B-DFA15ACE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58709-2EDB-C565-1448-550E78657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51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65A73-657D-8E1E-55F1-E323D2BA2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C9E2B8-630A-52D6-1ABF-8930DFF718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CD39BD-5CF9-A06C-AB5F-0786DC857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544AF-2D23-E93C-C7E9-9D717FF3B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9C8EF-58F3-7954-B90D-C12C7B14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404D0-A150-0DBE-08E3-39B2FE79A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9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7B3950-FAEA-869E-75D0-7C903961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A593A-6DA3-89A8-AF9E-8E2A5C395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B1EA9-FD77-BBBC-D43B-03116FDB8A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F272-74F8-48EB-B460-6D1B92D747E3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935-2340-C7A3-F869-235C156CF1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E397A-8584-27EC-6A07-2287E3511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4B90C-9E47-4E20-AE0A-0EFA03836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62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964E7.4DE8417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C5801C8B-77B1-899C-85B2-EBFE8CCB817A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9303" y="1119116"/>
            <a:ext cx="9520992" cy="2213635"/>
          </a:xfrm>
          <a:prstGeom prst="rect">
            <a:avLst/>
          </a:prstGeom>
          <a:noFill/>
        </p:spPr>
      </p:pic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94D698-4EF6-5D62-144F-AAA4DB660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9303" y="4936067"/>
            <a:ext cx="8281417" cy="1036319"/>
          </a:xfrm>
        </p:spPr>
        <p:txBody>
          <a:bodyPr anchor="t">
            <a:normAutofit/>
          </a:bodyPr>
          <a:lstStyle/>
          <a:p>
            <a:pPr algn="l"/>
            <a:r>
              <a:rPr lang="en-GB" sz="2800" dirty="0"/>
              <a:t>Vision and Strategy</a:t>
            </a:r>
          </a:p>
          <a:p>
            <a:pPr algn="l"/>
            <a:r>
              <a:rPr lang="en-GB" sz="2800" dirty="0"/>
              <a:t>Update for AVM – March 2025</a:t>
            </a:r>
          </a:p>
        </p:txBody>
      </p:sp>
    </p:spTree>
    <p:extLst>
      <p:ext uri="{BB962C8B-B14F-4D97-AF65-F5344CB8AC3E}">
        <p14:creationId xmlns:p14="http://schemas.microsoft.com/office/powerpoint/2010/main" val="2442638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E827E6-8B29-C412-8921-7981F5003B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63344-B6BE-25DF-E8A5-D4A22DC82AC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/>
              <a:t>Making best use of all our resources:</a:t>
            </a:r>
            <a:br>
              <a:rPr lang="en-GB" dirty="0"/>
            </a:br>
            <a:r>
              <a:rPr lang="en-GB" dirty="0"/>
              <a:t>(</a:t>
            </a:r>
            <a:r>
              <a:rPr lang="en-GB" b="1" dirty="0"/>
              <a:t>Resource Management</a:t>
            </a:r>
            <a:r>
              <a:rPr lang="en-GB" dirty="0"/>
              <a:t> Steering Group)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3DC04-1FB5-B69E-C588-6BC0CFAE3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GB" dirty="0"/>
              <a:t> Progress to date:</a:t>
            </a:r>
          </a:p>
          <a:p>
            <a:pPr lvl="1"/>
            <a:r>
              <a:rPr lang="en-GB" dirty="0"/>
              <a:t>Completed STEP survey</a:t>
            </a:r>
          </a:p>
          <a:p>
            <a:pPr lvl="1"/>
            <a:r>
              <a:rPr lang="en-GB" dirty="0"/>
              <a:t>Planned legacy giving campaign</a:t>
            </a:r>
          </a:p>
          <a:p>
            <a:pPr lvl="1"/>
            <a:r>
              <a:rPr lang="en-GB" dirty="0"/>
              <a:t>Arranged portable toilet for St Dochdwy’s</a:t>
            </a:r>
          </a:p>
          <a:p>
            <a:r>
              <a:rPr lang="en-GB" dirty="0"/>
              <a:t>Priorities for coming year:</a:t>
            </a:r>
          </a:p>
          <a:p>
            <a:pPr lvl="1"/>
            <a:r>
              <a:rPr lang="en-GB" dirty="0"/>
              <a:t>Role descriptions for volunteers, succession planning for key roles</a:t>
            </a:r>
          </a:p>
          <a:p>
            <a:pPr lvl="1"/>
            <a:r>
              <a:rPr lang="en-GB" dirty="0"/>
              <a:t>Toilet &amp; storage facilities for St Peter’s</a:t>
            </a:r>
          </a:p>
          <a:p>
            <a:pPr lvl="1"/>
            <a:r>
              <a:rPr lang="en-GB" dirty="0"/>
              <a:t>Develop co-ordinated building hire strategy</a:t>
            </a:r>
          </a:p>
          <a:p>
            <a:pPr lvl="1"/>
            <a:r>
              <a:rPr lang="en-GB" dirty="0"/>
              <a:t>Develop overall income generation strategy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308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C00D7-D600-6BC4-D0CE-49B1340A4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FB22D-ECFC-261C-D3D3-EB113C725E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/>
              <a:t>Proactive in serving our community:</a:t>
            </a:r>
            <a:br>
              <a:rPr lang="en-GB" dirty="0"/>
            </a:br>
            <a:r>
              <a:rPr lang="en-GB" dirty="0"/>
              <a:t>(</a:t>
            </a:r>
            <a:r>
              <a:rPr lang="en-GB" b="1" dirty="0"/>
              <a:t>Environment/Social Justice </a:t>
            </a:r>
            <a:r>
              <a:rPr lang="en-GB" dirty="0"/>
              <a:t>Steering Group)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50D9-56FD-6B04-21CE-229C49E4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GB" dirty="0"/>
              <a:t> Progress to date:</a:t>
            </a:r>
          </a:p>
          <a:p>
            <a:pPr lvl="1"/>
            <a:r>
              <a:rPr lang="en-GB" dirty="0"/>
              <a:t>Established pastoral visiting team</a:t>
            </a:r>
          </a:p>
          <a:p>
            <a:pPr lvl="1"/>
            <a:r>
              <a:rPr lang="en-GB" dirty="0"/>
              <a:t>Contributed to Cyt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û</a:t>
            </a:r>
            <a:r>
              <a:rPr lang="en-GB" dirty="0"/>
              <a:t>n leaflet listing opportunities to avoid isolation</a:t>
            </a:r>
          </a:p>
          <a:p>
            <a:pPr lvl="1"/>
            <a:r>
              <a:rPr lang="en-GB" dirty="0"/>
              <a:t>Registered with Dementia Friends</a:t>
            </a:r>
          </a:p>
          <a:p>
            <a:r>
              <a:rPr lang="en-GB" dirty="0"/>
              <a:t>Priorities for coming year:</a:t>
            </a:r>
          </a:p>
          <a:p>
            <a:pPr lvl="1"/>
            <a:r>
              <a:rPr lang="en-GB" dirty="0"/>
              <a:t>Continue supporting/enabling pastoral visiting team</a:t>
            </a:r>
          </a:p>
          <a:p>
            <a:pPr lvl="1"/>
            <a:r>
              <a:rPr lang="en-GB" dirty="0"/>
              <a:t>Establish Anna Chaplaincy partnership</a:t>
            </a:r>
          </a:p>
          <a:p>
            <a:pPr lvl="1"/>
            <a:r>
              <a:rPr lang="en-GB" dirty="0"/>
              <a:t>Add links to Cyt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û</a:t>
            </a:r>
            <a:r>
              <a:rPr lang="en-GB" dirty="0"/>
              <a:t>n leaflet to MA website</a:t>
            </a:r>
          </a:p>
          <a:p>
            <a:pPr lvl="1"/>
            <a:r>
              <a:rPr lang="en-GB" dirty="0"/>
              <a:t>Take steps to become Dementia Friendly Churches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727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4B63C-8B58-492F-1EC8-15E74083B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3FFFF-5425-DAB6-0920-67AB0437C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931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/>
              <a:t>Active in stewardship of our environment and challenging injustice:</a:t>
            </a:r>
            <a:br>
              <a:rPr lang="en-GB" dirty="0"/>
            </a:br>
            <a:r>
              <a:rPr lang="en-GB" dirty="0"/>
              <a:t>(</a:t>
            </a:r>
            <a:r>
              <a:rPr lang="en-GB" b="1" dirty="0"/>
              <a:t>Environment/Social Justice </a:t>
            </a:r>
            <a:r>
              <a:rPr lang="en-GB" dirty="0"/>
              <a:t>Steering Group)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EEF66-5D38-86CD-CEFF-B5CB72731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10457"/>
            <a:ext cx="10611255" cy="3456489"/>
          </a:xfrm>
        </p:spPr>
        <p:txBody>
          <a:bodyPr>
            <a:normAutofit/>
          </a:bodyPr>
          <a:lstStyle/>
          <a:p>
            <a:r>
              <a:rPr lang="en-GB" dirty="0"/>
              <a:t> Progress to date:</a:t>
            </a:r>
          </a:p>
          <a:p>
            <a:pPr lvl="1"/>
            <a:r>
              <a:rPr lang="en-GB" dirty="0"/>
              <a:t>Achieved Eco Church Bronze certificate for All Saints</a:t>
            </a:r>
          </a:p>
          <a:p>
            <a:pPr lvl="1"/>
            <a:r>
              <a:rPr lang="en-GB" dirty="0"/>
              <a:t>Identified MA rep for Cyt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û</a:t>
            </a:r>
            <a:r>
              <a:rPr lang="en-GB" dirty="0"/>
              <a:t>n social justice committee</a:t>
            </a:r>
          </a:p>
          <a:p>
            <a:r>
              <a:rPr lang="en-GB" dirty="0"/>
              <a:t>Priorities for coming year:</a:t>
            </a:r>
          </a:p>
          <a:p>
            <a:pPr lvl="1"/>
            <a:r>
              <a:rPr lang="en-GB" dirty="0"/>
              <a:t>Extend Eco Church certification</a:t>
            </a:r>
          </a:p>
          <a:p>
            <a:pPr lvl="1"/>
            <a:r>
              <a:rPr lang="en-GB" dirty="0"/>
              <a:t>Promote/support Cyt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û</a:t>
            </a:r>
            <a:r>
              <a:rPr lang="en-GB" dirty="0"/>
              <a:t>n social justice initiatives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825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130C4-1600-7DDD-7A2D-7DB2AD05D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265"/>
            <a:ext cx="5791199" cy="1401183"/>
          </a:xfrm>
        </p:spPr>
        <p:txBody>
          <a:bodyPr anchor="t">
            <a:normAutofit/>
          </a:bodyPr>
          <a:lstStyle/>
          <a:p>
            <a:r>
              <a:rPr lang="en-GB" sz="3200" dirty="0"/>
              <a:t>How can you get involved?</a:t>
            </a:r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C2D29F7-0DC1-8CA6-712F-28C01BBF5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312" y="1767370"/>
            <a:ext cx="6387774" cy="4498348"/>
          </a:xfrm>
        </p:spPr>
        <p:txBody>
          <a:bodyPr>
            <a:normAutofit/>
          </a:bodyPr>
          <a:lstStyle/>
          <a:p>
            <a:r>
              <a:rPr lang="en-GB" dirty="0"/>
              <a:t>Offer your time:</a:t>
            </a:r>
          </a:p>
          <a:p>
            <a:pPr lvl="1"/>
            <a:r>
              <a:rPr lang="en-GB" dirty="0"/>
              <a:t>to be part of a project team</a:t>
            </a:r>
          </a:p>
          <a:p>
            <a:pPr lvl="1"/>
            <a:r>
              <a:rPr lang="en-GB" dirty="0"/>
              <a:t>to an ongoing role in the Ministry Area</a:t>
            </a:r>
          </a:p>
          <a:p>
            <a:r>
              <a:rPr lang="en-GB" dirty="0"/>
              <a:t>Give financially:</a:t>
            </a:r>
          </a:p>
          <a:p>
            <a:pPr lvl="1"/>
            <a:r>
              <a:rPr lang="en-GB" dirty="0"/>
              <a:t>review your regular giving</a:t>
            </a:r>
          </a:p>
          <a:p>
            <a:pPr lvl="1"/>
            <a:r>
              <a:rPr lang="en-GB" dirty="0"/>
              <a:t>donate to the targeted fundraising for our two Major Strategic Initiatives</a:t>
            </a:r>
          </a:p>
          <a:p>
            <a:r>
              <a:rPr lang="en-GB" dirty="0"/>
              <a:t>Support the work:</a:t>
            </a:r>
          </a:p>
          <a:p>
            <a:pPr lvl="1"/>
            <a:r>
              <a:rPr lang="en-GB" dirty="0"/>
              <a:t>Through prayer</a:t>
            </a:r>
          </a:p>
          <a:p>
            <a:pPr lvl="1"/>
            <a:r>
              <a:rPr lang="en-GB" dirty="0"/>
              <a:t>Through encouragement and moral support!</a:t>
            </a: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F8BC164-E230-753F-2C7E-B4EE7BA7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8086" y="0"/>
            <a:ext cx="4803913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Questioning Someone Vs. Asking Questions">
            <a:extLst>
              <a:ext uri="{FF2B5EF4-FFF2-40B4-BE49-F238E27FC236}">
                <a16:creationId xmlns:a16="http://schemas.microsoft.com/office/drawing/2014/main" id="{120C644E-FC41-98D3-B948-DC4C3F916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3946" y="1767370"/>
            <a:ext cx="3452192" cy="263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54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65A8D-B280-F5AB-2434-23A4876F6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– how we got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467E7-0463-FD20-A673-9A326CD0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353801" cy="4351338"/>
          </a:xfrm>
        </p:spPr>
        <p:txBody>
          <a:bodyPr/>
          <a:lstStyle/>
          <a:p>
            <a:r>
              <a:rPr lang="en-GB" dirty="0"/>
              <a:t>Jan-Nov 2023: Ministry Area Council (MAC) defined </a:t>
            </a:r>
            <a:r>
              <a:rPr lang="en-GB" b="1" dirty="0"/>
              <a:t>Mission</a:t>
            </a:r>
            <a:r>
              <a:rPr lang="en-GB" dirty="0"/>
              <a:t> </a:t>
            </a:r>
            <a:r>
              <a:rPr lang="en-GB" b="1" dirty="0"/>
              <a:t>&amp; Vision </a:t>
            </a:r>
            <a:r>
              <a:rPr lang="en-GB" dirty="0"/>
              <a:t>for the MA, and </a:t>
            </a:r>
            <a:r>
              <a:rPr lang="en-GB" b="1" dirty="0"/>
              <a:t>Strategy</a:t>
            </a:r>
            <a:r>
              <a:rPr lang="en-GB" dirty="0"/>
              <a:t> to achieve our Vision</a:t>
            </a:r>
          </a:p>
          <a:p>
            <a:r>
              <a:rPr lang="en-GB" dirty="0"/>
              <a:t>January 2024: Launched Vision &amp; Strategy at United Service</a:t>
            </a:r>
          </a:p>
          <a:p>
            <a:r>
              <a:rPr lang="en-GB" dirty="0"/>
              <a:t>April 2024: Presented update to AVM, launched </a:t>
            </a:r>
            <a:r>
              <a:rPr lang="en-GB" b="1" dirty="0"/>
              <a:t>STEP survey</a:t>
            </a:r>
            <a:r>
              <a:rPr lang="en-GB" dirty="0"/>
              <a:t> (Skills, Talents, Experience, Passions)</a:t>
            </a:r>
          </a:p>
          <a:p>
            <a:r>
              <a:rPr lang="en-GB" dirty="0"/>
              <a:t>Throughout 2024:</a:t>
            </a:r>
          </a:p>
          <a:p>
            <a:pPr lvl="1"/>
            <a:r>
              <a:rPr lang="en-GB" sz="2600" dirty="0"/>
              <a:t>Made progress on our two Major Strategic Initiatives</a:t>
            </a:r>
          </a:p>
          <a:p>
            <a:pPr lvl="1"/>
            <a:r>
              <a:rPr lang="en-GB" sz="2600" dirty="0"/>
              <a:t>Established 4 steering groups to oversee different Vision areas</a:t>
            </a:r>
          </a:p>
          <a:p>
            <a:pPr lvl="1"/>
            <a:r>
              <a:rPr lang="en-GB" sz="2600" dirty="0"/>
              <a:t>Achieved some progress on strategic initiatives and quick wins </a:t>
            </a:r>
          </a:p>
        </p:txBody>
      </p:sp>
    </p:spTree>
    <p:extLst>
      <p:ext uri="{BB962C8B-B14F-4D97-AF65-F5344CB8AC3E}">
        <p14:creationId xmlns:p14="http://schemas.microsoft.com/office/powerpoint/2010/main" val="1102463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336F4-FE08-7115-B824-74950762B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589915"/>
          </a:xfrm>
        </p:spPr>
        <p:txBody>
          <a:bodyPr>
            <a:normAutofit fontScale="90000"/>
          </a:bodyPr>
          <a:lstStyle/>
          <a:p>
            <a:r>
              <a:rPr lang="en-GB" dirty="0"/>
              <a:t>Penarth Ministry Area – Vision Statement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560B7-AC24-F7FD-EDBB-ABAFD02A1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5" y="1163786"/>
            <a:ext cx="3664267" cy="1596463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/>
              <a:t>Our Mission</a:t>
            </a:r>
          </a:p>
          <a:p>
            <a:r>
              <a:rPr lang="en-GB" sz="2000" b="0" dirty="0"/>
              <a:t>We exist as a Ministry Area, as part of the Diocese of Llandaff within the Church in Wales, to:</a:t>
            </a:r>
            <a:br>
              <a:rPr lang="en-GB" sz="2000" b="0" dirty="0"/>
            </a:br>
            <a:endParaRPr lang="en-GB" sz="2000" b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CC2C00-64E4-39B6-0233-823E67820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3" y="2760250"/>
            <a:ext cx="3664269" cy="3904710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dirty="0"/>
              <a:t>Proclaim the Good News of the Kingdom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Teach, baptise and nurture new believers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Respond to human need by loving service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Transform unjust structures of society, challenge violence of every kind and pursue peace and reconciliation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dirty="0"/>
              <a:t>Strive to safeguard the integrity of creation, and sustain and renew the life of the earth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76E6C-7F57-7CCE-B2F9-B6A1EBB7E0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34558" y="1152843"/>
            <a:ext cx="7213600" cy="82391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/>
              <a:t>Our Vision</a:t>
            </a:r>
          </a:p>
          <a:p>
            <a:r>
              <a:rPr lang="en-GB" sz="2000" b="0" dirty="0"/>
              <a:t>In 5 years’ time we want our Ministry Area to be: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6CD691-5D79-2789-7FFA-41474D8DD0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34560" y="1976755"/>
            <a:ext cx="7213600" cy="4688204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361950" lvl="0" indent="-361950">
              <a:lnSpc>
                <a:spcPct val="11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Visible and known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Acting as, and seen as, one unified organisation which embraces diverse traditions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active voice in our community, interactin</a:t>
            </a: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with everyone in our catchment area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Engaging regularly with local schools and organisations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Flourishing, inclusive and outward looking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Reaching out to those outside the church environment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everyone feel welcomed, valued and included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Offering clear ‘pathways’ for all those wishing to explore &amp; develop their faith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best use of our resources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the time and talents of all our members effectively, </a:t>
            </a: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 clear succession plan for key roles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and developing our buildings and grounds for the benefit of the community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Financially viable, with mission priorities supported by generous giving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Proactive in serving our community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</a:t>
            </a:r>
            <a:r>
              <a:rPr lang="en-GB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 integrated teams of clergy and lay people </a:t>
            </a: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GB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pastoral support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Partnering with other c</a:t>
            </a: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hurches and organisations</a:t>
            </a:r>
            <a:r>
              <a:rPr lang="en-GB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address loneliness and isolation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Actively engaged in </a:t>
            </a:r>
            <a:r>
              <a:rPr lang="en-GB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projects locally and beyond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in stewardship of our environment and challenging injustice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/>
              <a:t>Environmentally responsible, with sustainability a key consideration in decision-making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/>
              <a:t>Recognised for stewardship of the environment, with all our churches achieving Eco-church status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/>
              <a:t>Raising our voice whenever we see injustice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sz="1300" dirty="0"/>
              <a:t>Actively participating in social justice initiatives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239737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C41DE-13AF-1F1D-5CB7-ED31D19ED6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Major Strategic Initiative 1:</a:t>
            </a:r>
            <a:br>
              <a:rPr lang="en-GB" dirty="0"/>
            </a:br>
            <a:r>
              <a:rPr lang="en-GB" dirty="0"/>
              <a:t>Full-time Young People’s Ministry Leader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56E32-EDE1-4FA4-7CEF-CF830C219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Role: Work across whole Ministry Area on:</a:t>
            </a:r>
          </a:p>
          <a:p>
            <a:pPr lvl="1"/>
            <a:r>
              <a:rPr lang="en-GB" dirty="0"/>
              <a:t>Building relationships with families and their children</a:t>
            </a:r>
          </a:p>
          <a:p>
            <a:pPr lvl="1"/>
            <a:r>
              <a:rPr lang="en-GB" dirty="0"/>
              <a:t>Supporting/enabling/developing existing Sunday provision</a:t>
            </a:r>
          </a:p>
          <a:p>
            <a:pPr lvl="1"/>
            <a:r>
              <a:rPr lang="en-GB" dirty="0"/>
              <a:t>Strengthening relationships with local schools</a:t>
            </a:r>
          </a:p>
          <a:p>
            <a:pPr lvl="1"/>
            <a:r>
              <a:rPr lang="en-GB" dirty="0"/>
              <a:t>New outreach initiatives for young people</a:t>
            </a:r>
          </a:p>
          <a:p>
            <a:r>
              <a:rPr lang="en-GB" dirty="0"/>
              <a:t>Estimated cost: £30,000 per year for a 3-year initial term</a:t>
            </a:r>
          </a:p>
          <a:p>
            <a:r>
              <a:rPr lang="en-GB" dirty="0"/>
              <a:t>Targeted fundraising campaign</a:t>
            </a:r>
          </a:p>
          <a:p>
            <a:pPr lvl="1"/>
            <a:r>
              <a:rPr lang="en-GB" dirty="0"/>
              <a:t>Aimed to raise 2 years of funds before starting recruitment</a:t>
            </a:r>
          </a:p>
          <a:p>
            <a:pPr lvl="1"/>
            <a:r>
              <a:rPr lang="en-GB" dirty="0"/>
              <a:t>Continue fundraising for year 3 and beyond</a:t>
            </a:r>
          </a:p>
        </p:txBody>
      </p:sp>
    </p:spTree>
    <p:extLst>
      <p:ext uri="{BB962C8B-B14F-4D97-AF65-F5344CB8AC3E}">
        <p14:creationId xmlns:p14="http://schemas.microsoft.com/office/powerpoint/2010/main" val="221424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E2660-51D6-92C2-DBD4-3DFF32822A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5B39-290A-DE33-BE33-50833FAA260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Major Strategic Initiative 1:</a:t>
            </a:r>
            <a:br>
              <a:rPr lang="en-GB" dirty="0"/>
            </a:br>
            <a:r>
              <a:rPr lang="en-GB" dirty="0"/>
              <a:t>Full-time Young People’s Ministry Leader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BE9CA-8221-056C-2C44-FF997D85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Progress to date:</a:t>
            </a:r>
          </a:p>
          <a:p>
            <a:pPr lvl="1"/>
            <a:r>
              <a:rPr lang="en-GB" dirty="0"/>
              <a:t>Full amount for 3 years has been raised through donations</a:t>
            </a:r>
          </a:p>
          <a:p>
            <a:pPr lvl="1"/>
            <a:r>
              <a:rPr lang="en-GB" dirty="0"/>
              <a:t>Job description created and advertised</a:t>
            </a:r>
          </a:p>
          <a:p>
            <a:pPr lvl="1"/>
            <a:r>
              <a:rPr lang="en-GB" dirty="0"/>
              <a:t>Initial round of recruitment did not result in appointment</a:t>
            </a:r>
          </a:p>
          <a:p>
            <a:r>
              <a:rPr lang="en-GB" dirty="0"/>
              <a:t>Next steps:</a:t>
            </a:r>
          </a:p>
          <a:p>
            <a:pPr lvl="1"/>
            <a:r>
              <a:rPr lang="en-GB" dirty="0"/>
              <a:t>Readvertise the role with view to new appointee starting Sept 2025</a:t>
            </a:r>
          </a:p>
          <a:p>
            <a:pPr lvl="1"/>
            <a:r>
              <a:rPr lang="en-GB" dirty="0"/>
              <a:t>Once role established, continue targeted fundraising to cover year 4+</a:t>
            </a:r>
          </a:p>
        </p:txBody>
      </p:sp>
    </p:spTree>
    <p:extLst>
      <p:ext uri="{BB962C8B-B14F-4D97-AF65-F5344CB8AC3E}">
        <p14:creationId xmlns:p14="http://schemas.microsoft.com/office/powerpoint/2010/main" val="4269013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C41DE-13AF-1F1D-5CB7-ED31D19ED6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Major Strategic Initiative 2:</a:t>
            </a:r>
            <a:br>
              <a:rPr lang="en-GB" dirty="0"/>
            </a:br>
            <a:r>
              <a:rPr lang="en-GB" dirty="0"/>
              <a:t>Reordering of St Augustine’s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56E32-EDE1-4FA4-7CEF-CF830C219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Use remaining Earl of Plymouth funds (restricted to St Augustine’s) to enhance facilities</a:t>
            </a:r>
          </a:p>
          <a:p>
            <a:pPr lvl="1"/>
            <a:r>
              <a:rPr lang="en-GB" dirty="0"/>
              <a:t>Seek grant funding to supplement existing sums</a:t>
            </a:r>
          </a:p>
          <a:p>
            <a:r>
              <a:rPr lang="en-GB" dirty="0"/>
              <a:t>Proposed scope:</a:t>
            </a:r>
          </a:p>
          <a:p>
            <a:pPr lvl="1"/>
            <a:r>
              <a:rPr lang="en-GB" dirty="0"/>
              <a:t>Enhanced toilet facilities</a:t>
            </a:r>
          </a:p>
          <a:p>
            <a:pPr lvl="1"/>
            <a:r>
              <a:rPr lang="en-GB" dirty="0"/>
              <a:t>Self-contained kitchen facilities</a:t>
            </a:r>
          </a:p>
          <a:p>
            <a:pPr lvl="1"/>
            <a:r>
              <a:rPr lang="en-GB" b="1" dirty="0"/>
              <a:t>Improved disabled access</a:t>
            </a:r>
          </a:p>
          <a:p>
            <a:pPr lvl="1"/>
            <a:r>
              <a:rPr lang="en-GB" dirty="0"/>
              <a:t>Reordering back of church to create more gathering space</a:t>
            </a:r>
          </a:p>
          <a:p>
            <a:pPr lvl="1"/>
            <a:r>
              <a:rPr lang="en-GB" dirty="0"/>
              <a:t>Improved general access via main doors</a:t>
            </a:r>
          </a:p>
          <a:p>
            <a:pPr lvl="1"/>
            <a:r>
              <a:rPr lang="en-GB" dirty="0"/>
              <a:t>Improved heating </a:t>
            </a:r>
            <a:r>
              <a:rPr lang="en-GB" b="1" dirty="0"/>
              <a:t>&amp; lighting</a:t>
            </a:r>
          </a:p>
          <a:p>
            <a:pPr lvl="1"/>
            <a:r>
              <a:rPr lang="en-GB" strike="sngStrike" dirty="0"/>
              <a:t>Reordering the choir vestry</a:t>
            </a:r>
          </a:p>
        </p:txBody>
      </p:sp>
    </p:spTree>
    <p:extLst>
      <p:ext uri="{BB962C8B-B14F-4D97-AF65-F5344CB8AC3E}">
        <p14:creationId xmlns:p14="http://schemas.microsoft.com/office/powerpoint/2010/main" val="156640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8AE84D-F3A6-21A3-F2D5-694077786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E9F83-760C-EAE0-B0D5-C033DAA5B57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Major Strategic Initiative 2:</a:t>
            </a:r>
            <a:br>
              <a:rPr lang="en-GB" dirty="0"/>
            </a:br>
            <a:r>
              <a:rPr lang="en-GB" dirty="0"/>
              <a:t>Reordering of St Augustine’s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4112D-2462-9220-1B62-B4F112B27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Progress to date:</a:t>
            </a:r>
          </a:p>
          <a:p>
            <a:pPr lvl="1"/>
            <a:r>
              <a:rPr lang="en-GB" dirty="0"/>
              <a:t>Reordering group formed</a:t>
            </a:r>
          </a:p>
          <a:p>
            <a:pPr lvl="1"/>
            <a:r>
              <a:rPr lang="en-GB" dirty="0"/>
              <a:t>Architects selected</a:t>
            </a:r>
          </a:p>
          <a:p>
            <a:pPr lvl="1"/>
            <a:r>
              <a:rPr lang="en-GB" dirty="0"/>
              <a:t>Legacy of £20,000 received to add to Earl of Plymouth funds</a:t>
            </a:r>
          </a:p>
          <a:p>
            <a:r>
              <a:rPr lang="en-GB" dirty="0"/>
              <a:t>Next steps:</a:t>
            </a:r>
          </a:p>
          <a:p>
            <a:pPr lvl="1"/>
            <a:r>
              <a:rPr lang="en-GB" dirty="0"/>
              <a:t>Formalise appointment of architects</a:t>
            </a:r>
          </a:p>
          <a:p>
            <a:pPr lvl="1"/>
            <a:r>
              <a:rPr lang="en-GB" dirty="0"/>
              <a:t>Present costed proposals to Diocesan Advisory Committee (DAC)</a:t>
            </a:r>
          </a:p>
          <a:p>
            <a:pPr lvl="1"/>
            <a:r>
              <a:rPr lang="en-GB" dirty="0"/>
              <a:t>Confirm scope of work</a:t>
            </a:r>
          </a:p>
          <a:p>
            <a:pPr lvl="1"/>
            <a:r>
              <a:rPr lang="en-GB" dirty="0"/>
              <a:t>Explore grant funding options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485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52882D-9CC9-BDB8-6359-5433C608A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781E-FCCA-1CA0-72E9-2691891DB9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/>
              <a:t>Visible and Known:</a:t>
            </a:r>
            <a:br>
              <a:rPr lang="en-GB" dirty="0"/>
            </a:br>
            <a:r>
              <a:rPr lang="en-GB" dirty="0"/>
              <a:t>(</a:t>
            </a:r>
            <a:r>
              <a:rPr lang="en-GB" b="1" dirty="0"/>
              <a:t>Communications</a:t>
            </a:r>
            <a:r>
              <a:rPr lang="en-GB" dirty="0"/>
              <a:t> Steering Group)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91113-C65A-CBEE-CFDF-824D3CC3E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/>
          <a:lstStyle/>
          <a:p>
            <a:r>
              <a:rPr lang="en-GB" dirty="0"/>
              <a:t> Progress to date:</a:t>
            </a:r>
          </a:p>
          <a:p>
            <a:pPr lvl="1"/>
            <a:r>
              <a:rPr lang="en-GB" dirty="0"/>
              <a:t>Populated basic MA website</a:t>
            </a:r>
          </a:p>
          <a:p>
            <a:pPr lvl="1"/>
            <a:r>
              <a:rPr lang="en-GB" dirty="0"/>
              <a:t>Established MA calendar, email addresses etc.</a:t>
            </a:r>
          </a:p>
          <a:p>
            <a:pPr lvl="1"/>
            <a:r>
              <a:rPr lang="en-GB" dirty="0"/>
              <a:t>Established MA social media accounts</a:t>
            </a:r>
          </a:p>
          <a:p>
            <a:pPr lvl="1"/>
            <a:r>
              <a:rPr lang="en-GB" dirty="0"/>
              <a:t>Made preliminary updates to displays at back of churches</a:t>
            </a:r>
          </a:p>
          <a:p>
            <a:r>
              <a:rPr lang="en-GB" dirty="0"/>
              <a:t>Priorities for coming year:</a:t>
            </a:r>
          </a:p>
          <a:p>
            <a:pPr lvl="1"/>
            <a:r>
              <a:rPr lang="en-GB" dirty="0"/>
              <a:t>Complete integration of websites/social media, retire legacy versions</a:t>
            </a:r>
          </a:p>
          <a:p>
            <a:pPr lvl="1"/>
            <a:r>
              <a:rPr lang="en-GB" dirty="0"/>
              <a:t>Develop communications strategy &amp; protocols</a:t>
            </a:r>
          </a:p>
          <a:p>
            <a:pPr lvl="1"/>
            <a:r>
              <a:rPr lang="en-GB" dirty="0"/>
              <a:t>Ensure consistent displays in all buildings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52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CDF74D-8825-C883-98AD-DBE584ED45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E0491-460E-E511-4E89-6B3FC8634E6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/>
              <a:t>Flourishing, inclusive &amp; outward looking:</a:t>
            </a:r>
            <a:br>
              <a:rPr lang="en-GB" dirty="0"/>
            </a:br>
            <a:r>
              <a:rPr lang="en-GB" dirty="0"/>
              <a:t>(</a:t>
            </a:r>
            <a:r>
              <a:rPr lang="en-GB" b="1" dirty="0"/>
              <a:t>Outreach</a:t>
            </a:r>
            <a:r>
              <a:rPr lang="en-GB" dirty="0"/>
              <a:t> Steering Group)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0222D-089F-3143-F5B6-BE52E5523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/>
          <a:lstStyle/>
          <a:p>
            <a:r>
              <a:rPr lang="en-GB" dirty="0"/>
              <a:t> Progress to date:</a:t>
            </a:r>
          </a:p>
          <a:p>
            <a:pPr lvl="1"/>
            <a:r>
              <a:rPr lang="en-GB" dirty="0"/>
              <a:t>Launched new monthly service at St Dochdwy’s (Sunday@4)</a:t>
            </a:r>
          </a:p>
          <a:p>
            <a:pPr lvl="1"/>
            <a:r>
              <a:rPr lang="en-GB" dirty="0"/>
              <a:t>Registering with Inclusive Church</a:t>
            </a:r>
          </a:p>
          <a:p>
            <a:pPr lvl="1"/>
            <a:r>
              <a:rPr lang="en-GB" dirty="0"/>
              <a:t>All Saints &amp; St Augustine’s both open at regular times</a:t>
            </a:r>
          </a:p>
          <a:p>
            <a:pPr lvl="1"/>
            <a:r>
              <a:rPr lang="en-GB" dirty="0"/>
              <a:t>Continued encouraging people to join Faith Groups</a:t>
            </a:r>
          </a:p>
          <a:p>
            <a:r>
              <a:rPr lang="en-GB" dirty="0"/>
              <a:t>Priorities for coming year:</a:t>
            </a:r>
          </a:p>
          <a:p>
            <a:pPr lvl="1"/>
            <a:r>
              <a:rPr lang="en-GB" dirty="0"/>
              <a:t>Complete 1-year trial of Sunday@4 and decide way forward</a:t>
            </a:r>
          </a:p>
          <a:p>
            <a:pPr lvl="1"/>
            <a:r>
              <a:rPr lang="en-GB" dirty="0"/>
              <a:t>Define strategy for faith-based courses; pilot one new course</a:t>
            </a:r>
          </a:p>
          <a:p>
            <a:pPr lvl="1"/>
            <a:r>
              <a:rPr lang="en-GB" dirty="0"/>
              <a:t>Arrange for remaining churches to be open at regular times</a:t>
            </a:r>
          </a:p>
          <a:p>
            <a:pPr lvl="1"/>
            <a:r>
              <a:rPr lang="en-GB" dirty="0"/>
              <a:t>Conduct accessibility audit of all buildings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90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1075</Words>
  <Application>Microsoft Office PowerPoint</Application>
  <PresentationFormat>Widescreen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Background – how we got here</vt:lpstr>
      <vt:lpstr>Penarth Ministry Area – Vision Statement</vt:lpstr>
      <vt:lpstr>Major Strategic Initiative 1: Full-time Young People’s Ministry Leader</vt:lpstr>
      <vt:lpstr>Major Strategic Initiative 1: Full-time Young People’s Ministry Leader</vt:lpstr>
      <vt:lpstr>Major Strategic Initiative 2: Reordering of St Augustine’s Church</vt:lpstr>
      <vt:lpstr>Major Strategic Initiative 2: Reordering of St Augustine’s Church</vt:lpstr>
      <vt:lpstr>Visible and Known: (Communications Steering Group)</vt:lpstr>
      <vt:lpstr>Flourishing, inclusive &amp; outward looking: (Outreach Steering Group)</vt:lpstr>
      <vt:lpstr>Making best use of all our resources: (Resource Management Steering Group)</vt:lpstr>
      <vt:lpstr>Proactive in serving our community: (Environment/Social Justice Steering Group)</vt:lpstr>
      <vt:lpstr>Active in stewardship of our environment and challenging injustice: (Environment/Social Justice Steering Group)</vt:lpstr>
      <vt:lpstr>How can you get involved?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Penarth Ministry Area</dc:title>
  <dc:creator>Mel Griffin</dc:creator>
  <cp:lastModifiedBy>Penarth Parish</cp:lastModifiedBy>
  <cp:revision>23</cp:revision>
  <dcterms:created xsi:type="dcterms:W3CDTF">2024-01-13T20:07:47Z</dcterms:created>
  <dcterms:modified xsi:type="dcterms:W3CDTF">2025-04-09T10:05:28Z</dcterms:modified>
</cp:coreProperties>
</file>