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22" r:id="rId3"/>
    <p:sldId id="257" r:id="rId4"/>
    <p:sldId id="265" r:id="rId5"/>
    <p:sldId id="258" r:id="rId6"/>
    <p:sldId id="263" r:id="rId7"/>
    <p:sldId id="264" r:id="rId8"/>
    <p:sldId id="260" r:id="rId9"/>
    <p:sldId id="261" r:id="rId10"/>
    <p:sldId id="262" r:id="rId11"/>
    <p:sldId id="266" r:id="rId12"/>
    <p:sldId id="267" r:id="rId13"/>
    <p:sldId id="268" r:id="rId14"/>
    <p:sldId id="280" r:id="rId15"/>
    <p:sldId id="303" r:id="rId16"/>
    <p:sldId id="269" r:id="rId17"/>
    <p:sldId id="270" r:id="rId18"/>
    <p:sldId id="28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2" r:id="rId28"/>
    <p:sldId id="283" r:id="rId29"/>
    <p:sldId id="284" r:id="rId30"/>
    <p:sldId id="285" r:id="rId31"/>
    <p:sldId id="286" r:id="rId32"/>
    <p:sldId id="323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7" r:id="rId43"/>
    <p:sldId id="296" r:id="rId44"/>
    <p:sldId id="298" r:id="rId45"/>
    <p:sldId id="299" r:id="rId46"/>
    <p:sldId id="300" r:id="rId47"/>
    <p:sldId id="302" r:id="rId48"/>
    <p:sldId id="301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7" r:id="rId61"/>
    <p:sldId id="315" r:id="rId62"/>
    <p:sldId id="316" r:id="rId63"/>
    <p:sldId id="318" r:id="rId64"/>
    <p:sldId id="319" r:id="rId65"/>
    <p:sldId id="320" r:id="rId66"/>
    <p:sldId id="321" r:id="rId6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urait.ru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lawbook.online/kniga-rossii-pravo-ugolovnoe/nezakonnyiy-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s://donampa.ru/images/document/2021/zborniki/pravo1920.pdf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/>
              <a:t>Оформление списка литературы к научной работе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Советы, правила, примеры</a:t>
            </a: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Области описания и элементы описания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b="1" dirty="0" smtClean="0"/>
              <a:t>Область библиографического описания </a:t>
            </a:r>
            <a:r>
              <a:rPr lang="ru-RU" sz="2400" dirty="0" smtClean="0"/>
              <a:t>–это крупная структурная единица библиографического описания, содержащая один или несколько функционально и/или содержательно однородных элементов. </a:t>
            </a:r>
          </a:p>
          <a:p>
            <a:r>
              <a:rPr lang="ru-RU" sz="2400" b="1" dirty="0" smtClean="0"/>
              <a:t>Элемент библиографического описания</a:t>
            </a:r>
            <a:r>
              <a:rPr lang="ru-RU" sz="2400" dirty="0" smtClean="0"/>
              <a:t>–минимальная структурная единица описания с конкретным видом библиографических сведений.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Области библиографического  описания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altLang="ru-RU" sz="2800" dirty="0" smtClean="0"/>
              <a:t>область заглавия и сведений об ответственности;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altLang="ru-RU" sz="2800" dirty="0" smtClean="0"/>
              <a:t>область издания;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altLang="ru-RU" sz="2800" dirty="0" smtClean="0"/>
              <a:t>специфическая область материала или вида ресурса;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altLang="ru-RU" sz="2800" dirty="0" smtClean="0"/>
              <a:t>область публикации, производства, распространения и т.д.;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altLang="ru-RU" sz="2800" dirty="0" smtClean="0"/>
              <a:t>область физической характеристики; 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altLang="ru-RU" sz="2800" dirty="0" smtClean="0"/>
              <a:t>область серии и многочастного монографического ресурса;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altLang="ru-RU" sz="2800" dirty="0" smtClean="0"/>
              <a:t>область примечания;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altLang="ru-RU" sz="2800" dirty="0" smtClean="0"/>
              <a:t>область идентификатора ресурса и условий доступности;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ru-RU" altLang="ru-RU" sz="2800" dirty="0" smtClean="0"/>
              <a:t>область вида содержания и средства доступа.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Области описания состоят из </a:t>
            </a:r>
            <a:r>
              <a:rPr lang="ru-RU" b="1" dirty="0" smtClean="0">
                <a:solidFill>
                  <a:srgbClr val="00B0F0"/>
                </a:solidFill>
              </a:rPr>
              <a:t>элементов</a:t>
            </a:r>
            <a:r>
              <a:rPr lang="ru-RU" dirty="0" smtClean="0">
                <a:solidFill>
                  <a:srgbClr val="00B0F0"/>
                </a:solidFill>
              </a:rPr>
              <a:t>, которые делятся 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обязательные, </a:t>
            </a:r>
          </a:p>
          <a:p>
            <a:r>
              <a:rPr lang="ru-RU" dirty="0" smtClean="0"/>
              <a:t>условно-обязательные и </a:t>
            </a:r>
          </a:p>
          <a:p>
            <a:r>
              <a:rPr lang="ru-RU" dirty="0" smtClean="0"/>
              <a:t>факультативные.</a:t>
            </a:r>
          </a:p>
          <a:p>
            <a:endParaRPr lang="ru-RU" dirty="0" smtClean="0"/>
          </a:p>
          <a:p>
            <a:r>
              <a:rPr lang="ru-RU" dirty="0" smtClean="0"/>
              <a:t>Для списка литературы можно использовать только обязательные элементы, и в отдельных случаях условно-обязательные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Обязательные элементы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sz="2800" dirty="0" smtClean="0"/>
              <a:t>Основное заглавие</a:t>
            </a:r>
          </a:p>
          <a:p>
            <a:pPr>
              <a:defRPr/>
            </a:pPr>
            <a:r>
              <a:rPr lang="ru-RU" sz="2800" dirty="0" smtClean="0"/>
              <a:t>Первые сведения об ответственности</a:t>
            </a:r>
          </a:p>
          <a:p>
            <a:pPr>
              <a:defRPr/>
            </a:pPr>
            <a:r>
              <a:rPr lang="ru-RU" sz="2800" dirty="0" smtClean="0"/>
              <a:t>Сведения об издании и дополнительные сведения об издании</a:t>
            </a:r>
          </a:p>
          <a:p>
            <a:pPr>
              <a:defRPr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Элементы специфической области материала или вида ресурса:</a:t>
            </a:r>
          </a:p>
          <a:p>
            <a:pPr marL="0" indent="0">
              <a:buFontTx/>
              <a:buNone/>
              <a:defRPr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сведения о масштабе (для картографических ресурсов),</a:t>
            </a:r>
          </a:p>
          <a:p>
            <a:pPr marL="0" indent="0">
              <a:buFontTx/>
              <a:buNone/>
              <a:defRPr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форма изложения нотного текста (для нотных ресурсов),</a:t>
            </a:r>
          </a:p>
          <a:p>
            <a:pPr marL="0" indent="0">
              <a:buFontTx/>
              <a:buNone/>
              <a:defRPr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сведения о нумерации (для сериальных </a:t>
            </a:r>
            <a:r>
              <a:rPr lang="ru-RU" sz="2800" dirty="0" err="1" smtClean="0">
                <a:solidFill>
                  <a:schemeClr val="bg2">
                    <a:lumMod val="50000"/>
                  </a:schemeClr>
                </a:solidFill>
              </a:rPr>
              <a:t>ресуров</a:t>
            </a: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pPr>
              <a:defRPr/>
            </a:pPr>
            <a:r>
              <a:rPr lang="ru-RU" sz="2800" dirty="0" smtClean="0"/>
              <a:t>Первое место, имя издателя и дата публикации</a:t>
            </a:r>
          </a:p>
          <a:p>
            <a:pPr>
              <a:defRPr/>
            </a:pPr>
            <a:r>
              <a:rPr lang="ru-RU" sz="2800" dirty="0" smtClean="0"/>
              <a:t>Сведения об объёме</a:t>
            </a:r>
          </a:p>
          <a:p>
            <a:pPr>
              <a:defRPr/>
            </a:pPr>
            <a:r>
              <a:rPr lang="ru-RU" sz="2800" dirty="0" smtClean="0"/>
              <a:t>Основное заглавие серии или многочастного монографического ресурса, номер выпуска серии/</a:t>
            </a:r>
            <a:r>
              <a:rPr lang="ru-RU" sz="2800" dirty="0" err="1" smtClean="0"/>
              <a:t>подсерииили</a:t>
            </a:r>
            <a:r>
              <a:rPr lang="ru-RU" sz="2800" dirty="0" smtClean="0"/>
              <a:t> многочастного монографического ресурса</a:t>
            </a:r>
          </a:p>
          <a:p>
            <a:pPr>
              <a:defRPr/>
            </a:pPr>
            <a:r>
              <a:rPr lang="ru-RU" sz="2800" dirty="0" smtClean="0"/>
              <a:t>Международные стандартные номера.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схема записи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b="1" dirty="0" smtClean="0"/>
              <a:t>АВТОР. </a:t>
            </a:r>
            <a:r>
              <a:rPr lang="ru-RU" sz="2800" b="1" dirty="0" smtClean="0">
                <a:solidFill>
                  <a:srgbClr val="0070C0"/>
                </a:solidFill>
              </a:rPr>
              <a:t>ЗАГЛАВИЕ : сведения, относящиеся к заглавию / СВЕДЕНИЯ ОБ ОТВЕТСТВЕННОСТИ (авторы) ; последующие сведения об ответственности (редакторы, переводчики, организации и пр.). </a:t>
            </a:r>
            <a:r>
              <a:rPr lang="ru-RU" sz="2800" b="1" dirty="0" smtClean="0"/>
              <a:t>– </a:t>
            </a:r>
            <a:r>
              <a:rPr lang="ru-RU" sz="2800" b="1" dirty="0" smtClean="0">
                <a:solidFill>
                  <a:srgbClr val="00B050"/>
                </a:solidFill>
              </a:rPr>
              <a:t>СВЕДЕНИЯ ОБ ИЗДАНИИ (информация о переиздании, номер издания)</a:t>
            </a:r>
            <a:r>
              <a:rPr lang="ru-RU" sz="2800" b="1" dirty="0" smtClean="0"/>
              <a:t>. –</a:t>
            </a:r>
            <a:r>
              <a:rPr lang="ru-RU" sz="2800" b="1" dirty="0" smtClean="0">
                <a:solidFill>
                  <a:srgbClr val="FF00FF"/>
                </a:solidFill>
              </a:rPr>
              <a:t>МЕСТО ИЗДАНИЯ : ИЗДАТЕЛЬСТВО, ГОД ИЗДАНИЯ. </a:t>
            </a:r>
            <a:r>
              <a:rPr lang="ru-RU" sz="2800" b="1" dirty="0" smtClean="0">
                <a:solidFill>
                  <a:srgbClr val="FF9900"/>
                </a:solidFill>
              </a:rPr>
              <a:t>– ОБЪЕМ.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808000"/>
                </a:solidFill>
              </a:rPr>
              <a:t>– Примечания.</a:t>
            </a:r>
            <a:r>
              <a:rPr lang="ru-RU" sz="2800" b="1" dirty="0" smtClean="0"/>
              <a:t> – (СЕРИЯ). –</a:t>
            </a:r>
            <a:r>
              <a:rPr lang="ru-RU" sz="2800" b="1" dirty="0" smtClean="0">
                <a:solidFill>
                  <a:srgbClr val="66FF99"/>
                </a:solidFill>
              </a:rPr>
              <a:t>ЦИФРОВОЙ ИДЕНТИФИКАТОР ОБЪЕКТА (при наличии). </a:t>
            </a:r>
            <a:r>
              <a:rPr lang="ru-RU" sz="2800" b="1" dirty="0" smtClean="0"/>
              <a:t>– </a:t>
            </a:r>
            <a:r>
              <a:rPr lang="ru-RU" sz="2800" b="1" dirty="0" smtClean="0">
                <a:solidFill>
                  <a:srgbClr val="FFFF00"/>
                </a:solidFill>
              </a:rPr>
              <a:t>Область вида содержания и средства доступа. </a:t>
            </a:r>
            <a:endParaRPr lang="ru-RU" sz="28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Знаки предписанной пунктуации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. –</a:t>
            </a:r>
            <a:r>
              <a:rPr lang="en-US" sz="3600" dirty="0" smtClean="0"/>
              <a:t> </a:t>
            </a:r>
            <a:r>
              <a:rPr lang="ru-RU" sz="3600" dirty="0" smtClean="0"/>
              <a:t>точка и тире</a:t>
            </a:r>
          </a:p>
          <a:p>
            <a:r>
              <a:rPr lang="ru-RU" sz="3600" dirty="0" smtClean="0"/>
              <a:t>. точка</a:t>
            </a:r>
          </a:p>
          <a:p>
            <a:r>
              <a:rPr lang="ru-RU" sz="3600" dirty="0" smtClean="0"/>
              <a:t>, запятая</a:t>
            </a:r>
          </a:p>
          <a:p>
            <a:r>
              <a:rPr lang="ru-RU" sz="3600" dirty="0" smtClean="0"/>
              <a:t>: двоеточие</a:t>
            </a:r>
          </a:p>
          <a:p>
            <a:r>
              <a:rPr lang="ru-RU" sz="3600" dirty="0" smtClean="0"/>
              <a:t>; точка с запятой</a:t>
            </a:r>
          </a:p>
          <a:p>
            <a:r>
              <a:rPr lang="ru-RU" sz="3600" dirty="0" smtClean="0"/>
              <a:t>/ косая черта</a:t>
            </a:r>
          </a:p>
          <a:p>
            <a:pPr>
              <a:buNone/>
            </a:pP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// две косые черты</a:t>
            </a:r>
          </a:p>
          <a:p>
            <a:r>
              <a:rPr lang="ru-RU" sz="3200" dirty="0" smtClean="0"/>
              <a:t>( ) круглые скобки</a:t>
            </a:r>
          </a:p>
          <a:p>
            <a:r>
              <a:rPr lang="ru-RU" sz="3200" dirty="0" smtClean="0"/>
              <a:t>[ ] квадратные скобки</a:t>
            </a:r>
          </a:p>
          <a:p>
            <a:r>
              <a:rPr lang="ru-RU" sz="3200" dirty="0" smtClean="0"/>
              <a:t>+ знак плюс</a:t>
            </a:r>
          </a:p>
          <a:p>
            <a:r>
              <a:rPr lang="ru-RU" sz="3200" dirty="0" smtClean="0"/>
              <a:t>= знак равенства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Пунктуация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ru-RU" sz="2800" dirty="0" smtClean="0"/>
              <a:t>Для различения предписанной и грамматической пунктуации применяют </a:t>
            </a:r>
            <a:r>
              <a:rPr lang="ru-RU" sz="2800" i="1" dirty="0" smtClean="0"/>
              <a:t>пробелы в один печатный знак до и после предписанного знака</a:t>
            </a:r>
            <a:r>
              <a:rPr lang="ru-RU" sz="2800" dirty="0" smtClean="0"/>
              <a:t>. </a:t>
            </a:r>
          </a:p>
          <a:p>
            <a:pPr>
              <a:defRPr/>
            </a:pPr>
            <a:r>
              <a:rPr lang="ru-RU" sz="2800" dirty="0" smtClean="0"/>
              <a:t>Области библиографического описания отделяют друг от друга </a:t>
            </a:r>
            <a:r>
              <a:rPr lang="ru-RU" sz="2800" i="1" dirty="0" smtClean="0"/>
              <a:t>точкой и тире</a:t>
            </a:r>
          </a:p>
          <a:p>
            <a:pPr>
              <a:defRPr/>
            </a:pPr>
            <a:r>
              <a:rPr lang="ru-RU" sz="2800" dirty="0" smtClean="0"/>
              <a:t>Вивег М. Лучшие годы - псу под хвост. Летописцы отцовской любви </a:t>
            </a:r>
            <a:r>
              <a:rPr lang="ru-RU" sz="2800" b="1" dirty="0" smtClean="0">
                <a:solidFill>
                  <a:srgbClr val="FF0000"/>
                </a:solidFill>
              </a:rPr>
              <a:t>_:_</a:t>
            </a:r>
            <a:r>
              <a:rPr lang="ru-RU" sz="2800" dirty="0" smtClean="0"/>
              <a:t> романы </a:t>
            </a:r>
            <a:r>
              <a:rPr lang="ru-RU" sz="2800" b="1" dirty="0" smtClean="0">
                <a:solidFill>
                  <a:srgbClr val="FF0000"/>
                </a:solidFill>
              </a:rPr>
              <a:t>_/_</a:t>
            </a:r>
            <a:r>
              <a:rPr lang="ru-RU" sz="2800" dirty="0" smtClean="0"/>
              <a:t> М. Вивег </a:t>
            </a:r>
            <a:r>
              <a:rPr lang="ru-RU" sz="2800" b="1" dirty="0" smtClean="0">
                <a:solidFill>
                  <a:srgbClr val="FF0000"/>
                </a:solidFill>
              </a:rPr>
              <a:t>_;_</a:t>
            </a:r>
            <a:r>
              <a:rPr lang="ru-RU" sz="2800" dirty="0" smtClean="0"/>
              <a:t> пер.  Н. Шульгина</a:t>
            </a:r>
            <a:r>
              <a:rPr lang="ru-RU" sz="2800" dirty="0" smtClean="0">
                <a:solidFill>
                  <a:srgbClr val="FF0000"/>
                </a:solidFill>
              </a:rPr>
              <a:t>. —</a:t>
            </a:r>
            <a:r>
              <a:rPr lang="ru-RU" sz="2800" dirty="0" smtClean="0"/>
              <a:t> Москва </a:t>
            </a:r>
            <a:r>
              <a:rPr lang="ru-RU" sz="2800" b="1" dirty="0" smtClean="0">
                <a:solidFill>
                  <a:srgbClr val="FF0000"/>
                </a:solidFill>
              </a:rPr>
              <a:t>_:_</a:t>
            </a:r>
            <a:r>
              <a:rPr lang="ru-RU" sz="2800" dirty="0" smtClean="0"/>
              <a:t> Иностранка 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_:_ </a:t>
            </a:r>
            <a:r>
              <a:rPr lang="ru-RU" sz="2800" dirty="0" smtClean="0"/>
              <a:t>Б.С.Г</a:t>
            </a:r>
            <a:r>
              <a:rPr lang="ru-RU" sz="2800" dirty="0" smtClean="0">
                <a:solidFill>
                  <a:srgbClr val="FF0000"/>
                </a:solidFill>
              </a:rPr>
              <a:t>. - </a:t>
            </a:r>
            <a:r>
              <a:rPr lang="ru-RU" sz="2800" dirty="0" smtClean="0"/>
              <a:t>Пресс, 2003</a:t>
            </a:r>
            <a:r>
              <a:rPr lang="ru-RU" sz="2800" dirty="0" smtClean="0">
                <a:solidFill>
                  <a:srgbClr val="FF0000"/>
                </a:solidFill>
              </a:rPr>
              <a:t>. —</a:t>
            </a:r>
            <a:r>
              <a:rPr lang="ru-RU" sz="2800" dirty="0" smtClean="0"/>
              <a:t> 446 с.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Прописные и строчные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/>
              <a:t>С прописных букв начинают первое слово каждой области, а также первое слово любых заглавий во всех областях описания.  Все остальные элементы записывают со строчной буквы.</a:t>
            </a:r>
          </a:p>
          <a:p>
            <a:r>
              <a:rPr lang="ru-RU" sz="2400" dirty="0" smtClean="0"/>
              <a:t>  </a:t>
            </a:r>
            <a:r>
              <a:rPr lang="ru-RU" sz="2400" dirty="0" smtClean="0">
                <a:solidFill>
                  <a:srgbClr val="FF0000"/>
                </a:solidFill>
              </a:rPr>
              <a:t>У</a:t>
            </a:r>
            <a:r>
              <a:rPr lang="ru-RU" sz="2400" dirty="0" smtClean="0"/>
              <a:t>роки фотографии : </a:t>
            </a:r>
            <a:r>
              <a:rPr lang="ru-RU" sz="2400" dirty="0" smtClean="0">
                <a:solidFill>
                  <a:srgbClr val="FF0000"/>
                </a:solidFill>
              </a:rPr>
              <a:t>с</a:t>
            </a:r>
            <a:r>
              <a:rPr lang="ru-RU" sz="2400" dirty="0" smtClean="0"/>
              <a:t>правочник / </a:t>
            </a:r>
            <a:r>
              <a:rPr lang="ru-RU" sz="2400" dirty="0" smtClean="0">
                <a:solidFill>
                  <a:srgbClr val="FF0000"/>
                </a:solidFill>
              </a:rPr>
              <a:t>с</a:t>
            </a:r>
            <a:r>
              <a:rPr lang="ru-RU" sz="2400" dirty="0" smtClean="0"/>
              <a:t>ост. Л. И. Воробьева </a:t>
            </a:r>
          </a:p>
          <a:p>
            <a:r>
              <a:rPr lang="ru-RU" sz="2400" dirty="0" smtClean="0"/>
              <a:t>НО: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Ж</a:t>
            </a:r>
            <a:r>
              <a:rPr lang="ru-RU" sz="2400" dirty="0" smtClean="0"/>
              <a:t>енщина в политике : </a:t>
            </a:r>
            <a:r>
              <a:rPr lang="ru-RU" sz="2400" dirty="0" smtClean="0">
                <a:solidFill>
                  <a:srgbClr val="FF0000"/>
                </a:solidFill>
              </a:rPr>
              <a:t>Г</a:t>
            </a:r>
            <a:r>
              <a:rPr lang="ru-RU" sz="2400" dirty="0" smtClean="0"/>
              <a:t>алина Старовойтова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</a:rPr>
              <a:t>Сокращать можно! 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Запись в списке литературы должна быть компактной</a:t>
            </a:r>
          </a:p>
          <a:p>
            <a:r>
              <a:rPr lang="ru-RU" dirty="0" smtClean="0"/>
              <a:t>Где можно сокращать:</a:t>
            </a:r>
            <a:br>
              <a:rPr lang="ru-RU" dirty="0" smtClean="0"/>
            </a:br>
            <a:r>
              <a:rPr lang="ru-RU" dirty="0" smtClean="0"/>
              <a:t>Сведения, относящиеся к заглавию (учеб. пособие, </a:t>
            </a:r>
            <a:r>
              <a:rPr lang="ru-RU" dirty="0" err="1" smtClean="0"/>
              <a:t>энцикл</a:t>
            </a:r>
            <a:r>
              <a:rPr lang="ru-RU" dirty="0" smtClean="0"/>
              <a:t>. сл.,  </a:t>
            </a:r>
            <a:r>
              <a:rPr lang="ru-RU" dirty="0" err="1" smtClean="0"/>
              <a:t>дис.</a:t>
            </a:r>
            <a:r>
              <a:rPr lang="ru-RU" b="1" dirty="0" err="1" smtClean="0"/>
              <a:t>_..._</a:t>
            </a:r>
            <a:r>
              <a:rPr lang="ru-RU" b="1" dirty="0" smtClean="0"/>
              <a:t> </a:t>
            </a:r>
            <a:r>
              <a:rPr lang="ru-RU" dirty="0" smtClean="0"/>
              <a:t>канд. социолог. наук ; </a:t>
            </a:r>
            <a:r>
              <a:rPr lang="ru-RU" dirty="0" err="1" smtClean="0"/>
              <a:t>автореф</a:t>
            </a:r>
            <a:r>
              <a:rPr lang="ru-RU" dirty="0" smtClean="0"/>
              <a:t>. </a:t>
            </a:r>
            <a:r>
              <a:rPr lang="ru-RU" dirty="0" err="1" smtClean="0"/>
              <a:t>дис</a:t>
            </a:r>
            <a:r>
              <a:rPr lang="ru-RU" dirty="0" smtClean="0"/>
              <a:t>. … канд. </a:t>
            </a:r>
            <a:r>
              <a:rPr lang="ru-RU" dirty="0" err="1" smtClean="0"/>
              <a:t>юрид</a:t>
            </a:r>
            <a:r>
              <a:rPr lang="ru-RU" dirty="0" smtClean="0"/>
              <a:t>. наук)</a:t>
            </a:r>
          </a:p>
          <a:p>
            <a:r>
              <a:rPr lang="ru-RU" dirty="0" smtClean="0"/>
              <a:t>Область ответственности: </a:t>
            </a:r>
            <a:r>
              <a:rPr lang="ru-RU" altLang="ru-RU" dirty="0" smtClean="0"/>
              <a:t>(АН УССР, Ин-т философии</a:t>
            </a:r>
            <a:r>
              <a:rPr lang="en-US" altLang="ru-RU" dirty="0" smtClean="0"/>
              <a:t> </a:t>
            </a:r>
            <a:r>
              <a:rPr lang="ru-RU" altLang="ru-RU" dirty="0" smtClean="0"/>
              <a:t>; отв. ред.; авт. вступ. ст. ; сост. ; пер.)</a:t>
            </a:r>
          </a:p>
          <a:p>
            <a:r>
              <a:rPr lang="ru-RU" dirty="0" smtClean="0"/>
              <a:t>Издателя, если название не является тематическим: (</a:t>
            </a:r>
            <a:r>
              <a:rPr lang="ru-RU" altLang="ru-RU" dirty="0" smtClean="0"/>
              <a:t>Изд-во Урал. ун-та, </a:t>
            </a:r>
            <a:r>
              <a:rPr lang="ru-RU" altLang="ru-RU" dirty="0" err="1" smtClean="0"/>
              <a:t>Сред.-Урал</a:t>
            </a:r>
            <a:r>
              <a:rPr lang="ru-RU" altLang="ru-RU" dirty="0" smtClean="0"/>
              <a:t>. кн. изд-во)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Область заглавия (обязательный элемент)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altLang="ru-RU" sz="3200" dirty="0" smtClean="0"/>
              <a:t>Основное заглавие – собственно заглавие ресурса, присвоенное ему автором, составителем, издателем или производителем, – приводят в том виде, в каком оно дано в предписанном источнике информации, в той же последовательности и с теми же грамматическими знаками. 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B0F0"/>
                </a:solidFill>
              </a:rPr>
              <a:t>Описание ресурсов для библиографического списка производится в соответствии с основными стандартами</a:t>
            </a:r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ГОСТ Р 7.0.100-2018. Библиографическая запись. Библиографическое описание. Общие требования и правила составления.</a:t>
            </a:r>
          </a:p>
          <a:p>
            <a:r>
              <a:rPr lang="ru-RU" dirty="0" smtClean="0"/>
              <a:t>ГОСТ 7.80-2000. Библиографическая запись. Заголовок. Общие  требования и правила составления.</a:t>
            </a:r>
          </a:p>
          <a:p>
            <a:r>
              <a:rPr lang="ru-RU" dirty="0" smtClean="0"/>
              <a:t>ГОСТ Р 7.0.12-2011. Библиографическая запись. Сокращение слов и словосочетаний на русском языке. Общие требования и правила.</a:t>
            </a:r>
          </a:p>
          <a:p>
            <a:r>
              <a:rPr lang="ru-RU" dirty="0" smtClean="0"/>
              <a:t>ГОСТ 7.11-2004. Библиографическая запись. Сокращение слов и словосочетаний на иностранных европейских языках.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dirty="0" smtClean="0">
                <a:solidFill>
                  <a:srgbClr val="0070C0"/>
                </a:solidFill>
              </a:rPr>
              <a:t>Сведения, относящиеся к заглавию (условно-обязательный элемент)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/>
              <a:t>Сведения, относящиеся к заглавию, содержат информацию, раскрывающую и поясняющую основное заглавие, в том числе другое заглавие, сведения о виде, жанре, назначении произведения, его утверждении, средствах исполнения (для музыкального произведения), указание о том, что содержание ресурса является переводом с другого языка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Слова в сведениях, относящиеся к заглавию можно сокращать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Семейное право : </a:t>
            </a:r>
            <a:r>
              <a:rPr lang="ru-RU" dirty="0" err="1" smtClean="0"/>
              <a:t>учеб.</a:t>
            </a:r>
            <a:r>
              <a:rPr lang="ru-RU" strike="sngStrike" dirty="0" err="1" smtClean="0"/>
              <a:t>ник</a:t>
            </a:r>
            <a:r>
              <a:rPr lang="ru-RU" dirty="0" smtClean="0"/>
              <a:t> для </a:t>
            </a:r>
            <a:r>
              <a:rPr lang="ru-RU" dirty="0" err="1" smtClean="0"/>
              <a:t>юрид.</a:t>
            </a:r>
            <a:r>
              <a:rPr lang="ru-RU" strike="sngStrike" dirty="0" err="1" smtClean="0"/>
              <a:t>ических</a:t>
            </a:r>
            <a:r>
              <a:rPr lang="ru-RU" dirty="0" smtClean="0"/>
              <a:t> вузов</a:t>
            </a:r>
          </a:p>
          <a:p>
            <a:pPr>
              <a:buNone/>
            </a:pPr>
            <a:r>
              <a:rPr lang="ru-RU" dirty="0" smtClean="0"/>
              <a:t>Криминалистика : учебник</a:t>
            </a:r>
          </a:p>
          <a:p>
            <a:pPr>
              <a:buNone/>
            </a:pPr>
            <a:r>
              <a:rPr lang="ru-RU" dirty="0" smtClean="0"/>
              <a:t>Земельное право России : учебник </a:t>
            </a:r>
            <a:r>
              <a:rPr lang="ru-RU" strike="sngStrike" dirty="0" smtClean="0"/>
              <a:t>для студентов юридических вузов всех специализаций и всех направлений подготовки</a:t>
            </a:r>
          </a:p>
          <a:p>
            <a:pPr>
              <a:buNone/>
            </a:pPr>
            <a:r>
              <a:rPr lang="ru-RU" dirty="0" smtClean="0"/>
              <a:t>Постановление приговора : учеб. пособие </a:t>
            </a:r>
            <a:r>
              <a:rPr lang="ru-RU" strike="sngStrike" dirty="0" smtClean="0"/>
              <a:t>: для студентов (магистров), аспирантов, преподавателей юридических факультетов</a:t>
            </a:r>
          </a:p>
          <a:p>
            <a:r>
              <a:rPr lang="ru-RU" dirty="0" smtClean="0"/>
              <a:t>Об информации, информационных технологиях и о защите информации : </a:t>
            </a:r>
            <a:r>
              <a:rPr lang="ru-RU" dirty="0" err="1" smtClean="0">
                <a:solidFill>
                  <a:srgbClr val="FF0000"/>
                </a:solidFill>
              </a:rPr>
              <a:t>Ф</a:t>
            </a:r>
            <a:r>
              <a:rPr lang="ru-RU" dirty="0" err="1" smtClean="0"/>
              <a:t>едер</a:t>
            </a:r>
            <a:r>
              <a:rPr lang="ru-RU" dirty="0" smtClean="0"/>
              <a:t>. закон от 27 июля 2006 г. № 149-ФЗ</a:t>
            </a:r>
            <a:endParaRPr lang="ru-RU" strike="sngStrike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Слова в сведениях, относящиеся к заглавию можно сокращать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Обеспечение трудовой мобильности средствами трудового права : </a:t>
            </a:r>
            <a:r>
              <a:rPr lang="ru-RU" sz="2800" dirty="0" err="1" smtClean="0"/>
              <a:t>дис</a:t>
            </a:r>
            <a:r>
              <a:rPr lang="ru-RU" sz="2800" dirty="0" smtClean="0"/>
              <a:t>. ... канд. </a:t>
            </a:r>
            <a:r>
              <a:rPr lang="ru-RU" sz="2800" dirty="0" err="1" smtClean="0"/>
              <a:t>юрид</a:t>
            </a:r>
            <a:r>
              <a:rPr lang="ru-RU" sz="2800" dirty="0" smtClean="0"/>
              <a:t>. наук</a:t>
            </a:r>
          </a:p>
          <a:p>
            <a:r>
              <a:rPr lang="ru-RU" sz="2800" dirty="0" smtClean="0"/>
              <a:t>Обеспечение трудовой мобильности средствами трудового права : </a:t>
            </a:r>
            <a:r>
              <a:rPr lang="ru-RU" sz="2800" dirty="0" err="1" smtClean="0"/>
              <a:t>автореф</a:t>
            </a:r>
            <a:r>
              <a:rPr lang="ru-RU" sz="2800" dirty="0" smtClean="0"/>
              <a:t>. </a:t>
            </a:r>
            <a:r>
              <a:rPr lang="ru-RU" sz="2800" dirty="0" err="1" smtClean="0"/>
              <a:t>дис</a:t>
            </a:r>
            <a:r>
              <a:rPr lang="ru-RU" sz="2800" dirty="0" smtClean="0"/>
              <a:t>. ... канд. </a:t>
            </a:r>
            <a:r>
              <a:rPr lang="ru-RU" sz="2800" dirty="0" err="1" smtClean="0"/>
              <a:t>юрид</a:t>
            </a:r>
            <a:r>
              <a:rPr lang="ru-RU" sz="2800" dirty="0" smtClean="0"/>
              <a:t>. наук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Сведения об ответственности (обязательный элемент)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2800" dirty="0" smtClean="0"/>
          </a:p>
          <a:p>
            <a:pPr>
              <a:lnSpc>
                <a:spcPct val="80000"/>
              </a:lnSpc>
            </a:pPr>
            <a:r>
              <a:rPr lang="ru-RU" altLang="ru-RU" sz="2800" dirty="0" smtClean="0"/>
              <a:t>В сведениях об ответственности указывают: </a:t>
            </a:r>
            <a:br>
              <a:rPr lang="ru-RU" altLang="ru-RU" sz="2800" dirty="0" smtClean="0"/>
            </a:br>
            <a:r>
              <a:rPr lang="ru-RU" altLang="ru-RU" sz="2800" dirty="0" smtClean="0">
                <a:solidFill>
                  <a:srgbClr val="FF0000"/>
                </a:solidFill>
              </a:rPr>
              <a:t>а) имена одного, двух, трех или четырех авторов; </a:t>
            </a:r>
          </a:p>
          <a:p>
            <a:pPr>
              <a:lnSpc>
                <a:spcPct val="80000"/>
              </a:lnSpc>
            </a:pPr>
            <a:r>
              <a:rPr lang="ru-RU" altLang="ru-RU" sz="2800" dirty="0" smtClean="0">
                <a:solidFill>
                  <a:srgbClr val="FF0000"/>
                </a:solidFill>
              </a:rPr>
              <a:t>б)</a:t>
            </a:r>
            <a:r>
              <a:rPr lang="ru-RU" altLang="ru-RU" sz="2800" dirty="0" smtClean="0"/>
              <a:t>При наличии информации о пяти и более авторах приводят имена первых трех и в квадратных скобках сокращение «[и др.]».</a:t>
            </a:r>
          </a:p>
          <a:p>
            <a:r>
              <a:rPr lang="ru-RU" dirty="0" smtClean="0"/>
              <a:t>Элементу предшествует знак предписанной пунктуации </a:t>
            </a:r>
            <a:r>
              <a:rPr lang="ru-RU" dirty="0" smtClean="0">
                <a:solidFill>
                  <a:srgbClr val="FF0000"/>
                </a:solidFill>
              </a:rPr>
              <a:t>/ (косая черта)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Книга одного автора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Козаченко</a:t>
            </a:r>
            <a:r>
              <a:rPr lang="ru-RU" sz="3600" dirty="0" smtClean="0">
                <a:solidFill>
                  <a:srgbClr val="FF0000"/>
                </a:solidFill>
              </a:rPr>
              <a:t> И.Я. </a:t>
            </a:r>
            <a:r>
              <a:rPr lang="ru-RU" sz="3600" dirty="0" smtClean="0"/>
              <a:t>Энциклопедический словарь уголовно-правовых моделей (Криминальное соло буквы </a:t>
            </a:r>
            <a:r>
              <a:rPr lang="ru-RU" sz="3600" b="1" dirty="0" smtClean="0"/>
              <a:t>«В») </a:t>
            </a:r>
            <a:r>
              <a:rPr lang="ru-RU" sz="3600" b="1" dirty="0" smtClean="0">
                <a:solidFill>
                  <a:srgbClr val="FF0000"/>
                </a:solidFill>
              </a:rPr>
              <a:t>/ И.Я. </a:t>
            </a:r>
            <a:r>
              <a:rPr lang="ru-RU" sz="3600" b="1" dirty="0" err="1" smtClean="0">
                <a:solidFill>
                  <a:srgbClr val="FF0000"/>
                </a:solidFill>
              </a:rPr>
              <a:t>Козаченко</a:t>
            </a:r>
            <a:r>
              <a:rPr lang="ru-RU" sz="3600" b="1" dirty="0" smtClean="0"/>
              <a:t> ; Урал. </a:t>
            </a:r>
            <a:r>
              <a:rPr lang="ru-RU" sz="3600" dirty="0" err="1" smtClean="0"/>
              <a:t>гос</a:t>
            </a:r>
            <a:r>
              <a:rPr lang="ru-RU" sz="3600" dirty="0" smtClean="0"/>
              <a:t>. </a:t>
            </a:r>
            <a:r>
              <a:rPr lang="ru-RU" sz="3600" dirty="0" err="1" smtClean="0"/>
              <a:t>юрид</a:t>
            </a:r>
            <a:r>
              <a:rPr lang="ru-RU" sz="3600" dirty="0" smtClean="0"/>
              <a:t>. ун-т. – Екатеринбург : </a:t>
            </a:r>
            <a:r>
              <a:rPr lang="ru-RU" sz="3600" dirty="0" err="1" smtClean="0"/>
              <a:t>УрГЮУ</a:t>
            </a:r>
            <a:r>
              <a:rPr lang="ru-RU" sz="3600" dirty="0" smtClean="0"/>
              <a:t>, 2019. – 153, [1] с.</a:t>
            </a:r>
            <a:endParaRPr lang="ru-RU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Книга двух, трех  авторов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Попов Л.Л. </a:t>
            </a:r>
            <a:r>
              <a:rPr lang="ru-RU" dirty="0" smtClean="0"/>
              <a:t>Административное право Российской Федерации : учебник </a:t>
            </a:r>
            <a:r>
              <a:rPr lang="ru-RU" dirty="0" smtClean="0">
                <a:solidFill>
                  <a:srgbClr val="FF0000"/>
                </a:solidFill>
              </a:rPr>
              <a:t>/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Л.Л. Попов, Ю.И. </a:t>
            </a:r>
            <a:r>
              <a:rPr lang="ru-RU" dirty="0" err="1" smtClean="0">
                <a:solidFill>
                  <a:srgbClr val="FF0000"/>
                </a:solidFill>
              </a:rPr>
              <a:t>Мигачев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; отв. ред. Л.Л. Попов ; Моск. </a:t>
            </a:r>
            <a:r>
              <a:rPr lang="ru-RU" dirty="0" err="1" smtClean="0"/>
              <a:t>гос</a:t>
            </a:r>
            <a:r>
              <a:rPr lang="ru-RU" dirty="0" smtClean="0"/>
              <a:t>. </a:t>
            </a:r>
            <a:r>
              <a:rPr lang="ru-RU" dirty="0" err="1" smtClean="0"/>
              <a:t>юрид</a:t>
            </a:r>
            <a:r>
              <a:rPr lang="ru-RU" dirty="0" smtClean="0"/>
              <a:t>. ун-т. – 2-е изд., перераб. и доп. – Москва : Проспект, 2020. – 542 с.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Решетникова И.В. </a:t>
            </a:r>
            <a:r>
              <a:rPr lang="ru-RU" dirty="0" smtClean="0"/>
              <a:t>Справочник по доказыванию в административном судопроизводстве </a:t>
            </a:r>
            <a:r>
              <a:rPr lang="ru-RU" dirty="0" smtClean="0">
                <a:solidFill>
                  <a:srgbClr val="FF0000"/>
                </a:solidFill>
              </a:rPr>
              <a:t>/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И.В. Решетникова, М.А. Куликова, Е.А. </a:t>
            </a:r>
            <a:r>
              <a:rPr lang="ru-RU" dirty="0" err="1" smtClean="0">
                <a:solidFill>
                  <a:srgbClr val="FF0000"/>
                </a:solidFill>
              </a:rPr>
              <a:t>Царегородцева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smtClean="0"/>
              <a:t>– Москва : НОРМА : ИНФРА-М, 2019. – 127 с.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Книга четырех, пяти и больше авторов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Муниципальное право Российской Федерации : учеб. пособие / </a:t>
            </a:r>
            <a:r>
              <a:rPr lang="ru-RU" dirty="0" smtClean="0">
                <a:solidFill>
                  <a:srgbClr val="FF0000"/>
                </a:solidFill>
              </a:rPr>
              <a:t>И.А. Алексеев, Б.Б. </a:t>
            </a:r>
            <a:r>
              <a:rPr lang="ru-RU" dirty="0" err="1" smtClean="0">
                <a:solidFill>
                  <a:srgbClr val="FF0000"/>
                </a:solidFill>
              </a:rPr>
              <a:t>Адамоков</a:t>
            </a:r>
            <a:r>
              <a:rPr lang="ru-RU" dirty="0" smtClean="0">
                <a:solidFill>
                  <a:srgbClr val="FF0000"/>
                </a:solidFill>
              </a:rPr>
              <a:t>, Д.С. Белявский, М.С. Трофимов </a:t>
            </a:r>
            <a:r>
              <a:rPr lang="ru-RU" dirty="0" smtClean="0"/>
              <a:t>; Моск. </a:t>
            </a:r>
            <a:r>
              <a:rPr lang="ru-RU" dirty="0" err="1" smtClean="0"/>
              <a:t>гос</a:t>
            </a:r>
            <a:r>
              <a:rPr lang="ru-RU" dirty="0" smtClean="0"/>
              <a:t>. </a:t>
            </a:r>
            <a:r>
              <a:rPr lang="ru-RU" dirty="0" err="1" smtClean="0"/>
              <a:t>юрид</a:t>
            </a:r>
            <a:r>
              <a:rPr lang="ru-RU" dirty="0" smtClean="0"/>
              <a:t>. акад. им. О.Е. </a:t>
            </a:r>
            <a:r>
              <a:rPr lang="ru-RU" dirty="0" err="1" smtClean="0"/>
              <a:t>Кутафина</a:t>
            </a:r>
            <a:r>
              <a:rPr lang="ru-RU" dirty="0" smtClean="0"/>
              <a:t>. – 3-е изд., перераб. и доп. – Москва : ИНФРА-М, 2019. – 254 с.</a:t>
            </a:r>
          </a:p>
          <a:p>
            <a:r>
              <a:rPr lang="ru-RU" dirty="0" smtClean="0"/>
              <a:t>Правоохранительные органы Российской Федерации : учеб. для </a:t>
            </a:r>
            <a:r>
              <a:rPr lang="ru-RU" dirty="0" err="1" smtClean="0"/>
              <a:t>бакалавриата</a:t>
            </a:r>
            <a:r>
              <a:rPr lang="ru-RU" dirty="0" smtClean="0"/>
              <a:t> и </a:t>
            </a:r>
            <a:r>
              <a:rPr lang="ru-RU" dirty="0" err="1" smtClean="0"/>
              <a:t>специалитета</a:t>
            </a:r>
            <a:r>
              <a:rPr lang="ru-RU" dirty="0" smtClean="0"/>
              <a:t> / </a:t>
            </a:r>
            <a:r>
              <a:rPr lang="ru-RU" dirty="0" smtClean="0">
                <a:solidFill>
                  <a:srgbClr val="FF0000"/>
                </a:solidFill>
              </a:rPr>
              <a:t>В.А. </a:t>
            </a:r>
            <a:r>
              <a:rPr lang="ru-RU" dirty="0" err="1" smtClean="0">
                <a:solidFill>
                  <a:srgbClr val="FF0000"/>
                </a:solidFill>
              </a:rPr>
              <a:t>Байдуков</a:t>
            </a:r>
            <a:r>
              <a:rPr lang="ru-RU" dirty="0" smtClean="0">
                <a:solidFill>
                  <a:srgbClr val="FF0000"/>
                </a:solidFill>
              </a:rPr>
              <a:t>, В.М. </a:t>
            </a:r>
            <a:r>
              <a:rPr lang="ru-RU" dirty="0" err="1" smtClean="0">
                <a:solidFill>
                  <a:srgbClr val="FF0000"/>
                </a:solidFill>
              </a:rPr>
              <a:t>Бозров</a:t>
            </a:r>
            <a:r>
              <a:rPr lang="ru-RU" dirty="0" smtClean="0">
                <a:solidFill>
                  <a:srgbClr val="FF0000"/>
                </a:solidFill>
              </a:rPr>
              <a:t>, В.А. Бублик [и др.] </a:t>
            </a:r>
            <a:r>
              <a:rPr lang="ru-RU" dirty="0" smtClean="0"/>
              <a:t>; под ред. В.М. </a:t>
            </a:r>
            <a:r>
              <a:rPr lang="ru-RU" dirty="0" err="1" smtClean="0"/>
              <a:t>Бозрова</a:t>
            </a:r>
            <a:r>
              <a:rPr lang="ru-RU" dirty="0" smtClean="0"/>
              <a:t> ; Урал. </a:t>
            </a:r>
            <a:r>
              <a:rPr lang="ru-RU" dirty="0" err="1" smtClean="0"/>
              <a:t>гос</a:t>
            </a:r>
            <a:r>
              <a:rPr lang="ru-RU" dirty="0" smtClean="0"/>
              <a:t>. </a:t>
            </a:r>
            <a:r>
              <a:rPr lang="ru-RU" dirty="0" err="1" smtClean="0"/>
              <a:t>юрид</a:t>
            </a:r>
            <a:r>
              <a:rPr lang="ru-RU" dirty="0" smtClean="0"/>
              <a:t>. ун-т. – 3-е изд., перераб. и доп. – Москва : </a:t>
            </a:r>
            <a:r>
              <a:rPr lang="ru-RU" dirty="0" err="1" smtClean="0"/>
              <a:t>Юрайт</a:t>
            </a:r>
            <a:r>
              <a:rPr lang="ru-RU" dirty="0" smtClean="0"/>
              <a:t>, 2019. – 424 с.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Последующие сведения об ответственности приводим: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sz="2400" dirty="0" smtClean="0"/>
              <a:t>б) наименование одной или двух организаций;</a:t>
            </a:r>
          </a:p>
          <a:p>
            <a:r>
              <a:rPr lang="ru-RU" altLang="ru-RU" sz="2400" dirty="0" smtClean="0"/>
              <a:t>При подсчете за единицу принимают организацию со всеми ее структурными подразделениями, а также вышестоящей организацией.</a:t>
            </a:r>
          </a:p>
          <a:p>
            <a:r>
              <a:rPr lang="ru-RU" altLang="ru-RU" sz="2400" dirty="0" smtClean="0"/>
              <a:t>При наличии информации о трех и более организациях приводят наименование первой и в квадратных скобках сокращение  «[и др.]». </a:t>
            </a:r>
          </a:p>
          <a:p>
            <a:r>
              <a:rPr lang="ru-RU" dirty="0" smtClean="0"/>
              <a:t>Наименование возглавляющей организации и ее подразделения отделяют друг от друга знаком «запятая»(п. 5.2.6.6).</a:t>
            </a:r>
          </a:p>
          <a:p>
            <a:r>
              <a:rPr lang="ru-RU" dirty="0" smtClean="0"/>
              <a:t>/ </a:t>
            </a:r>
            <a:r>
              <a:rPr lang="ru-RU" dirty="0" err="1" smtClean="0"/>
              <a:t>Мин-во</a:t>
            </a:r>
            <a:r>
              <a:rPr lang="ru-RU" dirty="0" smtClean="0"/>
              <a:t> науки и высш. образования РФ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</a:t>
            </a:r>
            <a:r>
              <a:rPr lang="ru-RU" dirty="0" err="1" smtClean="0"/>
              <a:t>Новосиб</a:t>
            </a:r>
            <a:r>
              <a:rPr lang="ru-RU" dirty="0" smtClean="0"/>
              <a:t>. </a:t>
            </a:r>
            <a:r>
              <a:rPr lang="ru-RU" dirty="0" err="1" smtClean="0"/>
              <a:t>гос</a:t>
            </a:r>
            <a:r>
              <a:rPr lang="ru-RU" dirty="0" smtClean="0"/>
              <a:t>. ун-т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В списке делаем так: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 dirty="0" smtClean="0"/>
              <a:t>Порядок приведения сведений об ответственности: </a:t>
            </a:r>
            <a:br>
              <a:rPr lang="ru-RU" altLang="ru-RU" sz="2800" dirty="0" smtClean="0"/>
            </a:br>
            <a:r>
              <a:rPr lang="ru-RU" altLang="ru-RU" sz="2800" dirty="0" smtClean="0"/>
              <a:t>имена авторов </a:t>
            </a:r>
            <a:r>
              <a:rPr lang="ru-RU" altLang="ru-RU" sz="2800" dirty="0" smtClean="0">
                <a:solidFill>
                  <a:srgbClr val="FF0000"/>
                </a:solidFill>
              </a:rPr>
              <a:t>;</a:t>
            </a:r>
            <a:r>
              <a:rPr lang="ru-RU" altLang="ru-RU" sz="2800" dirty="0" smtClean="0"/>
              <a:t> имена других лиц </a:t>
            </a:r>
            <a:r>
              <a:rPr lang="ru-RU" altLang="ru-RU" sz="2800" dirty="0" smtClean="0">
                <a:solidFill>
                  <a:srgbClr val="FF0000"/>
                </a:solidFill>
              </a:rPr>
              <a:t>;</a:t>
            </a:r>
            <a:r>
              <a:rPr lang="ru-RU" altLang="ru-RU" sz="2800" dirty="0" smtClean="0"/>
              <a:t> названия организаций. </a:t>
            </a:r>
            <a:r>
              <a:rPr lang="en-US" altLang="ru-RU" sz="2800" dirty="0" smtClean="0"/>
              <a:t/>
            </a:r>
            <a:br>
              <a:rPr lang="en-US" altLang="ru-RU" sz="2800" dirty="0" smtClean="0"/>
            </a:br>
            <a:r>
              <a:rPr lang="ru-RU" altLang="ru-RU" sz="2800" dirty="0" smtClean="0"/>
              <a:t>При описании ресурса, у которого нет авторов, сначала приводятся названия организаций, затем имена других лиц (переводчиков, составителей, редакторов и т.д.). </a:t>
            </a:r>
            <a:endParaRPr lang="ru-RU" altLang="ru-RU" sz="2400" dirty="0" smtClean="0"/>
          </a:p>
          <a:p>
            <a:pPr>
              <a:lnSpc>
                <a:spcPct val="90000"/>
              </a:lnSpc>
            </a:pPr>
            <a:r>
              <a:rPr lang="ru-RU" altLang="ru-RU" sz="2800" dirty="0" smtClean="0"/>
              <a:t>Не указываем регалии (профессорские звания, сведения о награждении лиц и коллективов и т.д.), правовой статус организаций, </a:t>
            </a:r>
            <a:r>
              <a:rPr lang="ru-RU" altLang="ru-RU" sz="2800" b="1" dirty="0" smtClean="0"/>
              <a:t>названия министерств</a:t>
            </a:r>
            <a:r>
              <a:rPr lang="ru-RU" altLang="ru-RU" sz="2800" dirty="0" smtClean="0"/>
              <a:t>, если есть подчиненный коллектив.</a:t>
            </a:r>
            <a:r>
              <a:rPr lang="ru-RU" altLang="ru-RU" sz="24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 smtClean="0">
                <a:solidFill>
                  <a:srgbClr val="0070C0"/>
                </a:solidFill>
              </a:rPr>
              <a:t>Сведения об издании. Дополнительные сведения об издании</a:t>
            </a:r>
            <a:r>
              <a:rPr lang="ru-RU" altLang="ru-RU" b="1" dirty="0" smtClean="0">
                <a:solidFill>
                  <a:srgbClr val="0070C0"/>
                </a:solidFill>
              </a:rPr>
              <a:t> </a:t>
            </a:r>
            <a:r>
              <a:rPr lang="ru-RU" altLang="ru-RU" dirty="0" smtClean="0">
                <a:solidFill>
                  <a:srgbClr val="0070C0"/>
                </a:solidFill>
              </a:rPr>
              <a:t>(обязательный элемент)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altLang="ru-RU" sz="2400" dirty="0" smtClean="0"/>
              <a:t>Сведения об издании содержат информацию о переизданиях, перепечатках, особых формах воспроизведения издания. Они обычно содержат слова или цифры, обозначающие порядковый номер издания, слово «издание», заменяющие его слова «версия», «вариант», «выпуск», «редакция», «репринт» и т. п. или их эквиваленты на других языках, а также иные термины, отличающие его от предыдущих изданий. </a:t>
            </a:r>
          </a:p>
          <a:p>
            <a:r>
              <a:rPr lang="ru-RU" altLang="ru-RU" sz="2400" dirty="0" smtClean="0"/>
              <a:t>Сведения приводят в описании, если в предписанном источнике информации имеются отдельно сформулированные дополнительные сведения об особенностях данного переиздания. Их записывают после предыдущих сведений области издания и отделяют знаком «запятая».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 оформление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 smtClean="0"/>
              <a:t>Нет стандарта, регламентирующего правила оформления и группировки</a:t>
            </a:r>
            <a:r>
              <a:rPr lang="en-US" altLang="ru-RU" sz="2800" dirty="0" smtClean="0"/>
              <a:t> </a:t>
            </a:r>
            <a:r>
              <a:rPr lang="ru-RU" altLang="ru-RU" sz="2800" dirty="0" smtClean="0"/>
              <a:t>для списка литературы. Как правило, способ группировки определяется содержанием работы.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/>
              <a:t> Наибольшее распространение в диссертациях и учебных работах получил 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алфавитный способ</a:t>
            </a:r>
            <a:r>
              <a:rPr lang="ru-RU" altLang="ru-RU" sz="2800" dirty="0" smtClean="0"/>
              <a:t>, при котором все виды документов (книги, статьи, диссертации, электронные ресурсы и т.п.) располагаются в алфавитном порядке с единой нумерацией. 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Вначале включаются материалы на русском языке, затем - на иностранных</a:t>
            </a:r>
            <a:r>
              <a:rPr lang="ru-RU" altLang="ru-RU" sz="2800" dirty="0" smtClean="0"/>
              <a:t>. Нормативные документы следует выделить в отдельную группу в начале списка. Во всех случаях нумерация списка должна быть 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единой</a:t>
            </a:r>
            <a:r>
              <a:rPr lang="ru-RU" altLang="ru-RU" sz="2800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sz="2800" b="1" i="1" dirty="0" smtClean="0"/>
              <a:t>. – 2-е изд. </a:t>
            </a:r>
          </a:p>
          <a:p>
            <a:r>
              <a:rPr lang="ru-RU" altLang="ru-RU" sz="2800" b="1" i="1" dirty="0" smtClean="0"/>
              <a:t>. – Изд. 6-е, испр. и доп.</a:t>
            </a:r>
            <a:r>
              <a:rPr lang="ru-RU" altLang="ru-RU" sz="2800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800" b="1" i="1" dirty="0" smtClean="0"/>
              <a:t>. –  Факс. изд. </a:t>
            </a:r>
            <a:endParaRPr lang="ru-RU" altLang="ru-RU" sz="2800" dirty="0" smtClean="0"/>
          </a:p>
          <a:p>
            <a:pPr>
              <a:lnSpc>
                <a:spcPct val="90000"/>
              </a:lnSpc>
              <a:buNone/>
            </a:pPr>
            <a:r>
              <a:rPr lang="ru-RU" altLang="ru-RU" sz="2800" b="1" i="1" dirty="0" smtClean="0"/>
              <a:t>. –  Новая версия </a:t>
            </a:r>
            <a:endParaRPr lang="ru-RU" altLang="ru-RU" sz="2800" dirty="0" smtClean="0"/>
          </a:p>
          <a:p>
            <a:endParaRPr lang="ru-RU" alt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 smtClean="0">
                <a:solidFill>
                  <a:srgbClr val="0070C0"/>
                </a:solidFill>
              </a:rPr>
              <a:t>5.5 Область публикации, производства, распространения и т. д.</a:t>
            </a:r>
            <a:r>
              <a:rPr lang="ru-RU" altLang="ru-RU" sz="4000" dirty="0" smtClean="0">
                <a:solidFill>
                  <a:srgbClr val="0070C0"/>
                </a:solidFill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dirty="0" smtClean="0"/>
              <a:t>Область публикации, производства, распространения и т. д. содержит сведения о месте публикации, изготовления и распространения объекта описания, сведения о его издателе, производителе, распространителе, а также сведения о времени публикации, изготовления и распространения ресурса. </a:t>
            </a:r>
          </a:p>
          <a:p>
            <a:pPr>
              <a:buNone/>
            </a:pPr>
            <a:r>
              <a:rPr lang="ru-RU" altLang="ru-RU" b="1" i="1" dirty="0" smtClean="0"/>
              <a:t>. – Саратов</a:t>
            </a:r>
          </a:p>
          <a:p>
            <a:pPr>
              <a:buNone/>
            </a:pPr>
            <a:r>
              <a:rPr lang="ru-RU" altLang="ru-RU" b="1" i="1" dirty="0" smtClean="0"/>
              <a:t> . –  Москва</a:t>
            </a:r>
            <a:r>
              <a:rPr lang="ru-RU" altLang="ru-RU" dirty="0" smtClean="0"/>
              <a:t> </a:t>
            </a:r>
          </a:p>
          <a:p>
            <a:pPr>
              <a:buNone/>
            </a:pPr>
            <a:r>
              <a:rPr lang="ru-RU" altLang="ru-RU" b="1" dirty="0" smtClean="0"/>
              <a:t>. – Санкт-Петербург</a:t>
            </a:r>
          </a:p>
          <a:p>
            <a:pPr>
              <a:buNone/>
            </a:pPr>
            <a:r>
              <a:rPr lang="ru-RU" altLang="ru-RU" b="1" dirty="0" smtClean="0"/>
              <a:t>. – Екатеринбург</a:t>
            </a:r>
          </a:p>
          <a:p>
            <a:pPr>
              <a:buNone/>
            </a:pPr>
            <a:r>
              <a:rPr lang="ru-RU" altLang="ru-RU" b="1" dirty="0" smtClean="0"/>
              <a:t>. – Ростов-на-Дону</a:t>
            </a:r>
          </a:p>
          <a:p>
            <a:pPr>
              <a:buNone/>
            </a:pPr>
            <a:endParaRPr lang="ru-RU" alt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Место публикации: не сокращать!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М. - Москва</a:t>
            </a:r>
          </a:p>
          <a:p>
            <a:r>
              <a:rPr lang="ru-RU" dirty="0" smtClean="0"/>
              <a:t>Л. - Ленинград</a:t>
            </a:r>
          </a:p>
          <a:p>
            <a:r>
              <a:rPr lang="ru-RU" dirty="0" smtClean="0"/>
              <a:t>СПб. – Санкт-Петербург</a:t>
            </a:r>
          </a:p>
          <a:p>
            <a:r>
              <a:rPr lang="ru-RU" dirty="0" smtClean="0"/>
              <a:t>Ростов </a:t>
            </a:r>
            <a:r>
              <a:rPr lang="ru-RU" dirty="0" err="1" smtClean="0"/>
              <a:t>н</a:t>
            </a:r>
            <a:r>
              <a:rPr lang="ru-RU" dirty="0" smtClean="0"/>
              <a:t>/Д – Ростов-на-Дону</a:t>
            </a:r>
          </a:p>
          <a:p>
            <a:endParaRPr lang="ru-RU" dirty="0" smtClean="0"/>
          </a:p>
          <a:p>
            <a:r>
              <a:rPr lang="ru-RU" dirty="0" err="1" smtClean="0"/>
              <a:t>Грудцына</a:t>
            </a:r>
            <a:r>
              <a:rPr lang="ru-RU" dirty="0" smtClean="0"/>
              <a:t> Л. Ю. Семейное право : вопросы и ответы / Л. Ю. </a:t>
            </a:r>
            <a:r>
              <a:rPr lang="ru-RU" dirty="0" err="1" smtClean="0"/>
              <a:t>Грудцына</a:t>
            </a:r>
            <a:r>
              <a:rPr lang="ru-RU" dirty="0" smtClean="0"/>
              <a:t> ; Адвокат. палата г. Москвы. - </a:t>
            </a:r>
            <a:r>
              <a:rPr lang="ru-RU" dirty="0" smtClean="0">
                <a:solidFill>
                  <a:srgbClr val="FF0000"/>
                </a:solidFill>
              </a:rPr>
              <a:t>М.</a:t>
            </a:r>
            <a:r>
              <a:rPr lang="ru-RU" dirty="0" smtClean="0"/>
              <a:t> : </a:t>
            </a:r>
            <a:r>
              <a:rPr lang="ru-RU" dirty="0" err="1" smtClean="0"/>
              <a:t>ЛексЭст</a:t>
            </a:r>
            <a:r>
              <a:rPr lang="ru-RU" dirty="0" smtClean="0"/>
              <a:t>,. - 131, [1] с.</a:t>
            </a:r>
          </a:p>
          <a:p>
            <a:r>
              <a:rPr lang="ru-RU" dirty="0" err="1" smtClean="0"/>
              <a:t>Ягудин</a:t>
            </a:r>
            <a:r>
              <a:rPr lang="ru-RU" dirty="0" smtClean="0"/>
              <a:t> Н. К. Семейное право РФ : конспект лекций / Н. К. </a:t>
            </a:r>
            <a:r>
              <a:rPr lang="ru-RU" dirty="0" err="1" smtClean="0"/>
              <a:t>Ягудин</a:t>
            </a:r>
            <a:r>
              <a:rPr lang="ru-RU" dirty="0" smtClean="0"/>
              <a:t>. - </a:t>
            </a:r>
            <a:r>
              <a:rPr lang="ru-RU" dirty="0" smtClean="0">
                <a:solidFill>
                  <a:srgbClr val="FF0000"/>
                </a:solidFill>
              </a:rPr>
              <a:t>Ростов </a:t>
            </a:r>
            <a:r>
              <a:rPr lang="ru-RU" dirty="0" err="1" smtClean="0">
                <a:solidFill>
                  <a:srgbClr val="FF0000"/>
                </a:solidFill>
              </a:rPr>
              <a:t>н</a:t>
            </a:r>
            <a:r>
              <a:rPr lang="ru-RU" dirty="0" smtClean="0">
                <a:solidFill>
                  <a:srgbClr val="FF0000"/>
                </a:solidFill>
              </a:rPr>
              <a:t>/Д</a:t>
            </a:r>
            <a:r>
              <a:rPr lang="ru-RU" dirty="0" smtClean="0"/>
              <a:t> : Феникс, 2002. - 222 с.</a:t>
            </a:r>
            <a:endParaRPr lang="ru-RU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dirty="0" smtClean="0"/>
              <a:t>5.5.3.6 При отсутствии сведений о месте публикации, производства и/или распространения может быть приведено в квадратных скобках название страны или сокращение «[б. м.]» (без места) либо его эквивалент на латинском языке «[</a:t>
            </a:r>
            <a:r>
              <a:rPr lang="ru-RU" altLang="ru-RU" dirty="0" err="1" smtClean="0"/>
              <a:t>s</a:t>
            </a:r>
            <a:r>
              <a:rPr lang="ru-RU" altLang="ru-RU" dirty="0" smtClean="0"/>
              <a:t>. </a:t>
            </a:r>
            <a:r>
              <a:rPr lang="ru-RU" altLang="ru-RU" dirty="0" err="1" smtClean="0"/>
              <a:t>l</a:t>
            </a:r>
            <a:r>
              <a:rPr lang="ru-RU" altLang="ru-RU" dirty="0" smtClean="0"/>
              <a:t>.]».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/>
              <a:t>. - Москва ; Санкт-Петербург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/>
              <a:t>. - Москва ; Киев ; Париж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/>
              <a:t>. - [Б. м.]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/>
              <a:t>. - [S. </a:t>
            </a:r>
            <a:r>
              <a:rPr lang="ru-RU" altLang="ru-RU" sz="2400" b="1" dirty="0" err="1" smtClean="0"/>
              <a:t>l</a:t>
            </a:r>
            <a:r>
              <a:rPr lang="ru-RU" altLang="ru-RU" sz="2400" b="1" dirty="0" smtClean="0"/>
              <a:t>.]</a:t>
            </a:r>
          </a:p>
          <a:p>
            <a:r>
              <a:rPr lang="ru-RU" altLang="ru-RU" sz="2400" b="1" i="1" dirty="0" smtClean="0"/>
              <a:t>– [Россия] </a:t>
            </a:r>
            <a:endParaRPr lang="ru-RU" altLang="ru-RU" sz="2400" dirty="0" smtClean="0"/>
          </a:p>
          <a:p>
            <a:r>
              <a:rPr lang="ru-RU" altLang="ru-RU" sz="2400" b="1" i="1" dirty="0" smtClean="0"/>
              <a:t>. – [Беларусь] </a:t>
            </a:r>
            <a:endParaRPr lang="ru-RU" altLang="ru-RU" sz="2400" dirty="0" smtClean="0"/>
          </a:p>
          <a:p>
            <a:pPr>
              <a:lnSpc>
                <a:spcPct val="90000"/>
              </a:lnSpc>
            </a:pPr>
            <a:endParaRPr lang="ru-RU" altLang="ru-RU" sz="2400" b="1" dirty="0" smtClean="0"/>
          </a:p>
          <a:p>
            <a:endParaRPr lang="ru-RU" alt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 smtClean="0">
                <a:solidFill>
                  <a:srgbClr val="0070C0"/>
                </a:solidFill>
              </a:rPr>
              <a:t>5.5.4 Имя (наименование) издателя, производителя и/или распространителя (обязательный элемент)</a:t>
            </a:r>
            <a:r>
              <a:rPr lang="ru-RU" altLang="ru-RU" sz="2400" dirty="0" smtClean="0">
                <a:solidFill>
                  <a:srgbClr val="0070C0"/>
                </a:solidFill>
              </a:rPr>
              <a:t>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dirty="0" smtClean="0"/>
              <a:t>Имя издателя, производителя и/или распространителя приводят после названия места публикации, производства и/или распространения, к которому оно относится, с предшествующим предписанным знаком «двоеточие». </a:t>
            </a:r>
          </a:p>
          <a:p>
            <a:r>
              <a:rPr lang="ru-RU" altLang="ru-RU" sz="2400" dirty="0" smtClean="0"/>
              <a:t>Сведения об издательской функции, выраженные словами «издательство», «издатель», «издательская группа», «издательский дом» и т. п., опускают при наличии тематического названия. </a:t>
            </a:r>
          </a:p>
          <a:p>
            <a:r>
              <a:rPr lang="ru-RU" altLang="ru-RU" sz="2400" dirty="0" smtClean="0"/>
              <a:t>Сведения о форме юридического лица – издателя, производителя и/или </a:t>
            </a:r>
            <a:r>
              <a:rPr lang="ru-RU" altLang="ru-RU" sz="2400" dirty="0" err="1" smtClean="0"/>
              <a:t>рас-пространителя</a:t>
            </a:r>
            <a:r>
              <a:rPr lang="ru-RU" altLang="ru-RU" sz="2400" dirty="0" smtClean="0"/>
              <a:t> – (НКО, ФГБУН, АО, ПАО, </a:t>
            </a:r>
            <a:r>
              <a:rPr lang="ru-RU" altLang="ru-RU" sz="2400" dirty="0" err="1" smtClean="0"/>
              <a:t>Ltd</a:t>
            </a:r>
            <a:r>
              <a:rPr lang="ru-RU" altLang="ru-RU" sz="2400" dirty="0" smtClean="0"/>
              <a:t>, </a:t>
            </a:r>
            <a:r>
              <a:rPr lang="ru-RU" altLang="ru-RU" sz="2400" dirty="0" err="1" smtClean="0"/>
              <a:t>Inc</a:t>
            </a:r>
            <a:r>
              <a:rPr lang="ru-RU" altLang="ru-RU" sz="2400" dirty="0" smtClean="0"/>
              <a:t>., </a:t>
            </a:r>
            <a:r>
              <a:rPr lang="ru-RU" altLang="ru-RU" sz="2400" dirty="0" err="1" smtClean="0"/>
              <a:t>GmbH</a:t>
            </a:r>
            <a:r>
              <a:rPr lang="ru-RU" altLang="ru-RU" sz="2400" dirty="0" smtClean="0"/>
              <a:t> и т. д.), как правило, опускают.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Издатель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 i="1" dirty="0" smtClean="0"/>
              <a:t>Издательство «Экономика»</a:t>
            </a:r>
            <a:endParaRPr lang="en-US" altLang="ru-RU" b="1" i="1" dirty="0" smtClean="0"/>
          </a:p>
          <a:p>
            <a:pPr>
              <a:lnSpc>
                <a:spcPct val="90000"/>
              </a:lnSpc>
            </a:pPr>
            <a:r>
              <a:rPr lang="ru-RU" altLang="ru-RU" b="1" i="1" dirty="0" smtClean="0"/>
              <a:t>Издательский дом «Алиса» 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		</a:t>
            </a:r>
          </a:p>
          <a:p>
            <a:pPr>
              <a:lnSpc>
                <a:spcPct val="90000"/>
              </a:lnSpc>
            </a:pPr>
            <a:r>
              <a:rPr lang="ru-RU" altLang="ru-RU" b="1" i="1" dirty="0" smtClean="0"/>
              <a:t>Издательство Уральского университета </a:t>
            </a:r>
            <a:r>
              <a:rPr lang="ru-RU" altLang="ru-RU" dirty="0" smtClean="0"/>
              <a:t>	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	</a:t>
            </a:r>
          </a:p>
          <a:p>
            <a:pPr>
              <a:lnSpc>
                <a:spcPct val="90000"/>
              </a:lnSpc>
            </a:pPr>
            <a:r>
              <a:rPr lang="ru-RU" altLang="ru-RU" b="1" i="1" dirty="0" smtClean="0"/>
              <a:t>ПАО «ЕВРО–АДРЕС» </a:t>
            </a:r>
            <a:r>
              <a:rPr lang="ru-RU" altLang="ru-RU" dirty="0" smtClean="0"/>
              <a:t>	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 i="1" dirty="0" smtClean="0"/>
              <a:t>: Экономика </a:t>
            </a:r>
            <a:r>
              <a:rPr lang="ru-RU" altLang="ru-RU" dirty="0" smtClean="0"/>
              <a:t>	</a:t>
            </a:r>
          </a:p>
          <a:p>
            <a:pPr>
              <a:lnSpc>
                <a:spcPct val="90000"/>
              </a:lnSpc>
            </a:pPr>
            <a:endParaRPr lang="en-US" altLang="ru-RU" b="1" i="1" dirty="0" smtClean="0"/>
          </a:p>
          <a:p>
            <a:pPr>
              <a:lnSpc>
                <a:spcPct val="90000"/>
              </a:lnSpc>
            </a:pPr>
            <a:r>
              <a:rPr lang="ru-RU" altLang="ru-RU" b="1" i="1" dirty="0" smtClean="0"/>
              <a:t>: Алиса</a:t>
            </a:r>
            <a:endParaRPr lang="en-US" altLang="ru-RU" b="1" i="1" dirty="0" smtClean="0"/>
          </a:p>
          <a:p>
            <a:pPr>
              <a:lnSpc>
                <a:spcPct val="90000"/>
              </a:lnSpc>
            </a:pPr>
            <a:endParaRPr lang="en-US" altLang="ru-RU" b="1" i="1" dirty="0" smtClean="0"/>
          </a:p>
          <a:p>
            <a:pPr>
              <a:lnSpc>
                <a:spcPct val="90000"/>
              </a:lnSpc>
            </a:pPr>
            <a:endParaRPr lang="en-US" altLang="ru-RU" b="1" i="1" dirty="0" smtClean="0"/>
          </a:p>
          <a:p>
            <a:pPr>
              <a:lnSpc>
                <a:spcPct val="90000"/>
              </a:lnSpc>
            </a:pPr>
            <a:r>
              <a:rPr lang="ru-RU" altLang="ru-RU" b="1" i="1" dirty="0" smtClean="0"/>
              <a:t>: Изд-во Урал. ун-та</a:t>
            </a:r>
            <a:endParaRPr lang="en-US" altLang="ru-RU" b="1" i="1" dirty="0" smtClean="0"/>
          </a:p>
          <a:p>
            <a:pPr>
              <a:lnSpc>
                <a:spcPct val="90000"/>
              </a:lnSpc>
            </a:pPr>
            <a:endParaRPr lang="ru-RU" altLang="ru-RU" dirty="0" smtClean="0"/>
          </a:p>
          <a:p>
            <a:pPr>
              <a:lnSpc>
                <a:spcPct val="90000"/>
              </a:lnSpc>
            </a:pPr>
            <a:r>
              <a:rPr lang="ru-RU" altLang="ru-RU" b="1" i="1" dirty="0" smtClean="0"/>
              <a:t>: ЕВРО-АДРЕС </a:t>
            </a:r>
            <a:r>
              <a:rPr lang="ru-RU" altLang="ru-RU" dirty="0" smtClean="0"/>
              <a:t>	</a:t>
            </a:r>
          </a:p>
          <a:p>
            <a:pPr>
              <a:lnSpc>
                <a:spcPct val="90000"/>
              </a:lnSpc>
            </a:pPr>
            <a:endParaRPr lang="ru-RU" alt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Наименование филиала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приводят после имени (наименования) издателя и отделяют </a:t>
            </a:r>
            <a:r>
              <a:rPr lang="ru-RU" i="1" dirty="0" smtClean="0"/>
              <a:t>знаком «запятая». </a:t>
            </a:r>
          </a:p>
          <a:p>
            <a:r>
              <a:rPr lang="ru-RU" dirty="0" smtClean="0"/>
              <a:t>. – Санкт-Петербург : </a:t>
            </a:r>
            <a:r>
              <a:rPr lang="ru-RU" b="1" dirty="0" smtClean="0"/>
              <a:t>Наука, </a:t>
            </a:r>
            <a:r>
              <a:rPr lang="ru-RU" b="1" dirty="0" err="1" smtClean="0"/>
              <a:t>С.-Петерб</a:t>
            </a:r>
            <a:r>
              <a:rPr lang="ru-RU" b="1" dirty="0" smtClean="0"/>
              <a:t>. фил.</a:t>
            </a:r>
          </a:p>
          <a:p>
            <a:r>
              <a:rPr lang="ru-RU" dirty="0" smtClean="0"/>
              <a:t>. – Петрозаводск : </a:t>
            </a:r>
            <a:r>
              <a:rPr lang="ru-RU" b="1" dirty="0" smtClean="0"/>
              <a:t>Союз художников России, Карел. регион. </a:t>
            </a:r>
            <a:r>
              <a:rPr lang="ru-RU" b="1" dirty="0" err="1" smtClean="0"/>
              <a:t>отд-ние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0070C0"/>
                </a:solidFill>
              </a:rPr>
              <a:t>5.5.5 Дата публикации, производства и/или распространения (обязательный элемент)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altLang="ru-RU" sz="2400" dirty="0" smtClean="0"/>
              <a:t>В качестве даты приводят год публикации, производства и/или распространения ресурса, являющегося объектом описания. Дату по григорианскому календарю указывают арабскими цифрами, ей предшествует знак «запятая». </a:t>
            </a:r>
          </a:p>
          <a:p>
            <a:r>
              <a:rPr lang="ru-RU" altLang="ru-RU" sz="2400" dirty="0" smtClean="0"/>
              <a:t>5.5.5.4 Если в предписанном источнике информации не указаны даты, связанные с публикацией ресурса, то приводят предполагаемую дату издания с соответствующими пояснениями, если это необходимо. </a:t>
            </a:r>
            <a:r>
              <a:rPr lang="ru-RU" altLang="ru-RU" sz="2400" dirty="0" smtClean="0">
                <a:solidFill>
                  <a:srgbClr val="FF0000"/>
                </a:solidFill>
              </a:rPr>
              <a:t>Обозначение «[б. г.]» (без года) не приводят. </a:t>
            </a:r>
          </a:p>
          <a:p>
            <a:r>
              <a:rPr lang="ru-RU" altLang="ru-RU" sz="2400" b="1" i="1" dirty="0" smtClean="0"/>
              <a:t>Примеры </a:t>
            </a:r>
            <a:endParaRPr lang="ru-RU" altLang="ru-RU" sz="2400" dirty="0" smtClean="0"/>
          </a:p>
          <a:p>
            <a:r>
              <a:rPr lang="ru-RU" altLang="ru-RU" sz="2400" b="1" i="1" dirty="0" smtClean="0"/>
              <a:t>, 2018 </a:t>
            </a:r>
            <a:endParaRPr lang="ru-RU" altLang="ru-RU" sz="2400" dirty="0" smtClean="0"/>
          </a:p>
          <a:p>
            <a:r>
              <a:rPr lang="ru-RU" altLang="ru-RU" sz="2400" b="1" i="1" dirty="0" smtClean="0"/>
              <a:t>, 1833</a:t>
            </a:r>
          </a:p>
          <a:p>
            <a:r>
              <a:rPr lang="ru-RU" altLang="ru-RU" sz="2800" b="1" i="1" dirty="0" smtClean="0"/>
              <a:t>, [1942?] </a:t>
            </a:r>
            <a:endParaRPr lang="ru-RU" altLang="ru-RU" sz="2800" dirty="0" smtClean="0"/>
          </a:p>
          <a:p>
            <a:r>
              <a:rPr lang="ru-RU" altLang="ru-RU" sz="2800" b="1" i="1" dirty="0" smtClean="0"/>
              <a:t>, [1898 или 1899] </a:t>
            </a:r>
            <a:endParaRPr lang="ru-RU" altLang="ru-RU" sz="2800" dirty="0" smtClean="0"/>
          </a:p>
          <a:p>
            <a:r>
              <a:rPr lang="ru-RU" altLang="ru-RU" sz="2800" b="1" i="1" dirty="0" smtClean="0"/>
              <a:t>, [</a:t>
            </a:r>
            <a:r>
              <a:rPr lang="ru-RU" altLang="ru-RU" sz="2800" b="1" i="1" dirty="0" err="1" smtClean="0"/>
              <a:t>ок</a:t>
            </a:r>
            <a:r>
              <a:rPr lang="ru-RU" altLang="ru-RU" sz="2800" b="1" i="1" dirty="0" smtClean="0"/>
              <a:t>. 1900] </a:t>
            </a:r>
            <a:endParaRPr lang="ru-RU" alt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Область физической характеристики (обязательный элемент)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 dirty="0" smtClean="0"/>
              <a:t>5.6.3.1 Для печатного книжного и журнального издания, состоящего из одной физической единицы, в качестве сведений об объеме приводят данные о пагинации. </a:t>
            </a:r>
          </a:p>
          <a:p>
            <a:pPr>
              <a:lnSpc>
                <a:spcPct val="80000"/>
              </a:lnSpc>
            </a:pPr>
            <a:r>
              <a:rPr lang="ru-RU" altLang="ru-RU" sz="3600" dirty="0" smtClean="0">
                <a:latin typeface="Times New Roman" pitchFamily="18" charset="0"/>
              </a:rPr>
              <a:t>Не суммируем и не откидываем сведения о пагинации, стоящие в квадратных скобках: </a:t>
            </a:r>
            <a:br>
              <a:rPr lang="ru-RU" altLang="ru-RU" sz="3600" dirty="0" smtClean="0">
                <a:latin typeface="Times New Roman" pitchFamily="18" charset="0"/>
              </a:rPr>
            </a:br>
            <a:r>
              <a:rPr lang="ru-RU" altLang="ru-RU" sz="3600" dirty="0" smtClean="0">
                <a:latin typeface="Times New Roman" pitchFamily="18" charset="0"/>
              </a:rPr>
              <a:t>89, [3] с. </a:t>
            </a:r>
          </a:p>
          <a:p>
            <a:pPr>
              <a:lnSpc>
                <a:spcPct val="80000"/>
              </a:lnSpc>
            </a:pPr>
            <a:r>
              <a:rPr lang="ru-RU" altLang="ru-RU" sz="3600" dirty="0" smtClean="0">
                <a:latin typeface="Times New Roman" pitchFamily="18" charset="0"/>
              </a:rPr>
              <a:t>В описании составной части ресурса: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3600" dirty="0" smtClean="0">
                <a:latin typeface="Times New Roman" pitchFamily="18" charset="0"/>
              </a:rPr>
              <a:t>С. 34-45.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b="1" i="1" dirty="0" smtClean="0"/>
              <a:t>Примеры </a:t>
            </a:r>
            <a:endParaRPr lang="ru-RU" altLang="ru-RU" dirty="0" smtClean="0"/>
          </a:p>
          <a:p>
            <a:r>
              <a:rPr lang="ru-RU" altLang="ru-RU" b="1" i="1" dirty="0" smtClean="0"/>
              <a:t>. – 326 с. </a:t>
            </a:r>
            <a:endParaRPr lang="ru-RU" altLang="ru-RU" dirty="0" smtClean="0"/>
          </a:p>
          <a:p>
            <a:r>
              <a:rPr lang="ru-RU" altLang="ru-RU" b="1" i="1" dirty="0" smtClean="0"/>
              <a:t>. – Х</a:t>
            </a:r>
            <a:r>
              <a:rPr lang="en-US" altLang="ru-RU" b="1" i="1" dirty="0" smtClean="0"/>
              <a:t>II, 283, 15 </a:t>
            </a:r>
            <a:r>
              <a:rPr lang="ru-RU" altLang="ru-RU" b="1" i="1" dirty="0" smtClean="0"/>
              <a:t>с. </a:t>
            </a:r>
            <a:endParaRPr lang="ru-RU" altLang="ru-RU" dirty="0" smtClean="0"/>
          </a:p>
          <a:p>
            <a:r>
              <a:rPr lang="ru-RU" altLang="ru-RU" b="1" i="1" dirty="0" smtClean="0"/>
              <a:t>. – 186 с., 8 с. ил. </a:t>
            </a:r>
            <a:endParaRPr lang="en-US" alt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формирования списка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altLang="ru-RU" sz="2800" dirty="0" smtClean="0"/>
              <a:t>Первые уроки войны в Косово : </a:t>
            </a:r>
            <a:r>
              <a:rPr lang="ru-RU" altLang="ru-RU" sz="2800" dirty="0" err="1" smtClean="0"/>
              <a:t>реф</a:t>
            </a:r>
            <a:r>
              <a:rPr lang="ru-RU" altLang="ru-RU" sz="2800" dirty="0" smtClean="0"/>
              <a:t>. обзор / </a:t>
            </a:r>
            <a:r>
              <a:rPr lang="ru-RU" altLang="ru-RU" sz="2800" dirty="0" err="1" smtClean="0"/>
              <a:t>подгот</a:t>
            </a:r>
            <a:r>
              <a:rPr lang="ru-RU" altLang="ru-RU" sz="2800" dirty="0" smtClean="0"/>
              <a:t>. И.С. </a:t>
            </a:r>
            <a:r>
              <a:rPr lang="ru-RU" altLang="ru-RU" sz="2800" dirty="0" err="1" smtClean="0"/>
              <a:t>Новоженова</a:t>
            </a:r>
            <a:r>
              <a:rPr lang="ru-RU" altLang="ru-RU" sz="2800" dirty="0" smtClean="0"/>
              <a:t> // </a:t>
            </a:r>
            <a:r>
              <a:rPr lang="ru-RU" altLang="ru-RU" sz="2800" dirty="0" smtClean="0">
                <a:solidFill>
                  <a:srgbClr val="0070C0"/>
                </a:solidFill>
              </a:rPr>
              <a:t>Актуальные проблемы Европы</a:t>
            </a:r>
            <a:r>
              <a:rPr lang="ru-RU" altLang="ru-RU" sz="2800" dirty="0" smtClean="0"/>
              <a:t>. — </a:t>
            </a:r>
            <a:r>
              <a:rPr lang="ru-RU" altLang="ru-RU" sz="2800" dirty="0" smtClean="0">
                <a:solidFill>
                  <a:srgbClr val="FF0000"/>
                </a:solidFill>
              </a:rPr>
              <a:t>2001. — № 3. </a:t>
            </a:r>
            <a:r>
              <a:rPr lang="ru-RU" altLang="ru-RU" sz="2800" dirty="0" smtClean="0"/>
              <a:t>— С. 132-147.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altLang="ru-RU" sz="2800" dirty="0" err="1" smtClean="0"/>
              <a:t>Прадетто</a:t>
            </a:r>
            <a:r>
              <a:rPr lang="ru-RU" altLang="ru-RU" sz="2800" dirty="0" smtClean="0"/>
              <a:t> А. НАТО, гуманитарная интервенция и международное право; Урегулирование конфликтов посредством военного вмешательства? // </a:t>
            </a:r>
            <a:r>
              <a:rPr lang="ru-RU" altLang="ru-RU" sz="2800" b="1" dirty="0" smtClean="0"/>
              <a:t>Там же</a:t>
            </a:r>
            <a:r>
              <a:rPr lang="ru-RU" altLang="ru-RU" sz="2800" dirty="0" smtClean="0"/>
              <a:t>. — С. 148-166.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altLang="ru-RU" sz="2800" dirty="0" smtClean="0"/>
              <a:t>Резолюции СБ ООН по Косово // </a:t>
            </a:r>
            <a:r>
              <a:rPr lang="ru-RU" altLang="ru-RU" sz="2800" b="1" dirty="0" smtClean="0"/>
              <a:t>Там же</a:t>
            </a:r>
            <a:r>
              <a:rPr lang="ru-RU" altLang="ru-RU" sz="2800" dirty="0" smtClean="0"/>
              <a:t>. — С. 223-247.</a:t>
            </a: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endParaRPr lang="ru-RU" alt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400" b="1" dirty="0" smtClean="0">
                <a:solidFill>
                  <a:srgbClr val="00B0F0"/>
                </a:solidFill>
              </a:rPr>
              <a:t>5.7.3 Основное заглавие серии/</a:t>
            </a:r>
            <a:r>
              <a:rPr lang="ru-RU" altLang="ru-RU" sz="2400" b="1" dirty="0" err="1" smtClean="0">
                <a:solidFill>
                  <a:srgbClr val="00B0F0"/>
                </a:solidFill>
              </a:rPr>
              <a:t>подсерии</a:t>
            </a:r>
            <a:r>
              <a:rPr lang="ru-RU" altLang="ru-RU" sz="2400" b="1" dirty="0" smtClean="0">
                <a:solidFill>
                  <a:srgbClr val="00B0F0"/>
                </a:solidFill>
              </a:rPr>
              <a:t> или многочастного монографического ресурса (обязательный элемент)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sz="2800" b="1" i="1" dirty="0" smtClean="0"/>
              <a:t>Примеры </a:t>
            </a:r>
            <a:endParaRPr lang="ru-RU" altLang="ru-RU" sz="2800" dirty="0" smtClean="0"/>
          </a:p>
          <a:p>
            <a:r>
              <a:rPr lang="ru-RU" altLang="ru-RU" sz="2800" b="1" i="1" dirty="0" smtClean="0"/>
              <a:t>. – (История России) </a:t>
            </a:r>
            <a:endParaRPr lang="ru-RU" altLang="ru-RU" sz="2800" dirty="0" smtClean="0"/>
          </a:p>
          <a:p>
            <a:r>
              <a:rPr lang="en-US" altLang="ru-RU" sz="2800" b="1" i="1" dirty="0" smtClean="0"/>
              <a:t>. – (Millennium – </a:t>
            </a:r>
            <a:r>
              <a:rPr lang="ru-RU" altLang="ru-RU" sz="2800" b="1" i="1" dirty="0" smtClean="0"/>
              <a:t>Тысячелетие) </a:t>
            </a:r>
            <a:endParaRPr lang="ru-RU" altLang="ru-RU" sz="2800" dirty="0" smtClean="0"/>
          </a:p>
          <a:p>
            <a:r>
              <a:rPr lang="ru-RU" altLang="ru-RU" sz="2800" b="1" i="1" dirty="0" smtClean="0"/>
              <a:t>. – (Золотая серия поэзии) </a:t>
            </a:r>
            <a:endParaRPr lang="ru-RU" altLang="ru-RU" sz="2800" dirty="0" smtClean="0"/>
          </a:p>
          <a:p>
            <a:r>
              <a:rPr lang="ru-RU" altLang="ru-RU" sz="2800" b="1" i="1" dirty="0" smtClean="0"/>
              <a:t>. – (Научная серия «Российские космические системы») </a:t>
            </a:r>
            <a:endParaRPr lang="ru-RU" altLang="ru-RU" sz="2800" dirty="0" smtClean="0"/>
          </a:p>
          <a:p>
            <a:r>
              <a:rPr lang="ru-RU" altLang="ru-RU" sz="2800" b="1" i="1" dirty="0" smtClean="0"/>
              <a:t>. – (Труды Центрального музея древнерусской культуры и искусства имени А. Рублева) </a:t>
            </a:r>
            <a:endParaRPr lang="ru-RU" altLang="ru-RU" sz="2800" dirty="0" smtClean="0"/>
          </a:p>
          <a:p>
            <a:r>
              <a:rPr lang="ru-RU" altLang="ru-RU" sz="2800" b="1" i="1" dirty="0" smtClean="0"/>
              <a:t>. – (Система стандартов по информации, библиотечному и издательскому делу</a:t>
            </a:r>
            <a:r>
              <a:rPr lang="ru-RU" altLang="ru-RU" b="1" i="1" dirty="0" smtClean="0"/>
              <a:t>) </a:t>
            </a:r>
            <a:endParaRPr lang="ru-RU" alt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Область примечания – факультативный элемент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dirty="0" smtClean="0"/>
              <a:t>5.8.3 Примечание – факультативный элемент, однако при составлении описания некоторых видов ресурсов отдельные примечания являются обязательными или условно-обязательными. </a:t>
            </a:r>
          </a:p>
          <a:p>
            <a:r>
              <a:rPr lang="ru-RU" altLang="ru-RU" sz="2400" dirty="0" smtClean="0"/>
              <a:t>Для электронных ресурсов сетевого распространения обязательным является 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примечание об электронном адресе ресурса в сети Интернет и дате обращения</a:t>
            </a:r>
            <a:r>
              <a:rPr lang="ru-RU" altLang="ru-RU" sz="2400" dirty="0" smtClean="0"/>
              <a:t>, </a:t>
            </a:r>
            <a:r>
              <a:rPr lang="ru-RU" altLang="ru-RU" sz="2400" dirty="0" smtClean="0">
                <a:solidFill>
                  <a:srgbClr val="00B0F0"/>
                </a:solidFill>
              </a:rPr>
              <a:t>условно-обязательным – примечание о режиме доступа.  </a:t>
            </a:r>
            <a:br>
              <a:rPr lang="ru-RU" altLang="ru-RU" sz="2400" dirty="0" smtClean="0">
                <a:solidFill>
                  <a:srgbClr val="00B0F0"/>
                </a:solidFill>
              </a:rPr>
            </a:br>
            <a:r>
              <a:rPr lang="ru-RU" altLang="ru-RU" sz="2400" dirty="0" smtClean="0">
                <a:solidFill>
                  <a:srgbClr val="00B0F0"/>
                </a:solidFill>
              </a:rPr>
              <a:t>Не приводят «режим доступа», если он свободный</a:t>
            </a:r>
          </a:p>
          <a:p>
            <a:endParaRPr lang="ru-RU" alt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2400" dirty="0" smtClean="0">
                <a:solidFill>
                  <a:srgbClr val="00B0F0"/>
                </a:solidFill>
              </a:rPr>
              <a:t/>
            </a:r>
            <a:br>
              <a:rPr lang="ru-RU" altLang="ru-RU" sz="2400" dirty="0" smtClean="0">
                <a:solidFill>
                  <a:srgbClr val="00B0F0"/>
                </a:solidFill>
              </a:rPr>
            </a:br>
            <a:r>
              <a:rPr lang="ru-RU" altLang="ru-RU" sz="2400" dirty="0" smtClean="0">
                <a:solidFill>
                  <a:srgbClr val="00B0F0"/>
                </a:solidFill>
              </a:rPr>
              <a:t>5.8.6.4 Для электронных ресурсов сетевого распространения указывают следующие сведения:</a:t>
            </a:r>
            <a:br>
              <a:rPr lang="ru-RU" altLang="ru-RU" sz="2400" dirty="0" smtClean="0">
                <a:solidFill>
                  <a:srgbClr val="00B0F0"/>
                </a:solidFill>
              </a:rPr>
            </a:br>
            <a:endParaRPr lang="ru-RU" altLang="ru-RU" sz="2400" dirty="0" smtClean="0">
              <a:solidFill>
                <a:srgbClr val="00B0F0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 smtClean="0"/>
              <a:t>а) режим доступа для ресурсов из локальных сетей, а также из полнотекстовых баз данных, доступ к которым осуществляется на </a:t>
            </a:r>
            <a:r>
              <a:rPr lang="ru-RU" altLang="ru-RU" sz="2000" dirty="0" smtClean="0">
                <a:solidFill>
                  <a:srgbClr val="FF0000"/>
                </a:solidFill>
              </a:rPr>
              <a:t>договорной основе, по подписке, после регистрации и т. п.</a:t>
            </a:r>
          </a:p>
          <a:p>
            <a:pPr marL="0" indent="0">
              <a:buFontTx/>
              <a:buNone/>
            </a:pPr>
            <a:r>
              <a:rPr lang="ru-RU" sz="2000" i="1" dirty="0" smtClean="0"/>
              <a:t>б) </a:t>
            </a:r>
            <a:r>
              <a:rPr lang="ru-RU" sz="2000" i="1" dirty="0" smtClean="0">
                <a:solidFill>
                  <a:srgbClr val="FF0000"/>
                </a:solidFill>
              </a:rPr>
              <a:t>сведения об обновлении ресурса или его части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ru-RU" sz="2000" dirty="0" smtClean="0"/>
              <a:t>. – Обновляется </a:t>
            </a:r>
            <a:r>
              <a:rPr lang="ru-RU" sz="2000" b="1" dirty="0" smtClean="0"/>
              <a:t>в течение суток</a:t>
            </a:r>
            <a:endParaRPr lang="ru-RU" sz="2000" dirty="0" smtClean="0"/>
          </a:p>
          <a:p>
            <a:pPr marL="0" indent="0">
              <a:buFontTx/>
              <a:buNone/>
            </a:pPr>
            <a:r>
              <a:rPr lang="ru-RU" sz="2000" dirty="0" smtClean="0"/>
              <a:t>. – Дата обновления: </a:t>
            </a:r>
            <a:r>
              <a:rPr lang="ru-RU" sz="2000" b="1" dirty="0" smtClean="0"/>
              <a:t>2014 г. к 250-летию музея</a:t>
            </a:r>
            <a:endParaRPr lang="ru-RU" sz="2000" dirty="0" smtClean="0"/>
          </a:p>
          <a:p>
            <a:pPr marL="0" indent="0">
              <a:buFontTx/>
              <a:buNone/>
            </a:pPr>
            <a:r>
              <a:rPr lang="ru-RU" sz="2000" dirty="0" smtClean="0"/>
              <a:t>. – Дата пересмотра: 10.01.2018</a:t>
            </a:r>
            <a:br>
              <a:rPr lang="ru-RU" sz="2000" dirty="0" smtClean="0"/>
            </a:br>
            <a:r>
              <a:rPr lang="ru-RU" sz="2000" dirty="0" smtClean="0"/>
              <a:t>в</a:t>
            </a:r>
            <a:r>
              <a:rPr lang="ru-RU" sz="2000" dirty="0" smtClean="0">
                <a:solidFill>
                  <a:srgbClr val="FF0000"/>
                </a:solidFill>
              </a:rPr>
              <a:t>)  </a:t>
            </a:r>
            <a:r>
              <a:rPr lang="ru-RU" sz="2000" i="1" dirty="0" smtClean="0">
                <a:solidFill>
                  <a:srgbClr val="FF0000"/>
                </a:solidFill>
              </a:rPr>
              <a:t>электронный адрес ресурса в сети</a:t>
            </a:r>
            <a:r>
              <a:rPr lang="ru-RU" sz="2000" dirty="0" smtClean="0">
                <a:solidFill>
                  <a:srgbClr val="FF0000"/>
                </a:solidFill>
              </a:rPr>
              <a:t>‒ после аббревиатуры URL (</a:t>
            </a:r>
            <a:r>
              <a:rPr lang="ru-RU" sz="2000" dirty="0" err="1" smtClean="0">
                <a:solidFill>
                  <a:srgbClr val="FF0000"/>
                </a:solidFill>
              </a:rPr>
              <a:t>UniformResourceLocator</a:t>
            </a:r>
            <a:r>
              <a:rPr lang="ru-RU" sz="2000" dirty="0" smtClean="0">
                <a:solidFill>
                  <a:srgbClr val="FF0000"/>
                </a:solidFill>
              </a:rPr>
              <a:t>) и </a:t>
            </a:r>
            <a:r>
              <a:rPr lang="ru-RU" sz="2000" i="1" dirty="0" smtClean="0">
                <a:solidFill>
                  <a:srgbClr val="FF0000"/>
                </a:solidFill>
              </a:rPr>
              <a:t>сведения о дате обращения </a:t>
            </a:r>
            <a:r>
              <a:rPr lang="ru-RU" sz="2000" dirty="0" smtClean="0">
                <a:solidFill>
                  <a:srgbClr val="FF0000"/>
                </a:solidFill>
              </a:rPr>
              <a:t>к ресурсу.</a:t>
            </a:r>
          </a:p>
          <a:p>
            <a:pPr marL="0" indent="0">
              <a:buFontTx/>
              <a:buNone/>
            </a:pPr>
            <a:r>
              <a:rPr lang="ru-RU" sz="2000" dirty="0" smtClean="0"/>
              <a:t>. – URL: http://www.rba.ru (дата обращения: 14.04.2018).</a:t>
            </a:r>
          </a:p>
          <a:p>
            <a:pPr marL="0" indent="0">
              <a:buFontTx/>
              <a:buNone/>
            </a:pPr>
            <a:r>
              <a:rPr lang="ru-RU" sz="2000" dirty="0" smtClean="0"/>
              <a:t>г) </a:t>
            </a:r>
            <a:r>
              <a:rPr lang="ru-RU" sz="2000" i="1" dirty="0" smtClean="0">
                <a:solidFill>
                  <a:srgbClr val="FF0000"/>
                </a:solidFill>
              </a:rPr>
              <a:t>дату публикации в электронных журналах </a:t>
            </a:r>
            <a:r>
              <a:rPr lang="ru-RU" sz="2000" dirty="0" smtClean="0">
                <a:solidFill>
                  <a:srgbClr val="FF0000"/>
                </a:solidFill>
              </a:rPr>
              <a:t>(вместо даты обращения).</a:t>
            </a:r>
          </a:p>
          <a:p>
            <a:pPr marL="0" indent="0">
              <a:buFontTx/>
              <a:buNone/>
            </a:pPr>
            <a:r>
              <a:rPr lang="ru-RU" sz="2000" dirty="0" smtClean="0"/>
              <a:t>. – URL: http://www.nilc.ru/journal. – Дата публикации: </a:t>
            </a:r>
            <a:r>
              <a:rPr lang="ru-RU" sz="2000" b="1" dirty="0" smtClean="0"/>
              <a:t>21.04.2017</a:t>
            </a:r>
            <a:endParaRPr lang="ru-RU" sz="2000" dirty="0" smtClean="0"/>
          </a:p>
          <a:p>
            <a:pPr marL="0" indent="0">
              <a:buFontTx/>
              <a:buNone/>
            </a:pPr>
            <a:endParaRPr lang="ru-RU" altLang="ru-RU" sz="2000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Ограниченный доступ (по подписке)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Боголюбов С.А. Земельное право : учеб. для вузов / С.А. Боголюбов ; Ин-т законодательства и сравн. правоведения при Правительстве Рос. Федерации. – 8-е изд., перераб. и доп. – Москва : </a:t>
            </a:r>
            <a:r>
              <a:rPr lang="ru-RU" dirty="0" err="1" smtClean="0"/>
              <a:t>Юрайт</a:t>
            </a:r>
            <a:r>
              <a:rPr lang="ru-RU" dirty="0" smtClean="0"/>
              <a:t>, 2020. – 255 с. – (Высшее образование). </a:t>
            </a:r>
            <a:r>
              <a:rPr lang="ru-RU" dirty="0" smtClean="0">
                <a:solidFill>
                  <a:srgbClr val="FF0000"/>
                </a:solidFill>
              </a:rPr>
              <a:t>– Электрон. копия доступна на сайте образовательной платформы </a:t>
            </a:r>
            <a:r>
              <a:rPr lang="ru-RU" dirty="0" err="1" smtClean="0">
                <a:solidFill>
                  <a:srgbClr val="FF0000"/>
                </a:solidFill>
              </a:rPr>
              <a:t>Юрайт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smtClean="0">
                <a:solidFill>
                  <a:srgbClr val="00B050"/>
                </a:solidFill>
              </a:rPr>
              <a:t>URL: </a:t>
            </a:r>
            <a:r>
              <a:rPr lang="ru-RU" dirty="0" smtClean="0">
                <a:solidFill>
                  <a:srgbClr val="00B050"/>
                </a:solidFill>
                <a:hlinkClick r:id="rId2"/>
              </a:rPr>
              <a:t>https://urait.ru/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viewer/zemelnoe-pravo-449641#page/1 (</a:t>
            </a:r>
            <a:r>
              <a:rPr lang="ru-RU" dirty="0" smtClean="0">
                <a:solidFill>
                  <a:srgbClr val="00B050"/>
                </a:solidFill>
              </a:rPr>
              <a:t>дата обращения: 09.02.2021).</a:t>
            </a:r>
            <a:r>
              <a:rPr lang="ru-RU" dirty="0" smtClean="0"/>
              <a:t> – </a:t>
            </a:r>
            <a:r>
              <a:rPr lang="ru-RU" dirty="0" smtClean="0">
                <a:solidFill>
                  <a:srgbClr val="FF0000"/>
                </a:solidFill>
              </a:rPr>
              <a:t>Доступ по подписке.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Свободный доступ в сети Интернет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Зарубин А.В. Незаконный оборот имущества, приобретенного преступным путем: уголовно-правовая характеристика : учеб. пособие / А.В. Зарубин. – Санкт-Петербург : </a:t>
            </a:r>
            <a:r>
              <a:rPr lang="en-US" dirty="0" smtClean="0"/>
              <a:t>[</a:t>
            </a:r>
            <a:r>
              <a:rPr lang="ru-RU" dirty="0" smtClean="0"/>
              <a:t>б. и.</a:t>
            </a:r>
            <a:r>
              <a:rPr lang="en-US" dirty="0" smtClean="0"/>
              <a:t>]</a:t>
            </a:r>
            <a:r>
              <a:rPr lang="ru-RU" dirty="0" smtClean="0"/>
              <a:t>, 2017. – 88 с. – </a:t>
            </a:r>
            <a:r>
              <a:rPr lang="ru-RU" dirty="0" smtClean="0">
                <a:solidFill>
                  <a:srgbClr val="FF0000"/>
                </a:solidFill>
              </a:rPr>
              <a:t>Электрон. копия доступна на сайте Электрон. б-ки </a:t>
            </a:r>
            <a:r>
              <a:rPr lang="ru-RU" dirty="0" err="1" smtClean="0">
                <a:solidFill>
                  <a:srgbClr val="FF0000"/>
                </a:solidFill>
              </a:rPr>
              <a:t>LawBbook.online</a:t>
            </a:r>
            <a:r>
              <a:rPr lang="ru-RU" dirty="0" smtClean="0">
                <a:solidFill>
                  <a:srgbClr val="FF0000"/>
                </a:solidFill>
              </a:rPr>
              <a:t>. URL:</a:t>
            </a: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https://lawbook.online/kniga-rossii-pravo-ugolovnoe/nezakonnyiy-</a:t>
            </a:r>
            <a:r>
              <a:rPr lang="ru-RU" dirty="0" smtClean="0"/>
              <a:t> </a:t>
            </a:r>
            <a:r>
              <a:rPr lang="en-US" dirty="0" smtClean="0"/>
              <a:t>borotimuschestva-priobretennogo.html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ru-RU" dirty="0" smtClean="0">
                <a:solidFill>
                  <a:srgbClr val="FF0000"/>
                </a:solidFill>
              </a:rPr>
              <a:t>дата обращения: 09.02.2021).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00B0F0"/>
                </a:solidFill>
              </a:rPr>
              <a:t>5.9 Область идентификатора ресурса и условий доступности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altLang="ru-RU" dirty="0" smtClean="0"/>
              <a:t>5.9.3 Идентификатор ресурса (обязательный элемент для категории «Международный стандартный номер»; условно-обязательный элемент – для других идентификаторов) </a:t>
            </a:r>
          </a:p>
          <a:p>
            <a:r>
              <a:rPr lang="ru-RU" sz="2800" dirty="0" smtClean="0"/>
              <a:t>Международные стандартные номера входят в число обязательных элементов, однако в практике научно-вспомогательной библиографии, в том числе при составлении списков литературы, для которых не требуется идентификация в международном документальном потоке, они традиционно не используются.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Надо уточнить в Ученом совете!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Ищенко. Е. П.    Криминалистика в вопросах и ответах : учеб. пособие / Е. П. Ищенко. - Москва: Проспект, 2019 - 304 с.  </a:t>
            </a:r>
            <a:r>
              <a:rPr lang="ru-RU" dirty="0" smtClean="0">
                <a:solidFill>
                  <a:srgbClr val="FF0000"/>
                </a:solidFill>
              </a:rPr>
              <a:t>- ISBN 978-5-392-29110-6 </a:t>
            </a:r>
          </a:p>
          <a:p>
            <a:r>
              <a:rPr lang="ru-RU" dirty="0" smtClean="0"/>
              <a:t>Кустов. А. М.      История криминалистической практики и науки (Х в. - середина ХХ в.) : монография / А.М. Кустов. - Москва: </a:t>
            </a:r>
            <a:r>
              <a:rPr lang="ru-RU" dirty="0" err="1" smtClean="0"/>
              <a:t>Юрлитинформ</a:t>
            </a:r>
            <a:r>
              <a:rPr lang="ru-RU" dirty="0" smtClean="0"/>
              <a:t>, 2019 - 237 с. - (Библиотека криминалиста : БК). </a:t>
            </a:r>
            <a:r>
              <a:rPr lang="ru-RU" dirty="0" smtClean="0">
                <a:solidFill>
                  <a:srgbClr val="FF0000"/>
                </a:solidFill>
              </a:rPr>
              <a:t> - ISBN 978-5-4396-1754-8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Составная часть ресурса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 dirty="0" smtClean="0"/>
              <a:t>7.1.1 Объектом библиографического описания составной части ресурса является его часть, для идентификации и поиска которой необходимы сведения как о самой составной части, так и о ресурсе, в котором она помещена. К составным частям относятся: самостоятельное произведение, самостоятельный раздел ресурса; часть ресурса, имеющая заглавие; часть ресурса, не имеющая самостоятельного заглавия, но выделенная в целях библиографической идентификации. 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/>
              <a:t>Ресурс, содержащий составную часть, именуется идентифицирующим ресурсом.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Схема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sz="3600" dirty="0" smtClean="0"/>
              <a:t>Сведения о составной части ресурса // Сведения об идентифицирующем ресурсе. – Сведения о местоположении составной части в ресурсе. – Примечания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 начало списка использованной литературы помещают: официальные документы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1. Международные нормативные акты </a:t>
            </a:r>
            <a:r>
              <a:rPr lang="ru-RU" smtClean="0"/>
              <a:t>(ратифицированные РФ/СССР</a:t>
            </a:r>
            <a:r>
              <a:rPr lang="ru-RU" dirty="0" smtClean="0"/>
              <a:t>).</a:t>
            </a:r>
          </a:p>
          <a:p>
            <a:r>
              <a:rPr lang="ru-RU" dirty="0" smtClean="0"/>
              <a:t>2. Конституция</a:t>
            </a:r>
          </a:p>
          <a:p>
            <a:r>
              <a:rPr lang="ru-RU" dirty="0" smtClean="0"/>
              <a:t>3. Федеральные конституционные законы</a:t>
            </a:r>
          </a:p>
          <a:p>
            <a:r>
              <a:rPr lang="ru-RU" dirty="0" smtClean="0"/>
              <a:t>4. Постановления Конституционного Суда</a:t>
            </a:r>
          </a:p>
          <a:p>
            <a:r>
              <a:rPr lang="ru-RU" dirty="0" smtClean="0"/>
              <a:t>5. Кодексы</a:t>
            </a:r>
          </a:p>
          <a:p>
            <a:r>
              <a:rPr lang="ru-RU" dirty="0" smtClean="0"/>
              <a:t>6. Федеральные законы</a:t>
            </a:r>
          </a:p>
          <a:p>
            <a:r>
              <a:rPr lang="ru-RU" dirty="0" smtClean="0"/>
              <a:t>7. Законы</a:t>
            </a:r>
          </a:p>
          <a:p>
            <a:r>
              <a:rPr lang="ru-RU" dirty="0" smtClean="0"/>
              <a:t>8. Указы Президента.</a:t>
            </a:r>
          </a:p>
          <a:p>
            <a:r>
              <a:rPr lang="ru-RU" dirty="0" smtClean="0"/>
              <a:t>9. Акты Правительства</a:t>
            </a:r>
          </a:p>
          <a:p>
            <a:r>
              <a:rPr lang="ru-RU" dirty="0" smtClean="0"/>
              <a:t>•а) постановления</a:t>
            </a:r>
          </a:p>
          <a:p>
            <a:r>
              <a:rPr lang="ru-RU" dirty="0" smtClean="0"/>
              <a:t>•б) распоряжения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10. Документы Арбитражного Суда</a:t>
            </a:r>
          </a:p>
          <a:p>
            <a:r>
              <a:rPr lang="ru-RU" dirty="0" smtClean="0"/>
              <a:t>11. Нормативные акты министерств и ведомств</a:t>
            </a:r>
          </a:p>
          <a:p>
            <a:r>
              <a:rPr lang="ru-RU" dirty="0" smtClean="0"/>
              <a:t>•а) постановления</a:t>
            </a:r>
          </a:p>
          <a:p>
            <a:r>
              <a:rPr lang="ru-RU" dirty="0" smtClean="0"/>
              <a:t>•б) приказы</a:t>
            </a:r>
          </a:p>
          <a:p>
            <a:r>
              <a:rPr lang="ru-RU" dirty="0" smtClean="0"/>
              <a:t>•в) распоряжения</a:t>
            </a:r>
          </a:p>
          <a:p>
            <a:r>
              <a:rPr lang="ru-RU" dirty="0" smtClean="0"/>
              <a:t>•г) письма</a:t>
            </a:r>
          </a:p>
          <a:p>
            <a:endParaRPr lang="ru-RU" dirty="0" smtClean="0"/>
          </a:p>
          <a:p>
            <a:r>
              <a:rPr lang="ru-RU" dirty="0" smtClean="0"/>
              <a:t>12. Региональные нормативные акты (в том же порядке, как</a:t>
            </a:r>
          </a:p>
          <a:p>
            <a:r>
              <a:rPr lang="ru-RU" dirty="0" smtClean="0"/>
              <a:t>и российские)</a:t>
            </a:r>
          </a:p>
          <a:p>
            <a:r>
              <a:rPr lang="ru-RU" dirty="0" smtClean="0"/>
              <a:t>13. </a:t>
            </a:r>
            <a:r>
              <a:rPr lang="ru-RU" dirty="0" err="1" smtClean="0"/>
              <a:t>ГОСТы</a:t>
            </a:r>
            <a:endParaRPr lang="ru-RU" dirty="0" smtClean="0"/>
          </a:p>
          <a:p>
            <a:r>
              <a:rPr lang="ru-RU" dirty="0" smtClean="0"/>
              <a:t>14. </a:t>
            </a:r>
            <a:r>
              <a:rPr lang="ru-RU" dirty="0" err="1" smtClean="0"/>
              <a:t>СНиПы</a:t>
            </a:r>
            <a:r>
              <a:rPr lang="ru-RU" dirty="0" smtClean="0"/>
              <a:t>, СП, </a:t>
            </a:r>
            <a:r>
              <a:rPr lang="ru-RU" dirty="0" err="1" smtClean="0"/>
              <a:t>ЕНИРы</a:t>
            </a:r>
            <a:r>
              <a:rPr lang="ru-RU" dirty="0" smtClean="0"/>
              <a:t>, </a:t>
            </a:r>
            <a:r>
              <a:rPr lang="ru-RU" dirty="0" err="1" smtClean="0"/>
              <a:t>ВНИРыи</a:t>
            </a:r>
            <a:r>
              <a:rPr lang="ru-RU" dirty="0" smtClean="0"/>
              <a:t> др.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Заглавие и сведения об ответственности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dirty="0" smtClean="0"/>
              <a:t>7.2.1.4 Сведения об ответственности составной части приводят по 5.2.6 (</a:t>
            </a:r>
            <a:r>
              <a:rPr lang="ru-RU" altLang="ru-RU" dirty="0" smtClean="0">
                <a:solidFill>
                  <a:srgbClr val="FF0000"/>
                </a:solidFill>
              </a:rPr>
              <a:t>1</a:t>
            </a:r>
            <a:r>
              <a:rPr lang="ru-RU" altLang="ru-RU" dirty="0" smtClean="0"/>
              <a:t>, 2, 3, 4 автора). 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Если сведения об ответственности составной части ресурса совпадают с заголовком библиографической записи, то в библиографическом описании составной части ресурса они могут быть опущены.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Александров И.В.</a:t>
            </a:r>
            <a:r>
              <a:rPr lang="ru-RU" dirty="0" smtClean="0"/>
              <a:t> Основные особенности расследования современных служебных преступлений // Законодательство. – 2019. – № 1. – С. 65-71.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Статья двух, трех авторов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Действует тоже правило, как при описании книг:</a:t>
            </a:r>
            <a:br>
              <a:rPr lang="ru-RU" dirty="0" smtClean="0"/>
            </a:br>
            <a:r>
              <a:rPr lang="ru-RU" dirty="0" smtClean="0"/>
              <a:t>Приводим имя одного автора в заголовке, в области ответственности повторяем его и приводим остальных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Никитин Е.Л. </a:t>
            </a:r>
            <a:r>
              <a:rPr lang="ru-RU" dirty="0" smtClean="0"/>
              <a:t>Прокурорский надзор за исполнением законов, регулирующих привлечение к труду осужденных к принудительным работам </a:t>
            </a:r>
            <a:r>
              <a:rPr lang="ru-RU" dirty="0" smtClean="0">
                <a:solidFill>
                  <a:srgbClr val="FF0000"/>
                </a:solidFill>
              </a:rPr>
              <a:t>/ Е.Л. Никитин, М.В. </a:t>
            </a:r>
            <a:r>
              <a:rPr lang="ru-RU" dirty="0" err="1" smtClean="0">
                <a:solidFill>
                  <a:srgbClr val="FF0000"/>
                </a:solidFill>
              </a:rPr>
              <a:t>Кустова</a:t>
            </a:r>
            <a:r>
              <a:rPr lang="ru-RU" dirty="0" smtClean="0"/>
              <a:t> // Законность. – 2019. – № 6. – С. 6-9.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Карташова А.Г. </a:t>
            </a:r>
            <a:r>
              <a:rPr lang="ru-RU" dirty="0" smtClean="0"/>
              <a:t>Прокурорский надзор за дознанием в сокращенной форме / </a:t>
            </a:r>
            <a:r>
              <a:rPr lang="ru-RU" dirty="0" smtClean="0">
                <a:solidFill>
                  <a:srgbClr val="FF0000"/>
                </a:solidFill>
              </a:rPr>
              <a:t>А.Г. Карташова, О.П. Копылова, С.В. Медведева </a:t>
            </a:r>
            <a:r>
              <a:rPr lang="ru-RU" dirty="0" smtClean="0"/>
              <a:t>// Российский следователь. – 2020. – № 8. – С. 50-54.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Статья четырех авторов и более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Описываем статью на заглавие. Если авторов 4 приводим фамилии всех в области ответственности. Если пять и более – имена трех, затем </a:t>
            </a:r>
            <a:r>
              <a:rPr lang="en-US" dirty="0" smtClean="0"/>
              <a:t>[</a:t>
            </a:r>
            <a:r>
              <a:rPr lang="ru-RU" dirty="0" smtClean="0"/>
              <a:t>и. др.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Экономика и преступность. Проблемы противодействия экономической преступности / </a:t>
            </a:r>
            <a:r>
              <a:rPr lang="ru-RU" dirty="0" smtClean="0">
                <a:solidFill>
                  <a:srgbClr val="FF0000"/>
                </a:solidFill>
              </a:rPr>
              <a:t>И.В. </a:t>
            </a:r>
            <a:r>
              <a:rPr lang="ru-RU" dirty="0" err="1" smtClean="0">
                <a:solidFill>
                  <a:srgbClr val="FF0000"/>
                </a:solidFill>
              </a:rPr>
              <a:t>Лунеев</a:t>
            </a:r>
            <a:r>
              <a:rPr lang="ru-RU" dirty="0" smtClean="0">
                <a:solidFill>
                  <a:srgbClr val="FF0000"/>
                </a:solidFill>
              </a:rPr>
              <a:t>, А.А. Иванов, Б.Б. Косоруков, С. С. Гребенников </a:t>
            </a:r>
            <a:r>
              <a:rPr lang="ru-RU" dirty="0" smtClean="0"/>
              <a:t>// Пробелы в российском законодательстве. - 2013. - №6. – С. 2-15.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Использование виртуальной валюты в преступных целях: актуальные риски для России </a:t>
            </a:r>
            <a:r>
              <a:rPr lang="ru-RU" b="1" dirty="0" smtClean="0"/>
              <a:t>/ </a:t>
            </a:r>
            <a:r>
              <a:rPr lang="ru-RU" dirty="0" smtClean="0">
                <a:solidFill>
                  <a:srgbClr val="FF0000"/>
                </a:solidFill>
              </a:rPr>
              <a:t>Иванов Ф. К., </a:t>
            </a:r>
            <a:r>
              <a:rPr lang="ru-RU" dirty="0" err="1" smtClean="0">
                <a:solidFill>
                  <a:srgbClr val="FF0000"/>
                </a:solidFill>
              </a:rPr>
              <a:t>Николова</a:t>
            </a:r>
            <a:r>
              <a:rPr lang="ru-RU" dirty="0" smtClean="0">
                <a:solidFill>
                  <a:srgbClr val="FF0000"/>
                </a:solidFill>
              </a:rPr>
              <a:t> Л. В., </a:t>
            </a:r>
            <a:r>
              <a:rPr lang="ru-RU" dirty="0" err="1" smtClean="0">
                <a:solidFill>
                  <a:srgbClr val="FF0000"/>
                </a:solidFill>
              </a:rPr>
              <a:t>Наговская</a:t>
            </a:r>
            <a:r>
              <a:rPr lang="ru-RU" dirty="0" smtClean="0">
                <a:solidFill>
                  <a:srgbClr val="FF0000"/>
                </a:solidFill>
              </a:rPr>
              <a:t> Ю. И. 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ru-RU" dirty="0" smtClean="0">
                <a:solidFill>
                  <a:srgbClr val="FF0000"/>
                </a:solidFill>
              </a:rPr>
              <a:t>и др.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ru-RU" dirty="0" smtClean="0"/>
              <a:t> </a:t>
            </a:r>
            <a:r>
              <a:rPr lang="ru-RU" b="1" dirty="0" smtClean="0"/>
              <a:t>// </a:t>
            </a:r>
            <a:r>
              <a:rPr lang="ru-RU" i="1" dirty="0" smtClean="0"/>
              <a:t>Экономические науки. -   2021. -  N 2. - С. 53-59. </a:t>
            </a:r>
            <a:r>
              <a:rPr lang="ru-RU" i="1" dirty="0" smtClean="0">
                <a:solidFill>
                  <a:srgbClr val="0070C0"/>
                </a:solidFill>
              </a:rPr>
              <a:t>– Среди авт.: С.В. Максимов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dirty="0" smtClean="0"/>
              <a:t>7.2.1.7 Элементы области идентификатора ресурса и условий доступности приводят по 5.9. </a:t>
            </a:r>
          </a:p>
          <a:p>
            <a:r>
              <a:rPr lang="ru-RU" altLang="ru-RU" b="1" i="1" dirty="0" smtClean="0"/>
              <a:t>Пример – </a:t>
            </a:r>
            <a:endParaRPr lang="ru-RU" altLang="ru-RU" dirty="0" smtClean="0"/>
          </a:p>
          <a:p>
            <a:r>
              <a:rPr lang="ru-RU" altLang="ru-RU" b="1" i="1" dirty="0" err="1" smtClean="0"/>
              <a:t>Ключкарев</a:t>
            </a:r>
            <a:r>
              <a:rPr lang="ru-RU" altLang="ru-RU" b="1" i="1" dirty="0" smtClean="0"/>
              <a:t> Г. А. Малые научные предприятия как фактор конкуренции </a:t>
            </a:r>
            <a:r>
              <a:rPr lang="ru-RU" altLang="ru-RU" b="1" i="1" dirty="0" err="1" smtClean="0"/>
              <a:t>университе-тов</a:t>
            </a:r>
            <a:r>
              <a:rPr lang="ru-RU" altLang="ru-RU" b="1" i="1" dirty="0" smtClean="0"/>
              <a:t> / </a:t>
            </a:r>
            <a:r>
              <a:rPr lang="ru-RU" altLang="ru-RU" b="1" i="1" dirty="0" err="1" smtClean="0"/>
              <a:t>Ключкарев</a:t>
            </a:r>
            <a:r>
              <a:rPr lang="ru-RU" altLang="ru-RU" b="1" i="1" dirty="0" smtClean="0"/>
              <a:t> Г. А., </a:t>
            </a:r>
            <a:r>
              <a:rPr lang="ru-RU" altLang="ru-RU" b="1" i="1" dirty="0" err="1" smtClean="0"/>
              <a:t>Чурсина</a:t>
            </a:r>
            <a:r>
              <a:rPr lang="ru-RU" altLang="ru-RU" b="1" i="1" dirty="0" smtClean="0"/>
              <a:t> А. В. </a:t>
            </a:r>
            <a:r>
              <a:rPr lang="ru-RU" altLang="ru-RU" b="1" i="1" dirty="0" smtClean="0">
                <a:solidFill>
                  <a:srgbClr val="FF0000"/>
                </a:solidFill>
              </a:rPr>
              <a:t>– DOI 10.19181/vis.2017.22.3.471</a:t>
            </a:r>
            <a:endParaRPr lang="ru-RU" alt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00B0F0"/>
                </a:solidFill>
              </a:rPr>
              <a:t>7.3 Сведения об идентифицирующем ресурсе</a:t>
            </a:r>
            <a:r>
              <a:rPr lang="ru-RU" altLang="ru-RU" dirty="0" smtClean="0">
                <a:solidFill>
                  <a:srgbClr val="00B0F0"/>
                </a:solidFill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sz="2400" dirty="0" smtClean="0"/>
              <a:t>7.3.2 Слова и словосочетания в основном заглавии идентифицирующего ресурса не сокращают. </a:t>
            </a:r>
          </a:p>
          <a:p>
            <a:endParaRPr lang="ru-RU" altLang="ru-RU" sz="2400" b="1" i="1" dirty="0" smtClean="0"/>
          </a:p>
          <a:p>
            <a:r>
              <a:rPr lang="ru-RU" altLang="ru-RU" sz="2400" b="1" i="1" dirty="0" smtClean="0"/>
              <a:t>// Ценности культуры в современном информационном мире </a:t>
            </a:r>
            <a:endParaRPr lang="ru-RU" altLang="ru-RU" sz="2400" dirty="0" smtClean="0"/>
          </a:p>
          <a:p>
            <a:r>
              <a:rPr lang="ru-RU" altLang="ru-RU" sz="2400" b="1" i="1" dirty="0" smtClean="0"/>
              <a:t>// Библиография и книговедение </a:t>
            </a:r>
            <a:endParaRPr lang="ru-RU" altLang="ru-RU" sz="2400" dirty="0" smtClean="0"/>
          </a:p>
          <a:p>
            <a:r>
              <a:rPr lang="ru-RU" altLang="ru-RU" sz="2400" b="1" i="1" dirty="0" smtClean="0"/>
              <a:t>// Труды Санкт-Петербургского университета культуры </a:t>
            </a:r>
            <a:endParaRPr lang="ru-RU" altLang="ru-RU" sz="2400" dirty="0" smtClean="0"/>
          </a:p>
          <a:p>
            <a:r>
              <a:rPr lang="ru-RU" altLang="ru-RU" sz="2400" b="1" i="1" dirty="0" smtClean="0"/>
              <a:t>// Полное собрание сочинений</a:t>
            </a:r>
            <a:r>
              <a:rPr lang="ru-RU" altLang="ru-RU" sz="24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altLang="ru-RU" dirty="0" smtClean="0"/>
              <a:t>7.3.3 Сведения, относящиеся к заглавию, приводят в тех случаях, когда необходимо уточнить неясно выраженное заглавие или идентифицировать ресурс с типовым заглавием среди имеющих аналогичные заглавия, указать, что электронный ресурс размещен на сайте и т. п. </a:t>
            </a:r>
          </a:p>
          <a:p>
            <a:r>
              <a:rPr lang="ru-RU" altLang="ru-RU" b="1" i="1" dirty="0" smtClean="0"/>
              <a:t>// Цензура в России: история и современность : сб. науч. тр. </a:t>
            </a:r>
            <a:endParaRPr lang="ru-RU" altLang="ru-RU" dirty="0" smtClean="0"/>
          </a:p>
          <a:p>
            <a:r>
              <a:rPr lang="ru-RU" altLang="ru-RU" b="1" i="1" dirty="0" smtClean="0"/>
              <a:t>// Российская государственная библиотека : офиц. сайт </a:t>
            </a:r>
            <a:endParaRPr lang="ru-RU" altLang="ru-RU" dirty="0" smtClean="0"/>
          </a:p>
          <a:p>
            <a:r>
              <a:rPr lang="ru-RU" altLang="ru-RU" b="1" i="1" dirty="0" smtClean="0"/>
              <a:t>// Высшая школа экономики : [сайт]</a:t>
            </a:r>
            <a:r>
              <a:rPr lang="ru-RU" altLang="ru-RU" dirty="0" smtClean="0"/>
              <a:t> </a:t>
            </a:r>
          </a:p>
          <a:p>
            <a:r>
              <a:rPr lang="ru-RU" altLang="ru-RU" b="1" dirty="0" smtClean="0">
                <a:cs typeface="Times New Roman" pitchFamily="18" charset="0"/>
              </a:rPr>
              <a:t> // Концепт : </a:t>
            </a:r>
            <a:r>
              <a:rPr lang="ru-RU" altLang="ru-RU" b="1" dirty="0" err="1" smtClean="0">
                <a:cs typeface="Times New Roman" pitchFamily="18" charset="0"/>
              </a:rPr>
              <a:t>науч.-метод</a:t>
            </a:r>
            <a:r>
              <a:rPr lang="ru-RU" altLang="ru-RU" b="1" dirty="0" smtClean="0">
                <a:cs typeface="Times New Roman" pitchFamily="18" charset="0"/>
              </a:rPr>
              <a:t>. </a:t>
            </a:r>
            <a:r>
              <a:rPr lang="ru-RU" altLang="ru-RU" b="1" dirty="0" smtClean="0">
                <a:solidFill>
                  <a:srgbClr val="FF0000"/>
                </a:solidFill>
                <a:cs typeface="Times New Roman" pitchFamily="18" charset="0"/>
              </a:rPr>
              <a:t>электрон</a:t>
            </a:r>
            <a:r>
              <a:rPr lang="ru-RU" altLang="ru-RU" b="1" dirty="0" smtClean="0">
                <a:cs typeface="Times New Roman" pitchFamily="18" charset="0"/>
              </a:rPr>
              <a:t>. журн.</a:t>
            </a:r>
            <a:endParaRPr lang="ru-RU" alt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altLang="ru-RU" sz="2400" dirty="0" smtClean="0"/>
              <a:t>7.3.4 Приведение первых сведений об ответственности обязательно. Последующие сведения об ответственности включают в описание в тех случаях, когда они необходимы для идентификации ресурса. </a:t>
            </a:r>
            <a:br>
              <a:rPr lang="ru-RU" altLang="ru-RU" sz="2400" dirty="0" smtClean="0"/>
            </a:br>
            <a:r>
              <a:rPr lang="ru-RU" altLang="ru-RU" sz="2400" dirty="0" smtClean="0"/>
              <a:t>7.3.5 Сведения об издании обязательны в описании идентифицирующего ресурса. </a:t>
            </a:r>
          </a:p>
          <a:p>
            <a:r>
              <a:rPr lang="ru-RU" altLang="ru-RU" sz="2400" b="1" i="1" dirty="0" smtClean="0"/>
              <a:t>Пример – </a:t>
            </a:r>
            <a:endParaRPr lang="ru-RU" altLang="ru-RU" sz="2400" dirty="0" smtClean="0"/>
          </a:p>
          <a:p>
            <a:r>
              <a:rPr lang="ru-RU" sz="2400" dirty="0" err="1" smtClean="0"/>
              <a:t>Сорокотягин</a:t>
            </a:r>
            <a:r>
              <a:rPr lang="ru-RU" sz="2400" dirty="0" smtClean="0"/>
              <a:t> И.Н. Профессиональная этика в сфере юриспруденции // Профессиональная этика юриста : учеб. для </a:t>
            </a:r>
            <a:r>
              <a:rPr lang="ru-RU" sz="2400" dirty="0" err="1" smtClean="0"/>
              <a:t>бакалавриата</a:t>
            </a:r>
            <a:r>
              <a:rPr lang="ru-RU" sz="2400" dirty="0" smtClean="0"/>
              <a:t> и </a:t>
            </a:r>
            <a:r>
              <a:rPr lang="ru-RU" sz="2400" dirty="0" err="1" smtClean="0"/>
              <a:t>специалитета</a:t>
            </a:r>
            <a:r>
              <a:rPr lang="ru-RU" sz="2400" dirty="0" smtClean="0"/>
              <a:t> / </a:t>
            </a:r>
            <a:r>
              <a:rPr lang="ru-RU" sz="2400" dirty="0" smtClean="0">
                <a:solidFill>
                  <a:srgbClr val="FF0000"/>
                </a:solidFill>
              </a:rPr>
              <a:t>И.Н. </a:t>
            </a:r>
            <a:r>
              <a:rPr lang="ru-RU" sz="2400" dirty="0" err="1" smtClean="0">
                <a:solidFill>
                  <a:srgbClr val="FF0000"/>
                </a:solidFill>
              </a:rPr>
              <a:t>Сорокотягин</a:t>
            </a:r>
            <a:r>
              <a:rPr lang="ru-RU" sz="2400" dirty="0" smtClean="0">
                <a:solidFill>
                  <a:srgbClr val="FF0000"/>
                </a:solidFill>
              </a:rPr>
              <a:t>, А.Г. </a:t>
            </a:r>
            <a:r>
              <a:rPr lang="ru-RU" sz="2400" dirty="0" err="1" smtClean="0">
                <a:solidFill>
                  <a:srgbClr val="FF0000"/>
                </a:solidFill>
              </a:rPr>
              <a:t>Маслеев</a:t>
            </a:r>
            <a:r>
              <a:rPr lang="ru-RU" sz="2400" dirty="0" smtClean="0">
                <a:solidFill>
                  <a:srgbClr val="FF0000"/>
                </a:solidFill>
              </a:rPr>
              <a:t> ; Урал. </a:t>
            </a:r>
            <a:r>
              <a:rPr lang="ru-RU" sz="2400" dirty="0" err="1" smtClean="0">
                <a:solidFill>
                  <a:srgbClr val="FF0000"/>
                </a:solidFill>
              </a:rPr>
              <a:t>гос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</a:rPr>
              <a:t>юрид</a:t>
            </a:r>
            <a:r>
              <a:rPr lang="ru-RU" sz="2400" dirty="0" smtClean="0">
                <a:solidFill>
                  <a:srgbClr val="FF0000"/>
                </a:solidFill>
              </a:rPr>
              <a:t>. ун-т. </a:t>
            </a:r>
            <a:r>
              <a:rPr lang="ru-RU" sz="2400" b="1" dirty="0" smtClean="0">
                <a:solidFill>
                  <a:srgbClr val="0070C0"/>
                </a:solidFill>
              </a:rPr>
              <a:t>– 3-е изд. перераб. и доп. </a:t>
            </a:r>
            <a:r>
              <a:rPr lang="ru-RU" sz="2400" dirty="0" smtClean="0"/>
              <a:t>– </a:t>
            </a:r>
            <a:r>
              <a:rPr lang="ru-RU" sz="2400" dirty="0" smtClean="0">
                <a:solidFill>
                  <a:srgbClr val="FF0000"/>
                </a:solidFill>
              </a:rPr>
              <a:t>Москва</a:t>
            </a:r>
            <a:r>
              <a:rPr lang="ru-RU" sz="2400" dirty="0" smtClean="0"/>
              <a:t>, 2019. – Разд. 2. – С. 89-214.</a:t>
            </a: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ОБЛАСТЬ ПУБЛИКАЦИИ, ПРОИЗВОДСТВА, РАСПРОСТРАНЕНИЯ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dirty="0" smtClean="0"/>
              <a:t>7.3.7 В описание, как правило, включают место и год публикации, производства и/или распространения. Может быть включено </a:t>
            </a:r>
            <a:r>
              <a:rPr lang="ru-RU" altLang="ru-RU" dirty="0" smtClean="0">
                <a:solidFill>
                  <a:srgbClr val="FF0000"/>
                </a:solidFill>
              </a:rPr>
              <a:t>имя издателя</a:t>
            </a:r>
            <a:r>
              <a:rPr lang="ru-RU" altLang="ru-RU" dirty="0" smtClean="0"/>
              <a:t>, производителя и/или</a:t>
            </a:r>
            <a:r>
              <a:rPr lang="en-US" altLang="ru-RU" dirty="0" smtClean="0"/>
              <a:t> </a:t>
            </a:r>
            <a:r>
              <a:rPr lang="ru-RU" altLang="ru-RU" dirty="0" smtClean="0"/>
              <a:t>распространителя.</a:t>
            </a:r>
          </a:p>
          <a:p>
            <a:r>
              <a:rPr lang="ru-RU" altLang="ru-RU" dirty="0" smtClean="0"/>
              <a:t>7.3.8 Если идентифицирующий ресурс является периодическим, то название </a:t>
            </a:r>
            <a:r>
              <a:rPr lang="ru-RU" altLang="ru-RU" dirty="0" smtClean="0">
                <a:solidFill>
                  <a:srgbClr val="FF0000"/>
                </a:solidFill>
              </a:rPr>
              <a:t>места его публикации, производства и/или распространения не приводят</a:t>
            </a:r>
            <a:r>
              <a:rPr lang="ru-RU" altLang="ru-RU" dirty="0" smtClean="0"/>
              <a:t>, за исключением тех случаев, когда это необходимо для идентификации ресурса. Также опускают имя издателя, производителя и/или распространителя</a:t>
            </a: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Зайцева И.И. Арбитражные суды в Российской Федерации // Правоохранительные органы Российской Федерации : учебник / В.А. </a:t>
            </a:r>
            <a:r>
              <a:rPr lang="ru-RU" dirty="0" err="1" smtClean="0"/>
              <a:t>Байдуков</a:t>
            </a:r>
            <a:r>
              <a:rPr lang="ru-RU" dirty="0" smtClean="0"/>
              <a:t>, В.М. </a:t>
            </a:r>
            <a:r>
              <a:rPr lang="ru-RU" dirty="0" err="1" smtClean="0"/>
              <a:t>Бозров</a:t>
            </a:r>
            <a:r>
              <a:rPr lang="ru-RU" dirty="0" smtClean="0"/>
              <a:t>, В.А. Бублик [и др.] ; под ред. В.М. </a:t>
            </a:r>
            <a:r>
              <a:rPr lang="ru-RU" dirty="0" err="1" smtClean="0"/>
              <a:t>Бозрова</a:t>
            </a:r>
            <a:r>
              <a:rPr lang="ru-RU" dirty="0" smtClean="0"/>
              <a:t> ; Урал. </a:t>
            </a:r>
            <a:r>
              <a:rPr lang="ru-RU" dirty="0" err="1" smtClean="0"/>
              <a:t>гос</a:t>
            </a:r>
            <a:r>
              <a:rPr lang="ru-RU" dirty="0" smtClean="0"/>
              <a:t>. </a:t>
            </a:r>
            <a:r>
              <a:rPr lang="ru-RU" dirty="0" err="1" smtClean="0"/>
              <a:t>юрид</a:t>
            </a:r>
            <a:r>
              <a:rPr lang="ru-RU" dirty="0" smtClean="0"/>
              <a:t>. ун-т. – </a:t>
            </a:r>
            <a:r>
              <a:rPr lang="ru-RU" dirty="0" smtClean="0">
                <a:solidFill>
                  <a:srgbClr val="FF0000"/>
                </a:solidFill>
              </a:rPr>
              <a:t>3-е изд., перераб. и доп</a:t>
            </a:r>
            <a:r>
              <a:rPr lang="ru-RU" dirty="0" smtClean="0"/>
              <a:t>. – </a:t>
            </a:r>
            <a:r>
              <a:rPr lang="ru-RU" dirty="0" smtClean="0">
                <a:solidFill>
                  <a:srgbClr val="FF0000"/>
                </a:solidFill>
              </a:rPr>
              <a:t>Москва,</a:t>
            </a:r>
            <a:r>
              <a:rPr lang="ru-RU" dirty="0" smtClean="0"/>
              <a:t> 2019. – </a:t>
            </a:r>
            <a:r>
              <a:rPr lang="ru-RU" dirty="0" smtClean="0">
                <a:solidFill>
                  <a:srgbClr val="FF0000"/>
                </a:solidFill>
              </a:rPr>
              <a:t>Гл. 7. </a:t>
            </a:r>
            <a:r>
              <a:rPr lang="ru-RU" dirty="0" smtClean="0"/>
              <a:t>– С. 152-170.</a:t>
            </a: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dirty="0" smtClean="0"/>
              <a:t>7.3.8 Если идентифицирующий ресурс является периодическим, то название </a:t>
            </a:r>
            <a:r>
              <a:rPr lang="ru-RU" altLang="ru-RU" dirty="0" smtClean="0">
                <a:solidFill>
                  <a:srgbClr val="FF0000"/>
                </a:solidFill>
              </a:rPr>
              <a:t>места его публикации, производства и/или распространения не приводят</a:t>
            </a:r>
            <a:r>
              <a:rPr lang="ru-RU" altLang="ru-RU" dirty="0" smtClean="0"/>
              <a:t>, за исключением тех случаев, когда это необходимо для идентификации ресурса. Также опускают имя издателя, производителя и/или распространителя</a:t>
            </a:r>
          </a:p>
          <a:p>
            <a:r>
              <a:rPr lang="ru-RU" dirty="0" smtClean="0"/>
              <a:t>// Юридические науки. – 2023. - № 5. – С. 2-15.</a:t>
            </a:r>
          </a:p>
          <a:p>
            <a:r>
              <a:rPr lang="ru-RU" altLang="ru-RU" b="1" i="1" dirty="0" smtClean="0"/>
              <a:t>// Образовательные технологии. – Москва, 2018. – № 1. – С. 65–75 </a:t>
            </a:r>
            <a:endParaRPr lang="ru-RU" altLang="ru-RU" dirty="0" smtClean="0"/>
          </a:p>
          <a:p>
            <a:r>
              <a:rPr lang="ru-RU" altLang="ru-RU" b="1" i="1" dirty="0" smtClean="0"/>
              <a:t>// Образовательные технологии. – Воронеж, 2011. – № 2. – С. 49–59</a:t>
            </a:r>
            <a:r>
              <a:rPr lang="ru-RU" altLang="ru-RU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Библиографическая запись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dirty="0" smtClean="0"/>
              <a:t>- </a:t>
            </a:r>
            <a:r>
              <a:rPr lang="ru-RU" altLang="ru-RU" sz="3200" dirty="0" smtClean="0"/>
              <a:t>это элемент библиографической информации, фиксирующий сведения о документе, позволяющие его </a:t>
            </a:r>
            <a:r>
              <a:rPr lang="ru-RU" altLang="ru-RU" sz="3200" dirty="0" smtClean="0">
                <a:solidFill>
                  <a:srgbClr val="FF0000"/>
                </a:solidFill>
              </a:rPr>
              <a:t>идентифицировать</a:t>
            </a:r>
            <a:r>
              <a:rPr lang="ru-RU" altLang="ru-RU" sz="3200" dirty="0" smtClean="0"/>
              <a:t>, </a:t>
            </a:r>
            <a:r>
              <a:rPr lang="ru-RU" altLang="ru-RU" sz="3200" dirty="0" smtClean="0">
                <a:solidFill>
                  <a:srgbClr val="FF0000"/>
                </a:solidFill>
              </a:rPr>
              <a:t>раскрыть</a:t>
            </a:r>
            <a:r>
              <a:rPr lang="ru-RU" altLang="ru-RU" sz="3200" dirty="0" smtClean="0"/>
              <a:t> его состав и содержание в целях библиографического поиска.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3200" dirty="0" smtClean="0"/>
              <a:t>Состав БЗ – </a:t>
            </a:r>
            <a:r>
              <a:rPr lang="ru-RU" altLang="ru-RU" sz="3200" dirty="0" smtClean="0">
                <a:solidFill>
                  <a:srgbClr val="00B0F0"/>
                </a:solidFill>
              </a:rPr>
              <a:t>заголовок</a:t>
            </a:r>
            <a:r>
              <a:rPr lang="ru-RU" altLang="ru-RU" sz="3200" dirty="0" smtClean="0"/>
              <a:t>, </a:t>
            </a:r>
            <a:r>
              <a:rPr lang="ru-RU" altLang="ru-RU" sz="3200" dirty="0" smtClean="0">
                <a:solidFill>
                  <a:srgbClr val="00B0F0"/>
                </a:solidFill>
              </a:rPr>
              <a:t>библиографическое описание</a:t>
            </a:r>
            <a:r>
              <a:rPr lang="ru-RU" altLang="ru-RU" sz="3200" dirty="0" smtClean="0"/>
              <a:t>, аннотация, шифр хранения документа, рубрики, ключевые слова.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sz="3200" dirty="0" smtClean="0"/>
              <a:t>7.6.1.1 Если том, часть, выпуск включает более мелкие деления, то их приводят через знак «запятая». </a:t>
            </a:r>
          </a:p>
          <a:p>
            <a:r>
              <a:rPr lang="ru-RU" altLang="ru-RU" sz="3200" b="1" i="1" dirty="0" smtClean="0"/>
              <a:t>Примеры </a:t>
            </a:r>
            <a:endParaRPr lang="ru-RU" altLang="ru-RU" sz="3200" dirty="0" smtClean="0"/>
          </a:p>
          <a:p>
            <a:r>
              <a:rPr lang="ru-RU" altLang="ru-RU" sz="3200" b="1" i="1" dirty="0" smtClean="0"/>
              <a:t>Т. 17, вып. 2 </a:t>
            </a:r>
            <a:endParaRPr lang="ru-RU" altLang="ru-RU" sz="3200" dirty="0" smtClean="0"/>
          </a:p>
          <a:p>
            <a:r>
              <a:rPr lang="ru-RU" altLang="ru-RU" sz="3200" b="1" i="1" dirty="0" err="1" smtClean="0"/>
              <a:t>Vol</a:t>
            </a:r>
            <a:r>
              <a:rPr lang="ru-RU" altLang="ru-RU" sz="3200" b="1" i="1" dirty="0" smtClean="0"/>
              <a:t>. 18, </a:t>
            </a:r>
            <a:r>
              <a:rPr lang="ru-RU" altLang="ru-RU" sz="3200" b="1" i="1" dirty="0" err="1" smtClean="0"/>
              <a:t>nr</a:t>
            </a:r>
            <a:r>
              <a:rPr lang="ru-RU" altLang="ru-RU" sz="3200" b="1" i="1" dirty="0" smtClean="0"/>
              <a:t> 1</a:t>
            </a:r>
            <a:r>
              <a:rPr lang="ru-RU" altLang="ru-RU" sz="32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 smtClean="0">
                <a:solidFill>
                  <a:srgbClr val="00B0F0"/>
                </a:solidFill>
              </a:rPr>
              <a:t>7.4 Сведения о местоположении составной части в идентифицирующем ресурсе</a:t>
            </a:r>
            <a:r>
              <a:rPr lang="ru-RU" altLang="ru-RU" sz="4400" dirty="0" smtClean="0">
                <a:solidFill>
                  <a:srgbClr val="00B0F0"/>
                </a:solidFill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Местоположение составной части ресурса, состоящего из пронумерованных страниц (листов), как правило, обозначается </a:t>
            </a:r>
            <a:r>
              <a:rPr lang="ru-RU" sz="2800" i="1" dirty="0" smtClean="0"/>
              <a:t>сквозной пагинацией. Пагинации предшествует сокращенное обозначение слова «страница» («С.»), между первой и последней страницами ставят знак «тире». Если составная часть опубликована на ненумерованных страницах, то их номера заключают в квадратные скобки(7.4.1).</a:t>
            </a:r>
            <a:endParaRPr lang="ru-RU" altLang="ru-RU" sz="2800" i="1" dirty="0" smtClean="0"/>
          </a:p>
          <a:p>
            <a:endParaRPr lang="ru-RU" altLang="ru-RU" sz="2800" b="1" i="1" dirty="0" smtClean="0"/>
          </a:p>
          <a:p>
            <a:r>
              <a:rPr lang="ru-RU" altLang="ru-RU" sz="2800" b="1" i="1" dirty="0" smtClean="0"/>
              <a:t>Примеры </a:t>
            </a:r>
            <a:endParaRPr lang="ru-RU" altLang="ru-RU" sz="2800" dirty="0" smtClean="0"/>
          </a:p>
          <a:p>
            <a:r>
              <a:rPr lang="ru-RU" altLang="ru-RU" sz="2800" b="1" i="1" dirty="0" smtClean="0"/>
              <a:t>. – С. 17–28. </a:t>
            </a:r>
            <a:endParaRPr lang="ru-RU" altLang="ru-RU" sz="2800" dirty="0" smtClean="0"/>
          </a:p>
          <a:p>
            <a:r>
              <a:rPr lang="ru-RU" altLang="ru-RU" sz="2800" b="1" i="1" dirty="0" smtClean="0"/>
              <a:t>. – P. 18–30 .</a:t>
            </a:r>
            <a:endParaRPr lang="ru-RU" altLang="ru-RU" sz="2800" dirty="0" smtClean="0"/>
          </a:p>
          <a:p>
            <a:r>
              <a:rPr lang="ru-RU" altLang="ru-RU" sz="2800" b="1" i="1" dirty="0" smtClean="0"/>
              <a:t>. – S. 12–31 .</a:t>
            </a:r>
            <a:endParaRPr lang="ru-RU" altLang="ru-RU" sz="2800" dirty="0" smtClean="0"/>
          </a:p>
          <a:p>
            <a:r>
              <a:rPr lang="ru-RU" altLang="ru-RU" sz="2800" b="1" i="1" dirty="0" smtClean="0"/>
              <a:t>. – С. [1–8]</a:t>
            </a:r>
            <a:r>
              <a:rPr lang="ru-RU" altLang="ru-RU" sz="2800" dirty="0" smtClean="0"/>
              <a:t>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B0F0"/>
                </a:solidFill>
              </a:rPr>
              <a:t>Статьи из газет</a:t>
            </a:r>
            <a:endParaRPr lang="ru-RU" sz="44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Егоров И. Приземлили: Генеральная прокуратура проверила авиакомпании // Российская газета. – 2019. – </a:t>
            </a:r>
            <a:r>
              <a:rPr lang="ru-RU" dirty="0" smtClean="0">
                <a:solidFill>
                  <a:srgbClr val="FF0000"/>
                </a:solidFill>
              </a:rPr>
              <a:t>10 июля (№ 148).</a:t>
            </a:r>
            <a:r>
              <a:rPr lang="ru-RU" dirty="0" smtClean="0"/>
              <a:t> – С. 3.</a:t>
            </a:r>
          </a:p>
          <a:p>
            <a:r>
              <a:rPr lang="ru-RU" dirty="0" smtClean="0"/>
              <a:t>Медведев Ю. Обреченные гореть : [о лес. пожарах, к большинству из которых, человек не имеет отношения] // Российская газета. – 2019. – </a:t>
            </a:r>
            <a:r>
              <a:rPr lang="ru-RU" dirty="0" smtClean="0">
                <a:solidFill>
                  <a:srgbClr val="FF0000"/>
                </a:solidFill>
              </a:rPr>
              <a:t>10 июля (№ 148). </a:t>
            </a:r>
            <a:r>
              <a:rPr lang="ru-RU" dirty="0" smtClean="0"/>
              <a:t>– С. 10.</a:t>
            </a:r>
          </a:p>
          <a:p>
            <a:r>
              <a:rPr lang="ru-RU" dirty="0" smtClean="0"/>
              <a:t>Крюков А. «Со спросом проблем возникнуть не должно» : интервью с ген. директором компании «Газпром </a:t>
            </a:r>
            <a:r>
              <a:rPr lang="ru-RU" dirty="0" err="1" smtClean="0"/>
              <a:t>трансгаз</a:t>
            </a:r>
            <a:r>
              <a:rPr lang="ru-RU" dirty="0" smtClean="0"/>
              <a:t> Екатеринбург» / беседовал Д. Полянин // Областная газета – 2019. – </a:t>
            </a:r>
            <a:r>
              <a:rPr lang="ru-RU" dirty="0" smtClean="0">
                <a:solidFill>
                  <a:srgbClr val="FF0000"/>
                </a:solidFill>
              </a:rPr>
              <a:t>10 июля (№ 119). </a:t>
            </a:r>
            <a:r>
              <a:rPr lang="ru-RU" dirty="0" smtClean="0"/>
              <a:t>– С. 2.</a:t>
            </a:r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Статья, раздел, глава в электронном ресурсе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altLang="ru-RU" dirty="0" smtClean="0"/>
              <a:t>7.6.7 Если составная часть помещена в электронном ресурсе сетевого распространения и представляет собой раздел или часть портала, сайта, </a:t>
            </a:r>
            <a:r>
              <a:rPr lang="ru-RU" altLang="ru-RU" dirty="0" err="1" smtClean="0"/>
              <a:t>веб-страницы</a:t>
            </a:r>
            <a:r>
              <a:rPr lang="ru-RU" altLang="ru-RU" dirty="0" smtClean="0"/>
              <a:t>, публикации в электронном сериальном издании, сообщение на форуме и т. п., то описание на нее составляют по правилам, изложенным в разделе 7, с учетом следующих особенностей. </a:t>
            </a:r>
          </a:p>
          <a:p>
            <a:r>
              <a:rPr lang="ru-RU" altLang="ru-RU" dirty="0" smtClean="0"/>
              <a:t>7.6.7.2 Обязательным является указание электронного адреса составной части ресурса в сети Интернет и даты обращения к ресурсу.</a:t>
            </a:r>
          </a:p>
          <a:p>
            <a:r>
              <a:rPr lang="ru-RU" altLang="ru-RU" dirty="0" smtClean="0"/>
              <a:t>7.6.7.3 Режим доступа «свободный», как правило, в описании не приводят. Если режим доступа иной: «платный», «по подписке», из электронных информационных систем и т. п., то указание на него приводят после даты обращения. </a:t>
            </a:r>
          </a:p>
          <a:p>
            <a:r>
              <a:rPr lang="ru-RU" altLang="ru-RU" dirty="0" smtClean="0"/>
              <a:t/>
            </a:r>
            <a:br>
              <a:rPr lang="ru-RU" altLang="ru-RU" dirty="0" smtClean="0"/>
            </a:br>
            <a:endParaRPr lang="ru-RU" alt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Свободный доступ в сети Интернет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Майоров А.В. Проблемы уголовного права в научных трудах заслуженного деятеля науки РФ доктора юридических наук, профессора Ивана Яковлевича </a:t>
            </a:r>
            <a:r>
              <a:rPr lang="ru-RU" dirty="0" err="1" smtClean="0"/>
              <a:t>Козаченко</a:t>
            </a:r>
            <a:r>
              <a:rPr lang="ru-RU" dirty="0" smtClean="0"/>
              <a:t> (к 80-летию выдающегося ученого) // </a:t>
            </a:r>
            <a:r>
              <a:rPr lang="ru-RU" dirty="0" err="1" smtClean="0"/>
              <a:t>Виктимология</a:t>
            </a:r>
            <a:r>
              <a:rPr lang="ru-RU" dirty="0" smtClean="0"/>
              <a:t>. – 2020. – № 3 (25). – С. 61-68. – </a:t>
            </a:r>
            <a:r>
              <a:rPr lang="ru-RU" dirty="0" err="1" smtClean="0">
                <a:solidFill>
                  <a:srgbClr val="FF0000"/>
                </a:solidFill>
              </a:rPr>
              <a:t>Электрон.копия</a:t>
            </a:r>
            <a:r>
              <a:rPr lang="ru-RU" dirty="0" smtClean="0">
                <a:solidFill>
                  <a:srgbClr val="FF0000"/>
                </a:solidFill>
              </a:rPr>
              <a:t> доступна на сайте Науч. электрон. б-ки </a:t>
            </a:r>
            <a:r>
              <a:rPr lang="ru-RU" dirty="0" err="1" smtClean="0">
                <a:solidFill>
                  <a:srgbClr val="FF0000"/>
                </a:solidFill>
              </a:rPr>
              <a:t>КиберЛенинка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B0F0"/>
                </a:solidFill>
              </a:rPr>
              <a:t>URL:</a:t>
            </a:r>
          </a:p>
          <a:p>
            <a:r>
              <a:rPr lang="en-US" dirty="0" smtClean="0"/>
              <a:t>https://cyberleninka.ru/article/n/problemy-ugolovnogo-prava-v-nauchnyhtrudah-zasluzhennogo-deyatelya-nauki-rf-doktora-yuridicheskih-naukprofessora-ivana 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ru-RU" dirty="0" smtClean="0">
                <a:solidFill>
                  <a:srgbClr val="0070C0"/>
                </a:solidFill>
              </a:rPr>
              <a:t>дата обращения: 09.02.2021).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Свободный доступ в сети Интернет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Матюшайтись Н.В. эволюция правового статуса органов местного самоуправления в российской империи во второй половине XIX – начале XX столетия // Сборник научных работ серии "Право". – Донецк, 2020. – Вып. 19. – С. 65-76. – Электрон. копия сб. доступна на сайте </a:t>
            </a:r>
            <a:r>
              <a:rPr lang="ru-RU" sz="2800" dirty="0" err="1" smtClean="0"/>
              <a:t>ДонАУиГС</a:t>
            </a:r>
            <a:r>
              <a:rPr lang="ru-RU" sz="2800" dirty="0" smtClean="0"/>
              <a:t>. URL: </a:t>
            </a:r>
            <a:r>
              <a:rPr lang="ru-RU" sz="2800" dirty="0" smtClean="0">
                <a:hlinkClick r:id="rId2"/>
              </a:rPr>
              <a:t>https://donampa.ru/images/document/2021/zborniki/pravo1920.pdf</a:t>
            </a:r>
            <a:r>
              <a:rPr lang="ru-RU" sz="2800" dirty="0" smtClean="0"/>
              <a:t> (дата обращения: 02.12.2022).</a:t>
            </a:r>
            <a:endParaRPr lang="ru-RU" alt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Ограниченный доступ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Белова К.А. Испытание при приеме на работу как средство обеспечения кадровой безопасности // Правовое обеспечение безопасности в сфере труда и предпринимательства : сб. науч. ст. / </a:t>
            </a:r>
            <a:r>
              <a:rPr lang="ru-RU" dirty="0" err="1" smtClean="0"/>
              <a:t>Тюм</a:t>
            </a:r>
            <a:r>
              <a:rPr lang="ru-RU" dirty="0" smtClean="0"/>
              <a:t>. </a:t>
            </a:r>
            <a:r>
              <a:rPr lang="ru-RU" dirty="0" err="1" smtClean="0"/>
              <a:t>гос</a:t>
            </a:r>
            <a:r>
              <a:rPr lang="ru-RU" dirty="0" smtClean="0"/>
              <a:t>. ун-т ; отв. ред. Л.В. Зайцева. – Тюмень, 2020. – С. 6-20. – </a:t>
            </a:r>
            <a:r>
              <a:rPr lang="ru-RU" dirty="0" smtClean="0">
                <a:solidFill>
                  <a:srgbClr val="0070C0"/>
                </a:solidFill>
              </a:rPr>
              <a:t>Электрон. копия доступна на сайте Науч. электрон. б-ки </a:t>
            </a:r>
            <a:r>
              <a:rPr lang="ru-RU" dirty="0" err="1" smtClean="0">
                <a:solidFill>
                  <a:srgbClr val="0070C0"/>
                </a:solidFill>
              </a:rPr>
              <a:t>eLIBRARY.RU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URL: </a:t>
            </a:r>
            <a:r>
              <a:rPr lang="ru-RU" dirty="0" smtClean="0"/>
              <a:t>https://www.elibrary.ru/item.asp?id=44670739 </a:t>
            </a:r>
            <a:r>
              <a:rPr lang="ru-RU" dirty="0" smtClean="0">
                <a:solidFill>
                  <a:srgbClr val="C00000"/>
                </a:solidFill>
              </a:rPr>
              <a:t>(дата обращения: 09.02.2021)</a:t>
            </a:r>
            <a:r>
              <a:rPr lang="ru-RU" dirty="0" smtClean="0"/>
              <a:t>. – </a:t>
            </a:r>
            <a:r>
              <a:rPr lang="ru-RU" dirty="0" smtClean="0">
                <a:solidFill>
                  <a:srgbClr val="00B050"/>
                </a:solidFill>
              </a:rPr>
              <a:t>Доступ после регистрации.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Библиографическое описание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содержит библиографические сведения об информационном ресурсе, приведенные по </a:t>
            </a:r>
            <a:r>
              <a:rPr lang="ru-RU" sz="3200" dirty="0" smtClean="0">
                <a:solidFill>
                  <a:srgbClr val="FF0000"/>
                </a:solidFill>
              </a:rPr>
              <a:t>определенным правилам</a:t>
            </a:r>
            <a:r>
              <a:rPr lang="ru-RU" sz="3200" dirty="0" smtClean="0"/>
              <a:t>, устанавливающим наполнение и порядок следования </a:t>
            </a:r>
            <a:r>
              <a:rPr lang="ru-RU" sz="3200" dirty="0" smtClean="0">
                <a:solidFill>
                  <a:srgbClr val="FF0000"/>
                </a:solidFill>
              </a:rPr>
              <a:t>областей и элементов</a:t>
            </a:r>
            <a:r>
              <a:rPr lang="ru-RU" sz="3200" dirty="0" smtClean="0"/>
              <a:t>, и предназначенные </a:t>
            </a:r>
            <a:r>
              <a:rPr lang="ru-RU" sz="3200" dirty="0" smtClean="0">
                <a:solidFill>
                  <a:srgbClr val="FF0000"/>
                </a:solidFill>
              </a:rPr>
              <a:t>для идентификации и общей характеристики ресурса</a:t>
            </a:r>
            <a:r>
              <a:rPr lang="ru-RU" sz="3200" dirty="0" smtClean="0"/>
              <a:t>. 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Заголовок – это фамилия автора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ru-RU" sz="2400" dirty="0" smtClean="0"/>
          </a:p>
          <a:p>
            <a:pPr>
              <a:lnSpc>
                <a:spcPct val="90000"/>
              </a:lnSpc>
            </a:pPr>
            <a:r>
              <a:rPr lang="ru-RU" altLang="ru-RU" sz="2800" dirty="0" smtClean="0"/>
              <a:t>В заголовке приводят имя 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одного автора</a:t>
            </a:r>
            <a:r>
              <a:rPr lang="ru-RU" altLang="ru-RU" sz="2800" dirty="0" smtClean="0"/>
              <a:t>. </a:t>
            </a:r>
            <a:br>
              <a:rPr lang="ru-RU" altLang="ru-RU" sz="2800" dirty="0" smtClean="0"/>
            </a:br>
            <a:r>
              <a:rPr lang="ru-RU" altLang="ru-RU" sz="2800" dirty="0" smtClean="0"/>
              <a:t>При наличии двух и трех авторов, в заголовке указывают имя первого. </a:t>
            </a:r>
            <a:br>
              <a:rPr lang="ru-RU" altLang="ru-RU" sz="2800" dirty="0" smtClean="0"/>
            </a:br>
            <a:r>
              <a:rPr lang="ru-RU" altLang="ru-RU" sz="2800" dirty="0" smtClean="0"/>
              <a:t>При наличии 4-х авторов и более, заголовок не применяют.</a:t>
            </a:r>
          </a:p>
          <a:p>
            <a:pPr>
              <a:lnSpc>
                <a:spcPct val="90000"/>
              </a:lnSpc>
            </a:pPr>
            <a:r>
              <a:rPr lang="ru-RU" altLang="ru-RU" sz="2800" b="1" dirty="0" smtClean="0">
                <a:solidFill>
                  <a:srgbClr val="FF0000"/>
                </a:solidFill>
              </a:rPr>
              <a:t>В списке литературы к научной работе приводят фамилию автора и инициалы</a:t>
            </a:r>
            <a:r>
              <a:rPr lang="ru-RU" alt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B0F0"/>
                </a:solidFill>
              </a:rPr>
              <a:t>Правильны оба варианта оформления заголовка: выбирайте любой и соблюдайте во всем массиве БЗ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Иванов И. И.</a:t>
            </a:r>
          </a:p>
          <a:p>
            <a:r>
              <a:rPr lang="ru-RU" altLang="ru-RU" dirty="0" err="1" smtClean="0"/>
              <a:t>Лоуренс</a:t>
            </a:r>
            <a:r>
              <a:rPr lang="ru-RU" altLang="ru-RU" dirty="0" smtClean="0"/>
              <a:t> Д. Г.</a:t>
            </a:r>
            <a:endParaRPr lang="ru-RU" dirty="0" smtClean="0"/>
          </a:p>
          <a:p>
            <a:r>
              <a:rPr lang="ru-RU" dirty="0" smtClean="0"/>
              <a:t>Петров В. В.</a:t>
            </a:r>
          </a:p>
          <a:p>
            <a:r>
              <a:rPr lang="ru-RU" dirty="0" smtClean="0"/>
              <a:t>Сидоров Г. Г.</a:t>
            </a:r>
          </a:p>
          <a:p>
            <a:endParaRPr lang="ru-RU" dirty="0" smtClean="0"/>
          </a:p>
          <a:p>
            <a:r>
              <a:rPr lang="ru-RU" dirty="0" smtClean="0"/>
              <a:t>В каталоге:</a:t>
            </a:r>
            <a:br>
              <a:rPr lang="ru-RU" dirty="0" smtClean="0"/>
            </a:br>
            <a:r>
              <a:rPr lang="ru-RU" dirty="0" smtClean="0"/>
              <a:t>Сидоров, </a:t>
            </a:r>
            <a:r>
              <a:rPr lang="ru-RU" dirty="0" err="1" smtClean="0"/>
              <a:t>Г.</a:t>
            </a:r>
            <a:r>
              <a:rPr lang="ru-RU" strike="sngStrike" dirty="0" err="1" smtClean="0"/>
              <a:t>ригорий</a:t>
            </a:r>
            <a:r>
              <a:rPr lang="ru-RU" strike="sngStrike" dirty="0" smtClean="0"/>
              <a:t> </a:t>
            </a:r>
            <a:r>
              <a:rPr lang="ru-RU" dirty="0" err="1" smtClean="0"/>
              <a:t>Г.</a:t>
            </a:r>
            <a:r>
              <a:rPr lang="ru-RU" strike="sngStrike" dirty="0" err="1" smtClean="0"/>
              <a:t>ригорьевич</a:t>
            </a:r>
            <a:r>
              <a:rPr lang="ru-RU" dirty="0" smtClean="0"/>
              <a:t> </a:t>
            </a:r>
            <a:r>
              <a:rPr lang="ru-RU" strike="sngStrike" dirty="0" smtClean="0"/>
              <a:t>(1900-1957)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Иванов, И. И.</a:t>
            </a:r>
          </a:p>
          <a:p>
            <a:r>
              <a:rPr lang="ru-RU" altLang="ru-RU" dirty="0" err="1" smtClean="0"/>
              <a:t>Лоуренс</a:t>
            </a:r>
            <a:r>
              <a:rPr lang="ru-RU" altLang="ru-RU" dirty="0" smtClean="0"/>
              <a:t>, Д. Г.</a:t>
            </a:r>
            <a:endParaRPr lang="ru-RU" dirty="0" smtClean="0"/>
          </a:p>
          <a:p>
            <a:r>
              <a:rPr lang="ru-RU" dirty="0" smtClean="0"/>
              <a:t>Петров, В. В.</a:t>
            </a:r>
          </a:p>
          <a:p>
            <a:r>
              <a:rPr lang="ru-RU" dirty="0" smtClean="0"/>
              <a:t>Сидоров, Г. 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1177</TotalTime>
  <Words>3983</Words>
  <Application>Microsoft Office PowerPoint</Application>
  <PresentationFormat>Экран (4:3)</PresentationFormat>
  <Paragraphs>324</Paragraphs>
  <Slides>66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66</vt:i4>
      </vt:variant>
    </vt:vector>
  </HeadingPairs>
  <TitlesOfParts>
    <vt:vector size="67" baseType="lpstr">
      <vt:lpstr>Начальная</vt:lpstr>
      <vt:lpstr>Оформление списка литературы к научной работе</vt:lpstr>
      <vt:lpstr>Описание ресурсов для библиографического списка производится в соответствии с основными стандартами</vt:lpstr>
      <vt:lpstr>Список литературы: оформление</vt:lpstr>
      <vt:lpstr>Особенности формирования списка</vt:lpstr>
      <vt:lpstr>В начало списка использованной литературы помещают: официальные документы</vt:lpstr>
      <vt:lpstr>Библиографическая запись</vt:lpstr>
      <vt:lpstr>Библиографическое описание</vt:lpstr>
      <vt:lpstr>Заголовок – это фамилия автора</vt:lpstr>
      <vt:lpstr>Правильны оба варианта оформления заголовка: выбирайте любой и соблюдайте во всем массиве БЗ</vt:lpstr>
      <vt:lpstr>Области описания и элементы описания</vt:lpstr>
      <vt:lpstr>Области библиографического  описания</vt:lpstr>
      <vt:lpstr>Области описания состоят из элементов, которые делятся на:</vt:lpstr>
      <vt:lpstr>Обязательные элементы</vt:lpstr>
      <vt:lpstr>Общая схема записи</vt:lpstr>
      <vt:lpstr> Знаки предписанной пунктуации</vt:lpstr>
      <vt:lpstr>Пунктуация</vt:lpstr>
      <vt:lpstr>Прописные и строчные</vt:lpstr>
      <vt:lpstr>Сокращать можно! </vt:lpstr>
      <vt:lpstr>Область заглавия (обязательный элемент)</vt:lpstr>
      <vt:lpstr>Сведения, относящиеся к заглавию (условно-обязательный элемент)</vt:lpstr>
      <vt:lpstr>Слова в сведениях, относящиеся к заглавию можно сокращать</vt:lpstr>
      <vt:lpstr>Слова в сведениях, относящиеся к заглавию можно сокращать</vt:lpstr>
      <vt:lpstr>Сведения об ответственности (обязательный элемент)</vt:lpstr>
      <vt:lpstr>Книга одного автора</vt:lpstr>
      <vt:lpstr>Книга двух, трех  авторов</vt:lpstr>
      <vt:lpstr>Книга четырех, пяти и больше авторов</vt:lpstr>
      <vt:lpstr>Последующие сведения об ответственности приводим:</vt:lpstr>
      <vt:lpstr>В списке делаем так:</vt:lpstr>
      <vt:lpstr>Сведения об издании. Дополнительные сведения об издании (обязательный элемент) </vt:lpstr>
      <vt:lpstr>Примеры:</vt:lpstr>
      <vt:lpstr>5.5 Область публикации, производства, распространения и т. д. </vt:lpstr>
      <vt:lpstr>Место публикации: не сокращать!</vt:lpstr>
      <vt:lpstr>Слайд 33</vt:lpstr>
      <vt:lpstr>5.5.4 Имя (наименование) издателя, производителя и/или распространителя (обязательный элемент) </vt:lpstr>
      <vt:lpstr>Издатель</vt:lpstr>
      <vt:lpstr>Наименование филиала</vt:lpstr>
      <vt:lpstr>5.5.5 Дата публикации, производства и/или распространения (обязательный элемент) </vt:lpstr>
      <vt:lpstr>Область физической характеристики (обязательный элемент)</vt:lpstr>
      <vt:lpstr>Слайд 39</vt:lpstr>
      <vt:lpstr>5.7.3 Основное заглавие серии/подсерии или многочастного монографического ресурса (обязательный элемент) </vt:lpstr>
      <vt:lpstr>Область примечания – факультативный элемент</vt:lpstr>
      <vt:lpstr> 5.8.6.4 Для электронных ресурсов сетевого распространения указывают следующие сведения: </vt:lpstr>
      <vt:lpstr>Ограниченный доступ (по подписке)</vt:lpstr>
      <vt:lpstr>Свободный доступ в сети Интернет</vt:lpstr>
      <vt:lpstr>5.9 Область идентификатора ресурса и условий доступности </vt:lpstr>
      <vt:lpstr>Слайд 46</vt:lpstr>
      <vt:lpstr>Составная часть ресурса</vt:lpstr>
      <vt:lpstr>Слайд 48</vt:lpstr>
      <vt:lpstr>Схема </vt:lpstr>
      <vt:lpstr>Заглавие и сведения об ответственности</vt:lpstr>
      <vt:lpstr>Статья двух, трех авторов</vt:lpstr>
      <vt:lpstr>Статья четырех авторов и более</vt:lpstr>
      <vt:lpstr>Слайд 53</vt:lpstr>
      <vt:lpstr>7.3 Сведения об идентифицирующем ресурсе </vt:lpstr>
      <vt:lpstr>Слайд 55</vt:lpstr>
      <vt:lpstr>Слайд 56</vt:lpstr>
      <vt:lpstr>ОБЛАСТЬ ПУБЛИКАЦИИ, ПРОИЗВОДСТВА, РАСПРОСТРАНЕНИЯ</vt:lpstr>
      <vt:lpstr>Слайд 58</vt:lpstr>
      <vt:lpstr>Слайд 59</vt:lpstr>
      <vt:lpstr>Слайд 60</vt:lpstr>
      <vt:lpstr>7.4 Сведения о местоположении составной части в идентифицирующем ресурсе </vt:lpstr>
      <vt:lpstr>Статьи из газет</vt:lpstr>
      <vt:lpstr>Статья, раздел, глава в электронном ресурсе</vt:lpstr>
      <vt:lpstr>Свободный доступ в сети Интернет</vt:lpstr>
      <vt:lpstr>Свободный доступ в сети Интернет</vt:lpstr>
      <vt:lpstr>Ограниченный доступ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Список литературы к научной работе</dc:title>
  <dc:creator>Шароварова Марианна Владимировна</dc:creator>
  <cp:lastModifiedBy>sharovarova_mv</cp:lastModifiedBy>
  <cp:revision>119</cp:revision>
  <dcterms:created xsi:type="dcterms:W3CDTF">2023-03-13T10:07:10Z</dcterms:created>
  <dcterms:modified xsi:type="dcterms:W3CDTF">2023-03-23T09:25:55Z</dcterms:modified>
</cp:coreProperties>
</file>