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1288" r:id="rId3"/>
    <p:sldId id="1279" r:id="rId4"/>
    <p:sldId id="264" r:id="rId5"/>
    <p:sldId id="271" r:id="rId6"/>
    <p:sldId id="277" r:id="rId7"/>
    <p:sldId id="1244" r:id="rId8"/>
    <p:sldId id="278" r:id="rId9"/>
    <p:sldId id="279" r:id="rId10"/>
    <p:sldId id="343" r:id="rId11"/>
    <p:sldId id="1238" r:id="rId12"/>
    <p:sldId id="1239" r:id="rId13"/>
    <p:sldId id="1143" r:id="rId14"/>
    <p:sldId id="1107" r:id="rId15"/>
    <p:sldId id="1214" r:id="rId16"/>
    <p:sldId id="1269" r:id="rId17"/>
    <p:sldId id="1128" r:id="rId18"/>
    <p:sldId id="1285" r:id="rId19"/>
  </p:sldIdLst>
  <p:sldSz cx="12192000" cy="6858000"/>
  <p:notesSz cx="6888163" cy="100203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666A"/>
    <a:srgbClr val="C972FA"/>
    <a:srgbClr val="D48AD6"/>
    <a:srgbClr val="BAA4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88" autoAdjust="0"/>
    <p:restoredTop sz="94660"/>
  </p:normalViewPr>
  <p:slideViewPr>
    <p:cSldViewPr snapToGrid="0">
      <p:cViewPr varScale="1">
        <p:scale>
          <a:sx n="77" d="100"/>
          <a:sy n="77" d="100"/>
        </p:scale>
        <p:origin x="91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8F922EDD-0AA2-4058-95A2-F2C55782B78A}" type="datetimeFigureOut">
              <a:rPr lang="de-DE" smtClean="0"/>
              <a:t>16.11.2025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B7855688-A8F6-4118-B3AE-309A28A6049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1877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* Erklärung kommt gleich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855688-A8F6-4118-B3AE-309A28A60494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71238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26B511-F819-4CAC-BC7F-45546AACED21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3353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7C9C63-6355-F618-2C72-A4277E3669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425D877-839D-87EF-3F61-D3E2D0A0D6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6A6C352-615A-3CBE-4EFD-068EF578C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1ECD4-57CC-405B-B446-4AB92ACBF2A8}" type="datetimeFigureOut">
              <a:rPr lang="de-DE" smtClean="0"/>
              <a:t>16.11.2025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B4B958E-7442-7842-8963-34A8073DD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C86ADF2-6323-65D6-82B4-F37626B31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2A5A7-9611-4514-AA54-58B390485E9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7425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819713-56D7-DC77-9E05-F86972918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F81292B8-A18F-2638-5AFE-26CF51DD04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469F61E-EC0B-B70F-A9D4-F96570708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1ECD4-57CC-405B-B446-4AB92ACBF2A8}" type="datetimeFigureOut">
              <a:rPr lang="de-DE" smtClean="0"/>
              <a:t>16.11.2025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5387BF5-D31D-FE96-7C45-149C536DD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A68AF99-D217-5AF1-AE40-68B69FD02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2A5A7-9611-4514-AA54-58B390485E9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5100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90A6DD9A-E1EA-60EE-A476-06B6F8BC56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A2B78BB8-516E-B530-3A67-254774C1E6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D50D91F-178E-0FCC-DA19-0DFD235DF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1ECD4-57CC-405B-B446-4AB92ACBF2A8}" type="datetimeFigureOut">
              <a:rPr lang="de-DE" smtClean="0"/>
              <a:t>16.11.2025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2B16A74-DA05-BAF5-BF7E-78F7C67B4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AF521BD-13AF-A7B3-F9FB-EBEBE4FBB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2A5A7-9611-4514-AA54-58B390485E9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5146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516334-FF18-AC7D-5780-E44D93D8F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B4568E6-3347-586D-BA71-C3314962BA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7E5061D-25FA-7F9E-63C2-33C2E1206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1ECD4-57CC-405B-B446-4AB92ACBF2A8}" type="datetimeFigureOut">
              <a:rPr lang="de-DE" smtClean="0"/>
              <a:t>16.11.2025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EDBF400-6827-C4BF-9A8B-8C8C69D31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C433573-2839-32D8-1F29-23CA61C49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2A5A7-9611-4514-AA54-58B390485E9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2506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19BA41-0515-E00D-DED3-5D197A740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271D2FB-A118-DB1F-792C-F43BC7F2B2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9EE4104-AFDB-93CE-F5BF-6E4C15D281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1ECD4-57CC-405B-B446-4AB92ACBF2A8}" type="datetimeFigureOut">
              <a:rPr lang="de-DE" smtClean="0"/>
              <a:t>16.11.2025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DA6855C-E8E8-F865-05A2-55533BF45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07B6F0F-7FA1-DC36-FD1A-906D2E586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2A5A7-9611-4514-AA54-58B390485E9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3954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F9DF0B-6614-2FB0-8C3C-F12443A30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8977D28-A649-097A-BF12-AE81CA26FE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9AE06ED-9FF3-80B0-799F-0D1EA9A462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891B229-77DE-647B-D822-7869AB097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1ECD4-57CC-405B-B446-4AB92ACBF2A8}" type="datetimeFigureOut">
              <a:rPr lang="de-DE" smtClean="0"/>
              <a:t>16.11.2025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F8B963B-5412-E1A4-3E9F-30AABB0A5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FA4CBCB-A4F2-74D8-A51E-F77696960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2A5A7-9611-4514-AA54-58B390485E9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98501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711486-3BBD-9801-2F14-174F70C57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C341DC0-2E74-72AC-0CDB-193BB51EF6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4EDE272-7A02-EB0A-EAFE-906A432BB2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8872AD9-2231-8697-26AF-B77D53FF7F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5D9D2E1C-2AB1-BED8-40BC-2464B44F81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3E21686-C5DC-676F-1BDC-F05B322B4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1ECD4-57CC-405B-B446-4AB92ACBF2A8}" type="datetimeFigureOut">
              <a:rPr lang="de-DE" smtClean="0"/>
              <a:t>16.11.2025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B6F7F456-83A5-4299-2696-9D20D2677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2E95111F-FF8B-2DD9-4A0A-7B8E8AF87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2A5A7-9611-4514-AA54-58B390485E9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6430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FAC0FA-0FB0-1E09-D340-302019D59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6AFA002-0A5C-7739-6757-81F187171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1ECD4-57CC-405B-B446-4AB92ACBF2A8}" type="datetimeFigureOut">
              <a:rPr lang="de-DE" smtClean="0"/>
              <a:t>16.11.2025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D8967B6-94B6-20C7-42C3-20A936983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9D05AF3-FE62-C7F2-2B23-D1EC79698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2A5A7-9611-4514-AA54-58B390485E9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3907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3CC8360-2179-A698-509C-FC00DA09E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1ECD4-57CC-405B-B446-4AB92ACBF2A8}" type="datetimeFigureOut">
              <a:rPr lang="de-DE" smtClean="0"/>
              <a:t>16.11.2025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F72FA7E-6C7B-FA99-53E5-745FB1B56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0319EAF-4212-65B0-197A-97F52F989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2A5A7-9611-4514-AA54-58B390485E9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7638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19B01C-086E-A777-06FE-244AFE295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80051C7-0B84-6695-BFEF-0E9E671960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5592613-37FE-CE89-833F-62FF612593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91E5146-05B5-D02A-7A57-E926AD737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1ECD4-57CC-405B-B446-4AB92ACBF2A8}" type="datetimeFigureOut">
              <a:rPr lang="de-DE" smtClean="0"/>
              <a:t>16.11.2025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DC0A5A6-6ECD-80C0-1122-4EB1B6FFE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81A07C5-9159-FAB5-346B-70F30BBAB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2A5A7-9611-4514-AA54-58B390485E9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093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640822-E8B4-93D8-2D49-4C080A448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8B7198D3-084B-0CE5-C71A-21F9D96E38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C609CAA-C0EA-EB2C-573A-5B08B7CEBC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9240B42-42EA-F91F-A5B1-00DFD710F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1ECD4-57CC-405B-B446-4AB92ACBF2A8}" type="datetimeFigureOut">
              <a:rPr lang="de-DE" smtClean="0"/>
              <a:t>16.11.2025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9E24B24-64A0-B69C-55F5-A5B9F7601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7AC555D-D200-D907-6E62-45DD7E2AF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2A5A7-9611-4514-AA54-58B390485E9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5477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6000"/>
            <a:lum/>
          </a:blip>
          <a:srcRect/>
          <a:stretch>
            <a:fillRect t="-30000" b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1B531AAC-0922-249A-DD88-F70A24CDA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08A3C07-1D9E-D40C-F60A-2098FA0E13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3B7CF1C-7402-2883-966C-B361491406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E71ECD4-57CC-405B-B446-4AB92ACBF2A8}" type="datetimeFigureOut">
              <a:rPr lang="de-DE" smtClean="0"/>
              <a:t>16.11.2025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F0E3B7D-F191-C376-8CA1-B34A313256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0797218-E3BA-DA89-082B-197C7B3EB2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622A5A7-9611-4514-AA54-58B390485E9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7783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Regenbogen über einem Tal">
            <a:extLst>
              <a:ext uri="{FF2B5EF4-FFF2-40B4-BE49-F238E27FC236}">
                <a16:creationId xmlns:a16="http://schemas.microsoft.com/office/drawing/2014/main" id="{0A579298-0669-E08A-5C4B-ECE3D363052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65F155A-1EDB-5983-2A1C-C45EA2E586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1613" y="1122363"/>
            <a:ext cx="11021961" cy="2387600"/>
          </a:xfrm>
        </p:spPr>
        <p:txBody>
          <a:bodyPr>
            <a:normAutofit/>
          </a:bodyPr>
          <a:lstStyle/>
          <a:p>
            <a:r>
              <a:rPr lang="de-DE" sz="5400" dirty="0">
                <a:latin typeface="Cavolini" panose="03000502040302020204" pitchFamily="66" charset="0"/>
                <a:cs typeface="Cavolini" panose="03000502040302020204" pitchFamily="66" charset="0"/>
              </a:rPr>
              <a:t>Wut, Enttäuschung, Trauer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F6F4BD5-EEAB-C90C-9F55-7F336BB300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>
                <a:latin typeface="Cavolini" panose="03000502040302020204" pitchFamily="66" charset="0"/>
                <a:cs typeface="Cavolini" panose="03000502040302020204" pitchFamily="66" charset="0"/>
              </a:rPr>
              <a:t>Intensive Gefühle gemeinsam meistern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02128879-F720-8E1C-DA9A-D52F0C39204E}"/>
              </a:ext>
            </a:extLst>
          </p:cNvPr>
          <p:cNvSpPr txBox="1"/>
          <p:nvPr/>
        </p:nvSpPr>
        <p:spPr>
          <a:xfrm>
            <a:off x="6735097" y="5114611"/>
            <a:ext cx="3932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Cavolini" panose="03000502040302020204" pitchFamily="66" charset="0"/>
                <a:cs typeface="Cavolini" panose="03000502040302020204" pitchFamily="66" charset="0"/>
              </a:rPr>
              <a:t>Referentin: Simone Schöberl</a:t>
            </a:r>
          </a:p>
        </p:txBody>
      </p:sp>
    </p:spTree>
    <p:extLst>
      <p:ext uri="{BB962C8B-B14F-4D97-AF65-F5344CB8AC3E}">
        <p14:creationId xmlns:p14="http://schemas.microsoft.com/office/powerpoint/2010/main" val="14098138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57921036-929B-1643-24E4-981071A146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4047" y="242731"/>
            <a:ext cx="10183905" cy="63725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395848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leichschenkliges Dreieck 1">
            <a:extLst>
              <a:ext uri="{FF2B5EF4-FFF2-40B4-BE49-F238E27FC236}">
                <a16:creationId xmlns:a16="http://schemas.microsoft.com/office/drawing/2014/main" id="{B45BD534-7E73-8CCB-C8B5-35BAB7625808}"/>
              </a:ext>
            </a:extLst>
          </p:cNvPr>
          <p:cNvSpPr/>
          <p:nvPr/>
        </p:nvSpPr>
        <p:spPr>
          <a:xfrm>
            <a:off x="3608173" y="3429000"/>
            <a:ext cx="5375189" cy="2699951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>
                    <a:lumMod val="95000"/>
                    <a:lumOff val="5000"/>
                  </a:schemeClr>
                </a:solidFill>
              </a:rPr>
              <a:t>Bei Wohlbefinden </a:t>
            </a:r>
          </a:p>
        </p:txBody>
      </p:sp>
      <p:cxnSp>
        <p:nvCxnSpPr>
          <p:cNvPr id="4" name="Gerader Verbinder 3">
            <a:extLst>
              <a:ext uri="{FF2B5EF4-FFF2-40B4-BE49-F238E27FC236}">
                <a16:creationId xmlns:a16="http://schemas.microsoft.com/office/drawing/2014/main" id="{71D5E340-EECE-C196-1638-E7B65DF0526C}"/>
              </a:ext>
            </a:extLst>
          </p:cNvPr>
          <p:cNvCxnSpPr/>
          <p:nvPr/>
        </p:nvCxnSpPr>
        <p:spPr>
          <a:xfrm flipV="1">
            <a:off x="1099751" y="1828800"/>
            <a:ext cx="10602098" cy="312625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Flussdiagramm: Verbinder 4">
            <a:extLst>
              <a:ext uri="{FF2B5EF4-FFF2-40B4-BE49-F238E27FC236}">
                <a16:creationId xmlns:a16="http://schemas.microsoft.com/office/drawing/2014/main" id="{856B8C8A-F1EB-7EF8-4CD1-748BA05AAE7B}"/>
              </a:ext>
            </a:extLst>
          </p:cNvPr>
          <p:cNvSpPr/>
          <p:nvPr/>
        </p:nvSpPr>
        <p:spPr>
          <a:xfrm>
            <a:off x="9168714" y="333632"/>
            <a:ext cx="2619632" cy="2298357"/>
          </a:xfrm>
          <a:prstGeom prst="flowChartConnector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>
                    <a:lumMod val="95000"/>
                    <a:lumOff val="5000"/>
                  </a:schemeClr>
                </a:solidFill>
              </a:rPr>
              <a:t>Explorationsverhaltens</a:t>
            </a:r>
          </a:p>
          <a:p>
            <a:pPr algn="ctr"/>
            <a:r>
              <a:rPr lang="de-DE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system</a:t>
            </a:r>
            <a:endParaRPr lang="de-DE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Flussdiagramm: Verbinder 5">
            <a:extLst>
              <a:ext uri="{FF2B5EF4-FFF2-40B4-BE49-F238E27FC236}">
                <a16:creationId xmlns:a16="http://schemas.microsoft.com/office/drawing/2014/main" id="{A691B0E9-BF4A-C674-E13B-1EC02AD874FE}"/>
              </a:ext>
            </a:extLst>
          </p:cNvPr>
          <p:cNvSpPr/>
          <p:nvPr/>
        </p:nvSpPr>
        <p:spPr>
          <a:xfrm>
            <a:off x="313039" y="3068594"/>
            <a:ext cx="2619632" cy="2298357"/>
          </a:xfrm>
          <a:prstGeom prst="flowChartConnector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Bindungs</a:t>
            </a:r>
            <a:endParaRPr lang="de-DE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de-DE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verhaltens</a:t>
            </a:r>
            <a:endParaRPr lang="de-DE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de-DE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system</a:t>
            </a:r>
            <a:endParaRPr lang="de-DE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7601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CC1C3C-93B4-1448-EF16-72F99DC587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leichschenkliges Dreieck 1">
            <a:extLst>
              <a:ext uri="{FF2B5EF4-FFF2-40B4-BE49-F238E27FC236}">
                <a16:creationId xmlns:a16="http://schemas.microsoft.com/office/drawing/2014/main" id="{E6FCB382-661D-FC69-4A62-5C75F2A1457A}"/>
              </a:ext>
            </a:extLst>
          </p:cNvPr>
          <p:cNvSpPr/>
          <p:nvPr/>
        </p:nvSpPr>
        <p:spPr>
          <a:xfrm>
            <a:off x="3608173" y="3429000"/>
            <a:ext cx="5375189" cy="2699951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>
                    <a:lumMod val="95000"/>
                    <a:lumOff val="5000"/>
                  </a:schemeClr>
                </a:solidFill>
              </a:rPr>
              <a:t>Bei Unwohlsein </a:t>
            </a:r>
          </a:p>
        </p:txBody>
      </p:sp>
      <p:cxnSp>
        <p:nvCxnSpPr>
          <p:cNvPr id="4" name="Gerader Verbinder 3">
            <a:extLst>
              <a:ext uri="{FF2B5EF4-FFF2-40B4-BE49-F238E27FC236}">
                <a16:creationId xmlns:a16="http://schemas.microsoft.com/office/drawing/2014/main" id="{C1511C8C-9F11-94D1-FF4A-FC42BEB9E6E7}"/>
              </a:ext>
            </a:extLst>
          </p:cNvPr>
          <p:cNvCxnSpPr>
            <a:cxnSpLocks/>
          </p:cNvCxnSpPr>
          <p:nvPr/>
        </p:nvCxnSpPr>
        <p:spPr>
          <a:xfrm>
            <a:off x="341871" y="1740757"/>
            <a:ext cx="10696832" cy="304285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Flussdiagramm: Verbinder 4">
            <a:extLst>
              <a:ext uri="{FF2B5EF4-FFF2-40B4-BE49-F238E27FC236}">
                <a16:creationId xmlns:a16="http://schemas.microsoft.com/office/drawing/2014/main" id="{9E75119E-E3AA-FEA7-B696-D99653A2EF41}"/>
              </a:ext>
            </a:extLst>
          </p:cNvPr>
          <p:cNvSpPr/>
          <p:nvPr/>
        </p:nvSpPr>
        <p:spPr>
          <a:xfrm>
            <a:off x="9477633" y="3262184"/>
            <a:ext cx="2619632" cy="2298357"/>
          </a:xfrm>
          <a:prstGeom prst="flowChartConnector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>
                    <a:lumMod val="95000"/>
                    <a:lumOff val="5000"/>
                  </a:schemeClr>
                </a:solidFill>
              </a:rPr>
              <a:t>Explorationsverhaltens</a:t>
            </a:r>
          </a:p>
          <a:p>
            <a:pPr algn="ctr"/>
            <a:r>
              <a:rPr lang="de-DE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system</a:t>
            </a:r>
            <a:endParaRPr lang="de-DE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Flussdiagramm: Verbinder 5">
            <a:extLst>
              <a:ext uri="{FF2B5EF4-FFF2-40B4-BE49-F238E27FC236}">
                <a16:creationId xmlns:a16="http://schemas.microsoft.com/office/drawing/2014/main" id="{68260CF4-D141-C246-A1A7-5D2322D764A5}"/>
              </a:ext>
            </a:extLst>
          </p:cNvPr>
          <p:cNvSpPr/>
          <p:nvPr/>
        </p:nvSpPr>
        <p:spPr>
          <a:xfrm>
            <a:off x="341871" y="747584"/>
            <a:ext cx="2619632" cy="2298357"/>
          </a:xfrm>
          <a:prstGeom prst="flowChartConnector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Bindungs</a:t>
            </a:r>
            <a:endParaRPr lang="de-DE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de-DE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verhaltens</a:t>
            </a:r>
            <a:endParaRPr lang="de-DE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de-DE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system</a:t>
            </a:r>
            <a:endParaRPr lang="de-DE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7004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ussdiagramm: Verbinder 3">
            <a:extLst>
              <a:ext uri="{FF2B5EF4-FFF2-40B4-BE49-F238E27FC236}">
                <a16:creationId xmlns:a16="http://schemas.microsoft.com/office/drawing/2014/main" id="{2B4915B6-028B-C0FA-D5F6-A565EE9E1ECE}"/>
              </a:ext>
            </a:extLst>
          </p:cNvPr>
          <p:cNvSpPr/>
          <p:nvPr/>
        </p:nvSpPr>
        <p:spPr>
          <a:xfrm>
            <a:off x="547254" y="379771"/>
            <a:ext cx="3088504" cy="2824144"/>
          </a:xfrm>
          <a:prstGeom prst="flowChartConnector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Was ist Ihnen </a:t>
            </a:r>
            <a:r>
              <a:rPr lang="de-DE" u="sng" dirty="0">
                <a:solidFill>
                  <a:schemeClr val="tx1"/>
                </a:solidFill>
              </a:rPr>
              <a:t>wirklich </a:t>
            </a:r>
            <a:r>
              <a:rPr lang="de-DE" dirty="0">
                <a:solidFill>
                  <a:schemeClr val="tx1"/>
                </a:solidFill>
              </a:rPr>
              <a:t>wichtig?</a:t>
            </a:r>
          </a:p>
        </p:txBody>
      </p:sp>
      <p:sp>
        <p:nvSpPr>
          <p:cNvPr id="5" name="Flussdiagramm: Verbinder 4">
            <a:extLst>
              <a:ext uri="{FF2B5EF4-FFF2-40B4-BE49-F238E27FC236}">
                <a16:creationId xmlns:a16="http://schemas.microsoft.com/office/drawing/2014/main" id="{6FB29882-31C6-7A6E-9891-A36308424C62}"/>
              </a:ext>
            </a:extLst>
          </p:cNvPr>
          <p:cNvSpPr/>
          <p:nvPr/>
        </p:nvSpPr>
        <p:spPr>
          <a:xfrm>
            <a:off x="907453" y="3781168"/>
            <a:ext cx="3330915" cy="2824144"/>
          </a:xfrm>
          <a:prstGeom prst="flowChartConnector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Zu viele Regeln überfordern Kinder</a:t>
            </a:r>
          </a:p>
        </p:txBody>
      </p:sp>
      <p:sp>
        <p:nvSpPr>
          <p:cNvPr id="6" name="Flussdiagramm: Verbinder 5">
            <a:extLst>
              <a:ext uri="{FF2B5EF4-FFF2-40B4-BE49-F238E27FC236}">
                <a16:creationId xmlns:a16="http://schemas.microsoft.com/office/drawing/2014/main" id="{AADA39D5-4D1A-D216-9AB5-5C875211D3E2}"/>
              </a:ext>
            </a:extLst>
          </p:cNvPr>
          <p:cNvSpPr/>
          <p:nvPr/>
        </p:nvSpPr>
        <p:spPr>
          <a:xfrm>
            <a:off x="4489403" y="1275711"/>
            <a:ext cx="3367576" cy="2962658"/>
          </a:xfrm>
          <a:prstGeom prst="flowChartConnector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Keine oder zu wenig Grenzen lassen Kinder allein</a:t>
            </a:r>
          </a:p>
        </p:txBody>
      </p:sp>
      <p:sp>
        <p:nvSpPr>
          <p:cNvPr id="8" name="Flussdiagramm: Verbinder 7">
            <a:extLst>
              <a:ext uri="{FF2B5EF4-FFF2-40B4-BE49-F238E27FC236}">
                <a16:creationId xmlns:a16="http://schemas.microsoft.com/office/drawing/2014/main" id="{26831D95-9285-4C8A-B51E-8DC62A2B44F4}"/>
              </a:ext>
            </a:extLst>
          </p:cNvPr>
          <p:cNvSpPr/>
          <p:nvPr/>
        </p:nvSpPr>
        <p:spPr>
          <a:xfrm>
            <a:off x="7104027" y="3919682"/>
            <a:ext cx="3213194" cy="2824144"/>
          </a:xfrm>
          <a:prstGeom prst="flowChartConnector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Beim Durchsetzen verzichten wir auf Bestrafungen, aber auch auf Belohnungen*</a:t>
            </a:r>
          </a:p>
        </p:txBody>
      </p:sp>
      <p:sp>
        <p:nvSpPr>
          <p:cNvPr id="9" name="Flussdiagramm: Verbinder 8">
            <a:extLst>
              <a:ext uri="{FF2B5EF4-FFF2-40B4-BE49-F238E27FC236}">
                <a16:creationId xmlns:a16="http://schemas.microsoft.com/office/drawing/2014/main" id="{B6ECA98B-259B-1904-F843-0456EFBB39E2}"/>
              </a:ext>
            </a:extLst>
          </p:cNvPr>
          <p:cNvSpPr/>
          <p:nvPr/>
        </p:nvSpPr>
        <p:spPr>
          <a:xfrm>
            <a:off x="8710624" y="241257"/>
            <a:ext cx="3213194" cy="2962658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Kommunizieren Sie klar und deutlich</a:t>
            </a:r>
          </a:p>
        </p:txBody>
      </p:sp>
    </p:spTree>
    <p:extLst>
      <p:ext uri="{BB962C8B-B14F-4D97-AF65-F5344CB8AC3E}">
        <p14:creationId xmlns:p14="http://schemas.microsoft.com/office/powerpoint/2010/main" val="7863712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C09245-D7E0-A9EC-E42F-92CF5FF72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8079" y="88714"/>
            <a:ext cx="9810604" cy="1216024"/>
          </a:xfrm>
        </p:spPr>
        <p:txBody>
          <a:bodyPr>
            <a:normAutofit fontScale="90000"/>
          </a:bodyPr>
          <a:lstStyle/>
          <a:p>
            <a:r>
              <a:rPr lang="de-DE" dirty="0"/>
              <a:t>Unterscheiden Sie zwischen Wünschen und Bedürfnissen!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D671848-BE51-F224-39C2-2E3F792CDF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0879" y="1825624"/>
            <a:ext cx="9810603" cy="44287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/>
              <a:t>Ein Bedürfnis (vor allem das nach Nähe) sollte, wann immer es geht, erfüllt werden. Zu einem Wunsch, darf man getrost auch mal Nein sagen.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Nicht erfüllte Wünsche sind ein hervorragendes Übungsfeld für Kinder, um Bedürfnisaufschub zu lernen!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AF077A1-B5F3-17C6-67C5-C43EE27E3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029990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5480BC-F3BE-A119-6521-A9052934C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Auf individuelles Verhalten individuell reagieren!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7E42187-DB8A-7365-31B3-B0C233514B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06662"/>
            <a:ext cx="10515600" cy="4351338"/>
          </a:xfrm>
        </p:spPr>
        <p:txBody>
          <a:bodyPr/>
          <a:lstStyle/>
          <a:p>
            <a:r>
              <a:rPr lang="de-DE" dirty="0"/>
              <a:t>Auf welchem Entwicklungsstand ist das Kind?</a:t>
            </a:r>
          </a:p>
          <a:p>
            <a:endParaRPr lang="de-DE" dirty="0"/>
          </a:p>
          <a:p>
            <a:r>
              <a:rPr lang="de-DE" dirty="0"/>
              <a:t>Welchen Sinn hat das Verhalten des Kindes?</a:t>
            </a:r>
          </a:p>
          <a:p>
            <a:endParaRPr lang="de-DE" dirty="0"/>
          </a:p>
          <a:p>
            <a:r>
              <a:rPr lang="de-DE" dirty="0"/>
              <a:t>Was macht das Verhalten mit mir?</a:t>
            </a:r>
          </a:p>
        </p:txBody>
      </p:sp>
    </p:spTree>
    <p:extLst>
      <p:ext uri="{BB962C8B-B14F-4D97-AF65-F5344CB8AC3E}">
        <p14:creationId xmlns:p14="http://schemas.microsoft.com/office/powerpoint/2010/main" val="58977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52942D-2DF4-A535-A61A-8987D342F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Was beeinflusst unsere Feinfühligkeit?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29F6EEB-31B4-DA7A-DD02-24AC9CE177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Intuitives Wissen</a:t>
            </a:r>
          </a:p>
          <a:p>
            <a:r>
              <a:rPr lang="de-DE" dirty="0"/>
              <a:t>Wissen aus Ratgebern/ Internet</a:t>
            </a:r>
          </a:p>
          <a:p>
            <a:r>
              <a:rPr lang="de-DE" dirty="0"/>
              <a:t>Wissen aus Ausbildung/ Fortbildung/ Berufserfahrung</a:t>
            </a:r>
          </a:p>
          <a:p>
            <a:r>
              <a:rPr lang="de-DE" dirty="0"/>
              <a:t>Ratschläge von Freunden und Familie</a:t>
            </a:r>
          </a:p>
          <a:p>
            <a:endParaRPr lang="de-DE" dirty="0"/>
          </a:p>
          <a:p>
            <a:r>
              <a:rPr lang="de-DE" b="1" dirty="0"/>
              <a:t>Am meisten beeinflussen uns die Erfahrungen aus der eigenen Kindheit!</a:t>
            </a:r>
          </a:p>
        </p:txBody>
      </p:sp>
    </p:spTree>
    <p:extLst>
      <p:ext uri="{BB962C8B-B14F-4D97-AF65-F5344CB8AC3E}">
        <p14:creationId xmlns:p14="http://schemas.microsoft.com/office/powerpoint/2010/main" val="3782641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9569C7-B137-03E9-0DAC-C798109440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Person, Kleinkind, Menschliches Gesicht, Haut enthält.&#10;&#10;Automatisch generierte Beschreibung">
            <a:extLst>
              <a:ext uri="{FF2B5EF4-FFF2-40B4-BE49-F238E27FC236}">
                <a16:creationId xmlns:a16="http://schemas.microsoft.com/office/drawing/2014/main" id="{ACF1A5E8-4193-64D8-7632-3B76B4555B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54" r="2" b="2"/>
          <a:stretch/>
        </p:blipFill>
        <p:spPr>
          <a:xfrm>
            <a:off x="275202" y="98322"/>
            <a:ext cx="5503733" cy="390340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4C5747F-C621-A6E9-8B50-BE2198365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7678" y="249424"/>
            <a:ext cx="5919120" cy="390340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dirty="0" err="1"/>
              <a:t>Wenn</a:t>
            </a:r>
            <a:r>
              <a:rPr lang="en-US" sz="3700" dirty="0"/>
              <a:t> die </a:t>
            </a:r>
            <a:r>
              <a:rPr lang="en-US" sz="3700" dirty="0" err="1"/>
              <a:t>Geister</a:t>
            </a:r>
            <a:r>
              <a:rPr lang="en-US" sz="3700" dirty="0"/>
              <a:t> der </a:t>
            </a:r>
            <a:r>
              <a:rPr lang="en-US" sz="3700" dirty="0" err="1"/>
              <a:t>Vergangenheit</a:t>
            </a:r>
            <a:r>
              <a:rPr lang="en-US" sz="3700" dirty="0"/>
              <a:t> </a:t>
            </a:r>
            <a:r>
              <a:rPr lang="en-US" sz="3700" dirty="0" err="1"/>
              <a:t>stören</a:t>
            </a:r>
            <a:endParaRPr lang="en-US" sz="37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3394345-F3DF-A75B-58D8-C0AA5A40E795}"/>
              </a:ext>
            </a:extLst>
          </p:cNvPr>
          <p:cNvSpPr txBox="1"/>
          <p:nvPr/>
        </p:nvSpPr>
        <p:spPr>
          <a:xfrm>
            <a:off x="425244" y="4543221"/>
            <a:ext cx="12052428" cy="178383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indent="-228600">
              <a:lnSpc>
                <a:spcPct val="9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altLang="de-DE" sz="1900" dirty="0" err="1"/>
              <a:t>Wenn</a:t>
            </a:r>
            <a:r>
              <a:rPr lang="en-US" altLang="de-DE" sz="1900" dirty="0"/>
              <a:t> </a:t>
            </a:r>
            <a:r>
              <a:rPr lang="en-US" altLang="de-DE" sz="1900" dirty="0" err="1"/>
              <a:t>Bezugspersonen</a:t>
            </a:r>
            <a:r>
              <a:rPr lang="en-US" altLang="de-DE" sz="1900" dirty="0"/>
              <a:t> </a:t>
            </a:r>
            <a:r>
              <a:rPr lang="en-US" altLang="de-DE" sz="1900" dirty="0" err="1"/>
              <a:t>nicht</a:t>
            </a:r>
            <a:r>
              <a:rPr lang="en-US" altLang="de-DE" sz="1900" dirty="0"/>
              <a:t> in der Lage </a:t>
            </a:r>
            <a:r>
              <a:rPr lang="en-US" altLang="de-DE" sz="1900" dirty="0" err="1"/>
              <a:t>sind</a:t>
            </a:r>
            <a:r>
              <a:rPr lang="en-US" altLang="de-DE" sz="1900" dirty="0"/>
              <a:t>, </a:t>
            </a:r>
            <a:r>
              <a:rPr lang="en-US" altLang="de-DE" sz="1900" b="1" dirty="0" err="1"/>
              <a:t>angemessen</a:t>
            </a:r>
            <a:r>
              <a:rPr lang="en-US" altLang="de-DE" sz="1900" b="1" dirty="0"/>
              <a:t> </a:t>
            </a:r>
            <a:r>
              <a:rPr lang="en-US" altLang="de-DE" sz="1900" dirty="0"/>
              <a:t>auf (</a:t>
            </a:r>
            <a:r>
              <a:rPr lang="en-US" altLang="de-DE" sz="1900" dirty="0" err="1"/>
              <a:t>bestimmte</a:t>
            </a:r>
            <a:r>
              <a:rPr lang="en-US" altLang="de-DE" sz="1900" dirty="0"/>
              <a:t>) </a:t>
            </a:r>
            <a:r>
              <a:rPr lang="en-US" altLang="de-DE" sz="1900" dirty="0" err="1"/>
              <a:t>Gefühle</a:t>
            </a:r>
            <a:r>
              <a:rPr lang="en-US" altLang="de-DE" sz="1900" dirty="0"/>
              <a:t> von </a:t>
            </a:r>
            <a:r>
              <a:rPr lang="en-US" altLang="de-DE" sz="1900" dirty="0" err="1"/>
              <a:t>Kindern</a:t>
            </a:r>
            <a:r>
              <a:rPr lang="en-US" altLang="de-DE" sz="1900" dirty="0"/>
              <a:t> </a:t>
            </a:r>
            <a:r>
              <a:rPr lang="en-US" altLang="de-DE" sz="1900" dirty="0" err="1"/>
              <a:t>einzugehen</a:t>
            </a:r>
            <a:r>
              <a:rPr lang="en-US" altLang="de-DE" sz="1900" dirty="0"/>
              <a:t>, </a:t>
            </a:r>
            <a:r>
              <a:rPr lang="en-US" altLang="de-DE" sz="1900" dirty="0" err="1"/>
              <a:t>fangen</a:t>
            </a:r>
            <a:r>
              <a:rPr lang="en-US" altLang="de-DE" sz="1900" dirty="0"/>
              <a:t> die Kinder an, </a:t>
            </a:r>
            <a:r>
              <a:rPr lang="en-US" altLang="de-DE" sz="1900" dirty="0" err="1"/>
              <a:t>diese</a:t>
            </a:r>
            <a:r>
              <a:rPr lang="en-US" altLang="de-DE" sz="1900" dirty="0"/>
              <a:t> </a:t>
            </a:r>
            <a:r>
              <a:rPr lang="en-US" altLang="de-DE" sz="1900" b="1" dirty="0" err="1"/>
              <a:t>Gefühle</a:t>
            </a:r>
            <a:r>
              <a:rPr lang="en-US" altLang="de-DE" sz="1900" b="1" dirty="0"/>
              <a:t> </a:t>
            </a:r>
            <a:r>
              <a:rPr lang="en-US" altLang="de-DE" sz="1900" b="1" dirty="0" err="1"/>
              <a:t>zu</a:t>
            </a:r>
            <a:r>
              <a:rPr lang="en-US" altLang="de-DE" sz="1900" b="1" dirty="0"/>
              <a:t> </a:t>
            </a:r>
            <a:r>
              <a:rPr lang="en-US" altLang="de-DE" sz="1900" b="1" dirty="0" err="1"/>
              <a:t>verstecken</a:t>
            </a:r>
            <a:r>
              <a:rPr lang="en-US" altLang="de-DE" sz="1900" b="1" dirty="0"/>
              <a:t> </a:t>
            </a:r>
            <a:r>
              <a:rPr lang="en-US" altLang="de-DE" sz="1900" dirty="0"/>
              <a:t>und </a:t>
            </a:r>
            <a:r>
              <a:rPr lang="en-US" altLang="de-DE" sz="1900" dirty="0" err="1"/>
              <a:t>sich</a:t>
            </a:r>
            <a:r>
              <a:rPr lang="en-US" altLang="de-DE" sz="1900" dirty="0"/>
              <a:t> </a:t>
            </a:r>
            <a:r>
              <a:rPr lang="en-US" altLang="de-DE" sz="1900" dirty="0" err="1"/>
              <a:t>wegen</a:t>
            </a:r>
            <a:r>
              <a:rPr lang="en-US" altLang="de-DE" sz="1900" dirty="0"/>
              <a:t> </a:t>
            </a:r>
            <a:r>
              <a:rPr lang="en-US" altLang="de-DE" sz="1900" dirty="0" err="1"/>
              <a:t>bestimmter</a:t>
            </a:r>
            <a:r>
              <a:rPr lang="en-US" altLang="de-DE" sz="1900" dirty="0"/>
              <a:t> </a:t>
            </a:r>
            <a:r>
              <a:rPr lang="en-US" altLang="de-DE" sz="1900" dirty="0" err="1"/>
              <a:t>Gefühle</a:t>
            </a:r>
            <a:r>
              <a:rPr lang="en-US" altLang="de-DE" sz="1900" dirty="0"/>
              <a:t> </a:t>
            </a:r>
            <a:r>
              <a:rPr lang="en-US" altLang="de-DE" sz="1900" dirty="0" err="1"/>
              <a:t>zu</a:t>
            </a:r>
            <a:r>
              <a:rPr lang="en-US" altLang="de-DE" sz="1900" dirty="0"/>
              <a:t> </a:t>
            </a:r>
            <a:r>
              <a:rPr lang="en-US" altLang="de-DE" sz="1900" b="1" dirty="0" err="1"/>
              <a:t>schämen</a:t>
            </a:r>
            <a:r>
              <a:rPr lang="en-US" altLang="de-DE" sz="1900" dirty="0"/>
              <a:t>.</a:t>
            </a:r>
          </a:p>
          <a:p>
            <a:pPr indent="-228600">
              <a:lnSpc>
                <a:spcPct val="9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</a:pPr>
            <a:endParaRPr lang="en-US" altLang="de-DE" sz="1900" dirty="0"/>
          </a:p>
          <a:p>
            <a:pPr indent="-228600">
              <a:lnSpc>
                <a:spcPct val="9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altLang="de-DE" sz="1900" dirty="0"/>
              <a:t>So </a:t>
            </a:r>
            <a:r>
              <a:rPr lang="en-US" altLang="de-DE" sz="1900" dirty="0" err="1"/>
              <a:t>bringen</a:t>
            </a:r>
            <a:r>
              <a:rPr lang="en-US" altLang="de-DE" sz="1900" dirty="0"/>
              <a:t> </a:t>
            </a:r>
            <a:r>
              <a:rPr lang="en-US" altLang="de-DE" sz="1900" dirty="0" err="1"/>
              <a:t>wir</a:t>
            </a:r>
            <a:r>
              <a:rPr lang="en-US" altLang="de-DE" sz="1900" dirty="0"/>
              <a:t> den </a:t>
            </a:r>
            <a:r>
              <a:rPr lang="en-US" altLang="de-DE" sz="1900" dirty="0" err="1"/>
              <a:t>Kindern</a:t>
            </a:r>
            <a:r>
              <a:rPr lang="en-US" altLang="de-DE" sz="1900" dirty="0"/>
              <a:t> </a:t>
            </a:r>
            <a:r>
              <a:rPr lang="en-US" altLang="de-DE" sz="1900" dirty="0" err="1"/>
              <a:t>bei</a:t>
            </a:r>
            <a:r>
              <a:rPr lang="en-US" altLang="de-DE" sz="1900" dirty="0"/>
              <a:t>, </a:t>
            </a:r>
            <a:r>
              <a:rPr lang="en-US" altLang="de-DE" sz="1900" b="1" dirty="0"/>
              <a:t>Angst </a:t>
            </a:r>
            <a:r>
              <a:rPr lang="en-US" altLang="de-DE" sz="1900" b="1" dirty="0" err="1"/>
              <a:t>vor</a:t>
            </a:r>
            <a:r>
              <a:rPr lang="en-US" altLang="de-DE" sz="1900" b="1" dirty="0"/>
              <a:t> </a:t>
            </a:r>
            <a:r>
              <a:rPr lang="en-US" altLang="de-DE" sz="1900" b="1" dirty="0" err="1"/>
              <a:t>Gefühlen</a:t>
            </a:r>
            <a:r>
              <a:rPr lang="en-US" altLang="de-DE" sz="1900" b="1" dirty="0"/>
              <a:t> </a:t>
            </a:r>
            <a:r>
              <a:rPr lang="en-US" altLang="de-DE" sz="1900" dirty="0" err="1"/>
              <a:t>zu</a:t>
            </a:r>
            <a:r>
              <a:rPr lang="en-US" altLang="de-DE" sz="1900" dirty="0"/>
              <a:t> </a:t>
            </a:r>
            <a:r>
              <a:rPr lang="en-US" altLang="de-DE" sz="1900" dirty="0" err="1"/>
              <a:t>entwickeln</a:t>
            </a:r>
            <a:r>
              <a:rPr lang="en-US" altLang="de-DE" sz="1900" dirty="0"/>
              <a:t> </a:t>
            </a:r>
            <a:r>
              <a:rPr lang="en-US" altLang="de-DE" sz="1900" dirty="0" err="1"/>
              <a:t>oder</a:t>
            </a:r>
            <a:r>
              <a:rPr lang="en-US" altLang="de-DE" sz="1900" dirty="0"/>
              <a:t> </a:t>
            </a:r>
            <a:r>
              <a:rPr lang="en-US" altLang="de-DE" sz="1900" dirty="0" err="1"/>
              <a:t>sich</a:t>
            </a:r>
            <a:r>
              <a:rPr lang="en-US" altLang="de-DE" sz="1900" dirty="0"/>
              <a:t> </a:t>
            </a:r>
            <a:r>
              <a:rPr lang="en-US" altLang="de-DE" sz="1900" dirty="0" err="1"/>
              <a:t>aufgrund</a:t>
            </a:r>
            <a:r>
              <a:rPr lang="en-US" altLang="de-DE" sz="1900" dirty="0"/>
              <a:t> von </a:t>
            </a:r>
            <a:r>
              <a:rPr lang="en-US" altLang="de-DE" sz="1900" dirty="0" err="1"/>
              <a:t>Gefühlen</a:t>
            </a:r>
            <a:r>
              <a:rPr lang="en-US" altLang="de-DE" sz="1900" dirty="0"/>
              <a:t> </a:t>
            </a:r>
            <a:r>
              <a:rPr lang="en-US" altLang="de-DE" sz="1900" dirty="0" err="1"/>
              <a:t>zu</a:t>
            </a:r>
            <a:r>
              <a:rPr lang="en-US" altLang="de-DE" sz="1900" dirty="0"/>
              <a:t> </a:t>
            </a:r>
            <a:r>
              <a:rPr lang="en-US" altLang="de-DE" sz="1900" dirty="0" err="1"/>
              <a:t>schämen</a:t>
            </a:r>
            <a:r>
              <a:rPr lang="en-US" altLang="de-DE" sz="1900" dirty="0"/>
              <a:t>, die </a:t>
            </a:r>
            <a:r>
              <a:rPr lang="en-US" altLang="de-DE" sz="1900" b="1" dirty="0" err="1"/>
              <a:t>eigentlich</a:t>
            </a:r>
            <a:r>
              <a:rPr lang="en-US" altLang="de-DE" sz="1900" b="1" dirty="0"/>
              <a:t> </a:t>
            </a:r>
            <a:r>
              <a:rPr lang="en-US" altLang="de-DE" sz="1900" b="1" dirty="0" err="1"/>
              <a:t>ganz</a:t>
            </a:r>
            <a:r>
              <a:rPr lang="en-US" altLang="de-DE" sz="1900" b="1" dirty="0"/>
              <a:t> normal und </a:t>
            </a:r>
            <a:r>
              <a:rPr lang="en-US" altLang="de-DE" sz="1900" b="1" dirty="0" err="1"/>
              <a:t>gesund</a:t>
            </a:r>
            <a:r>
              <a:rPr lang="en-US" altLang="de-DE" sz="1900" b="1" dirty="0"/>
              <a:t> </a:t>
            </a:r>
            <a:r>
              <a:rPr lang="en-US" altLang="de-DE" sz="1900" dirty="0" err="1"/>
              <a:t>sind</a:t>
            </a:r>
            <a:r>
              <a:rPr lang="en-US" altLang="de-DE" sz="19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116273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6DCDE7-B0C7-D09F-67B7-5FA92F05D7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8207B083-EAC0-A5BB-C369-C9589EC7F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8494078-88BE-F6AA-3994-5E60F019D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77" y="603504"/>
            <a:ext cx="10872216" cy="1527048"/>
          </a:xfrm>
        </p:spPr>
        <p:txBody>
          <a:bodyPr anchor="b">
            <a:noAutofit/>
          </a:bodyPr>
          <a:lstStyle/>
          <a:p>
            <a:r>
              <a:rPr lang="de-DE" sz="2800" dirty="0"/>
              <a:t>1. Name </a:t>
            </a:r>
            <a:r>
              <a:rPr lang="de-DE" sz="2800" dirty="0" err="1"/>
              <a:t>it</a:t>
            </a:r>
            <a:r>
              <a:rPr lang="de-DE" sz="2800" dirty="0"/>
              <a:t> </a:t>
            </a:r>
            <a:r>
              <a:rPr lang="de-DE" sz="2800" dirty="0" err="1"/>
              <a:t>before</a:t>
            </a:r>
            <a:r>
              <a:rPr lang="de-DE" sz="2800" dirty="0"/>
              <a:t> </a:t>
            </a:r>
            <a:r>
              <a:rPr lang="de-DE" sz="2800" dirty="0" err="1"/>
              <a:t>you</a:t>
            </a:r>
            <a:r>
              <a:rPr lang="de-DE" sz="2800" dirty="0"/>
              <a:t> </a:t>
            </a:r>
            <a:r>
              <a:rPr lang="de-DE" sz="2800" dirty="0" err="1"/>
              <a:t>tame</a:t>
            </a:r>
            <a:r>
              <a:rPr lang="de-DE" sz="2800" dirty="0"/>
              <a:t> </a:t>
            </a:r>
            <a:r>
              <a:rPr lang="de-DE" sz="2800" dirty="0" err="1"/>
              <a:t>it!</a:t>
            </a:r>
            <a:br>
              <a:rPr lang="de-DE" sz="2800" dirty="0"/>
            </a:br>
            <a:r>
              <a:rPr lang="de-DE" sz="2800" dirty="0"/>
              <a:t>2. Nur eine Seite der Waage befüllen!</a:t>
            </a:r>
            <a:br>
              <a:rPr lang="de-DE" sz="2800" dirty="0"/>
            </a:br>
            <a:r>
              <a:rPr lang="de-DE" sz="2800" dirty="0"/>
              <a:t>3. Ablenkung!</a:t>
            </a:r>
            <a:br>
              <a:rPr lang="de-DE" sz="2800" dirty="0"/>
            </a:br>
            <a:r>
              <a:rPr lang="de-DE" sz="2800" dirty="0"/>
              <a:t>4. Fürsorge ist Selbstfürsorge!</a:t>
            </a:r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E1BE0751-7DB6-59D5-CE24-7355364A96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826" y="3428999"/>
            <a:ext cx="11943736" cy="3240945"/>
          </a:xfrm>
          <a:solidFill>
            <a:srgbClr val="FD7FB5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7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Gut genug ist das neue Perfekt! </a:t>
            </a:r>
          </a:p>
          <a:p>
            <a:pPr marL="0" indent="0">
              <a:buNone/>
            </a:pPr>
            <a:r>
              <a:rPr lang="de-DE" dirty="0"/>
              <a:t>(Jesper Juul)</a:t>
            </a:r>
          </a:p>
        </p:txBody>
      </p:sp>
    </p:spTree>
    <p:extLst>
      <p:ext uri="{BB962C8B-B14F-4D97-AF65-F5344CB8AC3E}">
        <p14:creationId xmlns:p14="http://schemas.microsoft.com/office/powerpoint/2010/main" val="2200161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Ein Bild, das Person, Menschliches Gesicht, Kleidung, Im Haus enthält.&#10;&#10;KI-generierte Inhalte können fehlerhaft sein.">
            <a:extLst>
              <a:ext uri="{FF2B5EF4-FFF2-40B4-BE49-F238E27FC236}">
                <a16:creationId xmlns:a16="http://schemas.microsoft.com/office/drawing/2014/main" id="{7EA56765-6393-6304-E2AA-60B8C2F847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31762" b="-2981"/>
          <a:stretch>
            <a:fillRect/>
          </a:stretch>
        </p:blipFill>
        <p:spPr>
          <a:xfrm>
            <a:off x="451945" y="213141"/>
            <a:ext cx="1824693" cy="2017987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04F4FF82-4CF2-7080-0E94-BA84FB1F92F2}"/>
              </a:ext>
            </a:extLst>
          </p:cNvPr>
          <p:cNvSpPr txBox="1"/>
          <p:nvPr/>
        </p:nvSpPr>
        <p:spPr>
          <a:xfrm>
            <a:off x="2762646" y="332263"/>
            <a:ext cx="6607496" cy="1964640"/>
          </a:xfrm>
          <a:custGeom>
            <a:avLst/>
            <a:gdLst>
              <a:gd name="connsiteX0" fmla="*/ 0 w 6607496"/>
              <a:gd name="connsiteY0" fmla="*/ 0 h 1964640"/>
              <a:gd name="connsiteX1" fmla="*/ 660750 w 6607496"/>
              <a:gd name="connsiteY1" fmla="*/ 0 h 1964640"/>
              <a:gd name="connsiteX2" fmla="*/ 1189349 w 6607496"/>
              <a:gd name="connsiteY2" fmla="*/ 0 h 1964640"/>
              <a:gd name="connsiteX3" fmla="*/ 1717949 w 6607496"/>
              <a:gd name="connsiteY3" fmla="*/ 0 h 1964640"/>
              <a:gd name="connsiteX4" fmla="*/ 2510848 w 6607496"/>
              <a:gd name="connsiteY4" fmla="*/ 0 h 1964640"/>
              <a:gd name="connsiteX5" fmla="*/ 3303748 w 6607496"/>
              <a:gd name="connsiteY5" fmla="*/ 0 h 1964640"/>
              <a:gd name="connsiteX6" fmla="*/ 3964498 w 6607496"/>
              <a:gd name="connsiteY6" fmla="*/ 0 h 1964640"/>
              <a:gd name="connsiteX7" fmla="*/ 4757397 w 6607496"/>
              <a:gd name="connsiteY7" fmla="*/ 0 h 1964640"/>
              <a:gd name="connsiteX8" fmla="*/ 5550297 w 6607496"/>
              <a:gd name="connsiteY8" fmla="*/ 0 h 1964640"/>
              <a:gd name="connsiteX9" fmla="*/ 6607496 w 6607496"/>
              <a:gd name="connsiteY9" fmla="*/ 0 h 1964640"/>
              <a:gd name="connsiteX10" fmla="*/ 6607496 w 6607496"/>
              <a:gd name="connsiteY10" fmla="*/ 694173 h 1964640"/>
              <a:gd name="connsiteX11" fmla="*/ 6607496 w 6607496"/>
              <a:gd name="connsiteY11" fmla="*/ 1290114 h 1964640"/>
              <a:gd name="connsiteX12" fmla="*/ 6607496 w 6607496"/>
              <a:gd name="connsiteY12" fmla="*/ 1964640 h 1964640"/>
              <a:gd name="connsiteX13" fmla="*/ 5946746 w 6607496"/>
              <a:gd name="connsiteY13" fmla="*/ 1964640 h 1964640"/>
              <a:gd name="connsiteX14" fmla="*/ 5484222 w 6607496"/>
              <a:gd name="connsiteY14" fmla="*/ 1964640 h 1964640"/>
              <a:gd name="connsiteX15" fmla="*/ 4823472 w 6607496"/>
              <a:gd name="connsiteY15" fmla="*/ 1964640 h 1964640"/>
              <a:gd name="connsiteX16" fmla="*/ 4030573 w 6607496"/>
              <a:gd name="connsiteY16" fmla="*/ 1964640 h 1964640"/>
              <a:gd name="connsiteX17" fmla="*/ 3237673 w 6607496"/>
              <a:gd name="connsiteY17" fmla="*/ 1964640 h 1964640"/>
              <a:gd name="connsiteX18" fmla="*/ 2709073 w 6607496"/>
              <a:gd name="connsiteY18" fmla="*/ 1964640 h 1964640"/>
              <a:gd name="connsiteX19" fmla="*/ 2246549 w 6607496"/>
              <a:gd name="connsiteY19" fmla="*/ 1964640 h 1964640"/>
              <a:gd name="connsiteX20" fmla="*/ 1717949 w 6607496"/>
              <a:gd name="connsiteY20" fmla="*/ 1964640 h 1964640"/>
              <a:gd name="connsiteX21" fmla="*/ 991124 w 6607496"/>
              <a:gd name="connsiteY21" fmla="*/ 1964640 h 1964640"/>
              <a:gd name="connsiteX22" fmla="*/ 0 w 6607496"/>
              <a:gd name="connsiteY22" fmla="*/ 1964640 h 1964640"/>
              <a:gd name="connsiteX23" fmla="*/ 0 w 6607496"/>
              <a:gd name="connsiteY23" fmla="*/ 1290114 h 1964640"/>
              <a:gd name="connsiteX24" fmla="*/ 0 w 6607496"/>
              <a:gd name="connsiteY24" fmla="*/ 694173 h 1964640"/>
              <a:gd name="connsiteX25" fmla="*/ 0 w 6607496"/>
              <a:gd name="connsiteY25" fmla="*/ 0 h 1964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6607496" h="1964640" extrusionOk="0">
                <a:moveTo>
                  <a:pt x="0" y="0"/>
                </a:moveTo>
                <a:cubicBezTo>
                  <a:pt x="156204" y="24773"/>
                  <a:pt x="499301" y="-27322"/>
                  <a:pt x="660750" y="0"/>
                </a:cubicBezTo>
                <a:cubicBezTo>
                  <a:pt x="822199" y="27322"/>
                  <a:pt x="1082419" y="-19935"/>
                  <a:pt x="1189349" y="0"/>
                </a:cubicBezTo>
                <a:cubicBezTo>
                  <a:pt x="1296279" y="19935"/>
                  <a:pt x="1608763" y="17023"/>
                  <a:pt x="1717949" y="0"/>
                </a:cubicBezTo>
                <a:cubicBezTo>
                  <a:pt x="1827135" y="-17023"/>
                  <a:pt x="2345029" y="28622"/>
                  <a:pt x="2510848" y="0"/>
                </a:cubicBezTo>
                <a:cubicBezTo>
                  <a:pt x="2676667" y="-28622"/>
                  <a:pt x="3097527" y="2278"/>
                  <a:pt x="3303748" y="0"/>
                </a:cubicBezTo>
                <a:cubicBezTo>
                  <a:pt x="3509969" y="-2278"/>
                  <a:pt x="3783181" y="-8398"/>
                  <a:pt x="3964498" y="0"/>
                </a:cubicBezTo>
                <a:cubicBezTo>
                  <a:pt x="4145815" y="8398"/>
                  <a:pt x="4567868" y="-2881"/>
                  <a:pt x="4757397" y="0"/>
                </a:cubicBezTo>
                <a:cubicBezTo>
                  <a:pt x="4946926" y="2881"/>
                  <a:pt x="5245047" y="13721"/>
                  <a:pt x="5550297" y="0"/>
                </a:cubicBezTo>
                <a:cubicBezTo>
                  <a:pt x="5855547" y="-13721"/>
                  <a:pt x="6321245" y="29535"/>
                  <a:pt x="6607496" y="0"/>
                </a:cubicBezTo>
                <a:cubicBezTo>
                  <a:pt x="6602067" y="254537"/>
                  <a:pt x="6611404" y="528754"/>
                  <a:pt x="6607496" y="694173"/>
                </a:cubicBezTo>
                <a:cubicBezTo>
                  <a:pt x="6603588" y="859592"/>
                  <a:pt x="6592593" y="1169117"/>
                  <a:pt x="6607496" y="1290114"/>
                </a:cubicBezTo>
                <a:cubicBezTo>
                  <a:pt x="6622399" y="1411111"/>
                  <a:pt x="6593434" y="1657781"/>
                  <a:pt x="6607496" y="1964640"/>
                </a:cubicBezTo>
                <a:cubicBezTo>
                  <a:pt x="6322521" y="1988596"/>
                  <a:pt x="6201578" y="1981462"/>
                  <a:pt x="5946746" y="1964640"/>
                </a:cubicBezTo>
                <a:cubicBezTo>
                  <a:pt x="5691914" y="1947819"/>
                  <a:pt x="5664393" y="1964261"/>
                  <a:pt x="5484222" y="1964640"/>
                </a:cubicBezTo>
                <a:cubicBezTo>
                  <a:pt x="5304051" y="1965019"/>
                  <a:pt x="5012351" y="1986560"/>
                  <a:pt x="4823472" y="1964640"/>
                </a:cubicBezTo>
                <a:cubicBezTo>
                  <a:pt x="4634593" y="1942721"/>
                  <a:pt x="4296015" y="1926591"/>
                  <a:pt x="4030573" y="1964640"/>
                </a:cubicBezTo>
                <a:cubicBezTo>
                  <a:pt x="3765131" y="2002689"/>
                  <a:pt x="3616276" y="1999005"/>
                  <a:pt x="3237673" y="1964640"/>
                </a:cubicBezTo>
                <a:cubicBezTo>
                  <a:pt x="2859070" y="1930275"/>
                  <a:pt x="2942885" y="1974733"/>
                  <a:pt x="2709073" y="1964640"/>
                </a:cubicBezTo>
                <a:cubicBezTo>
                  <a:pt x="2475261" y="1954547"/>
                  <a:pt x="2438266" y="1945900"/>
                  <a:pt x="2246549" y="1964640"/>
                </a:cubicBezTo>
                <a:cubicBezTo>
                  <a:pt x="2054832" y="1983380"/>
                  <a:pt x="1850706" y="1974723"/>
                  <a:pt x="1717949" y="1964640"/>
                </a:cubicBezTo>
                <a:cubicBezTo>
                  <a:pt x="1585192" y="1954557"/>
                  <a:pt x="1223410" y="1955135"/>
                  <a:pt x="991124" y="1964640"/>
                </a:cubicBezTo>
                <a:cubicBezTo>
                  <a:pt x="758838" y="1974145"/>
                  <a:pt x="305115" y="1937222"/>
                  <a:pt x="0" y="1964640"/>
                </a:cubicBezTo>
                <a:cubicBezTo>
                  <a:pt x="28935" y="1752365"/>
                  <a:pt x="15367" y="1562780"/>
                  <a:pt x="0" y="1290114"/>
                </a:cubicBezTo>
                <a:cubicBezTo>
                  <a:pt x="-15367" y="1017448"/>
                  <a:pt x="-25246" y="931486"/>
                  <a:pt x="0" y="694173"/>
                </a:cubicBezTo>
                <a:cubicBezTo>
                  <a:pt x="25246" y="456860"/>
                  <a:pt x="-24689" y="265610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40778839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de-DE" altLang="de-DE" sz="12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John Bowlby (*1907, + 1990)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de-DE" altLang="de-DE" sz="12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		Kinderarzt, Psychoanalytiker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Wingdings 3" charset="2"/>
              <a:buNone/>
              <a:tabLst/>
              <a:defRPr/>
            </a:pPr>
            <a:endParaRPr lang="de-DE" altLang="de-DE" sz="2000" b="1" dirty="0">
              <a:solidFill>
                <a:sysClr val="windowText" lastClr="000000">
                  <a:lumMod val="75000"/>
                  <a:lumOff val="25000"/>
                </a:sysClr>
              </a:solidFill>
              <a:latin typeface="Trebuchet MS" panose="020B0603020202020204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buFontTx/>
              <a:buChar char="-"/>
              <a:tabLst/>
              <a:defRPr/>
            </a:pPr>
            <a:r>
              <a:rPr kumimoji="0" lang="de-DE" altLang="de-DE" sz="12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Begründung</a:t>
            </a:r>
            <a:r>
              <a:rPr kumimoji="0" lang="de-DE" altLang="de-DE" sz="1200" i="0" u="none" strike="noStrike" kern="1200" cap="none" spc="0" normalizeH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der Bindungstheorie (1958)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buFontTx/>
              <a:buChar char="-"/>
              <a:tabLst/>
              <a:defRPr/>
            </a:pPr>
            <a:r>
              <a:rPr lang="de-DE" altLang="de-DE" sz="1200" baseline="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Trebuchet MS" panose="020B0603020202020204"/>
              </a:rPr>
              <a:t>Abgrenzung</a:t>
            </a:r>
            <a:r>
              <a:rPr lang="de-DE" altLang="de-DE" sz="120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Trebuchet MS" panose="020B0603020202020204"/>
              </a:rPr>
              <a:t> zu Freud und Lorenz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buFontTx/>
              <a:buChar char="-"/>
              <a:tabLst/>
              <a:defRPr/>
            </a:pPr>
            <a:r>
              <a:rPr kumimoji="0" lang="de-DE" altLang="de-DE" sz="12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WHO</a:t>
            </a:r>
            <a:r>
              <a:rPr kumimoji="0" lang="de-DE" altLang="de-DE" sz="1200" i="0" u="none" strike="noStrike" kern="1200" cap="none" spc="0" normalizeH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Studie nach dem 2. Weltkrieg =&gt; Auswirkung von Trennungen/Bindungsabbrüchen</a:t>
            </a:r>
          </a:p>
        </p:txBody>
      </p:sp>
      <p:pic>
        <p:nvPicPr>
          <p:cNvPr id="4" name="Grafik 3" descr="Ein Bild, das Text, Buch, Menschliches Gesicht, Person enthält.&#10;&#10;KI-generierte Inhalte können fehlerhaft sein.">
            <a:extLst>
              <a:ext uri="{FF2B5EF4-FFF2-40B4-BE49-F238E27FC236}">
                <a16:creationId xmlns:a16="http://schemas.microsoft.com/office/drawing/2014/main" id="{282AA2D4-E130-3036-A686-332494BADC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9236" y="2491580"/>
            <a:ext cx="1824444" cy="215462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8B2F1BC6-1598-7389-2AFE-50101FAC0AFF}"/>
              </a:ext>
            </a:extLst>
          </p:cNvPr>
          <p:cNvSpPr txBox="1"/>
          <p:nvPr/>
        </p:nvSpPr>
        <p:spPr>
          <a:xfrm>
            <a:off x="5630688" y="2648125"/>
            <a:ext cx="4142576" cy="1841530"/>
          </a:xfrm>
          <a:custGeom>
            <a:avLst/>
            <a:gdLst>
              <a:gd name="connsiteX0" fmla="*/ 0 w 4142576"/>
              <a:gd name="connsiteY0" fmla="*/ 0 h 1841530"/>
              <a:gd name="connsiteX1" fmla="*/ 773281 w 4142576"/>
              <a:gd name="connsiteY1" fmla="*/ 0 h 1841530"/>
              <a:gd name="connsiteX2" fmla="*/ 1339433 w 4142576"/>
              <a:gd name="connsiteY2" fmla="*/ 0 h 1841530"/>
              <a:gd name="connsiteX3" fmla="*/ 1947011 w 4142576"/>
              <a:gd name="connsiteY3" fmla="*/ 0 h 1841530"/>
              <a:gd name="connsiteX4" fmla="*/ 2678866 w 4142576"/>
              <a:gd name="connsiteY4" fmla="*/ 0 h 1841530"/>
              <a:gd name="connsiteX5" fmla="*/ 3286444 w 4142576"/>
              <a:gd name="connsiteY5" fmla="*/ 0 h 1841530"/>
              <a:gd name="connsiteX6" fmla="*/ 4142576 w 4142576"/>
              <a:gd name="connsiteY6" fmla="*/ 0 h 1841530"/>
              <a:gd name="connsiteX7" fmla="*/ 4142576 w 4142576"/>
              <a:gd name="connsiteY7" fmla="*/ 595428 h 1841530"/>
              <a:gd name="connsiteX8" fmla="*/ 4142576 w 4142576"/>
              <a:gd name="connsiteY8" fmla="*/ 1190856 h 1841530"/>
              <a:gd name="connsiteX9" fmla="*/ 4142576 w 4142576"/>
              <a:gd name="connsiteY9" fmla="*/ 1841530 h 1841530"/>
              <a:gd name="connsiteX10" fmla="*/ 3534998 w 4142576"/>
              <a:gd name="connsiteY10" fmla="*/ 1841530 h 1841530"/>
              <a:gd name="connsiteX11" fmla="*/ 2968846 w 4142576"/>
              <a:gd name="connsiteY11" fmla="*/ 1841530 h 1841530"/>
              <a:gd name="connsiteX12" fmla="*/ 2402694 w 4142576"/>
              <a:gd name="connsiteY12" fmla="*/ 1841530 h 1841530"/>
              <a:gd name="connsiteX13" fmla="*/ 1712265 w 4142576"/>
              <a:gd name="connsiteY13" fmla="*/ 1841530 h 1841530"/>
              <a:gd name="connsiteX14" fmla="*/ 1063261 w 4142576"/>
              <a:gd name="connsiteY14" fmla="*/ 1841530 h 1841530"/>
              <a:gd name="connsiteX15" fmla="*/ 0 w 4142576"/>
              <a:gd name="connsiteY15" fmla="*/ 1841530 h 1841530"/>
              <a:gd name="connsiteX16" fmla="*/ 0 w 4142576"/>
              <a:gd name="connsiteY16" fmla="*/ 1282933 h 1841530"/>
              <a:gd name="connsiteX17" fmla="*/ 0 w 4142576"/>
              <a:gd name="connsiteY17" fmla="*/ 687505 h 1841530"/>
              <a:gd name="connsiteX18" fmla="*/ 0 w 4142576"/>
              <a:gd name="connsiteY18" fmla="*/ 0 h 1841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142576" h="1841530" extrusionOk="0">
                <a:moveTo>
                  <a:pt x="0" y="0"/>
                </a:moveTo>
                <a:cubicBezTo>
                  <a:pt x="355510" y="18589"/>
                  <a:pt x="399336" y="-4274"/>
                  <a:pt x="773281" y="0"/>
                </a:cubicBezTo>
                <a:cubicBezTo>
                  <a:pt x="1147226" y="4274"/>
                  <a:pt x="1218359" y="-16640"/>
                  <a:pt x="1339433" y="0"/>
                </a:cubicBezTo>
                <a:cubicBezTo>
                  <a:pt x="1460507" y="16640"/>
                  <a:pt x="1717131" y="6681"/>
                  <a:pt x="1947011" y="0"/>
                </a:cubicBezTo>
                <a:cubicBezTo>
                  <a:pt x="2176891" y="-6681"/>
                  <a:pt x="2315033" y="-30655"/>
                  <a:pt x="2678866" y="0"/>
                </a:cubicBezTo>
                <a:cubicBezTo>
                  <a:pt x="3042699" y="30655"/>
                  <a:pt x="3007424" y="-30240"/>
                  <a:pt x="3286444" y="0"/>
                </a:cubicBezTo>
                <a:cubicBezTo>
                  <a:pt x="3565464" y="30240"/>
                  <a:pt x="3865733" y="16316"/>
                  <a:pt x="4142576" y="0"/>
                </a:cubicBezTo>
                <a:cubicBezTo>
                  <a:pt x="4154629" y="206979"/>
                  <a:pt x="4171093" y="436160"/>
                  <a:pt x="4142576" y="595428"/>
                </a:cubicBezTo>
                <a:cubicBezTo>
                  <a:pt x="4114059" y="754696"/>
                  <a:pt x="4143919" y="1052399"/>
                  <a:pt x="4142576" y="1190856"/>
                </a:cubicBezTo>
                <a:cubicBezTo>
                  <a:pt x="4141233" y="1329313"/>
                  <a:pt x="4143144" y="1569899"/>
                  <a:pt x="4142576" y="1841530"/>
                </a:cubicBezTo>
                <a:cubicBezTo>
                  <a:pt x="4004685" y="1849835"/>
                  <a:pt x="3732487" y="1829748"/>
                  <a:pt x="3534998" y="1841530"/>
                </a:cubicBezTo>
                <a:cubicBezTo>
                  <a:pt x="3337509" y="1853312"/>
                  <a:pt x="3232415" y="1826634"/>
                  <a:pt x="2968846" y="1841530"/>
                </a:cubicBezTo>
                <a:cubicBezTo>
                  <a:pt x="2705277" y="1856426"/>
                  <a:pt x="2656065" y="1817406"/>
                  <a:pt x="2402694" y="1841530"/>
                </a:cubicBezTo>
                <a:cubicBezTo>
                  <a:pt x="2149323" y="1865654"/>
                  <a:pt x="1891171" y="1859567"/>
                  <a:pt x="1712265" y="1841530"/>
                </a:cubicBezTo>
                <a:cubicBezTo>
                  <a:pt x="1533359" y="1823493"/>
                  <a:pt x="1315209" y="1813942"/>
                  <a:pt x="1063261" y="1841530"/>
                </a:cubicBezTo>
                <a:cubicBezTo>
                  <a:pt x="811313" y="1869118"/>
                  <a:pt x="441215" y="1859431"/>
                  <a:pt x="0" y="1841530"/>
                </a:cubicBezTo>
                <a:cubicBezTo>
                  <a:pt x="-8618" y="1612558"/>
                  <a:pt x="7909" y="1473241"/>
                  <a:pt x="0" y="1282933"/>
                </a:cubicBezTo>
                <a:cubicBezTo>
                  <a:pt x="-7909" y="1092625"/>
                  <a:pt x="4188" y="953619"/>
                  <a:pt x="0" y="687505"/>
                </a:cubicBezTo>
                <a:cubicBezTo>
                  <a:pt x="-4188" y="421391"/>
                  <a:pt x="11022" y="180659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018020496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lvl="0" defTabSz="457200">
              <a:spcBef>
                <a:spcPts val="1000"/>
              </a:spcBef>
              <a:buClr>
                <a:srgbClr val="5FCBEF"/>
              </a:buClr>
              <a:buSzPct val="80000"/>
              <a:defRPr/>
            </a:pPr>
            <a:r>
              <a:rPr lang="de-DE" altLang="de-DE" sz="1200" dirty="0">
                <a:latin typeface="Trebuchet MS" panose="020B0603020202020204"/>
              </a:rPr>
              <a:t>Mary Ainsworth (*1913, + 1999)</a:t>
            </a:r>
          </a:p>
          <a:p>
            <a:pPr lvl="0" defTabSz="457200">
              <a:spcBef>
                <a:spcPts val="1000"/>
              </a:spcBef>
              <a:buClr>
                <a:srgbClr val="5FCBEF"/>
              </a:buClr>
              <a:buSzPct val="80000"/>
              <a:defRPr/>
            </a:pPr>
            <a:r>
              <a:rPr lang="de-DE" altLang="de-DE" sz="1200" dirty="0">
                <a:latin typeface="Trebuchet MS" panose="020B0603020202020204"/>
              </a:rPr>
              <a:t>	Entwicklungsforscherin</a:t>
            </a:r>
          </a:p>
          <a:p>
            <a:pPr lvl="0" defTabSz="457200">
              <a:spcBef>
                <a:spcPts val="1000"/>
              </a:spcBef>
              <a:buClr>
                <a:srgbClr val="5FCBEF"/>
              </a:buClr>
              <a:buSzPct val="80000"/>
              <a:defRPr/>
            </a:pPr>
            <a:endParaRPr lang="de-DE" altLang="de-DE" sz="1200" dirty="0">
              <a:latin typeface="Trebuchet MS" panose="020B0603020202020204"/>
            </a:endParaRPr>
          </a:p>
          <a:p>
            <a:pPr marL="285750" lvl="0" indent="-285750" defTabSz="457200">
              <a:spcBef>
                <a:spcPts val="1000"/>
              </a:spcBef>
              <a:buClr>
                <a:srgbClr val="5FCBEF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de-DE" altLang="de-DE" sz="1200" dirty="0">
                <a:latin typeface="Trebuchet MS" panose="020B0603020202020204"/>
              </a:rPr>
              <a:t>Mitarbeiterin Bowlbys (empirische Forschung)</a:t>
            </a:r>
          </a:p>
          <a:p>
            <a:pPr marL="285750" lvl="0" indent="-285750" defTabSz="457200">
              <a:spcBef>
                <a:spcPts val="1000"/>
              </a:spcBef>
              <a:buClr>
                <a:srgbClr val="5FCBEF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de-DE" altLang="de-DE" sz="1200" dirty="0">
                <a:latin typeface="Trebuchet MS" panose="020B0603020202020204"/>
              </a:rPr>
              <a:t>Bindungsforschung =&gt; Feinfühligkeit</a:t>
            </a:r>
          </a:p>
          <a:p>
            <a:pPr marL="285750" lvl="0" indent="-285750" defTabSz="457200">
              <a:spcBef>
                <a:spcPts val="1000"/>
              </a:spcBef>
              <a:buClr>
                <a:srgbClr val="5FCBEF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de-DE" altLang="de-DE" sz="1200" dirty="0">
                <a:latin typeface="Trebuchet MS" panose="020B0603020202020204"/>
              </a:rPr>
              <a:t>Verschiedene Bindungsmuster</a:t>
            </a:r>
          </a:p>
        </p:txBody>
      </p:sp>
      <p:pic>
        <p:nvPicPr>
          <p:cNvPr id="6" name="Grafik 5" descr="Ein Bild, das Kleidung, Person, Menschliches Gesicht, Bücherregal enthält.&#10;&#10;KI-generierte Inhalte können fehlerhaft sein.">
            <a:extLst>
              <a:ext uri="{FF2B5EF4-FFF2-40B4-BE49-F238E27FC236}">
                <a16:creationId xmlns:a16="http://schemas.microsoft.com/office/drawing/2014/main" id="{EF151FF0-CE96-63D4-440D-C274F1EA17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45" y="4747649"/>
            <a:ext cx="1862757" cy="2017987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B3642FD5-7A17-9D90-B0A2-03FCA57FE383}"/>
              </a:ext>
            </a:extLst>
          </p:cNvPr>
          <p:cNvSpPr txBox="1"/>
          <p:nvPr/>
        </p:nvSpPr>
        <p:spPr>
          <a:xfrm>
            <a:off x="2523940" y="4840877"/>
            <a:ext cx="4289814" cy="1841530"/>
          </a:xfrm>
          <a:custGeom>
            <a:avLst/>
            <a:gdLst>
              <a:gd name="connsiteX0" fmla="*/ 0 w 4289814"/>
              <a:gd name="connsiteY0" fmla="*/ 0 h 1841530"/>
              <a:gd name="connsiteX1" fmla="*/ 612831 w 4289814"/>
              <a:gd name="connsiteY1" fmla="*/ 0 h 1841530"/>
              <a:gd name="connsiteX2" fmla="*/ 1182763 w 4289814"/>
              <a:gd name="connsiteY2" fmla="*/ 0 h 1841530"/>
              <a:gd name="connsiteX3" fmla="*/ 1666899 w 4289814"/>
              <a:gd name="connsiteY3" fmla="*/ 0 h 1841530"/>
              <a:gd name="connsiteX4" fmla="*/ 2236832 w 4289814"/>
              <a:gd name="connsiteY4" fmla="*/ 0 h 1841530"/>
              <a:gd name="connsiteX5" fmla="*/ 2935458 w 4289814"/>
              <a:gd name="connsiteY5" fmla="*/ 0 h 1841530"/>
              <a:gd name="connsiteX6" fmla="*/ 3462493 w 4289814"/>
              <a:gd name="connsiteY6" fmla="*/ 0 h 1841530"/>
              <a:gd name="connsiteX7" fmla="*/ 4289814 w 4289814"/>
              <a:gd name="connsiteY7" fmla="*/ 0 h 1841530"/>
              <a:gd name="connsiteX8" fmla="*/ 4289814 w 4289814"/>
              <a:gd name="connsiteY8" fmla="*/ 613843 h 1841530"/>
              <a:gd name="connsiteX9" fmla="*/ 4289814 w 4289814"/>
              <a:gd name="connsiteY9" fmla="*/ 1246102 h 1841530"/>
              <a:gd name="connsiteX10" fmla="*/ 4289814 w 4289814"/>
              <a:gd name="connsiteY10" fmla="*/ 1841530 h 1841530"/>
              <a:gd name="connsiteX11" fmla="*/ 3676983 w 4289814"/>
              <a:gd name="connsiteY11" fmla="*/ 1841530 h 1841530"/>
              <a:gd name="connsiteX12" fmla="*/ 3021255 w 4289814"/>
              <a:gd name="connsiteY12" fmla="*/ 1841530 h 1841530"/>
              <a:gd name="connsiteX13" fmla="*/ 2322628 w 4289814"/>
              <a:gd name="connsiteY13" fmla="*/ 1841530 h 1841530"/>
              <a:gd name="connsiteX14" fmla="*/ 1709797 w 4289814"/>
              <a:gd name="connsiteY14" fmla="*/ 1841530 h 1841530"/>
              <a:gd name="connsiteX15" fmla="*/ 1139865 w 4289814"/>
              <a:gd name="connsiteY15" fmla="*/ 1841530 h 1841530"/>
              <a:gd name="connsiteX16" fmla="*/ 0 w 4289814"/>
              <a:gd name="connsiteY16" fmla="*/ 1841530 h 1841530"/>
              <a:gd name="connsiteX17" fmla="*/ 0 w 4289814"/>
              <a:gd name="connsiteY17" fmla="*/ 1227687 h 1841530"/>
              <a:gd name="connsiteX18" fmla="*/ 0 w 4289814"/>
              <a:gd name="connsiteY18" fmla="*/ 632259 h 1841530"/>
              <a:gd name="connsiteX19" fmla="*/ 0 w 4289814"/>
              <a:gd name="connsiteY19" fmla="*/ 0 h 1841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289814" h="1841530" extrusionOk="0">
                <a:moveTo>
                  <a:pt x="0" y="0"/>
                </a:moveTo>
                <a:cubicBezTo>
                  <a:pt x="140808" y="12338"/>
                  <a:pt x="385141" y="-13563"/>
                  <a:pt x="612831" y="0"/>
                </a:cubicBezTo>
                <a:cubicBezTo>
                  <a:pt x="840521" y="13563"/>
                  <a:pt x="912919" y="12545"/>
                  <a:pt x="1182763" y="0"/>
                </a:cubicBezTo>
                <a:cubicBezTo>
                  <a:pt x="1452607" y="-12545"/>
                  <a:pt x="1452251" y="795"/>
                  <a:pt x="1666899" y="0"/>
                </a:cubicBezTo>
                <a:cubicBezTo>
                  <a:pt x="1881547" y="-795"/>
                  <a:pt x="2061060" y="-3653"/>
                  <a:pt x="2236832" y="0"/>
                </a:cubicBezTo>
                <a:cubicBezTo>
                  <a:pt x="2412604" y="3653"/>
                  <a:pt x="2656704" y="-1027"/>
                  <a:pt x="2935458" y="0"/>
                </a:cubicBezTo>
                <a:cubicBezTo>
                  <a:pt x="3214212" y="1027"/>
                  <a:pt x="3308006" y="26195"/>
                  <a:pt x="3462493" y="0"/>
                </a:cubicBezTo>
                <a:cubicBezTo>
                  <a:pt x="3616980" y="-26195"/>
                  <a:pt x="4045080" y="19885"/>
                  <a:pt x="4289814" y="0"/>
                </a:cubicBezTo>
                <a:cubicBezTo>
                  <a:pt x="4288356" y="190590"/>
                  <a:pt x="4267507" y="308944"/>
                  <a:pt x="4289814" y="613843"/>
                </a:cubicBezTo>
                <a:cubicBezTo>
                  <a:pt x="4312121" y="918742"/>
                  <a:pt x="4295487" y="1033839"/>
                  <a:pt x="4289814" y="1246102"/>
                </a:cubicBezTo>
                <a:cubicBezTo>
                  <a:pt x="4284141" y="1458365"/>
                  <a:pt x="4270554" y="1693562"/>
                  <a:pt x="4289814" y="1841530"/>
                </a:cubicBezTo>
                <a:cubicBezTo>
                  <a:pt x="4144309" y="1849638"/>
                  <a:pt x="3933346" y="1841085"/>
                  <a:pt x="3676983" y="1841530"/>
                </a:cubicBezTo>
                <a:cubicBezTo>
                  <a:pt x="3420620" y="1841975"/>
                  <a:pt x="3298114" y="1863306"/>
                  <a:pt x="3021255" y="1841530"/>
                </a:cubicBezTo>
                <a:cubicBezTo>
                  <a:pt x="2744396" y="1819754"/>
                  <a:pt x="2616808" y="1819307"/>
                  <a:pt x="2322628" y="1841530"/>
                </a:cubicBezTo>
                <a:cubicBezTo>
                  <a:pt x="2028448" y="1863753"/>
                  <a:pt x="1949963" y="1839663"/>
                  <a:pt x="1709797" y="1841530"/>
                </a:cubicBezTo>
                <a:cubicBezTo>
                  <a:pt x="1469631" y="1843397"/>
                  <a:pt x="1306392" y="1862336"/>
                  <a:pt x="1139865" y="1841530"/>
                </a:cubicBezTo>
                <a:cubicBezTo>
                  <a:pt x="973338" y="1820724"/>
                  <a:pt x="230036" y="1851044"/>
                  <a:pt x="0" y="1841530"/>
                </a:cubicBezTo>
                <a:cubicBezTo>
                  <a:pt x="3057" y="1542620"/>
                  <a:pt x="20636" y="1444796"/>
                  <a:pt x="0" y="1227687"/>
                </a:cubicBezTo>
                <a:cubicBezTo>
                  <a:pt x="-20636" y="1010578"/>
                  <a:pt x="-4129" y="758783"/>
                  <a:pt x="0" y="632259"/>
                </a:cubicBezTo>
                <a:cubicBezTo>
                  <a:pt x="4129" y="505735"/>
                  <a:pt x="-6554" y="210962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1671001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lvl="0" defTabSz="457200">
              <a:spcBef>
                <a:spcPts val="1000"/>
              </a:spcBef>
              <a:buClr>
                <a:srgbClr val="5FCBEF"/>
              </a:buClr>
              <a:buSzPct val="80000"/>
              <a:defRPr/>
            </a:pPr>
            <a:r>
              <a:rPr lang="de-DE" altLang="de-DE" sz="120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Trebuchet MS" panose="020B0603020202020204"/>
              </a:rPr>
              <a:t>Karin und Klaus Grossmann (*1942/ 1935)</a:t>
            </a:r>
          </a:p>
          <a:p>
            <a:pPr lvl="0" defTabSz="457200">
              <a:spcBef>
                <a:spcPts val="1000"/>
              </a:spcBef>
              <a:buClr>
                <a:srgbClr val="5FCBEF"/>
              </a:buClr>
              <a:buSzPct val="80000"/>
              <a:defRPr/>
            </a:pPr>
            <a:r>
              <a:rPr lang="de-DE" altLang="de-DE" sz="120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Trebuchet MS" panose="020B0603020202020204"/>
              </a:rPr>
              <a:t>	Verhaltensbiologen, Psychologen</a:t>
            </a:r>
          </a:p>
          <a:p>
            <a:pPr lvl="0" defTabSz="457200">
              <a:spcBef>
                <a:spcPts val="1000"/>
              </a:spcBef>
              <a:buClr>
                <a:srgbClr val="5FCBEF"/>
              </a:buClr>
              <a:buSzPct val="80000"/>
              <a:defRPr/>
            </a:pPr>
            <a:endParaRPr lang="de-DE" altLang="de-DE" sz="1200" dirty="0">
              <a:solidFill>
                <a:sysClr val="windowText" lastClr="000000">
                  <a:lumMod val="75000"/>
                  <a:lumOff val="25000"/>
                </a:sysClr>
              </a:solidFill>
              <a:latin typeface="Trebuchet MS" panose="020B0603020202020204"/>
            </a:endParaRPr>
          </a:p>
          <a:p>
            <a:pPr marL="285750" lvl="0" indent="-285750" defTabSz="457200">
              <a:spcBef>
                <a:spcPts val="1000"/>
              </a:spcBef>
              <a:buClr>
                <a:srgbClr val="5FCBEF"/>
              </a:buClr>
              <a:buSzPct val="80000"/>
              <a:buFontTx/>
              <a:buChar char="-"/>
              <a:defRPr/>
            </a:pPr>
            <a:r>
              <a:rPr lang="de-DE" altLang="de-DE" sz="120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Trebuchet MS" panose="020B0603020202020204"/>
              </a:rPr>
              <a:t>Europäische Forschung</a:t>
            </a:r>
          </a:p>
          <a:p>
            <a:pPr marL="285750" lvl="0" indent="-285750" defTabSz="457200">
              <a:spcBef>
                <a:spcPts val="1000"/>
              </a:spcBef>
              <a:buClr>
                <a:srgbClr val="5FCBEF"/>
              </a:buClr>
              <a:buSzPct val="80000"/>
              <a:buFontTx/>
              <a:buChar char="-"/>
              <a:defRPr/>
            </a:pPr>
            <a:r>
              <a:rPr lang="de-DE" altLang="de-DE" sz="120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Trebuchet MS" panose="020B0603020202020204"/>
              </a:rPr>
              <a:t>Langzeitstudien in Bielefeld und Regensburg</a:t>
            </a:r>
          </a:p>
          <a:p>
            <a:pPr marL="285750" lvl="0" indent="-285750" defTabSz="457200">
              <a:spcBef>
                <a:spcPts val="1000"/>
              </a:spcBef>
              <a:buClr>
                <a:srgbClr val="5FCBEF"/>
              </a:buClr>
              <a:buSzPct val="80000"/>
              <a:buFontTx/>
              <a:buChar char="-"/>
              <a:defRPr/>
            </a:pPr>
            <a:r>
              <a:rPr lang="de-DE" altLang="de-DE" sz="120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Trebuchet MS" panose="020B0603020202020204"/>
              </a:rPr>
              <a:t>Bindungstypen/ fremde Situation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8060977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F7DED3-1A02-18F0-ECFE-C4F130B6E6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5CDA731F-74CE-4609-8C83-6FD58570CA43}"/>
              </a:ext>
            </a:extLst>
          </p:cNvPr>
          <p:cNvGrpSpPr/>
          <p:nvPr/>
        </p:nvGrpSpPr>
        <p:grpSpPr>
          <a:xfrm>
            <a:off x="0" y="0"/>
            <a:ext cx="12235542" cy="6858001"/>
            <a:chOff x="12148457" y="-2"/>
            <a:chExt cx="12235542" cy="6858001"/>
          </a:xfrm>
        </p:grpSpPr>
        <p:grpSp>
          <p:nvGrpSpPr>
            <p:cNvPr id="11" name="Gruppieren 10">
              <a:extLst>
                <a:ext uri="{FF2B5EF4-FFF2-40B4-BE49-F238E27FC236}">
                  <a16:creationId xmlns:a16="http://schemas.microsoft.com/office/drawing/2014/main" id="{71814F76-2151-B9F4-E384-4E6A3AA8FD0F}"/>
                </a:ext>
              </a:extLst>
            </p:cNvPr>
            <p:cNvGrpSpPr/>
            <p:nvPr/>
          </p:nvGrpSpPr>
          <p:grpSpPr>
            <a:xfrm>
              <a:off x="12148457" y="-2"/>
              <a:ext cx="12235542" cy="6858001"/>
              <a:chOff x="12148457" y="-2"/>
              <a:chExt cx="12235542" cy="6858001"/>
            </a:xfrm>
          </p:grpSpPr>
          <p:grpSp>
            <p:nvGrpSpPr>
              <p:cNvPr id="3" name="Gruppieren 2">
                <a:extLst>
                  <a:ext uri="{FF2B5EF4-FFF2-40B4-BE49-F238E27FC236}">
                    <a16:creationId xmlns:a16="http://schemas.microsoft.com/office/drawing/2014/main" id="{F6895269-0A7D-BCF3-C6B6-C6B151CB0DAE}"/>
                  </a:ext>
                </a:extLst>
              </p:cNvPr>
              <p:cNvGrpSpPr/>
              <p:nvPr/>
            </p:nvGrpSpPr>
            <p:grpSpPr>
              <a:xfrm>
                <a:off x="12148457" y="-2"/>
                <a:ext cx="12235542" cy="6858001"/>
                <a:chOff x="12148457" y="-2"/>
                <a:chExt cx="12235542" cy="6858001"/>
              </a:xfrm>
            </p:grpSpPr>
            <p:grpSp>
              <p:nvGrpSpPr>
                <p:cNvPr id="7" name="Gruppieren 6">
                  <a:extLst>
                    <a:ext uri="{FF2B5EF4-FFF2-40B4-BE49-F238E27FC236}">
                      <a16:creationId xmlns:a16="http://schemas.microsoft.com/office/drawing/2014/main" id="{8B363B96-43D2-9B0F-54F4-B2E460EDA76B}"/>
                    </a:ext>
                  </a:extLst>
                </p:cNvPr>
                <p:cNvGrpSpPr/>
                <p:nvPr/>
              </p:nvGrpSpPr>
              <p:grpSpPr>
                <a:xfrm>
                  <a:off x="12148457" y="-2"/>
                  <a:ext cx="12235542" cy="6858001"/>
                  <a:chOff x="-43542" y="-1"/>
                  <a:chExt cx="12235542" cy="6858001"/>
                </a:xfrm>
              </p:grpSpPr>
              <p:sp>
                <p:nvSpPr>
                  <p:cNvPr id="4" name="Rechteck 3">
                    <a:extLst>
                      <a:ext uri="{FF2B5EF4-FFF2-40B4-BE49-F238E27FC236}">
                        <a16:creationId xmlns:a16="http://schemas.microsoft.com/office/drawing/2014/main" id="{10E5F248-6393-4F96-1E97-455E14369A86}"/>
                      </a:ext>
                    </a:extLst>
                  </p:cNvPr>
                  <p:cNvSpPr/>
                  <p:nvPr/>
                </p:nvSpPr>
                <p:spPr>
                  <a:xfrm>
                    <a:off x="-43542" y="-1"/>
                    <a:ext cx="4572000" cy="6858000"/>
                  </a:xfrm>
                  <a:prstGeom prst="rect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dirty="0"/>
                  </a:p>
                </p:txBody>
              </p:sp>
              <p:sp>
                <p:nvSpPr>
                  <p:cNvPr id="5" name="Rechteck 4">
                    <a:extLst>
                      <a:ext uri="{FF2B5EF4-FFF2-40B4-BE49-F238E27FC236}">
                        <a16:creationId xmlns:a16="http://schemas.microsoft.com/office/drawing/2014/main" id="{E3DAA388-D437-1435-839D-D42D8C49A78C}"/>
                      </a:ext>
                    </a:extLst>
                  </p:cNvPr>
                  <p:cNvSpPr/>
                  <p:nvPr/>
                </p:nvSpPr>
                <p:spPr>
                  <a:xfrm>
                    <a:off x="4528458" y="-1"/>
                    <a:ext cx="4323806" cy="6858000"/>
                  </a:xfrm>
                  <a:prstGeom prst="rect">
                    <a:avLst/>
                  </a:prstGeom>
                  <a:solidFill>
                    <a:schemeClr val="accent3">
                      <a:lumMod val="40000"/>
                      <a:lumOff val="6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6" name="Rechteck 5">
                    <a:extLst>
                      <a:ext uri="{FF2B5EF4-FFF2-40B4-BE49-F238E27FC236}">
                        <a16:creationId xmlns:a16="http://schemas.microsoft.com/office/drawing/2014/main" id="{28EF7704-E597-46CE-FB89-F4E026076C0B}"/>
                      </a:ext>
                    </a:extLst>
                  </p:cNvPr>
                  <p:cNvSpPr/>
                  <p:nvPr/>
                </p:nvSpPr>
                <p:spPr>
                  <a:xfrm>
                    <a:off x="8216537" y="0"/>
                    <a:ext cx="3975463" cy="6858000"/>
                  </a:xfrm>
                  <a:prstGeom prst="rect">
                    <a:avLst/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</p:grpSp>
            <p:sp>
              <p:nvSpPr>
                <p:cNvPr id="8" name="Textfeld 7">
                  <a:extLst>
                    <a:ext uri="{FF2B5EF4-FFF2-40B4-BE49-F238E27FC236}">
                      <a16:creationId xmlns:a16="http://schemas.microsoft.com/office/drawing/2014/main" id="{A63351CA-5E9C-1E56-97AB-0D1C2F545365}"/>
                    </a:ext>
                  </a:extLst>
                </p:cNvPr>
                <p:cNvSpPr txBox="1"/>
                <p:nvPr/>
              </p:nvSpPr>
              <p:spPr>
                <a:xfrm>
                  <a:off x="12618720" y="1410788"/>
                  <a:ext cx="3357154" cy="45243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sz="2400" dirty="0"/>
                    <a:t>BINDUNG</a:t>
                  </a:r>
                </a:p>
                <a:p>
                  <a:r>
                    <a:rPr lang="de-DE" sz="2400" dirty="0"/>
                    <a:t>(=</a:t>
                  </a:r>
                  <a:r>
                    <a:rPr lang="de-DE" sz="2400" dirty="0" err="1"/>
                    <a:t>attachment</a:t>
                  </a:r>
                  <a:r>
                    <a:rPr lang="de-DE" sz="2400" dirty="0"/>
                    <a:t>):</a:t>
                  </a:r>
                </a:p>
                <a:p>
                  <a:endParaRPr lang="de-DE" sz="2400" dirty="0"/>
                </a:p>
                <a:p>
                  <a:r>
                    <a:rPr lang="de-DE" sz="2400" dirty="0"/>
                    <a:t>Besondere Beziehung eines Kindes zu seiner Hauptbezugsperson. Bindung ist universell, angeboren und überdauert Raum und Zeit. </a:t>
                  </a:r>
                </a:p>
                <a:p>
                  <a:endParaRPr lang="de-DE" sz="2400" dirty="0"/>
                </a:p>
                <a:p>
                  <a:r>
                    <a:rPr lang="de-DE" sz="2400" dirty="0"/>
                    <a:t>(vgl. Karin Grossmann)</a:t>
                  </a:r>
                </a:p>
              </p:txBody>
            </p:sp>
          </p:grpSp>
          <p:sp>
            <p:nvSpPr>
              <p:cNvPr id="9" name="Textfeld 8">
                <a:extLst>
                  <a:ext uri="{FF2B5EF4-FFF2-40B4-BE49-F238E27FC236}">
                    <a16:creationId xmlns:a16="http://schemas.microsoft.com/office/drawing/2014/main" id="{A1C38DCA-1A45-BB7A-14CF-845226BBEE16}"/>
                  </a:ext>
                </a:extLst>
              </p:cNvPr>
              <p:cNvSpPr txBox="1"/>
              <p:nvPr/>
            </p:nvSpPr>
            <p:spPr>
              <a:xfrm>
                <a:off x="16720457" y="1293223"/>
                <a:ext cx="3161212" cy="4524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2400" dirty="0"/>
                  <a:t>BEDÜRFNIS:</a:t>
                </a:r>
              </a:p>
              <a:p>
                <a:endParaRPr lang="de-DE" sz="2400" dirty="0"/>
              </a:p>
              <a:p>
                <a:r>
                  <a:rPr lang="de-DE" sz="2400" dirty="0"/>
                  <a:t>Zustand oder Erleben eines Mangels, verbunden mit dem Wunsch, ihn zu beheben.</a:t>
                </a:r>
              </a:p>
              <a:p>
                <a:endParaRPr lang="de-DE" sz="2400" dirty="0"/>
              </a:p>
              <a:p>
                <a:endParaRPr lang="de-DE" sz="2400" dirty="0"/>
              </a:p>
              <a:p>
                <a:r>
                  <a:rPr lang="de-DE" sz="2400" dirty="0"/>
                  <a:t>ACHTUNG – KEIN PÄDAGOGISCHER FACHBEGRIFF</a:t>
                </a:r>
              </a:p>
            </p:txBody>
          </p:sp>
        </p:grpSp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BC4F70C8-4AE3-CE9D-54DA-56892EF7A7EA}"/>
                </a:ext>
              </a:extLst>
            </p:cNvPr>
            <p:cNvSpPr txBox="1"/>
            <p:nvPr/>
          </p:nvSpPr>
          <p:spPr>
            <a:xfrm>
              <a:off x="20756880" y="1293223"/>
              <a:ext cx="3317966" cy="45243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dirty="0"/>
                <a:t>FEINFÜHLIGKEIT:</a:t>
              </a:r>
            </a:p>
            <a:p>
              <a:endParaRPr lang="de-DE" sz="2400" dirty="0"/>
            </a:p>
            <a:p>
              <a:r>
                <a:rPr lang="de-DE" sz="2400" dirty="0"/>
                <a:t>Feinfühligkeit bedeutet, kindliche Signale</a:t>
              </a:r>
            </a:p>
            <a:p>
              <a:r>
                <a:rPr lang="de-DE" sz="2400" dirty="0"/>
                <a:t>wahrnehmen, richtig interpretieren</a:t>
              </a:r>
            </a:p>
            <a:p>
              <a:r>
                <a:rPr lang="de-DE" sz="2400" dirty="0"/>
                <a:t>(prompt) und angemessen darauf reagieren. </a:t>
              </a:r>
            </a:p>
            <a:p>
              <a:endParaRPr lang="de-DE" sz="2400" dirty="0"/>
            </a:p>
            <a:p>
              <a:endParaRPr lang="de-DE" sz="2400" dirty="0"/>
            </a:p>
            <a:p>
              <a:r>
                <a:rPr lang="de-DE" sz="2400" dirty="0"/>
                <a:t>(nach Mary Ainsworth)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726512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453928-CCD5-D217-6E0F-06FB088A3B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Abstrakter Regenbogenhintergrund">
            <a:extLst>
              <a:ext uri="{FF2B5EF4-FFF2-40B4-BE49-F238E27FC236}">
                <a16:creationId xmlns:a16="http://schemas.microsoft.com/office/drawing/2014/main" id="{82F9CDCA-0B1B-F3D6-ACFA-9E6D405DB90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34008"/>
            <a:ext cx="12192000" cy="812601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9D87B8F-91D6-718C-35C8-334C5832C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dirty="0">
                <a:latin typeface="Cavolini" panose="03000502040302020204" pitchFamily="66" charset="0"/>
                <a:cs typeface="Cavolini" panose="03000502040302020204" pitchFamily="66" charset="0"/>
              </a:rPr>
              <a:t>5 Säulen von emotionaler Intelligenz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8ACC378-7AE8-78D3-CDB7-C108D6B781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9374" y="2251586"/>
            <a:ext cx="10515600" cy="3423931"/>
          </a:xfrm>
        </p:spPr>
        <p:txBody>
          <a:bodyPr numCol="2">
            <a:normAutofit/>
          </a:bodyPr>
          <a:lstStyle/>
          <a:p>
            <a:pPr marL="0" indent="0">
              <a:buNone/>
            </a:pPr>
            <a:r>
              <a:rPr lang="de-DE" dirty="0">
                <a:latin typeface="Cavolini" panose="03000502040302020204" pitchFamily="66" charset="0"/>
                <a:cs typeface="Cavolini" panose="03000502040302020204" pitchFamily="66" charset="0"/>
              </a:rPr>
              <a:t>Selbstwahrnehmung</a:t>
            </a:r>
          </a:p>
          <a:p>
            <a:pPr marL="0" indent="0">
              <a:buNone/>
            </a:pPr>
            <a:endParaRPr lang="de-DE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0" indent="0">
              <a:buNone/>
            </a:pPr>
            <a:r>
              <a:rPr lang="de-DE" dirty="0">
                <a:latin typeface="Cavolini" panose="03000502040302020204" pitchFamily="66" charset="0"/>
                <a:cs typeface="Cavolini" panose="03000502040302020204" pitchFamily="66" charset="0"/>
              </a:rPr>
              <a:t>Selbstregulation</a:t>
            </a:r>
          </a:p>
          <a:p>
            <a:pPr marL="0" indent="0">
              <a:buNone/>
            </a:pPr>
            <a:endParaRPr lang="de-DE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0" indent="0">
              <a:buNone/>
            </a:pPr>
            <a:r>
              <a:rPr lang="de-DE" dirty="0">
                <a:latin typeface="Cavolini" panose="03000502040302020204" pitchFamily="66" charset="0"/>
                <a:cs typeface="Cavolini" panose="03000502040302020204" pitchFamily="66" charset="0"/>
              </a:rPr>
              <a:t>Soz. Kompetenz</a:t>
            </a:r>
          </a:p>
          <a:p>
            <a:pPr marL="0" indent="0">
              <a:buNone/>
            </a:pPr>
            <a:endParaRPr lang="de-DE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0" indent="0">
              <a:buNone/>
            </a:pPr>
            <a:r>
              <a:rPr lang="de-DE" dirty="0">
                <a:latin typeface="Cavolini" panose="03000502040302020204" pitchFamily="66" charset="0"/>
                <a:cs typeface="Cavolini" panose="03000502040302020204" pitchFamily="66" charset="0"/>
              </a:rPr>
              <a:t>Empathie</a:t>
            </a:r>
          </a:p>
          <a:p>
            <a:pPr marL="0" indent="0">
              <a:buNone/>
            </a:pPr>
            <a:endParaRPr lang="de-DE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0" indent="0">
              <a:buNone/>
            </a:pPr>
            <a:r>
              <a:rPr lang="de-DE" dirty="0">
                <a:latin typeface="Cavolini" panose="03000502040302020204" pitchFamily="66" charset="0"/>
                <a:cs typeface="Cavolini" panose="03000502040302020204" pitchFamily="66" charset="0"/>
              </a:rPr>
              <a:t>Motivation</a:t>
            </a:r>
          </a:p>
        </p:txBody>
      </p:sp>
      <p:pic>
        <p:nvPicPr>
          <p:cNvPr id="5" name="Grafik 4" descr="Griechische Säule Silhouette">
            <a:extLst>
              <a:ext uri="{FF2B5EF4-FFF2-40B4-BE49-F238E27FC236}">
                <a16:creationId xmlns:a16="http://schemas.microsoft.com/office/drawing/2014/main" id="{6234DE61-AB65-7AEC-3D19-660A6E7233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75112" y="974690"/>
            <a:ext cx="2280975" cy="563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162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Grafik 2" descr="Ein Bild, das Text, Screenshot, Diagramm, Design enthält.&#10;&#10;KI-generierte Inhalte können fehlerhaft sein.">
            <a:extLst>
              <a:ext uri="{FF2B5EF4-FFF2-40B4-BE49-F238E27FC236}">
                <a16:creationId xmlns:a16="http://schemas.microsoft.com/office/drawing/2014/main" id="{19C40FEA-AC13-FF27-00B2-47DD0E56E8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73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0989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BA513B0-82FF-4F41-8178-885375D1CF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fik 4" descr="Ein Bild, das draußen, Himmel, Gebäude, Wasser enthält.&#10;&#10;KI-generierte Inhalte können fehlerhaft sein.">
            <a:extLst>
              <a:ext uri="{FF2B5EF4-FFF2-40B4-BE49-F238E27FC236}">
                <a16:creationId xmlns:a16="http://schemas.microsoft.com/office/drawing/2014/main" id="{757EDA0A-894E-F766-F6B3-97F3CBE4F1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47" r="-1" b="4101"/>
          <a:stretch>
            <a:fillRect/>
          </a:stretch>
        </p:blipFill>
        <p:spPr>
          <a:xfrm>
            <a:off x="-1" y="10"/>
            <a:ext cx="12228129" cy="4666928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93DB8501-F9F2-4ACD-B56A-9019CD5006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2987478"/>
            <a:ext cx="12228128" cy="1828800"/>
            <a:chOff x="-305" y="2987478"/>
            <a:chExt cx="12188952" cy="1828800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D03A94A-ADF5-4334-86B1-DBA5F70ACD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2987478"/>
              <a:ext cx="12188952" cy="1099712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385A18E1-CBE3-4BBD-B1B7-CDBCA685E0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99381"/>
              <a:ext cx="12188952" cy="902694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33EDCAA-1D6C-4710-9DA1-C7FC946D8E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01488"/>
              <a:ext cx="12188952" cy="641669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 useBgFill="1">
          <p:nvSpPr>
            <p:cNvPr id="17" name="Freeform: Shape 16">
              <a:extLst>
                <a:ext uri="{FF2B5EF4-FFF2-40B4-BE49-F238E27FC236}">
                  <a16:creationId xmlns:a16="http://schemas.microsoft.com/office/drawing/2014/main" id="{3916FBF2-1CC9-460D-A42B-FB77E515EC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14750"/>
              <a:ext cx="12188952" cy="1201528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6" name="Textfeld 5">
            <a:extLst>
              <a:ext uri="{FF2B5EF4-FFF2-40B4-BE49-F238E27FC236}">
                <a16:creationId xmlns:a16="http://schemas.microsoft.com/office/drawing/2014/main" id="{2A94DC94-9B7A-5F64-84D5-DF05599164E1}"/>
              </a:ext>
            </a:extLst>
          </p:cNvPr>
          <p:cNvSpPr txBox="1"/>
          <p:nvPr/>
        </p:nvSpPr>
        <p:spPr>
          <a:xfrm>
            <a:off x="1095271" y="4551037"/>
            <a:ext cx="10301388" cy="1509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 err="1">
                <a:solidFill>
                  <a:schemeClr val="tx2"/>
                </a:solidFill>
              </a:rPr>
              <a:t>Erwachsene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müssen</a:t>
            </a:r>
            <a:r>
              <a:rPr lang="en-US" sz="2800" dirty="0">
                <a:solidFill>
                  <a:schemeClr val="tx2"/>
                </a:solidFill>
              </a:rPr>
              <a:t> immer </a:t>
            </a:r>
            <a:r>
              <a:rPr lang="en-US" sz="2800" dirty="0" err="1">
                <a:solidFill>
                  <a:schemeClr val="tx2"/>
                </a:solidFill>
              </a:rPr>
              <a:t>wieder</a:t>
            </a:r>
            <a:r>
              <a:rPr lang="en-US" sz="2800" dirty="0">
                <a:solidFill>
                  <a:schemeClr val="tx2"/>
                </a:solidFill>
              </a:rPr>
              <a:t> die Verbindung </a:t>
            </a:r>
            <a:r>
              <a:rPr lang="en-US" sz="2800" dirty="0" err="1">
                <a:solidFill>
                  <a:schemeClr val="tx2"/>
                </a:solidFill>
              </a:rPr>
              <a:t>herstellen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zwischen</a:t>
            </a:r>
            <a:r>
              <a:rPr lang="en-US" sz="2800" dirty="0">
                <a:solidFill>
                  <a:schemeClr val="tx2"/>
                </a:solidFill>
              </a:rPr>
              <a:t> der Gedanken- und </a:t>
            </a:r>
            <a:r>
              <a:rPr lang="en-US" sz="2800" dirty="0" err="1">
                <a:solidFill>
                  <a:schemeClr val="tx2"/>
                </a:solidFill>
              </a:rPr>
              <a:t>Gefühlswelt</a:t>
            </a:r>
            <a:r>
              <a:rPr lang="en-US" sz="2800" dirty="0">
                <a:solidFill>
                  <a:schemeClr val="tx2"/>
                </a:solidFill>
              </a:rPr>
              <a:t> des </a:t>
            </a:r>
            <a:r>
              <a:rPr lang="en-US" sz="2800" dirty="0" err="1">
                <a:solidFill>
                  <a:schemeClr val="tx2"/>
                </a:solidFill>
              </a:rPr>
              <a:t>Kindes</a:t>
            </a:r>
            <a:r>
              <a:rPr lang="en-US" sz="2800" dirty="0">
                <a:solidFill>
                  <a:schemeClr val="tx2"/>
                </a:solidFill>
              </a:rPr>
              <a:t> und der „</a:t>
            </a:r>
            <a:r>
              <a:rPr lang="en-US" sz="2800" dirty="0" err="1">
                <a:solidFill>
                  <a:schemeClr val="tx2"/>
                </a:solidFill>
              </a:rPr>
              <a:t>äußeren</a:t>
            </a:r>
            <a:r>
              <a:rPr lang="en-US" sz="2800" dirty="0">
                <a:solidFill>
                  <a:schemeClr val="tx2"/>
                </a:solidFill>
              </a:rPr>
              <a:t>“ </a:t>
            </a:r>
            <a:r>
              <a:rPr lang="en-US" sz="2800" dirty="0" err="1">
                <a:solidFill>
                  <a:schemeClr val="tx2"/>
                </a:solidFill>
              </a:rPr>
              <a:t>Realität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78A9BC0-FDF6-AC63-977E-56DF9CF1AA05}"/>
              </a:ext>
            </a:extLst>
          </p:cNvPr>
          <p:cNvSpPr txBox="1"/>
          <p:nvPr/>
        </p:nvSpPr>
        <p:spPr>
          <a:xfrm flipH="1">
            <a:off x="1974202" y="6060972"/>
            <a:ext cx="79858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/>
              <a:t>=&gt; FEINFÜHLIGKEIT!</a:t>
            </a:r>
          </a:p>
        </p:txBody>
      </p:sp>
    </p:spTree>
    <p:extLst>
      <p:ext uri="{BB962C8B-B14F-4D97-AF65-F5344CB8AC3E}">
        <p14:creationId xmlns:p14="http://schemas.microsoft.com/office/powerpoint/2010/main" val="2044244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0D7D74-E7DF-B64B-E30F-916B18CC22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ussdiagramm: Verbinder 1">
            <a:extLst>
              <a:ext uri="{FF2B5EF4-FFF2-40B4-BE49-F238E27FC236}">
                <a16:creationId xmlns:a16="http://schemas.microsoft.com/office/drawing/2014/main" id="{D1DF10FE-3A25-D7A7-78C8-E1CD82CB799E}"/>
              </a:ext>
            </a:extLst>
          </p:cNvPr>
          <p:cNvSpPr/>
          <p:nvPr/>
        </p:nvSpPr>
        <p:spPr>
          <a:xfrm>
            <a:off x="324463" y="580103"/>
            <a:ext cx="2630129" cy="2453149"/>
          </a:xfrm>
          <a:prstGeom prst="flowChartConnector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Was fühlst Du gerade?</a:t>
            </a:r>
          </a:p>
        </p:txBody>
      </p:sp>
      <p:sp>
        <p:nvSpPr>
          <p:cNvPr id="3" name="Flussdiagramm: Verbinder 2">
            <a:extLst>
              <a:ext uri="{FF2B5EF4-FFF2-40B4-BE49-F238E27FC236}">
                <a16:creationId xmlns:a16="http://schemas.microsoft.com/office/drawing/2014/main" id="{C8979A7D-37AE-5FC8-0ED8-B4701322DFCD}"/>
              </a:ext>
            </a:extLst>
          </p:cNvPr>
          <p:cNvSpPr/>
          <p:nvPr/>
        </p:nvSpPr>
        <p:spPr>
          <a:xfrm>
            <a:off x="1509249" y="4119717"/>
            <a:ext cx="2482647" cy="2364658"/>
          </a:xfrm>
          <a:prstGeom prst="flowChartConnector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Es ist ok. </a:t>
            </a:r>
          </a:p>
        </p:txBody>
      </p:sp>
      <p:sp>
        <p:nvSpPr>
          <p:cNvPr id="4" name="Flussdiagramm: Verbinder 3">
            <a:extLst>
              <a:ext uri="{FF2B5EF4-FFF2-40B4-BE49-F238E27FC236}">
                <a16:creationId xmlns:a16="http://schemas.microsoft.com/office/drawing/2014/main" id="{EC24CA44-D2D8-309C-23BB-58B316D7A34B}"/>
              </a:ext>
            </a:extLst>
          </p:cNvPr>
          <p:cNvSpPr/>
          <p:nvPr/>
        </p:nvSpPr>
        <p:spPr>
          <a:xfrm>
            <a:off x="4503174" y="1666568"/>
            <a:ext cx="2630129" cy="2453149"/>
          </a:xfrm>
          <a:prstGeom prst="flowChartConnector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Ich nehme alles ernst, aber nicht alles geht</a:t>
            </a:r>
          </a:p>
        </p:txBody>
      </p:sp>
      <p:sp>
        <p:nvSpPr>
          <p:cNvPr id="5" name="Flussdiagramm: Verbinder 4">
            <a:extLst>
              <a:ext uri="{FF2B5EF4-FFF2-40B4-BE49-F238E27FC236}">
                <a16:creationId xmlns:a16="http://schemas.microsoft.com/office/drawing/2014/main" id="{F6B105D1-F958-A367-1C17-235D2D59744D}"/>
              </a:ext>
            </a:extLst>
          </p:cNvPr>
          <p:cNvSpPr/>
          <p:nvPr/>
        </p:nvSpPr>
        <p:spPr>
          <a:xfrm>
            <a:off x="7846141" y="3991898"/>
            <a:ext cx="2630129" cy="2453149"/>
          </a:xfrm>
          <a:prstGeom prst="flowChartConnector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Lösungen finden</a:t>
            </a:r>
          </a:p>
        </p:txBody>
      </p:sp>
      <p:sp>
        <p:nvSpPr>
          <p:cNvPr id="6" name="Flussdiagramm: Verbinder 5">
            <a:extLst>
              <a:ext uri="{FF2B5EF4-FFF2-40B4-BE49-F238E27FC236}">
                <a16:creationId xmlns:a16="http://schemas.microsoft.com/office/drawing/2014/main" id="{ABD0C645-826D-DCFA-3902-25A90DAEF4DD}"/>
              </a:ext>
            </a:extLst>
          </p:cNvPr>
          <p:cNvSpPr/>
          <p:nvPr/>
        </p:nvSpPr>
        <p:spPr>
          <a:xfrm>
            <a:off x="8495071" y="294968"/>
            <a:ext cx="2713703" cy="2453149"/>
          </a:xfrm>
          <a:prstGeom prst="flowChartConnector">
            <a:avLst/>
          </a:prstGeom>
          <a:solidFill>
            <a:srgbClr val="FE666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Jeder Mensch hat eigene Gefühle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CE8B5463-C8EC-F752-658A-D167430D3997}"/>
              </a:ext>
            </a:extLst>
          </p:cNvPr>
          <p:cNvSpPr txBox="1"/>
          <p:nvPr/>
        </p:nvSpPr>
        <p:spPr>
          <a:xfrm>
            <a:off x="3215473" y="494246"/>
            <a:ext cx="5016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Wie kann das gelingen?</a:t>
            </a:r>
          </a:p>
        </p:txBody>
      </p:sp>
    </p:spTree>
    <p:extLst>
      <p:ext uri="{BB962C8B-B14F-4D97-AF65-F5344CB8AC3E}">
        <p14:creationId xmlns:p14="http://schemas.microsoft.com/office/powerpoint/2010/main" val="10203306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Video 4" title="Hintergrund mit kräuselnder blauer und rosa Flüssigkeit">
            <a:hlinkClick r:id="" action="ppaction://media"/>
            <a:extLst>
              <a:ext uri="{FF2B5EF4-FFF2-40B4-BE49-F238E27FC236}">
                <a16:creationId xmlns:a16="http://schemas.microsoft.com/office/drawing/2014/main" id="{7AB9D577-E03C-46A6-57CE-59A8413B717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BD2888B-12C0-EE6B-A483-EE06F6342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b="1" dirty="0"/>
              <a:t>Es kommt auf die Grundhaltung an!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8ADE3E4-410A-4C94-B98B-4EFFCFA5F1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Im Alltag kommt es immer wieder zu Situationen, in denen Erwachsene nicht auf die Gefühle von Kindern feinfühlig eingehen können</a:t>
            </a:r>
          </a:p>
          <a:p>
            <a:endParaRPr lang="de-DE" dirty="0"/>
          </a:p>
          <a:p>
            <a:pPr marL="0" indent="0">
              <a:buNone/>
            </a:pPr>
            <a:r>
              <a:rPr lang="de-DE" dirty="0"/>
              <a:t>Besonders im Kindergartenalter ist es nicht schädlich, sondern eher entwicklungsfördernd, Kinder mit der Gefühlsregulation auch mal allein zu lassen. </a:t>
            </a:r>
          </a:p>
        </p:txBody>
      </p:sp>
    </p:spTree>
    <p:extLst>
      <p:ext uri="{BB962C8B-B14F-4D97-AF65-F5344CB8AC3E}">
        <p14:creationId xmlns:p14="http://schemas.microsoft.com/office/powerpoint/2010/main" val="3127605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2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15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16E149-5F51-502C-2A3D-87D4925F1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Warum ist gemeinsame Regulierung so wichtig?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A0CF836-5F05-7952-3995-D52A8608A3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13883"/>
            <a:ext cx="10515600" cy="3493627"/>
          </a:xfrm>
        </p:spPr>
        <p:txBody>
          <a:bodyPr/>
          <a:lstStyle/>
          <a:p>
            <a:r>
              <a:rPr lang="de-DE" dirty="0"/>
              <a:t>Verhalten des Kindes wird besser verständlich</a:t>
            </a:r>
          </a:p>
          <a:p>
            <a:r>
              <a:rPr lang="de-DE" dirty="0"/>
              <a:t>Durchbrechen eines „Teufelskreises“</a:t>
            </a:r>
          </a:p>
          <a:p>
            <a:r>
              <a:rPr lang="de-DE" dirty="0"/>
              <a:t>Kinder lernen, dass positive und negative Gefühle zum Menschsein dazu gehören</a:t>
            </a:r>
          </a:p>
          <a:p>
            <a:r>
              <a:rPr lang="de-DE" dirty="0"/>
              <a:t>Mit der Zeit Erlernen eines angemessenen Umgangs mit Gefühlen</a:t>
            </a:r>
          </a:p>
          <a:p>
            <a:r>
              <a:rPr lang="de-DE" dirty="0"/>
              <a:t>Vermeidung von Schamgefühlen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25097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Benutzerdefiniert 1">
      <a:majorFont>
        <a:latin typeface="Cavolini"/>
        <a:ea typeface=""/>
        <a:cs typeface=""/>
      </a:majorFont>
      <a:minorFont>
        <a:latin typeface="Cavolin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610</Words>
  <Application>Microsoft Office PowerPoint</Application>
  <PresentationFormat>Breitbild</PresentationFormat>
  <Paragraphs>113</Paragraphs>
  <Slides>18</Slides>
  <Notes>2</Notes>
  <HiddenSlides>0</HiddenSlides>
  <MMClips>1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4" baseType="lpstr">
      <vt:lpstr>Aptos</vt:lpstr>
      <vt:lpstr>Arial</vt:lpstr>
      <vt:lpstr>Cavolini</vt:lpstr>
      <vt:lpstr>Trebuchet MS</vt:lpstr>
      <vt:lpstr>Wingdings 3</vt:lpstr>
      <vt:lpstr>Office</vt:lpstr>
      <vt:lpstr>Wut, Enttäuschung, Trauer</vt:lpstr>
      <vt:lpstr>PowerPoint-Präsentation</vt:lpstr>
      <vt:lpstr>PowerPoint-Präsentation</vt:lpstr>
      <vt:lpstr>5 Säulen von emotionaler Intelligenz</vt:lpstr>
      <vt:lpstr>PowerPoint-Präsentation</vt:lpstr>
      <vt:lpstr>PowerPoint-Präsentation</vt:lpstr>
      <vt:lpstr>PowerPoint-Präsentation</vt:lpstr>
      <vt:lpstr>Es kommt auf die Grundhaltung an!</vt:lpstr>
      <vt:lpstr>Warum ist gemeinsame Regulierung so wichtig?</vt:lpstr>
      <vt:lpstr>PowerPoint-Präsentation</vt:lpstr>
      <vt:lpstr>PowerPoint-Präsentation</vt:lpstr>
      <vt:lpstr>PowerPoint-Präsentation</vt:lpstr>
      <vt:lpstr>PowerPoint-Präsentation</vt:lpstr>
      <vt:lpstr>Unterscheiden Sie zwischen Wünschen und Bedürfnissen!</vt:lpstr>
      <vt:lpstr>Auf individuelles Verhalten individuell reagieren!</vt:lpstr>
      <vt:lpstr>Was beeinflusst unsere Feinfühligkeit?</vt:lpstr>
      <vt:lpstr>Wenn die Geister der Vergangenheit stören</vt:lpstr>
      <vt:lpstr>1. Name it before you tame it! 2. Nur eine Seite der Waage befüllen! 3. Ablenkung! 4. Fürsorge ist Selbstfürsorge!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Simone Schöberl</dc:creator>
  <cp:lastModifiedBy>Simone Schöberl</cp:lastModifiedBy>
  <cp:revision>26</cp:revision>
  <cp:lastPrinted>2025-10-07T15:20:39Z</cp:lastPrinted>
  <dcterms:created xsi:type="dcterms:W3CDTF">2025-05-28T18:53:49Z</dcterms:created>
  <dcterms:modified xsi:type="dcterms:W3CDTF">2025-11-16T08:52:37Z</dcterms:modified>
</cp:coreProperties>
</file>