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400" r:id="rId2"/>
    <p:sldId id="601" r:id="rId3"/>
    <p:sldId id="629" r:id="rId4"/>
    <p:sldId id="578" r:id="rId5"/>
    <p:sldId id="579" r:id="rId6"/>
    <p:sldId id="624" r:id="rId7"/>
    <p:sldId id="598" r:id="rId8"/>
    <p:sldId id="616" r:id="rId9"/>
    <p:sldId id="623" r:id="rId10"/>
    <p:sldId id="628" r:id="rId11"/>
    <p:sldId id="627" r:id="rId12"/>
    <p:sldId id="626" r:id="rId13"/>
    <p:sldId id="580" r:id="rId14"/>
    <p:sldId id="631" r:id="rId15"/>
    <p:sldId id="630" r:id="rId16"/>
    <p:sldId id="632" r:id="rId17"/>
    <p:sldId id="633" r:id="rId18"/>
    <p:sldId id="595" r:id="rId19"/>
    <p:sldId id="594" r:id="rId20"/>
    <p:sldId id="589" r:id="rId21"/>
    <p:sldId id="581" r:id="rId22"/>
    <p:sldId id="582" r:id="rId23"/>
    <p:sldId id="583" r:id="rId24"/>
    <p:sldId id="592" r:id="rId25"/>
    <p:sldId id="584" r:id="rId26"/>
    <p:sldId id="585" r:id="rId27"/>
    <p:sldId id="593" r:id="rId28"/>
    <p:sldId id="586" r:id="rId29"/>
    <p:sldId id="587" r:id="rId30"/>
    <p:sldId id="602" r:id="rId31"/>
    <p:sldId id="605" r:id="rId32"/>
    <p:sldId id="621" r:id="rId33"/>
    <p:sldId id="620" r:id="rId34"/>
    <p:sldId id="591" r:id="rId35"/>
    <p:sldId id="59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8548B-B797-2F4D-995D-53F6D322AC9E}" v="11" dt="2021-10-15T19:17:32.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97382B-9F63-B848-8005-956EED3C14A6}" type="doc">
      <dgm:prSet loTypeId="urn:microsoft.com/office/officeart/2009/3/layout/StepUpProcess" loCatId="" qsTypeId="urn:microsoft.com/office/officeart/2005/8/quickstyle/simple1" qsCatId="simple" csTypeId="urn:microsoft.com/office/officeart/2005/8/colors/accent0_3" csCatId="mainScheme" phldr="1"/>
      <dgm:spPr/>
      <dgm:t>
        <a:bodyPr/>
        <a:lstStyle/>
        <a:p>
          <a:endParaRPr lang="en-US"/>
        </a:p>
      </dgm:t>
    </dgm:pt>
    <dgm:pt modelId="{60B01682-DCDF-C64D-977A-7E943B0F2BE5}">
      <dgm:prSet phldrT="[Text]"/>
      <dgm:spPr/>
      <dgm:t>
        <a:bodyPr/>
        <a:lstStyle/>
        <a:p>
          <a:r>
            <a:rPr lang="en-US" dirty="0"/>
            <a:t>Anonymous and unknown user behavior</a:t>
          </a:r>
        </a:p>
      </dgm:t>
    </dgm:pt>
    <dgm:pt modelId="{9013C76B-AC9E-EF42-86D8-D80CAA93641E}" type="parTrans" cxnId="{9D2E6D9D-2C7F-294B-9C5C-DD7A63EC2BC9}">
      <dgm:prSet/>
      <dgm:spPr/>
      <dgm:t>
        <a:bodyPr/>
        <a:lstStyle/>
        <a:p>
          <a:endParaRPr lang="en-US"/>
        </a:p>
      </dgm:t>
    </dgm:pt>
    <dgm:pt modelId="{CF3C9FD1-A7AA-094F-B72D-E46A0FE9DD00}" type="sibTrans" cxnId="{9D2E6D9D-2C7F-294B-9C5C-DD7A63EC2BC9}">
      <dgm:prSet/>
      <dgm:spPr/>
      <dgm:t>
        <a:bodyPr/>
        <a:lstStyle/>
        <a:p>
          <a:endParaRPr lang="en-US"/>
        </a:p>
      </dgm:t>
    </dgm:pt>
    <dgm:pt modelId="{57EEB535-3411-9347-A869-C7078EF0E965}">
      <dgm:prSet phldrT="[Text]"/>
      <dgm:spPr/>
      <dgm:t>
        <a:bodyPr/>
        <a:lstStyle/>
        <a:p>
          <a:r>
            <a:rPr lang="en-US" dirty="0"/>
            <a:t>Aggregated recommendations based on individual or segment activities</a:t>
          </a:r>
        </a:p>
      </dgm:t>
    </dgm:pt>
    <dgm:pt modelId="{C9EE4252-5224-C14E-9BFD-D684E9D4A5F9}" type="parTrans" cxnId="{ACB51B26-6776-DA44-89AB-9D60BA3B1033}">
      <dgm:prSet/>
      <dgm:spPr/>
      <dgm:t>
        <a:bodyPr/>
        <a:lstStyle/>
        <a:p>
          <a:endParaRPr lang="en-US"/>
        </a:p>
      </dgm:t>
    </dgm:pt>
    <dgm:pt modelId="{9CD9D478-3DAE-C04A-9454-9B19D40CD135}" type="sibTrans" cxnId="{ACB51B26-6776-DA44-89AB-9D60BA3B1033}">
      <dgm:prSet/>
      <dgm:spPr/>
      <dgm:t>
        <a:bodyPr/>
        <a:lstStyle/>
        <a:p>
          <a:endParaRPr lang="en-US"/>
        </a:p>
      </dgm:t>
    </dgm:pt>
    <dgm:pt modelId="{CC5783C9-FD56-D24F-83BA-DB55B24FFDF0}">
      <dgm:prSet phldrT="[Text]"/>
      <dgm:spPr/>
      <dgm:t>
        <a:bodyPr/>
        <a:lstStyle/>
        <a:p>
          <a:r>
            <a:rPr lang="en-US" dirty="0"/>
            <a:t>Basic logged in state that makes it easy for consumers to transact</a:t>
          </a:r>
        </a:p>
      </dgm:t>
    </dgm:pt>
    <dgm:pt modelId="{06211CD8-C2D6-D647-934B-CDB04E6128B5}" type="parTrans" cxnId="{F54169EB-FD68-8D40-B5DF-1E029809C585}">
      <dgm:prSet/>
      <dgm:spPr/>
      <dgm:t>
        <a:bodyPr/>
        <a:lstStyle/>
        <a:p>
          <a:endParaRPr lang="en-US"/>
        </a:p>
      </dgm:t>
    </dgm:pt>
    <dgm:pt modelId="{34FEE312-083C-634B-A7FE-99FEFC7B08D8}" type="sibTrans" cxnId="{F54169EB-FD68-8D40-B5DF-1E029809C585}">
      <dgm:prSet/>
      <dgm:spPr/>
      <dgm:t>
        <a:bodyPr/>
        <a:lstStyle/>
        <a:p>
          <a:endParaRPr lang="en-US"/>
        </a:p>
      </dgm:t>
    </dgm:pt>
    <dgm:pt modelId="{E3569285-26B8-D242-9549-5337F3824D7B}">
      <dgm:prSet/>
      <dgm:spPr/>
      <dgm:t>
        <a:bodyPr/>
        <a:lstStyle/>
        <a:p>
          <a:r>
            <a:rPr lang="en-US" dirty="0"/>
            <a:t>Logged in state that gives consumers more control and delivers relevancy based on known behavior</a:t>
          </a:r>
        </a:p>
      </dgm:t>
    </dgm:pt>
    <dgm:pt modelId="{66D7E0F2-7757-8B4F-AB16-B4F21319B68F}" type="parTrans" cxnId="{E01BB751-3478-3C49-8C48-FFFF30E49DAC}">
      <dgm:prSet/>
      <dgm:spPr/>
      <dgm:t>
        <a:bodyPr/>
        <a:lstStyle/>
        <a:p>
          <a:endParaRPr lang="en-US"/>
        </a:p>
      </dgm:t>
    </dgm:pt>
    <dgm:pt modelId="{978CB9A6-5911-DB43-86CA-A8E878C06139}" type="sibTrans" cxnId="{E01BB751-3478-3C49-8C48-FFFF30E49DAC}">
      <dgm:prSet/>
      <dgm:spPr/>
      <dgm:t>
        <a:bodyPr/>
        <a:lstStyle/>
        <a:p>
          <a:endParaRPr lang="en-US"/>
        </a:p>
      </dgm:t>
    </dgm:pt>
    <dgm:pt modelId="{3DD3B16E-3444-3047-9D56-EC082B2C3758}">
      <dgm:prSet/>
      <dgm:spPr/>
      <dgm:t>
        <a:bodyPr/>
        <a:lstStyle/>
        <a:p>
          <a:r>
            <a:rPr lang="en-US" dirty="0"/>
            <a:t>Member space that facilitates a sense of belonging and exposure to discovering new products or services</a:t>
          </a:r>
        </a:p>
      </dgm:t>
    </dgm:pt>
    <dgm:pt modelId="{C6CD9C80-D143-1D4D-BB66-AB82E28BFFA0}" type="parTrans" cxnId="{538999AB-3532-564E-AF1B-23895F7F2B35}">
      <dgm:prSet/>
      <dgm:spPr/>
      <dgm:t>
        <a:bodyPr/>
        <a:lstStyle/>
        <a:p>
          <a:endParaRPr lang="en-US"/>
        </a:p>
      </dgm:t>
    </dgm:pt>
    <dgm:pt modelId="{40C0674F-106E-A74B-BB67-8190B20A075C}" type="sibTrans" cxnId="{538999AB-3532-564E-AF1B-23895F7F2B35}">
      <dgm:prSet/>
      <dgm:spPr/>
      <dgm:t>
        <a:bodyPr/>
        <a:lstStyle/>
        <a:p>
          <a:endParaRPr lang="en-US"/>
        </a:p>
      </dgm:t>
    </dgm:pt>
    <dgm:pt modelId="{0F23F4B8-BD8A-EE42-B427-E1B3C3EF1E78}">
      <dgm:prSet/>
      <dgm:spPr/>
      <dgm:t>
        <a:bodyPr/>
        <a:lstStyle/>
        <a:p>
          <a:r>
            <a:rPr lang="en-US" dirty="0"/>
            <a:t>Subscription model designed around specific consumer desires provided by both the brand and partners</a:t>
          </a:r>
        </a:p>
      </dgm:t>
    </dgm:pt>
    <dgm:pt modelId="{96DBE525-1431-A142-9D82-E5EA42BFFCEE}" type="parTrans" cxnId="{A5A6256E-9F3E-DC49-B523-93686FD49684}">
      <dgm:prSet/>
      <dgm:spPr/>
      <dgm:t>
        <a:bodyPr/>
        <a:lstStyle/>
        <a:p>
          <a:endParaRPr lang="en-US"/>
        </a:p>
      </dgm:t>
    </dgm:pt>
    <dgm:pt modelId="{2A4DFD96-659C-5C4F-A1E9-FCA5E83B5E4D}" type="sibTrans" cxnId="{A5A6256E-9F3E-DC49-B523-93686FD49684}">
      <dgm:prSet/>
      <dgm:spPr/>
      <dgm:t>
        <a:bodyPr/>
        <a:lstStyle/>
        <a:p>
          <a:endParaRPr lang="en-US"/>
        </a:p>
      </dgm:t>
    </dgm:pt>
    <dgm:pt modelId="{BF307CDB-F52E-B243-8378-FC090922992D}">
      <dgm:prSet/>
      <dgm:spPr/>
      <dgm:t>
        <a:bodyPr/>
        <a:lstStyle/>
        <a:p>
          <a:r>
            <a:rPr lang="en-US" dirty="0"/>
            <a:t>Personal recommendations based on individual or segment activities</a:t>
          </a:r>
        </a:p>
      </dgm:t>
    </dgm:pt>
    <dgm:pt modelId="{188F6614-0907-5D40-927D-2F989C674FF9}" type="parTrans" cxnId="{9E277E07-D536-D947-905F-BB421299E97A}">
      <dgm:prSet/>
      <dgm:spPr/>
      <dgm:t>
        <a:bodyPr/>
        <a:lstStyle/>
        <a:p>
          <a:endParaRPr lang="en-US"/>
        </a:p>
      </dgm:t>
    </dgm:pt>
    <dgm:pt modelId="{75EC6EAF-FC0E-5346-B7D6-AA08970DE6C9}" type="sibTrans" cxnId="{9E277E07-D536-D947-905F-BB421299E97A}">
      <dgm:prSet/>
      <dgm:spPr/>
      <dgm:t>
        <a:bodyPr/>
        <a:lstStyle/>
        <a:p>
          <a:endParaRPr lang="en-US"/>
        </a:p>
      </dgm:t>
    </dgm:pt>
    <dgm:pt modelId="{EE234C29-6A1F-D34E-9D4D-BE17EE430B6D}" type="pres">
      <dgm:prSet presAssocID="{1297382B-9F63-B848-8005-956EED3C14A6}" presName="rootnode" presStyleCnt="0">
        <dgm:presLayoutVars>
          <dgm:chMax/>
          <dgm:chPref/>
          <dgm:dir/>
          <dgm:animLvl val="lvl"/>
        </dgm:presLayoutVars>
      </dgm:prSet>
      <dgm:spPr/>
    </dgm:pt>
    <dgm:pt modelId="{96BB7AD6-B872-4F43-8CC5-29615CA69A25}" type="pres">
      <dgm:prSet presAssocID="{60B01682-DCDF-C64D-977A-7E943B0F2BE5}" presName="composite" presStyleCnt="0"/>
      <dgm:spPr/>
    </dgm:pt>
    <dgm:pt modelId="{03966444-01D0-C747-9188-5244C577542C}" type="pres">
      <dgm:prSet presAssocID="{60B01682-DCDF-C64D-977A-7E943B0F2BE5}" presName="LShape" presStyleLbl="alignNode1" presStyleIdx="0" presStyleCnt="13"/>
      <dgm:spPr/>
    </dgm:pt>
    <dgm:pt modelId="{EB17293B-A5A3-6248-A0EF-79EBCF380E33}" type="pres">
      <dgm:prSet presAssocID="{60B01682-DCDF-C64D-977A-7E943B0F2BE5}" presName="ParentText" presStyleLbl="revTx" presStyleIdx="0" presStyleCnt="7">
        <dgm:presLayoutVars>
          <dgm:chMax val="0"/>
          <dgm:chPref val="0"/>
          <dgm:bulletEnabled val="1"/>
        </dgm:presLayoutVars>
      </dgm:prSet>
      <dgm:spPr/>
    </dgm:pt>
    <dgm:pt modelId="{085E7DAA-8955-B54B-A019-91E4DF8618F8}" type="pres">
      <dgm:prSet presAssocID="{60B01682-DCDF-C64D-977A-7E943B0F2BE5}" presName="Triangle" presStyleLbl="alignNode1" presStyleIdx="1" presStyleCnt="13"/>
      <dgm:spPr/>
    </dgm:pt>
    <dgm:pt modelId="{9147CBD5-1F2F-3F4C-8BE7-4F62E3E094B9}" type="pres">
      <dgm:prSet presAssocID="{CF3C9FD1-A7AA-094F-B72D-E46A0FE9DD00}" presName="sibTrans" presStyleCnt="0"/>
      <dgm:spPr/>
    </dgm:pt>
    <dgm:pt modelId="{C1879F40-46B9-3942-ACD5-CB147673BD65}" type="pres">
      <dgm:prSet presAssocID="{CF3C9FD1-A7AA-094F-B72D-E46A0FE9DD00}" presName="space" presStyleCnt="0"/>
      <dgm:spPr/>
    </dgm:pt>
    <dgm:pt modelId="{BC7D3F57-554C-D94C-BB0B-9BD3AB9945C3}" type="pres">
      <dgm:prSet presAssocID="{57EEB535-3411-9347-A869-C7078EF0E965}" presName="composite" presStyleCnt="0"/>
      <dgm:spPr/>
    </dgm:pt>
    <dgm:pt modelId="{F58118D8-6068-314A-A9AA-CDE0D5F26122}" type="pres">
      <dgm:prSet presAssocID="{57EEB535-3411-9347-A869-C7078EF0E965}" presName="LShape" presStyleLbl="alignNode1" presStyleIdx="2" presStyleCnt="13"/>
      <dgm:spPr/>
    </dgm:pt>
    <dgm:pt modelId="{3050B55B-EEF0-8344-A5C8-6DE018AF3941}" type="pres">
      <dgm:prSet presAssocID="{57EEB535-3411-9347-A869-C7078EF0E965}" presName="ParentText" presStyleLbl="revTx" presStyleIdx="1" presStyleCnt="7">
        <dgm:presLayoutVars>
          <dgm:chMax val="0"/>
          <dgm:chPref val="0"/>
          <dgm:bulletEnabled val="1"/>
        </dgm:presLayoutVars>
      </dgm:prSet>
      <dgm:spPr/>
    </dgm:pt>
    <dgm:pt modelId="{935C9C29-8969-4540-9271-DD62B4274237}" type="pres">
      <dgm:prSet presAssocID="{57EEB535-3411-9347-A869-C7078EF0E965}" presName="Triangle" presStyleLbl="alignNode1" presStyleIdx="3" presStyleCnt="13"/>
      <dgm:spPr/>
    </dgm:pt>
    <dgm:pt modelId="{06C93BE4-F33B-664B-BBB1-1ACB1C736CD4}" type="pres">
      <dgm:prSet presAssocID="{9CD9D478-3DAE-C04A-9454-9B19D40CD135}" presName="sibTrans" presStyleCnt="0"/>
      <dgm:spPr/>
    </dgm:pt>
    <dgm:pt modelId="{7A4AD3C5-C28B-4146-9C4F-9A49BBD34E23}" type="pres">
      <dgm:prSet presAssocID="{9CD9D478-3DAE-C04A-9454-9B19D40CD135}" presName="space" presStyleCnt="0"/>
      <dgm:spPr/>
    </dgm:pt>
    <dgm:pt modelId="{634D0040-225A-0B4E-8C89-4B053EF19F7D}" type="pres">
      <dgm:prSet presAssocID="{BF307CDB-F52E-B243-8378-FC090922992D}" presName="composite" presStyleCnt="0"/>
      <dgm:spPr/>
    </dgm:pt>
    <dgm:pt modelId="{FC7E237D-097A-1347-B059-DD40BA4B37B1}" type="pres">
      <dgm:prSet presAssocID="{BF307CDB-F52E-B243-8378-FC090922992D}" presName="LShape" presStyleLbl="alignNode1" presStyleIdx="4" presStyleCnt="13"/>
      <dgm:spPr/>
    </dgm:pt>
    <dgm:pt modelId="{9C6F3A7E-598B-234A-B597-6510960860A9}" type="pres">
      <dgm:prSet presAssocID="{BF307CDB-F52E-B243-8378-FC090922992D}" presName="ParentText" presStyleLbl="revTx" presStyleIdx="2" presStyleCnt="7">
        <dgm:presLayoutVars>
          <dgm:chMax val="0"/>
          <dgm:chPref val="0"/>
          <dgm:bulletEnabled val="1"/>
        </dgm:presLayoutVars>
      </dgm:prSet>
      <dgm:spPr/>
    </dgm:pt>
    <dgm:pt modelId="{054C492F-898C-9E4A-9176-E9A85817C195}" type="pres">
      <dgm:prSet presAssocID="{BF307CDB-F52E-B243-8378-FC090922992D}" presName="Triangle" presStyleLbl="alignNode1" presStyleIdx="5" presStyleCnt="13"/>
      <dgm:spPr/>
    </dgm:pt>
    <dgm:pt modelId="{0331FC14-D7E2-3E44-92E0-4CA6CA92922A}" type="pres">
      <dgm:prSet presAssocID="{75EC6EAF-FC0E-5346-B7D6-AA08970DE6C9}" presName="sibTrans" presStyleCnt="0"/>
      <dgm:spPr/>
    </dgm:pt>
    <dgm:pt modelId="{105A42B9-985E-3D4A-ADCE-8412BE433772}" type="pres">
      <dgm:prSet presAssocID="{75EC6EAF-FC0E-5346-B7D6-AA08970DE6C9}" presName="space" presStyleCnt="0"/>
      <dgm:spPr/>
    </dgm:pt>
    <dgm:pt modelId="{3336C939-0F49-5445-B4F8-49248FDB91C8}" type="pres">
      <dgm:prSet presAssocID="{CC5783C9-FD56-D24F-83BA-DB55B24FFDF0}" presName="composite" presStyleCnt="0"/>
      <dgm:spPr/>
    </dgm:pt>
    <dgm:pt modelId="{B4E0D830-87C0-B745-A68D-CF29E6F29905}" type="pres">
      <dgm:prSet presAssocID="{CC5783C9-FD56-D24F-83BA-DB55B24FFDF0}" presName="LShape" presStyleLbl="alignNode1" presStyleIdx="6" presStyleCnt="13"/>
      <dgm:spPr/>
    </dgm:pt>
    <dgm:pt modelId="{88E6FB9B-F123-A949-9441-59E5528FC350}" type="pres">
      <dgm:prSet presAssocID="{CC5783C9-FD56-D24F-83BA-DB55B24FFDF0}" presName="ParentText" presStyleLbl="revTx" presStyleIdx="3" presStyleCnt="7">
        <dgm:presLayoutVars>
          <dgm:chMax val="0"/>
          <dgm:chPref val="0"/>
          <dgm:bulletEnabled val="1"/>
        </dgm:presLayoutVars>
      </dgm:prSet>
      <dgm:spPr/>
    </dgm:pt>
    <dgm:pt modelId="{A2354105-7A81-1F4C-811B-0B3736BB04BF}" type="pres">
      <dgm:prSet presAssocID="{CC5783C9-FD56-D24F-83BA-DB55B24FFDF0}" presName="Triangle" presStyleLbl="alignNode1" presStyleIdx="7" presStyleCnt="13"/>
      <dgm:spPr/>
    </dgm:pt>
    <dgm:pt modelId="{7713B646-77CE-8746-8D1C-5AFFF45F7F33}" type="pres">
      <dgm:prSet presAssocID="{34FEE312-083C-634B-A7FE-99FEFC7B08D8}" presName="sibTrans" presStyleCnt="0"/>
      <dgm:spPr/>
    </dgm:pt>
    <dgm:pt modelId="{71004AD6-371D-E644-ADE3-1E7C0F65E69B}" type="pres">
      <dgm:prSet presAssocID="{34FEE312-083C-634B-A7FE-99FEFC7B08D8}" presName="space" presStyleCnt="0"/>
      <dgm:spPr/>
    </dgm:pt>
    <dgm:pt modelId="{91562106-6C5E-D34D-835F-0C313F679D4F}" type="pres">
      <dgm:prSet presAssocID="{E3569285-26B8-D242-9549-5337F3824D7B}" presName="composite" presStyleCnt="0"/>
      <dgm:spPr/>
    </dgm:pt>
    <dgm:pt modelId="{F0C12935-B92F-0B40-B75B-2409D4A1106A}" type="pres">
      <dgm:prSet presAssocID="{E3569285-26B8-D242-9549-5337F3824D7B}" presName="LShape" presStyleLbl="alignNode1" presStyleIdx="8" presStyleCnt="13"/>
      <dgm:spPr/>
    </dgm:pt>
    <dgm:pt modelId="{04C59373-1622-BC42-BE1D-AB4742AC5A27}" type="pres">
      <dgm:prSet presAssocID="{E3569285-26B8-D242-9549-5337F3824D7B}" presName="ParentText" presStyleLbl="revTx" presStyleIdx="4" presStyleCnt="7">
        <dgm:presLayoutVars>
          <dgm:chMax val="0"/>
          <dgm:chPref val="0"/>
          <dgm:bulletEnabled val="1"/>
        </dgm:presLayoutVars>
      </dgm:prSet>
      <dgm:spPr/>
    </dgm:pt>
    <dgm:pt modelId="{63AFC87C-609A-8B4E-834F-D0164CECE173}" type="pres">
      <dgm:prSet presAssocID="{E3569285-26B8-D242-9549-5337F3824D7B}" presName="Triangle" presStyleLbl="alignNode1" presStyleIdx="9" presStyleCnt="13"/>
      <dgm:spPr/>
    </dgm:pt>
    <dgm:pt modelId="{C38D7E4C-BF12-E343-9C98-0E3FB701F62B}" type="pres">
      <dgm:prSet presAssocID="{978CB9A6-5911-DB43-86CA-A8E878C06139}" presName="sibTrans" presStyleCnt="0"/>
      <dgm:spPr/>
    </dgm:pt>
    <dgm:pt modelId="{D4CA4CA4-04CB-B947-BE50-A2A8E3770AD4}" type="pres">
      <dgm:prSet presAssocID="{978CB9A6-5911-DB43-86CA-A8E878C06139}" presName="space" presStyleCnt="0"/>
      <dgm:spPr/>
    </dgm:pt>
    <dgm:pt modelId="{F549455F-419D-7745-BDC4-F6B59049344D}" type="pres">
      <dgm:prSet presAssocID="{3DD3B16E-3444-3047-9D56-EC082B2C3758}" presName="composite" presStyleCnt="0"/>
      <dgm:spPr/>
    </dgm:pt>
    <dgm:pt modelId="{21468F4B-6CE6-2C49-BAA4-17A1146CAFBB}" type="pres">
      <dgm:prSet presAssocID="{3DD3B16E-3444-3047-9D56-EC082B2C3758}" presName="LShape" presStyleLbl="alignNode1" presStyleIdx="10" presStyleCnt="13"/>
      <dgm:spPr/>
    </dgm:pt>
    <dgm:pt modelId="{940AB155-F88B-544B-AED7-AD90C77207A3}" type="pres">
      <dgm:prSet presAssocID="{3DD3B16E-3444-3047-9D56-EC082B2C3758}" presName="ParentText" presStyleLbl="revTx" presStyleIdx="5" presStyleCnt="7">
        <dgm:presLayoutVars>
          <dgm:chMax val="0"/>
          <dgm:chPref val="0"/>
          <dgm:bulletEnabled val="1"/>
        </dgm:presLayoutVars>
      </dgm:prSet>
      <dgm:spPr/>
    </dgm:pt>
    <dgm:pt modelId="{EF6C67D6-93E0-7440-8D18-1FB966570765}" type="pres">
      <dgm:prSet presAssocID="{3DD3B16E-3444-3047-9D56-EC082B2C3758}" presName="Triangle" presStyleLbl="alignNode1" presStyleIdx="11" presStyleCnt="13"/>
      <dgm:spPr/>
    </dgm:pt>
    <dgm:pt modelId="{F4D693E8-8007-6D4F-A718-CCA0290F6938}" type="pres">
      <dgm:prSet presAssocID="{40C0674F-106E-A74B-BB67-8190B20A075C}" presName="sibTrans" presStyleCnt="0"/>
      <dgm:spPr/>
    </dgm:pt>
    <dgm:pt modelId="{880C6685-7045-3A40-85D9-19046322199D}" type="pres">
      <dgm:prSet presAssocID="{40C0674F-106E-A74B-BB67-8190B20A075C}" presName="space" presStyleCnt="0"/>
      <dgm:spPr/>
    </dgm:pt>
    <dgm:pt modelId="{D0B39CEF-82A0-DA4E-A1FA-D3550B3973E1}" type="pres">
      <dgm:prSet presAssocID="{0F23F4B8-BD8A-EE42-B427-E1B3C3EF1E78}" presName="composite" presStyleCnt="0"/>
      <dgm:spPr/>
    </dgm:pt>
    <dgm:pt modelId="{A107E060-DD2A-B741-BCB2-1C933D375AE1}" type="pres">
      <dgm:prSet presAssocID="{0F23F4B8-BD8A-EE42-B427-E1B3C3EF1E78}" presName="LShape" presStyleLbl="alignNode1" presStyleIdx="12" presStyleCnt="13"/>
      <dgm:spPr/>
    </dgm:pt>
    <dgm:pt modelId="{39E47F1D-4E90-9F4E-9DAE-1DAE70C43DA6}" type="pres">
      <dgm:prSet presAssocID="{0F23F4B8-BD8A-EE42-B427-E1B3C3EF1E78}" presName="ParentText" presStyleLbl="revTx" presStyleIdx="6" presStyleCnt="7">
        <dgm:presLayoutVars>
          <dgm:chMax val="0"/>
          <dgm:chPref val="0"/>
          <dgm:bulletEnabled val="1"/>
        </dgm:presLayoutVars>
      </dgm:prSet>
      <dgm:spPr/>
    </dgm:pt>
  </dgm:ptLst>
  <dgm:cxnLst>
    <dgm:cxn modelId="{9E277E07-D536-D947-905F-BB421299E97A}" srcId="{1297382B-9F63-B848-8005-956EED3C14A6}" destId="{BF307CDB-F52E-B243-8378-FC090922992D}" srcOrd="2" destOrd="0" parTransId="{188F6614-0907-5D40-927D-2F989C674FF9}" sibTransId="{75EC6EAF-FC0E-5346-B7D6-AA08970DE6C9}"/>
    <dgm:cxn modelId="{ACB51B26-6776-DA44-89AB-9D60BA3B1033}" srcId="{1297382B-9F63-B848-8005-956EED3C14A6}" destId="{57EEB535-3411-9347-A869-C7078EF0E965}" srcOrd="1" destOrd="0" parTransId="{C9EE4252-5224-C14E-9BFD-D684E9D4A5F9}" sibTransId="{9CD9D478-3DAE-C04A-9454-9B19D40CD135}"/>
    <dgm:cxn modelId="{D7B92937-AD5E-6A4E-9B15-4AF4B5505D51}" type="presOf" srcId="{BF307CDB-F52E-B243-8378-FC090922992D}" destId="{9C6F3A7E-598B-234A-B597-6510960860A9}" srcOrd="0" destOrd="0" presId="urn:microsoft.com/office/officeart/2009/3/layout/StepUpProcess"/>
    <dgm:cxn modelId="{E01BB751-3478-3C49-8C48-FFFF30E49DAC}" srcId="{1297382B-9F63-B848-8005-956EED3C14A6}" destId="{E3569285-26B8-D242-9549-5337F3824D7B}" srcOrd="4" destOrd="0" parTransId="{66D7E0F2-7757-8B4F-AB16-B4F21319B68F}" sibTransId="{978CB9A6-5911-DB43-86CA-A8E878C06139}"/>
    <dgm:cxn modelId="{F16CFE63-CD92-6D47-8ECE-D2DD7BB62058}" type="presOf" srcId="{CC5783C9-FD56-D24F-83BA-DB55B24FFDF0}" destId="{88E6FB9B-F123-A949-9441-59E5528FC350}" srcOrd="0" destOrd="0" presId="urn:microsoft.com/office/officeart/2009/3/layout/StepUpProcess"/>
    <dgm:cxn modelId="{A5A6256E-9F3E-DC49-B523-93686FD49684}" srcId="{1297382B-9F63-B848-8005-956EED3C14A6}" destId="{0F23F4B8-BD8A-EE42-B427-E1B3C3EF1E78}" srcOrd="6" destOrd="0" parTransId="{96DBE525-1431-A142-9D82-E5EA42BFFCEE}" sibTransId="{2A4DFD96-659C-5C4F-A1E9-FCA5E83B5E4D}"/>
    <dgm:cxn modelId="{9D2E6D9D-2C7F-294B-9C5C-DD7A63EC2BC9}" srcId="{1297382B-9F63-B848-8005-956EED3C14A6}" destId="{60B01682-DCDF-C64D-977A-7E943B0F2BE5}" srcOrd="0" destOrd="0" parTransId="{9013C76B-AC9E-EF42-86D8-D80CAA93641E}" sibTransId="{CF3C9FD1-A7AA-094F-B72D-E46A0FE9DD00}"/>
    <dgm:cxn modelId="{538999AB-3532-564E-AF1B-23895F7F2B35}" srcId="{1297382B-9F63-B848-8005-956EED3C14A6}" destId="{3DD3B16E-3444-3047-9D56-EC082B2C3758}" srcOrd="5" destOrd="0" parTransId="{C6CD9C80-D143-1D4D-BB66-AB82E28BFFA0}" sibTransId="{40C0674F-106E-A74B-BB67-8190B20A075C}"/>
    <dgm:cxn modelId="{3B0834B1-4C6F-3B40-8FFA-5BF25DCA61B6}" type="presOf" srcId="{3DD3B16E-3444-3047-9D56-EC082B2C3758}" destId="{940AB155-F88B-544B-AED7-AD90C77207A3}" srcOrd="0" destOrd="0" presId="urn:microsoft.com/office/officeart/2009/3/layout/StepUpProcess"/>
    <dgm:cxn modelId="{8662AFB2-65BB-DF43-91AA-16F94A1A984C}" type="presOf" srcId="{57EEB535-3411-9347-A869-C7078EF0E965}" destId="{3050B55B-EEF0-8344-A5C8-6DE018AF3941}" srcOrd="0" destOrd="0" presId="urn:microsoft.com/office/officeart/2009/3/layout/StepUpProcess"/>
    <dgm:cxn modelId="{FAAD39E4-E301-0046-BEFA-64BA6E2050AB}" type="presOf" srcId="{0F23F4B8-BD8A-EE42-B427-E1B3C3EF1E78}" destId="{39E47F1D-4E90-9F4E-9DAE-1DAE70C43DA6}" srcOrd="0" destOrd="0" presId="urn:microsoft.com/office/officeart/2009/3/layout/StepUpProcess"/>
    <dgm:cxn modelId="{65DB59E6-6969-D94B-B2AB-6B183AB1484F}" type="presOf" srcId="{60B01682-DCDF-C64D-977A-7E943B0F2BE5}" destId="{EB17293B-A5A3-6248-A0EF-79EBCF380E33}" srcOrd="0" destOrd="0" presId="urn:microsoft.com/office/officeart/2009/3/layout/StepUpProcess"/>
    <dgm:cxn modelId="{F54169EB-FD68-8D40-B5DF-1E029809C585}" srcId="{1297382B-9F63-B848-8005-956EED3C14A6}" destId="{CC5783C9-FD56-D24F-83BA-DB55B24FFDF0}" srcOrd="3" destOrd="0" parTransId="{06211CD8-C2D6-D647-934B-CDB04E6128B5}" sibTransId="{34FEE312-083C-634B-A7FE-99FEFC7B08D8}"/>
    <dgm:cxn modelId="{89969BFC-9C03-FA44-9ECE-DEDFD4CCF71E}" type="presOf" srcId="{1297382B-9F63-B848-8005-956EED3C14A6}" destId="{EE234C29-6A1F-D34E-9D4D-BE17EE430B6D}" srcOrd="0" destOrd="0" presId="urn:microsoft.com/office/officeart/2009/3/layout/StepUpProcess"/>
    <dgm:cxn modelId="{C5B3EBFC-70D2-FD4B-97FA-CDC35C6FE5FE}" type="presOf" srcId="{E3569285-26B8-D242-9549-5337F3824D7B}" destId="{04C59373-1622-BC42-BE1D-AB4742AC5A27}" srcOrd="0" destOrd="0" presId="urn:microsoft.com/office/officeart/2009/3/layout/StepUpProcess"/>
    <dgm:cxn modelId="{BCE807CA-B8BD-E14E-A54A-7E04EAB6FCEC}" type="presParOf" srcId="{EE234C29-6A1F-D34E-9D4D-BE17EE430B6D}" destId="{96BB7AD6-B872-4F43-8CC5-29615CA69A25}" srcOrd="0" destOrd="0" presId="urn:microsoft.com/office/officeart/2009/3/layout/StepUpProcess"/>
    <dgm:cxn modelId="{850BDB49-2BED-E147-8E63-D2A285152937}" type="presParOf" srcId="{96BB7AD6-B872-4F43-8CC5-29615CA69A25}" destId="{03966444-01D0-C747-9188-5244C577542C}" srcOrd="0" destOrd="0" presId="urn:microsoft.com/office/officeart/2009/3/layout/StepUpProcess"/>
    <dgm:cxn modelId="{AFCE281E-C15B-8745-898A-F16D5966EA1D}" type="presParOf" srcId="{96BB7AD6-B872-4F43-8CC5-29615CA69A25}" destId="{EB17293B-A5A3-6248-A0EF-79EBCF380E33}" srcOrd="1" destOrd="0" presId="urn:microsoft.com/office/officeart/2009/3/layout/StepUpProcess"/>
    <dgm:cxn modelId="{2DD7D9B4-7CF8-5F48-B39F-0937BECBE47B}" type="presParOf" srcId="{96BB7AD6-B872-4F43-8CC5-29615CA69A25}" destId="{085E7DAA-8955-B54B-A019-91E4DF8618F8}" srcOrd="2" destOrd="0" presId="urn:microsoft.com/office/officeart/2009/3/layout/StepUpProcess"/>
    <dgm:cxn modelId="{03A2EF31-DDE3-FB4E-908B-9E486766BA37}" type="presParOf" srcId="{EE234C29-6A1F-D34E-9D4D-BE17EE430B6D}" destId="{9147CBD5-1F2F-3F4C-8BE7-4F62E3E094B9}" srcOrd="1" destOrd="0" presId="urn:microsoft.com/office/officeart/2009/3/layout/StepUpProcess"/>
    <dgm:cxn modelId="{F2D9810F-2948-3245-9C3A-BA17E81B94D9}" type="presParOf" srcId="{9147CBD5-1F2F-3F4C-8BE7-4F62E3E094B9}" destId="{C1879F40-46B9-3942-ACD5-CB147673BD65}" srcOrd="0" destOrd="0" presId="urn:microsoft.com/office/officeart/2009/3/layout/StepUpProcess"/>
    <dgm:cxn modelId="{9B69ED6F-DFC7-9B4B-B72D-570B2489FE26}" type="presParOf" srcId="{EE234C29-6A1F-D34E-9D4D-BE17EE430B6D}" destId="{BC7D3F57-554C-D94C-BB0B-9BD3AB9945C3}" srcOrd="2" destOrd="0" presId="urn:microsoft.com/office/officeart/2009/3/layout/StepUpProcess"/>
    <dgm:cxn modelId="{63008215-9BB5-794A-8F8F-4E8CA4B8F82B}" type="presParOf" srcId="{BC7D3F57-554C-D94C-BB0B-9BD3AB9945C3}" destId="{F58118D8-6068-314A-A9AA-CDE0D5F26122}" srcOrd="0" destOrd="0" presId="urn:microsoft.com/office/officeart/2009/3/layout/StepUpProcess"/>
    <dgm:cxn modelId="{F473E09D-7C3C-4349-AF49-DD3BBBC7C7AA}" type="presParOf" srcId="{BC7D3F57-554C-D94C-BB0B-9BD3AB9945C3}" destId="{3050B55B-EEF0-8344-A5C8-6DE018AF3941}" srcOrd="1" destOrd="0" presId="urn:microsoft.com/office/officeart/2009/3/layout/StepUpProcess"/>
    <dgm:cxn modelId="{2F2AEE51-BCB7-5947-81AF-60CD8B13E6A8}" type="presParOf" srcId="{BC7D3F57-554C-D94C-BB0B-9BD3AB9945C3}" destId="{935C9C29-8969-4540-9271-DD62B4274237}" srcOrd="2" destOrd="0" presId="urn:microsoft.com/office/officeart/2009/3/layout/StepUpProcess"/>
    <dgm:cxn modelId="{7950C15D-4937-A843-836F-51F4CF953457}" type="presParOf" srcId="{EE234C29-6A1F-D34E-9D4D-BE17EE430B6D}" destId="{06C93BE4-F33B-664B-BBB1-1ACB1C736CD4}" srcOrd="3" destOrd="0" presId="urn:microsoft.com/office/officeart/2009/3/layout/StepUpProcess"/>
    <dgm:cxn modelId="{2CCF19BC-2EF8-C44B-8D38-87E1B83D5251}" type="presParOf" srcId="{06C93BE4-F33B-664B-BBB1-1ACB1C736CD4}" destId="{7A4AD3C5-C28B-4146-9C4F-9A49BBD34E23}" srcOrd="0" destOrd="0" presId="urn:microsoft.com/office/officeart/2009/3/layout/StepUpProcess"/>
    <dgm:cxn modelId="{BD5A2278-4557-6249-8645-C9DAC250D040}" type="presParOf" srcId="{EE234C29-6A1F-D34E-9D4D-BE17EE430B6D}" destId="{634D0040-225A-0B4E-8C89-4B053EF19F7D}" srcOrd="4" destOrd="0" presId="urn:microsoft.com/office/officeart/2009/3/layout/StepUpProcess"/>
    <dgm:cxn modelId="{5F427D6C-3D29-6749-A648-0EE47267BC29}" type="presParOf" srcId="{634D0040-225A-0B4E-8C89-4B053EF19F7D}" destId="{FC7E237D-097A-1347-B059-DD40BA4B37B1}" srcOrd="0" destOrd="0" presId="urn:microsoft.com/office/officeart/2009/3/layout/StepUpProcess"/>
    <dgm:cxn modelId="{ED960205-7E79-6647-A7D6-A50FEC3E0A89}" type="presParOf" srcId="{634D0040-225A-0B4E-8C89-4B053EF19F7D}" destId="{9C6F3A7E-598B-234A-B597-6510960860A9}" srcOrd="1" destOrd="0" presId="urn:microsoft.com/office/officeart/2009/3/layout/StepUpProcess"/>
    <dgm:cxn modelId="{7FEB017B-6810-6341-B961-CDC0B3E0D38A}" type="presParOf" srcId="{634D0040-225A-0B4E-8C89-4B053EF19F7D}" destId="{054C492F-898C-9E4A-9176-E9A85817C195}" srcOrd="2" destOrd="0" presId="urn:microsoft.com/office/officeart/2009/3/layout/StepUpProcess"/>
    <dgm:cxn modelId="{1B38393F-95F4-DA43-BA68-889E0BB5313A}" type="presParOf" srcId="{EE234C29-6A1F-D34E-9D4D-BE17EE430B6D}" destId="{0331FC14-D7E2-3E44-92E0-4CA6CA92922A}" srcOrd="5" destOrd="0" presId="urn:microsoft.com/office/officeart/2009/3/layout/StepUpProcess"/>
    <dgm:cxn modelId="{7FDA7D40-9130-9A44-90E7-C44606670CB9}" type="presParOf" srcId="{0331FC14-D7E2-3E44-92E0-4CA6CA92922A}" destId="{105A42B9-985E-3D4A-ADCE-8412BE433772}" srcOrd="0" destOrd="0" presId="urn:microsoft.com/office/officeart/2009/3/layout/StepUpProcess"/>
    <dgm:cxn modelId="{1E24AA36-EEFB-374F-8C21-193CBAE33AE9}" type="presParOf" srcId="{EE234C29-6A1F-D34E-9D4D-BE17EE430B6D}" destId="{3336C939-0F49-5445-B4F8-49248FDB91C8}" srcOrd="6" destOrd="0" presId="urn:microsoft.com/office/officeart/2009/3/layout/StepUpProcess"/>
    <dgm:cxn modelId="{3AFAF51F-18D0-F948-9DEC-E06CE3E9E127}" type="presParOf" srcId="{3336C939-0F49-5445-B4F8-49248FDB91C8}" destId="{B4E0D830-87C0-B745-A68D-CF29E6F29905}" srcOrd="0" destOrd="0" presId="urn:microsoft.com/office/officeart/2009/3/layout/StepUpProcess"/>
    <dgm:cxn modelId="{5C04CB30-CB51-274B-8AD9-6E437E3166E7}" type="presParOf" srcId="{3336C939-0F49-5445-B4F8-49248FDB91C8}" destId="{88E6FB9B-F123-A949-9441-59E5528FC350}" srcOrd="1" destOrd="0" presId="urn:microsoft.com/office/officeart/2009/3/layout/StepUpProcess"/>
    <dgm:cxn modelId="{17CED7C1-F01C-5A48-A349-006A6CF9A9B2}" type="presParOf" srcId="{3336C939-0F49-5445-B4F8-49248FDB91C8}" destId="{A2354105-7A81-1F4C-811B-0B3736BB04BF}" srcOrd="2" destOrd="0" presId="urn:microsoft.com/office/officeart/2009/3/layout/StepUpProcess"/>
    <dgm:cxn modelId="{892F1DFE-C166-F542-A500-965EEE471709}" type="presParOf" srcId="{EE234C29-6A1F-D34E-9D4D-BE17EE430B6D}" destId="{7713B646-77CE-8746-8D1C-5AFFF45F7F33}" srcOrd="7" destOrd="0" presId="urn:microsoft.com/office/officeart/2009/3/layout/StepUpProcess"/>
    <dgm:cxn modelId="{1612FC9F-993E-9F4F-8195-C03486FAECA7}" type="presParOf" srcId="{7713B646-77CE-8746-8D1C-5AFFF45F7F33}" destId="{71004AD6-371D-E644-ADE3-1E7C0F65E69B}" srcOrd="0" destOrd="0" presId="urn:microsoft.com/office/officeart/2009/3/layout/StepUpProcess"/>
    <dgm:cxn modelId="{9F722F18-88C9-4F49-880C-921A9364C8B9}" type="presParOf" srcId="{EE234C29-6A1F-D34E-9D4D-BE17EE430B6D}" destId="{91562106-6C5E-D34D-835F-0C313F679D4F}" srcOrd="8" destOrd="0" presId="urn:microsoft.com/office/officeart/2009/3/layout/StepUpProcess"/>
    <dgm:cxn modelId="{A6077E18-CF5F-B645-9C20-BCE3B2FC346E}" type="presParOf" srcId="{91562106-6C5E-D34D-835F-0C313F679D4F}" destId="{F0C12935-B92F-0B40-B75B-2409D4A1106A}" srcOrd="0" destOrd="0" presId="urn:microsoft.com/office/officeart/2009/3/layout/StepUpProcess"/>
    <dgm:cxn modelId="{F6CC69C3-1100-3049-899C-CB6E03BCF81E}" type="presParOf" srcId="{91562106-6C5E-D34D-835F-0C313F679D4F}" destId="{04C59373-1622-BC42-BE1D-AB4742AC5A27}" srcOrd="1" destOrd="0" presId="urn:microsoft.com/office/officeart/2009/3/layout/StepUpProcess"/>
    <dgm:cxn modelId="{F3F740D8-FF95-D14E-8128-853C5DE1902E}" type="presParOf" srcId="{91562106-6C5E-D34D-835F-0C313F679D4F}" destId="{63AFC87C-609A-8B4E-834F-D0164CECE173}" srcOrd="2" destOrd="0" presId="urn:microsoft.com/office/officeart/2009/3/layout/StepUpProcess"/>
    <dgm:cxn modelId="{585F8B99-9536-AA40-8CEA-E1716C2AAC6E}" type="presParOf" srcId="{EE234C29-6A1F-D34E-9D4D-BE17EE430B6D}" destId="{C38D7E4C-BF12-E343-9C98-0E3FB701F62B}" srcOrd="9" destOrd="0" presId="urn:microsoft.com/office/officeart/2009/3/layout/StepUpProcess"/>
    <dgm:cxn modelId="{95A5AEFC-BDA7-5748-91A4-8680E08AE0AF}" type="presParOf" srcId="{C38D7E4C-BF12-E343-9C98-0E3FB701F62B}" destId="{D4CA4CA4-04CB-B947-BE50-A2A8E3770AD4}" srcOrd="0" destOrd="0" presId="urn:microsoft.com/office/officeart/2009/3/layout/StepUpProcess"/>
    <dgm:cxn modelId="{96098BA5-24C2-4C4F-9C0F-A1452CE6D755}" type="presParOf" srcId="{EE234C29-6A1F-D34E-9D4D-BE17EE430B6D}" destId="{F549455F-419D-7745-BDC4-F6B59049344D}" srcOrd="10" destOrd="0" presId="urn:microsoft.com/office/officeart/2009/3/layout/StepUpProcess"/>
    <dgm:cxn modelId="{DA75A553-E74E-C343-A23B-C49CC3B9CC17}" type="presParOf" srcId="{F549455F-419D-7745-BDC4-F6B59049344D}" destId="{21468F4B-6CE6-2C49-BAA4-17A1146CAFBB}" srcOrd="0" destOrd="0" presId="urn:microsoft.com/office/officeart/2009/3/layout/StepUpProcess"/>
    <dgm:cxn modelId="{B01ABD1C-1B04-5540-81BF-299D6831CACA}" type="presParOf" srcId="{F549455F-419D-7745-BDC4-F6B59049344D}" destId="{940AB155-F88B-544B-AED7-AD90C77207A3}" srcOrd="1" destOrd="0" presId="urn:microsoft.com/office/officeart/2009/3/layout/StepUpProcess"/>
    <dgm:cxn modelId="{4E897A5A-5E4C-B141-83D1-C79B477C42CC}" type="presParOf" srcId="{F549455F-419D-7745-BDC4-F6B59049344D}" destId="{EF6C67D6-93E0-7440-8D18-1FB966570765}" srcOrd="2" destOrd="0" presId="urn:microsoft.com/office/officeart/2009/3/layout/StepUpProcess"/>
    <dgm:cxn modelId="{F15CE405-81EA-9340-86C8-797C8A69B639}" type="presParOf" srcId="{EE234C29-6A1F-D34E-9D4D-BE17EE430B6D}" destId="{F4D693E8-8007-6D4F-A718-CCA0290F6938}" srcOrd="11" destOrd="0" presId="urn:microsoft.com/office/officeart/2009/3/layout/StepUpProcess"/>
    <dgm:cxn modelId="{8B281E45-7ABE-AF42-9ACF-0C61F60882ED}" type="presParOf" srcId="{F4D693E8-8007-6D4F-A718-CCA0290F6938}" destId="{880C6685-7045-3A40-85D9-19046322199D}" srcOrd="0" destOrd="0" presId="urn:microsoft.com/office/officeart/2009/3/layout/StepUpProcess"/>
    <dgm:cxn modelId="{2C09E475-BD39-1843-B61C-B6FA0152355F}" type="presParOf" srcId="{EE234C29-6A1F-D34E-9D4D-BE17EE430B6D}" destId="{D0B39CEF-82A0-DA4E-A1FA-D3550B3973E1}" srcOrd="12" destOrd="0" presId="urn:microsoft.com/office/officeart/2009/3/layout/StepUpProcess"/>
    <dgm:cxn modelId="{95F5B3CA-AAB4-1447-BA26-9F3B3D4A7F0E}" type="presParOf" srcId="{D0B39CEF-82A0-DA4E-A1FA-D3550B3973E1}" destId="{A107E060-DD2A-B741-BCB2-1C933D375AE1}" srcOrd="0" destOrd="0" presId="urn:microsoft.com/office/officeart/2009/3/layout/StepUpProcess"/>
    <dgm:cxn modelId="{459266D7-4DEC-494D-892D-D7C2A9F173BF}" type="presParOf" srcId="{D0B39CEF-82A0-DA4E-A1FA-D3550B3973E1}" destId="{39E47F1D-4E90-9F4E-9DAE-1DAE70C43DA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66444-01D0-C747-9188-5244C577542C}">
      <dsp:nvSpPr>
        <dsp:cNvPr id="0" name=""/>
        <dsp:cNvSpPr/>
      </dsp:nvSpPr>
      <dsp:spPr>
        <a:xfrm rot="5400000">
          <a:off x="308996" y="2974458"/>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17293B-A5A3-6248-A0EF-79EBCF380E33}">
      <dsp:nvSpPr>
        <dsp:cNvPr id="0" name=""/>
        <dsp:cNvSpPr/>
      </dsp:nvSpPr>
      <dsp:spPr>
        <a:xfrm>
          <a:off x="157557" y="3425506"/>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Anonymous and unknown user behavior</a:t>
          </a:r>
        </a:p>
      </dsp:txBody>
      <dsp:txXfrm>
        <a:off x="157557" y="3425506"/>
        <a:ext cx="1362882" cy="1194646"/>
      </dsp:txXfrm>
    </dsp:sp>
    <dsp:sp modelId="{085E7DAA-8955-B54B-A019-91E4DF8618F8}">
      <dsp:nvSpPr>
        <dsp:cNvPr id="0" name=""/>
        <dsp:cNvSpPr/>
      </dsp:nvSpPr>
      <dsp:spPr>
        <a:xfrm>
          <a:off x="1263293" y="2863319"/>
          <a:ext cx="257147" cy="257147"/>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8118D8-6068-314A-A9AA-CDE0D5F26122}">
      <dsp:nvSpPr>
        <dsp:cNvPr id="0" name=""/>
        <dsp:cNvSpPr/>
      </dsp:nvSpPr>
      <dsp:spPr>
        <a:xfrm rot="5400000">
          <a:off x="1977431" y="2561603"/>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50B55B-EEF0-8344-A5C8-6DE018AF3941}">
      <dsp:nvSpPr>
        <dsp:cNvPr id="0" name=""/>
        <dsp:cNvSpPr/>
      </dsp:nvSpPr>
      <dsp:spPr>
        <a:xfrm>
          <a:off x="1825992" y="3012650"/>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Aggregated recommendations based on individual or segment activities</a:t>
          </a:r>
        </a:p>
      </dsp:txBody>
      <dsp:txXfrm>
        <a:off x="1825992" y="3012650"/>
        <a:ext cx="1362882" cy="1194646"/>
      </dsp:txXfrm>
    </dsp:sp>
    <dsp:sp modelId="{935C9C29-8969-4540-9271-DD62B4274237}">
      <dsp:nvSpPr>
        <dsp:cNvPr id="0" name=""/>
        <dsp:cNvSpPr/>
      </dsp:nvSpPr>
      <dsp:spPr>
        <a:xfrm>
          <a:off x="2931727" y="2450464"/>
          <a:ext cx="257147" cy="257147"/>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7E237D-097A-1347-B059-DD40BA4B37B1}">
      <dsp:nvSpPr>
        <dsp:cNvPr id="0" name=""/>
        <dsp:cNvSpPr/>
      </dsp:nvSpPr>
      <dsp:spPr>
        <a:xfrm rot="5400000">
          <a:off x="3645866" y="2148747"/>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6F3A7E-598B-234A-B597-6510960860A9}">
      <dsp:nvSpPr>
        <dsp:cNvPr id="0" name=""/>
        <dsp:cNvSpPr/>
      </dsp:nvSpPr>
      <dsp:spPr>
        <a:xfrm>
          <a:off x="3494427" y="2599794"/>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Personal recommendations based on individual or segment activities</a:t>
          </a:r>
        </a:p>
      </dsp:txBody>
      <dsp:txXfrm>
        <a:off x="3494427" y="2599794"/>
        <a:ext cx="1362882" cy="1194646"/>
      </dsp:txXfrm>
    </dsp:sp>
    <dsp:sp modelId="{054C492F-898C-9E4A-9176-E9A85817C195}">
      <dsp:nvSpPr>
        <dsp:cNvPr id="0" name=""/>
        <dsp:cNvSpPr/>
      </dsp:nvSpPr>
      <dsp:spPr>
        <a:xfrm>
          <a:off x="4600162" y="2037608"/>
          <a:ext cx="257147" cy="257147"/>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E0D830-87C0-B745-A68D-CF29E6F29905}">
      <dsp:nvSpPr>
        <dsp:cNvPr id="0" name=""/>
        <dsp:cNvSpPr/>
      </dsp:nvSpPr>
      <dsp:spPr>
        <a:xfrm rot="5400000">
          <a:off x="5314301" y="1735891"/>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E6FB9B-F123-A949-9441-59E5528FC350}">
      <dsp:nvSpPr>
        <dsp:cNvPr id="0" name=""/>
        <dsp:cNvSpPr/>
      </dsp:nvSpPr>
      <dsp:spPr>
        <a:xfrm>
          <a:off x="5162862" y="2186939"/>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Basic logged in state that makes it easy for consumers to transact</a:t>
          </a:r>
        </a:p>
      </dsp:txBody>
      <dsp:txXfrm>
        <a:off x="5162862" y="2186939"/>
        <a:ext cx="1362882" cy="1194646"/>
      </dsp:txXfrm>
    </dsp:sp>
    <dsp:sp modelId="{A2354105-7A81-1F4C-811B-0B3736BB04BF}">
      <dsp:nvSpPr>
        <dsp:cNvPr id="0" name=""/>
        <dsp:cNvSpPr/>
      </dsp:nvSpPr>
      <dsp:spPr>
        <a:xfrm>
          <a:off x="6268597" y="1624752"/>
          <a:ext cx="257147" cy="257147"/>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C12935-B92F-0B40-B75B-2409D4A1106A}">
      <dsp:nvSpPr>
        <dsp:cNvPr id="0" name=""/>
        <dsp:cNvSpPr/>
      </dsp:nvSpPr>
      <dsp:spPr>
        <a:xfrm rot="5400000">
          <a:off x="6982736" y="1323035"/>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C59373-1622-BC42-BE1D-AB4742AC5A27}">
      <dsp:nvSpPr>
        <dsp:cNvPr id="0" name=""/>
        <dsp:cNvSpPr/>
      </dsp:nvSpPr>
      <dsp:spPr>
        <a:xfrm>
          <a:off x="6831297" y="1774083"/>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Logged in state that gives consumers more control and delivers relevancy based on known behavior</a:t>
          </a:r>
        </a:p>
      </dsp:txBody>
      <dsp:txXfrm>
        <a:off x="6831297" y="1774083"/>
        <a:ext cx="1362882" cy="1194646"/>
      </dsp:txXfrm>
    </dsp:sp>
    <dsp:sp modelId="{63AFC87C-609A-8B4E-834F-D0164CECE173}">
      <dsp:nvSpPr>
        <dsp:cNvPr id="0" name=""/>
        <dsp:cNvSpPr/>
      </dsp:nvSpPr>
      <dsp:spPr>
        <a:xfrm>
          <a:off x="7937032" y="1211896"/>
          <a:ext cx="257147" cy="257147"/>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468F4B-6CE6-2C49-BAA4-17A1146CAFBB}">
      <dsp:nvSpPr>
        <dsp:cNvPr id="0" name=""/>
        <dsp:cNvSpPr/>
      </dsp:nvSpPr>
      <dsp:spPr>
        <a:xfrm rot="5400000">
          <a:off x="8651171" y="910179"/>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0AB155-F88B-544B-AED7-AD90C77207A3}">
      <dsp:nvSpPr>
        <dsp:cNvPr id="0" name=""/>
        <dsp:cNvSpPr/>
      </dsp:nvSpPr>
      <dsp:spPr>
        <a:xfrm>
          <a:off x="8499732" y="1361227"/>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Member space that facilitates a sense of belonging and exposure to discovering new products or services</a:t>
          </a:r>
        </a:p>
      </dsp:txBody>
      <dsp:txXfrm>
        <a:off x="8499732" y="1361227"/>
        <a:ext cx="1362882" cy="1194646"/>
      </dsp:txXfrm>
    </dsp:sp>
    <dsp:sp modelId="{EF6C67D6-93E0-7440-8D18-1FB966570765}">
      <dsp:nvSpPr>
        <dsp:cNvPr id="0" name=""/>
        <dsp:cNvSpPr/>
      </dsp:nvSpPr>
      <dsp:spPr>
        <a:xfrm>
          <a:off x="9605467" y="799040"/>
          <a:ext cx="257147" cy="257147"/>
        </a:xfrm>
        <a:prstGeom prst="triangle">
          <a:avLst>
            <a:gd name="adj" fmla="val 10000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07E060-DD2A-B741-BCB2-1C933D375AE1}">
      <dsp:nvSpPr>
        <dsp:cNvPr id="0" name=""/>
        <dsp:cNvSpPr/>
      </dsp:nvSpPr>
      <dsp:spPr>
        <a:xfrm rot="5400000">
          <a:off x="10319606" y="497323"/>
          <a:ext cx="907228" cy="1509608"/>
        </a:xfrm>
        <a:prstGeom prst="corner">
          <a:avLst>
            <a:gd name="adj1" fmla="val 16120"/>
            <a:gd name="adj2" fmla="val 16110"/>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E47F1D-4E90-9F4E-9DAE-1DAE70C43DA6}">
      <dsp:nvSpPr>
        <dsp:cNvPr id="0" name=""/>
        <dsp:cNvSpPr/>
      </dsp:nvSpPr>
      <dsp:spPr>
        <a:xfrm>
          <a:off x="10168166" y="948371"/>
          <a:ext cx="1362882" cy="1194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Subscription model designed around specific consumer desires provided by both the brand and partners</a:t>
          </a:r>
        </a:p>
      </dsp:txBody>
      <dsp:txXfrm>
        <a:off x="10168166" y="948371"/>
        <a:ext cx="1362882" cy="1194646"/>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F89DED-B0CB-304D-A51B-974E199D6C3D}" type="datetimeFigureOut">
              <a:rPr lang="en-US" smtClean="0"/>
              <a:t>10/14/21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23D880-2F00-1E46-8C15-9ADB41159F1F}" type="slidenum">
              <a:rPr lang="en-US" smtClean="0"/>
              <a:t>‹#›</a:t>
            </a:fld>
            <a:endParaRPr lang="en-US"/>
          </a:p>
        </p:txBody>
      </p:sp>
    </p:spTree>
    <p:extLst>
      <p:ext uri="{BB962C8B-B14F-4D97-AF65-F5344CB8AC3E}">
        <p14:creationId xmlns:p14="http://schemas.microsoft.com/office/powerpoint/2010/main" val="2999636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8AD7E-3AC6-4F22-AE12-76A5EE966DB1}" type="slidenum">
              <a:rPr lang="en-US" smtClean="0"/>
              <a:t>1</a:t>
            </a:fld>
            <a:endParaRPr lang="en-US"/>
          </a:p>
        </p:txBody>
      </p:sp>
    </p:spTree>
    <p:extLst>
      <p:ext uri="{BB962C8B-B14F-4D97-AF65-F5344CB8AC3E}">
        <p14:creationId xmlns:p14="http://schemas.microsoft.com/office/powerpoint/2010/main" val="2159301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Commercial </a:t>
            </a:r>
          </a:p>
          <a:p>
            <a:r>
              <a:rPr lang="en-US" dirty="0"/>
              <a:t>How to use Google to make </a:t>
            </a:r>
            <a:r>
              <a:rPr lang="en-US" dirty="0" err="1"/>
              <a:t>Evergage</a:t>
            </a:r>
            <a:r>
              <a:rPr lang="en-US" dirty="0"/>
              <a:t> campaigns more valuable</a:t>
            </a:r>
          </a:p>
          <a:p>
            <a:r>
              <a:rPr lang="en-US" dirty="0"/>
              <a:t>How to start personalizing for everybody who hits the website</a:t>
            </a:r>
          </a:p>
          <a:p>
            <a:r>
              <a:rPr lang="en-US" dirty="0"/>
              <a:t>Every repeat visitor has a personalized experience</a:t>
            </a:r>
          </a:p>
          <a:p>
            <a:r>
              <a:rPr lang="en-US" dirty="0"/>
              <a:t>Logged-in experience = the biggest opportunity to show value through personalization (be </a:t>
            </a:r>
            <a:r>
              <a:rPr lang="en-US" dirty="0" err="1"/>
              <a:t>manical</a:t>
            </a:r>
            <a:r>
              <a:rPr lang="en-US" dirty="0"/>
              <a:t> about needs – </a:t>
            </a:r>
          </a:p>
          <a:p>
            <a:r>
              <a:rPr lang="en-US" dirty="0"/>
              <a:t>More about logged in state at next meeting</a:t>
            </a:r>
          </a:p>
        </p:txBody>
      </p:sp>
      <p:sp>
        <p:nvSpPr>
          <p:cNvPr id="4" name="Slide Number Placeholder 3"/>
          <p:cNvSpPr>
            <a:spLocks noGrp="1"/>
          </p:cNvSpPr>
          <p:nvPr>
            <p:ph type="sldNum" sz="quarter" idx="10"/>
          </p:nvPr>
        </p:nvSpPr>
        <p:spPr/>
        <p:txBody>
          <a:bodyPr/>
          <a:lstStyle/>
          <a:p>
            <a:fld id="{C648AD7E-3AC6-4F22-AE12-76A5EE966DB1}" type="slidenum">
              <a:rPr lang="en-US" smtClean="0"/>
              <a:t>21</a:t>
            </a:fld>
            <a:endParaRPr lang="en-US"/>
          </a:p>
        </p:txBody>
      </p:sp>
    </p:spTree>
    <p:extLst>
      <p:ext uri="{BB962C8B-B14F-4D97-AF65-F5344CB8AC3E}">
        <p14:creationId xmlns:p14="http://schemas.microsoft.com/office/powerpoint/2010/main" val="4273501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8AD7E-3AC6-4F22-AE12-76A5EE966DB1}" type="slidenum">
              <a:rPr lang="en-US" smtClean="0"/>
              <a:t>31</a:t>
            </a:fld>
            <a:endParaRPr lang="en-US"/>
          </a:p>
        </p:txBody>
      </p:sp>
    </p:spTree>
    <p:extLst>
      <p:ext uri="{BB962C8B-B14F-4D97-AF65-F5344CB8AC3E}">
        <p14:creationId xmlns:p14="http://schemas.microsoft.com/office/powerpoint/2010/main" val="2482570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8AD7E-3AC6-4F22-AE12-76A5EE966DB1}" type="slidenum">
              <a:rPr lang="en-US" smtClean="0"/>
              <a:t>32</a:t>
            </a:fld>
            <a:endParaRPr lang="en-US"/>
          </a:p>
        </p:txBody>
      </p:sp>
    </p:spTree>
    <p:extLst>
      <p:ext uri="{BB962C8B-B14F-4D97-AF65-F5344CB8AC3E}">
        <p14:creationId xmlns:p14="http://schemas.microsoft.com/office/powerpoint/2010/main" val="1795573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48AD7E-3AC6-4F22-AE12-76A5EE966DB1}" type="slidenum">
              <a:rPr lang="en-US" smtClean="0"/>
              <a:t>33</a:t>
            </a:fld>
            <a:endParaRPr lang="en-US"/>
          </a:p>
        </p:txBody>
      </p:sp>
    </p:spTree>
    <p:extLst>
      <p:ext uri="{BB962C8B-B14F-4D97-AF65-F5344CB8AC3E}">
        <p14:creationId xmlns:p14="http://schemas.microsoft.com/office/powerpoint/2010/main" val="312612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E1DD-BD84-C74A-B33D-5A0B7ADDC1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C6455B-B0D3-F640-8F18-D581B9BD75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B64EE1-217F-AC47-9862-9E66A47A8B19}"/>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5" name="Footer Placeholder 4">
            <a:extLst>
              <a:ext uri="{FF2B5EF4-FFF2-40B4-BE49-F238E27FC236}">
                <a16:creationId xmlns:a16="http://schemas.microsoft.com/office/drawing/2014/main" id="{DB02A189-054F-344E-91D3-F23D5BEA62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6A17A-35DE-2D4C-B041-FA9BEAB09A53}"/>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124666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1318E-AAAE-2E41-B731-0B7777DBC6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FD9403-9C79-824A-9C67-0E204D17F5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3A2FD3-90FC-7E47-9CD8-E6EBC2DA9AFB}"/>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5" name="Footer Placeholder 4">
            <a:extLst>
              <a:ext uri="{FF2B5EF4-FFF2-40B4-BE49-F238E27FC236}">
                <a16:creationId xmlns:a16="http://schemas.microsoft.com/office/drawing/2014/main" id="{D1C13F65-88A3-F346-8773-FF4CDEAE72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C491D8-4AF7-C14C-97BB-179E092487F9}"/>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363216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76681F-B50C-7245-A28E-A6C9B87012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D14400-2C8F-4641-8496-8A8E0470CA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8C66EC-C5EA-804E-8CF3-7EB1A38C0EBB}"/>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5" name="Footer Placeholder 4">
            <a:extLst>
              <a:ext uri="{FF2B5EF4-FFF2-40B4-BE49-F238E27FC236}">
                <a16:creationId xmlns:a16="http://schemas.microsoft.com/office/drawing/2014/main" id="{08A39E83-A1E5-9544-BDD1-7476C8F8B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1F6D8D-D0C2-4646-9F0C-66910B8F9D8E}"/>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1080053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ection Break">
    <p:spTree>
      <p:nvGrpSpPr>
        <p:cNvPr id="1" name=""/>
        <p:cNvGrpSpPr/>
        <p:nvPr/>
      </p:nvGrpSpPr>
      <p:grpSpPr>
        <a:xfrm>
          <a:off x="0" y="0"/>
          <a:ext cx="0" cy="0"/>
          <a:chOff x="0" y="0"/>
          <a:chExt cx="0" cy="0"/>
        </a:xfrm>
      </p:grpSpPr>
      <p:pic>
        <p:nvPicPr>
          <p:cNvPr id="4" name="Picture 5"/>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1" y="0"/>
            <a:ext cx="1218776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1" y="3156858"/>
            <a:ext cx="7904828" cy="3701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title"/>
          </p:nvPr>
        </p:nvSpPr>
        <p:spPr>
          <a:xfrm>
            <a:off x="838200" y="2376413"/>
            <a:ext cx="10515600" cy="1325033"/>
          </a:xfrm>
          <a:prstGeom prst="rect">
            <a:avLst/>
          </a:prstGeom>
        </p:spPr>
        <p:txBody>
          <a:bodyPr anchor="ctr"/>
          <a:lstStyle>
            <a:lvl1pPr algn="l">
              <a:defRPr sz="5867">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9" name="Text Placeholder 8"/>
          <p:cNvSpPr>
            <a:spLocks noGrp="1"/>
          </p:cNvSpPr>
          <p:nvPr>
            <p:ph type="body" sz="quarter" idx="10"/>
          </p:nvPr>
        </p:nvSpPr>
        <p:spPr>
          <a:xfrm>
            <a:off x="838202" y="3881967"/>
            <a:ext cx="8755741" cy="1219200"/>
          </a:xfrm>
          <a:prstGeom prst="rect">
            <a:avLst/>
          </a:prstGeom>
        </p:spPr>
        <p:txBody>
          <a:bodyPr/>
          <a:lstStyle>
            <a:lvl1pPr marL="0" indent="0">
              <a:buNone/>
              <a:tabLst/>
              <a:defRPr>
                <a:latin typeface="Times New Roman" panose="02020603050405020304" pitchFamily="18" charset="0"/>
                <a:cs typeface="Times New Roman" panose="02020603050405020304" pitchFamily="18" charset="0"/>
              </a:defRPr>
            </a:lvl1pPr>
          </a:lstStyle>
          <a:p>
            <a:pPr lvl="0"/>
            <a:endParaRPr lang="en-US" dirty="0"/>
          </a:p>
        </p:txBody>
      </p:sp>
    </p:spTree>
    <p:extLst>
      <p:ext uri="{BB962C8B-B14F-4D97-AF65-F5344CB8AC3E}">
        <p14:creationId xmlns:p14="http://schemas.microsoft.com/office/powerpoint/2010/main" val="4097548804"/>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5"/>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a:xfrm>
            <a:off x="609600" y="533401"/>
            <a:ext cx="10972800" cy="884239"/>
          </a:xfrm>
          <a:prstGeom prst="rect">
            <a:avLst/>
          </a:prstGeom>
        </p:spPr>
        <p:txBody>
          <a:bodyPr/>
          <a:lstStyle/>
          <a:p>
            <a:r>
              <a:rPr lang="en-US"/>
              <a:t>Click to edit Master title style</a:t>
            </a:r>
          </a:p>
        </p:txBody>
      </p:sp>
      <p:sp>
        <p:nvSpPr>
          <p:cNvPr id="4" name="Date Placeholder 6"/>
          <p:cNvSpPr>
            <a:spLocks noGrp="1"/>
          </p:cNvSpPr>
          <p:nvPr>
            <p:ph type="dt" sz="half" idx="10"/>
          </p:nvPr>
        </p:nvSpPr>
        <p:spPr>
          <a:xfrm>
            <a:off x="609600" y="6356351"/>
            <a:ext cx="2844800" cy="366183"/>
          </a:xfrm>
          <a:prstGeom prst="rect">
            <a:avLst/>
          </a:prstGeom>
        </p:spPr>
        <p:txBody>
          <a:bodyPr/>
          <a:lstStyle>
            <a:lvl1pPr defTabSz="914377" eaLnBrk="1" fontAlgn="auto" hangingPunct="1">
              <a:spcBef>
                <a:spcPts val="0"/>
              </a:spcBef>
              <a:spcAft>
                <a:spcPts val="0"/>
              </a:spcAft>
              <a:defRPr sz="1200" smtClean="0">
                <a:solidFill>
                  <a:prstClr val="black">
                    <a:tint val="75000"/>
                  </a:prstClr>
                </a:solidFill>
                <a:latin typeface="Calibri"/>
              </a:defRPr>
            </a:lvl1pPr>
          </a:lstStyle>
          <a:p>
            <a:pPr>
              <a:defRPr/>
            </a:pPr>
            <a:fld id="{6DD47513-F84C-4C90-9389-F10A3AC36F35}" type="datetime1">
              <a:rPr lang="en-US"/>
              <a:pPr>
                <a:defRPr/>
              </a:pPr>
              <a:t>10/14/21</a:t>
            </a:fld>
            <a:endParaRPr lang="en-US" dirty="0"/>
          </a:p>
        </p:txBody>
      </p:sp>
      <p:sp>
        <p:nvSpPr>
          <p:cNvPr id="5" name="Slide Number Placeholder 7"/>
          <p:cNvSpPr>
            <a:spLocks noGrp="1"/>
          </p:cNvSpPr>
          <p:nvPr>
            <p:ph type="sldNum" sz="quarter" idx="11"/>
          </p:nvPr>
        </p:nvSpPr>
        <p:spPr>
          <a:xfrm>
            <a:off x="8737600" y="6356351"/>
            <a:ext cx="2844800" cy="366183"/>
          </a:xfrm>
          <a:prstGeom prst="rect">
            <a:avLst/>
          </a:prstGeom>
        </p:spPr>
        <p:txBody>
          <a:bodyPr/>
          <a:lstStyle>
            <a:lvl1pPr algn="r" defTabSz="914377" eaLnBrk="1" fontAlgn="auto" hangingPunct="1">
              <a:spcBef>
                <a:spcPts val="0"/>
              </a:spcBef>
              <a:spcAft>
                <a:spcPts val="0"/>
              </a:spcAft>
              <a:defRPr sz="1200" smtClean="0">
                <a:solidFill>
                  <a:prstClr val="black">
                    <a:tint val="75000"/>
                  </a:prstClr>
                </a:solidFill>
                <a:latin typeface="Calibri"/>
              </a:defRPr>
            </a:lvl1pPr>
          </a:lstStyle>
          <a:p>
            <a:pPr>
              <a:defRPr/>
            </a:pPr>
            <a:fld id="{74430A45-F9FC-4906-B918-5734F54D890B}" type="slidenum">
              <a:rPr lang="en-US"/>
              <a:pPr>
                <a:defRPr/>
              </a:pPr>
              <a:t>‹#›</a:t>
            </a:fld>
            <a:endParaRPr lang="en-US" dirty="0"/>
          </a:p>
        </p:txBody>
      </p:sp>
      <p:sp>
        <p:nvSpPr>
          <p:cNvPr id="6" name="Footer Placeholder 8"/>
          <p:cNvSpPr>
            <a:spLocks noGrp="1"/>
          </p:cNvSpPr>
          <p:nvPr>
            <p:ph type="ftr" sz="quarter" idx="12"/>
          </p:nvPr>
        </p:nvSpPr>
        <p:spPr>
          <a:xfrm>
            <a:off x="4165600" y="6356351"/>
            <a:ext cx="3860800" cy="366183"/>
          </a:xfrm>
          <a:prstGeom prst="rect">
            <a:avLst/>
          </a:prstGeom>
        </p:spPr>
        <p:txBody>
          <a:bodyPr/>
          <a:lstStyle>
            <a:lvl1pPr defTabSz="914377" eaLnBrk="1" fontAlgn="auto" hangingPunct="1">
              <a:spcBef>
                <a:spcPts val="0"/>
              </a:spcBef>
              <a:spcAft>
                <a:spcPts val="0"/>
              </a:spcAft>
              <a:defRPr sz="1200" dirty="0">
                <a:solidFill>
                  <a:prstClr val="black">
                    <a:tint val="75000"/>
                  </a:prstClr>
                </a:solidFill>
                <a:latin typeface="Calibri"/>
              </a:defRPr>
            </a:lvl1pPr>
          </a:lstStyle>
          <a:p>
            <a:pPr>
              <a:defRPr/>
            </a:pPr>
            <a:endParaRPr lang="en-US"/>
          </a:p>
        </p:txBody>
      </p:sp>
    </p:spTree>
    <p:extLst>
      <p:ext uri="{BB962C8B-B14F-4D97-AF65-F5344CB8AC3E}">
        <p14:creationId xmlns:p14="http://schemas.microsoft.com/office/powerpoint/2010/main" val="350166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D2306-9892-FE48-8AB9-106ED11815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8A1A6F-3079-9D44-BF08-EC1655FC53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409D9-70C7-8A4E-941B-E2739EF1068C}"/>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5" name="Footer Placeholder 4">
            <a:extLst>
              <a:ext uri="{FF2B5EF4-FFF2-40B4-BE49-F238E27FC236}">
                <a16:creationId xmlns:a16="http://schemas.microsoft.com/office/drawing/2014/main" id="{2D9FE7AE-042E-204C-9D7E-84E879EF11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3D54E-3A63-1544-BE3F-84CD12C17F12}"/>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404611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BAB7C-5A9B-4C46-84F9-AE07B4F1C2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B78B3E-1ADA-7C46-9D23-47953E4E30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31D279-8FAC-1741-95B1-970BE0C5EA8B}"/>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5" name="Footer Placeholder 4">
            <a:extLst>
              <a:ext uri="{FF2B5EF4-FFF2-40B4-BE49-F238E27FC236}">
                <a16:creationId xmlns:a16="http://schemas.microsoft.com/office/drawing/2014/main" id="{C69A987F-23D6-944E-AF71-65A68D7F91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60CA4-E106-1648-B321-0F94130A61E2}"/>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366433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24664-8452-F14A-98E5-62CD96FA3C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B11AF9-023E-3546-BE5F-6138D20645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7522C1-128A-954A-8BDC-10C74CBD0C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4EA6FB-B509-824B-BE3A-E0D0A44B62BF}"/>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6" name="Footer Placeholder 5">
            <a:extLst>
              <a:ext uri="{FF2B5EF4-FFF2-40B4-BE49-F238E27FC236}">
                <a16:creationId xmlns:a16="http://schemas.microsoft.com/office/drawing/2014/main" id="{259D0DC6-E451-F047-AD27-B16EFC6C58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2FD0C-DB0E-0440-92F0-86D644182FB2}"/>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255226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7761-B448-AF4F-8C3A-B211A6C6E8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9D46C0-7422-864D-962F-C143EBF929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37C14-F109-CA4C-B15A-56AA80AD59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374C28-9F28-5943-939D-E26BB5FEF4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F84776-2603-D04B-8633-C34704EABA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397B11-2B76-A54D-82E4-7197C038DDF8}"/>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8" name="Footer Placeholder 7">
            <a:extLst>
              <a:ext uri="{FF2B5EF4-FFF2-40B4-BE49-F238E27FC236}">
                <a16:creationId xmlns:a16="http://schemas.microsoft.com/office/drawing/2014/main" id="{4422DFA1-9A31-8749-985C-7BE07204A3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AA303F-02C3-4748-A04A-DB1CE38B5D32}"/>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271516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57883-A7AB-BB45-A553-851BFA91F2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D8ECA5-C1F0-9644-A92A-D9B51B6C94AE}"/>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4" name="Footer Placeholder 3">
            <a:extLst>
              <a:ext uri="{FF2B5EF4-FFF2-40B4-BE49-F238E27FC236}">
                <a16:creationId xmlns:a16="http://schemas.microsoft.com/office/drawing/2014/main" id="{54F85253-5651-164D-8C0C-4F5DA50108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9A6E6A-A046-5D45-A35D-7CE9C6719575}"/>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10562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2804E9-0CB1-E84D-A76E-1BA7E57F267B}"/>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3" name="Footer Placeholder 2">
            <a:extLst>
              <a:ext uri="{FF2B5EF4-FFF2-40B4-BE49-F238E27FC236}">
                <a16:creationId xmlns:a16="http://schemas.microsoft.com/office/drawing/2014/main" id="{16A8C68B-E682-DF49-8FED-56ABF20D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56DE03-10C7-3D44-B676-0B7C875B8F76}"/>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416415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0B465-06EA-9F4B-8BCA-7B14ECB1F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C75C73-433A-FF4B-BBA8-DC6BAB3190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539122-5836-1F44-8067-59534F17BE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458DB1-9E09-DA4E-A6D4-E6ED3A874746}"/>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6" name="Footer Placeholder 5">
            <a:extLst>
              <a:ext uri="{FF2B5EF4-FFF2-40B4-BE49-F238E27FC236}">
                <a16:creationId xmlns:a16="http://schemas.microsoft.com/office/drawing/2014/main" id="{AD7DBB4C-1BB1-4849-AAF8-AD22DB4642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2809F0-6541-894E-8866-31793E3DBD7F}"/>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420517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3841F-8738-B74A-8628-5FED1388B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081DB-F87C-5148-A81C-93DAE642F1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23F17A-6DB7-074A-9345-C6B52296E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723E2C-DA27-A847-A6FE-C08AD3C7A511}"/>
              </a:ext>
            </a:extLst>
          </p:cNvPr>
          <p:cNvSpPr>
            <a:spLocks noGrp="1"/>
          </p:cNvSpPr>
          <p:nvPr>
            <p:ph type="dt" sz="half" idx="10"/>
          </p:nvPr>
        </p:nvSpPr>
        <p:spPr/>
        <p:txBody>
          <a:bodyPr/>
          <a:lstStyle/>
          <a:p>
            <a:fld id="{52123E31-E0F8-BA4B-B374-7DCB47096FC4}" type="datetimeFigureOut">
              <a:rPr lang="en-US" smtClean="0"/>
              <a:t>10/14/21</a:t>
            </a:fld>
            <a:endParaRPr lang="en-US"/>
          </a:p>
        </p:txBody>
      </p:sp>
      <p:sp>
        <p:nvSpPr>
          <p:cNvPr id="6" name="Footer Placeholder 5">
            <a:extLst>
              <a:ext uri="{FF2B5EF4-FFF2-40B4-BE49-F238E27FC236}">
                <a16:creationId xmlns:a16="http://schemas.microsoft.com/office/drawing/2014/main" id="{BE03C67D-0CB4-4244-93E7-69B31F59AB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B01FE7-28DB-6645-8AFD-C4DDB3DE493C}"/>
              </a:ext>
            </a:extLst>
          </p:cNvPr>
          <p:cNvSpPr>
            <a:spLocks noGrp="1"/>
          </p:cNvSpPr>
          <p:nvPr>
            <p:ph type="sldNum" sz="quarter" idx="12"/>
          </p:nvPr>
        </p:nvSpPr>
        <p:spPr/>
        <p:txBody>
          <a:bodyPr/>
          <a:lstStyle/>
          <a:p>
            <a:fld id="{8D39B6A4-F18F-C946-B874-7169B8C74E42}" type="slidenum">
              <a:rPr lang="en-US" smtClean="0"/>
              <a:t>‹#›</a:t>
            </a:fld>
            <a:endParaRPr lang="en-US"/>
          </a:p>
        </p:txBody>
      </p:sp>
    </p:spTree>
    <p:extLst>
      <p:ext uri="{BB962C8B-B14F-4D97-AF65-F5344CB8AC3E}">
        <p14:creationId xmlns:p14="http://schemas.microsoft.com/office/powerpoint/2010/main" val="218489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19BB29-6630-F24D-A53B-57CA4B03DB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D0554C-EE99-1A45-8F2A-E10827CA58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B46A05-00E1-FE45-9E64-68E864F744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23E31-E0F8-BA4B-B374-7DCB47096FC4}" type="datetimeFigureOut">
              <a:rPr lang="en-US" smtClean="0"/>
              <a:t>10/14/21</a:t>
            </a:fld>
            <a:endParaRPr lang="en-US"/>
          </a:p>
        </p:txBody>
      </p:sp>
      <p:sp>
        <p:nvSpPr>
          <p:cNvPr id="5" name="Footer Placeholder 4">
            <a:extLst>
              <a:ext uri="{FF2B5EF4-FFF2-40B4-BE49-F238E27FC236}">
                <a16:creationId xmlns:a16="http://schemas.microsoft.com/office/drawing/2014/main" id="{4E96A417-6C74-9A4A-A177-D0855F1685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8AC5CF-D3BE-D044-8D0C-9056C82C0E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39B6A4-F18F-C946-B874-7169B8C74E42}" type="slidenum">
              <a:rPr lang="en-US" smtClean="0"/>
              <a:t>‹#›</a:t>
            </a:fld>
            <a:endParaRPr lang="en-US"/>
          </a:p>
        </p:txBody>
      </p:sp>
    </p:spTree>
    <p:extLst>
      <p:ext uri="{BB962C8B-B14F-4D97-AF65-F5344CB8AC3E}">
        <p14:creationId xmlns:p14="http://schemas.microsoft.com/office/powerpoint/2010/main" val="295184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400" b="1" dirty="0">
                <a:solidFill>
                  <a:schemeClr val="bg1"/>
                </a:solidFill>
              </a:rPr>
              <a:t>The future of personalization</a:t>
            </a:r>
            <a:br>
              <a:rPr lang="en-US" sz="6400" b="1" dirty="0">
                <a:solidFill>
                  <a:schemeClr val="bg1"/>
                </a:solidFill>
              </a:rPr>
            </a:br>
            <a:endParaRPr lang="en-US" sz="6400" dirty="0"/>
          </a:p>
        </p:txBody>
      </p:sp>
      <p:sp>
        <p:nvSpPr>
          <p:cNvPr id="3" name="Text Placeholder 2"/>
          <p:cNvSpPr>
            <a:spLocks noGrp="1"/>
          </p:cNvSpPr>
          <p:nvPr>
            <p:ph type="body" sz="quarter" idx="10"/>
          </p:nvPr>
        </p:nvSpPr>
        <p:spPr/>
        <p:txBody>
          <a:bodyPr/>
          <a:lstStyle/>
          <a:p>
            <a:endParaRPr lang="en-US" sz="3733" dirty="0">
              <a:solidFill>
                <a:schemeClr val="bg1"/>
              </a:solidFill>
            </a:endParaRPr>
          </a:p>
          <a:p>
            <a:r>
              <a:rPr lang="en-US" sz="2133" dirty="0">
                <a:solidFill>
                  <a:schemeClr val="bg1"/>
                </a:solidFill>
              </a:rPr>
              <a:t>November 2018</a:t>
            </a:r>
          </a:p>
        </p:txBody>
      </p:sp>
    </p:spTree>
    <p:extLst>
      <p:ext uri="{BB962C8B-B14F-4D97-AF65-F5344CB8AC3E}">
        <p14:creationId xmlns:p14="http://schemas.microsoft.com/office/powerpoint/2010/main" val="1977943507"/>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729803-5719-5341-A644-9D1916115C48}"/>
              </a:ext>
            </a:extLst>
          </p:cNvPr>
          <p:cNvSpPr>
            <a:spLocks noGrp="1"/>
          </p:cNvSpPr>
          <p:nvPr>
            <p:ph type="title"/>
          </p:nvPr>
        </p:nvSpPr>
        <p:spPr/>
        <p:txBody>
          <a:bodyPr/>
          <a:lstStyle/>
          <a:p>
            <a:pPr algn="l"/>
            <a:r>
              <a:rPr lang="en-US" dirty="0"/>
              <a:t>Can personalization drive transactions?</a:t>
            </a:r>
          </a:p>
        </p:txBody>
      </p:sp>
      <p:sp>
        <p:nvSpPr>
          <p:cNvPr id="4" name="Content Placeholder 1">
            <a:extLst>
              <a:ext uri="{FF2B5EF4-FFF2-40B4-BE49-F238E27FC236}">
                <a16:creationId xmlns:a16="http://schemas.microsoft.com/office/drawing/2014/main" id="{84BBDF54-B0F0-8B49-9300-CEE1436760E0}"/>
              </a:ext>
            </a:extLst>
          </p:cNvPr>
          <p:cNvSpPr>
            <a:spLocks noGrp="1"/>
          </p:cNvSpPr>
          <p:nvPr>
            <p:ph idx="1"/>
          </p:nvPr>
        </p:nvSpPr>
        <p:spPr>
          <a:xfrm>
            <a:off x="609600" y="1295393"/>
            <a:ext cx="1357745" cy="738551"/>
          </a:xfrm>
        </p:spPr>
        <p:txBody>
          <a:bodyPr/>
          <a:lstStyle/>
          <a:p>
            <a:pPr marL="0" indent="0">
              <a:buNone/>
            </a:pPr>
            <a:r>
              <a:rPr lang="en-US" dirty="0"/>
              <a:t>Yes</a:t>
            </a:r>
          </a:p>
          <a:p>
            <a:pPr marL="0" indent="0">
              <a:buNone/>
            </a:pPr>
            <a:endParaRPr lang="en-US" dirty="0"/>
          </a:p>
        </p:txBody>
      </p:sp>
      <p:sp>
        <p:nvSpPr>
          <p:cNvPr id="5" name="Rectangle 4">
            <a:extLst>
              <a:ext uri="{FF2B5EF4-FFF2-40B4-BE49-F238E27FC236}">
                <a16:creationId xmlns:a16="http://schemas.microsoft.com/office/drawing/2014/main" id="{EFB101A7-C040-5146-B17C-2F79214A1FD3}"/>
              </a:ext>
            </a:extLst>
          </p:cNvPr>
          <p:cNvSpPr/>
          <p:nvPr/>
        </p:nvSpPr>
        <p:spPr>
          <a:xfrm>
            <a:off x="6414653" y="1910572"/>
            <a:ext cx="5264729" cy="4247317"/>
          </a:xfrm>
          <a:prstGeom prst="rect">
            <a:avLst/>
          </a:prstGeom>
        </p:spPr>
        <p:txBody>
          <a:bodyPr wrap="square">
            <a:spAutoFit/>
          </a:bodyPr>
          <a:lstStyle/>
          <a:p>
            <a:r>
              <a:rPr lang="en-US" u="sng" dirty="0"/>
              <a:t>Task</a:t>
            </a:r>
            <a:r>
              <a:rPr lang="en-US" dirty="0"/>
              <a:t>: Give consumers control over how and when they receive health care information</a:t>
            </a:r>
          </a:p>
          <a:p>
            <a:r>
              <a:rPr lang="en-US" u="sng" dirty="0"/>
              <a:t>Examples</a:t>
            </a:r>
            <a:r>
              <a:rPr lang="en-US" dirty="0"/>
              <a:t>: Content, device type, day </a:t>
            </a:r>
            <a:r>
              <a:rPr lang="en-US" b="1" dirty="0"/>
              <a:t>preference center</a:t>
            </a:r>
          </a:p>
          <a:p>
            <a:r>
              <a:rPr lang="en-US" u="sng" dirty="0"/>
              <a:t>Outcome</a:t>
            </a:r>
            <a:r>
              <a:rPr lang="en-US" dirty="0"/>
              <a:t>: Member space usage, upsell/x-sell </a:t>
            </a:r>
          </a:p>
          <a:p>
            <a:endParaRPr lang="en-US" dirty="0"/>
          </a:p>
          <a:p>
            <a:r>
              <a:rPr lang="en-US" u="sng" dirty="0"/>
              <a:t>Task</a:t>
            </a:r>
            <a:r>
              <a:rPr lang="en-US" dirty="0"/>
              <a:t>: Help consumers discover more care options</a:t>
            </a:r>
          </a:p>
          <a:p>
            <a:r>
              <a:rPr lang="en-US" u="sng" dirty="0"/>
              <a:t>Examples</a:t>
            </a:r>
            <a:r>
              <a:rPr lang="en-US" dirty="0"/>
              <a:t>: Upsell/x-sell of relevant services based on profile/declared affinities</a:t>
            </a:r>
          </a:p>
          <a:p>
            <a:r>
              <a:rPr lang="en-US" u="sng" dirty="0"/>
              <a:t>Outcome</a:t>
            </a:r>
            <a:r>
              <a:rPr lang="en-US" dirty="0"/>
              <a:t>: Breadth of individual care consumption (new services, new classes)</a:t>
            </a:r>
          </a:p>
          <a:p>
            <a:endParaRPr lang="en-US" dirty="0"/>
          </a:p>
          <a:p>
            <a:r>
              <a:rPr lang="en-US" u="sng" dirty="0"/>
              <a:t>Task</a:t>
            </a:r>
            <a:r>
              <a:rPr lang="en-US" dirty="0"/>
              <a:t>: Offer compelling services for which consumers would pay</a:t>
            </a:r>
          </a:p>
          <a:p>
            <a:r>
              <a:rPr lang="en-US" u="sng" dirty="0"/>
              <a:t>Examples</a:t>
            </a:r>
            <a:r>
              <a:rPr lang="en-US" dirty="0"/>
              <a:t>: Exclusive/VIP services for a fee</a:t>
            </a:r>
          </a:p>
          <a:p>
            <a:r>
              <a:rPr lang="en-US" u="sng" dirty="0"/>
              <a:t>Outcome</a:t>
            </a:r>
            <a:r>
              <a:rPr lang="en-US" dirty="0"/>
              <a:t>: New revenue, loyalty</a:t>
            </a:r>
          </a:p>
        </p:txBody>
      </p:sp>
      <p:sp>
        <p:nvSpPr>
          <p:cNvPr id="6" name="Rectangle 5">
            <a:extLst>
              <a:ext uri="{FF2B5EF4-FFF2-40B4-BE49-F238E27FC236}">
                <a16:creationId xmlns:a16="http://schemas.microsoft.com/office/drawing/2014/main" id="{C261BD32-0613-CC4B-BF74-A6A85572C3B3}"/>
              </a:ext>
            </a:extLst>
          </p:cNvPr>
          <p:cNvSpPr/>
          <p:nvPr/>
        </p:nvSpPr>
        <p:spPr>
          <a:xfrm>
            <a:off x="609600" y="1910572"/>
            <a:ext cx="5126182" cy="3970318"/>
          </a:xfrm>
          <a:prstGeom prst="rect">
            <a:avLst/>
          </a:prstGeom>
        </p:spPr>
        <p:txBody>
          <a:bodyPr wrap="square">
            <a:spAutoFit/>
          </a:bodyPr>
          <a:lstStyle/>
          <a:p>
            <a:r>
              <a:rPr lang="en-US" u="sng" dirty="0"/>
              <a:t>Task:</a:t>
            </a:r>
            <a:r>
              <a:rPr lang="en-US" dirty="0"/>
              <a:t> Help consumers remember care appointments</a:t>
            </a:r>
          </a:p>
          <a:p>
            <a:r>
              <a:rPr lang="en-US" u="sng" dirty="0"/>
              <a:t>Examples</a:t>
            </a:r>
            <a:r>
              <a:rPr lang="en-US" dirty="0"/>
              <a:t>: Appointment or refill </a:t>
            </a:r>
            <a:r>
              <a:rPr lang="en-US" b="1" dirty="0"/>
              <a:t>reminders</a:t>
            </a:r>
          </a:p>
          <a:p>
            <a:r>
              <a:rPr lang="en-US" u="sng" dirty="0"/>
              <a:t>Outcome</a:t>
            </a:r>
            <a:r>
              <a:rPr lang="en-US" dirty="0"/>
              <a:t>: More appointments + MyChart usage</a:t>
            </a:r>
          </a:p>
          <a:p>
            <a:endParaRPr lang="en-US" dirty="0"/>
          </a:p>
          <a:p>
            <a:r>
              <a:rPr lang="en-US" u="sng" dirty="0"/>
              <a:t>Task</a:t>
            </a:r>
            <a:r>
              <a:rPr lang="en-US" dirty="0"/>
              <a:t>: Send </a:t>
            </a:r>
            <a:r>
              <a:rPr lang="en-US" b="1" dirty="0"/>
              <a:t>notifications</a:t>
            </a:r>
            <a:r>
              <a:rPr lang="en-US" dirty="0"/>
              <a:t> about my health changes</a:t>
            </a:r>
          </a:p>
          <a:p>
            <a:r>
              <a:rPr lang="en-US" u="sng" dirty="0"/>
              <a:t>Examples</a:t>
            </a:r>
            <a:r>
              <a:rPr lang="en-US" dirty="0"/>
              <a:t>: Chart changes, class availability, new doctors, screenings, local health PSAs</a:t>
            </a:r>
          </a:p>
          <a:p>
            <a:r>
              <a:rPr lang="en-US" u="sng" dirty="0"/>
              <a:t>Outcome</a:t>
            </a:r>
            <a:r>
              <a:rPr lang="en-US" dirty="0"/>
              <a:t>: Ongoing engagement, more appointments</a:t>
            </a:r>
          </a:p>
          <a:p>
            <a:endParaRPr lang="en-US" dirty="0"/>
          </a:p>
          <a:p>
            <a:r>
              <a:rPr lang="en-US" u="sng" dirty="0"/>
              <a:t>Task</a:t>
            </a:r>
            <a:r>
              <a:rPr lang="en-US" dirty="0"/>
              <a:t>: Help consumers understand the financial and lifestyle impact of care </a:t>
            </a:r>
          </a:p>
          <a:p>
            <a:r>
              <a:rPr lang="en-US" u="sng" dirty="0"/>
              <a:t>Examples</a:t>
            </a:r>
            <a:r>
              <a:rPr lang="en-US" dirty="0"/>
              <a:t>: Treatment cost estimator, personalized recovery time estimates</a:t>
            </a:r>
          </a:p>
          <a:p>
            <a:r>
              <a:rPr lang="en-US" u="sng" dirty="0"/>
              <a:t>Outcome</a:t>
            </a:r>
            <a:r>
              <a:rPr lang="en-US" dirty="0"/>
              <a:t>: More appointments + trust </a:t>
            </a:r>
          </a:p>
        </p:txBody>
      </p:sp>
      <p:sp>
        <p:nvSpPr>
          <p:cNvPr id="7" name="Content Placeholder 1">
            <a:extLst>
              <a:ext uri="{FF2B5EF4-FFF2-40B4-BE49-F238E27FC236}">
                <a16:creationId xmlns:a16="http://schemas.microsoft.com/office/drawing/2014/main" id="{4A8BCEBE-F462-9345-BAC3-D2E019346479}"/>
              </a:ext>
            </a:extLst>
          </p:cNvPr>
          <p:cNvSpPr txBox="1">
            <a:spLocks/>
          </p:cNvSpPr>
          <p:nvPr/>
        </p:nvSpPr>
        <p:spPr>
          <a:xfrm>
            <a:off x="6388527" y="1295393"/>
            <a:ext cx="1357745" cy="7385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spc="-150">
                <a:solidFill>
                  <a:schemeClr val="tx1"/>
                </a:solidFill>
                <a:latin typeface="Frutiger 45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spc="0">
                <a:solidFill>
                  <a:schemeClr val="tx1"/>
                </a:solidFill>
                <a:latin typeface="Frutiger 45 Ligh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spc="0">
                <a:solidFill>
                  <a:schemeClr val="tx1"/>
                </a:solidFill>
                <a:latin typeface="Frutiger 45 Ligh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spc="0">
                <a:solidFill>
                  <a:schemeClr val="tx1"/>
                </a:solidFill>
                <a:latin typeface="Frutiger 45 Ligh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spc="0">
                <a:solidFill>
                  <a:schemeClr val="tx1"/>
                </a:solidFill>
                <a:latin typeface="Frutiger 45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dirty="0"/>
              <a:t>Maybe</a:t>
            </a:r>
          </a:p>
          <a:p>
            <a:pPr marL="0" indent="0">
              <a:buFont typeface="Arial" pitchFamily="34" charset="0"/>
              <a:buNone/>
            </a:pPr>
            <a:endParaRPr lang="en-US" dirty="0"/>
          </a:p>
        </p:txBody>
      </p:sp>
      <p:cxnSp>
        <p:nvCxnSpPr>
          <p:cNvPr id="8" name="Straight Connector 7">
            <a:extLst>
              <a:ext uri="{FF2B5EF4-FFF2-40B4-BE49-F238E27FC236}">
                <a16:creationId xmlns:a16="http://schemas.microsoft.com/office/drawing/2014/main" id="{EABB88BA-FAB6-C74F-8D39-78DA897403B8}"/>
              </a:ext>
            </a:extLst>
          </p:cNvPr>
          <p:cNvCxnSpPr/>
          <p:nvPr/>
        </p:nvCxnSpPr>
        <p:spPr>
          <a:xfrm>
            <a:off x="5902036" y="1524000"/>
            <a:ext cx="0" cy="491836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3713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A6D6F1-D06D-C341-919B-C7895CD68CB5}"/>
              </a:ext>
            </a:extLst>
          </p:cNvPr>
          <p:cNvSpPr>
            <a:spLocks noGrp="1"/>
          </p:cNvSpPr>
          <p:nvPr>
            <p:ph type="title"/>
          </p:nvPr>
        </p:nvSpPr>
        <p:spPr/>
        <p:txBody>
          <a:bodyPr/>
          <a:lstStyle/>
          <a:p>
            <a:pPr algn="l"/>
            <a:r>
              <a:rPr lang="en-US" dirty="0"/>
              <a:t>How will we know if personalization works?</a:t>
            </a:r>
          </a:p>
        </p:txBody>
      </p:sp>
      <p:sp>
        <p:nvSpPr>
          <p:cNvPr id="2" name="Rectangle 1">
            <a:extLst>
              <a:ext uri="{FF2B5EF4-FFF2-40B4-BE49-F238E27FC236}">
                <a16:creationId xmlns:a16="http://schemas.microsoft.com/office/drawing/2014/main" id="{4EF051A3-B49D-3A4B-ABFE-13D099BD20D0}"/>
              </a:ext>
            </a:extLst>
          </p:cNvPr>
          <p:cNvSpPr/>
          <p:nvPr/>
        </p:nvSpPr>
        <p:spPr>
          <a:xfrm>
            <a:off x="685800" y="1600200"/>
            <a:ext cx="2514600" cy="426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EE6CD4C-06D5-0E4C-ADD4-1D364BB555DB}"/>
              </a:ext>
            </a:extLst>
          </p:cNvPr>
          <p:cNvSpPr/>
          <p:nvPr/>
        </p:nvSpPr>
        <p:spPr>
          <a:xfrm>
            <a:off x="3311434" y="1608909"/>
            <a:ext cx="2514600" cy="426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03CDA63-2BC9-F047-87F2-681250FA9777}"/>
              </a:ext>
            </a:extLst>
          </p:cNvPr>
          <p:cNvSpPr/>
          <p:nvPr/>
        </p:nvSpPr>
        <p:spPr>
          <a:xfrm>
            <a:off x="5937069" y="1608909"/>
            <a:ext cx="2514600" cy="426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C67C5AC-CE66-664F-9CF9-EE436A7BA3E4}"/>
              </a:ext>
            </a:extLst>
          </p:cNvPr>
          <p:cNvSpPr/>
          <p:nvPr/>
        </p:nvSpPr>
        <p:spPr>
          <a:xfrm>
            <a:off x="8562704" y="1615440"/>
            <a:ext cx="2514600" cy="426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2A2D349-D014-C14D-ADF9-BA6DD4A63BDC}"/>
              </a:ext>
            </a:extLst>
          </p:cNvPr>
          <p:cNvSpPr txBox="1"/>
          <p:nvPr/>
        </p:nvSpPr>
        <p:spPr>
          <a:xfrm>
            <a:off x="1099118" y="1676400"/>
            <a:ext cx="1708416" cy="369332"/>
          </a:xfrm>
          <a:prstGeom prst="rect">
            <a:avLst/>
          </a:prstGeom>
          <a:noFill/>
        </p:spPr>
        <p:txBody>
          <a:bodyPr wrap="none" rtlCol="0">
            <a:spAutoFit/>
          </a:bodyPr>
          <a:lstStyle/>
          <a:p>
            <a:r>
              <a:rPr lang="en-US" b="1" dirty="0">
                <a:solidFill>
                  <a:schemeClr val="bg1"/>
                </a:solidFill>
              </a:rPr>
              <a:t>Reduce Leakage</a:t>
            </a:r>
          </a:p>
        </p:txBody>
      </p:sp>
      <p:sp>
        <p:nvSpPr>
          <p:cNvPr id="10" name="TextBox 9">
            <a:extLst>
              <a:ext uri="{FF2B5EF4-FFF2-40B4-BE49-F238E27FC236}">
                <a16:creationId xmlns:a16="http://schemas.microsoft.com/office/drawing/2014/main" id="{5324CAF6-E51B-2445-9420-B0C99F4972BA}"/>
              </a:ext>
            </a:extLst>
          </p:cNvPr>
          <p:cNvSpPr txBox="1"/>
          <p:nvPr/>
        </p:nvSpPr>
        <p:spPr>
          <a:xfrm>
            <a:off x="3472986" y="1676400"/>
            <a:ext cx="2214132" cy="369332"/>
          </a:xfrm>
          <a:prstGeom prst="rect">
            <a:avLst/>
          </a:prstGeom>
          <a:noFill/>
        </p:spPr>
        <p:txBody>
          <a:bodyPr wrap="none" rtlCol="0">
            <a:spAutoFit/>
          </a:bodyPr>
          <a:lstStyle/>
          <a:p>
            <a:r>
              <a:rPr lang="en-US" b="1" dirty="0">
                <a:solidFill>
                  <a:schemeClr val="bg1"/>
                </a:solidFill>
              </a:rPr>
              <a:t>Increase Engagement</a:t>
            </a:r>
          </a:p>
        </p:txBody>
      </p:sp>
      <p:sp>
        <p:nvSpPr>
          <p:cNvPr id="11" name="TextBox 10">
            <a:extLst>
              <a:ext uri="{FF2B5EF4-FFF2-40B4-BE49-F238E27FC236}">
                <a16:creationId xmlns:a16="http://schemas.microsoft.com/office/drawing/2014/main" id="{E18487C0-13A8-B64E-A704-D5A459E298ED}"/>
              </a:ext>
            </a:extLst>
          </p:cNvPr>
          <p:cNvSpPr txBox="1"/>
          <p:nvPr/>
        </p:nvSpPr>
        <p:spPr>
          <a:xfrm>
            <a:off x="6388583" y="1676400"/>
            <a:ext cx="1518301" cy="369332"/>
          </a:xfrm>
          <a:prstGeom prst="rect">
            <a:avLst/>
          </a:prstGeom>
          <a:noFill/>
        </p:spPr>
        <p:txBody>
          <a:bodyPr wrap="none" rtlCol="0">
            <a:spAutoFit/>
          </a:bodyPr>
          <a:lstStyle/>
          <a:p>
            <a:r>
              <a:rPr lang="en-US" b="1" dirty="0">
                <a:solidFill>
                  <a:schemeClr val="bg1"/>
                </a:solidFill>
              </a:rPr>
              <a:t>Enable Search</a:t>
            </a:r>
          </a:p>
        </p:txBody>
      </p:sp>
      <p:sp>
        <p:nvSpPr>
          <p:cNvPr id="12" name="TextBox 11">
            <a:extLst>
              <a:ext uri="{FF2B5EF4-FFF2-40B4-BE49-F238E27FC236}">
                <a16:creationId xmlns:a16="http://schemas.microsoft.com/office/drawing/2014/main" id="{89BB95D1-4AA1-8A4F-92D1-4F684DB9156D}"/>
              </a:ext>
            </a:extLst>
          </p:cNvPr>
          <p:cNvSpPr txBox="1"/>
          <p:nvPr/>
        </p:nvSpPr>
        <p:spPr>
          <a:xfrm>
            <a:off x="8816159" y="1676400"/>
            <a:ext cx="2104615" cy="369332"/>
          </a:xfrm>
          <a:prstGeom prst="rect">
            <a:avLst/>
          </a:prstGeom>
          <a:noFill/>
        </p:spPr>
        <p:txBody>
          <a:bodyPr wrap="none" rtlCol="0">
            <a:spAutoFit/>
          </a:bodyPr>
          <a:lstStyle/>
          <a:p>
            <a:r>
              <a:rPr lang="en-US" b="1" dirty="0">
                <a:solidFill>
                  <a:schemeClr val="bg1"/>
                </a:solidFill>
              </a:rPr>
              <a:t>Increase Web Usage</a:t>
            </a:r>
          </a:p>
        </p:txBody>
      </p:sp>
      <p:sp>
        <p:nvSpPr>
          <p:cNvPr id="13" name="TextBox 12">
            <a:extLst>
              <a:ext uri="{FF2B5EF4-FFF2-40B4-BE49-F238E27FC236}">
                <a16:creationId xmlns:a16="http://schemas.microsoft.com/office/drawing/2014/main" id="{DC5A80C1-4DA5-5549-BAAE-EAC4F3B89D1B}"/>
              </a:ext>
            </a:extLst>
          </p:cNvPr>
          <p:cNvSpPr txBox="1"/>
          <p:nvPr/>
        </p:nvSpPr>
        <p:spPr>
          <a:xfrm>
            <a:off x="762000" y="2339638"/>
            <a:ext cx="2406061" cy="3108543"/>
          </a:xfrm>
          <a:prstGeom prst="rect">
            <a:avLst/>
          </a:prstGeom>
          <a:noFill/>
        </p:spPr>
        <p:txBody>
          <a:bodyPr wrap="square" rtlCol="0">
            <a:spAutoFit/>
          </a:bodyPr>
          <a:lstStyle/>
          <a:p>
            <a:pPr marL="180975" indent="-180975">
              <a:buFont typeface="Arial" panose="020B0604020202020204" pitchFamily="34" charset="0"/>
              <a:buChar char="•"/>
            </a:pPr>
            <a:r>
              <a:rPr lang="en-US" sz="1400" u="sng" dirty="0">
                <a:solidFill>
                  <a:schemeClr val="bg1"/>
                </a:solidFill>
              </a:rPr>
              <a:t>Doctor transaction funnel</a:t>
            </a:r>
            <a:r>
              <a:rPr lang="en-US" sz="1400" dirty="0">
                <a:solidFill>
                  <a:schemeClr val="bg1"/>
                </a:solidFill>
              </a:rPr>
              <a:t>: Recommended views -&gt; faster online booking rate (# of attributable appts)</a:t>
            </a:r>
          </a:p>
          <a:p>
            <a:pPr marL="180975" indent="-180975">
              <a:buFont typeface="Arial" panose="020B0604020202020204" pitchFamily="34" charset="0"/>
              <a:buChar char="•"/>
            </a:pPr>
            <a:r>
              <a:rPr lang="en-US" sz="1400" u="sng" dirty="0">
                <a:solidFill>
                  <a:schemeClr val="bg1"/>
                </a:solidFill>
              </a:rPr>
              <a:t>Doctor transaction funnel</a:t>
            </a:r>
            <a:r>
              <a:rPr lang="en-US" sz="1400" dirty="0">
                <a:solidFill>
                  <a:schemeClr val="bg1"/>
                </a:solidFill>
              </a:rPr>
              <a:t>: Recommended doctors -&gt; lead gen or referral form completion rate</a:t>
            </a:r>
          </a:p>
          <a:p>
            <a:pPr marL="180975" indent="-180975">
              <a:buFont typeface="Arial" panose="020B0604020202020204" pitchFamily="34" charset="0"/>
              <a:buChar char="•"/>
            </a:pPr>
            <a:r>
              <a:rPr lang="en-US" sz="1400" u="sng" dirty="0">
                <a:solidFill>
                  <a:schemeClr val="bg1"/>
                </a:solidFill>
              </a:rPr>
              <a:t>Transaction flow rate</a:t>
            </a:r>
            <a:r>
              <a:rPr lang="en-US" sz="1400" dirty="0">
                <a:solidFill>
                  <a:schemeClr val="bg1"/>
                </a:solidFill>
              </a:rPr>
              <a:t>: End-action data will be used to surface recommendations earlier in user journeys to educe the number of steps to transact</a:t>
            </a:r>
          </a:p>
        </p:txBody>
      </p:sp>
      <p:sp>
        <p:nvSpPr>
          <p:cNvPr id="14" name="TextBox 13">
            <a:extLst>
              <a:ext uri="{FF2B5EF4-FFF2-40B4-BE49-F238E27FC236}">
                <a16:creationId xmlns:a16="http://schemas.microsoft.com/office/drawing/2014/main" id="{403139F1-B981-AD47-9B8C-77D70D698F43}"/>
              </a:ext>
            </a:extLst>
          </p:cNvPr>
          <p:cNvSpPr txBox="1"/>
          <p:nvPr/>
        </p:nvSpPr>
        <p:spPr>
          <a:xfrm>
            <a:off x="3351405" y="2339638"/>
            <a:ext cx="2439795" cy="3108543"/>
          </a:xfrm>
          <a:prstGeom prst="rect">
            <a:avLst/>
          </a:prstGeom>
          <a:noFill/>
        </p:spPr>
        <p:txBody>
          <a:bodyPr wrap="square" rtlCol="0">
            <a:spAutoFit/>
          </a:bodyPr>
          <a:lstStyle/>
          <a:p>
            <a:pPr marL="180975" indent="-180975">
              <a:buFont typeface="Arial" panose="020B0604020202020204" pitchFamily="34" charset="0"/>
              <a:buChar char="•"/>
            </a:pPr>
            <a:r>
              <a:rPr lang="en-US" sz="1400" u="sng" dirty="0">
                <a:solidFill>
                  <a:schemeClr val="bg1"/>
                </a:solidFill>
              </a:rPr>
              <a:t>Mobile downloads</a:t>
            </a:r>
            <a:r>
              <a:rPr lang="en-US" sz="1400" dirty="0">
                <a:solidFill>
                  <a:schemeClr val="bg1"/>
                </a:solidFill>
              </a:rPr>
              <a:t>: Segment look-alike targeting will drive downloads</a:t>
            </a:r>
          </a:p>
          <a:p>
            <a:pPr marL="180975" indent="-180975">
              <a:buFont typeface="Arial" panose="020B0604020202020204" pitchFamily="34" charset="0"/>
              <a:buChar char="•"/>
            </a:pPr>
            <a:r>
              <a:rPr lang="en-US" sz="1400" u="sng" dirty="0">
                <a:solidFill>
                  <a:schemeClr val="bg1"/>
                </a:solidFill>
              </a:rPr>
              <a:t>Subscribers</a:t>
            </a:r>
            <a:r>
              <a:rPr lang="en-US" sz="1400" dirty="0">
                <a:solidFill>
                  <a:schemeClr val="bg1"/>
                </a:solidFill>
              </a:rPr>
              <a:t>: Recommended content and CTAs in context will attract new subscribers</a:t>
            </a:r>
          </a:p>
          <a:p>
            <a:pPr marL="180975" indent="-180975">
              <a:buFont typeface="Arial" panose="020B0604020202020204" pitchFamily="34" charset="0"/>
              <a:buChar char="•"/>
            </a:pPr>
            <a:r>
              <a:rPr lang="en-US" sz="1400" u="sng" dirty="0">
                <a:solidFill>
                  <a:schemeClr val="bg1"/>
                </a:solidFill>
              </a:rPr>
              <a:t>Registered users</a:t>
            </a:r>
            <a:r>
              <a:rPr lang="en-US" sz="1400" dirty="0">
                <a:solidFill>
                  <a:schemeClr val="bg1"/>
                </a:solidFill>
              </a:rPr>
              <a:t>: Personalized and customizable logged-in state dashboard will entice more consumers to register</a:t>
            </a:r>
          </a:p>
          <a:p>
            <a:pPr marL="180975" indent="-180975">
              <a:buFont typeface="Arial" panose="020B0604020202020204" pitchFamily="34" charset="0"/>
              <a:buChar char="•"/>
            </a:pPr>
            <a:r>
              <a:rPr lang="en-US" sz="1400" u="sng" dirty="0">
                <a:solidFill>
                  <a:schemeClr val="bg1"/>
                </a:solidFill>
              </a:rPr>
              <a:t>Leads</a:t>
            </a:r>
            <a:r>
              <a:rPr lang="en-US" sz="1400" dirty="0">
                <a:solidFill>
                  <a:schemeClr val="bg1"/>
                </a:solidFill>
              </a:rPr>
              <a:t>: Forms and widget merchandising will capture more leads</a:t>
            </a:r>
          </a:p>
        </p:txBody>
      </p:sp>
      <p:sp>
        <p:nvSpPr>
          <p:cNvPr id="15" name="TextBox 14">
            <a:extLst>
              <a:ext uri="{FF2B5EF4-FFF2-40B4-BE49-F238E27FC236}">
                <a16:creationId xmlns:a16="http://schemas.microsoft.com/office/drawing/2014/main" id="{8A4D3104-19DF-9940-B6BA-ABC3A280C394}"/>
              </a:ext>
            </a:extLst>
          </p:cNvPr>
          <p:cNvSpPr txBox="1"/>
          <p:nvPr/>
        </p:nvSpPr>
        <p:spPr>
          <a:xfrm>
            <a:off x="6013268" y="2327970"/>
            <a:ext cx="2444932" cy="3539430"/>
          </a:xfrm>
          <a:prstGeom prst="rect">
            <a:avLst/>
          </a:prstGeom>
          <a:noFill/>
        </p:spPr>
        <p:txBody>
          <a:bodyPr wrap="square" rtlCol="0">
            <a:spAutoFit/>
          </a:bodyPr>
          <a:lstStyle/>
          <a:p>
            <a:pPr marL="180975" indent="-180975">
              <a:buFont typeface="Arial" panose="020B0604020202020204" pitchFamily="34" charset="0"/>
              <a:buChar char="•"/>
            </a:pPr>
            <a:r>
              <a:rPr lang="en-US" sz="1400" u="sng" dirty="0">
                <a:solidFill>
                  <a:schemeClr val="bg1"/>
                </a:solidFill>
              </a:rPr>
              <a:t>Landing page context</a:t>
            </a:r>
            <a:r>
              <a:rPr lang="en-US" sz="1400" dirty="0">
                <a:solidFill>
                  <a:schemeClr val="bg1"/>
                </a:solidFill>
              </a:rPr>
              <a:t>: Segment and individual queries and clicks will lead to more relevant landing experience</a:t>
            </a:r>
          </a:p>
          <a:p>
            <a:pPr marL="180975" indent="-180975">
              <a:buFont typeface="Arial" panose="020B0604020202020204" pitchFamily="34" charset="0"/>
              <a:buChar char="•"/>
            </a:pPr>
            <a:r>
              <a:rPr lang="en-US" sz="1400" u="sng" dirty="0">
                <a:solidFill>
                  <a:schemeClr val="bg1"/>
                </a:solidFill>
              </a:rPr>
              <a:t>Recommendations in onsite search</a:t>
            </a:r>
            <a:r>
              <a:rPr lang="en-US" sz="1400" dirty="0">
                <a:solidFill>
                  <a:schemeClr val="bg1"/>
                </a:solidFill>
              </a:rPr>
              <a:t>: </a:t>
            </a:r>
            <a:r>
              <a:rPr lang="en-US" sz="1400" dirty="0" err="1">
                <a:solidFill>
                  <a:schemeClr val="bg1"/>
                </a:solidFill>
              </a:rPr>
              <a:t>Evergage</a:t>
            </a:r>
            <a:r>
              <a:rPr lang="en-US" sz="1400" dirty="0">
                <a:solidFill>
                  <a:schemeClr val="bg1"/>
                </a:solidFill>
              </a:rPr>
              <a:t> smart search feature will enable personalized and actionable results </a:t>
            </a:r>
          </a:p>
          <a:p>
            <a:pPr marL="180975" indent="-180975">
              <a:buFont typeface="Arial" panose="020B0604020202020204" pitchFamily="34" charset="0"/>
              <a:buChar char="•"/>
            </a:pPr>
            <a:r>
              <a:rPr lang="en-US" sz="1400" u="sng" dirty="0">
                <a:solidFill>
                  <a:schemeClr val="bg1"/>
                </a:solidFill>
              </a:rPr>
              <a:t>Optimized metadata</a:t>
            </a:r>
            <a:r>
              <a:rPr lang="en-US" sz="1400" dirty="0">
                <a:solidFill>
                  <a:schemeClr val="bg1"/>
                </a:solidFill>
              </a:rPr>
              <a:t>: </a:t>
            </a:r>
            <a:r>
              <a:rPr lang="en-US" sz="1400" dirty="0" err="1">
                <a:solidFill>
                  <a:schemeClr val="bg1"/>
                </a:solidFill>
              </a:rPr>
              <a:t>Evergage</a:t>
            </a:r>
            <a:r>
              <a:rPr lang="en-US" sz="1400" dirty="0">
                <a:solidFill>
                  <a:schemeClr val="bg1"/>
                </a:solidFill>
              </a:rPr>
              <a:t> catalog is imperfect and provides signals for meta data optimization (e.g. gender in profiles)</a:t>
            </a:r>
          </a:p>
        </p:txBody>
      </p:sp>
      <p:sp>
        <p:nvSpPr>
          <p:cNvPr id="16" name="TextBox 15">
            <a:extLst>
              <a:ext uri="{FF2B5EF4-FFF2-40B4-BE49-F238E27FC236}">
                <a16:creationId xmlns:a16="http://schemas.microsoft.com/office/drawing/2014/main" id="{572A05E2-B0DE-F74D-AB34-67B866ECDCD8}"/>
              </a:ext>
            </a:extLst>
          </p:cNvPr>
          <p:cNvSpPr txBox="1"/>
          <p:nvPr/>
        </p:nvSpPr>
        <p:spPr>
          <a:xfrm>
            <a:off x="8633913" y="2327970"/>
            <a:ext cx="2444932" cy="3108543"/>
          </a:xfrm>
          <a:prstGeom prst="rect">
            <a:avLst/>
          </a:prstGeom>
          <a:noFill/>
        </p:spPr>
        <p:txBody>
          <a:bodyPr wrap="square" rtlCol="0">
            <a:spAutoFit/>
          </a:bodyPr>
          <a:lstStyle/>
          <a:p>
            <a:pPr marL="180975" indent="-180975">
              <a:buFont typeface="Arial" panose="020B0604020202020204" pitchFamily="34" charset="0"/>
              <a:buChar char="•"/>
            </a:pPr>
            <a:r>
              <a:rPr lang="en-US" sz="1400" u="sng" dirty="0">
                <a:solidFill>
                  <a:schemeClr val="bg1"/>
                </a:solidFill>
              </a:rPr>
              <a:t>Return visitors</a:t>
            </a:r>
            <a:r>
              <a:rPr lang="en-US" sz="1400" dirty="0">
                <a:solidFill>
                  <a:schemeClr val="bg1"/>
                </a:solidFill>
              </a:rPr>
              <a:t>: Personalized recommendations will make visits more efficient, driving more return visits</a:t>
            </a:r>
          </a:p>
          <a:p>
            <a:pPr marL="180975" indent="-180975">
              <a:buFont typeface="Arial" panose="020B0604020202020204" pitchFamily="34" charset="0"/>
              <a:buChar char="•"/>
            </a:pPr>
            <a:r>
              <a:rPr lang="en-US" sz="1400" u="sng" dirty="0">
                <a:solidFill>
                  <a:schemeClr val="bg1"/>
                </a:solidFill>
              </a:rPr>
              <a:t>Guided journeys</a:t>
            </a:r>
            <a:r>
              <a:rPr lang="en-US" sz="1400" dirty="0">
                <a:solidFill>
                  <a:schemeClr val="bg1"/>
                </a:solidFill>
              </a:rPr>
              <a:t>: Behavioral insights will inform optimized pathways to transactions -&gt; insights will become recommendations</a:t>
            </a:r>
          </a:p>
          <a:p>
            <a:pPr marL="180975" indent="-180975">
              <a:buFont typeface="Arial" panose="020B0604020202020204" pitchFamily="34" charset="0"/>
              <a:buChar char="•"/>
            </a:pPr>
            <a:r>
              <a:rPr lang="en-US" sz="1400" u="sng" dirty="0">
                <a:solidFill>
                  <a:schemeClr val="bg1"/>
                </a:solidFill>
              </a:rPr>
              <a:t>Logged-in state</a:t>
            </a:r>
            <a:r>
              <a:rPr lang="en-US" sz="1400" dirty="0">
                <a:solidFill>
                  <a:schemeClr val="bg1"/>
                </a:solidFill>
              </a:rPr>
              <a:t>: A high-value, customized logged—in state will naturally entice registered users to return and engage</a:t>
            </a:r>
          </a:p>
        </p:txBody>
      </p:sp>
      <p:sp>
        <p:nvSpPr>
          <p:cNvPr id="17" name="TextBox 16">
            <a:extLst>
              <a:ext uri="{FF2B5EF4-FFF2-40B4-BE49-F238E27FC236}">
                <a16:creationId xmlns:a16="http://schemas.microsoft.com/office/drawing/2014/main" id="{2B3AAFA3-E1D7-9448-ADED-309912F2F311}"/>
              </a:ext>
            </a:extLst>
          </p:cNvPr>
          <p:cNvSpPr txBox="1"/>
          <p:nvPr/>
        </p:nvSpPr>
        <p:spPr>
          <a:xfrm>
            <a:off x="616131" y="6073909"/>
            <a:ext cx="8718605" cy="369332"/>
          </a:xfrm>
          <a:prstGeom prst="rect">
            <a:avLst/>
          </a:prstGeom>
          <a:noFill/>
        </p:spPr>
        <p:txBody>
          <a:bodyPr wrap="none" rtlCol="0">
            <a:spAutoFit/>
          </a:bodyPr>
          <a:lstStyle/>
          <a:p>
            <a:r>
              <a:rPr lang="en-US" dirty="0"/>
              <a:t>Each of these metrics ladder up to the ISFP goals across registrations, activations and usage</a:t>
            </a:r>
          </a:p>
        </p:txBody>
      </p:sp>
    </p:spTree>
    <p:extLst>
      <p:ext uri="{BB962C8B-B14F-4D97-AF65-F5344CB8AC3E}">
        <p14:creationId xmlns:p14="http://schemas.microsoft.com/office/powerpoint/2010/main" val="40920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A6D6F1-D06D-C341-919B-C7895CD68CB5}"/>
              </a:ext>
            </a:extLst>
          </p:cNvPr>
          <p:cNvSpPr>
            <a:spLocks noGrp="1"/>
          </p:cNvSpPr>
          <p:nvPr>
            <p:ph type="title"/>
          </p:nvPr>
        </p:nvSpPr>
        <p:spPr/>
        <p:txBody>
          <a:bodyPr/>
          <a:lstStyle/>
          <a:p>
            <a:pPr algn="l"/>
            <a:r>
              <a:rPr lang="en-US" dirty="0"/>
              <a:t>What are our personalization themes?</a:t>
            </a:r>
          </a:p>
        </p:txBody>
      </p:sp>
      <p:sp>
        <p:nvSpPr>
          <p:cNvPr id="4" name="Rectangle 3">
            <a:extLst>
              <a:ext uri="{FF2B5EF4-FFF2-40B4-BE49-F238E27FC236}">
                <a16:creationId xmlns:a16="http://schemas.microsoft.com/office/drawing/2014/main" id="{1BC48B92-A8A6-BA4D-87DD-03153190EAFF}"/>
              </a:ext>
            </a:extLst>
          </p:cNvPr>
          <p:cNvSpPr/>
          <p:nvPr/>
        </p:nvSpPr>
        <p:spPr>
          <a:xfrm>
            <a:off x="648790" y="1362281"/>
            <a:ext cx="11234056" cy="1600438"/>
          </a:xfrm>
          <a:prstGeom prst="rect">
            <a:avLst/>
          </a:prstGeom>
        </p:spPr>
        <p:txBody>
          <a:bodyPr wrap="square">
            <a:spAutoFit/>
          </a:bodyPr>
          <a:lstStyle/>
          <a:p>
            <a:r>
              <a:rPr lang="en-US" b="1" dirty="0">
                <a:solidFill>
                  <a:srgbClr val="0070C0"/>
                </a:solidFill>
                <a:latin typeface="Calibri" panose="020F0502020204030204" pitchFamily="34" charset="0"/>
                <a:cs typeface="Times New Roman" panose="02020603050405020304" pitchFamily="18" charset="0"/>
              </a:rPr>
              <a:t>Phase I: Utility Concierge </a:t>
            </a:r>
          </a:p>
          <a:p>
            <a:endParaRPr lang="en-US" sz="1600" i="1" dirty="0"/>
          </a:p>
          <a:p>
            <a:endParaRPr lang="en-US" sz="1600" i="1" dirty="0"/>
          </a:p>
          <a:p>
            <a:endParaRPr lang="en-US" sz="1600" i="1" dirty="0"/>
          </a:p>
          <a:p>
            <a:r>
              <a:rPr lang="en-US" sz="1600" i="1" dirty="0"/>
              <a:t>Business focus: provide utility in order to build trust</a:t>
            </a:r>
            <a:endParaRPr lang="en-US" sz="1600" dirty="0"/>
          </a:p>
          <a:p>
            <a:r>
              <a:rPr lang="en-US" sz="1600" i="1" dirty="0"/>
              <a:t>Time line: 6 months</a:t>
            </a:r>
            <a:endParaRPr lang="en-US" sz="1600" dirty="0"/>
          </a:p>
        </p:txBody>
      </p:sp>
      <p:sp>
        <p:nvSpPr>
          <p:cNvPr id="5" name="Rectangle 4">
            <a:extLst>
              <a:ext uri="{FF2B5EF4-FFF2-40B4-BE49-F238E27FC236}">
                <a16:creationId xmlns:a16="http://schemas.microsoft.com/office/drawing/2014/main" id="{33B8DAFC-8C0B-FC4F-8100-014C31202D5E}"/>
              </a:ext>
            </a:extLst>
          </p:cNvPr>
          <p:cNvSpPr/>
          <p:nvPr/>
        </p:nvSpPr>
        <p:spPr>
          <a:xfrm>
            <a:off x="648790" y="3055052"/>
            <a:ext cx="11234056" cy="1631216"/>
          </a:xfrm>
          <a:prstGeom prst="rect">
            <a:avLst/>
          </a:prstGeom>
        </p:spPr>
        <p:txBody>
          <a:bodyPr wrap="square">
            <a:spAutoFit/>
          </a:bodyPr>
          <a:lstStyle/>
          <a:p>
            <a:pPr marR="0" lvl="0">
              <a:spcBef>
                <a:spcPts val="0"/>
              </a:spcBef>
              <a:spcAft>
                <a:spcPts val="0"/>
              </a:spcAft>
            </a:pPr>
            <a:r>
              <a:rPr lang="en-US" sz="2000" b="1" dirty="0">
                <a:solidFill>
                  <a:srgbClr val="0070C0"/>
                </a:solidFill>
                <a:latin typeface="Calibri" panose="020F0502020204030204" pitchFamily="34" charset="0"/>
                <a:cs typeface="Times New Roman" panose="02020603050405020304" pitchFamily="18" charset="0"/>
              </a:rPr>
              <a:t>Phase II: Inspire through control</a:t>
            </a:r>
          </a:p>
          <a:p>
            <a:endParaRPr lang="en-US" sz="1600" i="1" dirty="0"/>
          </a:p>
          <a:p>
            <a:endParaRPr lang="en-US" sz="1600" i="1" dirty="0"/>
          </a:p>
          <a:p>
            <a:endParaRPr lang="en-US" sz="1600" i="1" dirty="0"/>
          </a:p>
          <a:p>
            <a:r>
              <a:rPr lang="en-US" sz="1600" i="1" dirty="0"/>
              <a:t>Business focus: entice membership through value and control</a:t>
            </a:r>
            <a:endParaRPr lang="en-US" sz="1600" dirty="0"/>
          </a:p>
          <a:p>
            <a:r>
              <a:rPr lang="en-US" sz="1600" i="1" dirty="0"/>
              <a:t>Time line: 9 months</a:t>
            </a:r>
            <a:endParaRPr lang="en-US" sz="1600" dirty="0"/>
          </a:p>
        </p:txBody>
      </p:sp>
      <p:sp>
        <p:nvSpPr>
          <p:cNvPr id="6" name="Rectangle 5">
            <a:extLst>
              <a:ext uri="{FF2B5EF4-FFF2-40B4-BE49-F238E27FC236}">
                <a16:creationId xmlns:a16="http://schemas.microsoft.com/office/drawing/2014/main" id="{36F6620F-5068-CC4C-80A6-DAB4BBFF7FD9}"/>
              </a:ext>
            </a:extLst>
          </p:cNvPr>
          <p:cNvSpPr/>
          <p:nvPr/>
        </p:nvSpPr>
        <p:spPr>
          <a:xfrm>
            <a:off x="661853" y="4724400"/>
            <a:ext cx="11234056" cy="1938992"/>
          </a:xfrm>
          <a:prstGeom prst="rect">
            <a:avLst/>
          </a:prstGeom>
        </p:spPr>
        <p:txBody>
          <a:bodyPr wrap="square">
            <a:spAutoFit/>
          </a:bodyPr>
          <a:lstStyle/>
          <a:p>
            <a:pPr marR="0" lvl="0">
              <a:spcBef>
                <a:spcPts val="0"/>
              </a:spcBef>
              <a:spcAft>
                <a:spcPts val="0"/>
              </a:spcAft>
            </a:pPr>
            <a:r>
              <a:rPr lang="en-US" sz="20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Phase I: Trust through value</a:t>
            </a:r>
          </a:p>
          <a:p>
            <a:pPr marR="0" lvl="0">
              <a:spcBef>
                <a:spcPts val="0"/>
              </a:spcBef>
              <a:spcAft>
                <a:spcPts val="0"/>
              </a:spcAft>
            </a:pPr>
            <a:endParaRPr lang="en-US" sz="20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endParaRPr lang="en-US" sz="1600" dirty="0"/>
          </a:p>
          <a:p>
            <a:endParaRPr lang="en-US" sz="1600" dirty="0"/>
          </a:p>
          <a:p>
            <a:r>
              <a:rPr lang="en-US" sz="1600" i="1" dirty="0"/>
              <a:t>Business focus: one hub for all your health needs</a:t>
            </a:r>
            <a:endParaRPr lang="en-US" sz="1600" dirty="0"/>
          </a:p>
          <a:p>
            <a:r>
              <a:rPr lang="en-US" sz="1600" i="1" dirty="0"/>
              <a:t>Time line: 12+ months</a:t>
            </a:r>
            <a:endParaRPr lang="en-US" sz="1600" dirty="0"/>
          </a:p>
        </p:txBody>
      </p:sp>
      <p:cxnSp>
        <p:nvCxnSpPr>
          <p:cNvPr id="9" name="Straight Connector 8">
            <a:extLst>
              <a:ext uri="{FF2B5EF4-FFF2-40B4-BE49-F238E27FC236}">
                <a16:creationId xmlns:a16="http://schemas.microsoft.com/office/drawing/2014/main" id="{82B9138E-72C1-4246-ABBE-D53F9F9478A7}"/>
              </a:ext>
            </a:extLst>
          </p:cNvPr>
          <p:cNvCxnSpPr/>
          <p:nvPr/>
        </p:nvCxnSpPr>
        <p:spPr>
          <a:xfrm>
            <a:off x="762000" y="2971800"/>
            <a:ext cx="10460182"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1BF21C01-0A11-1744-9A02-5B054F8CAE88}"/>
              </a:ext>
            </a:extLst>
          </p:cNvPr>
          <p:cNvCxnSpPr/>
          <p:nvPr/>
        </p:nvCxnSpPr>
        <p:spPr>
          <a:xfrm>
            <a:off x="762000" y="4686268"/>
            <a:ext cx="10460182" cy="0"/>
          </a:xfrm>
          <a:prstGeom prst="line">
            <a:avLst/>
          </a:prstGeom>
        </p:spPr>
        <p:style>
          <a:lnRef idx="1">
            <a:schemeClr val="dk1"/>
          </a:lnRef>
          <a:fillRef idx="0">
            <a:schemeClr val="dk1"/>
          </a:fillRef>
          <a:effectRef idx="0">
            <a:schemeClr val="dk1"/>
          </a:effectRef>
          <a:fontRef idx="minor">
            <a:schemeClr val="tx1"/>
          </a:fontRef>
        </p:style>
      </p:cxnSp>
      <p:sp>
        <p:nvSpPr>
          <p:cNvPr id="11" name="Rectangle 10">
            <a:extLst>
              <a:ext uri="{FF2B5EF4-FFF2-40B4-BE49-F238E27FC236}">
                <a16:creationId xmlns:a16="http://schemas.microsoft.com/office/drawing/2014/main" id="{267450D2-9BC8-A548-811B-835D90A450B6}"/>
              </a:ext>
            </a:extLst>
          </p:cNvPr>
          <p:cNvSpPr/>
          <p:nvPr/>
        </p:nvSpPr>
        <p:spPr>
          <a:xfrm>
            <a:off x="677091" y="1750171"/>
            <a:ext cx="11362509" cy="584775"/>
          </a:xfrm>
          <a:prstGeom prst="rect">
            <a:avLst/>
          </a:prstGeom>
          <a:solidFill>
            <a:schemeClr val="accent2">
              <a:lumMod val="40000"/>
              <a:lumOff val="60000"/>
            </a:schemeClr>
          </a:solidFill>
        </p:spPr>
        <p:txBody>
          <a:bodyPr wrap="square">
            <a:spAutoFit/>
          </a:bodyPr>
          <a:lstStyle/>
          <a:p>
            <a:r>
              <a:rPr lang="en-US" sz="1600" i="1" dirty="0"/>
              <a:t>Why hypothesis: </a:t>
            </a:r>
            <a:r>
              <a:rPr lang="en-US" sz="1600" dirty="0"/>
              <a:t>Personalized interactions across every touch point using everything known about specific users will turn anonymous users into known users, drive leads and return visits, drive higher volumes of digital transactions, and build trust with consumers.</a:t>
            </a:r>
          </a:p>
        </p:txBody>
      </p:sp>
      <p:sp>
        <p:nvSpPr>
          <p:cNvPr id="12" name="Rectangle 11">
            <a:extLst>
              <a:ext uri="{FF2B5EF4-FFF2-40B4-BE49-F238E27FC236}">
                <a16:creationId xmlns:a16="http://schemas.microsoft.com/office/drawing/2014/main" id="{D670BE04-26A1-834F-BEB2-C0395C62B479}"/>
              </a:ext>
            </a:extLst>
          </p:cNvPr>
          <p:cNvSpPr/>
          <p:nvPr/>
        </p:nvSpPr>
        <p:spPr>
          <a:xfrm>
            <a:off x="731520" y="3453825"/>
            <a:ext cx="11362509" cy="584775"/>
          </a:xfrm>
          <a:prstGeom prst="rect">
            <a:avLst/>
          </a:prstGeom>
          <a:solidFill>
            <a:schemeClr val="accent2">
              <a:lumMod val="40000"/>
              <a:lumOff val="60000"/>
            </a:schemeClr>
          </a:solidFill>
        </p:spPr>
        <p:txBody>
          <a:bodyPr wrap="square">
            <a:spAutoFit/>
          </a:bodyPr>
          <a:lstStyle/>
          <a:p>
            <a:r>
              <a:rPr lang="en-US" sz="1600" i="1" dirty="0"/>
              <a:t>Why hypothesis: </a:t>
            </a:r>
            <a:r>
              <a:rPr lang="en-US" sz="1600" dirty="0"/>
              <a:t>A logged-in state that gives users control to customize their space, set preferences, integrate outside health streams, and curate content will build trust in [Brand], leading to higher-value business transactions.</a:t>
            </a:r>
          </a:p>
        </p:txBody>
      </p:sp>
      <p:sp>
        <p:nvSpPr>
          <p:cNvPr id="13" name="Rectangle 12">
            <a:extLst>
              <a:ext uri="{FF2B5EF4-FFF2-40B4-BE49-F238E27FC236}">
                <a16:creationId xmlns:a16="http://schemas.microsoft.com/office/drawing/2014/main" id="{40DB0054-2530-1E4C-9CFB-99A042FF043A}"/>
              </a:ext>
            </a:extLst>
          </p:cNvPr>
          <p:cNvSpPr/>
          <p:nvPr/>
        </p:nvSpPr>
        <p:spPr>
          <a:xfrm>
            <a:off x="731520" y="5122773"/>
            <a:ext cx="11362509" cy="830997"/>
          </a:xfrm>
          <a:prstGeom prst="rect">
            <a:avLst/>
          </a:prstGeom>
          <a:solidFill>
            <a:schemeClr val="accent2">
              <a:lumMod val="40000"/>
              <a:lumOff val="60000"/>
            </a:schemeClr>
          </a:solidFill>
        </p:spPr>
        <p:txBody>
          <a:bodyPr wrap="square">
            <a:spAutoFit/>
          </a:bodyPr>
          <a:lstStyle/>
          <a:p>
            <a:r>
              <a:rPr lang="en-US" sz="1600" i="1" dirty="0"/>
              <a:t>Why hypothesis: </a:t>
            </a:r>
            <a:r>
              <a:rPr lang="en-US" sz="1600" dirty="0"/>
              <a:t>An enhanced logged-in state that provides relevant offers and new tools for members allows for monetization of web properties while providing additional value to members, leading to new revenue and solidifying the belief in [Brand] as a trusted partner for health and wellness</a:t>
            </a:r>
          </a:p>
        </p:txBody>
      </p:sp>
    </p:spTree>
    <p:extLst>
      <p:ext uri="{BB962C8B-B14F-4D97-AF65-F5344CB8AC3E}">
        <p14:creationId xmlns:p14="http://schemas.microsoft.com/office/powerpoint/2010/main" val="3141582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B095F0-5480-694D-8775-04204D9594BC}"/>
              </a:ext>
            </a:extLst>
          </p:cNvPr>
          <p:cNvSpPr>
            <a:spLocks noGrp="1"/>
          </p:cNvSpPr>
          <p:nvPr>
            <p:ph type="title"/>
          </p:nvPr>
        </p:nvSpPr>
        <p:spPr/>
        <p:txBody>
          <a:bodyPr/>
          <a:lstStyle/>
          <a:p>
            <a:pPr algn="l"/>
            <a:r>
              <a:rPr lang="en-US" dirty="0"/>
              <a:t>What does the evolution look like? </a:t>
            </a:r>
          </a:p>
        </p:txBody>
      </p:sp>
      <p:graphicFrame>
        <p:nvGraphicFramePr>
          <p:cNvPr id="4" name="Diagram 3">
            <a:extLst>
              <a:ext uri="{FF2B5EF4-FFF2-40B4-BE49-F238E27FC236}">
                <a16:creationId xmlns:a16="http://schemas.microsoft.com/office/drawing/2014/main" id="{A6C6E10E-9D73-9048-B83D-23837AC2AE22}"/>
              </a:ext>
            </a:extLst>
          </p:cNvPr>
          <p:cNvGraphicFramePr/>
          <p:nvPr/>
        </p:nvGraphicFramePr>
        <p:xfrm>
          <a:off x="375206" y="1772133"/>
          <a:ext cx="1153885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4A454F62-DA47-9B4C-AF2E-A26FC7227EE9}"/>
              </a:ext>
            </a:extLst>
          </p:cNvPr>
          <p:cNvGrpSpPr/>
          <p:nvPr/>
        </p:nvGrpSpPr>
        <p:grpSpPr>
          <a:xfrm>
            <a:off x="375208" y="1600523"/>
            <a:ext cx="11472412" cy="4527659"/>
            <a:chOff x="375208" y="1719273"/>
            <a:chExt cx="11472412" cy="4527659"/>
          </a:xfrm>
        </p:grpSpPr>
        <p:sp>
          <p:nvSpPr>
            <p:cNvPr id="6" name="Rectangle 5">
              <a:extLst>
                <a:ext uri="{FF2B5EF4-FFF2-40B4-BE49-F238E27FC236}">
                  <a16:creationId xmlns:a16="http://schemas.microsoft.com/office/drawing/2014/main" id="{254CC763-59AF-9443-B6EC-C7120F33DF71}"/>
                </a:ext>
              </a:extLst>
            </p:cNvPr>
            <p:cNvSpPr/>
            <p:nvPr/>
          </p:nvSpPr>
          <p:spPr>
            <a:xfrm>
              <a:off x="636234" y="6049620"/>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1 to all</a:t>
              </a:r>
            </a:p>
          </p:txBody>
        </p:sp>
        <p:sp>
          <p:nvSpPr>
            <p:cNvPr id="7" name="Rectangle 6">
              <a:extLst>
                <a:ext uri="{FF2B5EF4-FFF2-40B4-BE49-F238E27FC236}">
                  <a16:creationId xmlns:a16="http://schemas.microsoft.com/office/drawing/2014/main" id="{0BCAA5BE-A2D1-204A-8D77-8A101EA00296}"/>
                </a:ext>
              </a:extLst>
            </p:cNvPr>
            <p:cNvSpPr/>
            <p:nvPr/>
          </p:nvSpPr>
          <p:spPr>
            <a:xfrm>
              <a:off x="2302220" y="6049621"/>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1 to many</a:t>
              </a:r>
            </a:p>
          </p:txBody>
        </p:sp>
        <p:sp>
          <p:nvSpPr>
            <p:cNvPr id="8" name="Rectangle 7">
              <a:extLst>
                <a:ext uri="{FF2B5EF4-FFF2-40B4-BE49-F238E27FC236}">
                  <a16:creationId xmlns:a16="http://schemas.microsoft.com/office/drawing/2014/main" id="{3C0858C2-28E0-C24B-BDAA-DD55A9AA0398}"/>
                </a:ext>
              </a:extLst>
            </p:cNvPr>
            <p:cNvSpPr/>
            <p:nvPr/>
          </p:nvSpPr>
          <p:spPr>
            <a:xfrm>
              <a:off x="5029200" y="6040294"/>
              <a:ext cx="6781799" cy="201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1 to 1</a:t>
              </a:r>
            </a:p>
          </p:txBody>
        </p:sp>
        <p:sp>
          <p:nvSpPr>
            <p:cNvPr id="9" name="Rectangle 8">
              <a:extLst>
                <a:ext uri="{FF2B5EF4-FFF2-40B4-BE49-F238E27FC236}">
                  <a16:creationId xmlns:a16="http://schemas.microsoft.com/office/drawing/2014/main" id="{B4890663-AA0A-3C44-9D49-83D44663207E}"/>
                </a:ext>
              </a:extLst>
            </p:cNvPr>
            <p:cNvSpPr/>
            <p:nvPr/>
          </p:nvSpPr>
          <p:spPr>
            <a:xfrm>
              <a:off x="8928293" y="4343886"/>
              <a:ext cx="2908771" cy="2160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Monetized web state</a:t>
              </a:r>
            </a:p>
          </p:txBody>
        </p:sp>
        <p:sp>
          <p:nvSpPr>
            <p:cNvPr id="10" name="Left Brace 9">
              <a:extLst>
                <a:ext uri="{FF2B5EF4-FFF2-40B4-BE49-F238E27FC236}">
                  <a16:creationId xmlns:a16="http://schemas.microsoft.com/office/drawing/2014/main" id="{04BC4ECE-57C3-614A-851C-48BC3F93C590}"/>
                </a:ext>
              </a:extLst>
            </p:cNvPr>
            <p:cNvSpPr/>
            <p:nvPr/>
          </p:nvSpPr>
          <p:spPr>
            <a:xfrm rot="16200000">
              <a:off x="2443467" y="1281103"/>
              <a:ext cx="440290" cy="457680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336033B0-AF57-D745-B6AD-6AD276044091}"/>
                </a:ext>
              </a:extLst>
            </p:cNvPr>
            <p:cNvSpPr txBox="1"/>
            <p:nvPr/>
          </p:nvSpPr>
          <p:spPr>
            <a:xfrm>
              <a:off x="636234" y="2989555"/>
              <a:ext cx="3900140" cy="338554"/>
            </a:xfrm>
            <a:prstGeom prst="rect">
              <a:avLst/>
            </a:prstGeom>
            <a:noFill/>
          </p:spPr>
          <p:txBody>
            <a:bodyPr wrap="square" rtlCol="0">
              <a:spAutoFit/>
            </a:bodyPr>
            <a:lstStyle/>
            <a:p>
              <a:pPr algn="ctr"/>
              <a:r>
                <a:rPr lang="en-US" sz="1600" dirty="0"/>
                <a:t>1. Utility concierge</a:t>
              </a:r>
            </a:p>
          </p:txBody>
        </p:sp>
        <p:grpSp>
          <p:nvGrpSpPr>
            <p:cNvPr id="12" name="Group 11">
              <a:extLst>
                <a:ext uri="{FF2B5EF4-FFF2-40B4-BE49-F238E27FC236}">
                  <a16:creationId xmlns:a16="http://schemas.microsoft.com/office/drawing/2014/main" id="{1B98F191-FDC5-E641-A9B5-A2C6A07FCA86}"/>
                </a:ext>
              </a:extLst>
            </p:cNvPr>
            <p:cNvGrpSpPr/>
            <p:nvPr/>
          </p:nvGrpSpPr>
          <p:grpSpPr>
            <a:xfrm>
              <a:off x="5320141" y="2362678"/>
              <a:ext cx="3061858" cy="811014"/>
              <a:chOff x="3971446" y="1994551"/>
              <a:chExt cx="4576807" cy="811014"/>
            </a:xfrm>
          </p:grpSpPr>
          <p:sp>
            <p:nvSpPr>
              <p:cNvPr id="16" name="Left Brace 15">
                <a:extLst>
                  <a:ext uri="{FF2B5EF4-FFF2-40B4-BE49-F238E27FC236}">
                    <a16:creationId xmlns:a16="http://schemas.microsoft.com/office/drawing/2014/main" id="{A8BD8886-3FB6-9E49-95E7-BD38C6C0FB93}"/>
                  </a:ext>
                </a:extLst>
              </p:cNvPr>
              <p:cNvSpPr/>
              <p:nvPr/>
            </p:nvSpPr>
            <p:spPr>
              <a:xfrm rot="16200000">
                <a:off x="6039705" y="297016"/>
                <a:ext cx="440290" cy="457680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779805F6-78F8-8842-ACA0-4FC78C57A542}"/>
                  </a:ext>
                </a:extLst>
              </p:cNvPr>
              <p:cNvSpPr txBox="1"/>
              <p:nvPr/>
            </p:nvSpPr>
            <p:spPr>
              <a:xfrm>
                <a:off x="4043040" y="1994551"/>
                <a:ext cx="4374565" cy="338554"/>
              </a:xfrm>
              <a:prstGeom prst="rect">
                <a:avLst/>
              </a:prstGeom>
              <a:noFill/>
            </p:spPr>
            <p:txBody>
              <a:bodyPr wrap="square" rtlCol="0">
                <a:spAutoFit/>
              </a:bodyPr>
              <a:lstStyle/>
              <a:p>
                <a:pPr algn="ctr"/>
                <a:r>
                  <a:rPr lang="en-US" sz="1600" dirty="0"/>
                  <a:t>2. Inspire through control</a:t>
                </a:r>
              </a:p>
            </p:txBody>
          </p:sp>
        </p:grpSp>
        <p:grpSp>
          <p:nvGrpSpPr>
            <p:cNvPr id="13" name="Group 12">
              <a:extLst>
                <a:ext uri="{FF2B5EF4-FFF2-40B4-BE49-F238E27FC236}">
                  <a16:creationId xmlns:a16="http://schemas.microsoft.com/office/drawing/2014/main" id="{8574E981-CD8F-4040-B511-F6C12ACC3235}"/>
                </a:ext>
              </a:extLst>
            </p:cNvPr>
            <p:cNvGrpSpPr/>
            <p:nvPr/>
          </p:nvGrpSpPr>
          <p:grpSpPr>
            <a:xfrm>
              <a:off x="8752114" y="1719273"/>
              <a:ext cx="3095506" cy="786813"/>
              <a:chOff x="3971450" y="2172515"/>
              <a:chExt cx="4576807" cy="786813"/>
            </a:xfrm>
          </p:grpSpPr>
          <p:sp>
            <p:nvSpPr>
              <p:cNvPr id="14" name="Left Brace 13">
                <a:extLst>
                  <a:ext uri="{FF2B5EF4-FFF2-40B4-BE49-F238E27FC236}">
                    <a16:creationId xmlns:a16="http://schemas.microsoft.com/office/drawing/2014/main" id="{6AE03E84-F670-5D4D-94ED-1BDEE98854CE}"/>
                  </a:ext>
                </a:extLst>
              </p:cNvPr>
              <p:cNvSpPr/>
              <p:nvPr/>
            </p:nvSpPr>
            <p:spPr>
              <a:xfrm rot="16200000">
                <a:off x="6039709" y="450779"/>
                <a:ext cx="440290" cy="457680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BB29B371-82B0-4C42-814C-BB0AD2482855}"/>
                  </a:ext>
                </a:extLst>
              </p:cNvPr>
              <p:cNvSpPr txBox="1"/>
              <p:nvPr/>
            </p:nvSpPr>
            <p:spPr>
              <a:xfrm>
                <a:off x="3990764" y="2172515"/>
                <a:ext cx="4374564" cy="338554"/>
              </a:xfrm>
              <a:prstGeom prst="rect">
                <a:avLst/>
              </a:prstGeom>
              <a:noFill/>
            </p:spPr>
            <p:txBody>
              <a:bodyPr wrap="square" rtlCol="0">
                <a:spAutoFit/>
              </a:bodyPr>
              <a:lstStyle/>
              <a:p>
                <a:pPr algn="ctr"/>
                <a:r>
                  <a:rPr lang="en-US" sz="1600" dirty="0"/>
                  <a:t>3. Trust through value</a:t>
                </a:r>
              </a:p>
            </p:txBody>
          </p:sp>
        </p:grpSp>
      </p:grpSp>
      <p:sp>
        <p:nvSpPr>
          <p:cNvPr id="18" name="Rectangle 17">
            <a:extLst>
              <a:ext uri="{FF2B5EF4-FFF2-40B4-BE49-F238E27FC236}">
                <a16:creationId xmlns:a16="http://schemas.microsoft.com/office/drawing/2014/main" id="{AD85857F-A625-6241-A2AD-65D880DC8DBB}"/>
              </a:ext>
            </a:extLst>
          </p:cNvPr>
          <p:cNvSpPr/>
          <p:nvPr/>
        </p:nvSpPr>
        <p:spPr>
          <a:xfrm>
            <a:off x="3625933" y="5926206"/>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1 to few</a:t>
            </a:r>
          </a:p>
        </p:txBody>
      </p:sp>
      <p:sp>
        <p:nvSpPr>
          <p:cNvPr id="19" name="TextBox 18">
            <a:extLst>
              <a:ext uri="{FF2B5EF4-FFF2-40B4-BE49-F238E27FC236}">
                <a16:creationId xmlns:a16="http://schemas.microsoft.com/office/drawing/2014/main" id="{CDECD61A-D0C4-C34A-8CAE-85C88F763EE9}"/>
              </a:ext>
            </a:extLst>
          </p:cNvPr>
          <p:cNvSpPr txBox="1"/>
          <p:nvPr/>
        </p:nvSpPr>
        <p:spPr>
          <a:xfrm>
            <a:off x="1734701" y="3173757"/>
            <a:ext cx="1895071" cy="276999"/>
          </a:xfrm>
          <a:prstGeom prst="rect">
            <a:avLst/>
          </a:prstGeom>
          <a:noFill/>
        </p:spPr>
        <p:txBody>
          <a:bodyPr wrap="none" rtlCol="0">
            <a:spAutoFit/>
          </a:bodyPr>
          <a:lstStyle/>
          <a:p>
            <a:r>
              <a:rPr lang="en-US" sz="1200" dirty="0"/>
              <a:t>Timing: Q4 2018– Q1 2019 </a:t>
            </a:r>
          </a:p>
        </p:txBody>
      </p:sp>
      <p:sp>
        <p:nvSpPr>
          <p:cNvPr id="20" name="TextBox 19">
            <a:extLst>
              <a:ext uri="{FF2B5EF4-FFF2-40B4-BE49-F238E27FC236}">
                <a16:creationId xmlns:a16="http://schemas.microsoft.com/office/drawing/2014/main" id="{2E4FE029-F59E-954C-AAFD-F5099458B89D}"/>
              </a:ext>
            </a:extLst>
          </p:cNvPr>
          <p:cNvSpPr txBox="1"/>
          <p:nvPr/>
        </p:nvSpPr>
        <p:spPr>
          <a:xfrm>
            <a:off x="5903534" y="2582482"/>
            <a:ext cx="1895071" cy="276999"/>
          </a:xfrm>
          <a:prstGeom prst="rect">
            <a:avLst/>
          </a:prstGeom>
          <a:noFill/>
        </p:spPr>
        <p:txBody>
          <a:bodyPr wrap="none" rtlCol="0">
            <a:spAutoFit/>
          </a:bodyPr>
          <a:lstStyle/>
          <a:p>
            <a:r>
              <a:rPr lang="en-US" sz="1200" dirty="0"/>
              <a:t>Timing: Q1 2019– Q2 2019 </a:t>
            </a:r>
          </a:p>
        </p:txBody>
      </p:sp>
      <p:sp>
        <p:nvSpPr>
          <p:cNvPr id="21" name="TextBox 20">
            <a:extLst>
              <a:ext uri="{FF2B5EF4-FFF2-40B4-BE49-F238E27FC236}">
                <a16:creationId xmlns:a16="http://schemas.microsoft.com/office/drawing/2014/main" id="{7E01B7D2-BA6C-9E4D-8837-EADE98FC783C}"/>
              </a:ext>
            </a:extLst>
          </p:cNvPr>
          <p:cNvSpPr txBox="1"/>
          <p:nvPr/>
        </p:nvSpPr>
        <p:spPr>
          <a:xfrm>
            <a:off x="9609926" y="1921041"/>
            <a:ext cx="1362874" cy="276999"/>
          </a:xfrm>
          <a:prstGeom prst="rect">
            <a:avLst/>
          </a:prstGeom>
          <a:noFill/>
        </p:spPr>
        <p:txBody>
          <a:bodyPr wrap="none" rtlCol="0">
            <a:spAutoFit/>
          </a:bodyPr>
          <a:lstStyle/>
          <a:p>
            <a:r>
              <a:rPr lang="en-US" sz="1200" dirty="0"/>
              <a:t>Timing: Q3 2019 + </a:t>
            </a:r>
          </a:p>
        </p:txBody>
      </p:sp>
      <p:cxnSp>
        <p:nvCxnSpPr>
          <p:cNvPr id="23" name="Straight Connector 22">
            <a:extLst>
              <a:ext uri="{FF2B5EF4-FFF2-40B4-BE49-F238E27FC236}">
                <a16:creationId xmlns:a16="http://schemas.microsoft.com/office/drawing/2014/main" id="{F6EED096-317D-1749-B1D1-31D11D67F1AB}"/>
              </a:ext>
            </a:extLst>
          </p:cNvPr>
          <p:cNvCxnSpPr/>
          <p:nvPr/>
        </p:nvCxnSpPr>
        <p:spPr>
          <a:xfrm flipV="1">
            <a:off x="2215907" y="4225136"/>
            <a:ext cx="0" cy="225186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E5841BD-9944-9B4E-A5D6-FFD54AB4A9AE}"/>
              </a:ext>
            </a:extLst>
          </p:cNvPr>
          <p:cNvSpPr txBox="1"/>
          <p:nvPr/>
        </p:nvSpPr>
        <p:spPr>
          <a:xfrm>
            <a:off x="1676400" y="3962400"/>
            <a:ext cx="1079013" cy="307777"/>
          </a:xfrm>
          <a:prstGeom prst="rect">
            <a:avLst/>
          </a:prstGeom>
          <a:noFill/>
        </p:spPr>
        <p:txBody>
          <a:bodyPr wrap="none" rtlCol="0">
            <a:spAutoFit/>
          </a:bodyPr>
          <a:lstStyle/>
          <a:p>
            <a:r>
              <a:rPr lang="en-US" sz="1400" dirty="0">
                <a:solidFill>
                  <a:srgbClr val="FF0000"/>
                </a:solidFill>
              </a:rPr>
              <a:t>We are here</a:t>
            </a:r>
          </a:p>
        </p:txBody>
      </p:sp>
      <p:sp>
        <p:nvSpPr>
          <p:cNvPr id="2" name="TextBox 1">
            <a:extLst>
              <a:ext uri="{FF2B5EF4-FFF2-40B4-BE49-F238E27FC236}">
                <a16:creationId xmlns:a16="http://schemas.microsoft.com/office/drawing/2014/main" id="{5754B0DF-53CC-B041-A300-EDEC0A536DFA}"/>
              </a:ext>
            </a:extLst>
          </p:cNvPr>
          <p:cNvSpPr txBox="1"/>
          <p:nvPr/>
        </p:nvSpPr>
        <p:spPr>
          <a:xfrm>
            <a:off x="7075770" y="6347451"/>
            <a:ext cx="5068311" cy="276999"/>
          </a:xfrm>
          <a:prstGeom prst="rect">
            <a:avLst/>
          </a:prstGeom>
          <a:noFill/>
        </p:spPr>
        <p:txBody>
          <a:bodyPr wrap="none" rtlCol="0">
            <a:spAutoFit/>
          </a:bodyPr>
          <a:lstStyle/>
          <a:p>
            <a:r>
              <a:rPr lang="en-US" sz="1200" dirty="0"/>
              <a:t>*See Personalization maturity roadmap section (slides 19-29) for more details.</a:t>
            </a:r>
          </a:p>
        </p:txBody>
      </p:sp>
    </p:spTree>
    <p:extLst>
      <p:ext uri="{BB962C8B-B14F-4D97-AF65-F5344CB8AC3E}">
        <p14:creationId xmlns:p14="http://schemas.microsoft.com/office/powerpoint/2010/main" val="1983039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4A6263-61BC-CB4A-BC8E-39AB485E77B1}"/>
              </a:ext>
            </a:extLst>
          </p:cNvPr>
          <p:cNvSpPr>
            <a:spLocks noGrp="1"/>
          </p:cNvSpPr>
          <p:nvPr>
            <p:ph type="title"/>
          </p:nvPr>
        </p:nvSpPr>
        <p:spPr/>
        <p:txBody>
          <a:bodyPr/>
          <a:lstStyle/>
          <a:p>
            <a:pPr algn="l"/>
            <a:r>
              <a:rPr lang="en-US" dirty="0"/>
              <a:t>What’s actually happening and when? </a:t>
            </a:r>
          </a:p>
        </p:txBody>
      </p:sp>
      <p:sp>
        <p:nvSpPr>
          <p:cNvPr id="4" name="Oval 3">
            <a:extLst>
              <a:ext uri="{FF2B5EF4-FFF2-40B4-BE49-F238E27FC236}">
                <a16:creationId xmlns:a16="http://schemas.microsoft.com/office/drawing/2014/main" id="{27C23FF5-19EA-D546-9C94-BFE2A7D0F9C4}"/>
              </a:ext>
            </a:extLst>
          </p:cNvPr>
          <p:cNvSpPr/>
          <p:nvPr/>
        </p:nvSpPr>
        <p:spPr>
          <a:xfrm>
            <a:off x="533400" y="2895600"/>
            <a:ext cx="1828800" cy="1295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Algorithmic personalization</a:t>
            </a:r>
          </a:p>
        </p:txBody>
      </p:sp>
      <p:sp>
        <p:nvSpPr>
          <p:cNvPr id="8" name="Oval 7">
            <a:extLst>
              <a:ext uri="{FF2B5EF4-FFF2-40B4-BE49-F238E27FC236}">
                <a16:creationId xmlns:a16="http://schemas.microsoft.com/office/drawing/2014/main" id="{749CF1EF-0B0A-DC4A-BF51-E7BB92EAFA1D}"/>
              </a:ext>
            </a:extLst>
          </p:cNvPr>
          <p:cNvSpPr/>
          <p:nvPr/>
        </p:nvSpPr>
        <p:spPr>
          <a:xfrm>
            <a:off x="2514600" y="2884714"/>
            <a:ext cx="1828800" cy="1295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Doctor-focused transactions</a:t>
            </a:r>
          </a:p>
        </p:txBody>
      </p:sp>
      <p:sp>
        <p:nvSpPr>
          <p:cNvPr id="9" name="Oval 8">
            <a:extLst>
              <a:ext uri="{FF2B5EF4-FFF2-40B4-BE49-F238E27FC236}">
                <a16:creationId xmlns:a16="http://schemas.microsoft.com/office/drawing/2014/main" id="{27BE1FA3-085D-C54C-B311-501981AF3931}"/>
              </a:ext>
            </a:extLst>
          </p:cNvPr>
          <p:cNvSpPr/>
          <p:nvPr/>
        </p:nvSpPr>
        <p:spPr>
          <a:xfrm>
            <a:off x="533400" y="4373560"/>
            <a:ext cx="1828800" cy="1295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Getting return visitors to act</a:t>
            </a:r>
          </a:p>
        </p:txBody>
      </p:sp>
      <p:sp>
        <p:nvSpPr>
          <p:cNvPr id="10" name="Oval 9">
            <a:extLst>
              <a:ext uri="{FF2B5EF4-FFF2-40B4-BE49-F238E27FC236}">
                <a16:creationId xmlns:a16="http://schemas.microsoft.com/office/drawing/2014/main" id="{A4C3E4A5-B4A6-E64B-9AD8-7A9955A3273B}"/>
              </a:ext>
            </a:extLst>
          </p:cNvPr>
          <p:cNvSpPr/>
          <p:nvPr/>
        </p:nvSpPr>
        <p:spPr>
          <a:xfrm>
            <a:off x="2514600" y="4353966"/>
            <a:ext cx="1828800" cy="12954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Eloqua &amp; </a:t>
            </a:r>
            <a:r>
              <a:rPr lang="en-US" sz="1400" dirty="0" err="1"/>
              <a:t>Adwords</a:t>
            </a:r>
            <a:r>
              <a:rPr lang="en-US" sz="1400" dirty="0"/>
              <a:t> integrations</a:t>
            </a:r>
          </a:p>
        </p:txBody>
      </p:sp>
      <p:sp>
        <p:nvSpPr>
          <p:cNvPr id="11" name="Oval 10">
            <a:extLst>
              <a:ext uri="{FF2B5EF4-FFF2-40B4-BE49-F238E27FC236}">
                <a16:creationId xmlns:a16="http://schemas.microsoft.com/office/drawing/2014/main" id="{479A3A68-F67F-E942-8C15-7A284CA86500}"/>
              </a:ext>
            </a:extLst>
          </p:cNvPr>
          <p:cNvSpPr/>
          <p:nvPr/>
        </p:nvSpPr>
        <p:spPr>
          <a:xfrm>
            <a:off x="5090160" y="2695423"/>
            <a:ext cx="2011680" cy="1724177"/>
          </a:xfrm>
          <a:prstGeom prst="ellipse">
            <a:avLst/>
          </a:prstGeom>
          <a:solidFill>
            <a:srgbClr val="BDAF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Platform integration: Booking widget &amp; lead gen forms</a:t>
            </a:r>
          </a:p>
        </p:txBody>
      </p:sp>
      <p:sp>
        <p:nvSpPr>
          <p:cNvPr id="13" name="Oval 12">
            <a:extLst>
              <a:ext uri="{FF2B5EF4-FFF2-40B4-BE49-F238E27FC236}">
                <a16:creationId xmlns:a16="http://schemas.microsoft.com/office/drawing/2014/main" id="{7EC730D6-5CB6-864B-82BD-2596A174FC23}"/>
              </a:ext>
            </a:extLst>
          </p:cNvPr>
          <p:cNvSpPr/>
          <p:nvPr/>
        </p:nvSpPr>
        <p:spPr>
          <a:xfrm>
            <a:off x="5098433" y="4495800"/>
            <a:ext cx="2011680" cy="1724177"/>
          </a:xfrm>
          <a:prstGeom prst="ellipse">
            <a:avLst/>
          </a:prstGeom>
          <a:solidFill>
            <a:srgbClr val="BDAF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Guided journeys &amp; logged-in state</a:t>
            </a:r>
          </a:p>
        </p:txBody>
      </p:sp>
      <p:sp>
        <p:nvSpPr>
          <p:cNvPr id="14" name="Oval 13">
            <a:extLst>
              <a:ext uri="{FF2B5EF4-FFF2-40B4-BE49-F238E27FC236}">
                <a16:creationId xmlns:a16="http://schemas.microsoft.com/office/drawing/2014/main" id="{2DC85FE0-361F-D041-993D-49A309C7B2FC}"/>
              </a:ext>
            </a:extLst>
          </p:cNvPr>
          <p:cNvSpPr/>
          <p:nvPr/>
        </p:nvSpPr>
        <p:spPr>
          <a:xfrm>
            <a:off x="8125267" y="2975364"/>
            <a:ext cx="2677546" cy="2524369"/>
          </a:xfrm>
          <a:prstGeom prst="ellipse">
            <a:avLst/>
          </a:prstGeom>
          <a:solidFill>
            <a:srgbClr val="BD31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Web monetization, subscription model, partner offers, commercialization of offering</a:t>
            </a:r>
          </a:p>
        </p:txBody>
      </p:sp>
      <p:cxnSp>
        <p:nvCxnSpPr>
          <p:cNvPr id="16" name="Straight Connector 15">
            <a:extLst>
              <a:ext uri="{FF2B5EF4-FFF2-40B4-BE49-F238E27FC236}">
                <a16:creationId xmlns:a16="http://schemas.microsoft.com/office/drawing/2014/main" id="{CE6A5B0E-4341-8F46-A002-EAF06D1562EC}"/>
              </a:ext>
            </a:extLst>
          </p:cNvPr>
          <p:cNvCxnSpPr/>
          <p:nvPr/>
        </p:nvCxnSpPr>
        <p:spPr>
          <a:xfrm>
            <a:off x="4724400" y="2695423"/>
            <a:ext cx="0" cy="3524554"/>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8611A77-DC64-7542-A37E-BF3DC2325EC7}"/>
              </a:ext>
            </a:extLst>
          </p:cNvPr>
          <p:cNvCxnSpPr/>
          <p:nvPr/>
        </p:nvCxnSpPr>
        <p:spPr>
          <a:xfrm>
            <a:off x="7620000" y="2657323"/>
            <a:ext cx="0" cy="3524554"/>
          </a:xfrm>
          <a:prstGeom prst="line">
            <a:avLst/>
          </a:prstGeom>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4FD7AC6D-DC29-F945-96F2-A223583F6FC7}"/>
              </a:ext>
            </a:extLst>
          </p:cNvPr>
          <p:cNvSpPr txBox="1"/>
          <p:nvPr/>
        </p:nvSpPr>
        <p:spPr>
          <a:xfrm>
            <a:off x="2090057" y="1946366"/>
            <a:ext cx="780406" cy="461665"/>
          </a:xfrm>
          <a:prstGeom prst="rect">
            <a:avLst/>
          </a:prstGeom>
          <a:noFill/>
        </p:spPr>
        <p:txBody>
          <a:bodyPr wrap="none" rtlCol="0">
            <a:spAutoFit/>
          </a:bodyPr>
          <a:lstStyle/>
          <a:p>
            <a:r>
              <a:rPr lang="en-US" sz="2400" b="1" dirty="0"/>
              <a:t>Now</a:t>
            </a:r>
          </a:p>
        </p:txBody>
      </p:sp>
      <p:sp>
        <p:nvSpPr>
          <p:cNvPr id="19" name="TextBox 18">
            <a:extLst>
              <a:ext uri="{FF2B5EF4-FFF2-40B4-BE49-F238E27FC236}">
                <a16:creationId xmlns:a16="http://schemas.microsoft.com/office/drawing/2014/main" id="{D2984372-5C27-CF45-8883-7D9875DFF8DD}"/>
              </a:ext>
            </a:extLst>
          </p:cNvPr>
          <p:cNvSpPr txBox="1"/>
          <p:nvPr/>
        </p:nvSpPr>
        <p:spPr>
          <a:xfrm>
            <a:off x="5638800" y="1928949"/>
            <a:ext cx="785793" cy="461665"/>
          </a:xfrm>
          <a:prstGeom prst="rect">
            <a:avLst/>
          </a:prstGeom>
          <a:noFill/>
        </p:spPr>
        <p:txBody>
          <a:bodyPr wrap="none" rtlCol="0">
            <a:spAutoFit/>
          </a:bodyPr>
          <a:lstStyle/>
          <a:p>
            <a:r>
              <a:rPr lang="en-US" sz="2400" b="1" dirty="0"/>
              <a:t>Next</a:t>
            </a:r>
          </a:p>
        </p:txBody>
      </p:sp>
      <p:sp>
        <p:nvSpPr>
          <p:cNvPr id="20" name="TextBox 19">
            <a:extLst>
              <a:ext uri="{FF2B5EF4-FFF2-40B4-BE49-F238E27FC236}">
                <a16:creationId xmlns:a16="http://schemas.microsoft.com/office/drawing/2014/main" id="{AF4BDF9A-69A4-0F4C-89DC-0ADA5BBE4EB2}"/>
              </a:ext>
            </a:extLst>
          </p:cNvPr>
          <p:cNvSpPr txBox="1"/>
          <p:nvPr/>
        </p:nvSpPr>
        <p:spPr>
          <a:xfrm>
            <a:off x="8881617" y="1966511"/>
            <a:ext cx="1024383" cy="461665"/>
          </a:xfrm>
          <a:prstGeom prst="rect">
            <a:avLst/>
          </a:prstGeom>
          <a:noFill/>
        </p:spPr>
        <p:txBody>
          <a:bodyPr wrap="none" rtlCol="0">
            <a:spAutoFit/>
          </a:bodyPr>
          <a:lstStyle/>
          <a:p>
            <a:r>
              <a:rPr lang="en-US" sz="2400" b="1" dirty="0"/>
              <a:t>Future</a:t>
            </a:r>
          </a:p>
        </p:txBody>
      </p:sp>
    </p:spTree>
    <p:extLst>
      <p:ext uri="{BB962C8B-B14F-4D97-AF65-F5344CB8AC3E}">
        <p14:creationId xmlns:p14="http://schemas.microsoft.com/office/powerpoint/2010/main" val="873732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630210-162D-AD45-8CA7-56A60F9A0D01}"/>
              </a:ext>
            </a:extLst>
          </p:cNvPr>
          <p:cNvSpPr>
            <a:spLocks noGrp="1"/>
          </p:cNvSpPr>
          <p:nvPr>
            <p:ph type="title"/>
          </p:nvPr>
        </p:nvSpPr>
        <p:spPr/>
        <p:txBody>
          <a:bodyPr/>
          <a:lstStyle/>
          <a:p>
            <a:pPr algn="l"/>
            <a:r>
              <a:rPr lang="en-US" dirty="0"/>
              <a:t>What types of campaigns are in the queue? </a:t>
            </a:r>
          </a:p>
        </p:txBody>
      </p:sp>
      <p:sp>
        <p:nvSpPr>
          <p:cNvPr id="6" name="Content Placeholder 1">
            <a:extLst>
              <a:ext uri="{FF2B5EF4-FFF2-40B4-BE49-F238E27FC236}">
                <a16:creationId xmlns:a16="http://schemas.microsoft.com/office/drawing/2014/main" id="{007DAEC1-2EB1-3A41-B77A-F91C30FDC745}"/>
              </a:ext>
            </a:extLst>
          </p:cNvPr>
          <p:cNvSpPr>
            <a:spLocks noGrp="1"/>
          </p:cNvSpPr>
          <p:nvPr>
            <p:ph idx="1"/>
          </p:nvPr>
        </p:nvSpPr>
        <p:spPr>
          <a:xfrm>
            <a:off x="609600" y="1600205"/>
            <a:ext cx="7239000" cy="4525963"/>
          </a:xfrm>
        </p:spPr>
        <p:txBody>
          <a:bodyPr>
            <a:normAutofit lnSpcReduction="10000"/>
          </a:bodyPr>
          <a:lstStyle/>
          <a:p>
            <a:r>
              <a:rPr lang="en-US" sz="2000" dirty="0"/>
              <a:t>Gender &amp; demographic recommendations</a:t>
            </a:r>
          </a:p>
          <a:p>
            <a:r>
              <a:rPr lang="en-US" sz="2000" dirty="0"/>
              <a:t>Ability for users to save and retrieve content</a:t>
            </a:r>
          </a:p>
          <a:p>
            <a:r>
              <a:rPr lang="en-US" sz="2000" dirty="0"/>
              <a:t>Integration with time slots as recommendations)</a:t>
            </a:r>
          </a:p>
          <a:p>
            <a:r>
              <a:rPr lang="en-US" sz="2000" dirty="0"/>
              <a:t>Focusing on doctor recommendations accepting new patients</a:t>
            </a:r>
          </a:p>
          <a:p>
            <a:r>
              <a:rPr lang="en-US" sz="2000" dirty="0"/>
              <a:t>Billboard (</a:t>
            </a:r>
            <a:r>
              <a:rPr lang="en-US" sz="2000" dirty="0" err="1"/>
              <a:t>infobar</a:t>
            </a:r>
            <a:r>
              <a:rPr lang="en-US" sz="2000" dirty="0"/>
              <a:t>) takeovers driving to retail</a:t>
            </a:r>
          </a:p>
          <a:p>
            <a:r>
              <a:rPr lang="en-US" sz="2000" dirty="0"/>
              <a:t>Guided experiences</a:t>
            </a:r>
          </a:p>
          <a:p>
            <a:r>
              <a:rPr lang="en-US" sz="2000" dirty="0"/>
              <a:t>Your last visit page modules</a:t>
            </a:r>
          </a:p>
          <a:p>
            <a:r>
              <a:rPr lang="en-US" sz="2000" dirty="0"/>
              <a:t>HRA to Service line segment engagement</a:t>
            </a:r>
          </a:p>
          <a:p>
            <a:r>
              <a:rPr lang="en-US" sz="2000" dirty="0"/>
              <a:t>MyChart reminders for visitors who have recently booked online (get your results)</a:t>
            </a:r>
          </a:p>
          <a:p>
            <a:r>
              <a:rPr lang="en-US" sz="2000" dirty="0"/>
              <a:t>Keyword to landing experience payoff</a:t>
            </a:r>
          </a:p>
          <a:p>
            <a:r>
              <a:rPr lang="en-US" sz="2000" dirty="0"/>
              <a:t>Top services recommendations leading to top doctors</a:t>
            </a:r>
          </a:p>
        </p:txBody>
      </p:sp>
      <p:sp>
        <p:nvSpPr>
          <p:cNvPr id="7" name="Content Placeholder 1">
            <a:extLst>
              <a:ext uri="{FF2B5EF4-FFF2-40B4-BE49-F238E27FC236}">
                <a16:creationId xmlns:a16="http://schemas.microsoft.com/office/drawing/2014/main" id="{E7C44E1F-2D08-414D-84D8-1DA2408E576D}"/>
              </a:ext>
            </a:extLst>
          </p:cNvPr>
          <p:cNvSpPr txBox="1">
            <a:spLocks/>
          </p:cNvSpPr>
          <p:nvPr/>
        </p:nvSpPr>
        <p:spPr>
          <a:xfrm>
            <a:off x="7924800" y="2209800"/>
            <a:ext cx="3657600" cy="3733796"/>
          </a:xfrm>
          <a:prstGeom prst="rect">
            <a:avLst/>
          </a:prstGeom>
        </p:spPr>
        <p:txBody>
          <a:bodyPr/>
          <a:lstStyle>
            <a:lvl1pPr marL="342891" indent="-342891" algn="l" defTabSz="914377"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160"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Appointment reminders</a:t>
            </a:r>
          </a:p>
          <a:p>
            <a:pPr lvl="1"/>
            <a:r>
              <a:rPr lang="en-US" sz="1600" dirty="0"/>
              <a:t>Anonymous users = “have you”</a:t>
            </a:r>
          </a:p>
          <a:p>
            <a:pPr lvl="1"/>
            <a:r>
              <a:rPr lang="en-US" sz="1600" dirty="0"/>
              <a:t>Known users = “It’s time”</a:t>
            </a:r>
          </a:p>
          <a:p>
            <a:r>
              <a:rPr lang="en-US" sz="2000" dirty="0"/>
              <a:t>Notifications</a:t>
            </a:r>
          </a:p>
          <a:p>
            <a:pPr lvl="1"/>
            <a:r>
              <a:rPr lang="en-US" sz="1600" dirty="0"/>
              <a:t>HRAs</a:t>
            </a:r>
          </a:p>
          <a:p>
            <a:pPr lvl="1"/>
            <a:r>
              <a:rPr lang="en-US" sz="1600" dirty="0"/>
              <a:t>Classes</a:t>
            </a:r>
          </a:p>
          <a:p>
            <a:pPr lvl="1"/>
            <a:r>
              <a:rPr lang="en-US" sz="1600" dirty="0"/>
              <a:t>Local happenings</a:t>
            </a:r>
          </a:p>
          <a:p>
            <a:r>
              <a:rPr lang="en-US" sz="2000" dirty="0"/>
              <a:t>Consumer control </a:t>
            </a:r>
            <a:r>
              <a:rPr lang="en-US" sz="1600" dirty="0"/>
              <a:t>(preferences)</a:t>
            </a:r>
          </a:p>
          <a:p>
            <a:pPr lvl="1"/>
            <a:r>
              <a:rPr lang="en-US" sz="1600" dirty="0"/>
              <a:t>Surveys</a:t>
            </a:r>
          </a:p>
          <a:p>
            <a:pPr lvl="1"/>
            <a:r>
              <a:rPr lang="en-US" sz="1600" dirty="0"/>
              <a:t>Forms</a:t>
            </a:r>
          </a:p>
          <a:p>
            <a:pPr lvl="1"/>
            <a:r>
              <a:rPr lang="en-US" sz="1600" dirty="0"/>
              <a:t>Ratings vendor</a:t>
            </a:r>
          </a:p>
        </p:txBody>
      </p:sp>
      <p:sp>
        <p:nvSpPr>
          <p:cNvPr id="8" name="Rectangle 7">
            <a:extLst>
              <a:ext uri="{FF2B5EF4-FFF2-40B4-BE49-F238E27FC236}">
                <a16:creationId xmlns:a16="http://schemas.microsoft.com/office/drawing/2014/main" id="{B24AFEF6-D1CE-6943-BB8B-DDFED9D635EE}"/>
              </a:ext>
            </a:extLst>
          </p:cNvPr>
          <p:cNvSpPr/>
          <p:nvPr/>
        </p:nvSpPr>
        <p:spPr>
          <a:xfrm>
            <a:off x="7848600" y="1600204"/>
            <a:ext cx="3733800" cy="45259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BF83FA5-E925-7940-8073-8D8E733CFC17}"/>
              </a:ext>
            </a:extLst>
          </p:cNvPr>
          <p:cNvSpPr txBox="1"/>
          <p:nvPr/>
        </p:nvSpPr>
        <p:spPr>
          <a:xfrm>
            <a:off x="7959634" y="1704947"/>
            <a:ext cx="2664576" cy="400110"/>
          </a:xfrm>
          <a:prstGeom prst="rect">
            <a:avLst/>
          </a:prstGeom>
          <a:noFill/>
        </p:spPr>
        <p:txBody>
          <a:bodyPr wrap="none" rtlCol="0">
            <a:spAutoFit/>
          </a:bodyPr>
          <a:lstStyle/>
          <a:p>
            <a:r>
              <a:rPr lang="en-US" sz="2000" b="1" dirty="0"/>
              <a:t>Transaction focus areas</a:t>
            </a:r>
          </a:p>
        </p:txBody>
      </p:sp>
    </p:spTree>
    <p:extLst>
      <p:ext uri="{BB962C8B-B14F-4D97-AF65-F5344CB8AC3E}">
        <p14:creationId xmlns:p14="http://schemas.microsoft.com/office/powerpoint/2010/main" val="3538760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4B5359-25B1-7E4C-BE88-F557D1690E08}"/>
              </a:ext>
            </a:extLst>
          </p:cNvPr>
          <p:cNvSpPr>
            <a:spLocks noGrp="1"/>
          </p:cNvSpPr>
          <p:nvPr>
            <p:ph type="title"/>
          </p:nvPr>
        </p:nvSpPr>
        <p:spPr>
          <a:xfrm>
            <a:off x="838200" y="533400"/>
            <a:ext cx="11201400" cy="884239"/>
          </a:xfrm>
        </p:spPr>
        <p:txBody>
          <a:bodyPr/>
          <a:lstStyle/>
          <a:p>
            <a:pPr algn="l"/>
            <a:r>
              <a:rPr lang="en-US" dirty="0"/>
              <a:t>What’s the process for selecting campaigns?</a:t>
            </a:r>
          </a:p>
        </p:txBody>
      </p:sp>
      <p:graphicFrame>
        <p:nvGraphicFramePr>
          <p:cNvPr id="24" name="Table 23">
            <a:extLst>
              <a:ext uri="{FF2B5EF4-FFF2-40B4-BE49-F238E27FC236}">
                <a16:creationId xmlns:a16="http://schemas.microsoft.com/office/drawing/2014/main" id="{3A7201CE-B029-D740-9730-780B6B67B57A}"/>
              </a:ext>
            </a:extLst>
          </p:cNvPr>
          <p:cNvGraphicFramePr>
            <a:graphicFrameLocks noGrp="1"/>
          </p:cNvGraphicFramePr>
          <p:nvPr/>
        </p:nvGraphicFramePr>
        <p:xfrm>
          <a:off x="1333499" y="1905000"/>
          <a:ext cx="9296402" cy="4033520"/>
        </p:xfrm>
        <a:graphic>
          <a:graphicData uri="http://schemas.openxmlformats.org/drawingml/2006/table">
            <a:tbl>
              <a:tblPr firstRow="1" bandRow="1">
                <a:tableStyleId>{5C22544A-7EE6-4342-B048-85BDC9FD1C3A}</a:tableStyleId>
              </a:tblPr>
              <a:tblGrid>
                <a:gridCol w="4686301">
                  <a:extLst>
                    <a:ext uri="{9D8B030D-6E8A-4147-A177-3AD203B41FA5}">
                      <a16:colId xmlns:a16="http://schemas.microsoft.com/office/drawing/2014/main" val="4291788843"/>
                    </a:ext>
                  </a:extLst>
                </a:gridCol>
                <a:gridCol w="990600">
                  <a:extLst>
                    <a:ext uri="{9D8B030D-6E8A-4147-A177-3AD203B41FA5}">
                      <a16:colId xmlns:a16="http://schemas.microsoft.com/office/drawing/2014/main" val="4260744932"/>
                    </a:ext>
                  </a:extLst>
                </a:gridCol>
                <a:gridCol w="914400">
                  <a:extLst>
                    <a:ext uri="{9D8B030D-6E8A-4147-A177-3AD203B41FA5}">
                      <a16:colId xmlns:a16="http://schemas.microsoft.com/office/drawing/2014/main" val="3759228774"/>
                    </a:ext>
                  </a:extLst>
                </a:gridCol>
                <a:gridCol w="914400">
                  <a:extLst>
                    <a:ext uri="{9D8B030D-6E8A-4147-A177-3AD203B41FA5}">
                      <a16:colId xmlns:a16="http://schemas.microsoft.com/office/drawing/2014/main" val="1871862421"/>
                    </a:ext>
                  </a:extLst>
                </a:gridCol>
                <a:gridCol w="838200">
                  <a:extLst>
                    <a:ext uri="{9D8B030D-6E8A-4147-A177-3AD203B41FA5}">
                      <a16:colId xmlns:a16="http://schemas.microsoft.com/office/drawing/2014/main" val="2167370141"/>
                    </a:ext>
                  </a:extLst>
                </a:gridCol>
                <a:gridCol w="952501">
                  <a:extLst>
                    <a:ext uri="{9D8B030D-6E8A-4147-A177-3AD203B41FA5}">
                      <a16:colId xmlns:a16="http://schemas.microsoft.com/office/drawing/2014/main" val="106010231"/>
                    </a:ext>
                  </a:extLst>
                </a:gridCol>
              </a:tblGrid>
              <a:tr h="370840">
                <a:tc>
                  <a:txBody>
                    <a:bodyPr/>
                    <a:lstStyle/>
                    <a:p>
                      <a:r>
                        <a:rPr lang="en-US" dirty="0"/>
                        <a:t>Go/No Go Prioritization Matrix</a:t>
                      </a:r>
                    </a:p>
                  </a:txBody>
                  <a:tcPr/>
                </a:tc>
                <a:tc>
                  <a:txBody>
                    <a:bodyPr/>
                    <a:lstStyle/>
                    <a:p>
                      <a:pPr algn="ctr"/>
                      <a:r>
                        <a:rPr lang="en-US" sz="1400" dirty="0"/>
                        <a:t>Strongly Disagree</a:t>
                      </a:r>
                    </a:p>
                    <a:p>
                      <a:pPr algn="ctr"/>
                      <a:endParaRPr lang="en-US" sz="1400" dirty="0"/>
                    </a:p>
                  </a:txBody>
                  <a:tcPr anchor="ctr"/>
                </a:tc>
                <a:tc>
                  <a:txBody>
                    <a:bodyPr/>
                    <a:lstStyle/>
                    <a:p>
                      <a:pPr algn="ctr"/>
                      <a:r>
                        <a:rPr lang="en-US" sz="1400" dirty="0"/>
                        <a:t>Disagree</a:t>
                      </a:r>
                    </a:p>
                    <a:p>
                      <a:pPr algn="ctr"/>
                      <a:endParaRPr lang="en-US" sz="1400" dirty="0"/>
                    </a:p>
                  </a:txBody>
                  <a:tcPr anchor="ctr"/>
                </a:tc>
                <a:tc>
                  <a:txBody>
                    <a:bodyPr/>
                    <a:lstStyle/>
                    <a:p>
                      <a:pPr algn="ctr"/>
                      <a:r>
                        <a:rPr lang="en-US" sz="1400" dirty="0"/>
                        <a:t>Neutral</a:t>
                      </a:r>
                    </a:p>
                    <a:p>
                      <a:pPr algn="ctr"/>
                      <a:endParaRPr lang="en-US" sz="1400" dirty="0"/>
                    </a:p>
                  </a:txBody>
                  <a:tcPr anchor="ctr"/>
                </a:tc>
                <a:tc>
                  <a:txBody>
                    <a:bodyPr/>
                    <a:lstStyle/>
                    <a:p>
                      <a:pPr algn="ctr"/>
                      <a:r>
                        <a:rPr lang="en-US" sz="1400" dirty="0"/>
                        <a:t>Agree</a:t>
                      </a:r>
                    </a:p>
                    <a:p>
                      <a:pPr algn="ctr"/>
                      <a:endParaRPr lang="en-US" sz="1400" dirty="0"/>
                    </a:p>
                  </a:txBody>
                  <a:tcPr anchor="ctr"/>
                </a:tc>
                <a:tc>
                  <a:txBody>
                    <a:bodyPr/>
                    <a:lstStyle/>
                    <a:p>
                      <a:pPr algn="ctr"/>
                      <a:r>
                        <a:rPr lang="en-US" sz="1400" dirty="0"/>
                        <a:t>Strongly Agree</a:t>
                      </a:r>
                    </a:p>
                  </a:txBody>
                  <a:tcPr anchor="ctr"/>
                </a:tc>
                <a:extLst>
                  <a:ext uri="{0D108BD9-81ED-4DB2-BD59-A6C34878D82A}">
                    <a16:rowId xmlns:a16="http://schemas.microsoft.com/office/drawing/2014/main" val="3195998688"/>
                  </a:ext>
                </a:extLst>
              </a:tr>
              <a:tr h="370840">
                <a:tc>
                  <a:txBody>
                    <a:bodyPr/>
                    <a:lstStyle/>
                    <a:p>
                      <a:pPr algn="r"/>
                      <a:r>
                        <a:rPr lang="en-US" dirty="0"/>
                        <a:t>Score</a:t>
                      </a:r>
                    </a:p>
                  </a:txBody>
                  <a:tcPr/>
                </a:tc>
                <a:tc>
                  <a:txBody>
                    <a:bodyPr/>
                    <a:lstStyle/>
                    <a:p>
                      <a:pPr algn="ctr"/>
                      <a:r>
                        <a:rPr lang="en-US" sz="1400" dirty="0"/>
                        <a:t>0</a:t>
                      </a:r>
                    </a:p>
                  </a:txBody>
                  <a:tcPr/>
                </a:tc>
                <a:tc>
                  <a:txBody>
                    <a:bodyPr/>
                    <a:lstStyle/>
                    <a:p>
                      <a:pPr algn="ctr"/>
                      <a:r>
                        <a:rPr lang="en-US" sz="1400" dirty="0"/>
                        <a:t>1</a:t>
                      </a:r>
                    </a:p>
                  </a:txBody>
                  <a:tcPr/>
                </a:tc>
                <a:tc>
                  <a:txBody>
                    <a:bodyPr/>
                    <a:lstStyle/>
                    <a:p>
                      <a:pPr algn="ctr"/>
                      <a:r>
                        <a:rPr lang="en-US" sz="1400" dirty="0"/>
                        <a:t>2</a:t>
                      </a:r>
                    </a:p>
                  </a:txBody>
                  <a:tcPr/>
                </a:tc>
                <a:tc>
                  <a:txBody>
                    <a:bodyPr/>
                    <a:lstStyle/>
                    <a:p>
                      <a:pPr algn="ctr"/>
                      <a:r>
                        <a:rPr lang="en-US" sz="1400" dirty="0"/>
                        <a:t>4</a:t>
                      </a:r>
                    </a:p>
                  </a:txBody>
                  <a:tcPr/>
                </a:tc>
                <a:tc>
                  <a:txBody>
                    <a:bodyPr/>
                    <a:lstStyle/>
                    <a:p>
                      <a:pPr algn="ctr"/>
                      <a:r>
                        <a:rPr lang="en-US" sz="1400" dirty="0"/>
                        <a:t>5</a:t>
                      </a:r>
                    </a:p>
                  </a:txBody>
                  <a:tcPr/>
                </a:tc>
                <a:extLst>
                  <a:ext uri="{0D108BD9-81ED-4DB2-BD59-A6C34878D82A}">
                    <a16:rowId xmlns:a16="http://schemas.microsoft.com/office/drawing/2014/main" val="1609845374"/>
                  </a:ext>
                </a:extLst>
              </a:tr>
              <a:tr h="370840">
                <a:tc>
                  <a:txBody>
                    <a:bodyPr/>
                    <a:lstStyle/>
                    <a:p>
                      <a:r>
                        <a:rPr lang="en-US" b="1" dirty="0"/>
                        <a:t>Business relevance</a:t>
                      </a:r>
                      <a:r>
                        <a:rPr lang="en-US" dirty="0"/>
                        <a:t>: This program drives digital transactions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6338624"/>
                  </a:ext>
                </a:extLst>
              </a:tr>
              <a:tr h="370840">
                <a:tc>
                  <a:txBody>
                    <a:bodyPr/>
                    <a:lstStyle/>
                    <a:p>
                      <a:r>
                        <a:rPr lang="en-US" b="1" dirty="0"/>
                        <a:t>Consumer value</a:t>
                      </a:r>
                      <a:r>
                        <a:rPr lang="en-US" dirty="0"/>
                        <a:t>: This program enhances the consumer experience</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26741407"/>
                  </a:ext>
                </a:extLst>
              </a:tr>
              <a:tr h="370840">
                <a:tc>
                  <a:txBody>
                    <a:bodyPr/>
                    <a:lstStyle/>
                    <a:p>
                      <a:r>
                        <a:rPr lang="en-US" b="1" dirty="0"/>
                        <a:t>Scalability</a:t>
                      </a:r>
                      <a:r>
                        <a:rPr lang="en-US" dirty="0"/>
                        <a:t>: This campaign is scalable across different system domains</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34439693"/>
                  </a:ext>
                </a:extLst>
              </a:tr>
              <a:tr h="370840">
                <a:tc>
                  <a:txBody>
                    <a:bodyPr/>
                    <a:lstStyle/>
                    <a:p>
                      <a:r>
                        <a:rPr lang="en-US" b="1" dirty="0"/>
                        <a:t>Scalability</a:t>
                      </a:r>
                      <a:r>
                        <a:rPr lang="en-US" dirty="0"/>
                        <a:t>: This campaign is scalable across channels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730543974"/>
                  </a:ext>
                </a:extLst>
              </a:tr>
              <a:tr h="370840">
                <a:tc>
                  <a:txBody>
                    <a:bodyPr/>
                    <a:lstStyle/>
                    <a:p>
                      <a:pPr algn="r"/>
                      <a:r>
                        <a:rPr lang="en-US" dirty="0"/>
                        <a:t>Total Score</a:t>
                      </a:r>
                    </a:p>
                  </a:txBody>
                  <a:tcPr/>
                </a:tc>
                <a:tc gridSpan="5">
                  <a:txBody>
                    <a:bodyPr/>
                    <a:lstStyle/>
                    <a:p>
                      <a:pPr algn="ctr"/>
                      <a:r>
                        <a:rPr lang="en-US" dirty="0"/>
                        <a:t>(&gt;10 = go; &lt;10 = no go)</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38480762"/>
                  </a:ext>
                </a:extLst>
              </a:tr>
            </a:tbl>
          </a:graphicData>
        </a:graphic>
      </p:graphicFrame>
    </p:spTree>
    <p:extLst>
      <p:ext uri="{BB962C8B-B14F-4D97-AF65-F5344CB8AC3E}">
        <p14:creationId xmlns:p14="http://schemas.microsoft.com/office/powerpoint/2010/main" val="135989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4B5359-25B1-7E4C-BE88-F557D1690E08}"/>
              </a:ext>
            </a:extLst>
          </p:cNvPr>
          <p:cNvSpPr>
            <a:spLocks noGrp="1"/>
          </p:cNvSpPr>
          <p:nvPr>
            <p:ph type="title"/>
          </p:nvPr>
        </p:nvSpPr>
        <p:spPr>
          <a:xfrm>
            <a:off x="381000" y="533401"/>
            <a:ext cx="11201400" cy="884239"/>
          </a:xfrm>
        </p:spPr>
        <p:txBody>
          <a:bodyPr/>
          <a:lstStyle/>
          <a:p>
            <a:r>
              <a:rPr lang="en-US" dirty="0"/>
              <a:t>Example: Gender-focused recommendations</a:t>
            </a:r>
          </a:p>
        </p:txBody>
      </p:sp>
      <p:graphicFrame>
        <p:nvGraphicFramePr>
          <p:cNvPr id="24" name="Table 23">
            <a:extLst>
              <a:ext uri="{FF2B5EF4-FFF2-40B4-BE49-F238E27FC236}">
                <a16:creationId xmlns:a16="http://schemas.microsoft.com/office/drawing/2014/main" id="{3A7201CE-B029-D740-9730-780B6B67B57A}"/>
              </a:ext>
            </a:extLst>
          </p:cNvPr>
          <p:cNvGraphicFramePr>
            <a:graphicFrameLocks noGrp="1"/>
          </p:cNvGraphicFramePr>
          <p:nvPr/>
        </p:nvGraphicFramePr>
        <p:xfrm>
          <a:off x="1333499" y="2519680"/>
          <a:ext cx="9296402" cy="4033520"/>
        </p:xfrm>
        <a:graphic>
          <a:graphicData uri="http://schemas.openxmlformats.org/drawingml/2006/table">
            <a:tbl>
              <a:tblPr firstRow="1" bandRow="1">
                <a:tableStyleId>{5C22544A-7EE6-4342-B048-85BDC9FD1C3A}</a:tableStyleId>
              </a:tblPr>
              <a:tblGrid>
                <a:gridCol w="4686301">
                  <a:extLst>
                    <a:ext uri="{9D8B030D-6E8A-4147-A177-3AD203B41FA5}">
                      <a16:colId xmlns:a16="http://schemas.microsoft.com/office/drawing/2014/main" val="4291788843"/>
                    </a:ext>
                  </a:extLst>
                </a:gridCol>
                <a:gridCol w="990600">
                  <a:extLst>
                    <a:ext uri="{9D8B030D-6E8A-4147-A177-3AD203B41FA5}">
                      <a16:colId xmlns:a16="http://schemas.microsoft.com/office/drawing/2014/main" val="4260744932"/>
                    </a:ext>
                  </a:extLst>
                </a:gridCol>
                <a:gridCol w="914400">
                  <a:extLst>
                    <a:ext uri="{9D8B030D-6E8A-4147-A177-3AD203B41FA5}">
                      <a16:colId xmlns:a16="http://schemas.microsoft.com/office/drawing/2014/main" val="3759228774"/>
                    </a:ext>
                  </a:extLst>
                </a:gridCol>
                <a:gridCol w="914400">
                  <a:extLst>
                    <a:ext uri="{9D8B030D-6E8A-4147-A177-3AD203B41FA5}">
                      <a16:colId xmlns:a16="http://schemas.microsoft.com/office/drawing/2014/main" val="1871862421"/>
                    </a:ext>
                  </a:extLst>
                </a:gridCol>
                <a:gridCol w="838200">
                  <a:extLst>
                    <a:ext uri="{9D8B030D-6E8A-4147-A177-3AD203B41FA5}">
                      <a16:colId xmlns:a16="http://schemas.microsoft.com/office/drawing/2014/main" val="2167370141"/>
                    </a:ext>
                  </a:extLst>
                </a:gridCol>
                <a:gridCol w="952501">
                  <a:extLst>
                    <a:ext uri="{9D8B030D-6E8A-4147-A177-3AD203B41FA5}">
                      <a16:colId xmlns:a16="http://schemas.microsoft.com/office/drawing/2014/main" val="106010231"/>
                    </a:ext>
                  </a:extLst>
                </a:gridCol>
              </a:tblGrid>
              <a:tr h="370840">
                <a:tc>
                  <a:txBody>
                    <a:bodyPr/>
                    <a:lstStyle/>
                    <a:p>
                      <a:r>
                        <a:rPr lang="en-US" dirty="0"/>
                        <a:t>Go/No Go Prioritization Matrix</a:t>
                      </a:r>
                    </a:p>
                  </a:txBody>
                  <a:tcPr/>
                </a:tc>
                <a:tc>
                  <a:txBody>
                    <a:bodyPr/>
                    <a:lstStyle/>
                    <a:p>
                      <a:pPr algn="ctr"/>
                      <a:r>
                        <a:rPr lang="en-US" sz="1400" dirty="0"/>
                        <a:t>Strongly Disagree</a:t>
                      </a:r>
                    </a:p>
                    <a:p>
                      <a:pPr algn="ctr"/>
                      <a:endParaRPr lang="en-US" sz="1400" dirty="0"/>
                    </a:p>
                  </a:txBody>
                  <a:tcPr anchor="ctr"/>
                </a:tc>
                <a:tc>
                  <a:txBody>
                    <a:bodyPr/>
                    <a:lstStyle/>
                    <a:p>
                      <a:pPr algn="ctr"/>
                      <a:r>
                        <a:rPr lang="en-US" sz="1400" dirty="0"/>
                        <a:t>Disagree</a:t>
                      </a:r>
                    </a:p>
                    <a:p>
                      <a:pPr algn="ctr"/>
                      <a:endParaRPr lang="en-US" sz="1400" dirty="0"/>
                    </a:p>
                  </a:txBody>
                  <a:tcPr anchor="ctr"/>
                </a:tc>
                <a:tc>
                  <a:txBody>
                    <a:bodyPr/>
                    <a:lstStyle/>
                    <a:p>
                      <a:pPr algn="ctr"/>
                      <a:r>
                        <a:rPr lang="en-US" sz="1400" dirty="0"/>
                        <a:t>Neutral</a:t>
                      </a:r>
                    </a:p>
                    <a:p>
                      <a:pPr algn="ctr"/>
                      <a:endParaRPr lang="en-US" sz="1400" dirty="0"/>
                    </a:p>
                  </a:txBody>
                  <a:tcPr anchor="ctr"/>
                </a:tc>
                <a:tc>
                  <a:txBody>
                    <a:bodyPr/>
                    <a:lstStyle/>
                    <a:p>
                      <a:pPr algn="ctr"/>
                      <a:r>
                        <a:rPr lang="en-US" sz="1400" dirty="0"/>
                        <a:t>Agree</a:t>
                      </a:r>
                    </a:p>
                    <a:p>
                      <a:pPr algn="ctr"/>
                      <a:endParaRPr lang="en-US" sz="1400" dirty="0"/>
                    </a:p>
                  </a:txBody>
                  <a:tcPr anchor="ctr"/>
                </a:tc>
                <a:tc>
                  <a:txBody>
                    <a:bodyPr/>
                    <a:lstStyle/>
                    <a:p>
                      <a:pPr algn="ctr"/>
                      <a:r>
                        <a:rPr lang="en-US" sz="1400" dirty="0"/>
                        <a:t>Strongly Agree</a:t>
                      </a:r>
                    </a:p>
                  </a:txBody>
                  <a:tcPr anchor="ctr"/>
                </a:tc>
                <a:extLst>
                  <a:ext uri="{0D108BD9-81ED-4DB2-BD59-A6C34878D82A}">
                    <a16:rowId xmlns:a16="http://schemas.microsoft.com/office/drawing/2014/main" val="3195998688"/>
                  </a:ext>
                </a:extLst>
              </a:tr>
              <a:tr h="370840">
                <a:tc>
                  <a:txBody>
                    <a:bodyPr/>
                    <a:lstStyle/>
                    <a:p>
                      <a:pPr algn="r"/>
                      <a:r>
                        <a:rPr lang="en-US" dirty="0"/>
                        <a:t>Score</a:t>
                      </a:r>
                    </a:p>
                  </a:txBody>
                  <a:tcPr/>
                </a:tc>
                <a:tc>
                  <a:txBody>
                    <a:bodyPr/>
                    <a:lstStyle/>
                    <a:p>
                      <a:pPr algn="ctr"/>
                      <a:r>
                        <a:rPr lang="en-US" sz="1400" dirty="0"/>
                        <a:t>0</a:t>
                      </a:r>
                    </a:p>
                  </a:txBody>
                  <a:tcPr/>
                </a:tc>
                <a:tc>
                  <a:txBody>
                    <a:bodyPr/>
                    <a:lstStyle/>
                    <a:p>
                      <a:pPr algn="ctr"/>
                      <a:r>
                        <a:rPr lang="en-US" sz="1400" dirty="0"/>
                        <a:t>1</a:t>
                      </a:r>
                    </a:p>
                  </a:txBody>
                  <a:tcPr/>
                </a:tc>
                <a:tc>
                  <a:txBody>
                    <a:bodyPr/>
                    <a:lstStyle/>
                    <a:p>
                      <a:pPr algn="ctr"/>
                      <a:r>
                        <a:rPr lang="en-US" sz="1400" dirty="0"/>
                        <a:t>2</a:t>
                      </a:r>
                    </a:p>
                  </a:txBody>
                  <a:tcPr/>
                </a:tc>
                <a:tc>
                  <a:txBody>
                    <a:bodyPr/>
                    <a:lstStyle/>
                    <a:p>
                      <a:pPr algn="ctr"/>
                      <a:r>
                        <a:rPr lang="en-US" sz="1400" dirty="0"/>
                        <a:t>4</a:t>
                      </a:r>
                    </a:p>
                  </a:txBody>
                  <a:tcPr/>
                </a:tc>
                <a:tc>
                  <a:txBody>
                    <a:bodyPr/>
                    <a:lstStyle/>
                    <a:p>
                      <a:pPr algn="ctr"/>
                      <a:r>
                        <a:rPr lang="en-US" sz="1400" dirty="0"/>
                        <a:t>5</a:t>
                      </a:r>
                    </a:p>
                  </a:txBody>
                  <a:tcPr/>
                </a:tc>
                <a:extLst>
                  <a:ext uri="{0D108BD9-81ED-4DB2-BD59-A6C34878D82A}">
                    <a16:rowId xmlns:a16="http://schemas.microsoft.com/office/drawing/2014/main" val="1609845374"/>
                  </a:ext>
                </a:extLst>
              </a:tr>
              <a:tr h="370840">
                <a:tc>
                  <a:txBody>
                    <a:bodyPr/>
                    <a:lstStyle/>
                    <a:p>
                      <a:r>
                        <a:rPr lang="en-US" b="1" dirty="0"/>
                        <a:t>Business relevance</a:t>
                      </a:r>
                      <a:r>
                        <a:rPr lang="en-US" dirty="0"/>
                        <a:t>: This program drives digital transactions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486338624"/>
                  </a:ext>
                </a:extLst>
              </a:tr>
              <a:tr h="370840">
                <a:tc>
                  <a:txBody>
                    <a:bodyPr/>
                    <a:lstStyle/>
                    <a:p>
                      <a:r>
                        <a:rPr lang="en-US" b="1" dirty="0"/>
                        <a:t>Consumer value</a:t>
                      </a:r>
                      <a:r>
                        <a:rPr lang="en-US" dirty="0"/>
                        <a:t>: This program enhances the consumer experience</a:t>
                      </a:r>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c>
                  <a:txBody>
                    <a:bodyPr/>
                    <a:lstStyle/>
                    <a:p>
                      <a:pPr algn="ctr"/>
                      <a:r>
                        <a:rPr lang="en-US" dirty="0"/>
                        <a:t>x</a:t>
                      </a:r>
                    </a:p>
                  </a:txBody>
                  <a:tcPr/>
                </a:tc>
                <a:tc>
                  <a:txBody>
                    <a:bodyPr/>
                    <a:lstStyle/>
                    <a:p>
                      <a:pPr algn="ctr"/>
                      <a:endParaRPr lang="en-US" dirty="0"/>
                    </a:p>
                  </a:txBody>
                  <a:tcPr/>
                </a:tc>
                <a:extLst>
                  <a:ext uri="{0D108BD9-81ED-4DB2-BD59-A6C34878D82A}">
                    <a16:rowId xmlns:a16="http://schemas.microsoft.com/office/drawing/2014/main" val="4026741407"/>
                  </a:ext>
                </a:extLst>
              </a:tr>
              <a:tr h="370840">
                <a:tc>
                  <a:txBody>
                    <a:bodyPr/>
                    <a:lstStyle/>
                    <a:p>
                      <a:r>
                        <a:rPr lang="en-US" b="1" dirty="0"/>
                        <a:t>Scalability</a:t>
                      </a:r>
                      <a:r>
                        <a:rPr lang="en-US" dirty="0"/>
                        <a:t>: This campaign is scalable across different system domains</a:t>
                      </a:r>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r>
                        <a:rPr lang="en-US" dirty="0"/>
                        <a:t>x</a:t>
                      </a:r>
                    </a:p>
                  </a:txBody>
                  <a:tcPr/>
                </a:tc>
                <a:tc>
                  <a:txBody>
                    <a:bodyPr/>
                    <a:lstStyle/>
                    <a:p>
                      <a:pPr algn="ctr"/>
                      <a:endParaRPr lang="en-US" dirty="0"/>
                    </a:p>
                  </a:txBody>
                  <a:tcPr/>
                </a:tc>
                <a:extLst>
                  <a:ext uri="{0D108BD9-81ED-4DB2-BD59-A6C34878D82A}">
                    <a16:rowId xmlns:a16="http://schemas.microsoft.com/office/drawing/2014/main" val="1934439693"/>
                  </a:ext>
                </a:extLst>
              </a:tr>
              <a:tr h="370840">
                <a:tc>
                  <a:txBody>
                    <a:bodyPr/>
                    <a:lstStyle/>
                    <a:p>
                      <a:r>
                        <a:rPr lang="en-US" b="1" dirty="0"/>
                        <a:t>Scalability</a:t>
                      </a:r>
                      <a:r>
                        <a:rPr lang="en-US" dirty="0"/>
                        <a:t>: This campaign is scalable across channels</a:t>
                      </a:r>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r>
                        <a:rPr lang="en-US" dirty="0"/>
                        <a:t>x</a:t>
                      </a:r>
                    </a:p>
                  </a:txBody>
                  <a:tcPr/>
                </a:tc>
                <a:tc>
                  <a:txBody>
                    <a:bodyPr/>
                    <a:lstStyle/>
                    <a:p>
                      <a:pPr algn="ctr"/>
                      <a:endParaRPr lang="en-US" dirty="0"/>
                    </a:p>
                  </a:txBody>
                  <a:tcPr/>
                </a:tc>
                <a:extLst>
                  <a:ext uri="{0D108BD9-81ED-4DB2-BD59-A6C34878D82A}">
                    <a16:rowId xmlns:a16="http://schemas.microsoft.com/office/drawing/2014/main" val="2730543974"/>
                  </a:ext>
                </a:extLst>
              </a:tr>
              <a:tr h="370840">
                <a:tc>
                  <a:txBody>
                    <a:bodyPr/>
                    <a:lstStyle/>
                    <a:p>
                      <a:pPr algn="r"/>
                      <a:r>
                        <a:rPr lang="en-US" dirty="0"/>
                        <a:t>Total Score</a:t>
                      </a:r>
                    </a:p>
                  </a:txBody>
                  <a:tcPr/>
                </a:tc>
                <a:tc gridSpan="5">
                  <a:txBody>
                    <a:bodyPr/>
                    <a:lstStyle/>
                    <a:p>
                      <a:pPr algn="ctr"/>
                      <a:r>
                        <a:rPr lang="en-US" dirty="0"/>
                        <a:t>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38480762"/>
                  </a:ext>
                </a:extLst>
              </a:tr>
            </a:tbl>
          </a:graphicData>
        </a:graphic>
      </p:graphicFrame>
      <p:sp>
        <p:nvSpPr>
          <p:cNvPr id="2" name="TextBox 1">
            <a:extLst>
              <a:ext uri="{FF2B5EF4-FFF2-40B4-BE49-F238E27FC236}">
                <a16:creationId xmlns:a16="http://schemas.microsoft.com/office/drawing/2014/main" id="{598AA064-A3B3-8546-8957-076931747160}"/>
              </a:ext>
            </a:extLst>
          </p:cNvPr>
          <p:cNvSpPr txBox="1"/>
          <p:nvPr/>
        </p:nvSpPr>
        <p:spPr>
          <a:xfrm>
            <a:off x="838201" y="1400223"/>
            <a:ext cx="10896600" cy="923330"/>
          </a:xfrm>
          <a:prstGeom prst="rect">
            <a:avLst/>
          </a:prstGeom>
          <a:noFill/>
        </p:spPr>
        <p:txBody>
          <a:bodyPr wrap="square" rtlCol="0">
            <a:spAutoFit/>
          </a:bodyPr>
          <a:lstStyle/>
          <a:p>
            <a:r>
              <a:rPr lang="en-US" u="sng" dirty="0"/>
              <a:t>Inspiration</a:t>
            </a:r>
            <a:r>
              <a:rPr lang="en-US" dirty="0"/>
              <a:t>: When the gender filter is selected in the doctor directory, the likelihood of conversion increases by 60%</a:t>
            </a:r>
          </a:p>
          <a:p>
            <a:r>
              <a:rPr lang="en-US" u="sng" dirty="0"/>
              <a:t>Hypothesis</a:t>
            </a:r>
            <a:r>
              <a:rPr lang="en-US" dirty="0"/>
              <a:t>: Gender-specific recommendations on the Primary Care page targeted at female and male segments will get more users into the doctor transaction funnel and lead to more appointments.</a:t>
            </a:r>
          </a:p>
        </p:txBody>
      </p:sp>
    </p:spTree>
    <p:extLst>
      <p:ext uri="{BB962C8B-B14F-4D97-AF65-F5344CB8AC3E}">
        <p14:creationId xmlns:p14="http://schemas.microsoft.com/office/powerpoint/2010/main" val="3769767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4FCD4-A534-5B41-8D8E-536BB7B07559}"/>
              </a:ext>
            </a:extLst>
          </p:cNvPr>
          <p:cNvSpPr>
            <a:spLocks noGrp="1"/>
          </p:cNvSpPr>
          <p:nvPr>
            <p:ph type="title"/>
          </p:nvPr>
        </p:nvSpPr>
        <p:spPr/>
        <p:txBody>
          <a:bodyPr/>
          <a:lstStyle/>
          <a:p>
            <a:r>
              <a:rPr lang="en-US" dirty="0"/>
              <a:t>Personalization maturity roadmap </a:t>
            </a:r>
          </a:p>
        </p:txBody>
      </p:sp>
      <p:sp>
        <p:nvSpPr>
          <p:cNvPr id="3" name="Text Placeholder 2">
            <a:extLst>
              <a:ext uri="{FF2B5EF4-FFF2-40B4-BE49-F238E27FC236}">
                <a16:creationId xmlns:a16="http://schemas.microsoft.com/office/drawing/2014/main" id="{12B48C4C-54F2-4C48-9FBE-CB1266EA1B9F}"/>
              </a:ext>
            </a:extLst>
          </p:cNvPr>
          <p:cNvSpPr>
            <a:spLocks noGrp="1"/>
          </p:cNvSpPr>
          <p:nvPr>
            <p:ph type="body" sz="quarter" idx="10"/>
          </p:nvPr>
        </p:nvSpPr>
        <p:spPr/>
        <p:txBody>
          <a:bodyPr/>
          <a:lstStyle/>
          <a:p>
            <a:r>
              <a:rPr lang="en-US" dirty="0"/>
              <a:t>A breakdown of each stage of the maturity model and the user scenarios enabled </a:t>
            </a:r>
          </a:p>
        </p:txBody>
      </p:sp>
    </p:spTree>
    <p:extLst>
      <p:ext uri="{BB962C8B-B14F-4D97-AF65-F5344CB8AC3E}">
        <p14:creationId xmlns:p14="http://schemas.microsoft.com/office/powerpoint/2010/main" val="607552235"/>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2A14D9-F7A7-354E-BBEA-9430F6FC6DAA}"/>
              </a:ext>
            </a:extLst>
          </p:cNvPr>
          <p:cNvSpPr>
            <a:spLocks noGrp="1"/>
          </p:cNvSpPr>
          <p:nvPr>
            <p:ph idx="1"/>
          </p:nvPr>
        </p:nvSpPr>
        <p:spPr/>
        <p:txBody>
          <a:bodyPr/>
          <a:lstStyle/>
          <a:p>
            <a:pPr marL="0" indent="0">
              <a:buNone/>
            </a:pPr>
            <a:r>
              <a:rPr lang="en-US" dirty="0"/>
              <a:t>While each of the Phases of growth and Stages of personalization maturity carries with it target date ranges where each Phase and Stage will be focus area, they will be always-on efforts that work together concurrently.</a:t>
            </a:r>
          </a:p>
        </p:txBody>
      </p:sp>
      <p:sp>
        <p:nvSpPr>
          <p:cNvPr id="3" name="Title 2">
            <a:extLst>
              <a:ext uri="{FF2B5EF4-FFF2-40B4-BE49-F238E27FC236}">
                <a16:creationId xmlns:a16="http://schemas.microsoft.com/office/drawing/2014/main" id="{76B5E8A9-0E96-C94A-8F4B-4F9073361690}"/>
              </a:ext>
            </a:extLst>
          </p:cNvPr>
          <p:cNvSpPr>
            <a:spLocks noGrp="1"/>
          </p:cNvSpPr>
          <p:nvPr>
            <p:ph type="title"/>
          </p:nvPr>
        </p:nvSpPr>
        <p:spPr/>
        <p:txBody>
          <a:bodyPr/>
          <a:lstStyle/>
          <a:p>
            <a:pPr algn="l"/>
            <a:r>
              <a:rPr lang="en-US" dirty="0"/>
              <a:t>Editors note</a:t>
            </a:r>
          </a:p>
        </p:txBody>
      </p:sp>
    </p:spTree>
    <p:extLst>
      <p:ext uri="{BB962C8B-B14F-4D97-AF65-F5344CB8AC3E}">
        <p14:creationId xmlns:p14="http://schemas.microsoft.com/office/powerpoint/2010/main" val="61773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50F1B9-48DF-4549-8DEE-40399DDF2793}"/>
              </a:ext>
            </a:extLst>
          </p:cNvPr>
          <p:cNvSpPr>
            <a:spLocks noGrp="1"/>
          </p:cNvSpPr>
          <p:nvPr>
            <p:ph idx="1"/>
          </p:nvPr>
        </p:nvSpPr>
        <p:spPr/>
        <p:txBody>
          <a:bodyPr/>
          <a:lstStyle/>
          <a:p>
            <a:r>
              <a:rPr lang="en-US" dirty="0"/>
              <a:t>Personalization narrative (slides 4-15)</a:t>
            </a:r>
          </a:p>
          <a:p>
            <a:r>
              <a:rPr lang="en-US" dirty="0"/>
              <a:t>Personalization maturity model roadmap (slides 18-28)</a:t>
            </a:r>
          </a:p>
          <a:p>
            <a:r>
              <a:rPr lang="en-US" dirty="0"/>
              <a:t>(Current) Campaign calendar (slides 30-35) </a:t>
            </a:r>
          </a:p>
          <a:p>
            <a:r>
              <a:rPr lang="en-US" dirty="0"/>
              <a:t>Appendix – Tech: High-level tech requirements</a:t>
            </a:r>
          </a:p>
        </p:txBody>
      </p:sp>
      <p:sp>
        <p:nvSpPr>
          <p:cNvPr id="3" name="Title 2">
            <a:extLst>
              <a:ext uri="{FF2B5EF4-FFF2-40B4-BE49-F238E27FC236}">
                <a16:creationId xmlns:a16="http://schemas.microsoft.com/office/drawing/2014/main" id="{ABFA3832-AB75-7042-8634-1E75AE0D4CFB}"/>
              </a:ext>
            </a:extLst>
          </p:cNvPr>
          <p:cNvSpPr>
            <a:spLocks noGrp="1"/>
          </p:cNvSpPr>
          <p:nvPr>
            <p:ph type="title"/>
          </p:nvPr>
        </p:nvSpPr>
        <p:spPr/>
        <p:txBody>
          <a:bodyPr/>
          <a:lstStyle/>
          <a:p>
            <a:pPr algn="l"/>
            <a:r>
              <a:rPr lang="en-US" dirty="0"/>
              <a:t>Contents</a:t>
            </a:r>
          </a:p>
        </p:txBody>
      </p:sp>
    </p:spTree>
    <p:extLst>
      <p:ext uri="{BB962C8B-B14F-4D97-AF65-F5344CB8AC3E}">
        <p14:creationId xmlns:p14="http://schemas.microsoft.com/office/powerpoint/2010/main" val="675597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3FBFF6-4DF8-8E4F-8FF5-C52DAE282E25}"/>
              </a:ext>
            </a:extLst>
          </p:cNvPr>
          <p:cNvSpPr>
            <a:spLocks noGrp="1"/>
          </p:cNvSpPr>
          <p:nvPr>
            <p:ph type="title"/>
          </p:nvPr>
        </p:nvSpPr>
        <p:spPr/>
        <p:txBody>
          <a:bodyPr>
            <a:normAutofit fontScale="90000"/>
          </a:bodyPr>
          <a:lstStyle/>
          <a:p>
            <a:pPr algn="l"/>
            <a:r>
              <a:rPr lang="en-US" dirty="0"/>
              <a:t>Phase I: Utility Concierge</a:t>
            </a:r>
            <a:br>
              <a:rPr lang="en-US" dirty="0"/>
            </a:br>
            <a:r>
              <a:rPr lang="en-US" sz="2400" dirty="0"/>
              <a:t>Stages 1-3</a:t>
            </a:r>
            <a:endParaRPr lang="en-US" dirty="0"/>
          </a:p>
        </p:txBody>
      </p:sp>
      <p:graphicFrame>
        <p:nvGraphicFramePr>
          <p:cNvPr id="4" name="Table 3">
            <a:extLst>
              <a:ext uri="{FF2B5EF4-FFF2-40B4-BE49-F238E27FC236}">
                <a16:creationId xmlns:a16="http://schemas.microsoft.com/office/drawing/2014/main" id="{CA88C3FB-EBC0-2A40-9027-56B1935FD894}"/>
              </a:ext>
            </a:extLst>
          </p:cNvPr>
          <p:cNvGraphicFramePr>
            <a:graphicFrameLocks noGrp="1"/>
          </p:cNvGraphicFramePr>
          <p:nvPr/>
        </p:nvGraphicFramePr>
        <p:xfrm>
          <a:off x="838200" y="2971800"/>
          <a:ext cx="9525000" cy="2565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4240343641"/>
                    </a:ext>
                  </a:extLst>
                </a:gridCol>
                <a:gridCol w="1066800">
                  <a:extLst>
                    <a:ext uri="{9D8B030D-6E8A-4147-A177-3AD203B41FA5}">
                      <a16:colId xmlns:a16="http://schemas.microsoft.com/office/drawing/2014/main" val="375855515"/>
                    </a:ext>
                  </a:extLst>
                </a:gridCol>
                <a:gridCol w="6705600">
                  <a:extLst>
                    <a:ext uri="{9D8B030D-6E8A-4147-A177-3AD203B41FA5}">
                      <a16:colId xmlns:a16="http://schemas.microsoft.com/office/drawing/2014/main" val="341481000"/>
                    </a:ext>
                  </a:extLst>
                </a:gridCol>
              </a:tblGrid>
              <a:tr h="370840">
                <a:tc>
                  <a:txBody>
                    <a:bodyPr/>
                    <a:lstStyle/>
                    <a:p>
                      <a:r>
                        <a:rPr lang="en-US" dirty="0"/>
                        <a:t>Consumer type</a:t>
                      </a:r>
                    </a:p>
                  </a:txBody>
                  <a:tcPr/>
                </a:tc>
                <a:tc>
                  <a:txBody>
                    <a:bodyPr/>
                    <a:lstStyle/>
                    <a:p>
                      <a:r>
                        <a:rPr lang="en-US" dirty="0"/>
                        <a:t>Angle</a:t>
                      </a:r>
                    </a:p>
                  </a:txBody>
                  <a:tcPr/>
                </a:tc>
                <a:tc>
                  <a:txBody>
                    <a:bodyPr/>
                    <a:lstStyle/>
                    <a:p>
                      <a:r>
                        <a:rPr lang="en-US" dirty="0"/>
                        <a:t>Experience texture</a:t>
                      </a:r>
                    </a:p>
                  </a:txBody>
                  <a:tcPr/>
                </a:tc>
                <a:extLst>
                  <a:ext uri="{0D108BD9-81ED-4DB2-BD59-A6C34878D82A}">
                    <a16:rowId xmlns:a16="http://schemas.microsoft.com/office/drawing/2014/main" val="2929694700"/>
                  </a:ext>
                </a:extLst>
              </a:tr>
              <a:tr h="370840">
                <a:tc>
                  <a:txBody>
                    <a:bodyPr/>
                    <a:lstStyle/>
                    <a:p>
                      <a:r>
                        <a:rPr lang="en-US" dirty="0"/>
                        <a:t>Anonymous</a:t>
                      </a:r>
                    </a:p>
                  </a:txBody>
                  <a:tcPr/>
                </a:tc>
                <a:tc>
                  <a:txBody>
                    <a:bodyPr/>
                    <a:lstStyle/>
                    <a:p>
                      <a:r>
                        <a:rPr lang="en-US" dirty="0"/>
                        <a:t>1:many</a:t>
                      </a:r>
                    </a:p>
                  </a:txBody>
                  <a:tcPr/>
                </a:tc>
                <a:tc>
                  <a:txBody>
                    <a:bodyPr/>
                    <a:lstStyle/>
                    <a:p>
                      <a:r>
                        <a:rPr lang="en-US" dirty="0"/>
                        <a:t>Value-focused content prompts informed by aggregated user behavior (popular or trending) to drive to doctor funnel</a:t>
                      </a:r>
                    </a:p>
                  </a:txBody>
                  <a:tcPr/>
                </a:tc>
                <a:extLst>
                  <a:ext uri="{0D108BD9-81ED-4DB2-BD59-A6C34878D82A}">
                    <a16:rowId xmlns:a16="http://schemas.microsoft.com/office/drawing/2014/main" val="164982237"/>
                  </a:ext>
                </a:extLst>
              </a:tr>
              <a:tr h="370840">
                <a:tc>
                  <a:txBody>
                    <a:bodyPr/>
                    <a:lstStyle/>
                    <a:p>
                      <a:r>
                        <a:rPr lang="en-US" dirty="0"/>
                        <a:t>Known</a:t>
                      </a:r>
                    </a:p>
                  </a:txBody>
                  <a:tcPr/>
                </a:tc>
                <a:tc>
                  <a:txBody>
                    <a:bodyPr/>
                    <a:lstStyle/>
                    <a:p>
                      <a:r>
                        <a:rPr lang="en-US" dirty="0"/>
                        <a:t>1: few</a:t>
                      </a:r>
                    </a:p>
                  </a:txBody>
                  <a:tcPr/>
                </a:tc>
                <a:tc>
                  <a:txBody>
                    <a:bodyPr/>
                    <a:lstStyle/>
                    <a:p>
                      <a:r>
                        <a:rPr lang="en-US" dirty="0"/>
                        <a:t>Recommendations that guide consumers to doctor or location transaction points based segment profiling (people also like)</a:t>
                      </a:r>
                    </a:p>
                  </a:txBody>
                  <a:tcPr/>
                </a:tc>
                <a:extLst>
                  <a:ext uri="{0D108BD9-81ED-4DB2-BD59-A6C34878D82A}">
                    <a16:rowId xmlns:a16="http://schemas.microsoft.com/office/drawing/2014/main" val="2925872120"/>
                  </a:ext>
                </a:extLst>
              </a:tr>
              <a:tr h="370840">
                <a:tc>
                  <a:txBody>
                    <a:bodyPr/>
                    <a:lstStyle/>
                    <a:p>
                      <a:r>
                        <a:rPr lang="en-US" dirty="0"/>
                        <a:t>Patient</a:t>
                      </a:r>
                    </a:p>
                  </a:txBody>
                  <a:tcPr/>
                </a:tc>
                <a:tc>
                  <a:txBody>
                    <a:bodyPr/>
                    <a:lstStyle/>
                    <a:p>
                      <a:r>
                        <a:rPr lang="en-US" dirty="0"/>
                        <a:t>1:1</a:t>
                      </a:r>
                    </a:p>
                  </a:txBody>
                  <a:tcPr/>
                </a:tc>
                <a:tc>
                  <a:txBody>
                    <a:bodyPr/>
                    <a:lstStyle/>
                    <a:p>
                      <a:r>
                        <a:rPr lang="en-US" dirty="0"/>
                        <a:t>Personalized recommendations based on past click behavior and segment membership (you may also like) to MyChart transaction funnel or upsell/x-sell opportunity</a:t>
                      </a:r>
                    </a:p>
                  </a:txBody>
                  <a:tcPr/>
                </a:tc>
                <a:extLst>
                  <a:ext uri="{0D108BD9-81ED-4DB2-BD59-A6C34878D82A}">
                    <a16:rowId xmlns:a16="http://schemas.microsoft.com/office/drawing/2014/main" val="4259175801"/>
                  </a:ext>
                </a:extLst>
              </a:tr>
            </a:tbl>
          </a:graphicData>
        </a:graphic>
      </p:graphicFrame>
      <p:sp>
        <p:nvSpPr>
          <p:cNvPr id="5" name="TextBox 4">
            <a:extLst>
              <a:ext uri="{FF2B5EF4-FFF2-40B4-BE49-F238E27FC236}">
                <a16:creationId xmlns:a16="http://schemas.microsoft.com/office/drawing/2014/main" id="{F1B4531F-843E-DF44-9FC6-0E5C93FA2C6E}"/>
              </a:ext>
            </a:extLst>
          </p:cNvPr>
          <p:cNvSpPr txBox="1"/>
          <p:nvPr/>
        </p:nvSpPr>
        <p:spPr>
          <a:xfrm>
            <a:off x="838200" y="1905000"/>
            <a:ext cx="9097490" cy="923330"/>
          </a:xfrm>
          <a:prstGeom prst="rect">
            <a:avLst/>
          </a:prstGeom>
          <a:noFill/>
        </p:spPr>
        <p:txBody>
          <a:bodyPr wrap="none" rtlCol="0">
            <a:spAutoFit/>
          </a:bodyPr>
          <a:lstStyle/>
          <a:p>
            <a:r>
              <a:rPr lang="en-US" dirty="0"/>
              <a:t>Philosophy: Help people in times of crisis; help them find the care they need for their condition</a:t>
            </a:r>
          </a:p>
          <a:p>
            <a:r>
              <a:rPr lang="en-US" dirty="0"/>
              <a:t>Web status: Not logged-in</a:t>
            </a:r>
          </a:p>
          <a:p>
            <a:r>
              <a:rPr lang="en-US" dirty="0"/>
              <a:t>Priority timeline: Q4 2018 – Q1 2019</a:t>
            </a:r>
          </a:p>
        </p:txBody>
      </p:sp>
    </p:spTree>
    <p:extLst>
      <p:ext uri="{BB962C8B-B14F-4D97-AF65-F5344CB8AC3E}">
        <p14:creationId xmlns:p14="http://schemas.microsoft.com/office/powerpoint/2010/main" val="2008861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C03A1-982A-4141-896E-9E7B2CDF944D}"/>
              </a:ext>
            </a:extLst>
          </p:cNvPr>
          <p:cNvSpPr>
            <a:spLocks noGrp="1"/>
          </p:cNvSpPr>
          <p:nvPr>
            <p:ph type="title"/>
          </p:nvPr>
        </p:nvSpPr>
        <p:spPr/>
        <p:txBody>
          <a:bodyPr/>
          <a:lstStyle/>
          <a:p>
            <a:pPr algn="l"/>
            <a:r>
              <a:rPr lang="en-US" dirty="0"/>
              <a:t>Stage 1: Truly Anonymous</a:t>
            </a:r>
          </a:p>
        </p:txBody>
      </p:sp>
      <p:sp>
        <p:nvSpPr>
          <p:cNvPr id="4" name="Content Placeholder 2">
            <a:extLst>
              <a:ext uri="{FF2B5EF4-FFF2-40B4-BE49-F238E27FC236}">
                <a16:creationId xmlns:a16="http://schemas.microsoft.com/office/drawing/2014/main" id="{D41DE9C4-98E6-B544-B564-A7A50A7F95DE}"/>
              </a:ext>
            </a:extLst>
          </p:cNvPr>
          <p:cNvSpPr>
            <a:spLocks noGrp="1"/>
          </p:cNvSpPr>
          <p:nvPr>
            <p:ph idx="1"/>
          </p:nvPr>
        </p:nvSpPr>
        <p:spPr>
          <a:xfrm>
            <a:off x="838200" y="1825625"/>
            <a:ext cx="7971138" cy="2268073"/>
          </a:xfrm>
        </p:spPr>
        <p:txBody>
          <a:bodyPr>
            <a:normAutofit/>
          </a:bodyPr>
          <a:lstStyle/>
          <a:p>
            <a:pPr marL="0" indent="0">
              <a:buNone/>
            </a:pPr>
            <a:r>
              <a:rPr lang="en-US" sz="2000" b="1" dirty="0"/>
              <a:t>Consumer scenarios enabled</a:t>
            </a:r>
          </a:p>
          <a:p>
            <a:pPr marL="514350" indent="-514350">
              <a:buAutoNum type="arabicPeriod"/>
            </a:pPr>
            <a:r>
              <a:rPr lang="en-US" sz="2000" dirty="0"/>
              <a:t>Welcome web experiences for new consumers (e.g. from local listings)</a:t>
            </a:r>
          </a:p>
          <a:p>
            <a:pPr marL="514350" indent="-514350">
              <a:buAutoNum type="arabicPeriod"/>
            </a:pPr>
            <a:r>
              <a:rPr lang="en-US" sz="2000" dirty="0"/>
              <a:t>Trending &amp; popular recommendations (drive to identifying action)</a:t>
            </a:r>
          </a:p>
          <a:p>
            <a:pPr marL="514350" indent="-514350">
              <a:buAutoNum type="arabicPeriod"/>
            </a:pPr>
            <a:r>
              <a:rPr lang="en-US" sz="2000" dirty="0"/>
              <a:t>Campaigns to grow email subscribers (e.g. prominent CTAs)</a:t>
            </a:r>
          </a:p>
          <a:p>
            <a:pPr marL="0" indent="0">
              <a:buNone/>
            </a:pPr>
            <a:endParaRPr lang="en-US" sz="2000" dirty="0"/>
          </a:p>
          <a:p>
            <a:pPr marL="514350" indent="-514350">
              <a:buAutoNum type="arabicPeriod"/>
            </a:pPr>
            <a:endParaRPr lang="en-US" sz="2000" dirty="0"/>
          </a:p>
        </p:txBody>
      </p:sp>
      <p:grpSp>
        <p:nvGrpSpPr>
          <p:cNvPr id="5" name="Group 4">
            <a:extLst>
              <a:ext uri="{FF2B5EF4-FFF2-40B4-BE49-F238E27FC236}">
                <a16:creationId xmlns:a16="http://schemas.microsoft.com/office/drawing/2014/main" id="{4F708EA3-A088-A74A-8CB8-58503AC471FB}"/>
              </a:ext>
            </a:extLst>
          </p:cNvPr>
          <p:cNvGrpSpPr/>
          <p:nvPr/>
        </p:nvGrpSpPr>
        <p:grpSpPr>
          <a:xfrm>
            <a:off x="8102991" y="2309202"/>
            <a:ext cx="3900140" cy="2171114"/>
            <a:chOff x="7712283" y="1521411"/>
            <a:chExt cx="3900140" cy="2171114"/>
          </a:xfrm>
        </p:grpSpPr>
        <p:pic>
          <p:nvPicPr>
            <p:cNvPr id="6" name="Picture 5">
              <a:extLst>
                <a:ext uri="{FF2B5EF4-FFF2-40B4-BE49-F238E27FC236}">
                  <a16:creationId xmlns:a16="http://schemas.microsoft.com/office/drawing/2014/main" id="{54B68C50-43EF-2F4D-97CF-E5A719CEC585}"/>
                </a:ext>
              </a:extLst>
            </p:cNvPr>
            <p:cNvPicPr>
              <a:picLocks noChangeAspect="1"/>
            </p:cNvPicPr>
            <p:nvPr/>
          </p:nvPicPr>
          <p:blipFill>
            <a:blip r:embed="rId3"/>
            <a:stretch>
              <a:fillRect/>
            </a:stretch>
          </p:blipFill>
          <p:spPr>
            <a:xfrm>
              <a:off x="8723924" y="1825625"/>
              <a:ext cx="1778000" cy="1866900"/>
            </a:xfrm>
            <a:prstGeom prst="rect">
              <a:avLst/>
            </a:prstGeom>
          </p:spPr>
        </p:pic>
        <p:sp>
          <p:nvSpPr>
            <p:cNvPr id="7" name="Left Brace 6">
              <a:extLst>
                <a:ext uri="{FF2B5EF4-FFF2-40B4-BE49-F238E27FC236}">
                  <a16:creationId xmlns:a16="http://schemas.microsoft.com/office/drawing/2014/main" id="{349500A5-6ED6-704D-A099-5E155FDB6121}"/>
                </a:ext>
              </a:extLst>
            </p:cNvPr>
            <p:cNvSpPr/>
            <p:nvPr/>
          </p:nvSpPr>
          <p:spPr>
            <a:xfrm rot="16200000">
              <a:off x="9519516" y="929201"/>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A7D08EAE-2C97-F445-ACDE-208BFF4D2BAD}"/>
                </a:ext>
              </a:extLst>
            </p:cNvPr>
            <p:cNvSpPr txBox="1"/>
            <p:nvPr/>
          </p:nvSpPr>
          <p:spPr>
            <a:xfrm>
              <a:off x="7712283" y="1521411"/>
              <a:ext cx="3900140" cy="338554"/>
            </a:xfrm>
            <a:prstGeom prst="rect">
              <a:avLst/>
            </a:prstGeom>
            <a:noFill/>
          </p:spPr>
          <p:txBody>
            <a:bodyPr wrap="square" rtlCol="0">
              <a:spAutoFit/>
            </a:bodyPr>
            <a:lstStyle/>
            <a:p>
              <a:pPr algn="ctr"/>
              <a:r>
                <a:rPr lang="en-US" sz="1600" dirty="0"/>
                <a:t>1. Utility concierge</a:t>
              </a:r>
            </a:p>
          </p:txBody>
        </p:sp>
      </p:grpSp>
      <p:sp>
        <p:nvSpPr>
          <p:cNvPr id="9" name="TextBox 8">
            <a:extLst>
              <a:ext uri="{FF2B5EF4-FFF2-40B4-BE49-F238E27FC236}">
                <a16:creationId xmlns:a16="http://schemas.microsoft.com/office/drawing/2014/main" id="{4528CAC9-E048-EC4F-9C3F-1B382C806924}"/>
              </a:ext>
            </a:extLst>
          </p:cNvPr>
          <p:cNvSpPr txBox="1"/>
          <p:nvPr/>
        </p:nvSpPr>
        <p:spPr>
          <a:xfrm>
            <a:off x="5931383" y="4704748"/>
            <a:ext cx="3018632" cy="923330"/>
          </a:xfrm>
          <a:prstGeom prst="rect">
            <a:avLst/>
          </a:prstGeom>
          <a:noFill/>
        </p:spPr>
        <p:txBody>
          <a:bodyPr wrap="square" rtlCol="0">
            <a:spAutoFit/>
          </a:bodyPr>
          <a:lstStyle/>
          <a:p>
            <a:r>
              <a:rPr lang="en-US" b="1" dirty="0"/>
              <a:t>Goal</a:t>
            </a:r>
          </a:p>
          <a:p>
            <a:r>
              <a:rPr lang="en-US" dirty="0"/>
              <a:t>Get consumers to declare intent and identify interests</a:t>
            </a:r>
          </a:p>
        </p:txBody>
      </p:sp>
      <p:sp>
        <p:nvSpPr>
          <p:cNvPr id="10" name="Rectangle 9">
            <a:extLst>
              <a:ext uri="{FF2B5EF4-FFF2-40B4-BE49-F238E27FC236}">
                <a16:creationId xmlns:a16="http://schemas.microsoft.com/office/drawing/2014/main" id="{DF2CB44A-79DD-8042-9077-FFD6089F7661}"/>
              </a:ext>
            </a:extLst>
          </p:cNvPr>
          <p:cNvSpPr/>
          <p:nvPr/>
        </p:nvSpPr>
        <p:spPr>
          <a:xfrm>
            <a:off x="838200" y="4683146"/>
            <a:ext cx="3128889" cy="1200329"/>
          </a:xfrm>
          <a:prstGeom prst="rect">
            <a:avLst/>
          </a:prstGeom>
        </p:spPr>
        <p:txBody>
          <a:bodyPr wrap="square">
            <a:spAutoFit/>
          </a:bodyPr>
          <a:lstStyle/>
          <a:p>
            <a:r>
              <a:rPr lang="en-US" b="1" dirty="0"/>
              <a:t>Tech inputs</a:t>
            </a:r>
          </a:p>
          <a:p>
            <a:r>
              <a:rPr lang="en-US" dirty="0"/>
              <a:t>IP address</a:t>
            </a:r>
          </a:p>
          <a:p>
            <a:r>
              <a:rPr lang="en-US" dirty="0"/>
              <a:t>Cookies</a:t>
            </a:r>
          </a:p>
          <a:p>
            <a:r>
              <a:rPr lang="en-US" dirty="0"/>
              <a:t>Geolocation (if feasible)</a:t>
            </a:r>
          </a:p>
        </p:txBody>
      </p:sp>
      <p:sp>
        <p:nvSpPr>
          <p:cNvPr id="11" name="Rectangle 10">
            <a:extLst>
              <a:ext uri="{FF2B5EF4-FFF2-40B4-BE49-F238E27FC236}">
                <a16:creationId xmlns:a16="http://schemas.microsoft.com/office/drawing/2014/main" id="{A6AE6E99-D8AF-2D44-B5B9-740F0F06F300}"/>
              </a:ext>
            </a:extLst>
          </p:cNvPr>
          <p:cNvSpPr/>
          <p:nvPr/>
        </p:nvSpPr>
        <p:spPr>
          <a:xfrm>
            <a:off x="3541264" y="4704748"/>
            <a:ext cx="2071745" cy="1200329"/>
          </a:xfrm>
          <a:prstGeom prst="rect">
            <a:avLst/>
          </a:prstGeom>
        </p:spPr>
        <p:txBody>
          <a:bodyPr wrap="square">
            <a:spAutoFit/>
          </a:bodyPr>
          <a:lstStyle/>
          <a:p>
            <a:r>
              <a:rPr lang="en-US" b="1" dirty="0"/>
              <a:t>Tech required*</a:t>
            </a:r>
          </a:p>
          <a:p>
            <a:r>
              <a:rPr lang="en-US" dirty="0" err="1"/>
              <a:t>Evergage</a:t>
            </a:r>
            <a:endParaRPr lang="en-US" dirty="0"/>
          </a:p>
          <a:p>
            <a:r>
              <a:rPr lang="en-US" dirty="0"/>
              <a:t>Optimizely</a:t>
            </a:r>
          </a:p>
          <a:p>
            <a:r>
              <a:rPr lang="en-US" dirty="0"/>
              <a:t>Eloqua</a:t>
            </a:r>
          </a:p>
        </p:txBody>
      </p:sp>
      <p:sp>
        <p:nvSpPr>
          <p:cNvPr id="12" name="TextBox 11">
            <a:extLst>
              <a:ext uri="{FF2B5EF4-FFF2-40B4-BE49-F238E27FC236}">
                <a16:creationId xmlns:a16="http://schemas.microsoft.com/office/drawing/2014/main" id="{C199434F-0F82-6A48-867D-40E13BE46B12}"/>
              </a:ext>
            </a:extLst>
          </p:cNvPr>
          <p:cNvSpPr txBox="1"/>
          <p:nvPr/>
        </p:nvSpPr>
        <p:spPr>
          <a:xfrm>
            <a:off x="3541264" y="6100629"/>
            <a:ext cx="1600261" cy="415498"/>
          </a:xfrm>
          <a:prstGeom prst="rect">
            <a:avLst/>
          </a:prstGeom>
          <a:noFill/>
        </p:spPr>
        <p:txBody>
          <a:bodyPr wrap="square" rtlCol="0">
            <a:spAutoFit/>
          </a:bodyPr>
          <a:lstStyle/>
          <a:p>
            <a:r>
              <a:rPr lang="en-US" sz="1050" dirty="0"/>
              <a:t>*See Appendix: Tech for platform deep dives</a:t>
            </a:r>
          </a:p>
        </p:txBody>
      </p:sp>
    </p:spTree>
    <p:extLst>
      <p:ext uri="{BB962C8B-B14F-4D97-AF65-F5344CB8AC3E}">
        <p14:creationId xmlns:p14="http://schemas.microsoft.com/office/powerpoint/2010/main" val="2350211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F94FC3-C1DF-DE48-A1F3-4BEC0E489854}"/>
              </a:ext>
            </a:extLst>
          </p:cNvPr>
          <p:cNvSpPr>
            <a:spLocks noGrp="1"/>
          </p:cNvSpPr>
          <p:nvPr>
            <p:ph type="title"/>
          </p:nvPr>
        </p:nvSpPr>
        <p:spPr/>
        <p:txBody>
          <a:bodyPr/>
          <a:lstStyle/>
          <a:p>
            <a:pPr algn="l"/>
            <a:r>
              <a:rPr lang="en-US" dirty="0"/>
              <a:t>Stage 2: Quasi-known </a:t>
            </a:r>
          </a:p>
        </p:txBody>
      </p:sp>
      <p:grpSp>
        <p:nvGrpSpPr>
          <p:cNvPr id="4" name="Group 3">
            <a:extLst>
              <a:ext uri="{FF2B5EF4-FFF2-40B4-BE49-F238E27FC236}">
                <a16:creationId xmlns:a16="http://schemas.microsoft.com/office/drawing/2014/main" id="{7EAA4CCA-6FCC-364B-ACE1-56E7FE1854F8}"/>
              </a:ext>
            </a:extLst>
          </p:cNvPr>
          <p:cNvGrpSpPr/>
          <p:nvPr/>
        </p:nvGrpSpPr>
        <p:grpSpPr>
          <a:xfrm>
            <a:off x="8102991" y="2309202"/>
            <a:ext cx="3900140" cy="2456547"/>
            <a:chOff x="8102991" y="2309202"/>
            <a:chExt cx="3900140" cy="2456547"/>
          </a:xfrm>
        </p:grpSpPr>
        <p:pic>
          <p:nvPicPr>
            <p:cNvPr id="5" name="Picture 4">
              <a:extLst>
                <a:ext uri="{FF2B5EF4-FFF2-40B4-BE49-F238E27FC236}">
                  <a16:creationId xmlns:a16="http://schemas.microsoft.com/office/drawing/2014/main" id="{673C9BC6-5CE2-9B43-BD02-4AB6433B507B}"/>
                </a:ext>
              </a:extLst>
            </p:cNvPr>
            <p:cNvPicPr>
              <a:picLocks noChangeAspect="1"/>
            </p:cNvPicPr>
            <p:nvPr/>
          </p:nvPicPr>
          <p:blipFill>
            <a:blip r:embed="rId2"/>
            <a:stretch>
              <a:fillRect/>
            </a:stretch>
          </p:blipFill>
          <p:spPr>
            <a:xfrm>
              <a:off x="9355669" y="2784549"/>
              <a:ext cx="1549400" cy="1981200"/>
            </a:xfrm>
            <a:prstGeom prst="rect">
              <a:avLst/>
            </a:prstGeom>
          </p:spPr>
        </p:pic>
        <p:sp>
          <p:nvSpPr>
            <p:cNvPr id="6" name="Left Brace 5">
              <a:extLst>
                <a:ext uri="{FF2B5EF4-FFF2-40B4-BE49-F238E27FC236}">
                  <a16:creationId xmlns:a16="http://schemas.microsoft.com/office/drawing/2014/main" id="{8CF701E5-4ABF-3949-BDB0-8C606516D164}"/>
                </a:ext>
              </a:extLst>
            </p:cNvPr>
            <p:cNvSpPr/>
            <p:nvPr/>
          </p:nvSpPr>
          <p:spPr>
            <a:xfrm rot="16200000">
              <a:off x="9910224" y="1716992"/>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B4A7371C-32FE-AF41-A375-502FEFF2B6F3}"/>
                </a:ext>
              </a:extLst>
            </p:cNvPr>
            <p:cNvSpPr txBox="1"/>
            <p:nvPr/>
          </p:nvSpPr>
          <p:spPr>
            <a:xfrm>
              <a:off x="8102991" y="2309202"/>
              <a:ext cx="3900140" cy="338554"/>
            </a:xfrm>
            <a:prstGeom prst="rect">
              <a:avLst/>
            </a:prstGeom>
            <a:noFill/>
          </p:spPr>
          <p:txBody>
            <a:bodyPr wrap="square" rtlCol="0">
              <a:spAutoFit/>
            </a:bodyPr>
            <a:lstStyle/>
            <a:p>
              <a:pPr algn="ctr"/>
              <a:r>
                <a:rPr lang="en-US" sz="1600" dirty="0"/>
                <a:t>1. Utility concierge</a:t>
              </a:r>
            </a:p>
          </p:txBody>
        </p:sp>
      </p:grpSp>
      <p:sp>
        <p:nvSpPr>
          <p:cNvPr id="8" name="Content Placeholder 2">
            <a:extLst>
              <a:ext uri="{FF2B5EF4-FFF2-40B4-BE49-F238E27FC236}">
                <a16:creationId xmlns:a16="http://schemas.microsoft.com/office/drawing/2014/main" id="{6F0F86BF-66C1-0643-A7BD-5E95EB31414E}"/>
              </a:ext>
            </a:extLst>
          </p:cNvPr>
          <p:cNvSpPr>
            <a:spLocks noGrp="1"/>
          </p:cNvSpPr>
          <p:nvPr>
            <p:ph idx="1"/>
          </p:nvPr>
        </p:nvSpPr>
        <p:spPr>
          <a:xfrm>
            <a:off x="838200" y="1825625"/>
            <a:ext cx="7971138" cy="2630396"/>
          </a:xfrm>
        </p:spPr>
        <p:txBody>
          <a:bodyPr>
            <a:normAutofit/>
          </a:bodyPr>
          <a:lstStyle/>
          <a:p>
            <a:pPr marL="0" indent="0">
              <a:buNone/>
            </a:pPr>
            <a:r>
              <a:rPr lang="en-US" sz="2000" b="1" dirty="0"/>
              <a:t>Consumer scenarios enabled</a:t>
            </a:r>
          </a:p>
          <a:p>
            <a:pPr marL="514350" indent="-514350">
              <a:buAutoNum type="arabicPeriod"/>
            </a:pPr>
            <a:r>
              <a:rPr lang="en-US" sz="2000" dirty="0"/>
              <a:t>Targeting return users in specific location + geographic elements</a:t>
            </a:r>
          </a:p>
          <a:p>
            <a:pPr marL="514350" indent="-514350">
              <a:buAutoNum type="arabicPeriod"/>
            </a:pPr>
            <a:r>
              <a:rPr lang="en-US" sz="2000" dirty="0"/>
              <a:t>Welcome back web experiences for returning consumers</a:t>
            </a:r>
          </a:p>
          <a:p>
            <a:pPr marL="514350" indent="-514350">
              <a:buAutoNum type="arabicPeriod"/>
            </a:pPr>
            <a:r>
              <a:rPr lang="en-US" sz="2000" dirty="0"/>
              <a:t>“People also like” recommendations (drive to identifying action)</a:t>
            </a:r>
          </a:p>
          <a:p>
            <a:pPr marL="514350" indent="-514350">
              <a:buAutoNum type="arabicPeriod"/>
            </a:pPr>
            <a:r>
              <a:rPr lang="en-US" sz="2000" dirty="0"/>
              <a:t>Campaigns to grow additional email subscriptions (x-sell)</a:t>
            </a:r>
          </a:p>
          <a:p>
            <a:pPr marL="514350" indent="-514350">
              <a:buAutoNum type="arabicPeriod"/>
            </a:pPr>
            <a:r>
              <a:rPr lang="en-US" sz="2000" dirty="0"/>
              <a:t>Newsletter preferences (mobile vs. email delivery)</a:t>
            </a:r>
          </a:p>
          <a:p>
            <a:pPr marL="514350" indent="-514350">
              <a:buAutoNum type="arabicPeriod"/>
            </a:pPr>
            <a:endParaRPr lang="en-US" sz="2000" dirty="0"/>
          </a:p>
        </p:txBody>
      </p:sp>
      <p:sp>
        <p:nvSpPr>
          <p:cNvPr id="9" name="TextBox 8">
            <a:extLst>
              <a:ext uri="{FF2B5EF4-FFF2-40B4-BE49-F238E27FC236}">
                <a16:creationId xmlns:a16="http://schemas.microsoft.com/office/drawing/2014/main" id="{33F9A7DB-9003-E642-9F0C-F6A5C339F01C}"/>
              </a:ext>
            </a:extLst>
          </p:cNvPr>
          <p:cNvSpPr txBox="1"/>
          <p:nvPr/>
        </p:nvSpPr>
        <p:spPr>
          <a:xfrm>
            <a:off x="6063342" y="4683145"/>
            <a:ext cx="3156857" cy="923330"/>
          </a:xfrm>
          <a:prstGeom prst="rect">
            <a:avLst/>
          </a:prstGeom>
          <a:noFill/>
        </p:spPr>
        <p:txBody>
          <a:bodyPr wrap="square" rtlCol="0">
            <a:spAutoFit/>
          </a:bodyPr>
          <a:lstStyle/>
          <a:p>
            <a:r>
              <a:rPr lang="en-US" b="1" dirty="0"/>
              <a:t>Goal</a:t>
            </a:r>
          </a:p>
          <a:p>
            <a:r>
              <a:rPr lang="en-US" dirty="0"/>
              <a:t>Richer understanding of intent/ interests + email capture</a:t>
            </a:r>
          </a:p>
        </p:txBody>
      </p:sp>
      <p:sp>
        <p:nvSpPr>
          <p:cNvPr id="10" name="Rectangle 9">
            <a:extLst>
              <a:ext uri="{FF2B5EF4-FFF2-40B4-BE49-F238E27FC236}">
                <a16:creationId xmlns:a16="http://schemas.microsoft.com/office/drawing/2014/main" id="{1A13A5DF-856F-8E48-83D2-637D7C1765F0}"/>
              </a:ext>
            </a:extLst>
          </p:cNvPr>
          <p:cNvSpPr/>
          <p:nvPr/>
        </p:nvSpPr>
        <p:spPr>
          <a:xfrm>
            <a:off x="838200" y="4683146"/>
            <a:ext cx="2691619" cy="1200329"/>
          </a:xfrm>
          <a:prstGeom prst="rect">
            <a:avLst/>
          </a:prstGeom>
        </p:spPr>
        <p:txBody>
          <a:bodyPr wrap="square">
            <a:spAutoFit/>
          </a:bodyPr>
          <a:lstStyle/>
          <a:p>
            <a:r>
              <a:rPr lang="en-US" b="1" dirty="0"/>
              <a:t>Tech inputs</a:t>
            </a:r>
          </a:p>
          <a:p>
            <a:r>
              <a:rPr lang="en-US" dirty="0"/>
              <a:t>IP address</a:t>
            </a:r>
          </a:p>
          <a:p>
            <a:r>
              <a:rPr lang="en-US" dirty="0"/>
              <a:t>Cookies</a:t>
            </a:r>
          </a:p>
          <a:p>
            <a:r>
              <a:rPr lang="en-US" dirty="0"/>
              <a:t>Geolocation (if feasible)</a:t>
            </a:r>
          </a:p>
        </p:txBody>
      </p:sp>
      <p:sp>
        <p:nvSpPr>
          <p:cNvPr id="11" name="Rectangle 10">
            <a:extLst>
              <a:ext uri="{FF2B5EF4-FFF2-40B4-BE49-F238E27FC236}">
                <a16:creationId xmlns:a16="http://schemas.microsoft.com/office/drawing/2014/main" id="{3F97F250-65FF-A342-A5B2-2C64C9DAD3E0}"/>
              </a:ext>
            </a:extLst>
          </p:cNvPr>
          <p:cNvSpPr/>
          <p:nvPr/>
        </p:nvSpPr>
        <p:spPr>
          <a:xfrm>
            <a:off x="3813517" y="4683146"/>
            <a:ext cx="2690965" cy="1200329"/>
          </a:xfrm>
          <a:prstGeom prst="rect">
            <a:avLst/>
          </a:prstGeom>
        </p:spPr>
        <p:txBody>
          <a:bodyPr wrap="square">
            <a:spAutoFit/>
          </a:bodyPr>
          <a:lstStyle/>
          <a:p>
            <a:r>
              <a:rPr lang="en-US" b="1" dirty="0"/>
              <a:t>Tech required*</a:t>
            </a:r>
          </a:p>
          <a:p>
            <a:r>
              <a:rPr lang="en-US" dirty="0" err="1"/>
              <a:t>Evergage</a:t>
            </a:r>
            <a:endParaRPr lang="en-US" dirty="0"/>
          </a:p>
          <a:p>
            <a:r>
              <a:rPr lang="en-US" dirty="0"/>
              <a:t>Optimizely</a:t>
            </a:r>
          </a:p>
          <a:p>
            <a:r>
              <a:rPr lang="en-US" dirty="0"/>
              <a:t>Eloqua</a:t>
            </a:r>
          </a:p>
        </p:txBody>
      </p:sp>
      <p:sp>
        <p:nvSpPr>
          <p:cNvPr id="12" name="TextBox 11">
            <a:extLst>
              <a:ext uri="{FF2B5EF4-FFF2-40B4-BE49-F238E27FC236}">
                <a16:creationId xmlns:a16="http://schemas.microsoft.com/office/drawing/2014/main" id="{50F7F595-6D6E-FE47-AAA0-08E17BF3966C}"/>
              </a:ext>
            </a:extLst>
          </p:cNvPr>
          <p:cNvSpPr txBox="1"/>
          <p:nvPr/>
        </p:nvSpPr>
        <p:spPr>
          <a:xfrm>
            <a:off x="3813517" y="6110600"/>
            <a:ext cx="1600261" cy="415498"/>
          </a:xfrm>
          <a:prstGeom prst="rect">
            <a:avLst/>
          </a:prstGeom>
          <a:noFill/>
        </p:spPr>
        <p:txBody>
          <a:bodyPr wrap="square" rtlCol="0">
            <a:spAutoFit/>
          </a:bodyPr>
          <a:lstStyle/>
          <a:p>
            <a:r>
              <a:rPr lang="en-US" sz="1050" dirty="0"/>
              <a:t>*See Appendix: Tech for platform deep dives</a:t>
            </a:r>
          </a:p>
        </p:txBody>
      </p:sp>
    </p:spTree>
    <p:extLst>
      <p:ext uri="{BB962C8B-B14F-4D97-AF65-F5344CB8AC3E}">
        <p14:creationId xmlns:p14="http://schemas.microsoft.com/office/powerpoint/2010/main" val="3538533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A532DF-1A72-6245-9313-D24F71C2312B}"/>
              </a:ext>
            </a:extLst>
          </p:cNvPr>
          <p:cNvSpPr>
            <a:spLocks noGrp="1"/>
          </p:cNvSpPr>
          <p:nvPr>
            <p:ph type="title"/>
          </p:nvPr>
        </p:nvSpPr>
        <p:spPr/>
        <p:txBody>
          <a:bodyPr/>
          <a:lstStyle/>
          <a:p>
            <a:pPr algn="l"/>
            <a:r>
              <a:rPr lang="en-US" dirty="0"/>
              <a:t>Stage 3: Personalized/Known</a:t>
            </a:r>
          </a:p>
        </p:txBody>
      </p:sp>
      <p:grpSp>
        <p:nvGrpSpPr>
          <p:cNvPr id="4" name="Group 3">
            <a:extLst>
              <a:ext uri="{FF2B5EF4-FFF2-40B4-BE49-F238E27FC236}">
                <a16:creationId xmlns:a16="http://schemas.microsoft.com/office/drawing/2014/main" id="{77C0E2AC-D5B1-5D4D-B7C1-A52285785807}"/>
              </a:ext>
            </a:extLst>
          </p:cNvPr>
          <p:cNvGrpSpPr/>
          <p:nvPr/>
        </p:nvGrpSpPr>
        <p:grpSpPr>
          <a:xfrm>
            <a:off x="8102991" y="2309202"/>
            <a:ext cx="3900140" cy="2346356"/>
            <a:chOff x="8102991" y="2309202"/>
            <a:chExt cx="3900140" cy="2346356"/>
          </a:xfrm>
        </p:grpSpPr>
        <p:sp>
          <p:nvSpPr>
            <p:cNvPr id="5" name="Left Brace 4">
              <a:extLst>
                <a:ext uri="{FF2B5EF4-FFF2-40B4-BE49-F238E27FC236}">
                  <a16:creationId xmlns:a16="http://schemas.microsoft.com/office/drawing/2014/main" id="{C5CA4680-FDC5-9C40-AF8A-CF201F3C2C6F}"/>
                </a:ext>
              </a:extLst>
            </p:cNvPr>
            <p:cNvSpPr/>
            <p:nvPr/>
          </p:nvSpPr>
          <p:spPr>
            <a:xfrm rot="16200000">
              <a:off x="9910224" y="1716992"/>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2ED93A7C-DC13-264D-B814-8EDACA27F716}"/>
                </a:ext>
              </a:extLst>
            </p:cNvPr>
            <p:cNvSpPr txBox="1"/>
            <p:nvPr/>
          </p:nvSpPr>
          <p:spPr>
            <a:xfrm>
              <a:off x="8102991" y="2309202"/>
              <a:ext cx="3900140" cy="338554"/>
            </a:xfrm>
            <a:prstGeom prst="rect">
              <a:avLst/>
            </a:prstGeom>
            <a:noFill/>
          </p:spPr>
          <p:txBody>
            <a:bodyPr wrap="square" rtlCol="0">
              <a:spAutoFit/>
            </a:bodyPr>
            <a:lstStyle/>
            <a:p>
              <a:pPr algn="ctr"/>
              <a:r>
                <a:rPr lang="en-US" sz="1600" dirty="0"/>
                <a:t>1. Utility concierge</a:t>
              </a:r>
            </a:p>
          </p:txBody>
        </p:sp>
        <p:pic>
          <p:nvPicPr>
            <p:cNvPr id="7" name="Picture 6">
              <a:extLst>
                <a:ext uri="{FF2B5EF4-FFF2-40B4-BE49-F238E27FC236}">
                  <a16:creationId xmlns:a16="http://schemas.microsoft.com/office/drawing/2014/main" id="{6C79209E-3DF4-194D-8D58-8ADBF6D7F6BD}"/>
                </a:ext>
              </a:extLst>
            </p:cNvPr>
            <p:cNvPicPr>
              <a:picLocks noChangeAspect="1"/>
            </p:cNvPicPr>
            <p:nvPr/>
          </p:nvPicPr>
          <p:blipFill>
            <a:blip r:embed="rId2"/>
            <a:stretch>
              <a:fillRect/>
            </a:stretch>
          </p:blipFill>
          <p:spPr>
            <a:xfrm>
              <a:off x="9336619" y="2902958"/>
              <a:ext cx="1587500" cy="1752600"/>
            </a:xfrm>
            <a:prstGeom prst="rect">
              <a:avLst/>
            </a:prstGeom>
          </p:spPr>
        </p:pic>
      </p:grpSp>
      <p:sp>
        <p:nvSpPr>
          <p:cNvPr id="9" name="Content Placeholder 2">
            <a:extLst>
              <a:ext uri="{FF2B5EF4-FFF2-40B4-BE49-F238E27FC236}">
                <a16:creationId xmlns:a16="http://schemas.microsoft.com/office/drawing/2014/main" id="{C596645D-67FD-5E40-9FD8-5F6E8BA87E01}"/>
              </a:ext>
            </a:extLst>
          </p:cNvPr>
          <p:cNvSpPr>
            <a:spLocks noGrp="1"/>
          </p:cNvSpPr>
          <p:nvPr>
            <p:ph idx="1"/>
          </p:nvPr>
        </p:nvSpPr>
        <p:spPr>
          <a:xfrm>
            <a:off x="949304" y="1533380"/>
            <a:ext cx="7971138" cy="2588734"/>
          </a:xfrm>
        </p:spPr>
        <p:txBody>
          <a:bodyPr>
            <a:normAutofit/>
          </a:bodyPr>
          <a:lstStyle/>
          <a:p>
            <a:pPr marL="0" indent="0">
              <a:buNone/>
            </a:pPr>
            <a:r>
              <a:rPr lang="en-US" sz="2000" b="1" dirty="0"/>
              <a:t>Consumer scenarios enabled (all in Stage 2 +)</a:t>
            </a:r>
          </a:p>
          <a:p>
            <a:pPr marL="514350" indent="-514350">
              <a:buAutoNum type="arabicPeriod"/>
            </a:pPr>
            <a:r>
              <a:rPr lang="en-US" sz="2000" dirty="0"/>
              <a:t>Cross-channel segment sharing/targeting (web + email + SEM)</a:t>
            </a:r>
          </a:p>
          <a:p>
            <a:pPr marL="514350" indent="-514350">
              <a:buAutoNum type="arabicPeriod"/>
            </a:pPr>
            <a:r>
              <a:rPr lang="en-US" sz="2000" dirty="0"/>
              <a:t>Recommended-for-you campaigns (doctors, classes, locations, blogs)</a:t>
            </a:r>
          </a:p>
          <a:p>
            <a:pPr marL="514350" indent="-514350">
              <a:buAutoNum type="arabicPeriod"/>
            </a:pPr>
            <a:r>
              <a:rPr lang="en-US" sz="2000" dirty="0"/>
              <a:t>Personalized landing page experiences + guided journeys</a:t>
            </a:r>
          </a:p>
          <a:p>
            <a:pPr marL="514350" indent="-514350">
              <a:buAutoNum type="arabicPeriod"/>
            </a:pPr>
            <a:r>
              <a:rPr lang="en-US" sz="2000" dirty="0"/>
              <a:t>Register/use MyChart/Health Connect campaigns </a:t>
            </a:r>
          </a:p>
          <a:p>
            <a:pPr marL="514350" indent="-514350">
              <a:buAutoNum type="arabicPeriod"/>
            </a:pPr>
            <a:r>
              <a:rPr lang="en-US" sz="2000" dirty="0"/>
              <a:t>Upsell/x-sell campaigns (e.g. from email sub to class registration)</a:t>
            </a:r>
          </a:p>
          <a:p>
            <a:pPr marL="0" indent="0">
              <a:buNone/>
            </a:pPr>
            <a:endParaRPr lang="en-US" sz="2000" dirty="0"/>
          </a:p>
          <a:p>
            <a:pPr marL="514350" indent="-514350">
              <a:buAutoNum type="arabicPeriod"/>
            </a:pPr>
            <a:endParaRPr lang="en-US" sz="2000" dirty="0"/>
          </a:p>
        </p:txBody>
      </p:sp>
      <p:sp>
        <p:nvSpPr>
          <p:cNvPr id="10" name="TextBox 9">
            <a:extLst>
              <a:ext uri="{FF2B5EF4-FFF2-40B4-BE49-F238E27FC236}">
                <a16:creationId xmlns:a16="http://schemas.microsoft.com/office/drawing/2014/main" id="{4B45218E-C5BB-4A4D-882E-8D6C9F98A341}"/>
              </a:ext>
            </a:extLst>
          </p:cNvPr>
          <p:cNvSpPr txBox="1"/>
          <p:nvPr/>
        </p:nvSpPr>
        <p:spPr>
          <a:xfrm>
            <a:off x="6256430" y="4191000"/>
            <a:ext cx="2806382" cy="1077218"/>
          </a:xfrm>
          <a:prstGeom prst="rect">
            <a:avLst/>
          </a:prstGeom>
          <a:noFill/>
        </p:spPr>
        <p:txBody>
          <a:bodyPr wrap="square" rtlCol="0">
            <a:spAutoFit/>
          </a:bodyPr>
          <a:lstStyle/>
          <a:p>
            <a:r>
              <a:rPr lang="en-US" sz="1600" b="1" dirty="0"/>
              <a:t>Goal</a:t>
            </a:r>
          </a:p>
          <a:p>
            <a:r>
              <a:rPr lang="en-US" sz="1600" dirty="0"/>
              <a:t>Get consumers to register and use MyChart (or Health Connect)</a:t>
            </a:r>
          </a:p>
        </p:txBody>
      </p:sp>
      <p:sp>
        <p:nvSpPr>
          <p:cNvPr id="11" name="Rectangle 10">
            <a:extLst>
              <a:ext uri="{FF2B5EF4-FFF2-40B4-BE49-F238E27FC236}">
                <a16:creationId xmlns:a16="http://schemas.microsoft.com/office/drawing/2014/main" id="{48D48173-CE5D-1B41-9F2A-63366E26B02D}"/>
              </a:ext>
            </a:extLst>
          </p:cNvPr>
          <p:cNvSpPr/>
          <p:nvPr/>
        </p:nvSpPr>
        <p:spPr>
          <a:xfrm>
            <a:off x="993121" y="4191000"/>
            <a:ext cx="2897109" cy="1354217"/>
          </a:xfrm>
          <a:prstGeom prst="rect">
            <a:avLst/>
          </a:prstGeom>
        </p:spPr>
        <p:txBody>
          <a:bodyPr wrap="square">
            <a:spAutoFit/>
          </a:bodyPr>
          <a:lstStyle/>
          <a:p>
            <a:r>
              <a:rPr lang="en-US" sz="1600" b="1" dirty="0"/>
              <a:t>Tech inputs</a:t>
            </a:r>
          </a:p>
          <a:p>
            <a:r>
              <a:rPr lang="en-US" sz="1600" dirty="0"/>
              <a:t>IP address</a:t>
            </a:r>
          </a:p>
          <a:p>
            <a:r>
              <a:rPr lang="en-US" sz="1600" dirty="0"/>
              <a:t>Cookies</a:t>
            </a:r>
          </a:p>
          <a:p>
            <a:r>
              <a:rPr lang="en-US" sz="1600" dirty="0"/>
              <a:t>Geolocation (if feasible) </a:t>
            </a:r>
          </a:p>
          <a:p>
            <a:r>
              <a:rPr lang="en-US" sz="1600" dirty="0"/>
              <a:t>Email address/ID Mapping</a:t>
            </a:r>
          </a:p>
        </p:txBody>
      </p:sp>
      <p:sp>
        <p:nvSpPr>
          <p:cNvPr id="12" name="Rectangle 11">
            <a:extLst>
              <a:ext uri="{FF2B5EF4-FFF2-40B4-BE49-F238E27FC236}">
                <a16:creationId xmlns:a16="http://schemas.microsoft.com/office/drawing/2014/main" id="{CE708F5F-4B92-2945-9593-01B9893A2FC8}"/>
              </a:ext>
            </a:extLst>
          </p:cNvPr>
          <p:cNvSpPr/>
          <p:nvPr/>
        </p:nvSpPr>
        <p:spPr>
          <a:xfrm>
            <a:off x="3819890" y="4191000"/>
            <a:ext cx="2482435" cy="1846659"/>
          </a:xfrm>
          <a:prstGeom prst="rect">
            <a:avLst/>
          </a:prstGeom>
        </p:spPr>
        <p:txBody>
          <a:bodyPr wrap="square">
            <a:spAutoFit/>
          </a:bodyPr>
          <a:lstStyle/>
          <a:p>
            <a:r>
              <a:rPr lang="en-US" sz="1600" b="1" dirty="0"/>
              <a:t>Tech required*</a:t>
            </a:r>
          </a:p>
          <a:p>
            <a:r>
              <a:rPr lang="en-US" sz="1600" dirty="0" err="1"/>
              <a:t>Evergage</a:t>
            </a:r>
            <a:endParaRPr lang="en-US" sz="1600" dirty="0"/>
          </a:p>
          <a:p>
            <a:r>
              <a:rPr lang="en-US" sz="1600" dirty="0"/>
              <a:t>Optimizely</a:t>
            </a:r>
          </a:p>
          <a:p>
            <a:r>
              <a:rPr lang="en-US" sz="1600" dirty="0" err="1"/>
              <a:t>Tealium</a:t>
            </a:r>
            <a:endParaRPr lang="en-US" sz="1600" dirty="0"/>
          </a:p>
          <a:p>
            <a:r>
              <a:rPr lang="en-US" sz="1600" dirty="0"/>
              <a:t>Eloqua</a:t>
            </a:r>
          </a:p>
          <a:p>
            <a:r>
              <a:rPr lang="en-US" sz="1600" dirty="0"/>
              <a:t>AdWords</a:t>
            </a:r>
          </a:p>
          <a:p>
            <a:r>
              <a:rPr lang="en-US" sz="1600" dirty="0"/>
              <a:t>SSO/Auth0 (dynamo DB)</a:t>
            </a:r>
          </a:p>
        </p:txBody>
      </p:sp>
      <p:sp>
        <p:nvSpPr>
          <p:cNvPr id="13" name="TextBox 12">
            <a:extLst>
              <a:ext uri="{FF2B5EF4-FFF2-40B4-BE49-F238E27FC236}">
                <a16:creationId xmlns:a16="http://schemas.microsoft.com/office/drawing/2014/main" id="{D67B252D-0633-0F43-B5AA-B68066CB4128}"/>
              </a:ext>
            </a:extLst>
          </p:cNvPr>
          <p:cNvSpPr txBox="1"/>
          <p:nvPr/>
        </p:nvSpPr>
        <p:spPr>
          <a:xfrm>
            <a:off x="3890230" y="6106545"/>
            <a:ext cx="1600261" cy="415498"/>
          </a:xfrm>
          <a:prstGeom prst="rect">
            <a:avLst/>
          </a:prstGeom>
          <a:noFill/>
        </p:spPr>
        <p:txBody>
          <a:bodyPr wrap="square" rtlCol="0">
            <a:spAutoFit/>
          </a:bodyPr>
          <a:lstStyle/>
          <a:p>
            <a:r>
              <a:rPr lang="en-US" sz="1050" dirty="0"/>
              <a:t>*See Appendix: Tech for platform deep dives</a:t>
            </a:r>
          </a:p>
        </p:txBody>
      </p:sp>
      <p:pic>
        <p:nvPicPr>
          <p:cNvPr id="14" name="Picture 13">
            <a:extLst>
              <a:ext uri="{FF2B5EF4-FFF2-40B4-BE49-F238E27FC236}">
                <a16:creationId xmlns:a16="http://schemas.microsoft.com/office/drawing/2014/main" id="{4B7B1887-E4B8-D84A-84BF-291C9FE8BF3F}"/>
              </a:ext>
            </a:extLst>
          </p:cNvPr>
          <p:cNvPicPr>
            <a:picLocks noChangeAspect="1"/>
          </p:cNvPicPr>
          <p:nvPr/>
        </p:nvPicPr>
        <p:blipFill>
          <a:blip r:embed="rId3"/>
          <a:stretch>
            <a:fillRect/>
          </a:stretch>
        </p:blipFill>
        <p:spPr>
          <a:xfrm>
            <a:off x="9424411" y="4458708"/>
            <a:ext cx="1257300" cy="393700"/>
          </a:xfrm>
          <a:prstGeom prst="rect">
            <a:avLst/>
          </a:prstGeom>
        </p:spPr>
      </p:pic>
    </p:spTree>
    <p:extLst>
      <p:ext uri="{BB962C8B-B14F-4D97-AF65-F5344CB8AC3E}">
        <p14:creationId xmlns:p14="http://schemas.microsoft.com/office/powerpoint/2010/main" val="3076753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3FBFF6-4DF8-8E4F-8FF5-C52DAE282E25}"/>
              </a:ext>
            </a:extLst>
          </p:cNvPr>
          <p:cNvSpPr>
            <a:spLocks noGrp="1"/>
          </p:cNvSpPr>
          <p:nvPr>
            <p:ph type="title"/>
          </p:nvPr>
        </p:nvSpPr>
        <p:spPr/>
        <p:txBody>
          <a:bodyPr>
            <a:normAutofit fontScale="90000"/>
          </a:bodyPr>
          <a:lstStyle/>
          <a:p>
            <a:pPr algn="l"/>
            <a:r>
              <a:rPr lang="en-US" dirty="0"/>
              <a:t>Phase II: Inspire through control</a:t>
            </a:r>
            <a:br>
              <a:rPr lang="en-US" dirty="0"/>
            </a:br>
            <a:r>
              <a:rPr lang="en-US" sz="2400" dirty="0"/>
              <a:t>Stages 4-5</a:t>
            </a:r>
            <a:endParaRPr lang="en-US" dirty="0"/>
          </a:p>
        </p:txBody>
      </p:sp>
      <p:graphicFrame>
        <p:nvGraphicFramePr>
          <p:cNvPr id="4" name="Table 3">
            <a:extLst>
              <a:ext uri="{FF2B5EF4-FFF2-40B4-BE49-F238E27FC236}">
                <a16:creationId xmlns:a16="http://schemas.microsoft.com/office/drawing/2014/main" id="{CA88C3FB-EBC0-2A40-9027-56B1935FD894}"/>
              </a:ext>
            </a:extLst>
          </p:cNvPr>
          <p:cNvGraphicFramePr>
            <a:graphicFrameLocks noGrp="1"/>
          </p:cNvGraphicFramePr>
          <p:nvPr/>
        </p:nvGraphicFramePr>
        <p:xfrm>
          <a:off x="838200" y="2971800"/>
          <a:ext cx="9525000" cy="2565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4240343641"/>
                    </a:ext>
                  </a:extLst>
                </a:gridCol>
                <a:gridCol w="1066800">
                  <a:extLst>
                    <a:ext uri="{9D8B030D-6E8A-4147-A177-3AD203B41FA5}">
                      <a16:colId xmlns:a16="http://schemas.microsoft.com/office/drawing/2014/main" val="375855515"/>
                    </a:ext>
                  </a:extLst>
                </a:gridCol>
                <a:gridCol w="6705600">
                  <a:extLst>
                    <a:ext uri="{9D8B030D-6E8A-4147-A177-3AD203B41FA5}">
                      <a16:colId xmlns:a16="http://schemas.microsoft.com/office/drawing/2014/main" val="341481000"/>
                    </a:ext>
                  </a:extLst>
                </a:gridCol>
              </a:tblGrid>
              <a:tr h="370840">
                <a:tc>
                  <a:txBody>
                    <a:bodyPr/>
                    <a:lstStyle/>
                    <a:p>
                      <a:r>
                        <a:rPr lang="en-US" dirty="0"/>
                        <a:t>Consumer type</a:t>
                      </a:r>
                    </a:p>
                  </a:txBody>
                  <a:tcPr/>
                </a:tc>
                <a:tc>
                  <a:txBody>
                    <a:bodyPr/>
                    <a:lstStyle/>
                    <a:p>
                      <a:r>
                        <a:rPr lang="en-US" dirty="0"/>
                        <a:t>Angle</a:t>
                      </a:r>
                    </a:p>
                  </a:txBody>
                  <a:tcPr/>
                </a:tc>
                <a:tc>
                  <a:txBody>
                    <a:bodyPr/>
                    <a:lstStyle/>
                    <a:p>
                      <a:r>
                        <a:rPr lang="en-US" dirty="0"/>
                        <a:t>Experience texture</a:t>
                      </a:r>
                    </a:p>
                  </a:txBody>
                  <a:tcPr/>
                </a:tc>
                <a:extLst>
                  <a:ext uri="{0D108BD9-81ED-4DB2-BD59-A6C34878D82A}">
                    <a16:rowId xmlns:a16="http://schemas.microsoft.com/office/drawing/2014/main" val="2929694700"/>
                  </a:ext>
                </a:extLst>
              </a:tr>
              <a:tr h="370840">
                <a:tc>
                  <a:txBody>
                    <a:bodyPr/>
                    <a:lstStyle/>
                    <a:p>
                      <a:r>
                        <a:rPr lang="en-US" dirty="0"/>
                        <a:t>Anonymous</a:t>
                      </a:r>
                    </a:p>
                  </a:txBody>
                  <a:tcPr/>
                </a:tc>
                <a:tc>
                  <a:txBody>
                    <a:bodyPr/>
                    <a:lstStyle/>
                    <a:p>
                      <a:r>
                        <a:rPr lang="en-US" dirty="0"/>
                        <a:t>1:many</a:t>
                      </a:r>
                    </a:p>
                  </a:txBody>
                  <a:tcPr/>
                </a:tc>
                <a:tc>
                  <a:txBody>
                    <a:bodyPr/>
                    <a:lstStyle/>
                    <a:p>
                      <a:r>
                        <a:rPr lang="en-US" dirty="0"/>
                        <a:t>Inspirational prompts and value-focused content based on aggregated user activity known to drive registrations/logins</a:t>
                      </a:r>
                    </a:p>
                  </a:txBody>
                  <a:tcPr/>
                </a:tc>
                <a:extLst>
                  <a:ext uri="{0D108BD9-81ED-4DB2-BD59-A6C34878D82A}">
                    <a16:rowId xmlns:a16="http://schemas.microsoft.com/office/drawing/2014/main" val="164982237"/>
                  </a:ext>
                </a:extLst>
              </a:tr>
              <a:tr h="370840">
                <a:tc>
                  <a:txBody>
                    <a:bodyPr/>
                    <a:lstStyle/>
                    <a:p>
                      <a:r>
                        <a:rPr lang="en-US" dirty="0"/>
                        <a:t>Known</a:t>
                      </a:r>
                    </a:p>
                  </a:txBody>
                  <a:tcPr/>
                </a:tc>
                <a:tc>
                  <a:txBody>
                    <a:bodyPr/>
                    <a:lstStyle/>
                    <a:p>
                      <a:r>
                        <a:rPr lang="en-US" dirty="0"/>
                        <a:t>1: few</a:t>
                      </a:r>
                    </a:p>
                  </a:txBody>
                  <a:tcPr/>
                </a:tc>
                <a:tc>
                  <a:txBody>
                    <a:bodyPr/>
                    <a:lstStyle/>
                    <a:p>
                      <a:r>
                        <a:rPr lang="en-US" dirty="0"/>
                        <a:t>Recommendations based on past behavior and aggregated activity known to drive registrations/logins</a:t>
                      </a:r>
                    </a:p>
                  </a:txBody>
                  <a:tcPr/>
                </a:tc>
                <a:extLst>
                  <a:ext uri="{0D108BD9-81ED-4DB2-BD59-A6C34878D82A}">
                    <a16:rowId xmlns:a16="http://schemas.microsoft.com/office/drawing/2014/main" val="2925872120"/>
                  </a:ext>
                </a:extLst>
              </a:tr>
              <a:tr h="370840">
                <a:tc>
                  <a:txBody>
                    <a:bodyPr/>
                    <a:lstStyle/>
                    <a:p>
                      <a:r>
                        <a:rPr lang="en-US" dirty="0"/>
                        <a:t>Patient</a:t>
                      </a:r>
                    </a:p>
                  </a:txBody>
                  <a:tcPr/>
                </a:tc>
                <a:tc>
                  <a:txBody>
                    <a:bodyPr/>
                    <a:lstStyle/>
                    <a:p>
                      <a:r>
                        <a:rPr lang="en-US" dirty="0"/>
                        <a:t>1:1</a:t>
                      </a:r>
                    </a:p>
                  </a:txBody>
                  <a:tcPr/>
                </a:tc>
                <a:tc>
                  <a:txBody>
                    <a:bodyPr/>
                    <a:lstStyle/>
                    <a:p>
                      <a:r>
                        <a:rPr lang="en-US" dirty="0"/>
                        <a:t>Personalized recommendations purpose built around known attributes of the users’ profile and segment membership in order to drive sign up/sign in activities</a:t>
                      </a:r>
                    </a:p>
                  </a:txBody>
                  <a:tcPr/>
                </a:tc>
                <a:extLst>
                  <a:ext uri="{0D108BD9-81ED-4DB2-BD59-A6C34878D82A}">
                    <a16:rowId xmlns:a16="http://schemas.microsoft.com/office/drawing/2014/main" val="4259175801"/>
                  </a:ext>
                </a:extLst>
              </a:tr>
            </a:tbl>
          </a:graphicData>
        </a:graphic>
      </p:graphicFrame>
      <p:sp>
        <p:nvSpPr>
          <p:cNvPr id="5" name="TextBox 4">
            <a:extLst>
              <a:ext uri="{FF2B5EF4-FFF2-40B4-BE49-F238E27FC236}">
                <a16:creationId xmlns:a16="http://schemas.microsoft.com/office/drawing/2014/main" id="{F1B4531F-843E-DF44-9FC6-0E5C93FA2C6E}"/>
              </a:ext>
            </a:extLst>
          </p:cNvPr>
          <p:cNvSpPr txBox="1"/>
          <p:nvPr/>
        </p:nvSpPr>
        <p:spPr>
          <a:xfrm>
            <a:off x="838200" y="1905000"/>
            <a:ext cx="7155549" cy="923330"/>
          </a:xfrm>
          <a:prstGeom prst="rect">
            <a:avLst/>
          </a:prstGeom>
          <a:noFill/>
        </p:spPr>
        <p:txBody>
          <a:bodyPr wrap="none" rtlCol="0">
            <a:spAutoFit/>
          </a:bodyPr>
          <a:lstStyle/>
          <a:p>
            <a:r>
              <a:rPr lang="en-US" dirty="0"/>
              <a:t>Philosophy: Help people manage their health efficiently and prevent crises </a:t>
            </a:r>
          </a:p>
          <a:p>
            <a:r>
              <a:rPr lang="en-US" dirty="0"/>
              <a:t>Web status: Not logged in -&gt; logged-in</a:t>
            </a:r>
          </a:p>
          <a:p>
            <a:r>
              <a:rPr lang="en-US" dirty="0"/>
              <a:t>Priority timeline: Q1 2019 – Q2 2019</a:t>
            </a:r>
          </a:p>
        </p:txBody>
      </p:sp>
    </p:spTree>
    <p:extLst>
      <p:ext uri="{BB962C8B-B14F-4D97-AF65-F5344CB8AC3E}">
        <p14:creationId xmlns:p14="http://schemas.microsoft.com/office/powerpoint/2010/main" val="2508942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FCC983-9B70-B143-A875-73726CB0BAB0}"/>
              </a:ext>
            </a:extLst>
          </p:cNvPr>
          <p:cNvSpPr>
            <a:spLocks noGrp="1"/>
          </p:cNvSpPr>
          <p:nvPr>
            <p:ph type="title"/>
          </p:nvPr>
        </p:nvSpPr>
        <p:spPr/>
        <p:txBody>
          <a:bodyPr/>
          <a:lstStyle/>
          <a:p>
            <a:pPr algn="l"/>
            <a:r>
              <a:rPr lang="en-US" dirty="0"/>
              <a:t>Stage 4: Logged-in (basic)</a:t>
            </a:r>
          </a:p>
        </p:txBody>
      </p:sp>
      <p:grpSp>
        <p:nvGrpSpPr>
          <p:cNvPr id="4" name="Group 3">
            <a:extLst>
              <a:ext uri="{FF2B5EF4-FFF2-40B4-BE49-F238E27FC236}">
                <a16:creationId xmlns:a16="http://schemas.microsoft.com/office/drawing/2014/main" id="{2C44DA71-D7CF-6647-A58A-2310DE418F00}"/>
              </a:ext>
            </a:extLst>
          </p:cNvPr>
          <p:cNvGrpSpPr/>
          <p:nvPr/>
        </p:nvGrpSpPr>
        <p:grpSpPr>
          <a:xfrm>
            <a:off x="8667089" y="2184971"/>
            <a:ext cx="2926559" cy="2569242"/>
            <a:chOff x="8667089" y="2184971"/>
            <a:chExt cx="2926559" cy="2569242"/>
          </a:xfrm>
        </p:grpSpPr>
        <p:grpSp>
          <p:nvGrpSpPr>
            <p:cNvPr id="5" name="Group 4">
              <a:extLst>
                <a:ext uri="{FF2B5EF4-FFF2-40B4-BE49-F238E27FC236}">
                  <a16:creationId xmlns:a16="http://schemas.microsoft.com/office/drawing/2014/main" id="{55134217-12D5-1B44-9DBB-7250DF96B932}"/>
                </a:ext>
              </a:extLst>
            </p:cNvPr>
            <p:cNvGrpSpPr/>
            <p:nvPr/>
          </p:nvGrpSpPr>
          <p:grpSpPr>
            <a:xfrm>
              <a:off x="9062812" y="2479996"/>
              <a:ext cx="2135114" cy="2274217"/>
              <a:chOff x="9062812" y="2479996"/>
              <a:chExt cx="2135114" cy="2274217"/>
            </a:xfrm>
          </p:grpSpPr>
          <p:sp>
            <p:nvSpPr>
              <p:cNvPr id="8" name="Left Brace 7">
                <a:extLst>
                  <a:ext uri="{FF2B5EF4-FFF2-40B4-BE49-F238E27FC236}">
                    <a16:creationId xmlns:a16="http://schemas.microsoft.com/office/drawing/2014/main" id="{30BC6461-B479-8E47-89BC-E655C3D0E26F}"/>
                  </a:ext>
                </a:extLst>
              </p:cNvPr>
              <p:cNvSpPr/>
              <p:nvPr/>
            </p:nvSpPr>
            <p:spPr>
              <a:xfrm rot="16200000">
                <a:off x="9910224" y="1632584"/>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a:extLst>
                  <a:ext uri="{FF2B5EF4-FFF2-40B4-BE49-F238E27FC236}">
                    <a16:creationId xmlns:a16="http://schemas.microsoft.com/office/drawing/2014/main" id="{99D35BE9-E7E4-3040-BBA9-A468E1F6F459}"/>
                  </a:ext>
                </a:extLst>
              </p:cNvPr>
              <p:cNvSpPr/>
              <p:nvPr/>
            </p:nvSpPr>
            <p:spPr>
              <a:xfrm>
                <a:off x="9503827" y="4556902"/>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1 to 1</a:t>
                </a:r>
              </a:p>
            </p:txBody>
          </p:sp>
        </p:grpSp>
        <p:sp>
          <p:nvSpPr>
            <p:cNvPr id="6" name="TextBox 5">
              <a:extLst>
                <a:ext uri="{FF2B5EF4-FFF2-40B4-BE49-F238E27FC236}">
                  <a16:creationId xmlns:a16="http://schemas.microsoft.com/office/drawing/2014/main" id="{B13DA8C0-CBD0-0445-BCBC-02C04B19CAAB}"/>
                </a:ext>
              </a:extLst>
            </p:cNvPr>
            <p:cNvSpPr txBox="1"/>
            <p:nvPr/>
          </p:nvSpPr>
          <p:spPr>
            <a:xfrm>
              <a:off x="8667089" y="2184971"/>
              <a:ext cx="2926559" cy="338554"/>
            </a:xfrm>
            <a:prstGeom prst="rect">
              <a:avLst/>
            </a:prstGeom>
            <a:noFill/>
          </p:spPr>
          <p:txBody>
            <a:bodyPr wrap="square" rtlCol="0">
              <a:spAutoFit/>
            </a:bodyPr>
            <a:lstStyle/>
            <a:p>
              <a:pPr algn="ctr"/>
              <a:r>
                <a:rPr lang="en-US" sz="1600" dirty="0"/>
                <a:t>2. Inspire through control</a:t>
              </a:r>
            </a:p>
          </p:txBody>
        </p:sp>
        <p:pic>
          <p:nvPicPr>
            <p:cNvPr id="7" name="Picture 6">
              <a:extLst>
                <a:ext uri="{FF2B5EF4-FFF2-40B4-BE49-F238E27FC236}">
                  <a16:creationId xmlns:a16="http://schemas.microsoft.com/office/drawing/2014/main" id="{06AD5130-C1ED-F040-BCBE-498D52A878B2}"/>
                </a:ext>
              </a:extLst>
            </p:cNvPr>
            <p:cNvPicPr>
              <a:picLocks noChangeAspect="1"/>
            </p:cNvPicPr>
            <p:nvPr/>
          </p:nvPicPr>
          <p:blipFill>
            <a:blip r:embed="rId2"/>
            <a:stretch>
              <a:fillRect/>
            </a:stretch>
          </p:blipFill>
          <p:spPr>
            <a:xfrm>
              <a:off x="9342968" y="2853734"/>
              <a:ext cx="1574800" cy="1689100"/>
            </a:xfrm>
            <a:prstGeom prst="rect">
              <a:avLst/>
            </a:prstGeom>
          </p:spPr>
        </p:pic>
      </p:grpSp>
      <p:sp>
        <p:nvSpPr>
          <p:cNvPr id="10" name="Content Placeholder 2">
            <a:extLst>
              <a:ext uri="{FF2B5EF4-FFF2-40B4-BE49-F238E27FC236}">
                <a16:creationId xmlns:a16="http://schemas.microsoft.com/office/drawing/2014/main" id="{46E0F14F-1741-4943-8997-94F31B578CBC}"/>
              </a:ext>
            </a:extLst>
          </p:cNvPr>
          <p:cNvSpPr>
            <a:spLocks noGrp="1"/>
          </p:cNvSpPr>
          <p:nvPr>
            <p:ph idx="1"/>
          </p:nvPr>
        </p:nvSpPr>
        <p:spPr>
          <a:xfrm>
            <a:off x="838199" y="1575583"/>
            <a:ext cx="8094785" cy="2310617"/>
          </a:xfrm>
        </p:spPr>
        <p:txBody>
          <a:bodyPr>
            <a:normAutofit/>
          </a:bodyPr>
          <a:lstStyle/>
          <a:p>
            <a:pPr marL="0" indent="0">
              <a:buNone/>
            </a:pPr>
            <a:r>
              <a:rPr lang="en-US" sz="2000" b="1" dirty="0"/>
              <a:t>Consumer scenarios enabled (all from Stage 3 +) </a:t>
            </a:r>
          </a:p>
          <a:p>
            <a:pPr marL="514350" indent="-514350">
              <a:buAutoNum type="arabicPeriod"/>
            </a:pPr>
            <a:r>
              <a:rPr lang="en-US" sz="2000" dirty="0"/>
              <a:t>Remarketing campaigns (email + web + SEM via shared segments)</a:t>
            </a:r>
          </a:p>
          <a:p>
            <a:pPr marL="514350" indent="-514350">
              <a:buAutoNum type="arabicPeriod"/>
            </a:pPr>
            <a:r>
              <a:rPr lang="en-US" sz="2000" dirty="0"/>
              <a:t>Saving content for efficient recovery + ”cart” experimentation</a:t>
            </a:r>
          </a:p>
          <a:p>
            <a:pPr marL="514350" indent="-514350">
              <a:buAutoNum type="arabicPeriod"/>
            </a:pPr>
            <a:r>
              <a:rPr lang="en-US" sz="2000" dirty="0"/>
              <a:t>Auto-fill forms (e.g. class registrations, pre-appointment forms) </a:t>
            </a:r>
          </a:p>
          <a:p>
            <a:pPr marL="514350" indent="-514350">
              <a:buAutoNum type="arabicPeriod"/>
            </a:pPr>
            <a:r>
              <a:rPr lang="en-US" sz="2000" dirty="0"/>
              <a:t>Related doctors + availability recommendations</a:t>
            </a:r>
          </a:p>
        </p:txBody>
      </p:sp>
      <p:sp>
        <p:nvSpPr>
          <p:cNvPr id="11" name="TextBox 10">
            <a:extLst>
              <a:ext uri="{FF2B5EF4-FFF2-40B4-BE49-F238E27FC236}">
                <a16:creationId xmlns:a16="http://schemas.microsoft.com/office/drawing/2014/main" id="{063D12D0-E7A1-4645-A782-5491BAFF9A98}"/>
              </a:ext>
            </a:extLst>
          </p:cNvPr>
          <p:cNvSpPr txBox="1"/>
          <p:nvPr/>
        </p:nvSpPr>
        <p:spPr>
          <a:xfrm>
            <a:off x="6365031" y="4191000"/>
            <a:ext cx="2697779" cy="1077218"/>
          </a:xfrm>
          <a:prstGeom prst="rect">
            <a:avLst/>
          </a:prstGeom>
          <a:noFill/>
        </p:spPr>
        <p:txBody>
          <a:bodyPr wrap="square" rtlCol="0">
            <a:spAutoFit/>
          </a:bodyPr>
          <a:lstStyle/>
          <a:p>
            <a:r>
              <a:rPr lang="en-US" sz="1600" b="1" dirty="0"/>
              <a:t>Goal</a:t>
            </a:r>
          </a:p>
          <a:p>
            <a:r>
              <a:rPr lang="en-US" sz="1600" dirty="0"/>
              <a:t>Get consumers login/use web space (or MyChart/ Health Connect)</a:t>
            </a:r>
          </a:p>
        </p:txBody>
      </p:sp>
      <p:sp>
        <p:nvSpPr>
          <p:cNvPr id="12" name="Rectangle 11">
            <a:extLst>
              <a:ext uri="{FF2B5EF4-FFF2-40B4-BE49-F238E27FC236}">
                <a16:creationId xmlns:a16="http://schemas.microsoft.com/office/drawing/2014/main" id="{4D1B084B-EC77-8744-9D98-95BC747CA63C}"/>
              </a:ext>
            </a:extLst>
          </p:cNvPr>
          <p:cNvSpPr/>
          <p:nvPr/>
        </p:nvSpPr>
        <p:spPr>
          <a:xfrm>
            <a:off x="838200" y="4225943"/>
            <a:ext cx="3134464" cy="1323439"/>
          </a:xfrm>
          <a:prstGeom prst="rect">
            <a:avLst/>
          </a:prstGeom>
        </p:spPr>
        <p:txBody>
          <a:bodyPr wrap="square">
            <a:spAutoFit/>
          </a:bodyPr>
          <a:lstStyle/>
          <a:p>
            <a:r>
              <a:rPr lang="en-US" sz="1600" b="1" dirty="0"/>
              <a:t>Tech inputs</a:t>
            </a:r>
          </a:p>
          <a:p>
            <a:r>
              <a:rPr lang="en-US" sz="1600" dirty="0"/>
              <a:t>IP address</a:t>
            </a:r>
          </a:p>
          <a:p>
            <a:r>
              <a:rPr lang="en-US" sz="1600" dirty="0"/>
              <a:t>Cookies</a:t>
            </a:r>
          </a:p>
          <a:p>
            <a:r>
              <a:rPr lang="en-US" sz="1600" dirty="0"/>
              <a:t>Email address/ID Mapping</a:t>
            </a:r>
          </a:p>
          <a:p>
            <a:r>
              <a:rPr lang="en-US" sz="1600" dirty="0"/>
              <a:t>Mobile #</a:t>
            </a:r>
          </a:p>
        </p:txBody>
      </p:sp>
      <p:sp>
        <p:nvSpPr>
          <p:cNvPr id="13" name="Rectangle 12">
            <a:extLst>
              <a:ext uri="{FF2B5EF4-FFF2-40B4-BE49-F238E27FC236}">
                <a16:creationId xmlns:a16="http://schemas.microsoft.com/office/drawing/2014/main" id="{196A55E3-D985-444A-9AC5-879F4C814E53}"/>
              </a:ext>
            </a:extLst>
          </p:cNvPr>
          <p:cNvSpPr/>
          <p:nvPr/>
        </p:nvSpPr>
        <p:spPr>
          <a:xfrm>
            <a:off x="3800856" y="4191000"/>
            <a:ext cx="2564177" cy="1815882"/>
          </a:xfrm>
          <a:prstGeom prst="rect">
            <a:avLst/>
          </a:prstGeom>
        </p:spPr>
        <p:txBody>
          <a:bodyPr wrap="square">
            <a:spAutoFit/>
          </a:bodyPr>
          <a:lstStyle/>
          <a:p>
            <a:r>
              <a:rPr lang="en-US" sz="1600" b="1" dirty="0"/>
              <a:t>Tech required</a:t>
            </a:r>
          </a:p>
          <a:p>
            <a:r>
              <a:rPr lang="en-US" sz="1600" dirty="0" err="1"/>
              <a:t>Evergage</a:t>
            </a:r>
            <a:endParaRPr lang="en-US" sz="1600" dirty="0"/>
          </a:p>
          <a:p>
            <a:r>
              <a:rPr lang="en-US" sz="1600" dirty="0"/>
              <a:t>Eloqua </a:t>
            </a:r>
          </a:p>
          <a:p>
            <a:r>
              <a:rPr lang="en-US" sz="1600" dirty="0"/>
              <a:t>Sitecore </a:t>
            </a:r>
          </a:p>
          <a:p>
            <a:r>
              <a:rPr lang="en-US" sz="1600" dirty="0"/>
              <a:t>Optimizely</a:t>
            </a:r>
          </a:p>
          <a:p>
            <a:r>
              <a:rPr lang="en-US" sz="1600" dirty="0"/>
              <a:t>AdWords</a:t>
            </a:r>
          </a:p>
          <a:p>
            <a:r>
              <a:rPr lang="en-US" sz="1600" dirty="0"/>
              <a:t>SSO/Auth0 (dynamo DB)</a:t>
            </a:r>
          </a:p>
        </p:txBody>
      </p:sp>
      <p:sp>
        <p:nvSpPr>
          <p:cNvPr id="14" name="TextBox 13">
            <a:extLst>
              <a:ext uri="{FF2B5EF4-FFF2-40B4-BE49-F238E27FC236}">
                <a16:creationId xmlns:a16="http://schemas.microsoft.com/office/drawing/2014/main" id="{42B5A390-9F28-D040-B0F6-A26540ABD373}"/>
              </a:ext>
            </a:extLst>
          </p:cNvPr>
          <p:cNvSpPr txBox="1"/>
          <p:nvPr/>
        </p:nvSpPr>
        <p:spPr>
          <a:xfrm>
            <a:off x="3800856" y="6137125"/>
            <a:ext cx="1600261" cy="415498"/>
          </a:xfrm>
          <a:prstGeom prst="rect">
            <a:avLst/>
          </a:prstGeom>
          <a:noFill/>
        </p:spPr>
        <p:txBody>
          <a:bodyPr wrap="square" rtlCol="0">
            <a:spAutoFit/>
          </a:bodyPr>
          <a:lstStyle/>
          <a:p>
            <a:r>
              <a:rPr lang="en-US" sz="1050" dirty="0"/>
              <a:t>*See Appendix: Tech for platform deep dives</a:t>
            </a:r>
          </a:p>
        </p:txBody>
      </p:sp>
    </p:spTree>
    <p:extLst>
      <p:ext uri="{BB962C8B-B14F-4D97-AF65-F5344CB8AC3E}">
        <p14:creationId xmlns:p14="http://schemas.microsoft.com/office/powerpoint/2010/main" val="2163258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CB3F00-A2D6-1A40-BCFF-C504DF527F5E}"/>
              </a:ext>
            </a:extLst>
          </p:cNvPr>
          <p:cNvSpPr>
            <a:spLocks noGrp="1"/>
          </p:cNvSpPr>
          <p:nvPr>
            <p:ph type="title"/>
          </p:nvPr>
        </p:nvSpPr>
        <p:spPr/>
        <p:txBody>
          <a:bodyPr/>
          <a:lstStyle/>
          <a:p>
            <a:pPr algn="l"/>
            <a:r>
              <a:rPr lang="en-US" dirty="0"/>
              <a:t>Stage 5: Logged-in (advanced)</a:t>
            </a:r>
          </a:p>
        </p:txBody>
      </p:sp>
      <p:grpSp>
        <p:nvGrpSpPr>
          <p:cNvPr id="4" name="Group 3">
            <a:extLst>
              <a:ext uri="{FF2B5EF4-FFF2-40B4-BE49-F238E27FC236}">
                <a16:creationId xmlns:a16="http://schemas.microsoft.com/office/drawing/2014/main" id="{FA2D0D2C-DB32-014D-BEB7-459788E56EAA}"/>
              </a:ext>
            </a:extLst>
          </p:cNvPr>
          <p:cNvGrpSpPr/>
          <p:nvPr/>
        </p:nvGrpSpPr>
        <p:grpSpPr>
          <a:xfrm>
            <a:off x="8667089" y="1959887"/>
            <a:ext cx="2926559" cy="2512970"/>
            <a:chOff x="8667089" y="2241243"/>
            <a:chExt cx="2926559" cy="2512970"/>
          </a:xfrm>
        </p:grpSpPr>
        <p:grpSp>
          <p:nvGrpSpPr>
            <p:cNvPr id="5" name="Group 4">
              <a:extLst>
                <a:ext uri="{FF2B5EF4-FFF2-40B4-BE49-F238E27FC236}">
                  <a16:creationId xmlns:a16="http://schemas.microsoft.com/office/drawing/2014/main" id="{0770F904-B4E6-E749-A76E-52B2369817DA}"/>
                </a:ext>
              </a:extLst>
            </p:cNvPr>
            <p:cNvGrpSpPr/>
            <p:nvPr/>
          </p:nvGrpSpPr>
          <p:grpSpPr>
            <a:xfrm>
              <a:off x="8667089" y="2241243"/>
              <a:ext cx="2926559" cy="2512970"/>
              <a:chOff x="8667089" y="2241243"/>
              <a:chExt cx="2926559" cy="2512970"/>
            </a:xfrm>
          </p:grpSpPr>
          <p:grpSp>
            <p:nvGrpSpPr>
              <p:cNvPr id="7" name="Group 6">
                <a:extLst>
                  <a:ext uri="{FF2B5EF4-FFF2-40B4-BE49-F238E27FC236}">
                    <a16:creationId xmlns:a16="http://schemas.microsoft.com/office/drawing/2014/main" id="{03E7CE62-0FC9-C44D-A87C-96052070ED10}"/>
                  </a:ext>
                </a:extLst>
              </p:cNvPr>
              <p:cNvGrpSpPr/>
              <p:nvPr/>
            </p:nvGrpSpPr>
            <p:grpSpPr>
              <a:xfrm>
                <a:off x="9062812" y="2536268"/>
                <a:ext cx="2135114" cy="2217945"/>
                <a:chOff x="9062812" y="2536268"/>
                <a:chExt cx="2135114" cy="2217945"/>
              </a:xfrm>
            </p:grpSpPr>
            <p:sp>
              <p:nvSpPr>
                <p:cNvPr id="9" name="Left Brace 8">
                  <a:extLst>
                    <a:ext uri="{FF2B5EF4-FFF2-40B4-BE49-F238E27FC236}">
                      <a16:creationId xmlns:a16="http://schemas.microsoft.com/office/drawing/2014/main" id="{8980C460-8089-6E47-80DB-F0DC045A2D72}"/>
                    </a:ext>
                  </a:extLst>
                </p:cNvPr>
                <p:cNvSpPr/>
                <p:nvPr/>
              </p:nvSpPr>
              <p:spPr>
                <a:xfrm rot="16200000">
                  <a:off x="9910224" y="1688856"/>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a:extLst>
                    <a:ext uri="{FF2B5EF4-FFF2-40B4-BE49-F238E27FC236}">
                      <a16:creationId xmlns:a16="http://schemas.microsoft.com/office/drawing/2014/main" id="{B7454CB5-A320-1B43-BCC6-CC6632DBD2EA}"/>
                    </a:ext>
                  </a:extLst>
                </p:cNvPr>
                <p:cNvSpPr/>
                <p:nvPr/>
              </p:nvSpPr>
              <p:spPr>
                <a:xfrm>
                  <a:off x="9503827" y="4556902"/>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1 to 1</a:t>
                  </a:r>
                </a:p>
              </p:txBody>
            </p:sp>
          </p:grpSp>
          <p:sp>
            <p:nvSpPr>
              <p:cNvPr id="8" name="TextBox 7">
                <a:extLst>
                  <a:ext uri="{FF2B5EF4-FFF2-40B4-BE49-F238E27FC236}">
                    <a16:creationId xmlns:a16="http://schemas.microsoft.com/office/drawing/2014/main" id="{D4DED226-A38A-DC40-9CB1-72B878110860}"/>
                  </a:ext>
                </a:extLst>
              </p:cNvPr>
              <p:cNvSpPr txBox="1"/>
              <p:nvPr/>
            </p:nvSpPr>
            <p:spPr>
              <a:xfrm>
                <a:off x="8667089" y="2241243"/>
                <a:ext cx="2926559" cy="338554"/>
              </a:xfrm>
              <a:prstGeom prst="rect">
                <a:avLst/>
              </a:prstGeom>
              <a:noFill/>
            </p:spPr>
            <p:txBody>
              <a:bodyPr wrap="square" rtlCol="0">
                <a:spAutoFit/>
              </a:bodyPr>
              <a:lstStyle/>
              <a:p>
                <a:pPr algn="ctr"/>
                <a:r>
                  <a:rPr lang="en-US" sz="1600" dirty="0"/>
                  <a:t>2. Inspire through control</a:t>
                </a:r>
              </a:p>
            </p:txBody>
          </p:sp>
        </p:grpSp>
        <p:pic>
          <p:nvPicPr>
            <p:cNvPr id="6" name="Picture 5">
              <a:extLst>
                <a:ext uri="{FF2B5EF4-FFF2-40B4-BE49-F238E27FC236}">
                  <a16:creationId xmlns:a16="http://schemas.microsoft.com/office/drawing/2014/main" id="{F60E3579-79D8-E948-8226-14ABB5E50DE5}"/>
                </a:ext>
              </a:extLst>
            </p:cNvPr>
            <p:cNvPicPr>
              <a:picLocks noChangeAspect="1"/>
            </p:cNvPicPr>
            <p:nvPr/>
          </p:nvPicPr>
          <p:blipFill>
            <a:blip r:embed="rId2"/>
            <a:stretch>
              <a:fillRect/>
            </a:stretch>
          </p:blipFill>
          <p:spPr>
            <a:xfrm>
              <a:off x="9387418" y="2832618"/>
              <a:ext cx="1485900" cy="1689100"/>
            </a:xfrm>
            <a:prstGeom prst="rect">
              <a:avLst/>
            </a:prstGeom>
          </p:spPr>
        </p:pic>
      </p:grpSp>
      <p:sp>
        <p:nvSpPr>
          <p:cNvPr id="11" name="TextBox 10">
            <a:extLst>
              <a:ext uri="{FF2B5EF4-FFF2-40B4-BE49-F238E27FC236}">
                <a16:creationId xmlns:a16="http://schemas.microsoft.com/office/drawing/2014/main" id="{955BB24F-5210-9A4D-82AC-AFEB1C69418E}"/>
              </a:ext>
            </a:extLst>
          </p:cNvPr>
          <p:cNvSpPr txBox="1"/>
          <p:nvPr/>
        </p:nvSpPr>
        <p:spPr>
          <a:xfrm>
            <a:off x="6522880" y="4191000"/>
            <a:ext cx="2672629" cy="830997"/>
          </a:xfrm>
          <a:prstGeom prst="rect">
            <a:avLst/>
          </a:prstGeom>
          <a:noFill/>
        </p:spPr>
        <p:txBody>
          <a:bodyPr wrap="square" rtlCol="0">
            <a:spAutoFit/>
          </a:bodyPr>
          <a:lstStyle/>
          <a:p>
            <a:r>
              <a:rPr lang="en-US" sz="1600" b="1" dirty="0"/>
              <a:t>Goal</a:t>
            </a:r>
          </a:p>
          <a:p>
            <a:r>
              <a:rPr lang="en-US" sz="1600" dirty="0"/>
              <a:t>Drive repeat transactions + establish trust/loyalty</a:t>
            </a:r>
          </a:p>
        </p:txBody>
      </p:sp>
      <p:sp>
        <p:nvSpPr>
          <p:cNvPr id="12" name="Content Placeholder 2">
            <a:extLst>
              <a:ext uri="{FF2B5EF4-FFF2-40B4-BE49-F238E27FC236}">
                <a16:creationId xmlns:a16="http://schemas.microsoft.com/office/drawing/2014/main" id="{AA1B1F4C-0D64-5C4F-8D97-BA948E027A02}"/>
              </a:ext>
            </a:extLst>
          </p:cNvPr>
          <p:cNvSpPr>
            <a:spLocks noGrp="1"/>
          </p:cNvSpPr>
          <p:nvPr>
            <p:ph idx="1"/>
          </p:nvPr>
        </p:nvSpPr>
        <p:spPr>
          <a:xfrm>
            <a:off x="838200" y="1575583"/>
            <a:ext cx="7504281" cy="2664780"/>
          </a:xfrm>
        </p:spPr>
        <p:txBody>
          <a:bodyPr>
            <a:normAutofit fontScale="92500"/>
          </a:bodyPr>
          <a:lstStyle/>
          <a:p>
            <a:pPr marL="0" indent="0">
              <a:buNone/>
            </a:pPr>
            <a:r>
              <a:rPr lang="en-US" sz="2000" b="1" dirty="0"/>
              <a:t>Consumer scenarios enabled (all from Stage 4 +) </a:t>
            </a:r>
          </a:p>
          <a:p>
            <a:pPr marL="514350" indent="-514350">
              <a:buAutoNum type="arabicPeriod"/>
            </a:pPr>
            <a:r>
              <a:rPr lang="en-US" sz="2000" dirty="0"/>
              <a:t>Patient/family health care reminders</a:t>
            </a:r>
          </a:p>
          <a:p>
            <a:pPr marL="514350" indent="-514350">
              <a:buAutoNum type="arabicPeriod"/>
            </a:pPr>
            <a:r>
              <a:rPr lang="en-US" sz="2000" dirty="0"/>
              <a:t>Basic customization of personal web space (e.g. color scheme, contact preferences)</a:t>
            </a:r>
          </a:p>
          <a:p>
            <a:pPr marL="514350" indent="-514350">
              <a:buAutoNum type="arabicPeriod"/>
            </a:pPr>
            <a:r>
              <a:rPr lang="en-US" sz="2000" dirty="0"/>
              <a:t>Enriched profile preference center (service line selection, locations)</a:t>
            </a:r>
          </a:p>
          <a:p>
            <a:pPr marL="514350" indent="-514350">
              <a:buAutoNum type="arabicPeriod"/>
            </a:pPr>
            <a:r>
              <a:rPr lang="en-US" sz="2000" dirty="0"/>
              <a:t>One-click bill pay &amp; scheduling</a:t>
            </a:r>
          </a:p>
          <a:p>
            <a:pPr marL="514350" indent="-514350">
              <a:buAutoNum type="arabicPeriod"/>
            </a:pPr>
            <a:r>
              <a:rPr lang="en-US" sz="2000" dirty="0"/>
              <a:t>Access to medical history and records (personal)</a:t>
            </a:r>
          </a:p>
          <a:p>
            <a:pPr marL="514350" indent="-514350">
              <a:buAutoNum type="arabicPeriod"/>
            </a:pPr>
            <a:endParaRPr lang="en-US" sz="2000" dirty="0"/>
          </a:p>
          <a:p>
            <a:pPr marL="514350" indent="-514350">
              <a:buAutoNum type="arabicPeriod"/>
            </a:pPr>
            <a:endParaRPr lang="en-US" sz="2000" dirty="0"/>
          </a:p>
        </p:txBody>
      </p:sp>
      <p:sp>
        <p:nvSpPr>
          <p:cNvPr id="13" name="Rectangle 12">
            <a:extLst>
              <a:ext uri="{FF2B5EF4-FFF2-40B4-BE49-F238E27FC236}">
                <a16:creationId xmlns:a16="http://schemas.microsoft.com/office/drawing/2014/main" id="{39B138E0-FCAE-5341-80EC-FD4EC2F03A2D}"/>
              </a:ext>
            </a:extLst>
          </p:cNvPr>
          <p:cNvSpPr/>
          <p:nvPr/>
        </p:nvSpPr>
        <p:spPr>
          <a:xfrm>
            <a:off x="838200" y="4191000"/>
            <a:ext cx="2739682" cy="1077218"/>
          </a:xfrm>
          <a:prstGeom prst="rect">
            <a:avLst/>
          </a:prstGeom>
        </p:spPr>
        <p:txBody>
          <a:bodyPr wrap="square">
            <a:spAutoFit/>
          </a:bodyPr>
          <a:lstStyle/>
          <a:p>
            <a:r>
              <a:rPr lang="en-US" sz="1600" b="1" dirty="0"/>
              <a:t>Tech inputs</a:t>
            </a:r>
          </a:p>
          <a:p>
            <a:r>
              <a:rPr lang="en-US" sz="1600" dirty="0"/>
              <a:t>IP address/cookies</a:t>
            </a:r>
          </a:p>
          <a:p>
            <a:r>
              <a:rPr lang="en-US" sz="1600" dirty="0"/>
              <a:t>Email address/ID Mapping</a:t>
            </a:r>
          </a:p>
          <a:p>
            <a:r>
              <a:rPr lang="en-US" sz="1600" dirty="0"/>
              <a:t>Mobile #</a:t>
            </a:r>
          </a:p>
        </p:txBody>
      </p:sp>
      <p:sp>
        <p:nvSpPr>
          <p:cNvPr id="14" name="Rectangle 13">
            <a:extLst>
              <a:ext uri="{FF2B5EF4-FFF2-40B4-BE49-F238E27FC236}">
                <a16:creationId xmlns:a16="http://schemas.microsoft.com/office/drawing/2014/main" id="{6640FFC7-6C64-314E-82E4-CB3DD29777C8}"/>
              </a:ext>
            </a:extLst>
          </p:cNvPr>
          <p:cNvSpPr/>
          <p:nvPr/>
        </p:nvSpPr>
        <p:spPr>
          <a:xfrm>
            <a:off x="3886200" y="4191000"/>
            <a:ext cx="2739683" cy="2123658"/>
          </a:xfrm>
          <a:prstGeom prst="rect">
            <a:avLst/>
          </a:prstGeom>
        </p:spPr>
        <p:txBody>
          <a:bodyPr wrap="square">
            <a:spAutoFit/>
          </a:bodyPr>
          <a:lstStyle/>
          <a:p>
            <a:r>
              <a:rPr lang="en-US" sz="1600" b="1" dirty="0"/>
              <a:t>Tech required</a:t>
            </a:r>
          </a:p>
          <a:p>
            <a:r>
              <a:rPr lang="en-US" sz="1600" dirty="0" err="1"/>
              <a:t>Evergage</a:t>
            </a:r>
            <a:endParaRPr lang="en-US" sz="1600" dirty="0"/>
          </a:p>
          <a:p>
            <a:r>
              <a:rPr lang="en-US" sz="1600" dirty="0"/>
              <a:t>Eloqua</a:t>
            </a:r>
          </a:p>
          <a:p>
            <a:r>
              <a:rPr lang="en-US" sz="1600" dirty="0"/>
              <a:t>Sitecore</a:t>
            </a:r>
          </a:p>
          <a:p>
            <a:r>
              <a:rPr lang="en-US" sz="1600" dirty="0"/>
              <a:t>Optimizely</a:t>
            </a:r>
          </a:p>
          <a:p>
            <a:r>
              <a:rPr lang="en-US" sz="1600" dirty="0"/>
              <a:t>Epic (non-streaming data)</a:t>
            </a:r>
          </a:p>
          <a:p>
            <a:r>
              <a:rPr lang="en-US" sz="1600" dirty="0"/>
              <a:t>Optimizely </a:t>
            </a:r>
          </a:p>
          <a:p>
            <a:r>
              <a:rPr lang="en-US" sz="1600" dirty="0"/>
              <a:t>SSO/Auth0 (dynamo DB)</a:t>
            </a:r>
          </a:p>
        </p:txBody>
      </p:sp>
      <p:sp>
        <p:nvSpPr>
          <p:cNvPr id="15" name="TextBox 14">
            <a:extLst>
              <a:ext uri="{FF2B5EF4-FFF2-40B4-BE49-F238E27FC236}">
                <a16:creationId xmlns:a16="http://schemas.microsoft.com/office/drawing/2014/main" id="{4BBECBA4-65D1-0345-A399-D6517021DDA2}"/>
              </a:ext>
            </a:extLst>
          </p:cNvPr>
          <p:cNvSpPr txBox="1"/>
          <p:nvPr/>
        </p:nvSpPr>
        <p:spPr>
          <a:xfrm>
            <a:off x="3918857" y="6216199"/>
            <a:ext cx="1600261" cy="415498"/>
          </a:xfrm>
          <a:prstGeom prst="rect">
            <a:avLst/>
          </a:prstGeom>
          <a:noFill/>
        </p:spPr>
        <p:txBody>
          <a:bodyPr wrap="square" rtlCol="0">
            <a:spAutoFit/>
          </a:bodyPr>
          <a:lstStyle/>
          <a:p>
            <a:r>
              <a:rPr lang="en-US" sz="1050" dirty="0"/>
              <a:t>*See Appendix: Tech for platform deep dives</a:t>
            </a:r>
          </a:p>
        </p:txBody>
      </p:sp>
    </p:spTree>
    <p:extLst>
      <p:ext uri="{BB962C8B-B14F-4D97-AF65-F5344CB8AC3E}">
        <p14:creationId xmlns:p14="http://schemas.microsoft.com/office/powerpoint/2010/main" val="2213002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3FBFF6-4DF8-8E4F-8FF5-C52DAE282E25}"/>
              </a:ext>
            </a:extLst>
          </p:cNvPr>
          <p:cNvSpPr>
            <a:spLocks noGrp="1"/>
          </p:cNvSpPr>
          <p:nvPr>
            <p:ph type="title"/>
          </p:nvPr>
        </p:nvSpPr>
        <p:spPr/>
        <p:txBody>
          <a:bodyPr>
            <a:normAutofit fontScale="90000"/>
          </a:bodyPr>
          <a:lstStyle/>
          <a:p>
            <a:pPr algn="l"/>
            <a:r>
              <a:rPr lang="en-US" dirty="0"/>
              <a:t>Phase III: Trust through value</a:t>
            </a:r>
            <a:br>
              <a:rPr lang="en-US" dirty="0"/>
            </a:br>
            <a:r>
              <a:rPr lang="en-US" sz="2400" dirty="0"/>
              <a:t>Stages 6-7</a:t>
            </a:r>
            <a:endParaRPr lang="en-US" dirty="0"/>
          </a:p>
        </p:txBody>
      </p:sp>
      <p:graphicFrame>
        <p:nvGraphicFramePr>
          <p:cNvPr id="4" name="Table 3">
            <a:extLst>
              <a:ext uri="{FF2B5EF4-FFF2-40B4-BE49-F238E27FC236}">
                <a16:creationId xmlns:a16="http://schemas.microsoft.com/office/drawing/2014/main" id="{CA88C3FB-EBC0-2A40-9027-56B1935FD894}"/>
              </a:ext>
            </a:extLst>
          </p:cNvPr>
          <p:cNvGraphicFramePr>
            <a:graphicFrameLocks noGrp="1"/>
          </p:cNvGraphicFramePr>
          <p:nvPr/>
        </p:nvGraphicFramePr>
        <p:xfrm>
          <a:off x="838200" y="2971800"/>
          <a:ext cx="9525000" cy="12852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4240343641"/>
                    </a:ext>
                  </a:extLst>
                </a:gridCol>
                <a:gridCol w="1066800">
                  <a:extLst>
                    <a:ext uri="{9D8B030D-6E8A-4147-A177-3AD203B41FA5}">
                      <a16:colId xmlns:a16="http://schemas.microsoft.com/office/drawing/2014/main" val="375855515"/>
                    </a:ext>
                  </a:extLst>
                </a:gridCol>
                <a:gridCol w="6705600">
                  <a:extLst>
                    <a:ext uri="{9D8B030D-6E8A-4147-A177-3AD203B41FA5}">
                      <a16:colId xmlns:a16="http://schemas.microsoft.com/office/drawing/2014/main" val="341481000"/>
                    </a:ext>
                  </a:extLst>
                </a:gridCol>
              </a:tblGrid>
              <a:tr h="370840">
                <a:tc>
                  <a:txBody>
                    <a:bodyPr/>
                    <a:lstStyle/>
                    <a:p>
                      <a:r>
                        <a:rPr lang="en-US" dirty="0"/>
                        <a:t>Consumer type</a:t>
                      </a:r>
                    </a:p>
                  </a:txBody>
                  <a:tcPr/>
                </a:tc>
                <a:tc>
                  <a:txBody>
                    <a:bodyPr/>
                    <a:lstStyle/>
                    <a:p>
                      <a:r>
                        <a:rPr lang="en-US" dirty="0"/>
                        <a:t>Angle</a:t>
                      </a:r>
                    </a:p>
                  </a:txBody>
                  <a:tcPr/>
                </a:tc>
                <a:tc>
                  <a:txBody>
                    <a:bodyPr/>
                    <a:lstStyle/>
                    <a:p>
                      <a:r>
                        <a:rPr lang="en-US" dirty="0"/>
                        <a:t>Experience texture</a:t>
                      </a:r>
                    </a:p>
                  </a:txBody>
                  <a:tcPr/>
                </a:tc>
                <a:extLst>
                  <a:ext uri="{0D108BD9-81ED-4DB2-BD59-A6C34878D82A}">
                    <a16:rowId xmlns:a16="http://schemas.microsoft.com/office/drawing/2014/main" val="2929694700"/>
                  </a:ext>
                </a:extLst>
              </a:tr>
              <a:tr h="370840">
                <a:tc>
                  <a:txBody>
                    <a:bodyPr/>
                    <a:lstStyle/>
                    <a:p>
                      <a:r>
                        <a:rPr lang="en-US" dirty="0"/>
                        <a:t>Member</a:t>
                      </a:r>
                    </a:p>
                  </a:txBody>
                  <a:tcPr/>
                </a:tc>
                <a:tc>
                  <a:txBody>
                    <a:bodyPr/>
                    <a:lstStyle/>
                    <a:p>
                      <a:r>
                        <a:rPr lang="en-US" dirty="0"/>
                        <a:t>1:1</a:t>
                      </a:r>
                    </a:p>
                  </a:txBody>
                  <a:tcPr/>
                </a:tc>
                <a:tc>
                  <a:txBody>
                    <a:bodyPr/>
                    <a:lstStyle/>
                    <a:p>
                      <a:r>
                        <a:rPr lang="en-US" sz="1800" kern="1200" dirty="0">
                          <a:solidFill>
                            <a:schemeClr val="dk1"/>
                          </a:solidFill>
                          <a:effectLst/>
                          <a:latin typeface="+mn-lt"/>
                          <a:ea typeface="+mn-ea"/>
                          <a:cs typeface="+mn-cs"/>
                        </a:rPr>
                        <a:t>Personalized insights, tips and recommendations based on known conditions/needs, enhanced customization (look/feel, profile center), targeted partner offers, health tool integration options</a:t>
                      </a:r>
                      <a:r>
                        <a:rPr lang="en-US" dirty="0">
                          <a:effectLst/>
                        </a:rPr>
                        <a:t> </a:t>
                      </a:r>
                      <a:endParaRPr lang="en-US" dirty="0"/>
                    </a:p>
                  </a:txBody>
                  <a:tcPr/>
                </a:tc>
                <a:extLst>
                  <a:ext uri="{0D108BD9-81ED-4DB2-BD59-A6C34878D82A}">
                    <a16:rowId xmlns:a16="http://schemas.microsoft.com/office/drawing/2014/main" val="164982237"/>
                  </a:ext>
                </a:extLst>
              </a:tr>
            </a:tbl>
          </a:graphicData>
        </a:graphic>
      </p:graphicFrame>
      <p:sp>
        <p:nvSpPr>
          <p:cNvPr id="5" name="TextBox 4">
            <a:extLst>
              <a:ext uri="{FF2B5EF4-FFF2-40B4-BE49-F238E27FC236}">
                <a16:creationId xmlns:a16="http://schemas.microsoft.com/office/drawing/2014/main" id="{F1B4531F-843E-DF44-9FC6-0E5C93FA2C6E}"/>
              </a:ext>
            </a:extLst>
          </p:cNvPr>
          <p:cNvSpPr txBox="1"/>
          <p:nvPr/>
        </p:nvSpPr>
        <p:spPr>
          <a:xfrm>
            <a:off x="838200" y="1905000"/>
            <a:ext cx="7300268" cy="923330"/>
          </a:xfrm>
          <a:prstGeom prst="rect">
            <a:avLst/>
          </a:prstGeom>
          <a:noFill/>
        </p:spPr>
        <p:txBody>
          <a:bodyPr wrap="none" rtlCol="0">
            <a:spAutoFit/>
          </a:bodyPr>
          <a:lstStyle/>
          <a:p>
            <a:r>
              <a:rPr lang="en-US" dirty="0"/>
              <a:t>Philosophy: Anticipate the needs of members to help them prevent and heal</a:t>
            </a:r>
          </a:p>
          <a:p>
            <a:r>
              <a:rPr lang="en-US" dirty="0"/>
              <a:t>Web status: Logged-in</a:t>
            </a:r>
          </a:p>
          <a:p>
            <a:r>
              <a:rPr lang="en-US" dirty="0"/>
              <a:t>Priority timeline: Q3 2019 +</a:t>
            </a:r>
          </a:p>
        </p:txBody>
      </p:sp>
    </p:spTree>
    <p:extLst>
      <p:ext uri="{BB962C8B-B14F-4D97-AF65-F5344CB8AC3E}">
        <p14:creationId xmlns:p14="http://schemas.microsoft.com/office/powerpoint/2010/main" val="1019560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405B62-FD3F-6947-B83D-CDCD22F4F08C}"/>
              </a:ext>
            </a:extLst>
          </p:cNvPr>
          <p:cNvSpPr>
            <a:spLocks noGrp="1"/>
          </p:cNvSpPr>
          <p:nvPr>
            <p:ph type="title"/>
          </p:nvPr>
        </p:nvSpPr>
        <p:spPr/>
        <p:txBody>
          <a:bodyPr/>
          <a:lstStyle/>
          <a:p>
            <a:pPr algn="l"/>
            <a:r>
              <a:rPr lang="en-US" dirty="0"/>
              <a:t>Stage 6: Member space</a:t>
            </a:r>
          </a:p>
        </p:txBody>
      </p:sp>
      <p:grpSp>
        <p:nvGrpSpPr>
          <p:cNvPr id="4" name="Group 3">
            <a:extLst>
              <a:ext uri="{FF2B5EF4-FFF2-40B4-BE49-F238E27FC236}">
                <a16:creationId xmlns:a16="http://schemas.microsoft.com/office/drawing/2014/main" id="{E0B2F8A9-4FF9-D440-A7CB-19918052C8C9}"/>
              </a:ext>
            </a:extLst>
          </p:cNvPr>
          <p:cNvGrpSpPr/>
          <p:nvPr/>
        </p:nvGrpSpPr>
        <p:grpSpPr>
          <a:xfrm>
            <a:off x="8651008" y="1905626"/>
            <a:ext cx="2958720" cy="2883413"/>
            <a:chOff x="8651008" y="2257319"/>
            <a:chExt cx="2958720" cy="2883413"/>
          </a:xfrm>
        </p:grpSpPr>
        <p:grpSp>
          <p:nvGrpSpPr>
            <p:cNvPr id="5" name="Group 4">
              <a:extLst>
                <a:ext uri="{FF2B5EF4-FFF2-40B4-BE49-F238E27FC236}">
                  <a16:creationId xmlns:a16="http://schemas.microsoft.com/office/drawing/2014/main" id="{0D96CC4D-97EA-A449-A9ED-D51A6A95D85C}"/>
                </a:ext>
              </a:extLst>
            </p:cNvPr>
            <p:cNvGrpSpPr/>
            <p:nvPr/>
          </p:nvGrpSpPr>
          <p:grpSpPr>
            <a:xfrm>
              <a:off x="9062812" y="2494064"/>
              <a:ext cx="2135114" cy="2260149"/>
              <a:chOff x="9062812" y="2494064"/>
              <a:chExt cx="2135114" cy="2260149"/>
            </a:xfrm>
          </p:grpSpPr>
          <p:sp>
            <p:nvSpPr>
              <p:cNvPr id="9" name="Left Brace 8">
                <a:extLst>
                  <a:ext uri="{FF2B5EF4-FFF2-40B4-BE49-F238E27FC236}">
                    <a16:creationId xmlns:a16="http://schemas.microsoft.com/office/drawing/2014/main" id="{97190B56-A0D1-8A4E-BE75-491BDB57A5B6}"/>
                  </a:ext>
                </a:extLst>
              </p:cNvPr>
              <p:cNvSpPr/>
              <p:nvPr/>
            </p:nvSpPr>
            <p:spPr>
              <a:xfrm rot="16200000">
                <a:off x="9910224" y="1646652"/>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a:extLst>
                  <a:ext uri="{FF2B5EF4-FFF2-40B4-BE49-F238E27FC236}">
                    <a16:creationId xmlns:a16="http://schemas.microsoft.com/office/drawing/2014/main" id="{09C674C3-C22E-BF49-87B2-7FDB82A991D8}"/>
                  </a:ext>
                </a:extLst>
              </p:cNvPr>
              <p:cNvSpPr/>
              <p:nvPr/>
            </p:nvSpPr>
            <p:spPr>
              <a:xfrm>
                <a:off x="9503827" y="4556902"/>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1 to 1</a:t>
                </a:r>
              </a:p>
            </p:txBody>
          </p:sp>
        </p:grpSp>
        <p:sp>
          <p:nvSpPr>
            <p:cNvPr id="6" name="TextBox 5">
              <a:extLst>
                <a:ext uri="{FF2B5EF4-FFF2-40B4-BE49-F238E27FC236}">
                  <a16:creationId xmlns:a16="http://schemas.microsoft.com/office/drawing/2014/main" id="{2C770107-3AE3-2843-B6C4-F3AE8723985B}"/>
                </a:ext>
              </a:extLst>
            </p:cNvPr>
            <p:cNvSpPr txBox="1"/>
            <p:nvPr/>
          </p:nvSpPr>
          <p:spPr>
            <a:xfrm>
              <a:off x="8651008" y="2257319"/>
              <a:ext cx="2958720" cy="338554"/>
            </a:xfrm>
            <a:prstGeom prst="rect">
              <a:avLst/>
            </a:prstGeom>
            <a:noFill/>
          </p:spPr>
          <p:txBody>
            <a:bodyPr wrap="square" rtlCol="0">
              <a:spAutoFit/>
            </a:bodyPr>
            <a:lstStyle/>
            <a:p>
              <a:pPr algn="ctr"/>
              <a:r>
                <a:rPr lang="en-US" sz="1600" dirty="0"/>
                <a:t>3. Trust through value</a:t>
              </a:r>
            </a:p>
          </p:txBody>
        </p:sp>
        <p:pic>
          <p:nvPicPr>
            <p:cNvPr id="7" name="Picture 6">
              <a:extLst>
                <a:ext uri="{FF2B5EF4-FFF2-40B4-BE49-F238E27FC236}">
                  <a16:creationId xmlns:a16="http://schemas.microsoft.com/office/drawing/2014/main" id="{6971AC2F-B149-9444-9B1A-EB6C6243E329}"/>
                </a:ext>
              </a:extLst>
            </p:cNvPr>
            <p:cNvPicPr>
              <a:picLocks noChangeAspect="1"/>
            </p:cNvPicPr>
            <p:nvPr/>
          </p:nvPicPr>
          <p:blipFill>
            <a:blip r:embed="rId2"/>
            <a:stretch>
              <a:fillRect/>
            </a:stretch>
          </p:blipFill>
          <p:spPr>
            <a:xfrm>
              <a:off x="9291060" y="2811618"/>
              <a:ext cx="1524000" cy="1574800"/>
            </a:xfrm>
            <a:prstGeom prst="rect">
              <a:avLst/>
            </a:prstGeom>
          </p:spPr>
        </p:pic>
        <p:sp>
          <p:nvSpPr>
            <p:cNvPr id="8" name="Rectangle 7">
              <a:extLst>
                <a:ext uri="{FF2B5EF4-FFF2-40B4-BE49-F238E27FC236}">
                  <a16:creationId xmlns:a16="http://schemas.microsoft.com/office/drawing/2014/main" id="{B61A0FE1-13F2-6546-A912-2C02A6695162}"/>
                </a:ext>
              </a:extLst>
            </p:cNvPr>
            <p:cNvSpPr/>
            <p:nvPr/>
          </p:nvSpPr>
          <p:spPr>
            <a:xfrm>
              <a:off x="9150001" y="4924697"/>
              <a:ext cx="1806118" cy="2160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Monetized web state</a:t>
              </a:r>
            </a:p>
          </p:txBody>
        </p:sp>
      </p:grpSp>
      <p:sp>
        <p:nvSpPr>
          <p:cNvPr id="11" name="TextBox 10">
            <a:extLst>
              <a:ext uri="{FF2B5EF4-FFF2-40B4-BE49-F238E27FC236}">
                <a16:creationId xmlns:a16="http://schemas.microsoft.com/office/drawing/2014/main" id="{5A45B68A-5B9D-B34E-932A-1151F6AF206C}"/>
              </a:ext>
            </a:extLst>
          </p:cNvPr>
          <p:cNvSpPr txBox="1"/>
          <p:nvPr/>
        </p:nvSpPr>
        <p:spPr>
          <a:xfrm>
            <a:off x="6691449" y="4403095"/>
            <a:ext cx="2371363" cy="1077218"/>
          </a:xfrm>
          <a:prstGeom prst="rect">
            <a:avLst/>
          </a:prstGeom>
          <a:noFill/>
        </p:spPr>
        <p:txBody>
          <a:bodyPr wrap="square" rtlCol="0">
            <a:spAutoFit/>
          </a:bodyPr>
          <a:lstStyle/>
          <a:p>
            <a:r>
              <a:rPr lang="en-US" sz="1600" b="1" dirty="0"/>
              <a:t>Goal</a:t>
            </a:r>
          </a:p>
          <a:p>
            <a:r>
              <a:rPr lang="en-US" sz="1600" dirty="0"/>
              <a:t>Get consumers to become loyal and frequent visitors + upsell/x-sell services</a:t>
            </a:r>
          </a:p>
        </p:txBody>
      </p:sp>
      <p:sp>
        <p:nvSpPr>
          <p:cNvPr id="12" name="Content Placeholder 2">
            <a:extLst>
              <a:ext uri="{FF2B5EF4-FFF2-40B4-BE49-F238E27FC236}">
                <a16:creationId xmlns:a16="http://schemas.microsoft.com/office/drawing/2014/main" id="{651265FC-C8D6-1440-BA37-8D3A1B3450A0}"/>
              </a:ext>
            </a:extLst>
          </p:cNvPr>
          <p:cNvSpPr>
            <a:spLocks noGrp="1"/>
          </p:cNvSpPr>
          <p:nvPr>
            <p:ph idx="1"/>
          </p:nvPr>
        </p:nvSpPr>
        <p:spPr>
          <a:xfrm>
            <a:off x="838200" y="1393516"/>
            <a:ext cx="7971138" cy="3009004"/>
          </a:xfrm>
        </p:spPr>
        <p:txBody>
          <a:bodyPr>
            <a:normAutofit/>
          </a:bodyPr>
          <a:lstStyle/>
          <a:p>
            <a:pPr marL="0" indent="0">
              <a:buNone/>
            </a:pPr>
            <a:r>
              <a:rPr lang="en-US" sz="2000" b="1" dirty="0"/>
              <a:t>Consumer scenarios enabled (all from Stage 5 +) </a:t>
            </a:r>
          </a:p>
          <a:p>
            <a:pPr marL="514350" indent="-514350">
              <a:buAutoNum type="arabicPeriod"/>
            </a:pPr>
            <a:r>
              <a:rPr lang="en-US" sz="2000" dirty="0"/>
              <a:t>Personalized care checklists/tips</a:t>
            </a:r>
          </a:p>
          <a:p>
            <a:pPr marL="514350" indent="-514350">
              <a:buAutoNum type="arabicPeriod"/>
            </a:pPr>
            <a:r>
              <a:rPr lang="en-US" sz="2000" dirty="0"/>
              <a:t>Experiment with opt-into ad or partner offers</a:t>
            </a:r>
          </a:p>
          <a:p>
            <a:pPr marL="514350" indent="-514350">
              <a:buAutoNum type="arabicPeriod"/>
            </a:pPr>
            <a:r>
              <a:rPr lang="en-US" sz="2000" dirty="0"/>
              <a:t>Rich customization of web space (e.g. </a:t>
            </a:r>
            <a:r>
              <a:rPr lang="en-US" sz="2000" dirty="0" err="1"/>
              <a:t>fitbit</a:t>
            </a:r>
            <a:r>
              <a:rPr lang="en-US" sz="2000" dirty="0"/>
              <a:t> integration, insurance, dental) </a:t>
            </a:r>
          </a:p>
          <a:p>
            <a:pPr marL="514350" indent="-514350">
              <a:buAutoNum type="arabicPeriod"/>
            </a:pPr>
            <a:r>
              <a:rPr lang="en-US" sz="2000" dirty="0"/>
              <a:t>Exclusive care events (e.g. dedicated support groups for segment interests, expert webinars) </a:t>
            </a:r>
          </a:p>
          <a:p>
            <a:pPr marL="514350" indent="-514350">
              <a:buAutoNum type="arabicPeriod"/>
            </a:pPr>
            <a:r>
              <a:rPr lang="en-US" sz="2000" dirty="0"/>
              <a:t>Co-creation of digital tools (e.g. idea corner)</a:t>
            </a:r>
          </a:p>
          <a:p>
            <a:pPr marL="514350" indent="-514350">
              <a:buAutoNum type="arabicPeriod"/>
            </a:pPr>
            <a:endParaRPr lang="en-US" sz="2000" dirty="0"/>
          </a:p>
          <a:p>
            <a:pPr marL="514350" indent="-514350">
              <a:buAutoNum type="arabicPeriod"/>
            </a:pPr>
            <a:endParaRPr lang="en-US" sz="2000" dirty="0"/>
          </a:p>
        </p:txBody>
      </p:sp>
      <p:sp>
        <p:nvSpPr>
          <p:cNvPr id="13" name="Rectangle 12">
            <a:extLst>
              <a:ext uri="{FF2B5EF4-FFF2-40B4-BE49-F238E27FC236}">
                <a16:creationId xmlns:a16="http://schemas.microsoft.com/office/drawing/2014/main" id="{13726DC8-F3CE-A949-8C80-19D57CB527CB}"/>
              </a:ext>
            </a:extLst>
          </p:cNvPr>
          <p:cNvSpPr/>
          <p:nvPr/>
        </p:nvSpPr>
        <p:spPr>
          <a:xfrm>
            <a:off x="838200" y="4371705"/>
            <a:ext cx="3296529" cy="1569660"/>
          </a:xfrm>
          <a:prstGeom prst="rect">
            <a:avLst/>
          </a:prstGeom>
        </p:spPr>
        <p:txBody>
          <a:bodyPr wrap="square">
            <a:spAutoFit/>
          </a:bodyPr>
          <a:lstStyle/>
          <a:p>
            <a:r>
              <a:rPr lang="en-US" sz="1600" b="1" dirty="0"/>
              <a:t>Tech inputs</a:t>
            </a:r>
          </a:p>
          <a:p>
            <a:r>
              <a:rPr lang="en-US" sz="1600" dirty="0"/>
              <a:t>IP address/cookies</a:t>
            </a:r>
          </a:p>
          <a:p>
            <a:r>
              <a:rPr lang="en-US" sz="1600" dirty="0"/>
              <a:t>Email address/ID Mapping</a:t>
            </a:r>
          </a:p>
          <a:p>
            <a:r>
              <a:rPr lang="en-US" sz="1600" dirty="0"/>
              <a:t>Mobile #</a:t>
            </a:r>
          </a:p>
          <a:p>
            <a:r>
              <a:rPr lang="en-US" sz="1600" dirty="0"/>
              <a:t>APIs (for personal health integrations)</a:t>
            </a:r>
          </a:p>
        </p:txBody>
      </p:sp>
      <p:sp>
        <p:nvSpPr>
          <p:cNvPr id="14" name="Rectangle 13">
            <a:extLst>
              <a:ext uri="{FF2B5EF4-FFF2-40B4-BE49-F238E27FC236}">
                <a16:creationId xmlns:a16="http://schemas.microsoft.com/office/drawing/2014/main" id="{41338D45-9DF8-514E-944E-0D39E50D4C63}"/>
              </a:ext>
            </a:extLst>
          </p:cNvPr>
          <p:cNvSpPr/>
          <p:nvPr/>
        </p:nvSpPr>
        <p:spPr>
          <a:xfrm>
            <a:off x="3779520" y="4432518"/>
            <a:ext cx="2911929" cy="1815882"/>
          </a:xfrm>
          <a:prstGeom prst="rect">
            <a:avLst/>
          </a:prstGeom>
        </p:spPr>
        <p:txBody>
          <a:bodyPr wrap="square">
            <a:spAutoFit/>
          </a:bodyPr>
          <a:lstStyle/>
          <a:p>
            <a:r>
              <a:rPr lang="en-US" sz="1600" b="1" dirty="0"/>
              <a:t>Tech required</a:t>
            </a:r>
          </a:p>
          <a:p>
            <a:r>
              <a:rPr lang="en-US" sz="1600" dirty="0" err="1"/>
              <a:t>Evergage</a:t>
            </a:r>
            <a:endParaRPr lang="en-US" sz="1600" dirty="0"/>
          </a:p>
          <a:p>
            <a:r>
              <a:rPr lang="en-US" sz="1600" dirty="0"/>
              <a:t>Eloqua </a:t>
            </a:r>
          </a:p>
          <a:p>
            <a:r>
              <a:rPr lang="en-US" sz="1600" dirty="0"/>
              <a:t>Sitecore</a:t>
            </a:r>
          </a:p>
          <a:p>
            <a:r>
              <a:rPr lang="en-US" sz="1600" dirty="0"/>
              <a:t>Epic (real-time data  streaming)</a:t>
            </a:r>
          </a:p>
          <a:p>
            <a:r>
              <a:rPr lang="en-US" sz="1600" dirty="0"/>
              <a:t>Optimizely</a:t>
            </a:r>
          </a:p>
          <a:p>
            <a:r>
              <a:rPr lang="en-US" sz="1600" dirty="0"/>
              <a:t>SSO/Auth0 (dynamo DB)</a:t>
            </a:r>
          </a:p>
        </p:txBody>
      </p:sp>
      <p:sp>
        <p:nvSpPr>
          <p:cNvPr id="15" name="TextBox 14">
            <a:extLst>
              <a:ext uri="{FF2B5EF4-FFF2-40B4-BE49-F238E27FC236}">
                <a16:creationId xmlns:a16="http://schemas.microsoft.com/office/drawing/2014/main" id="{5227A351-1635-084D-AB3F-FB2C4D9F10F9}"/>
              </a:ext>
            </a:extLst>
          </p:cNvPr>
          <p:cNvSpPr txBox="1"/>
          <p:nvPr/>
        </p:nvSpPr>
        <p:spPr>
          <a:xfrm>
            <a:off x="3799114" y="6173318"/>
            <a:ext cx="1600261" cy="415498"/>
          </a:xfrm>
          <a:prstGeom prst="rect">
            <a:avLst/>
          </a:prstGeom>
          <a:noFill/>
        </p:spPr>
        <p:txBody>
          <a:bodyPr wrap="square" rtlCol="0">
            <a:spAutoFit/>
          </a:bodyPr>
          <a:lstStyle/>
          <a:p>
            <a:r>
              <a:rPr lang="en-US" sz="1050" dirty="0"/>
              <a:t>*See Appendix: Tech for platform deep dives</a:t>
            </a:r>
          </a:p>
        </p:txBody>
      </p:sp>
    </p:spTree>
    <p:extLst>
      <p:ext uri="{BB962C8B-B14F-4D97-AF65-F5344CB8AC3E}">
        <p14:creationId xmlns:p14="http://schemas.microsoft.com/office/powerpoint/2010/main" val="1193011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478C92-EB2A-904D-91E9-44D17F7D50D5}"/>
              </a:ext>
            </a:extLst>
          </p:cNvPr>
          <p:cNvSpPr>
            <a:spLocks noGrp="1"/>
          </p:cNvSpPr>
          <p:nvPr>
            <p:ph type="title"/>
          </p:nvPr>
        </p:nvSpPr>
        <p:spPr/>
        <p:txBody>
          <a:bodyPr/>
          <a:lstStyle/>
          <a:p>
            <a:pPr algn="l"/>
            <a:r>
              <a:rPr lang="en-US" dirty="0"/>
              <a:t>Stage 7: Subscription/Monetization</a:t>
            </a:r>
          </a:p>
        </p:txBody>
      </p:sp>
      <p:grpSp>
        <p:nvGrpSpPr>
          <p:cNvPr id="4" name="Group 3">
            <a:extLst>
              <a:ext uri="{FF2B5EF4-FFF2-40B4-BE49-F238E27FC236}">
                <a16:creationId xmlns:a16="http://schemas.microsoft.com/office/drawing/2014/main" id="{0A3CDAE5-AE09-7145-B33A-557E550B500B}"/>
              </a:ext>
            </a:extLst>
          </p:cNvPr>
          <p:cNvGrpSpPr/>
          <p:nvPr/>
        </p:nvGrpSpPr>
        <p:grpSpPr>
          <a:xfrm>
            <a:off x="8651008" y="1835285"/>
            <a:ext cx="2958720" cy="2760627"/>
            <a:chOff x="8651008" y="2257319"/>
            <a:chExt cx="2958720" cy="2760627"/>
          </a:xfrm>
        </p:grpSpPr>
        <p:grpSp>
          <p:nvGrpSpPr>
            <p:cNvPr id="5" name="Group 4">
              <a:extLst>
                <a:ext uri="{FF2B5EF4-FFF2-40B4-BE49-F238E27FC236}">
                  <a16:creationId xmlns:a16="http://schemas.microsoft.com/office/drawing/2014/main" id="{AF1A9A04-4245-CA49-93E6-D0BBAF67B305}"/>
                </a:ext>
              </a:extLst>
            </p:cNvPr>
            <p:cNvGrpSpPr/>
            <p:nvPr/>
          </p:nvGrpSpPr>
          <p:grpSpPr>
            <a:xfrm>
              <a:off x="9062811" y="2383363"/>
              <a:ext cx="2135114" cy="2260149"/>
              <a:chOff x="9062812" y="2494064"/>
              <a:chExt cx="2135114" cy="2260149"/>
            </a:xfrm>
          </p:grpSpPr>
          <p:sp>
            <p:nvSpPr>
              <p:cNvPr id="9" name="Left Brace 8">
                <a:extLst>
                  <a:ext uri="{FF2B5EF4-FFF2-40B4-BE49-F238E27FC236}">
                    <a16:creationId xmlns:a16="http://schemas.microsoft.com/office/drawing/2014/main" id="{9EE6C394-266B-474D-BAA4-0E0EAEB4306A}"/>
                  </a:ext>
                </a:extLst>
              </p:cNvPr>
              <p:cNvSpPr/>
              <p:nvPr/>
            </p:nvSpPr>
            <p:spPr>
              <a:xfrm rot="16200000">
                <a:off x="9910224" y="1646652"/>
                <a:ext cx="440290" cy="213511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a:extLst>
                  <a:ext uri="{FF2B5EF4-FFF2-40B4-BE49-F238E27FC236}">
                    <a16:creationId xmlns:a16="http://schemas.microsoft.com/office/drawing/2014/main" id="{251AC68F-876C-C040-96B0-FC421C903DC2}"/>
                  </a:ext>
                </a:extLst>
              </p:cNvPr>
              <p:cNvSpPr/>
              <p:nvPr/>
            </p:nvSpPr>
            <p:spPr>
              <a:xfrm>
                <a:off x="9503827" y="4556902"/>
                <a:ext cx="1098467" cy="197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1 to 1</a:t>
                </a:r>
              </a:p>
            </p:txBody>
          </p:sp>
        </p:grpSp>
        <p:sp>
          <p:nvSpPr>
            <p:cNvPr id="6" name="TextBox 5">
              <a:extLst>
                <a:ext uri="{FF2B5EF4-FFF2-40B4-BE49-F238E27FC236}">
                  <a16:creationId xmlns:a16="http://schemas.microsoft.com/office/drawing/2014/main" id="{6AF5F7D8-F272-694F-B678-74310ED25343}"/>
                </a:ext>
              </a:extLst>
            </p:cNvPr>
            <p:cNvSpPr txBox="1"/>
            <p:nvPr/>
          </p:nvSpPr>
          <p:spPr>
            <a:xfrm>
              <a:off x="8651008" y="2257319"/>
              <a:ext cx="2958720" cy="338554"/>
            </a:xfrm>
            <a:prstGeom prst="rect">
              <a:avLst/>
            </a:prstGeom>
            <a:noFill/>
          </p:spPr>
          <p:txBody>
            <a:bodyPr wrap="square" rtlCol="0">
              <a:spAutoFit/>
            </a:bodyPr>
            <a:lstStyle/>
            <a:p>
              <a:pPr algn="ctr"/>
              <a:r>
                <a:rPr lang="en-US" sz="1600" dirty="0"/>
                <a:t>3. Trust through value</a:t>
              </a:r>
            </a:p>
          </p:txBody>
        </p:sp>
        <p:pic>
          <p:nvPicPr>
            <p:cNvPr id="7" name="Picture 6">
              <a:extLst>
                <a:ext uri="{FF2B5EF4-FFF2-40B4-BE49-F238E27FC236}">
                  <a16:creationId xmlns:a16="http://schemas.microsoft.com/office/drawing/2014/main" id="{1A1D6C6B-7B2C-4540-9D54-9203944C4434}"/>
                </a:ext>
              </a:extLst>
            </p:cNvPr>
            <p:cNvPicPr>
              <a:picLocks noChangeAspect="1"/>
            </p:cNvPicPr>
            <p:nvPr/>
          </p:nvPicPr>
          <p:blipFill>
            <a:blip r:embed="rId2"/>
            <a:stretch>
              <a:fillRect/>
            </a:stretch>
          </p:blipFill>
          <p:spPr>
            <a:xfrm>
              <a:off x="9393768" y="3027567"/>
              <a:ext cx="1473200" cy="1358900"/>
            </a:xfrm>
            <a:prstGeom prst="rect">
              <a:avLst/>
            </a:prstGeom>
          </p:spPr>
        </p:pic>
        <p:sp>
          <p:nvSpPr>
            <p:cNvPr id="8" name="Rectangle 7">
              <a:extLst>
                <a:ext uri="{FF2B5EF4-FFF2-40B4-BE49-F238E27FC236}">
                  <a16:creationId xmlns:a16="http://schemas.microsoft.com/office/drawing/2014/main" id="{683924EE-FF9D-4E4E-8E23-BA8A6BD0F066}"/>
                </a:ext>
              </a:extLst>
            </p:cNvPr>
            <p:cNvSpPr/>
            <p:nvPr/>
          </p:nvSpPr>
          <p:spPr>
            <a:xfrm>
              <a:off x="9137003" y="4801911"/>
              <a:ext cx="1986730" cy="2160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Monetized web state</a:t>
              </a:r>
            </a:p>
          </p:txBody>
        </p:sp>
      </p:grpSp>
      <p:sp>
        <p:nvSpPr>
          <p:cNvPr id="11" name="TextBox 10">
            <a:extLst>
              <a:ext uri="{FF2B5EF4-FFF2-40B4-BE49-F238E27FC236}">
                <a16:creationId xmlns:a16="http://schemas.microsoft.com/office/drawing/2014/main" id="{4E8D28D9-BE11-5148-B098-AB2D67E587D3}"/>
              </a:ext>
            </a:extLst>
          </p:cNvPr>
          <p:cNvSpPr txBox="1"/>
          <p:nvPr/>
        </p:nvSpPr>
        <p:spPr>
          <a:xfrm>
            <a:off x="6571670" y="4184100"/>
            <a:ext cx="2285976" cy="830997"/>
          </a:xfrm>
          <a:prstGeom prst="rect">
            <a:avLst/>
          </a:prstGeom>
          <a:noFill/>
        </p:spPr>
        <p:txBody>
          <a:bodyPr wrap="square" rtlCol="0">
            <a:spAutoFit/>
          </a:bodyPr>
          <a:lstStyle/>
          <a:p>
            <a:r>
              <a:rPr lang="en-US" sz="1600" b="1" dirty="0"/>
              <a:t>Goal</a:t>
            </a:r>
          </a:p>
          <a:p>
            <a:r>
              <a:rPr lang="en-US" sz="1600" dirty="0"/>
              <a:t>Get consumers to become paying members</a:t>
            </a:r>
          </a:p>
        </p:txBody>
      </p:sp>
      <p:sp>
        <p:nvSpPr>
          <p:cNvPr id="12" name="Content Placeholder 2">
            <a:extLst>
              <a:ext uri="{FF2B5EF4-FFF2-40B4-BE49-F238E27FC236}">
                <a16:creationId xmlns:a16="http://schemas.microsoft.com/office/drawing/2014/main" id="{3286B3A4-7460-CB47-817B-824A7E1A5CA5}"/>
              </a:ext>
            </a:extLst>
          </p:cNvPr>
          <p:cNvSpPr txBox="1">
            <a:spLocks/>
          </p:cNvSpPr>
          <p:nvPr/>
        </p:nvSpPr>
        <p:spPr>
          <a:xfrm>
            <a:off x="838200" y="1575582"/>
            <a:ext cx="7971138" cy="24485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t>Consumer scenarios enabled (all from Stage 6 +) </a:t>
            </a:r>
          </a:p>
          <a:p>
            <a:pPr marL="514350" indent="-514350">
              <a:buFont typeface="Arial" panose="020B0604020202020204" pitchFamily="34" charset="0"/>
              <a:buAutoNum type="arabicPeriod"/>
            </a:pPr>
            <a:r>
              <a:rPr lang="en-US" sz="2000" dirty="0"/>
              <a:t>On-demand concierge</a:t>
            </a:r>
          </a:p>
          <a:p>
            <a:pPr marL="514350" indent="-514350">
              <a:buFont typeface="Arial" panose="020B0604020202020204" pitchFamily="34" charset="0"/>
              <a:buAutoNum type="arabicPeriod"/>
            </a:pPr>
            <a:r>
              <a:rPr lang="en-US" sz="2000" dirty="0"/>
              <a:t>Jump-the-line care opportunities</a:t>
            </a:r>
          </a:p>
          <a:p>
            <a:pPr marL="514350" indent="-514350">
              <a:buFont typeface="Arial" panose="020B0604020202020204" pitchFamily="34" charset="0"/>
              <a:buAutoNum type="arabicPeriod"/>
            </a:pPr>
            <a:r>
              <a:rPr lang="en-US" sz="2000" dirty="0"/>
              <a:t>Dedicated care management services (e.g. cancer survivor coach) </a:t>
            </a:r>
          </a:p>
          <a:p>
            <a:pPr marL="514350" indent="-514350">
              <a:buFont typeface="Arial" panose="020B0604020202020204" pitchFamily="34" charset="0"/>
              <a:buAutoNum type="arabicPeriod"/>
            </a:pPr>
            <a:r>
              <a:rPr lang="en-US" sz="2000" dirty="0"/>
              <a:t>Curated care offers (e.g. new baby health box, monthly meals)</a:t>
            </a:r>
          </a:p>
          <a:p>
            <a:pPr marL="514350" indent="-514350">
              <a:buFont typeface="Arial" panose="020B0604020202020204" pitchFamily="34" charset="0"/>
              <a:buAutoNum type="arabicPeriod"/>
            </a:pPr>
            <a:r>
              <a:rPr lang="en-US" sz="2000" dirty="0"/>
              <a:t>Redeemable Providence points</a:t>
            </a:r>
          </a:p>
          <a:p>
            <a:pPr marL="514350" indent="-514350">
              <a:buFont typeface="Arial" panose="020B0604020202020204" pitchFamily="34" charset="0"/>
              <a:buAutoNum type="arabicPeriod"/>
            </a:pPr>
            <a:endParaRPr lang="en-US" sz="2000" dirty="0"/>
          </a:p>
          <a:p>
            <a:pPr marL="514350" indent="-514350">
              <a:buFont typeface="Arial" panose="020B0604020202020204" pitchFamily="34" charset="0"/>
              <a:buAutoNum type="arabicPeriod"/>
            </a:pPr>
            <a:endParaRPr lang="en-US" sz="2000" dirty="0"/>
          </a:p>
        </p:txBody>
      </p:sp>
      <p:sp>
        <p:nvSpPr>
          <p:cNvPr id="13" name="Rectangle 12">
            <a:extLst>
              <a:ext uri="{FF2B5EF4-FFF2-40B4-BE49-F238E27FC236}">
                <a16:creationId xmlns:a16="http://schemas.microsoft.com/office/drawing/2014/main" id="{09A4A894-FAE9-A945-B0B1-11832D3E9A2A}"/>
              </a:ext>
            </a:extLst>
          </p:cNvPr>
          <p:cNvSpPr/>
          <p:nvPr/>
        </p:nvSpPr>
        <p:spPr>
          <a:xfrm>
            <a:off x="838200" y="4184100"/>
            <a:ext cx="2782823" cy="1600438"/>
          </a:xfrm>
          <a:prstGeom prst="rect">
            <a:avLst/>
          </a:prstGeom>
        </p:spPr>
        <p:txBody>
          <a:bodyPr wrap="square">
            <a:spAutoFit/>
          </a:bodyPr>
          <a:lstStyle/>
          <a:p>
            <a:r>
              <a:rPr lang="en-US" sz="1600" b="1" dirty="0"/>
              <a:t>Tech inputs</a:t>
            </a:r>
          </a:p>
          <a:p>
            <a:r>
              <a:rPr lang="en-US" sz="1600" dirty="0"/>
              <a:t>IP address/cookies</a:t>
            </a:r>
          </a:p>
          <a:p>
            <a:r>
              <a:rPr lang="en-US" sz="1600" dirty="0"/>
              <a:t>Email address/ID Mapping</a:t>
            </a:r>
          </a:p>
          <a:p>
            <a:r>
              <a:rPr lang="en-US" sz="1600" dirty="0"/>
              <a:t>Mobile #</a:t>
            </a:r>
          </a:p>
          <a:p>
            <a:r>
              <a:rPr lang="en-US" sz="1600" dirty="0"/>
              <a:t>APIs (for personal health integrations)</a:t>
            </a:r>
          </a:p>
        </p:txBody>
      </p:sp>
      <p:sp>
        <p:nvSpPr>
          <p:cNvPr id="14" name="Rectangle 13">
            <a:extLst>
              <a:ext uri="{FF2B5EF4-FFF2-40B4-BE49-F238E27FC236}">
                <a16:creationId xmlns:a16="http://schemas.microsoft.com/office/drawing/2014/main" id="{AEE63559-393E-E049-AA74-02EA736480DC}"/>
              </a:ext>
            </a:extLst>
          </p:cNvPr>
          <p:cNvSpPr/>
          <p:nvPr/>
        </p:nvSpPr>
        <p:spPr>
          <a:xfrm>
            <a:off x="3686519" y="4175307"/>
            <a:ext cx="2933459" cy="2062103"/>
          </a:xfrm>
          <a:prstGeom prst="rect">
            <a:avLst/>
          </a:prstGeom>
        </p:spPr>
        <p:txBody>
          <a:bodyPr wrap="square">
            <a:spAutoFit/>
          </a:bodyPr>
          <a:lstStyle/>
          <a:p>
            <a:r>
              <a:rPr lang="en-US" sz="1600" b="1" dirty="0"/>
              <a:t>Tech required</a:t>
            </a:r>
          </a:p>
          <a:p>
            <a:r>
              <a:rPr lang="en-US" sz="1600" dirty="0" err="1"/>
              <a:t>Evergage</a:t>
            </a:r>
            <a:endParaRPr lang="en-US" sz="1600" dirty="0"/>
          </a:p>
          <a:p>
            <a:r>
              <a:rPr lang="en-US" sz="1600" dirty="0"/>
              <a:t>Eloqua </a:t>
            </a:r>
          </a:p>
          <a:p>
            <a:r>
              <a:rPr lang="en-US" sz="1600" dirty="0"/>
              <a:t>Sitecore </a:t>
            </a:r>
          </a:p>
          <a:p>
            <a:r>
              <a:rPr lang="en-US" sz="1600" dirty="0"/>
              <a:t>Epic (real-time streaming of data)</a:t>
            </a:r>
          </a:p>
          <a:p>
            <a:r>
              <a:rPr lang="en-US" sz="1600" dirty="0"/>
              <a:t>Optimizely</a:t>
            </a:r>
          </a:p>
          <a:p>
            <a:r>
              <a:rPr lang="en-US" sz="1600" dirty="0"/>
              <a:t>SSO/Auth0 (dynamo DB)</a:t>
            </a:r>
          </a:p>
        </p:txBody>
      </p:sp>
      <p:sp>
        <p:nvSpPr>
          <p:cNvPr id="15" name="TextBox 14">
            <a:extLst>
              <a:ext uri="{FF2B5EF4-FFF2-40B4-BE49-F238E27FC236}">
                <a16:creationId xmlns:a16="http://schemas.microsoft.com/office/drawing/2014/main" id="{FAF0404A-EC1B-0340-9E17-D70DCCF33ADF}"/>
              </a:ext>
            </a:extLst>
          </p:cNvPr>
          <p:cNvSpPr txBox="1"/>
          <p:nvPr/>
        </p:nvSpPr>
        <p:spPr>
          <a:xfrm>
            <a:off x="3686519" y="6180801"/>
            <a:ext cx="1600261" cy="415498"/>
          </a:xfrm>
          <a:prstGeom prst="rect">
            <a:avLst/>
          </a:prstGeom>
          <a:noFill/>
        </p:spPr>
        <p:txBody>
          <a:bodyPr wrap="square" rtlCol="0">
            <a:spAutoFit/>
          </a:bodyPr>
          <a:lstStyle/>
          <a:p>
            <a:r>
              <a:rPr lang="en-US" sz="1050" dirty="0"/>
              <a:t>*See Appendix: Tech for platform deep dives</a:t>
            </a:r>
          </a:p>
        </p:txBody>
      </p:sp>
    </p:spTree>
    <p:extLst>
      <p:ext uri="{BB962C8B-B14F-4D97-AF65-F5344CB8AC3E}">
        <p14:creationId xmlns:p14="http://schemas.microsoft.com/office/powerpoint/2010/main" val="326896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4FCD4-A534-5B41-8D8E-536BB7B07559}"/>
              </a:ext>
            </a:extLst>
          </p:cNvPr>
          <p:cNvSpPr>
            <a:spLocks noGrp="1"/>
          </p:cNvSpPr>
          <p:nvPr>
            <p:ph type="title"/>
          </p:nvPr>
        </p:nvSpPr>
        <p:spPr/>
        <p:txBody>
          <a:bodyPr/>
          <a:lstStyle/>
          <a:p>
            <a:r>
              <a:rPr lang="en-US" dirty="0"/>
              <a:t>The essence of personalization</a:t>
            </a:r>
          </a:p>
        </p:txBody>
      </p:sp>
      <p:sp>
        <p:nvSpPr>
          <p:cNvPr id="3" name="Text Placeholder 2">
            <a:extLst>
              <a:ext uri="{FF2B5EF4-FFF2-40B4-BE49-F238E27FC236}">
                <a16:creationId xmlns:a16="http://schemas.microsoft.com/office/drawing/2014/main" id="{12B48C4C-54F2-4C48-9FBE-CB1266EA1B9F}"/>
              </a:ext>
            </a:extLst>
          </p:cNvPr>
          <p:cNvSpPr>
            <a:spLocks noGrp="1"/>
          </p:cNvSpPr>
          <p:nvPr>
            <p:ph type="body" sz="quarter" idx="10"/>
          </p:nvPr>
        </p:nvSpPr>
        <p:spPr>
          <a:xfrm>
            <a:off x="838202" y="3881967"/>
            <a:ext cx="9220198" cy="1219200"/>
          </a:xfrm>
        </p:spPr>
        <p:txBody>
          <a:bodyPr/>
          <a:lstStyle/>
          <a:p>
            <a:r>
              <a:rPr lang="en-US" dirty="0"/>
              <a:t>A brief narrative on the what/why/who/how [Brand] will approach personalization </a:t>
            </a:r>
          </a:p>
        </p:txBody>
      </p:sp>
    </p:spTree>
    <p:extLst>
      <p:ext uri="{BB962C8B-B14F-4D97-AF65-F5344CB8AC3E}">
        <p14:creationId xmlns:p14="http://schemas.microsoft.com/office/powerpoint/2010/main" val="1535812915"/>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513D6-B4F7-E546-9042-DD3C89B30D45}"/>
              </a:ext>
            </a:extLst>
          </p:cNvPr>
          <p:cNvSpPr>
            <a:spLocks noGrp="1"/>
          </p:cNvSpPr>
          <p:nvPr>
            <p:ph type="title"/>
          </p:nvPr>
        </p:nvSpPr>
        <p:spPr/>
        <p:txBody>
          <a:bodyPr/>
          <a:lstStyle/>
          <a:p>
            <a:r>
              <a:rPr lang="en-US" dirty="0"/>
              <a:t>Campaign calendar</a:t>
            </a:r>
          </a:p>
        </p:txBody>
      </p:sp>
      <p:sp>
        <p:nvSpPr>
          <p:cNvPr id="3" name="Text Placeholder 2">
            <a:extLst>
              <a:ext uri="{FF2B5EF4-FFF2-40B4-BE49-F238E27FC236}">
                <a16:creationId xmlns:a16="http://schemas.microsoft.com/office/drawing/2014/main" id="{EDB05A11-D7E4-4647-A76A-F46BF969FF17}"/>
              </a:ext>
            </a:extLst>
          </p:cNvPr>
          <p:cNvSpPr>
            <a:spLocks noGrp="1"/>
          </p:cNvSpPr>
          <p:nvPr>
            <p:ph type="body" sz="quarter" idx="10"/>
          </p:nvPr>
        </p:nvSpPr>
        <p:spPr/>
        <p:txBody>
          <a:bodyPr/>
          <a:lstStyle/>
          <a:p>
            <a:r>
              <a:rPr lang="en-US" dirty="0"/>
              <a:t>Q1 2019</a:t>
            </a:r>
          </a:p>
        </p:txBody>
      </p:sp>
    </p:spTree>
    <p:extLst>
      <p:ext uri="{BB962C8B-B14F-4D97-AF65-F5344CB8AC3E}">
        <p14:creationId xmlns:p14="http://schemas.microsoft.com/office/powerpoint/2010/main" val="3064327532"/>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4224C2-5A60-4A4F-AE87-1AF1A3B04380}"/>
              </a:ext>
            </a:extLst>
          </p:cNvPr>
          <p:cNvSpPr>
            <a:spLocks noGrp="1"/>
          </p:cNvSpPr>
          <p:nvPr>
            <p:ph type="title"/>
          </p:nvPr>
        </p:nvSpPr>
        <p:spPr>
          <a:xfrm>
            <a:off x="152400" y="2758280"/>
            <a:ext cx="1981200" cy="884239"/>
          </a:xfrm>
        </p:spPr>
        <p:txBody>
          <a:bodyPr/>
          <a:lstStyle/>
          <a:p>
            <a:pPr algn="l"/>
            <a:r>
              <a:rPr lang="en-US" sz="3200" dirty="0"/>
              <a:t>November</a:t>
            </a:r>
          </a:p>
        </p:txBody>
      </p:sp>
      <p:graphicFrame>
        <p:nvGraphicFramePr>
          <p:cNvPr id="4" name="Table 3">
            <a:extLst>
              <a:ext uri="{FF2B5EF4-FFF2-40B4-BE49-F238E27FC236}">
                <a16:creationId xmlns:a16="http://schemas.microsoft.com/office/drawing/2014/main" id="{98351DE1-C126-D648-9A5C-0D4773B3B0AE}"/>
              </a:ext>
            </a:extLst>
          </p:cNvPr>
          <p:cNvGraphicFramePr>
            <a:graphicFrameLocks noGrp="1"/>
          </p:cNvGraphicFramePr>
          <p:nvPr>
            <p:extLst>
              <p:ext uri="{D42A27DB-BD31-4B8C-83A1-F6EECF244321}">
                <p14:modId xmlns:p14="http://schemas.microsoft.com/office/powerpoint/2010/main" val="2786475884"/>
              </p:ext>
            </p:extLst>
          </p:nvPr>
        </p:nvGraphicFramePr>
        <p:xfrm>
          <a:off x="2133600" y="1392601"/>
          <a:ext cx="9524998" cy="3614537"/>
        </p:xfrm>
        <a:graphic>
          <a:graphicData uri="http://schemas.openxmlformats.org/drawingml/2006/table">
            <a:tbl>
              <a:tblPr firstRow="1" bandRow="1">
                <a:tableStyleId>{21E4AEA4-8DFA-4A89-87EB-49C32662AFE0}</a:tableStyleId>
              </a:tblPr>
              <a:tblGrid>
                <a:gridCol w="1378417">
                  <a:extLst>
                    <a:ext uri="{9D8B030D-6E8A-4147-A177-3AD203B41FA5}">
                      <a16:colId xmlns:a16="http://schemas.microsoft.com/office/drawing/2014/main" val="20000"/>
                    </a:ext>
                  </a:extLst>
                </a:gridCol>
                <a:gridCol w="1018054">
                  <a:extLst>
                    <a:ext uri="{9D8B030D-6E8A-4147-A177-3AD203B41FA5}">
                      <a16:colId xmlns:a16="http://schemas.microsoft.com/office/drawing/2014/main" val="20001"/>
                    </a:ext>
                  </a:extLst>
                </a:gridCol>
                <a:gridCol w="2239591">
                  <a:extLst>
                    <a:ext uri="{9D8B030D-6E8A-4147-A177-3AD203B41FA5}">
                      <a16:colId xmlns:a16="http://schemas.microsoft.com/office/drawing/2014/main" val="20002"/>
                    </a:ext>
                  </a:extLst>
                </a:gridCol>
                <a:gridCol w="1264380">
                  <a:extLst>
                    <a:ext uri="{9D8B030D-6E8A-4147-A177-3AD203B41FA5}">
                      <a16:colId xmlns:a16="http://schemas.microsoft.com/office/drawing/2014/main" val="20003"/>
                    </a:ext>
                  </a:extLst>
                </a:gridCol>
                <a:gridCol w="891975">
                  <a:extLst>
                    <a:ext uri="{9D8B030D-6E8A-4147-A177-3AD203B41FA5}">
                      <a16:colId xmlns:a16="http://schemas.microsoft.com/office/drawing/2014/main" val="20004"/>
                    </a:ext>
                  </a:extLst>
                </a:gridCol>
                <a:gridCol w="1194028">
                  <a:extLst>
                    <a:ext uri="{9D8B030D-6E8A-4147-A177-3AD203B41FA5}">
                      <a16:colId xmlns:a16="http://schemas.microsoft.com/office/drawing/2014/main" val="20005"/>
                    </a:ext>
                  </a:extLst>
                </a:gridCol>
                <a:gridCol w="780836">
                  <a:extLst>
                    <a:ext uri="{9D8B030D-6E8A-4147-A177-3AD203B41FA5}">
                      <a16:colId xmlns:a16="http://schemas.microsoft.com/office/drawing/2014/main" val="20006"/>
                    </a:ext>
                  </a:extLst>
                </a:gridCol>
                <a:gridCol w="757717">
                  <a:extLst>
                    <a:ext uri="{9D8B030D-6E8A-4147-A177-3AD203B41FA5}">
                      <a16:colId xmlns:a16="http://schemas.microsoft.com/office/drawing/2014/main" val="2200136220"/>
                    </a:ext>
                  </a:extLst>
                </a:gridCol>
              </a:tblGrid>
              <a:tr h="318563">
                <a:tc>
                  <a:txBody>
                    <a:bodyPr/>
                    <a:lstStyle/>
                    <a:p>
                      <a:r>
                        <a:rPr lang="en-US" sz="1400" dirty="0"/>
                        <a:t>Experiment</a:t>
                      </a:r>
                    </a:p>
                  </a:txBody>
                  <a:tcPr marL="74381" marR="74381" marT="33808" marB="33808"/>
                </a:tc>
                <a:tc>
                  <a:txBody>
                    <a:bodyPr/>
                    <a:lstStyle/>
                    <a:p>
                      <a:r>
                        <a:rPr lang="en-US" sz="1400" dirty="0"/>
                        <a:t>Where</a:t>
                      </a:r>
                    </a:p>
                  </a:txBody>
                  <a:tcPr marL="74381" marR="74381" marT="33808" marB="33808"/>
                </a:tc>
                <a:tc>
                  <a:txBody>
                    <a:bodyPr/>
                    <a:lstStyle/>
                    <a:p>
                      <a:r>
                        <a:rPr lang="en-US" sz="1400" dirty="0"/>
                        <a:t>Reason</a:t>
                      </a:r>
                    </a:p>
                  </a:txBody>
                  <a:tcPr marL="74381" marR="74381" marT="33808" marB="33808"/>
                </a:tc>
                <a:tc>
                  <a:txBody>
                    <a:bodyPr/>
                    <a:lstStyle/>
                    <a:p>
                      <a:r>
                        <a:rPr lang="en-US" sz="1400" dirty="0"/>
                        <a:t>Business Goal</a:t>
                      </a:r>
                    </a:p>
                  </a:txBody>
                  <a:tcPr marL="74381" marR="74381" marT="33808" marB="33808"/>
                </a:tc>
                <a:tc>
                  <a:txBody>
                    <a:bodyPr/>
                    <a:lstStyle/>
                    <a:p>
                      <a:r>
                        <a:rPr lang="en-US" sz="1400" dirty="0"/>
                        <a:t>Platform</a:t>
                      </a:r>
                    </a:p>
                  </a:txBody>
                  <a:tcPr marL="74381" marR="74381" marT="33808" marB="33808"/>
                </a:tc>
                <a:tc>
                  <a:txBody>
                    <a:bodyPr/>
                    <a:lstStyle/>
                    <a:p>
                      <a:r>
                        <a:rPr lang="en-US" sz="1400" dirty="0"/>
                        <a:t>Stakeholder</a:t>
                      </a:r>
                    </a:p>
                  </a:txBody>
                  <a:tcPr marL="74381" marR="74381" marT="33808" marB="33808"/>
                </a:tc>
                <a:tc>
                  <a:txBody>
                    <a:bodyPr/>
                    <a:lstStyle/>
                    <a:p>
                      <a:r>
                        <a:rPr lang="en-US" sz="1400" dirty="0"/>
                        <a:t>Contact</a:t>
                      </a:r>
                    </a:p>
                  </a:txBody>
                  <a:tcPr marL="74381" marR="74381" marT="33808" marB="33808"/>
                </a:tc>
                <a:tc>
                  <a:txBody>
                    <a:bodyPr/>
                    <a:lstStyle/>
                    <a:p>
                      <a:r>
                        <a:rPr lang="en-US" sz="1400" dirty="0"/>
                        <a:t>Timing</a:t>
                      </a:r>
                    </a:p>
                  </a:txBody>
                  <a:tcPr marL="74381" marR="74381" marT="33808" marB="33808"/>
                </a:tc>
                <a:extLst>
                  <a:ext uri="{0D108BD9-81ED-4DB2-BD59-A6C34878D82A}">
                    <a16:rowId xmlns:a16="http://schemas.microsoft.com/office/drawing/2014/main" val="10000"/>
                  </a:ext>
                </a:extLst>
              </a:tr>
              <a:tr h="914400">
                <a:tc>
                  <a:txBody>
                    <a:bodyPr/>
                    <a:lstStyle/>
                    <a:p>
                      <a:r>
                        <a:rPr lang="en-US" sz="1050" dirty="0"/>
                        <a:t>1) Personalized physician recommendations</a:t>
                      </a:r>
                    </a:p>
                  </a:txBody>
                  <a:tcPr marL="85198" marR="85198" marT="42599" marB="42599"/>
                </a:tc>
                <a:tc>
                  <a:txBody>
                    <a:bodyPr/>
                    <a:lstStyle/>
                    <a:p>
                      <a:r>
                        <a:rPr lang="en-US" sz="1050" dirty="0"/>
                        <a:t>/orthopedic</a:t>
                      </a:r>
                    </a:p>
                  </a:txBody>
                  <a:tcPr marL="85198" marR="85198" marT="42599" marB="42599"/>
                </a:tc>
                <a:tc>
                  <a:txBody>
                    <a:bodyPr/>
                    <a:lstStyle/>
                    <a:p>
                      <a:r>
                        <a:rPr lang="en-US" sz="1050" dirty="0"/>
                        <a:t>Consumers on a service line pages can benefit from having easy/clickable access to popular doctors when on the page vs. having to sift through a filtered list or search for a doctor in the directory</a:t>
                      </a:r>
                    </a:p>
                  </a:txBody>
                  <a:tcPr marL="85198" marR="85198" marT="42599" marB="42599"/>
                </a:tc>
                <a:tc>
                  <a:txBody>
                    <a:bodyPr/>
                    <a:lstStyle/>
                    <a:p>
                      <a:r>
                        <a:rPr lang="en-US" sz="1050" dirty="0"/>
                        <a:t>Increase profile views + online bookings (where feasible)</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r>
                        <a:rPr lang="en-US" sz="1050" dirty="0"/>
                        <a:t>11/9</a:t>
                      </a:r>
                    </a:p>
                  </a:txBody>
                  <a:tcPr marL="85198" marR="85198" marT="42599" marB="42599"/>
                </a:tc>
                <a:extLst>
                  <a:ext uri="{0D108BD9-81ED-4DB2-BD59-A6C34878D82A}">
                    <a16:rowId xmlns:a16="http://schemas.microsoft.com/office/drawing/2014/main" val="10003"/>
                  </a:ext>
                </a:extLst>
              </a:tr>
              <a:tr h="914400">
                <a:tc>
                  <a:txBody>
                    <a:bodyPr/>
                    <a:lstStyle/>
                    <a:p>
                      <a:r>
                        <a:rPr lang="en-US" sz="1050" dirty="0"/>
                        <a:t>2) Personalized physician recommendations with gender filter</a:t>
                      </a:r>
                    </a:p>
                  </a:txBody>
                  <a:tcPr marL="85198" marR="85198" marT="42599" marB="42599"/>
                </a:tc>
                <a:tc>
                  <a:txBody>
                    <a:bodyPr/>
                    <a:lstStyle/>
                    <a:p>
                      <a:r>
                        <a:rPr lang="en-US" sz="1050" dirty="0"/>
                        <a:t>/primary care</a:t>
                      </a:r>
                    </a:p>
                    <a:p>
                      <a:endParaRPr lang="en-US" sz="1050" dirty="0"/>
                    </a:p>
                  </a:txBody>
                  <a:tcPr marL="85198" marR="85198" marT="42599" marB="42599"/>
                </a:tc>
                <a:tc>
                  <a:txBody>
                    <a:bodyPr/>
                    <a:lstStyle/>
                    <a:p>
                      <a:r>
                        <a:rPr lang="en-US" sz="1050" dirty="0"/>
                        <a:t>Given that 60% of consumers who use the gender filter on the directory convert, we will lean into that and offer gender specific doctor recommendations to those visitors who have historically expressed affinity for one gender over the other</a:t>
                      </a:r>
                    </a:p>
                  </a:txBody>
                  <a:tcPr marL="85198" marR="85198" marT="42599" marB="42599"/>
                </a:tc>
                <a:tc>
                  <a:txBody>
                    <a:bodyPr/>
                    <a:lstStyle/>
                    <a:p>
                      <a:r>
                        <a:rPr lang="en-US" sz="1050" dirty="0"/>
                        <a:t>Increase profile views + online bookings (where feasible)</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r>
                        <a:rPr lang="en-US" sz="1050" dirty="0"/>
                        <a:t>TBD</a:t>
                      </a:r>
                    </a:p>
                  </a:txBody>
                  <a:tcPr marL="85198" marR="85198" marT="42599" marB="42599"/>
                </a:tc>
                <a:extLst>
                  <a:ext uri="{0D108BD9-81ED-4DB2-BD59-A6C34878D82A}">
                    <a16:rowId xmlns:a16="http://schemas.microsoft.com/office/drawing/2014/main" val="457614844"/>
                  </a:ext>
                </a:extLst>
              </a:tr>
              <a:tr h="914400">
                <a:tc>
                  <a:txBody>
                    <a:bodyPr/>
                    <a:lstStyle/>
                    <a:p>
                      <a:r>
                        <a:rPr lang="en-US" sz="1050" dirty="0"/>
                        <a:t>3) Return visitors not in doctor flow</a:t>
                      </a:r>
                    </a:p>
                  </a:txBody>
                  <a:tcPr marL="85198" marR="85198" marT="42599" marB="42599"/>
                </a:tc>
                <a:tc>
                  <a:txBody>
                    <a:bodyPr/>
                    <a:lstStyle/>
                    <a:p>
                      <a:r>
                        <a:rPr lang="en-US" sz="1050" dirty="0"/>
                        <a:t>Home page</a:t>
                      </a:r>
                    </a:p>
                  </a:txBody>
                  <a:tcPr marL="85198" marR="85198" marT="42599" marB="42599"/>
                </a:tc>
                <a:tc>
                  <a:txBody>
                    <a:bodyPr/>
                    <a:lstStyle/>
                    <a:p>
                      <a:r>
                        <a:rPr lang="en-US" sz="1050" dirty="0"/>
                        <a:t>Targeting return visitors who have not yet declared intent by engaging in doctor-related web assets with popular service line doctor recommendations will pull them into the doctor transaction funnel</a:t>
                      </a:r>
                    </a:p>
                  </a:txBody>
                  <a:tcPr marL="85198" marR="85198" marT="42599" marB="42599"/>
                </a:tc>
                <a:tc>
                  <a:txBody>
                    <a:bodyPr/>
                    <a:lstStyle/>
                    <a:p>
                      <a:r>
                        <a:rPr lang="en-US" sz="1050" dirty="0"/>
                        <a:t>Increase profile views + online bookings (where feasible)</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r>
                        <a:rPr lang="en-US" sz="1050" dirty="0"/>
                        <a:t>TBD (current HP campaign)</a:t>
                      </a:r>
                    </a:p>
                  </a:txBody>
                  <a:tcPr marL="85198" marR="85198" marT="42599" marB="42599"/>
                </a:tc>
                <a:extLst>
                  <a:ext uri="{0D108BD9-81ED-4DB2-BD59-A6C34878D82A}">
                    <a16:rowId xmlns:a16="http://schemas.microsoft.com/office/drawing/2014/main" val="1981380754"/>
                  </a:ext>
                </a:extLst>
              </a:tr>
            </a:tbl>
          </a:graphicData>
        </a:graphic>
      </p:graphicFrame>
      <p:sp>
        <p:nvSpPr>
          <p:cNvPr id="5" name="Title 2">
            <a:extLst>
              <a:ext uri="{FF2B5EF4-FFF2-40B4-BE49-F238E27FC236}">
                <a16:creationId xmlns:a16="http://schemas.microsoft.com/office/drawing/2014/main" id="{CF9C92EA-CFC0-8543-8643-4AEB852F6C6C}"/>
              </a:ext>
            </a:extLst>
          </p:cNvPr>
          <p:cNvSpPr txBox="1">
            <a:spLocks/>
          </p:cNvSpPr>
          <p:nvPr/>
        </p:nvSpPr>
        <p:spPr>
          <a:xfrm>
            <a:off x="457200" y="345847"/>
            <a:ext cx="10972800" cy="884239"/>
          </a:xfrm>
          <a:prstGeom prst="rect">
            <a:avLst/>
          </a:prstGeom>
        </p:spPr>
        <p:txBody>
          <a:bodyPr/>
          <a:lstStyle>
            <a:lvl1pPr algn="ctr" defTabSz="914377" rtl="0" fontAlgn="base">
              <a:spcBef>
                <a:spcPct val="0"/>
              </a:spcBef>
              <a:spcAft>
                <a:spcPct val="0"/>
              </a:spcAft>
              <a:defRPr sz="4400" kern="1200">
                <a:solidFill>
                  <a:schemeClr val="tx1"/>
                </a:solidFill>
                <a:latin typeface="+mj-lt"/>
                <a:ea typeface="+mj-ea"/>
                <a:cs typeface="+mj-cs"/>
              </a:defRPr>
            </a:lvl1pPr>
            <a:lvl2pPr algn="ctr" defTabSz="914377" rtl="0" fontAlgn="base">
              <a:spcBef>
                <a:spcPct val="0"/>
              </a:spcBef>
              <a:spcAft>
                <a:spcPct val="0"/>
              </a:spcAft>
              <a:defRPr sz="4400">
                <a:solidFill>
                  <a:schemeClr val="tx1"/>
                </a:solidFill>
                <a:latin typeface="Calibri" panose="020F0502020204030204" pitchFamily="34" charset="0"/>
              </a:defRPr>
            </a:lvl2pPr>
            <a:lvl3pPr algn="ctr" defTabSz="914377" rtl="0" fontAlgn="base">
              <a:spcBef>
                <a:spcPct val="0"/>
              </a:spcBef>
              <a:spcAft>
                <a:spcPct val="0"/>
              </a:spcAft>
              <a:defRPr sz="4400">
                <a:solidFill>
                  <a:schemeClr val="tx1"/>
                </a:solidFill>
                <a:latin typeface="Calibri" panose="020F0502020204030204" pitchFamily="34" charset="0"/>
              </a:defRPr>
            </a:lvl3pPr>
            <a:lvl4pPr algn="ctr" defTabSz="914377" rtl="0" fontAlgn="base">
              <a:spcBef>
                <a:spcPct val="0"/>
              </a:spcBef>
              <a:spcAft>
                <a:spcPct val="0"/>
              </a:spcAft>
              <a:defRPr sz="4400">
                <a:solidFill>
                  <a:schemeClr val="tx1"/>
                </a:solidFill>
                <a:latin typeface="Calibri" panose="020F0502020204030204" pitchFamily="34" charset="0"/>
              </a:defRPr>
            </a:lvl4pPr>
            <a:lvl5pPr algn="ctr" defTabSz="914377" rtl="0" fontAlgn="base">
              <a:spcBef>
                <a:spcPct val="0"/>
              </a:spcBef>
              <a:spcAft>
                <a:spcPct val="0"/>
              </a:spcAft>
              <a:defRPr sz="4400">
                <a:solidFill>
                  <a:schemeClr val="tx1"/>
                </a:solidFill>
                <a:latin typeface="Calibri" panose="020F0502020204030204" pitchFamily="34" charset="0"/>
              </a:defRPr>
            </a:lvl5pPr>
            <a:lvl6pPr marL="609585" algn="ctr" defTabSz="914377" rtl="0" fontAlgn="base">
              <a:spcBef>
                <a:spcPct val="0"/>
              </a:spcBef>
              <a:spcAft>
                <a:spcPct val="0"/>
              </a:spcAft>
              <a:defRPr sz="4400">
                <a:solidFill>
                  <a:schemeClr val="tx1"/>
                </a:solidFill>
                <a:latin typeface="Calibri" panose="020F0502020204030204" pitchFamily="34" charset="0"/>
              </a:defRPr>
            </a:lvl6pPr>
            <a:lvl7pPr marL="1219170" algn="ctr" defTabSz="914377" rtl="0" fontAlgn="base">
              <a:spcBef>
                <a:spcPct val="0"/>
              </a:spcBef>
              <a:spcAft>
                <a:spcPct val="0"/>
              </a:spcAft>
              <a:defRPr sz="4400">
                <a:solidFill>
                  <a:schemeClr val="tx1"/>
                </a:solidFill>
                <a:latin typeface="Calibri" panose="020F0502020204030204" pitchFamily="34" charset="0"/>
              </a:defRPr>
            </a:lvl7pPr>
            <a:lvl8pPr marL="1828754" algn="ctr" defTabSz="914377" rtl="0" fontAlgn="base">
              <a:spcBef>
                <a:spcPct val="0"/>
              </a:spcBef>
              <a:spcAft>
                <a:spcPct val="0"/>
              </a:spcAft>
              <a:defRPr sz="4400">
                <a:solidFill>
                  <a:schemeClr val="tx1"/>
                </a:solidFill>
                <a:latin typeface="Calibri" panose="020F0502020204030204" pitchFamily="34" charset="0"/>
              </a:defRPr>
            </a:lvl8pPr>
            <a:lvl9pPr marL="2438339" algn="ctr" defTabSz="914377" rtl="0" fontAlgn="base">
              <a:spcBef>
                <a:spcPct val="0"/>
              </a:spcBef>
              <a:spcAft>
                <a:spcPct val="0"/>
              </a:spcAft>
              <a:defRPr sz="4400">
                <a:solidFill>
                  <a:schemeClr val="tx1"/>
                </a:solidFill>
                <a:latin typeface="Calibri" panose="020F0502020204030204" pitchFamily="34" charset="0"/>
              </a:defRPr>
            </a:lvl9pPr>
          </a:lstStyle>
          <a:p>
            <a:pPr algn="l"/>
            <a:r>
              <a:rPr lang="en-US" dirty="0"/>
              <a:t>Roadmap</a:t>
            </a:r>
          </a:p>
        </p:txBody>
      </p:sp>
    </p:spTree>
    <p:extLst>
      <p:ext uri="{BB962C8B-B14F-4D97-AF65-F5344CB8AC3E}">
        <p14:creationId xmlns:p14="http://schemas.microsoft.com/office/powerpoint/2010/main" val="1049918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4224C2-5A60-4A4F-AE87-1AF1A3B04380}"/>
              </a:ext>
            </a:extLst>
          </p:cNvPr>
          <p:cNvSpPr>
            <a:spLocks noGrp="1"/>
          </p:cNvSpPr>
          <p:nvPr>
            <p:ph type="title"/>
          </p:nvPr>
        </p:nvSpPr>
        <p:spPr>
          <a:xfrm>
            <a:off x="152400" y="2758280"/>
            <a:ext cx="1981200" cy="884239"/>
          </a:xfrm>
        </p:spPr>
        <p:txBody>
          <a:bodyPr>
            <a:normAutofit fontScale="90000"/>
          </a:bodyPr>
          <a:lstStyle/>
          <a:p>
            <a:pPr algn="l"/>
            <a:r>
              <a:rPr lang="en-US" sz="3200" dirty="0"/>
              <a:t>December (</a:t>
            </a:r>
            <a:r>
              <a:rPr lang="en-US" sz="3200" dirty="0" err="1"/>
              <a:t>cont</a:t>
            </a:r>
            <a:r>
              <a:rPr lang="en-US" sz="3200" dirty="0"/>
              <a:t>)</a:t>
            </a:r>
          </a:p>
        </p:txBody>
      </p:sp>
      <p:graphicFrame>
        <p:nvGraphicFramePr>
          <p:cNvPr id="4" name="Table 3">
            <a:extLst>
              <a:ext uri="{FF2B5EF4-FFF2-40B4-BE49-F238E27FC236}">
                <a16:creationId xmlns:a16="http://schemas.microsoft.com/office/drawing/2014/main" id="{98351DE1-C126-D648-9A5C-0D4773B3B0AE}"/>
              </a:ext>
            </a:extLst>
          </p:cNvPr>
          <p:cNvGraphicFramePr>
            <a:graphicFrameLocks noGrp="1"/>
          </p:cNvGraphicFramePr>
          <p:nvPr>
            <p:extLst>
              <p:ext uri="{D42A27DB-BD31-4B8C-83A1-F6EECF244321}">
                <p14:modId xmlns:p14="http://schemas.microsoft.com/office/powerpoint/2010/main" val="3952884704"/>
              </p:ext>
            </p:extLst>
          </p:nvPr>
        </p:nvGraphicFramePr>
        <p:xfrm>
          <a:off x="2133600" y="1212669"/>
          <a:ext cx="9677399" cy="4502330"/>
        </p:xfrm>
        <a:graphic>
          <a:graphicData uri="http://schemas.openxmlformats.org/drawingml/2006/table">
            <a:tbl>
              <a:tblPr firstRow="1" bandRow="1">
                <a:tableStyleId>{21E4AEA4-8DFA-4A89-87EB-49C32662AFE0}</a:tableStyleId>
              </a:tblPr>
              <a:tblGrid>
                <a:gridCol w="1400472">
                  <a:extLst>
                    <a:ext uri="{9D8B030D-6E8A-4147-A177-3AD203B41FA5}">
                      <a16:colId xmlns:a16="http://schemas.microsoft.com/office/drawing/2014/main" val="20000"/>
                    </a:ext>
                  </a:extLst>
                </a:gridCol>
                <a:gridCol w="1034343">
                  <a:extLst>
                    <a:ext uri="{9D8B030D-6E8A-4147-A177-3AD203B41FA5}">
                      <a16:colId xmlns:a16="http://schemas.microsoft.com/office/drawing/2014/main" val="20001"/>
                    </a:ext>
                  </a:extLst>
                </a:gridCol>
                <a:gridCol w="2275424">
                  <a:extLst>
                    <a:ext uri="{9D8B030D-6E8A-4147-A177-3AD203B41FA5}">
                      <a16:colId xmlns:a16="http://schemas.microsoft.com/office/drawing/2014/main" val="20002"/>
                    </a:ext>
                  </a:extLst>
                </a:gridCol>
                <a:gridCol w="1284610">
                  <a:extLst>
                    <a:ext uri="{9D8B030D-6E8A-4147-A177-3AD203B41FA5}">
                      <a16:colId xmlns:a16="http://schemas.microsoft.com/office/drawing/2014/main" val="20003"/>
                    </a:ext>
                  </a:extLst>
                </a:gridCol>
                <a:gridCol w="906247">
                  <a:extLst>
                    <a:ext uri="{9D8B030D-6E8A-4147-A177-3AD203B41FA5}">
                      <a16:colId xmlns:a16="http://schemas.microsoft.com/office/drawing/2014/main" val="20004"/>
                    </a:ext>
                  </a:extLst>
                </a:gridCol>
                <a:gridCol w="1218913">
                  <a:extLst>
                    <a:ext uri="{9D8B030D-6E8A-4147-A177-3AD203B41FA5}">
                      <a16:colId xmlns:a16="http://schemas.microsoft.com/office/drawing/2014/main" val="20005"/>
                    </a:ext>
                  </a:extLst>
                </a:gridCol>
                <a:gridCol w="760288">
                  <a:extLst>
                    <a:ext uri="{9D8B030D-6E8A-4147-A177-3AD203B41FA5}">
                      <a16:colId xmlns:a16="http://schemas.microsoft.com/office/drawing/2014/main" val="20006"/>
                    </a:ext>
                  </a:extLst>
                </a:gridCol>
                <a:gridCol w="797102">
                  <a:extLst>
                    <a:ext uri="{9D8B030D-6E8A-4147-A177-3AD203B41FA5}">
                      <a16:colId xmlns:a16="http://schemas.microsoft.com/office/drawing/2014/main" val="2200136220"/>
                    </a:ext>
                  </a:extLst>
                </a:gridCol>
              </a:tblGrid>
              <a:tr h="338432">
                <a:tc>
                  <a:txBody>
                    <a:bodyPr/>
                    <a:lstStyle/>
                    <a:p>
                      <a:r>
                        <a:rPr lang="en-US" sz="1400" dirty="0"/>
                        <a:t>Experiment</a:t>
                      </a:r>
                    </a:p>
                  </a:txBody>
                  <a:tcPr marL="74381" marR="74381" marT="33808" marB="33808"/>
                </a:tc>
                <a:tc>
                  <a:txBody>
                    <a:bodyPr/>
                    <a:lstStyle/>
                    <a:p>
                      <a:r>
                        <a:rPr lang="en-US" sz="1400" dirty="0"/>
                        <a:t>Where</a:t>
                      </a:r>
                    </a:p>
                  </a:txBody>
                  <a:tcPr marL="74381" marR="74381" marT="33808" marB="33808"/>
                </a:tc>
                <a:tc>
                  <a:txBody>
                    <a:bodyPr/>
                    <a:lstStyle/>
                    <a:p>
                      <a:r>
                        <a:rPr lang="en-US" sz="1400" dirty="0"/>
                        <a:t>Reason</a:t>
                      </a:r>
                    </a:p>
                  </a:txBody>
                  <a:tcPr marL="74381" marR="74381" marT="33808" marB="33808"/>
                </a:tc>
                <a:tc>
                  <a:txBody>
                    <a:bodyPr/>
                    <a:lstStyle/>
                    <a:p>
                      <a:r>
                        <a:rPr lang="en-US" sz="1400" dirty="0"/>
                        <a:t>Business Goal</a:t>
                      </a:r>
                    </a:p>
                  </a:txBody>
                  <a:tcPr marL="74381" marR="74381" marT="33808" marB="33808"/>
                </a:tc>
                <a:tc>
                  <a:txBody>
                    <a:bodyPr/>
                    <a:lstStyle/>
                    <a:p>
                      <a:r>
                        <a:rPr lang="en-US" sz="1400" dirty="0"/>
                        <a:t>Platform</a:t>
                      </a:r>
                    </a:p>
                  </a:txBody>
                  <a:tcPr marL="74381" marR="74381" marT="33808" marB="33808"/>
                </a:tc>
                <a:tc>
                  <a:txBody>
                    <a:bodyPr/>
                    <a:lstStyle/>
                    <a:p>
                      <a:r>
                        <a:rPr lang="en-US" sz="1400" dirty="0"/>
                        <a:t>Stakeholder</a:t>
                      </a:r>
                    </a:p>
                  </a:txBody>
                  <a:tcPr marL="74381" marR="74381" marT="33808" marB="33808"/>
                </a:tc>
                <a:tc>
                  <a:txBody>
                    <a:bodyPr/>
                    <a:lstStyle/>
                    <a:p>
                      <a:r>
                        <a:rPr lang="en-US" sz="1400" dirty="0"/>
                        <a:t>Contact</a:t>
                      </a:r>
                    </a:p>
                  </a:txBody>
                  <a:tcPr marL="74381" marR="74381" marT="33808" marB="33808"/>
                </a:tc>
                <a:tc>
                  <a:txBody>
                    <a:bodyPr/>
                    <a:lstStyle/>
                    <a:p>
                      <a:r>
                        <a:rPr lang="en-US" sz="1400" dirty="0"/>
                        <a:t>Timing</a:t>
                      </a:r>
                    </a:p>
                  </a:txBody>
                  <a:tcPr marL="74381" marR="74381" marT="33808" marB="33808"/>
                </a:tc>
                <a:extLst>
                  <a:ext uri="{0D108BD9-81ED-4DB2-BD59-A6C34878D82A}">
                    <a16:rowId xmlns:a16="http://schemas.microsoft.com/office/drawing/2014/main" val="10000"/>
                  </a:ext>
                </a:extLst>
              </a:tr>
              <a:tr h="1110516">
                <a:tc>
                  <a:txBody>
                    <a:bodyPr/>
                    <a:lstStyle/>
                    <a:p>
                      <a:r>
                        <a:rPr lang="en-US" sz="1050" dirty="0"/>
                        <a:t>1) Retail + blog </a:t>
                      </a:r>
                    </a:p>
                  </a:txBody>
                  <a:tcPr marL="85198" marR="85198" marT="42599" marB="42599"/>
                </a:tc>
                <a:tc>
                  <a:txBody>
                    <a:bodyPr/>
                    <a:lstStyle/>
                    <a:p>
                      <a:r>
                        <a:rPr lang="en-US" sz="1050" dirty="0"/>
                        <a:t>/blog</a:t>
                      </a:r>
                    </a:p>
                  </a:txBody>
                  <a:tcPr marL="85198" marR="85198" marT="42599" marB="42599"/>
                </a:tc>
                <a:tc>
                  <a:txBody>
                    <a:bodyPr/>
                    <a:lstStyle/>
                    <a:p>
                      <a:r>
                        <a:rPr lang="en-US" sz="1050" dirty="0"/>
                        <a:t>The blog captures 80k-90k visits per month; raising awareness of ECR on this page can help pull visitors into the transaction funnel</a:t>
                      </a:r>
                    </a:p>
                  </a:txBody>
                  <a:tcPr marL="85198" marR="85198" marT="42599" marB="42599"/>
                </a:tc>
                <a:tc>
                  <a:txBody>
                    <a:bodyPr/>
                    <a:lstStyle/>
                    <a:p>
                      <a:r>
                        <a:rPr lang="en-US" sz="1050" dirty="0"/>
                        <a:t>Increase ECR appointments</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r>
                        <a:rPr lang="en-US" sz="1050" dirty="0"/>
                        <a:t>12/6</a:t>
                      </a:r>
                    </a:p>
                  </a:txBody>
                  <a:tcPr marL="85198" marR="85198" marT="42599" marB="42599"/>
                </a:tc>
                <a:extLst>
                  <a:ext uri="{0D108BD9-81ED-4DB2-BD59-A6C34878D82A}">
                    <a16:rowId xmlns:a16="http://schemas.microsoft.com/office/drawing/2014/main" val="10003"/>
                  </a:ext>
                </a:extLst>
              </a:tr>
              <a:tr h="971433">
                <a:tc>
                  <a:txBody>
                    <a:bodyPr/>
                    <a:lstStyle/>
                    <a:p>
                      <a:r>
                        <a:rPr lang="en-US" sz="1050" dirty="0"/>
                        <a:t>2) App downloads  (mobile)</a:t>
                      </a:r>
                    </a:p>
                  </a:txBody>
                  <a:tcPr marL="85198" marR="85198" marT="42599" marB="42599"/>
                </a:tc>
                <a:tc>
                  <a:txBody>
                    <a:bodyPr/>
                    <a:lstStyle/>
                    <a:p>
                      <a:r>
                        <a:rPr lang="en-US" sz="1050" dirty="0"/>
                        <a:t>/select-your-bill-type</a:t>
                      </a:r>
                    </a:p>
                    <a:p>
                      <a:endParaRPr lang="en-US" sz="1050" dirty="0"/>
                    </a:p>
                  </a:txBody>
                  <a:tcPr marL="85198" marR="85198" marT="42599" marB="42599"/>
                </a:tc>
                <a:tc>
                  <a:txBody>
                    <a:bodyPr/>
                    <a:lstStyle/>
                    <a:p>
                      <a:r>
                        <a:rPr lang="en-US" sz="1050" dirty="0"/>
                        <a:t>With 76k UPV since January, the bill payment page presents an opportunity to get visitors to download the app, using mobile payments as the CTA</a:t>
                      </a:r>
                    </a:p>
                  </a:txBody>
                  <a:tcPr marL="85198" marR="85198" marT="42599" marB="42599"/>
                </a:tc>
                <a:tc>
                  <a:txBody>
                    <a:bodyPr/>
                    <a:lstStyle/>
                    <a:p>
                      <a:r>
                        <a:rPr lang="en-US" sz="1050" dirty="0"/>
                        <a:t>Increase HC downloads and activations</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endParaRPr lang="en-US" sz="1050" dirty="0"/>
                    </a:p>
                  </a:txBody>
                  <a:tcPr marL="85198" marR="85198" marT="42599" marB="42599"/>
                </a:tc>
                <a:extLst>
                  <a:ext uri="{0D108BD9-81ED-4DB2-BD59-A6C34878D82A}">
                    <a16:rowId xmlns:a16="http://schemas.microsoft.com/office/drawing/2014/main" val="457614844"/>
                  </a:ext>
                </a:extLst>
              </a:tr>
              <a:tr h="1110516">
                <a:tc>
                  <a:txBody>
                    <a:bodyPr/>
                    <a:lstStyle/>
                    <a:p>
                      <a:r>
                        <a:rPr lang="en-US" sz="1050" dirty="0">
                          <a:solidFill>
                            <a:schemeClr val="tx1"/>
                          </a:solidFill>
                        </a:rPr>
                        <a:t>7) Personalized OBGYN recommendations on childbirth page</a:t>
                      </a:r>
                    </a:p>
                  </a:txBody>
                  <a:tcPr marL="85198" marR="85198" marT="42599" marB="42599"/>
                </a:tc>
                <a:tc>
                  <a:txBody>
                    <a:bodyPr/>
                    <a:lstStyle/>
                    <a:p>
                      <a:r>
                        <a:rPr lang="en-US" sz="1050" dirty="0">
                          <a:solidFill>
                            <a:schemeClr val="tx1"/>
                          </a:solidFill>
                        </a:rPr>
                        <a:t>/pregnancy</a:t>
                      </a:r>
                    </a:p>
                  </a:txBody>
                  <a:tcPr marL="85198" marR="85198" marT="42599" marB="42599"/>
                </a:tc>
                <a:tc>
                  <a:txBody>
                    <a:bodyPr/>
                    <a:lstStyle/>
                    <a:p>
                      <a:r>
                        <a:rPr lang="en-US" sz="1050" dirty="0"/>
                        <a:t>Consumers on a service line pages can benefit from having easy/clickable access to popular doctors when on the page vs. having to sift through a filtered list or search for a doctor in the directory</a:t>
                      </a:r>
                    </a:p>
                  </a:txBody>
                  <a:tcPr marL="85198" marR="85198" marT="42599" marB="42599"/>
                </a:tc>
                <a:tc>
                  <a:txBody>
                    <a:bodyPr/>
                    <a:lstStyle/>
                    <a:p>
                      <a:r>
                        <a:rPr lang="en-US" sz="1050" dirty="0"/>
                        <a:t>Increase profile views + online bookings (where feasible)</a:t>
                      </a:r>
                    </a:p>
                  </a:txBody>
                  <a:tcPr marL="85198" marR="85198" marT="42599" marB="42599"/>
                </a:tc>
                <a:tc>
                  <a:txBody>
                    <a:bodyPr/>
                    <a:lstStyle/>
                    <a:p>
                      <a:r>
                        <a:rPr lang="en-US" sz="1050" dirty="0" err="1">
                          <a:solidFill>
                            <a:schemeClr val="tx1"/>
                          </a:solidFill>
                        </a:rPr>
                        <a:t>Evergage</a:t>
                      </a:r>
                      <a:endParaRPr lang="en-US" sz="1050" dirty="0">
                        <a:solidFill>
                          <a:schemeClr val="tx1"/>
                        </a:solidFill>
                      </a:endParaRPr>
                    </a:p>
                  </a:txBody>
                  <a:tcPr marL="85198" marR="85198" marT="42599" marB="42599"/>
                </a:tc>
                <a:tc>
                  <a:txBody>
                    <a:bodyPr/>
                    <a:lstStyle/>
                    <a:p>
                      <a:r>
                        <a:rPr lang="en-US" sz="1050" dirty="0"/>
                        <a:t>Marketing/comms</a:t>
                      </a:r>
                    </a:p>
                  </a:txBody>
                  <a:tcPr marL="85198" marR="85198" marT="42599" marB="42599"/>
                </a:tc>
                <a:tc>
                  <a:txBody>
                    <a:bodyPr/>
                    <a:lstStyle/>
                    <a:p>
                      <a:r>
                        <a:rPr lang="en-US" sz="1050" dirty="0">
                          <a:solidFill>
                            <a:schemeClr val="tx1"/>
                          </a:solidFill>
                        </a:rPr>
                        <a:t>Kelby</a:t>
                      </a:r>
                    </a:p>
                  </a:txBody>
                  <a:tcPr marL="85198" marR="85198" marT="42599" marB="42599"/>
                </a:tc>
                <a:tc>
                  <a:txBody>
                    <a:bodyPr/>
                    <a:lstStyle/>
                    <a:p>
                      <a:endParaRPr lang="en-US" sz="1050" dirty="0">
                        <a:solidFill>
                          <a:schemeClr val="tx1"/>
                        </a:solidFill>
                      </a:endParaRPr>
                    </a:p>
                  </a:txBody>
                  <a:tcPr marL="85198" marR="85198" marT="42599" marB="42599"/>
                </a:tc>
                <a:extLst>
                  <a:ext uri="{0D108BD9-81ED-4DB2-BD59-A6C34878D82A}">
                    <a16:rowId xmlns:a16="http://schemas.microsoft.com/office/drawing/2014/main" val="3310758430"/>
                  </a:ext>
                </a:extLst>
              </a:tr>
              <a:tr h="971433">
                <a:tc>
                  <a:txBody>
                    <a:bodyPr/>
                    <a:lstStyle/>
                    <a:p>
                      <a:r>
                        <a:rPr lang="en-US" sz="1050" dirty="0">
                          <a:solidFill>
                            <a:schemeClr val="tx1"/>
                          </a:solidFill>
                        </a:rPr>
                        <a:t>8) Virtual registrations</a:t>
                      </a:r>
                    </a:p>
                    <a:p>
                      <a:r>
                        <a:rPr lang="en-US" sz="1050" dirty="0">
                          <a:solidFill>
                            <a:schemeClr val="tx1"/>
                          </a:solidFill>
                        </a:rPr>
                        <a:t>(Return visitors + UC engagement)</a:t>
                      </a:r>
                    </a:p>
                  </a:txBody>
                  <a:tcPr marL="85198" marR="85198" marT="42599" marB="42599"/>
                </a:tc>
                <a:tc>
                  <a:txBody>
                    <a:bodyPr/>
                    <a:lstStyle/>
                    <a:p>
                      <a:r>
                        <a:rPr lang="en-US" sz="1050" dirty="0">
                          <a:solidFill>
                            <a:schemeClr val="tx1"/>
                          </a:solidFill>
                        </a:rPr>
                        <a:t>/urgent-care</a:t>
                      </a:r>
                    </a:p>
                  </a:txBody>
                  <a:tcPr marL="85198" marR="85198" marT="42599" marB="42599"/>
                </a:tc>
                <a:tc>
                  <a:txBody>
                    <a:bodyPr/>
                    <a:lstStyle/>
                    <a:p>
                      <a:r>
                        <a:rPr lang="en-US" sz="1050" dirty="0">
                          <a:solidFill>
                            <a:schemeClr val="tx1"/>
                          </a:solidFill>
                        </a:rPr>
                        <a:t>Using a popup on the GCN page prompting users to ”get prepared; signup for ECV” will drive more ECV registrations</a:t>
                      </a:r>
                    </a:p>
                  </a:txBody>
                  <a:tcPr marL="85198" marR="85198" marT="42599" marB="42599"/>
                </a:tc>
                <a:tc>
                  <a:txBody>
                    <a:bodyPr/>
                    <a:lstStyle/>
                    <a:p>
                      <a:r>
                        <a:rPr lang="en-US" sz="1050" dirty="0">
                          <a:solidFill>
                            <a:schemeClr val="tx1"/>
                          </a:solidFill>
                        </a:rPr>
                        <a:t>ECV registrations + visits</a:t>
                      </a:r>
                    </a:p>
                  </a:txBody>
                  <a:tcPr marL="85198" marR="85198" marT="42599" marB="42599"/>
                </a:tc>
                <a:tc>
                  <a:txBody>
                    <a:bodyPr/>
                    <a:lstStyle/>
                    <a:p>
                      <a:r>
                        <a:rPr lang="en-US" sz="1050" dirty="0" err="1">
                          <a:solidFill>
                            <a:schemeClr val="tx1"/>
                          </a:solidFill>
                        </a:rPr>
                        <a:t>Evergage</a:t>
                      </a:r>
                      <a:endParaRPr lang="en-US" sz="1050" dirty="0">
                        <a:solidFill>
                          <a:schemeClr val="tx1"/>
                        </a:solidFill>
                      </a:endParaRPr>
                    </a:p>
                  </a:txBody>
                  <a:tcPr marL="85198" marR="85198" marT="42599" marB="42599"/>
                </a:tc>
                <a:tc>
                  <a:txBody>
                    <a:bodyPr/>
                    <a:lstStyle/>
                    <a:p>
                      <a:r>
                        <a:rPr lang="en-US" sz="1050" dirty="0"/>
                        <a:t>Marketing/comms</a:t>
                      </a:r>
                    </a:p>
                  </a:txBody>
                  <a:tcPr marL="85198" marR="85198" marT="42599" marB="42599"/>
                </a:tc>
                <a:tc>
                  <a:txBody>
                    <a:bodyPr/>
                    <a:lstStyle/>
                    <a:p>
                      <a:r>
                        <a:rPr lang="en-US" sz="1050" dirty="0">
                          <a:solidFill>
                            <a:schemeClr val="tx1"/>
                          </a:solidFill>
                        </a:rPr>
                        <a:t>Kelby</a:t>
                      </a:r>
                    </a:p>
                  </a:txBody>
                  <a:tcPr marL="85198" marR="85198" marT="42599" marB="42599"/>
                </a:tc>
                <a:tc>
                  <a:txBody>
                    <a:bodyPr/>
                    <a:lstStyle/>
                    <a:p>
                      <a:endParaRPr lang="en-US" sz="1050" dirty="0">
                        <a:solidFill>
                          <a:schemeClr val="tx1"/>
                        </a:solidFill>
                      </a:endParaRPr>
                    </a:p>
                  </a:txBody>
                  <a:tcPr marL="85198" marR="85198" marT="42599" marB="42599"/>
                </a:tc>
                <a:extLst>
                  <a:ext uri="{0D108BD9-81ED-4DB2-BD59-A6C34878D82A}">
                    <a16:rowId xmlns:a16="http://schemas.microsoft.com/office/drawing/2014/main" val="1981380754"/>
                  </a:ext>
                </a:extLst>
              </a:tr>
            </a:tbl>
          </a:graphicData>
        </a:graphic>
      </p:graphicFrame>
      <p:sp>
        <p:nvSpPr>
          <p:cNvPr id="5" name="Title 2">
            <a:extLst>
              <a:ext uri="{FF2B5EF4-FFF2-40B4-BE49-F238E27FC236}">
                <a16:creationId xmlns:a16="http://schemas.microsoft.com/office/drawing/2014/main" id="{6118FE00-EF85-3940-BC6F-96F0090BA041}"/>
              </a:ext>
            </a:extLst>
          </p:cNvPr>
          <p:cNvSpPr txBox="1">
            <a:spLocks/>
          </p:cNvSpPr>
          <p:nvPr/>
        </p:nvSpPr>
        <p:spPr>
          <a:xfrm>
            <a:off x="457200" y="345847"/>
            <a:ext cx="10972800" cy="884239"/>
          </a:xfrm>
          <a:prstGeom prst="rect">
            <a:avLst/>
          </a:prstGeom>
        </p:spPr>
        <p:txBody>
          <a:bodyPr/>
          <a:lstStyle>
            <a:lvl1pPr algn="ctr" defTabSz="914377" rtl="0" fontAlgn="base">
              <a:spcBef>
                <a:spcPct val="0"/>
              </a:spcBef>
              <a:spcAft>
                <a:spcPct val="0"/>
              </a:spcAft>
              <a:defRPr sz="4400" kern="1200">
                <a:solidFill>
                  <a:schemeClr val="tx1"/>
                </a:solidFill>
                <a:latin typeface="+mj-lt"/>
                <a:ea typeface="+mj-ea"/>
                <a:cs typeface="+mj-cs"/>
              </a:defRPr>
            </a:lvl1pPr>
            <a:lvl2pPr algn="ctr" defTabSz="914377" rtl="0" fontAlgn="base">
              <a:spcBef>
                <a:spcPct val="0"/>
              </a:spcBef>
              <a:spcAft>
                <a:spcPct val="0"/>
              </a:spcAft>
              <a:defRPr sz="4400">
                <a:solidFill>
                  <a:schemeClr val="tx1"/>
                </a:solidFill>
                <a:latin typeface="Calibri" panose="020F0502020204030204" pitchFamily="34" charset="0"/>
              </a:defRPr>
            </a:lvl2pPr>
            <a:lvl3pPr algn="ctr" defTabSz="914377" rtl="0" fontAlgn="base">
              <a:spcBef>
                <a:spcPct val="0"/>
              </a:spcBef>
              <a:spcAft>
                <a:spcPct val="0"/>
              </a:spcAft>
              <a:defRPr sz="4400">
                <a:solidFill>
                  <a:schemeClr val="tx1"/>
                </a:solidFill>
                <a:latin typeface="Calibri" panose="020F0502020204030204" pitchFamily="34" charset="0"/>
              </a:defRPr>
            </a:lvl3pPr>
            <a:lvl4pPr algn="ctr" defTabSz="914377" rtl="0" fontAlgn="base">
              <a:spcBef>
                <a:spcPct val="0"/>
              </a:spcBef>
              <a:spcAft>
                <a:spcPct val="0"/>
              </a:spcAft>
              <a:defRPr sz="4400">
                <a:solidFill>
                  <a:schemeClr val="tx1"/>
                </a:solidFill>
                <a:latin typeface="Calibri" panose="020F0502020204030204" pitchFamily="34" charset="0"/>
              </a:defRPr>
            </a:lvl4pPr>
            <a:lvl5pPr algn="ctr" defTabSz="914377" rtl="0" fontAlgn="base">
              <a:spcBef>
                <a:spcPct val="0"/>
              </a:spcBef>
              <a:spcAft>
                <a:spcPct val="0"/>
              </a:spcAft>
              <a:defRPr sz="4400">
                <a:solidFill>
                  <a:schemeClr val="tx1"/>
                </a:solidFill>
                <a:latin typeface="Calibri" panose="020F0502020204030204" pitchFamily="34" charset="0"/>
              </a:defRPr>
            </a:lvl5pPr>
            <a:lvl6pPr marL="609585" algn="ctr" defTabSz="914377" rtl="0" fontAlgn="base">
              <a:spcBef>
                <a:spcPct val="0"/>
              </a:spcBef>
              <a:spcAft>
                <a:spcPct val="0"/>
              </a:spcAft>
              <a:defRPr sz="4400">
                <a:solidFill>
                  <a:schemeClr val="tx1"/>
                </a:solidFill>
                <a:latin typeface="Calibri" panose="020F0502020204030204" pitchFamily="34" charset="0"/>
              </a:defRPr>
            </a:lvl6pPr>
            <a:lvl7pPr marL="1219170" algn="ctr" defTabSz="914377" rtl="0" fontAlgn="base">
              <a:spcBef>
                <a:spcPct val="0"/>
              </a:spcBef>
              <a:spcAft>
                <a:spcPct val="0"/>
              </a:spcAft>
              <a:defRPr sz="4400">
                <a:solidFill>
                  <a:schemeClr val="tx1"/>
                </a:solidFill>
                <a:latin typeface="Calibri" panose="020F0502020204030204" pitchFamily="34" charset="0"/>
              </a:defRPr>
            </a:lvl7pPr>
            <a:lvl8pPr marL="1828754" algn="ctr" defTabSz="914377" rtl="0" fontAlgn="base">
              <a:spcBef>
                <a:spcPct val="0"/>
              </a:spcBef>
              <a:spcAft>
                <a:spcPct val="0"/>
              </a:spcAft>
              <a:defRPr sz="4400">
                <a:solidFill>
                  <a:schemeClr val="tx1"/>
                </a:solidFill>
                <a:latin typeface="Calibri" panose="020F0502020204030204" pitchFamily="34" charset="0"/>
              </a:defRPr>
            </a:lvl8pPr>
            <a:lvl9pPr marL="2438339" algn="ctr" defTabSz="914377" rtl="0" fontAlgn="base">
              <a:spcBef>
                <a:spcPct val="0"/>
              </a:spcBef>
              <a:spcAft>
                <a:spcPct val="0"/>
              </a:spcAft>
              <a:defRPr sz="4400">
                <a:solidFill>
                  <a:schemeClr val="tx1"/>
                </a:solidFill>
                <a:latin typeface="Calibri" panose="020F0502020204030204" pitchFamily="34" charset="0"/>
              </a:defRPr>
            </a:lvl9pPr>
          </a:lstStyle>
          <a:p>
            <a:pPr algn="l"/>
            <a:r>
              <a:rPr lang="en-US" dirty="0"/>
              <a:t>Roadmap</a:t>
            </a:r>
          </a:p>
        </p:txBody>
      </p:sp>
    </p:spTree>
    <p:extLst>
      <p:ext uri="{BB962C8B-B14F-4D97-AF65-F5344CB8AC3E}">
        <p14:creationId xmlns:p14="http://schemas.microsoft.com/office/powerpoint/2010/main" val="1014031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4224C2-5A60-4A4F-AE87-1AF1A3B04380}"/>
              </a:ext>
            </a:extLst>
          </p:cNvPr>
          <p:cNvSpPr>
            <a:spLocks noGrp="1"/>
          </p:cNvSpPr>
          <p:nvPr>
            <p:ph type="title"/>
          </p:nvPr>
        </p:nvSpPr>
        <p:spPr>
          <a:xfrm>
            <a:off x="152400" y="2758280"/>
            <a:ext cx="1981200" cy="884239"/>
          </a:xfrm>
        </p:spPr>
        <p:txBody>
          <a:bodyPr>
            <a:normAutofit fontScale="90000"/>
          </a:bodyPr>
          <a:lstStyle/>
          <a:p>
            <a:pPr algn="l"/>
            <a:r>
              <a:rPr lang="en-US" sz="3200" dirty="0"/>
              <a:t>December (</a:t>
            </a:r>
            <a:r>
              <a:rPr lang="en-US" sz="3200" dirty="0" err="1"/>
              <a:t>cont</a:t>
            </a:r>
            <a:r>
              <a:rPr lang="en-US" sz="3200" dirty="0"/>
              <a:t>)</a:t>
            </a:r>
          </a:p>
        </p:txBody>
      </p:sp>
      <p:graphicFrame>
        <p:nvGraphicFramePr>
          <p:cNvPr id="4" name="Table 3">
            <a:extLst>
              <a:ext uri="{FF2B5EF4-FFF2-40B4-BE49-F238E27FC236}">
                <a16:creationId xmlns:a16="http://schemas.microsoft.com/office/drawing/2014/main" id="{98351DE1-C126-D648-9A5C-0D4773B3B0AE}"/>
              </a:ext>
            </a:extLst>
          </p:cNvPr>
          <p:cNvGraphicFramePr>
            <a:graphicFrameLocks noGrp="1"/>
          </p:cNvGraphicFramePr>
          <p:nvPr>
            <p:extLst>
              <p:ext uri="{D42A27DB-BD31-4B8C-83A1-F6EECF244321}">
                <p14:modId xmlns:p14="http://schemas.microsoft.com/office/powerpoint/2010/main" val="3031809991"/>
              </p:ext>
            </p:extLst>
          </p:nvPr>
        </p:nvGraphicFramePr>
        <p:xfrm>
          <a:off x="1905002" y="1050533"/>
          <a:ext cx="9524998" cy="5574255"/>
        </p:xfrm>
        <a:graphic>
          <a:graphicData uri="http://schemas.openxmlformats.org/drawingml/2006/table">
            <a:tbl>
              <a:tblPr firstRow="1" bandRow="1">
                <a:tableStyleId>{21E4AEA4-8DFA-4A89-87EB-49C32662AFE0}</a:tableStyleId>
              </a:tblPr>
              <a:tblGrid>
                <a:gridCol w="1378417">
                  <a:extLst>
                    <a:ext uri="{9D8B030D-6E8A-4147-A177-3AD203B41FA5}">
                      <a16:colId xmlns:a16="http://schemas.microsoft.com/office/drawing/2014/main" val="20000"/>
                    </a:ext>
                  </a:extLst>
                </a:gridCol>
                <a:gridCol w="1018054">
                  <a:extLst>
                    <a:ext uri="{9D8B030D-6E8A-4147-A177-3AD203B41FA5}">
                      <a16:colId xmlns:a16="http://schemas.microsoft.com/office/drawing/2014/main" val="20001"/>
                    </a:ext>
                  </a:extLst>
                </a:gridCol>
                <a:gridCol w="2239591">
                  <a:extLst>
                    <a:ext uri="{9D8B030D-6E8A-4147-A177-3AD203B41FA5}">
                      <a16:colId xmlns:a16="http://schemas.microsoft.com/office/drawing/2014/main" val="20002"/>
                    </a:ext>
                  </a:extLst>
                </a:gridCol>
                <a:gridCol w="1264380">
                  <a:extLst>
                    <a:ext uri="{9D8B030D-6E8A-4147-A177-3AD203B41FA5}">
                      <a16:colId xmlns:a16="http://schemas.microsoft.com/office/drawing/2014/main" val="20003"/>
                    </a:ext>
                  </a:extLst>
                </a:gridCol>
                <a:gridCol w="891975">
                  <a:extLst>
                    <a:ext uri="{9D8B030D-6E8A-4147-A177-3AD203B41FA5}">
                      <a16:colId xmlns:a16="http://schemas.microsoft.com/office/drawing/2014/main" val="20004"/>
                    </a:ext>
                  </a:extLst>
                </a:gridCol>
                <a:gridCol w="1206869">
                  <a:extLst>
                    <a:ext uri="{9D8B030D-6E8A-4147-A177-3AD203B41FA5}">
                      <a16:colId xmlns:a16="http://schemas.microsoft.com/office/drawing/2014/main" val="20005"/>
                    </a:ext>
                  </a:extLst>
                </a:gridCol>
                <a:gridCol w="791110">
                  <a:extLst>
                    <a:ext uri="{9D8B030D-6E8A-4147-A177-3AD203B41FA5}">
                      <a16:colId xmlns:a16="http://schemas.microsoft.com/office/drawing/2014/main" val="20006"/>
                    </a:ext>
                  </a:extLst>
                </a:gridCol>
                <a:gridCol w="734602">
                  <a:extLst>
                    <a:ext uri="{9D8B030D-6E8A-4147-A177-3AD203B41FA5}">
                      <a16:colId xmlns:a16="http://schemas.microsoft.com/office/drawing/2014/main" val="2200136220"/>
                    </a:ext>
                  </a:extLst>
                </a:gridCol>
              </a:tblGrid>
              <a:tr h="318563">
                <a:tc>
                  <a:txBody>
                    <a:bodyPr/>
                    <a:lstStyle/>
                    <a:p>
                      <a:r>
                        <a:rPr lang="en-US" sz="1400" dirty="0"/>
                        <a:t>Experiment</a:t>
                      </a:r>
                    </a:p>
                  </a:txBody>
                  <a:tcPr marL="74381" marR="74381" marT="33808" marB="33808"/>
                </a:tc>
                <a:tc>
                  <a:txBody>
                    <a:bodyPr/>
                    <a:lstStyle/>
                    <a:p>
                      <a:r>
                        <a:rPr lang="en-US" sz="1400" dirty="0"/>
                        <a:t>Where</a:t>
                      </a:r>
                    </a:p>
                  </a:txBody>
                  <a:tcPr marL="74381" marR="74381" marT="33808" marB="33808"/>
                </a:tc>
                <a:tc>
                  <a:txBody>
                    <a:bodyPr/>
                    <a:lstStyle/>
                    <a:p>
                      <a:r>
                        <a:rPr lang="en-US" sz="1400" dirty="0"/>
                        <a:t>Reason</a:t>
                      </a:r>
                    </a:p>
                  </a:txBody>
                  <a:tcPr marL="74381" marR="74381" marT="33808" marB="33808"/>
                </a:tc>
                <a:tc>
                  <a:txBody>
                    <a:bodyPr/>
                    <a:lstStyle/>
                    <a:p>
                      <a:r>
                        <a:rPr lang="en-US" sz="1400" dirty="0"/>
                        <a:t>Business Goal</a:t>
                      </a:r>
                    </a:p>
                  </a:txBody>
                  <a:tcPr marL="74381" marR="74381" marT="33808" marB="33808"/>
                </a:tc>
                <a:tc>
                  <a:txBody>
                    <a:bodyPr/>
                    <a:lstStyle/>
                    <a:p>
                      <a:r>
                        <a:rPr lang="en-US" sz="1400" dirty="0"/>
                        <a:t>Platform</a:t>
                      </a:r>
                    </a:p>
                  </a:txBody>
                  <a:tcPr marL="74381" marR="74381" marT="33808" marB="33808"/>
                </a:tc>
                <a:tc>
                  <a:txBody>
                    <a:bodyPr/>
                    <a:lstStyle/>
                    <a:p>
                      <a:r>
                        <a:rPr lang="en-US" sz="1400" dirty="0"/>
                        <a:t>Stakeholder</a:t>
                      </a:r>
                    </a:p>
                  </a:txBody>
                  <a:tcPr marL="74381" marR="74381" marT="33808" marB="33808"/>
                </a:tc>
                <a:tc>
                  <a:txBody>
                    <a:bodyPr/>
                    <a:lstStyle/>
                    <a:p>
                      <a:r>
                        <a:rPr lang="en-US" sz="1400" dirty="0"/>
                        <a:t>Contact</a:t>
                      </a:r>
                    </a:p>
                  </a:txBody>
                  <a:tcPr marL="74381" marR="74381" marT="33808" marB="33808"/>
                </a:tc>
                <a:tc>
                  <a:txBody>
                    <a:bodyPr/>
                    <a:lstStyle/>
                    <a:p>
                      <a:r>
                        <a:rPr lang="en-US" sz="1400" dirty="0"/>
                        <a:t>Timing</a:t>
                      </a:r>
                    </a:p>
                  </a:txBody>
                  <a:tcPr marL="74381" marR="74381" marT="33808" marB="33808"/>
                </a:tc>
                <a:extLst>
                  <a:ext uri="{0D108BD9-81ED-4DB2-BD59-A6C34878D82A}">
                    <a16:rowId xmlns:a16="http://schemas.microsoft.com/office/drawing/2014/main" val="10000"/>
                  </a:ext>
                </a:extLst>
              </a:tr>
              <a:tr h="914400">
                <a:tc>
                  <a:txBody>
                    <a:bodyPr/>
                    <a:lstStyle/>
                    <a:p>
                      <a:r>
                        <a:rPr lang="en-US" sz="1050" dirty="0"/>
                        <a:t>1) Personalization survey</a:t>
                      </a:r>
                    </a:p>
                  </a:txBody>
                  <a:tcPr marL="85198" marR="85198" marT="42599" marB="42599"/>
                </a:tc>
                <a:tc>
                  <a:txBody>
                    <a:bodyPr/>
                    <a:lstStyle/>
                    <a:p>
                      <a:r>
                        <a:rPr lang="en-US" sz="1050" dirty="0"/>
                        <a:t>Home page</a:t>
                      </a:r>
                    </a:p>
                  </a:txBody>
                  <a:tcPr marL="85198" marR="85198" marT="42599" marB="42599"/>
                </a:tc>
                <a:tc>
                  <a:txBody>
                    <a:bodyPr/>
                    <a:lstStyle/>
                    <a:p>
                      <a:r>
                        <a:rPr lang="en-US" sz="1050" dirty="0"/>
                        <a:t>Using a simple survey based on GA data to funnel visitors into transaction flows will expedite consumers’ pathway to high-value transactions (e.g. PCP appointments, bill pay, MyChart activation/usage)</a:t>
                      </a:r>
                    </a:p>
                  </a:txBody>
                  <a:tcPr marL="85198" marR="85198" marT="42599" marB="42599"/>
                </a:tc>
                <a:tc>
                  <a:txBody>
                    <a:bodyPr/>
                    <a:lstStyle/>
                    <a:p>
                      <a:r>
                        <a:rPr lang="en-US" sz="1050" dirty="0"/>
                        <a:t>Increase online bookings + lead gen + registrations</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endParaRPr lang="en-US" sz="1050" dirty="0"/>
                    </a:p>
                  </a:txBody>
                  <a:tcPr marL="85198" marR="85198" marT="42599" marB="42599"/>
                </a:tc>
                <a:extLst>
                  <a:ext uri="{0D108BD9-81ED-4DB2-BD59-A6C34878D82A}">
                    <a16:rowId xmlns:a16="http://schemas.microsoft.com/office/drawing/2014/main" val="10003"/>
                  </a:ext>
                </a:extLst>
              </a:tr>
              <a:tr h="914400">
                <a:tc>
                  <a:txBody>
                    <a:bodyPr/>
                    <a:lstStyle/>
                    <a:p>
                      <a:r>
                        <a:rPr lang="en-US" sz="1050" dirty="0"/>
                        <a:t>2) Trending doctor recommendations by location</a:t>
                      </a:r>
                    </a:p>
                  </a:txBody>
                  <a:tcPr marL="85198" marR="85198" marT="42599" marB="42599"/>
                </a:tc>
                <a:tc>
                  <a:txBody>
                    <a:bodyPr/>
                    <a:lstStyle/>
                    <a:p>
                      <a:r>
                        <a:rPr lang="en-US" sz="1050" dirty="0"/>
                        <a:t>/locations</a:t>
                      </a:r>
                    </a:p>
                  </a:txBody>
                  <a:tcPr marL="85198" marR="85198" marT="42599" marB="42599"/>
                </a:tc>
                <a:tc>
                  <a:txBody>
                    <a:bodyPr/>
                    <a:lstStyle/>
                    <a:p>
                      <a:r>
                        <a:rPr lang="en-US" sz="1050" dirty="0"/>
                        <a:t>The location search page is one of the top 10 pages viewed on Swedish. We will use ML to showcase trending doctors across locations to pull visitors into the doctor transaction funnel </a:t>
                      </a:r>
                    </a:p>
                  </a:txBody>
                  <a:tcPr marL="85198" marR="85198" marT="42599" marB="42599"/>
                </a:tc>
                <a:tc>
                  <a:txBody>
                    <a:bodyPr/>
                    <a:lstStyle/>
                    <a:p>
                      <a:r>
                        <a:rPr lang="en-US" sz="1050" dirty="0"/>
                        <a:t>Increase profile views + online bookings (where feasible)</a:t>
                      </a:r>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endParaRPr lang="en-US" sz="1050" dirty="0"/>
                    </a:p>
                  </a:txBody>
                  <a:tcPr marL="85198" marR="85198" marT="42599" marB="42599"/>
                </a:tc>
                <a:extLst>
                  <a:ext uri="{0D108BD9-81ED-4DB2-BD59-A6C34878D82A}">
                    <a16:rowId xmlns:a16="http://schemas.microsoft.com/office/drawing/2014/main" val="457614844"/>
                  </a:ext>
                </a:extLst>
              </a:tr>
              <a:tr h="914400">
                <a:tc>
                  <a:txBody>
                    <a:bodyPr/>
                    <a:lstStyle/>
                    <a:p>
                      <a:r>
                        <a:rPr lang="en-US" sz="1050" dirty="0"/>
                        <a:t>3) Quick Start menu </a:t>
                      </a:r>
                    </a:p>
                  </a:txBody>
                  <a:tcPr marL="85198" marR="85198" marT="42599" marB="42599"/>
                </a:tc>
                <a:tc>
                  <a:txBody>
                    <a:bodyPr/>
                    <a:lstStyle/>
                    <a:p>
                      <a:r>
                        <a:rPr lang="en-US" sz="1050" dirty="0"/>
                        <a:t>Global</a:t>
                      </a:r>
                    </a:p>
                  </a:txBody>
                  <a:tcPr marL="85198" marR="85198" marT="42599" marB="42599"/>
                </a:tc>
                <a:tc>
                  <a:txBody>
                    <a:bodyPr/>
                    <a:lstStyle/>
                    <a:p>
                      <a:r>
                        <a:rPr lang="en-US" sz="1050" dirty="0"/>
                        <a:t>With MyChart, Newsletter signup, ODHP booking and Lead Gen form all needing air cover, having some type of visual quick start menu in the hero portion of the page would give people a quick way to get into high-value actions</a:t>
                      </a:r>
                    </a:p>
                  </a:txBody>
                  <a:tcPr marL="85198" marR="85198" marT="42599" marB="42599"/>
                </a:tc>
                <a:tc>
                  <a:txBody>
                    <a:bodyPr/>
                    <a:lstStyle/>
                    <a:p>
                      <a:r>
                        <a:rPr lang="en-US" sz="1050" dirty="0"/>
                        <a:t>Increase MyChart usage, drive appointments and newsletter signups</a:t>
                      </a:r>
                    </a:p>
                  </a:txBody>
                  <a:tcPr marL="85198" marR="85198" marT="42599" marB="42599"/>
                </a:tc>
                <a:tc>
                  <a:txBody>
                    <a:bodyPr/>
                    <a:lstStyle/>
                    <a:p>
                      <a:r>
                        <a:rPr lang="en-US" sz="1050" dirty="0" err="1"/>
                        <a:t>Evergage</a:t>
                      </a:r>
                      <a:r>
                        <a:rPr lang="en-US" sz="1050" dirty="0"/>
                        <a:t>/ Optimizely?</a:t>
                      </a:r>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endParaRPr lang="en-US" sz="1050" dirty="0"/>
                    </a:p>
                  </a:txBody>
                  <a:tcPr marL="85198" marR="85198" marT="42599" marB="42599"/>
                </a:tc>
                <a:extLst>
                  <a:ext uri="{0D108BD9-81ED-4DB2-BD59-A6C34878D82A}">
                    <a16:rowId xmlns:a16="http://schemas.microsoft.com/office/drawing/2014/main" val="3310758430"/>
                  </a:ext>
                </a:extLst>
              </a:tr>
              <a:tr h="914400">
                <a:tc>
                  <a:txBody>
                    <a:bodyPr/>
                    <a:lstStyle/>
                    <a:p>
                      <a:r>
                        <a:rPr lang="en-US" sz="1050" dirty="0"/>
                        <a:t>4) Women’s health doctors (gender filter)</a:t>
                      </a:r>
                    </a:p>
                  </a:txBody>
                  <a:tcPr marL="85198" marR="85198" marT="42599" marB="42599"/>
                </a:tc>
                <a:tc>
                  <a:txBody>
                    <a:bodyPr/>
                    <a:lstStyle/>
                    <a:p>
                      <a:r>
                        <a:rPr lang="en-US" sz="1050" dirty="0"/>
                        <a:t>/</a:t>
                      </a:r>
                      <a:r>
                        <a:rPr lang="en-US" sz="1050" dirty="0" err="1"/>
                        <a:t>womens</a:t>
                      </a:r>
                      <a:r>
                        <a:rPr lang="en-US" sz="1050" dirty="0"/>
                        <a:t>-health</a:t>
                      </a:r>
                    </a:p>
                  </a:txBody>
                  <a:tcPr marL="85198" marR="85198" marT="42599" marB="42599"/>
                </a:tc>
                <a:tc>
                  <a:txBody>
                    <a:bodyPr/>
                    <a:lstStyle/>
                    <a:p>
                      <a:r>
                        <a:rPr lang="en-US" sz="1050" dirty="0"/>
                        <a:t>Knowing that gender is a key attribute for our visitors, we will showcase relevant female doctors across women’s health to pull visitors into the doctor transaction funnel</a:t>
                      </a:r>
                    </a:p>
                  </a:txBody>
                  <a:tcPr marL="85198" marR="85198" marT="42599" marB="42599"/>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050" dirty="0"/>
                        <a:t>Increase profile views + online bookings (where feasible)</a:t>
                      </a:r>
                    </a:p>
                    <a:p>
                      <a:endParaRPr lang="en-US" sz="1050" dirty="0"/>
                    </a:p>
                  </a:txBody>
                  <a:tcPr marL="85198" marR="85198" marT="42599" marB="42599"/>
                </a:tc>
                <a:tc>
                  <a:txBody>
                    <a:bodyPr/>
                    <a:lstStyle/>
                    <a:p>
                      <a:r>
                        <a:rPr lang="en-US" sz="1050" dirty="0" err="1"/>
                        <a:t>Evergage</a:t>
                      </a:r>
                      <a:endParaRPr lang="en-US" sz="1050" dirty="0"/>
                    </a:p>
                  </a:txBody>
                  <a:tcPr marL="85198" marR="85198" marT="42599" marB="42599"/>
                </a:tc>
                <a:tc>
                  <a:txBody>
                    <a:bodyPr/>
                    <a:lstStyle/>
                    <a:p>
                      <a:r>
                        <a:rPr lang="en-US" sz="1050" dirty="0"/>
                        <a:t>Marketing/comms</a:t>
                      </a:r>
                    </a:p>
                  </a:txBody>
                  <a:tcPr marL="85198" marR="85198" marT="42599" marB="42599"/>
                </a:tc>
                <a:tc>
                  <a:txBody>
                    <a:bodyPr/>
                    <a:lstStyle/>
                    <a:p>
                      <a:r>
                        <a:rPr lang="en-US" sz="1050" dirty="0"/>
                        <a:t>Kelby</a:t>
                      </a:r>
                    </a:p>
                  </a:txBody>
                  <a:tcPr marL="85198" marR="85198" marT="42599" marB="42599"/>
                </a:tc>
                <a:tc>
                  <a:txBody>
                    <a:bodyPr/>
                    <a:lstStyle/>
                    <a:p>
                      <a:endParaRPr lang="en-US" sz="1050" dirty="0"/>
                    </a:p>
                  </a:txBody>
                  <a:tcPr marL="85198" marR="85198" marT="42599" marB="42599"/>
                </a:tc>
                <a:extLst>
                  <a:ext uri="{0D108BD9-81ED-4DB2-BD59-A6C34878D82A}">
                    <a16:rowId xmlns:a16="http://schemas.microsoft.com/office/drawing/2014/main" val="1981380754"/>
                  </a:ext>
                </a:extLst>
              </a:tr>
              <a:tr h="914400">
                <a:tc>
                  <a:txBody>
                    <a:bodyPr/>
                    <a:lstStyle/>
                    <a:p>
                      <a:r>
                        <a:rPr lang="en-US" sz="1050" dirty="0">
                          <a:solidFill>
                            <a:schemeClr val="tx1"/>
                          </a:solidFill>
                        </a:rPr>
                        <a:t>5) PCP with doctors accepting new patients (gender filter)</a:t>
                      </a:r>
                    </a:p>
                  </a:txBody>
                  <a:tcPr marL="85198" marR="85198" marT="42599" marB="42599"/>
                </a:tc>
                <a:tc>
                  <a:txBody>
                    <a:bodyPr/>
                    <a:lstStyle/>
                    <a:p>
                      <a:r>
                        <a:rPr lang="en-US" sz="1050" dirty="0">
                          <a:solidFill>
                            <a:schemeClr val="tx1"/>
                          </a:solidFill>
                        </a:rPr>
                        <a:t>/primary-care</a:t>
                      </a:r>
                    </a:p>
                  </a:txBody>
                  <a:tcPr marL="85198" marR="85198" marT="42599" marB="42599"/>
                </a:tc>
                <a:tc>
                  <a:txBody>
                    <a:bodyPr/>
                    <a:lstStyle/>
                    <a:p>
                      <a:r>
                        <a:rPr lang="en-US" sz="1050" dirty="0">
                          <a:solidFill>
                            <a:schemeClr val="tx1"/>
                          </a:solidFill>
                        </a:rPr>
                        <a:t>Evolving the gender-specific recommendations on PC, we will add the attribute “accepting new patients” to make the recommendations more actionable for consumers</a:t>
                      </a:r>
                    </a:p>
                  </a:txBody>
                  <a:tcPr marL="85198" marR="85198" marT="42599" marB="42599"/>
                </a:tc>
                <a:tc>
                  <a:txBody>
                    <a:bodyPr/>
                    <a:lstStyle/>
                    <a:p>
                      <a:r>
                        <a:rPr lang="en-US" sz="1050" dirty="0">
                          <a:solidFill>
                            <a:schemeClr val="tx1"/>
                          </a:solidFill>
                        </a:rPr>
                        <a:t>Increase profile views + online bookings (where feasible)</a:t>
                      </a:r>
                    </a:p>
                  </a:txBody>
                  <a:tcPr marL="85198" marR="85198" marT="42599" marB="42599"/>
                </a:tc>
                <a:tc>
                  <a:txBody>
                    <a:bodyPr/>
                    <a:lstStyle/>
                    <a:p>
                      <a:r>
                        <a:rPr lang="en-US" sz="1050" dirty="0" err="1">
                          <a:solidFill>
                            <a:schemeClr val="tx1"/>
                          </a:solidFill>
                        </a:rPr>
                        <a:t>Evergage</a:t>
                      </a:r>
                      <a:endParaRPr lang="en-US" sz="1050" dirty="0">
                        <a:solidFill>
                          <a:schemeClr val="tx1"/>
                        </a:solidFill>
                      </a:endParaRPr>
                    </a:p>
                  </a:txBody>
                  <a:tcPr marL="85198" marR="85198" marT="42599" marB="42599"/>
                </a:tc>
                <a:tc>
                  <a:txBody>
                    <a:bodyPr/>
                    <a:lstStyle/>
                    <a:p>
                      <a:r>
                        <a:rPr lang="en-US" sz="1050" dirty="0"/>
                        <a:t>Marketing/comms</a:t>
                      </a:r>
                    </a:p>
                  </a:txBody>
                  <a:tcPr marL="85198" marR="85198" marT="42599" marB="42599"/>
                </a:tc>
                <a:tc>
                  <a:txBody>
                    <a:bodyPr/>
                    <a:lstStyle/>
                    <a:p>
                      <a:r>
                        <a:rPr lang="en-US" sz="1050" dirty="0">
                          <a:solidFill>
                            <a:schemeClr val="tx1"/>
                          </a:solidFill>
                        </a:rPr>
                        <a:t>Kelby</a:t>
                      </a:r>
                    </a:p>
                  </a:txBody>
                  <a:tcPr marL="85198" marR="85198" marT="42599" marB="42599"/>
                </a:tc>
                <a:tc>
                  <a:txBody>
                    <a:bodyPr/>
                    <a:lstStyle/>
                    <a:p>
                      <a:endParaRPr lang="en-US" sz="1050" dirty="0"/>
                    </a:p>
                  </a:txBody>
                  <a:tcPr marL="85198" marR="85198" marT="42599" marB="42599"/>
                </a:tc>
                <a:extLst>
                  <a:ext uri="{0D108BD9-81ED-4DB2-BD59-A6C34878D82A}">
                    <a16:rowId xmlns:a16="http://schemas.microsoft.com/office/drawing/2014/main" val="4127685878"/>
                  </a:ext>
                </a:extLst>
              </a:tr>
            </a:tbl>
          </a:graphicData>
        </a:graphic>
      </p:graphicFrame>
      <p:sp>
        <p:nvSpPr>
          <p:cNvPr id="5" name="Title 2">
            <a:extLst>
              <a:ext uri="{FF2B5EF4-FFF2-40B4-BE49-F238E27FC236}">
                <a16:creationId xmlns:a16="http://schemas.microsoft.com/office/drawing/2014/main" id="{0F0BFC7E-B08E-AA43-A6BB-D8617FEEFDDE}"/>
              </a:ext>
            </a:extLst>
          </p:cNvPr>
          <p:cNvSpPr txBox="1">
            <a:spLocks/>
          </p:cNvSpPr>
          <p:nvPr/>
        </p:nvSpPr>
        <p:spPr>
          <a:xfrm>
            <a:off x="457200" y="345847"/>
            <a:ext cx="10972800" cy="884239"/>
          </a:xfrm>
          <a:prstGeom prst="rect">
            <a:avLst/>
          </a:prstGeom>
        </p:spPr>
        <p:txBody>
          <a:bodyPr/>
          <a:lstStyle>
            <a:lvl1pPr algn="ctr" defTabSz="914377" rtl="0" fontAlgn="base">
              <a:spcBef>
                <a:spcPct val="0"/>
              </a:spcBef>
              <a:spcAft>
                <a:spcPct val="0"/>
              </a:spcAft>
              <a:defRPr sz="4400" kern="1200">
                <a:solidFill>
                  <a:schemeClr val="tx1"/>
                </a:solidFill>
                <a:latin typeface="+mj-lt"/>
                <a:ea typeface="+mj-ea"/>
                <a:cs typeface="+mj-cs"/>
              </a:defRPr>
            </a:lvl1pPr>
            <a:lvl2pPr algn="ctr" defTabSz="914377" rtl="0" fontAlgn="base">
              <a:spcBef>
                <a:spcPct val="0"/>
              </a:spcBef>
              <a:spcAft>
                <a:spcPct val="0"/>
              </a:spcAft>
              <a:defRPr sz="4400">
                <a:solidFill>
                  <a:schemeClr val="tx1"/>
                </a:solidFill>
                <a:latin typeface="Calibri" panose="020F0502020204030204" pitchFamily="34" charset="0"/>
              </a:defRPr>
            </a:lvl2pPr>
            <a:lvl3pPr algn="ctr" defTabSz="914377" rtl="0" fontAlgn="base">
              <a:spcBef>
                <a:spcPct val="0"/>
              </a:spcBef>
              <a:spcAft>
                <a:spcPct val="0"/>
              </a:spcAft>
              <a:defRPr sz="4400">
                <a:solidFill>
                  <a:schemeClr val="tx1"/>
                </a:solidFill>
                <a:latin typeface="Calibri" panose="020F0502020204030204" pitchFamily="34" charset="0"/>
              </a:defRPr>
            </a:lvl3pPr>
            <a:lvl4pPr algn="ctr" defTabSz="914377" rtl="0" fontAlgn="base">
              <a:spcBef>
                <a:spcPct val="0"/>
              </a:spcBef>
              <a:spcAft>
                <a:spcPct val="0"/>
              </a:spcAft>
              <a:defRPr sz="4400">
                <a:solidFill>
                  <a:schemeClr val="tx1"/>
                </a:solidFill>
                <a:latin typeface="Calibri" panose="020F0502020204030204" pitchFamily="34" charset="0"/>
              </a:defRPr>
            </a:lvl4pPr>
            <a:lvl5pPr algn="ctr" defTabSz="914377" rtl="0" fontAlgn="base">
              <a:spcBef>
                <a:spcPct val="0"/>
              </a:spcBef>
              <a:spcAft>
                <a:spcPct val="0"/>
              </a:spcAft>
              <a:defRPr sz="4400">
                <a:solidFill>
                  <a:schemeClr val="tx1"/>
                </a:solidFill>
                <a:latin typeface="Calibri" panose="020F0502020204030204" pitchFamily="34" charset="0"/>
              </a:defRPr>
            </a:lvl5pPr>
            <a:lvl6pPr marL="609585" algn="ctr" defTabSz="914377" rtl="0" fontAlgn="base">
              <a:spcBef>
                <a:spcPct val="0"/>
              </a:spcBef>
              <a:spcAft>
                <a:spcPct val="0"/>
              </a:spcAft>
              <a:defRPr sz="4400">
                <a:solidFill>
                  <a:schemeClr val="tx1"/>
                </a:solidFill>
                <a:latin typeface="Calibri" panose="020F0502020204030204" pitchFamily="34" charset="0"/>
              </a:defRPr>
            </a:lvl6pPr>
            <a:lvl7pPr marL="1219170" algn="ctr" defTabSz="914377" rtl="0" fontAlgn="base">
              <a:spcBef>
                <a:spcPct val="0"/>
              </a:spcBef>
              <a:spcAft>
                <a:spcPct val="0"/>
              </a:spcAft>
              <a:defRPr sz="4400">
                <a:solidFill>
                  <a:schemeClr val="tx1"/>
                </a:solidFill>
                <a:latin typeface="Calibri" panose="020F0502020204030204" pitchFamily="34" charset="0"/>
              </a:defRPr>
            </a:lvl7pPr>
            <a:lvl8pPr marL="1828754" algn="ctr" defTabSz="914377" rtl="0" fontAlgn="base">
              <a:spcBef>
                <a:spcPct val="0"/>
              </a:spcBef>
              <a:spcAft>
                <a:spcPct val="0"/>
              </a:spcAft>
              <a:defRPr sz="4400">
                <a:solidFill>
                  <a:schemeClr val="tx1"/>
                </a:solidFill>
                <a:latin typeface="Calibri" panose="020F0502020204030204" pitchFamily="34" charset="0"/>
              </a:defRPr>
            </a:lvl8pPr>
            <a:lvl9pPr marL="2438339" algn="ctr" defTabSz="914377" rtl="0" fontAlgn="base">
              <a:spcBef>
                <a:spcPct val="0"/>
              </a:spcBef>
              <a:spcAft>
                <a:spcPct val="0"/>
              </a:spcAft>
              <a:defRPr sz="4400">
                <a:solidFill>
                  <a:schemeClr val="tx1"/>
                </a:solidFill>
                <a:latin typeface="Calibri" panose="020F0502020204030204" pitchFamily="34" charset="0"/>
              </a:defRPr>
            </a:lvl9pPr>
          </a:lstStyle>
          <a:p>
            <a:pPr algn="l"/>
            <a:r>
              <a:rPr lang="en-US" dirty="0"/>
              <a:t>Roadmap</a:t>
            </a:r>
          </a:p>
        </p:txBody>
      </p:sp>
    </p:spTree>
    <p:extLst>
      <p:ext uri="{BB962C8B-B14F-4D97-AF65-F5344CB8AC3E}">
        <p14:creationId xmlns:p14="http://schemas.microsoft.com/office/powerpoint/2010/main" val="1409638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A0A22E-9143-874D-AB73-A3DDFFB4DF52}"/>
              </a:ext>
            </a:extLst>
          </p:cNvPr>
          <p:cNvSpPr>
            <a:spLocks noGrp="1"/>
          </p:cNvSpPr>
          <p:nvPr>
            <p:ph type="title"/>
          </p:nvPr>
        </p:nvSpPr>
        <p:spPr/>
        <p:txBody>
          <a:bodyPr/>
          <a:lstStyle/>
          <a:p>
            <a:pPr algn="l"/>
            <a:r>
              <a:rPr lang="en-US" dirty="0"/>
              <a:t>Personalization priorities</a:t>
            </a:r>
          </a:p>
        </p:txBody>
      </p:sp>
      <p:graphicFrame>
        <p:nvGraphicFramePr>
          <p:cNvPr id="4" name="Table 3">
            <a:extLst>
              <a:ext uri="{FF2B5EF4-FFF2-40B4-BE49-F238E27FC236}">
                <a16:creationId xmlns:a16="http://schemas.microsoft.com/office/drawing/2014/main" id="{C3840364-65A3-134D-B713-EA49B5C1F54B}"/>
              </a:ext>
            </a:extLst>
          </p:cNvPr>
          <p:cNvGraphicFramePr>
            <a:graphicFrameLocks noGrp="1"/>
          </p:cNvGraphicFramePr>
          <p:nvPr/>
        </p:nvGraphicFramePr>
        <p:xfrm>
          <a:off x="762000" y="1752600"/>
          <a:ext cx="10134600" cy="249428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166823392"/>
                    </a:ext>
                  </a:extLst>
                </a:gridCol>
                <a:gridCol w="6477000">
                  <a:extLst>
                    <a:ext uri="{9D8B030D-6E8A-4147-A177-3AD203B41FA5}">
                      <a16:colId xmlns:a16="http://schemas.microsoft.com/office/drawing/2014/main" val="1366307468"/>
                    </a:ext>
                  </a:extLst>
                </a:gridCol>
              </a:tblGrid>
              <a:tr h="370840">
                <a:tc>
                  <a:txBody>
                    <a:bodyPr/>
                    <a:lstStyle/>
                    <a:p>
                      <a:r>
                        <a:rPr lang="en-US" dirty="0"/>
                        <a:t>Priority</a:t>
                      </a:r>
                    </a:p>
                  </a:txBody>
                  <a:tcPr/>
                </a:tc>
                <a:tc>
                  <a:txBody>
                    <a:bodyPr/>
                    <a:lstStyle/>
                    <a:p>
                      <a:r>
                        <a:rPr lang="en-US" dirty="0"/>
                        <a:t>Sample activities</a:t>
                      </a:r>
                    </a:p>
                  </a:txBody>
                  <a:tcPr/>
                </a:tc>
                <a:extLst>
                  <a:ext uri="{0D108BD9-81ED-4DB2-BD59-A6C34878D82A}">
                    <a16:rowId xmlns:a16="http://schemas.microsoft.com/office/drawing/2014/main" val="3126361328"/>
                  </a:ext>
                </a:extLst>
              </a:tr>
              <a:tr h="370840">
                <a:tc>
                  <a:txBody>
                    <a:bodyPr/>
                    <a:lstStyle/>
                    <a:p>
                      <a:r>
                        <a:rPr lang="en-US" dirty="0"/>
                        <a:t>Get to know consumers</a:t>
                      </a:r>
                    </a:p>
                  </a:txBody>
                  <a:tcPr/>
                </a:tc>
                <a:tc>
                  <a:txBody>
                    <a:bodyPr/>
                    <a:lstStyle/>
                    <a:p>
                      <a:r>
                        <a:rPr lang="en-US" dirty="0"/>
                        <a:t>Aggregated recommendations to prompt declaration of intent</a:t>
                      </a:r>
                    </a:p>
                  </a:txBody>
                  <a:tcPr/>
                </a:tc>
                <a:extLst>
                  <a:ext uri="{0D108BD9-81ED-4DB2-BD59-A6C34878D82A}">
                    <a16:rowId xmlns:a16="http://schemas.microsoft.com/office/drawing/2014/main" val="720551918"/>
                  </a:ext>
                </a:extLst>
              </a:tr>
              <a:tr h="370840">
                <a:tc>
                  <a:txBody>
                    <a:bodyPr/>
                    <a:lstStyle/>
                    <a:p>
                      <a:r>
                        <a:rPr lang="en-US" dirty="0"/>
                        <a:t>Grow list of contactable consumers</a:t>
                      </a:r>
                    </a:p>
                  </a:txBody>
                  <a:tcPr/>
                </a:tc>
                <a:tc>
                  <a:txBody>
                    <a:bodyPr/>
                    <a:lstStyle/>
                    <a:p>
                      <a:r>
                        <a:rPr lang="en-US" dirty="0"/>
                        <a:t>Email and MyChart campaigns</a:t>
                      </a:r>
                    </a:p>
                  </a:txBody>
                  <a:tcPr/>
                </a:tc>
                <a:extLst>
                  <a:ext uri="{0D108BD9-81ED-4DB2-BD59-A6C34878D82A}">
                    <a16:rowId xmlns:a16="http://schemas.microsoft.com/office/drawing/2014/main" val="2284473227"/>
                  </a:ext>
                </a:extLst>
              </a:tr>
              <a:tr h="370840">
                <a:tc>
                  <a:txBody>
                    <a:bodyPr/>
                    <a:lstStyle/>
                    <a:p>
                      <a:r>
                        <a:rPr lang="en-US" dirty="0"/>
                        <a:t>Lead generation</a:t>
                      </a:r>
                    </a:p>
                  </a:txBody>
                  <a:tcPr/>
                </a:tc>
                <a:tc>
                  <a:txBody>
                    <a:bodyPr/>
                    <a:lstStyle/>
                    <a:p>
                      <a:r>
                        <a:rPr lang="en-US" dirty="0"/>
                        <a:t>Algorithmic recommendations driving to forms, widgets, apps</a:t>
                      </a:r>
                    </a:p>
                  </a:txBody>
                  <a:tcPr/>
                </a:tc>
                <a:extLst>
                  <a:ext uri="{0D108BD9-81ED-4DB2-BD59-A6C34878D82A}">
                    <a16:rowId xmlns:a16="http://schemas.microsoft.com/office/drawing/2014/main" val="2762241850"/>
                  </a:ext>
                </a:extLst>
              </a:tr>
              <a:tr h="370840">
                <a:tc>
                  <a:txBody>
                    <a:bodyPr/>
                    <a:lstStyle/>
                    <a:p>
                      <a:r>
                        <a:rPr lang="en-US" dirty="0"/>
                        <a:t>Increase appointments</a:t>
                      </a:r>
                    </a:p>
                  </a:txBody>
                  <a:tcPr/>
                </a:tc>
                <a:tc>
                  <a:txBody>
                    <a:bodyPr/>
                    <a:lstStyle/>
                    <a:p>
                      <a:r>
                        <a:rPr lang="en-US" dirty="0"/>
                        <a:t>Segmentation and recommendations driving consumers into doctor and location transaction flows</a:t>
                      </a:r>
                    </a:p>
                  </a:txBody>
                  <a:tcPr/>
                </a:tc>
                <a:extLst>
                  <a:ext uri="{0D108BD9-81ED-4DB2-BD59-A6C34878D82A}">
                    <a16:rowId xmlns:a16="http://schemas.microsoft.com/office/drawing/2014/main" val="3855048613"/>
                  </a:ext>
                </a:extLst>
              </a:tr>
              <a:tr h="370840">
                <a:tc>
                  <a:txBody>
                    <a:bodyPr/>
                    <a:lstStyle/>
                    <a:p>
                      <a:r>
                        <a:rPr lang="en-US" dirty="0"/>
                        <a:t>Cultivate loyalty</a:t>
                      </a:r>
                    </a:p>
                  </a:txBody>
                  <a:tcPr/>
                </a:tc>
                <a:tc>
                  <a:txBody>
                    <a:bodyPr/>
                    <a:lstStyle/>
                    <a:p>
                      <a:r>
                        <a:rPr lang="en-US" dirty="0"/>
                        <a:t>1:1 personalized logged-in experience </a:t>
                      </a:r>
                    </a:p>
                  </a:txBody>
                  <a:tcPr/>
                </a:tc>
                <a:extLst>
                  <a:ext uri="{0D108BD9-81ED-4DB2-BD59-A6C34878D82A}">
                    <a16:rowId xmlns:a16="http://schemas.microsoft.com/office/drawing/2014/main" val="705512385"/>
                  </a:ext>
                </a:extLst>
              </a:tr>
            </a:tbl>
          </a:graphicData>
        </a:graphic>
      </p:graphicFrame>
    </p:spTree>
    <p:extLst>
      <p:ext uri="{BB962C8B-B14F-4D97-AF65-F5344CB8AC3E}">
        <p14:creationId xmlns:p14="http://schemas.microsoft.com/office/powerpoint/2010/main" val="1533130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2201E9-2BAA-C145-9941-211AE1B4941A}"/>
              </a:ext>
            </a:extLst>
          </p:cNvPr>
          <p:cNvSpPr>
            <a:spLocks noGrp="1"/>
          </p:cNvSpPr>
          <p:nvPr>
            <p:ph idx="1"/>
          </p:nvPr>
        </p:nvSpPr>
        <p:spPr/>
        <p:txBody>
          <a:bodyPr/>
          <a:lstStyle/>
          <a:p>
            <a:pPr marL="0" lvl="0" indent="0">
              <a:buNone/>
            </a:pPr>
            <a:r>
              <a:rPr lang="en-US" sz="2000" u="sng" dirty="0"/>
              <a:t>Be relevant</a:t>
            </a:r>
            <a:endParaRPr lang="en-US" sz="2000" dirty="0"/>
          </a:p>
          <a:p>
            <a:pPr lvl="1"/>
            <a:r>
              <a:rPr lang="en-US" sz="1800" dirty="0"/>
              <a:t>We will leverage a mix of consumer data inputs from data platforms to fine tune our understanding of the people who visit our digital properties. Their clicks, appointments, and preferences will fuel our prioritization for campaigns tailored to individuals and segments. </a:t>
            </a:r>
          </a:p>
          <a:p>
            <a:pPr marL="0" lvl="0" indent="0">
              <a:buNone/>
            </a:pPr>
            <a:r>
              <a:rPr lang="en-US" sz="2000" u="sng" dirty="0"/>
              <a:t>Be helpful</a:t>
            </a:r>
            <a:endParaRPr lang="en-US" sz="2000" dirty="0"/>
          </a:p>
          <a:p>
            <a:pPr lvl="1"/>
            <a:r>
              <a:rPr lang="en-US" sz="1800" dirty="0"/>
              <a:t>We will focus on what we know consumers currently expect from our site – transactions. They want to find a doctor, a location, a phone number, pay a bill or find the right forms for the care they need. The notion of “helpful” will evolve as we move from the utility-centric mindset to one based on trust.  </a:t>
            </a:r>
          </a:p>
          <a:p>
            <a:pPr marL="0" lvl="0" indent="0">
              <a:buNone/>
            </a:pPr>
            <a:r>
              <a:rPr lang="en-US" sz="2000" u="sng" dirty="0"/>
              <a:t>Be efficient</a:t>
            </a:r>
            <a:endParaRPr lang="en-US" sz="2000" dirty="0"/>
          </a:p>
          <a:p>
            <a:pPr lvl="1"/>
            <a:r>
              <a:rPr lang="en-US" sz="1800" dirty="0"/>
              <a:t>We will design our experiences and UI in ways that expeditiously gets consumers to checkout points online. Designing both for the natural flow of checking out and the 1:1 experience enabled by machine learning and rule-based campaigns.</a:t>
            </a:r>
          </a:p>
          <a:p>
            <a:pPr marL="0" indent="0">
              <a:buNone/>
            </a:pPr>
            <a:endParaRPr lang="en-US" sz="2000" dirty="0"/>
          </a:p>
        </p:txBody>
      </p:sp>
      <p:sp>
        <p:nvSpPr>
          <p:cNvPr id="3" name="Title 2">
            <a:extLst>
              <a:ext uri="{FF2B5EF4-FFF2-40B4-BE49-F238E27FC236}">
                <a16:creationId xmlns:a16="http://schemas.microsoft.com/office/drawing/2014/main" id="{F8A0A22E-9143-874D-AB73-A3DDFFB4DF52}"/>
              </a:ext>
            </a:extLst>
          </p:cNvPr>
          <p:cNvSpPr>
            <a:spLocks noGrp="1"/>
          </p:cNvSpPr>
          <p:nvPr>
            <p:ph type="title"/>
          </p:nvPr>
        </p:nvSpPr>
        <p:spPr/>
        <p:txBody>
          <a:bodyPr/>
          <a:lstStyle/>
          <a:p>
            <a:pPr algn="l"/>
            <a:r>
              <a:rPr lang="en-US" dirty="0"/>
              <a:t>Guiding principles</a:t>
            </a:r>
          </a:p>
        </p:txBody>
      </p:sp>
    </p:spTree>
    <p:extLst>
      <p:ext uri="{BB962C8B-B14F-4D97-AF65-F5344CB8AC3E}">
        <p14:creationId xmlns:p14="http://schemas.microsoft.com/office/powerpoint/2010/main" val="376966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85C623E-40A3-D247-87EF-1FAE739CA27B}"/>
              </a:ext>
            </a:extLst>
          </p:cNvPr>
          <p:cNvSpPr>
            <a:spLocks noGrp="1"/>
          </p:cNvSpPr>
          <p:nvPr>
            <p:ph type="title"/>
          </p:nvPr>
        </p:nvSpPr>
        <p:spPr/>
        <p:txBody>
          <a:bodyPr/>
          <a:lstStyle/>
          <a:p>
            <a:pPr algn="l"/>
            <a:r>
              <a:rPr lang="en-US" dirty="0"/>
              <a:t>What is digital personalization?</a:t>
            </a:r>
          </a:p>
        </p:txBody>
      </p:sp>
      <p:sp>
        <p:nvSpPr>
          <p:cNvPr id="4" name="Rectangle 3">
            <a:extLst>
              <a:ext uri="{FF2B5EF4-FFF2-40B4-BE49-F238E27FC236}">
                <a16:creationId xmlns:a16="http://schemas.microsoft.com/office/drawing/2014/main" id="{2923FFDF-B37B-BF4B-B7C3-8D3FC07F65B8}"/>
              </a:ext>
            </a:extLst>
          </p:cNvPr>
          <p:cNvSpPr/>
          <p:nvPr/>
        </p:nvSpPr>
        <p:spPr>
          <a:xfrm>
            <a:off x="653144" y="1442114"/>
            <a:ext cx="11077019" cy="4431983"/>
          </a:xfrm>
          <a:prstGeom prst="rect">
            <a:avLst/>
          </a:prstGeom>
        </p:spPr>
        <p:txBody>
          <a:bodyPr wrap="square">
            <a:spAutoFit/>
          </a:bodyPr>
          <a:lstStyle/>
          <a:p>
            <a:pPr marR="0" lvl="0">
              <a:spcBef>
                <a:spcPts val="0"/>
              </a:spcBef>
              <a:spcAft>
                <a:spcPts val="0"/>
              </a:spcAft>
            </a:pPr>
            <a:r>
              <a:rPr lang="en-US" sz="2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Definition</a:t>
            </a:r>
          </a:p>
          <a:p>
            <a:r>
              <a:rPr lang="en-US" sz="2400" dirty="0">
                <a:latin typeface="Calibri" panose="020F0502020204030204" pitchFamily="34" charset="0"/>
                <a:cs typeface="Times New Roman" panose="02020603050405020304" pitchFamily="18" charset="0"/>
              </a:rPr>
              <a:t>Personalization leverages data and technology to deliver individualized consumer experiences online using a mix of behavioral signals and segment rules and algorithms to show the right content to the right person in the right context</a:t>
            </a:r>
          </a:p>
          <a:p>
            <a:endParaRPr lang="en-US" sz="24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Why invest in it?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“Today, personalization is more important than ever as consumers have access to content from a plethora of channels. Among this overload of information, personalized content manages to attract consumers’ interest. While all other information hits them in the face and still gets ignored, </a:t>
            </a:r>
            <a:r>
              <a:rPr lang="en-US" sz="2400" u="sng" dirty="0">
                <a:latin typeface="Calibri" panose="020F0502020204030204" pitchFamily="34" charset="0"/>
                <a:ea typeface="Calibri" panose="020F0502020204030204" pitchFamily="34" charset="0"/>
                <a:cs typeface="Times New Roman" panose="02020603050405020304" pitchFamily="18" charset="0"/>
              </a:rPr>
              <a:t>personalized content talks directly to them</a:t>
            </a:r>
            <a:r>
              <a:rPr lang="en-US" sz="2400" dirty="0">
                <a:latin typeface="Calibri" panose="020F0502020204030204" pitchFamily="34" charset="0"/>
                <a:ea typeface="Calibri" panose="020F0502020204030204" pitchFamily="34" charset="0"/>
                <a:cs typeface="Times New Roman" panose="02020603050405020304" pitchFamily="18" charset="0"/>
              </a:rPr>
              <a:t>.” </a:t>
            </a:r>
          </a:p>
          <a:p>
            <a:pPr lvl="1"/>
            <a:r>
              <a:rPr lang="en-US" dirty="0">
                <a:latin typeface="Calibri" panose="020F0502020204030204" pitchFamily="34" charset="0"/>
                <a:ea typeface="Calibri" panose="020F0502020204030204" pitchFamily="34" charset="0"/>
                <a:cs typeface="Times New Roman" panose="02020603050405020304" pitchFamily="18" charset="0"/>
              </a:rPr>
              <a:t>- Content Marketing Blog March 19, 2018</a:t>
            </a:r>
          </a:p>
          <a:p>
            <a:endParaRPr lang="en-US" sz="24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9021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A6D6F1-D06D-C341-919B-C7895CD68CB5}"/>
              </a:ext>
            </a:extLst>
          </p:cNvPr>
          <p:cNvSpPr>
            <a:spLocks noGrp="1"/>
          </p:cNvSpPr>
          <p:nvPr>
            <p:ph type="title"/>
          </p:nvPr>
        </p:nvSpPr>
        <p:spPr/>
        <p:txBody>
          <a:bodyPr/>
          <a:lstStyle/>
          <a:p>
            <a:pPr algn="l"/>
            <a:r>
              <a:rPr lang="en-US" dirty="0"/>
              <a:t>Will personalization work for [Brand]?</a:t>
            </a:r>
          </a:p>
        </p:txBody>
      </p:sp>
      <p:sp>
        <p:nvSpPr>
          <p:cNvPr id="2" name="TextBox 1">
            <a:extLst>
              <a:ext uri="{FF2B5EF4-FFF2-40B4-BE49-F238E27FC236}">
                <a16:creationId xmlns:a16="http://schemas.microsoft.com/office/drawing/2014/main" id="{1D299E92-BA63-AA44-8C71-A838A02F6080}"/>
              </a:ext>
            </a:extLst>
          </p:cNvPr>
          <p:cNvSpPr txBox="1"/>
          <p:nvPr/>
        </p:nvSpPr>
        <p:spPr>
          <a:xfrm>
            <a:off x="609600" y="2228671"/>
            <a:ext cx="10811691" cy="1938992"/>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Times New Roman" panose="02020603050405020304" pitchFamily="18" charset="0"/>
              </a:rPr>
              <a:t>Thesis</a:t>
            </a:r>
          </a:p>
          <a:p>
            <a:r>
              <a:rPr lang="en-US" sz="2400" dirty="0">
                <a:latin typeface="Calibri" panose="020F0502020204030204" pitchFamily="34" charset="0"/>
                <a:cs typeface="Times New Roman" panose="02020603050405020304" pitchFamily="18" charset="0"/>
              </a:rPr>
              <a:t>Digital personalization in the form of </a:t>
            </a:r>
            <a:r>
              <a:rPr lang="en-US" sz="2400" b="1" dirty="0">
                <a:latin typeface="Calibri" panose="020F0502020204030204" pitchFamily="34" charset="0"/>
                <a:cs typeface="Times New Roman" panose="02020603050405020304" pitchFamily="18" charset="0"/>
              </a:rPr>
              <a:t>behavior-driven insights </a:t>
            </a:r>
            <a:r>
              <a:rPr lang="en-US" sz="2400" dirty="0">
                <a:latin typeface="Calibri" panose="020F0502020204030204" pitchFamily="34" charset="0"/>
                <a:cs typeface="Times New Roman" panose="02020603050405020304" pitchFamily="18" charset="0"/>
              </a:rPr>
              <a:t>benefits consumers by making it easier for them to transact online, and benefits [Brand] by driving </a:t>
            </a:r>
            <a:r>
              <a:rPr lang="en-US" sz="2400" b="1" dirty="0">
                <a:latin typeface="Calibri" panose="020F0502020204030204" pitchFamily="34" charset="0"/>
                <a:cs typeface="Times New Roman" panose="02020603050405020304" pitchFamily="18" charset="0"/>
              </a:rPr>
              <a:t>more high-value engagements</a:t>
            </a:r>
            <a:r>
              <a:rPr lang="en-US" sz="2400" dirty="0">
                <a:latin typeface="Calibri" panose="020F0502020204030204" pitchFamily="34" charset="0"/>
                <a:cs typeface="Times New Roman" panose="02020603050405020304" pitchFamily="18" charset="0"/>
              </a:rPr>
              <a:t> that contribute to the ISFP goals, culminating in a reciprocal consumer-brand relationship based on value and trust. </a:t>
            </a:r>
          </a:p>
        </p:txBody>
      </p:sp>
      <p:sp>
        <p:nvSpPr>
          <p:cNvPr id="5" name="TextBox 4">
            <a:extLst>
              <a:ext uri="{FF2B5EF4-FFF2-40B4-BE49-F238E27FC236}">
                <a16:creationId xmlns:a16="http://schemas.microsoft.com/office/drawing/2014/main" id="{0A5D84CC-AC81-0C45-845A-16FB0FDC84BD}"/>
              </a:ext>
            </a:extLst>
          </p:cNvPr>
          <p:cNvSpPr txBox="1"/>
          <p:nvPr/>
        </p:nvSpPr>
        <p:spPr>
          <a:xfrm>
            <a:off x="609600" y="4514671"/>
            <a:ext cx="10811691" cy="1200329"/>
          </a:xfrm>
          <a:prstGeom prst="rect">
            <a:avLst/>
          </a:prstGeom>
          <a:noFill/>
        </p:spPr>
        <p:txBody>
          <a:bodyPr wrap="square" rtlCol="0">
            <a:spAutoFit/>
          </a:bodyPr>
          <a:lstStyle/>
          <a:p>
            <a:r>
              <a:rPr lang="en-US" sz="2400" b="1" dirty="0">
                <a:solidFill>
                  <a:srgbClr val="0070C0"/>
                </a:solidFill>
                <a:latin typeface="Calibri" panose="020F0502020204030204" pitchFamily="34" charset="0"/>
                <a:cs typeface="Times New Roman" panose="02020603050405020304" pitchFamily="18" charset="0"/>
              </a:rPr>
              <a:t>Vision</a:t>
            </a:r>
          </a:p>
          <a:p>
            <a:r>
              <a:rPr lang="en-US" sz="2400" dirty="0">
                <a:latin typeface="Calibri" panose="020F0502020204030204" pitchFamily="34" charset="0"/>
                <a:cs typeface="Times New Roman" panose="02020603050405020304" pitchFamily="18" charset="0"/>
              </a:rPr>
              <a:t>Move from a </a:t>
            </a:r>
            <a:r>
              <a:rPr lang="en-US" sz="2400" b="1" dirty="0">
                <a:latin typeface="Calibri" panose="020F0502020204030204" pitchFamily="34" charset="0"/>
                <a:cs typeface="Times New Roman" panose="02020603050405020304" pitchFamily="18" charset="0"/>
              </a:rPr>
              <a:t>passive</a:t>
            </a:r>
            <a:r>
              <a:rPr lang="en-US" sz="2400" dirty="0">
                <a:latin typeface="Calibri" panose="020F0502020204030204" pitchFamily="34" charset="0"/>
                <a:cs typeface="Times New Roman" panose="02020603050405020304" pitchFamily="18" charset="0"/>
              </a:rPr>
              <a:t> logistics provider focused on utility transactions to a </a:t>
            </a:r>
            <a:r>
              <a:rPr lang="en-US" sz="2400" b="1" dirty="0">
                <a:latin typeface="Calibri" panose="020F0502020204030204" pitchFamily="34" charset="0"/>
                <a:cs typeface="Times New Roman" panose="02020603050405020304" pitchFamily="18" charset="0"/>
              </a:rPr>
              <a:t>proactive</a:t>
            </a:r>
            <a:r>
              <a:rPr lang="en-US" sz="2400" dirty="0">
                <a:latin typeface="Calibri" panose="020F0502020204030204" pitchFamily="34" charset="0"/>
                <a:cs typeface="Times New Roman" panose="02020603050405020304" pitchFamily="18" charset="0"/>
              </a:rPr>
              <a:t> trusted partner focused on individualized well-being.</a:t>
            </a:r>
          </a:p>
        </p:txBody>
      </p:sp>
      <p:sp>
        <p:nvSpPr>
          <p:cNvPr id="6" name="TextBox 5">
            <a:extLst>
              <a:ext uri="{FF2B5EF4-FFF2-40B4-BE49-F238E27FC236}">
                <a16:creationId xmlns:a16="http://schemas.microsoft.com/office/drawing/2014/main" id="{FB8EF2BC-0468-6242-9929-C7F34F8091F2}"/>
              </a:ext>
            </a:extLst>
          </p:cNvPr>
          <p:cNvSpPr txBox="1"/>
          <p:nvPr/>
        </p:nvSpPr>
        <p:spPr>
          <a:xfrm>
            <a:off x="609600" y="1312850"/>
            <a:ext cx="863057" cy="1077218"/>
          </a:xfrm>
          <a:prstGeom prst="rect">
            <a:avLst/>
          </a:prstGeom>
          <a:noFill/>
        </p:spPr>
        <p:txBody>
          <a:bodyPr wrap="none" rtlCol="0">
            <a:spAutoFit/>
          </a:bodyPr>
          <a:lstStyle/>
          <a:p>
            <a:r>
              <a:rPr lang="en-US" sz="3600" b="1" dirty="0">
                <a:solidFill>
                  <a:srgbClr val="0070C0"/>
                </a:solidFill>
                <a:latin typeface="Calibri" panose="020F0502020204030204" pitchFamily="34" charset="0"/>
                <a:cs typeface="Times New Roman" panose="02020603050405020304" pitchFamily="18" charset="0"/>
              </a:rPr>
              <a:t>YES</a:t>
            </a:r>
          </a:p>
          <a:p>
            <a:endParaRPr lang="en-US" sz="2800" dirty="0"/>
          </a:p>
        </p:txBody>
      </p:sp>
    </p:spTree>
    <p:extLst>
      <p:ext uri="{BB962C8B-B14F-4D97-AF65-F5344CB8AC3E}">
        <p14:creationId xmlns:p14="http://schemas.microsoft.com/office/powerpoint/2010/main" val="2242628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A6D6F1-D06D-C341-919B-C7895CD68CB5}"/>
              </a:ext>
            </a:extLst>
          </p:cNvPr>
          <p:cNvSpPr>
            <a:spLocks noGrp="1"/>
          </p:cNvSpPr>
          <p:nvPr>
            <p:ph type="title"/>
          </p:nvPr>
        </p:nvSpPr>
        <p:spPr/>
        <p:txBody>
          <a:bodyPr/>
          <a:lstStyle/>
          <a:p>
            <a:pPr algn="l"/>
            <a:r>
              <a:rPr lang="en-US" dirty="0"/>
              <a:t>Upon what is this belief based?</a:t>
            </a:r>
          </a:p>
        </p:txBody>
      </p:sp>
      <p:sp>
        <p:nvSpPr>
          <p:cNvPr id="4" name="Rectangle 3">
            <a:extLst>
              <a:ext uri="{FF2B5EF4-FFF2-40B4-BE49-F238E27FC236}">
                <a16:creationId xmlns:a16="http://schemas.microsoft.com/office/drawing/2014/main" id="{1BC48B92-A8A6-BA4D-87DD-03153190EAFF}"/>
              </a:ext>
            </a:extLst>
          </p:cNvPr>
          <p:cNvSpPr/>
          <p:nvPr/>
        </p:nvSpPr>
        <p:spPr>
          <a:xfrm>
            <a:off x="653145" y="1676400"/>
            <a:ext cx="3080655" cy="646331"/>
          </a:xfrm>
          <a:prstGeom prst="rect">
            <a:avLst/>
          </a:prstGeom>
        </p:spPr>
        <p:txBody>
          <a:bodyPr wrap="square">
            <a:spAutoFit/>
          </a:bodyPr>
          <a:lstStyle/>
          <a:p>
            <a:pPr marR="0" lvl="0" algn="ctr">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Qualitative research </a:t>
            </a:r>
            <a:r>
              <a:rPr lang="en-US" dirty="0">
                <a:latin typeface="Calibri" panose="020F0502020204030204" pitchFamily="34" charset="0"/>
                <a:ea typeface="Calibri" panose="020F0502020204030204" pitchFamily="34" charset="0"/>
                <a:cs typeface="Times New Roman" panose="02020603050405020304" pitchFamily="18" charset="0"/>
              </a:rPr>
              <a:t>(directional guidance)</a:t>
            </a:r>
          </a:p>
        </p:txBody>
      </p:sp>
      <p:sp>
        <p:nvSpPr>
          <p:cNvPr id="5" name="Content Placeholder 1">
            <a:extLst>
              <a:ext uri="{FF2B5EF4-FFF2-40B4-BE49-F238E27FC236}">
                <a16:creationId xmlns:a16="http://schemas.microsoft.com/office/drawing/2014/main" id="{53C2F5B5-1BB9-1E40-8E94-7A8A1E178EE7}"/>
              </a:ext>
            </a:extLst>
          </p:cNvPr>
          <p:cNvSpPr>
            <a:spLocks noGrp="1"/>
          </p:cNvSpPr>
          <p:nvPr>
            <p:ph idx="1"/>
          </p:nvPr>
        </p:nvSpPr>
        <p:spPr>
          <a:xfrm>
            <a:off x="246018" y="2259874"/>
            <a:ext cx="3788228" cy="4167052"/>
          </a:xfrm>
          <a:solidFill>
            <a:schemeClr val="accent1">
              <a:lumMod val="20000"/>
              <a:lumOff val="80000"/>
            </a:schemeClr>
          </a:solidFill>
        </p:spPr>
        <p:txBody>
          <a:bodyPr/>
          <a:lstStyle/>
          <a:p>
            <a:r>
              <a:rPr lang="en-US" sz="1800" i="1" dirty="0"/>
              <a:t>Consumers want relevancy</a:t>
            </a:r>
            <a:r>
              <a:rPr lang="en-US" sz="1800" dirty="0"/>
              <a:t> –  reminders, notifications, offers, personalized portal </a:t>
            </a:r>
          </a:p>
          <a:p>
            <a:r>
              <a:rPr lang="en-US" sz="1800" i="1" dirty="0"/>
              <a:t>Consumers want control</a:t>
            </a:r>
            <a:r>
              <a:rPr lang="en-US" sz="1800" dirty="0"/>
              <a:t> –customization, curated assets</a:t>
            </a:r>
          </a:p>
          <a:p>
            <a:r>
              <a:rPr lang="en-US" sz="1800" i="1" dirty="0"/>
              <a:t>Consumers expect more</a:t>
            </a:r>
            <a:r>
              <a:rPr lang="en-US" sz="1800" dirty="0"/>
              <a:t> – assurance of data protection, anticipate care needs</a:t>
            </a:r>
          </a:p>
          <a:p>
            <a:pPr lvl="0"/>
            <a:r>
              <a:rPr lang="en-US" sz="1800" i="1" dirty="0"/>
              <a:t>Consumers want to trust</a:t>
            </a:r>
            <a:r>
              <a:rPr lang="en-US" sz="1800" dirty="0"/>
              <a:t> – proof that the forced notion that they “have to trust” health care providers is not a false promise</a:t>
            </a:r>
          </a:p>
        </p:txBody>
      </p:sp>
      <p:sp>
        <p:nvSpPr>
          <p:cNvPr id="6" name="Rectangle 5">
            <a:extLst>
              <a:ext uri="{FF2B5EF4-FFF2-40B4-BE49-F238E27FC236}">
                <a16:creationId xmlns:a16="http://schemas.microsoft.com/office/drawing/2014/main" id="{754654E8-A55C-5749-8C82-5F8E5752D8D8}"/>
              </a:ext>
            </a:extLst>
          </p:cNvPr>
          <p:cNvSpPr/>
          <p:nvPr/>
        </p:nvSpPr>
        <p:spPr>
          <a:xfrm>
            <a:off x="4589418" y="1676400"/>
            <a:ext cx="3080655" cy="646331"/>
          </a:xfrm>
          <a:prstGeom prst="rect">
            <a:avLst/>
          </a:prstGeom>
        </p:spPr>
        <p:txBody>
          <a:bodyPr wrap="square">
            <a:spAutoFit/>
          </a:bodyPr>
          <a:lstStyle/>
          <a:p>
            <a:pPr marR="0" lvl="0" algn="ctr">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Quantitative research </a:t>
            </a:r>
          </a:p>
          <a:p>
            <a:pPr marR="0" lvl="0" algn="ctr">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(digital discovery)</a:t>
            </a:r>
          </a:p>
        </p:txBody>
      </p:sp>
      <p:sp>
        <p:nvSpPr>
          <p:cNvPr id="7" name="Content Placeholder 1">
            <a:extLst>
              <a:ext uri="{FF2B5EF4-FFF2-40B4-BE49-F238E27FC236}">
                <a16:creationId xmlns:a16="http://schemas.microsoft.com/office/drawing/2014/main" id="{098E9227-AECA-D34F-9D40-24F429986D00}"/>
              </a:ext>
            </a:extLst>
          </p:cNvPr>
          <p:cNvSpPr txBox="1">
            <a:spLocks/>
          </p:cNvSpPr>
          <p:nvPr/>
        </p:nvSpPr>
        <p:spPr>
          <a:xfrm>
            <a:off x="4235632" y="2259874"/>
            <a:ext cx="3788228" cy="4140926"/>
          </a:xfrm>
          <a:prstGeom prst="rect">
            <a:avLst/>
          </a:prstGeom>
          <a:solidFill>
            <a:schemeClr val="accent3">
              <a:lumMod val="40000"/>
              <a:lumOff val="60000"/>
            </a:schemeClr>
          </a:solidFill>
        </p:spPr>
        <p:txBody>
          <a:bodyPr/>
          <a:lstStyle>
            <a:lvl1pPr marL="342891" indent="-342891" algn="l" defTabSz="914377"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160"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41% use a health portal to manage appointments, and 30% do so on a a providers’ website/app</a:t>
            </a:r>
          </a:p>
          <a:p>
            <a:r>
              <a:rPr lang="en-US" sz="1800" dirty="0">
                <a:solidFill>
                  <a:srgbClr val="FF0000"/>
                </a:solidFill>
              </a:rPr>
              <a:t>55% use a medical site to find conditions/treatments, and 49% do so via search engines</a:t>
            </a:r>
          </a:p>
          <a:p>
            <a:r>
              <a:rPr lang="en-US" sz="1800" dirty="0"/>
              <a:t>33% pay bills on providers’ site/app, and 28% do so via a portal</a:t>
            </a:r>
          </a:p>
          <a:p>
            <a:r>
              <a:rPr lang="en-US" sz="1800" dirty="0">
                <a:solidFill>
                  <a:srgbClr val="FF0000"/>
                </a:solidFill>
              </a:rPr>
              <a:t>26% use providers’ site/app to find doctors, and 8% do so in a portal</a:t>
            </a:r>
          </a:p>
          <a:p>
            <a:r>
              <a:rPr lang="en-US" sz="1800" dirty="0">
                <a:solidFill>
                  <a:srgbClr val="FF0000"/>
                </a:solidFill>
              </a:rPr>
              <a:t>20% use providers’ site/app to find locations, and 11% do so in a portal</a:t>
            </a:r>
          </a:p>
          <a:p>
            <a:endParaRPr lang="en-US" sz="1800" dirty="0"/>
          </a:p>
        </p:txBody>
      </p:sp>
      <p:sp>
        <p:nvSpPr>
          <p:cNvPr id="8" name="Rectangle 7">
            <a:extLst>
              <a:ext uri="{FF2B5EF4-FFF2-40B4-BE49-F238E27FC236}">
                <a16:creationId xmlns:a16="http://schemas.microsoft.com/office/drawing/2014/main" id="{4C2720E2-5951-1645-9589-14509E6CC8A7}"/>
              </a:ext>
            </a:extLst>
          </p:cNvPr>
          <p:cNvSpPr/>
          <p:nvPr/>
        </p:nvSpPr>
        <p:spPr>
          <a:xfrm>
            <a:off x="8667207" y="1676400"/>
            <a:ext cx="3080655" cy="646331"/>
          </a:xfrm>
          <a:prstGeom prst="rect">
            <a:avLst/>
          </a:prstGeom>
        </p:spPr>
        <p:txBody>
          <a:bodyPr wrap="square">
            <a:spAutoFit/>
          </a:bodyPr>
          <a:lstStyle/>
          <a:p>
            <a:pPr marR="0" lvl="0" algn="ctr">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Quantitative research </a:t>
            </a:r>
          </a:p>
          <a:p>
            <a:pPr marR="0" lvl="0" algn="ctr">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(personalization)</a:t>
            </a:r>
          </a:p>
        </p:txBody>
      </p:sp>
      <p:sp>
        <p:nvSpPr>
          <p:cNvPr id="9" name="Content Placeholder 1">
            <a:extLst>
              <a:ext uri="{FF2B5EF4-FFF2-40B4-BE49-F238E27FC236}">
                <a16:creationId xmlns:a16="http://schemas.microsoft.com/office/drawing/2014/main" id="{5C89107B-17A2-B344-ADA1-79F1F3EFCE34}"/>
              </a:ext>
            </a:extLst>
          </p:cNvPr>
          <p:cNvSpPr txBox="1">
            <a:spLocks/>
          </p:cNvSpPr>
          <p:nvPr/>
        </p:nvSpPr>
        <p:spPr>
          <a:xfrm>
            <a:off x="8264435" y="2259874"/>
            <a:ext cx="3788228" cy="4140926"/>
          </a:xfrm>
          <a:prstGeom prst="rect">
            <a:avLst/>
          </a:prstGeom>
          <a:solidFill>
            <a:schemeClr val="accent5">
              <a:lumMod val="40000"/>
              <a:lumOff val="60000"/>
            </a:schemeClr>
          </a:solidFill>
        </p:spPr>
        <p:txBody>
          <a:bodyPr/>
          <a:lstStyle>
            <a:lvl1pPr marL="342891" indent="-342891" algn="l" defTabSz="914377"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160"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19% say they’ve noticed personalized outreach from health providers (71% all industries) </a:t>
            </a:r>
          </a:p>
          <a:p>
            <a:r>
              <a:rPr lang="en-US" sz="1800" dirty="0" err="1"/>
              <a:t>Avg</a:t>
            </a:r>
            <a:r>
              <a:rPr lang="en-US" sz="1800" dirty="0"/>
              <a:t> of 34% of consumers across age ranges booked an appointment after seeing targeted outreach</a:t>
            </a:r>
          </a:p>
          <a:p>
            <a:r>
              <a:rPr lang="en-US" sz="1800" dirty="0" err="1"/>
              <a:t>Avg</a:t>
            </a:r>
            <a:r>
              <a:rPr lang="en-US" sz="1800" dirty="0"/>
              <a:t> of 38% of consumers across age ranges clicked a link to log into MyChart based on personalized prompt</a:t>
            </a:r>
          </a:p>
          <a:p>
            <a:r>
              <a:rPr lang="en-US" sz="1800" dirty="0"/>
              <a:t>27% of millennials &amp; 24% of </a:t>
            </a:r>
            <a:r>
              <a:rPr lang="en-US" sz="1800" dirty="0" err="1"/>
              <a:t>GenX</a:t>
            </a:r>
            <a:r>
              <a:rPr lang="en-US" sz="1800" dirty="0"/>
              <a:t> clicked on a personalized </a:t>
            </a:r>
            <a:r>
              <a:rPr lang="en-US" sz="1800" dirty="0" err="1"/>
              <a:t>reco</a:t>
            </a:r>
            <a:r>
              <a:rPr lang="en-US" sz="1800" dirty="0"/>
              <a:t> from a health provider</a:t>
            </a:r>
          </a:p>
          <a:p>
            <a:endParaRPr lang="en-US" sz="1800" dirty="0"/>
          </a:p>
        </p:txBody>
      </p:sp>
      <p:sp>
        <p:nvSpPr>
          <p:cNvPr id="2" name="TextBox 1">
            <a:extLst>
              <a:ext uri="{FF2B5EF4-FFF2-40B4-BE49-F238E27FC236}">
                <a16:creationId xmlns:a16="http://schemas.microsoft.com/office/drawing/2014/main" id="{D4FEFA5C-3044-804E-AA5F-92CE976F67AC}"/>
              </a:ext>
            </a:extLst>
          </p:cNvPr>
          <p:cNvSpPr txBox="1"/>
          <p:nvPr/>
        </p:nvSpPr>
        <p:spPr>
          <a:xfrm>
            <a:off x="4191000" y="6400800"/>
            <a:ext cx="1685141" cy="276999"/>
          </a:xfrm>
          <a:prstGeom prst="rect">
            <a:avLst/>
          </a:prstGeom>
          <a:noFill/>
        </p:spPr>
        <p:txBody>
          <a:bodyPr wrap="none" rtlCol="0">
            <a:spAutoFit/>
          </a:bodyPr>
          <a:lstStyle/>
          <a:p>
            <a:r>
              <a:rPr lang="en-US" sz="1200" dirty="0">
                <a:solidFill>
                  <a:srgbClr val="FF0000"/>
                </a:solidFill>
              </a:rPr>
              <a:t>Red = opportunity areas</a:t>
            </a:r>
          </a:p>
        </p:txBody>
      </p:sp>
    </p:spTree>
    <p:extLst>
      <p:ext uri="{BB962C8B-B14F-4D97-AF65-F5344CB8AC3E}">
        <p14:creationId xmlns:p14="http://schemas.microsoft.com/office/powerpoint/2010/main" val="231396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E20F1C-17C3-2748-95C1-9164C43C8048}"/>
              </a:ext>
            </a:extLst>
          </p:cNvPr>
          <p:cNvSpPr>
            <a:spLocks noGrp="1"/>
          </p:cNvSpPr>
          <p:nvPr>
            <p:ph idx="1"/>
          </p:nvPr>
        </p:nvSpPr>
        <p:spPr>
          <a:xfrm>
            <a:off x="609600" y="1600205"/>
            <a:ext cx="5105400" cy="3124195"/>
          </a:xfrm>
        </p:spPr>
        <p:txBody>
          <a:bodyPr/>
          <a:lstStyle/>
          <a:p>
            <a:pPr marL="0" indent="0">
              <a:buNone/>
            </a:pPr>
            <a:r>
              <a:rPr lang="en-US" sz="2400" b="1" dirty="0"/>
              <a:t>Determined users</a:t>
            </a:r>
          </a:p>
          <a:p>
            <a:pPr lvl="1"/>
            <a:r>
              <a:rPr lang="en-US" sz="2000" dirty="0"/>
              <a:t>Know what they want</a:t>
            </a:r>
          </a:p>
          <a:p>
            <a:pPr lvl="1"/>
            <a:r>
              <a:rPr lang="en-US" sz="2000" dirty="0"/>
              <a:t>Transaction-minded</a:t>
            </a:r>
          </a:p>
          <a:p>
            <a:pPr lvl="1"/>
            <a:r>
              <a:rPr lang="en-US" sz="2000" dirty="0"/>
              <a:t>Information recovery (e.g. preferred location or doctor)</a:t>
            </a:r>
          </a:p>
          <a:p>
            <a:pPr lvl="1"/>
            <a:r>
              <a:rPr lang="en-US" sz="2000" dirty="0"/>
              <a:t>Pain point: speed and ease of access</a:t>
            </a:r>
          </a:p>
          <a:p>
            <a:pPr marL="0" indent="0">
              <a:buNone/>
            </a:pPr>
            <a:endParaRPr lang="en-US" sz="2400" dirty="0"/>
          </a:p>
        </p:txBody>
      </p:sp>
      <p:sp>
        <p:nvSpPr>
          <p:cNvPr id="3" name="Title 2">
            <a:extLst>
              <a:ext uri="{FF2B5EF4-FFF2-40B4-BE49-F238E27FC236}">
                <a16:creationId xmlns:a16="http://schemas.microsoft.com/office/drawing/2014/main" id="{E57AB53D-63CD-7846-A591-BB49431E186F}"/>
              </a:ext>
            </a:extLst>
          </p:cNvPr>
          <p:cNvSpPr>
            <a:spLocks noGrp="1"/>
          </p:cNvSpPr>
          <p:nvPr>
            <p:ph type="title"/>
          </p:nvPr>
        </p:nvSpPr>
        <p:spPr/>
        <p:txBody>
          <a:bodyPr/>
          <a:lstStyle/>
          <a:p>
            <a:pPr algn="l"/>
            <a:r>
              <a:rPr lang="en-US" dirty="0"/>
              <a:t>For whom are we personalizing?</a:t>
            </a:r>
          </a:p>
        </p:txBody>
      </p:sp>
      <p:sp>
        <p:nvSpPr>
          <p:cNvPr id="4" name="Content Placeholder 1">
            <a:extLst>
              <a:ext uri="{FF2B5EF4-FFF2-40B4-BE49-F238E27FC236}">
                <a16:creationId xmlns:a16="http://schemas.microsoft.com/office/drawing/2014/main" id="{F865D287-2865-5B48-ACF2-B0F1E2A7930D}"/>
              </a:ext>
            </a:extLst>
          </p:cNvPr>
          <p:cNvSpPr txBox="1">
            <a:spLocks/>
          </p:cNvSpPr>
          <p:nvPr/>
        </p:nvSpPr>
        <p:spPr>
          <a:xfrm>
            <a:off x="6324600" y="1600205"/>
            <a:ext cx="5486400" cy="3428995"/>
          </a:xfrm>
          <a:prstGeom prst="rect">
            <a:avLst/>
          </a:prstGeom>
        </p:spPr>
        <p:txBody>
          <a:bodyPr/>
          <a:lstStyle>
            <a:lvl1pPr marL="342891" indent="-342891" algn="l" defTabSz="914377"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160"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b="1" dirty="0"/>
              <a:t>Researchers</a:t>
            </a:r>
          </a:p>
          <a:p>
            <a:pPr lvl="1"/>
            <a:r>
              <a:rPr lang="en-US" sz="2000" dirty="0"/>
              <a:t>Have an idea what they want</a:t>
            </a:r>
          </a:p>
          <a:p>
            <a:pPr lvl="1"/>
            <a:r>
              <a:rPr lang="en-US" sz="2000" dirty="0"/>
              <a:t>Education-minded</a:t>
            </a:r>
          </a:p>
          <a:p>
            <a:pPr lvl="1"/>
            <a:r>
              <a:rPr lang="en-US" sz="2000" dirty="0"/>
              <a:t>Information discovery (e.g. service lines, procedures, classes)</a:t>
            </a:r>
          </a:p>
          <a:p>
            <a:pPr lvl="1"/>
            <a:r>
              <a:rPr lang="en-US" sz="2000" dirty="0"/>
              <a:t>Pain point: intuitive navigation and contextually-relevant exposure to content</a:t>
            </a:r>
          </a:p>
          <a:p>
            <a:pPr marL="0" indent="0">
              <a:buFont typeface="Arial" panose="020B0604020202020204" pitchFamily="34" charset="0"/>
              <a:buNone/>
            </a:pPr>
            <a:endParaRPr lang="en-US" sz="2400" dirty="0"/>
          </a:p>
        </p:txBody>
      </p:sp>
      <p:sp>
        <p:nvSpPr>
          <p:cNvPr id="5" name="TextBox 4">
            <a:extLst>
              <a:ext uri="{FF2B5EF4-FFF2-40B4-BE49-F238E27FC236}">
                <a16:creationId xmlns:a16="http://schemas.microsoft.com/office/drawing/2014/main" id="{2E318B49-2EAA-A74D-9ADA-B3E02031D349}"/>
              </a:ext>
            </a:extLst>
          </p:cNvPr>
          <p:cNvSpPr txBox="1"/>
          <p:nvPr/>
        </p:nvSpPr>
        <p:spPr>
          <a:xfrm>
            <a:off x="927463" y="4648200"/>
            <a:ext cx="4694683" cy="1200329"/>
          </a:xfrm>
          <a:prstGeom prst="rect">
            <a:avLst/>
          </a:prstGeom>
          <a:noFill/>
        </p:spPr>
        <p:txBody>
          <a:bodyPr wrap="none" rtlCol="0">
            <a:spAutoFit/>
          </a:bodyPr>
          <a:lstStyle/>
          <a:p>
            <a:r>
              <a:rPr lang="en-US" u="sng" dirty="0"/>
              <a:t>Priority actions enabled by personalization</a:t>
            </a:r>
          </a:p>
          <a:p>
            <a:pPr marL="342900" indent="-342900">
              <a:buFont typeface="+mj-lt"/>
              <a:buAutoNum type="arabicPeriod"/>
            </a:pPr>
            <a:r>
              <a:rPr lang="en-US" dirty="0"/>
              <a:t>Schedule/manage appointments</a:t>
            </a:r>
          </a:p>
          <a:p>
            <a:pPr marL="342900" indent="-342900">
              <a:buFont typeface="+mj-lt"/>
              <a:buAutoNum type="arabicPeriod"/>
            </a:pPr>
            <a:r>
              <a:rPr lang="en-US" dirty="0"/>
              <a:t>Pay Bills</a:t>
            </a:r>
          </a:p>
          <a:p>
            <a:pPr marL="342900" indent="-342900">
              <a:buFont typeface="+mj-lt"/>
              <a:buAutoNum type="arabicPeriod"/>
            </a:pPr>
            <a:r>
              <a:rPr lang="en-US" dirty="0"/>
              <a:t>Logged-in state engagement (saved content)</a:t>
            </a:r>
          </a:p>
        </p:txBody>
      </p:sp>
      <p:sp>
        <p:nvSpPr>
          <p:cNvPr id="6" name="TextBox 5">
            <a:extLst>
              <a:ext uri="{FF2B5EF4-FFF2-40B4-BE49-F238E27FC236}">
                <a16:creationId xmlns:a16="http://schemas.microsoft.com/office/drawing/2014/main" id="{E7BBEA9A-9061-274D-9AA9-F6776D2FAC9C}"/>
              </a:ext>
            </a:extLst>
          </p:cNvPr>
          <p:cNvSpPr txBox="1"/>
          <p:nvPr/>
        </p:nvSpPr>
        <p:spPr>
          <a:xfrm>
            <a:off x="6705600" y="4648200"/>
            <a:ext cx="4173065" cy="1200329"/>
          </a:xfrm>
          <a:prstGeom prst="rect">
            <a:avLst/>
          </a:prstGeom>
          <a:noFill/>
        </p:spPr>
        <p:txBody>
          <a:bodyPr wrap="none" rtlCol="0">
            <a:spAutoFit/>
          </a:bodyPr>
          <a:lstStyle/>
          <a:p>
            <a:r>
              <a:rPr lang="en-US" u="sng" dirty="0"/>
              <a:t>Priority actions enabled by personalization</a:t>
            </a:r>
          </a:p>
          <a:p>
            <a:pPr marL="342900" indent="-342900">
              <a:buFont typeface="+mj-lt"/>
              <a:buAutoNum type="arabicPeriod"/>
            </a:pPr>
            <a:r>
              <a:rPr lang="en-US" dirty="0"/>
              <a:t>Service and treatment offerings</a:t>
            </a:r>
          </a:p>
          <a:p>
            <a:pPr marL="342900" indent="-342900">
              <a:buFont typeface="+mj-lt"/>
              <a:buAutoNum type="arabicPeriod"/>
            </a:pPr>
            <a:r>
              <a:rPr lang="en-US" dirty="0"/>
              <a:t>Doctor and location recommendations</a:t>
            </a:r>
          </a:p>
          <a:p>
            <a:pPr marL="342900" indent="-342900">
              <a:buFont typeface="+mj-lt"/>
              <a:buAutoNum type="arabicPeriod"/>
            </a:pPr>
            <a:r>
              <a:rPr lang="en-US" dirty="0"/>
              <a:t>Logged-in state awareness</a:t>
            </a:r>
          </a:p>
        </p:txBody>
      </p:sp>
      <p:cxnSp>
        <p:nvCxnSpPr>
          <p:cNvPr id="8" name="Straight Connector 7">
            <a:extLst>
              <a:ext uri="{FF2B5EF4-FFF2-40B4-BE49-F238E27FC236}">
                <a16:creationId xmlns:a16="http://schemas.microsoft.com/office/drawing/2014/main" id="{8B3C7823-8B2A-DB46-8598-CFD2622E9482}"/>
              </a:ext>
            </a:extLst>
          </p:cNvPr>
          <p:cNvCxnSpPr/>
          <p:nvPr/>
        </p:nvCxnSpPr>
        <p:spPr>
          <a:xfrm>
            <a:off x="927463" y="4495800"/>
            <a:ext cx="10273937"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76E0C20-C911-9A4F-A528-68000D73A809}"/>
              </a:ext>
            </a:extLst>
          </p:cNvPr>
          <p:cNvCxnSpPr/>
          <p:nvPr/>
        </p:nvCxnSpPr>
        <p:spPr>
          <a:xfrm>
            <a:off x="5943600" y="1676400"/>
            <a:ext cx="0" cy="43434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9038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7AB765-0AA9-EC43-AF70-7585579D4733}"/>
              </a:ext>
            </a:extLst>
          </p:cNvPr>
          <p:cNvPicPr>
            <a:picLocks noChangeAspect="1"/>
          </p:cNvPicPr>
          <p:nvPr/>
        </p:nvPicPr>
        <p:blipFill>
          <a:blip r:embed="rId2"/>
          <a:stretch>
            <a:fillRect/>
          </a:stretch>
        </p:blipFill>
        <p:spPr>
          <a:xfrm>
            <a:off x="4808526" y="2822993"/>
            <a:ext cx="2584932" cy="1405232"/>
          </a:xfrm>
          <a:prstGeom prst="ellipse">
            <a:avLst/>
          </a:prstGeom>
          <a:ln>
            <a:noFill/>
          </a:ln>
          <a:effectLst>
            <a:softEdge rad="112500"/>
          </a:effectLst>
        </p:spPr>
      </p:pic>
      <p:sp>
        <p:nvSpPr>
          <p:cNvPr id="6" name="TextBox 5">
            <a:extLst>
              <a:ext uri="{FF2B5EF4-FFF2-40B4-BE49-F238E27FC236}">
                <a16:creationId xmlns:a16="http://schemas.microsoft.com/office/drawing/2014/main" id="{0FC0D420-E596-8E44-92A8-CE6BB2D048D3}"/>
              </a:ext>
            </a:extLst>
          </p:cNvPr>
          <p:cNvSpPr txBox="1"/>
          <p:nvPr/>
        </p:nvSpPr>
        <p:spPr>
          <a:xfrm>
            <a:off x="4216639" y="2063568"/>
            <a:ext cx="3758721" cy="307777"/>
          </a:xfrm>
          <a:prstGeom prst="rect">
            <a:avLst/>
          </a:prstGeom>
          <a:noFill/>
        </p:spPr>
        <p:txBody>
          <a:bodyPr wrap="none" rtlCol="0">
            <a:spAutoFit/>
          </a:bodyPr>
          <a:lstStyle/>
          <a:p>
            <a:r>
              <a:rPr lang="en-US" sz="1400" dirty="0"/>
              <a:t>Millennial (60% of generation category is female)</a:t>
            </a:r>
          </a:p>
        </p:txBody>
      </p:sp>
      <p:sp>
        <p:nvSpPr>
          <p:cNvPr id="7" name="Rectangle 6">
            <a:extLst>
              <a:ext uri="{FF2B5EF4-FFF2-40B4-BE49-F238E27FC236}">
                <a16:creationId xmlns:a16="http://schemas.microsoft.com/office/drawing/2014/main" id="{F67D28FC-E30C-7046-A71E-265006525BCA}"/>
              </a:ext>
            </a:extLst>
          </p:cNvPr>
          <p:cNvSpPr/>
          <p:nvPr/>
        </p:nvSpPr>
        <p:spPr>
          <a:xfrm>
            <a:off x="1901886" y="2593027"/>
            <a:ext cx="2868991" cy="307777"/>
          </a:xfrm>
          <a:prstGeom prst="rect">
            <a:avLst/>
          </a:prstGeom>
        </p:spPr>
        <p:txBody>
          <a:bodyPr wrap="none">
            <a:spAutoFit/>
          </a:bodyPr>
          <a:lstStyle/>
          <a:p>
            <a:pPr marR="0" lvl="0">
              <a:spcBef>
                <a:spcPts val="0"/>
              </a:spcBef>
              <a:spcAft>
                <a:spcPts val="0"/>
              </a:spcAft>
            </a:pPr>
            <a:r>
              <a:rPr lang="en-US" sz="1400" dirty="0">
                <a:ea typeface="Calibri" panose="020F0502020204030204" pitchFamily="34" charset="0"/>
                <a:cs typeface="Times New Roman" panose="02020603050405020304" pitchFamily="18" charset="0"/>
              </a:rPr>
              <a:t>Mother (64% have children at home)</a:t>
            </a:r>
          </a:p>
        </p:txBody>
      </p:sp>
      <p:sp>
        <p:nvSpPr>
          <p:cNvPr id="8" name="TextBox 7">
            <a:extLst>
              <a:ext uri="{FF2B5EF4-FFF2-40B4-BE49-F238E27FC236}">
                <a16:creationId xmlns:a16="http://schemas.microsoft.com/office/drawing/2014/main" id="{3EA29183-C374-334E-BC67-768BA9CA5A10}"/>
              </a:ext>
            </a:extLst>
          </p:cNvPr>
          <p:cNvSpPr txBox="1"/>
          <p:nvPr/>
        </p:nvSpPr>
        <p:spPr>
          <a:xfrm>
            <a:off x="581297" y="3330792"/>
            <a:ext cx="4088492" cy="307777"/>
          </a:xfrm>
          <a:prstGeom prst="rect">
            <a:avLst/>
          </a:prstGeom>
          <a:noFill/>
        </p:spPr>
        <p:txBody>
          <a:bodyPr wrap="none" rtlCol="0">
            <a:spAutoFit/>
          </a:bodyPr>
          <a:lstStyle/>
          <a:p>
            <a:r>
              <a:rPr lang="en-US" sz="1400" dirty="0"/>
              <a:t>Commercially insured (34% have HMO, PPO or HDHP)</a:t>
            </a:r>
          </a:p>
        </p:txBody>
      </p:sp>
      <p:sp>
        <p:nvSpPr>
          <p:cNvPr id="9" name="TextBox 8">
            <a:extLst>
              <a:ext uri="{FF2B5EF4-FFF2-40B4-BE49-F238E27FC236}">
                <a16:creationId xmlns:a16="http://schemas.microsoft.com/office/drawing/2014/main" id="{5C78BDA1-8CD5-904F-875A-D098FB333317}"/>
              </a:ext>
            </a:extLst>
          </p:cNvPr>
          <p:cNvSpPr txBox="1"/>
          <p:nvPr/>
        </p:nvSpPr>
        <p:spPr>
          <a:xfrm>
            <a:off x="7584923" y="3368127"/>
            <a:ext cx="4351576" cy="307777"/>
          </a:xfrm>
          <a:prstGeom prst="rect">
            <a:avLst/>
          </a:prstGeom>
          <a:noFill/>
        </p:spPr>
        <p:txBody>
          <a:bodyPr wrap="none" rtlCol="0">
            <a:spAutoFit/>
          </a:bodyPr>
          <a:lstStyle/>
          <a:p>
            <a:r>
              <a:rPr lang="en-US" sz="1400" dirty="0"/>
              <a:t>Notice targeted advertising (46% indicated they notice it)</a:t>
            </a:r>
          </a:p>
        </p:txBody>
      </p:sp>
      <p:sp>
        <p:nvSpPr>
          <p:cNvPr id="10" name="Rectangle 9">
            <a:extLst>
              <a:ext uri="{FF2B5EF4-FFF2-40B4-BE49-F238E27FC236}">
                <a16:creationId xmlns:a16="http://schemas.microsoft.com/office/drawing/2014/main" id="{04B6DE4B-E4E6-D846-9D67-57C67DB2B12F}"/>
              </a:ext>
            </a:extLst>
          </p:cNvPr>
          <p:cNvSpPr/>
          <p:nvPr/>
        </p:nvSpPr>
        <p:spPr>
          <a:xfrm>
            <a:off x="7230475" y="2600650"/>
            <a:ext cx="2893356" cy="307777"/>
          </a:xfrm>
          <a:prstGeom prst="rect">
            <a:avLst/>
          </a:prstGeom>
        </p:spPr>
        <p:txBody>
          <a:bodyPr wrap="none">
            <a:spAutoFit/>
          </a:bodyPr>
          <a:lstStyle/>
          <a:p>
            <a:pPr marR="0" lvl="0">
              <a:spcBef>
                <a:spcPts val="0"/>
              </a:spcBef>
              <a:spcAft>
                <a:spcPts val="0"/>
              </a:spcAft>
            </a:pPr>
            <a:r>
              <a:rPr lang="en-US" sz="1400" dirty="0">
                <a:ea typeface="Calibri" panose="020F0502020204030204" pitchFamily="34" charset="0"/>
                <a:cs typeface="Times New Roman" panose="02020603050405020304" pitchFamily="18" charset="0"/>
              </a:rPr>
              <a:t>Suburbanites (63% reside in suburbs)</a:t>
            </a:r>
          </a:p>
        </p:txBody>
      </p:sp>
      <p:sp>
        <p:nvSpPr>
          <p:cNvPr id="11" name="TextBox 10">
            <a:extLst>
              <a:ext uri="{FF2B5EF4-FFF2-40B4-BE49-F238E27FC236}">
                <a16:creationId xmlns:a16="http://schemas.microsoft.com/office/drawing/2014/main" id="{C2B69F06-9064-5C49-A993-77A32864F3BF}"/>
              </a:ext>
            </a:extLst>
          </p:cNvPr>
          <p:cNvSpPr txBox="1"/>
          <p:nvPr/>
        </p:nvSpPr>
        <p:spPr>
          <a:xfrm>
            <a:off x="581297" y="4184200"/>
            <a:ext cx="4669227" cy="307777"/>
          </a:xfrm>
          <a:prstGeom prst="rect">
            <a:avLst/>
          </a:prstGeom>
          <a:noFill/>
        </p:spPr>
        <p:txBody>
          <a:bodyPr wrap="none" rtlCol="0">
            <a:spAutoFit/>
          </a:bodyPr>
          <a:lstStyle/>
          <a:p>
            <a:r>
              <a:rPr lang="en-US" sz="1400" dirty="0"/>
              <a:t>Generally ok with personalized marketing (74% are ok with it)</a:t>
            </a:r>
          </a:p>
        </p:txBody>
      </p:sp>
      <p:sp>
        <p:nvSpPr>
          <p:cNvPr id="12" name="TextBox 11">
            <a:extLst>
              <a:ext uri="{FF2B5EF4-FFF2-40B4-BE49-F238E27FC236}">
                <a16:creationId xmlns:a16="http://schemas.microsoft.com/office/drawing/2014/main" id="{BD009B79-7AC1-CA4F-9CB4-DC51E463CE1E}"/>
              </a:ext>
            </a:extLst>
          </p:cNvPr>
          <p:cNvSpPr txBox="1"/>
          <p:nvPr/>
        </p:nvSpPr>
        <p:spPr>
          <a:xfrm>
            <a:off x="6973735" y="4252774"/>
            <a:ext cx="4240584" cy="307777"/>
          </a:xfrm>
          <a:prstGeom prst="rect">
            <a:avLst/>
          </a:prstGeom>
          <a:noFill/>
        </p:spPr>
        <p:txBody>
          <a:bodyPr wrap="none" rtlCol="0">
            <a:spAutoFit/>
          </a:bodyPr>
          <a:lstStyle/>
          <a:p>
            <a:r>
              <a:rPr lang="en-US" sz="1400" dirty="0"/>
              <a:t>Middle-class (78% fall in the $50k-$99k income bracket)</a:t>
            </a:r>
          </a:p>
        </p:txBody>
      </p:sp>
      <p:sp>
        <p:nvSpPr>
          <p:cNvPr id="13" name="TextBox 12">
            <a:extLst>
              <a:ext uri="{FF2B5EF4-FFF2-40B4-BE49-F238E27FC236}">
                <a16:creationId xmlns:a16="http://schemas.microsoft.com/office/drawing/2014/main" id="{8B4F0D20-1FA1-7549-B331-2DB0581DB9D3}"/>
              </a:ext>
            </a:extLst>
          </p:cNvPr>
          <p:cNvSpPr txBox="1"/>
          <p:nvPr/>
        </p:nvSpPr>
        <p:spPr>
          <a:xfrm>
            <a:off x="3651582" y="4759324"/>
            <a:ext cx="4957896" cy="307777"/>
          </a:xfrm>
          <a:prstGeom prst="rect">
            <a:avLst/>
          </a:prstGeom>
          <a:noFill/>
        </p:spPr>
        <p:txBody>
          <a:bodyPr wrap="none" rtlCol="0">
            <a:spAutoFit/>
          </a:bodyPr>
          <a:lstStyle/>
          <a:p>
            <a:r>
              <a:rPr lang="en-US" sz="1400" dirty="0"/>
              <a:t>Higher propensity to customize their experiences with companies</a:t>
            </a:r>
          </a:p>
        </p:txBody>
      </p:sp>
      <p:cxnSp>
        <p:nvCxnSpPr>
          <p:cNvPr id="15" name="Straight Arrow Connector 14">
            <a:extLst>
              <a:ext uri="{FF2B5EF4-FFF2-40B4-BE49-F238E27FC236}">
                <a16:creationId xmlns:a16="http://schemas.microsoft.com/office/drawing/2014/main" id="{C5150D75-740C-E644-B75F-5952E3EC08CC}"/>
              </a:ext>
            </a:extLst>
          </p:cNvPr>
          <p:cNvCxnSpPr/>
          <p:nvPr/>
        </p:nvCxnSpPr>
        <p:spPr>
          <a:xfrm>
            <a:off x="4669789" y="2847894"/>
            <a:ext cx="381000" cy="153888"/>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B081534-F8E3-3F4E-A6FC-9E73B4BCECCD}"/>
              </a:ext>
            </a:extLst>
          </p:cNvPr>
          <p:cNvCxnSpPr>
            <a:cxnSpLocks/>
          </p:cNvCxnSpPr>
          <p:nvPr/>
        </p:nvCxnSpPr>
        <p:spPr>
          <a:xfrm>
            <a:off x="4551195" y="3484680"/>
            <a:ext cx="325599" cy="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FE49AB22-6DA0-974D-BCAE-0BD7E059E446}"/>
              </a:ext>
            </a:extLst>
          </p:cNvPr>
          <p:cNvCxnSpPr>
            <a:cxnSpLocks/>
          </p:cNvCxnSpPr>
          <p:nvPr/>
        </p:nvCxnSpPr>
        <p:spPr>
          <a:xfrm flipV="1">
            <a:off x="5015106" y="4016046"/>
            <a:ext cx="342900" cy="24402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7DA2E7D-5B84-0C4F-BCA7-8D87D5056E8C}"/>
              </a:ext>
            </a:extLst>
          </p:cNvPr>
          <p:cNvCxnSpPr>
            <a:cxnSpLocks/>
          </p:cNvCxnSpPr>
          <p:nvPr/>
        </p:nvCxnSpPr>
        <p:spPr>
          <a:xfrm flipV="1">
            <a:off x="6019800" y="4192838"/>
            <a:ext cx="0" cy="49168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4DD0D33-3931-504F-AA23-C82CEAEFAC9D}"/>
              </a:ext>
            </a:extLst>
          </p:cNvPr>
          <p:cNvCxnSpPr>
            <a:cxnSpLocks/>
          </p:cNvCxnSpPr>
          <p:nvPr/>
        </p:nvCxnSpPr>
        <p:spPr>
          <a:xfrm flipH="1" flipV="1">
            <a:off x="6821335" y="4033311"/>
            <a:ext cx="304800" cy="22676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313965F-BE23-EA48-B8FD-DCB1757A41C8}"/>
              </a:ext>
            </a:extLst>
          </p:cNvPr>
          <p:cNvCxnSpPr>
            <a:cxnSpLocks/>
          </p:cNvCxnSpPr>
          <p:nvPr/>
        </p:nvCxnSpPr>
        <p:spPr>
          <a:xfrm flipH="1" flipV="1">
            <a:off x="7355824" y="3497631"/>
            <a:ext cx="304800" cy="1"/>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5E03F92-576B-804E-8193-6465BEEF383F}"/>
              </a:ext>
            </a:extLst>
          </p:cNvPr>
          <p:cNvCxnSpPr>
            <a:cxnSpLocks/>
          </p:cNvCxnSpPr>
          <p:nvPr/>
        </p:nvCxnSpPr>
        <p:spPr>
          <a:xfrm flipH="1">
            <a:off x="6941080" y="2847894"/>
            <a:ext cx="367832" cy="20454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E7CB102-74CD-1440-B10E-04791AC9A8EB}"/>
              </a:ext>
            </a:extLst>
          </p:cNvPr>
          <p:cNvCxnSpPr>
            <a:cxnSpLocks/>
          </p:cNvCxnSpPr>
          <p:nvPr/>
        </p:nvCxnSpPr>
        <p:spPr>
          <a:xfrm>
            <a:off x="6015319" y="2415249"/>
            <a:ext cx="3371" cy="44688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2" name="Title 2">
            <a:extLst>
              <a:ext uri="{FF2B5EF4-FFF2-40B4-BE49-F238E27FC236}">
                <a16:creationId xmlns:a16="http://schemas.microsoft.com/office/drawing/2014/main" id="{216445E0-CACC-4449-9C64-ADFF543DD4F7}"/>
              </a:ext>
            </a:extLst>
          </p:cNvPr>
          <p:cNvSpPr>
            <a:spLocks noGrp="1"/>
          </p:cNvSpPr>
          <p:nvPr>
            <p:ph type="title"/>
          </p:nvPr>
        </p:nvSpPr>
        <p:spPr>
          <a:xfrm>
            <a:off x="609600" y="533401"/>
            <a:ext cx="10972800" cy="884239"/>
          </a:xfrm>
        </p:spPr>
        <p:txBody>
          <a:bodyPr/>
          <a:lstStyle/>
          <a:p>
            <a:pPr algn="l"/>
            <a:r>
              <a:rPr lang="en-US" dirty="0"/>
              <a:t>Who’s our “golden” consumer? </a:t>
            </a:r>
          </a:p>
        </p:txBody>
      </p:sp>
    </p:spTree>
    <p:extLst>
      <p:ext uri="{BB962C8B-B14F-4D97-AF65-F5344CB8AC3E}">
        <p14:creationId xmlns:p14="http://schemas.microsoft.com/office/powerpoint/2010/main" val="639792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A6D6F1-D06D-C341-919B-C7895CD68CB5}"/>
              </a:ext>
            </a:extLst>
          </p:cNvPr>
          <p:cNvSpPr>
            <a:spLocks noGrp="1"/>
          </p:cNvSpPr>
          <p:nvPr>
            <p:ph type="title"/>
          </p:nvPr>
        </p:nvSpPr>
        <p:spPr/>
        <p:txBody>
          <a:bodyPr/>
          <a:lstStyle/>
          <a:p>
            <a:pPr algn="l"/>
            <a:r>
              <a:rPr lang="en-US" dirty="0"/>
              <a:t>What do we expect from personalization?</a:t>
            </a:r>
          </a:p>
        </p:txBody>
      </p:sp>
      <p:sp>
        <p:nvSpPr>
          <p:cNvPr id="4" name="Rectangle 3">
            <a:extLst>
              <a:ext uri="{FF2B5EF4-FFF2-40B4-BE49-F238E27FC236}">
                <a16:creationId xmlns:a16="http://schemas.microsoft.com/office/drawing/2014/main" id="{1BC48B92-A8A6-BA4D-87DD-03153190EAFF}"/>
              </a:ext>
            </a:extLst>
          </p:cNvPr>
          <p:cNvSpPr/>
          <p:nvPr/>
        </p:nvSpPr>
        <p:spPr>
          <a:xfrm>
            <a:off x="653144" y="1442114"/>
            <a:ext cx="11077019" cy="4154984"/>
          </a:xfrm>
          <a:prstGeom prst="rect">
            <a:avLst/>
          </a:prstGeom>
        </p:spPr>
        <p:txBody>
          <a:bodyPr wrap="square">
            <a:spAutoFit/>
          </a:bodyPr>
          <a:lstStyle/>
          <a:p>
            <a:pPr marR="0" lvl="0">
              <a:spcBef>
                <a:spcPts val="0"/>
              </a:spcBef>
              <a:spcAft>
                <a:spcPts val="0"/>
              </a:spcAft>
            </a:pPr>
            <a:r>
              <a:rPr lang="en-US" sz="2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Benefits</a:t>
            </a:r>
          </a:p>
          <a:p>
            <a:pPr marL="342900" marR="0" lvl="0" indent="-34290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More repeat usage of natural pathways (e.g. MyChart, scheduling widgets) for care</a:t>
            </a:r>
          </a:p>
          <a:p>
            <a:pPr marL="342900" marR="0" lvl="0" indent="-34290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Easier for consumers to transact through personalized recommendations in the right context</a:t>
            </a:r>
          </a:p>
          <a:p>
            <a:pPr marL="342900" marR="0" lvl="0" indent="-34290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More engagement by tapping into existing consumer behaviors found in brand experiences such as Amazon, Netflix, Spotify</a:t>
            </a:r>
          </a:p>
          <a:p>
            <a:pPr marL="342900" marR="0" lvl="0" indent="-34290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Growth in contextual upsell and cross sell opportunities</a:t>
            </a:r>
          </a:p>
          <a:p>
            <a:pPr marL="342900" marR="0" lvl="0" indent="-34290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Increased loyalty as relevance and trust are built into the relationship</a:t>
            </a:r>
          </a:p>
          <a:p>
            <a:pPr marL="342900" marR="0" lvl="0" indent="-34290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Enables the potential for non-clinical monetization over time</a:t>
            </a:r>
          </a:p>
          <a:p>
            <a:pPr marR="0" lvl="0">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67114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4037</Words>
  <Application>Microsoft Macintosh PowerPoint</Application>
  <PresentationFormat>Widescreen</PresentationFormat>
  <Paragraphs>602</Paragraphs>
  <Slides>35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Frutiger 45 Light</vt:lpstr>
      <vt:lpstr>Times New Roman</vt:lpstr>
      <vt:lpstr>Office Theme</vt:lpstr>
      <vt:lpstr>The future of personalization </vt:lpstr>
      <vt:lpstr>Contents</vt:lpstr>
      <vt:lpstr>The essence of personalization</vt:lpstr>
      <vt:lpstr>What is digital personalization?</vt:lpstr>
      <vt:lpstr>Will personalization work for [Brand]?</vt:lpstr>
      <vt:lpstr>Upon what is this belief based?</vt:lpstr>
      <vt:lpstr>For whom are we personalizing?</vt:lpstr>
      <vt:lpstr>Who’s our “golden” consumer? </vt:lpstr>
      <vt:lpstr>What do we expect from personalization?</vt:lpstr>
      <vt:lpstr>Can personalization drive transactions?</vt:lpstr>
      <vt:lpstr>How will we know if personalization works?</vt:lpstr>
      <vt:lpstr>What are our personalization themes?</vt:lpstr>
      <vt:lpstr>What does the evolution look like? </vt:lpstr>
      <vt:lpstr>What’s actually happening and when? </vt:lpstr>
      <vt:lpstr>What types of campaigns are in the queue? </vt:lpstr>
      <vt:lpstr>What’s the process for selecting campaigns?</vt:lpstr>
      <vt:lpstr>Example: Gender-focused recommendations</vt:lpstr>
      <vt:lpstr>Personalization maturity roadmap </vt:lpstr>
      <vt:lpstr>Editors note</vt:lpstr>
      <vt:lpstr>Phase I: Utility Concierge Stages 1-3</vt:lpstr>
      <vt:lpstr>Stage 1: Truly Anonymous</vt:lpstr>
      <vt:lpstr>Stage 2: Quasi-known </vt:lpstr>
      <vt:lpstr>Stage 3: Personalized/Known</vt:lpstr>
      <vt:lpstr>Phase II: Inspire through control Stages 4-5</vt:lpstr>
      <vt:lpstr>Stage 4: Logged-in (basic)</vt:lpstr>
      <vt:lpstr>Stage 5: Logged-in (advanced)</vt:lpstr>
      <vt:lpstr>Phase III: Trust through value Stages 6-7</vt:lpstr>
      <vt:lpstr>Stage 6: Member space</vt:lpstr>
      <vt:lpstr>Stage 7: Subscription/Monetization</vt:lpstr>
      <vt:lpstr>Campaign calendar</vt:lpstr>
      <vt:lpstr>November</vt:lpstr>
      <vt:lpstr>December (cont)</vt:lpstr>
      <vt:lpstr>December (cont)</vt:lpstr>
      <vt:lpstr>Personalization priorities</vt:lpstr>
      <vt:lpstr>Guiding principles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personalization </dc:title>
  <dc:creator>Johnson, Kelby S</dc:creator>
  <cp:lastModifiedBy>Johnson, Kelby S</cp:lastModifiedBy>
  <cp:revision>1</cp:revision>
  <dcterms:created xsi:type="dcterms:W3CDTF">2021-10-14T16:19:45Z</dcterms:created>
  <dcterms:modified xsi:type="dcterms:W3CDTF">2021-10-15T19:19:11Z</dcterms:modified>
</cp:coreProperties>
</file>