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E5B89-7318-46EC-9877-34480BE55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3AA0FB-3A6F-4838-8858-A882BC23EE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FD23A-6F93-4485-BBE8-055C9C076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B8B6-1CB5-4E34-ADC9-644604B85B2A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D9A30-BEF2-449C-A32D-FD234ECEF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3D52E9-A325-43BC-A4C5-54D0A77E5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8934-E03A-4EA8-A277-F0DB9042A9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5485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AF3D8-E527-47D0-B604-7DACB3A81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298DA8-8ED6-4B67-84B8-982C846639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E47C0-8035-4511-B12C-29FADCB2C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B8B6-1CB5-4E34-ADC9-644604B85B2A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0BDB8-6D2E-4993-B858-02F06E545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48B0E3-6044-4FC0-8404-3AB6BAFB3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8934-E03A-4EA8-A277-F0DB9042A9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1747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9C6E7C-1D2F-447F-BF84-C583643102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2BF751-1A4E-486F-9D07-28E3D030B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AB639-F868-454D-80E6-9F6C88DFA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B8B6-1CB5-4E34-ADC9-644604B85B2A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297BB-4BC4-403A-8F58-AB5929B52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28163-2031-4989-A050-01AB6162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8934-E03A-4EA8-A277-F0DB9042A9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0837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1ABED-0E84-4181-8451-8821C8D98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3F963-6E57-4400-8990-5D3EE1691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64F91A-703E-4BCD-A8EC-817DBCAE2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B8B6-1CB5-4E34-ADC9-644604B85B2A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3E6FA-A663-405C-843E-FCD1FD05C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96F3C-FF1A-42D3-BAB5-2263FF5E9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8934-E03A-4EA8-A277-F0DB9042A9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7580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F48D7-4E51-4B70-A33C-0F18B2E70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97C533-4F32-4635-9B9F-EFEA39E42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E80B5-5DBE-4914-B79E-E540E8A46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B8B6-1CB5-4E34-ADC9-644604B85B2A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047ED-2F1F-4F95-9228-C0A8CB823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0DAE61-9686-4CA2-9DEF-7A072AAA4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8934-E03A-4EA8-A277-F0DB9042A9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74800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AADEC-CB06-42AD-B8F1-A55C262FF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65521-0BC6-4976-9E1C-EE76E92C1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115C7E-F782-47AB-B508-02DB589597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934DDF-9CE8-456F-B35C-1E1B3555D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B8B6-1CB5-4E34-ADC9-644604B85B2A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963891-81C6-45DD-B0BC-1A61F325B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E8C827-0734-4D33-BA9E-C24E64BF0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8934-E03A-4EA8-A277-F0DB9042A9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8607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849BD-38C4-4830-A034-A983FBB52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3C2217-A79D-402C-B709-5D70D6579B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4BB8D3-3E6C-4DAF-A6BD-D052F314DA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9EA3F6-A3B0-4725-BE58-86F4235626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90B802-FD3A-4E60-91EE-C1D25740C2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FBFBE9-5E5B-4FA0-99C1-66B80CE1B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B8B6-1CB5-4E34-ADC9-644604B85B2A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509006-4526-4D4C-8EFB-0D0F0F664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664ADE-F257-4933-A16D-A03C10C28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8934-E03A-4EA8-A277-F0DB9042A9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4637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7D1F4-0F2E-438A-801A-2927D899F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7E17-D3D5-4DCA-9C3E-0C7F96050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B8B6-1CB5-4E34-ADC9-644604B85B2A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4ECB4A-2034-4B12-A615-AAB915DE6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D2FB29-0D56-4476-A036-477452A4C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8934-E03A-4EA8-A277-F0DB9042A9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8805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63A7C9-3224-44D0-8C7F-A9F54E359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B8B6-1CB5-4E34-ADC9-644604B85B2A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905C61-8210-435B-B9AA-7AB4EF7B4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E5AED8-96F2-46E0-865B-4D279803D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8934-E03A-4EA8-A277-F0DB9042A9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9118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C6168-AF7F-4123-8909-8AF24EDF8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97C4F-A9D7-483D-B0C2-AB1B3AB42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2945D2-2DA2-4DDF-BBB9-AAF6236A3B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971EFA-3135-4D59-93AC-9B5483101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B8B6-1CB5-4E34-ADC9-644604B85B2A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E0F722-D080-45C7-864E-6FD89504A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A6A6CA-9249-4F8D-8237-D652BD5F2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8934-E03A-4EA8-A277-F0DB9042A9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8043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BE535-B230-4DE4-802B-F91A36708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B42E40-6816-4E2E-9924-7309AE8FC1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17F4A9-F9C5-40AD-91D6-A575CEA627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A9F87D-22D6-49CE-82B1-518809A15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B8B6-1CB5-4E34-ADC9-644604B85B2A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D93313-B0BA-4E11-92C3-2C9ED0EBA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05E4D4-0070-4C7A-B919-AE60E97BE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8934-E03A-4EA8-A277-F0DB9042A9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925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actuaries.digital/2014/06/15/mental-arithmetic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2B5124-6904-493F-83A0-DC4B6F8F5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472AB3-A77D-4977-B588-4969D2438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623ABB-3E42-4AAC-9FFE-CDE741375E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DB8B6-1CB5-4E34-ADC9-644604B85B2A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D1AFD-4DFC-4B57-A8E6-0CDAACEF73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AC2FB5-3080-4377-B865-574E3AB2CD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68934-E03A-4EA8-A277-F0DB9042A9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1988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tuaries.digital/2014/06/15/mental-arithmetic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7125F-ADED-455D-9B9E-7C08818B24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Matrices Arithmetic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15EBE8-2B09-4142-84D2-E29C636645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Past Exam Q’s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74736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F43B1-C41A-4B6D-A342-801F0B818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2017 NHT Exam 1 Q8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B5CBE-4D53-462E-BBC6-BCC40C953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Matrix A is an n × n matrix where n &gt; 1.</a:t>
            </a:r>
          </a:p>
          <a:p>
            <a:r>
              <a:rPr lang="en-US" dirty="0"/>
              <a:t>Matrix R is a row matrix.</a:t>
            </a:r>
          </a:p>
          <a:p>
            <a:r>
              <a:rPr lang="en-US" dirty="0"/>
              <a:t>Matrix C is a column matrix.</a:t>
            </a:r>
          </a:p>
          <a:p>
            <a:r>
              <a:rPr lang="en-US" dirty="0"/>
              <a:t>Which one of the matrix products below could result in a 1 × 1 matrix?</a:t>
            </a:r>
          </a:p>
          <a:p>
            <a:r>
              <a:rPr lang="en-US" dirty="0"/>
              <a:t>A. ACR</a:t>
            </a:r>
          </a:p>
          <a:p>
            <a:r>
              <a:rPr lang="en-US" dirty="0"/>
              <a:t>B. ARC</a:t>
            </a:r>
          </a:p>
          <a:p>
            <a:r>
              <a:rPr lang="en-US" dirty="0"/>
              <a:t>C. CAR</a:t>
            </a:r>
          </a:p>
          <a:p>
            <a:r>
              <a:rPr lang="en-US" dirty="0"/>
              <a:t>D. RAC</a:t>
            </a:r>
          </a:p>
          <a:p>
            <a:r>
              <a:rPr lang="en-US" dirty="0"/>
              <a:t>E. RCA</a:t>
            </a:r>
            <a:endParaRPr lang="en-AU" dirty="0"/>
          </a:p>
        </p:txBody>
      </p:sp>
      <p:pic>
        <p:nvPicPr>
          <p:cNvPr id="4" name="Picture 6" descr="http://www.coolmath.com/algebra/24-matrices/images/04-matrices-03.gif">
            <a:extLst>
              <a:ext uri="{FF2B5EF4-FFF2-40B4-BE49-F238E27FC236}">
                <a16:creationId xmlns:a16="http://schemas.microsoft.com/office/drawing/2014/main" id="{204D4C1C-6661-466C-B8CD-16B24596C2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10" r="4623"/>
          <a:stretch/>
        </p:blipFill>
        <p:spPr bwMode="auto">
          <a:xfrm>
            <a:off x="9649755" y="67389"/>
            <a:ext cx="2438400" cy="1129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83B61BF-49F8-4BAD-B25B-AB14E1C26AD9}"/>
              </a:ext>
            </a:extLst>
          </p:cNvPr>
          <p:cNvSpPr txBox="1"/>
          <p:nvPr/>
        </p:nvSpPr>
        <p:spPr>
          <a:xfrm>
            <a:off x="5164666" y="2064563"/>
            <a:ext cx="60960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</a:rPr>
              <a:t>1 × n </a:t>
            </a:r>
          </a:p>
          <a:p>
            <a:r>
              <a:rPr lang="en-US" sz="2600" dirty="0">
                <a:solidFill>
                  <a:srgbClr val="FF0000"/>
                </a:solidFill>
              </a:rPr>
              <a:t>n × 1 </a:t>
            </a:r>
            <a:endParaRPr lang="en-AU" sz="26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7A3C8CF-ADFD-431E-A1EC-631B210B5725}"/>
                  </a:ext>
                </a:extLst>
              </p:cNvPr>
              <p:cNvSpPr txBox="1"/>
              <p:nvPr/>
            </p:nvSpPr>
            <p:spPr>
              <a:xfrm>
                <a:off x="6735074" y="1603401"/>
                <a:ext cx="4816461" cy="554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A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              </m:t>
                            </m:r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            </m:t>
                            </m:r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en-AU" i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    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en-AU" i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1     1</m:t>
                            </m:r>
                            <m:r>
                              <a:rPr lang="en-AU" i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</m:e>
                        </m:mr>
                      </m:m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7A3C8CF-ADFD-431E-A1EC-631B210B57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5074" y="1603401"/>
                <a:ext cx="4816461" cy="5543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326E4E1-4A91-4FB5-96DC-ADCBA76B9CD1}"/>
                  </a:ext>
                </a:extLst>
              </p:cNvPr>
              <p:cNvSpPr txBox="1"/>
              <p:nvPr/>
            </p:nvSpPr>
            <p:spPr>
              <a:xfrm>
                <a:off x="6636206" y="2490740"/>
                <a:ext cx="4816461" cy="554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A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             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           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en-AU" i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     1×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    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en-AU" i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mr>
                      </m:m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326E4E1-4A91-4FB5-96DC-ADCBA76B9C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6206" y="2490740"/>
                <a:ext cx="4816461" cy="5543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064D4EC-1A21-4DFD-95B0-3C7F13829794}"/>
                  </a:ext>
                </a:extLst>
              </p:cNvPr>
              <p:cNvSpPr txBox="1"/>
              <p:nvPr/>
            </p:nvSpPr>
            <p:spPr>
              <a:xfrm>
                <a:off x="6636205" y="3623726"/>
                <a:ext cx="4816461" cy="554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A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             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            </m:t>
                            </m:r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en-AU" i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1     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en-AU" i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     1×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</m:e>
                        </m:mr>
                      </m:m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064D4EC-1A21-4DFD-95B0-3C7F138297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6205" y="3623726"/>
                <a:ext cx="4816461" cy="55431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E92610B-7036-4439-ACDE-912678DBA43A}"/>
                  </a:ext>
                </a:extLst>
              </p:cNvPr>
              <p:cNvSpPr txBox="1"/>
              <p:nvPr/>
            </p:nvSpPr>
            <p:spPr>
              <a:xfrm>
                <a:off x="6586772" y="4479552"/>
                <a:ext cx="4816461" cy="554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A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             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           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mr>
                        <m:mr>
                          <m:e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AU" i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    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en-AU" i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    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en-AU" i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mr>
                      </m:m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E92610B-7036-4439-ACDE-912678DBA4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6772" y="4479552"/>
                <a:ext cx="4816461" cy="55431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EB9A98D-C3DE-4A04-9DE4-1AA1293DB300}"/>
                  </a:ext>
                </a:extLst>
              </p:cNvPr>
              <p:cNvSpPr txBox="1"/>
              <p:nvPr/>
            </p:nvSpPr>
            <p:spPr>
              <a:xfrm>
                <a:off x="6562055" y="5335378"/>
                <a:ext cx="4816461" cy="554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A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              </m:t>
                            </m:r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           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mr>
                        <m:mr>
                          <m:e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AU" i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    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en-AU" i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1     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en-AU" i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</m:e>
                        </m:mr>
                      </m:m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EB9A98D-C3DE-4A04-9DE4-1AA1293DB3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2055" y="5335378"/>
                <a:ext cx="4816461" cy="55431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val 10">
            <a:extLst>
              <a:ext uri="{FF2B5EF4-FFF2-40B4-BE49-F238E27FC236}">
                <a16:creationId xmlns:a16="http://schemas.microsoft.com/office/drawing/2014/main" id="{02122565-527B-42EC-B93D-2218CFFF70C0}"/>
              </a:ext>
            </a:extLst>
          </p:cNvPr>
          <p:cNvSpPr/>
          <p:nvPr/>
        </p:nvSpPr>
        <p:spPr>
          <a:xfrm>
            <a:off x="889305" y="4961891"/>
            <a:ext cx="515155" cy="37348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9970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  <p:bldP spid="8" grpId="0"/>
      <p:bldP spid="9" grpId="0"/>
      <p:bldP spid="10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9758E-CFD1-4296-953B-EDBF3CBC9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7259"/>
            <a:ext cx="10515600" cy="828675"/>
          </a:xfrm>
        </p:spPr>
        <p:txBody>
          <a:bodyPr/>
          <a:lstStyle/>
          <a:p>
            <a:r>
              <a:rPr lang="en-US" dirty="0"/>
              <a:t>2019 NHT Exam 1 Q6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DBB9D64-5DA1-405A-BEFE-260C8CB7FE8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905934"/>
                <a:ext cx="10515600" cy="4351338"/>
              </a:xfrm>
            </p:spPr>
            <p:txBody>
              <a:bodyPr>
                <a:normAutofit/>
              </a:bodyPr>
              <a:lstStyle/>
              <a:p>
                <a:r>
                  <a:rPr lang="en-AU" dirty="0"/>
                  <a:t>Matrix W is a 3 × 2 matrix.</a:t>
                </a:r>
              </a:p>
              <a:p>
                <a:r>
                  <a:rPr lang="en-AU" dirty="0"/>
                  <a:t>Matrix Q is a matrix such that Q × W = W.</a:t>
                </a:r>
              </a:p>
              <a:p>
                <a:r>
                  <a:rPr lang="en-AU" dirty="0"/>
                  <a:t>Matrix Q could be</a:t>
                </a:r>
              </a:p>
              <a:p>
                <a:r>
                  <a:rPr lang="en-AU" dirty="0"/>
                  <a:t>A.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AU" dirty="0"/>
                  <a:t>       B.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AU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AU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AU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AU" dirty="0"/>
                  <a:t>     C.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AU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AU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AU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AU" dirty="0"/>
                  <a:t>     D.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AU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AU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AU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AU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AU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AU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AU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AU" dirty="0"/>
                  <a:t>    E.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AU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AU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DBB9D64-5DA1-405A-BEFE-260C8CB7FE8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905934"/>
                <a:ext cx="10515600" cy="4351338"/>
              </a:xfrm>
              <a:blipFill>
                <a:blip r:embed="rId2"/>
                <a:stretch>
                  <a:fillRect l="-1043" t="-238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6" descr="http://www.coolmath.com/algebra/24-matrices/images/04-matrices-03.gif">
            <a:extLst>
              <a:ext uri="{FF2B5EF4-FFF2-40B4-BE49-F238E27FC236}">
                <a16:creationId xmlns:a16="http://schemas.microsoft.com/office/drawing/2014/main" id="{D5DD2598-EA2F-4C91-9898-679EF6EC4F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10" r="4623"/>
          <a:stretch/>
        </p:blipFill>
        <p:spPr bwMode="auto">
          <a:xfrm>
            <a:off x="9607422" y="77259"/>
            <a:ext cx="2438400" cy="1129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D4989DB4-F283-4165-9DCD-9A0AA08A1469}"/>
              </a:ext>
            </a:extLst>
          </p:cNvPr>
          <p:cNvSpPr/>
          <p:nvPr/>
        </p:nvSpPr>
        <p:spPr>
          <a:xfrm>
            <a:off x="5098249" y="2792317"/>
            <a:ext cx="515155" cy="37348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08083C4-E904-4167-9151-0E1A100F6F8E}"/>
                  </a:ext>
                </a:extLst>
              </p:cNvPr>
              <p:cNvSpPr txBox="1"/>
              <p:nvPr/>
            </p:nvSpPr>
            <p:spPr>
              <a:xfrm>
                <a:off x="7048968" y="4204391"/>
                <a:ext cx="4816461" cy="554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A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            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           =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</m:mr>
                        <m:mr>
                          <m:e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AU" i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3     3</m:t>
                            </m:r>
                            <m:r>
                              <a:rPr lang="en-AU" i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2         3</m:t>
                            </m:r>
                            <m:r>
                              <a:rPr lang="en-AU" i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mr>
                      </m:m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08083C4-E904-4167-9151-0E1A100F6F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8968" y="4204391"/>
                <a:ext cx="4816461" cy="5543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A386D5A0-2CE5-44BF-87CC-E7FAE3BED581}"/>
              </a:ext>
            </a:extLst>
          </p:cNvPr>
          <p:cNvSpPr txBox="1"/>
          <p:nvPr/>
        </p:nvSpPr>
        <p:spPr>
          <a:xfrm>
            <a:off x="580622" y="3789729"/>
            <a:ext cx="6821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1 × 1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FABEC5-3811-41D0-9619-2881518B9FF6}"/>
              </a:ext>
            </a:extLst>
          </p:cNvPr>
          <p:cNvSpPr txBox="1"/>
          <p:nvPr/>
        </p:nvSpPr>
        <p:spPr>
          <a:xfrm>
            <a:off x="2010279" y="3728434"/>
            <a:ext cx="6821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2× 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7E9852-50E6-49D7-B661-B1841C1DDA09}"/>
              </a:ext>
            </a:extLst>
          </p:cNvPr>
          <p:cNvSpPr txBox="1"/>
          <p:nvPr/>
        </p:nvSpPr>
        <p:spPr>
          <a:xfrm>
            <a:off x="3897137" y="3789729"/>
            <a:ext cx="6821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</a:t>
            </a:r>
            <a:r>
              <a:rPr lang="en-US" sz="1800" dirty="0">
                <a:solidFill>
                  <a:srgbClr val="FF0000"/>
                </a:solidFill>
              </a:rPr>
              <a:t> × 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CD185D4-0FE0-4EE7-8648-D2ED23BA2319}"/>
              </a:ext>
            </a:extLst>
          </p:cNvPr>
          <p:cNvSpPr txBox="1"/>
          <p:nvPr/>
        </p:nvSpPr>
        <p:spPr>
          <a:xfrm>
            <a:off x="6096000" y="3789729"/>
            <a:ext cx="6821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3 × </a:t>
            </a:r>
            <a:r>
              <a:rPr lang="en-US" dirty="0">
                <a:solidFill>
                  <a:srgbClr val="FF0000"/>
                </a:solidFill>
              </a:rPr>
              <a:t>3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1ED5E2B-5414-47A1-BAA9-1982536CCEDD}"/>
              </a:ext>
            </a:extLst>
          </p:cNvPr>
          <p:cNvSpPr txBox="1"/>
          <p:nvPr/>
        </p:nvSpPr>
        <p:spPr>
          <a:xfrm>
            <a:off x="8276771" y="3746186"/>
            <a:ext cx="6821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</a:t>
            </a:r>
            <a:r>
              <a:rPr lang="en-US" sz="1800" dirty="0">
                <a:solidFill>
                  <a:srgbClr val="FF0000"/>
                </a:solidFill>
              </a:rPr>
              <a:t> × </a:t>
            </a:r>
            <a:r>
              <a:rPr lang="en-US" dirty="0">
                <a:solidFill>
                  <a:srgbClr val="FF0000"/>
                </a:solidFill>
              </a:rPr>
              <a:t>3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ED4909-4CCB-4088-9BBE-4B2C82C7D046}"/>
                  </a:ext>
                </a:extLst>
              </p:cNvPr>
              <p:cNvSpPr txBox="1"/>
              <p:nvPr/>
            </p:nvSpPr>
            <p:spPr>
              <a:xfrm>
                <a:off x="921682" y="5173048"/>
                <a:ext cx="8919004" cy="8249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AU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AU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AU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AU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AU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AU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AU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AU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AU" dirty="0"/>
                  <a:t> </a:t>
                </a:r>
                <a14:m>
                  <m:oMath xmlns:m="http://schemas.openxmlformats.org/officeDocument/2006/math">
                    <m:r>
                      <a:rPr lang="en-AU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AU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i="1" dirty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AU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AU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AU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AU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AU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AU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AU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AU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AU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AU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AU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AU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AU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AU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AU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ED4909-4CCB-4088-9BBE-4B2C82C7D0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682" y="5173048"/>
                <a:ext cx="8919004" cy="82490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8911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9" grpId="0"/>
      <p:bldP spid="10" grpId="0"/>
      <p:bldP spid="11" grpId="0"/>
      <p:bldP spid="12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</TotalTime>
  <Words>148</Words>
  <Application>Microsoft Office PowerPoint</Application>
  <PresentationFormat>Widescreen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 Theme</vt:lpstr>
      <vt:lpstr>Matrices Arithmetic</vt:lpstr>
      <vt:lpstr>2017 NHT Exam 1 Q8</vt:lpstr>
      <vt:lpstr>2019 NHT Exam 1 Q6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Matrices Arithmetic</dc:title>
  <dc:creator>Lyn ZHANG</dc:creator>
  <cp:lastModifiedBy>Lyn ZHANG</cp:lastModifiedBy>
  <cp:revision>8</cp:revision>
  <dcterms:created xsi:type="dcterms:W3CDTF">2021-10-11T04:41:14Z</dcterms:created>
  <dcterms:modified xsi:type="dcterms:W3CDTF">2021-10-18T05:07:36Z</dcterms:modified>
</cp:coreProperties>
</file>