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E0F6-5273-4692-9661-07EF03FFC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0260F-F1FD-4A5D-8EE1-6E6F77C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0CB07-230A-452E-8895-97A0CF8E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ECC9A-FBA2-4CE0-9D86-E903F31A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7A08-BFDC-4B85-8BB7-F47F4BFD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12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B08D-BD21-496E-B866-77CF431F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A3121-3EB3-4389-8230-01B433B43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CE4FE-794E-4B30-9CD6-E219BD1C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6213C-CEFB-4AC7-A205-E251FC97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3A3A-C7B9-4FAB-82E6-A36FD5B1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40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59CED-5468-4503-9427-9767343F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626CE-CFC7-47C6-B9F9-8486D84C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51A-E42F-48D0-96AD-3ACD519E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0CD33-F9CE-4E54-9B51-DD580E8B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677E-A85C-41B7-9565-02099A6D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88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219A-9C85-4B9B-AC5F-AB9DC6DE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B4DC9-76F1-439B-A17C-C76B495E3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C479E-8A36-4A11-BCC2-E4693D3C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8B6A9-C068-4BEF-B1BA-68C51040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43FF-F083-4130-9F99-B2939781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3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3BFB-7A4C-4319-916F-1706C334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E6D3B-E726-4656-9C8D-E7DCB133D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DB38-D7B9-4C59-9774-022AEB6B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0718-C438-4109-A8BA-40D93F93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D9B2-C6CB-49BE-8145-7FCBCC01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08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4D03-B835-46B4-8271-FB53A7AC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4547-52CC-48CA-897F-91FA1ED9B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EB4B8-FB06-46FE-875A-3FC5A6282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22E5D-65B3-4D40-A07D-71459DE1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F5786-CCD9-4426-BDDA-7EB36C79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7543D-D1F1-4DF9-AD47-4051B45C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6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1AC8-7E0D-4DEC-9468-E64C4661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42124-C914-4E70-A9DB-14321700D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F0B99-2FE5-48F9-93BC-1F503EAE0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BB551-B5C3-4EE3-940B-9FCD5FF3B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ED925-2926-4071-8652-4C0397AC5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0D373-B492-4D86-AF90-2B274316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93063-3DEF-4384-A157-2DED4B24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CFF4A-A1B2-4B14-B8BE-855B35AE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65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01B9-2E83-49B3-951E-40C99B6C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D02E5-6CDA-43C3-8577-13FEE336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037FE-79A1-423E-B442-81DAD020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A17EE-F9A8-4B3D-BD83-0D2E60D6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10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D9720-45E2-4FD8-9D8B-4D9BEC87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5397D-F544-451E-9027-351F8239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961CF-C3A5-4B5A-8AF1-BA713F19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7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E11E-59B0-421A-BD1E-C32D3C8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8D40F-8339-4C15-BA14-9E8A6932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47686-2368-48CC-9F47-CE0F114F4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A90A2-2998-450F-A1AF-01114844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AD09B-91E1-474A-AAF6-1EBDF717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0F0D-41F4-4AE2-9509-BACF2164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39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5F5E-0027-4461-A713-3EA43630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D4354-E297-48E4-A871-42C8433D8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DC33B-BD14-497A-B700-2261C4253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1C543-40D7-4384-8D99-4D1CE1CE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4E071-F043-4E13-932E-37B60D6E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1D414-308E-4169-8048-597F2F44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81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hirazubairi.deviantart.com/art/Numerical-Expression-2-135074186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7AD74-5407-4A53-A21C-8312561A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7AF39-94AF-4977-BFB1-123A87C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D1F2-F1F8-4FEE-9218-C0646DD31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D2A1-1696-42EB-885B-DE85FA654457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C9FB7-0A99-4119-8055-7A7EC57C2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44811-42F6-447A-9B70-178FD1F31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29FB-5B0A-4764-B712-11DBC249FF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9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razubairi.deviantart.com/art/Numerical-Expression-2-13507418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D846-C067-4181-8209-41FA4CD94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Matrices to represent numerical information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A9F10-39A4-4C8A-8D03-32CF43D64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Past Exam Q’s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73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E92B-FAFE-4842-BA0C-05B8DF49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92901"/>
            <a:ext cx="10515600" cy="839341"/>
          </a:xfrm>
        </p:spPr>
        <p:txBody>
          <a:bodyPr/>
          <a:lstStyle/>
          <a:p>
            <a:r>
              <a:rPr lang="en-US" dirty="0"/>
              <a:t>2018 NHT Exam 2 Q3b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93C6A-A175-45EA-8CAB-3468335654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515"/>
                <a:ext cx="12192000" cy="563778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Three farmers, A, B and C, each placed orders for three types of </a:t>
                </a:r>
                <a:r>
                  <a:rPr lang="en-US" dirty="0" err="1"/>
                  <a:t>fertilisers</a:t>
                </a:r>
                <a:r>
                  <a:rPr lang="en-US" dirty="0"/>
                  <a:t> for their cornfields.</a:t>
                </a:r>
              </a:p>
              <a:p>
                <a:r>
                  <a:rPr lang="en-US" dirty="0"/>
                  <a:t>The types of </a:t>
                </a:r>
                <a:r>
                  <a:rPr lang="en-US" dirty="0" err="1"/>
                  <a:t>fertilisers</a:t>
                </a:r>
                <a:r>
                  <a:rPr lang="en-US" dirty="0"/>
                  <a:t> are Kalm (K), Nitro (N) and </a:t>
                </a:r>
                <a:r>
                  <a:rPr lang="en-US" dirty="0" err="1"/>
                  <a:t>Phate</a:t>
                </a:r>
                <a:r>
                  <a:rPr lang="en-US" dirty="0"/>
                  <a:t> (P).</a:t>
                </a:r>
              </a:p>
              <a:p>
                <a:r>
                  <a:rPr lang="en-US" dirty="0"/>
                  <a:t>The matrix below shows the amount of </a:t>
                </a:r>
                <a:r>
                  <a:rPr lang="en-US" dirty="0" err="1"/>
                  <a:t>fertiliser</a:t>
                </a:r>
                <a:r>
                  <a:rPr lang="en-US" dirty="0"/>
                  <a:t>, in </a:t>
                </a:r>
                <a:r>
                  <a:rPr lang="en-US" dirty="0" err="1"/>
                  <a:t>tonnes</a:t>
                </a:r>
                <a:r>
                  <a:rPr lang="en-US" dirty="0"/>
                  <a:t>, ordered by Farmer A and Farmer B.</a:t>
                </a:r>
              </a:p>
              <a:p>
                <a:r>
                  <a:rPr lang="en-US" sz="200" dirty="0">
                    <a:solidFill>
                      <a:schemeClr val="tx1"/>
                    </a:solidFill>
                  </a:rPr>
                  <a:t>                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	 x be the price per </a:t>
                </a:r>
                <a:r>
                  <a:rPr lang="en-US" dirty="0" err="1"/>
                  <a:t>tonne</a:t>
                </a:r>
                <a:r>
                  <a:rPr lang="en-US" dirty="0"/>
                  <a:t> of Kalm (K)</a:t>
                </a:r>
              </a:p>
              <a:p>
                <a:r>
                  <a:rPr lang="en-US" dirty="0"/>
                  <a:t>           y be the price per </a:t>
                </a:r>
                <a:r>
                  <a:rPr lang="en-US" dirty="0" err="1"/>
                  <a:t>tonne</a:t>
                </a:r>
                <a:r>
                  <a:rPr lang="en-US" dirty="0"/>
                  <a:t> of Nitro (N)</a:t>
                </a:r>
              </a:p>
              <a:p>
                <a:r>
                  <a:rPr lang="en-US" dirty="0"/>
                  <a:t>           z be the price per </a:t>
                </a:r>
                <a:r>
                  <a:rPr lang="en-US" dirty="0" err="1"/>
                  <a:t>tonne</a:t>
                </a:r>
                <a:r>
                  <a:rPr lang="en-US" dirty="0"/>
                  <a:t> of </a:t>
                </a:r>
                <a:r>
                  <a:rPr lang="en-US" dirty="0" err="1"/>
                  <a:t>Phate</a:t>
                </a:r>
                <a:r>
                  <a:rPr lang="en-US" dirty="0"/>
                  <a:t> (P).</a:t>
                </a:r>
              </a:p>
              <a:p>
                <a:r>
                  <a:rPr lang="en-US" dirty="0"/>
                  <a:t>The total cost of these two orders can be </a:t>
                </a:r>
                <a:r>
                  <a:rPr lang="en-US" dirty="0" err="1"/>
                  <a:t>summarised</a:t>
                </a:r>
                <a:r>
                  <a:rPr lang="en-US" dirty="0"/>
                  <a:t> by the matrix equation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16000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16000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b. Explain why this equation cannot be solved using the matrix inverse method.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We need a 3X3 matrix or square matrix to solve 3 unknowns.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93C6A-A175-45EA-8CAB-3468335654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515"/>
                <a:ext cx="12192000" cy="5637787"/>
              </a:xfrm>
              <a:blipFill>
                <a:blip r:embed="rId2"/>
                <a:stretch>
                  <a:fillRect l="-650" t="-2054" r="-1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1E253D-066F-4274-AC08-F745E615EAEA}"/>
              </a:ext>
            </a:extLst>
          </p:cNvPr>
          <p:cNvSpPr txBox="1"/>
          <p:nvPr/>
        </p:nvSpPr>
        <p:spPr>
          <a:xfrm>
            <a:off x="1262130" y="1168698"/>
            <a:ext cx="244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K       N       P</a:t>
            </a:r>
          </a:p>
          <a:p>
            <a:r>
              <a:rPr lang="en-US" dirty="0"/>
              <a:t>Farmer A</a:t>
            </a:r>
          </a:p>
          <a:p>
            <a:r>
              <a:rPr lang="en-US" dirty="0"/>
              <a:t>Farmer 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88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E92B-FAFE-4842-BA0C-05B8DF49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92901"/>
            <a:ext cx="10515600" cy="839341"/>
          </a:xfrm>
        </p:spPr>
        <p:txBody>
          <a:bodyPr/>
          <a:lstStyle/>
          <a:p>
            <a:r>
              <a:rPr lang="en-US" dirty="0"/>
              <a:t>2018 NHT Exam 2 Q3ci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93C6A-A175-45EA-8CAB-3468335654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515"/>
                <a:ext cx="12192000" cy="58341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Three farmers, A, B and C, each placed orders for three types of </a:t>
                </a:r>
                <a:r>
                  <a:rPr lang="en-US" dirty="0" err="1"/>
                  <a:t>fertilisers</a:t>
                </a:r>
                <a:r>
                  <a:rPr lang="en-US" dirty="0"/>
                  <a:t> for their cornfields.</a:t>
                </a:r>
              </a:p>
              <a:p>
                <a:r>
                  <a:rPr lang="en-US" dirty="0"/>
                  <a:t>The types of </a:t>
                </a:r>
                <a:r>
                  <a:rPr lang="en-US" dirty="0" err="1"/>
                  <a:t>fertilisers</a:t>
                </a:r>
                <a:r>
                  <a:rPr lang="en-US" dirty="0"/>
                  <a:t> are Kalm (K), Nitro (N) and </a:t>
                </a:r>
                <a:r>
                  <a:rPr lang="en-US" dirty="0" err="1"/>
                  <a:t>Phate</a:t>
                </a:r>
                <a:r>
                  <a:rPr lang="en-US" dirty="0"/>
                  <a:t> (P).</a:t>
                </a:r>
              </a:p>
              <a:p>
                <a:r>
                  <a:rPr lang="en-US" dirty="0"/>
                  <a:t>The matrix below shows the amount of </a:t>
                </a:r>
                <a:r>
                  <a:rPr lang="en-US" dirty="0" err="1"/>
                  <a:t>fertiliser</a:t>
                </a:r>
                <a:r>
                  <a:rPr lang="en-US" dirty="0"/>
                  <a:t>, in </a:t>
                </a:r>
                <a:r>
                  <a:rPr lang="en-US" dirty="0" err="1"/>
                  <a:t>tonnes</a:t>
                </a:r>
                <a:r>
                  <a:rPr lang="en-US" dirty="0"/>
                  <a:t>, ordered by Farmer A and Farmer B.</a:t>
                </a:r>
              </a:p>
              <a:p>
                <a:r>
                  <a:rPr lang="en-US" sz="200" dirty="0">
                    <a:solidFill>
                      <a:schemeClr val="tx1"/>
                    </a:solidFill>
                  </a:rPr>
                  <a:t>                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c.	 The matrix equation below shows the </a:t>
                </a:r>
                <a:r>
                  <a:rPr lang="en-US" dirty="0" err="1"/>
                  <a:t>fertiliser</a:t>
                </a:r>
                <a:r>
                  <a:rPr lang="en-US" dirty="0"/>
                  <a:t> orders for all three farmers.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16000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16000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i</a:t>
                </a:r>
                <a:r>
                  <a:rPr lang="en-US" dirty="0"/>
                  <a:t>. Complete the matrix equation below by filling in the missing elements. 1 mark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__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__</m:t>
                              </m:r>
                            </m:e>
                            <m:e>
                              <m:r>
                                <a:rPr lang="en-US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__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16000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16000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93C6A-A175-45EA-8CAB-3468335654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515"/>
                <a:ext cx="12192000" cy="5834130"/>
              </a:xfrm>
              <a:blipFill>
                <a:blip r:embed="rId2"/>
                <a:stretch>
                  <a:fillRect l="-750" t="-20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1E253D-066F-4274-AC08-F745E615EAEA}"/>
              </a:ext>
            </a:extLst>
          </p:cNvPr>
          <p:cNvSpPr txBox="1"/>
          <p:nvPr/>
        </p:nvSpPr>
        <p:spPr>
          <a:xfrm>
            <a:off x="1468192" y="1838399"/>
            <a:ext cx="244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K       N       P</a:t>
            </a:r>
          </a:p>
          <a:p>
            <a:r>
              <a:rPr lang="en-US" dirty="0"/>
              <a:t>Farmer A</a:t>
            </a:r>
          </a:p>
          <a:p>
            <a:r>
              <a:rPr lang="en-US" dirty="0"/>
              <a:t>Farmer B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A0C5FB-1BE7-4670-BF2F-01D35D885CA0}"/>
                  </a:ext>
                </a:extLst>
              </p:cNvPr>
              <p:cNvSpPr txBox="1"/>
              <p:nvPr/>
            </p:nvSpPr>
            <p:spPr>
              <a:xfrm>
                <a:off x="4212167" y="3377774"/>
                <a:ext cx="7387166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6500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A0C5FB-1BE7-4670-BF2F-01D35D885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67" y="3377774"/>
                <a:ext cx="7387166" cy="878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3369720-9814-417E-BB14-F282C07AB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51515"/>
            <a:ext cx="3978868" cy="3060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E2DE26-AD69-4139-915D-CACABD30155A}"/>
                  </a:ext>
                </a:extLst>
              </p:cNvPr>
              <p:cNvSpPr txBox="1"/>
              <p:nvPr/>
            </p:nvSpPr>
            <p:spPr>
              <a:xfrm>
                <a:off x="4991100" y="5012123"/>
                <a:ext cx="6223000" cy="14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AU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E2DE26-AD69-4139-915D-CACABD301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5012123"/>
                <a:ext cx="6223000" cy="14004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0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EDE2-0412-4DF6-8947-F95986F8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28421"/>
            <a:ext cx="10515600" cy="729579"/>
          </a:xfrm>
        </p:spPr>
        <p:txBody>
          <a:bodyPr/>
          <a:lstStyle/>
          <a:p>
            <a:r>
              <a:rPr lang="en-US" dirty="0"/>
              <a:t>2016 Exam 1 Q4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5EB6D-AD78-482D-86F6-F2F704CC6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88645"/>
                <a:ext cx="12192000" cy="499581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table below shows the number of each type of coin saved in a moneybox.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matrix product that displays the </a:t>
                </a:r>
                <a:r>
                  <a:rPr lang="en-US" dirty="0">
                    <a:solidFill>
                      <a:srgbClr val="0070C0"/>
                    </a:solidFill>
                  </a:rPr>
                  <a:t>total number of coins </a:t>
                </a:r>
                <a:r>
                  <a:rPr lang="en-US" dirty="0"/>
                  <a:t>and the </a:t>
                </a:r>
                <a:r>
                  <a:rPr lang="en-US" dirty="0">
                    <a:solidFill>
                      <a:srgbClr val="0070C0"/>
                    </a:solidFill>
                  </a:rPr>
                  <a:t>total value of these coins</a:t>
                </a:r>
                <a:r>
                  <a:rPr lang="en-US" dirty="0"/>
                  <a:t> is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5  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15  32  48  24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  <m:e>
                              <m: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5EB6D-AD78-482D-86F6-F2F704CC6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8645"/>
                <a:ext cx="12192000" cy="4995810"/>
              </a:xfrm>
              <a:blipFill>
                <a:blip r:embed="rId2"/>
                <a:stretch>
                  <a:fillRect l="-750" t="-30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135142C-6A0D-4C4E-BDCB-3DDCF633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5" y="252769"/>
            <a:ext cx="5667146" cy="883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2DCB7B-94B3-4D53-AE42-A31E66B48C9F}"/>
                  </a:ext>
                </a:extLst>
              </p:cNvPr>
              <p:cNvSpPr txBox="1"/>
              <p:nvPr/>
            </p:nvSpPr>
            <p:spPr>
              <a:xfrm>
                <a:off x="293387" y="2831782"/>
                <a:ext cx="22690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4×1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        match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1          </a:t>
                </a:r>
                <a14:m>
                  <m:oMath xmlns:m="http://schemas.openxmlformats.org/officeDocument/2006/math">
                    <m:r>
                      <a:rPr lang="en-AU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        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2DCB7B-94B3-4D53-AE42-A31E66B4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7" y="2831782"/>
                <a:ext cx="2269067" cy="923330"/>
              </a:xfrm>
              <a:prstGeom prst="rect">
                <a:avLst/>
              </a:prstGeom>
              <a:blipFill>
                <a:blip r:embed="rId4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1825A-6BB6-423D-BFF3-A4BDB57A0D89}"/>
                  </a:ext>
                </a:extLst>
              </p:cNvPr>
              <p:cNvSpPr txBox="1"/>
              <p:nvPr/>
            </p:nvSpPr>
            <p:spPr>
              <a:xfrm>
                <a:off x="3826933" y="2805046"/>
                <a:ext cx="22690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4×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        match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1          </a:t>
                </a:r>
                <a14:m>
                  <m:oMath xmlns:m="http://schemas.openxmlformats.org/officeDocument/2006/math">
                    <m:r>
                      <a:rPr lang="en-AU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        2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1825A-6BB6-423D-BFF3-A4BDB57A0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933" y="2805046"/>
                <a:ext cx="2269067" cy="923330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7D5CD-83A0-46E5-B5DD-8CC779DCB55E}"/>
                  </a:ext>
                </a:extLst>
              </p:cNvPr>
              <p:cNvSpPr txBox="1"/>
              <p:nvPr/>
            </p:nvSpPr>
            <p:spPr>
              <a:xfrm>
                <a:off x="7828721" y="2786550"/>
                <a:ext cx="22690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4×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        match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1          </a:t>
                </a:r>
                <a14:m>
                  <m:oMath xmlns:m="http://schemas.openxmlformats.org/officeDocument/2006/math">
                    <m:r>
                      <a:rPr lang="en-AU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       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7D5CD-83A0-46E5-B5DD-8CC779DC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721" y="2786550"/>
                <a:ext cx="2269067" cy="923330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60E9E2-C93F-4994-B0EE-D538FB3BD58B}"/>
                  </a:ext>
                </a:extLst>
              </p:cNvPr>
              <p:cNvSpPr txBox="1"/>
              <p:nvPr/>
            </p:nvSpPr>
            <p:spPr>
              <a:xfrm>
                <a:off x="428855" y="4349209"/>
                <a:ext cx="22690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4×1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        match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1          </a:t>
                </a:r>
                <a14:m>
                  <m:oMath xmlns:m="http://schemas.openxmlformats.org/officeDocument/2006/math">
                    <m:r>
                      <a:rPr lang="en-AU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        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60E9E2-C93F-4994-B0EE-D538FB3B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55" y="4349209"/>
                <a:ext cx="2269067" cy="923330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146DA-5645-46BD-9784-3012F3A89AD0}"/>
                  </a:ext>
                </a:extLst>
              </p:cNvPr>
              <p:cNvSpPr txBox="1"/>
              <p:nvPr/>
            </p:nvSpPr>
            <p:spPr>
              <a:xfrm>
                <a:off x="4024427" y="4493802"/>
                <a:ext cx="22690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AU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4×1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        match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       2          </a:t>
                </a:r>
                <a14:m>
                  <m:oMath xmlns:m="http://schemas.openxmlformats.org/officeDocument/2006/math">
                    <m:r>
                      <a:rPr lang="en-AU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        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146DA-5645-46BD-9784-3012F3A89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427" y="4493802"/>
                <a:ext cx="2269067" cy="923330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4B73D2-43DF-4AC5-8830-6F7FC6229BD9}"/>
                  </a:ext>
                </a:extLst>
              </p:cNvPr>
              <p:cNvSpPr txBox="1"/>
              <p:nvPr/>
            </p:nvSpPr>
            <p:spPr>
              <a:xfrm>
                <a:off x="2353732" y="5521772"/>
                <a:ext cx="8906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rgbClr val="00B050"/>
                    </a:solidFill>
                  </a:rPr>
                  <a:t>B.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1+32</m:t>
                        </m:r>
                        <m:r>
                          <a:rPr lang="en-AU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×1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48×1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24×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1      15</m:t>
                        </m:r>
                        <m: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5+32</m:t>
                        </m:r>
                        <m: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10+48</m:t>
                        </m:r>
                        <m:r>
                          <a:rPr lang="en-AU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×20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24×50</m:t>
                        </m:r>
                      </m:e>
                    </m:d>
                  </m:oMath>
                </a14:m>
                <a:endParaRPr lang="en-AU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4B73D2-43DF-4AC5-8830-6F7FC6229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732" y="5521772"/>
                <a:ext cx="8906934" cy="369332"/>
              </a:xfrm>
              <a:prstGeom prst="rect">
                <a:avLst/>
              </a:prstGeom>
              <a:blipFill>
                <a:blip r:embed="rId9"/>
                <a:stretch>
                  <a:fillRect l="-548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37166547-B2D6-4564-83AB-DFED74CA0382}"/>
              </a:ext>
            </a:extLst>
          </p:cNvPr>
          <p:cNvSpPr/>
          <p:nvPr/>
        </p:nvSpPr>
        <p:spPr>
          <a:xfrm>
            <a:off x="3509272" y="2413621"/>
            <a:ext cx="515155" cy="3734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397</Words>
  <Application>Microsoft Office PowerPoint</Application>
  <PresentationFormat>Widescreen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Matrices to represent numerical information</vt:lpstr>
      <vt:lpstr>2018 NHT Exam 2 Q3b</vt:lpstr>
      <vt:lpstr>2018 NHT Exam 2 Q3ci</vt:lpstr>
      <vt:lpstr>2016 Exam 1 Q4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Matrices to represent numerical information</dc:title>
  <dc:creator>Lyn ZHANG</dc:creator>
  <cp:lastModifiedBy>Lyn ZHANG</cp:lastModifiedBy>
  <cp:revision>13</cp:revision>
  <dcterms:created xsi:type="dcterms:W3CDTF">2021-10-11T04:48:50Z</dcterms:created>
  <dcterms:modified xsi:type="dcterms:W3CDTF">2021-10-18T01:31:00Z</dcterms:modified>
</cp:coreProperties>
</file>