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6"/>
  </p:notesMasterIdLst>
  <p:sldIdLst>
    <p:sldId id="256" r:id="rId2"/>
    <p:sldId id="277" r:id="rId3"/>
    <p:sldId id="278" r:id="rId4"/>
    <p:sldId id="279" r:id="rId5"/>
    <p:sldId id="280" r:id="rId6"/>
    <p:sldId id="257" r:id="rId7"/>
    <p:sldId id="258" r:id="rId8"/>
    <p:sldId id="274" r:id="rId9"/>
    <p:sldId id="272" r:id="rId10"/>
    <p:sldId id="275" r:id="rId11"/>
    <p:sldId id="27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0" r:id="rId23"/>
    <p:sldId id="271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80" autoAdjust="0"/>
  </p:normalViewPr>
  <p:slideViewPr>
    <p:cSldViewPr snapToGrid="0">
      <p:cViewPr varScale="1">
        <p:scale>
          <a:sx n="72" d="100"/>
          <a:sy n="72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6ED4F-6CA5-4941-B47C-09ECAE2B3B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A089EB6-4B09-4411-A859-F15EC66579DC}">
      <dgm:prSet/>
      <dgm:spPr/>
      <dgm:t>
        <a:bodyPr/>
        <a:lstStyle/>
        <a:p>
          <a:r>
            <a:rPr lang="en-US"/>
            <a:t>Assignment each chapter =Study, Revision and homework</a:t>
          </a:r>
        </a:p>
      </dgm:t>
    </dgm:pt>
    <dgm:pt modelId="{14475C7E-F97D-4CE2-8623-E62177E5B660}" type="parTrans" cxnId="{32EAF0C9-E392-4793-BC32-09DA71E75E68}">
      <dgm:prSet/>
      <dgm:spPr/>
      <dgm:t>
        <a:bodyPr/>
        <a:lstStyle/>
        <a:p>
          <a:endParaRPr lang="en-US"/>
        </a:p>
      </dgm:t>
    </dgm:pt>
    <dgm:pt modelId="{A8ADD54D-3C9E-4161-8F03-9DF468B9ED65}" type="sibTrans" cxnId="{32EAF0C9-E392-4793-BC32-09DA71E75E68}">
      <dgm:prSet/>
      <dgm:spPr/>
      <dgm:t>
        <a:bodyPr/>
        <a:lstStyle/>
        <a:p>
          <a:endParaRPr lang="en-US"/>
        </a:p>
      </dgm:t>
    </dgm:pt>
    <dgm:pt modelId="{CDF325EA-3871-41EF-8AA9-640107100B7B}">
      <dgm:prSet/>
      <dgm:spPr/>
      <dgm:t>
        <a:bodyPr/>
        <a:lstStyle/>
        <a:p>
          <a:r>
            <a:rPr lang="en-US"/>
            <a:t>Chapter workbook= Use of Class Time + Managing Learning </a:t>
          </a:r>
        </a:p>
      </dgm:t>
    </dgm:pt>
    <dgm:pt modelId="{E5954F4A-A9C1-4E21-A2A2-B8EC70E86CC7}" type="parTrans" cxnId="{69086048-7217-4F5D-99AF-F9D5170C976A}">
      <dgm:prSet/>
      <dgm:spPr/>
      <dgm:t>
        <a:bodyPr/>
        <a:lstStyle/>
        <a:p>
          <a:endParaRPr lang="en-US"/>
        </a:p>
      </dgm:t>
    </dgm:pt>
    <dgm:pt modelId="{2B94ACAF-A84C-41DE-AA5B-A3EC3CE0AE5D}" type="sibTrans" cxnId="{69086048-7217-4F5D-99AF-F9D5170C976A}">
      <dgm:prSet/>
      <dgm:spPr/>
      <dgm:t>
        <a:bodyPr/>
        <a:lstStyle/>
        <a:p>
          <a:endParaRPr lang="en-US"/>
        </a:p>
      </dgm:t>
    </dgm:pt>
    <dgm:pt modelId="{8BE1F357-3057-4D2D-B072-83F713A22D10}">
      <dgm:prSet/>
      <dgm:spPr/>
      <dgm:t>
        <a:bodyPr/>
        <a:lstStyle/>
        <a:p>
          <a:r>
            <a:rPr lang="en-US"/>
            <a:t>Chapter Tests= Achievement + Effort and Attitudes</a:t>
          </a:r>
        </a:p>
      </dgm:t>
    </dgm:pt>
    <dgm:pt modelId="{D710682C-388F-4659-96D1-AF3E55B78E28}" type="parTrans" cxnId="{EAEF82AF-7116-4F58-8E40-001FD8E10334}">
      <dgm:prSet/>
      <dgm:spPr/>
      <dgm:t>
        <a:bodyPr/>
        <a:lstStyle/>
        <a:p>
          <a:endParaRPr lang="en-US"/>
        </a:p>
      </dgm:t>
    </dgm:pt>
    <dgm:pt modelId="{7836C60A-D64B-42BF-95F5-A86A6DFC6951}" type="sibTrans" cxnId="{EAEF82AF-7116-4F58-8E40-001FD8E10334}">
      <dgm:prSet/>
      <dgm:spPr/>
      <dgm:t>
        <a:bodyPr/>
        <a:lstStyle/>
        <a:p>
          <a:endParaRPr lang="en-US"/>
        </a:p>
      </dgm:t>
    </dgm:pt>
    <dgm:pt modelId="{6D704588-4C50-443A-B22E-EF149D91EA49}" type="pres">
      <dgm:prSet presAssocID="{E826ED4F-6CA5-4941-B47C-09ECAE2B3B41}" presName="root" presStyleCnt="0">
        <dgm:presLayoutVars>
          <dgm:dir/>
          <dgm:resizeHandles val="exact"/>
        </dgm:presLayoutVars>
      </dgm:prSet>
      <dgm:spPr/>
    </dgm:pt>
    <dgm:pt modelId="{5F30789E-CE26-4F44-A316-AA2ACF21C909}" type="pres">
      <dgm:prSet presAssocID="{6A089EB6-4B09-4411-A859-F15EC66579DC}" presName="compNode" presStyleCnt="0"/>
      <dgm:spPr/>
    </dgm:pt>
    <dgm:pt modelId="{E3425D34-562A-405A-95E6-AF637F8AC363}" type="pres">
      <dgm:prSet presAssocID="{6A089EB6-4B09-4411-A859-F15EC66579DC}" presName="bgRect" presStyleLbl="bgShp" presStyleIdx="0" presStyleCnt="3"/>
      <dgm:spPr/>
    </dgm:pt>
    <dgm:pt modelId="{A6B3AD6C-C4AB-4495-AB22-1670C5C3AC18}" type="pres">
      <dgm:prSet presAssocID="{6A089EB6-4B09-4411-A859-F15EC66579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B8E43C1-4283-4315-A5E7-73FE413959BE}" type="pres">
      <dgm:prSet presAssocID="{6A089EB6-4B09-4411-A859-F15EC66579DC}" presName="spaceRect" presStyleCnt="0"/>
      <dgm:spPr/>
    </dgm:pt>
    <dgm:pt modelId="{1B5F9231-743B-40C5-9857-6D2CD19728BE}" type="pres">
      <dgm:prSet presAssocID="{6A089EB6-4B09-4411-A859-F15EC66579DC}" presName="parTx" presStyleLbl="revTx" presStyleIdx="0" presStyleCnt="3">
        <dgm:presLayoutVars>
          <dgm:chMax val="0"/>
          <dgm:chPref val="0"/>
        </dgm:presLayoutVars>
      </dgm:prSet>
      <dgm:spPr/>
    </dgm:pt>
    <dgm:pt modelId="{AF1238AF-09DF-4DE9-BC8A-6A90222DF2FE}" type="pres">
      <dgm:prSet presAssocID="{A8ADD54D-3C9E-4161-8F03-9DF468B9ED65}" presName="sibTrans" presStyleCnt="0"/>
      <dgm:spPr/>
    </dgm:pt>
    <dgm:pt modelId="{FD981C8E-2937-4A55-8636-936A41680C2A}" type="pres">
      <dgm:prSet presAssocID="{CDF325EA-3871-41EF-8AA9-640107100B7B}" presName="compNode" presStyleCnt="0"/>
      <dgm:spPr/>
    </dgm:pt>
    <dgm:pt modelId="{05CE15AC-9B65-4C82-8B81-EDBBA8EDA0EA}" type="pres">
      <dgm:prSet presAssocID="{CDF325EA-3871-41EF-8AA9-640107100B7B}" presName="bgRect" presStyleLbl="bgShp" presStyleIdx="1" presStyleCnt="3"/>
      <dgm:spPr/>
    </dgm:pt>
    <dgm:pt modelId="{729E4658-19C9-43A6-957D-61130467E929}" type="pres">
      <dgm:prSet presAssocID="{CDF325EA-3871-41EF-8AA9-640107100B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71FEE9B4-9E0C-4D0A-A82D-2425B1095E67}" type="pres">
      <dgm:prSet presAssocID="{CDF325EA-3871-41EF-8AA9-640107100B7B}" presName="spaceRect" presStyleCnt="0"/>
      <dgm:spPr/>
    </dgm:pt>
    <dgm:pt modelId="{0D76A588-2762-47E0-BBAC-A93A4E098A8B}" type="pres">
      <dgm:prSet presAssocID="{CDF325EA-3871-41EF-8AA9-640107100B7B}" presName="parTx" presStyleLbl="revTx" presStyleIdx="1" presStyleCnt="3">
        <dgm:presLayoutVars>
          <dgm:chMax val="0"/>
          <dgm:chPref val="0"/>
        </dgm:presLayoutVars>
      </dgm:prSet>
      <dgm:spPr/>
    </dgm:pt>
    <dgm:pt modelId="{DE362E98-2579-4D5A-94BF-5B407865BF60}" type="pres">
      <dgm:prSet presAssocID="{2B94ACAF-A84C-41DE-AA5B-A3EC3CE0AE5D}" presName="sibTrans" presStyleCnt="0"/>
      <dgm:spPr/>
    </dgm:pt>
    <dgm:pt modelId="{B3CB1AF4-DA10-42F0-9BC5-B127C9C6C5C7}" type="pres">
      <dgm:prSet presAssocID="{8BE1F357-3057-4D2D-B072-83F713A22D10}" presName="compNode" presStyleCnt="0"/>
      <dgm:spPr/>
    </dgm:pt>
    <dgm:pt modelId="{E8A71FAC-1CE4-42B8-A6EC-E52DA61D86A9}" type="pres">
      <dgm:prSet presAssocID="{8BE1F357-3057-4D2D-B072-83F713A22D10}" presName="bgRect" presStyleLbl="bgShp" presStyleIdx="2" presStyleCnt="3"/>
      <dgm:spPr/>
    </dgm:pt>
    <dgm:pt modelId="{86EE0AD5-BA48-4C86-B003-5F1FFBAB9EA0}" type="pres">
      <dgm:prSet presAssocID="{8BE1F357-3057-4D2D-B072-83F713A22D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FD85E6D-A6A5-4375-971C-546E5D021025}" type="pres">
      <dgm:prSet presAssocID="{8BE1F357-3057-4D2D-B072-83F713A22D10}" presName="spaceRect" presStyleCnt="0"/>
      <dgm:spPr/>
    </dgm:pt>
    <dgm:pt modelId="{599A8198-9E0D-4D56-BE45-5C1F8C59761D}" type="pres">
      <dgm:prSet presAssocID="{8BE1F357-3057-4D2D-B072-83F713A22D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9086048-7217-4F5D-99AF-F9D5170C976A}" srcId="{E826ED4F-6CA5-4941-B47C-09ECAE2B3B41}" destId="{CDF325EA-3871-41EF-8AA9-640107100B7B}" srcOrd="1" destOrd="0" parTransId="{E5954F4A-A9C1-4E21-A2A2-B8EC70E86CC7}" sibTransId="{2B94ACAF-A84C-41DE-AA5B-A3EC3CE0AE5D}"/>
    <dgm:cxn modelId="{E7A4215A-4DE1-4690-8579-5EA655E74953}" type="presOf" srcId="{8BE1F357-3057-4D2D-B072-83F713A22D10}" destId="{599A8198-9E0D-4D56-BE45-5C1F8C59761D}" srcOrd="0" destOrd="0" presId="urn:microsoft.com/office/officeart/2018/2/layout/IconVerticalSolidList"/>
    <dgm:cxn modelId="{EAEF82AF-7116-4F58-8E40-001FD8E10334}" srcId="{E826ED4F-6CA5-4941-B47C-09ECAE2B3B41}" destId="{8BE1F357-3057-4D2D-B072-83F713A22D10}" srcOrd="2" destOrd="0" parTransId="{D710682C-388F-4659-96D1-AF3E55B78E28}" sibTransId="{7836C60A-D64B-42BF-95F5-A86A6DFC6951}"/>
    <dgm:cxn modelId="{32EAF0C9-E392-4793-BC32-09DA71E75E68}" srcId="{E826ED4F-6CA5-4941-B47C-09ECAE2B3B41}" destId="{6A089EB6-4B09-4411-A859-F15EC66579DC}" srcOrd="0" destOrd="0" parTransId="{14475C7E-F97D-4CE2-8623-E62177E5B660}" sibTransId="{A8ADD54D-3C9E-4161-8F03-9DF468B9ED65}"/>
    <dgm:cxn modelId="{E1DFF6C9-D296-4C44-AECC-FE4898CB8C9F}" type="presOf" srcId="{E826ED4F-6CA5-4941-B47C-09ECAE2B3B41}" destId="{6D704588-4C50-443A-B22E-EF149D91EA49}" srcOrd="0" destOrd="0" presId="urn:microsoft.com/office/officeart/2018/2/layout/IconVerticalSolidList"/>
    <dgm:cxn modelId="{750FBDCD-A425-4AD4-8A7A-58CA6C0F740B}" type="presOf" srcId="{CDF325EA-3871-41EF-8AA9-640107100B7B}" destId="{0D76A588-2762-47E0-BBAC-A93A4E098A8B}" srcOrd="0" destOrd="0" presId="urn:microsoft.com/office/officeart/2018/2/layout/IconVerticalSolidList"/>
    <dgm:cxn modelId="{FDE2D7F4-585E-4010-94E6-1320814D7122}" type="presOf" srcId="{6A089EB6-4B09-4411-A859-F15EC66579DC}" destId="{1B5F9231-743B-40C5-9857-6D2CD19728BE}" srcOrd="0" destOrd="0" presId="urn:microsoft.com/office/officeart/2018/2/layout/IconVerticalSolidList"/>
    <dgm:cxn modelId="{04711AAA-77C0-4783-8954-8F06D150A550}" type="presParOf" srcId="{6D704588-4C50-443A-B22E-EF149D91EA49}" destId="{5F30789E-CE26-4F44-A316-AA2ACF21C909}" srcOrd="0" destOrd="0" presId="urn:microsoft.com/office/officeart/2018/2/layout/IconVerticalSolidList"/>
    <dgm:cxn modelId="{99CED12E-0307-4F5B-9882-5FD52A18B468}" type="presParOf" srcId="{5F30789E-CE26-4F44-A316-AA2ACF21C909}" destId="{E3425D34-562A-405A-95E6-AF637F8AC363}" srcOrd="0" destOrd="0" presId="urn:microsoft.com/office/officeart/2018/2/layout/IconVerticalSolidList"/>
    <dgm:cxn modelId="{BE3019C2-F851-48F3-8B9E-CCDF4ECA3BAB}" type="presParOf" srcId="{5F30789E-CE26-4F44-A316-AA2ACF21C909}" destId="{A6B3AD6C-C4AB-4495-AB22-1670C5C3AC18}" srcOrd="1" destOrd="0" presId="urn:microsoft.com/office/officeart/2018/2/layout/IconVerticalSolidList"/>
    <dgm:cxn modelId="{8372BA3A-C49D-442D-86E9-312CE60F758B}" type="presParOf" srcId="{5F30789E-CE26-4F44-A316-AA2ACF21C909}" destId="{DB8E43C1-4283-4315-A5E7-73FE413959BE}" srcOrd="2" destOrd="0" presId="urn:microsoft.com/office/officeart/2018/2/layout/IconVerticalSolidList"/>
    <dgm:cxn modelId="{D0EFE992-11B0-4E44-9BEA-06EA0B215AF4}" type="presParOf" srcId="{5F30789E-CE26-4F44-A316-AA2ACF21C909}" destId="{1B5F9231-743B-40C5-9857-6D2CD19728BE}" srcOrd="3" destOrd="0" presId="urn:microsoft.com/office/officeart/2018/2/layout/IconVerticalSolidList"/>
    <dgm:cxn modelId="{143A29DA-381A-4090-BE1C-DBD0EAD64D78}" type="presParOf" srcId="{6D704588-4C50-443A-B22E-EF149D91EA49}" destId="{AF1238AF-09DF-4DE9-BC8A-6A90222DF2FE}" srcOrd="1" destOrd="0" presId="urn:microsoft.com/office/officeart/2018/2/layout/IconVerticalSolidList"/>
    <dgm:cxn modelId="{87F4DDB6-26DA-4993-A73C-2F2936EA094F}" type="presParOf" srcId="{6D704588-4C50-443A-B22E-EF149D91EA49}" destId="{FD981C8E-2937-4A55-8636-936A41680C2A}" srcOrd="2" destOrd="0" presId="urn:microsoft.com/office/officeart/2018/2/layout/IconVerticalSolidList"/>
    <dgm:cxn modelId="{324278E6-1AA3-4D58-A5ED-1F6BCCE69E06}" type="presParOf" srcId="{FD981C8E-2937-4A55-8636-936A41680C2A}" destId="{05CE15AC-9B65-4C82-8B81-EDBBA8EDA0EA}" srcOrd="0" destOrd="0" presId="urn:microsoft.com/office/officeart/2018/2/layout/IconVerticalSolidList"/>
    <dgm:cxn modelId="{C5141FE8-B0DF-42B5-A362-86776CC04E77}" type="presParOf" srcId="{FD981C8E-2937-4A55-8636-936A41680C2A}" destId="{729E4658-19C9-43A6-957D-61130467E929}" srcOrd="1" destOrd="0" presId="urn:microsoft.com/office/officeart/2018/2/layout/IconVerticalSolidList"/>
    <dgm:cxn modelId="{614D0DC8-B5C6-49EC-BB57-A2689BA4BBDB}" type="presParOf" srcId="{FD981C8E-2937-4A55-8636-936A41680C2A}" destId="{71FEE9B4-9E0C-4D0A-A82D-2425B1095E67}" srcOrd="2" destOrd="0" presId="urn:microsoft.com/office/officeart/2018/2/layout/IconVerticalSolidList"/>
    <dgm:cxn modelId="{6E35F393-8E28-467B-8816-9276ADA3FB3F}" type="presParOf" srcId="{FD981C8E-2937-4A55-8636-936A41680C2A}" destId="{0D76A588-2762-47E0-BBAC-A93A4E098A8B}" srcOrd="3" destOrd="0" presId="urn:microsoft.com/office/officeart/2018/2/layout/IconVerticalSolidList"/>
    <dgm:cxn modelId="{13FEF30F-07C7-4B23-886F-F4D2A2A247B9}" type="presParOf" srcId="{6D704588-4C50-443A-B22E-EF149D91EA49}" destId="{DE362E98-2579-4D5A-94BF-5B407865BF60}" srcOrd="3" destOrd="0" presId="urn:microsoft.com/office/officeart/2018/2/layout/IconVerticalSolidList"/>
    <dgm:cxn modelId="{560B4BE5-EF49-4F3C-94A2-8CEACDF6C20C}" type="presParOf" srcId="{6D704588-4C50-443A-B22E-EF149D91EA49}" destId="{B3CB1AF4-DA10-42F0-9BC5-B127C9C6C5C7}" srcOrd="4" destOrd="0" presId="urn:microsoft.com/office/officeart/2018/2/layout/IconVerticalSolidList"/>
    <dgm:cxn modelId="{718661D2-DA89-49B6-B767-62A571313317}" type="presParOf" srcId="{B3CB1AF4-DA10-42F0-9BC5-B127C9C6C5C7}" destId="{E8A71FAC-1CE4-42B8-A6EC-E52DA61D86A9}" srcOrd="0" destOrd="0" presId="urn:microsoft.com/office/officeart/2018/2/layout/IconVerticalSolidList"/>
    <dgm:cxn modelId="{CC56EF1C-D8FF-4F34-9541-1C6A0F94797E}" type="presParOf" srcId="{B3CB1AF4-DA10-42F0-9BC5-B127C9C6C5C7}" destId="{86EE0AD5-BA48-4C86-B003-5F1FFBAB9EA0}" srcOrd="1" destOrd="0" presId="urn:microsoft.com/office/officeart/2018/2/layout/IconVerticalSolidList"/>
    <dgm:cxn modelId="{0B4AF5CD-6C8D-4B15-A7BB-E5C119932358}" type="presParOf" srcId="{B3CB1AF4-DA10-42F0-9BC5-B127C9C6C5C7}" destId="{4FD85E6D-A6A5-4375-971C-546E5D021025}" srcOrd="2" destOrd="0" presId="urn:microsoft.com/office/officeart/2018/2/layout/IconVerticalSolidList"/>
    <dgm:cxn modelId="{18C69903-5E0E-4884-9C9B-6090B0B85CD9}" type="presParOf" srcId="{B3CB1AF4-DA10-42F0-9BC5-B127C9C6C5C7}" destId="{599A8198-9E0D-4D56-BE45-5C1F8C5976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5D34-562A-405A-95E6-AF637F8AC363}">
      <dsp:nvSpPr>
        <dsp:cNvPr id="0" name=""/>
        <dsp:cNvSpPr/>
      </dsp:nvSpPr>
      <dsp:spPr>
        <a:xfrm>
          <a:off x="0" y="679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3AD6C-C4AB-4495-AB22-1670C5C3AC18}">
      <dsp:nvSpPr>
        <dsp:cNvPr id="0" name=""/>
        <dsp:cNvSpPr/>
      </dsp:nvSpPr>
      <dsp:spPr>
        <a:xfrm>
          <a:off x="481061" y="358494"/>
          <a:ext cx="874657" cy="874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F9231-743B-40C5-9857-6D2CD19728BE}">
      <dsp:nvSpPr>
        <dsp:cNvPr id="0" name=""/>
        <dsp:cNvSpPr/>
      </dsp:nvSpPr>
      <dsp:spPr>
        <a:xfrm>
          <a:off x="1836781" y="679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Assignment each chapter =Study, Revision and homework</a:t>
          </a:r>
        </a:p>
      </dsp:txBody>
      <dsp:txXfrm>
        <a:off x="1836781" y="679"/>
        <a:ext cx="5223313" cy="1590286"/>
      </dsp:txXfrm>
    </dsp:sp>
    <dsp:sp modelId="{05CE15AC-9B65-4C82-8B81-EDBBA8EDA0EA}">
      <dsp:nvSpPr>
        <dsp:cNvPr id="0" name=""/>
        <dsp:cNvSpPr/>
      </dsp:nvSpPr>
      <dsp:spPr>
        <a:xfrm>
          <a:off x="0" y="1988538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E4658-19C9-43A6-957D-61130467E929}">
      <dsp:nvSpPr>
        <dsp:cNvPr id="0" name=""/>
        <dsp:cNvSpPr/>
      </dsp:nvSpPr>
      <dsp:spPr>
        <a:xfrm>
          <a:off x="481061" y="2346352"/>
          <a:ext cx="874657" cy="874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6A588-2762-47E0-BBAC-A93A4E098A8B}">
      <dsp:nvSpPr>
        <dsp:cNvPr id="0" name=""/>
        <dsp:cNvSpPr/>
      </dsp:nvSpPr>
      <dsp:spPr>
        <a:xfrm>
          <a:off x="1836781" y="1988538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Chapter workbook= Use of Class Time + Managing Learning </a:t>
          </a:r>
        </a:p>
      </dsp:txBody>
      <dsp:txXfrm>
        <a:off x="1836781" y="1988538"/>
        <a:ext cx="5223313" cy="1590286"/>
      </dsp:txXfrm>
    </dsp:sp>
    <dsp:sp modelId="{E8A71FAC-1CE4-42B8-A6EC-E52DA61D86A9}">
      <dsp:nvSpPr>
        <dsp:cNvPr id="0" name=""/>
        <dsp:cNvSpPr/>
      </dsp:nvSpPr>
      <dsp:spPr>
        <a:xfrm>
          <a:off x="0" y="3976396"/>
          <a:ext cx="7060095" cy="15902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E0AD5-BA48-4C86-B003-5F1FFBAB9EA0}">
      <dsp:nvSpPr>
        <dsp:cNvPr id="0" name=""/>
        <dsp:cNvSpPr/>
      </dsp:nvSpPr>
      <dsp:spPr>
        <a:xfrm>
          <a:off x="481061" y="4334211"/>
          <a:ext cx="874657" cy="87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A8198-9E0D-4D56-BE45-5C1F8C59761D}">
      <dsp:nvSpPr>
        <dsp:cNvPr id="0" name=""/>
        <dsp:cNvSpPr/>
      </dsp:nvSpPr>
      <dsp:spPr>
        <a:xfrm>
          <a:off x="1836781" y="3976396"/>
          <a:ext cx="5223313" cy="1590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305" tIns="168305" rIns="168305" bIns="16830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Chapter Tests= Achievement + Effort and Attitudes</a:t>
          </a:r>
        </a:p>
      </dsp:txBody>
      <dsp:txXfrm>
        <a:off x="1836781" y="3976396"/>
        <a:ext cx="5223313" cy="159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BC92A-ACA2-4F79-B952-E1296434603D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C7AC0-5A35-4899-BF80-B5EF81998A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43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859029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aike.baidu.com/view/33128.htm" TargetMode="External"/><Relationship Id="rId5" Type="http://schemas.openxmlformats.org/officeDocument/2006/relationships/hyperlink" Target="http://baike.baidu.com/view/2239.htm" TargetMode="External"/><Relationship Id="rId4" Type="http://schemas.openxmlformats.org/officeDocument/2006/relationships/hyperlink" Target="http://baike.baidu.com/view/4141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/>
              <a:t>一剪梅</a:t>
            </a:r>
            <a:r>
              <a:rPr lang="en-US" altLang="zh-CN" b="1" dirty="0"/>
              <a:t>·</a:t>
            </a:r>
            <a:r>
              <a:rPr lang="zh-CN" altLang="en-US" b="1" dirty="0"/>
              <a:t>舟过吴江</a:t>
            </a:r>
            <a:r>
              <a:rPr lang="en-US" altLang="zh-CN" b="1" baseline="30000" dirty="0"/>
              <a:t>1</a:t>
            </a:r>
            <a:endParaRPr lang="zh-CN" altLang="en-US" dirty="0"/>
          </a:p>
          <a:p>
            <a:r>
              <a:rPr lang="zh-CN" altLang="en-US" dirty="0"/>
              <a:t>一片春愁待酒浇</a:t>
            </a:r>
            <a:r>
              <a:rPr lang="en-US" altLang="zh-CN" baseline="30000" dirty="0"/>
              <a:t>2</a:t>
            </a:r>
            <a:r>
              <a:rPr lang="zh-CN" altLang="en-US" dirty="0"/>
              <a:t>。江上舟摇，楼上帘招</a:t>
            </a:r>
            <a:r>
              <a:rPr lang="en-US" altLang="zh-CN" baseline="30000" dirty="0"/>
              <a:t>3</a:t>
            </a:r>
            <a:r>
              <a:rPr lang="zh-CN" altLang="en-US" dirty="0"/>
              <a:t>。秋娘渡与</a:t>
            </a:r>
            <a:r>
              <a:rPr lang="en-US" altLang="zh-CN" baseline="30000" dirty="0"/>
              <a:t>4</a:t>
            </a:r>
            <a:r>
              <a:rPr lang="zh-CN" altLang="en-US" dirty="0"/>
              <a:t>泰娘桥</a:t>
            </a:r>
            <a:r>
              <a:rPr lang="en-US" altLang="zh-CN" baseline="30000" dirty="0"/>
              <a:t>5</a:t>
            </a:r>
            <a:r>
              <a:rPr lang="zh-CN" altLang="en-US" dirty="0"/>
              <a:t>，风又飘飘，雨又萧萧</a:t>
            </a:r>
            <a:r>
              <a:rPr lang="en-US" altLang="zh-CN" baseline="30000" dirty="0"/>
              <a:t>6</a:t>
            </a:r>
            <a:r>
              <a:rPr lang="zh-CN" altLang="en-US" dirty="0"/>
              <a:t>。</a:t>
            </a:r>
            <a:r>
              <a:rPr lang="en-US" altLang="zh-CN" baseline="30000" dirty="0"/>
              <a:t>[1]</a:t>
            </a:r>
            <a:r>
              <a:rPr lang="zh-CN" altLang="en-US" dirty="0"/>
              <a:t> </a:t>
            </a:r>
          </a:p>
          <a:p>
            <a:r>
              <a:rPr lang="zh-CN" altLang="en-US" dirty="0"/>
              <a:t>何日归家洗客袍？银字笙调</a:t>
            </a:r>
            <a:r>
              <a:rPr lang="en-US" altLang="zh-CN" baseline="30000" dirty="0"/>
              <a:t>7</a:t>
            </a:r>
            <a:r>
              <a:rPr lang="zh-CN" altLang="en-US" dirty="0"/>
              <a:t>，心字香烧</a:t>
            </a:r>
            <a:r>
              <a:rPr lang="en-US" altLang="zh-CN" baseline="30000" dirty="0"/>
              <a:t>8</a:t>
            </a:r>
            <a:r>
              <a:rPr lang="zh-CN" altLang="en-US" dirty="0"/>
              <a:t>。流光容易把人抛，红了樱桃，绿了芭蕉。</a:t>
            </a:r>
            <a:r>
              <a:rPr lang="en-US" altLang="zh-CN" baseline="30000" dirty="0"/>
              <a:t>[2]</a:t>
            </a:r>
            <a:r>
              <a:rPr lang="zh-CN" altLang="en-US" dirty="0"/>
              <a:t> </a:t>
            </a:r>
          </a:p>
          <a:p>
            <a:r>
              <a:rPr lang="en-US" altLang="zh-CN" b="1" dirty="0"/>
              <a:t>2</a:t>
            </a:r>
            <a:r>
              <a:rPr lang="zh-CN" altLang="en-US" b="1" dirty="0"/>
              <a:t>注释译文</a:t>
            </a:r>
            <a:r>
              <a:rPr lang="zh-CN" altLang="en-US" b="1" dirty="0">
                <a:effectLst/>
                <a:hlinkClick r:id="rId3" tooltip="编辑本段"/>
              </a:rPr>
              <a:t>编辑</a:t>
            </a:r>
            <a:endParaRPr lang="zh-CN" altLang="en-US" b="1" dirty="0"/>
          </a:p>
          <a:p>
            <a:r>
              <a:rPr lang="zh-CN" altLang="en-US" b="1" dirty="0"/>
              <a:t>词语注释</a:t>
            </a:r>
          </a:p>
          <a:p>
            <a:r>
              <a:rPr lang="zh-CN" altLang="en-US" dirty="0"/>
              <a:t>吴江：今</a:t>
            </a:r>
            <a:r>
              <a:rPr lang="zh-CN" altLang="en-US" dirty="0">
                <a:hlinkClick r:id="rId4"/>
              </a:rPr>
              <a:t>江苏</a:t>
            </a:r>
            <a:r>
              <a:rPr lang="zh-CN" altLang="en-US" dirty="0"/>
              <a:t>县名。在</a:t>
            </a:r>
            <a:r>
              <a:rPr lang="zh-CN" altLang="en-US" dirty="0">
                <a:hlinkClick r:id="rId5"/>
              </a:rPr>
              <a:t>苏州</a:t>
            </a:r>
            <a:r>
              <a:rPr lang="zh-CN" altLang="en-US" dirty="0"/>
              <a:t>南。</a:t>
            </a:r>
          </a:p>
          <a:p>
            <a:r>
              <a:rPr lang="zh-CN" altLang="en-US" dirty="0"/>
              <a:t>浇：浸灌，消除。</a:t>
            </a:r>
          </a:p>
          <a:p>
            <a:r>
              <a:rPr lang="zh-CN" altLang="en-US" dirty="0"/>
              <a:t>帘招：指酒旗。</a:t>
            </a:r>
          </a:p>
          <a:p>
            <a:r>
              <a:rPr lang="zh-CN" altLang="en-US" dirty="0"/>
              <a:t>秋娘渡：指吴江渡。秋娘：唐代歌伎常用名，或有用以通称善歌貌美之歌伎者。又称杜仲阳，为</a:t>
            </a:r>
            <a:r>
              <a:rPr lang="zh-CN" altLang="en-US" dirty="0">
                <a:hlinkClick r:id="rId6"/>
              </a:rPr>
              <a:t>唐德宗</a:t>
            </a:r>
            <a:r>
              <a:rPr lang="zh-CN" altLang="en-US" dirty="0"/>
              <a:t>时镇海军节度史李侍女。渡：一本作“度”。</a:t>
            </a:r>
          </a:p>
          <a:p>
            <a:r>
              <a:rPr lang="zh-CN" altLang="en-US" dirty="0"/>
              <a:t>桥：一本作“娇”。</a:t>
            </a:r>
          </a:p>
          <a:p>
            <a:r>
              <a:rPr lang="zh-CN" altLang="en-US" dirty="0"/>
              <a:t>萧萧：象声，雨声。</a:t>
            </a:r>
          </a:p>
          <a:p>
            <a:r>
              <a:rPr lang="zh-CN" altLang="en-US" dirty="0"/>
              <a:t>银字笙：管乐器的一种。调笙，调弄有银字的笙。</a:t>
            </a:r>
          </a:p>
          <a:p>
            <a:r>
              <a:rPr lang="zh-CN" altLang="en-US" dirty="0"/>
              <a:t>心字香，点熏炉里心字形的香。</a:t>
            </a:r>
            <a:r>
              <a:rPr lang="en-US" altLang="zh-CN" baseline="30000" dirty="0"/>
              <a:t>[3]</a:t>
            </a:r>
            <a:r>
              <a:rPr lang="zh-CN" altLang="en-US" dirty="0"/>
              <a:t> </a:t>
            </a:r>
          </a:p>
          <a:p>
            <a:r>
              <a:rPr lang="zh-CN" altLang="en-US" b="1" dirty="0"/>
              <a:t>作品译文</a:t>
            </a:r>
          </a:p>
          <a:p>
            <a:r>
              <a:rPr lang="zh-CN" altLang="en-US" dirty="0"/>
              <a:t>船在吴江上飘摇，我满怀羁旅的春愁，看到岸上酒帘子在飘摇，招揽客人，便产生了借酒消愁的愿望。船只经过令文人骚客遐想不尽的胜景秋娘渡与泰娘桥，也没有好心情欣赏，眼前是“风又飘飘，雨又潇潇”，实在令人烦恼。哪一天能回家洗客袍，结束客游劳顿的生活呢？哪一天能和家人团聚在一起，调弄镶有银字的笙，点燃熏炉里心字形的盘香？春光容易流逝，使人追赶不上，樱桃才红熟，芭蕉又绿了，春去夏又到。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C7AC0-5A35-4899-BF80-B5EF81998A7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48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effectLst/>
              </a:rPr>
              <a:t>“上善若水”这四个字，出自于老子的</a:t>
            </a:r>
            <a:r>
              <a:rPr lang="en-US" altLang="zh-CN" dirty="0">
                <a:effectLst/>
              </a:rPr>
              <a:t>《</a:t>
            </a:r>
            <a:r>
              <a:rPr lang="zh-CN" altLang="en-US" dirty="0">
                <a:effectLst/>
              </a:rPr>
              <a:t>道德经</a:t>
            </a:r>
            <a:r>
              <a:rPr lang="en-US" altLang="zh-CN" dirty="0">
                <a:effectLst/>
              </a:rPr>
              <a:t>》</a:t>
            </a:r>
            <a:r>
              <a:rPr lang="zh-CN" altLang="en-US" dirty="0">
                <a:effectLst/>
              </a:rPr>
              <a:t>第八章第一句，“上善若水，水善利万物而不争</a:t>
            </a:r>
            <a:r>
              <a:rPr lang="en-US" altLang="zh-CN" dirty="0">
                <a:effectLst/>
              </a:rPr>
              <a:t>…….”</a:t>
            </a:r>
            <a:r>
              <a:rPr lang="zh-CN" altLang="en-US" dirty="0">
                <a:effectLst/>
              </a:rPr>
              <a:t>它的字面含义是：最善者的品行，如同水一样， 可以滋养与造福万物，却不与万物争任何东西</a:t>
            </a:r>
            <a:r>
              <a:rPr lang="en-US" altLang="zh-CN" dirty="0">
                <a:effectLst/>
              </a:rPr>
              <a:t>……</a:t>
            </a:r>
            <a:r>
              <a:rPr lang="zh-CN" altLang="en-US" dirty="0">
                <a:effectLst/>
              </a:rPr>
              <a:t>。说到这其中所涵盖的思想意义，那就需要多做些解释了。</a:t>
            </a:r>
          </a:p>
          <a:p>
            <a:br>
              <a:rPr lang="zh-CN" altLang="en-US" dirty="0">
                <a:effectLst/>
              </a:rPr>
            </a:br>
            <a:r>
              <a:rPr lang="zh-CN" altLang="en-US" dirty="0">
                <a:effectLst/>
              </a:rPr>
              <a:t>   老子说：“上善若水，水善利万物而不争，此乃谦下之德也；故江海所以能为百谷王者，以其善下之，则能为百谷王。天下莫柔弱于水，而攻坚强者莫之能胜，此乃柔德；故柔之胜刚，弱之胜强坚。因其无有，故能入于无之间，由此可知不言之教、无为之益也。”</a:t>
            </a:r>
            <a:br>
              <a:rPr lang="zh-CN" altLang="en-US" dirty="0">
                <a:effectLst/>
              </a:rPr>
            </a:br>
            <a:br>
              <a:rPr lang="zh-CN" altLang="en-US" dirty="0">
                <a:effectLst/>
              </a:rPr>
            </a:br>
            <a:r>
              <a:rPr lang="zh-CN" altLang="en-US" dirty="0">
                <a:effectLst/>
              </a:rPr>
              <a:t>   他认为上善的人，就应该象水一样。水造福万物，滋养万物，却不与万物争高下，这才是最为谦虚的美德。江海之所以能够成为一切河流的归宿，是因为他善于处在下游的位置上，所以成为百谷王。</a:t>
            </a:r>
            <a:br>
              <a:rPr lang="zh-CN" altLang="en-US" dirty="0">
                <a:effectLst/>
              </a:rPr>
            </a:br>
            <a:br>
              <a:rPr lang="zh-CN" altLang="en-US" dirty="0">
                <a:effectLst/>
              </a:rPr>
            </a:br>
            <a:r>
              <a:rPr lang="zh-CN" altLang="en-US" dirty="0">
                <a:effectLst/>
              </a:rPr>
              <a:t>   世界上最柔的东西莫过于水，然而它却能穿透最为坚硬的东西，没有什么能超过它，例如滴水穿石，这就是“柔德”所在。所以说弱能胜强，柔可克刚。</a:t>
            </a:r>
            <a:br>
              <a:rPr lang="zh-CN" altLang="en-US" dirty="0">
                <a:effectLst/>
              </a:rPr>
            </a:br>
            <a:br>
              <a:rPr lang="zh-CN" altLang="en-US" dirty="0">
                <a:effectLst/>
              </a:rPr>
            </a:br>
            <a:r>
              <a:rPr lang="zh-CN" altLang="en-US" dirty="0">
                <a:effectLst/>
              </a:rPr>
              <a:t>  不见其形的东西，可以进入到没有缝隙的东西中去，由此我们知道了“不言”的教导，“无为”的好处。</a:t>
            </a:r>
            <a:br>
              <a:rPr lang="zh-CN" altLang="en-US" dirty="0">
                <a:effectLst/>
              </a:rPr>
            </a:br>
            <a:br>
              <a:rPr lang="zh-CN" altLang="en-US" dirty="0">
                <a:effectLst/>
              </a:rPr>
            </a:br>
            <a:r>
              <a:rPr lang="zh-CN" altLang="en-US" dirty="0">
                <a:effectLst/>
              </a:rPr>
              <a:t>  老子还说：“以其不争，故天下莫能与之争，此乃效法水德也。水几于道；道无所不在，水无所不利，避高趋下，未尝有所逆，善处地也；空处湛静，深不可测。善为渊也；损而不竭，施不求报，善为仁也；</a:t>
            </a:r>
            <a:r>
              <a:rPr lang="en-US" altLang="zh-CN" dirty="0">
                <a:effectLst/>
              </a:rPr>
              <a:t>……..</a:t>
            </a:r>
            <a:r>
              <a:rPr lang="zh-CN" altLang="en-US" dirty="0">
                <a:effectLst/>
              </a:rPr>
              <a:t>。</a:t>
            </a:r>
            <a:br>
              <a:rPr lang="zh-CN" altLang="en-US" dirty="0">
                <a:effectLst/>
              </a:rPr>
            </a:br>
            <a:br>
              <a:rPr lang="zh-CN" altLang="en-US" dirty="0">
                <a:effectLst/>
              </a:rPr>
            </a:br>
            <a:r>
              <a:rPr lang="zh-CN" altLang="en-US" dirty="0">
                <a:effectLst/>
              </a:rPr>
              <a:t>   “道”是产生天地万物的总根源，是先于具体事物而存在的东西，也是事物的基本规律及其本源。所以“道”是我们每个人都应该认知与理解的。水的德行就是最接近于“道”的，“道”无处不在，因此，水无所不利。它避高趋下，因此不会受到任何阻碍。它可以流淌到任何地方，滋养万物，洗涤污淖。它处于深潭之中，表面清澈而平静，但却深不可测。它源源不断的流淌，去造福于万物却不求回报。这样的德行， 乃至仁至善</a:t>
            </a:r>
            <a:r>
              <a:rPr lang="en-US" altLang="zh-CN" dirty="0">
                <a:effectLst/>
              </a:rPr>
              <a:t>……</a:t>
            </a:r>
            <a:r>
              <a:rPr lang="zh-CN" altLang="en-US" dirty="0">
                <a:effectLst/>
              </a:rPr>
              <a:t>。 </a:t>
            </a:r>
            <a:endParaRPr lang="en-US" altLang="zh-CN" dirty="0">
              <a:effectLst/>
            </a:endParaRPr>
          </a:p>
          <a:p>
            <a:r>
              <a:rPr lang="zh-CN" altLang="en-US" dirty="0">
                <a:effectLst/>
              </a:rPr>
              <a:t>这一年：扑克牌 书包教室外边 课程无关内容 贵在坚持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C7AC0-5A35-4899-BF80-B5EF81998A7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86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15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34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95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90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341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64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98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50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5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91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07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4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68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1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9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57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E098-C944-4520-8802-280202C0F839}" type="datetimeFigureOut">
              <a:rPr lang="en-AU" smtClean="0"/>
              <a:t>18/02/2021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61738C-2CAE-4F6B-8EA5-C1F4F269D2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26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lms.wssc.vic.edu.au/?SID=509&amp;ID=4015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中文考试流程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843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7078"/>
            <a:ext cx="7421765" cy="67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2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AU" b="1" dirty="0"/>
              <a:t>口语</a:t>
            </a:r>
            <a:r>
              <a:rPr lang="zh-CN" altLang="en-US" b="1" dirty="0"/>
              <a:t>应答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839200" cy="5562600"/>
          </a:xfrm>
        </p:spPr>
        <p:txBody>
          <a:bodyPr>
            <a:normAutofit/>
          </a:bodyPr>
          <a:lstStyle/>
          <a:p>
            <a:r>
              <a:rPr lang="zh-CN" altLang="en-US" dirty="0"/>
              <a:t>所谓“口语应答”就是根据</a:t>
            </a:r>
            <a:r>
              <a:rPr lang="en-US" dirty="0"/>
              <a:t>VCE </a:t>
            </a:r>
            <a:r>
              <a:rPr lang="zh-CN" altLang="en-US" dirty="0"/>
              <a:t>中文（第一语言）教学大纲的规定，学生在进行第三、第四单元的学习过程中，需要花</a:t>
            </a:r>
            <a:r>
              <a:rPr lang="zh-CN" altLang="en-AU" dirty="0"/>
              <a:t>时间</a:t>
            </a:r>
            <a:r>
              <a:rPr lang="zh-CN" altLang="en-US" dirty="0"/>
              <a:t>来作一项口语应答。这项口语应答的内容必须与教学大纲中所提出的主题、话题和专题有关。</a:t>
            </a:r>
            <a:endParaRPr lang="en-AU" dirty="0"/>
          </a:p>
          <a:p>
            <a:r>
              <a:rPr lang="zh-CN" altLang="en-US" dirty="0"/>
              <a:t>学生不仅需要在年终的校外口试中就自己的“口语应答究”作演讲报告和专题讨论，而且第四单元的校内考试有两项（</a:t>
            </a:r>
            <a:r>
              <a:rPr lang="en-US" dirty="0"/>
              <a:t>SAC 5 &amp; SAC 6</a:t>
            </a:r>
            <a:r>
              <a:rPr lang="zh-CN" altLang="en-US" dirty="0"/>
              <a:t>）都与这项口语应答有关。这三项考试的成绩占总分的</a:t>
            </a:r>
            <a:r>
              <a:rPr lang="en-US" dirty="0"/>
              <a:t>20%</a:t>
            </a:r>
            <a:r>
              <a:rPr lang="zh-CN" altLang="en-US" dirty="0"/>
              <a:t>。</a:t>
            </a:r>
            <a:endParaRPr lang="en-AU" dirty="0"/>
          </a:p>
          <a:p>
            <a:r>
              <a:rPr lang="en-US" dirty="0"/>
              <a:t>  </a:t>
            </a:r>
            <a:r>
              <a:rPr lang="zh-CN" altLang="en-US" dirty="0"/>
              <a:t>“口语应答”旨在</a:t>
            </a:r>
            <a:r>
              <a:rPr lang="zh-CN" altLang="en-US" b="1" i="1" dirty="0"/>
              <a:t>通过文学、艺术作品来了解中国的语言文化</a:t>
            </a:r>
            <a:endParaRPr lang="en-AU" dirty="0"/>
          </a:p>
          <a:p>
            <a:r>
              <a:rPr lang="en-US" dirty="0"/>
              <a:t>VCE </a:t>
            </a:r>
            <a:r>
              <a:rPr lang="zh-CN" altLang="en-US" dirty="0"/>
              <a:t>中文（第一语言）教学大纲要求学生能通过对文学、艺术作品的研究来了解并欣赏中国的语言和文化。具体的做法就是根据教学大纲设定的主题和话题，选择自己的专题（也可称小题目），考虑并提出自己的观点。然后从三种不同形式的文学作品中去找材料和例证，来阐述自己的观点。这三种不同的文学作品可以是</a:t>
            </a:r>
            <a:r>
              <a:rPr lang="zh-CN" altLang="en-US" dirty="0">
                <a:solidFill>
                  <a:srgbClr val="C00000"/>
                </a:solidFill>
              </a:rPr>
              <a:t>小说、诗词、散文、成语故事、民间传说等；影视作品可以是电影、电视连续剧、戏曲、歌剧等；另外像歌曲、舞蹈、绘画等艺术作品也可被引用。</a:t>
            </a:r>
            <a:r>
              <a:rPr lang="zh-CN" altLang="en-US" dirty="0"/>
              <a:t>除此之外，也可以学习一些参考文献，背景资料。学生需要对所选的文学作品的主要情节、主要背景，作者的创作意图、作品的中心思想和主题等有深入的了解，并能联系自己研究的专题，从三个方面来论述、支持自己的观点。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9979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考试时间及比例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569383" y="6110363"/>
            <a:ext cx="5991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>
                <a:hlinkClick r:id="rId2"/>
              </a:rPr>
              <a:t>https://lms.wssc.vic.edu.au/?SID=509&amp;ID=40157</a:t>
            </a:r>
            <a:endParaRPr lang="en-AU"/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981199"/>
            <a:ext cx="11775597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6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作业要求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7563"/>
            <a:ext cx="8915400" cy="4662985"/>
          </a:xfrm>
        </p:spPr>
        <p:txBody>
          <a:bodyPr>
            <a:normAutofit/>
          </a:bodyPr>
          <a:lstStyle/>
          <a:p>
            <a:r>
              <a:rPr lang="en-US" dirty="0"/>
              <a:t>16</a:t>
            </a:r>
            <a:r>
              <a:rPr lang="zh-CN" altLang="en-US" dirty="0"/>
              <a:t>个</a:t>
            </a:r>
            <a:r>
              <a:rPr lang="en-US" altLang="zh-CN" dirty="0" err="1"/>
              <a:t>workset</a:t>
            </a:r>
            <a:r>
              <a:rPr lang="zh-CN" altLang="en-US" dirty="0"/>
              <a:t>加三个假期作业。</a:t>
            </a:r>
            <a:endParaRPr lang="en-US" altLang="zh-CN" dirty="0"/>
          </a:p>
          <a:p>
            <a:r>
              <a:rPr lang="zh-CN" altLang="en-US" dirty="0"/>
              <a:t>要求完成其中</a:t>
            </a:r>
            <a:r>
              <a:rPr lang="en-US" altLang="zh-CN" dirty="0"/>
              <a:t>8</a:t>
            </a:r>
            <a:r>
              <a:rPr lang="zh-CN" altLang="en-US" dirty="0"/>
              <a:t>个</a:t>
            </a:r>
            <a:r>
              <a:rPr lang="en-US" altLang="zh-CN" dirty="0" err="1"/>
              <a:t>workset</a:t>
            </a:r>
            <a:r>
              <a:rPr lang="zh-CN" altLang="en-US" dirty="0"/>
              <a:t>，其余十一项作业可以用以下项目替代。</a:t>
            </a:r>
            <a:endParaRPr lang="en-US" altLang="zh-CN" dirty="0"/>
          </a:p>
          <a:p>
            <a:r>
              <a:rPr lang="zh-CN" altLang="en-US" dirty="0"/>
              <a:t>每个</a:t>
            </a:r>
            <a:r>
              <a:rPr lang="en-US" altLang="zh-CN" dirty="0" err="1"/>
              <a:t>workset</a:t>
            </a:r>
            <a:r>
              <a:rPr lang="zh-CN" altLang="en-US" dirty="0"/>
              <a:t>和假期作业必须按网上规定的</a:t>
            </a:r>
            <a:r>
              <a:rPr lang="en-US" altLang="zh-CN" dirty="0"/>
              <a:t>timeline</a:t>
            </a:r>
            <a:r>
              <a:rPr lang="zh-CN" altLang="en-US" dirty="0"/>
              <a:t>来完成。</a:t>
            </a:r>
            <a:endParaRPr lang="en-US" altLang="zh-CN" dirty="0"/>
          </a:p>
          <a:p>
            <a:r>
              <a:rPr lang="zh-CN" altLang="en-US" dirty="0"/>
              <a:t>替代作业项目有：</a:t>
            </a:r>
            <a:endParaRPr lang="en-US" altLang="zh-CN" dirty="0"/>
          </a:p>
          <a:p>
            <a:r>
              <a:rPr lang="zh-CN" altLang="en-US" dirty="0"/>
              <a:t>一部中文小说，读完后写个故事梗概加感想，感想要发表在</a:t>
            </a:r>
            <a:r>
              <a:rPr lang="en-US" altLang="zh-CN" dirty="0"/>
              <a:t>QQ</a:t>
            </a:r>
            <a:r>
              <a:rPr lang="zh-CN" altLang="en-US" dirty="0"/>
              <a:t>，微信，微博或博客上，要求达到浏览量的数目（我们可以讨论一下具体细则）</a:t>
            </a:r>
            <a:endParaRPr lang="en-US" altLang="zh-CN" dirty="0"/>
          </a:p>
          <a:p>
            <a:r>
              <a:rPr lang="zh-CN" altLang="en-US" dirty="0"/>
              <a:t>一部中文电影，要求同上。</a:t>
            </a:r>
            <a:endParaRPr lang="en-US" altLang="zh-CN" dirty="0"/>
          </a:p>
          <a:p>
            <a:r>
              <a:rPr lang="zh-CN" altLang="en-US" dirty="0"/>
              <a:t>几部小说或几部电影比较评价，要求同上。中文与英文的作品比例是</a:t>
            </a:r>
            <a:r>
              <a:rPr lang="en-US" altLang="zh-CN" dirty="0"/>
              <a:t>2:1</a:t>
            </a:r>
            <a:r>
              <a:rPr lang="zh-CN" altLang="en-US" dirty="0"/>
              <a:t>或以上。</a:t>
            </a:r>
            <a:endParaRPr lang="en-US" altLang="zh-CN" dirty="0"/>
          </a:p>
          <a:p>
            <a:r>
              <a:rPr lang="zh-CN" altLang="en-US" dirty="0"/>
              <a:t>中文音乐或绘画欣赏，要求同上。可以是单个也可以是多个比较，比例同上。</a:t>
            </a:r>
            <a:endParaRPr lang="en-US" altLang="zh-CN" dirty="0"/>
          </a:p>
          <a:p>
            <a:r>
              <a:rPr lang="zh-CN" altLang="en-US" dirty="0"/>
              <a:t>时事评论，中外皆可，互动评论。</a:t>
            </a:r>
            <a:endParaRPr lang="en-US" altLang="zh-CN" dirty="0"/>
          </a:p>
          <a:p>
            <a:r>
              <a:rPr lang="zh-CN" altLang="en-US" dirty="0"/>
              <a:t>必须是原创，有原创思想点，否则不计。</a:t>
            </a:r>
            <a:endParaRPr lang="en-US" altLang="zh-CN" dirty="0"/>
          </a:p>
          <a:p>
            <a:r>
              <a:rPr lang="zh-CN" altLang="en-US" dirty="0"/>
              <a:t>文字优美，电子截图上交，用通用写作评分标准来衡量。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475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作业示例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1" y="1264555"/>
            <a:ext cx="2011883" cy="26931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24" y="1264555"/>
            <a:ext cx="1787857" cy="2681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1" y="1288325"/>
            <a:ext cx="2049428" cy="2658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09" y="1288325"/>
            <a:ext cx="1795454" cy="26931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63" y="1264555"/>
            <a:ext cx="2041831" cy="2750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991" y="1257328"/>
            <a:ext cx="1838639" cy="2757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1" y="4149701"/>
            <a:ext cx="4191000" cy="2352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18" y="4163260"/>
            <a:ext cx="3170085" cy="2377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781" y="4149701"/>
            <a:ext cx="2663529" cy="23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5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作业示例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489369"/>
            <a:ext cx="8652681" cy="52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18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作业示例</a:t>
            </a:r>
            <a:r>
              <a:rPr lang="en-US" altLang="zh-CN" dirty="0"/>
              <a:t>-</a:t>
            </a:r>
            <a:r>
              <a:rPr lang="zh-CN" altLang="en-US" dirty="0"/>
              <a:t>足球随想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905000"/>
            <a:ext cx="5431959" cy="4888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897" y="2472163"/>
            <a:ext cx="27527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7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57" y="665054"/>
            <a:ext cx="8911687" cy="1280890"/>
          </a:xfrm>
        </p:spPr>
        <p:txBody>
          <a:bodyPr/>
          <a:lstStyle/>
          <a:p>
            <a:r>
              <a:rPr lang="zh-CN" altLang="en-US" dirty="0"/>
              <a:t>作业示例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12" y="1464666"/>
            <a:ext cx="2919837" cy="52295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4729" y="287345"/>
            <a:ext cx="8707271" cy="648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effectLst/>
              </a:rPr>
              <a:t>挥手与仰望之间呼唤 </a:t>
            </a:r>
            <a:r>
              <a:rPr lang="zh-CN" altLang="en-US" sz="1400" b="1" dirty="0">
                <a:solidFill>
                  <a:srgbClr val="808080"/>
                </a:solidFill>
                <a:effectLst/>
              </a:rPr>
              <a:t> </a:t>
            </a:r>
            <a:r>
              <a:rPr lang="zh-CN" altLang="en-US" sz="14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自由诚可贵，安全价更高</a:t>
            </a:r>
            <a:endParaRPr lang="zh-CN" altLang="en-US" sz="1400" b="1" dirty="0">
              <a:effectLst/>
            </a:endParaRPr>
          </a:p>
          <a:p>
            <a:pPr>
              <a:lnSpc>
                <a:spcPts val="1595"/>
              </a:lnSpc>
              <a:spcAft>
                <a:spcPts val="0"/>
              </a:spcAft>
            </a:pPr>
            <a:r>
              <a:rPr lang="zh-CN" altLang="en-US" sz="900" b="1" dirty="0">
                <a:effectLst/>
              </a:rPr>
              <a:t>     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2015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年的第一天，我站在柏林哈佛尔湖畔的浮桥上，一轮耀眼的红日徐徐升起，放眼望到的地方一派春天的生机，绿色的苔藓，绿色的草坪，还有从暗色的树丛中钻出的绿色发亮的叶子。昨晚还是大雪覆盖的冬天，圣诞第二天里连续几天的冬寒，转眼大雪释去，蔓延着绿意，一派春意盎然，生机无限的景致，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《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说文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》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中“羊，祥也”。</a:t>
            </a:r>
            <a:endParaRPr lang="zh-CN" altLang="en-US" sz="900" b="1" dirty="0">
              <a:effectLst/>
            </a:endParaRPr>
          </a:p>
          <a:p>
            <a:pPr indent="304800">
              <a:lnSpc>
                <a:spcPts val="1595"/>
              </a:lnSpc>
              <a:spcAft>
                <a:spcPts val="0"/>
              </a:spcAft>
            </a:pP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在我们还未来得及盘点自己的时候，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2015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新的一年倏然莅临面前，挥手告别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2014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，那有丰收、喜悦，也有眼泪，悲伤的岁月，让我们喜忧兼有，迈向成熟；仰头展望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2015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，春光无限，三羊开泰，让我们机遇挑战并存，迎接未来。</a:t>
            </a:r>
            <a:endParaRPr lang="zh-CN" altLang="en-US" sz="900" b="1" dirty="0">
              <a:effectLst/>
            </a:endParaRPr>
          </a:p>
          <a:p>
            <a:pPr indent="304800">
              <a:lnSpc>
                <a:spcPts val="1595"/>
              </a:lnSpc>
              <a:spcAft>
                <a:spcPts val="0"/>
              </a:spcAft>
            </a:pP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元旦中德首脑话新年的展望，让人心生暖意，充满希望的，两位紧紧围绕腐败、乌克兰、伊斯兰，和平，难民，民主，病毒等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2014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年的关键词提纲携领，直达民意。习主席说，把人民的期待变成我们的行动，把人民的希望变成生活的现实。今年我们打落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40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多只大老虎，适应经济发展新常态，锐意推进改革，出台了一系列重大改革举措，推动经济社会的发展，人民生活有了新的改善。</a:t>
            </a:r>
            <a:endParaRPr lang="zh-CN" altLang="en-US" sz="900" b="1" dirty="0">
              <a:effectLst/>
            </a:endParaRPr>
          </a:p>
          <a:p>
            <a:pPr indent="304800">
              <a:lnSpc>
                <a:spcPts val="1595"/>
              </a:lnSpc>
              <a:spcAft>
                <a:spcPts val="0"/>
              </a:spcAft>
            </a:pPr>
            <a:r>
              <a:rPr lang="zh-CN" altLang="en-US" sz="900" b="1" dirty="0">
                <a:effectLst/>
              </a:rPr>
              <a:t>  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身着红衣的默克尔总理说，世界难民总数达到了自第二次世界大战之后未有过的新高。自从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25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年前柏林墙倒塌，我们能够生活在一个和平与自由共存的国家，这是多么大的幸运！下一年里，德国自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46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年来首次告别外债，团结在我们的国家有着多么重要的价值，这正是我们成功的基石，团结会使我们的社会更人性，更成功。</a:t>
            </a:r>
            <a:br>
              <a:rPr lang="zh-CN" altLang="en-US" sz="900" b="1" dirty="0">
                <a:solidFill>
                  <a:srgbClr val="808080"/>
                </a:solidFill>
                <a:effectLst/>
              </a:rPr>
            </a:b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    温馨暖意的蜡烛燃尽，平安夜那天大小商家到了下午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14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钟，便纷纷关门停业，最后的那一时刻，顾客像省悟过来，冲进商场，不再挑选，把那笔钱花出去才是舒坦的架势，目睹人去楼空的萧条，归心似箭的人儿，团聚的喜悦和干杯的兴奋，呼唤人们赶回家中与家人在一起，无论事业成功，生意发达，人忙到最后不就是为了与亲人、朋友在一起吗？</a:t>
            </a:r>
            <a:b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</a:b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    圣诞节在雨中无雪的零上气温里暖如春季，德国多数人会去教堂祈祷感恩上帝，回来举家坐在家宴桌旁享用德国人平安夜的鲤鱼、香肠、红酒和土豆沙拉简单晚餐，电视机前倾听德国总统高克的一年一度的圣诞致辞，之后在圣诞歌音乐的环绕里，围着圣诞树打开一包包圣诞礼物互相交换，分享着圣诞的馈赠和感恩的回报。</a:t>
            </a:r>
            <a:b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</a:b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    国内朋友在微信上写道，真想飞到欧洲或者美国过个热闹的圣诞节，圣诞节不似华人节日那般热闹喜庆，德国人经典的圣诞晚宴，大多是烤鹅、烤肉、煎鱼、煮土豆、土豆蔬菜沙拉，红酒、香槟，圣诞蛋糕，饼干、零食不过而已。在海外华人看来，圣诞节根本就不是什么热闹的节日，很多华人去吃火锅，吃自助餐，即使在家过节也是中西合璧，中国元素颇多的圣诞节。</a:t>
            </a:r>
            <a:endParaRPr lang="zh-CN" altLang="en-US" sz="900" b="1" dirty="0">
              <a:effectLst/>
            </a:endParaRPr>
          </a:p>
          <a:p>
            <a:pPr indent="304800">
              <a:lnSpc>
                <a:spcPts val="1595"/>
              </a:lnSpc>
              <a:spcAft>
                <a:spcPts val="0"/>
              </a:spcAft>
            </a:pP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圣诞节的第二天大雪飘然而至，银装素裹，万物凝固，寒冬景观，给赋予宗教色彩的圣诞节，终于画上完美童话世界的句号，惊喜的同时，由于雪大路滑，交通堵塞，给外出的出行者也带来诸多不便。</a:t>
            </a:r>
            <a:br>
              <a:rPr lang="zh-CN" altLang="en-US" sz="900" b="1" dirty="0">
                <a:solidFill>
                  <a:srgbClr val="808080"/>
                </a:solidFill>
                <a:effectLst/>
              </a:rPr>
            </a:b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    热闹和喧哗属于节前一个月的逛圣诞市场，平安夜开始便以家庭为活动单位，在自家小范围安然度过；在教会集体赞美上帝默诵中祈福保佑；与亲属朋友在饭店豪饮畅谈中聚餐；利用休假外出探亲、度假、滑雪攀岩、沐浴阳光、漫步海滩，是一个享受个人假日，抑或多种消遣方式的假日，典型的德式假日静养。</a:t>
            </a:r>
            <a:endParaRPr lang="zh-CN" altLang="en-US" sz="900" b="1" dirty="0">
              <a:effectLst/>
            </a:endParaRPr>
          </a:p>
          <a:p>
            <a:pPr indent="304800">
              <a:spcAft>
                <a:spcPts val="0"/>
              </a:spcAft>
            </a:pP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热闹除了圣诞市场，要数除夕夜的跨年晚会。德国不是逢年均有现场晚会，那要看钱包里有没有钱，今年德国电视一、二台现场直播在柏林勃兰登堡门举办的除夕跨年音乐庆典，人山人海不比世界杯冠军的德国足球队凯旋归来的场景逊色，前往现场的观众大多是外地观光客，他们慕名而来，被现场采访，脸上露出骄傲和自豪，异常兴奋和激动的神色，也感染电视机前观众的情绪，大家一起数着倒计时，等待新年钟声的敲响，午夜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12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时香槟四起，焰火斑斓，火药弥漫，碰香槟，贺新年，忙拍照，发微信。</a:t>
            </a:r>
            <a:b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</a:b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    同一个夜晚在上海纽约广场的跨年晚会现场，因为踩踏事件夺去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36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条生命，他们与我们曾一起走过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2014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年，却没有迈进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2015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新的一年，让人无法意料的变故。反思过往，以每一次事故为代价，暴露出中国发展过程中存在的诸多问题，也让中国人越来越清楚地明白，生活离不开安全稳定，幸福不是一步之遥，安全管理和人员素质的任重道远。</a:t>
            </a:r>
            <a:endParaRPr lang="zh-CN" altLang="en-US" sz="900" b="1" dirty="0">
              <a:effectLst/>
            </a:endParaRPr>
          </a:p>
          <a:p>
            <a:pPr indent="304800">
              <a:spcAft>
                <a:spcPts val="0"/>
              </a:spcAft>
            </a:pP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如今随时都有意想不到的事情发生，去年马航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MH370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航班失踪，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150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多名中国同胞至今下落不明；之后印度尼西亚亚航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126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人再度失踪，是去年第三起飞机失事；中国云南鲁甸地震就造成了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600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多人遇难；非洲埃博拉病毒依然肆虐不止，饥饿添不饱肚子的居民，雪上加霜，每天电视的画面都有病人入土的镜头。</a:t>
            </a:r>
            <a:endParaRPr lang="zh-CN" altLang="en-US" sz="900" b="1" dirty="0">
              <a:effectLst/>
            </a:endParaRPr>
          </a:p>
          <a:p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    德国上下一边忙着过圣诞，德国媒体一边忙着报道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PEGIDA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，今年的一个新名词，示威活动由德累斯顿向各洲蔓延；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1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月</a:t>
            </a:r>
            <a:r>
              <a:rPr lang="en-US" altLang="zh-CN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7</a:t>
            </a:r>
            <a:r>
              <a:rPr lang="zh-CN" altLang="en-US" sz="900" b="1" dirty="0">
                <a:solidFill>
                  <a:srgbClr val="808080"/>
                </a:solidFill>
                <a:effectLst/>
                <a:ea typeface="宋体" panose="02010600030101010101" pitchFamily="2" charset="-122"/>
              </a:rPr>
              <a:t>日法国巴黎发生的恐怖事件，查理杂志社遭遇袭击，</a:t>
            </a:r>
            <a:r>
              <a:rPr lang="zh-CN" altLang="en-US" sz="900" b="1" dirty="0">
                <a:effectLst/>
                <a:ea typeface="宋体" panose="02010600030101010101" pitchFamily="2" charset="-122"/>
              </a:rPr>
              <a:t>一时间更多的人从家门走出来反抗恐怖支持查理，我们是查理！身为媒体人，为我们手中的笔杆子而骄傲自豪，那是伸张正义、自由的刀枪武器，在为我们的安全环境担忧的同时，我们大声疾呼，自由诚可贵，安全价更高，冷静表达意愿，珍惜我们当下的和平稳定，安全、自由和普世价值从来都是我们的追求。</a:t>
            </a:r>
            <a:endParaRPr lang="zh-CN" altLang="en-US" sz="9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697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作业示例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07" y="480585"/>
            <a:ext cx="5842593" cy="5795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83" y="1768667"/>
            <a:ext cx="468630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作业示例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61" y="1351646"/>
            <a:ext cx="8970701" cy="53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9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2979-DBDA-8E4F-9AB2-A67011B0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CFL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24BBD-04DE-6443-B93A-4E1DDCD34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Year 11: Unit 1 &amp; Unit 2</a:t>
            </a:r>
          </a:p>
          <a:p>
            <a:r>
              <a:rPr lang="en-US" dirty="0"/>
              <a:t>Year 12: Unit 3 &amp; Unit 4</a:t>
            </a:r>
          </a:p>
          <a:p>
            <a:r>
              <a:rPr lang="en-US" dirty="0"/>
              <a:t>Year 12: 6 SACs(School Assessment Coursework)=50%</a:t>
            </a:r>
          </a:p>
          <a:p>
            <a:r>
              <a:rPr lang="en-US" dirty="0"/>
              <a:t>Year 12: External Exam =50%</a:t>
            </a:r>
          </a:p>
          <a:p>
            <a:r>
              <a:rPr lang="en-US" dirty="0"/>
              <a:t>50%+50</a:t>
            </a:r>
            <a:r>
              <a:rPr lang="en-US"/>
              <a:t>%=ATAR study </a:t>
            </a:r>
            <a:r>
              <a:rPr lang="en-US" dirty="0"/>
              <a:t>score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9B93F-1699-E14F-AD81-3E633A3D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12" y="3751470"/>
            <a:ext cx="2971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想象的限度决定了发展的尺度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257300"/>
            <a:ext cx="111347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想象的限度决定了发展的尺度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98" y="1519308"/>
            <a:ext cx="101060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想象的限度决定了发展的尺度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782" y="1773381"/>
            <a:ext cx="10016836" cy="4862945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下面有一些广告用语，想一想这些广告可能是卖什么东西？</a:t>
            </a:r>
            <a:endParaRPr lang="en-US" altLang="zh-CN" sz="2400" dirty="0"/>
          </a:p>
          <a:p>
            <a:r>
              <a:rPr lang="zh-CN" altLang="en-US" sz="2400" dirty="0"/>
              <a:t>初恋般的滋味</a:t>
            </a:r>
            <a:endParaRPr lang="en-US" altLang="zh-CN" sz="2400" dirty="0"/>
          </a:p>
          <a:p>
            <a:r>
              <a:rPr lang="zh-CN" altLang="en-US" sz="2400" dirty="0"/>
              <a:t>聪明人选傻瓜</a:t>
            </a:r>
            <a:endParaRPr lang="en-US" altLang="zh-CN" sz="2400" dirty="0"/>
          </a:p>
          <a:p>
            <a:r>
              <a:rPr lang="zh-CN" altLang="en-US" sz="2400" dirty="0"/>
              <a:t>千里之行始于足下</a:t>
            </a:r>
            <a:endParaRPr lang="en-US" altLang="zh-CN" sz="2400" dirty="0"/>
          </a:p>
          <a:p>
            <a:r>
              <a:rPr lang="zh-CN" altLang="en-US" sz="2400" dirty="0"/>
              <a:t>其乐无穷</a:t>
            </a:r>
            <a:endParaRPr lang="en-US" altLang="zh-CN" sz="2400" dirty="0"/>
          </a:p>
          <a:p>
            <a:r>
              <a:rPr lang="zh-CN" altLang="en-US" sz="2400" dirty="0"/>
              <a:t>十全十美</a:t>
            </a:r>
            <a:endParaRPr lang="en-US" altLang="zh-CN" sz="2400" dirty="0"/>
          </a:p>
          <a:p>
            <a:r>
              <a:rPr lang="zh-CN" altLang="en-US" sz="2400" dirty="0"/>
              <a:t>不显老青春宝</a:t>
            </a:r>
            <a:endParaRPr lang="en-US" altLang="zh-CN" sz="2400" dirty="0"/>
          </a:p>
          <a:p>
            <a:endParaRPr lang="en-US" sz="2400" dirty="0"/>
          </a:p>
          <a:p>
            <a:r>
              <a:rPr lang="zh-CN" altLang="en-US" sz="2400" dirty="0"/>
              <a:t>请想一个你的广告用语，大家来猜一猜！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9671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想象的限度决定了发展的尺度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792" y="1264555"/>
            <a:ext cx="10016836" cy="5593445"/>
          </a:xfrm>
        </p:spPr>
        <p:txBody>
          <a:bodyPr>
            <a:normAutofit/>
          </a:bodyPr>
          <a:lstStyle/>
          <a:p>
            <a:r>
              <a:rPr lang="zh-CN" altLang="en-US" sz="2400" dirty="0"/>
              <a:t>下面有一些广告用语，想一想这些广告可能是卖什么东西？</a:t>
            </a:r>
            <a:endParaRPr lang="en-US" altLang="zh-CN" sz="2400" dirty="0"/>
          </a:p>
          <a:p>
            <a:r>
              <a:rPr lang="zh-CN" altLang="en-US" sz="2400" dirty="0"/>
              <a:t>初恋般的滋味</a:t>
            </a:r>
            <a:endParaRPr lang="en-US" altLang="zh-CN" sz="2400" dirty="0"/>
          </a:p>
          <a:p>
            <a:r>
              <a:rPr lang="zh-CN" altLang="en-US" sz="2400" dirty="0"/>
              <a:t>聪明人选傻瓜</a:t>
            </a:r>
            <a:endParaRPr lang="en-US" altLang="zh-CN" sz="2400" dirty="0"/>
          </a:p>
          <a:p>
            <a:r>
              <a:rPr lang="zh-CN" altLang="en-US" sz="2400" dirty="0"/>
              <a:t>千里之行始于足下</a:t>
            </a:r>
            <a:endParaRPr lang="en-US" altLang="zh-CN" sz="2400" dirty="0"/>
          </a:p>
          <a:p>
            <a:r>
              <a:rPr lang="zh-CN" altLang="en-US" sz="2400" dirty="0"/>
              <a:t>其乐无穷</a:t>
            </a:r>
            <a:endParaRPr lang="en-US" altLang="zh-CN" sz="2400" dirty="0"/>
          </a:p>
          <a:p>
            <a:r>
              <a:rPr lang="zh-CN" altLang="en-US" sz="2400" dirty="0"/>
              <a:t>十全十美</a:t>
            </a:r>
            <a:endParaRPr lang="en-US" altLang="zh-CN" sz="2400" dirty="0"/>
          </a:p>
          <a:p>
            <a:r>
              <a:rPr lang="zh-CN" altLang="en-US" sz="2400" dirty="0"/>
              <a:t>不显老青春宝</a:t>
            </a:r>
            <a:endParaRPr lang="en-US" altLang="zh-CN" sz="2400" dirty="0"/>
          </a:p>
          <a:p>
            <a:r>
              <a:rPr lang="zh-CN" altLang="en-US" sz="2400" dirty="0"/>
              <a:t>请想一个你的广告用语，大家来猜一</a:t>
            </a:r>
            <a:r>
              <a:rPr lang="zh-CN" altLang="en-US" sz="2400"/>
              <a:t>猜！学生作品</a:t>
            </a:r>
            <a:endParaRPr lang="en-US" altLang="zh-CN" sz="2400" dirty="0"/>
          </a:p>
          <a:p>
            <a:r>
              <a:rPr lang="zh-CN" altLang="en-US" sz="2400" dirty="0"/>
              <a:t>樱桃樊素口，杨柳小蛮腰</a:t>
            </a:r>
            <a:r>
              <a:rPr lang="en-US" altLang="zh-CN" sz="2400" dirty="0"/>
              <a:t>----</a:t>
            </a:r>
            <a:r>
              <a:rPr lang="zh-CN" altLang="en-US" sz="2400" dirty="0"/>
              <a:t>某品牌樱桃色系紧身装</a:t>
            </a:r>
            <a:endParaRPr lang="en-US" altLang="zh-CN" sz="2400" dirty="0"/>
          </a:p>
          <a:p>
            <a:r>
              <a:rPr lang="zh-CN" altLang="en-US" sz="2400" dirty="0"/>
              <a:t>食有八九，溜溜上口</a:t>
            </a:r>
            <a:r>
              <a:rPr lang="en-US" altLang="zh-CN" sz="2400" dirty="0"/>
              <a:t>----------</a:t>
            </a:r>
            <a:r>
              <a:rPr lang="zh-CN" altLang="en-US" sz="2400" dirty="0"/>
              <a:t>溜溜条</a:t>
            </a:r>
            <a:endParaRPr lang="en-US" altLang="zh-CN" sz="2400" dirty="0"/>
          </a:p>
          <a:p>
            <a:r>
              <a:rPr lang="zh-CN" altLang="en-US" sz="2400" dirty="0"/>
              <a:t>人生若只如初见</a:t>
            </a:r>
            <a:r>
              <a:rPr lang="en-US" altLang="zh-CN" sz="2400" dirty="0"/>
              <a:t>------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0186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想象的限度决定了发展的尺度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220" y="1714930"/>
            <a:ext cx="5026240" cy="4644927"/>
          </a:xfrm>
        </p:spPr>
        <p:txBody>
          <a:bodyPr>
            <a:normAutofit/>
          </a:bodyPr>
          <a:lstStyle/>
          <a:p>
            <a:pPr lvl="0"/>
            <a:r>
              <a:rPr lang="en-AU" dirty="0" err="1"/>
              <a:t>从这部</a:t>
            </a:r>
            <a:r>
              <a:rPr lang="zh-CN" altLang="en-US" dirty="0"/>
              <a:t>作品</a:t>
            </a:r>
            <a:r>
              <a:rPr lang="en-AU" dirty="0" err="1"/>
              <a:t>中学到了什么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zh-CN" altLang="en-US" dirty="0"/>
              <a:t>作品</a:t>
            </a:r>
            <a:r>
              <a:rPr lang="en-AU" dirty="0" err="1"/>
              <a:t>要传递的信息是什么</a:t>
            </a:r>
            <a:r>
              <a:rPr lang="zh-CN" altLang="en-US" dirty="0"/>
              <a:t>，</a:t>
            </a:r>
            <a:r>
              <a:rPr lang="en-AU" dirty="0" err="1"/>
              <a:t>同不同意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zh-CN" altLang="en-US" dirty="0"/>
              <a:t>作品</a:t>
            </a:r>
            <a:r>
              <a:rPr lang="en-AU" dirty="0" err="1"/>
              <a:t>中有什么不懂的部分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en-AU" dirty="0" err="1"/>
              <a:t>最喜欢这部</a:t>
            </a:r>
            <a:r>
              <a:rPr lang="zh-CN" altLang="en-US" dirty="0"/>
              <a:t>作品</a:t>
            </a:r>
            <a:r>
              <a:rPr lang="en-AU" dirty="0" err="1"/>
              <a:t>的哪部分</a:t>
            </a:r>
            <a:r>
              <a:rPr lang="zh-CN" altLang="en-US" dirty="0"/>
              <a:t>？</a:t>
            </a:r>
            <a:r>
              <a:rPr lang="en-AU" dirty="0" err="1"/>
              <a:t>最不喜欢哪部分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en-AU" dirty="0" err="1"/>
              <a:t>最喜欢哪个人物</a:t>
            </a:r>
            <a:r>
              <a:rPr lang="zh-CN" altLang="en-US" dirty="0"/>
              <a:t>？</a:t>
            </a:r>
            <a:r>
              <a:rPr lang="en-AU" dirty="0" err="1"/>
              <a:t>最不喜欢哪个人物</a:t>
            </a:r>
            <a:r>
              <a:rPr lang="zh-CN" altLang="en-US" dirty="0"/>
              <a:t>？</a:t>
            </a:r>
            <a:r>
              <a:rPr lang="en-AU" dirty="0" err="1"/>
              <a:t>为什么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zh-CN" altLang="en-US" dirty="0"/>
              <a:t>作品</a:t>
            </a:r>
            <a:r>
              <a:rPr lang="en-AU" dirty="0" err="1"/>
              <a:t>中的哪些部分让你想起了你的个人或朋友的生活经历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en-AU" dirty="0" err="1"/>
              <a:t>看完</a:t>
            </a:r>
            <a:r>
              <a:rPr lang="zh-CN" altLang="en-US" dirty="0"/>
              <a:t>作品</a:t>
            </a:r>
            <a:r>
              <a:rPr lang="en-AU" dirty="0" err="1"/>
              <a:t>有什么感想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en-AU" dirty="0" err="1"/>
              <a:t>会向朋友推荐这部</a:t>
            </a:r>
            <a:r>
              <a:rPr lang="zh-CN" altLang="en-US" dirty="0"/>
              <a:t>作品</a:t>
            </a:r>
            <a:r>
              <a:rPr lang="en-AU" dirty="0"/>
              <a:t>吗</a:t>
            </a:r>
            <a:r>
              <a:rPr lang="zh-CN" altLang="en-US" dirty="0"/>
              <a:t>？</a:t>
            </a:r>
            <a:r>
              <a:rPr lang="en-AU" dirty="0" err="1"/>
              <a:t>为什么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zh-CN" altLang="en-US" dirty="0"/>
              <a:t>作品</a:t>
            </a:r>
            <a:r>
              <a:rPr lang="en-AU" dirty="0" err="1"/>
              <a:t>中的哪个情节最有说服力</a:t>
            </a:r>
            <a:r>
              <a:rPr lang="zh-CN" altLang="en-US" dirty="0"/>
              <a:t>，</a:t>
            </a:r>
            <a:r>
              <a:rPr lang="en-AU" dirty="0" err="1"/>
              <a:t>最感人</a:t>
            </a:r>
            <a:r>
              <a:rPr lang="zh-CN" altLang="en-US" dirty="0"/>
              <a:t>？</a:t>
            </a:r>
            <a:endParaRPr lang="en-AU" dirty="0"/>
          </a:p>
          <a:p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48768" y="1769520"/>
            <a:ext cx="4983022" cy="4535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dirty="0" err="1"/>
              <a:t>如果有机会问作品中的人物一个问题</a:t>
            </a:r>
            <a:r>
              <a:rPr lang="zh-CN" altLang="en-US" dirty="0"/>
              <a:t>？</a:t>
            </a:r>
            <a:r>
              <a:rPr lang="en-AU" dirty="0" err="1"/>
              <a:t>你会问谁</a:t>
            </a:r>
            <a:r>
              <a:rPr lang="zh-CN" altLang="en-US" dirty="0"/>
              <a:t>？</a:t>
            </a:r>
            <a:r>
              <a:rPr lang="en-AU" dirty="0" err="1"/>
              <a:t>问什么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zh-CN" altLang="en-US" dirty="0"/>
              <a:t>如果有机会问作品中的作者或编剧一个问题？你会问谁？问什么？</a:t>
            </a:r>
            <a:endParaRPr lang="en-AU" dirty="0"/>
          </a:p>
          <a:p>
            <a:pPr lvl="0"/>
            <a:r>
              <a:rPr lang="en-AU" dirty="0" err="1"/>
              <a:t>如果你是作者或编剧</a:t>
            </a:r>
            <a:r>
              <a:rPr lang="zh-CN" altLang="en-US" dirty="0"/>
              <a:t>，</a:t>
            </a:r>
            <a:r>
              <a:rPr lang="en-AU" dirty="0" err="1"/>
              <a:t>你会做什么改动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en-AU" dirty="0" err="1"/>
              <a:t>你与作品中的某个人物有什么同感吗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en-AU" dirty="0" err="1"/>
              <a:t>作品中的哪个人物让你生气</a:t>
            </a:r>
            <a:r>
              <a:rPr lang="zh-CN" altLang="en-US" dirty="0"/>
              <a:t>？</a:t>
            </a:r>
            <a:r>
              <a:rPr lang="en-AU" dirty="0" err="1"/>
              <a:t>为什么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en-AU" dirty="0" err="1"/>
              <a:t>你尊敬作品中的某个人物吗</a:t>
            </a:r>
            <a:r>
              <a:rPr lang="zh-CN" altLang="en-US" dirty="0"/>
              <a:t>？</a:t>
            </a:r>
            <a:r>
              <a:rPr lang="en-AU" dirty="0" err="1"/>
              <a:t>为什么</a:t>
            </a:r>
            <a:r>
              <a:rPr lang="zh-CN" altLang="en-US" dirty="0"/>
              <a:t>？</a:t>
            </a:r>
            <a:endParaRPr lang="en-AU" dirty="0"/>
          </a:p>
          <a:p>
            <a:pPr lvl="0"/>
            <a:r>
              <a:rPr lang="en-AU" dirty="0" err="1"/>
              <a:t>从心理学</a:t>
            </a:r>
            <a:r>
              <a:rPr lang="zh-CN" altLang="en-US" dirty="0"/>
              <a:t>、神学</a:t>
            </a:r>
            <a:r>
              <a:rPr lang="en-AU" dirty="0" err="1"/>
              <a:t>角度分析某个人物或场景</a:t>
            </a:r>
            <a:r>
              <a:rPr lang="zh-CN" altLang="en-US" dirty="0"/>
              <a:t>。</a:t>
            </a:r>
            <a:endParaRPr lang="en-AU" dirty="0"/>
          </a:p>
          <a:p>
            <a:pPr lvl="0"/>
            <a:r>
              <a:rPr lang="zh-CN" altLang="en-US" dirty="0"/>
              <a:t>故事中的人物有怎样的文化背景？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990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66E3F3-65A5-FD4E-8137-CED5FB5C1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46" y="0"/>
            <a:ext cx="1067495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C13D4-D746-064A-B631-D7683539F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959" y="1020109"/>
            <a:ext cx="11938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3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CACD-70D2-804D-8E8A-4FB2038A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3200400" cy="5567363"/>
          </a:xfrm>
        </p:spPr>
        <p:txBody>
          <a:bodyPr anchor="ctr">
            <a:normAutofit/>
          </a:bodyPr>
          <a:lstStyle/>
          <a:p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How to get a higher GPAs 4.0?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C45D68-C1DF-4B3F-B543-4D3D7D1F59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93704" y="609600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024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6874-A2A5-9F42-BFBB-FBBFFFC2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hand in your work?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E5C79C-80D2-8C49-87C0-335FA362B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6808"/>
            <a:ext cx="11648459" cy="3820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8C66E-1C85-0246-BCBC-3D174FC99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30" y="5607423"/>
            <a:ext cx="3313579" cy="12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7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读书如阅人</a:t>
            </a:r>
            <a:r>
              <a:rPr lang="en-US" altLang="zh-CN" dirty="0"/>
              <a:t>-</a:t>
            </a:r>
            <a:br>
              <a:rPr lang="en-US" altLang="zh-CN" dirty="0"/>
            </a:br>
            <a:r>
              <a:rPr lang="zh-CN" altLang="en-US" dirty="0"/>
              <a:t>流光容易把人抛，红了樱桃，绿了芭蕉。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少年读书，如隙中窥月，中年读书，如亭中赏月。老年读书，如台上望月。</a:t>
            </a:r>
            <a:endParaRPr lang="en-US" altLang="zh-CN" dirty="0"/>
          </a:p>
          <a:p>
            <a:r>
              <a:rPr lang="zh-CN" altLang="en-US" dirty="0"/>
              <a:t>看到喜欢的书与作者，顿生渴慕之心，白首如新，倾盖如故，读书如阅人，看到素未谋面的人却分享相同的观点，态度，有着的感慨，领悟，怎不生惺惺相惜之感？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52" y="3588153"/>
            <a:ext cx="424815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309" y="3190875"/>
            <a:ext cx="2466975" cy="3667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835" y="3350027"/>
            <a:ext cx="2562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上善若水</a:t>
            </a:r>
            <a:r>
              <a:rPr lang="en-US" altLang="zh-CN" dirty="0"/>
              <a:t>-</a:t>
            </a:r>
            <a:br>
              <a:rPr lang="en-US" altLang="zh-CN" dirty="0"/>
            </a:br>
            <a:r>
              <a:rPr lang="zh-CN" altLang="en-US" dirty="0"/>
              <a:t>以其不争，故天下莫能与之争。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53536" y="3936147"/>
            <a:ext cx="3600495" cy="27728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2926" y="2456597"/>
            <a:ext cx="4980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0" dirty="0">
                <a:solidFill>
                  <a:srgbClr val="545454"/>
                </a:solidFill>
                <a:effectLst/>
              </a:rPr>
              <a:t>心静则意定，意定则慧生。</a:t>
            </a:r>
            <a:endParaRPr lang="en-US" altLang="zh-CN" sz="2800" b="0" dirty="0">
              <a:solidFill>
                <a:srgbClr val="545454"/>
              </a:solidFill>
              <a:effectLst/>
            </a:endParaRP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1102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>
            <a:normAutofit/>
          </a:bodyPr>
          <a:lstStyle/>
          <a:p>
            <a:r>
              <a:rPr lang="en-AU" b="1" dirty="0"/>
              <a:t>VCE</a:t>
            </a:r>
            <a:r>
              <a:rPr lang="zh-CN" altLang="en-US" b="1" dirty="0"/>
              <a:t>中文考试一览表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8407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6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AU" b="1" dirty="0"/>
              <a:t>VCE</a:t>
            </a:r>
            <a:r>
              <a:rPr lang="zh-CN" altLang="en-US" b="1" dirty="0"/>
              <a:t>中文考试一览表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05566"/>
            <a:ext cx="8001000" cy="59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19831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563</TotalTime>
  <Words>4721</Words>
  <Application>Microsoft Office PowerPoint</Application>
  <PresentationFormat>Widescreen</PresentationFormat>
  <Paragraphs>117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Wisp</vt:lpstr>
      <vt:lpstr>Course structure</vt:lpstr>
      <vt:lpstr>CFL Structure</vt:lpstr>
      <vt:lpstr>PowerPoint Presentation</vt:lpstr>
      <vt:lpstr>How to get a higher GPAs 4.0?</vt:lpstr>
      <vt:lpstr>Where to hand in your work?</vt:lpstr>
      <vt:lpstr>读书如阅人- 流光容易把人抛，红了樱桃，绿了芭蕉。</vt:lpstr>
      <vt:lpstr>上善若水- 以其不争，故天下莫能与之争。</vt:lpstr>
      <vt:lpstr>VCE中文考试一览表</vt:lpstr>
      <vt:lpstr>VCE中文考试一览表</vt:lpstr>
      <vt:lpstr>PowerPoint Presentation</vt:lpstr>
      <vt:lpstr>口语应答</vt:lpstr>
      <vt:lpstr>考试时间及比例</vt:lpstr>
      <vt:lpstr>作业要求</vt:lpstr>
      <vt:lpstr>作业示例</vt:lpstr>
      <vt:lpstr>作业示例</vt:lpstr>
      <vt:lpstr>作业示例-足球随想</vt:lpstr>
      <vt:lpstr>作业示例</vt:lpstr>
      <vt:lpstr>作业示例</vt:lpstr>
      <vt:lpstr>作业示例</vt:lpstr>
      <vt:lpstr>想象的限度决定了发展的尺度</vt:lpstr>
      <vt:lpstr>想象的限度决定了发展的尺度</vt:lpstr>
      <vt:lpstr>想象的限度决定了发展的尺度</vt:lpstr>
      <vt:lpstr>想象的限度决定了发展的尺度</vt:lpstr>
      <vt:lpstr>想象的限度决定了发展的尺度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structure</dc:title>
  <dc:creator>yongmei zhang</dc:creator>
  <cp:lastModifiedBy>Lyn ZHANG</cp:lastModifiedBy>
  <cp:revision>28</cp:revision>
  <dcterms:created xsi:type="dcterms:W3CDTF">2015-01-31T01:49:11Z</dcterms:created>
  <dcterms:modified xsi:type="dcterms:W3CDTF">2021-02-18T03:22:06Z</dcterms:modified>
</cp:coreProperties>
</file>