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96" r:id="rId10"/>
    <p:sldId id="297" r:id="rId11"/>
    <p:sldId id="298" r:id="rId12"/>
    <p:sldId id="299" r:id="rId13"/>
    <p:sldId id="300" r:id="rId14"/>
    <p:sldId id="270" r:id="rId15"/>
    <p:sldId id="274" r:id="rId16"/>
    <p:sldId id="273" r:id="rId17"/>
    <p:sldId id="275" r:id="rId18"/>
    <p:sldId id="301" r:id="rId19"/>
    <p:sldId id="288" r:id="rId20"/>
    <p:sldId id="284" r:id="rId21"/>
    <p:sldId id="302" r:id="rId22"/>
    <p:sldId id="303" r:id="rId23"/>
    <p:sldId id="304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57"/>
  </p:normalViewPr>
  <p:slideViewPr>
    <p:cSldViewPr snapToGrid="0" snapToObjects="1">
      <p:cViewPr varScale="1">
        <p:scale>
          <a:sx n="74" d="100"/>
          <a:sy n="74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65C59-4C77-5848-8BA8-B0E0F87B87C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D8350-BFA3-7F4F-AC7E-362B78C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9.30-9.45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2AEFE-1FAB-4B1F-A0AA-23D5683B70D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9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9.30-9.45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2AEFE-1FAB-4B1F-A0AA-23D5683B70D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8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10.50-11.00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2AEFE-1FAB-4B1F-A0AA-23D5683B70D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6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2.20-2.30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B863B-E901-1B4B-B995-E94A87CAD9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2.43-2.58</a:t>
            </a:r>
          </a:p>
          <a:p>
            <a:r>
              <a:rPr lang="en-US" dirty="0"/>
              <a:t>Share answers</a:t>
            </a:r>
            <a:r>
              <a:rPr lang="en-US" baseline="0" dirty="0"/>
              <a:t>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B863B-E901-1B4B-B995-E94A87CAD9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24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– approx. 3.05</a:t>
            </a:r>
          </a:p>
          <a:p>
            <a:r>
              <a:rPr lang="en-US" dirty="0"/>
              <a:t>Share answers 3.14</a:t>
            </a:r>
          </a:p>
          <a:p>
            <a:r>
              <a:rPr lang="en-US" dirty="0"/>
              <a:t>3.17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B863B-E901-1B4B-B995-E94A87CAD9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5E72-7224-1946-8A5E-1E5F8B81F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6BF2A-962E-2142-816D-529BD7E89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EB13-E2BE-0E4B-BB39-F43CBEEA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BC70B-B88C-8C44-A079-97B50EFF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E0074-4524-9C44-A39A-00E06680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3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4E24-D6AD-E141-9177-88805B31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8178E-E7D8-1446-98B3-8BCE7035B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FAEA7-967D-E64C-97FE-C95B537C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8E0DD-C5BE-0C40-A958-98CF974D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E3AF6-3ACA-F041-A36B-59910383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1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EB8711-7662-D846-9B5F-FB57E5647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B47CD-FE67-FE44-A0A5-BE01FFCAB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2483-0FB8-BC45-AA1B-69CF1F0C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694C1-04F6-2D4F-BA82-F6C87F69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5005C-B6A9-FD4A-A1B4-016BD381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6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856E-B38E-E14A-A16F-1D19A54C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5F3A-C340-7A40-A8C6-8FCAAFF2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2C43A-A60C-F14C-969A-5336909E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EE458-B656-8344-8A7C-2059433C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CBA5-D637-3040-9497-23BB6533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7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0E62-96D4-8B4C-B2BB-AB247DC3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FD690-7992-1B47-89EC-77FFBFF4B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C7A26-E29B-8848-B914-2B8E828F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8B7AD-E66E-334A-AD27-9DC22C48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91935-513F-AD4A-BC96-B1F15E01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2DC8-A6C6-0D47-8397-08988044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9A70F-7EAB-BC46-913F-AF47592AE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4E2CA-915E-6F45-BD7A-925EFE809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9AFD7-7E2A-AC44-80A2-463CBA47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43894-1873-364B-B4A0-75271579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C8936-6B1C-4249-AAC6-DD8E8469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7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5F18-70F0-A14E-B911-48F836A1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2993D-D785-324A-A259-69E9913CF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9A4BC-A6D1-A04C-AD08-3A1367D60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7A51D-6EDC-824F-9B7B-B889E492E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3C976-85F6-D246-9700-15D3845BA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A2E8D-4C2C-BE40-8E91-30BA4F73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B65140-7E60-4F41-8DE1-E4332E0B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C24AA-8144-EA4C-A89E-23CE5E0D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4F2D-A018-2C45-B038-445B5EB4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A58F9-FE97-2545-8AF2-9B51F8EE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2AF02-6D27-2F4B-B59C-7E624280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A074D-9E73-3F47-9C06-7BE6B7FD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CDD94-7822-AC45-BC9A-D383D11D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0A63A-FC3F-CF47-8E01-9D6F8C6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5A51E-3576-FC40-903B-8E368057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8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3431-5083-1D4A-B081-ADD2FE53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0BC0-4E7B-0841-BDB1-00A7AB6A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D12DE-88E2-5744-8718-69A51AF29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1D81E-9440-8348-94C4-1F3BF765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6CD39-7CA7-414E-812C-025D3292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6FEA3-56CB-0049-8B2F-157D089A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4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2F8D-22D2-0840-A1CB-EC245C8C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E7C058-214F-A049-8920-290305047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80C42-AC2B-FF49-88BC-D39E3E84B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7E2D1-EE39-D840-93C4-849933BD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74B4F-39C2-3645-8810-530414DE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4F1BF-B4AF-7446-8F8C-9A2743E5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25917-41A8-884D-B251-20C9FC77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5346-8D27-C646-A1A9-66640F259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CA95-B12E-9446-AAD1-A8FF3F776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45F7-104E-2142-8BCE-B6ED10D6B6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7E53C-9CBC-BB4D-80E6-EC5EF84B1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65353-55A2-154E-BE82-287EE2CF1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6061-E935-BE41-9FD0-FB26B176C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A8D878-1079-1341-8A67-CF7C997DE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736"/>
            <a:ext cx="12192000" cy="40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0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lottery_1518565c">
            <a:extLst>
              <a:ext uri="{FF2B5EF4-FFF2-40B4-BE49-F238E27FC236}">
                <a16:creationId xmlns:a16="http://schemas.microsoft.com/office/drawing/2014/main" id="{B49BDB91-5D0B-8B47-AA89-EBD72EE5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620713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9" descr="lottery-increase-300-image-1-585642103-3004599">
            <a:extLst>
              <a:ext uri="{FF2B5EF4-FFF2-40B4-BE49-F238E27FC236}">
                <a16:creationId xmlns:a16="http://schemas.microsoft.com/office/drawing/2014/main" id="{32A23224-E7F8-D545-8C18-EF0221AA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333376"/>
            <a:ext cx="4249738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1" descr="Lottery-winners-Wally-Jin-006">
            <a:extLst>
              <a:ext uri="{FF2B5EF4-FFF2-40B4-BE49-F238E27FC236}">
                <a16:creationId xmlns:a16="http://schemas.microsoft.com/office/drawing/2014/main" id="{1EF2FC7C-BF3D-A744-8319-16B163BC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3789363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 descr="article-2222858-116FB2DB000005DC-309_634x421">
            <a:extLst>
              <a:ext uri="{FF2B5EF4-FFF2-40B4-BE49-F238E27FC236}">
                <a16:creationId xmlns:a16="http://schemas.microsoft.com/office/drawing/2014/main" id="{FF218C0E-3BE5-2249-96A1-6E2588BF3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3716338"/>
            <a:ext cx="41402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AE48C2AE-591D-CF42-B39B-F8E10BC40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LO:</a:t>
            </a:r>
            <a:r>
              <a:rPr lang="zh-Hans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理解反乌托邦社会的规则习俗</a:t>
            </a: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380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CB37A946-238A-4B4D-AFAC-A94AA2D09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316039"/>
            <a:ext cx="8280400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Comic Sans MS" panose="030F0902030302020204" pitchFamily="66" charset="0"/>
                <a:ea typeface="华文楷体" panose="02010600040101010101" pitchFamily="2" charset="-122"/>
              </a:rPr>
              <a:t>两部小说之间的相同和不同之处是什么？</a:t>
            </a:r>
            <a:r>
              <a:rPr lang="en-GB" altLang="en-US" sz="1800">
                <a:solidFill>
                  <a:schemeClr val="tx1"/>
                </a:solidFill>
                <a:latin typeface="Comic Sans MS" panose="030F0902030302020204" pitchFamily="66" charset="0"/>
                <a:ea typeface="华文楷体" panose="02010600040101010101" pitchFamily="2" charset="-122"/>
              </a:rPr>
              <a:t> </a:t>
            </a:r>
          </a:p>
        </p:txBody>
      </p:sp>
      <p:pic>
        <p:nvPicPr>
          <p:cNvPr id="26626" name="Picture 6" descr="Hunger-Games_1-300x300">
            <a:extLst>
              <a:ext uri="{FF2B5EF4-FFF2-40B4-BE49-F238E27FC236}">
                <a16:creationId xmlns:a16="http://schemas.microsoft.com/office/drawing/2014/main" id="{BCCC364A-483D-624F-A9B1-E9F714F45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97201"/>
            <a:ext cx="352901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lottery_1518565c">
            <a:extLst>
              <a:ext uri="{FF2B5EF4-FFF2-40B4-BE49-F238E27FC236}">
                <a16:creationId xmlns:a16="http://schemas.microsoft.com/office/drawing/2014/main" id="{203EFBEB-6C70-1647-A266-220AA4D6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005263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02F504-474A-9344-80FC-E2F28876593B}"/>
              </a:ext>
            </a:extLst>
          </p:cNvPr>
          <p:cNvSpPr/>
          <p:nvPr/>
        </p:nvSpPr>
        <p:spPr>
          <a:xfrm>
            <a:off x="6312025" y="2830514"/>
            <a:ext cx="348469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400" b="1" dirty="0">
                <a:ln/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10 minutes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CE8EF46-98CF-C04F-AD5E-4FAE23D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7842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LO1:</a:t>
            </a:r>
            <a:r>
              <a:rPr lang="zh-Hans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理解反乌托邦社会的规则习俗</a:t>
            </a: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LO2: </a:t>
            </a:r>
            <a:r>
              <a:rPr lang="zh-Hans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两段文字比较</a:t>
            </a: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530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5E8E1A6-4728-3844-8557-DD78DAE99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39" y="812800"/>
            <a:ext cx="468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latin typeface="Comic Sans MS" panose="030F0902030302020204" pitchFamily="66" charset="0"/>
              </a:rPr>
              <a:t>两部小说之间的相同和不同之处是什么</a:t>
            </a:r>
            <a:r>
              <a:rPr lang="en-US" altLang="en-US" sz="1800" b="1">
                <a:solidFill>
                  <a:schemeClr val="tx1"/>
                </a:solidFill>
                <a:latin typeface="Comic Sans MS" panose="030F0902030302020204" pitchFamily="66" charset="0"/>
                <a:ea typeface="华文楷体" panose="02010600040101010101" pitchFamily="2" charset="-122"/>
              </a:rPr>
              <a:t>？</a:t>
            </a:r>
            <a:endParaRPr lang="en-GB" altLang="en-US" sz="1800" b="1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2B87C8-FA81-1B44-89CF-A21860AA6B7A}"/>
              </a:ext>
            </a:extLst>
          </p:cNvPr>
          <p:cNvSpPr/>
          <p:nvPr/>
        </p:nvSpPr>
        <p:spPr>
          <a:xfrm>
            <a:off x="1774825" y="1557339"/>
            <a:ext cx="5761038" cy="49672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F1702F-D32F-F34C-957F-A15794ED038B}"/>
              </a:ext>
            </a:extLst>
          </p:cNvPr>
          <p:cNvSpPr/>
          <p:nvPr/>
        </p:nvSpPr>
        <p:spPr>
          <a:xfrm>
            <a:off x="4943475" y="1557339"/>
            <a:ext cx="5545138" cy="496728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536108F-58C1-9348-A1B5-F83E62D54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1773239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Comic Sans MS" panose="030F0902030302020204" pitchFamily="66" charset="0"/>
                <a:ea typeface="华文楷体" panose="02010600040101010101" pitchFamily="2" charset="-122"/>
              </a:rPr>
              <a:t>饥饿游戏</a:t>
            </a:r>
            <a:endParaRPr lang="en-GB" altLang="en-US" sz="1800" b="1">
              <a:solidFill>
                <a:schemeClr val="tx1"/>
              </a:solidFill>
              <a:latin typeface="Comic Sans MS" panose="030F0902030302020204" pitchFamily="66" charset="0"/>
              <a:ea typeface="华文楷体" panose="02010600040101010101" pitchFamily="2" charset="-122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500A1E6-8B1D-5C44-A056-912B99DC6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1" y="1989138"/>
            <a:ext cx="1857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Comic Sans MS" panose="030F0902030302020204" pitchFamily="66" charset="0"/>
                <a:ea typeface="华文楷体" panose="02010600040101010101" pitchFamily="2" charset="-122"/>
              </a:rPr>
              <a:t>彩票</a:t>
            </a:r>
            <a:endParaRPr lang="en-GB" altLang="en-US" sz="1800" b="1">
              <a:solidFill>
                <a:schemeClr val="tx1"/>
              </a:solidFill>
              <a:latin typeface="Comic Sans MS" panose="030F0902030302020204" pitchFamily="66" charset="0"/>
              <a:ea typeface="华文楷体" panose="02010600040101010101" pitchFamily="2" charset="-122"/>
            </a:endParaRP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0E5A031C-C7B0-7846-AAF4-2FF9330B2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6" y="2278064"/>
            <a:ext cx="185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Comic Sans MS" panose="030F0902030302020204" pitchFamily="66" charset="0"/>
                <a:ea typeface="华文楷体" panose="02010600040101010101" pitchFamily="2" charset="-122"/>
              </a:rPr>
              <a:t>共同点</a:t>
            </a:r>
            <a:endParaRPr lang="en-GB" altLang="en-US" sz="1800" b="1">
              <a:solidFill>
                <a:schemeClr val="tx1"/>
              </a:solidFill>
              <a:latin typeface="Comic Sans MS" panose="030F0902030302020204" pitchFamily="66" charset="0"/>
              <a:ea typeface="华文楷体" panose="0201060004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DE4B31-CD56-BB48-83B3-BCD771D53571}"/>
              </a:ext>
            </a:extLst>
          </p:cNvPr>
          <p:cNvSpPr/>
          <p:nvPr/>
        </p:nvSpPr>
        <p:spPr>
          <a:xfrm>
            <a:off x="1977166" y="845997"/>
            <a:ext cx="348469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400" b="1" dirty="0">
                <a:ln/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10 minutes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8D48A81-D14E-A543-900F-3FA958E69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7842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LO1:</a:t>
            </a:r>
            <a:r>
              <a:rPr lang="zh-Hans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理解反乌托邦社会的规则习俗</a:t>
            </a: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LO2: </a:t>
            </a:r>
            <a:r>
              <a:rPr lang="zh-Hans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两段文字比较</a:t>
            </a: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459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438400"/>
            <a:ext cx="6172200" cy="1894362"/>
          </a:xfrm>
        </p:spPr>
        <p:txBody>
          <a:bodyPr/>
          <a:lstStyle/>
          <a:p>
            <a:r>
              <a:rPr lang="zh-Hans" altLang="en-US" dirty="0"/>
              <a:t>平等时代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419600"/>
            <a:ext cx="6172200" cy="1371600"/>
          </a:xfrm>
        </p:spPr>
        <p:txBody>
          <a:bodyPr/>
          <a:lstStyle/>
          <a:p>
            <a:r>
              <a:rPr lang="zh-Hans" altLang="en-US" dirty="0"/>
              <a:t>反乌托邦人物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77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13770"/>
            <a:ext cx="7467600" cy="1143000"/>
          </a:xfrm>
        </p:spPr>
        <p:txBody>
          <a:bodyPr>
            <a:normAutofit/>
          </a:bodyPr>
          <a:lstStyle/>
          <a:p>
            <a:pPr algn="ctr"/>
            <a:br>
              <a:rPr lang="en-US" sz="2400" b="1" baseline="30000" dirty="0"/>
            </a:br>
            <a:r>
              <a:rPr lang="en-US" sz="2400" b="1" dirty="0"/>
              <a:t>Title: </a:t>
            </a:r>
            <a:r>
              <a:rPr lang="zh-Hans" altLang="en-US" sz="2400" b="1" dirty="0"/>
              <a:t>平等时代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7640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zh-Hans" altLang="en-US" dirty="0"/>
              <a:t>讨论</a:t>
            </a:r>
            <a:r>
              <a:rPr lang="is-IS" dirty="0"/>
              <a:t>…</a:t>
            </a: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zh-Hans" altLang="en-US" dirty="0"/>
              <a:t>“平等”意味着什么</a:t>
            </a:r>
            <a:r>
              <a:rPr lang="en-US" dirty="0"/>
              <a:t>?</a:t>
            </a:r>
          </a:p>
          <a:p>
            <a:r>
              <a:rPr lang="zh-Hans" altLang="en-US" dirty="0"/>
              <a:t>“平等社会”是什么样的</a:t>
            </a:r>
            <a:r>
              <a:rPr lang="en-US" dirty="0"/>
              <a:t>?</a:t>
            </a:r>
          </a:p>
          <a:p>
            <a:r>
              <a:rPr lang="zh-Hans" altLang="en-US" dirty="0"/>
              <a:t>为什么与反乌托邦相关联</a:t>
            </a:r>
            <a:r>
              <a:rPr lang="en-US" dirty="0"/>
              <a:t>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0" y="2133600"/>
            <a:ext cx="3606800" cy="226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69891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LO1: </a:t>
            </a:r>
            <a:r>
              <a:rPr lang="zh-Hans" altLang="en-US" dirty="0"/>
              <a:t>分析平等时代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LO2: </a:t>
            </a:r>
            <a:r>
              <a:rPr lang="zh-Hans" altLang="en-US" dirty="0"/>
              <a:t>评论反乌托邦人物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377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928735"/>
            <a:ext cx="8534400" cy="3581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２０８１年，人人平等的时代终于到来了。人们不再是仅仅在上帝和法律面前平等，而是在方方面面都平等了。没有其他比人更显高贵，没有其他比人更显漂亮，没有人比其他人更显强健和敏捷。这些平等全部源于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TW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美利坚合众国宪法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zh-TW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第２１１、２１２和２１３条修正案的规定，以及美国“智力管制官”麾下各位“智力管制员”的兢兢业业、忠于职守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1370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LO1:</a:t>
            </a:r>
            <a:r>
              <a:rPr lang="zh-Hans" altLang="en-US" dirty="0"/>
              <a:t>分析平等时代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LO2: </a:t>
            </a:r>
            <a:r>
              <a:rPr lang="zh-Hans" altLang="en-US" dirty="0"/>
              <a:t>评论反乌托邦人物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366" y="4443163"/>
            <a:ext cx="28329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Think, pair, share.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1" y="5105401"/>
            <a:ext cx="571901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zh-Han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这一社会的好处是什么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zh-Han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听起来是好还是坏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indent="-342900">
              <a:buFont typeface="Arial" charset="0"/>
              <a:buChar char="•"/>
            </a:pPr>
            <a:r>
              <a:rPr lang="zh-Han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你愿意在这样的社会中生活吗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zh-Han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这里的人人平等其中的含义是什么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6247" y="4267200"/>
            <a:ext cx="1905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 </a:t>
            </a:r>
          </a:p>
          <a:p>
            <a:pPr algn="ctr"/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minutes</a:t>
            </a:r>
          </a:p>
        </p:txBody>
      </p:sp>
      <p:pic>
        <p:nvPicPr>
          <p:cNvPr id="8" name="Picture 2" descr="http://thumbs.dreamstime.com/t/wonder-female-emoticon-vector-design-61506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350800"/>
            <a:ext cx="470773" cy="6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Task One</a:t>
            </a:r>
          </a:p>
          <a:p>
            <a:r>
              <a:rPr lang="zh-Hans" altLang="en-US" dirty="0"/>
              <a:t>读文章得第二和第三段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zh-Hans" altLang="en-US" dirty="0"/>
              <a:t>勾出对乔治智力的描述</a:t>
            </a:r>
            <a:r>
              <a:rPr lang="en-US" dirty="0"/>
              <a:t>. </a:t>
            </a:r>
          </a:p>
          <a:p>
            <a:r>
              <a:rPr lang="zh-Hans" altLang="en-US" dirty="0"/>
              <a:t>不超过三行的总结解释他们生存的社会是什么样的</a:t>
            </a:r>
            <a:r>
              <a:rPr lang="en-US" dirty="0"/>
              <a:t>. </a:t>
            </a:r>
          </a:p>
          <a:p>
            <a:r>
              <a:rPr lang="en-US" dirty="0"/>
              <a:t>5 mins.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370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LO1:</a:t>
            </a:r>
            <a:r>
              <a:rPr lang="zh-Hans" altLang="en-US" dirty="0"/>
              <a:t>分析平等时代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LO2: </a:t>
            </a:r>
            <a:r>
              <a:rPr lang="zh-Hans" altLang="en-US" dirty="0"/>
              <a:t>评论反乌托邦人物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265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48" y="1990750"/>
            <a:ext cx="2365553" cy="13299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990600"/>
            <a:ext cx="7467600" cy="2362200"/>
          </a:xfrm>
        </p:spPr>
        <p:txBody>
          <a:bodyPr>
            <a:normAutofit/>
          </a:bodyPr>
          <a:lstStyle/>
          <a:p>
            <a:r>
              <a:rPr lang="en-US" dirty="0"/>
              <a:t>Task Three</a:t>
            </a:r>
          </a:p>
          <a:p>
            <a:r>
              <a:rPr lang="zh-Hans" altLang="en-US" sz="1800" b="1" dirty="0"/>
              <a:t>用</a:t>
            </a:r>
            <a:r>
              <a:rPr lang="zh-Hans" altLang="en-US" sz="1800" b="1" dirty="0">
                <a:solidFill>
                  <a:srgbClr val="FF0000"/>
                </a:solidFill>
              </a:rPr>
              <a:t>要点</a:t>
            </a:r>
            <a:r>
              <a:rPr lang="en-US" altLang="zh-Hans" sz="1800" b="1" dirty="0"/>
              <a:t>-</a:t>
            </a:r>
            <a:r>
              <a:rPr lang="zh-Hans" altLang="en-US" sz="1800" b="1" dirty="0">
                <a:solidFill>
                  <a:srgbClr val="0070C0"/>
                </a:solidFill>
              </a:rPr>
              <a:t>证据</a:t>
            </a:r>
            <a:r>
              <a:rPr lang="en-US" altLang="zh-Hans" sz="1800" b="1" dirty="0"/>
              <a:t>-</a:t>
            </a:r>
            <a:r>
              <a:rPr lang="zh-Hans" altLang="en-US" sz="1800" b="1" dirty="0">
                <a:solidFill>
                  <a:srgbClr val="00B050"/>
                </a:solidFill>
              </a:rPr>
              <a:t>解释</a:t>
            </a:r>
            <a:r>
              <a:rPr lang="zh-Hans" altLang="en-US" sz="1800" b="1" dirty="0"/>
              <a:t>回答以下问题</a:t>
            </a:r>
            <a:r>
              <a:rPr lang="en-US" sz="1800" b="1" dirty="0"/>
              <a:t>:</a:t>
            </a:r>
          </a:p>
          <a:p>
            <a:pPr marL="0" indent="0">
              <a:buNone/>
            </a:pPr>
            <a:r>
              <a:rPr lang="en-US" sz="1800" b="1" dirty="0"/>
              <a:t>“</a:t>
            </a:r>
            <a:r>
              <a:rPr lang="zh-Hans" altLang="en-US" sz="1800" b="1" dirty="0"/>
              <a:t>从哪些方面可以看出平等时代是一个反乌托邦政府</a:t>
            </a:r>
            <a:r>
              <a:rPr lang="en-US" sz="1800" b="1" dirty="0"/>
              <a:t>?”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70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LO1:</a:t>
            </a:r>
            <a:r>
              <a:rPr lang="zh-Hans" altLang="en-US" dirty="0"/>
              <a:t>分析平等时代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LO2: </a:t>
            </a:r>
            <a:r>
              <a:rPr lang="zh-Hans" altLang="en-US" dirty="0"/>
              <a:t>评论反乌托邦人物</a:t>
            </a:r>
            <a:r>
              <a:rPr lang="en-US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1" y="2514601"/>
            <a:ext cx="5102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b="1" dirty="0">
                <a:solidFill>
                  <a:srgbClr val="FF0000"/>
                </a:solidFill>
              </a:rPr>
              <a:t>平等时代是一个反乌托邦政府是因为政府控制其公民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zh-Hans" altLang="en-US" b="1" dirty="0">
                <a:solidFill>
                  <a:schemeClr val="accent5">
                    <a:lumMod val="75000"/>
                  </a:schemeClr>
                </a:solidFill>
              </a:rPr>
              <a:t>正如文中所述“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</a:rPr>
              <a:t>而乔治的智力则比一般人要高，所以他的耳朵里安装了一个用来干扰智力的微型无线电装置，法律要求他永远带着这个智力干扰装置</a:t>
            </a:r>
            <a:r>
              <a:rPr lang="zh-Hans" altLang="en-US" b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zh-Hans" altLang="en-US" b="1" dirty="0">
                <a:solidFill>
                  <a:srgbClr val="00B050"/>
                </a:solidFill>
              </a:rPr>
              <a:t>也就是说政府给高智商的人都安装了干扰装置限制他们思考。典型的反乌托邦政府会通过恐惧，体力限制来控制其公民</a:t>
            </a:r>
            <a:r>
              <a:rPr lang="en-US" b="1" dirty="0">
                <a:solidFill>
                  <a:srgbClr val="00B050"/>
                </a:solidFill>
              </a:rPr>
              <a:t>. </a:t>
            </a:r>
            <a:r>
              <a:rPr lang="zh-Hans" altLang="en-US" b="1" dirty="0">
                <a:solidFill>
                  <a:srgbClr val="00B050"/>
                </a:solidFill>
              </a:rPr>
              <a:t>这里政府就裁定处置开智力管制公民。“永远”作者是强调乔治必须一直带着这个装置</a:t>
            </a:r>
            <a:r>
              <a:rPr lang="en-US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7100" y="3301667"/>
            <a:ext cx="3352800" cy="2031325"/>
          </a:xfrm>
          <a:prstGeom prst="rect">
            <a:avLst/>
          </a:prstGeom>
          <a:solidFill>
            <a:schemeClr val="bg1"/>
          </a:solidFill>
          <a:ln w="34925">
            <a:solidFill>
              <a:srgbClr val="38103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Success Criteria</a:t>
            </a:r>
          </a:p>
          <a:p>
            <a:pPr>
              <a:defRPr/>
            </a:pPr>
            <a:r>
              <a:rPr lang="en-US" b="1" dirty="0">
                <a:solidFill>
                  <a:srgbClr val="954C19"/>
                </a:solidFill>
              </a:rPr>
              <a:t>Bronze: </a:t>
            </a:r>
            <a:r>
              <a:rPr lang="zh-TW" altLang="en-US" b="1" dirty="0">
                <a:solidFill>
                  <a:srgbClr val="954C19"/>
                </a:solidFill>
              </a:rPr>
              <a:t>用要点</a:t>
            </a:r>
            <a:r>
              <a:rPr lang="en-US" altLang="zh-TW" b="1" dirty="0">
                <a:solidFill>
                  <a:srgbClr val="954C19"/>
                </a:solidFill>
              </a:rPr>
              <a:t>-</a:t>
            </a:r>
            <a:r>
              <a:rPr lang="zh-TW" altLang="en-US" b="1" dirty="0">
                <a:solidFill>
                  <a:srgbClr val="954C19"/>
                </a:solidFill>
              </a:rPr>
              <a:t>证据</a:t>
            </a:r>
            <a:r>
              <a:rPr lang="en-US" altLang="zh-TW" b="1" dirty="0">
                <a:solidFill>
                  <a:srgbClr val="954C19"/>
                </a:solidFill>
              </a:rPr>
              <a:t>-</a:t>
            </a:r>
            <a:r>
              <a:rPr lang="zh-TW" altLang="en-US" b="1" dirty="0">
                <a:solidFill>
                  <a:srgbClr val="954C19"/>
                </a:solidFill>
              </a:rPr>
              <a:t>解释</a:t>
            </a:r>
            <a:r>
              <a:rPr lang="zh-Hans" altLang="en-US" b="1" dirty="0">
                <a:solidFill>
                  <a:srgbClr val="954C19"/>
                </a:solidFill>
              </a:rPr>
              <a:t>做了简单的理解和解释</a:t>
            </a:r>
            <a:r>
              <a:rPr lang="en-US" b="1" dirty="0">
                <a:solidFill>
                  <a:srgbClr val="954C19"/>
                </a:solidFill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Silver: </a:t>
            </a:r>
            <a:r>
              <a:rPr lang="zh-Han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着墨于作者写作或者描述效果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rgbClr val="B67422"/>
                </a:solidFill>
              </a:rPr>
              <a:t>Gold: </a:t>
            </a:r>
            <a:r>
              <a:rPr lang="zh-Hans" altLang="en-US" b="1" dirty="0">
                <a:solidFill>
                  <a:srgbClr val="B67422"/>
                </a:solidFill>
              </a:rPr>
              <a:t>联系到其他反乌托邦的小说</a:t>
            </a:r>
            <a:r>
              <a:rPr lang="en-US" b="1" dirty="0">
                <a:solidFill>
                  <a:srgbClr val="B67422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532723" y="940034"/>
            <a:ext cx="1905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10 </a:t>
            </a:r>
          </a:p>
          <a:p>
            <a:pPr algn="ctr"/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62774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74825" y="333375"/>
            <a:ext cx="86423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Hans" altLang="en-US" sz="4000" dirty="0">
                <a:latin typeface="Comic Sans MS" pitchFamily="66" charset="0"/>
              </a:rPr>
              <a:t>生动的人物是由作者细节描述出来的，而不是直接告诉读者他们想要听的结局</a:t>
            </a:r>
            <a:r>
              <a:rPr lang="en-GB" altLang="en-US" sz="4000" dirty="0">
                <a:latin typeface="Comic Sans MS" pitchFamily="66" charset="0"/>
              </a:rPr>
              <a:t>. </a:t>
            </a:r>
          </a:p>
        </p:txBody>
      </p:sp>
      <p:pic>
        <p:nvPicPr>
          <p:cNvPr id="6154" name="Picture 10" descr="How-to-Guid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361" y="2272367"/>
            <a:ext cx="1034814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0" y="13699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LO1:</a:t>
            </a:r>
            <a:r>
              <a:rPr lang="zh-Hans" altLang="en-US" dirty="0"/>
              <a:t>反乌托邦人物评论</a:t>
            </a:r>
            <a:r>
              <a:rPr lang="en-US" dirty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86385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9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74825" y="333375"/>
            <a:ext cx="86423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Hans" altLang="en-US" sz="4000" dirty="0">
                <a:latin typeface="Comic Sans MS" pitchFamily="66" charset="0"/>
              </a:rPr>
              <a:t>生动的人物是由作者细节描述出来的，而不是直接告诉读者他们想要听的结局</a:t>
            </a:r>
            <a:r>
              <a:rPr lang="en-GB" altLang="en-US" sz="4000" dirty="0">
                <a:latin typeface="Comic Sans MS" pitchFamily="66" charset="0"/>
              </a:rPr>
              <a:t>.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47851" y="4149726"/>
            <a:ext cx="3743325" cy="646331"/>
          </a:xfrm>
          <a:prstGeom prst="rect">
            <a:avLst/>
          </a:prstGeom>
          <a:solidFill>
            <a:srgbClr val="009900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Hans" altLang="en-US" sz="3600" dirty="0">
                <a:latin typeface="Comic Sans MS" pitchFamily="66" charset="0"/>
              </a:rPr>
              <a:t>外表的描述</a:t>
            </a:r>
            <a:r>
              <a:rPr lang="en-GB" altLang="en-US" sz="3600" dirty="0">
                <a:latin typeface="Comic Sans MS" pitchFamily="66" charset="0"/>
              </a:rPr>
              <a:t>.</a:t>
            </a:r>
            <a:r>
              <a:rPr lang="en-GB" altLang="en-US" dirty="0"/>
              <a:t>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240464" y="3213101"/>
            <a:ext cx="3743325" cy="1200329"/>
          </a:xfrm>
          <a:prstGeom prst="rect">
            <a:avLst/>
          </a:prstGeom>
          <a:solidFill>
            <a:srgbClr val="009900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Hans" altLang="en-US" sz="3600" dirty="0">
                <a:latin typeface="Comic Sans MS" pitchFamily="66" charset="0"/>
              </a:rPr>
              <a:t>他们都有什么表现</a:t>
            </a:r>
            <a:r>
              <a:rPr lang="en-GB" altLang="en-US" sz="3600" dirty="0">
                <a:latin typeface="Comic Sans MS" pitchFamily="66" charset="0"/>
              </a:rPr>
              <a:t>. </a:t>
            </a:r>
            <a:endParaRPr lang="en-GB" altLang="en-US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847851" y="6021389"/>
            <a:ext cx="3743325" cy="646331"/>
          </a:xfrm>
          <a:prstGeom prst="rect">
            <a:avLst/>
          </a:prstGeom>
          <a:solidFill>
            <a:srgbClr val="009900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Hans" altLang="en-US" sz="3600" dirty="0">
                <a:latin typeface="Comic Sans MS" pitchFamily="66" charset="0"/>
              </a:rPr>
              <a:t>他们怎么说话</a:t>
            </a:r>
            <a:r>
              <a:rPr lang="en-GB" altLang="en-US" sz="3600" dirty="0">
                <a:latin typeface="Comic Sans MS" pitchFamily="66" charset="0"/>
              </a:rPr>
              <a:t>. </a:t>
            </a:r>
            <a:endParaRPr lang="en-GB" altLang="en-US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240464" y="5013326"/>
            <a:ext cx="3743325" cy="1200329"/>
          </a:xfrm>
          <a:prstGeom prst="rect">
            <a:avLst/>
          </a:prstGeom>
          <a:solidFill>
            <a:srgbClr val="009900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Hans" altLang="en-US" sz="3600" dirty="0">
                <a:latin typeface="Comic Sans MS" pitchFamily="66" charset="0"/>
              </a:rPr>
              <a:t>旁人对他们的反应</a:t>
            </a:r>
            <a:r>
              <a:rPr lang="en-GB" altLang="en-US" sz="3600" dirty="0">
                <a:latin typeface="Comic Sans MS" pitchFamily="66" charset="0"/>
              </a:rPr>
              <a:t>.</a:t>
            </a:r>
            <a:r>
              <a:rPr lang="en-GB" altLang="en-US" dirty="0"/>
              <a:t> </a:t>
            </a:r>
          </a:p>
        </p:txBody>
      </p:sp>
      <p:pic>
        <p:nvPicPr>
          <p:cNvPr id="6154" name="Picture 10" descr="How-to-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361" y="1661767"/>
            <a:ext cx="1034814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0" y="13699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LO1:</a:t>
            </a:r>
            <a:r>
              <a:rPr lang="zh-Hans" altLang="en-US" dirty="0"/>
              <a:t>反乌托邦人物评论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616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E0D233-6849-E94F-A4BF-DC322E9D6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166" y="414866"/>
            <a:ext cx="7188200" cy="50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5A1593-CF65-EC41-BD53-ED147766E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1244600"/>
            <a:ext cx="6062133" cy="51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01484" y="1168046"/>
            <a:ext cx="5742316" cy="297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/>
              <a:t>Task</a:t>
            </a:r>
          </a:p>
          <a:p>
            <a:r>
              <a:rPr lang="zh-Hans" altLang="en-US" sz="2300" b="1" dirty="0"/>
              <a:t>创造新的反乌托邦的故事</a:t>
            </a:r>
            <a:r>
              <a:rPr lang="en-US" sz="2300" b="1" dirty="0"/>
              <a:t>. </a:t>
            </a:r>
          </a:p>
          <a:p>
            <a:r>
              <a:rPr lang="zh-Hans" altLang="en-US" sz="2300" b="1" dirty="0"/>
              <a:t>着眼于背景和主要人物</a:t>
            </a:r>
            <a:r>
              <a:rPr lang="en-US" sz="2300" b="1" dirty="0"/>
              <a:t>. </a:t>
            </a:r>
          </a:p>
          <a:p>
            <a:r>
              <a:rPr lang="zh-Hans" altLang="en-US" sz="2300" b="1" dirty="0"/>
              <a:t>遵循反乌托邦社会的规则</a:t>
            </a:r>
            <a:r>
              <a:rPr lang="en-US" sz="2300" b="1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1" y="990600"/>
            <a:ext cx="1853581" cy="167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77468" y="4823074"/>
            <a:ext cx="22415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Hans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背景</a:t>
            </a:r>
            <a:endParaRPr lang="en-GB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6481" y="5380758"/>
            <a:ext cx="22415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Hans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人物</a:t>
            </a:r>
            <a:endParaRPr lang="en-GB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458201" y="5586605"/>
            <a:ext cx="226701" cy="42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98639" y="5992362"/>
            <a:ext cx="771621" cy="464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74011" y="4472981"/>
            <a:ext cx="84386" cy="378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4117" y="354764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/>
              <a:t>社会的整体结构是什么样的</a:t>
            </a:r>
            <a:r>
              <a:rPr lang="en-US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2001" y="611436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/>
              <a:t>社会背景看起来是怎么样的</a:t>
            </a:r>
            <a:r>
              <a:rPr lang="en-US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7674" y="645658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/>
              <a:t>外表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17438" y="643753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/>
              <a:t>性格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99436" y="4735535"/>
            <a:ext cx="225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/>
              <a:t>对政府和权力的态度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384996" y="5380757"/>
            <a:ext cx="199442" cy="125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28455" y="5579216"/>
            <a:ext cx="230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/>
              <a:t>怎样对待普通人</a:t>
            </a:r>
            <a:r>
              <a:rPr lang="en-US" dirty="0"/>
              <a:t>?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026224" y="5318586"/>
            <a:ext cx="136576" cy="295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24000" y="13699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LO1:</a:t>
            </a:r>
            <a:r>
              <a:rPr lang="zh-Hans" altLang="en-US" dirty="0"/>
              <a:t>反乌托邦人物评论</a:t>
            </a:r>
            <a:r>
              <a:rPr lang="en-US" dirty="0"/>
              <a:t>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37591" y="313493"/>
            <a:ext cx="27417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 minutes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5952" y="526729"/>
            <a:ext cx="52462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Hans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评论之后的创造</a:t>
            </a:r>
            <a:endParaRPr lang="en-GB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726480" y="6107906"/>
            <a:ext cx="504242" cy="48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763494" y="5506327"/>
            <a:ext cx="215108" cy="80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59679" y="511483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/>
              <a:t>你希望读者有什么反应</a:t>
            </a:r>
            <a:r>
              <a:rPr lang="en-US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75496" y="426191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/>
              <a:t>你希望读者有什么反应</a:t>
            </a:r>
            <a:r>
              <a:rPr lang="en-US" dirty="0"/>
              <a:t>?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8210797" y="4641773"/>
            <a:ext cx="855920" cy="362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196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568" y="331917"/>
            <a:ext cx="3709370" cy="2461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645" y="-59741"/>
            <a:ext cx="3061037" cy="4331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20311"/>
            <a:ext cx="3911599" cy="2541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383" y="2401667"/>
            <a:ext cx="4838700" cy="325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9523" y="5279097"/>
            <a:ext cx="3289300" cy="14233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3611768"/>
            <a:ext cx="467138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Hans" altLang="en-US" sz="2400" b="1" dirty="0">
                <a:latin typeface="Arial" charset="0"/>
                <a:ea typeface="Arial" charset="0"/>
                <a:cs typeface="Arial" charset="0"/>
              </a:rPr>
              <a:t>右图跟考试日和平等时代有什么联系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645" y="4283896"/>
            <a:ext cx="3207457" cy="2574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37415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LO: </a:t>
            </a:r>
            <a:r>
              <a:rPr lang="zh-Hans" altLang="en-US" b="1" dirty="0">
                <a:latin typeface="Comic Sans MS" panose="030F0702030302020204" pitchFamily="66" charset="0"/>
              </a:rPr>
              <a:t>分析和评论反乌托邦政府政府的描写，比较考试日和平等时代</a:t>
            </a:r>
            <a:r>
              <a:rPr lang="en-GB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394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486" y="1292349"/>
            <a:ext cx="1083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- </a:t>
            </a:r>
            <a:r>
              <a:rPr lang="zh-TW" altLang="en-US" sz="2800" b="1" dirty="0">
                <a:latin typeface="Comic Sans MS" panose="030F0702030302020204" pitchFamily="66" charset="0"/>
              </a:rPr>
              <a:t>分析和评论反乌托邦政府政府的描写，比较考试日和平等时代</a:t>
            </a:r>
            <a:r>
              <a:rPr lang="en-US" sz="28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8937" y="661737"/>
            <a:ext cx="837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Lesson 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8936" y="2677344"/>
            <a:ext cx="837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Lesson Outcomes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255" y="3360777"/>
            <a:ext cx="10671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-</a:t>
            </a:r>
            <a:r>
              <a:rPr lang="en-GB" sz="2800" b="1" dirty="0">
                <a:latin typeface="Comic Sans MS" panose="030F0702030302020204" pitchFamily="66" charset="0"/>
              </a:rPr>
              <a:t>	</a:t>
            </a:r>
            <a:r>
              <a:rPr lang="zh-Hans" altLang="en-US" sz="2800" b="1" dirty="0">
                <a:latin typeface="Comic Sans MS" panose="030F0702030302020204" pitchFamily="66" charset="0"/>
              </a:rPr>
              <a:t>完成练习，找出原文进行分析</a:t>
            </a:r>
            <a:r>
              <a:rPr lang="en-GB" sz="2800" b="1" dirty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b="1" dirty="0">
                <a:latin typeface="Comic Sans MS" panose="030F0702030302020204" pitchFamily="66" charset="0"/>
              </a:rPr>
              <a:t>-	</a:t>
            </a:r>
            <a:r>
              <a:rPr lang="zh-Hans" altLang="en-US" sz="2800" b="1" dirty="0">
                <a:latin typeface="Comic Sans MS" panose="030F0702030302020204" pitchFamily="66" charset="0"/>
              </a:rPr>
              <a:t>用要点</a:t>
            </a:r>
            <a:r>
              <a:rPr lang="en-US" altLang="zh-Hans" sz="2800" b="1" dirty="0">
                <a:latin typeface="Comic Sans MS" panose="030F0702030302020204" pitchFamily="66" charset="0"/>
              </a:rPr>
              <a:t>-</a:t>
            </a:r>
            <a:r>
              <a:rPr lang="zh-Hans" altLang="en-US" sz="2800" b="1" dirty="0">
                <a:latin typeface="Comic Sans MS" panose="030F0702030302020204" pitchFamily="66" charset="0"/>
              </a:rPr>
              <a:t>证据</a:t>
            </a:r>
            <a:r>
              <a:rPr lang="en-US" altLang="zh-Hans" sz="2800" b="1" dirty="0">
                <a:latin typeface="Comic Sans MS" panose="030F0702030302020204" pitchFamily="66" charset="0"/>
              </a:rPr>
              <a:t>-</a:t>
            </a:r>
            <a:r>
              <a:rPr lang="zh-Hans" altLang="en-US" sz="2800" b="1" dirty="0">
                <a:latin typeface="Comic Sans MS" panose="030F0702030302020204" pitchFamily="66" charset="0"/>
              </a:rPr>
              <a:t>解释</a:t>
            </a:r>
            <a:r>
              <a:rPr lang="en-US" altLang="zh-Hans" sz="2800" b="1" dirty="0">
                <a:latin typeface="Comic Sans MS" panose="030F0702030302020204" pitchFamily="66" charset="0"/>
              </a:rPr>
              <a:t>-</a:t>
            </a:r>
            <a:r>
              <a:rPr lang="zh-Hans" altLang="en-US" sz="2800" b="1" dirty="0">
                <a:latin typeface="Comic Sans MS" panose="030F0702030302020204" pitchFamily="66" charset="0"/>
              </a:rPr>
              <a:t>联系比较结构来比较两个文章，识别反乌托邦的特征</a:t>
            </a:r>
            <a:r>
              <a:rPr lang="en-GB" sz="2800" b="1" dirty="0">
                <a:latin typeface="Comic Sans MS" panose="030F0702030302020204" pitchFamily="66" charset="0"/>
              </a:rPr>
              <a:t>. </a:t>
            </a:r>
          </a:p>
          <a:p>
            <a:r>
              <a:rPr lang="en-GB" sz="2800" b="1" dirty="0">
                <a:latin typeface="Comic Sans MS" panose="030F0702030302020204" pitchFamily="66" charset="0"/>
              </a:rPr>
              <a:t>-	</a:t>
            </a:r>
            <a:r>
              <a:rPr lang="zh-Hans" altLang="en-US" sz="2800" b="1" dirty="0">
                <a:latin typeface="Comic Sans MS" panose="030F0702030302020204" pitchFamily="66" charset="0"/>
              </a:rPr>
              <a:t>写出你的故事的报刊头条文字</a:t>
            </a:r>
            <a:r>
              <a:rPr lang="en-GB" sz="28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37415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LO:</a:t>
            </a:r>
            <a:r>
              <a:rPr lang="zh-Hans" altLang="en-US" b="1" dirty="0">
                <a:latin typeface="Comic Sans MS" panose="030F0702030302020204" pitchFamily="66" charset="0"/>
              </a:rPr>
              <a:t>分析和评论反乌托邦政府政府的描写，比较考试日和平等时代</a:t>
            </a:r>
            <a:r>
              <a:rPr lang="en-GB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8987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868" y="474778"/>
            <a:ext cx="6971505" cy="56323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2000">
                <a:solidFill>
                  <a:schemeClr val="tx1"/>
                </a:solidFill>
                <a:latin typeface="Impac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>
                <a:solidFill>
                  <a:schemeClr val="tx1"/>
                </a:solidFill>
                <a:latin typeface="Impac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600">
                <a:solidFill>
                  <a:schemeClr val="tx1"/>
                </a:solidFill>
                <a:latin typeface="Impac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Hans" altLang="en-US" sz="2400" dirty="0">
                <a:latin typeface="Arial Rounded MT Bold" charset="0"/>
              </a:rPr>
              <a:t>在考试日和平等时代中怎样描写了反乌托邦政府</a:t>
            </a:r>
            <a:r>
              <a:rPr lang="en-GB" altLang="en-US" sz="2400" dirty="0">
                <a:latin typeface="Arial Rounded MT Bold" charset="0"/>
              </a:rPr>
              <a:t>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Hans" altLang="en-US" sz="2400" dirty="0">
                <a:latin typeface="Arial Rounded MT Bold" charset="0"/>
              </a:rPr>
              <a:t>写一个</a:t>
            </a:r>
            <a:r>
              <a:rPr lang="zh-Hans" altLang="en-US" sz="2400" dirty="0">
                <a:solidFill>
                  <a:srgbClr val="C00000"/>
                </a:solidFill>
                <a:latin typeface="Arial Rounded MT Bold" charset="0"/>
              </a:rPr>
              <a:t>要点</a:t>
            </a:r>
            <a:r>
              <a:rPr lang="en-US" altLang="zh-Hans" sz="2400" dirty="0">
                <a:latin typeface="Arial Rounded MT Bold" charset="0"/>
              </a:rPr>
              <a:t>-</a:t>
            </a:r>
            <a:r>
              <a:rPr lang="zh-Hans" altLang="en-US" sz="2400" dirty="0">
                <a:solidFill>
                  <a:srgbClr val="0070C0"/>
                </a:solidFill>
                <a:latin typeface="Arial Rounded MT Bold" charset="0"/>
              </a:rPr>
              <a:t>证据</a:t>
            </a:r>
            <a:r>
              <a:rPr lang="en-US" altLang="zh-Hans" sz="2400" dirty="0">
                <a:latin typeface="Arial Rounded MT Bold" charset="0"/>
              </a:rPr>
              <a:t>-</a:t>
            </a:r>
            <a:r>
              <a:rPr lang="zh-Hans" altLang="en-US" sz="2400" dirty="0">
                <a:solidFill>
                  <a:srgbClr val="00B050"/>
                </a:solidFill>
                <a:latin typeface="Arial Rounded MT Bold" charset="0"/>
              </a:rPr>
              <a:t>解释</a:t>
            </a:r>
            <a:r>
              <a:rPr lang="en-US" altLang="zh-Hans" sz="2400" dirty="0">
                <a:latin typeface="Arial Rounded MT Bold" charset="0"/>
              </a:rPr>
              <a:t>-</a:t>
            </a:r>
            <a:r>
              <a:rPr lang="zh-Hans" altLang="en-US" sz="2400" dirty="0">
                <a:solidFill>
                  <a:srgbClr val="002060"/>
                </a:solidFill>
                <a:latin typeface="Arial Rounded MT Bold" charset="0"/>
              </a:rPr>
              <a:t>比较</a:t>
            </a:r>
            <a:r>
              <a:rPr lang="zh-Hans" altLang="en-US" sz="2400" dirty="0">
                <a:latin typeface="Arial Rounded MT Bold" charset="0"/>
              </a:rPr>
              <a:t>文章回答上述问题</a:t>
            </a:r>
            <a:r>
              <a:rPr lang="en-GB" altLang="en-US" sz="2400" dirty="0">
                <a:latin typeface="Arial Rounded MT Bold" charset="0"/>
              </a:rPr>
              <a:t>. 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Hans" altLang="en-US" sz="2400" dirty="0">
                <a:solidFill>
                  <a:srgbClr val="C00000"/>
                </a:solidFill>
                <a:latin typeface="Arial Rounded MT Bold" charset="0"/>
              </a:rPr>
              <a:t>在平等时代和考试日中政府都害怕智商高的人</a:t>
            </a:r>
            <a:r>
              <a:rPr lang="en-GB" altLang="en-US" sz="2400" dirty="0">
                <a:solidFill>
                  <a:srgbClr val="C00000"/>
                </a:solidFill>
                <a:latin typeface="Arial Rounded MT Bold" charset="0"/>
              </a:rPr>
              <a:t>. </a:t>
            </a:r>
            <a:r>
              <a:rPr lang="zh-Hans" altLang="en-US" sz="2400" dirty="0">
                <a:solidFill>
                  <a:srgbClr val="0070C0"/>
                </a:solidFill>
                <a:latin typeface="Arial Rounded MT Bold" charset="0"/>
              </a:rPr>
              <a:t>文中说：“</a:t>
            </a:r>
            <a:r>
              <a:rPr lang="zh-TW" altLang="en-US" sz="2400" dirty="0">
                <a:solidFill>
                  <a:srgbClr val="0070C0"/>
                </a:solidFill>
                <a:latin typeface="Arial Rounded MT Bold" charset="0"/>
              </a:rPr>
              <a:t>乔治的智力则比一般人要高，所以他的耳朵里安装了一个用来干扰智力的微型无线电装置，它和政府的一台信号发送器保持联系。法律要求他永远带着这个智力干扰装置以保证与其他人平等</a:t>
            </a:r>
            <a:r>
              <a:rPr lang="en-US" altLang="zh-TW" sz="2400" dirty="0">
                <a:solidFill>
                  <a:srgbClr val="0070C0"/>
                </a:solidFill>
                <a:latin typeface="Arial Rounded MT Bold" charset="0"/>
              </a:rPr>
              <a:t>. </a:t>
            </a:r>
            <a:r>
              <a:rPr lang="zh-Hans" altLang="en-US" sz="2400" dirty="0">
                <a:solidFill>
                  <a:srgbClr val="0070C0"/>
                </a:solidFill>
                <a:latin typeface="Arial Rounded MT Bold" charset="0"/>
              </a:rPr>
              <a:t>”</a:t>
            </a:r>
            <a:r>
              <a:rPr lang="en-GB" altLang="en-US" sz="2400" dirty="0">
                <a:solidFill>
                  <a:srgbClr val="00B050"/>
                </a:solidFill>
                <a:latin typeface="Arial Rounded MT Bold" charset="0"/>
              </a:rPr>
              <a:t> </a:t>
            </a:r>
            <a:r>
              <a:rPr lang="zh-Hans" altLang="en-US" sz="2400" dirty="0">
                <a:solidFill>
                  <a:srgbClr val="00B050"/>
                </a:solidFill>
                <a:latin typeface="Arial Rounded MT Bold" charset="0"/>
              </a:rPr>
              <a:t>这表明政府要求他带这个装置以限制其智力。“法律要求”就是说如果不带会受到惩罚。</a:t>
            </a:r>
            <a:r>
              <a:rPr lang="zh-Hans" altLang="en-US" sz="2400" dirty="0">
                <a:solidFill>
                  <a:srgbClr val="0070C0"/>
                </a:solidFill>
                <a:latin typeface="Arial Rounded MT Bold" charset="0"/>
              </a:rPr>
              <a:t>考试日中写到：</a:t>
            </a:r>
            <a:r>
              <a:rPr lang="en-GB" altLang="en-US" sz="2400" dirty="0">
                <a:solidFill>
                  <a:srgbClr val="0070C0"/>
                </a:solidFill>
                <a:latin typeface="Arial Rounded MT Bold" charset="0"/>
              </a:rPr>
              <a:t>“</a:t>
            </a:r>
            <a:r>
              <a:rPr lang="zh-TW" altLang="en-US" sz="2400" dirty="0">
                <a:solidFill>
                  <a:srgbClr val="0070C0"/>
                </a:solidFill>
                <a:latin typeface="Arial Rounded MT Bold" charset="0"/>
              </a:rPr>
              <a:t>迪基，政府想要知道你机灵到什么程度。</a:t>
            </a:r>
            <a:r>
              <a:rPr lang="en-GB" altLang="en-US" sz="2400" dirty="0">
                <a:solidFill>
                  <a:srgbClr val="0070C0"/>
                </a:solidFill>
                <a:latin typeface="Arial Rounded MT Bold" charset="0"/>
              </a:rPr>
              <a:t>”.</a:t>
            </a:r>
            <a:r>
              <a:rPr lang="en-GB" altLang="en-US" sz="2400" dirty="0">
                <a:latin typeface="Arial Rounded MT Bold" charset="0"/>
              </a:rPr>
              <a:t> </a:t>
            </a:r>
            <a:r>
              <a:rPr lang="zh-Hans" altLang="en-US" sz="2400" dirty="0">
                <a:solidFill>
                  <a:srgbClr val="00B050"/>
                </a:solidFill>
                <a:latin typeface="Arial Rounded MT Bold" charset="0"/>
              </a:rPr>
              <a:t>他要接受的考试是政府对其智商的测试</a:t>
            </a:r>
            <a:r>
              <a:rPr lang="en-GB" altLang="en-US" sz="2400" dirty="0">
                <a:solidFill>
                  <a:srgbClr val="00B050"/>
                </a:solidFill>
                <a:latin typeface="Arial Rounded MT Bold" charset="0"/>
              </a:rPr>
              <a:t>. </a:t>
            </a:r>
            <a:r>
              <a:rPr lang="zh-Hans" altLang="en-US" sz="2400" dirty="0">
                <a:solidFill>
                  <a:srgbClr val="002060"/>
                </a:solidFill>
                <a:latin typeface="Arial Rounded MT Bold" charset="0"/>
              </a:rPr>
              <a:t>两篇小说中政府都要测试人们的智力。平等时代中是要带智力限制器，而考试日中开始并没有说会发生什么，只是气氛越来越紧张，直到最终读者才发现因为迪基智力超过平均值，他将会被处死</a:t>
            </a:r>
            <a:r>
              <a:rPr lang="en-GB" altLang="en-US" sz="2400" dirty="0">
                <a:solidFill>
                  <a:srgbClr val="002060"/>
                </a:solidFill>
                <a:latin typeface="Arial Rounded MT Bold" charset="0"/>
              </a:rPr>
              <a:t>. </a:t>
            </a:r>
            <a:endParaRPr lang="en-GB" altLang="en-US" sz="2400" dirty="0">
              <a:solidFill>
                <a:srgbClr val="00B050"/>
              </a:solidFill>
              <a:latin typeface="Arial Rounded MT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7065" y="1390817"/>
            <a:ext cx="33217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12 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5042" y="2216192"/>
            <a:ext cx="4475747" cy="1323439"/>
          </a:xfrm>
          <a:prstGeom prst="rect">
            <a:avLst/>
          </a:prstGeom>
          <a:solidFill>
            <a:schemeClr val="bg1"/>
          </a:solidFill>
          <a:ln w="34925">
            <a:solidFill>
              <a:srgbClr val="38103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Success Criteria</a:t>
            </a:r>
          </a:p>
          <a:p>
            <a:pPr>
              <a:defRPr/>
            </a:pPr>
            <a:r>
              <a:rPr lang="zh-Hans" altLang="en-US" sz="2000" b="1" dirty="0">
                <a:solidFill>
                  <a:srgbClr val="954C19"/>
                </a:solidFill>
                <a:latin typeface="Comic Sans MS" charset="0"/>
                <a:ea typeface="Comic Sans MS" charset="0"/>
                <a:cs typeface="Comic Sans MS" charset="0"/>
              </a:rPr>
              <a:t>每段原文作了评述</a:t>
            </a:r>
            <a:r>
              <a:rPr lang="en-US" sz="2000" b="1" dirty="0">
                <a:solidFill>
                  <a:srgbClr val="954C19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pPr>
              <a:defRPr/>
            </a:pPr>
            <a:r>
              <a:rPr lang="zh-Hans" altLang="en-US" sz="2000" b="1" dirty="0">
                <a:solidFill>
                  <a:schemeClr val="bg2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解释了作者文字选择的效果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pPr>
              <a:defRPr/>
            </a:pPr>
            <a:r>
              <a:rPr lang="zh-Hans" altLang="en-US" sz="2000" b="1" dirty="0">
                <a:solidFill>
                  <a:srgbClr val="B9AD22"/>
                </a:solidFill>
                <a:latin typeface="Comic Sans MS" charset="0"/>
                <a:ea typeface="Comic Sans MS" charset="0"/>
                <a:cs typeface="Comic Sans MS" charset="0"/>
              </a:rPr>
              <a:t>几段文字之间联系比较</a:t>
            </a:r>
            <a:r>
              <a:rPr lang="en-US" sz="2000" b="1" dirty="0">
                <a:solidFill>
                  <a:srgbClr val="B9AD22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5497" y="594005"/>
            <a:ext cx="490899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Hans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评估</a:t>
            </a:r>
            <a:endParaRPr lang="en-GB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991" y="5096124"/>
            <a:ext cx="1689499" cy="1689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839" y="5627458"/>
            <a:ext cx="2070768" cy="73956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39120" y="4072708"/>
            <a:ext cx="490759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2000">
                <a:solidFill>
                  <a:schemeClr val="tx1"/>
                </a:solidFill>
                <a:latin typeface="Impac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>
                <a:solidFill>
                  <a:schemeClr val="tx1"/>
                </a:solidFill>
                <a:latin typeface="Impac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600">
                <a:solidFill>
                  <a:schemeClr val="tx1"/>
                </a:solidFill>
                <a:latin typeface="Impac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Arial" charset="0"/>
              </a:rPr>
              <a:t>Extension task: </a:t>
            </a:r>
            <a:r>
              <a:rPr lang="zh-Hans" altLang="en-US" sz="2400" b="1" dirty="0">
                <a:solidFill>
                  <a:srgbClr val="002060"/>
                </a:solidFill>
                <a:latin typeface="Arial" charset="0"/>
              </a:rPr>
              <a:t>解释是哪篇小说更有效，为什么？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37415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LO: </a:t>
            </a:r>
            <a:r>
              <a:rPr lang="zh-TW" altLang="en-US" b="1" dirty="0">
                <a:latin typeface="Comic Sans MS" panose="030F0702030302020204" pitchFamily="66" charset="0"/>
              </a:rPr>
              <a:t>分析和评论反乌托邦政府政府的描写，比较考试日和平等时代</a:t>
            </a:r>
            <a:r>
              <a:rPr lang="en-GB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8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32947" y="4304968"/>
            <a:ext cx="452861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Hans" altLang="en-US" sz="24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创造</a:t>
            </a:r>
            <a:endParaRPr lang="en-GB" sz="24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324435" y="819469"/>
            <a:ext cx="5695366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2000">
                <a:solidFill>
                  <a:schemeClr val="tx1"/>
                </a:solidFill>
                <a:latin typeface="Impac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>
                <a:solidFill>
                  <a:schemeClr val="tx1"/>
                </a:solidFill>
                <a:latin typeface="Impac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600">
                <a:solidFill>
                  <a:schemeClr val="tx1"/>
                </a:solidFill>
                <a:latin typeface="Impac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Hans" altLang="en-US" sz="2800" b="1" dirty="0">
                <a:latin typeface="Arial" charset="0"/>
              </a:rPr>
              <a:t>写一个报纸头条</a:t>
            </a:r>
            <a:r>
              <a:rPr lang="en-US" altLang="en-US" sz="2800" b="1" dirty="0">
                <a:latin typeface="Arial" charset="0"/>
              </a:rPr>
              <a:t>. </a:t>
            </a:r>
            <a:endParaRPr lang="en-US" altLang="en-US" sz="28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zh-Hans" altLang="en-US" sz="2400" b="1" dirty="0">
                <a:latin typeface="Arial" charset="0"/>
              </a:rPr>
              <a:t>在考试日中，你从反乌托邦的邻国来</a:t>
            </a:r>
            <a:r>
              <a:rPr lang="en-US" altLang="en-US" sz="2400" b="1" dirty="0">
                <a:latin typeface="Arial" charset="0"/>
              </a:rPr>
              <a:t>.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zh-Hans" altLang="en-US" sz="2400" b="1" dirty="0">
                <a:latin typeface="Arial" charset="0"/>
              </a:rPr>
              <a:t>听了</a:t>
            </a:r>
            <a:r>
              <a:rPr lang="en-US" altLang="zh-Hans" sz="2400" b="1" dirty="0">
                <a:latin typeface="Arial" charset="0"/>
              </a:rPr>
              <a:t>12</a:t>
            </a:r>
            <a:r>
              <a:rPr lang="zh-Hans" altLang="en-US" sz="2400" b="1" dirty="0">
                <a:latin typeface="Arial" charset="0"/>
              </a:rPr>
              <a:t>岁孩子发生的时候，你要写一个报纸头条告诉你自己国家的人</a:t>
            </a:r>
            <a:r>
              <a:rPr lang="en-US" altLang="en-US" sz="2400" b="1" dirty="0">
                <a:latin typeface="Arial" charset="0"/>
              </a:rPr>
              <a:t>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607" y="5368131"/>
            <a:ext cx="434782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2000">
                <a:solidFill>
                  <a:schemeClr val="tx1"/>
                </a:solidFill>
                <a:latin typeface="Impac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>
                <a:solidFill>
                  <a:schemeClr val="tx1"/>
                </a:solidFill>
                <a:latin typeface="Impac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600">
                <a:solidFill>
                  <a:schemeClr val="tx1"/>
                </a:solidFill>
                <a:latin typeface="Impac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Extension task: </a:t>
            </a:r>
            <a:r>
              <a:rPr lang="zh-Hans" altLang="en-US" sz="2400" b="1" dirty="0">
                <a:solidFill>
                  <a:srgbClr val="002060"/>
                </a:solidFill>
                <a:latin typeface="Arial" charset="0"/>
              </a:rPr>
              <a:t>写出头条的前两句来吸引读者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69" y="819469"/>
            <a:ext cx="4656221" cy="34921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37415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LO:</a:t>
            </a:r>
            <a:r>
              <a:rPr lang="zh-Hans" altLang="en-US" b="1" dirty="0">
                <a:latin typeface="Comic Sans MS" panose="030F0702030302020204" pitchFamily="66" charset="0"/>
              </a:rPr>
              <a:t>分析和评论反乌托邦政府政府的描写，比较考试日和平等时代</a:t>
            </a:r>
            <a:r>
              <a:rPr lang="en-GB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31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AB59BF-9FC3-A446-8B6A-FE79EA985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505"/>
            <a:ext cx="12192000" cy="45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DA3D00-1FFC-4946-98E6-2034E170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488"/>
            <a:ext cx="12192000" cy="48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4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7305A-EB78-BF40-95D7-8224C2A2C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83" y="668867"/>
            <a:ext cx="5422900" cy="50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1EADA-FDA2-8C4A-9D96-28B4A8A6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638" y="1380066"/>
            <a:ext cx="6094589" cy="52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5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AF2EC1-B0D4-3F4F-B36E-21F7C447C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824"/>
            <a:ext cx="12192000" cy="49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9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EF0675-4B28-524B-A59A-E56343C02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414867"/>
            <a:ext cx="6070600" cy="50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55BF5-E22A-3E4D-8687-E1BA57ED6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116" y="1058333"/>
            <a:ext cx="6548967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15DEA-5904-6140-BCC2-9F60BBABC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891"/>
            <a:ext cx="12192000" cy="49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1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75BC-A6DB-F340-A973-C2345576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Hans" altLang="en-US" dirty="0"/>
              <a:t>彩票</a:t>
            </a:r>
            <a:endParaRPr lang="en-GB" dirty="0"/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FCF1B451-83E6-FD44-A5F1-E4F807D8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130301"/>
            <a:ext cx="8686800" cy="4525963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endParaRPr lang="en-GB" altLang="en-US"/>
          </a:p>
          <a:p>
            <a:pPr algn="ctr" eaLnBrk="1" hangingPunct="1">
              <a:buFont typeface="Wingdings 2" pitchFamily="2" charset="2"/>
              <a:buNone/>
            </a:pPr>
            <a:endParaRPr lang="en-GB" altLang="en-US" b="1"/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3600" b="1">
                <a:ea typeface="华文楷体" panose="02010600040101010101" pitchFamily="2" charset="-122"/>
              </a:rPr>
              <a:t>提到彩票你想到了什么？</a:t>
            </a:r>
            <a:endParaRPr lang="en-GB" altLang="en-US" sz="3600" b="1"/>
          </a:p>
          <a:p>
            <a:pPr eaLnBrk="1" hangingPunct="1">
              <a:buFont typeface="Wingdings 2" pitchFamily="2" charset="2"/>
              <a:buNone/>
            </a:pPr>
            <a:endParaRPr lang="en-GB" altLang="en-US"/>
          </a:p>
        </p:txBody>
      </p:sp>
      <p:sp>
        <p:nvSpPr>
          <p:cNvPr id="15363" name="AutoShape 2" descr="data:image/jpeg;base64,/9j/4AAQSkZJRgABAQAAAQABAAD/2wCEAAkGBxQTEhUUExQUFBQWFxgYGBcYFxcXFxcXFBcYGBUYFxcYHCggHBolHRQXIjEhJSorLi4uFx8zODMsNygtLisBCgoKDg0OGxAQGywkICYsLCwsLCwsLCwsLCwsLCwsLCwsLCwsLCwsLCwsLCwsLCwsLCwsLCwsLCwsLCwsLCwsLP/AABEIAMIBAwMBEQACEQEDEQH/xAAcAAACAwEBAQEAAAAAAAAAAAAFBgMEBwIBAAj/xABCEAACAAQEBAMFBgQFAwQDAAABAgADBBEFEiExBkFRYRMicQcygZGhFCNCscHRUmJysoKSouHwJDPxFRZzsyU0Q//EABsBAAIDAQEBAAAAAAAAAAAAAAMEAQIFBgAH/8QAOBEAAgIBAwIDBQgCAQQDAQAAAAECAxEEEiEFMRNBUSJhcYGxFDKRocHR4fAjQjMGFVLxNENiJP/aAAwDAQACEQMRAD8ABYfjw0EzTvGU5M6CjWJrEwzJrUcXVgfjA3JoejiXKPpkwdYr4hbAMq65E3YQSMmwU7YQXLBuF1RqatJVrIDmPcDrBnFKGc8mZZq5WTxHsbPQoEQW6RMVwIzlliTxTMLTABckmwA3vytFLMJchaRjwTC8ihpljMtqeQ7D945LWane2ofdNLc0sBuXGbnIGRZRIYhS2Bcj15cTPTtI8pFWdLB0OsKNOLDRkZ7xXwz4beNK/wC3+JB+En8Q/l7cvTbc0Wt3rw59/J+v8jStclhgumlQecgEgfxDhcrIZ0xT5QNVNibmwHzMM6PUW7lXB9/UUuhDG6RBwRhwnO1pJAC3VtTcg2KlyLX2+sMdRnKEVmfnyv1wArx5IZnq5fgspvKmqeRNjY2Km2oOp+UWq0armpL2ov1+pVzyhz4LrRNpVO7ISjdbrt/pIjmusUqq9ryfK+f8hq3lBCttYxkV9wp+fONKHwK2YV0DN4i25FtT/qvH0Tpl3jaWKl3Sw/78BK2LjPKNNwHExPkpMG5AzDo3P9/jHLarTum1w/D4DsXlZDEufCbrPFemkhHe1jLmHMUOuWYfeK30Abcjrc8zBLJucY5+8uM+q8s+9fTjyIwXxUgbQv4bZJ8auPeEeK0+utBI0nhJ44xj7vwgdX37KDr8zp846PpWm2+2xe+WFgS5VfNXaY4/xGNvZF+QpvkuzHvhDh55wE6qZ2U6rLJNiOrj9If02ji/akvkZ2p1kl7MWMuOcSpSFJSS/EmEX8NdMqAG7aA9DYW5E8odstVeElz6CdNErsybwvX3jBgWIpUyhMS9joQd1I3B/wCc4vGaksorOqVctrCJSJyVwzmJPZZjWGcH1M+xy5FPNtPpvHB39U09Lw3l+466FbZfb2Xzb3WcAewMLr/qCrtsYwq8dmUq3gKsQaPnHZiD9YZ0/VqLpqEYvL7LGSs1NLO/gucL+zkjz1blr7S1P9zfoI6yGiUsOa+Rz9/UMPEOfezQMOweTJH3UtE7gan1O5h2FUILhGdPUWTfLYQEqJaTIjOS8yjPw6X4ivl84vY/TaOY/wCoZwrrjCKw33+C/d/Q6Lo++blKT4XHz/v1LYaOHt7m5gmlPA4dwckEaVhGxptvmKWJks9hBb9uCkEwdNaMS7uNxRWnKGBBFwQQR1B3gcXh5CoUEw3JMZOQOnpuPpGlK7dFMrNneN4J49NMlrbMRdf6lIYD42t8YrpNX4N8Zvt5/B8C1iysCbR8T1lOi0yysrIMo+7bPblpsfW2sdBLQaS6b1DllPnusf35i2+SWBu4X4bM2mmfbFIea2ZeUxP5ieRJJNj2vGXr+qqu+K07yksP0fu/vyLxhlchrhbABRCYBNaZnIOoCgZb6gDmb6+kZXUeoPWOL24wXhHaXcQqLAwrVDLCIynijCmqajNmARRY9b3J0+BjrdBqo6enbjlgrK9zXod4fVfZm09zQFfTb4xW2vx1z3CLgbKWuWYt1Nx/zeM2VbjxJFsE/iQGUScHmYxXB7Bw7GLqGT2CjPna2uLnYf8AOUP6XSSsfuCQpcjP8ckTkmnxxZjqD+EryyHpHRVwjCO2JnX1zjL2jvhnDhOqFBF0XzN3tsPifyMN6eG+aTEL5OMW0aFxPRvNpWSXM8M72AJZwouJa2IIJIHWNa2DlDCZkU2RhbmSz+nvFDA5dbSkVXhO2YEEzFLtl2IYHzL7o16QlGNsHvwaU5UW/wCLd29OP4HTgrElWYxVQquReWDe19svpc2+UehZiXHmXsp3Qw3yvM0WcRDUciE8FEvBsCjZMigW2F9B+wj4nVByZ27ZZWRD0dImuwNzAmJVILlF2U2Pc/7R3H/TvSIaeH2iS9qXb3L939DC6nrHJ+HHsu/x/gjlmOpwYjeS9IW8VbCwWS74GkC3jPh4QEq5v3h7WH0v+scZ1+TlqH7kl+v6nVdJht0y97b/ADx+h4JkctNZZqbT6fWrLRndgqKLknYCIrqlOSjBZbKSSSywDI9pFKXy2mgXtnyjL62zZrfCNyPSdTGOcrPpn+MfmKOcGzzGPaNJltllqZ1t2DBV+Bsb/KCVdLutjmb2+7GX+hVyjFhLAOI5dXLLpdSpsyndTuNRuD17Rj67Rz009suc9mMVtTWUEfEhPAbaCcQcCaD1H5EwxXF7AFiLMibAJRAMtJOgbiUJROiFW2Rkjmz9Iv4LPZF7GsRsDrD2moyyyFZKryEnckn9vpGq6/awS+4vV1Tcxo1V4RdRLFFMZNQSDBJUxksSQ/XQlHDCkvHnHvAH6QnPp0H914Jemi+zJv8A3Pb8B+cB/wC2P1KfZfeUaviOY2gsv1PzMM1aCEe/JaOniu5PgKsz3NyT1jTrgksIJhIesQ4dSrpjLfRhqj80a2h9Oogu0U1EVNbWJnBVA0ozhMFnWZkI6FB+XmhvSvlswb6XseQHieHTa1qif4iWkswWWxNwiC915C9vib6wVxldmWewq5w0zjXjv5+8s4b7QaiTLlKZYdFGXMxfM+X+fa9ux2i8dVJJZQCegrlJtPD9PT5GgYFUU9QEqpaAMb9iGGhDAaEg8/Qw1CMJ4mkITstpbqkw+1ZBNoF2lf7VFsAt4pcRY1KnTqepp5ubLoUuQVKnMCUO19RftHz/AKVo7Kq50XRxnz9c+87WySbTRphxFfs5nLqMmYepGn1MV0tGblU/XBS2e2LkKMiZ847+CSWEcnbJt5LkqZBAKL1NUWikkHrnhluZW2WBbBnxOBaerzOx72+Uch1uv/8Aofy+h1nSZZ00fn9SVZ8c1ZWa6Fz2hlmo2y7B0Zv6QfyBKn4Q70fEdUs+jx8f/WRfVxfhPAmS66hFLl8GaajJbPm8oe3ve9bLflljcdWs+0bt62Z7Y5x+Hf5iSnT4fZ5wVqDGJciWyTKSXNdvMHmXFlYDL5SNuYIIgl2msumpQtcUvJeq78/+ykbYwWJR5940+zCQ6S5sxrhZmQLfnkzXYdvMBfsYx+vWRnOMF3Wc/PHH5Dmhg9rb8x4NRGLXVljcgPVzc0zTkIb2bVgTtfJakzCIC6cizZL9qgfglGz410GhSUciCZVM2iBm9BeHadFZa/Yi38EBndGH3ngXcbwurceWSxHqg/No2dN0m+PLj9CI6/TrvL6/sL9ZTzpS2mSpiDqVNv8ANtFp6OyEsyi0M1X1W/ckmCperwSER6lZkEUgmB/JxMETtJ3FZxHtp7cXMNw1nO0WjAq2P+AYRltBUgbY4SVsIsKyeWJ2NkJUvbTOFc9zbKf7RB6OMiurh7PxETEuFnecTLZQjG5JJuoJuRa2sFWnk5cdjHu1kYRxJcoEVeJVFNLmUj5TLOYAOt7BjfNLN+9+diY85zrTrfYDGqq6Suj347P8mO/s+Uy6QZtC7M4HY2Cn4hb/ABh7SxxXyZHUZqV7x5cDKaqGBHJz9qj2CMlqfwnRzNfCEs73TyH5DT6R8fp6vq6Xjdle/k+hOqLLWJPKlUxkS2AsAQpa7Wzgk73teNbo+otv1sLJrvnnHHZi2rilRJL+8gmRM0j6JFnJ2LkspNgiAM6qK9ZSNMc2VFLH0UXMRJpLLLVpykorzEGdxhWVAmPIUJLljMQApIXW1y25sDoOkZ0rrZ5cOyNyOmoqwrHls94P4hMyYyTCMz6qdgWUai3Ur/bGF1SMppWenc3enuNf+NfIci8c9KGTZizl5twQdQRYg6gg9RAfDaeUE4YicVU8mmdGlU8o5gx8xcqCpH4MwW2vSN3QSu1EZKyb49MZ/HGTM1UYUtOMVz8fpktf+6ipAq6WxFrOFBHwDfoTC/8A2xSy9Pb8s/t+qL/a3Hi6GPf/AH9w3h/Ecmccst7m18pBBsPUd4Qu6fdVzNceo1XqKrOIsviezEKupOgi9FJFkku4Px3hPEKaY1TJIno1i0sXBAAAsBz23Hyjalpa5VKE1280Y8rm5uS/Agw3i6S/lf7pxoVfTX1MZVugur5XtL1RKsiwhNrVOxv0tzhZQk3jB5hTDcNv5pn+X946vp/RIxSnfy/TyXx9foYWr6hztq/H9g/IQAWAAEdDGCisLgyXNt5ZOJcSew2BJGOU02Y8nNZwxWzCwcjQ5SdDry37QNXQk9uQs9NZCKnjgCcQ8Fy3u8gCXM6DRG+HI9xC1+ijLmHD/I0un9YnS9tvMfXzX7iYkllYqwKsDYg8jGbsaeGdjC2M4qUXlMsihLRbaWyXaPBhfUR7BcZ8Nw0LbSPEMYadQBHgUuSVp4jxXYZ7xvX5amS19CGU+hIt9Ymue2QrrF7KwV5dRGpCWDltUtzLBmBh5gGt1AP5wbcn3M1wa7Ev2qCqQu6zw1neJ3Fdhz9t7xG4nYD6n/1edpdlB6NLQfMG8cBH/tNPo38GzucWs4w7hKbKYTp07zj8Kkte/wDEx3g0Ot1eJGNceM93xj4IpPTOUGmw/InR2UJHMWQLST4MmLOJUxtDNp5ssbsjAepGn1iLFug0TS9lsZPyZnHD+Min8ZJisVmLYgaEMtxY3tb3iD0jNqtUMp+Zuaih27XF8oq00zOTkAlFSrLlJJBGxudYXnFS4xwMxk4YeTReG+IFngI7KJ4Gqg6Nb8S/qOUc1rdJKh7o8x+nx/c3dLqlasPuGJkuElNMdTEbHsOqnF5gLgEgZQCdedlF+Qjc01+mi8Q4b/vmZl9d8l7XJHKwCpmqPEnMqke6xckdiugiktZp6pPZDn1WPqT9nusj7U+PTn6BTCuHFkN4mdiQDroq2O9x/vC12tletmML8wlOmjS92csa+GJqTXBlsHAPvAgi/aD6elxftLkFqLVJcM1Onl+Ueka0Y8GY3yZ57SfZ2lUjTpACVAF+ge3Ju/eKJbHlE5z3M99m+AMGafNVlKsyIh5Mps7EdQfKPQxo6euMnv8AwM7W3OK2L5mmyTGikYrZdkmPMmJcWagYKTYkX/8APSATsSeB6ulyWUhQx7hHx581j92CLhrXBbQD52JMAdLsk/Ia+0KqtJcgKj4inUM0U9dcyz7k3cgDS9/xpt3F/hF4Wyre2z8Re3Twujvp7+a/vZ/kEuJqBXAnpYkAEkahkOxuN7b36RXV1Jrev6h7oWtcLPAn2fb3P+fqC6QCEMnXoJGektGdzZVBYnsIg9KSissWx7TEDWFOxXqXUNb+m1vrE7RB9Qjn7rC+McbKKLx5B8zHw1DDVHIucw6gAnodOsQlyEt1MVVviJlJT1EqtppkyYXmTcswnMScrXzq1/5QdNvlHnJYYlGNkbobnlvku8XVHiTB2/WE3PMh67kiwrEALK59D+8P6fU/6yMHXaN/fh80HTYjSNBMw5cFacDyi+4C2iAqxijsKZRKKc9Yp4jIyMvDVRNEkLOBDIcoJ3ZRsf0j5/1Gmp27qnw+X8Tua845JMQm3hWqGGFwDUaO36TrlZX4cvvL80YfUNG4y3x7P6kgeNncZLrPmnR7xCPAFLGq1zNbw5EskEfeFMzbDYnQQpZc93CXxNCnTRVa3SfwyBaakZc5ewLD13v0gKz5jEmnjBCshUsRckag9CNiLQOWMBYbm+BowfiaeLI9po2F9G/zDf4gxh6jQ1TeYez8O34GzXdKMfa5GpK0EaqRCT0E1/sFWpT8jl6joIlaN+bJd6EWor3qp7SZ00y5eZlVVsoJDWUNff48+kbNenjRBSgsv1ZnTtdknGTwhv8AZnh7U1aZbn3iF6BgRdGt/wA3MNrE1kWlxwbYlZLz+FnXxAobJcZsp0BtvbSCAj2c2kQzxn9dOBmNbQXP5xp6aOIoxdXPMmfS5sOIzmyZ63IrOQSFBNlBJNuQA3Melwsk1vMkhSwri9TNLz77k2GuoHlX00tGWppzzI6Fwar2wOcS40qgvjKD4V7XKXl72sT66XvF/FsS3eX5AnTS3sff48hGmrZGKUpDrzsw/FLcDRlPxuD8DzhuDjdDky7FPS28P+USYRhwp6ZZBYzLA3J55iSQByGu0SqlGG099pc7vEXH8CvInlWKnkSPkbRhN4bR9GrlvipeqyT4nedIeWDYsLAnbcHXtpHlI9bW5wcV5gAU32ejmyJgRpk17rbXSy2O2lrG3rFt2XkQcPBpcJYyy1QcMg0uWcxQeJ4ptbQBcoGvO0Vc+eCYaVeDibxzkiFYomma1yQolyx/AijS52zt0GwJgc37J6qSdm9/Be5fuwXOcsSTuTeFvMvJ5IYtkGy/hNU4JXMSBtfpDU9XKMYuPzMqWghOUlL5MMrOJ6R5dSfnH8xOzpC8pfkdeIR0jz17faIJdJS+9L8jj7S3WAPVWPzCrQUrjH5jPLr5bC6upHYgxy0q7IvEk0dLHD7FKrqB1EXhBhNgIn1wHOH6arE1KOclJKGMSaOJXEku9mPxA0+MdNp7rZR/yLDMPUU0qXsMtmsRvdZT6GLTsZWNKB9ZNHWAOwMqgBUTszZQdYiVmFllo1ZeCnOmKm5uekD9qz4B/Yr+Jf4bniZOUEWOp+QgdtW1ZyWjdu4H+XL0hdotkUeJsdmyp4RNAgBNxo+bX5DtzvDFVEZRywVlzTwi5hGGUuItnLGW62M1LgXUbk3/AA8sw+MWip1+z5A5SjLka+NZ/wBjmUdRLCnQgDkfDKsu3KzGCw7YBNkvs5wqdVTziFSWsGJl30Mx9QW0/AuwHPbYa3bKmi4pVZZbHoCYhshszp53mjVpfBgah+0Ty50OIRkydZ8WK5A3EOAS6kFhaXN/jA0bs45+u/5QC3Txs58xzT62dXD5Xp+wCqOJUo5n2NpZmU6S8r3tmd38zMATYqc1rftAHaqn4bXA5HTy1EfGTxJvj3JcficezJSFqHsRLZlCg/yZr687BlF+xidGuG/Ir1SSzGPn5jlMmwxN4EaY5YgPiqeNMDaedteR8xjm7U3NterPoulujGmClxwvoEHJdPupiqf4t9IopY7jU90o+w8Fenw1pbZ2nys38TDMR6Zou7EJrSzi9zkviWqjEVdFRFn1ri91lIcpYn8WQGwEQst+hF0oRit7cvgCpnDuITZ4d6SeksXygSmCqCOnXudTHrOKnjuJxs3WryS7ElfhhQeYEEciCD8jGZG17sMceGuANMWG0wTOqeZlIMeayiH2DcqZpAAMi3R0cycbS1J78h8YvGLYhfqYV8PuMUngaYQCXAPpBvDM966XkjL+FsEqZrFZclmU+8x8qj4nSNCco+ZrVUWT+6hrm8KPJTzMB2Fz9TAXP0RpV9NbXtTAc2XuLxXxZehd9Lh/5MGzaFhcg3gsL12YhqemWR5jyc0L2mLfTWCah5plj0M+jKtSfqHK6jnGas2VLZxa2gJAOuv1jHovq8N12Sx8zXnVPduisgqfh05FZyjh2NttQDqTpDa1FM2oqSwgXgWxTlh5Bc3KFtY5+d+XpDMdzlnPAGW1RxjnzyHOHJXhurHc7/HYQndZuePIbqp2w95odObiAplWhf44wotLWegBaUfMCLgpfmOYB+hMNUS52vzFrF5ivjNLJMyV9jzsZqAtKF2KM+nhgjUnfy8vQ6Mxbx7QFj37OVk1tM2H1Mh28As4mZmGQlrAA7y2FyLDQgG/OKyeHkpk1eSFloqIAqqAFUaAACwAiuT2QJxPWWlPryMVciHyINBV50U31Gh9Rp+x+MaGmszFMw9dF1zaZcWdGjGZl7iRamCqRODv7TFsk4BmL4XIqCDNS5XQEEqbdCRuIFZVCfMkM0ai2lYgyzIZJahEAVVFgBsItxFYRRqU5bpcs4rcRCS2boD8+UJ6i5RTZp6PTOclH1Mzqm3J63PxjGjyzrLUlDBPh8pphVUBZmNgBuSeQik+5amXsZNb4T9lMryza0eI+4lXOQf1fxH6esXr3YFL7YzlnBqNFQy5ShZaKijZVAUD4CCqKF3Js6ramXKRpkxgiKLsx2A/5yi2CuStUUlPVSgSsudLYXB0YEdVP7RSVcZLlExk49mZTxz7ODJDTqTM8satLOrqOZU/iHbf1hWVW3sN1354kZm5iIoJN8DbwZgj1HmbSWDYfzW3+EDcE5GZrNW4LZHv9DVsMoElKAqgQZYRisI2ix4VOF65amlZpKeCoLJLBtplAAYgabnaD7Tt4zTSa7GfcUYLO8VZH2mZU1De8o8qIO+vx9IlIFZuk1FSbZRm8PGnFicxO55fDtFJ8j+mpVS47s5w+gec4RBcn5AdSekJ6i2NUN0hlmh4JwfIlWZ1EyZ/Ew0H9Kxzep6ndYtqeI+i/ViM669+/CyMT0wItYRm5JUwFiuDBgdIYqvcGHi0xJxbAhqGW4+vwMbWn1jXKZ6ymFixJZA0ykKWtew67j1h2Nu8BKrauBpwOszKOsRnDFbIDFKCspVgCrAgg7EEWIg8JCU4lDh7hOTTVJnqxYWtLVtTLLe8b89NB6ne8MuxtC0uB1owLsyqqlyCzAAFiBYEnnpFd2RWd0Yl7w77mJAPUvyQJxrh7x1K+Iy37Aj5aRDjkhapp9hCqeEqqkYulp8o+8EBzi34sh3+BMGom6n7idVOnV14+7Jds9n7s/uQSaxXF1P+0a0ZprKObnCUJbZIjmVBEXVmAsFkjNfFlaNRqycNiEVd6QzHTZImriYBPUjMNJ6gvFa0t5QdOfcxm3W73g39DpfCW59xfrz5TEVrkNfL2TWPYzw2ElCqmDzzPcB/CnUd2/K0enzIVc3twa9JiyAs9rK6XJXNNcIt7XPM9ANyewi6IBfEc5XlZTJWfJcA3J0vc2sQNDtrFyBBwmorKCeokyZsyRNYfdWJBDbFHsAG76A8+oqyTV3irPGHe0zhLwqqW8kWl1D2sNkmnf4EXb4NC0ltC+NiDz5DtgtGsqWqKLBQAPhAIs5+cnKTbCbs2VspAaxsTqAbaEjpeLpg8mXLxtWy7o0xGKswJIDXOY3sV0I6W5WhlQTH1RBrKHbgil8GgkqdCVz27zCWA9dRBTqIxwkhS4Kr5fjT3qGyzHDanfMScw7H9okBCeJNvuXKbDBMLkXIyi99db6frETwG0M5bnkKcP4YspTYeZjcn8h6RyHUNR4tnuXY1JvgYZUY8hSRckS7wxRVuF5ywTzqMWh2ekW0HG55F/E8MB5QhmVbNGu3Io4ng++kP06kK+RUac1NN7dOojaratjlCdq2sbMKxdJq+VhfmOY9RE7ZR7iU4p9hkwmlzWZtuQ/UwetZ5MXWaja9kfmMUkQYy8lpFiyRKJCkWwS0RTFjxRoR+M+FPEvPp/JPGrAbTQOTD+Lo3wPa8bHDlFq1XN7Le3r6GdjETs4sRvBVq4y7jkujWVvMeV7j01adRFvGT8y8NJOP+r/AjNSsBsuivMep0dsvLHxJ5P3nlGgPPnGbdqWuUa1OjjDl8sG4rStJPmGh2PIwWi2NyzEJY9vcGpTGYVTnMZV9MxA/WD78PPoITe/g/ReBKEloqiwUAD0AsIrB5QCa5GCTMgyYMzr2sLOWdIn+Y06rlNtkctck9MwsAf5bdIumeJK7jmS8pZNNLZENgQbFieSgAm+vPcxfJBHxNx01DTJTSrfast3J1EnOSwW2xcBhpsO8R3PC7h/EeJ0CSa2rneJTVD2MmY+aaUYFvERbeXQXAB5gEC+kcPsQzT8fRJsm+hAyzFPpqCPgT84Wu+6B1C/xsAz8QWWjO18qgsbC5sN9IUTy8IyFy8Iz7EuI6rEJhk06skv+FTYlesxuQ7besOKEYLMhtVQqW6fcL0ns/GRc86zW1yr5fhcxR3PyBPVvPCPsJ4WrJ0yXOqp5TIysqXzEZSCBYeVduV4bydhGuecyfyG6r4dppjmY0sZzuQStz1IBsT3iMkutPlolq5aSpJVFCjYAd9IW1c9tUmHpjyipLnqiFmICqCSTsANTHHTjKctsVyxmbwssDU/tBpS+U+IovbOVGX1NjcD4Q3PompUd3D92efpj8xH7RW3gZ67HZVOoaY1g3ugalvQfrANDTZbPbBdu/uK2pJZZDQ8ayJrBLspY2GYCxJ2Fwd4179JdVBy4ePQXjtk8IIz2vHO2z3McgsAiukgwOEsMaizO+PKSyBxyNj6H/e0dH0mzMnFi+rXsZAfB9AZ1SigkAeZiDY5V3F+5sPjGzc8Iy52eHVKXmbbS6ARSPY5ayXJflNBEUyX6dhBEGgWXIizwGeMFKc0DbFpMpzTFMgzJ/aBhYlz/ABFFlm3J/rHvfO4PzgM+GdV0i7xKtku8fp5Ct4Qiu42NqO6UK7ZVKk9Li8empRWWmRGcG8JrIxYVLlK4RpktWvbKWAN+nrGdqFbKO6MW18AviVp7crI24nw4s+naW2hIup5qw2IjGo10qLlNfP3opbBTWDMMIw+alVKEwWyTQG9Q1o7adaendkOzWV8O5iRsxaoPvnBt2Gz7QlRZlBLY4YckT4cTF8FkzAwIYAg6EHUEdCItk9gAcQSpNFSVNRTSJKTZcp2VllqCGtodBsN/hFlyyDI+GaCkennV2Izi6hmRZKuRNmTLZiWscxY305bk6Rd57Igs+z7h9cSpJsqoLBZM1DKmA+ZfEF58oE/hICnsWvHpPa+D2Mmo45VLLkOBoqyyAOgVbD8oVsfBSxZi0J1FiQdRfUEa/GEWjAeUXMHkypCZJShRztuT1JOpizslJ5ZM7JTeZEs7iGQjFXnS1YbguoI9QTBFGbWUjyrm1lJhuXUw/k+iuBL4seyV2A7GKjyW7iFNZzUw1cMcgXG1aZSzUXcrcDrlIJHxAjC07VeojKXbJXURcq2kZ7VzpTU0iWi/fh3zWXVg58gvz5C3aN+ELI3znJ+xhY+XcyJOLrjFd8hLi+Y0uZSS5u0unlBuetyH/t+kKdO2yhbOvzlLH6fUNqPZlFS9EEJeI0VXWK3iTZOqBBkRUYpsMwJsTa2oHIQCUNZpdK44Uu+eW2s+7jsSpVWWJ5Zo7To5UfUSnUzYtFF0hI49mD7Of6l/uEbvSIvxl8wGreK2VPZegvOfoEUfHMT+Qjb1PdHO66f+NI0mRNj0exz8nyXJc2LplSzLqLRbJZSwSmqj24s5lRq1SxXMMygErcXAa9iRuAbH5RVso2yN50VyVTFji6kE5FHMMCPkQfzhXU27IZN/oT/zteqf6CfjuDiVJDEaFgD6EE/mBAun6hW3YfksnRa3Kr4OWoKZKfOs5M9gQgGt+nUW6w+tTdK7Y6/Z9TP8GChuUuQVN+xmQSXnfaNbKAPDJvpc9Ld7xZvU+NhKOz15yRirZlt5NN4Hq2mUMovqRmW55hGZV+gEcf1aEYauaj7n+KyaVLbrTYL4lQIWcDX3viP/ABHZdBtVvT9svLMfl3/UwOowcNUpLzw/mv8A0FcMrg6K6+6wBHx5RkVydUnB+RpTxJZQcpqyNCFmRVxLqVcGUiuD2bPVlKtZlYEEHYg6EHtaLbiMGU1vsqHjEy6gLJJ2KFpir/CGvY9ifjeDeNwV2j5hNNJpJKyZIyouuu7E7sx5kwJyyTgWuNsX+6ZAdW03+cBsfBemO6fwFHCa3l0gMomPr9P4Vj9H2DVRPZ5TKrlGI0YbgxWGFLLWRGuUYyTayhQThmcRc5ATfQtrvzsI0PtEDTeuqXHJqsqqtHsnbYJTXRGSUgXiVdeBWx3RaCRRUxYsaaYF3K8uY0J+l4yNPhXxb9QGpTdcsCjUJJNGlgvjiYb/AMRUg79vdjWj4q1Lz9zHyyZD2eCv/LJxxIHZKWY9zeTlJ5nIzc+pDCKaNRjO2Ef/ACz+KX6k6jLjCT9D3jWfKeejU5Ujw09y1swLW2/FbL9Ip0yFsKWrs9339P2PauUXYnD8jURU6C+9heOQdfPBs4KlRUwaFRbAgceVt8ksf1H8h+vyjo+k0bczfwMvqVmEofMm9mlTZpyHojD/AFA/p84e1UeUzn9ZzA0WVPgEWYsi0lRBMlGLGNe0STIdpao81kNmIyqoI3FydSNtt4NCqUlkaq0c5rd2J8c46l07Sfu3mS5qZ/EXbKbWy30Y8yLi1x1isa3LJWrTSsT5w15CXw5jSycSYo5aTOYrma97TCCmbNrdWstz3gtkW6/eh26pyo5XK/Tv+5qEyphByMqJSebma0ZnUbP8ePedR0OrE3L3ElTRpNltLmC6MNevUEHkRGNVfOmanB8o6OcVNYYvyeApIa7TpjJf3bAE9iw5elo1Z9euccKKT9f4FFooJ92Q8a0dJIMqY1MrBnCMQ7oFAF75V0JsD8onpl+qvUoKzGFlcJ/mz2ohXDEnHzHCmZFRRLACADKF2y8rRhz3Sm3Pv55GsJLgz72iYwysJSbsLk76bAAR1/QZOOmkvV/oY/UIJ2Rb9CjwJxIEPgzTZCfKx2VjyPYn6+sX6hpm/wDLDv5opTZ/qzSl7Rk16oLKJ6agiHIako4kb15EMRuyVcSu+ImDxlko0UK3EsqlmNgBck7AQUE2ZfxNigqJgZWJA0UWIt39T+gg9UWs7keklhYfJYkMy2PMbwk2mxu2mNsNsw7QV6tpex6ftEJI5zU6Kyp57r1CGaC7RHB3hvEKTRqcrdIJKLR9F02tquWM4foXnqh1ge4e2g+rn949ktjBYwbFUY+EzAP+G/Pt6xl6yiUX4kVx5i07YbtuVk+nYAC2bw5R7B3UfKxj0Nf7ONz/AATFJaeLecL8WTVsh5ieG8qSUGwzsLW2tZNIBXOEJ74yln4L9wsoSlHa4rHxf7A2jwIS3DiVKuDcZpjsAeRtkEHt1viR2uTx7kl+oOvTKLyor8X+wbFS1hmtm52vb4XjNdcc8dh6OcclPEK4S1LMfQcyeghvTad2S2xK3XRqjukJs6gmT2L2JZzoB9AI6urTxrrx5I5e2+V1vq35DTgfDK0Y8Wa58VhlsPcVSQTfqdBr2hK6W5YQ/Z0tyoa/28v2/QYs1oUOQnFpnqz7RKYJxM8rwaKrecZSzUcsVze6M5zaGxswNx6HvD0WrIJZwzThi+pQTw1+hDUYjUYjMlpkVZaNfyg5VGlyzHc25fSPYjUm88nlXXpott8sZJnCtJ4omBWAGuQMQl73B6j0BtCr1M8YFI6u1x2/n5hqdW25wq2Wo07kyKhqbsSYytXmTO16fp/Cq+ISaoNjbe2nrCChzyPYM4THMSm7GaOySgB88t/rHTvR9Pq7pfN/yZCt1U+2fwO2wqvnWE3xGF72eYLX62LbxX7Voqf+PC+C/gt4Gon976jrwvTTJMjJNN7Mcovey2GnzvpGFrrK7bd0F8fiOVRlCOJCpiGA1VdUmZTJnT3c5IVBkJBBY7632vG5XqtPoNPFWyw3zju+fd++DKv3W2vC4XAXl+yKc4GeoloeYVGcfMlfyjPl/wBT1Rfswb+LS/cj7P6sPYbwrXUq5ROSoljYMCrgdASTcesZ93UtLe921wfu5X6B4Ra4bye1WJeFpPQyu7aL89oLTGVn/E93w7npJLkpzsWkWv4su39S/vD9VV3nF/gCk16geu4mp0Gj5z/LqPntGnVXP0BuOeWL9diBqdDbJ/CDp8TzMWlOUGMV0wx6lbD6aQtQJWRmc7EkFQcubaK22XSpdmUl/OCkY1xs245LNdTZWMBqnuiMSRTZINkG0SrOcfib5xOWCelqfLivwGVOAxJTPVVCSuw/K/M+kJy6vOyW2iGS9GghHmxlCVJlvMEuS01h/EEYj4ga272gsp3QhvsSXuz/AFGvTfXH2IJn2K8PTE94k9wTFKOoQl5HtRQrl3a+DFeqpGQ319Y1oWxmjndRpLKXl8r1GLBOM3TLLnfeDYN+MevWM3UdLjN7quH6eX8DWn1sksT5941S8bksPeA9dIzp9P1MP9c/DkdjrKn/ALEE/iCmG81Pgb/lFI6PUP8A0Zf7VWv9kAsQ4uSx8FGc9T5V+uph6npVj5sePzYGzqMF9zkDUtY9Q+Zzc9OQ9BG7pqIVrbFGTqdROfMmabwxhoVQ5GttPSLaizL2rsjQ6ZpdkPFl3fb3L+ShxZNO0KSRtJ8AXhXiXxC0mapXL7jHTTYI99m6H9taW07UmjkNZpZXTnZXH4r+/mM8xIWMaUCnOvE5BuDKrTDEZI8JniFjEYGqaivVT1DFAwLDcdIDblI6Dp+j3PdLt9TqkYiEZrJ0QRWaYE60QemeYG6yTqXPirgQw9g1D4ozN7nIfxf7fnGfqLvDeI9/oKXW44Q008kKAAAoAsABYADoOUZjbnLl8sSbLKJDVWmz3KORIZcHlpcLsV3FWspEdSrqGU7gi8LNSqeY8MumZBx97PRKvPpR5N3l/wAI5svYcxHVdJ647cU39/J+vufv94CyhZzEQptPmuu2sb2/a8hfDU44OJdLNlnMmtun6iJdtdi2zB+DbVzHkv4JV+JXS3IsSbEdxLI/SAamrw9JKK/vJFdm+5P+9hqxamB1jJ088GhJC/MXWNBAj7LHjw/8K8P01UPGmzmqZv4gxIynoV3t9IzdXqtRRLwoQUI+WPP5/wBZaKi1uzkeEw1JaWloqDooA/KM6Vc5+1JtsJG3nAm8TLa8W0y5NGPKE+XhjzyVRC552Gg9TyjcrbXYV1NlUI/5HhHVH7L6nNmJUa6Dcw/9oeOxzc9VSn7OS/U8C1QUgAHTrHvtUvOIHx689xWxDhSrkglpBbuuv0gsNRCXfgv4sX2YBkyybjUHptrzBg5dywMPDFCQ2vMiCx9lOQP/AJbI1rzeDX6IWQAdIRR13bhGd8e4o/jCnki72ux0JuRcKL6bak94JGKxliWq1E1JV19xVosSdZmSd8SwsV9e0enWmsoXp1VkZ7Lfz4wX6PHKiSfumE+TfRSc2XsCNR23HaByrhL73DEtRoVOTlVyvcMFLxOHW8yS6HoCG/aFp04fDyUh0iySzwvj/WdnGkOysfWw/UxTw2g0OiTzzJfmUsTxKYZbZPJ6b256/tFox55H4dLqqjnu/wC+QDp7g3B1i00msMuvZfAfoMRt7w+I/aM63TecWMRv9QmcakLYNMVSdsxt+cLrT3PtFsl31ru0itX8QU6aFxfoASfpFq9HfZ2iVnqqod2Q4PiBq56S5eksm7k75V3FuV9B8YtqKFpanOffy+IB6rf9w1ujQAADQCOPsbbASZ1i1K82RMly2CM6lQxBIAO+3a4v3gmisjXfGc1lJlJLKFbAqOqoTlckJfSxzSj8OR+Rjuanpdas+f4P+fzQrLdEeDiieC0zYqtyvfl8CYWu0OJqHr5nlIX+EayfN8Vpr5kDBVuBfNu2vTUfOMzrNNNMkq1z5/oFrbYZqFvcbxzaeHwHMJ4wwj7NVuiiyN507K3L4EEelo73p+peo06k+64f995EXhlXD0ZmCoCzHYCGHW7HtissPOyMIuUnhD7hXCSXWZNVc41FgLg/1Ro6fo724um8f+KfHz/g57U9Zju/wxXxf7DEmCSectT66/nGjX07S1rCgvnz9TNn1LUz7zfy4+hBU8K0zjWUo7rdT9IJLR0NfdXy4+hEeoamL++/nz9QNM4AlXNpk0Dp5Tb4kQs+l1Z4bHI9atS5ivz/AHDWD8MSZFR40slRY2TkCeh6do4J9Tstq8OfPvOodSTyhpaeLRZXR24BqDyLWI4b4z2Oi8z+giNHVK2x47eYbU62Olqz5+SO6/FaXDpShvLf3UUXdrbm36kx0ldeFiJyk7LdTNyfLJOGuMaerfw1Do+tg4HmtvYgnXtF9jRSymcFljP4cV2gsEU2SDuBEOJAm8XcFSqhS6AJOGzAWDdm6jvyi1dmz4BYTaM3w4mVOWW4ysHykHkYenNOt4H9Ev8APCXvNMpZmghOLOsTyIXG/D84zzUSAWvYkL7ysoC3HUEAbd4PGSxhmdqtPPf4lYmV6uZq/aQy3A5AHLrY29Yuu3siljlKxePlEVKuWeoltmBI1ta4O4I7REuY8k0rZqEq3lfoMRSFcG9glky4q0WJapLS29I9g9N+ywbSrFJmfIJykgDBZA/EVFMZlZVJULy11v03hrTTjFNNit6lJpoFoQ8xjMU+6SQLi2UCDtOEEoMEmpzbmh29lUhfGnupJUBFF++Yn8hGD1+cvDhF9+X9AtCSb29jXKdtI46aDCZxJxjUrUPJo5efwheYchmEke9YDZRe1+t46DQdK0/gxt1Msbu3OPh82BlN5whq4ex0T6WU9R4aNOuoQkWexIGUNrrbbWBWwemvlCrLUec+n4ErlcgniTCZwv8AZyJgtmMvMM4F9LAnUafTnGzpesQlH/Nw/Xy/hg3X6B/AKXwZEuWfetd/621b6m3wjl9fq/H1Eprtnj4Boxwiy7wlVHMixmftYp83gOBdszJ3OaxA+n1jr+irG6K88A5PHLL/AAlgYkSwWsZjDzHp/KOwjttLRGpe99zmdfrJ6iWP9V2/capQh0zi5Kl3ireAkYZJmkxCkEdeCuUiwLBAHj472Po7R60yLKTPbTynN46zR0qqpR8/P4nIdQ1Dutb8vIzPDK2TNxOdOrXCiWzBEYErdGyopGuigXt11jRaaisEzUo0pQ8+45cO4DNesarnGXa+ZDLbMrArZcp6AW1O8e3LGAfixVexDQ2MjPlQB1203J6g7WgihxkKqPYy+C/NgMhORUnQFkJmUe1Og8OZKqkGuYK/cjVD9CPlBqZZzBmnpJYf5hXDMQDKrA6EAj4xSPHDOqreVlBEzLiCphcC/j+DS54841GzDQi/6RKk12B26eFqxIXafAUkkkEs3U20Ha0TKbZSjSQpeVy/eemXFRkmlpaKs8Q1qs9paAlmP0HWKvgpbLERmwjhGTJlmfWzQktd9cq9hfdj2GsVUNxlW6jyiMvDOJYNPmiRKRc50XxJTDObXsGcb25G0EVUPNCkrJ98jVV8G0bj/sqvdLof9MS9PB+RRXSXmZ/xt7NZqy2ejtO6y3sHK8wjCwY9jb4xSNOyWc8BXflYwBfZgiqZyBWVhluGBDAqSrAg6ixjI6tBzcXL3hq9qXsmkSmjl7qsPguZtjj1OHVk2olC8qcxbMQShzHMUe3ukEm23LuI6TSrT9Q0sabPvR49/HGV68AZZi8gzG8ZqMQtPlyhLWlQsWUkgEspJzG2osDbkATDOl0tGg/xSll2PGH8H5fr8CrblyizgNfMr8UlzW8uUBmAJ0WSo0HYzLG38xgWrqr0XT5Vx58l8ZP9F9CY5lLJrRmxxm0OV5tRaDVR9ogUcecTJ8hTrkLP8QAo/u+kdt0GrM3IzuoTcaml5himmaR2UUcxIuypkEKFBuLFSc0oyzdTYm/K17gAdDCtl2JbcGnRpt0FLIYTiWQw98J/Vp9dorCyL8y9tM0u2fgdCpU6ggjqCCIbRnPuDhPj5A4H0vBzMnwbTV7rop+oDVPZTKXuZQ4hn1C05+ygmZcXItmCjU5QdzoBbuY6+GM8nE17HP2+wjU+fEqqWjy0luoPiui5WYAi7PfnsAOp+R37Ee41JKiDaefQduL8fWkkpTybK7AAAfgljT5m1vnFa1li2ng5y3MvcCym8ITn3ceQdF/i+P5esWnZ5BNRfl7UMzTbwFsUyRProNTFHyTHLeERV3CMuqTJUXKEg5VJGxuLsNflB66mnk1aKnXy+4Sw7helkqFlyJYA2uMx+bXMG2Ic8eaWE2WZuCyWGspP8oH5RbYiY6m1dpMAYvwYrAmSxQ9Dqp+O4+sUcPQdp6jJcTWfqZ1i9I8lyk1SrfQjqDzECfBrV2RsjuiwQ9o9kvgjmTOQ1J0A7xVyPPCWWOnDODJKQzpxCqqlnY6ABRck9hERWWY+q1Dk+CHjnDp1YtJV0P8A1FNLu1kGYiYr+8ZRF293KRa4sRbUwxFYM1yC0viGpmyzNFEsmpVQjVOTZcwuAHXS50sSYukVD6cYLJkyfGzTJhH3rKAAu9yRpr2HL6yRgaZUwOoZdVYAjQjQi40OsVaPISeMMKEmctbLFreSeB+JG2Y91IBv0jJ6hVmDwOUSzwcpO6bRzNiTQ0okom3hCccMnaeOilShAysCCORDCxFoqpSUlJPlHtoC4d4XlUcyY8tnbOoUBrHKASSAR10+UaGs6jbq4RhNJY548yiqUewYm1NoSjXkttA+I4lYbw7RRlntok0+K+JVM1/KBlHwOp+cdt0uvwlh+Zma+G+HHkONJUx0cGc3OtpkuJYn4MmZNy5silsoNiQNTrF5S2xbBwr3zUPUzSs4wL1a1KIEKhfKWzXy31NgNwbfCM2d26e9I269Nsq8NvJercWqqv3ae3O6SyPmx/eJlvs/1/IpF1Urmf4v9CJOG64i+RR2LrcetjFlprfQo9dp89/yH0VcfOVFM7k8ar1HrBqIbbEwGqhuomvcwpImxvpnBWLDJZSoGLhVDsAC1hmIGwJ57xbIJt4wZ3xFwzXVNVMeyFSfKxeyhBoq2te9t9OsMwthGI9VqK4QS5G7g9q5M6VZQqthLYWueuq20AtuLwKcof6i10q3hwGgToFuBZDWHSLC53P07QzXDHLNnT0eHHL7lfibieRQyw84ks1wktbF3I3sDoALi5Omo5kCDjBS4R44l1rmX4bSnsStyGDAb6gCxtra0XRDG20XwVOWEUZZMBcS4GlVKKNo26NzVuvp1HOAzjlDOnvlVLKMExWf4M55D/8Adlkhl139ehBB9CIX2yxlm3HV1yeIvkI8GURnTy7bLoByBO59bfnFZPyQvqLXgYuOZzz5lPhdObNOKtNPIINVB7DKXI/lXrDFawsmRNl32XY08vDamVLQzZ9NMbLLXciZsSN7BxMJ56dYKDGPhviX7fLaRNASda+gOUlDcjKdjpt6xdHmsBjDeH1Vs80BmB8q7qLbMep6dPykjIbLRRkpFLEpImS2Q6hgQfjC90VKLTDV8PJklHihp5rU8w6K1kPbkDHN6rRv78Pmv1NOPIz00qY2oRrd9PzhNdO1FnKi/p9QjcV3Zc+yTR+E/MfvEPpGqX+v5r9yN9fqUauaV0YEeotC0tNZW8Ti18S6gn2BNVUmG69O/Mt4QFqZBmpM81jlNrdbRsaXS7fakK3WJezETMMlOoMy3lBAv3jZrtirFDPPcTcNywOWGV1wI265GNfQ0wsJwIINiCLEHYg73hhPJmWQafAjzsYpKqolSGpx4eYqrh/DuWGnlQDQkAb84Udtdk1FrgcVF1FcpqXPpjP1OK3iasqJrS6TMqIbDIAWIBsCzNoL27R6V9k5NQIhpaKoKV3d+v6JA2oxrEZbFHmzQw3FlbcXGoBvoesDdt0Xhth40aWa3JLHzHubXgMVcFGG4OkcHHTTcd0OV7jsFbDtkjerXfMPnFo1WejCeJH1DdBWrMQMhBGxtyI3EasM45XJxmuo8OxpdvIuLOi+TOaOhURGSjR0KqI3EF7CJmeZ2XX9ovT7UhvRV7rMvyGmZVJKQvMdUUbszBVHqTpD6Nkyj2h17ScUp6uyzZQSW0o3zIwUnOFI0vck3/mUxdEDXK4wog/jUyDxppHi5lKlRbUdMxNtVuDaLpkYHR8YkqyI0xVeYAQCeu1zsL8r7xfJGC0zQNslIgmtA5MsjHPa9gwFTKqlHvoZb/1JYyz65Sw/wiBSlxgd0i9vPuPvZ8AFJ/mMLt+2E1L5HzD8GkLUmqVLT3XKzXJuPLyJsDZQNOUMxYgzL8dqJ+EYnMmyfcmlnUMLpMSY2Z0PdWPLUWB2MGXJUN+z+tm1+JvVlBLRbs4W+XMUyKtzux94nseojzeDxr3ix7J7B5niMlsEFTM0gcuQtccsBysLlCa00IviNu51PoL7fCKwqS5G8vGAkogyiDbJMsTgpkiqJCsLMAR0OsUnXGSxJZLxm08oReLOHXUGZJJKDVk5gdVO5HaFPskIPKQ4rnNYYrUtTYRE3hC84FapyrKyD4/nGbVOXj+IejEr0aEC4MdTVblJopZQpBCXWW0MOQtMjUaP0FCU1RSO/hIrqTocmfQXy7ag6wGO+pvasg7a67kt7x88FSjWrDO0oPL8Q3a3kG5P4joBcxEVbluPGT0/AaSnh4+ZK3Dkx/NMmIXO+Ysx+LW1iXTJ8tkLUxjxGLx+Bq1bgM6opv8AqQq1KE2cWsw3F7fL4R880/UKtLqM0Nut916fibkob44ZmOIqVDqbgi4I7iO0jKM4qS7MRw08DZwbQGnlC9yXszDkOlu8Z1tu+fAa7TxnDD7jFS1aTVzS2DLtcHmNwehiXFruYk6XF4Z6xMUwe8DJXmTSIhoh6YNcHzrmYfT9YNRxkb0lW1MGcXSxW4jJopk0ypQl5ha12mMCRa+l7AAejdYdj2Gi9w/gdPTSBRYhMlzGnzmMmUxNgAcgaWd1Zt9CPetve8nip7RsFlUdLLalk5VE37xhmYgFTbO7EnLfTU21iUzxT4FwCbXHx6gsJF+ZOacRpYHcINie1h2lsg1rOALDQDS3ptFGySGZNirJQge1dgaQdVmKR8Qw/WAy7jem4mKPAdXo681YH4MP9jC9vsyTD2rJpdDWaQeEhGSLdVJlTkyTpaTE3yuoYX62PODJlMFihly5SBJSJLQbKihVHwETk9gtCoj2SyR0aiKthYxyUZlRmMShuNe1HUtoIiJIsBwASTYAXJ6AbxZAZAjDsTd5+pHhubBSNVsNCD1POL4A7g3MioSJWmmKsNEynjzDGkzQ0pSUmXNgPdYEZhpy1uPj0hS2vIw1lZFqomt+IEeoI/OEVVtJUMHFNWFD1HMQ3Ra637iXEIrUo40OvTnGpXbGX3WL2Q9SnPQ8jB/FwIWaZMiWU55wKepaAx0cS2tFpqYTeplkZWnjgdcE4mqHnfZ6yT4TupaWcpUNl1IsSeXQxxmr6dp4VeNpp7knh85wGhN5wxY4mw8GuTTR9T6jeNnpuof2Rr0IlD/ImMQlaQapHpsz4tV0bPLlq2UsSCEzA9CCO1tI1cQmssTlHywHqbEqwSC7y0aZfRNVYr3383a0LyhDdhPg8qeD6lxabMUl5PhEGwBN7i2+wgVkEnw8hYU57jDwPVnxJinmAw/wkg/3CPV8MvKpRXBa464Zepyz5B++QWK3ylgDdSrcmBJ+e+kOxlgAxMxiTWyJlLWVpZyk1AFLBnCyWD200183fQkxdNPhEB72fcQVlZXTy7BqZwzTZb+ZFDArKSWDsdLHkQrEi9o9LCR41OUyqoVQFVQAFAsABoAANhA8njx6iIyTgqT6yKORdIWMfoRWKZZJCqQbjrraMjX656dx29/0H9JWm22Z9/6fMw+pDG7Sj5W01ynnbmRv84LVq4aqrHaQaymUXuXKH2jqdAVNwRcEbEGC1WCdkMMKyq2G1IXaJxWxO49g9+394hyLxRE+I3Ngd4puyxyiGWWpTwzEYlEso8EAtAfi9pxkjwlzKD94BcuRplsOYvvz27xZAZxbXBTxKqNHLkM3vsSzDoVykKPQXiyYFwxgq8eY7VSTLqJBtTgAhh5lYvr94vQ6AH5G5iAqW1B7h7GhVU0ueBlzg3HRlYqwHa6mKsKoloN94vfT5xXzDNewy3UUCOLMoYHkReJcUxeNsl2EPibgBTd6fytvl5H06QCdK8huu6M+JcGaVshpT5HBVv2gO1omccPBwJ7D8Ri3izXmDdaKC4lN8XKXNr2toN9toYkk68iCk1dtfqGkS4vGXJ8j200DiBycSogSSLTef8pjB0iS0F2P/wA/UTf30DeI/wD9yR/i/KHOm/8ADP5BJd0GBtGrV2ASBMuaxnuCTYLoLm2/SGvIqu5muLV83xn+9maMfxt19YahGO3sBlJ5HPD3JkoSSSV1J1MIz+8xyPYJcOH/AKqX6t/Y0Uj3LT+6zRZMMoSkKntVH/SJ/wDOv9kyCQ7lWc+yVQKSYeZntc9bIlomzuSh2Jih4rzDFSyBlYxtAZBEVMGc5yLm1zpfsI53qa9rPu/c0qfuFPjdR4Ww3hXpzfiDdfYE8IsfCIvoHIHYdo3/APYS1C5GFIbiZ8jsmLMGQzDFGFiV6U/eD0P6REPvGhpu4xU+wh2HYYmQ8QzWWknspKsJTkEEgghTYgjYwVC7Mk4FrZgrpNpj+dwH8x8ws3va6/GLC1bbbyPntXP3En/5D/aY8i0+wEWexwGbdmNpgUXJNl8ZPKO3aPEr7g0ezsf/AI6n9H/+x4qwlf3UHf8A+if1r+cV8w//ANcvgw6YIZhFNjzCR7mY+1OUuUHKL9bC/wA4Ws7mlXzXyZbLY+Ja5tYxEktgpGT8bHuIH/74/qX9IIv+J/MXn/8AJXxRpuHyV8NfKu3QRy1spb3yazP/2Q==">
            <a:extLst>
              <a:ext uri="{FF2B5EF4-FFF2-40B4-BE49-F238E27FC236}">
                <a16:creationId xmlns:a16="http://schemas.microsoft.com/office/drawing/2014/main" id="{C11CE5E5-3AAC-CE44-A277-9D9326EFD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Picture 6" descr="http://urbantitan.com/wp-content/uploads/2010/12/lottery-www.financialhighway.com_-1024x1024.jpg">
            <a:extLst>
              <a:ext uri="{FF2B5EF4-FFF2-40B4-BE49-F238E27FC236}">
                <a16:creationId xmlns:a16="http://schemas.microsoft.com/office/drawing/2014/main" id="{B9B1D1C9-0117-8744-83AE-7DA89C38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1" y="5076825"/>
            <a:ext cx="24479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CBBB8323-2030-1746-B7AD-02D850153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LO: </a:t>
            </a:r>
            <a:r>
              <a:rPr lang="zh-Hans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理解反乌托邦社会的规则习俗</a:t>
            </a:r>
            <a:r>
              <a:rPr lang="en-GB" altLang="en-US" sz="1800" b="1" dirty="0">
                <a:solidFill>
                  <a:schemeClr val="bg1"/>
                </a:solidFill>
                <a:latin typeface="Arial Rounded MT Bold" pitchFamily="34" charset="0"/>
              </a:rPr>
              <a:t>. </a:t>
            </a:r>
          </a:p>
        </p:txBody>
      </p:sp>
      <p:pic>
        <p:nvPicPr>
          <p:cNvPr id="15366" name="Picture 7" descr="lottery_1518565c">
            <a:extLst>
              <a:ext uri="{FF2B5EF4-FFF2-40B4-BE49-F238E27FC236}">
                <a16:creationId xmlns:a16="http://schemas.microsoft.com/office/drawing/2014/main" id="{E45491AC-00F6-B146-880E-A0DBDA1C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826" y="3076575"/>
            <a:ext cx="36607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lottery-increase-300-image-1-585642103-3004599">
            <a:extLst>
              <a:ext uri="{FF2B5EF4-FFF2-40B4-BE49-F238E27FC236}">
                <a16:creationId xmlns:a16="http://schemas.microsoft.com/office/drawing/2014/main" id="{1732A04E-7CA1-8142-A759-E324CF54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651" y="3852863"/>
            <a:ext cx="3178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96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1765</Words>
  <Application>Microsoft Office PowerPoint</Application>
  <PresentationFormat>Widescreen</PresentationFormat>
  <Paragraphs>129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Comic Sans MS</vt:lpstr>
      <vt:lpstr>Franklin Gothic Book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彩票</vt:lpstr>
      <vt:lpstr>PowerPoint Presentation</vt:lpstr>
      <vt:lpstr>PowerPoint Presentation</vt:lpstr>
      <vt:lpstr>PowerPoint Presentation</vt:lpstr>
      <vt:lpstr>平等时代</vt:lpstr>
      <vt:lpstr> Title: 平等时代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Lyn ZHANG</cp:lastModifiedBy>
  <cp:revision>7</cp:revision>
  <dcterms:created xsi:type="dcterms:W3CDTF">2018-01-28T08:54:47Z</dcterms:created>
  <dcterms:modified xsi:type="dcterms:W3CDTF">2021-12-02T01:06:59Z</dcterms:modified>
</cp:coreProperties>
</file>