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73" r:id="rId20"/>
    <p:sldId id="271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5" r:id="rId29"/>
    <p:sldId id="291" r:id="rId30"/>
    <p:sldId id="292" r:id="rId31"/>
    <p:sldId id="295" r:id="rId32"/>
    <p:sldId id="290" r:id="rId33"/>
    <p:sldId id="293" r:id="rId34"/>
    <p:sldId id="286" r:id="rId35"/>
    <p:sldId id="287" r:id="rId36"/>
    <p:sldId id="288" r:id="rId37"/>
    <p:sldId id="294" r:id="rId38"/>
    <p:sldId id="289" r:id="rId39"/>
    <p:sldId id="28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2"/>
  </p:normalViewPr>
  <p:slideViewPr>
    <p:cSldViewPr snapToGrid="0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4001B-EFDA-4675-AC2F-0D5B5CEA7BE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11F351E-DBE8-41E5-9747-1AC7A5368671}">
      <dgm:prSet/>
      <dgm:spPr/>
      <dgm:t>
        <a:bodyPr/>
        <a:lstStyle/>
        <a:p>
          <a:r>
            <a:rPr lang="en-US"/>
            <a:t>1</a:t>
          </a:r>
          <a:r>
            <a:rPr lang="zh-CN"/>
            <a:t>、想象文与推理文章（说服文、评估文）的区别。推理不能与想象文划等号，推理是 属于逻辑思维的范畴，它与想象文有着本质的区别。</a:t>
          </a:r>
          <a:endParaRPr lang="en-US"/>
        </a:p>
      </dgm:t>
    </dgm:pt>
    <dgm:pt modelId="{717262B8-4BED-4341-8A5D-3FDEA55BD855}" type="parTrans" cxnId="{F16F61C1-910E-4EDB-A3FE-0389A6C7986D}">
      <dgm:prSet/>
      <dgm:spPr/>
      <dgm:t>
        <a:bodyPr/>
        <a:lstStyle/>
        <a:p>
          <a:endParaRPr lang="en-US"/>
        </a:p>
      </dgm:t>
    </dgm:pt>
    <dgm:pt modelId="{47365961-D4EB-413C-B958-416F15330172}" type="sibTrans" cxnId="{F16F61C1-910E-4EDB-A3FE-0389A6C7986D}">
      <dgm:prSet/>
      <dgm:spPr/>
      <dgm:t>
        <a:bodyPr/>
        <a:lstStyle/>
        <a:p>
          <a:endParaRPr lang="en-US"/>
        </a:p>
      </dgm:t>
    </dgm:pt>
    <dgm:pt modelId="{5A6587BA-1709-47CC-8CEB-67D931485F12}">
      <dgm:prSet/>
      <dgm:spPr/>
      <dgm:t>
        <a:bodyPr/>
        <a:lstStyle/>
        <a:p>
          <a:r>
            <a:rPr lang="en-US"/>
            <a:t>2</a:t>
          </a:r>
          <a:r>
            <a:rPr lang="zh-CN"/>
            <a:t>、想象文与记叙文的区别。想象文与记叙文之间的相同点，这两种文体都需要交待出 </a:t>
          </a:r>
          <a:r>
            <a:rPr lang="zh-CN" b="1"/>
            <a:t>时间、地点、人物及事件发生起因、结果</a:t>
          </a:r>
          <a:r>
            <a:rPr lang="zh-CN"/>
            <a:t>。但记叙文写的是作者的真实感受，而想象文内容 虽然可能与现实有联系，但都不是真实所发生的。 </a:t>
          </a:r>
          <a:endParaRPr lang="en-US"/>
        </a:p>
      </dgm:t>
    </dgm:pt>
    <dgm:pt modelId="{E34F18F4-454E-4EA7-923C-2C5885CF26DD}" type="parTrans" cxnId="{CAFC515A-2E9A-4EEC-85A4-B9D2267666DF}">
      <dgm:prSet/>
      <dgm:spPr/>
      <dgm:t>
        <a:bodyPr/>
        <a:lstStyle/>
        <a:p>
          <a:endParaRPr lang="en-US"/>
        </a:p>
      </dgm:t>
    </dgm:pt>
    <dgm:pt modelId="{55687981-4174-419C-A93B-0164D21AD5E2}" type="sibTrans" cxnId="{CAFC515A-2E9A-4EEC-85A4-B9D2267666DF}">
      <dgm:prSet/>
      <dgm:spPr/>
      <dgm:t>
        <a:bodyPr/>
        <a:lstStyle/>
        <a:p>
          <a:endParaRPr lang="en-US"/>
        </a:p>
      </dgm:t>
    </dgm:pt>
    <dgm:pt modelId="{2B32EA91-9A1B-5442-AB23-BE6C8E5F2FD3}" type="pres">
      <dgm:prSet presAssocID="{5164001B-EFDA-4675-AC2F-0D5B5CEA7BE6}" presName="linear" presStyleCnt="0">
        <dgm:presLayoutVars>
          <dgm:animLvl val="lvl"/>
          <dgm:resizeHandles val="exact"/>
        </dgm:presLayoutVars>
      </dgm:prSet>
      <dgm:spPr/>
    </dgm:pt>
    <dgm:pt modelId="{C4E0F11C-8A44-B54D-95EF-4B7E5BA6EB27}" type="pres">
      <dgm:prSet presAssocID="{411F351E-DBE8-41E5-9747-1AC7A536867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53EF98A-1317-4640-B959-4F5AB4FF27A5}" type="pres">
      <dgm:prSet presAssocID="{47365961-D4EB-413C-B958-416F15330172}" presName="spacer" presStyleCnt="0"/>
      <dgm:spPr/>
    </dgm:pt>
    <dgm:pt modelId="{EF33D991-7C94-234B-A0D3-20AAC938FC8E}" type="pres">
      <dgm:prSet presAssocID="{5A6587BA-1709-47CC-8CEB-67D931485F1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370AE04-6F8F-E04E-97A1-EC3D1B2F8620}" type="presOf" srcId="{411F351E-DBE8-41E5-9747-1AC7A5368671}" destId="{C4E0F11C-8A44-B54D-95EF-4B7E5BA6EB27}" srcOrd="0" destOrd="0" presId="urn:microsoft.com/office/officeart/2005/8/layout/vList2"/>
    <dgm:cxn modelId="{CAFC515A-2E9A-4EEC-85A4-B9D2267666DF}" srcId="{5164001B-EFDA-4675-AC2F-0D5B5CEA7BE6}" destId="{5A6587BA-1709-47CC-8CEB-67D931485F12}" srcOrd="1" destOrd="0" parTransId="{E34F18F4-454E-4EA7-923C-2C5885CF26DD}" sibTransId="{55687981-4174-419C-A93B-0164D21AD5E2}"/>
    <dgm:cxn modelId="{00128FBD-8C65-F84C-8906-5ADE270559E9}" type="presOf" srcId="{5164001B-EFDA-4675-AC2F-0D5B5CEA7BE6}" destId="{2B32EA91-9A1B-5442-AB23-BE6C8E5F2FD3}" srcOrd="0" destOrd="0" presId="urn:microsoft.com/office/officeart/2005/8/layout/vList2"/>
    <dgm:cxn modelId="{F16F61C1-910E-4EDB-A3FE-0389A6C7986D}" srcId="{5164001B-EFDA-4675-AC2F-0D5B5CEA7BE6}" destId="{411F351E-DBE8-41E5-9747-1AC7A5368671}" srcOrd="0" destOrd="0" parTransId="{717262B8-4BED-4341-8A5D-3FDEA55BD855}" sibTransId="{47365961-D4EB-413C-B958-416F15330172}"/>
    <dgm:cxn modelId="{1F24A1C2-43B6-514B-947C-3FF1D0C44B96}" type="presOf" srcId="{5A6587BA-1709-47CC-8CEB-67D931485F12}" destId="{EF33D991-7C94-234B-A0D3-20AAC938FC8E}" srcOrd="0" destOrd="0" presId="urn:microsoft.com/office/officeart/2005/8/layout/vList2"/>
    <dgm:cxn modelId="{8A8DCF8C-6A8A-774C-92BB-4655794F9B7E}" type="presParOf" srcId="{2B32EA91-9A1B-5442-AB23-BE6C8E5F2FD3}" destId="{C4E0F11C-8A44-B54D-95EF-4B7E5BA6EB27}" srcOrd="0" destOrd="0" presId="urn:microsoft.com/office/officeart/2005/8/layout/vList2"/>
    <dgm:cxn modelId="{9E3D896E-E9FB-924C-BE02-AED854A8B308}" type="presParOf" srcId="{2B32EA91-9A1B-5442-AB23-BE6C8E5F2FD3}" destId="{B53EF98A-1317-4640-B959-4F5AB4FF27A5}" srcOrd="1" destOrd="0" presId="urn:microsoft.com/office/officeart/2005/8/layout/vList2"/>
    <dgm:cxn modelId="{1E789DE4-3ECC-6D4A-9F49-97BA2FF1CF52}" type="presParOf" srcId="{2B32EA91-9A1B-5442-AB23-BE6C8E5F2FD3}" destId="{EF33D991-7C94-234B-A0D3-20AAC938FC8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6EC300-00CA-4C4D-85C5-CDB692DFF36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B6EDF53-BA69-403D-9856-4C6A98A3FFE3}">
      <dgm:prSet/>
      <dgm:spPr/>
      <dgm:t>
        <a:bodyPr/>
        <a:lstStyle/>
        <a:p>
          <a:r>
            <a:rPr lang="en-US"/>
            <a:t>2</a:t>
          </a:r>
          <a:r>
            <a:rPr lang="zh-CN"/>
            <a:t>、想象文的题目的拟定</a:t>
          </a:r>
          <a:endParaRPr lang="en-US"/>
        </a:p>
      </dgm:t>
    </dgm:pt>
    <dgm:pt modelId="{E26140BF-E95A-458E-B33A-4A9C971FEE14}" type="parTrans" cxnId="{586F12EF-7178-49E7-B361-BF4DB20EC5B6}">
      <dgm:prSet/>
      <dgm:spPr/>
      <dgm:t>
        <a:bodyPr/>
        <a:lstStyle/>
        <a:p>
          <a:endParaRPr lang="en-US"/>
        </a:p>
      </dgm:t>
    </dgm:pt>
    <dgm:pt modelId="{0F7068DE-68C6-40CD-81DA-4EEA92469A83}" type="sibTrans" cxnId="{586F12EF-7178-49E7-B361-BF4DB20EC5B6}">
      <dgm:prSet/>
      <dgm:spPr/>
      <dgm:t>
        <a:bodyPr/>
        <a:lstStyle/>
        <a:p>
          <a:endParaRPr lang="en-US"/>
        </a:p>
      </dgm:t>
    </dgm:pt>
    <dgm:pt modelId="{ECB88AC9-E333-4CDC-97AB-C92C84984A40}">
      <dgm:prSet/>
      <dgm:spPr/>
      <dgm:t>
        <a:bodyPr/>
        <a:lstStyle/>
        <a:p>
          <a:r>
            <a:rPr lang="zh-CN"/>
            <a:t>新颖的题目可起到先声夺人的效果，如：假如记忆可以移植</a:t>
          </a:r>
          <a:endParaRPr lang="en-US"/>
        </a:p>
      </dgm:t>
    </dgm:pt>
    <dgm:pt modelId="{6F7D18DE-84EE-4917-80F3-13882BA7BEC7}" type="parTrans" cxnId="{C32F170B-B4A0-4127-8128-49BD2AC37F68}">
      <dgm:prSet/>
      <dgm:spPr/>
      <dgm:t>
        <a:bodyPr/>
        <a:lstStyle/>
        <a:p>
          <a:endParaRPr lang="en-US"/>
        </a:p>
      </dgm:t>
    </dgm:pt>
    <dgm:pt modelId="{C374C671-CABA-4F08-9352-433908B58ACF}" type="sibTrans" cxnId="{C32F170B-B4A0-4127-8128-49BD2AC37F68}">
      <dgm:prSet/>
      <dgm:spPr/>
      <dgm:t>
        <a:bodyPr/>
        <a:lstStyle/>
        <a:p>
          <a:endParaRPr lang="en-US"/>
        </a:p>
      </dgm:t>
    </dgm:pt>
    <dgm:pt modelId="{2C4C21DD-21BF-45FA-A1C6-D8BDBDB5703E}">
      <dgm:prSet/>
      <dgm:spPr/>
      <dgm:t>
        <a:bodyPr/>
        <a:lstStyle/>
        <a:p>
          <a:r>
            <a:rPr lang="en-US"/>
            <a:t>3</a:t>
          </a:r>
          <a:r>
            <a:rPr lang="zh-CN"/>
            <a:t>、想象文的人称设置</a:t>
          </a:r>
          <a:endParaRPr lang="en-US"/>
        </a:p>
      </dgm:t>
    </dgm:pt>
    <dgm:pt modelId="{1030DB70-008F-44DE-8B05-A696CD964E12}" type="parTrans" cxnId="{6A8A71CA-55E2-4905-B3D0-11532F0B649D}">
      <dgm:prSet/>
      <dgm:spPr/>
      <dgm:t>
        <a:bodyPr/>
        <a:lstStyle/>
        <a:p>
          <a:endParaRPr lang="en-US"/>
        </a:p>
      </dgm:t>
    </dgm:pt>
    <dgm:pt modelId="{FDF03AEA-A976-48B2-9021-3EC76987A477}" type="sibTrans" cxnId="{6A8A71CA-55E2-4905-B3D0-11532F0B649D}">
      <dgm:prSet/>
      <dgm:spPr/>
      <dgm:t>
        <a:bodyPr/>
        <a:lstStyle/>
        <a:p>
          <a:endParaRPr lang="en-US"/>
        </a:p>
      </dgm:t>
    </dgm:pt>
    <dgm:pt modelId="{7EF16306-7FAE-498B-B189-653082EBCF67}">
      <dgm:prSet/>
      <dgm:spPr/>
      <dgm:t>
        <a:bodyPr/>
        <a:lstStyle/>
        <a:p>
          <a:r>
            <a:rPr lang="zh-CN"/>
            <a:t>如果考题没有特别的限定，建议多使用第一人称，不仅显得亲切、直接，而且可以省掉 不少笔墨，减少叙述。</a:t>
          </a:r>
          <a:endParaRPr lang="en-US"/>
        </a:p>
      </dgm:t>
    </dgm:pt>
    <dgm:pt modelId="{4D681FC6-075A-4251-95B6-EFD6D3E40B15}" type="parTrans" cxnId="{D47DA8E7-DFF7-4B20-B51F-5C3B434AA118}">
      <dgm:prSet/>
      <dgm:spPr/>
      <dgm:t>
        <a:bodyPr/>
        <a:lstStyle/>
        <a:p>
          <a:endParaRPr lang="en-US"/>
        </a:p>
      </dgm:t>
    </dgm:pt>
    <dgm:pt modelId="{021B7CAE-2316-41EA-ABF6-ED69953D1CB7}" type="sibTrans" cxnId="{D47DA8E7-DFF7-4B20-B51F-5C3B434AA118}">
      <dgm:prSet/>
      <dgm:spPr/>
      <dgm:t>
        <a:bodyPr/>
        <a:lstStyle/>
        <a:p>
          <a:endParaRPr lang="en-US"/>
        </a:p>
      </dgm:t>
    </dgm:pt>
    <dgm:pt modelId="{559C5C33-AA3F-47B0-B4F9-894749C56A81}">
      <dgm:prSet/>
      <dgm:spPr/>
      <dgm:t>
        <a:bodyPr/>
        <a:lstStyle/>
        <a:p>
          <a:r>
            <a:rPr lang="en-US"/>
            <a:t>4</a:t>
          </a:r>
          <a:r>
            <a:rPr lang="zh-CN"/>
            <a:t>、想象文的要素</a:t>
          </a:r>
          <a:endParaRPr lang="en-US"/>
        </a:p>
      </dgm:t>
    </dgm:pt>
    <dgm:pt modelId="{89DAFDCF-A0EF-44BB-B5C4-181FF6A399D8}" type="parTrans" cxnId="{B9D9B34D-B9BB-4020-BF06-13AF0E5B0D9F}">
      <dgm:prSet/>
      <dgm:spPr/>
      <dgm:t>
        <a:bodyPr/>
        <a:lstStyle/>
        <a:p>
          <a:endParaRPr lang="en-US"/>
        </a:p>
      </dgm:t>
    </dgm:pt>
    <dgm:pt modelId="{D74234EC-AC12-43D8-9FAC-E2F2BFCB2380}" type="sibTrans" cxnId="{B9D9B34D-B9BB-4020-BF06-13AF0E5B0D9F}">
      <dgm:prSet/>
      <dgm:spPr/>
      <dgm:t>
        <a:bodyPr/>
        <a:lstStyle/>
        <a:p>
          <a:endParaRPr lang="en-US"/>
        </a:p>
      </dgm:t>
    </dgm:pt>
    <dgm:pt modelId="{332BEAB3-9819-4935-B7BE-0BD0EC688C83}">
      <dgm:prSet/>
      <dgm:spPr/>
      <dgm:t>
        <a:bodyPr/>
        <a:lstStyle/>
        <a:p>
          <a:r>
            <a:rPr lang="zh-CN"/>
            <a:t>想象文需要有明确的时间、地点、人物和故事情节。</a:t>
          </a:r>
          <a:endParaRPr lang="en-US"/>
        </a:p>
      </dgm:t>
    </dgm:pt>
    <dgm:pt modelId="{0C8AAD9C-C6B4-4B8B-94F0-72C02C93A704}" type="parTrans" cxnId="{66F5C37D-A305-4882-B299-26FB0FFC8FDC}">
      <dgm:prSet/>
      <dgm:spPr/>
      <dgm:t>
        <a:bodyPr/>
        <a:lstStyle/>
        <a:p>
          <a:endParaRPr lang="en-US"/>
        </a:p>
      </dgm:t>
    </dgm:pt>
    <dgm:pt modelId="{55EE643F-521E-41EE-9C68-079B4C7CD1A0}" type="sibTrans" cxnId="{66F5C37D-A305-4882-B299-26FB0FFC8FDC}">
      <dgm:prSet/>
      <dgm:spPr/>
      <dgm:t>
        <a:bodyPr/>
        <a:lstStyle/>
        <a:p>
          <a:endParaRPr lang="en-US"/>
        </a:p>
      </dgm:t>
    </dgm:pt>
    <dgm:pt modelId="{B2050D7F-4B1A-4246-8CDC-7DCFCD425A15}" type="pres">
      <dgm:prSet presAssocID="{916EC300-00CA-4C4D-85C5-CDB692DFF361}" presName="linear" presStyleCnt="0">
        <dgm:presLayoutVars>
          <dgm:animLvl val="lvl"/>
          <dgm:resizeHandles val="exact"/>
        </dgm:presLayoutVars>
      </dgm:prSet>
      <dgm:spPr/>
    </dgm:pt>
    <dgm:pt modelId="{3CD0FEC4-D36C-404D-A645-46CC420E1F29}" type="pres">
      <dgm:prSet presAssocID="{8B6EDF53-BA69-403D-9856-4C6A98A3FFE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CCB8BEC-A43F-3642-B093-BC6637894782}" type="pres">
      <dgm:prSet presAssocID="{0F7068DE-68C6-40CD-81DA-4EEA92469A83}" presName="spacer" presStyleCnt="0"/>
      <dgm:spPr/>
    </dgm:pt>
    <dgm:pt modelId="{E7B7D7DA-1932-7B4C-A1CD-A5C06001E796}" type="pres">
      <dgm:prSet presAssocID="{ECB88AC9-E333-4CDC-97AB-C92C84984A4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BE6A6AD-1B04-B146-916C-72475C845011}" type="pres">
      <dgm:prSet presAssocID="{C374C671-CABA-4F08-9352-433908B58ACF}" presName="spacer" presStyleCnt="0"/>
      <dgm:spPr/>
    </dgm:pt>
    <dgm:pt modelId="{67A57232-BC17-C340-89AB-487768C262A1}" type="pres">
      <dgm:prSet presAssocID="{2C4C21DD-21BF-45FA-A1C6-D8BDBDB5703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B6738D0-D046-2949-9C63-A53103EF451C}" type="pres">
      <dgm:prSet presAssocID="{FDF03AEA-A976-48B2-9021-3EC76987A477}" presName="spacer" presStyleCnt="0"/>
      <dgm:spPr/>
    </dgm:pt>
    <dgm:pt modelId="{BAD82966-88AC-9648-B345-F117DE69D718}" type="pres">
      <dgm:prSet presAssocID="{7EF16306-7FAE-498B-B189-653082EBCF6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6DA9D9F-325A-CC42-B194-FF263A46CD24}" type="pres">
      <dgm:prSet presAssocID="{021B7CAE-2316-41EA-ABF6-ED69953D1CB7}" presName="spacer" presStyleCnt="0"/>
      <dgm:spPr/>
    </dgm:pt>
    <dgm:pt modelId="{228994DA-835D-7B4B-A0B6-C637A6FB176A}" type="pres">
      <dgm:prSet presAssocID="{559C5C33-AA3F-47B0-B4F9-894749C56A8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BE7ED41-6F67-3A4F-8A8C-2B0EAFAA5BAB}" type="pres">
      <dgm:prSet presAssocID="{D74234EC-AC12-43D8-9FAC-E2F2BFCB2380}" presName="spacer" presStyleCnt="0"/>
      <dgm:spPr/>
    </dgm:pt>
    <dgm:pt modelId="{3C3D1E49-CB32-4B48-A046-5B08D93548A2}" type="pres">
      <dgm:prSet presAssocID="{332BEAB3-9819-4935-B7BE-0BD0EC688C8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32F170B-B4A0-4127-8128-49BD2AC37F68}" srcId="{916EC300-00CA-4C4D-85C5-CDB692DFF361}" destId="{ECB88AC9-E333-4CDC-97AB-C92C84984A40}" srcOrd="1" destOrd="0" parTransId="{6F7D18DE-84EE-4917-80F3-13882BA7BEC7}" sibTransId="{C374C671-CABA-4F08-9352-433908B58ACF}"/>
    <dgm:cxn modelId="{D54C2312-7939-834A-9EAA-93846E143805}" type="presOf" srcId="{2C4C21DD-21BF-45FA-A1C6-D8BDBDB5703E}" destId="{67A57232-BC17-C340-89AB-487768C262A1}" srcOrd="0" destOrd="0" presId="urn:microsoft.com/office/officeart/2005/8/layout/vList2"/>
    <dgm:cxn modelId="{B9D9B34D-B9BB-4020-BF06-13AF0E5B0D9F}" srcId="{916EC300-00CA-4C4D-85C5-CDB692DFF361}" destId="{559C5C33-AA3F-47B0-B4F9-894749C56A81}" srcOrd="4" destOrd="0" parTransId="{89DAFDCF-A0EF-44BB-B5C4-181FF6A399D8}" sibTransId="{D74234EC-AC12-43D8-9FAC-E2F2BFCB2380}"/>
    <dgm:cxn modelId="{66F5C37D-A305-4882-B299-26FB0FFC8FDC}" srcId="{916EC300-00CA-4C4D-85C5-CDB692DFF361}" destId="{332BEAB3-9819-4935-B7BE-0BD0EC688C83}" srcOrd="5" destOrd="0" parTransId="{0C8AAD9C-C6B4-4B8B-94F0-72C02C93A704}" sibTransId="{55EE643F-521E-41EE-9C68-079B4C7CD1A0}"/>
    <dgm:cxn modelId="{019D0E7F-8A6E-FF4B-ADC3-F05C88E90C6C}" type="presOf" srcId="{559C5C33-AA3F-47B0-B4F9-894749C56A81}" destId="{228994DA-835D-7B4B-A0B6-C637A6FB176A}" srcOrd="0" destOrd="0" presId="urn:microsoft.com/office/officeart/2005/8/layout/vList2"/>
    <dgm:cxn modelId="{A8B589A4-0004-6D47-A48F-EAD35B69ACDA}" type="presOf" srcId="{916EC300-00CA-4C4D-85C5-CDB692DFF361}" destId="{B2050D7F-4B1A-4246-8CDC-7DCFCD425A15}" srcOrd="0" destOrd="0" presId="urn:microsoft.com/office/officeart/2005/8/layout/vList2"/>
    <dgm:cxn modelId="{829B55C2-2EAD-944B-9192-ED16095601DD}" type="presOf" srcId="{ECB88AC9-E333-4CDC-97AB-C92C84984A40}" destId="{E7B7D7DA-1932-7B4C-A1CD-A5C06001E796}" srcOrd="0" destOrd="0" presId="urn:microsoft.com/office/officeart/2005/8/layout/vList2"/>
    <dgm:cxn modelId="{C486B9C5-C8A6-2345-BD4F-70D1FDE67C75}" type="presOf" srcId="{7EF16306-7FAE-498B-B189-653082EBCF67}" destId="{BAD82966-88AC-9648-B345-F117DE69D718}" srcOrd="0" destOrd="0" presId="urn:microsoft.com/office/officeart/2005/8/layout/vList2"/>
    <dgm:cxn modelId="{8424FFC6-8C85-7A45-B72C-319EEC1E7628}" type="presOf" srcId="{332BEAB3-9819-4935-B7BE-0BD0EC688C83}" destId="{3C3D1E49-CB32-4B48-A046-5B08D93548A2}" srcOrd="0" destOrd="0" presId="urn:microsoft.com/office/officeart/2005/8/layout/vList2"/>
    <dgm:cxn modelId="{6A8A71CA-55E2-4905-B3D0-11532F0B649D}" srcId="{916EC300-00CA-4C4D-85C5-CDB692DFF361}" destId="{2C4C21DD-21BF-45FA-A1C6-D8BDBDB5703E}" srcOrd="2" destOrd="0" parTransId="{1030DB70-008F-44DE-8B05-A696CD964E12}" sibTransId="{FDF03AEA-A976-48B2-9021-3EC76987A477}"/>
    <dgm:cxn modelId="{D47DA8E7-DFF7-4B20-B51F-5C3B434AA118}" srcId="{916EC300-00CA-4C4D-85C5-CDB692DFF361}" destId="{7EF16306-7FAE-498B-B189-653082EBCF67}" srcOrd="3" destOrd="0" parTransId="{4D681FC6-075A-4251-95B6-EFD6D3E40B15}" sibTransId="{021B7CAE-2316-41EA-ABF6-ED69953D1CB7}"/>
    <dgm:cxn modelId="{453D6DE8-C09D-2643-AF59-36F019761814}" type="presOf" srcId="{8B6EDF53-BA69-403D-9856-4C6A98A3FFE3}" destId="{3CD0FEC4-D36C-404D-A645-46CC420E1F29}" srcOrd="0" destOrd="0" presId="urn:microsoft.com/office/officeart/2005/8/layout/vList2"/>
    <dgm:cxn modelId="{586F12EF-7178-49E7-B361-BF4DB20EC5B6}" srcId="{916EC300-00CA-4C4D-85C5-CDB692DFF361}" destId="{8B6EDF53-BA69-403D-9856-4C6A98A3FFE3}" srcOrd="0" destOrd="0" parTransId="{E26140BF-E95A-458E-B33A-4A9C971FEE14}" sibTransId="{0F7068DE-68C6-40CD-81DA-4EEA92469A83}"/>
    <dgm:cxn modelId="{ECEB667B-4846-3246-8302-CFF9C8C77803}" type="presParOf" srcId="{B2050D7F-4B1A-4246-8CDC-7DCFCD425A15}" destId="{3CD0FEC4-D36C-404D-A645-46CC420E1F29}" srcOrd="0" destOrd="0" presId="urn:microsoft.com/office/officeart/2005/8/layout/vList2"/>
    <dgm:cxn modelId="{3114836D-3345-CC4A-B4A0-5F637A8AA804}" type="presParOf" srcId="{B2050D7F-4B1A-4246-8CDC-7DCFCD425A15}" destId="{4CCB8BEC-A43F-3642-B093-BC6637894782}" srcOrd="1" destOrd="0" presId="urn:microsoft.com/office/officeart/2005/8/layout/vList2"/>
    <dgm:cxn modelId="{AD5FCA3F-CD1F-3F43-B27D-4F2EA95C3B3D}" type="presParOf" srcId="{B2050D7F-4B1A-4246-8CDC-7DCFCD425A15}" destId="{E7B7D7DA-1932-7B4C-A1CD-A5C06001E796}" srcOrd="2" destOrd="0" presId="urn:microsoft.com/office/officeart/2005/8/layout/vList2"/>
    <dgm:cxn modelId="{090EA544-F59E-3840-9DD8-DE5092B96DE9}" type="presParOf" srcId="{B2050D7F-4B1A-4246-8CDC-7DCFCD425A15}" destId="{ABE6A6AD-1B04-B146-916C-72475C845011}" srcOrd="3" destOrd="0" presId="urn:microsoft.com/office/officeart/2005/8/layout/vList2"/>
    <dgm:cxn modelId="{817022F3-8AC0-0544-8CB9-644E52ABF33A}" type="presParOf" srcId="{B2050D7F-4B1A-4246-8CDC-7DCFCD425A15}" destId="{67A57232-BC17-C340-89AB-487768C262A1}" srcOrd="4" destOrd="0" presId="urn:microsoft.com/office/officeart/2005/8/layout/vList2"/>
    <dgm:cxn modelId="{E334F20D-CA05-AD4A-90BC-827090D89B8F}" type="presParOf" srcId="{B2050D7F-4B1A-4246-8CDC-7DCFCD425A15}" destId="{FB6738D0-D046-2949-9C63-A53103EF451C}" srcOrd="5" destOrd="0" presId="urn:microsoft.com/office/officeart/2005/8/layout/vList2"/>
    <dgm:cxn modelId="{F785F2DA-6508-B540-8DA2-7EC0E722E0A9}" type="presParOf" srcId="{B2050D7F-4B1A-4246-8CDC-7DCFCD425A15}" destId="{BAD82966-88AC-9648-B345-F117DE69D718}" srcOrd="6" destOrd="0" presId="urn:microsoft.com/office/officeart/2005/8/layout/vList2"/>
    <dgm:cxn modelId="{F0C05959-89C1-524A-814D-54F7DF5AFDBA}" type="presParOf" srcId="{B2050D7F-4B1A-4246-8CDC-7DCFCD425A15}" destId="{C6DA9D9F-325A-CC42-B194-FF263A46CD24}" srcOrd="7" destOrd="0" presId="urn:microsoft.com/office/officeart/2005/8/layout/vList2"/>
    <dgm:cxn modelId="{8EFDA4D9-2F93-0145-995A-8CBCCDC52648}" type="presParOf" srcId="{B2050D7F-4B1A-4246-8CDC-7DCFCD425A15}" destId="{228994DA-835D-7B4B-A0B6-C637A6FB176A}" srcOrd="8" destOrd="0" presId="urn:microsoft.com/office/officeart/2005/8/layout/vList2"/>
    <dgm:cxn modelId="{35872B03-97BC-3843-9F34-F0B64D6B4D87}" type="presParOf" srcId="{B2050D7F-4B1A-4246-8CDC-7DCFCD425A15}" destId="{0BE7ED41-6F67-3A4F-8A8C-2B0EAFAA5BAB}" srcOrd="9" destOrd="0" presId="urn:microsoft.com/office/officeart/2005/8/layout/vList2"/>
    <dgm:cxn modelId="{AF3C7F99-D464-6748-B410-D748283D64D0}" type="presParOf" srcId="{B2050D7F-4B1A-4246-8CDC-7DCFCD425A15}" destId="{3C3D1E49-CB32-4B48-A046-5B08D93548A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34710F-A6F0-4C67-9270-2D174816DDC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DAAE7FB-51EE-4C5E-8D07-7CF2BD9384A2}">
      <dgm:prSet/>
      <dgm:spPr/>
      <dgm:t>
        <a:bodyPr/>
        <a:lstStyle/>
        <a:p>
          <a:r>
            <a:rPr lang="zh-CN"/>
            <a:t>想象文主体部分的写作包括发展和高潮两个部分，发展应为高潮服务，由于</a:t>
          </a:r>
          <a:r>
            <a:rPr lang="en-US"/>
            <a:t>VCE</a:t>
          </a:r>
          <a:r>
            <a:rPr lang="zh-CN"/>
            <a:t>中文 的写作受到字数的限制，要求语言简洁且故事情节需要跌宕起伏，</a:t>
          </a:r>
          <a:endParaRPr lang="en-US"/>
        </a:p>
      </dgm:t>
    </dgm:pt>
    <dgm:pt modelId="{A7846F9B-42BD-4608-BBC7-19F093D307EF}" type="parTrans" cxnId="{858D257A-ECF2-47B0-9E7E-DCDA0143C711}">
      <dgm:prSet/>
      <dgm:spPr/>
      <dgm:t>
        <a:bodyPr/>
        <a:lstStyle/>
        <a:p>
          <a:endParaRPr lang="en-US"/>
        </a:p>
      </dgm:t>
    </dgm:pt>
    <dgm:pt modelId="{ADCF645A-16AE-4594-A956-513C8BE4C453}" type="sibTrans" cxnId="{858D257A-ECF2-47B0-9E7E-DCDA0143C711}">
      <dgm:prSet/>
      <dgm:spPr/>
      <dgm:t>
        <a:bodyPr/>
        <a:lstStyle/>
        <a:p>
          <a:endParaRPr lang="en-US"/>
        </a:p>
      </dgm:t>
    </dgm:pt>
    <dgm:pt modelId="{3F8E38BB-3A82-4FBA-AD9F-38C1459912A0}">
      <dgm:prSet/>
      <dgm:spPr/>
      <dgm:t>
        <a:bodyPr/>
        <a:lstStyle/>
        <a:p>
          <a:r>
            <a:rPr lang="zh-CN"/>
            <a:t>平时在训 练中要提升自我的语言能力，在此基础上通过大量阅读，精心设计故事情节。给大家推荐三种写作方式：</a:t>
          </a:r>
          <a:endParaRPr lang="en-US"/>
        </a:p>
      </dgm:t>
    </dgm:pt>
    <dgm:pt modelId="{E651896A-FBEE-45C1-86A8-9A6528291966}" type="parTrans" cxnId="{23AE28E6-597E-41CB-AF29-3B3D2DC4B2B0}">
      <dgm:prSet/>
      <dgm:spPr/>
      <dgm:t>
        <a:bodyPr/>
        <a:lstStyle/>
        <a:p>
          <a:endParaRPr lang="en-US"/>
        </a:p>
      </dgm:t>
    </dgm:pt>
    <dgm:pt modelId="{49E0952F-4141-4E33-9FF2-1F61953A2E4A}" type="sibTrans" cxnId="{23AE28E6-597E-41CB-AF29-3B3D2DC4B2B0}">
      <dgm:prSet/>
      <dgm:spPr/>
      <dgm:t>
        <a:bodyPr/>
        <a:lstStyle/>
        <a:p>
          <a:endParaRPr lang="en-US"/>
        </a:p>
      </dgm:t>
    </dgm:pt>
    <dgm:pt modelId="{3A0FF4D4-6BDA-294D-B0AE-A4303CE2FDC2}" type="pres">
      <dgm:prSet presAssocID="{6834710F-A6F0-4C67-9270-2D174816DDCF}" presName="linear" presStyleCnt="0">
        <dgm:presLayoutVars>
          <dgm:animLvl val="lvl"/>
          <dgm:resizeHandles val="exact"/>
        </dgm:presLayoutVars>
      </dgm:prSet>
      <dgm:spPr/>
    </dgm:pt>
    <dgm:pt modelId="{EFB15B8A-529C-434D-90A8-475832AEDCC5}" type="pres">
      <dgm:prSet presAssocID="{0DAAE7FB-51EE-4C5E-8D07-7CF2BD9384A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6916C06-9DFD-974C-BB57-ADC43BF42EF1}" type="pres">
      <dgm:prSet presAssocID="{ADCF645A-16AE-4594-A956-513C8BE4C453}" presName="spacer" presStyleCnt="0"/>
      <dgm:spPr/>
    </dgm:pt>
    <dgm:pt modelId="{30275290-7CE2-8444-B454-70A85187C8E1}" type="pres">
      <dgm:prSet presAssocID="{3F8E38BB-3A82-4FBA-AD9F-38C1459912A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EFE4B77-FDFC-6948-9C28-2CC6549199CE}" type="presOf" srcId="{3F8E38BB-3A82-4FBA-AD9F-38C1459912A0}" destId="{30275290-7CE2-8444-B454-70A85187C8E1}" srcOrd="0" destOrd="0" presId="urn:microsoft.com/office/officeart/2005/8/layout/vList2"/>
    <dgm:cxn modelId="{C2537759-F695-D04F-AA65-16F69B38D267}" type="presOf" srcId="{0DAAE7FB-51EE-4C5E-8D07-7CF2BD9384A2}" destId="{EFB15B8A-529C-434D-90A8-475832AEDCC5}" srcOrd="0" destOrd="0" presId="urn:microsoft.com/office/officeart/2005/8/layout/vList2"/>
    <dgm:cxn modelId="{858D257A-ECF2-47B0-9E7E-DCDA0143C711}" srcId="{6834710F-A6F0-4C67-9270-2D174816DDCF}" destId="{0DAAE7FB-51EE-4C5E-8D07-7CF2BD9384A2}" srcOrd="0" destOrd="0" parTransId="{A7846F9B-42BD-4608-BBC7-19F093D307EF}" sibTransId="{ADCF645A-16AE-4594-A956-513C8BE4C453}"/>
    <dgm:cxn modelId="{5B1F449A-1B91-D849-9E90-65FD71FD2B3A}" type="presOf" srcId="{6834710F-A6F0-4C67-9270-2D174816DDCF}" destId="{3A0FF4D4-6BDA-294D-B0AE-A4303CE2FDC2}" srcOrd="0" destOrd="0" presId="urn:microsoft.com/office/officeart/2005/8/layout/vList2"/>
    <dgm:cxn modelId="{23AE28E6-597E-41CB-AF29-3B3D2DC4B2B0}" srcId="{6834710F-A6F0-4C67-9270-2D174816DDCF}" destId="{3F8E38BB-3A82-4FBA-AD9F-38C1459912A0}" srcOrd="1" destOrd="0" parTransId="{E651896A-FBEE-45C1-86A8-9A6528291966}" sibTransId="{49E0952F-4141-4E33-9FF2-1F61953A2E4A}"/>
    <dgm:cxn modelId="{36983299-08A6-FF4B-B51A-049A81B95499}" type="presParOf" srcId="{3A0FF4D4-6BDA-294D-B0AE-A4303CE2FDC2}" destId="{EFB15B8A-529C-434D-90A8-475832AEDCC5}" srcOrd="0" destOrd="0" presId="urn:microsoft.com/office/officeart/2005/8/layout/vList2"/>
    <dgm:cxn modelId="{B90BB681-09ED-8C4E-B4AC-DCFA8EA83291}" type="presParOf" srcId="{3A0FF4D4-6BDA-294D-B0AE-A4303CE2FDC2}" destId="{36916C06-9DFD-974C-BB57-ADC43BF42EF1}" srcOrd="1" destOrd="0" presId="urn:microsoft.com/office/officeart/2005/8/layout/vList2"/>
    <dgm:cxn modelId="{B1C1B0CD-BB2A-014E-85E0-47389D29A4C6}" type="presParOf" srcId="{3A0FF4D4-6BDA-294D-B0AE-A4303CE2FDC2}" destId="{30275290-7CE2-8444-B454-70A85187C8E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7F8C82-C43D-4252-8169-E4FC216F6A1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6ACD38D-70CF-48F5-AB45-FDD209B46209}">
      <dgm:prSet/>
      <dgm:spPr/>
      <dgm:t>
        <a:bodyPr/>
        <a:lstStyle/>
        <a:p>
          <a:r>
            <a:rPr lang="zh-CN"/>
            <a:t>结尾以简洁为佳，建议写法有两种：</a:t>
          </a:r>
          <a:endParaRPr lang="en-US"/>
        </a:p>
      </dgm:t>
    </dgm:pt>
    <dgm:pt modelId="{2533FAE9-C7FE-45A6-AA23-D3FED666FABF}" type="parTrans" cxnId="{96BBAE70-40F6-4FDC-A457-0DA1F550D8FA}">
      <dgm:prSet/>
      <dgm:spPr/>
      <dgm:t>
        <a:bodyPr/>
        <a:lstStyle/>
        <a:p>
          <a:endParaRPr lang="en-US"/>
        </a:p>
      </dgm:t>
    </dgm:pt>
    <dgm:pt modelId="{B63ADAF1-5E2D-48A0-A23A-884E6ABAAE4F}" type="sibTrans" cxnId="{96BBAE70-40F6-4FDC-A457-0DA1F550D8FA}">
      <dgm:prSet/>
      <dgm:spPr/>
      <dgm:t>
        <a:bodyPr/>
        <a:lstStyle/>
        <a:p>
          <a:endParaRPr lang="en-US"/>
        </a:p>
      </dgm:t>
    </dgm:pt>
    <dgm:pt modelId="{E11EA2E6-28C8-4BE6-81DD-D744FAC7FFB5}">
      <dgm:prSet/>
      <dgm:spPr/>
      <dgm:t>
        <a:bodyPr/>
        <a:lstStyle/>
        <a:p>
          <a:r>
            <a:rPr lang="zh-CN"/>
            <a:t>第一种，道出结果，照应开头；</a:t>
          </a:r>
          <a:endParaRPr lang="en-US"/>
        </a:p>
      </dgm:t>
    </dgm:pt>
    <dgm:pt modelId="{209D9FE6-75A5-4488-BA7E-06CF53B12D7E}" type="parTrans" cxnId="{CF0044F8-634A-4E79-A2E5-99B5D9AA4A0A}">
      <dgm:prSet/>
      <dgm:spPr/>
      <dgm:t>
        <a:bodyPr/>
        <a:lstStyle/>
        <a:p>
          <a:endParaRPr lang="en-US"/>
        </a:p>
      </dgm:t>
    </dgm:pt>
    <dgm:pt modelId="{9390AA48-B339-47D8-A5D1-4F8F964AB37E}" type="sibTrans" cxnId="{CF0044F8-634A-4E79-A2E5-99B5D9AA4A0A}">
      <dgm:prSet/>
      <dgm:spPr/>
      <dgm:t>
        <a:bodyPr/>
        <a:lstStyle/>
        <a:p>
          <a:endParaRPr lang="en-US"/>
        </a:p>
      </dgm:t>
    </dgm:pt>
    <dgm:pt modelId="{69D836B0-7F08-4EDF-BA31-44DCD729DCE3}">
      <dgm:prSet/>
      <dgm:spPr/>
      <dgm:t>
        <a:bodyPr/>
        <a:lstStyle/>
        <a:p>
          <a:r>
            <a:rPr lang="zh-CN"/>
            <a:t>第二种，顺理成章的揭示寓意，使文章的中心得以升华。</a:t>
          </a:r>
          <a:endParaRPr lang="en-US"/>
        </a:p>
      </dgm:t>
    </dgm:pt>
    <dgm:pt modelId="{4D7B4493-8393-41C6-93ED-6686250C2259}" type="parTrans" cxnId="{54C4E5F8-86FC-46FA-8DA5-EAA9258C613C}">
      <dgm:prSet/>
      <dgm:spPr/>
      <dgm:t>
        <a:bodyPr/>
        <a:lstStyle/>
        <a:p>
          <a:endParaRPr lang="en-US"/>
        </a:p>
      </dgm:t>
    </dgm:pt>
    <dgm:pt modelId="{0605D47B-4EC3-4F68-B7AE-BF1499D7152D}" type="sibTrans" cxnId="{54C4E5F8-86FC-46FA-8DA5-EAA9258C613C}">
      <dgm:prSet/>
      <dgm:spPr/>
      <dgm:t>
        <a:bodyPr/>
        <a:lstStyle/>
        <a:p>
          <a:endParaRPr lang="en-US"/>
        </a:p>
      </dgm:t>
    </dgm:pt>
    <dgm:pt modelId="{210651F5-ED8A-2C48-A849-3BE3EA9600B5}" type="pres">
      <dgm:prSet presAssocID="{DD7F8C82-C43D-4252-8169-E4FC216F6A1B}" presName="linear" presStyleCnt="0">
        <dgm:presLayoutVars>
          <dgm:animLvl val="lvl"/>
          <dgm:resizeHandles val="exact"/>
        </dgm:presLayoutVars>
      </dgm:prSet>
      <dgm:spPr/>
    </dgm:pt>
    <dgm:pt modelId="{3F869BD9-64A5-5841-AE0D-E674290CEC8C}" type="pres">
      <dgm:prSet presAssocID="{86ACD38D-70CF-48F5-AB45-FDD209B4620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D4720D-41ED-BA45-BF90-BBD86D6FDF8D}" type="pres">
      <dgm:prSet presAssocID="{B63ADAF1-5E2D-48A0-A23A-884E6ABAAE4F}" presName="spacer" presStyleCnt="0"/>
      <dgm:spPr/>
    </dgm:pt>
    <dgm:pt modelId="{32C64A15-AF9C-8B41-84AB-2071051671AD}" type="pres">
      <dgm:prSet presAssocID="{E11EA2E6-28C8-4BE6-81DD-D744FAC7FFB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950A5E-06B0-154B-A482-6FBC767CFD6E}" type="pres">
      <dgm:prSet presAssocID="{9390AA48-B339-47D8-A5D1-4F8F964AB37E}" presName="spacer" presStyleCnt="0"/>
      <dgm:spPr/>
    </dgm:pt>
    <dgm:pt modelId="{108679BD-F017-1F4D-A365-990ED31C1002}" type="pres">
      <dgm:prSet presAssocID="{69D836B0-7F08-4EDF-BA31-44DCD729DCE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55ADC1A-0EE8-7D4E-B8C3-1ED427F3D5C4}" type="presOf" srcId="{69D836B0-7F08-4EDF-BA31-44DCD729DCE3}" destId="{108679BD-F017-1F4D-A365-990ED31C1002}" srcOrd="0" destOrd="0" presId="urn:microsoft.com/office/officeart/2005/8/layout/vList2"/>
    <dgm:cxn modelId="{6F46566E-D270-6B4B-B63D-E6ABC4AE6726}" type="presOf" srcId="{86ACD38D-70CF-48F5-AB45-FDD209B46209}" destId="{3F869BD9-64A5-5841-AE0D-E674290CEC8C}" srcOrd="0" destOrd="0" presId="urn:microsoft.com/office/officeart/2005/8/layout/vList2"/>
    <dgm:cxn modelId="{96BBAE70-40F6-4FDC-A457-0DA1F550D8FA}" srcId="{DD7F8C82-C43D-4252-8169-E4FC216F6A1B}" destId="{86ACD38D-70CF-48F5-AB45-FDD209B46209}" srcOrd="0" destOrd="0" parTransId="{2533FAE9-C7FE-45A6-AA23-D3FED666FABF}" sibTransId="{B63ADAF1-5E2D-48A0-A23A-884E6ABAAE4F}"/>
    <dgm:cxn modelId="{624C37A8-C6C9-F64B-98B3-C8B66D4D50F4}" type="presOf" srcId="{E11EA2E6-28C8-4BE6-81DD-D744FAC7FFB5}" destId="{32C64A15-AF9C-8B41-84AB-2071051671AD}" srcOrd="0" destOrd="0" presId="urn:microsoft.com/office/officeart/2005/8/layout/vList2"/>
    <dgm:cxn modelId="{CF0448C9-950B-A545-8824-D89223B8148B}" type="presOf" srcId="{DD7F8C82-C43D-4252-8169-E4FC216F6A1B}" destId="{210651F5-ED8A-2C48-A849-3BE3EA9600B5}" srcOrd="0" destOrd="0" presId="urn:microsoft.com/office/officeart/2005/8/layout/vList2"/>
    <dgm:cxn modelId="{CF0044F8-634A-4E79-A2E5-99B5D9AA4A0A}" srcId="{DD7F8C82-C43D-4252-8169-E4FC216F6A1B}" destId="{E11EA2E6-28C8-4BE6-81DD-D744FAC7FFB5}" srcOrd="1" destOrd="0" parTransId="{209D9FE6-75A5-4488-BA7E-06CF53B12D7E}" sibTransId="{9390AA48-B339-47D8-A5D1-4F8F964AB37E}"/>
    <dgm:cxn modelId="{54C4E5F8-86FC-46FA-8DA5-EAA9258C613C}" srcId="{DD7F8C82-C43D-4252-8169-E4FC216F6A1B}" destId="{69D836B0-7F08-4EDF-BA31-44DCD729DCE3}" srcOrd="2" destOrd="0" parTransId="{4D7B4493-8393-41C6-93ED-6686250C2259}" sibTransId="{0605D47B-4EC3-4F68-B7AE-BF1499D7152D}"/>
    <dgm:cxn modelId="{8CD0E903-ABB7-9C4F-BA63-A71F88B3C61A}" type="presParOf" srcId="{210651F5-ED8A-2C48-A849-3BE3EA9600B5}" destId="{3F869BD9-64A5-5841-AE0D-E674290CEC8C}" srcOrd="0" destOrd="0" presId="urn:microsoft.com/office/officeart/2005/8/layout/vList2"/>
    <dgm:cxn modelId="{24112981-46B4-A645-9640-0AFA4947BE77}" type="presParOf" srcId="{210651F5-ED8A-2C48-A849-3BE3EA9600B5}" destId="{45D4720D-41ED-BA45-BF90-BBD86D6FDF8D}" srcOrd="1" destOrd="0" presId="urn:microsoft.com/office/officeart/2005/8/layout/vList2"/>
    <dgm:cxn modelId="{888D6AC3-8741-3E41-947D-253D8E98B550}" type="presParOf" srcId="{210651F5-ED8A-2C48-A849-3BE3EA9600B5}" destId="{32C64A15-AF9C-8B41-84AB-2071051671AD}" srcOrd="2" destOrd="0" presId="urn:microsoft.com/office/officeart/2005/8/layout/vList2"/>
    <dgm:cxn modelId="{7EEFD226-66C5-BF46-B764-C3021237937C}" type="presParOf" srcId="{210651F5-ED8A-2C48-A849-3BE3EA9600B5}" destId="{9C950A5E-06B0-154B-A482-6FBC767CFD6E}" srcOrd="3" destOrd="0" presId="urn:microsoft.com/office/officeart/2005/8/layout/vList2"/>
    <dgm:cxn modelId="{17EC0AEF-9372-3D42-98D2-398EEB2F63ED}" type="presParOf" srcId="{210651F5-ED8A-2C48-A849-3BE3EA9600B5}" destId="{108679BD-F017-1F4D-A365-990ED31C100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21FC7D-0808-41A2-B72D-D5554B250C9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59C0562-5D81-4659-8A9C-98613F181B3D}">
      <dgm:prSet/>
      <dgm:spPr/>
      <dgm:t>
        <a:bodyPr/>
        <a:lstStyle/>
        <a:p>
          <a:r>
            <a:rPr lang="en-US" dirty="0"/>
            <a:t>1</a:t>
          </a:r>
          <a:r>
            <a:rPr lang="zh-CN" dirty="0"/>
            <a:t>、</a:t>
          </a:r>
          <a:r>
            <a:rPr lang="en-AU" altLang="zh-CN" dirty="0"/>
            <a:t>      </a:t>
          </a:r>
          <a:r>
            <a:rPr lang="zh-CN" dirty="0"/>
            <a:t>仔细审题</a:t>
          </a:r>
          <a:endParaRPr lang="en-US" dirty="0"/>
        </a:p>
      </dgm:t>
    </dgm:pt>
    <dgm:pt modelId="{D7AD36F3-1ED8-4275-BE9A-6B212D889BC4}" type="parTrans" cxnId="{B9C2EF1E-C070-4288-9D08-69F32086A6E0}">
      <dgm:prSet/>
      <dgm:spPr/>
      <dgm:t>
        <a:bodyPr/>
        <a:lstStyle/>
        <a:p>
          <a:endParaRPr lang="en-US"/>
        </a:p>
      </dgm:t>
    </dgm:pt>
    <dgm:pt modelId="{3F57B64F-ACD8-466E-9051-DD0542F1569D}" type="sibTrans" cxnId="{B9C2EF1E-C070-4288-9D08-69F32086A6E0}">
      <dgm:prSet/>
      <dgm:spPr/>
      <dgm:t>
        <a:bodyPr/>
        <a:lstStyle/>
        <a:p>
          <a:endParaRPr lang="en-US"/>
        </a:p>
      </dgm:t>
    </dgm:pt>
    <dgm:pt modelId="{190BFCA1-D3E4-4500-952C-056B9B024BD8}">
      <dgm:prSet/>
      <dgm:spPr/>
      <dgm:t>
        <a:bodyPr/>
        <a:lstStyle/>
        <a:p>
          <a:r>
            <a:rPr lang="en-US" dirty="0"/>
            <a:t>2</a:t>
          </a:r>
          <a:r>
            <a:rPr lang="zh-CN" dirty="0"/>
            <a:t>、</a:t>
          </a:r>
          <a:r>
            <a:rPr lang="en-AU" altLang="zh-CN" dirty="0"/>
            <a:t>      </a:t>
          </a:r>
          <a:r>
            <a:rPr lang="zh-CN" dirty="0"/>
            <a:t>把握想象基础（以生活经验为基础）</a:t>
          </a:r>
          <a:endParaRPr lang="en-US" dirty="0"/>
        </a:p>
      </dgm:t>
    </dgm:pt>
    <dgm:pt modelId="{EEF89BCC-C896-436C-9648-DDE0EDB56B78}" type="parTrans" cxnId="{DBAE8DE6-986D-4A35-8789-0FA465AF77A1}">
      <dgm:prSet/>
      <dgm:spPr/>
      <dgm:t>
        <a:bodyPr/>
        <a:lstStyle/>
        <a:p>
          <a:endParaRPr lang="en-US"/>
        </a:p>
      </dgm:t>
    </dgm:pt>
    <dgm:pt modelId="{B37F7A7B-13A9-4DB8-A3B6-AC8EDDDC2A7B}" type="sibTrans" cxnId="{DBAE8DE6-986D-4A35-8789-0FA465AF77A1}">
      <dgm:prSet/>
      <dgm:spPr/>
      <dgm:t>
        <a:bodyPr/>
        <a:lstStyle/>
        <a:p>
          <a:endParaRPr lang="en-US"/>
        </a:p>
      </dgm:t>
    </dgm:pt>
    <dgm:pt modelId="{955C1C3D-A212-494B-8B85-220D55EA1555}">
      <dgm:prSet/>
      <dgm:spPr/>
      <dgm:t>
        <a:bodyPr/>
        <a:lstStyle/>
        <a:p>
          <a:r>
            <a:rPr lang="en-US" dirty="0"/>
            <a:t>3</a:t>
          </a:r>
          <a:r>
            <a:rPr lang="zh-CN" dirty="0"/>
            <a:t>、	表达出真情实感（力求做到吸引读者）</a:t>
          </a:r>
          <a:endParaRPr lang="en-US" dirty="0"/>
        </a:p>
      </dgm:t>
    </dgm:pt>
    <dgm:pt modelId="{73506CD2-3E35-469B-BC4B-60BD9E2679DB}" type="parTrans" cxnId="{6B3784B4-FAA3-494A-A279-F09C5616B861}">
      <dgm:prSet/>
      <dgm:spPr/>
      <dgm:t>
        <a:bodyPr/>
        <a:lstStyle/>
        <a:p>
          <a:endParaRPr lang="en-US"/>
        </a:p>
      </dgm:t>
    </dgm:pt>
    <dgm:pt modelId="{7AF780DA-750F-4270-B8BC-98AF857978FE}" type="sibTrans" cxnId="{6B3784B4-FAA3-494A-A279-F09C5616B861}">
      <dgm:prSet/>
      <dgm:spPr/>
      <dgm:t>
        <a:bodyPr/>
        <a:lstStyle/>
        <a:p>
          <a:endParaRPr lang="en-US"/>
        </a:p>
      </dgm:t>
    </dgm:pt>
    <dgm:pt modelId="{940E8A72-8CD7-4C63-B088-689F2B2C1C47}">
      <dgm:prSet/>
      <dgm:spPr/>
      <dgm:t>
        <a:bodyPr/>
        <a:lstStyle/>
        <a:p>
          <a:r>
            <a:rPr lang="en-US" dirty="0"/>
            <a:t>4</a:t>
          </a:r>
          <a:r>
            <a:rPr lang="zh-CN" dirty="0"/>
            <a:t>、</a:t>
          </a:r>
          <a:r>
            <a:rPr lang="en-AU" altLang="zh-CN" dirty="0"/>
            <a:t>      </a:t>
          </a:r>
          <a:r>
            <a:rPr lang="zh-CN" dirty="0"/>
            <a:t>注重结构情节设置</a:t>
          </a:r>
          <a:endParaRPr lang="en-US" dirty="0"/>
        </a:p>
      </dgm:t>
    </dgm:pt>
    <dgm:pt modelId="{79E96EFA-067E-4381-949F-0824BAAB0F8C}" type="parTrans" cxnId="{59EDAC38-DE8D-4E01-9565-A587FCF24834}">
      <dgm:prSet/>
      <dgm:spPr/>
      <dgm:t>
        <a:bodyPr/>
        <a:lstStyle/>
        <a:p>
          <a:endParaRPr lang="en-US"/>
        </a:p>
      </dgm:t>
    </dgm:pt>
    <dgm:pt modelId="{01883760-BCC4-43F2-A23E-BB31C406D7FF}" type="sibTrans" cxnId="{59EDAC38-DE8D-4E01-9565-A587FCF24834}">
      <dgm:prSet/>
      <dgm:spPr/>
      <dgm:t>
        <a:bodyPr/>
        <a:lstStyle/>
        <a:p>
          <a:endParaRPr lang="en-US"/>
        </a:p>
      </dgm:t>
    </dgm:pt>
    <dgm:pt modelId="{1CB008C7-127E-4FA0-A3D8-A0FEEABBD2C6}">
      <dgm:prSet/>
      <dgm:spPr/>
      <dgm:t>
        <a:bodyPr/>
        <a:lstStyle/>
        <a:p>
          <a:r>
            <a:rPr lang="en-US" dirty="0"/>
            <a:t>5</a:t>
          </a:r>
          <a:r>
            <a:rPr lang="zh-CN" dirty="0"/>
            <a:t>、</a:t>
          </a:r>
          <a:r>
            <a:rPr lang="en-AU" altLang="zh-CN" dirty="0"/>
            <a:t>      </a:t>
          </a:r>
          <a:r>
            <a:rPr lang="zh-CN" dirty="0"/>
            <a:t>顺理成章揭示寓意（中心）</a:t>
          </a:r>
          <a:endParaRPr lang="en-US" dirty="0"/>
        </a:p>
      </dgm:t>
    </dgm:pt>
    <dgm:pt modelId="{B1AC1A1E-F254-495F-9D35-7047B4EA9710}" type="parTrans" cxnId="{2831B379-0BFF-41E4-BA7B-D35A3A9DFAF1}">
      <dgm:prSet/>
      <dgm:spPr/>
      <dgm:t>
        <a:bodyPr/>
        <a:lstStyle/>
        <a:p>
          <a:endParaRPr lang="en-US"/>
        </a:p>
      </dgm:t>
    </dgm:pt>
    <dgm:pt modelId="{244DBF86-8A4C-4B1A-9216-319C6C086070}" type="sibTrans" cxnId="{2831B379-0BFF-41E4-BA7B-D35A3A9DFAF1}">
      <dgm:prSet/>
      <dgm:spPr/>
      <dgm:t>
        <a:bodyPr/>
        <a:lstStyle/>
        <a:p>
          <a:endParaRPr lang="en-US"/>
        </a:p>
      </dgm:t>
    </dgm:pt>
    <dgm:pt modelId="{AB89788C-A2A5-A84F-A9A2-465ED31C95EB}" type="pres">
      <dgm:prSet presAssocID="{C521FC7D-0808-41A2-B72D-D5554B250C9D}" presName="linear" presStyleCnt="0">
        <dgm:presLayoutVars>
          <dgm:animLvl val="lvl"/>
          <dgm:resizeHandles val="exact"/>
        </dgm:presLayoutVars>
      </dgm:prSet>
      <dgm:spPr/>
    </dgm:pt>
    <dgm:pt modelId="{C93E476E-1CF0-F24C-A8AD-1AF4BE700119}" type="pres">
      <dgm:prSet presAssocID="{059C0562-5D81-4659-8A9C-98613F181B3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2CFC17B-B020-3649-A0CF-F7BC128013BA}" type="pres">
      <dgm:prSet presAssocID="{3F57B64F-ACD8-466E-9051-DD0542F1569D}" presName="spacer" presStyleCnt="0"/>
      <dgm:spPr/>
    </dgm:pt>
    <dgm:pt modelId="{2F0C366E-007E-9D4E-BBFC-A169ED5DA010}" type="pres">
      <dgm:prSet presAssocID="{190BFCA1-D3E4-4500-952C-056B9B024BD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2AE26A4-3170-564B-94CE-D1C85C4CB24E}" type="pres">
      <dgm:prSet presAssocID="{B37F7A7B-13A9-4DB8-A3B6-AC8EDDDC2A7B}" presName="spacer" presStyleCnt="0"/>
      <dgm:spPr/>
    </dgm:pt>
    <dgm:pt modelId="{6F3236EE-BC88-BA46-BEE9-5420F54D3405}" type="pres">
      <dgm:prSet presAssocID="{955C1C3D-A212-494B-8B85-220D55EA155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3202A08-3A9E-894B-A7DA-313113D3C01F}" type="pres">
      <dgm:prSet presAssocID="{7AF780DA-750F-4270-B8BC-98AF857978FE}" presName="spacer" presStyleCnt="0"/>
      <dgm:spPr/>
    </dgm:pt>
    <dgm:pt modelId="{208B3EAF-5B58-664C-85B8-E503BCD754F2}" type="pres">
      <dgm:prSet presAssocID="{940E8A72-8CD7-4C63-B088-689F2B2C1C4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B531580-0E85-E749-A814-A02A906EDF67}" type="pres">
      <dgm:prSet presAssocID="{01883760-BCC4-43F2-A23E-BB31C406D7FF}" presName="spacer" presStyleCnt="0"/>
      <dgm:spPr/>
    </dgm:pt>
    <dgm:pt modelId="{C1CDDF67-120E-3448-9E47-6511CA147FAF}" type="pres">
      <dgm:prSet presAssocID="{1CB008C7-127E-4FA0-A3D8-A0FEEABBD2C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9C2EF1E-C070-4288-9D08-69F32086A6E0}" srcId="{C521FC7D-0808-41A2-B72D-D5554B250C9D}" destId="{059C0562-5D81-4659-8A9C-98613F181B3D}" srcOrd="0" destOrd="0" parTransId="{D7AD36F3-1ED8-4275-BE9A-6B212D889BC4}" sibTransId="{3F57B64F-ACD8-466E-9051-DD0542F1569D}"/>
    <dgm:cxn modelId="{CBED062A-51CD-E041-BD6B-3D81583E102A}" type="presOf" srcId="{C521FC7D-0808-41A2-B72D-D5554B250C9D}" destId="{AB89788C-A2A5-A84F-A9A2-465ED31C95EB}" srcOrd="0" destOrd="0" presId="urn:microsoft.com/office/officeart/2005/8/layout/vList2"/>
    <dgm:cxn modelId="{59EDAC38-DE8D-4E01-9565-A587FCF24834}" srcId="{C521FC7D-0808-41A2-B72D-D5554B250C9D}" destId="{940E8A72-8CD7-4C63-B088-689F2B2C1C47}" srcOrd="3" destOrd="0" parTransId="{79E96EFA-067E-4381-949F-0824BAAB0F8C}" sibTransId="{01883760-BCC4-43F2-A23E-BB31C406D7FF}"/>
    <dgm:cxn modelId="{A72BB73C-0CA6-254A-8F04-6C81BFE8EA28}" type="presOf" srcId="{1CB008C7-127E-4FA0-A3D8-A0FEEABBD2C6}" destId="{C1CDDF67-120E-3448-9E47-6511CA147FAF}" srcOrd="0" destOrd="0" presId="urn:microsoft.com/office/officeart/2005/8/layout/vList2"/>
    <dgm:cxn modelId="{F5BB986B-A80C-C545-9441-028C2EA77AE7}" type="presOf" srcId="{940E8A72-8CD7-4C63-B088-689F2B2C1C47}" destId="{208B3EAF-5B58-664C-85B8-E503BCD754F2}" srcOrd="0" destOrd="0" presId="urn:microsoft.com/office/officeart/2005/8/layout/vList2"/>
    <dgm:cxn modelId="{2831B379-0BFF-41E4-BA7B-D35A3A9DFAF1}" srcId="{C521FC7D-0808-41A2-B72D-D5554B250C9D}" destId="{1CB008C7-127E-4FA0-A3D8-A0FEEABBD2C6}" srcOrd="4" destOrd="0" parTransId="{B1AC1A1E-F254-495F-9D35-7047B4EA9710}" sibTransId="{244DBF86-8A4C-4B1A-9216-319C6C086070}"/>
    <dgm:cxn modelId="{AC2B13A4-9DD0-764F-87C5-071F19F5CA48}" type="presOf" srcId="{190BFCA1-D3E4-4500-952C-056B9B024BD8}" destId="{2F0C366E-007E-9D4E-BBFC-A169ED5DA010}" srcOrd="0" destOrd="0" presId="urn:microsoft.com/office/officeart/2005/8/layout/vList2"/>
    <dgm:cxn modelId="{6B3784B4-FAA3-494A-A279-F09C5616B861}" srcId="{C521FC7D-0808-41A2-B72D-D5554B250C9D}" destId="{955C1C3D-A212-494B-8B85-220D55EA1555}" srcOrd="2" destOrd="0" parTransId="{73506CD2-3E35-469B-BC4B-60BD9E2679DB}" sibTransId="{7AF780DA-750F-4270-B8BC-98AF857978FE}"/>
    <dgm:cxn modelId="{1CE639BB-268A-AC46-BFC7-E71E787CE589}" type="presOf" srcId="{955C1C3D-A212-494B-8B85-220D55EA1555}" destId="{6F3236EE-BC88-BA46-BEE9-5420F54D3405}" srcOrd="0" destOrd="0" presId="urn:microsoft.com/office/officeart/2005/8/layout/vList2"/>
    <dgm:cxn modelId="{845288CA-1506-9940-81AB-DD5A183F64BE}" type="presOf" srcId="{059C0562-5D81-4659-8A9C-98613F181B3D}" destId="{C93E476E-1CF0-F24C-A8AD-1AF4BE700119}" srcOrd="0" destOrd="0" presId="urn:microsoft.com/office/officeart/2005/8/layout/vList2"/>
    <dgm:cxn modelId="{DBAE8DE6-986D-4A35-8789-0FA465AF77A1}" srcId="{C521FC7D-0808-41A2-B72D-D5554B250C9D}" destId="{190BFCA1-D3E4-4500-952C-056B9B024BD8}" srcOrd="1" destOrd="0" parTransId="{EEF89BCC-C896-436C-9648-DDE0EDB56B78}" sibTransId="{B37F7A7B-13A9-4DB8-A3B6-AC8EDDDC2A7B}"/>
    <dgm:cxn modelId="{F991256A-6B7B-4E46-BE61-B45513E49E05}" type="presParOf" srcId="{AB89788C-A2A5-A84F-A9A2-465ED31C95EB}" destId="{C93E476E-1CF0-F24C-A8AD-1AF4BE700119}" srcOrd="0" destOrd="0" presId="urn:microsoft.com/office/officeart/2005/8/layout/vList2"/>
    <dgm:cxn modelId="{F12AD0CB-144F-5247-867C-4D429FC575D4}" type="presParOf" srcId="{AB89788C-A2A5-A84F-A9A2-465ED31C95EB}" destId="{22CFC17B-B020-3649-A0CF-F7BC128013BA}" srcOrd="1" destOrd="0" presId="urn:microsoft.com/office/officeart/2005/8/layout/vList2"/>
    <dgm:cxn modelId="{C1223F9F-67D4-D24E-96A5-60FAEC0EFF90}" type="presParOf" srcId="{AB89788C-A2A5-A84F-A9A2-465ED31C95EB}" destId="{2F0C366E-007E-9D4E-BBFC-A169ED5DA010}" srcOrd="2" destOrd="0" presId="urn:microsoft.com/office/officeart/2005/8/layout/vList2"/>
    <dgm:cxn modelId="{53571CA8-A2F3-164E-96DB-78A0AD2100A6}" type="presParOf" srcId="{AB89788C-A2A5-A84F-A9A2-465ED31C95EB}" destId="{22AE26A4-3170-564B-94CE-D1C85C4CB24E}" srcOrd="3" destOrd="0" presId="urn:microsoft.com/office/officeart/2005/8/layout/vList2"/>
    <dgm:cxn modelId="{282A26DD-0749-9C49-B0BC-24DF5B5DF358}" type="presParOf" srcId="{AB89788C-A2A5-A84F-A9A2-465ED31C95EB}" destId="{6F3236EE-BC88-BA46-BEE9-5420F54D3405}" srcOrd="4" destOrd="0" presId="urn:microsoft.com/office/officeart/2005/8/layout/vList2"/>
    <dgm:cxn modelId="{83981496-A5A1-4B4B-8083-3D9A3E8E1C58}" type="presParOf" srcId="{AB89788C-A2A5-A84F-A9A2-465ED31C95EB}" destId="{E3202A08-3A9E-894B-A7DA-313113D3C01F}" srcOrd="5" destOrd="0" presId="urn:microsoft.com/office/officeart/2005/8/layout/vList2"/>
    <dgm:cxn modelId="{7FBE263A-8985-374E-A4A6-DB4D20AE0D02}" type="presParOf" srcId="{AB89788C-A2A5-A84F-A9A2-465ED31C95EB}" destId="{208B3EAF-5B58-664C-85B8-E503BCD754F2}" srcOrd="6" destOrd="0" presId="urn:microsoft.com/office/officeart/2005/8/layout/vList2"/>
    <dgm:cxn modelId="{50FB0BD1-9E75-6F4F-BD0A-F3B10763F593}" type="presParOf" srcId="{AB89788C-A2A5-A84F-A9A2-465ED31C95EB}" destId="{9B531580-0E85-E749-A814-A02A906EDF67}" srcOrd="7" destOrd="0" presId="urn:microsoft.com/office/officeart/2005/8/layout/vList2"/>
    <dgm:cxn modelId="{20B5DCDD-EA4F-E641-9B98-F3746D0CD126}" type="presParOf" srcId="{AB89788C-A2A5-A84F-A9A2-465ED31C95EB}" destId="{C1CDDF67-120E-3448-9E47-6511CA147FA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8235234-0FED-4F2F-A2B6-B6FB9F1A9E1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1E288B9-F999-4B2A-BC56-3CE9E859E3A3}">
      <dgm:prSet/>
      <dgm:spPr/>
      <dgm:t>
        <a:bodyPr/>
        <a:lstStyle/>
        <a:p>
          <a:r>
            <a:rPr lang="en-US"/>
            <a:t>1</a:t>
          </a:r>
          <a:r>
            <a:rPr lang="zh-CN"/>
            <a:t>、	审题是否正确</a:t>
          </a:r>
          <a:endParaRPr lang="en-US"/>
        </a:p>
      </dgm:t>
    </dgm:pt>
    <dgm:pt modelId="{39D16545-DB09-4402-8C45-F137C3418FD2}" type="parTrans" cxnId="{28AFD247-D49F-4B03-85CD-10F5E556A147}">
      <dgm:prSet/>
      <dgm:spPr/>
      <dgm:t>
        <a:bodyPr/>
        <a:lstStyle/>
        <a:p>
          <a:endParaRPr lang="en-US"/>
        </a:p>
      </dgm:t>
    </dgm:pt>
    <dgm:pt modelId="{37EFDB4B-5074-4B04-8A17-6DBEE30316E6}" type="sibTrans" cxnId="{28AFD247-D49F-4B03-85CD-10F5E556A147}">
      <dgm:prSet/>
      <dgm:spPr/>
      <dgm:t>
        <a:bodyPr/>
        <a:lstStyle/>
        <a:p>
          <a:endParaRPr lang="en-US"/>
        </a:p>
      </dgm:t>
    </dgm:pt>
    <dgm:pt modelId="{23E04FED-186E-47FE-95A2-BBCE0BE2EAF5}">
      <dgm:prSet/>
      <dgm:spPr/>
      <dgm:t>
        <a:bodyPr/>
        <a:lstStyle/>
        <a:p>
          <a:r>
            <a:rPr lang="en-US"/>
            <a:t>2</a:t>
          </a:r>
          <a:r>
            <a:rPr lang="zh-CN"/>
            <a:t>、	写作格式是否正确</a:t>
          </a:r>
          <a:endParaRPr lang="en-US"/>
        </a:p>
      </dgm:t>
    </dgm:pt>
    <dgm:pt modelId="{22C40F0C-A3B5-426E-BD90-9F79ACC273C5}" type="parTrans" cxnId="{FA6933D8-8A83-4F05-875E-4C00DED6DB50}">
      <dgm:prSet/>
      <dgm:spPr/>
      <dgm:t>
        <a:bodyPr/>
        <a:lstStyle/>
        <a:p>
          <a:endParaRPr lang="en-US"/>
        </a:p>
      </dgm:t>
    </dgm:pt>
    <dgm:pt modelId="{D857F895-D4F3-4A03-864B-A1180F7B71CD}" type="sibTrans" cxnId="{FA6933D8-8A83-4F05-875E-4C00DED6DB50}">
      <dgm:prSet/>
      <dgm:spPr/>
      <dgm:t>
        <a:bodyPr/>
        <a:lstStyle/>
        <a:p>
          <a:endParaRPr lang="en-US"/>
        </a:p>
      </dgm:t>
    </dgm:pt>
    <dgm:pt modelId="{D8D60623-7400-4147-8504-04C64BE641FE}">
      <dgm:prSet/>
      <dgm:spPr/>
      <dgm:t>
        <a:bodyPr/>
        <a:lstStyle/>
        <a:p>
          <a:r>
            <a:rPr lang="en-US"/>
            <a:t>3</a:t>
          </a:r>
          <a:r>
            <a:rPr lang="zh-CN"/>
            <a:t>、	文章题目是否揭示故事（新颖、概括、含蓄或直接）</a:t>
          </a:r>
          <a:endParaRPr lang="en-US"/>
        </a:p>
      </dgm:t>
    </dgm:pt>
    <dgm:pt modelId="{8C124662-099C-4E4C-845A-E10BD8F47696}" type="parTrans" cxnId="{75D64C7E-F92A-442A-937C-420501F426FA}">
      <dgm:prSet/>
      <dgm:spPr/>
      <dgm:t>
        <a:bodyPr/>
        <a:lstStyle/>
        <a:p>
          <a:endParaRPr lang="en-US"/>
        </a:p>
      </dgm:t>
    </dgm:pt>
    <dgm:pt modelId="{139E27D6-7FA0-415C-8372-9D4FD24CB067}" type="sibTrans" cxnId="{75D64C7E-F92A-442A-937C-420501F426FA}">
      <dgm:prSet/>
      <dgm:spPr/>
      <dgm:t>
        <a:bodyPr/>
        <a:lstStyle/>
        <a:p>
          <a:endParaRPr lang="en-US"/>
        </a:p>
      </dgm:t>
    </dgm:pt>
    <dgm:pt modelId="{AF677EEE-2438-47F4-A34A-0E1A152AEE75}">
      <dgm:prSet/>
      <dgm:spPr/>
      <dgm:t>
        <a:bodyPr/>
        <a:lstStyle/>
        <a:p>
          <a:r>
            <a:rPr lang="en-US"/>
            <a:t>4</a:t>
          </a:r>
          <a:r>
            <a:rPr lang="zh-CN"/>
            <a:t>、	开头是否开门见山或留有悬念（简单明了）</a:t>
          </a:r>
          <a:endParaRPr lang="en-US"/>
        </a:p>
      </dgm:t>
    </dgm:pt>
    <dgm:pt modelId="{ACBB54C7-B9D0-4E58-A83B-E5995DF5D4CD}" type="parTrans" cxnId="{D46ADF1F-DE71-4A26-A836-63B14BD9A77C}">
      <dgm:prSet/>
      <dgm:spPr/>
      <dgm:t>
        <a:bodyPr/>
        <a:lstStyle/>
        <a:p>
          <a:endParaRPr lang="en-US"/>
        </a:p>
      </dgm:t>
    </dgm:pt>
    <dgm:pt modelId="{20970C86-714E-4DDD-81F6-7868725E5AC7}" type="sibTrans" cxnId="{D46ADF1F-DE71-4A26-A836-63B14BD9A77C}">
      <dgm:prSet/>
      <dgm:spPr/>
      <dgm:t>
        <a:bodyPr/>
        <a:lstStyle/>
        <a:p>
          <a:endParaRPr lang="en-US"/>
        </a:p>
      </dgm:t>
    </dgm:pt>
    <dgm:pt modelId="{354D13BE-797D-4AFA-9C64-8BF659DA2BD2}">
      <dgm:prSet/>
      <dgm:spPr/>
      <dgm:t>
        <a:bodyPr/>
        <a:lstStyle/>
        <a:p>
          <a:r>
            <a:rPr lang="en-US"/>
            <a:t>5</a:t>
          </a:r>
          <a:r>
            <a:rPr lang="zh-CN"/>
            <a:t>、	故事是否有想象力、创造力</a:t>
          </a:r>
          <a:endParaRPr lang="en-US"/>
        </a:p>
      </dgm:t>
    </dgm:pt>
    <dgm:pt modelId="{604FEC9E-AC8B-4F01-8640-989FDDA65563}" type="parTrans" cxnId="{96C6127D-8374-46C6-9B50-49BFF4C98767}">
      <dgm:prSet/>
      <dgm:spPr/>
      <dgm:t>
        <a:bodyPr/>
        <a:lstStyle/>
        <a:p>
          <a:endParaRPr lang="en-US"/>
        </a:p>
      </dgm:t>
    </dgm:pt>
    <dgm:pt modelId="{8D0C912E-F109-4B80-AEA7-935D0389B885}" type="sibTrans" cxnId="{96C6127D-8374-46C6-9B50-49BFF4C98767}">
      <dgm:prSet/>
      <dgm:spPr/>
      <dgm:t>
        <a:bodyPr/>
        <a:lstStyle/>
        <a:p>
          <a:endParaRPr lang="en-US"/>
        </a:p>
      </dgm:t>
    </dgm:pt>
    <dgm:pt modelId="{FD7E8AC5-858E-471E-87E7-5619536C386F}">
      <dgm:prSet/>
      <dgm:spPr/>
      <dgm:t>
        <a:bodyPr/>
        <a:lstStyle/>
        <a:p>
          <a:r>
            <a:rPr lang="en-US"/>
            <a:t>6</a:t>
          </a:r>
          <a:r>
            <a:rPr lang="zh-CN"/>
            <a:t>、	故事是否有情节、有起伏、有尚潮</a:t>
          </a:r>
          <a:endParaRPr lang="en-US"/>
        </a:p>
      </dgm:t>
    </dgm:pt>
    <dgm:pt modelId="{1FBE727C-21AB-41F9-88C6-93A5053CA27D}" type="parTrans" cxnId="{8B5C9268-3ADB-49D0-A683-8F3C0A788D30}">
      <dgm:prSet/>
      <dgm:spPr/>
      <dgm:t>
        <a:bodyPr/>
        <a:lstStyle/>
        <a:p>
          <a:endParaRPr lang="en-US"/>
        </a:p>
      </dgm:t>
    </dgm:pt>
    <dgm:pt modelId="{A5631345-E34B-462C-8DA6-30CF6B3AA331}" type="sibTrans" cxnId="{8B5C9268-3ADB-49D0-A683-8F3C0A788D30}">
      <dgm:prSet/>
      <dgm:spPr/>
      <dgm:t>
        <a:bodyPr/>
        <a:lstStyle/>
        <a:p>
          <a:endParaRPr lang="en-US"/>
        </a:p>
      </dgm:t>
    </dgm:pt>
    <dgm:pt modelId="{B266CFB3-2EAD-4461-BCBB-84634E0F6F4A}">
      <dgm:prSet/>
      <dgm:spPr/>
      <dgm:t>
        <a:bodyPr/>
        <a:lstStyle/>
        <a:p>
          <a:r>
            <a:rPr lang="en-US"/>
            <a:t>7</a:t>
          </a:r>
          <a:r>
            <a:rPr lang="zh-CN"/>
            <a:t>、	寓意是否顺理成章</a:t>
          </a:r>
          <a:endParaRPr lang="en-US"/>
        </a:p>
      </dgm:t>
    </dgm:pt>
    <dgm:pt modelId="{DC39B469-232A-48F2-AD21-7543E2F6FB7D}" type="parTrans" cxnId="{EF259263-6C2D-4311-B6D3-C3935BA3324D}">
      <dgm:prSet/>
      <dgm:spPr/>
      <dgm:t>
        <a:bodyPr/>
        <a:lstStyle/>
        <a:p>
          <a:endParaRPr lang="en-US"/>
        </a:p>
      </dgm:t>
    </dgm:pt>
    <dgm:pt modelId="{3F2FCA8C-EC81-4010-B723-53171BBF3C5D}" type="sibTrans" cxnId="{EF259263-6C2D-4311-B6D3-C3935BA3324D}">
      <dgm:prSet/>
      <dgm:spPr/>
      <dgm:t>
        <a:bodyPr/>
        <a:lstStyle/>
        <a:p>
          <a:endParaRPr lang="en-US"/>
        </a:p>
      </dgm:t>
    </dgm:pt>
    <dgm:pt modelId="{25ECD380-1180-453C-8609-F9ED16B8696B}">
      <dgm:prSet/>
      <dgm:spPr/>
      <dgm:t>
        <a:bodyPr/>
        <a:lstStyle/>
        <a:p>
          <a:r>
            <a:rPr lang="en-US"/>
            <a:t>8</a:t>
          </a:r>
          <a:r>
            <a:rPr lang="zh-CN"/>
            <a:t>、	语言是否通顺、是否有错别字</a:t>
          </a:r>
          <a:endParaRPr lang="en-US"/>
        </a:p>
      </dgm:t>
    </dgm:pt>
    <dgm:pt modelId="{328F53CD-6990-4934-8879-AA528CC6453E}" type="parTrans" cxnId="{EB86FDD5-08CA-4533-898A-9A3E2CE2E43A}">
      <dgm:prSet/>
      <dgm:spPr/>
      <dgm:t>
        <a:bodyPr/>
        <a:lstStyle/>
        <a:p>
          <a:endParaRPr lang="en-US"/>
        </a:p>
      </dgm:t>
    </dgm:pt>
    <dgm:pt modelId="{C2FA25B9-36E0-453C-8ED6-CC57EEE39866}" type="sibTrans" cxnId="{EB86FDD5-08CA-4533-898A-9A3E2CE2E43A}">
      <dgm:prSet/>
      <dgm:spPr/>
      <dgm:t>
        <a:bodyPr/>
        <a:lstStyle/>
        <a:p>
          <a:endParaRPr lang="en-US"/>
        </a:p>
      </dgm:t>
    </dgm:pt>
    <dgm:pt modelId="{69BBC9BB-D194-4614-8E57-1C69A5AD51CB}">
      <dgm:prSet/>
      <dgm:spPr/>
      <dgm:t>
        <a:bodyPr/>
        <a:lstStyle/>
        <a:p>
          <a:r>
            <a:rPr lang="en-US"/>
            <a:t>9</a:t>
          </a:r>
          <a:r>
            <a:rPr lang="zh-CN"/>
            <a:t>、	是否超字</a:t>
          </a:r>
          <a:endParaRPr lang="en-US"/>
        </a:p>
      </dgm:t>
    </dgm:pt>
    <dgm:pt modelId="{EEA5E8CE-FE83-4F95-9D24-3A47499B121F}" type="parTrans" cxnId="{C746EAC0-BB3B-4246-804D-92BFA55CDB1C}">
      <dgm:prSet/>
      <dgm:spPr/>
      <dgm:t>
        <a:bodyPr/>
        <a:lstStyle/>
        <a:p>
          <a:endParaRPr lang="en-US"/>
        </a:p>
      </dgm:t>
    </dgm:pt>
    <dgm:pt modelId="{E06E9553-BA0D-4E63-B23F-66E56EFBA63C}" type="sibTrans" cxnId="{C746EAC0-BB3B-4246-804D-92BFA55CDB1C}">
      <dgm:prSet/>
      <dgm:spPr/>
      <dgm:t>
        <a:bodyPr/>
        <a:lstStyle/>
        <a:p>
          <a:endParaRPr lang="en-US"/>
        </a:p>
      </dgm:t>
    </dgm:pt>
    <dgm:pt modelId="{BEF33570-0CB3-594B-A738-F3B507F25042}" type="pres">
      <dgm:prSet presAssocID="{B8235234-0FED-4F2F-A2B6-B6FB9F1A9E1A}" presName="vert0" presStyleCnt="0">
        <dgm:presLayoutVars>
          <dgm:dir/>
          <dgm:animOne val="branch"/>
          <dgm:animLvl val="lvl"/>
        </dgm:presLayoutVars>
      </dgm:prSet>
      <dgm:spPr/>
    </dgm:pt>
    <dgm:pt modelId="{C2D16805-98DF-174D-B43A-4246340DB97B}" type="pres">
      <dgm:prSet presAssocID="{81E288B9-F999-4B2A-BC56-3CE9E859E3A3}" presName="thickLine" presStyleLbl="alignNode1" presStyleIdx="0" presStyleCnt="9"/>
      <dgm:spPr/>
    </dgm:pt>
    <dgm:pt modelId="{B6A8437E-0A41-A64C-B3F1-8E7C799A784E}" type="pres">
      <dgm:prSet presAssocID="{81E288B9-F999-4B2A-BC56-3CE9E859E3A3}" presName="horz1" presStyleCnt="0"/>
      <dgm:spPr/>
    </dgm:pt>
    <dgm:pt modelId="{AE1E4794-6DD3-3F4F-A226-97CE6C6687AA}" type="pres">
      <dgm:prSet presAssocID="{81E288B9-F999-4B2A-BC56-3CE9E859E3A3}" presName="tx1" presStyleLbl="revTx" presStyleIdx="0" presStyleCnt="9"/>
      <dgm:spPr/>
    </dgm:pt>
    <dgm:pt modelId="{482BE5D6-FD5E-7D4C-B725-CCCF26104E47}" type="pres">
      <dgm:prSet presAssocID="{81E288B9-F999-4B2A-BC56-3CE9E859E3A3}" presName="vert1" presStyleCnt="0"/>
      <dgm:spPr/>
    </dgm:pt>
    <dgm:pt modelId="{1D162651-3529-F14A-9085-F09D689692F0}" type="pres">
      <dgm:prSet presAssocID="{23E04FED-186E-47FE-95A2-BBCE0BE2EAF5}" presName="thickLine" presStyleLbl="alignNode1" presStyleIdx="1" presStyleCnt="9"/>
      <dgm:spPr/>
    </dgm:pt>
    <dgm:pt modelId="{EE591456-8E19-4744-BE5E-D0EB68043BFC}" type="pres">
      <dgm:prSet presAssocID="{23E04FED-186E-47FE-95A2-BBCE0BE2EAF5}" presName="horz1" presStyleCnt="0"/>
      <dgm:spPr/>
    </dgm:pt>
    <dgm:pt modelId="{B5A0FD6A-36BA-134C-8B18-74607C02615C}" type="pres">
      <dgm:prSet presAssocID="{23E04FED-186E-47FE-95A2-BBCE0BE2EAF5}" presName="tx1" presStyleLbl="revTx" presStyleIdx="1" presStyleCnt="9"/>
      <dgm:spPr/>
    </dgm:pt>
    <dgm:pt modelId="{925667BB-C872-3B4C-8708-14834AB438F8}" type="pres">
      <dgm:prSet presAssocID="{23E04FED-186E-47FE-95A2-BBCE0BE2EAF5}" presName="vert1" presStyleCnt="0"/>
      <dgm:spPr/>
    </dgm:pt>
    <dgm:pt modelId="{6F7C6B99-FD66-FA4F-9AB6-9F9494907AC1}" type="pres">
      <dgm:prSet presAssocID="{D8D60623-7400-4147-8504-04C64BE641FE}" presName="thickLine" presStyleLbl="alignNode1" presStyleIdx="2" presStyleCnt="9"/>
      <dgm:spPr/>
    </dgm:pt>
    <dgm:pt modelId="{4852B1A3-178D-014B-99E4-1C5065A4AE8A}" type="pres">
      <dgm:prSet presAssocID="{D8D60623-7400-4147-8504-04C64BE641FE}" presName="horz1" presStyleCnt="0"/>
      <dgm:spPr/>
    </dgm:pt>
    <dgm:pt modelId="{E0D74149-AE78-1645-95CC-48063DEB35E1}" type="pres">
      <dgm:prSet presAssocID="{D8D60623-7400-4147-8504-04C64BE641FE}" presName="tx1" presStyleLbl="revTx" presStyleIdx="2" presStyleCnt="9"/>
      <dgm:spPr/>
    </dgm:pt>
    <dgm:pt modelId="{D47E2118-3A7C-EF49-B1B1-FDB0EA57D073}" type="pres">
      <dgm:prSet presAssocID="{D8D60623-7400-4147-8504-04C64BE641FE}" presName="vert1" presStyleCnt="0"/>
      <dgm:spPr/>
    </dgm:pt>
    <dgm:pt modelId="{0317C8C4-D3FA-8B4F-A511-30E97FA9BB0B}" type="pres">
      <dgm:prSet presAssocID="{AF677EEE-2438-47F4-A34A-0E1A152AEE75}" presName="thickLine" presStyleLbl="alignNode1" presStyleIdx="3" presStyleCnt="9"/>
      <dgm:spPr/>
    </dgm:pt>
    <dgm:pt modelId="{B31117A0-2FF9-0E45-BC1E-D28E1855E902}" type="pres">
      <dgm:prSet presAssocID="{AF677EEE-2438-47F4-A34A-0E1A152AEE75}" presName="horz1" presStyleCnt="0"/>
      <dgm:spPr/>
    </dgm:pt>
    <dgm:pt modelId="{2B7C9DEA-8EDA-ED4C-9C22-8AB07C1FB702}" type="pres">
      <dgm:prSet presAssocID="{AF677EEE-2438-47F4-A34A-0E1A152AEE75}" presName="tx1" presStyleLbl="revTx" presStyleIdx="3" presStyleCnt="9"/>
      <dgm:spPr/>
    </dgm:pt>
    <dgm:pt modelId="{39A0DDD8-9B0C-1F47-BD3A-171183531AC1}" type="pres">
      <dgm:prSet presAssocID="{AF677EEE-2438-47F4-A34A-0E1A152AEE75}" presName="vert1" presStyleCnt="0"/>
      <dgm:spPr/>
    </dgm:pt>
    <dgm:pt modelId="{A196614F-D8A0-E242-8F89-C4AC150E63FB}" type="pres">
      <dgm:prSet presAssocID="{354D13BE-797D-4AFA-9C64-8BF659DA2BD2}" presName="thickLine" presStyleLbl="alignNode1" presStyleIdx="4" presStyleCnt="9"/>
      <dgm:spPr/>
    </dgm:pt>
    <dgm:pt modelId="{9CA03E77-02F6-664D-A0B9-0B028DB90FC9}" type="pres">
      <dgm:prSet presAssocID="{354D13BE-797D-4AFA-9C64-8BF659DA2BD2}" presName="horz1" presStyleCnt="0"/>
      <dgm:spPr/>
    </dgm:pt>
    <dgm:pt modelId="{A540C2A0-149B-1545-8028-BAA0E54BC1F5}" type="pres">
      <dgm:prSet presAssocID="{354D13BE-797D-4AFA-9C64-8BF659DA2BD2}" presName="tx1" presStyleLbl="revTx" presStyleIdx="4" presStyleCnt="9"/>
      <dgm:spPr/>
    </dgm:pt>
    <dgm:pt modelId="{05426E58-2E23-C243-840A-BAC5C569C298}" type="pres">
      <dgm:prSet presAssocID="{354D13BE-797D-4AFA-9C64-8BF659DA2BD2}" presName="vert1" presStyleCnt="0"/>
      <dgm:spPr/>
    </dgm:pt>
    <dgm:pt modelId="{B599B7F5-3FF6-8C41-A17F-26DAB3453E74}" type="pres">
      <dgm:prSet presAssocID="{FD7E8AC5-858E-471E-87E7-5619536C386F}" presName="thickLine" presStyleLbl="alignNode1" presStyleIdx="5" presStyleCnt="9"/>
      <dgm:spPr/>
    </dgm:pt>
    <dgm:pt modelId="{CDD3EA3D-6A40-444C-8466-861022C26551}" type="pres">
      <dgm:prSet presAssocID="{FD7E8AC5-858E-471E-87E7-5619536C386F}" presName="horz1" presStyleCnt="0"/>
      <dgm:spPr/>
    </dgm:pt>
    <dgm:pt modelId="{56FA1ADC-59E4-7E46-B7D8-39F7962CAF2E}" type="pres">
      <dgm:prSet presAssocID="{FD7E8AC5-858E-471E-87E7-5619536C386F}" presName="tx1" presStyleLbl="revTx" presStyleIdx="5" presStyleCnt="9"/>
      <dgm:spPr/>
    </dgm:pt>
    <dgm:pt modelId="{8CA0C3AF-5910-E04F-AD3E-A017C7158C51}" type="pres">
      <dgm:prSet presAssocID="{FD7E8AC5-858E-471E-87E7-5619536C386F}" presName="vert1" presStyleCnt="0"/>
      <dgm:spPr/>
    </dgm:pt>
    <dgm:pt modelId="{92E0448C-B315-3F41-A009-6E6630C3CC5E}" type="pres">
      <dgm:prSet presAssocID="{B266CFB3-2EAD-4461-BCBB-84634E0F6F4A}" presName="thickLine" presStyleLbl="alignNode1" presStyleIdx="6" presStyleCnt="9"/>
      <dgm:spPr/>
    </dgm:pt>
    <dgm:pt modelId="{07EBAB70-7378-8F45-BD4F-049814E41784}" type="pres">
      <dgm:prSet presAssocID="{B266CFB3-2EAD-4461-BCBB-84634E0F6F4A}" presName="horz1" presStyleCnt="0"/>
      <dgm:spPr/>
    </dgm:pt>
    <dgm:pt modelId="{2E7CB521-69EB-D44E-A883-771C1B8E30FA}" type="pres">
      <dgm:prSet presAssocID="{B266CFB3-2EAD-4461-BCBB-84634E0F6F4A}" presName="tx1" presStyleLbl="revTx" presStyleIdx="6" presStyleCnt="9"/>
      <dgm:spPr/>
    </dgm:pt>
    <dgm:pt modelId="{044777E5-D511-A54F-91BB-CE449CF06C9A}" type="pres">
      <dgm:prSet presAssocID="{B266CFB3-2EAD-4461-BCBB-84634E0F6F4A}" presName="vert1" presStyleCnt="0"/>
      <dgm:spPr/>
    </dgm:pt>
    <dgm:pt modelId="{D333C1C7-C4D4-1B44-9357-668857C47C9E}" type="pres">
      <dgm:prSet presAssocID="{25ECD380-1180-453C-8609-F9ED16B8696B}" presName="thickLine" presStyleLbl="alignNode1" presStyleIdx="7" presStyleCnt="9"/>
      <dgm:spPr/>
    </dgm:pt>
    <dgm:pt modelId="{2A402F6D-34EC-954D-8091-27105F91E14B}" type="pres">
      <dgm:prSet presAssocID="{25ECD380-1180-453C-8609-F9ED16B8696B}" presName="horz1" presStyleCnt="0"/>
      <dgm:spPr/>
    </dgm:pt>
    <dgm:pt modelId="{6ED5390C-CA7A-9946-B4B8-67F1D8E4C88F}" type="pres">
      <dgm:prSet presAssocID="{25ECD380-1180-453C-8609-F9ED16B8696B}" presName="tx1" presStyleLbl="revTx" presStyleIdx="7" presStyleCnt="9"/>
      <dgm:spPr/>
    </dgm:pt>
    <dgm:pt modelId="{52948CED-B118-EE44-A4F4-B4763CF38B0D}" type="pres">
      <dgm:prSet presAssocID="{25ECD380-1180-453C-8609-F9ED16B8696B}" presName="vert1" presStyleCnt="0"/>
      <dgm:spPr/>
    </dgm:pt>
    <dgm:pt modelId="{4AA9A87C-4754-8240-8017-45645182A8D2}" type="pres">
      <dgm:prSet presAssocID="{69BBC9BB-D194-4614-8E57-1C69A5AD51CB}" presName="thickLine" presStyleLbl="alignNode1" presStyleIdx="8" presStyleCnt="9"/>
      <dgm:spPr/>
    </dgm:pt>
    <dgm:pt modelId="{0958BC7D-3B31-0F4E-94AA-69F9DC943ED8}" type="pres">
      <dgm:prSet presAssocID="{69BBC9BB-D194-4614-8E57-1C69A5AD51CB}" presName="horz1" presStyleCnt="0"/>
      <dgm:spPr/>
    </dgm:pt>
    <dgm:pt modelId="{D7DB05BC-0376-EA4E-B93F-C84AEAFF291E}" type="pres">
      <dgm:prSet presAssocID="{69BBC9BB-D194-4614-8E57-1C69A5AD51CB}" presName="tx1" presStyleLbl="revTx" presStyleIdx="8" presStyleCnt="9"/>
      <dgm:spPr/>
    </dgm:pt>
    <dgm:pt modelId="{3D198CC3-DABA-0045-9A4D-B9108DD17E0B}" type="pres">
      <dgm:prSet presAssocID="{69BBC9BB-D194-4614-8E57-1C69A5AD51CB}" presName="vert1" presStyleCnt="0"/>
      <dgm:spPr/>
    </dgm:pt>
  </dgm:ptLst>
  <dgm:cxnLst>
    <dgm:cxn modelId="{AFA2E110-14DB-204F-8DDB-B5C209443D90}" type="presOf" srcId="{AF677EEE-2438-47F4-A34A-0E1A152AEE75}" destId="{2B7C9DEA-8EDA-ED4C-9C22-8AB07C1FB702}" srcOrd="0" destOrd="0" presId="urn:microsoft.com/office/officeart/2008/layout/LinedList"/>
    <dgm:cxn modelId="{3FC57811-58CD-584E-A407-9E6FB4A88106}" type="presOf" srcId="{69BBC9BB-D194-4614-8E57-1C69A5AD51CB}" destId="{D7DB05BC-0376-EA4E-B93F-C84AEAFF291E}" srcOrd="0" destOrd="0" presId="urn:microsoft.com/office/officeart/2008/layout/LinedList"/>
    <dgm:cxn modelId="{D46ADF1F-DE71-4A26-A836-63B14BD9A77C}" srcId="{B8235234-0FED-4F2F-A2B6-B6FB9F1A9E1A}" destId="{AF677EEE-2438-47F4-A34A-0E1A152AEE75}" srcOrd="3" destOrd="0" parTransId="{ACBB54C7-B9D0-4E58-A83B-E5995DF5D4CD}" sibTransId="{20970C86-714E-4DDD-81F6-7868725E5AC7}"/>
    <dgm:cxn modelId="{EF259263-6C2D-4311-B6D3-C3935BA3324D}" srcId="{B8235234-0FED-4F2F-A2B6-B6FB9F1A9E1A}" destId="{B266CFB3-2EAD-4461-BCBB-84634E0F6F4A}" srcOrd="6" destOrd="0" parTransId="{DC39B469-232A-48F2-AD21-7543E2F6FB7D}" sibTransId="{3F2FCA8C-EC81-4010-B723-53171BBF3C5D}"/>
    <dgm:cxn modelId="{28AFD247-D49F-4B03-85CD-10F5E556A147}" srcId="{B8235234-0FED-4F2F-A2B6-B6FB9F1A9E1A}" destId="{81E288B9-F999-4B2A-BC56-3CE9E859E3A3}" srcOrd="0" destOrd="0" parTransId="{39D16545-DB09-4402-8C45-F137C3418FD2}" sibTransId="{37EFDB4B-5074-4B04-8A17-6DBEE30316E6}"/>
    <dgm:cxn modelId="{8B5C9268-3ADB-49D0-A683-8F3C0A788D30}" srcId="{B8235234-0FED-4F2F-A2B6-B6FB9F1A9E1A}" destId="{FD7E8AC5-858E-471E-87E7-5619536C386F}" srcOrd="5" destOrd="0" parTransId="{1FBE727C-21AB-41F9-88C6-93A5053CA27D}" sibTransId="{A5631345-E34B-462C-8DA6-30CF6B3AA331}"/>
    <dgm:cxn modelId="{7E82CD4A-53D7-9748-84B9-29F0D88A2C5A}" type="presOf" srcId="{D8D60623-7400-4147-8504-04C64BE641FE}" destId="{E0D74149-AE78-1645-95CC-48063DEB35E1}" srcOrd="0" destOrd="0" presId="urn:microsoft.com/office/officeart/2008/layout/LinedList"/>
    <dgm:cxn modelId="{EBA7F14F-ED78-C147-A299-1F2F24D9CF56}" type="presOf" srcId="{354D13BE-797D-4AFA-9C64-8BF659DA2BD2}" destId="{A540C2A0-149B-1545-8028-BAA0E54BC1F5}" srcOrd="0" destOrd="0" presId="urn:microsoft.com/office/officeart/2008/layout/LinedList"/>
    <dgm:cxn modelId="{B01AAF55-9E9C-1D4E-B6C3-AB4BFDD28355}" type="presOf" srcId="{81E288B9-F999-4B2A-BC56-3CE9E859E3A3}" destId="{AE1E4794-6DD3-3F4F-A226-97CE6C6687AA}" srcOrd="0" destOrd="0" presId="urn:microsoft.com/office/officeart/2008/layout/LinedList"/>
    <dgm:cxn modelId="{D47A6C57-B3DC-5B4B-BD83-7C92CF33A965}" type="presOf" srcId="{B8235234-0FED-4F2F-A2B6-B6FB9F1A9E1A}" destId="{BEF33570-0CB3-594B-A738-F3B507F25042}" srcOrd="0" destOrd="0" presId="urn:microsoft.com/office/officeart/2008/layout/LinedList"/>
    <dgm:cxn modelId="{96C6127D-8374-46C6-9B50-49BFF4C98767}" srcId="{B8235234-0FED-4F2F-A2B6-B6FB9F1A9E1A}" destId="{354D13BE-797D-4AFA-9C64-8BF659DA2BD2}" srcOrd="4" destOrd="0" parTransId="{604FEC9E-AC8B-4F01-8640-989FDDA65563}" sibTransId="{8D0C912E-F109-4B80-AEA7-935D0389B885}"/>
    <dgm:cxn modelId="{75D64C7E-F92A-442A-937C-420501F426FA}" srcId="{B8235234-0FED-4F2F-A2B6-B6FB9F1A9E1A}" destId="{D8D60623-7400-4147-8504-04C64BE641FE}" srcOrd="2" destOrd="0" parTransId="{8C124662-099C-4E4C-845A-E10BD8F47696}" sibTransId="{139E27D6-7FA0-415C-8372-9D4FD24CB067}"/>
    <dgm:cxn modelId="{49EBA088-5553-4A40-823F-544267BCA7D6}" type="presOf" srcId="{B266CFB3-2EAD-4461-BCBB-84634E0F6F4A}" destId="{2E7CB521-69EB-D44E-A883-771C1B8E30FA}" srcOrd="0" destOrd="0" presId="urn:microsoft.com/office/officeart/2008/layout/LinedList"/>
    <dgm:cxn modelId="{47534AA3-7989-4B40-B7B5-91060CF2CE04}" type="presOf" srcId="{FD7E8AC5-858E-471E-87E7-5619536C386F}" destId="{56FA1ADC-59E4-7E46-B7D8-39F7962CAF2E}" srcOrd="0" destOrd="0" presId="urn:microsoft.com/office/officeart/2008/layout/LinedList"/>
    <dgm:cxn modelId="{C746EAC0-BB3B-4246-804D-92BFA55CDB1C}" srcId="{B8235234-0FED-4F2F-A2B6-B6FB9F1A9E1A}" destId="{69BBC9BB-D194-4614-8E57-1C69A5AD51CB}" srcOrd="8" destOrd="0" parTransId="{EEA5E8CE-FE83-4F95-9D24-3A47499B121F}" sibTransId="{E06E9553-BA0D-4E63-B23F-66E56EFBA63C}"/>
    <dgm:cxn modelId="{2CBEACC9-D897-4F4B-B47A-4AA71F886153}" type="presOf" srcId="{25ECD380-1180-453C-8609-F9ED16B8696B}" destId="{6ED5390C-CA7A-9946-B4B8-67F1D8E4C88F}" srcOrd="0" destOrd="0" presId="urn:microsoft.com/office/officeart/2008/layout/LinedList"/>
    <dgm:cxn modelId="{EB86FDD5-08CA-4533-898A-9A3E2CE2E43A}" srcId="{B8235234-0FED-4F2F-A2B6-B6FB9F1A9E1A}" destId="{25ECD380-1180-453C-8609-F9ED16B8696B}" srcOrd="7" destOrd="0" parTransId="{328F53CD-6990-4934-8879-AA528CC6453E}" sibTransId="{C2FA25B9-36E0-453C-8ED6-CC57EEE39866}"/>
    <dgm:cxn modelId="{FA6933D8-8A83-4F05-875E-4C00DED6DB50}" srcId="{B8235234-0FED-4F2F-A2B6-B6FB9F1A9E1A}" destId="{23E04FED-186E-47FE-95A2-BBCE0BE2EAF5}" srcOrd="1" destOrd="0" parTransId="{22C40F0C-A3B5-426E-BD90-9F79ACC273C5}" sibTransId="{D857F895-D4F3-4A03-864B-A1180F7B71CD}"/>
    <dgm:cxn modelId="{2DB6FFFF-619D-7242-8FF2-9058302BC515}" type="presOf" srcId="{23E04FED-186E-47FE-95A2-BBCE0BE2EAF5}" destId="{B5A0FD6A-36BA-134C-8B18-74607C02615C}" srcOrd="0" destOrd="0" presId="urn:microsoft.com/office/officeart/2008/layout/LinedList"/>
    <dgm:cxn modelId="{C6AF37C7-A484-964C-B858-373F7723CDAD}" type="presParOf" srcId="{BEF33570-0CB3-594B-A738-F3B507F25042}" destId="{C2D16805-98DF-174D-B43A-4246340DB97B}" srcOrd="0" destOrd="0" presId="urn:microsoft.com/office/officeart/2008/layout/LinedList"/>
    <dgm:cxn modelId="{433CCD9B-EBA4-EC45-82A7-F1DB7E723ABA}" type="presParOf" srcId="{BEF33570-0CB3-594B-A738-F3B507F25042}" destId="{B6A8437E-0A41-A64C-B3F1-8E7C799A784E}" srcOrd="1" destOrd="0" presId="urn:microsoft.com/office/officeart/2008/layout/LinedList"/>
    <dgm:cxn modelId="{02FBC2CD-1A3B-FF48-8E3E-001C48CD291C}" type="presParOf" srcId="{B6A8437E-0A41-A64C-B3F1-8E7C799A784E}" destId="{AE1E4794-6DD3-3F4F-A226-97CE6C6687AA}" srcOrd="0" destOrd="0" presId="urn:microsoft.com/office/officeart/2008/layout/LinedList"/>
    <dgm:cxn modelId="{82606F50-7CFB-AB4E-A513-E50F8A4A95E0}" type="presParOf" srcId="{B6A8437E-0A41-A64C-B3F1-8E7C799A784E}" destId="{482BE5D6-FD5E-7D4C-B725-CCCF26104E47}" srcOrd="1" destOrd="0" presId="urn:microsoft.com/office/officeart/2008/layout/LinedList"/>
    <dgm:cxn modelId="{93713EE0-F225-CC46-AFB3-B339DF930B44}" type="presParOf" srcId="{BEF33570-0CB3-594B-A738-F3B507F25042}" destId="{1D162651-3529-F14A-9085-F09D689692F0}" srcOrd="2" destOrd="0" presId="urn:microsoft.com/office/officeart/2008/layout/LinedList"/>
    <dgm:cxn modelId="{ADAB98F9-A4B5-A747-8EB2-612A14EA0E20}" type="presParOf" srcId="{BEF33570-0CB3-594B-A738-F3B507F25042}" destId="{EE591456-8E19-4744-BE5E-D0EB68043BFC}" srcOrd="3" destOrd="0" presId="urn:microsoft.com/office/officeart/2008/layout/LinedList"/>
    <dgm:cxn modelId="{6B60EC28-8F0D-A644-BE2D-D12795409489}" type="presParOf" srcId="{EE591456-8E19-4744-BE5E-D0EB68043BFC}" destId="{B5A0FD6A-36BA-134C-8B18-74607C02615C}" srcOrd="0" destOrd="0" presId="urn:microsoft.com/office/officeart/2008/layout/LinedList"/>
    <dgm:cxn modelId="{5B1186C0-845E-F64C-99E1-A1C5A4249812}" type="presParOf" srcId="{EE591456-8E19-4744-BE5E-D0EB68043BFC}" destId="{925667BB-C872-3B4C-8708-14834AB438F8}" srcOrd="1" destOrd="0" presId="urn:microsoft.com/office/officeart/2008/layout/LinedList"/>
    <dgm:cxn modelId="{E25CC445-56BC-F340-88C9-A36C3521E89E}" type="presParOf" srcId="{BEF33570-0CB3-594B-A738-F3B507F25042}" destId="{6F7C6B99-FD66-FA4F-9AB6-9F9494907AC1}" srcOrd="4" destOrd="0" presId="urn:microsoft.com/office/officeart/2008/layout/LinedList"/>
    <dgm:cxn modelId="{207DB1AA-9EB2-FC4D-9E5A-027FDD936609}" type="presParOf" srcId="{BEF33570-0CB3-594B-A738-F3B507F25042}" destId="{4852B1A3-178D-014B-99E4-1C5065A4AE8A}" srcOrd="5" destOrd="0" presId="urn:microsoft.com/office/officeart/2008/layout/LinedList"/>
    <dgm:cxn modelId="{AD67C39D-59AF-B645-969E-7B621362B40F}" type="presParOf" srcId="{4852B1A3-178D-014B-99E4-1C5065A4AE8A}" destId="{E0D74149-AE78-1645-95CC-48063DEB35E1}" srcOrd="0" destOrd="0" presId="urn:microsoft.com/office/officeart/2008/layout/LinedList"/>
    <dgm:cxn modelId="{F01CC811-934B-074F-82E2-39208A57DBAC}" type="presParOf" srcId="{4852B1A3-178D-014B-99E4-1C5065A4AE8A}" destId="{D47E2118-3A7C-EF49-B1B1-FDB0EA57D073}" srcOrd="1" destOrd="0" presId="urn:microsoft.com/office/officeart/2008/layout/LinedList"/>
    <dgm:cxn modelId="{038FAEAD-DF10-5142-98A6-53CE57991E73}" type="presParOf" srcId="{BEF33570-0CB3-594B-A738-F3B507F25042}" destId="{0317C8C4-D3FA-8B4F-A511-30E97FA9BB0B}" srcOrd="6" destOrd="0" presId="urn:microsoft.com/office/officeart/2008/layout/LinedList"/>
    <dgm:cxn modelId="{D7803CD5-DE39-A54D-AE08-39980A5BCFCA}" type="presParOf" srcId="{BEF33570-0CB3-594B-A738-F3B507F25042}" destId="{B31117A0-2FF9-0E45-BC1E-D28E1855E902}" srcOrd="7" destOrd="0" presId="urn:microsoft.com/office/officeart/2008/layout/LinedList"/>
    <dgm:cxn modelId="{5965EF17-10A7-7048-990F-FAC410CEB6DC}" type="presParOf" srcId="{B31117A0-2FF9-0E45-BC1E-D28E1855E902}" destId="{2B7C9DEA-8EDA-ED4C-9C22-8AB07C1FB702}" srcOrd="0" destOrd="0" presId="urn:microsoft.com/office/officeart/2008/layout/LinedList"/>
    <dgm:cxn modelId="{F11B6892-0659-7B4F-BA24-57CA8734296C}" type="presParOf" srcId="{B31117A0-2FF9-0E45-BC1E-D28E1855E902}" destId="{39A0DDD8-9B0C-1F47-BD3A-171183531AC1}" srcOrd="1" destOrd="0" presId="urn:microsoft.com/office/officeart/2008/layout/LinedList"/>
    <dgm:cxn modelId="{A3F1C867-BC32-9E46-869D-688DA16DEC32}" type="presParOf" srcId="{BEF33570-0CB3-594B-A738-F3B507F25042}" destId="{A196614F-D8A0-E242-8F89-C4AC150E63FB}" srcOrd="8" destOrd="0" presId="urn:microsoft.com/office/officeart/2008/layout/LinedList"/>
    <dgm:cxn modelId="{EEEF8A3F-A257-654D-B601-8FCFA12E29F0}" type="presParOf" srcId="{BEF33570-0CB3-594B-A738-F3B507F25042}" destId="{9CA03E77-02F6-664D-A0B9-0B028DB90FC9}" srcOrd="9" destOrd="0" presId="urn:microsoft.com/office/officeart/2008/layout/LinedList"/>
    <dgm:cxn modelId="{6661188D-C888-AB41-B013-B818018FA73B}" type="presParOf" srcId="{9CA03E77-02F6-664D-A0B9-0B028DB90FC9}" destId="{A540C2A0-149B-1545-8028-BAA0E54BC1F5}" srcOrd="0" destOrd="0" presId="urn:microsoft.com/office/officeart/2008/layout/LinedList"/>
    <dgm:cxn modelId="{F8A6CA69-6E88-9F41-9E84-A1BDC77B9CB4}" type="presParOf" srcId="{9CA03E77-02F6-664D-A0B9-0B028DB90FC9}" destId="{05426E58-2E23-C243-840A-BAC5C569C298}" srcOrd="1" destOrd="0" presId="urn:microsoft.com/office/officeart/2008/layout/LinedList"/>
    <dgm:cxn modelId="{BCED7740-A7BE-DA46-AB02-DD82EAD38404}" type="presParOf" srcId="{BEF33570-0CB3-594B-A738-F3B507F25042}" destId="{B599B7F5-3FF6-8C41-A17F-26DAB3453E74}" srcOrd="10" destOrd="0" presId="urn:microsoft.com/office/officeart/2008/layout/LinedList"/>
    <dgm:cxn modelId="{ACDA1E8D-406F-E942-8F84-0F865BE3AD0C}" type="presParOf" srcId="{BEF33570-0CB3-594B-A738-F3B507F25042}" destId="{CDD3EA3D-6A40-444C-8466-861022C26551}" srcOrd="11" destOrd="0" presId="urn:microsoft.com/office/officeart/2008/layout/LinedList"/>
    <dgm:cxn modelId="{1B4B09DA-8713-C246-B356-122773BBC5E4}" type="presParOf" srcId="{CDD3EA3D-6A40-444C-8466-861022C26551}" destId="{56FA1ADC-59E4-7E46-B7D8-39F7962CAF2E}" srcOrd="0" destOrd="0" presId="urn:microsoft.com/office/officeart/2008/layout/LinedList"/>
    <dgm:cxn modelId="{B806452A-DA6E-3640-84E2-535D1F61EC19}" type="presParOf" srcId="{CDD3EA3D-6A40-444C-8466-861022C26551}" destId="{8CA0C3AF-5910-E04F-AD3E-A017C7158C51}" srcOrd="1" destOrd="0" presId="urn:microsoft.com/office/officeart/2008/layout/LinedList"/>
    <dgm:cxn modelId="{8DA60391-F84D-B24C-AB0E-3DEA8154A4EC}" type="presParOf" srcId="{BEF33570-0CB3-594B-A738-F3B507F25042}" destId="{92E0448C-B315-3F41-A009-6E6630C3CC5E}" srcOrd="12" destOrd="0" presId="urn:microsoft.com/office/officeart/2008/layout/LinedList"/>
    <dgm:cxn modelId="{ABDD916F-FA9A-DB47-A2D3-A1F95491386B}" type="presParOf" srcId="{BEF33570-0CB3-594B-A738-F3B507F25042}" destId="{07EBAB70-7378-8F45-BD4F-049814E41784}" srcOrd="13" destOrd="0" presId="urn:microsoft.com/office/officeart/2008/layout/LinedList"/>
    <dgm:cxn modelId="{826CCA1F-5AB6-4540-9AAA-C4A4C1413D4B}" type="presParOf" srcId="{07EBAB70-7378-8F45-BD4F-049814E41784}" destId="{2E7CB521-69EB-D44E-A883-771C1B8E30FA}" srcOrd="0" destOrd="0" presId="urn:microsoft.com/office/officeart/2008/layout/LinedList"/>
    <dgm:cxn modelId="{F79C0F25-AE69-2B4F-A135-948FCAFFDD07}" type="presParOf" srcId="{07EBAB70-7378-8F45-BD4F-049814E41784}" destId="{044777E5-D511-A54F-91BB-CE449CF06C9A}" srcOrd="1" destOrd="0" presId="urn:microsoft.com/office/officeart/2008/layout/LinedList"/>
    <dgm:cxn modelId="{13E0AA7B-BB8A-7140-9123-FF43F69EE0D7}" type="presParOf" srcId="{BEF33570-0CB3-594B-A738-F3B507F25042}" destId="{D333C1C7-C4D4-1B44-9357-668857C47C9E}" srcOrd="14" destOrd="0" presId="urn:microsoft.com/office/officeart/2008/layout/LinedList"/>
    <dgm:cxn modelId="{DC3719A9-78FA-B944-8E83-3D5EF97AE3F3}" type="presParOf" srcId="{BEF33570-0CB3-594B-A738-F3B507F25042}" destId="{2A402F6D-34EC-954D-8091-27105F91E14B}" srcOrd="15" destOrd="0" presId="urn:microsoft.com/office/officeart/2008/layout/LinedList"/>
    <dgm:cxn modelId="{F8D45675-0415-BB49-9A13-53F679BBF66E}" type="presParOf" srcId="{2A402F6D-34EC-954D-8091-27105F91E14B}" destId="{6ED5390C-CA7A-9946-B4B8-67F1D8E4C88F}" srcOrd="0" destOrd="0" presId="urn:microsoft.com/office/officeart/2008/layout/LinedList"/>
    <dgm:cxn modelId="{8D3F7928-4F5B-1342-AC6B-FFC0F1D1A177}" type="presParOf" srcId="{2A402F6D-34EC-954D-8091-27105F91E14B}" destId="{52948CED-B118-EE44-A4F4-B4763CF38B0D}" srcOrd="1" destOrd="0" presId="urn:microsoft.com/office/officeart/2008/layout/LinedList"/>
    <dgm:cxn modelId="{BC44E8E0-51E1-C44E-BA1A-78C9CD56DE30}" type="presParOf" srcId="{BEF33570-0CB3-594B-A738-F3B507F25042}" destId="{4AA9A87C-4754-8240-8017-45645182A8D2}" srcOrd="16" destOrd="0" presId="urn:microsoft.com/office/officeart/2008/layout/LinedList"/>
    <dgm:cxn modelId="{75C37010-7FFC-2043-AFAE-5ADF78B7E19D}" type="presParOf" srcId="{BEF33570-0CB3-594B-A738-F3B507F25042}" destId="{0958BC7D-3B31-0F4E-94AA-69F9DC943ED8}" srcOrd="17" destOrd="0" presId="urn:microsoft.com/office/officeart/2008/layout/LinedList"/>
    <dgm:cxn modelId="{B8E401B9-6B22-D743-BFD6-BD42D9BB48F8}" type="presParOf" srcId="{0958BC7D-3B31-0F4E-94AA-69F9DC943ED8}" destId="{D7DB05BC-0376-EA4E-B93F-C84AEAFF291E}" srcOrd="0" destOrd="0" presId="urn:microsoft.com/office/officeart/2008/layout/LinedList"/>
    <dgm:cxn modelId="{1DC43C23-9FBF-144F-87C1-2916863A3644}" type="presParOf" srcId="{0958BC7D-3B31-0F4E-94AA-69F9DC943ED8}" destId="{3D198CC3-DABA-0045-9A4D-B9108DD17E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0F11C-8A44-B54D-95EF-4B7E5BA6EB27}">
      <dsp:nvSpPr>
        <dsp:cNvPr id="0" name=""/>
        <dsp:cNvSpPr/>
      </dsp:nvSpPr>
      <dsp:spPr>
        <a:xfrm>
          <a:off x="0" y="378071"/>
          <a:ext cx="6620505" cy="14810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</a:t>
          </a:r>
          <a:r>
            <a:rPr lang="zh-CN" sz="1900" kern="1200"/>
            <a:t>、想象文与推理文章（说服文、评估文）的区别。推理不能与想象文划等号，推理是 属于逻辑思维的范畴，它与想象文有着本质的区别。</a:t>
          </a:r>
          <a:endParaRPr lang="en-US" sz="1900" kern="1200"/>
        </a:p>
      </dsp:txBody>
      <dsp:txXfrm>
        <a:off x="72300" y="450371"/>
        <a:ext cx="6475905" cy="1336473"/>
      </dsp:txXfrm>
    </dsp:sp>
    <dsp:sp modelId="{EF33D991-7C94-234B-A0D3-20AAC938FC8E}">
      <dsp:nvSpPr>
        <dsp:cNvPr id="0" name=""/>
        <dsp:cNvSpPr/>
      </dsp:nvSpPr>
      <dsp:spPr>
        <a:xfrm>
          <a:off x="0" y="1913865"/>
          <a:ext cx="6620505" cy="148107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</a:t>
          </a:r>
          <a:r>
            <a:rPr lang="zh-CN" sz="1900" kern="1200"/>
            <a:t>、想象文与记叙文的区别。想象文与记叙文之间的相同点，这两种文体都需要交待出 </a:t>
          </a:r>
          <a:r>
            <a:rPr lang="zh-CN" sz="1900" b="1" kern="1200"/>
            <a:t>时间、地点、人物及事件发生起因、结果</a:t>
          </a:r>
          <a:r>
            <a:rPr lang="zh-CN" sz="1900" kern="1200"/>
            <a:t>。但记叙文写的是作者的真实感受，而想象文内容 虽然可能与现实有联系，但都不是真实所发生的。 </a:t>
          </a:r>
          <a:endParaRPr lang="en-US" sz="1900" kern="1200"/>
        </a:p>
      </dsp:txBody>
      <dsp:txXfrm>
        <a:off x="72300" y="1986165"/>
        <a:ext cx="6475905" cy="1336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0FEC4-D36C-404D-A645-46CC420E1F29}">
      <dsp:nvSpPr>
        <dsp:cNvPr id="0" name=""/>
        <dsp:cNvSpPr/>
      </dsp:nvSpPr>
      <dsp:spPr>
        <a:xfrm>
          <a:off x="0" y="120922"/>
          <a:ext cx="6662058" cy="9156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2</a:t>
          </a:r>
          <a:r>
            <a:rPr lang="zh-CN" sz="2100" kern="1200"/>
            <a:t>、想象文的题目的拟定</a:t>
          </a:r>
          <a:endParaRPr lang="en-US" sz="2100" kern="1200"/>
        </a:p>
      </dsp:txBody>
      <dsp:txXfrm>
        <a:off x="44697" y="165619"/>
        <a:ext cx="6572664" cy="826222"/>
      </dsp:txXfrm>
    </dsp:sp>
    <dsp:sp modelId="{E7B7D7DA-1932-7B4C-A1CD-A5C06001E796}">
      <dsp:nvSpPr>
        <dsp:cNvPr id="0" name=""/>
        <dsp:cNvSpPr/>
      </dsp:nvSpPr>
      <dsp:spPr>
        <a:xfrm>
          <a:off x="0" y="1097018"/>
          <a:ext cx="6662058" cy="9156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kern="1200"/>
            <a:t>新颖的题目可起到先声夺人的效果，如：假如记忆可以移植</a:t>
          </a:r>
          <a:endParaRPr lang="en-US" sz="2100" kern="1200"/>
        </a:p>
      </dsp:txBody>
      <dsp:txXfrm>
        <a:off x="44697" y="1141715"/>
        <a:ext cx="6572664" cy="826222"/>
      </dsp:txXfrm>
    </dsp:sp>
    <dsp:sp modelId="{67A57232-BC17-C340-89AB-487768C262A1}">
      <dsp:nvSpPr>
        <dsp:cNvPr id="0" name=""/>
        <dsp:cNvSpPr/>
      </dsp:nvSpPr>
      <dsp:spPr>
        <a:xfrm>
          <a:off x="0" y="2073115"/>
          <a:ext cx="6662058" cy="91561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3</a:t>
          </a:r>
          <a:r>
            <a:rPr lang="zh-CN" sz="2100" kern="1200"/>
            <a:t>、想象文的人称设置</a:t>
          </a:r>
          <a:endParaRPr lang="en-US" sz="2100" kern="1200"/>
        </a:p>
      </dsp:txBody>
      <dsp:txXfrm>
        <a:off x="44697" y="2117812"/>
        <a:ext cx="6572664" cy="826222"/>
      </dsp:txXfrm>
    </dsp:sp>
    <dsp:sp modelId="{BAD82966-88AC-9648-B345-F117DE69D718}">
      <dsp:nvSpPr>
        <dsp:cNvPr id="0" name=""/>
        <dsp:cNvSpPr/>
      </dsp:nvSpPr>
      <dsp:spPr>
        <a:xfrm>
          <a:off x="0" y="3049211"/>
          <a:ext cx="6662058" cy="9156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kern="1200"/>
            <a:t>如果考题没有特别的限定，建议多使用第一人称，不仅显得亲切、直接，而且可以省掉 不少笔墨，减少叙述。</a:t>
          </a:r>
          <a:endParaRPr lang="en-US" sz="2100" kern="1200"/>
        </a:p>
      </dsp:txBody>
      <dsp:txXfrm>
        <a:off x="44697" y="3093908"/>
        <a:ext cx="6572664" cy="826222"/>
      </dsp:txXfrm>
    </dsp:sp>
    <dsp:sp modelId="{228994DA-835D-7B4B-A0B6-C637A6FB176A}">
      <dsp:nvSpPr>
        <dsp:cNvPr id="0" name=""/>
        <dsp:cNvSpPr/>
      </dsp:nvSpPr>
      <dsp:spPr>
        <a:xfrm>
          <a:off x="0" y="4025307"/>
          <a:ext cx="6662058" cy="91561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4</a:t>
          </a:r>
          <a:r>
            <a:rPr lang="zh-CN" sz="2100" kern="1200"/>
            <a:t>、想象文的要素</a:t>
          </a:r>
          <a:endParaRPr lang="en-US" sz="2100" kern="1200"/>
        </a:p>
      </dsp:txBody>
      <dsp:txXfrm>
        <a:off x="44697" y="4070004"/>
        <a:ext cx="6572664" cy="826222"/>
      </dsp:txXfrm>
    </dsp:sp>
    <dsp:sp modelId="{3C3D1E49-CB32-4B48-A046-5B08D93548A2}">
      <dsp:nvSpPr>
        <dsp:cNvPr id="0" name=""/>
        <dsp:cNvSpPr/>
      </dsp:nvSpPr>
      <dsp:spPr>
        <a:xfrm>
          <a:off x="0" y="5001404"/>
          <a:ext cx="6662058" cy="9156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100" kern="1200"/>
            <a:t>想象文需要有明确的时间、地点、人物和故事情节。</a:t>
          </a:r>
          <a:endParaRPr lang="en-US" sz="2100" kern="1200"/>
        </a:p>
      </dsp:txBody>
      <dsp:txXfrm>
        <a:off x="44697" y="5046101"/>
        <a:ext cx="6572664" cy="826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15B8A-529C-434D-90A8-475832AEDCC5}">
      <dsp:nvSpPr>
        <dsp:cNvPr id="0" name=""/>
        <dsp:cNvSpPr/>
      </dsp:nvSpPr>
      <dsp:spPr>
        <a:xfrm>
          <a:off x="0" y="86646"/>
          <a:ext cx="6367912" cy="3070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200" kern="1200"/>
            <a:t>想象文主体部分的写作包括发展和高潮两个部分，发展应为高潮服务，由于</a:t>
          </a:r>
          <a:r>
            <a:rPr lang="en-US" sz="3200" kern="1200"/>
            <a:t>VCE</a:t>
          </a:r>
          <a:r>
            <a:rPr lang="zh-CN" sz="3200" kern="1200"/>
            <a:t>中文 的写作受到字数的限制，要求语言简洁且故事情节需要跌宕起伏，</a:t>
          </a:r>
          <a:endParaRPr lang="en-US" sz="3200" kern="1200"/>
        </a:p>
      </dsp:txBody>
      <dsp:txXfrm>
        <a:off x="149869" y="236515"/>
        <a:ext cx="6068174" cy="2770342"/>
      </dsp:txXfrm>
    </dsp:sp>
    <dsp:sp modelId="{30275290-7CE2-8444-B454-70A85187C8E1}">
      <dsp:nvSpPr>
        <dsp:cNvPr id="0" name=""/>
        <dsp:cNvSpPr/>
      </dsp:nvSpPr>
      <dsp:spPr>
        <a:xfrm>
          <a:off x="0" y="3248886"/>
          <a:ext cx="6367912" cy="30700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200" kern="1200"/>
            <a:t>平时在训 练中要提升自我的语言能力，在此基础上通过大量阅读，精心设计故事情节。给大家推荐三种写作方式：</a:t>
          </a:r>
          <a:endParaRPr lang="en-US" sz="3200" kern="1200"/>
        </a:p>
      </dsp:txBody>
      <dsp:txXfrm>
        <a:off x="149869" y="3398755"/>
        <a:ext cx="6068174" cy="27703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69BD9-64A5-5841-AE0D-E674290CEC8C}">
      <dsp:nvSpPr>
        <dsp:cNvPr id="0" name=""/>
        <dsp:cNvSpPr/>
      </dsp:nvSpPr>
      <dsp:spPr>
        <a:xfrm>
          <a:off x="0" y="625836"/>
          <a:ext cx="6367912" cy="16450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/>
            <a:t>结尾以简洁为佳，建议写法有两种：</a:t>
          </a:r>
          <a:endParaRPr lang="en-US" sz="3800" kern="1200"/>
        </a:p>
      </dsp:txBody>
      <dsp:txXfrm>
        <a:off x="80303" y="706139"/>
        <a:ext cx="6207306" cy="1484414"/>
      </dsp:txXfrm>
    </dsp:sp>
    <dsp:sp modelId="{32C64A15-AF9C-8B41-84AB-2071051671AD}">
      <dsp:nvSpPr>
        <dsp:cNvPr id="0" name=""/>
        <dsp:cNvSpPr/>
      </dsp:nvSpPr>
      <dsp:spPr>
        <a:xfrm>
          <a:off x="0" y="2380296"/>
          <a:ext cx="6367912" cy="16450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/>
            <a:t>第一种，道出结果，照应开头；</a:t>
          </a:r>
          <a:endParaRPr lang="en-US" sz="3800" kern="1200"/>
        </a:p>
      </dsp:txBody>
      <dsp:txXfrm>
        <a:off x="80303" y="2460599"/>
        <a:ext cx="6207306" cy="1484414"/>
      </dsp:txXfrm>
    </dsp:sp>
    <dsp:sp modelId="{108679BD-F017-1F4D-A365-990ED31C1002}">
      <dsp:nvSpPr>
        <dsp:cNvPr id="0" name=""/>
        <dsp:cNvSpPr/>
      </dsp:nvSpPr>
      <dsp:spPr>
        <a:xfrm>
          <a:off x="0" y="4134756"/>
          <a:ext cx="6367912" cy="16450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800" kern="1200"/>
            <a:t>第二种，顺理成章的揭示寓意，使文章的中心得以升华。</a:t>
          </a:r>
          <a:endParaRPr lang="en-US" sz="3800" kern="1200"/>
        </a:p>
      </dsp:txBody>
      <dsp:txXfrm>
        <a:off x="80303" y="4215059"/>
        <a:ext cx="6207306" cy="14844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E476E-1CF0-F24C-A8AD-1AF4BE700119}">
      <dsp:nvSpPr>
        <dsp:cNvPr id="0" name=""/>
        <dsp:cNvSpPr/>
      </dsp:nvSpPr>
      <dsp:spPr>
        <a:xfrm>
          <a:off x="0" y="1353397"/>
          <a:ext cx="7544673" cy="7634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1</a:t>
          </a:r>
          <a:r>
            <a:rPr lang="zh-CN" sz="2900" kern="1200" dirty="0"/>
            <a:t>、</a:t>
          </a:r>
          <a:r>
            <a:rPr lang="en-AU" altLang="zh-CN" sz="2900" kern="1200" dirty="0"/>
            <a:t>      </a:t>
          </a:r>
          <a:r>
            <a:rPr lang="zh-CN" sz="2900" kern="1200" dirty="0"/>
            <a:t>仔细审题</a:t>
          </a:r>
          <a:endParaRPr lang="en-US" sz="2900" kern="1200" dirty="0"/>
        </a:p>
      </dsp:txBody>
      <dsp:txXfrm>
        <a:off x="37267" y="1390664"/>
        <a:ext cx="7470139" cy="688891"/>
      </dsp:txXfrm>
    </dsp:sp>
    <dsp:sp modelId="{2F0C366E-007E-9D4E-BBFC-A169ED5DA010}">
      <dsp:nvSpPr>
        <dsp:cNvPr id="0" name=""/>
        <dsp:cNvSpPr/>
      </dsp:nvSpPr>
      <dsp:spPr>
        <a:xfrm>
          <a:off x="0" y="2200342"/>
          <a:ext cx="7544673" cy="763425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2</a:t>
          </a:r>
          <a:r>
            <a:rPr lang="zh-CN" sz="2900" kern="1200" dirty="0"/>
            <a:t>、</a:t>
          </a:r>
          <a:r>
            <a:rPr lang="en-AU" altLang="zh-CN" sz="2900" kern="1200" dirty="0"/>
            <a:t>      </a:t>
          </a:r>
          <a:r>
            <a:rPr lang="zh-CN" sz="2900" kern="1200" dirty="0"/>
            <a:t>把握想象基础（以生活经验为基础）</a:t>
          </a:r>
          <a:endParaRPr lang="en-US" sz="2900" kern="1200" dirty="0"/>
        </a:p>
      </dsp:txBody>
      <dsp:txXfrm>
        <a:off x="37267" y="2237609"/>
        <a:ext cx="7470139" cy="688891"/>
      </dsp:txXfrm>
    </dsp:sp>
    <dsp:sp modelId="{6F3236EE-BC88-BA46-BEE9-5420F54D3405}">
      <dsp:nvSpPr>
        <dsp:cNvPr id="0" name=""/>
        <dsp:cNvSpPr/>
      </dsp:nvSpPr>
      <dsp:spPr>
        <a:xfrm>
          <a:off x="0" y="3047287"/>
          <a:ext cx="7544673" cy="76342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3</a:t>
          </a:r>
          <a:r>
            <a:rPr lang="zh-CN" sz="2900" kern="1200" dirty="0"/>
            <a:t>、	表达出真情实感（力求做到吸引读者）</a:t>
          </a:r>
          <a:endParaRPr lang="en-US" sz="2900" kern="1200" dirty="0"/>
        </a:p>
      </dsp:txBody>
      <dsp:txXfrm>
        <a:off x="37267" y="3084554"/>
        <a:ext cx="7470139" cy="688891"/>
      </dsp:txXfrm>
    </dsp:sp>
    <dsp:sp modelId="{208B3EAF-5B58-664C-85B8-E503BCD754F2}">
      <dsp:nvSpPr>
        <dsp:cNvPr id="0" name=""/>
        <dsp:cNvSpPr/>
      </dsp:nvSpPr>
      <dsp:spPr>
        <a:xfrm>
          <a:off x="0" y="3894232"/>
          <a:ext cx="7544673" cy="763425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4</a:t>
          </a:r>
          <a:r>
            <a:rPr lang="zh-CN" sz="2900" kern="1200" dirty="0"/>
            <a:t>、</a:t>
          </a:r>
          <a:r>
            <a:rPr lang="en-AU" altLang="zh-CN" sz="2900" kern="1200" dirty="0"/>
            <a:t>      </a:t>
          </a:r>
          <a:r>
            <a:rPr lang="zh-CN" sz="2900" kern="1200" dirty="0"/>
            <a:t>注重结构情节设置</a:t>
          </a:r>
          <a:endParaRPr lang="en-US" sz="2900" kern="1200" dirty="0"/>
        </a:p>
      </dsp:txBody>
      <dsp:txXfrm>
        <a:off x="37267" y="3931499"/>
        <a:ext cx="7470139" cy="688891"/>
      </dsp:txXfrm>
    </dsp:sp>
    <dsp:sp modelId="{C1CDDF67-120E-3448-9E47-6511CA147FAF}">
      <dsp:nvSpPr>
        <dsp:cNvPr id="0" name=""/>
        <dsp:cNvSpPr/>
      </dsp:nvSpPr>
      <dsp:spPr>
        <a:xfrm>
          <a:off x="0" y="4741177"/>
          <a:ext cx="7544673" cy="76342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5</a:t>
          </a:r>
          <a:r>
            <a:rPr lang="zh-CN" sz="2900" kern="1200" dirty="0"/>
            <a:t>、</a:t>
          </a:r>
          <a:r>
            <a:rPr lang="en-AU" altLang="zh-CN" sz="2900" kern="1200" dirty="0"/>
            <a:t>      </a:t>
          </a:r>
          <a:r>
            <a:rPr lang="zh-CN" sz="2900" kern="1200" dirty="0"/>
            <a:t>顺理成章揭示寓意（中心）</a:t>
          </a:r>
          <a:endParaRPr lang="en-US" sz="2900" kern="1200" dirty="0"/>
        </a:p>
      </dsp:txBody>
      <dsp:txXfrm>
        <a:off x="37267" y="4778444"/>
        <a:ext cx="7470139" cy="6888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16805-98DF-174D-B43A-4246340DB97B}">
      <dsp:nvSpPr>
        <dsp:cNvPr id="0" name=""/>
        <dsp:cNvSpPr/>
      </dsp:nvSpPr>
      <dsp:spPr>
        <a:xfrm>
          <a:off x="0" y="837"/>
          <a:ext cx="681575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E4794-6DD3-3F4F-A226-97CE6C6687AA}">
      <dsp:nvSpPr>
        <dsp:cNvPr id="0" name=""/>
        <dsp:cNvSpPr/>
      </dsp:nvSpPr>
      <dsp:spPr>
        <a:xfrm>
          <a:off x="0" y="837"/>
          <a:ext cx="6815758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</a:t>
          </a:r>
          <a:r>
            <a:rPr lang="zh-CN" sz="2000" kern="1200"/>
            <a:t>、	审题是否正确</a:t>
          </a:r>
          <a:endParaRPr lang="en-US" sz="2000" kern="1200"/>
        </a:p>
      </dsp:txBody>
      <dsp:txXfrm>
        <a:off x="0" y="837"/>
        <a:ext cx="6815758" cy="761813"/>
      </dsp:txXfrm>
    </dsp:sp>
    <dsp:sp modelId="{1D162651-3529-F14A-9085-F09D689692F0}">
      <dsp:nvSpPr>
        <dsp:cNvPr id="0" name=""/>
        <dsp:cNvSpPr/>
      </dsp:nvSpPr>
      <dsp:spPr>
        <a:xfrm>
          <a:off x="0" y="762651"/>
          <a:ext cx="681575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0FD6A-36BA-134C-8B18-74607C02615C}">
      <dsp:nvSpPr>
        <dsp:cNvPr id="0" name=""/>
        <dsp:cNvSpPr/>
      </dsp:nvSpPr>
      <dsp:spPr>
        <a:xfrm>
          <a:off x="0" y="762651"/>
          <a:ext cx="6815758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</a:t>
          </a:r>
          <a:r>
            <a:rPr lang="zh-CN" sz="2000" kern="1200"/>
            <a:t>、	写作格式是否正确</a:t>
          </a:r>
          <a:endParaRPr lang="en-US" sz="2000" kern="1200"/>
        </a:p>
      </dsp:txBody>
      <dsp:txXfrm>
        <a:off x="0" y="762651"/>
        <a:ext cx="6815758" cy="761813"/>
      </dsp:txXfrm>
    </dsp:sp>
    <dsp:sp modelId="{6F7C6B99-FD66-FA4F-9AB6-9F9494907AC1}">
      <dsp:nvSpPr>
        <dsp:cNvPr id="0" name=""/>
        <dsp:cNvSpPr/>
      </dsp:nvSpPr>
      <dsp:spPr>
        <a:xfrm>
          <a:off x="0" y="1524465"/>
          <a:ext cx="681575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74149-AE78-1645-95CC-48063DEB35E1}">
      <dsp:nvSpPr>
        <dsp:cNvPr id="0" name=""/>
        <dsp:cNvSpPr/>
      </dsp:nvSpPr>
      <dsp:spPr>
        <a:xfrm>
          <a:off x="0" y="1524465"/>
          <a:ext cx="6815758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3</a:t>
          </a:r>
          <a:r>
            <a:rPr lang="zh-CN" sz="2000" kern="1200"/>
            <a:t>、	文章题目是否揭示故事（新颖、概括、含蓄或直接）</a:t>
          </a:r>
          <a:endParaRPr lang="en-US" sz="2000" kern="1200"/>
        </a:p>
      </dsp:txBody>
      <dsp:txXfrm>
        <a:off x="0" y="1524465"/>
        <a:ext cx="6815758" cy="761813"/>
      </dsp:txXfrm>
    </dsp:sp>
    <dsp:sp modelId="{0317C8C4-D3FA-8B4F-A511-30E97FA9BB0B}">
      <dsp:nvSpPr>
        <dsp:cNvPr id="0" name=""/>
        <dsp:cNvSpPr/>
      </dsp:nvSpPr>
      <dsp:spPr>
        <a:xfrm>
          <a:off x="0" y="2286279"/>
          <a:ext cx="681575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C9DEA-8EDA-ED4C-9C22-8AB07C1FB702}">
      <dsp:nvSpPr>
        <dsp:cNvPr id="0" name=""/>
        <dsp:cNvSpPr/>
      </dsp:nvSpPr>
      <dsp:spPr>
        <a:xfrm>
          <a:off x="0" y="2286279"/>
          <a:ext cx="6815758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4</a:t>
          </a:r>
          <a:r>
            <a:rPr lang="zh-CN" sz="2000" kern="1200"/>
            <a:t>、	开头是否开门见山或留有悬念（简单明了）</a:t>
          </a:r>
          <a:endParaRPr lang="en-US" sz="2000" kern="1200"/>
        </a:p>
      </dsp:txBody>
      <dsp:txXfrm>
        <a:off x="0" y="2286279"/>
        <a:ext cx="6815758" cy="761813"/>
      </dsp:txXfrm>
    </dsp:sp>
    <dsp:sp modelId="{A196614F-D8A0-E242-8F89-C4AC150E63FB}">
      <dsp:nvSpPr>
        <dsp:cNvPr id="0" name=""/>
        <dsp:cNvSpPr/>
      </dsp:nvSpPr>
      <dsp:spPr>
        <a:xfrm>
          <a:off x="0" y="3048093"/>
          <a:ext cx="681575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0C2A0-149B-1545-8028-BAA0E54BC1F5}">
      <dsp:nvSpPr>
        <dsp:cNvPr id="0" name=""/>
        <dsp:cNvSpPr/>
      </dsp:nvSpPr>
      <dsp:spPr>
        <a:xfrm>
          <a:off x="0" y="3048093"/>
          <a:ext cx="6815758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5</a:t>
          </a:r>
          <a:r>
            <a:rPr lang="zh-CN" sz="2000" kern="1200"/>
            <a:t>、	故事是否有想象力、创造力</a:t>
          </a:r>
          <a:endParaRPr lang="en-US" sz="2000" kern="1200"/>
        </a:p>
      </dsp:txBody>
      <dsp:txXfrm>
        <a:off x="0" y="3048093"/>
        <a:ext cx="6815758" cy="761813"/>
      </dsp:txXfrm>
    </dsp:sp>
    <dsp:sp modelId="{B599B7F5-3FF6-8C41-A17F-26DAB3453E74}">
      <dsp:nvSpPr>
        <dsp:cNvPr id="0" name=""/>
        <dsp:cNvSpPr/>
      </dsp:nvSpPr>
      <dsp:spPr>
        <a:xfrm>
          <a:off x="0" y="3809906"/>
          <a:ext cx="681575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A1ADC-59E4-7E46-B7D8-39F7962CAF2E}">
      <dsp:nvSpPr>
        <dsp:cNvPr id="0" name=""/>
        <dsp:cNvSpPr/>
      </dsp:nvSpPr>
      <dsp:spPr>
        <a:xfrm>
          <a:off x="0" y="3809906"/>
          <a:ext cx="6815758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6</a:t>
          </a:r>
          <a:r>
            <a:rPr lang="zh-CN" sz="2000" kern="1200"/>
            <a:t>、	故事是否有情节、有起伏、有尚潮</a:t>
          </a:r>
          <a:endParaRPr lang="en-US" sz="2000" kern="1200"/>
        </a:p>
      </dsp:txBody>
      <dsp:txXfrm>
        <a:off x="0" y="3809906"/>
        <a:ext cx="6815758" cy="761813"/>
      </dsp:txXfrm>
    </dsp:sp>
    <dsp:sp modelId="{92E0448C-B315-3F41-A009-6E6630C3CC5E}">
      <dsp:nvSpPr>
        <dsp:cNvPr id="0" name=""/>
        <dsp:cNvSpPr/>
      </dsp:nvSpPr>
      <dsp:spPr>
        <a:xfrm>
          <a:off x="0" y="4571720"/>
          <a:ext cx="681575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CB521-69EB-D44E-A883-771C1B8E30FA}">
      <dsp:nvSpPr>
        <dsp:cNvPr id="0" name=""/>
        <dsp:cNvSpPr/>
      </dsp:nvSpPr>
      <dsp:spPr>
        <a:xfrm>
          <a:off x="0" y="4571720"/>
          <a:ext cx="6815758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7</a:t>
          </a:r>
          <a:r>
            <a:rPr lang="zh-CN" sz="2000" kern="1200"/>
            <a:t>、	寓意是否顺理成章</a:t>
          </a:r>
          <a:endParaRPr lang="en-US" sz="2000" kern="1200"/>
        </a:p>
      </dsp:txBody>
      <dsp:txXfrm>
        <a:off x="0" y="4571720"/>
        <a:ext cx="6815758" cy="761813"/>
      </dsp:txXfrm>
    </dsp:sp>
    <dsp:sp modelId="{D333C1C7-C4D4-1B44-9357-668857C47C9E}">
      <dsp:nvSpPr>
        <dsp:cNvPr id="0" name=""/>
        <dsp:cNvSpPr/>
      </dsp:nvSpPr>
      <dsp:spPr>
        <a:xfrm>
          <a:off x="0" y="5333534"/>
          <a:ext cx="681575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5390C-CA7A-9946-B4B8-67F1D8E4C88F}">
      <dsp:nvSpPr>
        <dsp:cNvPr id="0" name=""/>
        <dsp:cNvSpPr/>
      </dsp:nvSpPr>
      <dsp:spPr>
        <a:xfrm>
          <a:off x="0" y="5333534"/>
          <a:ext cx="6815758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8</a:t>
          </a:r>
          <a:r>
            <a:rPr lang="zh-CN" sz="2000" kern="1200"/>
            <a:t>、	语言是否通顺、是否有错别字</a:t>
          </a:r>
          <a:endParaRPr lang="en-US" sz="2000" kern="1200"/>
        </a:p>
      </dsp:txBody>
      <dsp:txXfrm>
        <a:off x="0" y="5333534"/>
        <a:ext cx="6815758" cy="761813"/>
      </dsp:txXfrm>
    </dsp:sp>
    <dsp:sp modelId="{4AA9A87C-4754-8240-8017-45645182A8D2}">
      <dsp:nvSpPr>
        <dsp:cNvPr id="0" name=""/>
        <dsp:cNvSpPr/>
      </dsp:nvSpPr>
      <dsp:spPr>
        <a:xfrm>
          <a:off x="0" y="6095348"/>
          <a:ext cx="681575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B05BC-0376-EA4E-B93F-C84AEAFF291E}">
      <dsp:nvSpPr>
        <dsp:cNvPr id="0" name=""/>
        <dsp:cNvSpPr/>
      </dsp:nvSpPr>
      <dsp:spPr>
        <a:xfrm>
          <a:off x="0" y="6095348"/>
          <a:ext cx="6815758" cy="761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9</a:t>
          </a:r>
          <a:r>
            <a:rPr lang="zh-CN" sz="2000" kern="1200"/>
            <a:t>、	是否超字</a:t>
          </a:r>
          <a:endParaRPr lang="en-US" sz="2000" kern="1200"/>
        </a:p>
      </dsp:txBody>
      <dsp:txXfrm>
        <a:off x="0" y="6095348"/>
        <a:ext cx="6815758" cy="761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5F25-5A18-43D5-98EB-2E5BA1B32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92D3F-E1A0-4785-BF41-6A01B534B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7AA48-0829-4331-94FD-29AE9E153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89C-A5F0-4FF9-A885-133F85684A09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22729-0747-4B59-839E-92BDB2B89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25768-814D-45DE-9A7B-EA077247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D356-A083-4355-BD7D-C7658050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861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E513-C16A-42E6-8B8D-F40DFAA9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FDA4CC-6D46-4A70-AC8D-5F5EE2A78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061CB-72D5-4E99-8CE2-5E10BFCCD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89C-A5F0-4FF9-A885-133F85684A09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ED844-213C-4882-9D36-A135A612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81A37-0F56-4156-A4E2-683608DB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D356-A083-4355-BD7D-C7658050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367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4D92AD-08E0-4F8F-8876-7B8987180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AD3C9-FB9D-46A6-B8DA-6D11F99B8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FEE79-0FB1-4B20-8154-6D0BC111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89C-A5F0-4FF9-A885-133F85684A09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DD098-290A-461A-85C4-1746DB4FE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E5598-8A40-45B2-91C8-B05D70658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D356-A083-4355-BD7D-C7658050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584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BE9D-628E-4A3D-8EAA-9275AADC7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84907-82BA-480B-88B4-335689988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19CF-F37E-4DA7-917C-04BA269D3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89C-A5F0-4FF9-A885-133F85684A09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88B00-968D-44D0-B33D-A0F3301C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15591-62B6-47DC-8FBD-C004A2DF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D356-A083-4355-BD7D-C7658050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413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FA0B4-DE73-49C1-909E-AEDC60DCD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48273-AC53-42C3-B35A-5B1279FB1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EC9FE-DE17-4441-B992-13044BD0E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89C-A5F0-4FF9-A885-133F85684A09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70477-236C-4D6A-95C3-44D285E8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2B941-6890-4A13-B1EB-86F2A3AC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D356-A083-4355-BD7D-C7658050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501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D5859-E671-4E9B-ACD6-B0980153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81FE1-4A6E-4C75-BB5A-9258F43C3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47BC0-9679-41F1-95C3-58D533D63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C39F8-A314-4EC8-9176-34BE8E6F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89C-A5F0-4FF9-A885-133F85684A09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6DCC6-4677-4AC3-B44D-739D28F9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140C6-C7EF-4B0A-AFBB-519217296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D356-A083-4355-BD7D-C7658050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736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0D84D-F7F4-48F2-BE22-47F0B9FA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8A392-DA75-46C9-9B5A-04A6AEB9D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9C557-6CE2-48EF-AE7B-C0B6DD652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069B3-4AD2-4741-8C8A-31B5AD6E3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78D99-C4E1-480D-AFD7-557EC5D94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D20B75-7055-403A-B4F5-C6EEAA5E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89C-A5F0-4FF9-A885-133F85684A09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45E68B-145C-481A-9579-DE095E72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083BE6-1EEA-4ECC-8788-F4E45FE0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D356-A083-4355-BD7D-C7658050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639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A9187-544A-4AB2-9765-0855B8FC0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3289E8-6ADA-475F-ADAD-F71968085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89C-A5F0-4FF9-A885-133F85684A09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775D3F-E4B4-40F3-80F6-558D9CA1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66F4E-4E44-4F61-A88F-AFD3ADD2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D356-A083-4355-BD7D-C7658050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952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ACBDF6-0496-41A3-A4B6-68DD9C00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89C-A5F0-4FF9-A885-133F85684A09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0F9F28-0F0C-4831-A968-A7544CCC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F35A2-351F-431D-9141-8A0F7199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D356-A083-4355-BD7D-C7658050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201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B8A4F-3D37-4397-BE87-979CCF41C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B3DC3-C404-44C8-B264-08163B5D9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A8E1A-D85B-4E42-AAEA-59C586E12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429EA-4A34-44DD-95C6-53691077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89C-A5F0-4FF9-A885-133F85684A09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B1EC1-38C7-48BF-8525-DE3EDF142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9F4E2-011B-4125-AE8B-814B0AF1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D356-A083-4355-BD7D-C7658050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343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B1B98-0235-4A4B-84E8-EE7A0B20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77C6C-98AC-48B3-91EA-50FA867CE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B4695-7DA8-4F9E-8952-B3B1E60B3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E9418-6F45-4A55-A775-22E2960C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89C-A5F0-4FF9-A885-133F85684A09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97806-B664-443C-B2CD-C7A15F3B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94E7C-C171-461E-B31E-B1E176BD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D356-A083-4355-BD7D-C7658050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824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36DD7-3872-4D3B-B7B7-F88871A0B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772B2-3F51-4366-AD32-00C3B482F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2EED9-1F09-4707-B6D1-780612ED6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7489C-A5F0-4FF9-A885-133F85684A09}" type="datetimeFigureOut">
              <a:rPr lang="en-AU" smtClean="0"/>
              <a:t>24/03/2021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AEA4A-8E90-4871-94A4-DFC3D91A34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8E0DA-385A-4B53-8068-9610EB891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4D356-A083-4355-BD7D-C7658050D5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814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6E4131-4283-4CAA-840D-99D59D091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FFFF"/>
                </a:solidFill>
              </a:rPr>
              <a:t>想象文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8239A0-0B18-4563-816A-EB1499A93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zh-CN" altLang="en-US">
                <a:solidFill>
                  <a:srgbClr val="FFFFFF"/>
                </a:solidFill>
              </a:rPr>
              <a:t>写作</a:t>
            </a:r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5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57D4A72-F4F1-498A-B083-59E8C50B7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FF3303-6FC3-4637-A201-B4CCC1C99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636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8C964F5-A665-44FC-9372-0DDD8D231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zh-CN" altLang="en-US" sz="4000">
                <a:solidFill>
                  <a:srgbClr val="FFFFFF"/>
                </a:solidFill>
              </a:rPr>
              <a:t>想象文写作</a:t>
            </a:r>
            <a:r>
              <a:rPr lang="en-AU" altLang="zh-CN" sz="4000">
                <a:solidFill>
                  <a:srgbClr val="FFFFFF"/>
                </a:solidFill>
              </a:rPr>
              <a:t>-------</a:t>
            </a:r>
            <a:r>
              <a:rPr lang="zh-CN" altLang="en-US" sz="4000">
                <a:solidFill>
                  <a:srgbClr val="FFFFFF"/>
                </a:solidFill>
              </a:rPr>
              <a:t> 题目、人称、要素</a:t>
            </a:r>
            <a:endParaRPr lang="en-AU" sz="400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7E93D7F-423B-471D-B4C5-FB4B65311C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065378"/>
              </p:ext>
            </p:extLst>
          </p:nvPr>
        </p:nvGraphicFramePr>
        <p:xfrm>
          <a:off x="5152571" y="406400"/>
          <a:ext cx="6662058" cy="6037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1681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AF12C7-EF46-4020-9F77-DA13B87D3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32" y="257324"/>
            <a:ext cx="7387976" cy="703114"/>
          </a:xfrm>
        </p:spPr>
        <p:txBody>
          <a:bodyPr anchor="t">
            <a:normAutofit/>
          </a:bodyPr>
          <a:lstStyle/>
          <a:p>
            <a:r>
              <a:rPr lang="zh-CN" altLang="en-US" sz="4000" dirty="0">
                <a:solidFill>
                  <a:schemeClr val="accent1"/>
                </a:solidFill>
              </a:rPr>
              <a:t>想象文写作</a:t>
            </a:r>
            <a:r>
              <a:rPr lang="en-AU" altLang="zh-CN" sz="4000" dirty="0">
                <a:solidFill>
                  <a:schemeClr val="accent1"/>
                </a:solidFill>
              </a:rPr>
              <a:t>-------</a:t>
            </a:r>
            <a:r>
              <a:rPr lang="zh-CN" altLang="en-US" sz="4000" dirty="0">
                <a:solidFill>
                  <a:schemeClr val="accent1"/>
                </a:solidFill>
              </a:rPr>
              <a:t>开头的写法</a:t>
            </a:r>
            <a:endParaRPr lang="en-AU" sz="4000" dirty="0">
              <a:solidFill>
                <a:schemeClr val="accent1"/>
              </a:solidFill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6FFA7-F88F-4469-8CB2-97EA7ADB6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8827" y="948122"/>
            <a:ext cx="9004685" cy="48184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200" dirty="0"/>
              <a:t>开头最好开门见山，言简意赅，留有悬念。推荐三种开头的写法。</a:t>
            </a:r>
          </a:p>
          <a:p>
            <a:pPr marL="0" indent="0">
              <a:buNone/>
            </a:pPr>
            <a:r>
              <a:rPr lang="zh-CN" altLang="en-US" sz="2200" dirty="0"/>
              <a:t>①引用</a:t>
            </a:r>
            <a:r>
              <a:rPr lang="zh-CN" altLang="en-US" sz="2200" b="1" dirty="0"/>
              <a:t>考题背景</a:t>
            </a:r>
            <a:r>
              <a:rPr lang="zh-CN" altLang="en-US" sz="2200" dirty="0"/>
              <a:t>，</a:t>
            </a:r>
            <a:r>
              <a:rPr lang="zh-CN" altLang="en-US" sz="2200" b="1" dirty="0"/>
              <a:t>直入主题</a:t>
            </a:r>
            <a:r>
              <a:rPr lang="zh-CN" altLang="en-US" sz="2200" dirty="0"/>
              <a:t>。如：考题是“蓬莱山是神话传说中渤海里的一座仙山。不 久前一个偶然的机会你到蓬莱山去游玩了一趟。你现在写一篇故事，描述你在蓬莱山的神奇经历。”开头可以是“蓬莱山是神话传说中的一座仙山，是八仙欢聚的仙境。一个偶然机会我有幸得以到蓬莱仙山一游，那真是一次神奇的经历。”引用考题中的背景，开门 点出八仙欢聚的仙境这一条件限制。</a:t>
            </a:r>
          </a:p>
          <a:p>
            <a:pPr marL="0" indent="0">
              <a:buNone/>
            </a:pPr>
            <a:r>
              <a:rPr lang="zh-CN" altLang="en-US" sz="2200" dirty="0"/>
              <a:t>②交代</a:t>
            </a:r>
            <a:r>
              <a:rPr lang="zh-CN" altLang="en-US" sz="2200" b="1" dirty="0"/>
              <a:t>故事要素，留有悬念</a:t>
            </a:r>
            <a:r>
              <a:rPr lang="zh-CN" altLang="en-US" sz="2200" dirty="0"/>
              <a:t>。如</a:t>
            </a:r>
            <a:r>
              <a:rPr lang="en-US" altLang="zh-CN" sz="2200" dirty="0"/>
              <a:t>《</a:t>
            </a:r>
            <a:r>
              <a:rPr lang="zh-CN" altLang="en-US" sz="2200" dirty="0"/>
              <a:t>一次奇妙的时空旅行</a:t>
            </a:r>
            <a:r>
              <a:rPr lang="en-US" altLang="zh-CN" sz="2200" dirty="0"/>
              <a:t>》</a:t>
            </a:r>
            <a:r>
              <a:rPr lang="zh-CN" altLang="en-US" sz="2200" dirty="0"/>
              <a:t>的开头：</a:t>
            </a:r>
            <a:r>
              <a:rPr lang="en-US" altLang="zh-CN" sz="2200" dirty="0"/>
              <a:t>3000</a:t>
            </a:r>
            <a:r>
              <a:rPr lang="zh-CN" altLang="en-US" sz="2200" dirty="0"/>
              <a:t>年的一天 想去未来世界看看，穿过时光隧道，我来到了一个陌生的地方，这里的人忙忙碌碌，连 都是急匆匆的。这个开头用</a:t>
            </a:r>
            <a:r>
              <a:rPr lang="en-US" altLang="zh-CN" sz="2200" dirty="0"/>
              <a:t>48</a:t>
            </a:r>
            <a:r>
              <a:rPr lang="zh-CN" altLang="en-US" sz="2200" dirty="0"/>
              <a:t>个字交代了时间、地点、人物，同时把读者带到了一个新的世界：作者到了一个什么地方？他将遇到什么事情？</a:t>
            </a:r>
          </a:p>
          <a:p>
            <a:pPr marL="0" indent="0">
              <a:buNone/>
            </a:pPr>
            <a:r>
              <a:rPr lang="zh-CN" altLang="en-US" sz="2200" dirty="0"/>
              <a:t>③使用</a:t>
            </a:r>
            <a:r>
              <a:rPr lang="zh-CN" altLang="en-US" sz="2200" b="1" dirty="0"/>
              <a:t>倒叙开头</a:t>
            </a:r>
            <a:r>
              <a:rPr lang="zh-CN" altLang="en-US" sz="2200" dirty="0"/>
              <a:t>。倒叙是把事件的结局或某个最突出的片段提前加以叙述的方式，是利用悬念，引人入胜，感染力强，同时这也是节约字数的好方法。如：“一睁开眼，我发现自己躺在一张巨型的手术台上，周围全是外星人，这是怎么回事？我在什么地方？我被外星人劫持了吗？ ”这个不到</a:t>
            </a:r>
            <a:r>
              <a:rPr lang="en-US" altLang="zh-CN" sz="2200" dirty="0"/>
              <a:t>50</a:t>
            </a:r>
            <a:r>
              <a:rPr lang="zh-CN" altLang="en-US" sz="2200" dirty="0"/>
              <a:t>字的幵头，使读者进入了一个想象的世界。</a:t>
            </a:r>
          </a:p>
          <a:p>
            <a:pPr marL="0" indent="0">
              <a:buNone/>
            </a:pP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245805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059C7F72-B9D7-4903-B769-ED9AB0AED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30" y="841248"/>
            <a:ext cx="4171410" cy="5340097"/>
          </a:xfrm>
        </p:spPr>
        <p:txBody>
          <a:bodyPr anchor="ctr">
            <a:normAutofit/>
          </a:bodyPr>
          <a:lstStyle/>
          <a:p>
            <a:r>
              <a:rPr lang="zh-CN" altLang="en-US" sz="4800" dirty="0">
                <a:solidFill>
                  <a:schemeClr val="bg1"/>
                </a:solidFill>
              </a:rPr>
              <a:t>想象文写作</a:t>
            </a:r>
            <a:r>
              <a:rPr lang="en-AU" altLang="zh-CN" sz="4800" dirty="0">
                <a:solidFill>
                  <a:schemeClr val="bg1"/>
                </a:solidFill>
              </a:rPr>
              <a:t>-------</a:t>
            </a:r>
            <a:r>
              <a:rPr lang="zh-CN" altLang="en-US" sz="4800" dirty="0">
                <a:solidFill>
                  <a:schemeClr val="bg1"/>
                </a:solidFill>
              </a:rPr>
              <a:t>主体的写法</a:t>
            </a:r>
            <a:endParaRPr lang="en-AU" sz="480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43EC7BE-EB3B-48B5-B281-A6ED15B64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648645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177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9C7F72-B9D7-4903-B769-ED9AB0AED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238" y="235666"/>
            <a:ext cx="9260274" cy="1234440"/>
          </a:xfrm>
        </p:spPr>
        <p:txBody>
          <a:bodyPr anchor="t">
            <a:normAutofit/>
          </a:bodyPr>
          <a:lstStyle/>
          <a:p>
            <a:r>
              <a:rPr lang="zh-CN" altLang="en-US" sz="3100" dirty="0">
                <a:solidFill>
                  <a:schemeClr val="accent1"/>
                </a:solidFill>
              </a:rPr>
              <a:t>想象文写作</a:t>
            </a:r>
            <a:r>
              <a:rPr lang="en-AU" altLang="zh-CN" sz="3100" dirty="0">
                <a:solidFill>
                  <a:schemeClr val="accent1"/>
                </a:solidFill>
              </a:rPr>
              <a:t>-------</a:t>
            </a:r>
            <a:r>
              <a:rPr lang="zh-CN" altLang="en-US" sz="3100" dirty="0">
                <a:solidFill>
                  <a:schemeClr val="accent1"/>
                </a:solidFill>
              </a:rPr>
              <a:t>主体的写法①以描写做铺垫，推动故事情节的发展。</a:t>
            </a:r>
            <a:endParaRPr lang="en-AU" sz="3100" dirty="0">
              <a:solidFill>
                <a:schemeClr val="accent1"/>
              </a:solidFill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938F3-C28B-40A0-BDA3-131F325B4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666" y="1116174"/>
            <a:ext cx="9585429" cy="5506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800" dirty="0"/>
              <a:t>【</a:t>
            </a:r>
            <a:r>
              <a:rPr lang="zh-CN" altLang="en-US" sz="1800" dirty="0"/>
              <a:t>例文</a:t>
            </a:r>
            <a:r>
              <a:rPr lang="en-US" altLang="zh-CN" sz="1800" dirty="0"/>
              <a:t>1】</a:t>
            </a:r>
            <a:r>
              <a:rPr lang="zh-CN" altLang="en-US" sz="1800" dirty="0"/>
              <a:t>蓬莱山是神话传说中渤海里的一座仙山。不久前一个偶然的机会你到蓬莱山去游玩了一趟。你现在写一篇故事，描述你在蓬莱山的神奇经历。</a:t>
            </a:r>
          </a:p>
          <a:p>
            <a:pPr marL="0" indent="0" algn="ctr">
              <a:buNone/>
            </a:pPr>
            <a:r>
              <a:rPr lang="zh-CN" altLang="en-US" sz="1800" dirty="0"/>
              <a:t>蓬莱仙山的神奇经历</a:t>
            </a:r>
          </a:p>
          <a:p>
            <a:pPr marL="0" indent="0" algn="ctr">
              <a:buNone/>
            </a:pPr>
            <a:r>
              <a:rPr lang="zh-CN" altLang="en-US" sz="1800" dirty="0"/>
              <a:t>舒乐</a:t>
            </a:r>
          </a:p>
          <a:p>
            <a:pPr marL="0" indent="0">
              <a:buNone/>
            </a:pPr>
            <a:r>
              <a:rPr lang="zh-CN" altLang="en-US" sz="1800" dirty="0"/>
              <a:t>        蓬莱山是神话传说中的一座仙山，是八仙欢聚的仙境。一个偶然的机会我有幸得以到蓬莱仙山一日游，那真是一次神奇的经历。</a:t>
            </a:r>
          </a:p>
          <a:p>
            <a:pPr marL="0" indent="0">
              <a:buNone/>
            </a:pPr>
            <a:r>
              <a:rPr lang="zh-CN" altLang="en-US" sz="1800" dirty="0"/>
              <a:t>        登临仙山，满目奇峰秀木，亭台楼阁，白雾袅袅</a:t>
            </a:r>
            <a:r>
              <a:rPr lang="en-US" altLang="zh-CN" sz="1800" dirty="0"/>
              <a:t>……</a:t>
            </a:r>
            <a:r>
              <a:rPr lang="zh-CN" altLang="en-US" sz="1800" dirty="0"/>
              <a:t>果然是仙境。我于山中漫游，遍赏仙景。突然，白云缭绕处现出一座楼阁，有人声和仙乐飘出。走进楼阁，我惊喜不已，传奇的八仙正在此聚会！八位人间百姓耳熟能详的神仙我一眼就都能认出：汉钟离羽扇轻摇，曹国舅布衣葛巾，张果老倒骑毛驴，何仙姑手执山茶仙果，都是飘逸的神态。另有蓝采和击板行歌，韩湘子箫声依旧，李铁拐独脚曼舞，玩得也是悠然自得。众仙中只有吕洞宾还在长睡，梦醉黄梁之中</a:t>
            </a:r>
            <a:r>
              <a:rPr lang="en-US" altLang="zh-CN" sz="1800" dirty="0"/>
              <a:t>……</a:t>
            </a:r>
            <a:r>
              <a:rPr lang="zh-CN" altLang="en-US" sz="1800" dirty="0"/>
              <a:t>	</a:t>
            </a:r>
          </a:p>
          <a:p>
            <a:pPr marL="0" indent="0">
              <a:buNone/>
            </a:pPr>
            <a:r>
              <a:rPr lang="zh-CN" altLang="en-US" sz="1800" dirty="0"/>
              <a:t>        八仙热情邀我加入欢聚。接过书童送上的仙茶，我边品仙茗，边于轻歌曼舞中与众仙神 侃。我倾倒于众仙的风度智慧，更羨慕快活超脱的仙居生活</a:t>
            </a:r>
            <a:r>
              <a:rPr lang="en-US" altLang="zh-CN" sz="1800" dirty="0"/>
              <a:t>……</a:t>
            </a:r>
            <a:r>
              <a:rPr lang="zh-CN" altLang="en-US" sz="1800" dirty="0"/>
              <a:t>。禁不住请求：“大仙们，请施展你们的法术，把我也超度成仙了吧丨我不想回人间了，我想过神仙的生活</a:t>
            </a:r>
            <a:r>
              <a:rPr lang="en-US" altLang="zh-CN" sz="1800" dirty="0"/>
              <a:t>……”</a:t>
            </a:r>
            <a:r>
              <a:rPr lang="zh-CN" altLang="en-US" sz="1800" dirty="0"/>
              <a:t>话没说完众仙大笑，汉钟离见我疑惑，过来亲切地说：“傻孩子，成仙要修炼，而修炼要靠自己。别的都好办，唯此事我等道行再大也帮不了你。” 一番话说得我羞愧不已</a:t>
            </a:r>
            <a:r>
              <a:rPr lang="en-US" altLang="zh-CN" sz="1800" dirty="0"/>
              <a:t>"••••</a:t>
            </a:r>
          </a:p>
          <a:p>
            <a:pPr marL="0" indent="0">
              <a:buNone/>
            </a:pPr>
            <a:r>
              <a:rPr lang="zh-CN" altLang="en-US" sz="1800" dirty="0"/>
              <a:t>        大仙们的点拨令我顿悟：修炼成仙和苦学成材其实是一个理儿，都要靠自己的努力：想 获得成功又怕吃苦，神仙也帮不了你啊</a:t>
            </a:r>
            <a:r>
              <a:rPr lang="en-US" altLang="zh-CN" sz="1800" dirty="0"/>
              <a:t>!	</a:t>
            </a:r>
          </a:p>
          <a:p>
            <a:pPr marL="0" indent="0"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409768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9C7F72-B9D7-4903-B769-ED9AB0AED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306" y="239368"/>
            <a:ext cx="9262305" cy="1234440"/>
          </a:xfrm>
        </p:spPr>
        <p:txBody>
          <a:bodyPr anchor="t">
            <a:normAutofit/>
          </a:bodyPr>
          <a:lstStyle/>
          <a:p>
            <a:r>
              <a:rPr lang="zh-CN" altLang="en-US" sz="3100" dirty="0">
                <a:solidFill>
                  <a:schemeClr val="accent1"/>
                </a:solidFill>
              </a:rPr>
              <a:t>想象文写作</a:t>
            </a:r>
            <a:r>
              <a:rPr lang="en-AU" altLang="zh-CN" sz="3100" dirty="0">
                <a:solidFill>
                  <a:schemeClr val="accent1"/>
                </a:solidFill>
              </a:rPr>
              <a:t>-------</a:t>
            </a:r>
            <a:r>
              <a:rPr lang="zh-CN" altLang="en-US" sz="3100" dirty="0">
                <a:solidFill>
                  <a:schemeClr val="accent1"/>
                </a:solidFill>
              </a:rPr>
              <a:t>主体的写法①以描写做铺垫，推动故事情节的发展。</a:t>
            </a:r>
            <a:endParaRPr lang="en-AU" sz="3100" dirty="0">
              <a:solidFill>
                <a:schemeClr val="accent1"/>
              </a:solidFill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938F3-C28B-40A0-BDA3-131F325B4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210" y="1349829"/>
            <a:ext cx="9262304" cy="5065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【</a:t>
            </a:r>
            <a:r>
              <a:rPr lang="zh-CN" altLang="en-US" sz="2400" dirty="0"/>
              <a:t>例文</a:t>
            </a:r>
            <a:r>
              <a:rPr lang="en-US" altLang="zh-CN" sz="2400" dirty="0"/>
              <a:t>1】</a:t>
            </a:r>
            <a:r>
              <a:rPr lang="zh-CN" altLang="en-US" sz="2400" dirty="0"/>
              <a:t>蓬莱山是神话传说中渤海里的一座仙山。不久前一个偶然的机会你到蓬莱山去游玩了一趟。你现在写一篇故事，描述你在蓬莱山的神奇经历。</a:t>
            </a:r>
          </a:p>
          <a:p>
            <a:pPr marL="0" indent="0">
              <a:buNone/>
            </a:pPr>
            <a:r>
              <a:rPr lang="zh-CN" altLang="en-US" sz="2400" dirty="0"/>
              <a:t>评语</a:t>
            </a:r>
          </a:p>
          <a:p>
            <a:pPr marL="0" indent="0">
              <a:buNone/>
            </a:pPr>
            <a:r>
              <a:rPr lang="zh-CN" altLang="en-US" sz="2400" dirty="0"/>
              <a:t>        考题要求写游蓬莱仙山，故事人物当然是八仙，蓬莱仙境传说中是八仙聚会的地方，八 仙都写可以，只写其中的一位神仙也可以。而我们看到的是作者对蓬莱仙山的神话传说很 熟悉，对每个人物和法器都十分了解，且写作基本功较好，在发展部分寥寥几笔便勾画出 栩栩如生的人物形象，景物的描写、人物的描写都是为高潮部分“我想成仙”做铺垫，最 终道出“修炼成仙和苦学成才”的道理，折射出现实意义。故事情节连贯，一气呵成，过 度自然，描写体现出作者的文笔了得，既是为高潮做铺垫同时推进了故事情节的发展。</a:t>
            </a:r>
          </a:p>
          <a:p>
            <a:pPr marL="0" indent="0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253960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9C7F72-B9D7-4903-B769-ED9AB0AED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155" y="374491"/>
            <a:ext cx="9554473" cy="1234440"/>
          </a:xfrm>
        </p:spPr>
        <p:txBody>
          <a:bodyPr anchor="t">
            <a:norm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</a:rPr>
              <a:t>想象文写作</a:t>
            </a:r>
            <a:r>
              <a:rPr lang="en-AU" altLang="zh-CN" sz="2800" dirty="0">
                <a:solidFill>
                  <a:schemeClr val="accent1"/>
                </a:solidFill>
              </a:rPr>
              <a:t>-------</a:t>
            </a:r>
            <a:r>
              <a:rPr lang="zh-CN" altLang="en-US" sz="2800" dirty="0">
                <a:solidFill>
                  <a:schemeClr val="accent1"/>
                </a:solidFill>
              </a:rPr>
              <a:t>主体的写法②层层铺垫，故事情节跌宕起伏，引人入胜。</a:t>
            </a:r>
            <a:endParaRPr lang="en-AU" sz="2800" dirty="0">
              <a:solidFill>
                <a:schemeClr val="accent1"/>
              </a:solidFill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938F3-C28B-40A0-BDA3-131F325B4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473" y="1306386"/>
            <a:ext cx="9611113" cy="52976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/>
              <a:t>【</a:t>
            </a:r>
            <a:r>
              <a:rPr lang="zh-CN" altLang="en-US" sz="1600" dirty="0"/>
              <a:t>例文</a:t>
            </a:r>
            <a:r>
              <a:rPr lang="en-US" altLang="zh-CN" sz="1600" dirty="0"/>
              <a:t>2】2500</a:t>
            </a:r>
            <a:r>
              <a:rPr lang="zh-CN" altLang="en-US" sz="1600" dirty="0"/>
              <a:t>年，星际旅行已经成为家常便饭。在一次去往外星球的旅途中，你所搭乘 的太空船遭遇到了毁灭性的灾难。危难之际，是一些身份不明的外星人拯救了飞船和乘客。 写一个故事，讲讲这次的奇特经历。</a:t>
            </a:r>
            <a:endParaRPr lang="en-AU" altLang="zh-CN" sz="1600" dirty="0"/>
          </a:p>
          <a:p>
            <a:pPr marL="0" indent="0" algn="ctr">
              <a:buNone/>
            </a:pPr>
            <a:r>
              <a:rPr lang="zh-CN" altLang="en-US" sz="1600" dirty="0"/>
              <a:t>太空历险记</a:t>
            </a:r>
          </a:p>
          <a:p>
            <a:pPr marL="0" indent="0" algn="ctr">
              <a:buNone/>
            </a:pPr>
            <a:r>
              <a:rPr lang="zh-CN" altLang="en-US" sz="1600" dirty="0"/>
              <a:t>待明</a:t>
            </a:r>
          </a:p>
          <a:p>
            <a:pPr marL="0" indent="0">
              <a:buNone/>
            </a:pPr>
            <a:r>
              <a:rPr lang="en-US" altLang="zh-CN" sz="1600" dirty="0"/>
              <a:t>        2500</a:t>
            </a:r>
            <a:r>
              <a:rPr lang="zh-CN" altLang="en-US" sz="1600" dirty="0"/>
              <a:t>年，太空旅行已经轻而易举，然而，这次奇特的旅行让我心存余悸，思绪万千。</a:t>
            </a:r>
          </a:p>
          <a:p>
            <a:pPr marL="0" indent="0">
              <a:buNone/>
            </a:pPr>
            <a:r>
              <a:rPr lang="zh-CN" altLang="en-US" sz="1600" dirty="0"/>
              <a:t>        一阵骚乱将我从梦中惊醒。邻座乘客沮丧地告诉我，刚才广播中说：飞船为躲避一颗 废弃的人造卫星，不得不偏离原定航线。当飞船启动光速航行几秒钟后，突然失去动力， 而且与地球的联络也中断了</a:t>
            </a:r>
            <a:r>
              <a:rPr lang="en-US" altLang="zh-CN" sz="1600" dirty="0"/>
              <a:t>……</a:t>
            </a:r>
            <a:r>
              <a:rPr lang="zh-CN" altLang="en-US" sz="1600" dirty="0"/>
              <a:t>不等他说完，我已经明白了后果的可怕</a:t>
            </a:r>
            <a:r>
              <a:rPr lang="en-US" altLang="zh-CN" sz="1600" dirty="0"/>
              <a:t>——</a:t>
            </a:r>
            <a:r>
              <a:rPr lang="zh-CN" altLang="en-US" sz="1600" dirty="0"/>
              <a:t>我们将像垃圾 一样，永远被遗弃在太空之中。</a:t>
            </a:r>
          </a:p>
          <a:p>
            <a:pPr marL="0" indent="0">
              <a:buNone/>
            </a:pPr>
            <a:r>
              <a:rPr lang="zh-CN" altLang="en-US" sz="1600" dirty="0"/>
              <a:t>         恐惧中，透过飞船的舷窗，突然看到一个巨大飞行物已经与我们靠得很近，并开始与 飞船对接。舱门打开后，几个身份不明的外星人直接走进了驾驶舱。不久，船长宣布：飞 船已经修复。</a:t>
            </a:r>
          </a:p>
          <a:p>
            <a:pPr marL="0" indent="0">
              <a:buNone/>
            </a:pPr>
            <a:r>
              <a:rPr lang="zh-CN" altLang="en-US" sz="1600" dirty="0"/>
              <a:t>         当外星人要离开时，乘客们纷纷表示感谢和友好。然而，回报我们的却是异常的冷漠。 有人因此发出了抗议。突然，外星人同时用好几种地球上的语言说话了： “自以为是的地球人， 我们对你们的观察已经有一万年了。自你们进入了所谓的‘文明时代’以来，你们的贪婪 和自私实在让我们失望。你们把每一次科技上的发明首先用于制造屠杀武器和对资源的掠 夺。几千年里，你们没有一天停止过战争和自相残杀，甚至不惜发动两次全球大战。地球 已经被你们弄得百孔千疮，你们还在太空里丢弃了无数垃圾。我们不需要你们的感谢和友好。 我们之所以救你们，只是不想让太空里再多一堆垃圾而已。”说完，他们便扬长而去。</a:t>
            </a:r>
          </a:p>
          <a:p>
            <a:pPr marL="0" indent="0">
              <a:buNone/>
            </a:pPr>
            <a:r>
              <a:rPr lang="zh-CN" altLang="en-US" sz="1600" dirty="0"/>
              <a:t>        我虽然逃过一劫，却不停地拷问自己：我真的得救了吗？人类真的有救吗？地球人的 贪婪而无情最终还是会毁灭了自己。</a:t>
            </a:r>
          </a:p>
          <a:p>
            <a:pPr marL="0" indent="0">
              <a:buNone/>
            </a:pP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788697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9C7F72-B9D7-4903-B769-ED9AB0AED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660" y="358984"/>
            <a:ext cx="9714402" cy="1234440"/>
          </a:xfrm>
        </p:spPr>
        <p:txBody>
          <a:bodyPr anchor="t">
            <a:normAutofit/>
          </a:bodyPr>
          <a:lstStyle/>
          <a:p>
            <a:r>
              <a:rPr lang="zh-CN" altLang="en-US" sz="2800" dirty="0">
                <a:solidFill>
                  <a:schemeClr val="accent1"/>
                </a:solidFill>
              </a:rPr>
              <a:t>想象文写作</a:t>
            </a:r>
            <a:r>
              <a:rPr lang="en-AU" altLang="zh-CN" sz="2800" dirty="0">
                <a:solidFill>
                  <a:schemeClr val="accent1"/>
                </a:solidFill>
              </a:rPr>
              <a:t>-------</a:t>
            </a:r>
            <a:r>
              <a:rPr lang="zh-CN" altLang="en-US" sz="2800" dirty="0">
                <a:solidFill>
                  <a:schemeClr val="accent1"/>
                </a:solidFill>
              </a:rPr>
              <a:t>主体的写法②层层铺垫，故事情节跌宕起伏，引人入胜。</a:t>
            </a:r>
            <a:endParaRPr lang="en-AU" sz="2800" dirty="0">
              <a:solidFill>
                <a:schemeClr val="accent1"/>
              </a:solidFill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938F3-C28B-40A0-BDA3-131F325B4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94" y="1401422"/>
            <a:ext cx="9570281" cy="5097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【</a:t>
            </a:r>
            <a:r>
              <a:rPr lang="zh-CN" altLang="en-US" sz="2400" dirty="0"/>
              <a:t>例文</a:t>
            </a:r>
            <a:r>
              <a:rPr lang="en-US" altLang="zh-CN" sz="2400" dirty="0"/>
              <a:t>2】2500</a:t>
            </a:r>
            <a:r>
              <a:rPr lang="zh-CN" altLang="en-US" sz="2400" dirty="0"/>
              <a:t>年，星际旅行已经成为家常便饭。在一次去往外星球的旅途中，你所搭乘 的太空船遭遇到了毁灭性的灾难。危难之际，是一些身份不明的外星人拯救了飞船和乘客。 写一个故事，讲讲这次的奇特经历。</a:t>
            </a:r>
            <a:endParaRPr lang="en-AU" altLang="zh-CN" sz="2400" dirty="0"/>
          </a:p>
          <a:p>
            <a:pPr marL="0" indent="0">
              <a:buNone/>
            </a:pPr>
            <a:r>
              <a:rPr lang="zh-CN" altLang="en-US" sz="2400" dirty="0"/>
              <a:t>评语</a:t>
            </a:r>
          </a:p>
          <a:p>
            <a:pPr marL="0" indent="0">
              <a:buNone/>
            </a:pPr>
            <a:r>
              <a:rPr lang="zh-CN" altLang="en-US" sz="2400" dirty="0"/>
              <a:t>        本文首先写了“我”对生命即将消失的恐惧，恐惧中又迎来了希望</a:t>
            </a:r>
            <a:r>
              <a:rPr lang="en-US" altLang="zh-CN" sz="2400" dirty="0"/>
              <a:t>——</a:t>
            </a:r>
            <a:r>
              <a:rPr lang="zh-CN" altLang="en-US" sz="2400" dirty="0"/>
              <a:t>被外星人救了， 按常理救命之恩理当应该感恩戴德，对方也应欣然接受，故事情节又发生了 </a:t>
            </a:r>
            <a:r>
              <a:rPr lang="en-US" altLang="zh-CN" sz="2400" dirty="0"/>
              <a:t>180</a:t>
            </a:r>
            <a:r>
              <a:rPr lang="zh-CN" altLang="en-US" sz="2400" dirty="0"/>
              <a:t>度大转弯， 外星人因不齿于地球人的贪婪和自私，而不屑于与地球人做朋友，最后在反思中道出寓意， 情节环环相扣，动人心弦。	</a:t>
            </a:r>
          </a:p>
          <a:p>
            <a:pPr marL="0" indent="0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718342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9C7F72-B9D7-4903-B769-ED9AB0AED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348" y="210312"/>
            <a:ext cx="9569713" cy="750126"/>
          </a:xfrm>
        </p:spPr>
        <p:txBody>
          <a:bodyPr anchor="t">
            <a:normAutofit/>
          </a:bodyPr>
          <a:lstStyle/>
          <a:p>
            <a:r>
              <a:rPr lang="zh-CN" altLang="en-US" sz="1900" dirty="0">
                <a:solidFill>
                  <a:schemeClr val="accent1"/>
                </a:solidFill>
              </a:rPr>
              <a:t>想象文写作</a:t>
            </a:r>
            <a:r>
              <a:rPr lang="en-AU" altLang="zh-CN" sz="1900" dirty="0">
                <a:solidFill>
                  <a:schemeClr val="accent1"/>
                </a:solidFill>
              </a:rPr>
              <a:t>-------</a:t>
            </a:r>
            <a:r>
              <a:rPr lang="zh-CN" altLang="en-US" sz="1900" dirty="0">
                <a:solidFill>
                  <a:schemeClr val="accent1"/>
                </a:solidFill>
              </a:rPr>
              <a:t>主体的写法③写两个情节类似的故事，但前一个为后一个做铺垫，后一个故事更精彩，没有前一个故事，后面的故事也无法达到高潮。</a:t>
            </a:r>
            <a:endParaRPr lang="en-AU" sz="1900" dirty="0">
              <a:solidFill>
                <a:schemeClr val="accent1"/>
              </a:solidFill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938F3-C28B-40A0-BDA3-131F325B4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044" y="968602"/>
            <a:ext cx="9500432" cy="5519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800" dirty="0"/>
              <a:t>【</a:t>
            </a:r>
            <a:r>
              <a:rPr lang="zh-CN" altLang="en-US" sz="1800" dirty="0"/>
              <a:t>例文</a:t>
            </a:r>
            <a:r>
              <a:rPr lang="en-US" altLang="zh-CN" sz="1800" dirty="0"/>
              <a:t>3】</a:t>
            </a:r>
            <a:r>
              <a:rPr lang="zh-CN" altLang="en-US" sz="1800" dirty="0"/>
              <a:t>你在森林里开了一家动物心理诊所，每天要接待形形色色患有心病的动物们，现在你要在工作日志中记录下你今天接待的几个有趣的病例。	</a:t>
            </a:r>
          </a:p>
          <a:p>
            <a:pPr marL="0" indent="0">
              <a:buNone/>
            </a:pPr>
            <a:r>
              <a:rPr lang="en-US" altLang="zh-CN" sz="1800" dirty="0"/>
              <a:t>2078</a:t>
            </a:r>
            <a:r>
              <a:rPr lang="zh-CN" altLang="en-US" sz="1800" dirty="0"/>
              <a:t>年</a:t>
            </a:r>
            <a:r>
              <a:rPr lang="en-US" altLang="zh-CN" sz="1800" dirty="0"/>
              <a:t>6</a:t>
            </a:r>
            <a:r>
              <a:rPr lang="zh-CN" altLang="en-US" sz="1800" dirty="0"/>
              <a:t>月</a:t>
            </a:r>
            <a:r>
              <a:rPr lang="en-US" altLang="zh-CN" sz="1800" dirty="0"/>
              <a:t>24</a:t>
            </a:r>
            <a:r>
              <a:rPr lang="zh-CN" altLang="en-US" sz="1800" dirty="0"/>
              <a:t>日                星期天                 雨</a:t>
            </a:r>
          </a:p>
          <a:p>
            <a:pPr marL="0" indent="0">
              <a:buNone/>
            </a:pPr>
            <a:r>
              <a:rPr lang="zh-CN" altLang="en-US" sz="1800" dirty="0"/>
              <a:t>        今天，狐狸先生和兔子小姐都来诊所求助于我这个心理医生，听了他们的心事，我乐不可支。</a:t>
            </a:r>
          </a:p>
          <a:p>
            <a:pPr marL="0" indent="0">
              <a:buNone/>
            </a:pPr>
            <a:r>
              <a:rPr lang="zh-CN" altLang="en-US" sz="1800" dirty="0"/>
              <a:t>       早上，狐裡先生垂头丧气的走进来，平日里的威风不见踪影。他耷拉着耳朵说“医生 ，我最近遇到一些难题，我想我爱上了‘仙草谷‘ 的兔子小姐，可她却不愿和我在一起。” 我所知你并不与兔子相熟，为什么会爱她呢？ ”我问。“我爱她的纯真善良、甜美无邪。” 狐狸先生托着腮，脸上浮着笑容。“我愿意为了她从此只以野果为生。”</a:t>
            </a:r>
            <a:r>
              <a:rPr lang="en-US" altLang="zh-CN" sz="1800" dirty="0"/>
              <a:t>……</a:t>
            </a:r>
          </a:p>
          <a:p>
            <a:pPr marL="0" indent="0">
              <a:buNone/>
            </a:pPr>
            <a:r>
              <a:rPr lang="zh-CN" altLang="en-US" sz="1800" dirty="0"/>
              <a:t>        傍晚，兔子小姐也来到了诊所。“医生，你帮帮我吧！”她急切地说。“最近那个住在‘枫树林’的狐狸总是跟别人打听我的消息，还说喜欢我，他怕是要违反森林法企图把我抓去吃掉了！最近我心慌得不敢出门，你说我要不要叫虎警官把他抓起来？ ”听了兔子的话，我心中疑惑，问道“据我所知狐狸先生从不乱伤害其他动物，只在规定的区域觅食，你怎么知道他是要伤害你呢？” “这还用问？他们狐狸一族向来狡诈残忍，到处打听我的下落肯定没安好心！ ”兔子的义正言辞，竟让我有些无言以对</a:t>
            </a:r>
            <a:r>
              <a:rPr lang="en-US" altLang="zh-CN" sz="1800" dirty="0"/>
              <a:t>……</a:t>
            </a:r>
          </a:p>
          <a:p>
            <a:pPr marL="0" indent="0">
              <a:buNone/>
            </a:pPr>
            <a:r>
              <a:rPr lang="zh-CN" altLang="en-US" sz="1800" dirty="0"/>
              <a:t>         作为医生，我只得分别开导了他们，让他们仔细考虑，不要凭想象判断对方。其实， 兔子不是狐裡想象的那样善良无邪，而狐裡也并不像兔子想象的那样作恶多端。听了他们 的故事我不禁感叹，如若我们能放下心中对别人的偏见，也许能感受到更多的真诚与爱。</a:t>
            </a:r>
          </a:p>
          <a:p>
            <a:pPr marL="0" indent="0"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4289826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9C7F72-B9D7-4903-B769-ED9AB0AED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206" y="337266"/>
            <a:ext cx="9598855" cy="1234440"/>
          </a:xfrm>
        </p:spPr>
        <p:txBody>
          <a:bodyPr anchor="t">
            <a:normAutofit/>
          </a:bodyPr>
          <a:lstStyle/>
          <a:p>
            <a:r>
              <a:rPr lang="zh-CN" altLang="en-US" sz="1900" dirty="0">
                <a:solidFill>
                  <a:schemeClr val="accent1"/>
                </a:solidFill>
              </a:rPr>
              <a:t>想象文写作</a:t>
            </a:r>
            <a:r>
              <a:rPr lang="en-AU" altLang="zh-CN" sz="1900" dirty="0">
                <a:solidFill>
                  <a:schemeClr val="accent1"/>
                </a:solidFill>
              </a:rPr>
              <a:t>-------</a:t>
            </a:r>
            <a:r>
              <a:rPr lang="zh-CN" altLang="en-US" sz="1900" dirty="0">
                <a:solidFill>
                  <a:schemeClr val="accent1"/>
                </a:solidFill>
              </a:rPr>
              <a:t>主体的写法③写两个情节类似的故事，但前一个为后一个做铺垫，后一个故事更精彩，没有前一个故事，后面的故事也无法达到高潮。</a:t>
            </a:r>
            <a:endParaRPr lang="en-AU" sz="1900" dirty="0">
              <a:solidFill>
                <a:schemeClr val="accent1"/>
              </a:solidFill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938F3-C28B-40A0-BDA3-131F325B4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177" y="1209421"/>
            <a:ext cx="9121123" cy="5147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600" dirty="0"/>
              <a:t>【</a:t>
            </a:r>
            <a:r>
              <a:rPr lang="zh-CN" altLang="en-US" sz="2600" dirty="0"/>
              <a:t>例文</a:t>
            </a:r>
            <a:r>
              <a:rPr lang="en-US" altLang="zh-CN" sz="2600" dirty="0"/>
              <a:t>3】</a:t>
            </a:r>
            <a:r>
              <a:rPr lang="zh-CN" altLang="en-US" sz="2600" dirty="0"/>
              <a:t>你在森林里开了一家动物心理诊所，每天要接待形形色色患有心病的动物们，现在你要在工作日志中记录下你今天接待的几个有趣的病例。	</a:t>
            </a:r>
          </a:p>
          <a:p>
            <a:pPr marL="0" indent="0">
              <a:buNone/>
            </a:pPr>
            <a:r>
              <a:rPr lang="zh-CN" altLang="en-US" sz="2600" dirty="0"/>
              <a:t>评语</a:t>
            </a:r>
          </a:p>
          <a:p>
            <a:pPr marL="0" indent="0">
              <a:buNone/>
            </a:pPr>
            <a:r>
              <a:rPr lang="zh-CN" altLang="en-US" sz="2600" dirty="0"/>
              <a:t>        这篇文章围绕狐狸和兔子各有心病的故事展开，发展和高潮的故事情节相似，但是如果没有狐狸去看病，后面兔子看病也就没什么趣味了，更道不出寓意来。</a:t>
            </a:r>
          </a:p>
          <a:p>
            <a:pPr marL="0" indent="0">
              <a:buNone/>
            </a:pPr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2232424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A077E164-5739-426F-AEB3-E3D8A4D70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zh-CN" altLang="en-US" sz="4800">
                <a:solidFill>
                  <a:schemeClr val="bg1"/>
                </a:solidFill>
              </a:rPr>
              <a:t>想象文写作</a:t>
            </a:r>
            <a:r>
              <a:rPr lang="en-AU" altLang="zh-CN" sz="4800">
                <a:solidFill>
                  <a:schemeClr val="bg1"/>
                </a:solidFill>
              </a:rPr>
              <a:t>-------</a:t>
            </a:r>
            <a:r>
              <a:rPr lang="zh-CN" altLang="en-US" sz="4800">
                <a:solidFill>
                  <a:schemeClr val="bg1"/>
                </a:solidFill>
              </a:rPr>
              <a:t>结尾的写法</a:t>
            </a:r>
            <a:endParaRPr lang="en-AU" sz="480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3778063-84DF-4AEC-AF64-80201EC57D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048689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169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857E80-4311-434B-8EBC-5DA82F2B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>
                <a:solidFill>
                  <a:srgbClr val="FFFFFF"/>
                </a:solidFill>
              </a:rPr>
              <a:t>VCE</a:t>
            </a:r>
            <a:r>
              <a:rPr lang="zh-CN" altLang="en-US" sz="4000">
                <a:solidFill>
                  <a:srgbClr val="FFFFFF"/>
                </a:solidFill>
              </a:rPr>
              <a:t>中文写作一共分为五种文体</a:t>
            </a:r>
            <a:endParaRPr lang="en-AU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081D2-E8E3-43B5-8AE9-DAAC442CC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5" y="2978923"/>
            <a:ext cx="10835014" cy="2808023"/>
          </a:xfrm>
        </p:spPr>
        <p:txBody>
          <a:bodyPr>
            <a:no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</a:rPr>
              <a:t>记叙文、想象文、说明文、说服文和评估文（也 叫议论文）</a:t>
            </a:r>
            <a:endParaRPr lang="en-AU" altLang="zh-CN" sz="2400" dirty="0">
              <a:solidFill>
                <a:srgbClr val="000000"/>
              </a:solidFill>
            </a:endParaRPr>
          </a:p>
          <a:p>
            <a:endParaRPr lang="en-AU" altLang="zh-CN" sz="2400" dirty="0">
              <a:solidFill>
                <a:srgbClr val="000000"/>
              </a:solidFill>
            </a:endParaRPr>
          </a:p>
          <a:p>
            <a:r>
              <a:rPr lang="zh-CN" altLang="en-US" sz="2400" dirty="0">
                <a:solidFill>
                  <a:srgbClr val="000000"/>
                </a:solidFill>
              </a:rPr>
              <a:t>第一语言要求掌握的文体有三种：</a:t>
            </a:r>
            <a:r>
              <a:rPr lang="zh-CN" altLang="en-US" sz="2400" b="1" dirty="0">
                <a:solidFill>
                  <a:srgbClr val="000000"/>
                </a:solidFill>
              </a:rPr>
              <a:t>想象文、说服文和评估文</a:t>
            </a:r>
            <a:r>
              <a:rPr lang="zh-CN" altLang="en-US" sz="2400" dirty="0">
                <a:solidFill>
                  <a:srgbClr val="000000"/>
                </a:solidFill>
              </a:rPr>
              <a:t>。</a:t>
            </a:r>
            <a:endParaRPr lang="en-AU" altLang="zh-CN" sz="2400" dirty="0">
              <a:solidFill>
                <a:srgbClr val="000000"/>
              </a:solidFill>
            </a:endParaRPr>
          </a:p>
          <a:p>
            <a:endParaRPr lang="en-AU" altLang="zh-CN" sz="2400" dirty="0">
              <a:solidFill>
                <a:srgbClr val="000000"/>
              </a:solidFill>
            </a:endParaRPr>
          </a:p>
          <a:p>
            <a:r>
              <a:rPr lang="zh-CN" altLang="en-US" sz="2400" dirty="0">
                <a:solidFill>
                  <a:srgbClr val="000000"/>
                </a:solidFill>
              </a:rPr>
              <a:t>想象文就是作者根据已有的生活经验和知识，借助想象的翅膀，超越生活实际构思出从 未见过的或者根本不曾出现过的生活图景的文章（源于生活又超越现实），作者通过想象来抒发自己的情感，从中</a:t>
            </a:r>
            <a:r>
              <a:rPr lang="zh-CN" altLang="en-US" sz="2400" b="1" dirty="0">
                <a:solidFill>
                  <a:srgbClr val="000000"/>
                </a:solidFill>
              </a:rPr>
              <a:t>揭示某种深刻的道理</a:t>
            </a:r>
            <a:r>
              <a:rPr lang="zh-CN" altLang="en-US" sz="2400" dirty="0">
                <a:solidFill>
                  <a:srgbClr val="000000"/>
                </a:solidFill>
              </a:rPr>
              <a:t>。</a:t>
            </a:r>
            <a:endParaRPr lang="en-A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41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3AC8-F83A-48C3-A9A2-DCC310E65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50000"/>
                  </a:schemeClr>
                </a:solidFill>
              </a:rPr>
              <a:t>想象文结构模式</a:t>
            </a:r>
            <a:endParaRPr lang="en-A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5D9CA-3E9B-4A9E-9B02-9682D6458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开头：开门见山、言简意赅、留有悬念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                                                                         ①描写（推动故事情节</a:t>
            </a:r>
            <a:r>
              <a:rPr lang="en-US" altLang="zh-CN" dirty="0"/>
              <a:t>)</a:t>
            </a:r>
          </a:p>
          <a:p>
            <a:pPr marL="0" indent="0">
              <a:buNone/>
            </a:pPr>
            <a:r>
              <a:rPr lang="zh-CN" altLang="en-US" dirty="0"/>
              <a:t>主体：故事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/>
              <a:t> 情节（发展</a:t>
            </a:r>
            <a:r>
              <a:rPr lang="en-US" altLang="zh-CN" dirty="0"/>
              <a:t>       </a:t>
            </a:r>
            <a:r>
              <a:rPr lang="zh-CN" altLang="en-US" dirty="0"/>
              <a:t>高潮）      ②层层铺设</a:t>
            </a:r>
          </a:p>
          <a:p>
            <a:pPr marL="0" indent="0">
              <a:buNone/>
            </a:pPr>
            <a:r>
              <a:rPr lang="zh-CN" altLang="en-US" dirty="0"/>
              <a:t>                                                                            ③两个故事（铺垫</a:t>
            </a:r>
            <a:r>
              <a:rPr lang="en-US" altLang="zh-CN" dirty="0"/>
              <a:t>-</a:t>
            </a:r>
            <a:r>
              <a:rPr lang="zh-CN" altLang="en-US" dirty="0"/>
              <a:t>高潮）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结尾：揭示寓意或道出结果（简洁）</a:t>
            </a:r>
          </a:p>
          <a:p>
            <a:pPr marL="0" indent="0">
              <a:buNone/>
            </a:pPr>
            <a:endParaRPr lang="en-AU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2992B3-1408-48E4-80A0-C7F6C4EA494E}"/>
              </a:ext>
            </a:extLst>
          </p:cNvPr>
          <p:cNvCxnSpPr/>
          <p:nvPr/>
        </p:nvCxnSpPr>
        <p:spPr>
          <a:xfrm>
            <a:off x="4225094" y="3582231"/>
            <a:ext cx="433952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272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260F46-A117-4E82-AAB4-0A100E27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zh-CN" altLang="en-US" sz="4800">
                <a:solidFill>
                  <a:schemeClr val="bg1"/>
                </a:solidFill>
              </a:rPr>
              <a:t>想象文写作要点</a:t>
            </a:r>
            <a:endParaRPr lang="en-AU" sz="4800">
              <a:solidFill>
                <a:schemeClr val="bg1"/>
              </a:solidFill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010A42AE-681A-4295-BC96-BD254D57EA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664509"/>
              </p:ext>
            </p:extLst>
          </p:nvPr>
        </p:nvGraphicFramePr>
        <p:xfrm>
          <a:off x="4619681" y="0"/>
          <a:ext cx="754467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36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00AB97-F8B0-4255-BF20-E4693C70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29" y="841248"/>
            <a:ext cx="3942700" cy="5340097"/>
          </a:xfrm>
        </p:spPr>
        <p:txBody>
          <a:bodyPr anchor="ctr">
            <a:normAutofit/>
          </a:bodyPr>
          <a:lstStyle/>
          <a:p>
            <a:r>
              <a:rPr lang="ja-JP" altLang="en-US" sz="4800">
                <a:solidFill>
                  <a:schemeClr val="bg1"/>
                </a:solidFill>
              </a:rPr>
              <a:t>想象文自查表</a:t>
            </a:r>
            <a:endParaRPr lang="en-AU" sz="48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53A2CC-2255-4809-BD39-686A332CE7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598364"/>
              </p:ext>
            </p:extLst>
          </p:nvPr>
        </p:nvGraphicFramePr>
        <p:xfrm>
          <a:off x="4734700" y="0"/>
          <a:ext cx="681575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3521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525FB-B423-460A-B571-627BB769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241"/>
          </a:xfrm>
        </p:spPr>
        <p:txBody>
          <a:bodyPr/>
          <a:lstStyle/>
          <a:p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想象文练习</a:t>
            </a:r>
            <a:endParaRPr lang="en-A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00FA8-F3E6-4EE8-8D27-90FC692A4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81" y="1177872"/>
            <a:ext cx="11546237" cy="52074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dirty="0"/>
              <a:t>请按考题要求完成审题、结构、写作等练习。</a:t>
            </a:r>
          </a:p>
          <a:p>
            <a:pPr marL="0" indent="0">
              <a:buNone/>
            </a:pPr>
            <a:r>
              <a:rPr lang="en-US" altLang="zh-CN" dirty="0"/>
              <a:t>1</a:t>
            </a:r>
            <a:r>
              <a:rPr lang="zh-CN" altLang="en-US" dirty="0"/>
              <a:t>、你是一位儿童作家，为</a:t>
            </a:r>
            <a:r>
              <a:rPr lang="en-US" altLang="zh-CN" dirty="0"/>
              <a:t>《</a:t>
            </a:r>
            <a:r>
              <a:rPr lang="zh-CN" altLang="en-US" dirty="0"/>
              <a:t>儿童故事大王</a:t>
            </a:r>
            <a:r>
              <a:rPr lang="en-US" altLang="zh-CN" dirty="0"/>
              <a:t>》</a:t>
            </a:r>
            <a:r>
              <a:rPr lang="zh-CN" altLang="en-US" dirty="0"/>
              <a:t>写一篇想象性故事。题目是“蜜蜂的世界”。</a:t>
            </a:r>
          </a:p>
          <a:p>
            <a:pPr marL="0" indent="0" algn="ctr">
              <a:buNone/>
            </a:pPr>
            <a:r>
              <a:rPr lang="zh-CN" altLang="en-US" dirty="0">
                <a:solidFill>
                  <a:schemeClr val="accent4">
                    <a:lumMod val="50000"/>
                  </a:schemeClr>
                </a:solidFill>
              </a:rPr>
              <a:t>审题构思</a:t>
            </a:r>
          </a:p>
          <a:p>
            <a:pPr marL="0" indent="0">
              <a:buNone/>
            </a:pPr>
            <a:r>
              <a:rPr lang="zh-CN" altLang="en-US" dirty="0"/>
              <a:t>文体：	</a:t>
            </a:r>
          </a:p>
          <a:p>
            <a:pPr marL="0" indent="0">
              <a:buNone/>
            </a:pPr>
            <a:r>
              <a:rPr lang="zh-CN" altLang="en-US" dirty="0"/>
              <a:t>格式：	</a:t>
            </a:r>
          </a:p>
          <a:p>
            <a:pPr marL="0" indent="0">
              <a:buNone/>
            </a:pPr>
            <a:r>
              <a:rPr lang="zh-CN" altLang="en-US" dirty="0"/>
              <a:t>类别：	</a:t>
            </a:r>
          </a:p>
          <a:p>
            <a:pPr marL="0" indent="0">
              <a:buNone/>
            </a:pPr>
            <a:r>
              <a:rPr lang="zh-CN" altLang="en-US" dirty="0"/>
              <a:t>作者身份</a:t>
            </a:r>
            <a:r>
              <a:rPr lang="en-US" altLang="zh-CN" dirty="0"/>
              <a:t>/</a:t>
            </a:r>
            <a:r>
              <a:rPr lang="zh-CN" altLang="en-US" dirty="0"/>
              <a:t>角度：	</a:t>
            </a:r>
          </a:p>
          <a:p>
            <a:pPr marL="0" indent="0">
              <a:buNone/>
            </a:pPr>
            <a:r>
              <a:rPr lang="zh-CN" altLang="en-US" dirty="0"/>
              <a:t>考题中关键词及条件限定：	</a:t>
            </a:r>
          </a:p>
          <a:p>
            <a:pPr marL="0" indent="0">
              <a:buNone/>
            </a:pPr>
            <a:r>
              <a:rPr lang="zh-CN" altLang="en-US" dirty="0"/>
              <a:t>主题寓意：	</a:t>
            </a:r>
          </a:p>
          <a:p>
            <a:pPr marL="0" indent="0" algn="ctr">
              <a:buNone/>
            </a:pPr>
            <a:r>
              <a:rPr lang="zh-CN" altLang="en-US" dirty="0">
                <a:solidFill>
                  <a:schemeClr val="accent4">
                    <a:lumMod val="50000"/>
                  </a:schemeClr>
                </a:solidFill>
              </a:rPr>
              <a:t>情节结构</a:t>
            </a:r>
          </a:p>
          <a:p>
            <a:pPr marL="0" indent="0">
              <a:buNone/>
            </a:pPr>
            <a:r>
              <a:rPr lang="zh-CN" altLang="en-US" dirty="0"/>
              <a:t>开始：	 </a:t>
            </a:r>
          </a:p>
          <a:p>
            <a:pPr marL="0" indent="0">
              <a:buNone/>
            </a:pPr>
            <a:r>
              <a:rPr lang="zh-CN" altLang="en-US" dirty="0"/>
              <a:t>发展</a:t>
            </a:r>
            <a:r>
              <a:rPr lang="en-US" altLang="zh-CN" dirty="0"/>
              <a:t>:</a:t>
            </a:r>
          </a:p>
          <a:p>
            <a:pPr marL="0" indent="0">
              <a:buNone/>
            </a:pPr>
            <a:r>
              <a:rPr lang="zh-CN" altLang="en-US" dirty="0"/>
              <a:t>高潮</a:t>
            </a:r>
            <a:r>
              <a:rPr lang="en-US" altLang="zh-CN" dirty="0"/>
              <a:t>:</a:t>
            </a:r>
          </a:p>
          <a:p>
            <a:pPr marL="0" indent="0">
              <a:buNone/>
            </a:pPr>
            <a:r>
              <a:rPr lang="zh-CN" altLang="en-US" dirty="0"/>
              <a:t>结尾</a:t>
            </a:r>
            <a:r>
              <a:rPr lang="en-US" altLang="zh-CN" dirty="0"/>
              <a:t>:</a:t>
            </a:r>
            <a:endParaRPr lang="zh-CN" altLang="en-US" dirty="0"/>
          </a:p>
          <a:p>
            <a:pPr marL="0" indent="0" algn="ctr">
              <a:buNone/>
            </a:pPr>
            <a:r>
              <a:rPr lang="zh-CN" altLang="en-US" dirty="0">
                <a:solidFill>
                  <a:schemeClr val="accent4">
                    <a:lumMod val="50000"/>
                  </a:schemeClr>
                </a:solidFill>
              </a:rPr>
              <a:t>完成写作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0653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525FB-B423-460A-B571-627BB769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077"/>
            <a:ext cx="10515600" cy="859241"/>
          </a:xfrm>
        </p:spPr>
        <p:txBody>
          <a:bodyPr/>
          <a:lstStyle/>
          <a:p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想象文练习</a:t>
            </a:r>
            <a:endParaRPr lang="en-A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00FA8-F3E6-4EE8-8D27-90FC692A4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80" y="700840"/>
            <a:ext cx="11546237" cy="520743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1800" dirty="0"/>
              <a:t>2</a:t>
            </a:r>
            <a:r>
              <a:rPr lang="zh-CN" altLang="en-US" sz="1800" dirty="0"/>
              <a:t>、想象一百年后</a:t>
            </a:r>
            <a:r>
              <a:rPr lang="en-US" altLang="zh-CN" sz="1800" dirty="0"/>
              <a:t>(2118),</a:t>
            </a:r>
            <a:r>
              <a:rPr lang="zh-CN" altLang="en-US" sz="1800" dirty="0"/>
              <a:t>新的城市到处都是鳞次栉比的高楼大厦，很少能看见绿色楦物 你受雇于一家城市环保公司，你的工作是补救城市的绿化。现在写一篇日记，想象一下你第一</a:t>
            </a:r>
            <a:r>
              <a:rPr lang="en-US" altLang="zh-CN" sz="1800" dirty="0"/>
              <a:t> </a:t>
            </a:r>
            <a:r>
              <a:rPr lang="zh-CN" altLang="en-US" sz="1800" dirty="0"/>
              <a:t>天工作的情景。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zh-CN" altLang="en-US" sz="1800" dirty="0">
                <a:solidFill>
                  <a:schemeClr val="accent4">
                    <a:lumMod val="50000"/>
                  </a:schemeClr>
                </a:solidFill>
              </a:rPr>
              <a:t>审题构思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文体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格式：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类别：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作者身份</a:t>
            </a:r>
            <a:r>
              <a:rPr lang="en-US" altLang="zh-CN" sz="1800" dirty="0"/>
              <a:t>/</a:t>
            </a:r>
            <a:r>
              <a:rPr lang="zh-CN" altLang="en-US" sz="1800" dirty="0"/>
              <a:t>角度</a:t>
            </a:r>
            <a:r>
              <a:rPr lang="en-US" altLang="zh-CN" sz="18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考题中关键词及条件限定：</a:t>
            </a:r>
            <a:endParaRPr lang="en-US" altLang="zh-CN" sz="1800" dirty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主题寓意</a:t>
            </a:r>
            <a:r>
              <a:rPr lang="en-US" altLang="zh-CN" sz="1800" dirty="0"/>
              <a:t>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accent4">
                    <a:lumMod val="50000"/>
                  </a:schemeClr>
                </a:solidFill>
              </a:rPr>
              <a:t>情节结构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开始</a:t>
            </a:r>
            <a:r>
              <a:rPr lang="en-US" altLang="zh-CN" sz="18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发展</a:t>
            </a:r>
            <a:r>
              <a:rPr lang="en-US" altLang="zh-CN" sz="18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高潮</a:t>
            </a:r>
            <a:r>
              <a:rPr lang="en-US" altLang="zh-CN" sz="18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结尾</a:t>
            </a:r>
            <a:r>
              <a:rPr lang="en-US" altLang="zh-CN" sz="1800" dirty="0"/>
              <a:t>:</a:t>
            </a:r>
            <a:endParaRPr lang="zh-CN" altLang="en-US" sz="18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accent4">
                    <a:lumMod val="50000"/>
                  </a:schemeClr>
                </a:solidFill>
              </a:rPr>
              <a:t>完成写作</a:t>
            </a:r>
          </a:p>
          <a:p>
            <a:pPr marL="0" indent="0">
              <a:lnSpc>
                <a:spcPct val="120000"/>
              </a:lnSpc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921542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525FB-B423-460A-B571-627BB769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077"/>
            <a:ext cx="10515600" cy="859241"/>
          </a:xfrm>
        </p:spPr>
        <p:txBody>
          <a:bodyPr/>
          <a:lstStyle/>
          <a:p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想象文练习</a:t>
            </a:r>
            <a:endParaRPr lang="en-A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00FA8-F3E6-4EE8-8D27-90FC692A4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80" y="902318"/>
            <a:ext cx="11546237" cy="52074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/>
              <a:t>3</a:t>
            </a:r>
            <a:r>
              <a:rPr lang="zh-CN" altLang="en-US" sz="1800" dirty="0"/>
              <a:t>、你是位幻想家，现在为</a:t>
            </a:r>
            <a:r>
              <a:rPr lang="en-US" altLang="zh-CN" sz="1800" dirty="0"/>
              <a:t>《</a:t>
            </a:r>
            <a:r>
              <a:rPr lang="zh-CN" altLang="en-US" sz="1800" dirty="0"/>
              <a:t>新天地</a:t>
            </a:r>
            <a:r>
              <a:rPr lang="en-US" altLang="zh-CN" sz="1800" dirty="0"/>
              <a:t>》</a:t>
            </a:r>
            <a:r>
              <a:rPr lang="zh-CN" altLang="en-US" sz="1800" dirty="0"/>
              <a:t>杂志写篇想象故事，题目为：“走进镜中的生活”。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accent4">
                    <a:lumMod val="50000"/>
                  </a:schemeClr>
                </a:solidFill>
              </a:rPr>
              <a:t>审题构思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文体：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格式：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类别：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作者身份</a:t>
            </a:r>
            <a:r>
              <a:rPr lang="en-US" altLang="zh-CN" sz="1800" dirty="0"/>
              <a:t>/</a:t>
            </a:r>
            <a:r>
              <a:rPr lang="zh-CN" altLang="en-US" sz="1800" dirty="0"/>
              <a:t>角度：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考题中关键词及条件限定：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主题寓意</a:t>
            </a:r>
            <a:r>
              <a:rPr lang="en-US" altLang="zh-CN" sz="1800" dirty="0"/>
              <a:t>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accent4">
                    <a:lumMod val="50000"/>
                  </a:schemeClr>
                </a:solidFill>
              </a:rPr>
              <a:t>情节结构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开始：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发展</a:t>
            </a:r>
            <a:r>
              <a:rPr lang="en-US" altLang="zh-CN" sz="18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高潮</a:t>
            </a:r>
            <a:r>
              <a:rPr lang="en-US" altLang="zh-CN" sz="18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结尾</a:t>
            </a:r>
            <a:r>
              <a:rPr lang="en-US" altLang="zh-CN" sz="1800" dirty="0"/>
              <a:t>:</a:t>
            </a:r>
            <a:endParaRPr lang="zh-CN" altLang="en-US" sz="18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accent4">
                    <a:lumMod val="50000"/>
                  </a:schemeClr>
                </a:solidFill>
              </a:rPr>
              <a:t>完成写作</a:t>
            </a:r>
          </a:p>
          <a:p>
            <a:pPr marL="0" indent="0">
              <a:lnSpc>
                <a:spcPct val="120000"/>
              </a:lnSpc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080864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525FB-B423-460A-B571-627BB769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077"/>
            <a:ext cx="10515600" cy="859241"/>
          </a:xfrm>
        </p:spPr>
        <p:txBody>
          <a:bodyPr/>
          <a:lstStyle/>
          <a:p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想象文练习</a:t>
            </a:r>
            <a:endParaRPr lang="en-A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00FA8-F3E6-4EE8-8D27-90FC692A4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80" y="902318"/>
            <a:ext cx="11546237" cy="52074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/>
              <a:t>4</a:t>
            </a:r>
            <a:r>
              <a:rPr lang="zh-CN" altLang="en-US" sz="1800" dirty="0"/>
              <a:t>、想象你是名运动员，正代表中国参加本届奥运会。现在写篇日记，记录一下你在</a:t>
            </a:r>
            <a:r>
              <a:rPr lang="en-US" altLang="zh-CN" sz="1800" dirty="0"/>
              <a:t>&amp; </a:t>
            </a:r>
            <a:r>
              <a:rPr lang="zh-CN" altLang="en-US" sz="1800" dirty="0"/>
              <a:t>赛期间发生的一、两件非常有挑战性的事情。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accent4">
                    <a:lumMod val="50000"/>
                  </a:schemeClr>
                </a:solidFill>
              </a:rPr>
              <a:t>审题构思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文体：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格式：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类别：	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作者身份</a:t>
            </a:r>
            <a:r>
              <a:rPr lang="en-US" altLang="zh-CN" sz="1800" dirty="0"/>
              <a:t>/</a:t>
            </a:r>
            <a:r>
              <a:rPr lang="zh-CN" altLang="en-US" sz="1800" dirty="0"/>
              <a:t>角度：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考题中关键词及条件限定：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主题寓意</a:t>
            </a:r>
            <a:r>
              <a:rPr lang="en-US" altLang="zh-CN" sz="1800" dirty="0"/>
              <a:t>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accent4">
                    <a:lumMod val="50000"/>
                  </a:schemeClr>
                </a:solidFill>
              </a:rPr>
              <a:t>情节结构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开始：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发展</a:t>
            </a:r>
            <a:r>
              <a:rPr lang="en-US" altLang="zh-CN" sz="18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尚潮</a:t>
            </a:r>
            <a:r>
              <a:rPr lang="en-US" altLang="zh-CN" sz="18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结尾</a:t>
            </a:r>
            <a:r>
              <a:rPr lang="en-US" altLang="zh-CN" sz="1800" dirty="0"/>
              <a:t>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accent4">
                    <a:lumMod val="50000"/>
                  </a:schemeClr>
                </a:solidFill>
              </a:rPr>
              <a:t>完成写作</a:t>
            </a:r>
          </a:p>
          <a:p>
            <a:pPr marL="0" indent="0">
              <a:lnSpc>
                <a:spcPct val="100000"/>
              </a:lnSpc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01266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525FB-B423-460A-B571-627BB769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077"/>
            <a:ext cx="10515600" cy="859241"/>
          </a:xfrm>
        </p:spPr>
        <p:txBody>
          <a:bodyPr/>
          <a:lstStyle/>
          <a:p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想象文练习</a:t>
            </a:r>
            <a:endParaRPr lang="en-A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00FA8-F3E6-4EE8-8D27-90FC692A4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80" y="902318"/>
            <a:ext cx="11546237" cy="52074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/>
              <a:t>5</a:t>
            </a:r>
            <a:r>
              <a:rPr lang="zh-CN" altLang="en-US" sz="1800" dirty="0"/>
              <a:t>、你是个户外活动爱好者，现在写篇故事，想象一下你和朋友在原始森林探险迷失方向 后，是如何自救，最后脱离险境的。这篇故事将发表在</a:t>
            </a:r>
            <a:r>
              <a:rPr lang="en-US" altLang="zh-CN" sz="1800" dirty="0"/>
              <a:t>《</a:t>
            </a:r>
            <a:r>
              <a:rPr lang="zh-CN" altLang="en-US" sz="1800" dirty="0"/>
              <a:t>短篇故事集</a:t>
            </a:r>
            <a:r>
              <a:rPr lang="en-US" altLang="zh-CN" sz="1800" dirty="0"/>
              <a:t>》</a:t>
            </a:r>
            <a:r>
              <a:rPr lang="zh-CN" altLang="en-US" sz="1800" dirty="0"/>
              <a:t>中。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accent4">
                    <a:lumMod val="50000"/>
                  </a:schemeClr>
                </a:solidFill>
              </a:rPr>
              <a:t>审题构思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文体：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格式：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类别：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作者身份</a:t>
            </a:r>
            <a:r>
              <a:rPr lang="en-US" altLang="zh-CN" sz="1800" dirty="0"/>
              <a:t>/</a:t>
            </a:r>
            <a:r>
              <a:rPr lang="zh-CN" altLang="en-US" sz="1800" dirty="0"/>
              <a:t>角度：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考题中关键词及条件限定：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主题寓意</a:t>
            </a:r>
            <a:r>
              <a:rPr lang="en-US" altLang="zh-CN" sz="1800" dirty="0"/>
              <a:t>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accent4">
                    <a:lumMod val="50000"/>
                  </a:schemeClr>
                </a:solidFill>
              </a:rPr>
              <a:t>情节结构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开始：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发展</a:t>
            </a:r>
            <a:r>
              <a:rPr lang="en-US" altLang="zh-CN" sz="18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高潮</a:t>
            </a:r>
            <a:r>
              <a:rPr lang="en-US" altLang="zh-CN" sz="18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结尾</a:t>
            </a:r>
            <a:r>
              <a:rPr lang="en-US" altLang="zh-CN" sz="1800" dirty="0"/>
              <a:t>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accent4">
                    <a:lumMod val="50000"/>
                  </a:schemeClr>
                </a:solidFill>
              </a:rPr>
              <a:t>完成写作</a:t>
            </a:r>
          </a:p>
          <a:p>
            <a:pPr marL="0" indent="0">
              <a:lnSpc>
                <a:spcPct val="100000"/>
              </a:lnSpc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167140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39875B-D2FF-194B-B465-51CA59240B33}"/>
              </a:ext>
            </a:extLst>
          </p:cNvPr>
          <p:cNvSpPr/>
          <p:nvPr/>
        </p:nvSpPr>
        <p:spPr>
          <a:xfrm>
            <a:off x="321563" y="320039"/>
            <a:ext cx="11548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6</a:t>
            </a:r>
            <a:r>
              <a:rPr lang="zh-CN" altLang="en-US" sz="2400" dirty="0"/>
              <a:t>、下面是当年清朝政府为振兴民族工业而派出的留洋学子的合照，你是其中一位。想象一下你漂洋过海时的经历，并写成一篇日记。（审题构思参照前五题，以下同）</a:t>
            </a:r>
            <a:endParaRPr lang="en-AU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733A4F-1C40-6E40-BE18-87F035898D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93071" y="1161035"/>
            <a:ext cx="8202810" cy="53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68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525FB-B423-460A-B571-627BB769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077"/>
            <a:ext cx="10515600" cy="859241"/>
          </a:xfrm>
        </p:spPr>
        <p:txBody>
          <a:bodyPr/>
          <a:lstStyle/>
          <a:p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想象文练习</a:t>
            </a:r>
            <a:endParaRPr lang="en-A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00FA8-F3E6-4EE8-8D27-90FC692A4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80" y="902318"/>
            <a:ext cx="11546237" cy="52074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/>
              <a:t>6</a:t>
            </a:r>
            <a:r>
              <a:rPr lang="zh-CN" altLang="en-US" sz="1800" dirty="0"/>
              <a:t>、下面是当年清朝政府为振兴民族工业而派出的留洋学子的合照，你是其中一位。想象一下你漂洋过海时的经历，并写成一篇日记。</a:t>
            </a:r>
            <a:endParaRPr lang="en-AU" altLang="zh-CN" sz="18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accent4">
                    <a:lumMod val="50000"/>
                  </a:schemeClr>
                </a:solidFill>
              </a:rPr>
              <a:t>审题构思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文体：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格式：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类别：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作者身份</a:t>
            </a:r>
            <a:r>
              <a:rPr lang="en-US" altLang="zh-CN" sz="1800" dirty="0"/>
              <a:t>/</a:t>
            </a:r>
            <a:r>
              <a:rPr lang="zh-CN" altLang="en-US" sz="1800" dirty="0"/>
              <a:t>角度：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考题中关键词及条件限定：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主题寓意</a:t>
            </a:r>
            <a:r>
              <a:rPr lang="en-US" altLang="zh-CN" sz="1800" dirty="0"/>
              <a:t>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accent4">
                    <a:lumMod val="50000"/>
                  </a:schemeClr>
                </a:solidFill>
              </a:rPr>
              <a:t>情节结构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开始：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发展</a:t>
            </a:r>
            <a:r>
              <a:rPr lang="en-US" altLang="zh-CN" sz="18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高潮</a:t>
            </a:r>
            <a:r>
              <a:rPr lang="en-US" altLang="zh-CN" sz="18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结尾</a:t>
            </a:r>
            <a:r>
              <a:rPr lang="en-US" altLang="zh-CN" sz="1800" dirty="0"/>
              <a:t>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accent4">
                    <a:lumMod val="50000"/>
                  </a:schemeClr>
                </a:solidFill>
              </a:rPr>
              <a:t>完成写作</a:t>
            </a:r>
          </a:p>
          <a:p>
            <a:pPr marL="0" indent="0">
              <a:lnSpc>
                <a:spcPct val="100000"/>
              </a:lnSpc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95133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64840D-E0EC-4F0E-BAE2-3F447E8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714186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>
                <a:solidFill>
                  <a:srgbClr val="FFFFFF"/>
                </a:solidFill>
              </a:rPr>
              <a:t>想象文的想象方式</a:t>
            </a:r>
            <a:endParaRPr lang="en-AU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CD0C1-D9CE-40FC-B497-E15269851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41" y="2931090"/>
            <a:ext cx="11210795" cy="32127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>
                <a:solidFill>
                  <a:srgbClr val="000000"/>
                </a:solidFill>
              </a:rPr>
              <a:t>1</a:t>
            </a:r>
            <a:r>
              <a:rPr lang="zh-CN" altLang="en-US" sz="2400" dirty="0">
                <a:solidFill>
                  <a:srgbClr val="000000"/>
                </a:solidFill>
              </a:rPr>
              <a:t>、</a:t>
            </a:r>
            <a:r>
              <a:rPr lang="zh-CN" altLang="en-US" sz="2400" b="1" dirty="0">
                <a:solidFill>
                  <a:srgbClr val="000000"/>
                </a:solidFill>
              </a:rPr>
              <a:t>由现在联想到过去</a:t>
            </a:r>
            <a:r>
              <a:rPr lang="zh-CN" altLang="en-US" sz="2400" dirty="0">
                <a:solidFill>
                  <a:srgbClr val="000000"/>
                </a:solidFill>
              </a:rPr>
              <a:t>：按现代生活的模式构思以前的故事情节。如：穿越剧。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rgbClr val="000000"/>
                </a:solidFill>
              </a:rPr>
              <a:t>2</a:t>
            </a:r>
            <a:r>
              <a:rPr lang="zh-CN" altLang="en-US" sz="2400" dirty="0">
                <a:solidFill>
                  <a:srgbClr val="000000"/>
                </a:solidFill>
              </a:rPr>
              <a:t>、</a:t>
            </a:r>
            <a:r>
              <a:rPr lang="zh-CN" altLang="en-US" sz="2400" b="1" dirty="0">
                <a:solidFill>
                  <a:srgbClr val="000000"/>
                </a:solidFill>
              </a:rPr>
              <a:t>现在联想到未来</a:t>
            </a:r>
            <a:r>
              <a:rPr lang="zh-CN" altLang="en-US" sz="2400" dirty="0">
                <a:solidFill>
                  <a:srgbClr val="000000"/>
                </a:solidFill>
              </a:rPr>
              <a:t>：把还没有发生的假设内容写成真实情节。假设的内容固然是假的， 但它在生活中还是有可能出现的，只不过现在还没有发生罢了。根据自己平时观察所积累的 生活经验，根据表达的需要，合情合理地展开想象，把假设的内容写成日常生活中遇到的或 者正在发生的故事，不失为想象写作的一种有效途径。如：未来的主要出行工具为飞行器。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rgbClr val="000000"/>
                </a:solidFill>
              </a:rPr>
              <a:t>3</a:t>
            </a:r>
            <a:r>
              <a:rPr lang="zh-CN" altLang="en-US" sz="2400" dirty="0">
                <a:solidFill>
                  <a:srgbClr val="000000"/>
                </a:solidFill>
              </a:rPr>
              <a:t>、</a:t>
            </a:r>
            <a:r>
              <a:rPr lang="zh-CN" altLang="en-US" sz="2400" b="1" dirty="0">
                <a:solidFill>
                  <a:srgbClr val="000000"/>
                </a:solidFill>
              </a:rPr>
              <a:t>由甲联想到乙</a:t>
            </a:r>
            <a:r>
              <a:rPr lang="zh-CN" altLang="en-US" sz="2400" dirty="0">
                <a:solidFill>
                  <a:srgbClr val="000000"/>
                </a:solidFill>
              </a:rPr>
              <a:t>：现实生活中无法实现时，基于己有的生活情景进行类比想象。如：由小鸟的飞行而想象出来的飞机；超人等。</a:t>
            </a:r>
          </a:p>
          <a:p>
            <a:pPr marL="0" indent="0">
              <a:buNone/>
            </a:pPr>
            <a:endParaRPr lang="en-A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77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525FB-B423-460A-B571-627BB769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077"/>
            <a:ext cx="10515600" cy="859241"/>
          </a:xfrm>
        </p:spPr>
        <p:txBody>
          <a:bodyPr/>
          <a:lstStyle/>
          <a:p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想象文练习</a:t>
            </a:r>
            <a:endParaRPr lang="en-A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00FA8-F3E6-4EE8-8D27-90FC692A4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80" y="902318"/>
            <a:ext cx="11546237" cy="52074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/>
              <a:t>7</a:t>
            </a:r>
            <a:r>
              <a:rPr lang="zh-CN" altLang="en-US" sz="1800" dirty="0"/>
              <a:t>、想象一下你是航海大师郑和。现在写篇日志，描述一下你下西洋时一段惊心动魄的经历。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accent4">
                    <a:lumMod val="50000"/>
                  </a:schemeClr>
                </a:solidFill>
              </a:rPr>
              <a:t>审题构思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文体：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格式：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类别：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作者身份</a:t>
            </a:r>
            <a:r>
              <a:rPr lang="en-US" altLang="zh-CN" sz="1800" dirty="0"/>
              <a:t>/</a:t>
            </a:r>
            <a:r>
              <a:rPr lang="zh-CN" altLang="en-US" sz="1800" dirty="0"/>
              <a:t>角度：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考题中关键词及条件限定：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主题寓意</a:t>
            </a:r>
            <a:r>
              <a:rPr lang="en-US" altLang="zh-CN" sz="1800" dirty="0"/>
              <a:t>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accent4">
                    <a:lumMod val="50000"/>
                  </a:schemeClr>
                </a:solidFill>
              </a:rPr>
              <a:t>情节结构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开始：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发展</a:t>
            </a:r>
            <a:r>
              <a:rPr lang="en-US" altLang="zh-CN" sz="18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高潮</a:t>
            </a:r>
            <a:r>
              <a:rPr lang="en-US" altLang="zh-CN" sz="18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结尾</a:t>
            </a:r>
            <a:r>
              <a:rPr lang="en-US" altLang="zh-CN" sz="1800" dirty="0"/>
              <a:t>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accent4">
                    <a:lumMod val="50000"/>
                  </a:schemeClr>
                </a:solidFill>
              </a:rPr>
              <a:t>完成写作</a:t>
            </a:r>
          </a:p>
          <a:p>
            <a:pPr marL="0" indent="0">
              <a:lnSpc>
                <a:spcPct val="100000"/>
              </a:lnSpc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303580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525FB-B423-460A-B571-627BB769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077"/>
            <a:ext cx="10515600" cy="859241"/>
          </a:xfrm>
        </p:spPr>
        <p:txBody>
          <a:bodyPr/>
          <a:lstStyle/>
          <a:p>
            <a:r>
              <a:rPr lang="ja-JP" altLang="en-US" dirty="0">
                <a:solidFill>
                  <a:schemeClr val="accent2">
                    <a:lumMod val="50000"/>
                  </a:schemeClr>
                </a:solidFill>
              </a:rPr>
              <a:t>想象文练习</a:t>
            </a:r>
            <a:endParaRPr lang="en-A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00FA8-F3E6-4EE8-8D27-90FC692A4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80" y="902318"/>
            <a:ext cx="11546237" cy="52074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/>
              <a:t>8</a:t>
            </a:r>
            <a:r>
              <a:rPr lang="zh-CN" altLang="en-US" sz="1800" dirty="0"/>
              <a:t>、</a:t>
            </a:r>
            <a:r>
              <a:rPr lang="en-US" altLang="zh-CN" sz="1800" dirty="0"/>
              <a:t>2020</a:t>
            </a:r>
            <a:r>
              <a:rPr lang="zh-CN" altLang="en-US" sz="1800" dirty="0"/>
              <a:t>年，你作为“花儿与少年”综艺节目的导游，来到了澳大利亚某大城市。现在 给一个朋友写封信，想象一下你在导游过程中遇到的奇闻异事。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accent4">
                    <a:lumMod val="50000"/>
                  </a:schemeClr>
                </a:solidFill>
              </a:rPr>
              <a:t>审题构思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文体：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格式：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类别：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作者身份</a:t>
            </a:r>
            <a:r>
              <a:rPr lang="en-US" altLang="zh-CN" sz="1800" dirty="0"/>
              <a:t>/</a:t>
            </a:r>
            <a:r>
              <a:rPr lang="zh-CN" altLang="en-US" sz="1800" dirty="0"/>
              <a:t>角度：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考题中关键词及条件限定：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主题寓意</a:t>
            </a:r>
            <a:r>
              <a:rPr lang="en-US" altLang="zh-CN" sz="1800" dirty="0"/>
              <a:t>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accent4">
                    <a:lumMod val="50000"/>
                  </a:schemeClr>
                </a:solidFill>
              </a:rPr>
              <a:t>情节结构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开始：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发展</a:t>
            </a:r>
            <a:r>
              <a:rPr lang="en-US" altLang="zh-CN" sz="18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高潮</a:t>
            </a:r>
            <a:r>
              <a:rPr lang="en-US" altLang="zh-CN" sz="18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/>
              <a:t>结尾</a:t>
            </a:r>
            <a:r>
              <a:rPr lang="en-US" altLang="zh-CN" sz="1800" dirty="0"/>
              <a:t>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 dirty="0">
                <a:solidFill>
                  <a:schemeClr val="accent4">
                    <a:lumMod val="50000"/>
                  </a:schemeClr>
                </a:solidFill>
              </a:rPr>
              <a:t>完成写作</a:t>
            </a:r>
          </a:p>
          <a:p>
            <a:pPr marL="0" indent="0">
              <a:lnSpc>
                <a:spcPct val="100000"/>
              </a:lnSpc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847015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8904D-2D71-4190-B186-13A3187F3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63" y="320039"/>
            <a:ext cx="11548871" cy="6217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/>
              <a:t>9</a:t>
            </a:r>
            <a:r>
              <a:rPr lang="zh-CN" altLang="en-US" sz="3200" dirty="0"/>
              <a:t>、想象你是一只从远古穿越到现代的长臂猿。对比了过去与现代两种截然不同的经历， 现在你将以日记的形式写篇自述。</a:t>
            </a:r>
          </a:p>
          <a:p>
            <a:pPr marL="0" indent="0">
              <a:buNone/>
            </a:pPr>
            <a:r>
              <a:rPr lang="en-US" altLang="zh-CN" sz="3200" dirty="0"/>
              <a:t>10</a:t>
            </a:r>
            <a:r>
              <a:rPr lang="zh-CN" altLang="en-US" sz="3200" dirty="0"/>
              <a:t>、想象在二十二世纪，医生的职责己发生了巨大的变化。作为一名医生，你为</a:t>
            </a:r>
            <a:r>
              <a:rPr lang="en-US" altLang="zh-CN" sz="3200" dirty="0"/>
              <a:t>《</a:t>
            </a:r>
            <a:r>
              <a:rPr lang="zh-CN" altLang="en-US" sz="3200" dirty="0"/>
              <a:t>健康报</a:t>
            </a:r>
            <a:r>
              <a:rPr lang="en-US" altLang="zh-CN" sz="3200" dirty="0"/>
              <a:t>》</a:t>
            </a:r>
            <a:r>
              <a:rPr lang="zh-CN" altLang="en-US" sz="3200" dirty="0"/>
              <a:t>写篇故事，从一到两个方面描述一下医生职责的变化。</a:t>
            </a:r>
          </a:p>
          <a:p>
            <a:pPr marL="0" indent="0">
              <a:buNone/>
            </a:pPr>
            <a:r>
              <a:rPr lang="en-US" altLang="zh-CN" sz="3200" dirty="0"/>
              <a:t>11</a:t>
            </a:r>
            <a:r>
              <a:rPr lang="zh-CN" altLang="en-US" sz="3200" dirty="0"/>
              <a:t>、二十一世纪末期，同步拟人声翻译器的广泛使用，使国际旅行成为乐事。你是一家 </a:t>
            </a:r>
            <a:r>
              <a:rPr lang="en-US" altLang="zh-CN" sz="3200" dirty="0"/>
              <a:t>《</a:t>
            </a:r>
            <a:r>
              <a:rPr lang="zh-CN" altLang="en-US" sz="3200" dirty="0"/>
              <a:t>世界旅游</a:t>
            </a:r>
            <a:r>
              <a:rPr lang="en-US" altLang="zh-CN" sz="3200" dirty="0"/>
              <a:t>》</a:t>
            </a:r>
            <a:r>
              <a:rPr lang="zh-CN" altLang="en-US" sz="3200" dirty="0"/>
              <a:t>周刊的记者，最近采访了一位首次使用这种翻译器的旅游者。现在写下你的釆访记录。</a:t>
            </a:r>
            <a:endParaRPr lang="en-AU" altLang="zh-CN" sz="3200" dirty="0"/>
          </a:p>
          <a:p>
            <a:pPr marL="0" indent="0">
              <a:buNone/>
            </a:pPr>
            <a:r>
              <a:rPr lang="en-AU" altLang="zh-CN" sz="3200" dirty="0"/>
              <a:t>12</a:t>
            </a:r>
            <a:r>
              <a:rPr lang="zh-CN" altLang="en-US" sz="3200" dirty="0"/>
              <a:t> 、五彩缤纷的世界给人们带来了视觉的享受，也从各方面影响着人们的生活。请以“色彩们争功劳”为题，为</a:t>
            </a:r>
            <a:r>
              <a:rPr lang="en-US" altLang="zh-CN" sz="3200" dirty="0"/>
              <a:t>《</a:t>
            </a:r>
            <a:r>
              <a:rPr lang="zh-CN" altLang="en-US" sz="3200" dirty="0"/>
              <a:t>儿童故事集</a:t>
            </a:r>
            <a:r>
              <a:rPr lang="en-US" altLang="zh-CN" sz="3200" dirty="0"/>
              <a:t>》</a:t>
            </a:r>
            <a:r>
              <a:rPr lang="zh-CN" altLang="en-US" sz="3200" dirty="0"/>
              <a:t>写一篇童话故事。</a:t>
            </a:r>
          </a:p>
        </p:txBody>
      </p:sp>
    </p:spTree>
    <p:extLst>
      <p:ext uri="{BB962C8B-B14F-4D97-AF65-F5344CB8AC3E}">
        <p14:creationId xmlns:p14="http://schemas.microsoft.com/office/powerpoint/2010/main" val="4053581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8904D-2D71-4190-B186-13A3187F3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63" y="320039"/>
            <a:ext cx="11548871" cy="6217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/>
              <a:t>13</a:t>
            </a:r>
            <a:r>
              <a:rPr lang="zh-CN" altLang="en-US" sz="3200" dirty="0"/>
              <a:t>、今年是</a:t>
            </a:r>
            <a:r>
              <a:rPr lang="en-US" altLang="zh-CN" sz="3200" dirty="0"/>
              <a:t>2188</a:t>
            </a:r>
            <a:r>
              <a:rPr lang="zh-CN" altLang="en-US" sz="3200" dirty="0"/>
              <a:t>年，由于你吃了一种可以让寿命延长至</a:t>
            </a:r>
            <a:r>
              <a:rPr lang="en-US" altLang="zh-CN" sz="3200" dirty="0"/>
              <a:t>200</a:t>
            </a:r>
            <a:r>
              <a:rPr lang="zh-CN" altLang="en-US" sz="3200" dirty="0"/>
              <a:t>岁以上的药，现在，你己 经活到了</a:t>
            </a:r>
            <a:r>
              <a:rPr lang="en-US" altLang="zh-CN" sz="3200" dirty="0"/>
              <a:t>185</a:t>
            </a:r>
            <a:r>
              <a:rPr lang="zh-CN" altLang="en-US" sz="3200" dirty="0"/>
              <a:t>岁，你的心情非常愉快。今天你写一篇日记回顾一下你</a:t>
            </a:r>
            <a:r>
              <a:rPr lang="en-US" altLang="zh-CN" sz="3200" dirty="0"/>
              <a:t>100</a:t>
            </a:r>
            <a:r>
              <a:rPr lang="zh-CN" altLang="en-US" sz="3200" dirty="0"/>
              <a:t>岁后的精彩生活。</a:t>
            </a:r>
            <a:endParaRPr lang="en-AU" altLang="zh-CN" sz="3200" dirty="0"/>
          </a:p>
          <a:p>
            <a:pPr marL="0" indent="0">
              <a:buNone/>
            </a:pPr>
            <a:r>
              <a:rPr lang="en-US" altLang="zh-CN" sz="3200" dirty="0"/>
              <a:t>14</a:t>
            </a:r>
            <a:r>
              <a:rPr lang="zh-CN" altLang="en-US" sz="3200" dirty="0"/>
              <a:t>、你是一位儿童作家，现在你乘坐时光机器，来到了北宋时的国都汴梁，亲身体验了 那时的生活。回到现实后，给</a:t>
            </a:r>
            <a:r>
              <a:rPr lang="en-US" altLang="zh-CN" sz="3200" dirty="0"/>
              <a:t>《</a:t>
            </a:r>
            <a:r>
              <a:rPr lang="zh-CN" altLang="en-US" sz="3200" dirty="0"/>
              <a:t>儿童报</a:t>
            </a:r>
            <a:r>
              <a:rPr lang="en-US" altLang="zh-CN" sz="3200" dirty="0"/>
              <a:t>》</a:t>
            </a:r>
            <a:r>
              <a:rPr lang="zh-CN" altLang="en-US" sz="3200" dirty="0"/>
              <a:t>写一篇童话故事，描述一下你在汴梁的所见所闻。</a:t>
            </a:r>
          </a:p>
          <a:p>
            <a:pPr marL="0" indent="0">
              <a:buNone/>
            </a:pPr>
            <a:r>
              <a:rPr lang="en-US" altLang="zh-CN" sz="3200" dirty="0"/>
              <a:t>15</a:t>
            </a:r>
            <a:r>
              <a:rPr lang="zh-CN" altLang="en-US" sz="3200" dirty="0"/>
              <a:t>、一款新式手机问世了。这部手机可以给使用者提供包括行为、思想等方面的指令。 你是一位科普作家，现在为</a:t>
            </a:r>
            <a:r>
              <a:rPr lang="en-US" altLang="zh-CN" sz="3200" dirty="0"/>
              <a:t>《</a:t>
            </a:r>
            <a:r>
              <a:rPr lang="zh-CN" altLang="en-US" sz="3200" dirty="0"/>
              <a:t>科幻杂志</a:t>
            </a:r>
            <a:r>
              <a:rPr lang="en-US" altLang="zh-CN" sz="3200" dirty="0"/>
              <a:t>》</a:t>
            </a:r>
            <a:r>
              <a:rPr lang="zh-CN" altLang="en-US" sz="3200" dirty="0"/>
              <a:t>写一篇文章，谈谈使用这款手机后人们的表现和由 此给社会带来的冲击。</a:t>
            </a:r>
          </a:p>
          <a:p>
            <a:pPr marL="0" indent="0">
              <a:buNone/>
            </a:pPr>
            <a:r>
              <a:rPr lang="en-US" altLang="zh-CN" sz="3200" dirty="0"/>
              <a:t>16</a:t>
            </a:r>
            <a:r>
              <a:rPr lang="zh-CN" altLang="en-US" sz="3200" dirty="0"/>
              <a:t>、科学家预测，</a:t>
            </a:r>
            <a:r>
              <a:rPr lang="en-US" altLang="zh-CN" sz="3200" dirty="0"/>
              <a:t>60</a:t>
            </a:r>
            <a:r>
              <a:rPr lang="zh-CN" altLang="en-US" sz="3200" dirty="0"/>
              <a:t>年后，将出现人体与机器合成的人。你是</a:t>
            </a:r>
            <a:r>
              <a:rPr lang="en-US" altLang="zh-CN" sz="3200" dirty="0"/>
              <a:t>《</a:t>
            </a:r>
            <a:r>
              <a:rPr lang="zh-CN" altLang="en-US" sz="3200" dirty="0"/>
              <a:t>少年科技报</a:t>
            </a:r>
            <a:r>
              <a:rPr lang="en-US" altLang="zh-CN" sz="3200" dirty="0"/>
              <a:t>》</a:t>
            </a:r>
            <a:r>
              <a:rPr lang="zh-CN" altLang="en-US" sz="3200" dirty="0"/>
              <a:t>的特约记者， 现在你通过时光隧道，去采访这样的一个人，并写出采访记录。反映一下那时社会的几个方面。</a:t>
            </a:r>
          </a:p>
          <a:p>
            <a:pPr marL="0" indent="0">
              <a:buNone/>
            </a:pPr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675912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8904D-2D71-4190-B186-13A3187F3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63" y="320039"/>
            <a:ext cx="11548871" cy="62179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000" dirty="0"/>
              <a:t>17</a:t>
            </a:r>
            <a:r>
              <a:rPr lang="zh-CN" altLang="en-US" sz="3000" dirty="0"/>
              <a:t>、一次太阳风暴，导致全球电脑网络被彻底破坏。现在你写一个故事，登载在</a:t>
            </a:r>
            <a:r>
              <a:rPr lang="en-US" altLang="zh-CN" sz="3000" dirty="0"/>
              <a:t>《</a:t>
            </a:r>
            <a:r>
              <a:rPr lang="zh-CN" altLang="en-US" sz="3000" dirty="0"/>
              <a:t>故事 集</a:t>
            </a:r>
            <a:r>
              <a:rPr lang="en-US" altLang="zh-CN" sz="3000" dirty="0"/>
              <a:t>》</a:t>
            </a:r>
            <a:r>
              <a:rPr lang="zh-CN" altLang="en-US" sz="3000" dirty="0"/>
              <a:t>上，描述一下电脑网络瘫痪以后对人类生存的影响。</a:t>
            </a:r>
          </a:p>
          <a:p>
            <a:pPr marL="0" indent="0">
              <a:buNone/>
            </a:pPr>
            <a:r>
              <a:rPr lang="en-US" altLang="zh-CN" sz="3000" dirty="0"/>
              <a:t>18</a:t>
            </a:r>
            <a:r>
              <a:rPr lang="zh-CN" altLang="en-US" sz="3000" dirty="0"/>
              <a:t>、你是一个生活在二十二世纪的年轻人，由于时代的飞速发展，人们的饮食方式和饮 食结构都发生了极大的变化。有一家杂志社邀请你写一篇日记，记下你日常的饮食方式及饮食结构。你的这篇日记将登载在</a:t>
            </a:r>
            <a:r>
              <a:rPr lang="en-US" altLang="zh-CN" sz="3000" dirty="0"/>
              <a:t>《</a:t>
            </a:r>
            <a:r>
              <a:rPr lang="zh-CN" altLang="en-US" sz="3000" dirty="0"/>
              <a:t>二十二世纪展望</a:t>
            </a:r>
            <a:r>
              <a:rPr lang="en-US" altLang="zh-CN" sz="3000" dirty="0"/>
              <a:t>》</a:t>
            </a:r>
            <a:r>
              <a:rPr lang="zh-CN" altLang="en-US" sz="3000" dirty="0"/>
              <a:t>杂志上。</a:t>
            </a:r>
          </a:p>
          <a:p>
            <a:pPr marL="0" indent="0">
              <a:buNone/>
            </a:pPr>
            <a:r>
              <a:rPr lang="en-US" altLang="zh-CN" sz="3000" dirty="0"/>
              <a:t>19</a:t>
            </a:r>
            <a:r>
              <a:rPr lang="zh-CN" altLang="en-US" sz="3000" dirty="0"/>
              <a:t>、你是一位作家，对考古学情有独钟。最近你读了一篇考古学家关于在恐龙时代发现人类起源遗迹的报告。现在你根据这个报告，为</a:t>
            </a:r>
            <a:r>
              <a:rPr lang="en-US" altLang="zh-CN" sz="3000" dirty="0"/>
              <a:t>《</a:t>
            </a:r>
            <a:r>
              <a:rPr lang="zh-CN" altLang="en-US" sz="3000" dirty="0"/>
              <a:t>青年读者</a:t>
            </a:r>
            <a:r>
              <a:rPr lang="en-US" altLang="zh-CN" sz="3000" dirty="0"/>
              <a:t>》</a:t>
            </a:r>
            <a:r>
              <a:rPr lang="zh-CN" altLang="en-US" sz="3000" dirty="0"/>
              <a:t>杂志写一篇想象故事。</a:t>
            </a:r>
            <a:endParaRPr lang="en-AU" altLang="zh-CN" sz="3000" dirty="0"/>
          </a:p>
          <a:p>
            <a:pPr marL="0" indent="0">
              <a:buNone/>
            </a:pPr>
            <a:r>
              <a:rPr lang="en-US" altLang="zh-CN" sz="3000" dirty="0"/>
              <a:t>20</a:t>
            </a:r>
            <a:r>
              <a:rPr lang="zh-CN" altLang="en-US" sz="3000" dirty="0"/>
              <a:t>、你是一位海底寻宝者，在太平洋深处的一片海域，发现了一片类似古城廓一样的远 古建筑，并进行了近距离考察。上岸后，你在“探宝日志”上生动地记录了当时探险时的情 形。你的这一纪录，后来登载在</a:t>
            </a:r>
            <a:r>
              <a:rPr lang="en-US" altLang="zh-CN" sz="3000" dirty="0"/>
              <a:t>《</a:t>
            </a:r>
            <a:r>
              <a:rPr lang="zh-CN" altLang="en-US" sz="3000" dirty="0"/>
              <a:t>探秘</a:t>
            </a:r>
            <a:r>
              <a:rPr lang="en-US" altLang="zh-CN" sz="3000" dirty="0"/>
              <a:t>》</a:t>
            </a:r>
            <a:r>
              <a:rPr lang="zh-CN" altLang="en-US" sz="3000" dirty="0"/>
              <a:t>杂志上。</a:t>
            </a:r>
          </a:p>
          <a:p>
            <a:pPr marL="0" indent="0">
              <a:buNone/>
            </a:pP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785614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79B2D-9B84-4877-91D8-A633A92A6D18}"/>
              </a:ext>
            </a:extLst>
          </p:cNvPr>
          <p:cNvPicPr/>
          <p:nvPr/>
        </p:nvPicPr>
        <p:blipFill rotWithShape="1">
          <a:blip r:embed="rId2"/>
          <a:srcRect r="2235" b="3"/>
          <a:stretch/>
        </p:blipFill>
        <p:spPr>
          <a:xfrm>
            <a:off x="926050" y="896810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8904D-2D71-4190-B186-13A3187F3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408" y="266700"/>
            <a:ext cx="4969551" cy="62937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CN" sz="2000" dirty="0"/>
              <a:t>21</a:t>
            </a:r>
            <a:r>
              <a:rPr lang="zh-CN" altLang="en-US" sz="2000" dirty="0"/>
              <a:t>、当人类知道一颗行星在一年之后将撞上地球，人类开始了拯救自己的行动。现在你 来写一篇故事，描述一下这一行动的过程。</a:t>
            </a:r>
          </a:p>
          <a:p>
            <a:pPr marL="0" indent="0">
              <a:buNone/>
            </a:pPr>
            <a:r>
              <a:rPr lang="en-US" altLang="zh-CN" sz="2000" dirty="0"/>
              <a:t>22</a:t>
            </a:r>
            <a:r>
              <a:rPr lang="zh-CN" altLang="en-US" sz="2000" dirty="0"/>
              <a:t>、如今，人类己经制造出了第一辆可以在陆地上驾驶，也可以在空中飞翔的汽车。请 写一篇想象故事，登载在</a:t>
            </a:r>
            <a:r>
              <a:rPr lang="en-US" altLang="zh-CN" sz="2000" dirty="0"/>
              <a:t>《</a:t>
            </a:r>
            <a:r>
              <a:rPr lang="zh-CN" altLang="en-US" sz="2000" dirty="0"/>
              <a:t>宇宙</a:t>
            </a:r>
            <a:r>
              <a:rPr lang="en-US" altLang="zh-CN" sz="2000" dirty="0"/>
              <a:t>》</a:t>
            </a:r>
            <a:r>
              <a:rPr lang="zh-CN" altLang="en-US" sz="2000" dirty="0"/>
              <a:t>杂志上。想象一下，五十年以后，由于交通工具的改变， 人们的生活发生了怎样的变化。</a:t>
            </a:r>
          </a:p>
          <a:p>
            <a:pPr marL="0" indent="0">
              <a:buNone/>
            </a:pPr>
            <a:r>
              <a:rPr lang="en-US" altLang="zh-CN" sz="2000" dirty="0"/>
              <a:t>23</a:t>
            </a:r>
            <a:r>
              <a:rPr lang="zh-CN" altLang="en-US" sz="2000" dirty="0"/>
              <a:t>、最近地区报举办故事征文比赛。你是一位青年作家，现在你用下面的图写一篇想象性的故事。</a:t>
            </a:r>
            <a:endParaRPr lang="en-AU" altLang="zh-CN" sz="2000" dirty="0"/>
          </a:p>
          <a:p>
            <a:pPr marL="0" indent="0">
              <a:buNone/>
            </a:pPr>
            <a:r>
              <a:rPr lang="en-US" altLang="zh-CN" sz="2000" dirty="0"/>
              <a:t>24</a:t>
            </a:r>
            <a:r>
              <a:rPr lang="zh-CN" altLang="en-US" sz="2000" dirty="0"/>
              <a:t>、“华夏网”举办“模拟人生，，征文活动，你准备参与。现在你要写一篇小故事，描述你在网上一天的精彩生活。</a:t>
            </a:r>
          </a:p>
          <a:p>
            <a:pPr marL="0" indent="0">
              <a:buNone/>
            </a:pP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69158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8904D-2D71-4190-B186-13A3187F3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63" y="588723"/>
            <a:ext cx="11548871" cy="5949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/>
              <a:t>25</a:t>
            </a:r>
            <a:r>
              <a:rPr lang="zh-CN" altLang="en-US" sz="3200" dirty="0"/>
              <a:t>、五彩缤纷的世界给人们带来了视觉享受，也从各方面影响着人们的生活，请以“色 彩们争功劳”为题，为</a:t>
            </a:r>
            <a:r>
              <a:rPr lang="en-US" altLang="zh-CN" sz="3200" dirty="0"/>
              <a:t>《</a:t>
            </a:r>
            <a:r>
              <a:rPr lang="zh-CN" altLang="en-US" sz="3200" dirty="0"/>
              <a:t>儿童故事集</a:t>
            </a:r>
            <a:r>
              <a:rPr lang="en-US" altLang="zh-CN" sz="3200" dirty="0"/>
              <a:t>》</a:t>
            </a:r>
            <a:r>
              <a:rPr lang="zh-CN" altLang="en-US" sz="3200" dirty="0"/>
              <a:t>写一篇童话故事。</a:t>
            </a:r>
          </a:p>
          <a:p>
            <a:pPr marL="0" indent="0">
              <a:buNone/>
            </a:pPr>
            <a:r>
              <a:rPr lang="en-US" altLang="zh-CN" sz="3200" dirty="0"/>
              <a:t>26</a:t>
            </a:r>
            <a:r>
              <a:rPr lang="zh-CN" altLang="en-US" sz="3200" dirty="0"/>
              <a:t>、你穿越时空后，在</a:t>
            </a:r>
            <a:r>
              <a:rPr lang="en-US" altLang="zh-CN" sz="3200" dirty="0"/>
              <a:t>3003</a:t>
            </a:r>
            <a:r>
              <a:rPr lang="zh-CN" altLang="en-US" sz="3200" dirty="0"/>
              <a:t>年逗留了一天。写篇故事，说说你那新奇的一天。</a:t>
            </a:r>
          </a:p>
          <a:p>
            <a:pPr marL="0" indent="0">
              <a:buNone/>
            </a:pPr>
            <a:r>
              <a:rPr lang="en-US" altLang="zh-CN" sz="3200" dirty="0"/>
              <a:t>27</a:t>
            </a:r>
            <a:r>
              <a:rPr lang="zh-CN" altLang="en-US" sz="3200" dirty="0"/>
              <a:t>、想象在二十五世纪的某一天，你作为一位年轻的记者，在宇宙间进行了一次旅行。现在你为</a:t>
            </a:r>
            <a:r>
              <a:rPr lang="en-US" altLang="zh-CN" sz="3200" dirty="0"/>
              <a:t>《</a:t>
            </a:r>
            <a:r>
              <a:rPr lang="zh-CN" altLang="en-US" sz="3200" dirty="0"/>
              <a:t>旅游</a:t>
            </a:r>
            <a:r>
              <a:rPr lang="en-US" altLang="zh-CN" sz="3200" dirty="0"/>
              <a:t>》</a:t>
            </a:r>
            <a:r>
              <a:rPr lang="zh-CN" altLang="en-US" sz="3200" dirty="0"/>
              <a:t>月刊写一篇有关这次星级旅行的游记。</a:t>
            </a:r>
          </a:p>
          <a:p>
            <a:pPr marL="0" indent="0">
              <a:buNone/>
            </a:pPr>
            <a:r>
              <a:rPr lang="en-US" altLang="zh-CN" sz="3200" dirty="0"/>
              <a:t>28</a:t>
            </a:r>
            <a:r>
              <a:rPr lang="zh-CN" altLang="en-US" sz="3200" dirty="0"/>
              <a:t>、给“电脑报”写篇文章，谈谈如果人类能够用电脑来控制大自然的话，人类的生栝 会有哪些变化。</a:t>
            </a:r>
          </a:p>
        </p:txBody>
      </p:sp>
    </p:spTree>
    <p:extLst>
      <p:ext uri="{BB962C8B-B14F-4D97-AF65-F5344CB8AC3E}">
        <p14:creationId xmlns:p14="http://schemas.microsoft.com/office/powerpoint/2010/main" val="27905618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8904D-2D71-4190-B186-13A3187F3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63" y="588723"/>
            <a:ext cx="11548871" cy="5949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/>
              <a:t>29</a:t>
            </a:r>
            <a:r>
              <a:rPr lang="zh-CN" altLang="en-US" sz="3200" dirty="0"/>
              <a:t>、在猴年的春天，你来到</a:t>
            </a:r>
            <a:r>
              <a:rPr lang="en-US" altLang="zh-CN" sz="3200" dirty="0"/>
              <a:t>《</a:t>
            </a:r>
            <a:r>
              <a:rPr lang="zh-CN" altLang="en-US" sz="3200" dirty="0"/>
              <a:t>西游记</a:t>
            </a:r>
            <a:r>
              <a:rPr lang="en-US" altLang="zh-CN" sz="3200" dirty="0"/>
              <a:t>》</a:t>
            </a:r>
            <a:r>
              <a:rPr lang="zh-CN" altLang="en-US" sz="3200" dirty="0"/>
              <a:t>中的花果山。现在的花果山己成为旅游胜地。写 篇故事，说说你在花果山的旅游趣事。</a:t>
            </a:r>
            <a:endParaRPr lang="en-AU" altLang="zh-CN" sz="3200" dirty="0"/>
          </a:p>
          <a:p>
            <a:pPr marL="0" indent="0">
              <a:buNone/>
            </a:pPr>
            <a:r>
              <a:rPr lang="en-US" altLang="zh-CN" sz="3200" dirty="0"/>
              <a:t>30</a:t>
            </a:r>
            <a:r>
              <a:rPr lang="zh-CN" altLang="en-US" sz="3200" dirty="0"/>
              <a:t>、昨天夜里你在梦中梦到你最喜欢的动物“中国龙”，并且你和“中国龙”玩了很长 时间。现在你在日记中把你和“中国龙”一起玩的情况及下来。</a:t>
            </a:r>
            <a:endParaRPr lang="en-AU" altLang="zh-CN" sz="3200" dirty="0"/>
          </a:p>
          <a:p>
            <a:pPr marL="0" indent="0">
              <a:buNone/>
            </a:pPr>
            <a:r>
              <a:rPr lang="en-US" altLang="zh-CN" sz="3200" dirty="0"/>
              <a:t>31</a:t>
            </a:r>
            <a:r>
              <a:rPr lang="zh-CN" altLang="en-US" sz="3200" dirty="0"/>
              <a:t>、今年春节，你得到了一个不同寻常的红包，里面只有一个五分的硬币，它使你的生 活经历了一次巨变，给你的朋友写一封信，告诉他</a:t>
            </a:r>
            <a:r>
              <a:rPr lang="en-US" altLang="zh-CN" sz="3200" dirty="0"/>
              <a:t>/</a:t>
            </a:r>
            <a:r>
              <a:rPr lang="zh-CN" altLang="en-US" sz="3200" dirty="0"/>
              <a:t>她这个硬币改变你的故事。</a:t>
            </a:r>
          </a:p>
          <a:p>
            <a:pPr marL="0" indent="0">
              <a:buNone/>
            </a:pPr>
            <a:r>
              <a:rPr lang="en-US" altLang="zh-CN" sz="3200" dirty="0"/>
              <a:t>32</a:t>
            </a:r>
            <a:r>
              <a:rPr lang="zh-CN" altLang="en-US" sz="3200" dirty="0"/>
              <a:t>、现在你生活在一个人人整容的社会，你也刚刚整过容</a:t>
            </a:r>
            <a:r>
              <a:rPr lang="en-US" altLang="zh-CN" sz="3200" dirty="0"/>
              <a:t>.</a:t>
            </a:r>
            <a:r>
              <a:rPr lang="zh-CN" altLang="en-US" sz="3200" dirty="0"/>
              <a:t>写一篇日记描述你整容后发生的趣事。</a:t>
            </a:r>
          </a:p>
          <a:p>
            <a:pPr marL="0" indent="0">
              <a:buNone/>
            </a:pPr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056274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8904D-2D71-4190-B186-13A3187F3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63" y="320039"/>
            <a:ext cx="11548871" cy="6217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/>
              <a:t>33</a:t>
            </a:r>
            <a:r>
              <a:rPr lang="zh-CN" altLang="en-US" sz="3200" dirty="0"/>
              <a:t>、作为“环球时报”的首席记者，刚刚出席了 “世界上最后一瓶清水”的全球拍卖会。 请你写一篇文章，报道这一拍卖的趣事。</a:t>
            </a:r>
          </a:p>
          <a:p>
            <a:pPr marL="0" indent="0">
              <a:buNone/>
            </a:pPr>
            <a:r>
              <a:rPr lang="en-US" altLang="zh-CN" sz="3200" dirty="0"/>
              <a:t>34</a:t>
            </a:r>
            <a:r>
              <a:rPr lang="zh-CN" altLang="en-US" sz="3200" dirty="0"/>
              <a:t>、有一天，你突然发现你开了多年的汽车有生命了，它可以随时根据路面情况向你报 告，使你避免了很多危险。请将你开着这辆神奇的车出游的一天写成故事。</a:t>
            </a:r>
          </a:p>
          <a:p>
            <a:pPr marL="0" indent="0">
              <a:buNone/>
            </a:pPr>
            <a:r>
              <a:rPr lang="en-US" altLang="zh-CN" sz="3200" dirty="0"/>
              <a:t>35</a:t>
            </a:r>
            <a:r>
              <a:rPr lang="zh-CN" altLang="en-US" sz="3200" dirty="0"/>
              <a:t>、前不久，你收到了一个来自外星人朋友的礼物，这个礼物改变了你的生活，使你成 了社会名人。你要写一篇日记发表在自己的博客上，说说这个礼物怎么使你成了名人。</a:t>
            </a:r>
          </a:p>
          <a:p>
            <a:pPr marL="0" indent="0">
              <a:buNone/>
            </a:pPr>
            <a:r>
              <a:rPr lang="en-US" altLang="zh-CN" sz="3200" dirty="0"/>
              <a:t>36</a:t>
            </a:r>
            <a:r>
              <a:rPr lang="zh-CN" altLang="en-US" sz="3200" dirty="0"/>
              <a:t>、一次时光隧道的旅行中，你来到了三国时期的蜀国，并巧遇诸葛亮。现在你应邀为 你母校的小朋友们讲一个故事，描述你与诸葛亮相遇的神奇经历。</a:t>
            </a:r>
          </a:p>
        </p:txBody>
      </p:sp>
    </p:spTree>
    <p:extLst>
      <p:ext uri="{BB962C8B-B14F-4D97-AF65-F5344CB8AC3E}">
        <p14:creationId xmlns:p14="http://schemas.microsoft.com/office/powerpoint/2010/main" val="3036591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7">
            <a:extLst>
              <a:ext uri="{FF2B5EF4-FFF2-40B4-BE49-F238E27FC236}">
                <a16:creationId xmlns:a16="http://schemas.microsoft.com/office/drawing/2014/main" id="{84860832-27F3-4D30-9288-7521D2491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DAAD4DA-AA9F-4A4D-AD0B-0FB2286B3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A4F5EC98-FDFD-4158-9C16-CD770B1F2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26D1C0DA-68C2-40A2-BCCA-D14FB5EF2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B67FFD7-72F1-4435-9C33-DFFE87F9C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5CE66C6-629F-44D9-A0BC-D2F4E7AF5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EAAAFC3-1B1C-4F1C-AC4E-ED0ACA4AE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E2C81DA9-A0C9-4C54-A2F0-A3EC14F2B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B7EA41DD-7957-42FB-BD48-E502F81F6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E33D6F3E-9CCB-4053-B8C1-5260829C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D533B393-4D8F-4FB8-AA9D-BA218F443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33765B0-52BC-4442-BC45-8EDFBF593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B911B231-DD22-4BC7-A325-2B6831481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800DA13B-507D-4901-AF60-F99485FC1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AB727E1-099C-4F62-9ED1-46CD895C6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4D1E585E-A63F-42DE-BF5F-B0B390B29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8FCC810-4482-4E43-9102-2B87386E7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EC977192-4383-4D76-8DB3-B93ADD739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9DCD44A-4779-4898-862E-A220810CA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F7516DF1-08D6-4FF0-A1A1-95A260F1D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74092EA-F950-4DF2-8646-60F26E811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09A3177B-1E64-4081-B8C6-3D7C8786D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8F66F-F528-45A2-A705-87CA50AAC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9925" y="698500"/>
            <a:ext cx="5991551" cy="535482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altLang="zh-CN" sz="2400" dirty="0"/>
              <a:t>37</a:t>
            </a:r>
            <a:r>
              <a:rPr lang="zh-CN" altLang="en-US" sz="2400" dirty="0"/>
              <a:t>、一个偶然的机会，你捡到了一颗天上掉下来的小星星，随后发生了一连串奇妙的事 情。现在写一篇日记，记叙你所经历的一件事。</a:t>
            </a:r>
          </a:p>
          <a:p>
            <a:pPr marL="0" indent="0">
              <a:buNone/>
            </a:pPr>
            <a:r>
              <a:rPr lang="en-US" altLang="zh-CN" sz="2400" dirty="0"/>
              <a:t>38</a:t>
            </a:r>
            <a:r>
              <a:rPr lang="zh-CN" altLang="en-US" sz="2400" dirty="0"/>
              <a:t>、数百万年后，人类离开地球散居在太阳系的各个星球，没有人类存在的地球进化出 各种各样、千奇百怪的生命形态，请你为</a:t>
            </a:r>
            <a:r>
              <a:rPr lang="en-US" altLang="zh-CN" sz="2400" dirty="0"/>
              <a:t>《</a:t>
            </a:r>
            <a:r>
              <a:rPr lang="zh-CN" altLang="en-US" sz="2400" dirty="0"/>
              <a:t>探索</a:t>
            </a:r>
            <a:r>
              <a:rPr lang="en-US" altLang="zh-CN" sz="2400" dirty="0"/>
              <a:t>》</a:t>
            </a:r>
            <a:r>
              <a:rPr lang="zh-CN" altLang="en-US" sz="2400" dirty="0"/>
              <a:t>写一篇题为“未来狂想曲”的文章。</a:t>
            </a:r>
            <a:endParaRPr lang="en-AU" altLang="zh-CN" sz="2400" dirty="0"/>
          </a:p>
          <a:p>
            <a:pPr marL="0" indent="0">
              <a:buNone/>
            </a:pPr>
            <a:r>
              <a:rPr lang="en-AU" altLang="zh-CN" sz="2400" dirty="0"/>
              <a:t>39</a:t>
            </a:r>
            <a:r>
              <a:rPr lang="zh-CN" altLang="en-US" sz="2400" dirty="0"/>
              <a:t> 、想象你是一只聪明的海豚，在海里生活的岁月里，经历了许多离奇的事情。现在你把自己最有趣的一次经历写出来，发表在</a:t>
            </a:r>
            <a:r>
              <a:rPr lang="en-US" altLang="zh-CN" sz="2400" dirty="0"/>
              <a:t>《</a:t>
            </a:r>
            <a:r>
              <a:rPr lang="zh-CN" altLang="en-US" sz="2400" dirty="0"/>
              <a:t>校报</a:t>
            </a:r>
            <a:r>
              <a:rPr lang="en-US" altLang="zh-CN" sz="2400" dirty="0"/>
              <a:t>》</a:t>
            </a:r>
            <a:r>
              <a:rPr lang="zh-CN" altLang="en-US" sz="2400" dirty="0"/>
              <a:t>上。</a:t>
            </a:r>
            <a:endParaRPr lang="en-AU" altLang="zh-CN" sz="2400" dirty="0"/>
          </a:p>
          <a:p>
            <a:pPr marL="0" indent="0">
              <a:buNone/>
            </a:pPr>
            <a:r>
              <a:rPr lang="en-AU" altLang="zh-CN" sz="2400"/>
              <a:t>40</a:t>
            </a:r>
            <a:r>
              <a:rPr lang="zh-CN" altLang="en-US" sz="2400"/>
              <a:t> </a:t>
            </a:r>
            <a:r>
              <a:rPr lang="zh-CN" altLang="en-US" sz="2400" dirty="0"/>
              <a:t>、你是一位儿童文学作家，根据这幅图片为小读者们写一篇想象故事。这篇故事将发表在</a:t>
            </a:r>
            <a:r>
              <a:rPr lang="en-US" altLang="zh-CN" sz="2400" dirty="0"/>
              <a:t>《</a:t>
            </a:r>
            <a:r>
              <a:rPr lang="zh-CN" altLang="en-US" sz="2400" dirty="0"/>
              <a:t>儿童短篇故事集</a:t>
            </a:r>
            <a:r>
              <a:rPr lang="en-US" altLang="zh-CN" sz="2400" dirty="0"/>
              <a:t>》</a:t>
            </a:r>
            <a:r>
              <a:rPr lang="zh-CN" altLang="en-US" sz="2400" dirty="0"/>
              <a:t>中。</a:t>
            </a:r>
          </a:p>
          <a:p>
            <a:pPr marL="0" indent="0">
              <a:buNone/>
            </a:pPr>
            <a:endParaRPr lang="en-AU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B86239-441A-4839-8EF1-B54AFD19D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4" y="1488011"/>
            <a:ext cx="5763429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7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7931AC-AFB4-4DA1-9793-A15F1240C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>
                <a:solidFill>
                  <a:srgbClr val="FFFFFF"/>
                </a:solidFill>
              </a:rPr>
              <a:t>想象文素材的寻找</a:t>
            </a:r>
            <a:endParaRPr lang="en-AU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15DC6-B17A-4647-BAE2-8D9BB41FA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2753936"/>
            <a:ext cx="11357428" cy="3661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solidFill>
                  <a:srgbClr val="000000"/>
                </a:solidFill>
              </a:rPr>
              <a:t>1</a:t>
            </a:r>
            <a:r>
              <a:rPr lang="zh-CN" altLang="en-US" sz="2400" dirty="0">
                <a:solidFill>
                  <a:srgbClr val="000000"/>
                </a:solidFill>
              </a:rPr>
              <a:t>、</a:t>
            </a:r>
            <a:r>
              <a:rPr lang="zh-CN" altLang="en-US" sz="2400" b="1" dirty="0">
                <a:solidFill>
                  <a:srgbClr val="000000"/>
                </a:solidFill>
              </a:rPr>
              <a:t>再现</a:t>
            </a:r>
            <a:r>
              <a:rPr lang="zh-CN" altLang="en-US" sz="2400" dirty="0">
                <a:solidFill>
                  <a:srgbClr val="000000"/>
                </a:solidFill>
              </a:rPr>
              <a:t>。侧重于叙事的想象文，可以搜寻脑海中对相关故事的印象，加以再现。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rgbClr val="000000"/>
                </a:solidFill>
              </a:rPr>
              <a:t>2</a:t>
            </a:r>
            <a:r>
              <a:rPr lang="zh-CN" altLang="en-US" sz="2400" dirty="0">
                <a:solidFill>
                  <a:srgbClr val="000000"/>
                </a:solidFill>
              </a:rPr>
              <a:t>、</a:t>
            </a:r>
            <a:r>
              <a:rPr lang="zh-CN" altLang="en-US" sz="2400" b="1" dirty="0">
                <a:solidFill>
                  <a:srgbClr val="000000"/>
                </a:solidFill>
              </a:rPr>
              <a:t>移植</a:t>
            </a:r>
            <a:r>
              <a:rPr lang="zh-CN" altLang="en-US" sz="2400" dirty="0">
                <a:solidFill>
                  <a:srgbClr val="000000"/>
                </a:solidFill>
              </a:rPr>
              <a:t>。有时候，想象可以进行嫁接、移植，把优美的景色移为一处，或把有趣的现象归为一物，或把美好的品质浓缩在一人之身。即作者可以按自己的意愿中的特定形象，结 合生活实际，进行移植想象。只有善于把想象与现实生活中的事实联系起来，巧妙地设计人 物之间的关系，才能使文章生动有趣。 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rgbClr val="000000"/>
                </a:solidFill>
              </a:rPr>
              <a:t>3</a:t>
            </a:r>
            <a:r>
              <a:rPr lang="zh-CN" altLang="en-US" sz="2400" dirty="0">
                <a:solidFill>
                  <a:srgbClr val="000000"/>
                </a:solidFill>
              </a:rPr>
              <a:t>、</a:t>
            </a:r>
            <a:r>
              <a:rPr lang="zh-CN" altLang="en-US" sz="2400" b="1" dirty="0">
                <a:solidFill>
                  <a:srgbClr val="000000"/>
                </a:solidFill>
              </a:rPr>
              <a:t>幻想</a:t>
            </a:r>
            <a:r>
              <a:rPr lang="zh-CN" altLang="en-US" sz="2400" dirty="0">
                <a:solidFill>
                  <a:srgbClr val="000000"/>
                </a:solidFill>
              </a:rPr>
              <a:t>。幻想是更为大胆的想象。丹麦著名作家安徒生的童话，充满幻想。他的笔下 花鸟虫鱼，家具、玩具乃至墙壁都有生命，都赋予了人的感情。想象源于生活，我们可以通 过对未知的世界、未来的世界的幻想，天马行空，任意驰骋。</a:t>
            </a:r>
          </a:p>
          <a:p>
            <a:pPr marL="0" indent="0">
              <a:buNone/>
            </a:pPr>
            <a:endParaRPr lang="en-A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8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58F25-E303-4579-9677-CA37BD25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zh-CN" altLang="en-US" sz="4000">
                <a:solidFill>
                  <a:srgbClr val="FFFFFF"/>
                </a:solidFill>
              </a:rPr>
              <a:t>想象文的写作特点</a:t>
            </a:r>
            <a:endParaRPr lang="en-AU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7DE82-4673-4FBD-A8F1-367DD032F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31" y="1885279"/>
            <a:ext cx="11999934" cy="453003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zh-CN" sz="2000" dirty="0"/>
              <a:t>1</a:t>
            </a:r>
            <a:r>
              <a:rPr lang="zh-CN" altLang="en-US" sz="2000" dirty="0"/>
              <a:t>、</a:t>
            </a:r>
            <a:r>
              <a:rPr lang="zh-CN" altLang="en-US" sz="2000" b="1" dirty="0"/>
              <a:t>真情实感</a:t>
            </a:r>
            <a:r>
              <a:rPr lang="zh-CN" altLang="en-US" sz="2000" dirty="0"/>
              <a:t>。想象文是自己对未来的幻想，对理想世界的构想，饱含着 自己对美好生活的热爱和向往。</a:t>
            </a:r>
          </a:p>
          <a:p>
            <a:pPr marL="0" indent="0">
              <a:buNone/>
            </a:pPr>
            <a:r>
              <a:rPr lang="en-US" altLang="zh-CN" sz="2000" dirty="0"/>
              <a:t>2</a:t>
            </a:r>
            <a:r>
              <a:rPr lang="zh-CN" altLang="en-US" sz="2000" dirty="0"/>
              <a:t>、</a:t>
            </a:r>
            <a:r>
              <a:rPr lang="zh-CN" altLang="en-US" sz="2000" b="1" dirty="0"/>
              <a:t>故事性</a:t>
            </a:r>
            <a:r>
              <a:rPr lang="zh-CN" altLang="en-US" sz="2000" dirty="0"/>
              <a:t>。想象要有所节制，要有一定的中心。想象的内容要 具体，切忌说空话。想象文要求写一个故事情节，那就需要有开端、发展、高潮和结局，而 且发展要为高潮服务，否则就是讲废话。总之，要言之 有物，情节最好做到跌宕起伏。</a:t>
            </a:r>
          </a:p>
          <a:p>
            <a:pPr marL="0" indent="0">
              <a:buNone/>
            </a:pPr>
            <a:r>
              <a:rPr lang="en-US" altLang="zh-CN" sz="2000" dirty="0"/>
              <a:t>3</a:t>
            </a:r>
            <a:r>
              <a:rPr lang="zh-CN" altLang="en-US" sz="2000" dirty="0"/>
              <a:t>、想象性。这是一种思维能力，其特征是以头脑中己有的旧的形象为基础，通过重新 组合而创造出一种新的形象，而这种新的形象也是从未有过的，人们正是通过这种新的形象 的追求，达到人类的最高境界。想象要合理，想象是以生活为基础的，因此我们写想象文，</a:t>
            </a:r>
          </a:p>
          <a:p>
            <a:pPr marL="0" indent="0">
              <a:buNone/>
            </a:pPr>
            <a:r>
              <a:rPr lang="en-US" altLang="zh-CN" sz="2000" dirty="0"/>
              <a:t>4</a:t>
            </a:r>
            <a:r>
              <a:rPr lang="zh-CN" altLang="en-US" sz="2000" dirty="0"/>
              <a:t>、</a:t>
            </a:r>
            <a:r>
              <a:rPr lang="zh-CN" altLang="en-US" sz="2000" b="1" dirty="0"/>
              <a:t>创造性</a:t>
            </a:r>
            <a:r>
              <a:rPr lang="zh-CN" altLang="en-US" sz="2000" dirty="0"/>
              <a:t>（区别性）。创造才能产生奇迹。所谓创造，就是前所未有的，而正是这种创 造，给人类拓展出一个美好的未来，使人奋进向上。要大胆想象，想象文所描写的事情并不 是真实所发生，内容一般是和现实有联系，按照要求和内容实际去考虑，写想象文，一定要 展开想象的翅膀，想象的事物是一种新的创造与真实的事物一定要有区别，想象要大胆。如： 现在是</a:t>
            </a:r>
            <a:r>
              <a:rPr lang="en-US" altLang="zh-CN" sz="2000" dirty="0"/>
              <a:t>2050</a:t>
            </a:r>
            <a:r>
              <a:rPr lang="zh-CN" altLang="en-US" sz="2000" dirty="0"/>
              <a:t>年，克隆人成了我们生活和工作中好帮手。你要写一个故事，说说我们人类与 克隆人一起工作或生活时发生的趣事。克隆人与人一定要有区别，如果没有区别，那就没有想象性，比如：克隆人没有感情、不会变老、不用吃饭等等。</a:t>
            </a:r>
          </a:p>
        </p:txBody>
      </p:sp>
    </p:spTree>
    <p:extLst>
      <p:ext uri="{BB962C8B-B14F-4D97-AF65-F5344CB8AC3E}">
        <p14:creationId xmlns:p14="http://schemas.microsoft.com/office/powerpoint/2010/main" val="1352111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75630C-4655-46F9-A6E2-1B5EF535A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694085-A3CF-42BF-8467-86C84CA9B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ja-JP" altLang="en-US" sz="4000"/>
              <a:t>想象文和其它文体异同</a:t>
            </a:r>
            <a:endParaRPr lang="en-AU" sz="40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680A49-A2B7-4F68-8A8B-6B5FE33B0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985275"/>
              </p:ext>
            </p:extLst>
          </p:nvPr>
        </p:nvGraphicFramePr>
        <p:xfrm>
          <a:off x="594109" y="2121763"/>
          <a:ext cx="6620505" cy="377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2802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7AA29E-A29E-4F91-B8AB-715B90EF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>
                <a:solidFill>
                  <a:srgbClr val="FFFFFF"/>
                </a:solidFill>
              </a:rPr>
              <a:t>想象文的分类</a:t>
            </a:r>
            <a:r>
              <a:rPr lang="en-AU" altLang="zh-CN" sz="4000" dirty="0">
                <a:solidFill>
                  <a:srgbClr val="FFFFFF"/>
                </a:solidFill>
              </a:rPr>
              <a:t>—</a:t>
            </a:r>
            <a:r>
              <a:rPr lang="zh-CN" altLang="en-US" sz="4000" dirty="0">
                <a:solidFill>
                  <a:srgbClr val="FFFFFF"/>
                </a:solidFill>
              </a:rPr>
              <a:t>考试真题归类</a:t>
            </a:r>
            <a:endParaRPr lang="en-AU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3C02D-1142-4662-8322-F4BE34ED9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556" y="2152243"/>
            <a:ext cx="11736887" cy="45116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800" dirty="0">
                <a:solidFill>
                  <a:srgbClr val="000000"/>
                </a:solidFill>
              </a:rPr>
              <a:t>1</a:t>
            </a:r>
            <a:r>
              <a:rPr lang="zh-CN" altLang="en-US" sz="1800" dirty="0">
                <a:solidFill>
                  <a:srgbClr val="000000"/>
                </a:solidFill>
              </a:rPr>
              <a:t>、</a:t>
            </a:r>
            <a:r>
              <a:rPr lang="zh-CN" altLang="en-US" sz="1800" b="1" dirty="0">
                <a:solidFill>
                  <a:srgbClr val="000000"/>
                </a:solidFill>
              </a:rPr>
              <a:t>神话传说类</a:t>
            </a:r>
            <a:r>
              <a:rPr lang="zh-CN" altLang="en-US" sz="1800" dirty="0">
                <a:solidFill>
                  <a:srgbClr val="000000"/>
                </a:solidFill>
              </a:rPr>
              <a:t>。如：盘古开天辟地、女祸造人补天、炎帝神农氏、夸父追日、精卫填海、仓颉造字、嫦娥奔月、大禹治水、牛郎织女、美猴王孙悟空，哪吒闹海、孟姜女哭长城、神笔马良、木 兰从军等。要有一定的中国传统文化知识。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rgbClr val="000000"/>
                </a:solidFill>
              </a:rPr>
              <a:t>2</a:t>
            </a:r>
            <a:r>
              <a:rPr lang="zh-CN" altLang="en-US" sz="1800" dirty="0">
                <a:solidFill>
                  <a:srgbClr val="000000"/>
                </a:solidFill>
              </a:rPr>
              <a:t>、</a:t>
            </a:r>
            <a:r>
              <a:rPr lang="zh-CN" altLang="en-US" sz="1800" b="1" dirty="0">
                <a:solidFill>
                  <a:srgbClr val="000000"/>
                </a:solidFill>
              </a:rPr>
              <a:t>历史故事类</a:t>
            </a:r>
            <a:r>
              <a:rPr lang="zh-CN" altLang="en-US" sz="1800" dirty="0">
                <a:solidFill>
                  <a:srgbClr val="000000"/>
                </a:solidFill>
              </a:rPr>
              <a:t>。中国各个朝代。 如：会见孔子、遇到明代大侠、到了北宋的都城汴梁、遇到诸葛亮、在鸦片战争时为咸丰皇帝做军事顾问，改变屈辱历史等。有一定的历史常识，知道历史背景下 的历史人物并将其反映到写作中。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rgbClr val="000000"/>
                </a:solidFill>
              </a:rPr>
              <a:t>3</a:t>
            </a:r>
            <a:r>
              <a:rPr lang="zh-CN" altLang="en-US" sz="1800" dirty="0">
                <a:solidFill>
                  <a:srgbClr val="000000"/>
                </a:solidFill>
              </a:rPr>
              <a:t>、</a:t>
            </a:r>
            <a:r>
              <a:rPr lang="zh-CN" altLang="en-US" sz="1800" b="1" dirty="0">
                <a:solidFill>
                  <a:srgbClr val="000000"/>
                </a:solidFill>
              </a:rPr>
              <a:t>未来科技类</a:t>
            </a:r>
            <a:r>
              <a:rPr lang="zh-CN" altLang="en-US" sz="1800" dirty="0">
                <a:solidFill>
                  <a:srgbClr val="000000"/>
                </a:solidFill>
              </a:rPr>
              <a:t>。主要涉及网络、克隆、机器人、穿越、太空等。如：外星旅行、穿越时空、成为游戏中的人物、我的朋友是克隆人、网络控制世界等。这类考题除了要求同 学们具有驰骋想象的能力外，要熟悉考题所涉猎的广泛事物。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rgbClr val="000000"/>
                </a:solidFill>
              </a:rPr>
              <a:t>4</a:t>
            </a:r>
            <a:r>
              <a:rPr lang="zh-CN" altLang="en-US" sz="1800" dirty="0">
                <a:solidFill>
                  <a:srgbClr val="000000"/>
                </a:solidFill>
              </a:rPr>
              <a:t>、</a:t>
            </a:r>
            <a:r>
              <a:rPr lang="zh-CN" altLang="en-US" sz="1800" b="1" dirty="0">
                <a:solidFill>
                  <a:srgbClr val="000000"/>
                </a:solidFill>
              </a:rPr>
              <a:t>个人幻想类</a:t>
            </a:r>
            <a:r>
              <a:rPr lang="zh-CN" altLang="en-US" sz="1800" dirty="0">
                <a:solidFill>
                  <a:srgbClr val="000000"/>
                </a:solidFill>
              </a:rPr>
              <a:t>。是作者幻想的情景。如：会说话的树、误入恐龙时代、动物奥运会、色彩们争功劳、长出三头六臂、语言和音乐 融为一体、人变成两栖动物、寿命到</a:t>
            </a:r>
            <a:r>
              <a:rPr lang="en-US" altLang="zh-CN" sz="1800" dirty="0">
                <a:solidFill>
                  <a:srgbClr val="000000"/>
                </a:solidFill>
              </a:rPr>
              <a:t>360</a:t>
            </a:r>
            <a:r>
              <a:rPr lang="zh-CN" altLang="en-US" sz="1800" dirty="0">
                <a:solidFill>
                  <a:srgbClr val="000000"/>
                </a:solidFill>
              </a:rPr>
              <a:t>岁等。有一定的阅读量， 喜欢阅读一些童话故事，保持着一颗童心。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rgbClr val="000000"/>
                </a:solidFill>
              </a:rPr>
              <a:t>5</a:t>
            </a:r>
            <a:r>
              <a:rPr lang="zh-CN" altLang="en-US" sz="1800" dirty="0">
                <a:solidFill>
                  <a:srgbClr val="000000"/>
                </a:solidFill>
              </a:rPr>
              <a:t>、</a:t>
            </a:r>
            <a:r>
              <a:rPr lang="zh-CN" altLang="en-US" sz="1800" b="1" dirty="0">
                <a:solidFill>
                  <a:srgbClr val="000000"/>
                </a:solidFill>
              </a:rPr>
              <a:t>人文发展类</a:t>
            </a:r>
            <a:r>
              <a:rPr lang="zh-CN" altLang="en-US" sz="1800" dirty="0">
                <a:solidFill>
                  <a:srgbClr val="000000"/>
                </a:solidFill>
              </a:rPr>
              <a:t>。主要涉及人类的发展对生存环境的破环或是改造。如：以“小 鸟的故事”为题，通过小鸟的眼睛和经历，告诉读者当前环境污染的严重性；雾霾、小水滴 旅游记、最后一瓶水拍卖、保护北极熊、人工智能、没有战争的世界等。这类考题要求同学 们善于观察身边的事物变化，用独特的视角反映出社会环境，自然环境的变化。</a:t>
            </a:r>
          </a:p>
          <a:p>
            <a:pPr marL="0" indent="0">
              <a:buNone/>
            </a:pPr>
            <a:r>
              <a:rPr lang="en-US" altLang="zh-CN" sz="1800" dirty="0">
                <a:solidFill>
                  <a:srgbClr val="000000"/>
                </a:solidFill>
              </a:rPr>
              <a:t>6</a:t>
            </a:r>
            <a:r>
              <a:rPr lang="zh-CN" altLang="en-US" sz="1800" dirty="0">
                <a:solidFill>
                  <a:srgbClr val="000000"/>
                </a:solidFill>
              </a:rPr>
              <a:t>、</a:t>
            </a:r>
            <a:r>
              <a:rPr lang="zh-CN" altLang="en-US" sz="1800" b="1" dirty="0">
                <a:solidFill>
                  <a:srgbClr val="000000"/>
                </a:solidFill>
              </a:rPr>
              <a:t>看图说话类</a:t>
            </a:r>
            <a:r>
              <a:rPr lang="zh-CN" altLang="en-US" sz="1800" dirty="0">
                <a:solidFill>
                  <a:srgbClr val="000000"/>
                </a:solidFill>
              </a:rPr>
              <a:t>。给一幅图，根据图画中的信息，发挥想象力作文。</a:t>
            </a:r>
          </a:p>
        </p:txBody>
      </p:sp>
    </p:spTree>
    <p:extLst>
      <p:ext uri="{BB962C8B-B14F-4D97-AF65-F5344CB8AC3E}">
        <p14:creationId xmlns:p14="http://schemas.microsoft.com/office/powerpoint/2010/main" val="331238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26F5D-50CA-4A81-AC9A-8B83C2A3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zh-CN" altLang="en-US" sz="4000">
                <a:solidFill>
                  <a:schemeClr val="bg1"/>
                </a:solidFill>
              </a:rPr>
              <a:t>想象文写作</a:t>
            </a:r>
            <a:r>
              <a:rPr lang="en-AU" altLang="zh-CN" sz="4000">
                <a:solidFill>
                  <a:schemeClr val="bg1"/>
                </a:solidFill>
              </a:rPr>
              <a:t>-------</a:t>
            </a:r>
            <a:r>
              <a:rPr lang="zh-CN" altLang="en-US" sz="4000">
                <a:solidFill>
                  <a:schemeClr val="bg1"/>
                </a:solidFill>
              </a:rPr>
              <a:t>审题</a:t>
            </a:r>
            <a:endParaRPr lang="en-AU" sz="40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EA82B-BA7F-4F1A-87BA-19ADADB8D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1751707"/>
            <a:ext cx="11756571" cy="4808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dirty="0"/>
              <a:t>① 准确判断考题的</a:t>
            </a:r>
            <a:r>
              <a:rPr lang="zh-CN" altLang="en-US" sz="1800" b="1" dirty="0"/>
              <a:t>条件限定</a:t>
            </a:r>
            <a:r>
              <a:rPr lang="zh-CN" altLang="en-US" sz="1800" dirty="0"/>
              <a:t>。至少有</a:t>
            </a:r>
            <a:r>
              <a:rPr lang="en-US" altLang="zh-CN" sz="1800" dirty="0"/>
              <a:t>2</a:t>
            </a:r>
            <a:r>
              <a:rPr lang="zh-CN" altLang="en-US" sz="1800" dirty="0"/>
              <a:t>个想象文考题供考生选择，多是中国历史和神话传说方面的。</a:t>
            </a:r>
            <a:endParaRPr lang="en-AU" altLang="zh-CN" sz="1800" dirty="0"/>
          </a:p>
          <a:p>
            <a:pPr marL="0" indent="0">
              <a:buNone/>
            </a:pPr>
            <a:r>
              <a:rPr lang="zh-CN" altLang="en-US" sz="1800" dirty="0"/>
              <a:t>要有既定的故事背景，要顾及到这一特殊限 定性。比如，考题要求写“</a:t>
            </a:r>
            <a:r>
              <a:rPr lang="zh-CN" altLang="en-US" sz="1800" b="1" dirty="0"/>
              <a:t>花果山</a:t>
            </a:r>
            <a:r>
              <a:rPr lang="zh-CN" altLang="en-US" sz="1800" dirty="0"/>
              <a:t>一游”，你编故事就必须涉及孙悟空。有的同学写在花果 山上艳遇七仙女洗澡，两人一见钟情喜结良缘了。故事确实很美满令人向往，但却偏离了考题故事背景。“花果山”把</a:t>
            </a:r>
            <a:r>
              <a:rPr lang="zh-CN" altLang="en-US" sz="1800" b="1" dirty="0"/>
              <a:t>美猴王</a:t>
            </a:r>
            <a:r>
              <a:rPr lang="zh-CN" altLang="en-US" sz="1800" dirty="0"/>
              <a:t>作为主人公是对考题的正确解读。</a:t>
            </a:r>
            <a:r>
              <a:rPr lang="en-US" altLang="zh-CN" sz="1800" dirty="0"/>
              <a:t>04</a:t>
            </a:r>
            <a:r>
              <a:rPr lang="zh-CN" altLang="en-US" sz="1800" dirty="0"/>
              <a:t>年模拟考题中有一 题是“邂逅</a:t>
            </a:r>
            <a:r>
              <a:rPr lang="zh-CN" altLang="en-US" sz="1800" b="1" dirty="0"/>
              <a:t>牛郞织女</a:t>
            </a:r>
            <a:r>
              <a:rPr lang="zh-CN" altLang="en-US" sz="1800" dirty="0"/>
              <a:t>”，编故事就要涉及牛郞织女长期分居生活，如果他们幸福的生活在一 起，就失去这个题目的价值。最好涉及</a:t>
            </a:r>
            <a:r>
              <a:rPr lang="zh-CN" altLang="en-US" sz="1800" b="1" dirty="0"/>
              <a:t>七夕节、鹊桥</a:t>
            </a:r>
            <a:r>
              <a:rPr lang="zh-CN" altLang="en-US" sz="1800" dirty="0"/>
              <a:t>等等，并以此作为你编故事的背景。历史题材的考题也一样。让你写“幸会</a:t>
            </a:r>
            <a:r>
              <a:rPr lang="zh-CN" altLang="en-US" sz="1800" b="1" dirty="0"/>
              <a:t>孔子</a:t>
            </a:r>
            <a:r>
              <a:rPr lang="zh-CN" altLang="en-US" sz="1800" dirty="0"/>
              <a:t>”，与先圣坐而论道，你在文章里应该写与孔子谈儒家的思想，不可以让孔夫子大谈</a:t>
            </a:r>
            <a:r>
              <a:rPr lang="zh-CN" altLang="en-US" sz="1800" b="1" dirty="0"/>
              <a:t>改革开放或马列主义</a:t>
            </a:r>
            <a:r>
              <a:rPr lang="zh-CN" altLang="en-US" sz="1800" dirty="0"/>
              <a:t>等别的东西。就是要谈，也应该从谈 儒家思想延伸到改革开放、马列主义。</a:t>
            </a:r>
            <a:r>
              <a:rPr lang="en-US" altLang="zh-CN" sz="1800" dirty="0"/>
              <a:t>05</a:t>
            </a:r>
            <a:r>
              <a:rPr lang="zh-CN" altLang="en-US" sz="1800" dirty="0"/>
              <a:t>年模拟考试题有一题“梦中成</a:t>
            </a:r>
            <a:r>
              <a:rPr lang="zh-CN" altLang="en-US" sz="1800" b="1" dirty="0"/>
              <a:t>明代大侠</a:t>
            </a:r>
            <a:r>
              <a:rPr lang="zh-CN" altLang="en-US" sz="1800" dirty="0"/>
              <a:t>，锄强扶弱”。有很多同学编的故事不 约而同写有一弱小美女子遭歹人强暴，自己是大侠不能不管，于是拔刀相助，灭了歹人，</a:t>
            </a:r>
            <a:r>
              <a:rPr lang="zh-CN" altLang="en-US" sz="1800" b="1" dirty="0"/>
              <a:t>救</a:t>
            </a:r>
            <a:r>
              <a:rPr lang="zh-CN" altLang="en-US" sz="1800" dirty="0"/>
              <a:t> 了弱</a:t>
            </a:r>
            <a:r>
              <a:rPr lang="zh-CN" altLang="en-US" sz="1800" b="1" dirty="0"/>
              <a:t>美女</a:t>
            </a:r>
            <a:r>
              <a:rPr lang="zh-CN" altLang="en-US" sz="1800" dirty="0"/>
              <a:t>，并将她“收编”。故事编得很美好，跑题了。</a:t>
            </a:r>
          </a:p>
          <a:p>
            <a:pPr marL="0" indent="0">
              <a:buNone/>
            </a:pPr>
            <a:r>
              <a:rPr lang="zh-CN" altLang="en-US" sz="1800" dirty="0"/>
              <a:t>② 注意</a:t>
            </a:r>
            <a:r>
              <a:rPr lang="zh-CN" altLang="en-US" sz="1800" b="1" dirty="0"/>
              <a:t>格式</a:t>
            </a:r>
            <a:r>
              <a:rPr lang="zh-CN" altLang="en-US" sz="1800" dirty="0"/>
              <a:t>：想象文常见格式为故事、日记、报刊文章等。</a:t>
            </a:r>
          </a:p>
          <a:p>
            <a:pPr marL="0" indent="0">
              <a:buNone/>
            </a:pPr>
            <a:r>
              <a:rPr lang="zh-CN" altLang="en-US" sz="1800" dirty="0"/>
              <a:t>③ 理清</a:t>
            </a:r>
            <a:r>
              <a:rPr lang="zh-CN" altLang="en-US" sz="1800" b="1" dirty="0"/>
              <a:t>写作背景、作者身份、文体</a:t>
            </a:r>
            <a:r>
              <a:rPr lang="zh-CN" altLang="en-US" sz="1800" dirty="0"/>
              <a:t>等要点。</a:t>
            </a:r>
          </a:p>
          <a:p>
            <a:pPr marL="0" indent="0">
              <a:buNone/>
            </a:pPr>
            <a:r>
              <a:rPr lang="zh-CN" altLang="en-US" sz="1800" dirty="0"/>
              <a:t>④ 想好</a:t>
            </a:r>
            <a:r>
              <a:rPr lang="zh-CN" altLang="en-US" sz="1800" b="1" dirty="0"/>
              <a:t>寓意和故事情节</a:t>
            </a:r>
            <a:r>
              <a:rPr lang="zh-CN" altLang="en-US" sz="1800" dirty="0"/>
              <a:t>。寓意是指文章中寄托的意思，是作者通过故事情节传达的信息，如：“守株待兔”说明 不积极努力，存侥幸心理，希望得到意外收获是不可能的；“狐假虎威”是告诫人们不要倚 仗别人的势力来欺压人等等。总之，想象文就是故事</a:t>
            </a:r>
            <a:r>
              <a:rPr lang="en-US" altLang="zh-CN" sz="1800" dirty="0"/>
              <a:t>+</a:t>
            </a:r>
            <a:r>
              <a:rPr lang="zh-CN" altLang="en-US" sz="1800" dirty="0"/>
              <a:t>寓意，</a:t>
            </a:r>
            <a:r>
              <a:rPr lang="zh-CN" altLang="en-US" sz="1800" b="1" dirty="0"/>
              <a:t>故事</a:t>
            </a:r>
            <a:r>
              <a:rPr lang="zh-CN" altLang="en-US" sz="1800" dirty="0"/>
              <a:t>根据</a:t>
            </a:r>
            <a:r>
              <a:rPr lang="en-US" altLang="zh-CN" sz="1800" dirty="0"/>
              <a:t>TASK</a:t>
            </a:r>
            <a:r>
              <a:rPr lang="zh-CN" altLang="en-US" sz="1800" dirty="0"/>
              <a:t>编，寓意要顺理成章的推出来。</a:t>
            </a:r>
          </a:p>
          <a:p>
            <a:pPr marL="0" indent="0"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4280874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962CC2-9E09-4994-8C2B-9EFFC2CC6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zh-CN" altLang="en-US">
                <a:solidFill>
                  <a:srgbClr val="FFFFFF"/>
                </a:solidFill>
              </a:rPr>
              <a:t>例：（以</a:t>
            </a:r>
            <a:r>
              <a:rPr lang="en-US" altLang="zh-CN">
                <a:solidFill>
                  <a:srgbClr val="FFFFFF"/>
                </a:solidFill>
              </a:rPr>
              <a:t>2006</a:t>
            </a:r>
            <a:r>
              <a:rPr lang="zh-CN" altLang="en-US">
                <a:solidFill>
                  <a:srgbClr val="FFFFFF"/>
                </a:solidFill>
              </a:rPr>
              <a:t>高考题为例</a:t>
            </a:r>
            <a:r>
              <a:rPr lang="en-US" altLang="zh-CN">
                <a:solidFill>
                  <a:srgbClr val="FFFFFF"/>
                </a:solidFill>
              </a:rPr>
              <a:t>)</a:t>
            </a: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495F3-999F-4B72-9467-C5AE748CB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6057" y="696686"/>
            <a:ext cx="6082110" cy="55880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CN" altLang="en-US" sz="2600" dirty="0">
                <a:solidFill>
                  <a:srgbClr val="000000"/>
                </a:solidFill>
              </a:rPr>
              <a:t>题目：五彩缤纷的世界给人们带来了视觉的享受，也从各个方面影响着人们的生活， 请以“色彩们争功劳”为题，为</a:t>
            </a:r>
            <a:r>
              <a:rPr lang="en-US" altLang="zh-CN" sz="2600" dirty="0">
                <a:solidFill>
                  <a:srgbClr val="000000"/>
                </a:solidFill>
              </a:rPr>
              <a:t>《</a:t>
            </a:r>
            <a:r>
              <a:rPr lang="zh-CN" altLang="en-US" sz="2600" dirty="0">
                <a:solidFill>
                  <a:srgbClr val="000000"/>
                </a:solidFill>
              </a:rPr>
              <a:t>儿童故事集</a:t>
            </a:r>
            <a:r>
              <a:rPr lang="en-US" altLang="zh-CN" sz="2600" dirty="0">
                <a:solidFill>
                  <a:srgbClr val="000000"/>
                </a:solidFill>
              </a:rPr>
              <a:t>》</a:t>
            </a:r>
            <a:r>
              <a:rPr lang="zh-CN" altLang="en-US" sz="2600" dirty="0">
                <a:solidFill>
                  <a:srgbClr val="000000"/>
                </a:solidFill>
              </a:rPr>
              <a:t>写一篇童话故事。</a:t>
            </a:r>
          </a:p>
          <a:p>
            <a:pPr marL="0" indent="0">
              <a:buNone/>
            </a:pPr>
            <a:r>
              <a:rPr lang="zh-CN" altLang="en-US" sz="2600" dirty="0">
                <a:solidFill>
                  <a:srgbClr val="000000"/>
                </a:solidFill>
              </a:rPr>
              <a:t>文体：想象文</a:t>
            </a:r>
          </a:p>
          <a:p>
            <a:pPr marL="0" indent="0">
              <a:buNone/>
            </a:pPr>
            <a:r>
              <a:rPr lang="zh-CN" altLang="en-US" sz="2600" dirty="0">
                <a:solidFill>
                  <a:srgbClr val="000000"/>
                </a:solidFill>
              </a:rPr>
              <a:t>格式：杂志</a:t>
            </a:r>
            <a:r>
              <a:rPr lang="en-US" altLang="zh-CN" sz="2600" dirty="0">
                <a:solidFill>
                  <a:srgbClr val="000000"/>
                </a:solidFill>
              </a:rPr>
              <a:t>+</a:t>
            </a:r>
            <a:r>
              <a:rPr lang="zh-CN" altLang="en-US" sz="2600" dirty="0">
                <a:solidFill>
                  <a:srgbClr val="000000"/>
                </a:solidFill>
              </a:rPr>
              <a:t>故事</a:t>
            </a:r>
          </a:p>
          <a:p>
            <a:pPr marL="0" indent="0">
              <a:buNone/>
            </a:pPr>
            <a:r>
              <a:rPr lang="zh-CN" altLang="en-US" sz="2600" dirty="0">
                <a:solidFill>
                  <a:srgbClr val="000000"/>
                </a:solidFill>
              </a:rPr>
              <a:t>读者：</a:t>
            </a:r>
            <a:r>
              <a:rPr lang="en-US" altLang="zh-CN" sz="2600" dirty="0">
                <a:solidFill>
                  <a:srgbClr val="000000"/>
                </a:solidFill>
              </a:rPr>
              <a:t>《</a:t>
            </a:r>
            <a:r>
              <a:rPr lang="zh-CN" altLang="en-US" sz="2600" dirty="0">
                <a:solidFill>
                  <a:srgbClr val="000000"/>
                </a:solidFill>
              </a:rPr>
              <a:t>儿童故事集</a:t>
            </a:r>
            <a:r>
              <a:rPr lang="en-US" altLang="zh-CN" sz="2600" dirty="0">
                <a:solidFill>
                  <a:srgbClr val="000000"/>
                </a:solidFill>
              </a:rPr>
              <a:t>》</a:t>
            </a:r>
            <a:r>
              <a:rPr lang="zh-CN" altLang="en-US" sz="2600" dirty="0">
                <a:solidFill>
                  <a:srgbClr val="000000"/>
                </a:solidFill>
              </a:rPr>
              <a:t>读者</a:t>
            </a:r>
            <a:r>
              <a:rPr lang="en-US" altLang="zh-CN" sz="2600" dirty="0">
                <a:solidFill>
                  <a:srgbClr val="000000"/>
                </a:solidFill>
              </a:rPr>
              <a:t>---</a:t>
            </a:r>
            <a:r>
              <a:rPr lang="zh-CN" altLang="en-US" sz="2600" dirty="0">
                <a:solidFill>
                  <a:srgbClr val="000000"/>
                </a:solidFill>
              </a:rPr>
              <a:t>儿童</a:t>
            </a:r>
          </a:p>
          <a:p>
            <a:pPr marL="0" indent="0">
              <a:buNone/>
            </a:pPr>
            <a:r>
              <a:rPr lang="zh-CN" altLang="en-US" sz="2600" dirty="0">
                <a:solidFill>
                  <a:srgbClr val="000000"/>
                </a:solidFill>
              </a:rPr>
              <a:t>内容：时间、地点自定；人物：色彩；故事：争功劳</a:t>
            </a:r>
          </a:p>
          <a:p>
            <a:pPr marL="0" indent="0">
              <a:buNone/>
            </a:pPr>
            <a:r>
              <a:rPr lang="zh-CN" altLang="en-US" sz="2600" dirty="0">
                <a:solidFill>
                  <a:srgbClr val="000000"/>
                </a:solidFill>
              </a:rPr>
              <a:t>寓意：色彩们争功劳带来了什么影响，我们有什么感悟。</a:t>
            </a:r>
          </a:p>
          <a:p>
            <a:pPr marL="0" indent="0">
              <a:buNone/>
            </a:pPr>
            <a:endParaRPr lang="en-AU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12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9984</Words>
  <Application>Microsoft Office PowerPoint</Application>
  <PresentationFormat>Widescreen</PresentationFormat>
  <Paragraphs>277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想象文</vt:lpstr>
      <vt:lpstr>VCE中文写作一共分为五种文体</vt:lpstr>
      <vt:lpstr>想象文的想象方式</vt:lpstr>
      <vt:lpstr>想象文素材的寻找</vt:lpstr>
      <vt:lpstr>想象文的写作特点</vt:lpstr>
      <vt:lpstr>想象文和其它文体异同</vt:lpstr>
      <vt:lpstr>想象文的分类—考试真题归类</vt:lpstr>
      <vt:lpstr>想象文写作-------审题</vt:lpstr>
      <vt:lpstr>例：（以2006高考题为例)</vt:lpstr>
      <vt:lpstr>想象文写作------- 题目、人称、要素</vt:lpstr>
      <vt:lpstr>想象文写作-------开头的写法</vt:lpstr>
      <vt:lpstr>想象文写作-------主体的写法</vt:lpstr>
      <vt:lpstr>想象文写作-------主体的写法①以描写做铺垫，推动故事情节的发展。</vt:lpstr>
      <vt:lpstr>想象文写作-------主体的写法①以描写做铺垫，推动故事情节的发展。</vt:lpstr>
      <vt:lpstr>想象文写作-------主体的写法②层层铺垫，故事情节跌宕起伏，引人入胜。</vt:lpstr>
      <vt:lpstr>想象文写作-------主体的写法②层层铺垫，故事情节跌宕起伏，引人入胜。</vt:lpstr>
      <vt:lpstr>想象文写作-------主体的写法③写两个情节类似的故事，但前一个为后一个做铺垫，后一个故事更精彩，没有前一个故事，后面的故事也无法达到高潮。</vt:lpstr>
      <vt:lpstr>想象文写作-------主体的写法③写两个情节类似的故事，但前一个为后一个做铺垫，后一个故事更精彩，没有前一个故事，后面的故事也无法达到高潮。</vt:lpstr>
      <vt:lpstr>想象文写作-------结尾的写法</vt:lpstr>
      <vt:lpstr>想象文结构模式</vt:lpstr>
      <vt:lpstr>想象文写作要点</vt:lpstr>
      <vt:lpstr>想象文自查表</vt:lpstr>
      <vt:lpstr>想象文练习</vt:lpstr>
      <vt:lpstr>想象文练习</vt:lpstr>
      <vt:lpstr>想象文练习</vt:lpstr>
      <vt:lpstr>想象文练习</vt:lpstr>
      <vt:lpstr>想象文练习</vt:lpstr>
      <vt:lpstr>PowerPoint Presentation</vt:lpstr>
      <vt:lpstr>想象文练习</vt:lpstr>
      <vt:lpstr>想象文练习</vt:lpstr>
      <vt:lpstr>想象文练习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想象文</dc:title>
  <dc:creator>Yongmei Zhang</dc:creator>
  <cp:lastModifiedBy>Lyn ZHANG</cp:lastModifiedBy>
  <cp:revision>4</cp:revision>
  <dcterms:created xsi:type="dcterms:W3CDTF">2021-03-21T08:17:56Z</dcterms:created>
  <dcterms:modified xsi:type="dcterms:W3CDTF">2021-03-24T04:15:52Z</dcterms:modified>
</cp:coreProperties>
</file>