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9" d="100"/>
          <a:sy n="49" d="100"/>
        </p:scale>
        <p:origin x="930"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40000"/>
                    <a:lumOff val="60000"/>
                  </a:schemeClr>
                </a:solidFill>
              </a:defRPr>
            </a:lvl1pPr>
          </a:lstStyle>
          <a:p>
            <a:fld id="{80111BF4-C3BD-4AAB-AF8A-C3B3B08C1CE7}" type="datetimeFigureOut">
              <a:rPr lang="en-AU" smtClean="0"/>
              <a:t>20/05/2021</a:t>
            </a:fld>
            <a:endParaRPr lang="en-AU"/>
          </a:p>
        </p:txBody>
      </p:sp>
      <p:sp>
        <p:nvSpPr>
          <p:cNvPr id="5" name="Footer Placeholder 4"/>
          <p:cNvSpPr>
            <a:spLocks noGrp="1"/>
          </p:cNvSpPr>
          <p:nvPr>
            <p:ph type="ftr" sz="quarter" idx="11"/>
          </p:nvPr>
        </p:nvSpPr>
        <p:spPr>
          <a:xfrm rot="21420000">
            <a:off x="-9144" y="4882896"/>
            <a:ext cx="4050792" cy="1197864"/>
          </a:xfrm>
        </p:spPr>
        <p:txBody>
          <a:bodyPr vert="horz" lIns="91440" tIns="45720" rIns="91440" bIns="45720" rtlCol="0" anchor="ctr"/>
          <a:lstStyle>
            <a:lvl1pPr algn="r">
              <a:defRPr lang="en-US" sz="5400" dirty="0"/>
            </a:lvl1pPr>
          </a:lstStyle>
          <a:p>
            <a:endParaRPr lang="en-AU"/>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4D33B895-4D7E-44C4-A7EA-8B0A49DF5EDF}" type="slidenum">
              <a:rPr lang="en-AU" smtClean="0"/>
              <a:t>‹#›</a:t>
            </a:fld>
            <a:endParaRPr lang="en-AU"/>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40000"/>
              <a:lumOff val="60000"/>
              <a:alpha val="6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582295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111BF4-C3BD-4AAB-AF8A-C3B3B08C1CE7}" type="datetimeFigureOut">
              <a:rPr lang="en-AU" smtClean="0"/>
              <a:t>20/05/2021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D33B895-4D7E-44C4-A7EA-8B0A49DF5EDF}" type="slidenum">
              <a:rPr lang="en-AU" smtClean="0"/>
              <a:t>‹#›</a:t>
            </a:fld>
            <a:endParaRPr lang="en-AU"/>
          </a:p>
        </p:txBody>
      </p:sp>
    </p:spTree>
    <p:extLst>
      <p:ext uri="{BB962C8B-B14F-4D97-AF65-F5344CB8AC3E}">
        <p14:creationId xmlns:p14="http://schemas.microsoft.com/office/powerpoint/2010/main" val="3021290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111BF4-C3BD-4AAB-AF8A-C3B3B08C1CE7}" type="datetimeFigureOut">
              <a:rPr lang="en-AU" smtClean="0"/>
              <a:t>20/05/2021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D33B895-4D7E-44C4-A7EA-8B0A49DF5EDF}" type="slidenum">
              <a:rPr lang="en-AU" smtClean="0"/>
              <a:t>‹#›</a:t>
            </a:fld>
            <a:endParaRPr lang="en-AU"/>
          </a:p>
        </p:txBody>
      </p:sp>
    </p:spTree>
    <p:extLst>
      <p:ext uri="{BB962C8B-B14F-4D97-AF65-F5344CB8AC3E}">
        <p14:creationId xmlns:p14="http://schemas.microsoft.com/office/powerpoint/2010/main" val="596911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111BF4-C3BD-4AAB-AF8A-C3B3B08C1CE7}" type="datetimeFigureOut">
              <a:rPr lang="en-AU" smtClean="0"/>
              <a:t>20/05/2021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D33B895-4D7E-44C4-A7EA-8B0A49DF5EDF}" type="slidenum">
              <a:rPr lang="en-AU" smtClean="0"/>
              <a:t>‹#›</a:t>
            </a:fld>
            <a:endParaRPr lang="en-AU"/>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82649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111BF4-C3BD-4AAB-AF8A-C3B3B08C1CE7}" type="datetimeFigureOut">
              <a:rPr lang="en-AU" smtClean="0"/>
              <a:t>20/05/2021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D33B895-4D7E-44C4-A7EA-8B0A49DF5EDF}" type="slidenum">
              <a:rPr lang="en-AU" smtClean="0"/>
              <a:t>‹#›</a:t>
            </a:fld>
            <a:endParaRPr lang="en-AU"/>
          </a:p>
        </p:txBody>
      </p:sp>
    </p:spTree>
    <p:extLst>
      <p:ext uri="{BB962C8B-B14F-4D97-AF65-F5344CB8AC3E}">
        <p14:creationId xmlns:p14="http://schemas.microsoft.com/office/powerpoint/2010/main" val="1799628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0111BF4-C3BD-4AAB-AF8A-C3B3B08C1CE7}" type="datetimeFigureOut">
              <a:rPr lang="en-AU" smtClean="0"/>
              <a:t>20/05/2021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4D33B895-4D7E-44C4-A7EA-8B0A49DF5EDF}" type="slidenum">
              <a:rPr lang="en-AU" smtClean="0"/>
              <a:t>‹#›</a:t>
            </a:fld>
            <a:endParaRPr lang="en-AU"/>
          </a:p>
        </p:txBody>
      </p:sp>
    </p:spTree>
    <p:extLst>
      <p:ext uri="{BB962C8B-B14F-4D97-AF65-F5344CB8AC3E}">
        <p14:creationId xmlns:p14="http://schemas.microsoft.com/office/powerpoint/2010/main" val="2128705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0111BF4-C3BD-4AAB-AF8A-C3B3B08C1CE7}" type="datetimeFigureOut">
              <a:rPr lang="en-AU" smtClean="0"/>
              <a:t>20/05/2021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4D33B895-4D7E-44C4-A7EA-8B0A49DF5EDF}" type="slidenum">
              <a:rPr lang="en-AU" smtClean="0"/>
              <a:t>‹#›</a:t>
            </a:fld>
            <a:endParaRPr lang="en-AU"/>
          </a:p>
        </p:txBody>
      </p:sp>
    </p:spTree>
    <p:extLst>
      <p:ext uri="{BB962C8B-B14F-4D97-AF65-F5344CB8AC3E}">
        <p14:creationId xmlns:p14="http://schemas.microsoft.com/office/powerpoint/2010/main" val="32266244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111BF4-C3BD-4AAB-AF8A-C3B3B08C1CE7}" type="datetimeFigureOut">
              <a:rPr lang="en-AU" smtClean="0"/>
              <a:t>20/05/2021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D33B895-4D7E-44C4-A7EA-8B0A49DF5EDF}" type="slidenum">
              <a:rPr lang="en-AU" smtClean="0"/>
              <a:t>‹#›</a:t>
            </a:fld>
            <a:endParaRPr lang="en-AU"/>
          </a:p>
        </p:txBody>
      </p:sp>
    </p:spTree>
    <p:extLst>
      <p:ext uri="{BB962C8B-B14F-4D97-AF65-F5344CB8AC3E}">
        <p14:creationId xmlns:p14="http://schemas.microsoft.com/office/powerpoint/2010/main" val="17372222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111BF4-C3BD-4AAB-AF8A-C3B3B08C1CE7}" type="datetimeFigureOut">
              <a:rPr lang="en-AU" smtClean="0"/>
              <a:t>20/05/2021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D33B895-4D7E-44C4-A7EA-8B0A49DF5EDF}" type="slidenum">
              <a:rPr lang="en-AU" smtClean="0"/>
              <a:t>‹#›</a:t>
            </a:fld>
            <a:endParaRPr lang="en-AU"/>
          </a:p>
        </p:txBody>
      </p:sp>
    </p:spTree>
    <p:extLst>
      <p:ext uri="{BB962C8B-B14F-4D97-AF65-F5344CB8AC3E}">
        <p14:creationId xmlns:p14="http://schemas.microsoft.com/office/powerpoint/2010/main" val="1713628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111BF4-C3BD-4AAB-AF8A-C3B3B08C1CE7}" type="datetimeFigureOut">
              <a:rPr lang="en-AU" smtClean="0"/>
              <a:t>20/05/2021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D33B895-4D7E-44C4-A7EA-8B0A49DF5EDF}" type="slidenum">
              <a:rPr lang="en-AU" smtClean="0"/>
              <a:t>‹#›</a:t>
            </a:fld>
            <a:endParaRPr lang="en-AU"/>
          </a:p>
        </p:txBody>
      </p:sp>
    </p:spTree>
    <p:extLst>
      <p:ext uri="{BB962C8B-B14F-4D97-AF65-F5344CB8AC3E}">
        <p14:creationId xmlns:p14="http://schemas.microsoft.com/office/powerpoint/2010/main" val="681936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111BF4-C3BD-4AAB-AF8A-C3B3B08C1CE7}" type="datetimeFigureOut">
              <a:rPr lang="en-AU" smtClean="0"/>
              <a:t>20/05/2021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D33B895-4D7E-44C4-A7EA-8B0A49DF5EDF}" type="slidenum">
              <a:rPr lang="en-AU" smtClean="0"/>
              <a:t>‹#›</a:t>
            </a:fld>
            <a:endParaRPr lang="en-AU"/>
          </a:p>
        </p:txBody>
      </p:sp>
    </p:spTree>
    <p:extLst>
      <p:ext uri="{BB962C8B-B14F-4D97-AF65-F5344CB8AC3E}">
        <p14:creationId xmlns:p14="http://schemas.microsoft.com/office/powerpoint/2010/main" val="3541008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0111BF4-C3BD-4AAB-AF8A-C3B3B08C1CE7}" type="datetimeFigureOut">
              <a:rPr lang="en-AU" smtClean="0"/>
              <a:t>20/05/2021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D33B895-4D7E-44C4-A7EA-8B0A49DF5EDF}" type="slidenum">
              <a:rPr lang="en-AU" smtClean="0"/>
              <a:t>‹#›</a:t>
            </a:fld>
            <a:endParaRPr lang="en-AU"/>
          </a:p>
        </p:txBody>
      </p:sp>
    </p:spTree>
    <p:extLst>
      <p:ext uri="{BB962C8B-B14F-4D97-AF65-F5344CB8AC3E}">
        <p14:creationId xmlns:p14="http://schemas.microsoft.com/office/powerpoint/2010/main" val="4009428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0111BF4-C3BD-4AAB-AF8A-C3B3B08C1CE7}" type="datetimeFigureOut">
              <a:rPr lang="en-AU" smtClean="0"/>
              <a:t>20/05/2021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4D33B895-4D7E-44C4-A7EA-8B0A49DF5EDF}" type="slidenum">
              <a:rPr lang="en-AU" smtClean="0"/>
              <a:t>‹#›</a:t>
            </a:fld>
            <a:endParaRPr lang="en-AU"/>
          </a:p>
        </p:txBody>
      </p:sp>
    </p:spTree>
    <p:extLst>
      <p:ext uri="{BB962C8B-B14F-4D97-AF65-F5344CB8AC3E}">
        <p14:creationId xmlns:p14="http://schemas.microsoft.com/office/powerpoint/2010/main" val="11055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0111BF4-C3BD-4AAB-AF8A-C3B3B08C1CE7}" type="datetimeFigureOut">
              <a:rPr lang="en-AU" smtClean="0"/>
              <a:t>20/05/2021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4D33B895-4D7E-44C4-A7EA-8B0A49DF5EDF}" type="slidenum">
              <a:rPr lang="en-AU" smtClean="0"/>
              <a:t>‹#›</a:t>
            </a:fld>
            <a:endParaRPr lang="en-AU"/>
          </a:p>
        </p:txBody>
      </p:sp>
    </p:spTree>
    <p:extLst>
      <p:ext uri="{BB962C8B-B14F-4D97-AF65-F5344CB8AC3E}">
        <p14:creationId xmlns:p14="http://schemas.microsoft.com/office/powerpoint/2010/main" val="2351105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111BF4-C3BD-4AAB-AF8A-C3B3B08C1CE7}" type="datetimeFigureOut">
              <a:rPr lang="en-AU" smtClean="0"/>
              <a:t>20/05/2021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4D33B895-4D7E-44C4-A7EA-8B0A49DF5EDF}" type="slidenum">
              <a:rPr lang="en-AU" smtClean="0"/>
              <a:t>‹#›</a:t>
            </a:fld>
            <a:endParaRPr lang="en-AU"/>
          </a:p>
        </p:txBody>
      </p:sp>
    </p:spTree>
    <p:extLst>
      <p:ext uri="{BB962C8B-B14F-4D97-AF65-F5344CB8AC3E}">
        <p14:creationId xmlns:p14="http://schemas.microsoft.com/office/powerpoint/2010/main" val="3986500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111BF4-C3BD-4AAB-AF8A-C3B3B08C1CE7}" type="datetimeFigureOut">
              <a:rPr lang="en-AU" smtClean="0"/>
              <a:t>20/05/2021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D33B895-4D7E-44C4-A7EA-8B0A49DF5EDF}" type="slidenum">
              <a:rPr lang="en-AU" smtClean="0"/>
              <a:t>‹#›</a:t>
            </a:fld>
            <a:endParaRPr lang="en-AU"/>
          </a:p>
        </p:txBody>
      </p:sp>
    </p:spTree>
    <p:extLst>
      <p:ext uri="{BB962C8B-B14F-4D97-AF65-F5344CB8AC3E}">
        <p14:creationId xmlns:p14="http://schemas.microsoft.com/office/powerpoint/2010/main" val="1337853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111BF4-C3BD-4AAB-AF8A-C3B3B08C1CE7}" type="datetimeFigureOut">
              <a:rPr lang="en-AU" smtClean="0"/>
              <a:t>20/05/2021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D33B895-4D7E-44C4-A7EA-8B0A49DF5EDF}" type="slidenum">
              <a:rPr lang="en-AU" smtClean="0"/>
              <a:t>‹#›</a:t>
            </a:fld>
            <a:endParaRPr lang="en-AU"/>
          </a:p>
        </p:txBody>
      </p:sp>
    </p:spTree>
    <p:extLst>
      <p:ext uri="{BB962C8B-B14F-4D97-AF65-F5344CB8AC3E}">
        <p14:creationId xmlns:p14="http://schemas.microsoft.com/office/powerpoint/2010/main" val="1812957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75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40000"/>
                    <a:lumOff val="60000"/>
                  </a:schemeClr>
                </a:solidFill>
              </a:defRPr>
            </a:lvl1pPr>
          </a:lstStyle>
          <a:p>
            <a:fld id="{80111BF4-C3BD-4AAB-AF8A-C3B3B08C1CE7}" type="datetimeFigureOut">
              <a:rPr lang="en-AU" smtClean="0"/>
              <a:t>20/05/2021</a:t>
            </a:fld>
            <a:endParaRPr lang="en-AU"/>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40000"/>
                    <a:lumOff val="60000"/>
                  </a:schemeClr>
                </a:solidFill>
              </a:defRPr>
            </a:lvl1pPr>
          </a:lstStyle>
          <a:p>
            <a:endParaRPr lang="en-AU"/>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40000"/>
                    <a:lumOff val="60000"/>
                  </a:schemeClr>
                </a:solidFill>
              </a:defRPr>
            </a:lvl1pPr>
          </a:lstStyle>
          <a:p>
            <a:fld id="{4D33B895-4D7E-44C4-A7EA-8B0A49DF5EDF}" type="slidenum">
              <a:rPr lang="en-AU" smtClean="0"/>
              <a:t>‹#›</a:t>
            </a:fld>
            <a:endParaRPr lang="en-AU"/>
          </a:p>
        </p:txBody>
      </p:sp>
    </p:spTree>
    <p:extLst>
      <p:ext uri="{BB962C8B-B14F-4D97-AF65-F5344CB8AC3E}">
        <p14:creationId xmlns:p14="http://schemas.microsoft.com/office/powerpoint/2010/main" val="271779866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0C271-6593-4A09-A896-C9E95BAE7708}"/>
              </a:ext>
            </a:extLst>
          </p:cNvPr>
          <p:cNvSpPr>
            <a:spLocks noGrp="1"/>
          </p:cNvSpPr>
          <p:nvPr>
            <p:ph type="ctrTitle"/>
          </p:nvPr>
        </p:nvSpPr>
        <p:spPr/>
        <p:txBody>
          <a:bodyPr/>
          <a:lstStyle/>
          <a:p>
            <a:r>
              <a:rPr lang="en-US" dirty="0"/>
              <a:t>Evaluative Writing</a:t>
            </a:r>
            <a:endParaRPr lang="en-AU" dirty="0"/>
          </a:p>
        </p:txBody>
      </p:sp>
      <p:sp>
        <p:nvSpPr>
          <p:cNvPr id="3" name="Subtitle 2">
            <a:extLst>
              <a:ext uri="{FF2B5EF4-FFF2-40B4-BE49-F238E27FC236}">
                <a16:creationId xmlns:a16="http://schemas.microsoft.com/office/drawing/2014/main" id="{405C195B-6290-4351-BFE1-BF9DC0C2F3DC}"/>
              </a:ext>
            </a:extLst>
          </p:cNvPr>
          <p:cNvSpPr>
            <a:spLocks noGrp="1"/>
          </p:cNvSpPr>
          <p:nvPr>
            <p:ph type="subTitle" idx="1"/>
          </p:nvPr>
        </p:nvSpPr>
        <p:spPr/>
        <p:txBody>
          <a:bodyPr/>
          <a:lstStyle/>
          <a:p>
            <a:r>
              <a:rPr lang="zh-CN" altLang="en-US" dirty="0"/>
              <a:t>评估文入门</a:t>
            </a:r>
            <a:endParaRPr lang="en-AU" dirty="0"/>
          </a:p>
        </p:txBody>
      </p:sp>
    </p:spTree>
    <p:extLst>
      <p:ext uri="{BB962C8B-B14F-4D97-AF65-F5344CB8AC3E}">
        <p14:creationId xmlns:p14="http://schemas.microsoft.com/office/powerpoint/2010/main" val="56950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364EA-93AD-451E-9A5D-03765CE158AF}"/>
              </a:ext>
            </a:extLst>
          </p:cNvPr>
          <p:cNvSpPr>
            <a:spLocks noGrp="1"/>
          </p:cNvSpPr>
          <p:nvPr>
            <p:ph type="title"/>
          </p:nvPr>
        </p:nvSpPr>
        <p:spPr>
          <a:xfrm>
            <a:off x="87900" y="5418413"/>
            <a:ext cx="11590506" cy="1151965"/>
          </a:xfrm>
        </p:spPr>
        <p:txBody>
          <a:bodyPr>
            <a:normAutofit/>
          </a:bodyPr>
          <a:lstStyle/>
          <a:p>
            <a:r>
              <a:rPr lang="en-US" altLang="zh-CN" sz="2400" dirty="0">
                <a:solidFill>
                  <a:schemeClr val="tx1"/>
                </a:solidFill>
              </a:rPr>
              <a:t>【</a:t>
            </a:r>
            <a:r>
              <a:rPr lang="zh-CN" altLang="en-US" sz="2400" dirty="0">
                <a:solidFill>
                  <a:schemeClr val="tx1"/>
                </a:solidFill>
              </a:rPr>
              <a:t>例文</a:t>
            </a:r>
            <a:r>
              <a:rPr lang="en-US" altLang="zh-CN" sz="2400" dirty="0">
                <a:solidFill>
                  <a:schemeClr val="tx1"/>
                </a:solidFill>
              </a:rPr>
              <a:t>1】</a:t>
            </a:r>
            <a:r>
              <a:rPr lang="zh-CN" altLang="en-US" sz="2400" dirty="0">
                <a:solidFill>
                  <a:schemeClr val="tx1"/>
                </a:solidFill>
              </a:rPr>
              <a:t>现代社会，祖辈抚养孙辈的现象越来越普遍，作为社会学家，你将针对这一做法， 为社区居民们谈谈其利弊。</a:t>
            </a:r>
            <a:endParaRPr lang="en-AU" sz="2400" dirty="0">
              <a:solidFill>
                <a:schemeClr val="tx1"/>
              </a:solidFill>
            </a:endParaRPr>
          </a:p>
        </p:txBody>
      </p:sp>
      <p:sp>
        <p:nvSpPr>
          <p:cNvPr id="3" name="Content Placeholder 2">
            <a:extLst>
              <a:ext uri="{FF2B5EF4-FFF2-40B4-BE49-F238E27FC236}">
                <a16:creationId xmlns:a16="http://schemas.microsoft.com/office/drawing/2014/main" id="{DBE01F7C-71C1-48C4-9EE7-1B9BE5A769FA}"/>
              </a:ext>
            </a:extLst>
          </p:cNvPr>
          <p:cNvSpPr>
            <a:spLocks noGrp="1"/>
          </p:cNvSpPr>
          <p:nvPr>
            <p:ph sz="quarter" idx="13"/>
          </p:nvPr>
        </p:nvSpPr>
        <p:spPr>
          <a:xfrm>
            <a:off x="87900" y="287622"/>
            <a:ext cx="11590506" cy="5276599"/>
          </a:xfrm>
        </p:spPr>
        <p:txBody>
          <a:bodyPr>
            <a:normAutofit fontScale="85000" lnSpcReduction="20000"/>
          </a:bodyPr>
          <a:lstStyle/>
          <a:p>
            <a:r>
              <a:rPr lang="zh-CN" altLang="en-US" dirty="0"/>
              <a:t>各位来宾：</a:t>
            </a:r>
          </a:p>
          <a:p>
            <a:r>
              <a:rPr lang="zh-CN" altLang="en-US" dirty="0"/>
              <a:t>        大家好，我是京都师范学院社会系的张乐教授，很高兴今天能在这里和大家谈谈‘祖 辈抚养孙辈”这一做法的利与弊。现代社会，祖辈抚养孙辈的现象越来越普遍，大家对此 看法不一，其实，这一做法有利也有弊。</a:t>
            </a:r>
          </a:p>
          <a:p>
            <a:r>
              <a:rPr lang="zh-CN" altLang="en-US" dirty="0"/>
              <a:t>        这种抚养方式确有其好处：一方面，祖辈经验丰富，能更好照顾孩子。老一辈凭借他 们的阅历与经验，在面对各类育儿问题时，往往比年轻夫妇更驾轻就熟，得心应手。</a:t>
            </a:r>
          </a:p>
          <a:p>
            <a:r>
              <a:rPr lang="zh-CN" altLang="en-US" dirty="0"/>
              <a:t>        另一方面，祖辈在教育孩子方面更有耐心。由于没有工作压力和生活拖累，祖辈的心 态比工作紧张，压力沉重的父母平静得多，因此可以投入更多时间和耐心去帮助辅导孩子 学习。这对孩子的健康成长极为有利。</a:t>
            </a:r>
          </a:p>
          <a:p>
            <a:r>
              <a:rPr lang="zh-CN" altLang="en-US" dirty="0"/>
              <a:t>        但是让祖辈抚养孙辈也会出现一些问题。</a:t>
            </a:r>
          </a:p>
          <a:p>
            <a:r>
              <a:rPr lang="zh-CN" altLang="en-US" dirty="0"/>
              <a:t>        首先，祖辈抚养孙辈容易溺爱孩子。许多老人因为自己年轻时工作和生活条件所限， 没有给与自己子女很好的照顾，就将更多的爱补偿在孙辈身上，造成对他们的纵容溺爱。</a:t>
            </a:r>
          </a:p>
          <a:p>
            <a:r>
              <a:rPr lang="zh-CN" altLang="en-US" dirty="0"/>
              <a:t>        其次，祖辈抚养孙辈容易造成亲子之间的隔阂，孩子长时间和祖辈在一起，孩子习惯 了祖辈的迁就，袒护。当父母看到孩子的不足，严格要求时，孩子便</a:t>
            </a:r>
            <a:r>
              <a:rPr lang="en-US" altLang="zh-CN" dirty="0"/>
              <a:t>;f</a:t>
            </a:r>
            <a:r>
              <a:rPr lang="zh-CN" altLang="en-US" dirty="0"/>
              <a:t>艮难接受，甚至还会 出现顶撞家长的现象，孩子与父母之间，裂痕越来越大。</a:t>
            </a:r>
          </a:p>
          <a:p>
            <a:r>
              <a:rPr lang="zh-CN" altLang="en-US" dirty="0"/>
              <a:t>        总之，祖辈抚养孙辈有利也有弊，在教育和生活照料上有其优势，同时，也容易产生 溺爱或导致孩子与父母产生隔阂。教育抚养孩子时，祖辈与父辈要相互配合，合理引导。</a:t>
            </a:r>
          </a:p>
          <a:p>
            <a:r>
              <a:rPr lang="zh-CN" altLang="en-US" dirty="0"/>
              <a:t>        谢谢大家，我演讲完了！</a:t>
            </a:r>
          </a:p>
          <a:p>
            <a:endParaRPr lang="en-AU" dirty="0"/>
          </a:p>
        </p:txBody>
      </p:sp>
    </p:spTree>
    <p:extLst>
      <p:ext uri="{BB962C8B-B14F-4D97-AF65-F5344CB8AC3E}">
        <p14:creationId xmlns:p14="http://schemas.microsoft.com/office/powerpoint/2010/main" val="453398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364EA-93AD-451E-9A5D-03765CE158AF}"/>
              </a:ext>
            </a:extLst>
          </p:cNvPr>
          <p:cNvSpPr>
            <a:spLocks noGrp="1"/>
          </p:cNvSpPr>
          <p:nvPr>
            <p:ph type="title"/>
          </p:nvPr>
        </p:nvSpPr>
        <p:spPr>
          <a:xfrm>
            <a:off x="0" y="5418413"/>
            <a:ext cx="11945566" cy="1151965"/>
          </a:xfrm>
        </p:spPr>
        <p:txBody>
          <a:bodyPr>
            <a:normAutofit/>
          </a:bodyPr>
          <a:lstStyle/>
          <a:p>
            <a:r>
              <a:rPr lang="en-US" altLang="zh-CN" sz="2400" dirty="0">
                <a:solidFill>
                  <a:schemeClr val="tx1"/>
                </a:solidFill>
              </a:rPr>
              <a:t>【</a:t>
            </a:r>
            <a:r>
              <a:rPr lang="zh-CN" altLang="en-US" sz="2400" dirty="0">
                <a:solidFill>
                  <a:schemeClr val="tx1"/>
                </a:solidFill>
              </a:rPr>
              <a:t>例文</a:t>
            </a:r>
            <a:r>
              <a:rPr lang="en-US" altLang="zh-CN" sz="2400" dirty="0">
                <a:solidFill>
                  <a:schemeClr val="tx1"/>
                </a:solidFill>
              </a:rPr>
              <a:t>2】</a:t>
            </a:r>
            <a:r>
              <a:rPr lang="zh-CN" altLang="en-US" sz="2400" dirty="0">
                <a:solidFill>
                  <a:schemeClr val="tx1"/>
                </a:solidFill>
              </a:rPr>
              <a:t>近来越来越多的人将子女送入“现代私塾”，让他们学习懦家经典著作。你是教 育工作者，要在</a:t>
            </a:r>
            <a:r>
              <a:rPr lang="en-US" altLang="zh-CN" sz="2400" dirty="0">
                <a:solidFill>
                  <a:schemeClr val="tx1"/>
                </a:solidFill>
              </a:rPr>
              <a:t>《</a:t>
            </a:r>
            <a:r>
              <a:rPr lang="zh-CN" altLang="en-US" sz="2400" dirty="0">
                <a:solidFill>
                  <a:schemeClr val="tx1"/>
                </a:solidFill>
              </a:rPr>
              <a:t>教育论谈</a:t>
            </a:r>
            <a:r>
              <a:rPr lang="en-US" altLang="zh-CN" sz="2400" dirty="0">
                <a:solidFill>
                  <a:schemeClr val="tx1"/>
                </a:solidFill>
              </a:rPr>
              <a:t>》</a:t>
            </a:r>
            <a:r>
              <a:rPr lang="zh-CN" altLang="en-US" sz="2400" dirty="0">
                <a:solidFill>
                  <a:schemeClr val="tx1"/>
                </a:solidFill>
              </a:rPr>
              <a:t>上发表文章，谈谈将子女送入“现代私塾”的利与弊。</a:t>
            </a:r>
            <a:endParaRPr lang="en-AU" sz="2400" dirty="0">
              <a:solidFill>
                <a:schemeClr val="tx1"/>
              </a:solidFill>
            </a:endParaRPr>
          </a:p>
        </p:txBody>
      </p:sp>
      <p:sp>
        <p:nvSpPr>
          <p:cNvPr id="3" name="Content Placeholder 2">
            <a:extLst>
              <a:ext uri="{FF2B5EF4-FFF2-40B4-BE49-F238E27FC236}">
                <a16:creationId xmlns:a16="http://schemas.microsoft.com/office/drawing/2014/main" id="{DBE01F7C-71C1-48C4-9EE7-1B9BE5A769FA}"/>
              </a:ext>
            </a:extLst>
          </p:cNvPr>
          <p:cNvSpPr>
            <a:spLocks noGrp="1"/>
          </p:cNvSpPr>
          <p:nvPr>
            <p:ph sz="quarter" idx="13"/>
          </p:nvPr>
        </p:nvSpPr>
        <p:spPr>
          <a:xfrm>
            <a:off x="0" y="-1"/>
            <a:ext cx="11678406" cy="5953329"/>
          </a:xfrm>
        </p:spPr>
        <p:txBody>
          <a:bodyPr>
            <a:normAutofit fontScale="70000" lnSpcReduction="20000"/>
          </a:bodyPr>
          <a:lstStyle/>
          <a:p>
            <a:pPr algn="r"/>
            <a:r>
              <a:rPr lang="en-US" altLang="zh-CN" dirty="0"/>
              <a:t>《</a:t>
            </a:r>
            <a:r>
              <a:rPr lang="zh-CN" altLang="en-US" dirty="0"/>
              <a:t>教育论坛</a:t>
            </a:r>
            <a:r>
              <a:rPr lang="en-US" altLang="zh-CN" dirty="0"/>
              <a:t>》</a:t>
            </a:r>
          </a:p>
          <a:p>
            <a:pPr algn="r"/>
            <a:r>
              <a:rPr lang="en-US" altLang="zh-CN" dirty="0"/>
              <a:t>2016</a:t>
            </a:r>
            <a:r>
              <a:rPr lang="zh-CN" altLang="en-US" dirty="0"/>
              <a:t>年</a:t>
            </a:r>
            <a:r>
              <a:rPr lang="en-US" altLang="zh-CN" dirty="0"/>
              <a:t>12</a:t>
            </a:r>
            <a:r>
              <a:rPr lang="zh-CN" altLang="en-US" dirty="0"/>
              <a:t>月第一期 语航</a:t>
            </a:r>
          </a:p>
          <a:p>
            <a:pPr algn="ctr"/>
            <a:r>
              <a:rPr lang="zh-CN" altLang="en-US" dirty="0"/>
              <a:t>将子女送入“现代私塾”的利与弊</a:t>
            </a:r>
          </a:p>
          <a:p>
            <a:r>
              <a:rPr lang="zh-CN" altLang="en-US" dirty="0"/>
              <a:t>        近来，越来越多的人将子女送入“现代私塾”，让他们学习儒家经典著作。对这一现象， 人们却有着不同的看法，其实，这一现象有利也有弊。</a:t>
            </a:r>
          </a:p>
          <a:p>
            <a:r>
              <a:rPr lang="zh-CN" altLang="en-US" dirty="0"/>
              <a:t>        首先，将子女送入“现代私塾”有利于对中国传统文化的了解。中国传统文化历史悠久， 内容广博。“现代私塾”模拟古代私塾的教育模式，以教授传统文化经典为内容，这就使 孩子能够生动地了解并学习中国的传统文化。</a:t>
            </a:r>
          </a:p>
          <a:p>
            <a:r>
              <a:rPr lang="zh-CN" altLang="en-US" dirty="0"/>
              <a:t>        其次，将子女送入“现代私塾”有利于子女道德品质的培养。中国传统文化经典的首 要内容，是给予学习者如何做人的道理。在现代私塾中，老师会让孩子从小诵读这些经典 著作，使他们受到这种教育的熏陶，对孩子良好品德的培养，有着无可替代的作用。</a:t>
            </a:r>
          </a:p>
          <a:p>
            <a:r>
              <a:rPr lang="zh-CN" altLang="en-US" dirty="0"/>
              <a:t>        但是，将子女送入现代私塾也有弊端。</a:t>
            </a:r>
          </a:p>
          <a:p>
            <a:r>
              <a:rPr lang="zh-CN" altLang="en-US" dirty="0"/>
              <a:t>        第一，将子女送入“现代私塾”，容易对孩子的认造成误导。中国的传统文化博大精深， 能够做到完全正确的理解不是一件容易的事，许多“私塾”的授课老师自己对传统文化都 缺少正确的认知。如果将他们的不正确的认知传授给了孩子，那么势必造成对孩子的误导。</a:t>
            </a:r>
          </a:p>
          <a:p>
            <a:r>
              <a:rPr lang="zh-CN" altLang="en-US" dirty="0"/>
              <a:t>        第二，将子女送入“现代私塾”，容易给孩子带来额外的学习负担。如今时兴的所谓“现 代私塾”，并非真正传统意义上的私塾，大部分都是打着传统文化旗号的补习机构。孩子 平时在学校学习的负担已经很重了，可是孩子们还要用他们所剩无几的课外时间去“私塾” 学习，这无疑是加重了孩子们的学习负担。</a:t>
            </a:r>
          </a:p>
          <a:p>
            <a:r>
              <a:rPr lang="zh-CN" altLang="en-US" dirty="0"/>
              <a:t>        总而言之，将子女送入“现代私塾”，对于孩子们了解传统文化和道德培养都有好处， 但也会造成孩子额外的学习负担和认知上的误导。若能努力提高“现代私塾”授课老师的 国学水平，同时照顾到孩子的劳逸结合，就能充分发挥“现代私塾”对培养教育下一代的 积极作用。</a:t>
            </a:r>
          </a:p>
          <a:p>
            <a:endParaRPr lang="en-AU" dirty="0"/>
          </a:p>
        </p:txBody>
      </p:sp>
    </p:spTree>
    <p:extLst>
      <p:ext uri="{BB962C8B-B14F-4D97-AF65-F5344CB8AC3E}">
        <p14:creationId xmlns:p14="http://schemas.microsoft.com/office/powerpoint/2010/main" val="3868230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528CA-ABA8-48E9-99F0-B4EE9F38B591}"/>
              </a:ext>
            </a:extLst>
          </p:cNvPr>
          <p:cNvSpPr>
            <a:spLocks noGrp="1"/>
          </p:cNvSpPr>
          <p:nvPr>
            <p:ph type="title"/>
          </p:nvPr>
        </p:nvSpPr>
        <p:spPr>
          <a:xfrm>
            <a:off x="897559" y="0"/>
            <a:ext cx="10396882" cy="1151965"/>
          </a:xfrm>
        </p:spPr>
        <p:txBody>
          <a:bodyPr/>
          <a:lstStyle/>
          <a:p>
            <a:r>
              <a:rPr lang="zh-CN" altLang="en-US" dirty="0"/>
              <a:t>评估文（入门篇）练习</a:t>
            </a:r>
            <a:endParaRPr lang="en-AU" dirty="0"/>
          </a:p>
        </p:txBody>
      </p:sp>
      <p:sp>
        <p:nvSpPr>
          <p:cNvPr id="3" name="Content Placeholder 2">
            <a:extLst>
              <a:ext uri="{FF2B5EF4-FFF2-40B4-BE49-F238E27FC236}">
                <a16:creationId xmlns:a16="http://schemas.microsoft.com/office/drawing/2014/main" id="{B8619EC5-903C-42D4-81CB-AA2C36DE4153}"/>
              </a:ext>
            </a:extLst>
          </p:cNvPr>
          <p:cNvSpPr>
            <a:spLocks noGrp="1"/>
          </p:cNvSpPr>
          <p:nvPr>
            <p:ph sz="quarter" idx="13"/>
          </p:nvPr>
        </p:nvSpPr>
        <p:spPr>
          <a:xfrm>
            <a:off x="0" y="642026"/>
            <a:ext cx="11712102" cy="5865779"/>
          </a:xfrm>
        </p:spPr>
        <p:txBody>
          <a:bodyPr>
            <a:normAutofit/>
          </a:bodyPr>
          <a:lstStyle/>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请按考题要求完成审题、列点及写作练习。</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AU" sz="1800" dirty="0">
                <a:effectLst/>
                <a:latin typeface="Calibri" panose="020F0502020204030204" pitchFamily="34" charset="0"/>
                <a:ea typeface="DengXian" panose="02010600030101010101" pitchFamily="2" charset="-122"/>
                <a:cs typeface="Times New Roman" panose="02020603050405020304" pitchFamily="18" charset="0"/>
              </a:rPr>
              <a:t>1.</a:t>
            </a:r>
            <a:r>
              <a:rPr lang="zh-CN" sz="1800" dirty="0">
                <a:effectLst/>
                <a:latin typeface="Calibri" panose="020F0502020204030204" pitchFamily="34" charset="0"/>
                <a:ea typeface="DengXian" panose="02010600030101010101" pitchFamily="2" charset="-122"/>
                <a:cs typeface="Times New Roman" panose="02020603050405020304" pitchFamily="18" charset="0"/>
              </a:rPr>
              <a:t>、你们学校有很多同学课余去打工。有的同学学业与工作无法兼顾，有的却应付自如。 你给学校的校刊写份报告，谈谈“学生兼职的利与弊”。</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审题构思</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文体：评估文</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格式：报告</a:t>
            </a:r>
            <a:r>
              <a:rPr lang="en-AU" sz="1800" dirty="0">
                <a:effectLst/>
                <a:latin typeface="Calibri" panose="020F0502020204030204" pitchFamily="34" charset="0"/>
                <a:ea typeface="DengXian" panose="02010600030101010101" pitchFamily="2" charset="-122"/>
                <a:cs typeface="Times New Roman" panose="02020603050405020304" pitchFamily="18" charset="0"/>
              </a:rPr>
              <a:t>+</a:t>
            </a:r>
            <a:r>
              <a:rPr lang="zh-CN" sz="1800" dirty="0">
                <a:effectLst/>
                <a:latin typeface="Calibri" panose="020F0502020204030204" pitchFamily="34" charset="0"/>
                <a:ea typeface="DengXian" panose="02010600030101010101" pitchFamily="2" charset="-122"/>
                <a:cs typeface="Times New Roman" panose="02020603050405020304" pitchFamily="18" charset="0"/>
              </a:rPr>
              <a:t>校刊</a:t>
            </a:r>
            <a:r>
              <a:rPr lang="en-AU" sz="1800" dirty="0">
                <a:effectLst/>
                <a:latin typeface="Calibri" panose="020F0502020204030204" pitchFamily="34" charset="0"/>
                <a:ea typeface="DengXian" panose="02010600030101010101" pitchFamily="2" charset="-122"/>
                <a:cs typeface="Times New Roman" panose="02020603050405020304" pitchFamily="18" charset="0"/>
              </a:rPr>
              <a:t>	</a:t>
            </a:r>
            <a:r>
              <a:rPr lang="zh-CN" sz="1800" dirty="0">
                <a:effectLst/>
                <a:latin typeface="Calibri" panose="020F0502020204030204" pitchFamily="34" charset="0"/>
                <a:ea typeface="DengXian" panose="02010600030101010101" pitchFamily="2" charset="-122"/>
                <a:cs typeface="Times New Roman" panose="02020603050405020304" pitchFamily="18" charset="0"/>
              </a:rPr>
              <a:t>作者身份</a:t>
            </a:r>
            <a:r>
              <a:rPr lang="en-AU" sz="1800" dirty="0">
                <a:effectLst/>
                <a:latin typeface="Calibri" panose="020F0502020204030204" pitchFamily="34" charset="0"/>
                <a:ea typeface="DengXian" panose="02010600030101010101" pitchFamily="2" charset="-122"/>
                <a:cs typeface="Times New Roman" panose="02020603050405020304" pitchFamily="18" charset="0"/>
              </a:rPr>
              <a:t>/</a:t>
            </a:r>
            <a:r>
              <a:rPr lang="zh-CN" sz="1800" dirty="0">
                <a:effectLst/>
                <a:latin typeface="Calibri" panose="020F0502020204030204" pitchFamily="34" charset="0"/>
                <a:ea typeface="DengXian" panose="02010600030101010101" pitchFamily="2" charset="-122"/>
                <a:cs typeface="Times New Roman" panose="02020603050405020304" pitchFamily="18" charset="0"/>
              </a:rPr>
              <a:t>角度：无</a:t>
            </a:r>
            <a:r>
              <a:rPr lang="en-AU" sz="1800" dirty="0">
                <a:effectLst/>
                <a:latin typeface="Calibri" panose="020F0502020204030204" pitchFamily="34" charset="0"/>
                <a:ea typeface="DengXian" panose="02010600030101010101" pitchFamily="2" charset="-122"/>
                <a:cs typeface="Times New Roman" panose="02020603050405020304" pitchFamily="18" charset="0"/>
              </a:rPr>
              <a:t> </a:t>
            </a:r>
          </a:p>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写作背景：最近，我们学校有很多同学课余去打工 写作主题：学生兼职的利与弊 正反分论点：</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正面：①</a:t>
            </a:r>
            <a:r>
              <a:rPr lang="en-AU" sz="1800" dirty="0">
                <a:effectLst/>
                <a:latin typeface="Calibri" panose="020F0502020204030204" pitchFamily="34" charset="0"/>
                <a:ea typeface="DengXian" panose="02010600030101010101" pitchFamily="2" charset="-122"/>
                <a:cs typeface="Times New Roman" panose="02020603050405020304" pitchFamily="18" charset="0"/>
              </a:rPr>
              <a:t>	</a:t>
            </a:r>
            <a:r>
              <a:rPr lang="zh-CN" sz="1800" dirty="0">
                <a:effectLst/>
                <a:latin typeface="Calibri" panose="020F0502020204030204" pitchFamily="34" charset="0"/>
                <a:ea typeface="DengXian" panose="02010600030101010101" pitchFamily="2" charset="-122"/>
                <a:cs typeface="Times New Roman" panose="02020603050405020304" pitchFamily="18" charset="0"/>
              </a:rPr>
              <a:t>②</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反面：①</a:t>
            </a:r>
            <a:r>
              <a:rPr lang="en-AU" sz="1800" dirty="0">
                <a:effectLst/>
                <a:latin typeface="Calibri" panose="020F0502020204030204" pitchFamily="34" charset="0"/>
                <a:ea typeface="DengXian" panose="02010600030101010101" pitchFamily="2" charset="-122"/>
                <a:cs typeface="Times New Roman" panose="02020603050405020304" pitchFamily="18" charset="0"/>
              </a:rPr>
              <a:t>	</a:t>
            </a:r>
            <a:r>
              <a:rPr lang="zh-CN" sz="1800" dirty="0">
                <a:effectLst/>
                <a:latin typeface="Calibri" panose="020F0502020204030204" pitchFamily="34" charset="0"/>
                <a:ea typeface="DengXian" panose="02010600030101010101" pitchFamily="2" charset="-122"/>
                <a:cs typeface="Times New Roman" panose="02020603050405020304" pitchFamily="18" charset="0"/>
              </a:rPr>
              <a:t>②</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合理化建议：</a:t>
            </a:r>
            <a:r>
              <a:rPr lang="en-AU" sz="1800" dirty="0">
                <a:effectLst/>
                <a:latin typeface="Calibri" panose="020F0502020204030204" pitchFamily="34" charset="0"/>
                <a:ea typeface="DengXian" panose="02010600030101010101" pitchFamily="2" charset="-122"/>
                <a:cs typeface="Times New Roman" panose="02020603050405020304" pitchFamily="18" charset="0"/>
              </a:rPr>
              <a:t>			</a:t>
            </a:r>
          </a:p>
          <a:p>
            <a:pPr marL="0" marR="0" algn="ctr">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完成写作</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a:p>
            <a:endParaRPr lang="en-AU" dirty="0"/>
          </a:p>
        </p:txBody>
      </p:sp>
    </p:spTree>
    <p:extLst>
      <p:ext uri="{BB962C8B-B14F-4D97-AF65-F5344CB8AC3E}">
        <p14:creationId xmlns:p14="http://schemas.microsoft.com/office/powerpoint/2010/main" val="549745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528CA-ABA8-48E9-99F0-B4EE9F38B591}"/>
              </a:ext>
            </a:extLst>
          </p:cNvPr>
          <p:cNvSpPr>
            <a:spLocks noGrp="1"/>
          </p:cNvSpPr>
          <p:nvPr>
            <p:ph type="title"/>
          </p:nvPr>
        </p:nvSpPr>
        <p:spPr>
          <a:xfrm>
            <a:off x="897559" y="0"/>
            <a:ext cx="10396882" cy="1151965"/>
          </a:xfrm>
        </p:spPr>
        <p:txBody>
          <a:bodyPr/>
          <a:lstStyle/>
          <a:p>
            <a:r>
              <a:rPr lang="zh-CN" altLang="en-US" dirty="0"/>
              <a:t>评估文（入门篇）练习</a:t>
            </a:r>
            <a:endParaRPr lang="en-AU" dirty="0"/>
          </a:p>
        </p:txBody>
      </p:sp>
      <p:sp>
        <p:nvSpPr>
          <p:cNvPr id="3" name="Content Placeholder 2">
            <a:extLst>
              <a:ext uri="{FF2B5EF4-FFF2-40B4-BE49-F238E27FC236}">
                <a16:creationId xmlns:a16="http://schemas.microsoft.com/office/drawing/2014/main" id="{B8619EC5-903C-42D4-81CB-AA2C36DE4153}"/>
              </a:ext>
            </a:extLst>
          </p:cNvPr>
          <p:cNvSpPr>
            <a:spLocks noGrp="1"/>
          </p:cNvSpPr>
          <p:nvPr>
            <p:ph sz="quarter" idx="13"/>
          </p:nvPr>
        </p:nvSpPr>
        <p:spPr>
          <a:xfrm>
            <a:off x="0" y="642026"/>
            <a:ext cx="11712102" cy="5865779"/>
          </a:xfrm>
        </p:spPr>
        <p:txBody>
          <a:bodyPr>
            <a:normAutofit/>
          </a:bodyPr>
          <a:lstStyle/>
          <a:p>
            <a:pPr marL="0" marR="0">
              <a:lnSpc>
                <a:spcPct val="107000"/>
              </a:lnSpc>
              <a:spcBef>
                <a:spcPts val="0"/>
              </a:spcBef>
              <a:spcAft>
                <a:spcPts val="800"/>
              </a:spcAft>
            </a:pPr>
            <a:r>
              <a:rPr lang="en-AU" sz="1800" dirty="0">
                <a:effectLst/>
                <a:latin typeface="Calibri" panose="020F0502020204030204" pitchFamily="34" charset="0"/>
                <a:ea typeface="DengXian" panose="02010600030101010101" pitchFamily="2" charset="-122"/>
                <a:cs typeface="Times New Roman" panose="02020603050405020304" pitchFamily="18" charset="0"/>
              </a:rPr>
              <a:t>2.</a:t>
            </a:r>
            <a:r>
              <a:rPr lang="zh-CN" sz="1800" dirty="0">
                <a:effectLst/>
                <a:latin typeface="Calibri" panose="020F0502020204030204" pitchFamily="34" charset="0"/>
                <a:ea typeface="DengXian" panose="02010600030101010101" pitchFamily="2" charset="-122"/>
                <a:cs typeface="Times New Roman" panose="02020603050405020304" pitchFamily="18" charset="0"/>
              </a:rPr>
              <a:t>、随着互联网的不断普及与迅速发展，有人认为可以用互联网来取代报刊杂志。你给“科 学日报”写篇文章，谈谈用互联网来取代报刊杂志的利与弊。</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审题构思</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文体：</a:t>
            </a:r>
            <a:r>
              <a:rPr lang="en-AU" sz="1800" dirty="0">
                <a:effectLst/>
                <a:latin typeface="Calibri" panose="020F0502020204030204" pitchFamily="34" charset="0"/>
                <a:ea typeface="DengXian" panose="02010600030101010101" pitchFamily="2" charset="-122"/>
                <a:cs typeface="Times New Roman" panose="02020603050405020304" pitchFamily="18" charset="0"/>
              </a:rPr>
              <a:t>	</a:t>
            </a:r>
          </a:p>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格式：</a:t>
            </a:r>
            <a:r>
              <a:rPr lang="en-AU" sz="1800" dirty="0">
                <a:effectLst/>
                <a:latin typeface="Calibri" panose="020F0502020204030204" pitchFamily="34" charset="0"/>
                <a:ea typeface="DengXian" panose="02010600030101010101" pitchFamily="2" charset="-122"/>
                <a:cs typeface="Times New Roman" panose="02020603050405020304" pitchFamily="18" charset="0"/>
              </a:rPr>
              <a:t> 	</a:t>
            </a:r>
          </a:p>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作者身份</a:t>
            </a:r>
            <a:r>
              <a:rPr lang="en-AU" sz="1800" dirty="0">
                <a:effectLst/>
                <a:latin typeface="Calibri" panose="020F0502020204030204" pitchFamily="34" charset="0"/>
                <a:ea typeface="DengXian" panose="02010600030101010101" pitchFamily="2" charset="-122"/>
                <a:cs typeface="Times New Roman" panose="02020603050405020304" pitchFamily="18" charset="0"/>
              </a:rPr>
              <a:t>/</a:t>
            </a:r>
            <a:r>
              <a:rPr lang="zh-CN" sz="1800" dirty="0">
                <a:effectLst/>
                <a:latin typeface="Calibri" panose="020F0502020204030204" pitchFamily="34" charset="0"/>
                <a:ea typeface="DengXian" panose="02010600030101010101" pitchFamily="2" charset="-122"/>
                <a:cs typeface="Times New Roman" panose="02020603050405020304" pitchFamily="18" charset="0"/>
              </a:rPr>
              <a:t>角度</a:t>
            </a:r>
            <a:r>
              <a:rPr lang="en-AU" sz="1800" dirty="0">
                <a:effectLst/>
                <a:latin typeface="Calibri" panose="020F0502020204030204" pitchFamily="34" charset="0"/>
                <a:ea typeface="DengXian" panose="02010600030101010101" pitchFamily="2" charset="-122"/>
                <a:cs typeface="Times New Roman" panose="02020603050405020304" pitchFamily="18" charset="0"/>
              </a:rPr>
              <a:t>:	</a:t>
            </a:r>
          </a:p>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写作背景：</a:t>
            </a:r>
            <a:r>
              <a:rPr lang="en-AU" sz="1800" dirty="0">
                <a:effectLst/>
                <a:latin typeface="Calibri" panose="020F0502020204030204" pitchFamily="34" charset="0"/>
                <a:ea typeface="DengXian" panose="02010600030101010101" pitchFamily="2" charset="-122"/>
                <a:cs typeface="Times New Roman" panose="02020603050405020304" pitchFamily="18" charset="0"/>
              </a:rPr>
              <a:t>	</a:t>
            </a:r>
          </a:p>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写作主题：</a:t>
            </a:r>
            <a:r>
              <a:rPr lang="en-AU" sz="1800" dirty="0">
                <a:effectLst/>
                <a:latin typeface="Calibri" panose="020F0502020204030204" pitchFamily="34" charset="0"/>
                <a:ea typeface="DengXian" panose="02010600030101010101" pitchFamily="2" charset="-122"/>
                <a:cs typeface="Times New Roman" panose="02020603050405020304" pitchFamily="18" charset="0"/>
              </a:rPr>
              <a:t>	</a:t>
            </a:r>
          </a:p>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正反分论点：</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正面：①</a:t>
            </a:r>
            <a:r>
              <a:rPr lang="en-AU" sz="1800" dirty="0">
                <a:effectLst/>
                <a:latin typeface="Calibri" panose="020F0502020204030204" pitchFamily="34" charset="0"/>
                <a:ea typeface="DengXian" panose="02010600030101010101" pitchFamily="2" charset="-122"/>
                <a:cs typeface="Times New Roman" panose="02020603050405020304" pitchFamily="18" charset="0"/>
              </a:rPr>
              <a:t>		</a:t>
            </a:r>
            <a:r>
              <a:rPr lang="zh-CN" sz="1800" dirty="0">
                <a:effectLst/>
                <a:latin typeface="Calibri" panose="020F0502020204030204" pitchFamily="34" charset="0"/>
                <a:ea typeface="DengXian" panose="02010600030101010101" pitchFamily="2" charset="-122"/>
                <a:cs typeface="Times New Roman" panose="02020603050405020304" pitchFamily="18" charset="0"/>
              </a:rPr>
              <a:t>②</a:t>
            </a:r>
            <a:r>
              <a:rPr lang="en-AU" sz="1800" dirty="0">
                <a:effectLst/>
                <a:latin typeface="Calibri" panose="020F0502020204030204" pitchFamily="34" charset="0"/>
                <a:ea typeface="DengXian" panose="02010600030101010101" pitchFamily="2" charset="-122"/>
                <a:cs typeface="Times New Roman" panose="02020603050405020304" pitchFamily="18" charset="0"/>
              </a:rPr>
              <a:t>	</a:t>
            </a:r>
          </a:p>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反面：①</a:t>
            </a:r>
            <a:r>
              <a:rPr lang="en-AU" sz="1800" dirty="0">
                <a:effectLst/>
                <a:latin typeface="Calibri" panose="020F0502020204030204" pitchFamily="34" charset="0"/>
                <a:ea typeface="DengXian" panose="02010600030101010101" pitchFamily="2" charset="-122"/>
                <a:cs typeface="Times New Roman" panose="02020603050405020304" pitchFamily="18" charset="0"/>
              </a:rPr>
              <a:t>		</a:t>
            </a:r>
            <a:r>
              <a:rPr lang="zh-CN" sz="1800" dirty="0">
                <a:effectLst/>
                <a:latin typeface="Calibri" panose="020F0502020204030204" pitchFamily="34" charset="0"/>
                <a:ea typeface="DengXian" panose="02010600030101010101" pitchFamily="2" charset="-122"/>
                <a:cs typeface="Times New Roman" panose="02020603050405020304" pitchFamily="18" charset="0"/>
              </a:rPr>
              <a:t>②</a:t>
            </a:r>
            <a:r>
              <a:rPr lang="en-AU" sz="1800" dirty="0">
                <a:effectLst/>
                <a:latin typeface="Calibri" panose="020F0502020204030204" pitchFamily="34" charset="0"/>
                <a:ea typeface="DengXian" panose="02010600030101010101" pitchFamily="2" charset="-122"/>
                <a:cs typeface="Times New Roman" panose="02020603050405020304" pitchFamily="18" charset="0"/>
              </a:rPr>
              <a:t>			</a:t>
            </a:r>
          </a:p>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合理化建议</a:t>
            </a:r>
            <a:r>
              <a:rPr lang="en-AU" sz="1800" dirty="0">
                <a:effectLst/>
                <a:latin typeface="Calibri" panose="020F0502020204030204" pitchFamily="34" charset="0"/>
                <a:ea typeface="DengXian" panose="02010600030101010101" pitchFamily="2" charset="-122"/>
                <a:cs typeface="Times New Roman" panose="02020603050405020304" pitchFamily="18" charset="0"/>
              </a:rPr>
              <a:t>:				</a:t>
            </a:r>
          </a:p>
          <a:p>
            <a:pPr marL="0" marR="0" algn="ctr">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完成写作</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a:p>
            <a:endParaRPr lang="en-AU" dirty="0"/>
          </a:p>
        </p:txBody>
      </p:sp>
    </p:spTree>
    <p:extLst>
      <p:ext uri="{BB962C8B-B14F-4D97-AF65-F5344CB8AC3E}">
        <p14:creationId xmlns:p14="http://schemas.microsoft.com/office/powerpoint/2010/main" val="3304334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528CA-ABA8-48E9-99F0-B4EE9F38B591}"/>
              </a:ext>
            </a:extLst>
          </p:cNvPr>
          <p:cNvSpPr>
            <a:spLocks noGrp="1"/>
          </p:cNvSpPr>
          <p:nvPr>
            <p:ph type="title"/>
          </p:nvPr>
        </p:nvSpPr>
        <p:spPr>
          <a:xfrm>
            <a:off x="897559" y="0"/>
            <a:ext cx="10396882" cy="1151965"/>
          </a:xfrm>
        </p:spPr>
        <p:txBody>
          <a:bodyPr/>
          <a:lstStyle/>
          <a:p>
            <a:r>
              <a:rPr lang="zh-CN" altLang="en-US" dirty="0"/>
              <a:t>评估文（入门篇）练习</a:t>
            </a:r>
            <a:endParaRPr lang="en-AU" dirty="0"/>
          </a:p>
        </p:txBody>
      </p:sp>
      <p:sp>
        <p:nvSpPr>
          <p:cNvPr id="3" name="Content Placeholder 2">
            <a:extLst>
              <a:ext uri="{FF2B5EF4-FFF2-40B4-BE49-F238E27FC236}">
                <a16:creationId xmlns:a16="http://schemas.microsoft.com/office/drawing/2014/main" id="{B8619EC5-903C-42D4-81CB-AA2C36DE4153}"/>
              </a:ext>
            </a:extLst>
          </p:cNvPr>
          <p:cNvSpPr>
            <a:spLocks noGrp="1"/>
          </p:cNvSpPr>
          <p:nvPr>
            <p:ph sz="quarter" idx="13"/>
          </p:nvPr>
        </p:nvSpPr>
        <p:spPr>
          <a:xfrm>
            <a:off x="0" y="992221"/>
            <a:ext cx="11712102" cy="5865779"/>
          </a:xfrm>
        </p:spPr>
        <p:txBody>
          <a:bodyPr>
            <a:normAutofit/>
          </a:bodyPr>
          <a:lstStyle/>
          <a:p>
            <a:pPr marL="0" marR="0">
              <a:lnSpc>
                <a:spcPct val="107000"/>
              </a:lnSpc>
              <a:spcBef>
                <a:spcPts val="0"/>
              </a:spcBef>
              <a:spcAft>
                <a:spcPts val="800"/>
              </a:spcAft>
            </a:pPr>
            <a:r>
              <a:rPr lang="en-AU" sz="1800" dirty="0">
                <a:effectLst/>
                <a:latin typeface="Calibri" panose="020F0502020204030204" pitchFamily="34" charset="0"/>
                <a:ea typeface="DengXian" panose="02010600030101010101" pitchFamily="2" charset="-122"/>
                <a:cs typeface="Times New Roman" panose="02020603050405020304" pitchFamily="18" charset="0"/>
              </a:rPr>
              <a:t>3</a:t>
            </a:r>
            <a:r>
              <a:rPr lang="zh-CN" sz="1800" dirty="0">
                <a:effectLst/>
                <a:latin typeface="Calibri" panose="020F0502020204030204" pitchFamily="34" charset="0"/>
                <a:ea typeface="DengXian" panose="02010600030101010101" pitchFamily="2" charset="-122"/>
                <a:cs typeface="Times New Roman" panose="02020603050405020304" pitchFamily="18" charset="0"/>
              </a:rPr>
              <a:t>、旗袍是我国传统民族服饰，因其突出了东方女性的优雅与端庄，因此得到大多数人 的喜爱，甚至有人提出以旗袍作为日常服饰大力推广，对于这一现象。众说纷纭，作为一 名服装设计师，请你为《丽人行》杂志写一篇文章，谈谈现代中国推广旗袍的利与弊。</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审题构思</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文体：</a:t>
            </a:r>
            <a:r>
              <a:rPr lang="en-AU" sz="1800" dirty="0">
                <a:effectLst/>
                <a:latin typeface="Calibri" panose="020F0502020204030204" pitchFamily="34" charset="0"/>
                <a:ea typeface="DengXian" panose="02010600030101010101" pitchFamily="2" charset="-122"/>
                <a:cs typeface="Times New Roman" panose="02020603050405020304" pitchFamily="18" charset="0"/>
              </a:rPr>
              <a:t>	</a:t>
            </a:r>
          </a:p>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格式：</a:t>
            </a:r>
            <a:r>
              <a:rPr lang="en-AU" sz="1800" dirty="0">
                <a:effectLst/>
                <a:latin typeface="Calibri" panose="020F0502020204030204" pitchFamily="34" charset="0"/>
                <a:ea typeface="DengXian" panose="02010600030101010101" pitchFamily="2" charset="-122"/>
                <a:cs typeface="Times New Roman" panose="02020603050405020304" pitchFamily="18" charset="0"/>
              </a:rPr>
              <a:t>	</a:t>
            </a:r>
          </a:p>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作者身份</a:t>
            </a:r>
            <a:r>
              <a:rPr lang="en-AU" sz="1800" dirty="0">
                <a:effectLst/>
                <a:latin typeface="Calibri" panose="020F0502020204030204" pitchFamily="34" charset="0"/>
                <a:ea typeface="DengXian" panose="02010600030101010101" pitchFamily="2" charset="-122"/>
                <a:cs typeface="Times New Roman" panose="02020603050405020304" pitchFamily="18" charset="0"/>
              </a:rPr>
              <a:t>/</a:t>
            </a:r>
            <a:r>
              <a:rPr lang="zh-CN" sz="1800" dirty="0">
                <a:effectLst/>
                <a:latin typeface="Calibri" panose="020F0502020204030204" pitchFamily="34" charset="0"/>
                <a:ea typeface="DengXian" panose="02010600030101010101" pitchFamily="2" charset="-122"/>
                <a:cs typeface="Times New Roman" panose="02020603050405020304" pitchFamily="18" charset="0"/>
              </a:rPr>
              <a:t>角度：</a:t>
            </a:r>
            <a:r>
              <a:rPr lang="en-AU" sz="1800" dirty="0">
                <a:effectLst/>
                <a:latin typeface="Calibri" panose="020F0502020204030204" pitchFamily="34" charset="0"/>
                <a:ea typeface="DengXian" panose="02010600030101010101" pitchFamily="2" charset="-122"/>
                <a:cs typeface="Times New Roman" panose="02020603050405020304" pitchFamily="18" charset="0"/>
              </a:rPr>
              <a:t>	</a:t>
            </a:r>
          </a:p>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写作背景：</a:t>
            </a:r>
            <a:r>
              <a:rPr lang="en-AU" sz="1800" dirty="0">
                <a:effectLst/>
                <a:latin typeface="Calibri" panose="020F0502020204030204" pitchFamily="34" charset="0"/>
                <a:ea typeface="DengXian" panose="02010600030101010101" pitchFamily="2" charset="-122"/>
                <a:cs typeface="Times New Roman" panose="02020603050405020304" pitchFamily="18" charset="0"/>
              </a:rPr>
              <a:t>	</a:t>
            </a:r>
          </a:p>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写作主题：</a:t>
            </a:r>
            <a:r>
              <a:rPr lang="en-AU" sz="1800" dirty="0">
                <a:effectLst/>
                <a:latin typeface="Calibri" panose="020F0502020204030204" pitchFamily="34" charset="0"/>
                <a:ea typeface="DengXian" panose="02010600030101010101" pitchFamily="2" charset="-122"/>
                <a:cs typeface="Times New Roman" panose="02020603050405020304" pitchFamily="18" charset="0"/>
              </a:rPr>
              <a:t>	</a:t>
            </a:r>
          </a:p>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正反分论点：</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正面：①</a:t>
            </a:r>
            <a:r>
              <a:rPr lang="en-AU" sz="1800" dirty="0">
                <a:effectLst/>
                <a:latin typeface="Calibri" panose="020F0502020204030204" pitchFamily="34" charset="0"/>
                <a:ea typeface="DengXian" panose="02010600030101010101" pitchFamily="2" charset="-122"/>
                <a:cs typeface="Times New Roman" panose="02020603050405020304" pitchFamily="18" charset="0"/>
              </a:rPr>
              <a:t>	</a:t>
            </a:r>
            <a:r>
              <a:rPr lang="zh-CN" sz="1800" dirty="0">
                <a:effectLst/>
                <a:latin typeface="Calibri" panose="020F0502020204030204" pitchFamily="34" charset="0"/>
                <a:ea typeface="DengXian" panose="02010600030101010101" pitchFamily="2" charset="-122"/>
                <a:cs typeface="Times New Roman" panose="02020603050405020304" pitchFamily="18" charset="0"/>
              </a:rPr>
              <a:t>②</a:t>
            </a:r>
            <a:r>
              <a:rPr lang="en-AU" sz="1800" dirty="0">
                <a:effectLst/>
                <a:latin typeface="Calibri" panose="020F0502020204030204" pitchFamily="34" charset="0"/>
                <a:ea typeface="DengXian" panose="02010600030101010101" pitchFamily="2" charset="-122"/>
                <a:cs typeface="Times New Roman" panose="02020603050405020304" pitchFamily="18" charset="0"/>
              </a:rPr>
              <a:t>	</a:t>
            </a:r>
          </a:p>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反面：①</a:t>
            </a:r>
            <a:r>
              <a:rPr lang="en-AU" sz="1800" dirty="0">
                <a:effectLst/>
                <a:latin typeface="Calibri" panose="020F0502020204030204" pitchFamily="34" charset="0"/>
                <a:ea typeface="DengXian" panose="02010600030101010101" pitchFamily="2" charset="-122"/>
                <a:cs typeface="Times New Roman" panose="02020603050405020304" pitchFamily="18" charset="0"/>
              </a:rPr>
              <a:t>	</a:t>
            </a:r>
            <a:r>
              <a:rPr lang="zh-CN" sz="1800" dirty="0">
                <a:effectLst/>
                <a:latin typeface="Calibri" panose="020F0502020204030204" pitchFamily="34" charset="0"/>
                <a:ea typeface="DengXian" panose="02010600030101010101" pitchFamily="2" charset="-122"/>
                <a:cs typeface="Times New Roman" panose="02020603050405020304" pitchFamily="18" charset="0"/>
              </a:rPr>
              <a:t>②</a:t>
            </a:r>
            <a:r>
              <a:rPr lang="en-AU" sz="1800" dirty="0">
                <a:effectLst/>
                <a:latin typeface="Calibri" panose="020F0502020204030204" pitchFamily="34" charset="0"/>
                <a:ea typeface="DengXian" panose="02010600030101010101" pitchFamily="2" charset="-122"/>
                <a:cs typeface="Times New Roman" panose="02020603050405020304" pitchFamily="18" charset="0"/>
              </a:rPr>
              <a:t>		</a:t>
            </a:r>
          </a:p>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合理化建议：</a:t>
            </a:r>
            <a:r>
              <a:rPr lang="en-AU" sz="1800" dirty="0">
                <a:effectLst/>
                <a:latin typeface="Calibri" panose="020F0502020204030204" pitchFamily="34" charset="0"/>
                <a:ea typeface="DengXian" panose="02010600030101010101" pitchFamily="2" charset="-122"/>
                <a:cs typeface="Times New Roman" panose="02020603050405020304" pitchFamily="18" charset="0"/>
              </a:rPr>
              <a:t>	</a:t>
            </a:r>
          </a:p>
          <a:p>
            <a:pPr marL="0" marR="0" algn="ctr">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完成写作</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a:p>
            <a:endParaRPr lang="en-AU" dirty="0"/>
          </a:p>
        </p:txBody>
      </p:sp>
    </p:spTree>
    <p:extLst>
      <p:ext uri="{BB962C8B-B14F-4D97-AF65-F5344CB8AC3E}">
        <p14:creationId xmlns:p14="http://schemas.microsoft.com/office/powerpoint/2010/main" val="2991348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528CA-ABA8-48E9-99F0-B4EE9F38B591}"/>
              </a:ext>
            </a:extLst>
          </p:cNvPr>
          <p:cNvSpPr>
            <a:spLocks noGrp="1"/>
          </p:cNvSpPr>
          <p:nvPr>
            <p:ph type="title"/>
          </p:nvPr>
        </p:nvSpPr>
        <p:spPr>
          <a:xfrm>
            <a:off x="897559" y="0"/>
            <a:ext cx="10396882" cy="1151965"/>
          </a:xfrm>
        </p:spPr>
        <p:txBody>
          <a:bodyPr/>
          <a:lstStyle/>
          <a:p>
            <a:r>
              <a:rPr lang="zh-CN" altLang="en-US" dirty="0"/>
              <a:t>评估文（入门篇）练习</a:t>
            </a:r>
            <a:endParaRPr lang="en-AU" dirty="0"/>
          </a:p>
        </p:txBody>
      </p:sp>
      <p:sp>
        <p:nvSpPr>
          <p:cNvPr id="3" name="Content Placeholder 2">
            <a:extLst>
              <a:ext uri="{FF2B5EF4-FFF2-40B4-BE49-F238E27FC236}">
                <a16:creationId xmlns:a16="http://schemas.microsoft.com/office/drawing/2014/main" id="{B8619EC5-903C-42D4-81CB-AA2C36DE4153}"/>
              </a:ext>
            </a:extLst>
          </p:cNvPr>
          <p:cNvSpPr>
            <a:spLocks noGrp="1"/>
          </p:cNvSpPr>
          <p:nvPr>
            <p:ph sz="quarter" idx="13"/>
          </p:nvPr>
        </p:nvSpPr>
        <p:spPr>
          <a:xfrm>
            <a:off x="0" y="719847"/>
            <a:ext cx="11712102" cy="5904689"/>
          </a:xfrm>
        </p:spPr>
        <p:txBody>
          <a:bodyPr>
            <a:normAutofit/>
          </a:bodyPr>
          <a:lstStyle/>
          <a:p>
            <a:pPr marL="0" marR="0">
              <a:lnSpc>
                <a:spcPct val="107000"/>
              </a:lnSpc>
              <a:spcBef>
                <a:spcPts val="0"/>
              </a:spcBef>
              <a:spcAft>
                <a:spcPts val="800"/>
              </a:spcAft>
            </a:pPr>
            <a:r>
              <a:rPr lang="en-US" altLang="zh-CN" sz="3200" dirty="0">
                <a:effectLst/>
                <a:latin typeface="Calibri" panose="020F0502020204030204" pitchFamily="34" charset="0"/>
                <a:ea typeface="DengXian" panose="02010600030101010101" pitchFamily="2" charset="-122"/>
                <a:cs typeface="Times New Roman" panose="02020603050405020304" pitchFamily="18" charset="0"/>
              </a:rPr>
              <a:t>4</a:t>
            </a:r>
            <a:r>
              <a:rPr lang="zh-CN" altLang="en-US" sz="3200" dirty="0">
                <a:effectLst/>
                <a:latin typeface="Calibri" panose="020F0502020204030204" pitchFamily="34" charset="0"/>
                <a:ea typeface="DengXian" panose="02010600030101010101" pitchFamily="2" charset="-122"/>
                <a:cs typeface="Times New Roman" panose="02020603050405020304" pitchFamily="18" charset="0"/>
              </a:rPr>
              <a:t>、	</a:t>
            </a:r>
            <a:r>
              <a:rPr lang="en-US" altLang="zh-CN" sz="3200" dirty="0">
                <a:effectLst/>
                <a:latin typeface="Calibri" panose="020F0502020204030204" pitchFamily="34" charset="0"/>
                <a:ea typeface="DengXian" panose="02010600030101010101" pitchFamily="2" charset="-122"/>
                <a:cs typeface="Times New Roman" panose="02020603050405020304" pitchFamily="18" charset="0"/>
              </a:rPr>
              <a:t>《</a:t>
            </a:r>
            <a:r>
              <a:rPr lang="zh-CN" altLang="en-US" sz="3200" dirty="0">
                <a:effectLst/>
                <a:latin typeface="Calibri" panose="020F0502020204030204" pitchFamily="34" charset="0"/>
                <a:ea typeface="DengXian" panose="02010600030101010101" pitchFamily="2" charset="-122"/>
                <a:cs typeface="Times New Roman" panose="02020603050405020304" pitchFamily="18" charset="0"/>
              </a:rPr>
              <a:t>论语</a:t>
            </a:r>
            <a:r>
              <a:rPr lang="en-US" altLang="zh-CN" sz="3200" dirty="0">
                <a:effectLst/>
                <a:latin typeface="Calibri" panose="020F0502020204030204" pitchFamily="34" charset="0"/>
                <a:ea typeface="DengXian" panose="02010600030101010101" pitchFamily="2" charset="-122"/>
                <a:cs typeface="Times New Roman" panose="02020603050405020304" pitchFamily="18" charset="0"/>
              </a:rPr>
              <a:t>》</a:t>
            </a:r>
            <a:r>
              <a:rPr lang="zh-CN" altLang="en-US" sz="3200" dirty="0">
                <a:effectLst/>
                <a:latin typeface="Calibri" panose="020F0502020204030204" pitchFamily="34" charset="0"/>
                <a:ea typeface="DengXian" panose="02010600030101010101" pitchFamily="2" charset="-122"/>
                <a:cs typeface="Times New Roman" panose="02020603050405020304" pitchFamily="18" charset="0"/>
              </a:rPr>
              <a:t>中的“三思而后行”告诫人们在采取行动前要深思熟虑。给</a:t>
            </a:r>
            <a:r>
              <a:rPr lang="en-US" altLang="zh-CN" sz="3200" dirty="0">
                <a:effectLst/>
                <a:latin typeface="Calibri" panose="020F0502020204030204" pitchFamily="34" charset="0"/>
                <a:ea typeface="DengXian" panose="02010600030101010101" pitchFamily="2" charset="-122"/>
                <a:cs typeface="Times New Roman" panose="02020603050405020304" pitchFamily="18" charset="0"/>
              </a:rPr>
              <a:t>《</a:t>
            </a:r>
            <a:r>
              <a:rPr lang="zh-CN" altLang="en-US" sz="3200" dirty="0">
                <a:effectLst/>
                <a:latin typeface="Calibri" panose="020F0502020204030204" pitchFamily="34" charset="0"/>
                <a:ea typeface="DengXian" panose="02010600030101010101" pitchFamily="2" charset="-122"/>
                <a:cs typeface="Times New Roman" panose="02020603050405020304" pitchFamily="18" charset="0"/>
              </a:rPr>
              <a:t>青年报</a:t>
            </a:r>
            <a:r>
              <a:rPr lang="en-US" altLang="zh-CN" sz="3200" dirty="0">
                <a:effectLst/>
                <a:latin typeface="Calibri" panose="020F0502020204030204" pitchFamily="34" charset="0"/>
                <a:ea typeface="DengXian" panose="02010600030101010101" pitchFamily="2" charset="-122"/>
                <a:cs typeface="Times New Roman" panose="02020603050405020304" pitchFamily="18" charset="0"/>
              </a:rPr>
              <a:t>》</a:t>
            </a:r>
            <a:r>
              <a:rPr lang="zh-CN" altLang="en-US" sz="3200" dirty="0">
                <a:effectLst/>
                <a:latin typeface="Calibri" panose="020F0502020204030204" pitchFamily="34" charset="0"/>
                <a:ea typeface="DengXian" panose="02010600030101010101" pitchFamily="2" charset="-122"/>
                <a:cs typeface="Times New Roman" panose="02020603050405020304" pitchFamily="18" charset="0"/>
              </a:rPr>
              <a:t>杂 志写篇文章，谈谈做事“三思而后行”的利与弊。（审题构思参照前三题，以下同）</a:t>
            </a:r>
          </a:p>
          <a:p>
            <a:pPr marL="0" marR="0">
              <a:lnSpc>
                <a:spcPct val="107000"/>
              </a:lnSpc>
              <a:spcBef>
                <a:spcPts val="0"/>
              </a:spcBef>
              <a:spcAft>
                <a:spcPts val="800"/>
              </a:spcAft>
            </a:pPr>
            <a:r>
              <a:rPr lang="en-US" altLang="zh-CN" sz="3200" dirty="0">
                <a:effectLst/>
                <a:latin typeface="Calibri" panose="020F0502020204030204" pitchFamily="34" charset="0"/>
                <a:ea typeface="DengXian" panose="02010600030101010101" pitchFamily="2" charset="-122"/>
                <a:cs typeface="Times New Roman" panose="02020603050405020304" pitchFamily="18" charset="0"/>
              </a:rPr>
              <a:t>5</a:t>
            </a:r>
            <a:r>
              <a:rPr lang="zh-CN" altLang="en-US" sz="3200" dirty="0">
                <a:effectLst/>
                <a:latin typeface="Calibri" panose="020F0502020204030204" pitchFamily="34" charset="0"/>
                <a:ea typeface="DengXian" panose="02010600030101010101" pitchFamily="2" charset="-122"/>
                <a:cs typeface="Times New Roman" panose="02020603050405020304" pitchFamily="18" charset="0"/>
              </a:rPr>
              <a:t>、	有人建议在中国文学作品中取消文言文，完全用白话文来代替，给</a:t>
            </a:r>
            <a:r>
              <a:rPr lang="en-US" altLang="zh-CN" sz="3200" dirty="0">
                <a:effectLst/>
                <a:latin typeface="Calibri" panose="020F0502020204030204" pitchFamily="34" charset="0"/>
                <a:ea typeface="DengXian" panose="02010600030101010101" pitchFamily="2" charset="-122"/>
                <a:cs typeface="Times New Roman" panose="02020603050405020304" pitchFamily="18" charset="0"/>
              </a:rPr>
              <a:t>《</a:t>
            </a:r>
            <a:r>
              <a:rPr lang="zh-CN" altLang="en-US" sz="3200" dirty="0">
                <a:effectLst/>
                <a:latin typeface="Calibri" panose="020F0502020204030204" pitchFamily="34" charset="0"/>
                <a:ea typeface="DengXian" panose="02010600030101010101" pitchFamily="2" charset="-122"/>
                <a:cs typeface="Times New Roman" panose="02020603050405020304" pitchFamily="18" charset="0"/>
              </a:rPr>
              <a:t>文学评论</a:t>
            </a:r>
            <a:r>
              <a:rPr lang="en-US" altLang="zh-CN" sz="3200" dirty="0">
                <a:effectLst/>
                <a:latin typeface="Calibri" panose="020F0502020204030204" pitchFamily="34" charset="0"/>
                <a:ea typeface="DengXian" panose="02010600030101010101" pitchFamily="2" charset="-122"/>
                <a:cs typeface="Times New Roman" panose="02020603050405020304" pitchFamily="18" charset="0"/>
              </a:rPr>
              <a:t>》</a:t>
            </a:r>
            <a:r>
              <a:rPr lang="zh-CN" altLang="en-US" sz="3200" dirty="0">
                <a:effectLst/>
                <a:latin typeface="Calibri" panose="020F0502020204030204" pitchFamily="34" charset="0"/>
                <a:ea typeface="DengXian" panose="02010600030101010101" pitchFamily="2" charset="-122"/>
                <a:cs typeface="Times New Roman" panose="02020603050405020304" pitchFamily="18" charset="0"/>
              </a:rPr>
              <a:t>杂 志写篇文章，分析一下这样做的利与弊。</a:t>
            </a:r>
          </a:p>
          <a:p>
            <a:pPr marL="0" marR="0">
              <a:lnSpc>
                <a:spcPct val="107000"/>
              </a:lnSpc>
              <a:spcBef>
                <a:spcPts val="0"/>
              </a:spcBef>
              <a:spcAft>
                <a:spcPts val="800"/>
              </a:spcAft>
            </a:pPr>
            <a:r>
              <a:rPr lang="en-US" altLang="zh-CN" sz="3200" dirty="0">
                <a:effectLst/>
                <a:latin typeface="Calibri" panose="020F0502020204030204" pitchFamily="34" charset="0"/>
                <a:ea typeface="DengXian" panose="02010600030101010101" pitchFamily="2" charset="-122"/>
                <a:cs typeface="Times New Roman" panose="02020603050405020304" pitchFamily="18" charset="0"/>
              </a:rPr>
              <a:t>6</a:t>
            </a:r>
            <a:r>
              <a:rPr lang="zh-CN" altLang="en-US" sz="3200" dirty="0">
                <a:effectLst/>
                <a:latin typeface="Calibri" panose="020F0502020204030204" pitchFamily="34" charset="0"/>
                <a:ea typeface="DengXian" panose="02010600030101010101" pitchFamily="2" charset="-122"/>
                <a:cs typeface="Times New Roman" panose="02020603050405020304" pitchFamily="18" charset="0"/>
              </a:rPr>
              <a:t>、	近来，用手机发短信越来越受学生的青睐。你给校报写份报告，谈谈学中文的学生 用手机发中文短信的利与弊。</a:t>
            </a:r>
          </a:p>
          <a:p>
            <a:endParaRPr lang="en-AU" sz="3200" dirty="0"/>
          </a:p>
        </p:txBody>
      </p:sp>
    </p:spTree>
    <p:extLst>
      <p:ext uri="{BB962C8B-B14F-4D97-AF65-F5344CB8AC3E}">
        <p14:creationId xmlns:p14="http://schemas.microsoft.com/office/powerpoint/2010/main" val="2941847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528CA-ABA8-48E9-99F0-B4EE9F38B591}"/>
              </a:ext>
            </a:extLst>
          </p:cNvPr>
          <p:cNvSpPr>
            <a:spLocks noGrp="1"/>
          </p:cNvSpPr>
          <p:nvPr>
            <p:ph type="title"/>
          </p:nvPr>
        </p:nvSpPr>
        <p:spPr>
          <a:xfrm>
            <a:off x="897559" y="0"/>
            <a:ext cx="10396882" cy="1151965"/>
          </a:xfrm>
        </p:spPr>
        <p:txBody>
          <a:bodyPr/>
          <a:lstStyle/>
          <a:p>
            <a:r>
              <a:rPr lang="zh-CN" altLang="en-US" dirty="0"/>
              <a:t>评估文（入门篇）练习</a:t>
            </a:r>
            <a:endParaRPr lang="en-AU" dirty="0"/>
          </a:p>
        </p:txBody>
      </p:sp>
      <p:sp>
        <p:nvSpPr>
          <p:cNvPr id="3" name="Content Placeholder 2">
            <a:extLst>
              <a:ext uri="{FF2B5EF4-FFF2-40B4-BE49-F238E27FC236}">
                <a16:creationId xmlns:a16="http://schemas.microsoft.com/office/drawing/2014/main" id="{B8619EC5-903C-42D4-81CB-AA2C36DE4153}"/>
              </a:ext>
            </a:extLst>
          </p:cNvPr>
          <p:cNvSpPr>
            <a:spLocks noGrp="1"/>
          </p:cNvSpPr>
          <p:nvPr>
            <p:ph sz="quarter" idx="13"/>
          </p:nvPr>
        </p:nvSpPr>
        <p:spPr>
          <a:xfrm>
            <a:off x="0" y="953311"/>
            <a:ext cx="11712102" cy="5904689"/>
          </a:xfrm>
        </p:spPr>
        <p:txBody>
          <a:bodyPr>
            <a:normAutofit/>
          </a:bodyPr>
          <a:lstStyle/>
          <a:p>
            <a:pPr marL="0" marR="0">
              <a:lnSpc>
                <a:spcPct val="107000"/>
              </a:lnSpc>
              <a:spcBef>
                <a:spcPts val="0"/>
              </a:spcBef>
              <a:spcAft>
                <a:spcPts val="800"/>
              </a:spcAft>
            </a:pPr>
            <a:r>
              <a:rPr lang="en-US" altLang="zh-CN" sz="3200" dirty="0">
                <a:effectLst/>
                <a:latin typeface="Calibri" panose="020F0502020204030204" pitchFamily="34" charset="0"/>
                <a:ea typeface="DengXian" panose="02010600030101010101" pitchFamily="2" charset="-122"/>
                <a:cs typeface="Times New Roman" panose="02020603050405020304" pitchFamily="18" charset="0"/>
              </a:rPr>
              <a:t>7</a:t>
            </a:r>
            <a:r>
              <a:rPr lang="zh-CN" altLang="en-US" sz="3200" dirty="0">
                <a:effectLst/>
                <a:latin typeface="Calibri" panose="020F0502020204030204" pitchFamily="34" charset="0"/>
                <a:ea typeface="DengXian" panose="02010600030101010101" pitchFamily="2" charset="-122"/>
                <a:cs typeface="Times New Roman" panose="02020603050405020304" pitchFamily="18" charset="0"/>
              </a:rPr>
              <a:t>、近来，越来越多的中国青年艺术工作者力争在国外举行个人作品展。就此现象，给</a:t>
            </a:r>
            <a:r>
              <a:rPr lang="en-US" altLang="zh-CN" sz="3200" dirty="0">
                <a:effectLst/>
                <a:latin typeface="Calibri" panose="020F0502020204030204" pitchFamily="34" charset="0"/>
                <a:ea typeface="DengXian" panose="02010600030101010101" pitchFamily="2" charset="-122"/>
                <a:cs typeface="Times New Roman" panose="02020603050405020304" pitchFamily="18" charset="0"/>
              </a:rPr>
              <a:t>《</a:t>
            </a:r>
            <a:r>
              <a:rPr lang="zh-CN" altLang="en-US" sz="3200" dirty="0">
                <a:effectLst/>
                <a:latin typeface="Calibri" panose="020F0502020204030204" pitchFamily="34" charset="0"/>
                <a:ea typeface="DengXian" panose="02010600030101010101" pitchFamily="2" charset="-122"/>
                <a:cs typeface="Times New Roman" panose="02020603050405020304" pitchFamily="18" charset="0"/>
              </a:rPr>
              <a:t>艺 术家</a:t>
            </a:r>
            <a:r>
              <a:rPr lang="en-US" altLang="zh-CN" sz="3200" dirty="0">
                <a:effectLst/>
                <a:latin typeface="Calibri" panose="020F0502020204030204" pitchFamily="34" charset="0"/>
                <a:ea typeface="DengXian" panose="02010600030101010101" pitchFamily="2" charset="-122"/>
                <a:cs typeface="Times New Roman" panose="02020603050405020304" pitchFamily="18" charset="0"/>
              </a:rPr>
              <a:t>》</a:t>
            </a:r>
            <a:r>
              <a:rPr lang="zh-CN" altLang="en-US" sz="3200" dirty="0">
                <a:effectLst/>
                <a:latin typeface="Calibri" panose="020F0502020204030204" pitchFamily="34" charset="0"/>
                <a:ea typeface="DengXian" panose="02010600030101010101" pitchFamily="2" charset="-122"/>
                <a:cs typeface="Times New Roman" panose="02020603050405020304" pitchFamily="18" charset="0"/>
              </a:rPr>
              <a:t>杂志写一篇报告，谈谈这种做法给其个人成才带来的利与弊。</a:t>
            </a:r>
          </a:p>
          <a:p>
            <a:pPr marL="0" marR="0">
              <a:lnSpc>
                <a:spcPct val="107000"/>
              </a:lnSpc>
              <a:spcBef>
                <a:spcPts val="0"/>
              </a:spcBef>
              <a:spcAft>
                <a:spcPts val="800"/>
              </a:spcAft>
            </a:pPr>
            <a:r>
              <a:rPr lang="en-US" altLang="zh-CN" sz="3200" dirty="0">
                <a:effectLst/>
                <a:latin typeface="Calibri" panose="020F0502020204030204" pitchFamily="34" charset="0"/>
                <a:ea typeface="DengXian" panose="02010600030101010101" pitchFamily="2" charset="-122"/>
                <a:cs typeface="Times New Roman" panose="02020603050405020304" pitchFamily="18" charset="0"/>
              </a:rPr>
              <a:t>8</a:t>
            </a:r>
            <a:r>
              <a:rPr lang="zh-CN" altLang="en-US" sz="3200" dirty="0">
                <a:effectLst/>
                <a:latin typeface="Calibri" panose="020F0502020204030204" pitchFamily="34" charset="0"/>
                <a:ea typeface="DengXian" panose="02010600030101010101" pitchFamily="2" charset="-122"/>
                <a:cs typeface="Times New Roman" panose="02020603050405020304" pitchFamily="18" charset="0"/>
              </a:rPr>
              <a:t>、前不久，在中国召开的一次国际会议上，主办方提出用英文发表演讲稿，并用英文 发表论文，这种现象己经成为国际潮流。现在你写一篇文章，发表在</a:t>
            </a:r>
            <a:r>
              <a:rPr lang="en-US" altLang="zh-CN" sz="3200" dirty="0">
                <a:effectLst/>
                <a:latin typeface="Calibri" panose="020F0502020204030204" pitchFamily="34" charset="0"/>
                <a:ea typeface="DengXian" panose="02010600030101010101" pitchFamily="2" charset="-122"/>
                <a:cs typeface="Times New Roman" panose="02020603050405020304" pitchFamily="18" charset="0"/>
              </a:rPr>
              <a:t>《</a:t>
            </a:r>
            <a:r>
              <a:rPr lang="zh-CN" altLang="en-US" sz="3200" dirty="0">
                <a:effectLst/>
                <a:latin typeface="Calibri" panose="020F0502020204030204" pitchFamily="34" charset="0"/>
                <a:ea typeface="DengXian" panose="02010600030101010101" pitchFamily="2" charset="-122"/>
                <a:cs typeface="Times New Roman" panose="02020603050405020304" pitchFamily="18" charset="0"/>
              </a:rPr>
              <a:t>论坛</a:t>
            </a:r>
            <a:r>
              <a:rPr lang="en-US" altLang="zh-CN" sz="3200" dirty="0">
                <a:effectLst/>
                <a:latin typeface="Calibri" panose="020F0502020204030204" pitchFamily="34" charset="0"/>
                <a:ea typeface="DengXian" panose="02010600030101010101" pitchFamily="2" charset="-122"/>
                <a:cs typeface="Times New Roman" panose="02020603050405020304" pitchFamily="18" charset="0"/>
              </a:rPr>
              <a:t>》</a:t>
            </a:r>
            <a:r>
              <a:rPr lang="zh-CN" altLang="en-US" sz="3200" dirty="0">
                <a:effectLst/>
                <a:latin typeface="Calibri" panose="020F0502020204030204" pitchFamily="34" charset="0"/>
                <a:ea typeface="DengXian" panose="02010600030101010101" pitchFamily="2" charset="-122"/>
                <a:cs typeface="Times New Roman" panose="02020603050405020304" pitchFamily="18" charset="0"/>
              </a:rPr>
              <a:t>杂志上，评论 这一国际潮流的利与弊。</a:t>
            </a:r>
          </a:p>
          <a:p>
            <a:pPr marL="0" marR="0">
              <a:lnSpc>
                <a:spcPct val="107000"/>
              </a:lnSpc>
              <a:spcBef>
                <a:spcPts val="0"/>
              </a:spcBef>
              <a:spcAft>
                <a:spcPts val="800"/>
              </a:spcAft>
            </a:pPr>
            <a:r>
              <a:rPr lang="en-US" altLang="zh-CN" sz="3200" dirty="0">
                <a:effectLst/>
                <a:latin typeface="Calibri" panose="020F0502020204030204" pitchFamily="34" charset="0"/>
                <a:ea typeface="DengXian" panose="02010600030101010101" pitchFamily="2" charset="-122"/>
                <a:cs typeface="Times New Roman" panose="02020603050405020304" pitchFamily="18" charset="0"/>
              </a:rPr>
              <a:t>9</a:t>
            </a:r>
            <a:r>
              <a:rPr lang="zh-CN" altLang="en-US" sz="3200" dirty="0">
                <a:effectLst/>
                <a:latin typeface="Calibri" panose="020F0502020204030204" pitchFamily="34" charset="0"/>
                <a:ea typeface="DengXian" panose="02010600030101010101" pitchFamily="2" charset="-122"/>
                <a:cs typeface="Times New Roman" panose="02020603050405020304" pitchFamily="18" charset="0"/>
              </a:rPr>
              <a:t>、你是历史系的学生，热衷于中国历史古迹的研宄。对于中国古遗址对外的幵放，令 既喜又忧。现在你给国家文化遗产管理部的负责人写信，分析一下中国古遗址对外开放的利与弊。</a:t>
            </a:r>
          </a:p>
          <a:p>
            <a:endParaRPr lang="en-AU" sz="3200" dirty="0"/>
          </a:p>
        </p:txBody>
      </p:sp>
    </p:spTree>
    <p:extLst>
      <p:ext uri="{BB962C8B-B14F-4D97-AF65-F5344CB8AC3E}">
        <p14:creationId xmlns:p14="http://schemas.microsoft.com/office/powerpoint/2010/main" val="2446885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528CA-ABA8-48E9-99F0-B4EE9F38B591}"/>
              </a:ext>
            </a:extLst>
          </p:cNvPr>
          <p:cNvSpPr>
            <a:spLocks noGrp="1"/>
          </p:cNvSpPr>
          <p:nvPr>
            <p:ph type="title"/>
          </p:nvPr>
        </p:nvSpPr>
        <p:spPr>
          <a:xfrm>
            <a:off x="897559" y="0"/>
            <a:ext cx="10396882" cy="1151965"/>
          </a:xfrm>
        </p:spPr>
        <p:txBody>
          <a:bodyPr/>
          <a:lstStyle/>
          <a:p>
            <a:r>
              <a:rPr lang="zh-CN" altLang="en-US" dirty="0"/>
              <a:t>评估文（入门篇）练习</a:t>
            </a:r>
            <a:endParaRPr lang="en-AU" dirty="0"/>
          </a:p>
        </p:txBody>
      </p:sp>
      <p:sp>
        <p:nvSpPr>
          <p:cNvPr id="3" name="Content Placeholder 2">
            <a:extLst>
              <a:ext uri="{FF2B5EF4-FFF2-40B4-BE49-F238E27FC236}">
                <a16:creationId xmlns:a16="http://schemas.microsoft.com/office/drawing/2014/main" id="{B8619EC5-903C-42D4-81CB-AA2C36DE4153}"/>
              </a:ext>
            </a:extLst>
          </p:cNvPr>
          <p:cNvSpPr>
            <a:spLocks noGrp="1"/>
          </p:cNvSpPr>
          <p:nvPr>
            <p:ph sz="quarter" idx="13"/>
          </p:nvPr>
        </p:nvSpPr>
        <p:spPr>
          <a:xfrm>
            <a:off x="0" y="953311"/>
            <a:ext cx="11712102" cy="5904689"/>
          </a:xfrm>
        </p:spPr>
        <p:txBody>
          <a:bodyPr>
            <a:normAutofit/>
          </a:bodyPr>
          <a:lstStyle/>
          <a:p>
            <a:pPr marL="0" marR="0">
              <a:lnSpc>
                <a:spcPct val="107000"/>
              </a:lnSpc>
              <a:spcBef>
                <a:spcPts val="0"/>
              </a:spcBef>
              <a:spcAft>
                <a:spcPts val="800"/>
              </a:spcAft>
            </a:pPr>
            <a:r>
              <a:rPr lang="en-US" altLang="zh-CN" sz="3200" dirty="0">
                <a:effectLst/>
                <a:latin typeface="Calibri" panose="020F0502020204030204" pitchFamily="34" charset="0"/>
                <a:ea typeface="DengXian" panose="02010600030101010101" pitchFamily="2" charset="-122"/>
                <a:cs typeface="Times New Roman" panose="02020603050405020304" pitchFamily="18" charset="0"/>
              </a:rPr>
              <a:t>10</a:t>
            </a:r>
            <a:r>
              <a:rPr lang="zh-CN" altLang="en-US" sz="3200" dirty="0">
                <a:effectLst/>
                <a:latin typeface="Calibri" panose="020F0502020204030204" pitchFamily="34" charset="0"/>
                <a:ea typeface="DengXian" panose="02010600030101010101" pitchFamily="2" charset="-122"/>
                <a:cs typeface="Times New Roman" panose="02020603050405020304" pitchFamily="18" charset="0"/>
              </a:rPr>
              <a:t>、时下国际代购因物美价廉而蔚然成风。它在满足了部分人的需求时，又导致另外一 些人的不便。你作为一名记者，现在给</a:t>
            </a:r>
            <a:r>
              <a:rPr lang="en-US" altLang="zh-CN" sz="3200" dirty="0">
                <a:effectLst/>
                <a:latin typeface="Calibri" panose="020F0502020204030204" pitchFamily="34" charset="0"/>
                <a:ea typeface="DengXian" panose="02010600030101010101" pitchFamily="2" charset="-122"/>
                <a:cs typeface="Times New Roman" panose="02020603050405020304" pitchFamily="18" charset="0"/>
              </a:rPr>
              <a:t>《</a:t>
            </a:r>
            <a:r>
              <a:rPr lang="zh-CN" altLang="en-US" sz="3200" dirty="0">
                <a:effectLst/>
                <a:latin typeface="Calibri" panose="020F0502020204030204" pitchFamily="34" charset="0"/>
                <a:ea typeface="DengXian" panose="02010600030101010101" pitchFamily="2" charset="-122"/>
                <a:cs typeface="Times New Roman" panose="02020603050405020304" pitchFamily="18" charset="0"/>
              </a:rPr>
              <a:t>环球旅行</a:t>
            </a:r>
            <a:r>
              <a:rPr lang="en-US" altLang="zh-CN" sz="3200" dirty="0">
                <a:effectLst/>
                <a:latin typeface="Calibri" panose="020F0502020204030204" pitchFamily="34" charset="0"/>
                <a:ea typeface="DengXian" panose="02010600030101010101" pitchFamily="2" charset="-122"/>
                <a:cs typeface="Times New Roman" panose="02020603050405020304" pitchFamily="18" charset="0"/>
              </a:rPr>
              <a:t>》</a:t>
            </a:r>
            <a:r>
              <a:rPr lang="zh-CN" altLang="en-US" sz="3200" dirty="0">
                <a:effectLst/>
                <a:latin typeface="Calibri" panose="020F0502020204030204" pitchFamily="34" charset="0"/>
                <a:ea typeface="DengXian" panose="02010600030101010101" pitchFamily="2" charset="-122"/>
                <a:cs typeface="Times New Roman" panose="02020603050405020304" pitchFamily="18" charset="0"/>
              </a:rPr>
              <a:t>杂志的主编写封信，谈谈代购的利与弊。</a:t>
            </a:r>
          </a:p>
          <a:p>
            <a:pPr marL="0" marR="0">
              <a:lnSpc>
                <a:spcPct val="107000"/>
              </a:lnSpc>
              <a:spcBef>
                <a:spcPts val="0"/>
              </a:spcBef>
              <a:spcAft>
                <a:spcPts val="800"/>
              </a:spcAft>
            </a:pPr>
            <a:r>
              <a:rPr lang="en-US" altLang="zh-CN" sz="3200" dirty="0">
                <a:effectLst/>
                <a:latin typeface="Calibri" panose="020F0502020204030204" pitchFamily="34" charset="0"/>
                <a:ea typeface="DengXian" panose="02010600030101010101" pitchFamily="2" charset="-122"/>
                <a:cs typeface="Times New Roman" panose="02020603050405020304" pitchFamily="18" charset="0"/>
              </a:rPr>
              <a:t>11</a:t>
            </a:r>
            <a:r>
              <a:rPr lang="zh-CN" altLang="en-US" sz="3200" dirty="0">
                <a:effectLst/>
                <a:latin typeface="Calibri" panose="020F0502020204030204" pitchFamily="34" charset="0"/>
                <a:ea typeface="DengXian" panose="02010600030101010101" pitchFamily="2" charset="-122"/>
                <a:cs typeface="Times New Roman" panose="02020603050405020304" pitchFamily="18" charset="0"/>
              </a:rPr>
              <a:t>、“代驾”这一新生事物，确实方便了许多人的生活，但同时也造成了一些负面影响。 你是一家报社的记者，为此给某地方报纸写篇文章，谈谈“代驾”的利与弊。</a:t>
            </a:r>
          </a:p>
          <a:p>
            <a:pPr marL="0" marR="0">
              <a:lnSpc>
                <a:spcPct val="107000"/>
              </a:lnSpc>
              <a:spcBef>
                <a:spcPts val="0"/>
              </a:spcBef>
              <a:spcAft>
                <a:spcPts val="800"/>
              </a:spcAft>
            </a:pPr>
            <a:r>
              <a:rPr lang="en-US" altLang="zh-CN" sz="3200" dirty="0">
                <a:effectLst/>
                <a:latin typeface="Calibri" panose="020F0502020204030204" pitchFamily="34" charset="0"/>
                <a:ea typeface="DengXian" panose="02010600030101010101" pitchFamily="2" charset="-122"/>
                <a:cs typeface="Times New Roman" panose="02020603050405020304" pitchFamily="18" charset="0"/>
              </a:rPr>
              <a:t>12</a:t>
            </a:r>
            <a:r>
              <a:rPr lang="zh-CN" altLang="en-US" sz="3200" dirty="0">
                <a:effectLst/>
                <a:latin typeface="Calibri" panose="020F0502020204030204" pitchFamily="34" charset="0"/>
                <a:ea typeface="DengXian" panose="02010600030101010101" pitchFamily="2" charset="-122"/>
                <a:cs typeface="Times New Roman" panose="02020603050405020304" pitchFamily="18" charset="0"/>
              </a:rPr>
              <a:t>、有很多中国父母常常告诫自己的孩子遇事要“三思而行”。你是名青年教育工作者， 打算为</a:t>
            </a:r>
            <a:r>
              <a:rPr lang="en-US" altLang="zh-CN" sz="3200" dirty="0">
                <a:effectLst/>
                <a:latin typeface="Calibri" panose="020F0502020204030204" pitchFamily="34" charset="0"/>
                <a:ea typeface="DengXian" panose="02010600030101010101" pitchFamily="2" charset="-122"/>
                <a:cs typeface="Times New Roman" panose="02020603050405020304" pitchFamily="18" charset="0"/>
              </a:rPr>
              <a:t>《</a:t>
            </a:r>
            <a:r>
              <a:rPr lang="zh-CN" altLang="en-US" sz="3200" dirty="0">
                <a:effectLst/>
                <a:latin typeface="Calibri" panose="020F0502020204030204" pitchFamily="34" charset="0"/>
                <a:ea typeface="DengXian" panose="02010600030101010101" pitchFamily="2" charset="-122"/>
                <a:cs typeface="Times New Roman" panose="02020603050405020304" pitchFamily="18" charset="0"/>
              </a:rPr>
              <a:t>中国青年</a:t>
            </a:r>
            <a:r>
              <a:rPr lang="en-US" altLang="zh-CN" sz="3200" dirty="0">
                <a:effectLst/>
                <a:latin typeface="Calibri" panose="020F0502020204030204" pitchFamily="34" charset="0"/>
                <a:ea typeface="DengXian" panose="02010600030101010101" pitchFamily="2" charset="-122"/>
                <a:cs typeface="Times New Roman" panose="02020603050405020304" pitchFamily="18" charset="0"/>
              </a:rPr>
              <a:t>》</a:t>
            </a:r>
            <a:r>
              <a:rPr lang="zh-CN" altLang="en-US" sz="3200" dirty="0">
                <a:effectLst/>
                <a:latin typeface="Calibri" panose="020F0502020204030204" pitchFamily="34" charset="0"/>
                <a:ea typeface="DengXian" panose="02010600030101010101" pitchFamily="2" charset="-122"/>
                <a:cs typeface="Times New Roman" panose="02020603050405020304" pitchFamily="18" charset="0"/>
              </a:rPr>
              <a:t>杂志写篇文章，题目是青年人凡事“三思而行”的利与弊。</a:t>
            </a:r>
          </a:p>
          <a:p>
            <a:endParaRPr lang="en-AU" sz="3200" dirty="0"/>
          </a:p>
        </p:txBody>
      </p:sp>
    </p:spTree>
    <p:extLst>
      <p:ext uri="{BB962C8B-B14F-4D97-AF65-F5344CB8AC3E}">
        <p14:creationId xmlns:p14="http://schemas.microsoft.com/office/powerpoint/2010/main" val="3458606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528CA-ABA8-48E9-99F0-B4EE9F38B591}"/>
              </a:ext>
            </a:extLst>
          </p:cNvPr>
          <p:cNvSpPr>
            <a:spLocks noGrp="1"/>
          </p:cNvSpPr>
          <p:nvPr>
            <p:ph type="title"/>
          </p:nvPr>
        </p:nvSpPr>
        <p:spPr>
          <a:xfrm>
            <a:off x="897559" y="0"/>
            <a:ext cx="10396882" cy="1151965"/>
          </a:xfrm>
        </p:spPr>
        <p:txBody>
          <a:bodyPr/>
          <a:lstStyle/>
          <a:p>
            <a:r>
              <a:rPr lang="zh-CN" altLang="en-US" dirty="0"/>
              <a:t>评估文（入门篇）练习</a:t>
            </a:r>
            <a:endParaRPr lang="en-AU" dirty="0"/>
          </a:p>
        </p:txBody>
      </p:sp>
      <p:sp>
        <p:nvSpPr>
          <p:cNvPr id="3" name="Content Placeholder 2">
            <a:extLst>
              <a:ext uri="{FF2B5EF4-FFF2-40B4-BE49-F238E27FC236}">
                <a16:creationId xmlns:a16="http://schemas.microsoft.com/office/drawing/2014/main" id="{B8619EC5-903C-42D4-81CB-AA2C36DE4153}"/>
              </a:ext>
            </a:extLst>
          </p:cNvPr>
          <p:cNvSpPr>
            <a:spLocks noGrp="1"/>
          </p:cNvSpPr>
          <p:nvPr>
            <p:ph sz="quarter" idx="13"/>
          </p:nvPr>
        </p:nvSpPr>
        <p:spPr>
          <a:xfrm>
            <a:off x="0" y="953311"/>
            <a:ext cx="11712102" cy="5904689"/>
          </a:xfrm>
        </p:spPr>
        <p:txBody>
          <a:bodyPr>
            <a:normAutofit fontScale="92500" lnSpcReduction="10000"/>
          </a:bodyPr>
          <a:lstStyle/>
          <a:p>
            <a:pPr marL="0" marR="0">
              <a:lnSpc>
                <a:spcPct val="107000"/>
              </a:lnSpc>
              <a:spcBef>
                <a:spcPts val="0"/>
              </a:spcBef>
              <a:spcAft>
                <a:spcPts val="800"/>
              </a:spcAft>
            </a:pPr>
            <a:r>
              <a:rPr lang="en-US" altLang="zh-CN" sz="3200" dirty="0">
                <a:effectLst/>
                <a:latin typeface="Calibri" panose="020F0502020204030204" pitchFamily="34" charset="0"/>
                <a:ea typeface="DengXian" panose="02010600030101010101" pitchFamily="2" charset="-122"/>
                <a:cs typeface="Times New Roman" panose="02020603050405020304" pitchFamily="18" charset="0"/>
              </a:rPr>
              <a:t>13</a:t>
            </a:r>
            <a:r>
              <a:rPr lang="zh-CN" altLang="en-US" sz="3200" dirty="0">
                <a:effectLst/>
                <a:latin typeface="Calibri" panose="020F0502020204030204" pitchFamily="34" charset="0"/>
                <a:ea typeface="DengXian" panose="02010600030101010101" pitchFamily="2" charset="-122"/>
                <a:cs typeface="Times New Roman" panose="02020603050405020304" pitchFamily="18" charset="0"/>
              </a:rPr>
              <a:t>、现在有许多体育运动员出名后，常常受邀参与一些综艺节目。人们对此有不同的见 解。你是名文艺杂志的评论员。现在写篇报道，发表在近期的</a:t>
            </a:r>
            <a:r>
              <a:rPr lang="en-US" altLang="zh-CN" sz="3200" dirty="0">
                <a:effectLst/>
                <a:latin typeface="Calibri" panose="020F0502020204030204" pitchFamily="34" charset="0"/>
                <a:ea typeface="DengXian" panose="02010600030101010101" pitchFamily="2" charset="-122"/>
                <a:cs typeface="Times New Roman" panose="02020603050405020304" pitchFamily="18" charset="0"/>
              </a:rPr>
              <a:t>《</a:t>
            </a:r>
            <a:r>
              <a:rPr lang="zh-CN" altLang="en-US" sz="3200" dirty="0">
                <a:effectLst/>
                <a:latin typeface="Calibri" panose="020F0502020204030204" pitchFamily="34" charset="0"/>
                <a:ea typeface="DengXian" panose="02010600030101010101" pitchFamily="2" charset="-122"/>
                <a:cs typeface="Times New Roman" panose="02020603050405020304" pitchFamily="18" charset="0"/>
              </a:rPr>
              <a:t>体育</a:t>
            </a:r>
            <a:r>
              <a:rPr lang="en-US" altLang="zh-CN" sz="3200" dirty="0">
                <a:effectLst/>
                <a:latin typeface="Calibri" panose="020F0502020204030204" pitchFamily="34" charset="0"/>
                <a:ea typeface="DengXian" panose="02010600030101010101" pitchFamily="2" charset="-122"/>
                <a:cs typeface="Times New Roman" panose="02020603050405020304" pitchFamily="18" charset="0"/>
              </a:rPr>
              <a:t>》</a:t>
            </a:r>
            <a:r>
              <a:rPr lang="zh-CN" altLang="en-US" sz="3200" dirty="0">
                <a:effectLst/>
                <a:latin typeface="Calibri" panose="020F0502020204030204" pitchFamily="34" charset="0"/>
                <a:ea typeface="DengXian" panose="02010600030101010101" pitchFamily="2" charset="-122"/>
                <a:cs typeface="Times New Roman" panose="02020603050405020304" pitchFamily="18" charset="0"/>
              </a:rPr>
              <a:t>报上，评论一下体育 运动员参与综艺节目的利与弊。</a:t>
            </a:r>
          </a:p>
          <a:p>
            <a:pPr marL="0" marR="0">
              <a:lnSpc>
                <a:spcPct val="107000"/>
              </a:lnSpc>
              <a:spcBef>
                <a:spcPts val="0"/>
              </a:spcBef>
              <a:spcAft>
                <a:spcPts val="800"/>
              </a:spcAft>
            </a:pPr>
            <a:r>
              <a:rPr lang="en-US" altLang="zh-CN" sz="3200" dirty="0">
                <a:effectLst/>
                <a:latin typeface="Calibri" panose="020F0502020204030204" pitchFamily="34" charset="0"/>
                <a:ea typeface="DengXian" panose="02010600030101010101" pitchFamily="2" charset="-122"/>
                <a:cs typeface="Times New Roman" panose="02020603050405020304" pitchFamily="18" charset="0"/>
              </a:rPr>
              <a:t>14</a:t>
            </a:r>
            <a:r>
              <a:rPr lang="zh-CN" altLang="en-US" sz="3200" dirty="0">
                <a:effectLst/>
                <a:latin typeface="Calibri" panose="020F0502020204030204" pitchFamily="34" charset="0"/>
                <a:ea typeface="DengXian" panose="02010600030101010101" pitchFamily="2" charset="-122"/>
                <a:cs typeface="Times New Roman" panose="02020603050405020304" pitchFamily="18" charset="0"/>
              </a:rPr>
              <a:t>、有些父母在孩子的成长道路上一直对他们呵护有加。对此现象，人们看法不一。你 是个从事中学教育的老师，准备在一个座谈会上分析一下中学生在成长过程中经历挫折的 利与弊。现在你就准备这篇演讲稿。</a:t>
            </a:r>
          </a:p>
          <a:p>
            <a:pPr marL="0" marR="0">
              <a:lnSpc>
                <a:spcPct val="107000"/>
              </a:lnSpc>
              <a:spcBef>
                <a:spcPts val="0"/>
              </a:spcBef>
              <a:spcAft>
                <a:spcPts val="800"/>
              </a:spcAft>
            </a:pPr>
            <a:r>
              <a:rPr lang="en-US" altLang="zh-CN" sz="3200" dirty="0">
                <a:effectLst/>
                <a:latin typeface="Calibri" panose="020F0502020204030204" pitchFamily="34" charset="0"/>
                <a:ea typeface="DengXian" panose="02010600030101010101" pitchFamily="2" charset="-122"/>
                <a:cs typeface="Times New Roman" panose="02020603050405020304" pitchFamily="18" charset="0"/>
              </a:rPr>
              <a:t>15</a:t>
            </a:r>
            <a:r>
              <a:rPr lang="zh-CN" altLang="en-US" sz="3200" dirty="0">
                <a:effectLst/>
                <a:latin typeface="Calibri" panose="020F0502020204030204" pitchFamily="34" charset="0"/>
                <a:ea typeface="DengXian" panose="02010600030101010101" pitchFamily="2" charset="-122"/>
                <a:cs typeface="Times New Roman" panose="02020603050405020304" pitchFamily="18" charset="0"/>
              </a:rPr>
              <a:t>、中国现在正掀起一股“聚会”风，不论是退休的长者，还是未成熟的中小学生，经常以各种名义聚会。你是一名高二学生，就此现象，写一篇报告，登在某地方报纸上，谈谈频繁参加同学聚会的好处和坏处。</a:t>
            </a:r>
          </a:p>
          <a:p>
            <a:endParaRPr lang="en-AU" sz="3200" dirty="0"/>
          </a:p>
        </p:txBody>
      </p:sp>
    </p:spTree>
    <p:extLst>
      <p:ext uri="{BB962C8B-B14F-4D97-AF65-F5344CB8AC3E}">
        <p14:creationId xmlns:p14="http://schemas.microsoft.com/office/powerpoint/2010/main" val="42594932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528CA-ABA8-48E9-99F0-B4EE9F38B591}"/>
              </a:ext>
            </a:extLst>
          </p:cNvPr>
          <p:cNvSpPr>
            <a:spLocks noGrp="1"/>
          </p:cNvSpPr>
          <p:nvPr>
            <p:ph type="title"/>
          </p:nvPr>
        </p:nvSpPr>
        <p:spPr>
          <a:xfrm>
            <a:off x="897559" y="0"/>
            <a:ext cx="10396882" cy="1151965"/>
          </a:xfrm>
        </p:spPr>
        <p:txBody>
          <a:bodyPr/>
          <a:lstStyle/>
          <a:p>
            <a:r>
              <a:rPr lang="zh-CN" altLang="en-US" dirty="0"/>
              <a:t>评估文（入门篇）练习</a:t>
            </a:r>
            <a:endParaRPr lang="en-AU" dirty="0"/>
          </a:p>
        </p:txBody>
      </p:sp>
      <p:sp>
        <p:nvSpPr>
          <p:cNvPr id="3" name="Content Placeholder 2">
            <a:extLst>
              <a:ext uri="{FF2B5EF4-FFF2-40B4-BE49-F238E27FC236}">
                <a16:creationId xmlns:a16="http://schemas.microsoft.com/office/drawing/2014/main" id="{B8619EC5-903C-42D4-81CB-AA2C36DE4153}"/>
              </a:ext>
            </a:extLst>
          </p:cNvPr>
          <p:cNvSpPr>
            <a:spLocks noGrp="1"/>
          </p:cNvSpPr>
          <p:nvPr>
            <p:ph sz="quarter" idx="13"/>
          </p:nvPr>
        </p:nvSpPr>
        <p:spPr>
          <a:xfrm>
            <a:off x="0" y="575982"/>
            <a:ext cx="11712102" cy="5904689"/>
          </a:xfrm>
        </p:spPr>
        <p:txBody>
          <a:bodyPr>
            <a:normAutofit/>
          </a:bodyPr>
          <a:lstStyle/>
          <a:p>
            <a:pPr marL="0" marR="0">
              <a:lnSpc>
                <a:spcPct val="107000"/>
              </a:lnSpc>
              <a:spcBef>
                <a:spcPts val="0"/>
              </a:spcBef>
              <a:spcAft>
                <a:spcPts val="800"/>
              </a:spcAft>
            </a:pPr>
            <a:r>
              <a:rPr lang="en-US" altLang="zh-CN" sz="3200" dirty="0">
                <a:effectLst/>
                <a:latin typeface="Calibri" panose="020F0502020204030204" pitchFamily="34" charset="0"/>
                <a:ea typeface="DengXian" panose="02010600030101010101" pitchFamily="2" charset="-122"/>
                <a:cs typeface="Times New Roman" panose="02020603050405020304" pitchFamily="18" charset="0"/>
              </a:rPr>
              <a:t>16</a:t>
            </a:r>
            <a:r>
              <a:rPr lang="zh-CN" altLang="en-US" sz="3200" dirty="0">
                <a:effectLst/>
                <a:latin typeface="Calibri" panose="020F0502020204030204" pitchFamily="34" charset="0"/>
                <a:ea typeface="DengXian" panose="02010600030101010101" pitchFamily="2" charset="-122"/>
                <a:cs typeface="Times New Roman" panose="02020603050405020304" pitchFamily="18" charset="0"/>
              </a:rPr>
              <a:t>、目前，一部分方言出现衰退、弱化以致濒危。你从小就用方言和父母交流，现在应 邀给某中学师生做演讲，谈谈在全国范围内大力推广普通话的利与弊。</a:t>
            </a:r>
          </a:p>
          <a:p>
            <a:pPr marL="0" marR="0">
              <a:lnSpc>
                <a:spcPct val="107000"/>
              </a:lnSpc>
              <a:spcBef>
                <a:spcPts val="0"/>
              </a:spcBef>
              <a:spcAft>
                <a:spcPts val="800"/>
              </a:spcAft>
            </a:pPr>
            <a:r>
              <a:rPr lang="en-US" altLang="zh-CN" sz="3200" dirty="0">
                <a:effectLst/>
                <a:latin typeface="Calibri" panose="020F0502020204030204" pitchFamily="34" charset="0"/>
                <a:ea typeface="DengXian" panose="02010600030101010101" pitchFamily="2" charset="-122"/>
                <a:cs typeface="Times New Roman" panose="02020603050405020304" pitchFamily="18" charset="0"/>
              </a:rPr>
              <a:t>17</a:t>
            </a:r>
            <a:r>
              <a:rPr lang="zh-CN" altLang="en-US" sz="3200" dirty="0">
                <a:effectLst/>
                <a:latin typeface="Calibri" panose="020F0502020204030204" pitchFamily="34" charset="0"/>
                <a:ea typeface="DengXian" panose="02010600030101010101" pitchFamily="2" charset="-122"/>
                <a:cs typeface="Times New Roman" panose="02020603050405020304" pitchFamily="18" charset="0"/>
              </a:rPr>
              <a:t>、目前社会和媒体都在鼓励大学毕业生创业。对于这种宣传，人们有不同的看法。你 是名刚刚毕业的大学生，就此问题给</a:t>
            </a:r>
            <a:r>
              <a:rPr lang="en-US" altLang="zh-CN" sz="3200" dirty="0">
                <a:effectLst/>
                <a:latin typeface="Calibri" panose="020F0502020204030204" pitchFamily="34" charset="0"/>
                <a:ea typeface="DengXian" panose="02010600030101010101" pitchFamily="2" charset="-122"/>
                <a:cs typeface="Times New Roman" panose="02020603050405020304" pitchFamily="18" charset="0"/>
              </a:rPr>
              <a:t>《</a:t>
            </a:r>
            <a:r>
              <a:rPr lang="zh-CN" altLang="en-US" sz="3200" dirty="0">
                <a:effectLst/>
                <a:latin typeface="Calibri" panose="020F0502020204030204" pitchFamily="34" charset="0"/>
                <a:ea typeface="DengXian" panose="02010600030101010101" pitchFamily="2" charset="-122"/>
                <a:cs typeface="Times New Roman" panose="02020603050405020304" pitchFamily="18" charset="0"/>
              </a:rPr>
              <a:t>社会论坛</a:t>
            </a:r>
            <a:r>
              <a:rPr lang="en-US" altLang="zh-CN" sz="3200" dirty="0">
                <a:effectLst/>
                <a:latin typeface="Calibri" panose="020F0502020204030204" pitchFamily="34" charset="0"/>
                <a:ea typeface="DengXian" panose="02010600030101010101" pitchFamily="2" charset="-122"/>
                <a:cs typeface="Times New Roman" panose="02020603050405020304" pitchFamily="18" charset="0"/>
              </a:rPr>
              <a:t>》</a:t>
            </a:r>
            <a:r>
              <a:rPr lang="zh-CN" altLang="en-US" sz="3200" dirty="0">
                <a:effectLst/>
                <a:latin typeface="Calibri" panose="020F0502020204030204" pitchFamily="34" charset="0"/>
                <a:ea typeface="DengXian" panose="02010600030101010101" pitchFamily="2" charset="-122"/>
                <a:cs typeface="Times New Roman" panose="02020603050405020304" pitchFamily="18" charset="0"/>
              </a:rPr>
              <a:t>杂志写篇报告，分析一下大学生一毕业就 创业的利与弊。 </a:t>
            </a:r>
          </a:p>
          <a:p>
            <a:endParaRPr lang="en-AU" sz="3200" dirty="0"/>
          </a:p>
        </p:txBody>
      </p:sp>
    </p:spTree>
    <p:extLst>
      <p:ext uri="{BB962C8B-B14F-4D97-AF65-F5344CB8AC3E}">
        <p14:creationId xmlns:p14="http://schemas.microsoft.com/office/powerpoint/2010/main" val="315525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225D7-F24A-4FBA-9AF1-D62CA920C775}"/>
              </a:ext>
            </a:extLst>
          </p:cNvPr>
          <p:cNvSpPr>
            <a:spLocks noGrp="1"/>
          </p:cNvSpPr>
          <p:nvPr>
            <p:ph type="title"/>
          </p:nvPr>
        </p:nvSpPr>
        <p:spPr/>
        <p:txBody>
          <a:bodyPr/>
          <a:lstStyle/>
          <a:p>
            <a:r>
              <a:rPr lang="zh-CN" altLang="en-US" dirty="0"/>
              <a:t>评估文</a:t>
            </a:r>
            <a:endParaRPr lang="en-AU" dirty="0"/>
          </a:p>
        </p:txBody>
      </p:sp>
      <p:sp>
        <p:nvSpPr>
          <p:cNvPr id="3" name="Content Placeholder 2">
            <a:extLst>
              <a:ext uri="{FF2B5EF4-FFF2-40B4-BE49-F238E27FC236}">
                <a16:creationId xmlns:a16="http://schemas.microsoft.com/office/drawing/2014/main" id="{D38BB45E-B3E7-4393-8B03-F18452284181}"/>
              </a:ext>
            </a:extLst>
          </p:cNvPr>
          <p:cNvSpPr>
            <a:spLocks noGrp="1"/>
          </p:cNvSpPr>
          <p:nvPr>
            <p:ph sz="quarter" idx="13"/>
          </p:nvPr>
        </p:nvSpPr>
        <p:spPr/>
        <p:txBody>
          <a:bodyPr>
            <a:normAutofit/>
          </a:bodyPr>
          <a:lstStyle/>
          <a:p>
            <a:r>
              <a:rPr lang="zh-CN" altLang="en-US" sz="2400" dirty="0"/>
              <a:t>评估文是</a:t>
            </a:r>
            <a:r>
              <a:rPr lang="en-US" altLang="zh-CN" sz="2400" dirty="0"/>
              <a:t>VCE</a:t>
            </a:r>
            <a:r>
              <a:rPr lang="zh-CN" altLang="en-US" sz="2400" dirty="0"/>
              <a:t>中文考试中写作部分两种文体之一，另一种为想象文（第一讲已作详细 介绍），这种文体的写作需要学生按考题（</a:t>
            </a:r>
            <a:r>
              <a:rPr lang="en-US" altLang="zh-CN" sz="2400" dirty="0"/>
              <a:t>Task)</a:t>
            </a:r>
            <a:r>
              <a:rPr lang="zh-CN" altLang="en-US" sz="2400" dirty="0"/>
              <a:t>的要求，对某一论题有不同的观点、看法 或对这一事物产生的影响有不同认识，从而进行正反两方面的逻辑分析和客观评论，它需要 客观反映事实，不加任何带有主观色彩的评判。</a:t>
            </a:r>
            <a:endParaRPr lang="en-AU" sz="2400" dirty="0"/>
          </a:p>
        </p:txBody>
      </p:sp>
    </p:spTree>
    <p:extLst>
      <p:ext uri="{BB962C8B-B14F-4D97-AF65-F5344CB8AC3E}">
        <p14:creationId xmlns:p14="http://schemas.microsoft.com/office/powerpoint/2010/main" val="3337542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A15AF-F704-46F1-9E49-4037A44430DE}"/>
              </a:ext>
            </a:extLst>
          </p:cNvPr>
          <p:cNvSpPr>
            <a:spLocks noGrp="1"/>
          </p:cNvSpPr>
          <p:nvPr>
            <p:ph type="title"/>
          </p:nvPr>
        </p:nvSpPr>
        <p:spPr/>
        <p:txBody>
          <a:bodyPr>
            <a:normAutofit fontScale="90000"/>
          </a:bodyPr>
          <a:lstStyle/>
          <a:p>
            <a:r>
              <a:rPr lang="zh-CN" altLang="en-US" dirty="0"/>
              <a:t>评估文的定义 </a:t>
            </a:r>
            <a:r>
              <a:rPr lang="en-AU" altLang="zh-CN" dirty="0"/>
              <a:t>&amp; </a:t>
            </a:r>
            <a:r>
              <a:rPr lang="zh-CN" altLang="en-US" dirty="0"/>
              <a:t>评估文的写作特点</a:t>
            </a:r>
            <a:endParaRPr lang="en-AU" dirty="0"/>
          </a:p>
        </p:txBody>
      </p:sp>
      <p:sp>
        <p:nvSpPr>
          <p:cNvPr id="3" name="Content Placeholder 2">
            <a:extLst>
              <a:ext uri="{FF2B5EF4-FFF2-40B4-BE49-F238E27FC236}">
                <a16:creationId xmlns:a16="http://schemas.microsoft.com/office/drawing/2014/main" id="{D1F080ED-6242-4484-9B20-245EAED030C4}"/>
              </a:ext>
            </a:extLst>
          </p:cNvPr>
          <p:cNvSpPr>
            <a:spLocks noGrp="1"/>
          </p:cNvSpPr>
          <p:nvPr>
            <p:ph sz="quarter" idx="13"/>
          </p:nvPr>
        </p:nvSpPr>
        <p:spPr>
          <a:xfrm>
            <a:off x="136187" y="1837766"/>
            <a:ext cx="11370011" cy="3590268"/>
          </a:xfrm>
        </p:spPr>
        <p:txBody>
          <a:bodyPr>
            <a:normAutofit/>
          </a:bodyPr>
          <a:lstStyle/>
          <a:p>
            <a:r>
              <a:rPr lang="zh-CN" altLang="en-US" dirty="0"/>
              <a:t>评估文：是对某一论题进行正反两方面的逻辑分析和客观评论。它不是主观的而是客观 的反映。</a:t>
            </a:r>
          </a:p>
          <a:p>
            <a:r>
              <a:rPr lang="en-US" altLang="zh-CN" dirty="0"/>
              <a:t>1</a:t>
            </a:r>
            <a:r>
              <a:rPr lang="zh-CN" altLang="en-US" dirty="0"/>
              <a:t>、	现实性： 一般来说，评估文的论题应具有现实意义，最具有现代精神，把握住时代的脉搏，这样 才能反映现实。</a:t>
            </a:r>
          </a:p>
          <a:p>
            <a:r>
              <a:rPr lang="en-US" altLang="zh-CN" dirty="0"/>
              <a:t>2</a:t>
            </a:r>
            <a:r>
              <a:rPr lang="zh-CN" altLang="en-US" dirty="0"/>
              <a:t>、	客观性：  这要求同学在论述一个话题的时候，要站在一个客观的角度来全面地看待一个话题的两个方面，不能加上任何主观个人的想法及看法。</a:t>
            </a:r>
          </a:p>
          <a:p>
            <a:r>
              <a:rPr lang="en-US" altLang="zh-CN" dirty="0"/>
              <a:t>3</a:t>
            </a:r>
            <a:r>
              <a:rPr lang="zh-CN" altLang="en-US" dirty="0"/>
              <a:t>、	逻辑性： 所谓逻辑性，就是指在论述过程中的论证方法。如果一篇论题较好，内容也正确的评估文，却没有合适的形式，就达不到写文章的目的。因此一篇好的评估文，不仅要有好的内容， 还要有好的逻辑形式，才能使文章达到内容和形式的完美。</a:t>
            </a:r>
          </a:p>
          <a:p>
            <a:endParaRPr lang="en-AU" dirty="0"/>
          </a:p>
        </p:txBody>
      </p:sp>
    </p:spTree>
    <p:extLst>
      <p:ext uri="{BB962C8B-B14F-4D97-AF65-F5344CB8AC3E}">
        <p14:creationId xmlns:p14="http://schemas.microsoft.com/office/powerpoint/2010/main" val="2461831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D94BC-D982-4E89-82BE-83F4E4385098}"/>
              </a:ext>
            </a:extLst>
          </p:cNvPr>
          <p:cNvSpPr>
            <a:spLocks noGrp="1"/>
          </p:cNvSpPr>
          <p:nvPr>
            <p:ph type="title"/>
          </p:nvPr>
        </p:nvSpPr>
        <p:spPr>
          <a:xfrm>
            <a:off x="667337" y="0"/>
            <a:ext cx="10396882" cy="1151965"/>
          </a:xfrm>
        </p:spPr>
        <p:txBody>
          <a:bodyPr/>
          <a:lstStyle/>
          <a:p>
            <a:r>
              <a:rPr lang="zh-CN" altLang="en-US" dirty="0"/>
              <a:t>评估文的语言要求</a:t>
            </a:r>
            <a:endParaRPr lang="en-AU" dirty="0"/>
          </a:p>
        </p:txBody>
      </p:sp>
      <p:sp>
        <p:nvSpPr>
          <p:cNvPr id="3" name="Content Placeholder 2">
            <a:extLst>
              <a:ext uri="{FF2B5EF4-FFF2-40B4-BE49-F238E27FC236}">
                <a16:creationId xmlns:a16="http://schemas.microsoft.com/office/drawing/2014/main" id="{22DE62A5-81ED-4672-B818-D7C08840B7F0}"/>
              </a:ext>
            </a:extLst>
          </p:cNvPr>
          <p:cNvSpPr>
            <a:spLocks noGrp="1"/>
          </p:cNvSpPr>
          <p:nvPr>
            <p:ph sz="quarter" idx="13"/>
          </p:nvPr>
        </p:nvSpPr>
        <p:spPr>
          <a:xfrm>
            <a:off x="0" y="972766"/>
            <a:ext cx="11731557" cy="4610911"/>
          </a:xfrm>
        </p:spPr>
        <p:txBody>
          <a:bodyPr>
            <a:normAutofit fontScale="92500" lnSpcReduction="20000"/>
          </a:bodyPr>
          <a:lstStyle/>
          <a:p>
            <a:r>
              <a:rPr lang="zh-CN" altLang="en-US" dirty="0"/>
              <a:t> </a:t>
            </a:r>
            <a:r>
              <a:rPr lang="en-US" altLang="zh-CN" dirty="0"/>
              <a:t>1</a:t>
            </a:r>
            <a:r>
              <a:rPr lang="zh-CN" altLang="en-US" dirty="0"/>
              <a:t>、准确： 用词是否准确，直接关系到全篇的表达。如何表现准确深刻的内容，需要注意以下几点：</a:t>
            </a:r>
          </a:p>
          <a:p>
            <a:r>
              <a:rPr lang="zh-CN" altLang="en-US" dirty="0"/>
              <a:t>第一、根据特定的语言环境，选用最恰当的词语。因为同一个词语，在不同的语言环 境中，所表达的意义和情感是完全不一样的。如：正面使用“有利于”“可以”反面使用“不利于” “容易（导致、造成）”等，切忌使用“会”太绝对，“可能会”语义不清，“有一 定的可能会”这些用语都是不正确的。</a:t>
            </a:r>
          </a:p>
          <a:p>
            <a:r>
              <a:rPr lang="zh-CN" altLang="en-US" dirty="0"/>
              <a:t>第二、要善于辨析词义，准确地使用同义词或近义词，要仔细地区分各类近义词之间 的细微差别。如</a:t>
            </a:r>
            <a:r>
              <a:rPr lang="en-US" altLang="zh-CN" dirty="0"/>
              <a:t>: </a:t>
            </a:r>
            <a:r>
              <a:rPr lang="zh-CN" altLang="en-US" dirty="0"/>
              <a:t>在主题句、结论句和总结时语句的意思要相同，但表达需要变化，这就要求同学们擅于使用同义词和近义词。</a:t>
            </a:r>
          </a:p>
          <a:p>
            <a:r>
              <a:rPr lang="zh-CN" altLang="en-US" dirty="0"/>
              <a:t>第三、要区别词的感情色彩，褒贬词的使用正确可以使文章达到更好的表达效果。</a:t>
            </a:r>
          </a:p>
          <a:p>
            <a:r>
              <a:rPr lang="en-US" altLang="zh-CN" dirty="0"/>
              <a:t>2</a:t>
            </a:r>
            <a:r>
              <a:rPr lang="zh-CN" altLang="en-US" dirty="0"/>
              <a:t>、简明： 语言简洁明了，就是指的用语精当概括，做到言简意赅。如何删简洁明了，要做到以下几点：</a:t>
            </a:r>
          </a:p>
          <a:p>
            <a:r>
              <a:rPr lang="zh-CN" altLang="en-US" dirty="0"/>
              <a:t>第一、用词精当。选用最能表达丰富意义的词语，以少胜多。</a:t>
            </a:r>
          </a:p>
          <a:p>
            <a:r>
              <a:rPr lang="zh-CN" altLang="en-US" dirty="0"/>
              <a:t>第二、句子要短。中文语言与英文不同，常常使用结构简单的短句表达，这样不仅意逛 明确，读来上口，还使人容易记住，留下深刻印象。</a:t>
            </a:r>
          </a:p>
          <a:p>
            <a:r>
              <a:rPr lang="zh-CN" altLang="en-US" dirty="0"/>
              <a:t>第三、切勿堆砌、重复、赘语。这往往造成空话、废话，使文章冗长，得不到好的效果。</a:t>
            </a:r>
            <a:endParaRPr lang="en-AU" dirty="0"/>
          </a:p>
        </p:txBody>
      </p:sp>
    </p:spTree>
    <p:extLst>
      <p:ext uri="{BB962C8B-B14F-4D97-AF65-F5344CB8AC3E}">
        <p14:creationId xmlns:p14="http://schemas.microsoft.com/office/powerpoint/2010/main" val="801250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AD4FA-36CA-4AD0-885C-A02212508294}"/>
              </a:ext>
            </a:extLst>
          </p:cNvPr>
          <p:cNvSpPr>
            <a:spLocks noGrp="1"/>
          </p:cNvSpPr>
          <p:nvPr>
            <p:ph type="title"/>
          </p:nvPr>
        </p:nvSpPr>
        <p:spPr>
          <a:xfrm>
            <a:off x="638154" y="0"/>
            <a:ext cx="10396882" cy="1151965"/>
          </a:xfrm>
        </p:spPr>
        <p:txBody>
          <a:bodyPr/>
          <a:lstStyle/>
          <a:p>
            <a:r>
              <a:rPr lang="zh-CN" altLang="en-US" dirty="0"/>
              <a:t>评估文的写作结构</a:t>
            </a:r>
            <a:endParaRPr lang="en-AU" dirty="0"/>
          </a:p>
        </p:txBody>
      </p:sp>
      <p:sp>
        <p:nvSpPr>
          <p:cNvPr id="3" name="Content Placeholder 2">
            <a:extLst>
              <a:ext uri="{FF2B5EF4-FFF2-40B4-BE49-F238E27FC236}">
                <a16:creationId xmlns:a16="http://schemas.microsoft.com/office/drawing/2014/main" id="{92A65FDC-B2C0-46CD-97E3-E07EA5ADFAB0}"/>
              </a:ext>
            </a:extLst>
          </p:cNvPr>
          <p:cNvSpPr>
            <a:spLocks noGrp="1"/>
          </p:cNvSpPr>
          <p:nvPr>
            <p:ph sz="quarter" idx="13"/>
          </p:nvPr>
        </p:nvSpPr>
        <p:spPr>
          <a:xfrm>
            <a:off x="0" y="992221"/>
            <a:ext cx="11673191" cy="4513633"/>
          </a:xfrm>
        </p:spPr>
        <p:txBody>
          <a:bodyPr>
            <a:normAutofit/>
          </a:bodyPr>
          <a:lstStyle/>
          <a:p>
            <a:r>
              <a:rPr lang="en-US" altLang="zh-CN" dirty="0"/>
              <a:t>1</a:t>
            </a:r>
            <a:r>
              <a:rPr lang="zh-CN" altLang="en-US" dirty="0"/>
              <a:t>、	开头段： 评估文首段一定要开门见山，言简意赅地将论题提出来，给读者一个清晰而鲜明的论点。</a:t>
            </a:r>
          </a:p>
          <a:p>
            <a:r>
              <a:rPr lang="en-US" altLang="zh-CN" dirty="0"/>
              <a:t>2</a:t>
            </a:r>
            <a:r>
              <a:rPr lang="zh-CN" altLang="en-US" dirty="0"/>
              <a:t>、	主体段： 一般来说，主体分两部分来写，第一部分可以先写正面的观点，通过摆事实，讲道理的 方式，将正面的观点客观地呈现给读者；第二部分则写反面的观点，同样将反面的观点客观 地呈现给读者。</a:t>
            </a:r>
          </a:p>
          <a:p>
            <a:r>
              <a:rPr lang="en-US" altLang="zh-CN" dirty="0"/>
              <a:t>3</a:t>
            </a:r>
            <a:r>
              <a:rPr lang="zh-CN" altLang="en-US" dirty="0"/>
              <a:t>、	结尾段： 对以上的分析评论，做出一个全面地、综合的概括，这一部分始终不能带有个人的主观 的意识。一旦加上主观意识，就很容易成为说服文。</a:t>
            </a:r>
          </a:p>
          <a:p>
            <a:endParaRPr lang="en-AU" dirty="0"/>
          </a:p>
        </p:txBody>
      </p:sp>
    </p:spTree>
    <p:extLst>
      <p:ext uri="{BB962C8B-B14F-4D97-AF65-F5344CB8AC3E}">
        <p14:creationId xmlns:p14="http://schemas.microsoft.com/office/powerpoint/2010/main" val="2575175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1BF7A-A4FA-4D71-A76D-F5F28E5684D2}"/>
              </a:ext>
            </a:extLst>
          </p:cNvPr>
          <p:cNvSpPr>
            <a:spLocks noGrp="1"/>
          </p:cNvSpPr>
          <p:nvPr>
            <p:ph type="title"/>
          </p:nvPr>
        </p:nvSpPr>
        <p:spPr>
          <a:xfrm>
            <a:off x="661662" y="180725"/>
            <a:ext cx="10396882" cy="1151965"/>
          </a:xfrm>
        </p:spPr>
        <p:txBody>
          <a:bodyPr/>
          <a:lstStyle/>
          <a:p>
            <a:r>
              <a:rPr lang="zh-CN" altLang="en-US" dirty="0"/>
              <a:t>评估文的基本结构模式</a:t>
            </a:r>
            <a:endParaRPr lang="en-AU" dirty="0"/>
          </a:p>
        </p:txBody>
      </p:sp>
      <p:sp>
        <p:nvSpPr>
          <p:cNvPr id="3" name="Content Placeholder 2">
            <a:extLst>
              <a:ext uri="{FF2B5EF4-FFF2-40B4-BE49-F238E27FC236}">
                <a16:creationId xmlns:a16="http://schemas.microsoft.com/office/drawing/2014/main" id="{2341814D-372B-4FFF-A778-FE1D8389965A}"/>
              </a:ext>
            </a:extLst>
          </p:cNvPr>
          <p:cNvSpPr>
            <a:spLocks noGrp="1"/>
          </p:cNvSpPr>
          <p:nvPr>
            <p:ph sz="quarter" idx="13"/>
          </p:nvPr>
        </p:nvSpPr>
        <p:spPr>
          <a:xfrm>
            <a:off x="214009" y="1634247"/>
            <a:ext cx="11292189" cy="3891063"/>
          </a:xfrm>
        </p:spPr>
        <p:txBody>
          <a:bodyPr>
            <a:normAutofit/>
          </a:bodyPr>
          <a:lstStyle/>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开头：简介背景资料，提出主题。</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AU" sz="1800" dirty="0">
                <a:effectLst/>
                <a:latin typeface="Calibri" panose="020F0502020204030204" pitchFamily="34" charset="0"/>
                <a:ea typeface="DengXian" panose="02010600030101010101" pitchFamily="2" charset="-122"/>
                <a:cs typeface="Times New Roman" panose="02020603050405020304" pitchFamily="18" charset="0"/>
              </a:rPr>
              <a:t>(</a:t>
            </a:r>
            <a:r>
              <a:rPr lang="zh-CN" sz="1800" dirty="0">
                <a:effectLst/>
                <a:latin typeface="Calibri" panose="020F0502020204030204" pitchFamily="34" charset="0"/>
                <a:ea typeface="DengXian" panose="02010600030101010101" pitchFamily="2" charset="-122"/>
                <a:cs typeface="Times New Roman" panose="02020603050405020304" pitchFamily="18" charset="0"/>
              </a:rPr>
              <a:t>最近，“</a:t>
            </a:r>
            <a:r>
              <a:rPr lang="en-AU" sz="1800" dirty="0">
                <a:effectLst/>
                <a:latin typeface="Calibri" panose="020F0502020204030204" pitchFamily="34" charset="0"/>
                <a:ea typeface="DengXian" panose="02010600030101010101" pitchFamily="2" charset="-122"/>
                <a:cs typeface="Times New Roman" panose="02020603050405020304" pitchFamily="18" charset="0"/>
              </a:rPr>
              <a:t>_</a:t>
            </a:r>
            <a:r>
              <a:rPr lang="zh-CN" sz="1800" dirty="0">
                <a:effectLst/>
                <a:latin typeface="Calibri" panose="020F0502020204030204" pitchFamily="34" charset="0"/>
                <a:ea typeface="DengXian" panose="02010600030101010101" pitchFamily="2" charset="-122"/>
                <a:cs typeface="Times New Roman" panose="02020603050405020304" pitchFamily="18" charset="0"/>
              </a:rPr>
              <a:t>”引起人们关注，大家看法不一，其实“</a:t>
            </a:r>
            <a:r>
              <a:rPr lang="en-AU" sz="1800" dirty="0">
                <a:effectLst/>
                <a:latin typeface="Calibri" panose="020F0502020204030204" pitchFamily="34" charset="0"/>
                <a:ea typeface="DengXian" panose="02010600030101010101" pitchFamily="2" charset="-122"/>
                <a:cs typeface="Times New Roman" panose="02020603050405020304" pitchFamily="18" charset="0"/>
              </a:rPr>
              <a:t>_</a:t>
            </a:r>
            <a:r>
              <a:rPr lang="zh-CN" sz="1800" dirty="0">
                <a:effectLst/>
                <a:latin typeface="Calibri" panose="020F0502020204030204" pitchFamily="34" charset="0"/>
                <a:ea typeface="DengXian" panose="02010600030101010101" pitchFamily="2" charset="-122"/>
                <a:cs typeface="Times New Roman" panose="02020603050405020304" pitchFamily="18" charset="0"/>
              </a:rPr>
              <a:t>”有利也有弊。）</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AU" sz="1800" dirty="0">
                <a:effectLst/>
                <a:latin typeface="Calibri" panose="020F0502020204030204" pitchFamily="34" charset="0"/>
                <a:ea typeface="DengXian" panose="02010600030101010101" pitchFamily="2" charset="-122"/>
                <a:cs typeface="Times New Roman" panose="02020603050405020304" pitchFamily="18" charset="0"/>
              </a:rPr>
              <a:t>              </a:t>
            </a:r>
            <a:r>
              <a:rPr lang="zh-CN" sz="1800" dirty="0">
                <a:effectLst/>
                <a:latin typeface="Calibri" panose="020F0502020204030204" pitchFamily="34" charset="0"/>
                <a:ea typeface="DengXian" panose="02010600030101010101" pitchFamily="2" charset="-122"/>
                <a:cs typeface="Times New Roman" panose="02020603050405020304" pitchFamily="18" charset="0"/>
              </a:rPr>
              <a:t>正面</a:t>
            </a:r>
            <a:r>
              <a:rPr lang="en-AU" sz="1800" dirty="0">
                <a:effectLst/>
                <a:latin typeface="Calibri" panose="020F0502020204030204" pitchFamily="34" charset="0"/>
                <a:ea typeface="DengXian" panose="02010600030101010101" pitchFamily="2" charset="-122"/>
                <a:cs typeface="Times New Roman" panose="02020603050405020304" pitchFamily="18" charset="0"/>
              </a:rPr>
              <a:t> |</a:t>
            </a:r>
            <a:r>
              <a:rPr lang="zh-CN" sz="1800" dirty="0">
                <a:effectLst/>
                <a:latin typeface="Calibri" panose="020F0502020204030204" pitchFamily="34" charset="0"/>
                <a:ea typeface="DengXian" panose="02010600030101010101" pitchFamily="2" charset="-122"/>
                <a:cs typeface="Times New Roman" panose="02020603050405020304" pitchFamily="18" charset="0"/>
              </a:rPr>
              <a:t>观点一（“</a:t>
            </a:r>
            <a:r>
              <a:rPr lang="en-AU" sz="1800" dirty="0">
                <a:effectLst/>
                <a:latin typeface="Calibri" panose="020F0502020204030204" pitchFamily="34" charset="0"/>
                <a:ea typeface="DengXian" panose="02010600030101010101" pitchFamily="2" charset="-122"/>
                <a:cs typeface="Times New Roman" panose="02020603050405020304" pitchFamily="18" charset="0"/>
              </a:rPr>
              <a:t>	</a:t>
            </a:r>
            <a:r>
              <a:rPr lang="zh-CN" sz="1800" dirty="0">
                <a:effectLst/>
                <a:latin typeface="Calibri" panose="020F0502020204030204" pitchFamily="34" charset="0"/>
                <a:ea typeface="DengXian" panose="02010600030101010101" pitchFamily="2" charset="-122"/>
                <a:cs typeface="Times New Roman" panose="02020603050405020304" pitchFamily="18" charset="0"/>
              </a:rPr>
              <a:t>”有很多好处。首先，</a:t>
            </a:r>
            <a:r>
              <a:rPr lang="en-AU" sz="1800" dirty="0">
                <a:effectLst/>
                <a:latin typeface="Calibri" panose="020F0502020204030204" pitchFamily="34" charset="0"/>
                <a:ea typeface="DengXian" panose="02010600030101010101" pitchFamily="2" charset="-122"/>
                <a:cs typeface="Times New Roman" panose="02020603050405020304" pitchFamily="18" charset="0"/>
              </a:rPr>
              <a:t>	)</a:t>
            </a:r>
          </a:p>
          <a:p>
            <a:pPr marL="0" marR="0">
              <a:lnSpc>
                <a:spcPct val="107000"/>
              </a:lnSpc>
              <a:spcBef>
                <a:spcPts val="0"/>
              </a:spcBef>
              <a:spcAft>
                <a:spcPts val="800"/>
              </a:spcAft>
            </a:pPr>
            <a:r>
              <a:rPr lang="en-AU" sz="1800" dirty="0">
                <a:effectLst/>
                <a:latin typeface="Calibri" panose="020F0502020204030204" pitchFamily="34" charset="0"/>
                <a:ea typeface="DengXian" panose="02010600030101010101" pitchFamily="2" charset="-122"/>
                <a:cs typeface="Times New Roman" panose="02020603050405020304" pitchFamily="18" charset="0"/>
              </a:rPr>
              <a:t>                          </a:t>
            </a:r>
            <a:r>
              <a:rPr lang="zh-CN" sz="1800" dirty="0">
                <a:effectLst/>
                <a:latin typeface="Calibri" panose="020F0502020204030204" pitchFamily="34" charset="0"/>
                <a:ea typeface="DengXian" panose="02010600030101010101" pitchFamily="2" charset="-122"/>
                <a:cs typeface="Times New Roman" panose="02020603050405020304" pitchFamily="18" charset="0"/>
              </a:rPr>
              <a:t>观点二（其次，</a:t>
            </a:r>
            <a:r>
              <a:rPr lang="en-AU" sz="1800" dirty="0">
                <a:effectLst/>
                <a:latin typeface="Calibri" panose="020F0502020204030204" pitchFamily="34" charset="0"/>
                <a:ea typeface="DengXian" panose="02010600030101010101" pitchFamily="2" charset="-122"/>
                <a:cs typeface="Times New Roman" panose="02020603050405020304" pitchFamily="18" charset="0"/>
              </a:rPr>
              <a:t>	)</a:t>
            </a:r>
          </a:p>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主体：过渡（虽然“</a:t>
            </a:r>
            <a:r>
              <a:rPr lang="en-AU" sz="1800" dirty="0">
                <a:effectLst/>
                <a:latin typeface="Calibri" panose="020F0502020204030204" pitchFamily="34" charset="0"/>
                <a:ea typeface="DengXian" panose="02010600030101010101" pitchFamily="2" charset="-122"/>
                <a:cs typeface="Times New Roman" panose="02020603050405020304" pitchFamily="18" charset="0"/>
              </a:rPr>
              <a:t>	</a:t>
            </a:r>
            <a:r>
              <a:rPr lang="zh-CN" sz="1800" dirty="0">
                <a:effectLst/>
                <a:latin typeface="Calibri" panose="020F0502020204030204" pitchFamily="34" charset="0"/>
                <a:ea typeface="DengXian" panose="02010600030101010101" pitchFamily="2" charset="-122"/>
                <a:cs typeface="Times New Roman" panose="02020603050405020304" pitchFamily="18" charset="0"/>
              </a:rPr>
              <a:t>”有很多好处，但是也存在一定的弊端。）</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AU" sz="1800" dirty="0">
                <a:effectLst/>
                <a:latin typeface="Calibri" panose="020F0502020204030204" pitchFamily="34" charset="0"/>
                <a:ea typeface="DengXian" panose="02010600030101010101" pitchFamily="2" charset="-122"/>
                <a:cs typeface="Times New Roman" panose="02020603050405020304" pitchFamily="18" charset="0"/>
              </a:rPr>
              <a:t>             </a:t>
            </a:r>
            <a:r>
              <a:rPr lang="zh-CN" sz="1800" dirty="0">
                <a:effectLst/>
                <a:latin typeface="Calibri" panose="020F0502020204030204" pitchFamily="34" charset="0"/>
                <a:ea typeface="DengXian" panose="02010600030101010101" pitchFamily="2" charset="-122"/>
                <a:cs typeface="Times New Roman" panose="02020603050405020304" pitchFamily="18" charset="0"/>
              </a:rPr>
              <a:t>反面</a:t>
            </a:r>
            <a:r>
              <a:rPr lang="en-AU" sz="1800" dirty="0">
                <a:effectLst/>
                <a:latin typeface="Calibri" panose="020F0502020204030204" pitchFamily="34" charset="0"/>
                <a:ea typeface="DengXian" panose="02010600030101010101" pitchFamily="2" charset="-122"/>
                <a:cs typeface="Times New Roman" panose="02020603050405020304" pitchFamily="18" charset="0"/>
              </a:rPr>
              <a:t> |</a:t>
            </a:r>
            <a:r>
              <a:rPr lang="zh-CN" sz="1800" dirty="0">
                <a:effectLst/>
                <a:latin typeface="Calibri" panose="020F0502020204030204" pitchFamily="34" charset="0"/>
                <a:ea typeface="DengXian" panose="02010600030101010101" pitchFamily="2" charset="-122"/>
                <a:cs typeface="Times New Roman" panose="02020603050405020304" pitchFamily="18" charset="0"/>
              </a:rPr>
              <a:t>观点一（一方面，</a:t>
            </a:r>
            <a:r>
              <a:rPr lang="en-AU" sz="1800" dirty="0">
                <a:effectLst/>
                <a:latin typeface="Calibri" panose="020F0502020204030204" pitchFamily="34" charset="0"/>
                <a:ea typeface="DengXian" panose="02010600030101010101" pitchFamily="2" charset="-122"/>
                <a:cs typeface="Times New Roman" panose="02020603050405020304" pitchFamily="18" charset="0"/>
              </a:rPr>
              <a:t>	)</a:t>
            </a:r>
          </a:p>
          <a:p>
            <a:pPr marL="0" marR="0">
              <a:lnSpc>
                <a:spcPct val="107000"/>
              </a:lnSpc>
              <a:spcBef>
                <a:spcPts val="0"/>
              </a:spcBef>
              <a:spcAft>
                <a:spcPts val="800"/>
              </a:spcAft>
            </a:pPr>
            <a:r>
              <a:rPr lang="en-AU" sz="1800" dirty="0">
                <a:effectLst/>
                <a:latin typeface="Calibri" panose="020F0502020204030204" pitchFamily="34" charset="0"/>
                <a:ea typeface="DengXian" panose="02010600030101010101" pitchFamily="2" charset="-122"/>
                <a:cs typeface="Times New Roman" panose="02020603050405020304" pitchFamily="18" charset="0"/>
              </a:rPr>
              <a:t>                        </a:t>
            </a:r>
            <a:r>
              <a:rPr lang="zh-CN" sz="1800" dirty="0">
                <a:effectLst/>
                <a:latin typeface="Calibri" panose="020F0502020204030204" pitchFamily="34" charset="0"/>
                <a:ea typeface="DengXian" panose="02010600030101010101" pitchFamily="2" charset="-122"/>
                <a:cs typeface="Times New Roman" panose="02020603050405020304" pitchFamily="18" charset="0"/>
              </a:rPr>
              <a:t>观点二（另一方面，</a:t>
            </a:r>
            <a:r>
              <a:rPr lang="en-AU" sz="1800" dirty="0">
                <a:effectLst/>
                <a:latin typeface="Calibri" panose="020F0502020204030204" pitchFamily="34" charset="0"/>
                <a:ea typeface="DengXian" panose="02010600030101010101" pitchFamily="2" charset="-122"/>
                <a:cs typeface="Times New Roman" panose="02020603050405020304" pitchFamily="18" charset="0"/>
              </a:rPr>
              <a:t>	)</a:t>
            </a:r>
          </a:p>
          <a:p>
            <a:pPr marL="0" marR="0">
              <a:lnSpc>
                <a:spcPct val="107000"/>
              </a:lnSpc>
              <a:spcBef>
                <a:spcPts val="0"/>
              </a:spcBef>
              <a:spcAft>
                <a:spcPts val="800"/>
              </a:spcAft>
            </a:pPr>
            <a:r>
              <a:rPr lang="zh-CN" sz="1800" dirty="0">
                <a:effectLst/>
                <a:latin typeface="Calibri" panose="020F0502020204030204" pitchFamily="34" charset="0"/>
                <a:ea typeface="DengXian" panose="02010600030101010101" pitchFamily="2" charset="-122"/>
                <a:cs typeface="Times New Roman" panose="02020603050405020304" pitchFamily="18" charset="0"/>
              </a:rPr>
              <a:t>结尾：客观总结归纳两方面意见，可提出简要建设性意见（合理化建议）。</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AU" sz="1800" dirty="0">
                <a:effectLst/>
                <a:latin typeface="Calibri" panose="020F0502020204030204" pitchFamily="34" charset="0"/>
                <a:ea typeface="DengXian" panose="02010600030101010101" pitchFamily="2" charset="-122"/>
                <a:cs typeface="Times New Roman" panose="02020603050405020304" pitchFamily="18" charset="0"/>
              </a:rPr>
              <a:t>             (</a:t>
            </a:r>
            <a:r>
              <a:rPr lang="zh-CN" sz="1800" dirty="0">
                <a:effectLst/>
                <a:latin typeface="Calibri" panose="020F0502020204030204" pitchFamily="34" charset="0"/>
                <a:ea typeface="DengXian" panose="02010600030101010101" pitchFamily="2" charset="-122"/>
                <a:cs typeface="Times New Roman" panose="02020603050405020304" pitchFamily="18" charset="0"/>
              </a:rPr>
              <a:t>综上所述，“</a:t>
            </a:r>
            <a:r>
              <a:rPr lang="en-AU" sz="1800" dirty="0">
                <a:effectLst/>
                <a:latin typeface="Calibri" panose="020F0502020204030204" pitchFamily="34" charset="0"/>
                <a:ea typeface="DengXian" panose="02010600030101010101" pitchFamily="2" charset="-122"/>
                <a:cs typeface="Times New Roman" panose="02020603050405020304" pitchFamily="18" charset="0"/>
              </a:rPr>
              <a:t>	</a:t>
            </a:r>
            <a:r>
              <a:rPr lang="zh-CN" sz="1800" dirty="0">
                <a:effectLst/>
                <a:latin typeface="Calibri" panose="020F0502020204030204" pitchFamily="34" charset="0"/>
                <a:ea typeface="DengXian" panose="02010600030101010101" pitchFamily="2" charset="-122"/>
                <a:cs typeface="Times New Roman" panose="02020603050405020304" pitchFamily="18" charset="0"/>
              </a:rPr>
              <a:t>”有利也有弊，</a:t>
            </a:r>
            <a:r>
              <a:rPr lang="en-AU" sz="1800" dirty="0">
                <a:effectLst/>
                <a:latin typeface="Calibri" panose="020F0502020204030204" pitchFamily="34" charset="0"/>
                <a:ea typeface="DengXian" panose="02010600030101010101" pitchFamily="2" charset="-122"/>
                <a:cs typeface="Times New Roman" panose="02020603050405020304" pitchFamily="18" charset="0"/>
              </a:rPr>
              <a:t>	</a:t>
            </a:r>
            <a:r>
              <a:rPr lang="zh-CN" sz="1800" dirty="0">
                <a:effectLst/>
                <a:latin typeface="Calibri" panose="020F0502020204030204" pitchFamily="34" charset="0"/>
                <a:ea typeface="DengXian" panose="02010600030101010101" pitchFamily="2" charset="-122"/>
                <a:cs typeface="Times New Roman" panose="02020603050405020304" pitchFamily="18" charset="0"/>
              </a:rPr>
              <a:t>。）</a:t>
            </a:r>
            <a:endParaRPr lang="en-AU" sz="1800" dirty="0">
              <a:effectLst/>
              <a:latin typeface="Calibri" panose="020F0502020204030204" pitchFamily="34" charset="0"/>
              <a:ea typeface="DengXian" panose="02010600030101010101" pitchFamily="2" charset="-122"/>
              <a:cs typeface="Times New Roman" panose="02020603050405020304" pitchFamily="18" charset="0"/>
            </a:endParaRPr>
          </a:p>
          <a:p>
            <a:endParaRPr lang="en-AU" dirty="0"/>
          </a:p>
        </p:txBody>
      </p:sp>
    </p:spTree>
    <p:extLst>
      <p:ext uri="{BB962C8B-B14F-4D97-AF65-F5344CB8AC3E}">
        <p14:creationId xmlns:p14="http://schemas.microsoft.com/office/powerpoint/2010/main" val="3602254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7980F-51D0-4ABE-87FA-BB48BA65C62A}"/>
              </a:ext>
            </a:extLst>
          </p:cNvPr>
          <p:cNvSpPr>
            <a:spLocks noGrp="1"/>
          </p:cNvSpPr>
          <p:nvPr>
            <p:ph type="title"/>
          </p:nvPr>
        </p:nvSpPr>
        <p:spPr>
          <a:xfrm>
            <a:off x="549614" y="0"/>
            <a:ext cx="10396882" cy="1151965"/>
          </a:xfrm>
        </p:spPr>
        <p:txBody>
          <a:bodyPr/>
          <a:lstStyle/>
          <a:p>
            <a:r>
              <a:rPr lang="zh-CN" altLang="en-US" dirty="0"/>
              <a:t>评估文写作指导</a:t>
            </a:r>
            <a:endParaRPr lang="en-AU" dirty="0"/>
          </a:p>
        </p:txBody>
      </p:sp>
      <p:sp>
        <p:nvSpPr>
          <p:cNvPr id="3" name="Content Placeholder 2">
            <a:extLst>
              <a:ext uri="{FF2B5EF4-FFF2-40B4-BE49-F238E27FC236}">
                <a16:creationId xmlns:a16="http://schemas.microsoft.com/office/drawing/2014/main" id="{C844D95F-F978-48EC-8C98-0842C228A36C}"/>
              </a:ext>
            </a:extLst>
          </p:cNvPr>
          <p:cNvSpPr>
            <a:spLocks noGrp="1"/>
          </p:cNvSpPr>
          <p:nvPr>
            <p:ph sz="quarter" idx="13"/>
          </p:nvPr>
        </p:nvSpPr>
        <p:spPr>
          <a:xfrm>
            <a:off x="434502" y="1151965"/>
            <a:ext cx="11322996" cy="4649822"/>
          </a:xfrm>
        </p:spPr>
        <p:txBody>
          <a:bodyPr>
            <a:normAutofit fontScale="92500" lnSpcReduction="10000"/>
          </a:bodyPr>
          <a:lstStyle/>
          <a:p>
            <a:r>
              <a:rPr lang="en-US" altLang="zh-CN" dirty="0"/>
              <a:t>1</a:t>
            </a:r>
            <a:r>
              <a:rPr lang="zh-CN" altLang="en-US" dirty="0"/>
              <a:t>、	注重审题：审题需要做到，审清楚格式、背景、作者身份、限定词等要点。</a:t>
            </a:r>
          </a:p>
          <a:p>
            <a:r>
              <a:rPr lang="en-US" altLang="zh-CN" dirty="0"/>
              <a:t>2</a:t>
            </a:r>
            <a:r>
              <a:rPr lang="zh-CN" altLang="en-US" dirty="0"/>
              <a:t>、	注意格式：格式需要规范、完整。	</a:t>
            </a:r>
          </a:p>
          <a:p>
            <a:r>
              <a:rPr lang="en-US" altLang="zh-CN" dirty="0"/>
              <a:t>3</a:t>
            </a:r>
            <a:r>
              <a:rPr lang="zh-CN" altLang="en-US" dirty="0"/>
              <a:t>、	写好背景和论点：背景一般在写作考题（</a:t>
            </a:r>
            <a:r>
              <a:rPr lang="en-US" altLang="zh-CN" dirty="0"/>
              <a:t>TASK) </a:t>
            </a:r>
            <a:r>
              <a:rPr lang="zh-CN" altLang="en-US" dirty="0"/>
              <a:t>中有，开始学习时可以照抄，有一 定的基础后，语言要简洁、明确；根据考题点明对哪一个事物或者问题进行评论，应表示出 是对这一事物或问题的正反两个方面进行评估，注意点题。</a:t>
            </a:r>
          </a:p>
          <a:p>
            <a:r>
              <a:rPr lang="en-US" altLang="zh-CN" dirty="0"/>
              <a:t>4</a:t>
            </a:r>
            <a:r>
              <a:rPr lang="zh-CN" altLang="en-US" dirty="0"/>
              <a:t>、	确定正反分论点：正反分论点一般为正面</a:t>
            </a:r>
            <a:r>
              <a:rPr lang="en-US" altLang="zh-CN" dirty="0"/>
              <a:t>2</a:t>
            </a:r>
            <a:r>
              <a:rPr lang="zh-CN" altLang="en-US" dirty="0"/>
              <a:t>个或</a:t>
            </a:r>
            <a:r>
              <a:rPr lang="en-US" altLang="zh-CN" dirty="0"/>
              <a:t>3</a:t>
            </a:r>
            <a:r>
              <a:rPr lang="zh-CN" altLang="en-US" dirty="0"/>
              <a:t>个，反面</a:t>
            </a:r>
            <a:r>
              <a:rPr lang="en-US" altLang="zh-CN" dirty="0"/>
              <a:t>2</a:t>
            </a:r>
            <a:r>
              <a:rPr lang="zh-CN" altLang="en-US" dirty="0"/>
              <a:t>个或</a:t>
            </a:r>
            <a:r>
              <a:rPr lang="en-US" altLang="zh-CN" dirty="0"/>
              <a:t>3</a:t>
            </a:r>
            <a:r>
              <a:rPr lang="zh-CN" altLang="en-US" dirty="0"/>
              <a:t>个。正反两方 面要平衡，不可以只有一个分论点，这样的评论不能说清问题。注意：与说服文不同的是， 评估文的分论点之间不需要有并列、递进、承接等逻辑关系。</a:t>
            </a:r>
          </a:p>
          <a:p>
            <a:r>
              <a:rPr lang="en-US" altLang="zh-CN" dirty="0"/>
              <a:t>5</a:t>
            </a:r>
            <a:r>
              <a:rPr lang="zh-CN" altLang="en-US" dirty="0"/>
              <a:t>、	评论过程中不能加入个人观点！评论要集中，分论点需围绕主题展开，论述需围绕 分论点展开。</a:t>
            </a:r>
          </a:p>
          <a:p>
            <a:r>
              <a:rPr lang="en-US" altLang="zh-CN" dirty="0"/>
              <a:t>6</a:t>
            </a:r>
            <a:r>
              <a:rPr lang="zh-CN" altLang="en-US" dirty="0"/>
              <a:t>、	总结段：总结是对主体部分所议论的事物或问题的正反两个方向做一个简单的总结， 不可以重复分论点，这个结论是中性的，不能有个人倾向；最后还需要有合理化建议（见第 七点）。下面我们来看一个例子。</a:t>
            </a:r>
          </a:p>
          <a:p>
            <a:endParaRPr lang="en-AU" dirty="0"/>
          </a:p>
        </p:txBody>
      </p:sp>
    </p:spTree>
    <p:extLst>
      <p:ext uri="{BB962C8B-B14F-4D97-AF65-F5344CB8AC3E}">
        <p14:creationId xmlns:p14="http://schemas.microsoft.com/office/powerpoint/2010/main" val="333991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2C022-E09B-46CF-B060-CE5C7A5ECA04}"/>
              </a:ext>
            </a:extLst>
          </p:cNvPr>
          <p:cNvSpPr>
            <a:spLocks noGrp="1"/>
          </p:cNvSpPr>
          <p:nvPr>
            <p:ph type="title"/>
          </p:nvPr>
        </p:nvSpPr>
        <p:spPr>
          <a:xfrm>
            <a:off x="141052" y="5525311"/>
            <a:ext cx="10396882" cy="1151965"/>
          </a:xfrm>
        </p:spPr>
        <p:txBody>
          <a:bodyPr/>
          <a:lstStyle/>
          <a:p>
            <a:r>
              <a:rPr lang="en-US" altLang="ja-JP" dirty="0">
                <a:solidFill>
                  <a:schemeClr val="tx1"/>
                </a:solidFill>
              </a:rPr>
              <a:t>【</a:t>
            </a:r>
            <a:r>
              <a:rPr lang="ja-JP" altLang="en-US" dirty="0">
                <a:solidFill>
                  <a:schemeClr val="tx1"/>
                </a:solidFill>
              </a:rPr>
              <a:t>考题</a:t>
            </a:r>
            <a:r>
              <a:rPr lang="en-US" altLang="ja-JP" dirty="0">
                <a:solidFill>
                  <a:schemeClr val="tx1"/>
                </a:solidFill>
              </a:rPr>
              <a:t>】</a:t>
            </a:r>
            <a:endParaRPr lang="en-AU" dirty="0">
              <a:solidFill>
                <a:schemeClr val="tx1"/>
              </a:solidFill>
            </a:endParaRPr>
          </a:p>
        </p:txBody>
      </p:sp>
      <p:sp>
        <p:nvSpPr>
          <p:cNvPr id="3" name="Content Placeholder 2">
            <a:extLst>
              <a:ext uri="{FF2B5EF4-FFF2-40B4-BE49-F238E27FC236}">
                <a16:creationId xmlns:a16="http://schemas.microsoft.com/office/drawing/2014/main" id="{A37A2F8B-A824-4245-BE14-091BD2DBFF42}"/>
              </a:ext>
            </a:extLst>
          </p:cNvPr>
          <p:cNvSpPr>
            <a:spLocks noGrp="1"/>
          </p:cNvSpPr>
          <p:nvPr>
            <p:ph sz="quarter" idx="13"/>
          </p:nvPr>
        </p:nvSpPr>
        <p:spPr>
          <a:xfrm>
            <a:off x="141052" y="150725"/>
            <a:ext cx="11512684" cy="5374586"/>
          </a:xfrm>
        </p:spPr>
        <p:txBody>
          <a:bodyPr>
            <a:normAutofit fontScale="85000" lnSpcReduction="20000"/>
          </a:bodyPr>
          <a:lstStyle/>
          <a:p>
            <a:r>
              <a:rPr lang="zh-CN" altLang="en-US" dirty="0"/>
              <a:t>现在学生大多用电脑写作业，这引起了很多老师的担忧。你是一个语文老师，要在语言研讨会上发言，谈谈用电脑写作业的利与弊。</a:t>
            </a:r>
          </a:p>
          <a:p>
            <a:r>
              <a:rPr lang="zh-CN" altLang="en-US" dirty="0"/>
              <a:t>格式：语言研讨会上的发言，由此判断出是演讲稿格式</a:t>
            </a:r>
          </a:p>
          <a:p>
            <a:r>
              <a:rPr lang="zh-CN" altLang="en-US" dirty="0"/>
              <a:t>写作背景：现在学生大多用电脑写作业，这引起了很多老师的担忧。</a:t>
            </a:r>
          </a:p>
          <a:p>
            <a:r>
              <a:rPr lang="zh-CN" altLang="en-US" dirty="0"/>
              <a:t>写作身份：语文老师</a:t>
            </a:r>
          </a:p>
          <a:p>
            <a:r>
              <a:rPr lang="zh-CN" altLang="en-US" dirty="0"/>
              <a:t>写作主题：学生用电脑写作业的利与弊</a:t>
            </a:r>
          </a:p>
          <a:p>
            <a:r>
              <a:rPr lang="zh-CN" altLang="en-US" dirty="0"/>
              <a:t>正反分论点：利：用电脑写作业有利于提高了学习效率。</a:t>
            </a:r>
          </a:p>
          <a:p>
            <a:r>
              <a:rPr lang="zh-CN" altLang="en-US" dirty="0"/>
              <a:t>                                             用电脑写作业有利于环境的保护。</a:t>
            </a:r>
          </a:p>
          <a:p>
            <a:r>
              <a:rPr lang="zh-CN" altLang="en-US" dirty="0"/>
              <a:t>                                             用电脑写作业可以扩宽同学们的知识面。</a:t>
            </a:r>
          </a:p>
          <a:p>
            <a:r>
              <a:rPr lang="zh-CN" altLang="en-US" dirty="0"/>
              <a:t>                          弊：用电脑写作业容易养成同学们提笔忘字的习惯。</a:t>
            </a:r>
          </a:p>
          <a:p>
            <a:r>
              <a:rPr lang="zh-CN" altLang="en-US" dirty="0"/>
              <a:t>                                   用电脑写作业容易影响身体健康。</a:t>
            </a:r>
          </a:p>
          <a:p>
            <a:r>
              <a:rPr lang="zh-CN" altLang="en-US" dirty="0"/>
              <a:t>                                  用电脑做作业容易分散学生的注意力。</a:t>
            </a:r>
          </a:p>
          <a:p>
            <a:r>
              <a:rPr lang="zh-CN" altLang="en-US" dirty="0"/>
              <a:t>总结段：综上所述，用电脑写作业有利也有弊。一方面增强了学习效果，保护了环境，另一方面也容易影响学生学业。如果同学们能把注意力放在学习上并养成良 好的写字习惯，那也未尝不可。</a:t>
            </a:r>
          </a:p>
          <a:p>
            <a:endParaRPr lang="en-AU" dirty="0"/>
          </a:p>
        </p:txBody>
      </p:sp>
    </p:spTree>
    <p:extLst>
      <p:ext uri="{BB962C8B-B14F-4D97-AF65-F5344CB8AC3E}">
        <p14:creationId xmlns:p14="http://schemas.microsoft.com/office/powerpoint/2010/main" val="219295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BE8D5-638A-4644-85DB-980D31B59828}"/>
              </a:ext>
            </a:extLst>
          </p:cNvPr>
          <p:cNvSpPr>
            <a:spLocks noGrp="1"/>
          </p:cNvSpPr>
          <p:nvPr>
            <p:ph type="title"/>
          </p:nvPr>
        </p:nvSpPr>
        <p:spPr>
          <a:xfrm>
            <a:off x="0" y="5549630"/>
            <a:ext cx="10396882" cy="1151965"/>
          </a:xfrm>
        </p:spPr>
        <p:txBody>
          <a:bodyPr/>
          <a:lstStyle/>
          <a:p>
            <a:r>
              <a:rPr lang="ja-JP" altLang="en-US" dirty="0">
                <a:solidFill>
                  <a:schemeClr val="tx1"/>
                </a:solidFill>
              </a:rPr>
              <a:t>合理化建议</a:t>
            </a:r>
            <a:endParaRPr lang="en-AU" dirty="0">
              <a:solidFill>
                <a:schemeClr val="tx1"/>
              </a:solidFill>
            </a:endParaRPr>
          </a:p>
        </p:txBody>
      </p:sp>
      <p:sp>
        <p:nvSpPr>
          <p:cNvPr id="3" name="Content Placeholder 2">
            <a:extLst>
              <a:ext uri="{FF2B5EF4-FFF2-40B4-BE49-F238E27FC236}">
                <a16:creationId xmlns:a16="http://schemas.microsoft.com/office/drawing/2014/main" id="{3BF4B620-62B4-4693-B271-55BA72FA44AC}"/>
              </a:ext>
            </a:extLst>
          </p:cNvPr>
          <p:cNvSpPr>
            <a:spLocks noGrp="1"/>
          </p:cNvSpPr>
          <p:nvPr>
            <p:ph sz="quarter" idx="13"/>
          </p:nvPr>
        </p:nvSpPr>
        <p:spPr>
          <a:xfrm>
            <a:off x="0" y="156406"/>
            <a:ext cx="11712102" cy="5777466"/>
          </a:xfrm>
        </p:spPr>
        <p:txBody>
          <a:bodyPr>
            <a:normAutofit fontScale="92500" lnSpcReduction="10000"/>
          </a:bodyPr>
          <a:lstStyle/>
          <a:p>
            <a:r>
              <a:rPr lang="zh-CN" altLang="en-US" dirty="0"/>
              <a:t>合理化建议的原则是表述要客观，切记不要告诉人们怎么做，不要给方法，给主意，而 是提建议。下面给两类六种供同学们参考。</a:t>
            </a:r>
          </a:p>
          <a:p>
            <a:r>
              <a:rPr lang="en-US" altLang="zh-CN" dirty="0"/>
              <a:t>1</a:t>
            </a:r>
            <a:r>
              <a:rPr lang="zh-CN" altLang="en-US" dirty="0"/>
              <a:t>、趋利避弊式</a:t>
            </a:r>
          </a:p>
          <a:p>
            <a:r>
              <a:rPr lang="zh-CN" altLang="en-US" dirty="0"/>
              <a:t>“如果</a:t>
            </a:r>
            <a:r>
              <a:rPr lang="en-US" altLang="zh-CN" dirty="0"/>
              <a:t>……</a:t>
            </a:r>
            <a:r>
              <a:rPr lang="zh-CN" altLang="en-US" dirty="0"/>
              <a:t>（避开弊端）那就</a:t>
            </a:r>
            <a:r>
              <a:rPr lang="en-US" altLang="zh-CN" dirty="0"/>
              <a:t>……</a:t>
            </a:r>
            <a:r>
              <a:rPr lang="zh-CN" altLang="en-US" dirty="0"/>
              <a:t>（也是可以的）” </a:t>
            </a:r>
          </a:p>
          <a:p>
            <a:r>
              <a:rPr lang="en-US" altLang="zh-CN" dirty="0"/>
              <a:t>2</a:t>
            </a:r>
            <a:r>
              <a:rPr lang="zh-CN" altLang="en-US" dirty="0"/>
              <a:t>、废话式</a:t>
            </a:r>
          </a:p>
          <a:p>
            <a:r>
              <a:rPr lang="zh-CN" altLang="en-US" dirty="0"/>
              <a:t>“应慎重考虑，三思而后行</a:t>
            </a:r>
          </a:p>
          <a:p>
            <a:r>
              <a:rPr lang="zh-CN" altLang="en-US" dirty="0"/>
              <a:t>“</a:t>
            </a:r>
            <a:r>
              <a:rPr lang="en-US" altLang="zh-CN" dirty="0"/>
              <a:t>……</a:t>
            </a:r>
            <a:r>
              <a:rPr lang="zh-CN" altLang="en-US" dirty="0"/>
              <a:t>应有节制的使用</a:t>
            </a:r>
            <a:r>
              <a:rPr lang="en-US" altLang="zh-CN" dirty="0"/>
              <a:t>……”</a:t>
            </a:r>
          </a:p>
          <a:p>
            <a:r>
              <a:rPr lang="en-US" altLang="zh-CN" dirty="0"/>
              <a:t>“</a:t>
            </a:r>
            <a:r>
              <a:rPr lang="zh-CN" altLang="en-US" dirty="0"/>
              <a:t>是否</a:t>
            </a:r>
            <a:r>
              <a:rPr lang="en-US" altLang="zh-CN" dirty="0"/>
              <a:t>……</a:t>
            </a:r>
            <a:r>
              <a:rPr lang="zh-CN" altLang="en-US" dirty="0"/>
              <a:t>应根据 ”</a:t>
            </a:r>
          </a:p>
          <a:p>
            <a:r>
              <a:rPr lang="zh-CN" altLang="en-US" dirty="0"/>
              <a:t>“在	之前应充分考虑好它的利与弊”</a:t>
            </a:r>
          </a:p>
          <a:p>
            <a:r>
              <a:rPr lang="zh-CN" altLang="en-US" dirty="0"/>
              <a:t>“客观（正确）的对待”	</a:t>
            </a:r>
            <a:r>
              <a:rPr lang="en-US" altLang="zh-CN" dirty="0"/>
              <a:t>•</a:t>
            </a:r>
          </a:p>
          <a:p>
            <a:r>
              <a:rPr lang="zh-CN" altLang="en-US" dirty="0"/>
              <a:t>当然不是每</a:t>
            </a:r>
            <a:r>
              <a:rPr lang="en-US" altLang="zh-CN" dirty="0"/>
              <a:t>-</a:t>
            </a:r>
            <a:r>
              <a:rPr lang="zh-CN" altLang="en-US" dirty="0"/>
              <a:t>个考题都是可以使用这六种合理建议的，有时候可以同时使用其中的 三种、四种。如“用电脑写作业的利与弊”这一题，合理化建议可以是：如果同子们能把 注意力放在学习上并养成良好的写字习惯，那也未尝不可。（趋利避弊式）或是： 是否用电脑写作业，应根据自己的学习习惯和学习能力酌情而定</a:t>
            </a:r>
            <a:r>
              <a:rPr lang="en-US" altLang="zh-CN" dirty="0"/>
              <a:t>……</a:t>
            </a:r>
            <a:r>
              <a:rPr lang="zh-CN" altLang="en-US" dirty="0"/>
              <a:t>等等，总之，合理化建议要符合考题设置的情景，才是“合理”的。</a:t>
            </a:r>
          </a:p>
          <a:p>
            <a:endParaRPr lang="en-AU" dirty="0"/>
          </a:p>
        </p:txBody>
      </p:sp>
    </p:spTree>
    <p:extLst>
      <p:ext uri="{BB962C8B-B14F-4D97-AF65-F5344CB8AC3E}">
        <p14:creationId xmlns:p14="http://schemas.microsoft.com/office/powerpoint/2010/main" val="43754598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EE8011"/>
      </a:accent1>
      <a:accent2>
        <a:srgbClr val="CEC079"/>
      </a:accent2>
      <a:accent3>
        <a:srgbClr val="93A569"/>
      </a:accent3>
      <a:accent4>
        <a:srgbClr val="69A58B"/>
      </a:accent4>
      <a:accent5>
        <a:srgbClr val="6DAABD"/>
      </a:accent5>
      <a:accent6>
        <a:srgbClr val="B24A4B"/>
      </a:accent6>
      <a:hlink>
        <a:srgbClr val="EE8E11"/>
      </a:hlink>
      <a:folHlink>
        <a:srgbClr val="BFAE7F"/>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686B1E04-F35C-4AB5-985D-0C358CA11055}"/>
    </a:ext>
  </a:extLst>
</a:theme>
</file>

<file path=docProps/app.xml><?xml version="1.0" encoding="utf-8"?>
<Properties xmlns="http://schemas.openxmlformats.org/officeDocument/2006/extended-properties" xmlns:vt="http://schemas.openxmlformats.org/officeDocument/2006/docPropsVTypes">
  <Template>TM04033927[[fn=Main Event]]</Template>
  <TotalTime>23</TotalTime>
  <Words>5468</Words>
  <Application>Microsoft Office PowerPoint</Application>
  <PresentationFormat>Widescreen</PresentationFormat>
  <Paragraphs>140</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Impact</vt:lpstr>
      <vt:lpstr>Main Event</vt:lpstr>
      <vt:lpstr>Evaluative Writing</vt:lpstr>
      <vt:lpstr>评估文</vt:lpstr>
      <vt:lpstr>评估文的定义 &amp; 评估文的写作特点</vt:lpstr>
      <vt:lpstr>评估文的语言要求</vt:lpstr>
      <vt:lpstr>评估文的写作结构</vt:lpstr>
      <vt:lpstr>评估文的基本结构模式</vt:lpstr>
      <vt:lpstr>评估文写作指导</vt:lpstr>
      <vt:lpstr>【考题】</vt:lpstr>
      <vt:lpstr>合理化建议</vt:lpstr>
      <vt:lpstr>【例文1】现代社会，祖辈抚养孙辈的现象越来越普遍，作为社会学家，你将针对这一做法， 为社区居民们谈谈其利弊。</vt:lpstr>
      <vt:lpstr>【例文2】近来越来越多的人将子女送入“现代私塾”，让他们学习懦家经典著作。你是教 育工作者，要在《教育论谈》上发表文章，谈谈将子女送入“现代私塾”的利与弊。</vt:lpstr>
      <vt:lpstr>评估文（入门篇）练习</vt:lpstr>
      <vt:lpstr>评估文（入门篇）练习</vt:lpstr>
      <vt:lpstr>评估文（入门篇）练习</vt:lpstr>
      <vt:lpstr>评估文（入门篇）练习</vt:lpstr>
      <vt:lpstr>评估文（入门篇）练习</vt:lpstr>
      <vt:lpstr>评估文（入门篇）练习</vt:lpstr>
      <vt:lpstr>评估文（入门篇）练习</vt:lpstr>
      <vt:lpstr>评估文（入门篇）练习</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Evaluative Writing</dc:title>
  <dc:creator>Lyn ZHANG</dc:creator>
  <cp:lastModifiedBy>Lyn ZHANG</cp:lastModifiedBy>
  <cp:revision>5</cp:revision>
  <dcterms:created xsi:type="dcterms:W3CDTF">2021-05-19T21:50:18Z</dcterms:created>
  <dcterms:modified xsi:type="dcterms:W3CDTF">2021-05-19T22:13:30Z</dcterms:modified>
</cp:coreProperties>
</file>