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787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20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72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92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2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602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3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31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614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41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03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234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350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899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25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17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69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B43CC46-3171-430F-A22C-DD00D350C839}" type="datetimeFigureOut">
              <a:rPr lang="en-AU" smtClean="0"/>
              <a:t>27/05/2021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A9C6019-F575-4CF7-AE42-F46717AE3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6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CE54-C69F-4F22-982A-526535CA3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Evaluative Writing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D8DEF-9CF1-4BD9-BA58-4C6695EE8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评估文写作提高篇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012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8ECA-6F63-4B84-A3FF-A75D01B9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评估文考题内容的探究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3DFE-75F0-4575-86D5-E3DB127CCB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评估文是对某一论题进行正反两方面的逻辑分析和客观评论，然而论题到底是什么？ 第一语言的评估文考题（</a:t>
            </a:r>
            <a:r>
              <a:rPr lang="en-US" altLang="zh-CN" dirty="0"/>
              <a:t>TASK)</a:t>
            </a:r>
            <a:r>
              <a:rPr lang="zh-CN" altLang="en-US" dirty="0"/>
              <a:t>的设置往往需要我们深层次的理解、分析。同学们在 理解是容易出现错误，抓不住考题的中心。</a:t>
            </a:r>
          </a:p>
          <a:p>
            <a:r>
              <a:rPr lang="zh-CN" altLang="en-US" dirty="0"/>
              <a:t>例如：在网上开店的人越来越多，谈谈这一现象所产生的正负影响。很多同学都认为，这一题是对“网上开店”这一论题的讨论，题目是</a:t>
            </a:r>
            <a:r>
              <a:rPr lang="en-US" altLang="zh-CN" dirty="0"/>
              <a:t>《</a:t>
            </a:r>
            <a:r>
              <a:rPr lang="zh-CN" altLang="en-US" dirty="0"/>
              <a:t>网上开店的正负影响</a:t>
            </a:r>
            <a:r>
              <a:rPr lang="en-US" altLang="zh-CN" dirty="0"/>
              <a:t>》</a:t>
            </a:r>
            <a:r>
              <a:rPr lang="zh-CN" altLang="en-US" dirty="0"/>
              <a:t>，再读读考题，理解题意，我们发现考题的意图是对“越来越多的人开网店的正负影响”这一论题的讨论，而且，我们在列主题句时，也要注意需紧扣“越来越多”。 </a:t>
            </a:r>
          </a:p>
        </p:txBody>
      </p:sp>
    </p:spTree>
    <p:extLst>
      <p:ext uri="{BB962C8B-B14F-4D97-AF65-F5344CB8AC3E}">
        <p14:creationId xmlns:p14="http://schemas.microsoft.com/office/powerpoint/2010/main" val="32494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8ECA-6F63-4B84-A3FF-A75D01B9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评估文考题内容的探究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3DFE-75F0-4575-86D5-E3DB127CCB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这样的例子在近几年的考题中非常常见。如：网络文化的兴起，极大地影响了人 们的传统生活方式。对此，有人持欢迎态度，有人持否定态度，你是一位社会学家，现在将这两种意见汇总在一起，写一篇文章。你的文章将刊登在</a:t>
            </a:r>
            <a:r>
              <a:rPr lang="en-US" altLang="zh-CN" dirty="0"/>
              <a:t>《</a:t>
            </a:r>
            <a:r>
              <a:rPr lang="zh-CN" altLang="en-US" dirty="0"/>
              <a:t>新媒体</a:t>
            </a:r>
            <a:r>
              <a:rPr lang="en-US" altLang="zh-CN" dirty="0"/>
              <a:t>》</a:t>
            </a:r>
            <a:r>
              <a:rPr lang="zh-CN" altLang="en-US" dirty="0"/>
              <a:t>杂志上。 </a:t>
            </a:r>
            <a:r>
              <a:rPr lang="en-US" altLang="zh-CN" dirty="0"/>
              <a:t>(2009</a:t>
            </a:r>
            <a:r>
              <a:rPr lang="zh-CN" altLang="en-US" dirty="0"/>
              <a:t>年真题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学生们对考题的理解大致有三种答案：①人们对网络文化的不同态度②人们对网 络文化兴起的不同态度③人们对网络文化兴起影响其传统生活方式的不同态度。显而 易见，前面两种理解都有所欠缺，只有第三种审题是完整、明确的。</a:t>
            </a:r>
          </a:p>
        </p:txBody>
      </p:sp>
    </p:spTree>
    <p:extLst>
      <p:ext uri="{BB962C8B-B14F-4D97-AF65-F5344CB8AC3E}">
        <p14:creationId xmlns:p14="http://schemas.microsoft.com/office/powerpoint/2010/main" val="249986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8ECA-6F63-4B84-A3FF-A75D01B9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评估文考题内容的探究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3DFE-75F0-4575-86D5-E3DB127CCB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651" y="2063396"/>
            <a:ext cx="11264629" cy="3311189"/>
          </a:xfrm>
        </p:spPr>
        <p:txBody>
          <a:bodyPr/>
          <a:lstStyle/>
          <a:p>
            <a:r>
              <a:rPr lang="zh-CN" altLang="en-US" dirty="0"/>
              <a:t>看来第一语言的考题充满“陷阱”，要学会识别，方法只有一个，那就是认真解读考 题，抓住主题。</a:t>
            </a:r>
          </a:p>
          <a:p>
            <a:r>
              <a:rPr lang="zh-CN" altLang="en-US" dirty="0"/>
              <a:t>如：（</a:t>
            </a:r>
            <a:r>
              <a:rPr lang="en-US" altLang="zh-CN" dirty="0"/>
              <a:t>2011</a:t>
            </a:r>
            <a:r>
              <a:rPr lang="zh-CN" altLang="en-US" dirty="0"/>
              <a:t>真题）有人说“微博，在许多领域搅动了人们原本的生活。大家对这种现象评 价不一。你是一位记者，对这些评价进行了专门采访，并将采访结果写一个报告。报告 会登在</a:t>
            </a:r>
            <a:r>
              <a:rPr lang="en-US" altLang="zh-CN" dirty="0"/>
              <a:t>《</a:t>
            </a:r>
            <a:r>
              <a:rPr lang="zh-CN" altLang="en-US" dirty="0"/>
              <a:t>全媒体</a:t>
            </a:r>
            <a:r>
              <a:rPr lang="en-US" altLang="zh-CN" dirty="0"/>
              <a:t>》</a:t>
            </a:r>
            <a:r>
              <a:rPr lang="zh-CN" altLang="en-US" dirty="0"/>
              <a:t>杂志上。通过审题，我们一定要明确“微博”不等于“博客”，其特点是</a:t>
            </a:r>
            <a:r>
              <a:rPr lang="en-US" altLang="zh-CN" dirty="0"/>
              <a:t>: </a:t>
            </a:r>
            <a:r>
              <a:rPr lang="zh-CN" altLang="en-US" dirty="0"/>
              <a:t>简短、快速；语言费解、造成误会。所以写作时要注意扣着“微”展开，还要写出对人 们原本生活的影响。</a:t>
            </a:r>
          </a:p>
        </p:txBody>
      </p:sp>
    </p:spTree>
    <p:extLst>
      <p:ext uri="{BB962C8B-B14F-4D97-AF65-F5344CB8AC3E}">
        <p14:creationId xmlns:p14="http://schemas.microsoft.com/office/powerpoint/2010/main" val="306902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8ECA-6F63-4B84-A3FF-A75D01B9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评估文考题内容的探究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3DFE-75F0-4575-86D5-E3DB127CCB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651" y="2063396"/>
            <a:ext cx="11264629" cy="3311189"/>
          </a:xfrm>
        </p:spPr>
        <p:txBody>
          <a:bodyPr/>
          <a:lstStyle/>
          <a:p>
            <a:r>
              <a:rPr lang="zh-CN" altLang="en-US" dirty="0"/>
              <a:t>再如：（</a:t>
            </a:r>
            <a:r>
              <a:rPr lang="en-US" altLang="zh-CN" dirty="0"/>
              <a:t>2011</a:t>
            </a:r>
            <a:r>
              <a:rPr lang="zh-CN" altLang="en-US" dirty="0"/>
              <a:t>真题）对近年出现的“名校网上授课，，这一新事物，人们看法迥异。你是一 位高中生，现在将人们支持和反对的两种意见汇集起来写一封信，告诉你在中国的笔友。 这里同样“名校网上授课”不等于“网络教学”，写作内容一定要突出“名校”</a:t>
            </a:r>
          </a:p>
          <a:p>
            <a:r>
              <a:rPr lang="en-US" altLang="zh-CN" dirty="0"/>
              <a:t>(2010</a:t>
            </a:r>
            <a:r>
              <a:rPr lang="zh-CN" altLang="en-US" dirty="0"/>
              <a:t>真题）对于各国争先恐后地建世界第一高楼的做法，人们见解迥异。你是一位关 心城市建设的市民，现根据人们不同的观点，写一篇报告，发表在近期的地方报纸的“城 市”专栏上。“建世界第一高楼”不等于“建高楼”，要突出“第一”的特点。分论点可以是 世界第一高楼可以推动旅游业的发展；世界第一高楼是国家或城市的名片等。</a:t>
            </a:r>
          </a:p>
        </p:txBody>
      </p:sp>
    </p:spTree>
    <p:extLst>
      <p:ext uri="{BB962C8B-B14F-4D97-AF65-F5344CB8AC3E}">
        <p14:creationId xmlns:p14="http://schemas.microsoft.com/office/powerpoint/2010/main" val="4366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4A03-4626-4DC0-8BBB-5430ABF5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评估文写作内容的误区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033B-D6E9-4B12-8AAB-7B3E172F59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同学们在写评估文的过程中，常常写着写着，就偏离了主题和考题要求，评估文应该 写的是一个考题的两个方面，而不是两个考题的比较。如：“学生兼职的利与弊”一题， 有的同学的主题句是：学生兼职可以积累社会经验（正面）和学生应以学业为重，不 应该兼职（反面）。我们讨论的是学生兼职后给他</a:t>
            </a:r>
            <a:r>
              <a:rPr lang="en-US" altLang="zh-CN" dirty="0"/>
              <a:t>/</a:t>
            </a:r>
            <a:r>
              <a:rPr lang="zh-CN" altLang="en-US" dirty="0"/>
              <a:t>她带来的好处或者坏处，是学生兼 职这一话题的利弊两个方面，而不是“学生兼职的好处”和“学生不应该兼职”这两 个话题的比较。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44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594F-E6F5-4600-A37B-6E774273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列正反分论点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BE16-689F-4679-B7BD-A246C79428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我们在上一讲中告诉大家，评估文既要写得有深度、广度又不超字数，最好正面、反 面各两个分论点，</a:t>
            </a:r>
            <a:r>
              <a:rPr lang="en-US" altLang="zh-CN" dirty="0"/>
              <a:t>4</a:t>
            </a:r>
            <a:r>
              <a:rPr lang="zh-CN" altLang="en-US" dirty="0"/>
              <a:t>个独立的分论点，既不可以两两相近也不可以两两相对。</a:t>
            </a:r>
          </a:p>
          <a:p>
            <a:r>
              <a:rPr lang="zh-CN" altLang="en-US" dirty="0"/>
              <a:t>如：做事“三思而后行”的利与弊（</a:t>
            </a:r>
            <a:r>
              <a:rPr lang="en-US" altLang="zh-CN" dirty="0"/>
              <a:t>2004</a:t>
            </a:r>
            <a:r>
              <a:rPr lang="zh-CN" altLang="en-US" dirty="0"/>
              <a:t>年真题），有的同学列举了三个正面的分论点和两个反面的分论点：①做事“三思而后行”能够充分准备；②做事“三思而后行”能考虑周全；③做事“三思而后行”可以养成善于思考的好习惯。①做事“三思而后行”容易丧失机遇；②做事“三思而后行”造成了优柔寡断的坏习惯。我们仔细分析一下不难发现，正面①②两点是同一个意思，做到充分准备一定是考虑考题很周全，把考题考虑周全就是有了充分的准备，这就是两两相近。同样，正面第③点 面第②点，“好习惯”与“坏习惯”相对，造成了两两相对的情况。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2499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F111-441F-4D9E-BB30-D554ABAC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评估文主体部分的推论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8C60-B861-4E2C-B0FA-B54B4874B4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写出主题句以后，我们可以通过推论的方式增加内容的深度和广度、判断正面分论点和反面分论点是否相近或相对、主体部分的段落有没有逻辑，而且推论可以让同学们写作时更节省时间。推论方法大致可以分为：并列推论、递进推论、承接推论和并列承接推论几种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737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F111-441F-4D9E-BB30-D554ABAC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评估文主体部分的推论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8C60-B861-4E2C-B0FA-B54B4874B4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、并列推论：形式逻辑术语。在文章、段落中，用于推论的语句间层次或词组都呈并 列状态，并列状态只是有前后之分而无主次之分。如：饮茶有利于身体健康。（主题句） ①现代科学研究证明茶叶中含有多种有益人体健康的化学成份；②古人也认为茶是万 病之药；③清朝的长寿皇帝乾隆也是以茶养生，自称“君不可一日无茶”，因此我们 应该多饮茶。（结论句）</a:t>
            </a:r>
          </a:p>
          <a:p>
            <a:r>
              <a:rPr lang="zh-CN" altLang="en-US" dirty="0"/>
              <a:t>注：①②③句之间就是并列推论。</a:t>
            </a:r>
          </a:p>
        </p:txBody>
      </p:sp>
    </p:spTree>
    <p:extLst>
      <p:ext uri="{BB962C8B-B14F-4D97-AF65-F5344CB8AC3E}">
        <p14:creationId xmlns:p14="http://schemas.microsoft.com/office/powerpoint/2010/main" val="23819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F111-441F-4D9E-BB30-D554ABAC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评估文主体部分的推论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8C60-B861-4E2C-B0FA-B54B4874B4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、递进推论：用于推论的语句间在意义上有进一层关系的，且有一定逻辑，由小到大、 由大到小、由浅入深、由过去到现代等等。如：民族因梦想而辉煌。几千年来，中华 民族都在追求自己的梦想，①从远古的尧舜禹胸怀“天下大和，百姓无事，，之梦，到 秦始皇殚精竭虑，驰骋南北实现了“横扫六合，一统天下”之梦；②从近代容闳们留 洋以图“师夷长技以制夷”的兴国梦，到孙中山、康有为“以天下为己任”的民主梦、大同梦；③再从上世纪，自我牺牲式的梦，曾激励起无数人前赴后继，血染疆场；到了八十年代初期，求变式的梦，让中国人迸发出无限的智慧和热情，使中国走上经 济发展的快车道；④如今，创造式的梦，让人们北漂南移，冲向北京、上海、广州， 希望“飘”出个未来，飘出一片属于自己的新天地。“奋斗”一致是中国人追求梦想的 主线。</a:t>
            </a:r>
          </a:p>
          <a:p>
            <a:r>
              <a:rPr lang="zh-CN" altLang="en-US" dirty="0"/>
              <a:t>注：①②③④句是时间上的递进关系。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78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F111-441F-4D9E-BB30-D554ABAC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评估文主体部分的推论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8C60-B861-4E2C-B0FA-B54B4874B4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、承接推论：用于推论的语句前后间是说明连续动作或者连续发生的事情，分句前后 要有先后顺序，不能将分句顺序进行颠倒。如：新闻娱乐化可以提高收视率。①新闻 娱乐化可以让呆板的报道形式生动有趣，②使新闻报道更轻松，富有活力，③这样就 可以激起观众对新闻的兴趣，④进一步提高了观众对新闻事件的关注度，从而使收视 率不断创新高。</a:t>
            </a:r>
          </a:p>
          <a:p>
            <a:r>
              <a:rPr lang="zh-CN" altLang="en-US" dirty="0"/>
              <a:t>注：有①才能发展到②，再发展到③继而到④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28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9342-0BC3-47A7-8F37-E6CB6496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r>
              <a:rPr lang="zh-CN" altLang="en-US" dirty="0"/>
              <a:t>评估文的基本形式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BF72-7504-484F-8DC5-9EC32A752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15425"/>
            <a:ext cx="11673191" cy="502715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在上一讲中我们学习了评估文的入门篇，明白了评估文需要分析一个小物或话题的利 弊两个方面，那么，是不是所有的评估文都是只有利和弊的形式呢？我们看看下面的 两个例子。</a:t>
            </a:r>
            <a:endParaRPr lang="en-AU" altLang="zh-CN" sz="2400" dirty="0"/>
          </a:p>
          <a:p>
            <a:r>
              <a:rPr lang="en-US" altLang="zh-CN" sz="2400" dirty="0"/>
              <a:t>【</a:t>
            </a:r>
            <a:r>
              <a:rPr lang="zh-CN" altLang="en-US" sz="2400" dirty="0"/>
              <a:t>例一</a:t>
            </a:r>
            <a:r>
              <a:rPr lang="en-US" altLang="zh-CN" sz="2400" dirty="0"/>
              <a:t>】</a:t>
            </a:r>
            <a:r>
              <a:rPr lang="zh-CN" altLang="en-US" sz="2400" dirty="0"/>
              <a:t>现在，很多新书无需花钱购买，也无需去图书馆借阅，在网上一 搜索就可以找到。就这一现象，你要在你的博客中发表一篇题为“图书电子 化的利与弊”的文章。</a:t>
            </a:r>
          </a:p>
          <a:p>
            <a:r>
              <a:rPr lang="en-US" altLang="zh-CN" sz="2400" dirty="0"/>
              <a:t>【</a:t>
            </a:r>
            <a:r>
              <a:rPr lang="zh-CN" altLang="en-US" sz="2400" dirty="0"/>
              <a:t>例二</a:t>
            </a:r>
            <a:r>
              <a:rPr lang="en-US" altLang="zh-CN" sz="2400" dirty="0"/>
              <a:t>】</a:t>
            </a:r>
            <a:r>
              <a:rPr lang="zh-CN" altLang="en-US" sz="2400" dirty="0"/>
              <a:t>中国电影正走向世界。在是否追求票房价值的考题上，引起了人 们的争论。你是电影爱好者，现在将争论双方的观点，写成一篇报道，发表 在</a:t>
            </a:r>
            <a:r>
              <a:rPr lang="en-US" altLang="zh-CN" sz="2400" dirty="0"/>
              <a:t>《</a:t>
            </a:r>
            <a:r>
              <a:rPr lang="zh-CN" altLang="en-US" sz="2400" dirty="0"/>
              <a:t>电影</a:t>
            </a:r>
            <a:r>
              <a:rPr lang="en-US" altLang="zh-CN" sz="2400" dirty="0"/>
              <a:t>》</a:t>
            </a:r>
            <a:r>
              <a:rPr lang="zh-CN" altLang="en-US" sz="2400" dirty="0"/>
              <a:t>杂志上。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0611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F111-441F-4D9E-BB30-D554ABAC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评估文主体部分的推论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8C60-B861-4E2C-B0FA-B54B4874B4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、并列承接推论：用于推论的语句间是复句关系，第一层关系为并列，第二层关系为 承接。饮茶可以传承中国文化。①茶在中国具有悠久的历史，茶之为饮，发乎神农氏， 闻于鲁周公；②国人饮茶历来具有着雅俗共享的广泛性，早在唐代，饮茶已普及，成 为风俗，到了明代，散叶茶，多茶类开始产生。无论是时间之久，还是饮者之众，饮 茶都是国人生活中不可或缺的一部分。	；</a:t>
            </a:r>
          </a:p>
          <a:p>
            <a:r>
              <a:rPr lang="zh-CN" altLang="en-US" dirty="0"/>
              <a:t>注：①句中的“茶在中国具有悠久的历史”和②句中的“国人饮茶历来具有着雅俗共享的广泛性“是并列关系，都论证了“饮茶可以传承中国文化”，而“茶在中国具有悠久的历史”与“茶之为饮，发乎神农氏，闻于鲁周公”是承接关系，后一句也是同样的“国人饮茶历来有雅俗共享的广泛性”与“早在唐代，饮茶已普及， 成为风俗，到了明代，散叶茶，多茶类开始产生”也是承接关系。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0676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F111-441F-4D9E-BB30-D554ABAC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评估文主体部分的推论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8C60-B861-4E2C-B0FA-B54B4874B4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推论时可以先确定一个主題句，长短则可以根据考题的要求自由把握。如：新闻娱乐化有利于提振国家经济。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新闻娱乐化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使原本呆板的报道形式生动有趣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引起观众的兴趣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提高了对新闻事件的关注度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使收视率提高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使制作单位获利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增加地方经济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增加税收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提振国家经济。这个推论较长，我们也可以少推论几 步，改成：新闻娱乐化有利于提高收视率。新闻媒乐化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使原本呆板的报道形式生 动有趣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引起观众的兴趣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提高了对新闻事件的关注度</a:t>
            </a:r>
            <a:r>
              <a:rPr lang="en-GB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sz="24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使收视率提高。</a:t>
            </a:r>
            <a:endParaRPr lang="en-A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2731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/>
          </a:bodyPr>
          <a:lstStyle/>
          <a:p>
            <a:r>
              <a:rPr lang="zh-CN" altLang="en-US" dirty="0"/>
              <a:t>根椐评佔文的主题，我们可以分类思考，通过分析我们不难发现，很多分论点可以共享。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、教育类</a:t>
            </a:r>
          </a:p>
          <a:p>
            <a:r>
              <a:rPr lang="zh-CN" altLang="en-US" dirty="0"/>
              <a:t>例一、澳洲是世界上接受海外学生最多的国家之一</a:t>
            </a:r>
            <a:r>
              <a:rPr lang="en-US" altLang="zh-CN" dirty="0"/>
              <a:t>.</a:t>
            </a:r>
            <a:r>
              <a:rPr lang="zh-CN" altLang="en-US" dirty="0"/>
              <a:t>那么应该怎样看待澳洲的教育方式 呢？作为一个教育工作者，你应邀为</a:t>
            </a:r>
            <a:r>
              <a:rPr lang="en-US" altLang="zh-CN" dirty="0"/>
              <a:t>《</a:t>
            </a:r>
            <a:r>
              <a:rPr lang="zh-CN" altLang="en-US" dirty="0"/>
              <a:t>教育报</a:t>
            </a:r>
            <a:r>
              <a:rPr lang="en-US" altLang="zh-CN" dirty="0"/>
              <a:t>》</a:t>
            </a:r>
            <a:r>
              <a:rPr lang="zh-CN" altLang="en-US" dirty="0"/>
              <a:t>写一篇文章，谈谈人们对于这个问题的不同看法。</a:t>
            </a:r>
          </a:p>
          <a:p>
            <a:r>
              <a:rPr lang="zh-CN" altLang="en-US" dirty="0"/>
              <a:t>题目：人们对澳洲教育方式的不同看法</a:t>
            </a:r>
          </a:p>
          <a:p>
            <a:r>
              <a:rPr lang="zh-CN" altLang="en-US" dirty="0"/>
              <a:t>例二、澳大利亚的教育是鼓励式的，不管是在家长会上，还是学生成绩报告书上，老师只说学生好的一面，但很多中国家长不喜欢其“报喜不报忧”。你要在校报上撰文谈谈这 种教育理念的利与弊。</a:t>
            </a:r>
          </a:p>
          <a:p>
            <a:r>
              <a:rPr lang="zh-CN" altLang="en-US" dirty="0"/>
              <a:t>题目：鼓励式教育的利与弊</a:t>
            </a:r>
          </a:p>
          <a:p>
            <a:r>
              <a:rPr lang="zh-CN" altLang="en-US" dirty="0"/>
              <a:t>例三、近些年，有些教育家提出在孩子教育中要弱化“竟争意识”而要多一些“平凡 教育”，此说得到了不少人的赞同，也遭到了很多人的反对，作为学生家长你将为教育 杂志的“父母经”专栏撰文，综述双方观点。</a:t>
            </a:r>
          </a:p>
          <a:p>
            <a:r>
              <a:rPr lang="zh-CN" altLang="en-US" dirty="0"/>
              <a:t>题目：人们对弱化“竞争意识”多一些“平凡教育”的不同看法</a:t>
            </a:r>
          </a:p>
        </p:txBody>
      </p:sp>
    </p:spTree>
    <p:extLst>
      <p:ext uri="{BB962C8B-B14F-4D97-AF65-F5344CB8AC3E}">
        <p14:creationId xmlns:p14="http://schemas.microsoft.com/office/powerpoint/2010/main" val="48003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/>
          </a:bodyPr>
          <a:lstStyle/>
          <a:p>
            <a:r>
              <a:rPr lang="zh-CN" altLang="en-US" dirty="0"/>
              <a:t>通过以上三个例子，我们可以发现，有很多正反观点可以共享。</a:t>
            </a:r>
          </a:p>
          <a:p>
            <a:r>
              <a:rPr lang="zh-CN" altLang="en-US" dirty="0"/>
              <a:t>正面观点：有利于学生身心健康</a:t>
            </a:r>
          </a:p>
          <a:p>
            <a:r>
              <a:rPr lang="zh-CN" altLang="en-US" dirty="0"/>
              <a:t>                     有利于学生全面发展</a:t>
            </a:r>
          </a:p>
          <a:p>
            <a:r>
              <a:rPr lang="zh-CN" altLang="en-US" dirty="0"/>
              <a:t>                    有利于孩子树立自信心。</a:t>
            </a:r>
          </a:p>
          <a:p>
            <a:r>
              <a:rPr lang="zh-CN" altLang="en-US" dirty="0"/>
              <a:t>                    可以使家庭和睦</a:t>
            </a:r>
          </a:p>
          <a:p>
            <a:r>
              <a:rPr lang="zh-CN" altLang="en-US" dirty="0"/>
              <a:t>反面观点：不利于学生掌握扎实的基础知识 </a:t>
            </a:r>
          </a:p>
          <a:p>
            <a:r>
              <a:rPr lang="zh-CN" altLang="en-US" dirty="0"/>
              <a:t>                     不利于培养学生的勤奋精神 	</a:t>
            </a:r>
          </a:p>
          <a:p>
            <a:r>
              <a:rPr lang="zh-CN" altLang="en-US" dirty="0"/>
              <a:t>                    容易使孩子盲目自大</a:t>
            </a:r>
          </a:p>
          <a:p>
            <a:r>
              <a:rPr lang="zh-CN" altLang="en-US" dirty="0"/>
              <a:t>                   不利于家长帮助孩子纠正学习习惯。</a:t>
            </a:r>
          </a:p>
        </p:txBody>
      </p:sp>
    </p:spTree>
    <p:extLst>
      <p:ext uri="{BB962C8B-B14F-4D97-AF65-F5344CB8AC3E}">
        <p14:creationId xmlns:p14="http://schemas.microsoft.com/office/powerpoint/2010/main" val="3430981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/>
          </a:bodyPr>
          <a:lstStyle/>
          <a:p>
            <a:r>
              <a:rPr lang="zh-CN" altLang="en-US" dirty="0"/>
              <a:t>例四、“虎妈”教育的利和弊</a:t>
            </a:r>
          </a:p>
          <a:p>
            <a:r>
              <a:rPr lang="zh-CN" altLang="en-US" dirty="0"/>
              <a:t>这一题正好与上面三题的观点相反。如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正面观点：有利于帮助孩子打下学习基础； 有利于培养孩子刻苦勤奋的精神； 有利于提高孩子的学习成绩； 有利于培养良好的习惯 </a:t>
            </a:r>
          </a:p>
          <a:p>
            <a:r>
              <a:rPr lang="zh-CN" altLang="en-US" dirty="0"/>
              <a:t>反面观点：不利于孩子的全面发展（创新能力</a:t>
            </a:r>
            <a:r>
              <a:rPr lang="en-US" altLang="zh-CN" dirty="0"/>
              <a:t>) </a:t>
            </a:r>
            <a:r>
              <a:rPr lang="zh-CN" altLang="en-US" dirty="0"/>
              <a:t>；不利于孩子的身心健康； 不利于家庭和睦； 影响孩子的社交能力； 扭曲了孩子的性格（孤僻、自闭）</a:t>
            </a:r>
          </a:p>
        </p:txBody>
      </p:sp>
    </p:spTree>
    <p:extLst>
      <p:ext uri="{BB962C8B-B14F-4D97-AF65-F5344CB8AC3E}">
        <p14:creationId xmlns:p14="http://schemas.microsoft.com/office/powerpoint/2010/main" val="404911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/>
          </a:bodyPr>
          <a:lstStyle/>
          <a:p>
            <a:r>
              <a:rPr lang="zh-CN" altLang="en-US" dirty="0"/>
              <a:t>例一、现在许多新书无需花钱购买，也无需去图书馆借阅，在网上一搜就可以找到</a:t>
            </a:r>
            <a:r>
              <a:rPr lang="en-US" altLang="zh-CN" dirty="0"/>
              <a:t>, </a:t>
            </a:r>
            <a:r>
              <a:rPr lang="zh-CN" altLang="en-US" dirty="0"/>
              <a:t>就这一现象请你谈谈图书电子化的利与弊，发表在博客上。</a:t>
            </a:r>
          </a:p>
          <a:p>
            <a:r>
              <a:rPr lang="zh-CN" altLang="en-US" dirty="0"/>
              <a:t>题目：图书电子化的利与弊</a:t>
            </a:r>
          </a:p>
          <a:p>
            <a:r>
              <a:rPr lang="zh-CN" altLang="en-US" dirty="0"/>
              <a:t>例二、随着电子产品的升級換代，许多学校已经用电子课本代替纸质课本，你学校的 校长也想这样做，请你给校长考个报告，用邮件发给校长，谈谈学校的老师和同学们 对用电子课本代替纸质课本的不同看法。</a:t>
            </a:r>
          </a:p>
          <a:p>
            <a:r>
              <a:rPr lang="zh-CN" altLang="en-US" dirty="0"/>
              <a:t>注意审题：不能写成电子课本的利和弊 </a:t>
            </a:r>
          </a:p>
          <a:p>
            <a:r>
              <a:rPr lang="zh-CN" altLang="en-US" dirty="0"/>
              <a:t>题目：人们对电子课本代替纸质书籍的不同看法</a:t>
            </a:r>
          </a:p>
        </p:txBody>
      </p:sp>
    </p:spTree>
    <p:extLst>
      <p:ext uri="{BB962C8B-B14F-4D97-AF65-F5344CB8AC3E}">
        <p14:creationId xmlns:p14="http://schemas.microsoft.com/office/powerpoint/2010/main" val="220492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/>
          </a:bodyPr>
          <a:lstStyle/>
          <a:p>
            <a:r>
              <a:rPr lang="zh-CN" altLang="en-US" dirty="0"/>
              <a:t>例三、现在，各类学校在课堂教学中纷纷引进使用平板电脑，此举是否必要，人们众 说纷纭，各执一端。请你综合众人观点，在“教育年会”上做一次演讲。</a:t>
            </a:r>
          </a:p>
          <a:p>
            <a:r>
              <a:rPr lang="zh-CN" altLang="en-US" dirty="0"/>
              <a:t>题目：课堂教学应否引进使用平板电脑</a:t>
            </a:r>
          </a:p>
          <a:p>
            <a:r>
              <a:rPr lang="zh-CN" altLang="en-US" dirty="0"/>
              <a:t>例四、现在，无论在火车上还是电车上，都看到很多人使用手机和平板电脑等电子设 备进行阅读，你是一个社会学家，给（生活万象）写一篇文章，谈谈这一现象给人们 生活带来的正负影响。</a:t>
            </a:r>
          </a:p>
          <a:p>
            <a:r>
              <a:rPr lang="zh-CN" altLang="en-US" dirty="0"/>
              <a:t>题目：人们使用电子设备阅读所产生的正负影响</a:t>
            </a:r>
          </a:p>
          <a:p>
            <a:r>
              <a:rPr lang="zh-CN" altLang="en-US" dirty="0"/>
              <a:t>正面观点：使人们的生活更加方便快捷； 有利于环境保护； 有利于促进消费； 可以节省人们的开支；有利于提髙学生（人们）的学习（阅读）兴趣； 有利于提高学生（人们）的学习（阅读）效率； 使学生掌握新科技； 使人们的生活更具娱乐性 </a:t>
            </a:r>
          </a:p>
          <a:p>
            <a:r>
              <a:rPr lang="zh-CN" altLang="en-US" dirty="0"/>
              <a:t>反面观点：不利于人们身体健康；不利于维护作者版权；增加了家庭负担（需要购买电子设备）；使学生（人们）依赖高科技；不利于经济困难家庭孩子的学习或心理健康；不利于传统文化的发展。</a:t>
            </a:r>
          </a:p>
        </p:txBody>
      </p:sp>
    </p:spTree>
    <p:extLst>
      <p:ext uri="{BB962C8B-B14F-4D97-AF65-F5344CB8AC3E}">
        <p14:creationId xmlns:p14="http://schemas.microsoft.com/office/powerpoint/2010/main" val="951507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	文化类</a:t>
            </a:r>
          </a:p>
          <a:p>
            <a:r>
              <a:rPr lang="zh-CN" altLang="en-US" dirty="0"/>
              <a:t>例一、网络文化的兴起，极大地影响了人们的传统生活方式。对此，有人持欢迎态度</a:t>
            </a:r>
            <a:r>
              <a:rPr lang="en-US" altLang="zh-CN" dirty="0"/>
              <a:t>, </a:t>
            </a:r>
            <a:r>
              <a:rPr lang="zh-CN" altLang="en-US" dirty="0"/>
              <a:t>有人持否定态度，你是一位社会学家，现在将这两种意見汇总在一起，写一篇文章， 你的文章将刊登在</a:t>
            </a:r>
            <a:r>
              <a:rPr lang="en-US" altLang="zh-CN" dirty="0"/>
              <a:t>《</a:t>
            </a:r>
            <a:r>
              <a:rPr lang="zh-CN" altLang="en-US" dirty="0"/>
              <a:t>新媒体</a:t>
            </a:r>
            <a:r>
              <a:rPr lang="en-US" altLang="zh-CN" dirty="0"/>
              <a:t>》</a:t>
            </a:r>
            <a:r>
              <a:rPr lang="zh-CN" altLang="en-US" dirty="0"/>
              <a:t>杂志上。</a:t>
            </a:r>
            <a:r>
              <a:rPr lang="en-US" altLang="zh-CN" dirty="0"/>
              <a:t>(2009</a:t>
            </a:r>
            <a:r>
              <a:rPr lang="zh-CN" altLang="en-US" dirty="0"/>
              <a:t>真题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题目：人们对网络文化兴起影响人们传统生活方式的不同看法</a:t>
            </a:r>
          </a:p>
          <a:p>
            <a:r>
              <a:rPr lang="zh-CN" altLang="en-US" dirty="0"/>
              <a:t>例二、用国家网络来取代报刊杂志的利与弊</a:t>
            </a:r>
          </a:p>
          <a:p>
            <a:r>
              <a:rPr lang="zh-CN" altLang="en-US" dirty="0"/>
              <a:t>例三、网络文学兴起的利与弊</a:t>
            </a:r>
          </a:p>
          <a:p>
            <a:r>
              <a:rPr lang="zh-CN" altLang="en-US" dirty="0"/>
              <a:t>正面观点：可以方便人们的交流（方便快捷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         </a:t>
            </a:r>
            <a:r>
              <a:rPr lang="zh-CN" altLang="en-US" dirty="0"/>
              <a:t>可以激发人们的兴趣 </a:t>
            </a:r>
          </a:p>
          <a:p>
            <a:r>
              <a:rPr lang="zh-CN" altLang="en-US" dirty="0"/>
              <a:t>                     成本更低</a:t>
            </a:r>
          </a:p>
          <a:p>
            <a:r>
              <a:rPr lang="zh-CN" altLang="en-US" dirty="0"/>
              <a:t>反面观点：容易影响人们的身体健康</a:t>
            </a:r>
          </a:p>
          <a:p>
            <a:r>
              <a:rPr lang="zh-CN" altLang="en-US" dirty="0"/>
              <a:t>                     不利于传统文化的发展（传承）</a:t>
            </a:r>
          </a:p>
          <a:p>
            <a:r>
              <a:rPr lang="zh-CN" altLang="en-US" dirty="0"/>
              <a:t>                     不利于身体健康 </a:t>
            </a:r>
          </a:p>
          <a:p>
            <a:r>
              <a:rPr lang="zh-CN" altLang="en-US" dirty="0"/>
              <a:t>                     不够严谨</a:t>
            </a:r>
          </a:p>
          <a:p>
            <a:r>
              <a:rPr lang="zh-CN" altLang="en-US" dirty="0"/>
              <a:t>                     容易造成不良信息传播</a:t>
            </a:r>
          </a:p>
        </p:txBody>
      </p:sp>
    </p:spTree>
    <p:extLst>
      <p:ext uri="{BB962C8B-B14F-4D97-AF65-F5344CB8AC3E}">
        <p14:creationId xmlns:p14="http://schemas.microsoft.com/office/powerpoint/2010/main" val="2190259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/>
          </a:bodyPr>
          <a:lstStyle/>
          <a:p>
            <a:r>
              <a:rPr lang="zh-CN" altLang="en-US" dirty="0"/>
              <a:t>例四、对儿童动画片的内容完全取材于中国本土文化的做法，社会上出现了截然不同 的观点。你是一位文艺评论家，应邀在“影视发展研讨会”上发言。现在你将两种不 同的观点汇集在一起，准备这篇发言搞。（</a:t>
            </a:r>
            <a:r>
              <a:rPr lang="en-US" altLang="zh-CN" dirty="0"/>
              <a:t>2008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题目：人们对儿童动画片完全取材于中国本土文化的不同看法</a:t>
            </a:r>
          </a:p>
          <a:p>
            <a:r>
              <a:rPr lang="zh-CN" altLang="en-US" dirty="0"/>
              <a:t>正面观点：可以传扬</a:t>
            </a:r>
            <a:r>
              <a:rPr lang="en-US" altLang="zh-CN" dirty="0"/>
              <a:t>\</a:t>
            </a:r>
            <a:r>
              <a:rPr lang="zh-CN" altLang="en-US" dirty="0"/>
              <a:t>传承中国文化</a:t>
            </a:r>
          </a:p>
          <a:p>
            <a:r>
              <a:rPr lang="zh-CN" altLang="en-US" dirty="0"/>
              <a:t>反面观点：不利于（与西方文化）交流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231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	经济类：</a:t>
            </a:r>
          </a:p>
          <a:p>
            <a:r>
              <a:rPr lang="zh-CN" altLang="en-US" dirty="0"/>
              <a:t>例一、在世界经济低迷的今天，对于是否有必要花费巨大的人力物力去探索地球外的 宇宙文明这一问题，专家们有不同意见。你是一位记者，现将专家们的不同意见整理 成一篇文章，登在</a:t>
            </a:r>
            <a:r>
              <a:rPr lang="en-US" altLang="zh-CN" dirty="0"/>
              <a:t>《</a:t>
            </a:r>
            <a:r>
              <a:rPr lang="zh-CN" altLang="en-US" dirty="0"/>
              <a:t>科学报</a:t>
            </a:r>
            <a:r>
              <a:rPr lang="en-US" altLang="zh-CN" dirty="0"/>
              <a:t>》</a:t>
            </a:r>
            <a:r>
              <a:rPr lang="zh-CN" altLang="en-US" dirty="0"/>
              <a:t>上。（</a:t>
            </a:r>
            <a:r>
              <a:rPr lang="en-US" altLang="zh-CN" dirty="0"/>
              <a:t>2012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题目：是否花费巨大的人力物力去探索太空文明</a:t>
            </a:r>
          </a:p>
          <a:p>
            <a:r>
              <a:rPr lang="zh-CN" altLang="en-US" dirty="0"/>
              <a:t>赞成者认为：这一做法可以推动科技的发展。</a:t>
            </a:r>
          </a:p>
          <a:p>
            <a:r>
              <a:rPr lang="zh-CN" altLang="en-US" dirty="0"/>
              <a:t>                         这一做法有利于寻找更多的资源 </a:t>
            </a:r>
          </a:p>
          <a:p>
            <a:r>
              <a:rPr lang="zh-CN" altLang="en-US" dirty="0"/>
              <a:t>                          这一做法可以增强国家荣誉感 </a:t>
            </a:r>
          </a:p>
          <a:p>
            <a:r>
              <a:rPr lang="zh-CN" altLang="en-US" dirty="0"/>
              <a:t>                        这一做法可以展示国家的实力</a:t>
            </a:r>
          </a:p>
          <a:p>
            <a:r>
              <a:rPr lang="zh-CN" altLang="en-US" dirty="0"/>
              <a:t>反对者认为：这一做法增加了国家的经济负担</a:t>
            </a:r>
          </a:p>
          <a:p>
            <a:r>
              <a:rPr lang="zh-CN" altLang="en-US" dirty="0"/>
              <a:t>                         这一做法容易破坏环境 </a:t>
            </a:r>
          </a:p>
          <a:p>
            <a:r>
              <a:rPr lang="zh-CN" altLang="en-US" dirty="0"/>
              <a:t>                        这一做法会消耗很多资源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17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9342-0BC3-47A7-8F37-E6CB6496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r>
              <a:rPr lang="zh-CN" altLang="en-US" dirty="0"/>
              <a:t>评估文的基本形式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BF72-7504-484F-8DC5-9EC32A752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15425"/>
            <a:ext cx="11673191" cy="502715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例一中考题明确要求写</a:t>
            </a:r>
            <a:r>
              <a:rPr lang="en-US" altLang="zh-CN" sz="2400" dirty="0"/>
              <a:t>《</a:t>
            </a:r>
            <a:r>
              <a:rPr lang="zh-CN" altLang="en-US" sz="2400" dirty="0"/>
              <a:t>图书电子化的利与弊</a:t>
            </a:r>
            <a:r>
              <a:rPr lang="en-US" altLang="zh-CN" sz="2400" dirty="0"/>
              <a:t>》</a:t>
            </a:r>
            <a:r>
              <a:rPr lang="zh-CN" altLang="en-US" sz="2400" dirty="0"/>
              <a:t>。而在例二中很多同学也习惯性地认为 是：</a:t>
            </a:r>
            <a:r>
              <a:rPr lang="en-US" altLang="zh-CN" sz="2400" dirty="0"/>
              <a:t>《</a:t>
            </a:r>
            <a:r>
              <a:rPr lang="zh-CN" altLang="en-US" sz="2400" dirty="0"/>
              <a:t>中国电影追求票房价值的利与弊</a:t>
            </a:r>
            <a:r>
              <a:rPr lang="en-US" altLang="zh-CN" sz="2400" dirty="0"/>
              <a:t>》</a:t>
            </a:r>
            <a:r>
              <a:rPr lang="zh-CN" altLang="en-US" sz="2400" dirty="0"/>
              <a:t>，那我们不禁要问，我们现在讨论的考题是中 国电影己经存在着追求票房价值的现象，我们讨论其利与弊，还是中国电影现在还没 有追求票房价值的现象存在，我们讨论要不要追求票房价值，显而易见是后者。可见， 评估文不只是有利与弊一种形式，根据对历年考题的分析，大约分为四种形式。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81826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	经济类：</a:t>
            </a:r>
          </a:p>
          <a:p>
            <a:r>
              <a:rPr lang="zh-CN" altLang="en-US" dirty="0"/>
              <a:t>例一、在世界经济低迷的今天，对于是否有必要花费巨大的人力物力去探索地球外的 宇宙文明这一问题，专家们有不同意见。你是一位记者，现将专家们的不同意见整理 成一篇文章，登在</a:t>
            </a:r>
            <a:r>
              <a:rPr lang="en-US" altLang="zh-CN" dirty="0"/>
              <a:t>《</a:t>
            </a:r>
            <a:r>
              <a:rPr lang="zh-CN" altLang="en-US" dirty="0"/>
              <a:t>科学报</a:t>
            </a:r>
            <a:r>
              <a:rPr lang="en-US" altLang="zh-CN" dirty="0"/>
              <a:t>》</a:t>
            </a:r>
            <a:r>
              <a:rPr lang="zh-CN" altLang="en-US" dirty="0"/>
              <a:t>上。（</a:t>
            </a:r>
            <a:r>
              <a:rPr lang="en-US" altLang="zh-CN" dirty="0"/>
              <a:t>2012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题目：是否花费巨大的人力物力去探索太空文明</a:t>
            </a:r>
          </a:p>
          <a:p>
            <a:r>
              <a:rPr lang="zh-CN" altLang="en-US" dirty="0"/>
              <a:t>赞成者认为：这一做法可以推动科技的发展。</a:t>
            </a:r>
          </a:p>
          <a:p>
            <a:r>
              <a:rPr lang="zh-CN" altLang="en-US" dirty="0"/>
              <a:t>                         这一做法有利于寻找更多的资源 </a:t>
            </a:r>
          </a:p>
          <a:p>
            <a:r>
              <a:rPr lang="zh-CN" altLang="en-US" dirty="0"/>
              <a:t>                          这一做法可以增强国家荣誉感 </a:t>
            </a:r>
          </a:p>
          <a:p>
            <a:r>
              <a:rPr lang="zh-CN" altLang="en-US" dirty="0"/>
              <a:t>                        这一做法可以展示国家的实力</a:t>
            </a:r>
          </a:p>
          <a:p>
            <a:r>
              <a:rPr lang="zh-CN" altLang="en-US" dirty="0"/>
              <a:t>反对者认为：这一做法增加了国家的经济负担</a:t>
            </a:r>
          </a:p>
          <a:p>
            <a:r>
              <a:rPr lang="zh-CN" altLang="en-US" dirty="0"/>
              <a:t>                         这一做法容易破坏环境 </a:t>
            </a:r>
          </a:p>
          <a:p>
            <a:r>
              <a:rPr lang="zh-CN" altLang="en-US" dirty="0"/>
              <a:t>                        这一做法会消耗很多资源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4083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	经济类：</a:t>
            </a:r>
          </a:p>
          <a:p>
            <a:r>
              <a:rPr lang="zh-CN" altLang="en-US" dirty="0"/>
              <a:t>例二、对于各国争先恐后地建世界第一高楼的做法，人们见解迥异。你是一位关心城 市建设的市民，现根据人们不同的观点，写一篇报告，发表在近期的地方报纸的“城 市”专栏上。（</a:t>
            </a:r>
            <a:r>
              <a:rPr lang="en-US" altLang="zh-CN" dirty="0"/>
              <a:t>2010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题目：对争建世界高楼的不同看法</a:t>
            </a:r>
          </a:p>
          <a:p>
            <a:r>
              <a:rPr lang="zh-CN" altLang="en-US" dirty="0"/>
              <a:t>支持者认为：这种做法可以促进城市经济的发展</a:t>
            </a:r>
          </a:p>
          <a:p>
            <a:r>
              <a:rPr lang="zh-CN" altLang="en-US" dirty="0"/>
              <a:t>                          这种做法有利于建筑行业的发展 </a:t>
            </a:r>
          </a:p>
          <a:p>
            <a:r>
              <a:rPr lang="zh-CN" altLang="en-US" dirty="0"/>
              <a:t>                          这种做法可以增强国家荣誉感 </a:t>
            </a:r>
          </a:p>
          <a:p>
            <a:r>
              <a:rPr lang="zh-CN" altLang="en-US" dirty="0"/>
              <a:t>                         这种做法可以展现国家实力</a:t>
            </a:r>
          </a:p>
          <a:p>
            <a:r>
              <a:rPr lang="zh-CN" altLang="en-US" dirty="0"/>
              <a:t>反对者认为：这种做法容易破坏环境</a:t>
            </a:r>
          </a:p>
          <a:p>
            <a:r>
              <a:rPr lang="zh-CN" altLang="en-US" dirty="0"/>
              <a:t>                          这种做法容易导致资源浪费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8047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评估文分类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	经济类：</a:t>
            </a:r>
          </a:p>
          <a:p>
            <a:r>
              <a:rPr lang="zh-CN" altLang="en-US" dirty="0"/>
              <a:t>例三、为了刺激经济的发展，银行为还没参加工作的学生提供消费贷款，对此人们有 不同看法，你作为经济系的大学生，将人们的不同看法综合在一起，写成一篇演讲稿， 准备在一个青年会议上发表演讲。（</a:t>
            </a:r>
            <a:r>
              <a:rPr lang="en-US" altLang="zh-CN" dirty="0"/>
              <a:t>2012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题目：对银行为无业学生提供贷款的不同看法</a:t>
            </a:r>
          </a:p>
          <a:p>
            <a:r>
              <a:rPr lang="zh-CN" altLang="en-US" dirty="0"/>
              <a:t>赞成者认为：这一做法可以刺激经济的发展</a:t>
            </a:r>
          </a:p>
          <a:p>
            <a:r>
              <a:rPr lang="zh-CN" altLang="en-US" dirty="0"/>
              <a:t>                         这一做法可以缓解学生的经济压力 </a:t>
            </a:r>
          </a:p>
          <a:p>
            <a:r>
              <a:rPr lang="zh-CN" altLang="en-US" dirty="0"/>
              <a:t>                         这一做法可以减轻家庭的经济负担 </a:t>
            </a:r>
          </a:p>
          <a:p>
            <a:r>
              <a:rPr lang="zh-CN" altLang="en-US" dirty="0"/>
              <a:t>                         这一做法有利于银行业的发展 </a:t>
            </a:r>
          </a:p>
          <a:p>
            <a:r>
              <a:rPr lang="zh-CN" altLang="en-US" dirty="0"/>
              <a:t>                        这一做法可以展不国家的实力 </a:t>
            </a:r>
          </a:p>
          <a:p>
            <a:r>
              <a:rPr lang="zh-CN" altLang="en-US" dirty="0"/>
              <a:t>反对者认为：这一做法增加了国家的经济负担</a:t>
            </a:r>
          </a:p>
          <a:p>
            <a:r>
              <a:rPr lang="zh-CN" altLang="en-US" dirty="0"/>
              <a:t>                          这一做法容易给银行带来损失</a:t>
            </a:r>
          </a:p>
          <a:p>
            <a:r>
              <a:rPr lang="zh-CN" altLang="en-US" dirty="0"/>
              <a:t>                          这一做法容易消耗国家资源</a:t>
            </a:r>
          </a:p>
          <a:p>
            <a:r>
              <a:rPr lang="zh-CN" altLang="en-US" dirty="0"/>
              <a:t>注：有些论点正反面都可以写，请注意选择，这里只是列出相对独立的点，并 及两两相对的问题，论点只是供大家参考的方向。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5268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七、	评估文自查表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	审题是否正确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	写作格式是否正确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	考题是否具有评估性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	开头是否有背景引入，是否有明确的观点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、	正文是否有两个利处和两个弊处</a:t>
            </a:r>
          </a:p>
          <a:p>
            <a:r>
              <a:rPr lang="en-US" altLang="zh-CN" dirty="0"/>
              <a:t>6</a:t>
            </a:r>
            <a:r>
              <a:rPr lang="zh-CN" altLang="en-US" dirty="0"/>
              <a:t>、	是否有过渡段</a:t>
            </a:r>
          </a:p>
          <a:p>
            <a:r>
              <a:rPr lang="en-US" altLang="zh-CN" dirty="0"/>
              <a:t>7</a:t>
            </a:r>
            <a:r>
              <a:rPr lang="zh-CN" altLang="en-US" dirty="0"/>
              <a:t>、	正文每段是否有主题句</a:t>
            </a:r>
          </a:p>
          <a:p>
            <a:r>
              <a:rPr lang="en-US" altLang="zh-CN" dirty="0"/>
              <a:t>8</a:t>
            </a:r>
            <a:r>
              <a:rPr lang="zh-CN" altLang="en-US" dirty="0"/>
              <a:t>、	正文是不是相对独立的点（是否两两相近或两两相对）</a:t>
            </a:r>
          </a:p>
          <a:p>
            <a:r>
              <a:rPr lang="en-US" altLang="zh-CN" dirty="0"/>
              <a:t>9</a:t>
            </a:r>
            <a:r>
              <a:rPr lang="zh-CN" altLang="en-US" dirty="0"/>
              <a:t>、	阐释或分析是否与主题句形成因果关系。</a:t>
            </a:r>
          </a:p>
          <a:p>
            <a:r>
              <a:rPr lang="en-US" altLang="zh-CN" dirty="0"/>
              <a:t>10</a:t>
            </a:r>
            <a:r>
              <a:rPr lang="zh-CN" altLang="en-US" dirty="0"/>
              <a:t>、	合理化建议是否合理</a:t>
            </a:r>
          </a:p>
          <a:p>
            <a:r>
              <a:rPr lang="en-US" altLang="zh-CN" dirty="0"/>
              <a:t>11</a:t>
            </a:r>
            <a:r>
              <a:rPr lang="zh-CN" altLang="en-US" dirty="0"/>
              <a:t>、	语言是否通顺，是否有错别字</a:t>
            </a:r>
          </a:p>
          <a:p>
            <a:r>
              <a:rPr lang="en-US" altLang="zh-CN" dirty="0"/>
              <a:t>12</a:t>
            </a:r>
            <a:r>
              <a:rPr lang="zh-CN" altLang="en-US" dirty="0"/>
              <a:t>、	是否超字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21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现代青年人喜欢上网玩各种各样的游戏。你是一位中学老师，面对同学喜好这种 虚拟世界的现象，你应邀给中同学网络俱乐部的会员做一次演讲，谈谈中同学参 与于这种虚拟世界中的利与弊。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文章针对对象：	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2923421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2. “</a:t>
            </a:r>
            <a:r>
              <a:rPr lang="zh-CN" altLang="en-US" dirty="0"/>
              <a:t>美图秀秀”是年轻人在发照片之前必用的软件工具，既为了养眼他人，也为了 呈现完美的自己。但是经过修改的图片还是真正的自己吗？这究竟是真实还是 虚假？你是一名刚毕业的实习记者，现在为“网上论坛”写一篇评论文章，谈谈人们对此做法的不同观点。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3776596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现在越来越多的年轻人想成为演说家，并参加一些选秀节目，他们认为，“口才 比文才更重要”。对此，人们有不同看法。你作为一名文艺青年，为青年报社写 一篇文幸，谈谈这一观点对社会产生的正负面的影响。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4696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现在“宅男宅女”的生活方式已逐渐出现在我们的生活中。你是位社会学家，现 应邀去某所大学做一个专题讲座，分析一下这种现象对社会产生的正负面影响。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983954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在中国，“豆腐渣工程”不断暴露，对此人们认为有利也有弊。你是一位记者</a:t>
            </a:r>
            <a:r>
              <a:rPr lang="en-US" altLang="zh-CN" dirty="0"/>
              <a:t>, </a:t>
            </a:r>
            <a:r>
              <a:rPr lang="zh-CN" altLang="en-US" dirty="0"/>
              <a:t>现将人们的看法写成一篇文章，并刊登在</a:t>
            </a:r>
            <a:r>
              <a:rPr lang="en-US" altLang="zh-CN" dirty="0"/>
              <a:t>《</a:t>
            </a:r>
            <a:r>
              <a:rPr lang="zh-CN" altLang="en-US" dirty="0"/>
              <a:t>建设报</a:t>
            </a:r>
            <a:r>
              <a:rPr lang="en-US" altLang="zh-CN" dirty="0"/>
              <a:t>》</a:t>
            </a:r>
            <a:r>
              <a:rPr lang="zh-CN" altLang="en-US" dirty="0"/>
              <a:t>上。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推论：			</a:t>
            </a:r>
          </a:p>
        </p:txBody>
      </p:sp>
    </p:spTree>
    <p:extLst>
      <p:ext uri="{BB962C8B-B14F-4D97-AF65-F5344CB8AC3E}">
        <p14:creationId xmlns:p14="http://schemas.microsoft.com/office/powerpoint/2010/main" val="3408476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6.</a:t>
            </a:r>
            <a:r>
              <a:rPr lang="zh-CN" altLang="en-US" dirty="0"/>
              <a:t>现代社会攀比之风久刮不息，对此人们认识不一。你是一位社会学家，现在将你 了解的不同看法收集起来，写成一篇评估报告，这篇报告将在</a:t>
            </a:r>
            <a:r>
              <a:rPr lang="en-US" altLang="zh-CN" dirty="0"/>
              <a:t>《</a:t>
            </a:r>
            <a:r>
              <a:rPr lang="zh-CN" altLang="en-US" dirty="0"/>
              <a:t>社会发展</a:t>
            </a:r>
            <a:r>
              <a:rPr lang="en-US" altLang="zh-CN" dirty="0"/>
              <a:t>》</a:t>
            </a:r>
            <a:r>
              <a:rPr lang="zh-CN" altLang="en-US" dirty="0"/>
              <a:t>杂志 上发表。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		</a:t>
            </a:r>
          </a:p>
        </p:txBody>
      </p:sp>
    </p:spTree>
    <p:extLst>
      <p:ext uri="{BB962C8B-B14F-4D97-AF65-F5344CB8AC3E}">
        <p14:creationId xmlns:p14="http://schemas.microsoft.com/office/powerpoint/2010/main" val="11817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9342-0BC3-47A7-8F37-E6CB6496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r>
              <a:rPr lang="zh-CN" altLang="en-US" dirty="0"/>
              <a:t>评估文的基本形式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BF72-7504-484F-8DC5-9EC32A752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15425"/>
            <a:ext cx="11673191" cy="502715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	利与弊的形式</a:t>
            </a:r>
          </a:p>
          <a:p>
            <a:r>
              <a:rPr lang="zh-CN" altLang="en-US" sz="2400" dirty="0"/>
              <a:t>现在，很多新书无需花钱购买，也无需去图书馆借阅，在网上一搜索就可以找到。就这 一现象，你要在你的博客中发表一篇题为“图书电子化的利与弊”的文章。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	应否、是否应该的形式</a:t>
            </a:r>
          </a:p>
          <a:p>
            <a:r>
              <a:rPr lang="zh-CN" altLang="en-US" sz="2400" dirty="0"/>
              <a:t>中国电影正走向世界。在是否追求票房价值的考题上，引起了人们的争论。你是电影爱 好者，现在将争论双方的观点，写成一篇报道，发表在</a:t>
            </a:r>
            <a:r>
              <a:rPr lang="en-US" altLang="zh-CN" sz="2400" dirty="0"/>
              <a:t>《</a:t>
            </a:r>
            <a:r>
              <a:rPr lang="zh-CN" altLang="en-US" sz="2400" dirty="0"/>
              <a:t>电影</a:t>
            </a:r>
            <a:r>
              <a:rPr lang="en-US" altLang="zh-CN" sz="2400" dirty="0"/>
              <a:t>》</a:t>
            </a:r>
            <a:r>
              <a:rPr lang="zh-CN" altLang="en-US" sz="2400" dirty="0"/>
              <a:t>杂志上。</a:t>
            </a:r>
          </a:p>
        </p:txBody>
      </p:sp>
    </p:spTree>
    <p:extLst>
      <p:ext uri="{BB962C8B-B14F-4D97-AF65-F5344CB8AC3E}">
        <p14:creationId xmlns:p14="http://schemas.microsoft.com/office/powerpoint/2010/main" val="1407956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7</a:t>
            </a:r>
            <a:r>
              <a:rPr lang="zh-CN" altLang="en-US" dirty="0"/>
              <a:t>随着文化交流的加速，越来越多的“字母词”被收入</a:t>
            </a:r>
            <a:r>
              <a:rPr lang="en-US" altLang="zh-CN" dirty="0"/>
              <a:t>《</a:t>
            </a:r>
            <a:r>
              <a:rPr lang="zh-CN" altLang="en-US" dirty="0"/>
              <a:t>现代汉语词典</a:t>
            </a:r>
            <a:r>
              <a:rPr lang="en-US" altLang="zh-CN" dirty="0"/>
              <a:t>》</a:t>
            </a:r>
            <a:r>
              <a:rPr lang="zh-CN" altLang="en-US" dirty="0"/>
              <a:t>。对此专 家和中同学意见迥异。你是一位中文老师，现在将两种不同意见合在一起，给中 国语言委员会负责人写一封信。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		</a:t>
            </a:r>
          </a:p>
        </p:txBody>
      </p:sp>
    </p:spTree>
    <p:extLst>
      <p:ext uri="{BB962C8B-B14F-4D97-AF65-F5344CB8AC3E}">
        <p14:creationId xmlns:p14="http://schemas.microsoft.com/office/powerpoint/2010/main" val="465445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8.</a:t>
            </a:r>
            <a:r>
              <a:rPr lang="zh-CN" altLang="en-US" dirty="0"/>
              <a:t>为了刺激经济的发展，银行为还没参加工作的同学提供消费贷款，对此人们有不 同的看法。你作为经济系的大同学，将人们的不同看法综合在一起，写一篇演讲 稿，准备在一个青年会议上发表演讲。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	</a:t>
            </a:r>
          </a:p>
        </p:txBody>
      </p:sp>
    </p:spTree>
    <p:extLst>
      <p:ext uri="{BB962C8B-B14F-4D97-AF65-F5344CB8AC3E}">
        <p14:creationId xmlns:p14="http://schemas.microsoft.com/office/powerpoint/2010/main" val="2765525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9.</a:t>
            </a:r>
            <a:r>
              <a:rPr lang="zh-CN" altLang="en-US" dirty="0"/>
              <a:t>学校组织了一场“现代科技手段能否弥合家庭成员之间的代沟”为题的辩论会。 你是同学会的成员，现在把辩论会上的不同观点写成一篇纪实报告，登在</a:t>
            </a:r>
            <a:r>
              <a:rPr lang="en-US" altLang="zh-CN" dirty="0"/>
              <a:t>《</a:t>
            </a:r>
            <a:r>
              <a:rPr lang="zh-CN" altLang="en-US" dirty="0"/>
              <a:t>校报</a:t>
            </a:r>
            <a:r>
              <a:rPr lang="en-US" altLang="zh-CN" dirty="0"/>
              <a:t>》 </a:t>
            </a:r>
            <a:r>
              <a:rPr lang="zh-CN" altLang="en-US" dirty="0"/>
              <a:t>上。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推论： </a:t>
            </a:r>
          </a:p>
          <a:p>
            <a:r>
              <a:rPr lang="zh-CN" altLang="en-US" dirty="0"/>
              <a:t>完成写作	</a:t>
            </a:r>
          </a:p>
        </p:txBody>
      </p:sp>
    </p:spTree>
    <p:extLst>
      <p:ext uri="{BB962C8B-B14F-4D97-AF65-F5344CB8AC3E}">
        <p14:creationId xmlns:p14="http://schemas.microsoft.com/office/powerpoint/2010/main" val="2300114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10</a:t>
            </a:r>
            <a:r>
              <a:rPr lang="zh-CN" altLang="en-US" dirty="0"/>
              <a:t>有人说“微博</a:t>
            </a:r>
            <a:r>
              <a:rPr lang="en-US" altLang="zh-CN" dirty="0"/>
              <a:t>"</a:t>
            </a:r>
            <a:r>
              <a:rPr lang="zh-CN" altLang="en-US" dirty="0"/>
              <a:t>在许多领域搅动了人们原本的生活。大家对这种现象评价不一。你是一位记者，对这些评价进行了专门的采访，并将采访结果写一个报告，报告会登载在</a:t>
            </a:r>
            <a:r>
              <a:rPr lang="en-US" altLang="zh-CN" dirty="0"/>
              <a:t>《</a:t>
            </a:r>
            <a:r>
              <a:rPr lang="zh-CN" altLang="en-US" dirty="0"/>
              <a:t>全媒体</a:t>
            </a:r>
            <a:r>
              <a:rPr lang="en-US" altLang="zh-CN" dirty="0"/>
              <a:t>》</a:t>
            </a:r>
            <a:r>
              <a:rPr lang="zh-CN" altLang="en-US" dirty="0"/>
              <a:t>杂志上。（</a:t>
            </a:r>
            <a:r>
              <a:rPr lang="en-US" altLang="zh-CN" dirty="0"/>
              <a:t>2011</a:t>
            </a:r>
            <a:r>
              <a:rPr lang="zh-CN" altLang="en-US" dirty="0"/>
              <a:t>真題）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	</a:t>
            </a:r>
          </a:p>
        </p:txBody>
      </p:sp>
    </p:spTree>
    <p:extLst>
      <p:ext uri="{BB962C8B-B14F-4D97-AF65-F5344CB8AC3E}">
        <p14:creationId xmlns:p14="http://schemas.microsoft.com/office/powerpoint/2010/main" val="1088659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11</a:t>
            </a:r>
            <a:r>
              <a:rPr lang="zh-CN" altLang="en-US" dirty="0"/>
              <a:t>在竞争激烈的时代，各个国家在不同领域都十分注重培养精英。对此人们有不同 的观点。你是一位大学“现代教育专业”的研究生，应邀参加一个电视台的专题 讨论会，并做专题发言。现将人们的不同看法汇集起来，写成一篇发言稿。（</a:t>
            </a:r>
            <a:r>
              <a:rPr lang="en-US" altLang="zh-CN" dirty="0"/>
              <a:t>2011 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	</a:t>
            </a:r>
          </a:p>
        </p:txBody>
      </p:sp>
    </p:spTree>
    <p:extLst>
      <p:ext uri="{BB962C8B-B14F-4D97-AF65-F5344CB8AC3E}">
        <p14:creationId xmlns:p14="http://schemas.microsoft.com/office/powerpoint/2010/main" val="2069361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12</a:t>
            </a:r>
            <a:r>
              <a:rPr lang="zh-CN" altLang="en-US" dirty="0"/>
              <a:t>对近年出现的“名校网上授课”这一新事物，人们看法迥异。你是一位高中生</a:t>
            </a:r>
            <a:r>
              <a:rPr lang="en-US" altLang="zh-CN" dirty="0"/>
              <a:t>, </a:t>
            </a:r>
            <a:r>
              <a:rPr lang="zh-CN" altLang="en-US" dirty="0"/>
              <a:t>现在将人们支持和反对的两种意见汇集起来写一封信，告诉你在中国的笔友。 </a:t>
            </a:r>
            <a:r>
              <a:rPr lang="en-US" altLang="zh-CN" dirty="0"/>
              <a:t>(2011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	</a:t>
            </a:r>
          </a:p>
        </p:txBody>
      </p:sp>
    </p:spTree>
    <p:extLst>
      <p:ext uri="{BB962C8B-B14F-4D97-AF65-F5344CB8AC3E}">
        <p14:creationId xmlns:p14="http://schemas.microsoft.com/office/powerpoint/2010/main" val="1203057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13.	</a:t>
            </a:r>
            <a:r>
              <a:rPr lang="zh-CN" altLang="en-US" dirty="0"/>
              <a:t>新闻娱乐化已经成为一种社会潮流，对此专家学者有不同看法。你是一位报社主 编，下个月要参加 “</a:t>
            </a:r>
            <a:r>
              <a:rPr lang="en-US" altLang="zh-CN" dirty="0"/>
              <a:t>21</a:t>
            </a:r>
            <a:r>
              <a:rPr lang="zh-CN" altLang="en-US" dirty="0"/>
              <a:t>世纪新闻发展研讨会”。现在你要为这个研讨会写一篇评 估文章，准备在会上发言。（</a:t>
            </a:r>
            <a:r>
              <a:rPr lang="en-US" altLang="zh-CN" dirty="0"/>
              <a:t>2010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	</a:t>
            </a:r>
          </a:p>
        </p:txBody>
      </p:sp>
    </p:spTree>
    <p:extLst>
      <p:ext uri="{BB962C8B-B14F-4D97-AF65-F5344CB8AC3E}">
        <p14:creationId xmlns:p14="http://schemas.microsoft.com/office/powerpoint/2010/main" val="3775092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14.	</a:t>
            </a:r>
            <a:r>
              <a:rPr lang="zh-CN" altLang="en-US" dirty="0"/>
              <a:t>对于各国争先恐后地建世界第一高楼的做法，人们见解迥异。你是一位关心城市 建设的市民，现根据人们不同的观点，写一篇报告，发表在近期的地方报纸的“城 市”专栏上。（</a:t>
            </a:r>
            <a:r>
              <a:rPr lang="en-US" altLang="zh-CN" dirty="0"/>
              <a:t>2010</a:t>
            </a:r>
            <a:r>
              <a:rPr lang="zh-CN" altLang="en-US" dirty="0"/>
              <a:t>真题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4073190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15</a:t>
            </a:r>
            <a:r>
              <a:rPr lang="zh-CN" altLang="en-US" dirty="0"/>
              <a:t>、现在人们越来越注重身体保健，不论老人还是孩子，都开始服用保健食品。对此人们众说纷纭。你是一位营养学专业的大学生，应邀在电台发表演讲，谈谈人们对此现象的两种截然不同的看法，现在你就准备这篇发言稿。（</a:t>
            </a:r>
            <a:r>
              <a:rPr lang="en-US" altLang="zh-CN" dirty="0"/>
              <a:t>2009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1292607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16.	</a:t>
            </a:r>
            <a:r>
              <a:rPr lang="zh-CN" altLang="en-US" dirty="0"/>
              <a:t>网络文化的兴起，极大地影响了人们的传统生活方式。对此，有人持欢迎态度， 有人持否定态度，你是一位社会学家，现在将这两种意见汇总在一起，写一篇文 章。你的文章将刊登在</a:t>
            </a:r>
            <a:r>
              <a:rPr lang="en-US" altLang="zh-CN" dirty="0"/>
              <a:t>《</a:t>
            </a:r>
            <a:r>
              <a:rPr lang="zh-CN" altLang="en-US" dirty="0"/>
              <a:t>新媒体</a:t>
            </a:r>
            <a:r>
              <a:rPr lang="en-US" altLang="zh-CN" dirty="0"/>
              <a:t>》</a:t>
            </a:r>
            <a:r>
              <a:rPr lang="zh-CN" altLang="en-US" dirty="0"/>
              <a:t>杂志上。（</a:t>
            </a:r>
            <a:r>
              <a:rPr lang="en-US" altLang="zh-CN" dirty="0"/>
              <a:t>2009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354576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9342-0BC3-47A7-8F37-E6CB6496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r>
              <a:rPr lang="zh-CN" altLang="en-US" dirty="0"/>
              <a:t>评估文的基本形式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BF72-7504-484F-8DC5-9EC32A752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15425"/>
            <a:ext cx="11673191" cy="502715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/>
              <a:t>、	正负面影响的形式</a:t>
            </a:r>
          </a:p>
          <a:p>
            <a:r>
              <a:rPr lang="zh-CN" altLang="en-US" sz="2400" dirty="0"/>
              <a:t>目前，电视屏幕上充斥着各式各样的选秀节目，像“红楼梦”海选，“快乐女生”的歌唱 比赛等等，你以社会学家的身份，和同学们谈谈电视选秀节目对青年人的不同影响。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	不同看法或观点的形式</a:t>
            </a:r>
          </a:p>
          <a:p>
            <a:r>
              <a:rPr lang="zh-CN" altLang="en-US" sz="2400" dirty="0"/>
              <a:t>“中国父母对孩子无私的奉献”这一现象，一直被海内外社会学家所关注。你是一名社 会学家，应邀为</a:t>
            </a:r>
            <a:r>
              <a:rPr lang="en-US" altLang="zh-CN" sz="2400" dirty="0"/>
              <a:t>《</a:t>
            </a:r>
            <a:r>
              <a:rPr lang="zh-CN" altLang="en-US" sz="2400" dirty="0"/>
              <a:t>澳洲家庭教育</a:t>
            </a:r>
            <a:r>
              <a:rPr lang="en-US" altLang="zh-CN" sz="2400" dirty="0"/>
              <a:t>》</a:t>
            </a:r>
            <a:r>
              <a:rPr lang="zh-CN" altLang="en-US" sz="2400" dirty="0"/>
              <a:t>杂志写一篇文章，谈谈人们对此现象的不同看法。</a:t>
            </a:r>
          </a:p>
        </p:txBody>
      </p:sp>
    </p:spTree>
    <p:extLst>
      <p:ext uri="{BB962C8B-B14F-4D97-AF65-F5344CB8AC3E}">
        <p14:creationId xmlns:p14="http://schemas.microsoft.com/office/powerpoint/2010/main" val="4129161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17. “</a:t>
            </a:r>
            <a:r>
              <a:rPr lang="zh-CN" altLang="en-US" dirty="0"/>
              <a:t>中国父母对孩子无私的奉献”这一现象，一直被海内外社会学家所关注。你是 一名社会学家，应邀为</a:t>
            </a:r>
            <a:r>
              <a:rPr lang="en-US" altLang="zh-CN" dirty="0"/>
              <a:t>《</a:t>
            </a:r>
            <a:r>
              <a:rPr lang="zh-CN" altLang="en-US" dirty="0"/>
              <a:t>澳洲家庭教育</a:t>
            </a:r>
            <a:r>
              <a:rPr lang="en-US" altLang="zh-CN" dirty="0"/>
              <a:t>》</a:t>
            </a:r>
            <a:r>
              <a:rPr lang="zh-CN" altLang="en-US" dirty="0"/>
              <a:t>杂志写一篇文章，谈谈人们对此现象的 不同看法。（</a:t>
            </a:r>
            <a:r>
              <a:rPr lang="en-US" altLang="zh-CN" dirty="0"/>
              <a:t>2008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916688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18.</a:t>
            </a:r>
            <a:r>
              <a:rPr lang="zh-CN" altLang="en-US" dirty="0"/>
              <a:t>自然专家认为，自然灾害是把双刃剑，在给人们带来巨大损失的同时，也给人类 带来新的发展和机会。你应邀就此在“自然与环境”研讨会上发言。将正反两方 面的观点总结出来，并写成一篇发言稿。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3591104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19.</a:t>
            </a:r>
            <a:r>
              <a:rPr lang="zh-CN" altLang="en-US" dirty="0"/>
              <a:t>中国电影正走向世界。在是否追求票房价值的考题上，引起了人们的争论。你是 电影爱好者，现在将争论双方的观点，写成一篇报道，发表在</a:t>
            </a:r>
            <a:r>
              <a:rPr lang="en-US" altLang="zh-CN" dirty="0"/>
              <a:t>《</a:t>
            </a:r>
            <a:r>
              <a:rPr lang="zh-CN" altLang="en-US" dirty="0"/>
              <a:t>电影</a:t>
            </a:r>
            <a:r>
              <a:rPr lang="en-US" altLang="zh-CN" dirty="0"/>
              <a:t>》</a:t>
            </a:r>
            <a:r>
              <a:rPr lang="zh-CN" altLang="en-US" dirty="0"/>
              <a:t>杂志上。 </a:t>
            </a:r>
            <a:r>
              <a:rPr lang="en-US" altLang="zh-CN" dirty="0"/>
              <a:t>(2007</a:t>
            </a:r>
            <a:r>
              <a:rPr lang="zh-CN" altLang="en-US" dirty="0"/>
              <a:t>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2962248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20.</a:t>
            </a:r>
            <a:r>
              <a:rPr lang="zh-CN" altLang="en-US" dirty="0"/>
              <a:t>目前，网络上因“人肉搜索”而引发的争端，新闻接连不断，社会上更是产生了 对“人肉搜索”是否道德的疑问，请你在“青年论坛”上撰文谈谈人们对“人肉 搜索”的不同态度。（模拟题）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3362717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21</a:t>
            </a:r>
            <a:r>
              <a:rPr lang="zh-CN" altLang="en-US" dirty="0"/>
              <a:t>在，懂京剧、喜欢京剧的人越来越少了。为了让京剧在</a:t>
            </a:r>
            <a:r>
              <a:rPr lang="en-US" altLang="zh-CN" dirty="0"/>
              <a:t>21</a:t>
            </a:r>
            <a:r>
              <a:rPr lang="zh-CN" altLang="en-US" dirty="0"/>
              <a:t>世纪继续发展，很多</a:t>
            </a:r>
          </a:p>
          <a:p>
            <a:r>
              <a:rPr lang="zh-CN" altLang="en-US" dirty="0"/>
              <a:t>人认为应该让京剧走进小学、中学和高中的教室。对此也有很多反对的呼声。你是一个中学校长，应电台教育论坛节目之邀，你要参加一个讨论，请以“京剧应 否搬进中学课堂”为题，写出你的发言稿。（模拟题）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</p:txBody>
      </p:sp>
    </p:spTree>
    <p:extLst>
      <p:ext uri="{BB962C8B-B14F-4D97-AF65-F5344CB8AC3E}">
        <p14:creationId xmlns:p14="http://schemas.microsoft.com/office/powerpoint/2010/main" val="2870939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EF5-92CB-4B5D-95F2-0B17893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4" y="5491264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八、	评估文写作（提高篇）练习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8627-EA5D-4960-8DBC-076A2E7E2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4772"/>
            <a:ext cx="11712102" cy="55050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22</a:t>
            </a:r>
            <a:r>
              <a:rPr lang="zh-CN" altLang="en-US" dirty="0"/>
              <a:t>中国的独生子女政策导致现在的年轻夫妻需要赡养四位家长，这大大加重了年轻人的负担。有些人认为赡养老人的责任应由社会负责，但有人认为这样违背孝道。请你为</a:t>
            </a:r>
            <a:r>
              <a:rPr lang="en-US" altLang="zh-CN" dirty="0"/>
              <a:t>《</a:t>
            </a:r>
            <a:r>
              <a:rPr lang="zh-CN" altLang="en-US" dirty="0"/>
              <a:t>人间</a:t>
            </a:r>
            <a:r>
              <a:rPr lang="en-US" altLang="zh-CN" dirty="0"/>
              <a:t>》</a:t>
            </a:r>
            <a:r>
              <a:rPr lang="zh-CN" altLang="en-US" dirty="0"/>
              <a:t>杂志写一篇文章，谈谈老人应否由社会赡养。（模拟题）</a:t>
            </a:r>
          </a:p>
          <a:p>
            <a:r>
              <a:rPr lang="zh-CN" altLang="en-US" dirty="0"/>
              <a:t>审题构思</a:t>
            </a:r>
          </a:p>
          <a:p>
            <a:r>
              <a:rPr lang="zh-CN" altLang="en-US" dirty="0"/>
              <a:t>文章针对对象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考题中关键词及条件限定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形式：	</a:t>
            </a:r>
          </a:p>
          <a:p>
            <a:r>
              <a:rPr lang="zh-CN" altLang="en-US" dirty="0"/>
              <a:t>写作主题：	</a:t>
            </a:r>
          </a:p>
          <a:p>
            <a:r>
              <a:rPr lang="zh-CN" altLang="en-US" dirty="0"/>
              <a:t>正反分论点：正面①：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正面②：		</a:t>
            </a:r>
          </a:p>
          <a:p>
            <a:r>
              <a:rPr lang="zh-CN" altLang="en-US" dirty="0"/>
              <a:t>推论：	</a:t>
            </a:r>
          </a:p>
          <a:p>
            <a:r>
              <a:rPr lang="zh-CN" altLang="en-US" dirty="0"/>
              <a:t>反面①： </a:t>
            </a:r>
          </a:p>
          <a:p>
            <a:r>
              <a:rPr lang="zh-CN" altLang="en-US" dirty="0"/>
              <a:t>推论：</a:t>
            </a:r>
          </a:p>
          <a:p>
            <a:r>
              <a:rPr lang="zh-CN" altLang="en-US" dirty="0"/>
              <a:t>反面②：</a:t>
            </a:r>
          </a:p>
          <a:p>
            <a:r>
              <a:rPr lang="zh-CN" altLang="en-US" dirty="0"/>
              <a:t>推论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完成写作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29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9342-0BC3-47A7-8F37-E6CB6496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9" y="5486400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评估文的基本形式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BF72-7504-484F-8DC5-9EC32A752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7211"/>
            <a:ext cx="11673191" cy="5388099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2400" dirty="0"/>
              <a:t>形式不同，在写作时，论点的表述，过渡句、结论句都要发生相应的变化，总结如下：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	利与弊</a:t>
            </a:r>
          </a:p>
          <a:p>
            <a:r>
              <a:rPr lang="zh-CN" altLang="en-US" sz="2400" dirty="0"/>
              <a:t>□考题：图书电子化的利与弊 </a:t>
            </a:r>
          </a:p>
          <a:p>
            <a:r>
              <a:rPr lang="zh-CN" altLang="en-US" sz="2400" dirty="0"/>
              <a:t>□观点：图书电子化有利也有弊 </a:t>
            </a:r>
          </a:p>
          <a:p>
            <a:r>
              <a:rPr lang="zh-CN" altLang="en-US" sz="2400" dirty="0"/>
              <a:t>□正面过度：图书电子化有很多好处，</a:t>
            </a:r>
          </a:p>
          <a:p>
            <a:r>
              <a:rPr lang="zh-CN" altLang="en-US" sz="2400" dirty="0"/>
              <a:t>□反面过度：虽然图书电子化有很多好处，但也有一定的弊端。</a:t>
            </a:r>
          </a:p>
          <a:p>
            <a:r>
              <a:rPr lang="zh-CN" altLang="en-US" sz="2400" dirty="0"/>
              <a:t>□结尾：总之，图书电子化有利也有弊</a:t>
            </a:r>
            <a:r>
              <a:rPr lang="en-US" altLang="zh-CN" sz="2400" dirty="0"/>
              <a:t>+</a:t>
            </a:r>
            <a:r>
              <a:rPr lang="zh-CN" altLang="en-US" sz="2400" dirty="0"/>
              <a:t>合理化建议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	应否（是否应该）</a:t>
            </a:r>
          </a:p>
          <a:p>
            <a:r>
              <a:rPr lang="zh-CN" altLang="en-US" sz="2400" dirty="0"/>
              <a:t>□考题</a:t>
            </a:r>
            <a:r>
              <a:rPr lang="en-US" altLang="zh-CN" sz="2400" dirty="0"/>
              <a:t>:</a:t>
            </a:r>
            <a:r>
              <a:rPr lang="zh-CN" altLang="en-US" sz="2400" dirty="0"/>
              <a:t>中国电影应否</a:t>
            </a:r>
            <a:r>
              <a:rPr lang="en-US" altLang="zh-CN" sz="2400" dirty="0"/>
              <a:t>(</a:t>
            </a:r>
            <a:r>
              <a:rPr lang="zh-CN" altLang="en-US" sz="2400" dirty="0"/>
              <a:t>是否应该）追求票房价值</a:t>
            </a:r>
          </a:p>
          <a:p>
            <a:r>
              <a:rPr lang="zh-CN" altLang="en-US" sz="2400" dirty="0"/>
              <a:t>□观点：中国电影追求票房价值有人支持</a:t>
            </a:r>
            <a:r>
              <a:rPr lang="en-US" altLang="zh-CN" sz="2400" dirty="0"/>
              <a:t>(</a:t>
            </a:r>
            <a:r>
              <a:rPr lang="zh-CN" altLang="en-US" sz="2400" dirty="0"/>
              <a:t>赞成）也有人反对</a:t>
            </a:r>
          </a:p>
          <a:p>
            <a:r>
              <a:rPr lang="zh-CN" altLang="en-US" sz="2400" dirty="0"/>
              <a:t>□正面过度：很多人认为中国电影应该追求票房价值</a:t>
            </a:r>
          </a:p>
          <a:p>
            <a:r>
              <a:rPr lang="zh-CN" altLang="en-US" sz="2400" dirty="0"/>
              <a:t>□反面过度：虽然有很多人认为中国电影应该追求票房价值，但也有人反对</a:t>
            </a:r>
          </a:p>
          <a:p>
            <a:r>
              <a:rPr lang="zh-CN" altLang="en-US" sz="2400" dirty="0"/>
              <a:t>□结尾：总之，中国电影追求票房价值有人支持</a:t>
            </a:r>
            <a:r>
              <a:rPr lang="en-US" altLang="zh-CN" sz="2400" dirty="0"/>
              <a:t>(</a:t>
            </a:r>
            <a:r>
              <a:rPr lang="zh-CN" altLang="en-US" sz="2400" dirty="0"/>
              <a:t>赞成）也有人反对</a:t>
            </a:r>
            <a:r>
              <a:rPr lang="en-US" altLang="zh-CN" sz="2400" dirty="0"/>
              <a:t>+</a:t>
            </a:r>
            <a:r>
              <a:rPr lang="zh-CN" altLang="en-US" sz="2400" dirty="0"/>
              <a:t>合理化建议</a:t>
            </a:r>
          </a:p>
        </p:txBody>
      </p:sp>
    </p:spTree>
    <p:extLst>
      <p:ext uri="{BB962C8B-B14F-4D97-AF65-F5344CB8AC3E}">
        <p14:creationId xmlns:p14="http://schemas.microsoft.com/office/powerpoint/2010/main" val="305788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9342-0BC3-47A7-8F37-E6CB6496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9" y="5486400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评估文的基本形式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BF72-7504-484F-8DC5-9EC32A752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7211"/>
            <a:ext cx="11673191" cy="538809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/>
              <a:t>、	正负影响</a:t>
            </a:r>
          </a:p>
          <a:p>
            <a:r>
              <a:rPr lang="zh-CN" altLang="en-US" sz="2400" dirty="0"/>
              <a:t>□考题：电视选秀节目给青年人所产生</a:t>
            </a:r>
            <a:r>
              <a:rPr lang="en-US" altLang="zh-CN" sz="2400" dirty="0"/>
              <a:t>(</a:t>
            </a:r>
            <a:r>
              <a:rPr lang="zh-CN" altLang="en-US" sz="2400" dirty="0"/>
              <a:t>带来）的正负影响</a:t>
            </a:r>
          </a:p>
          <a:p>
            <a:r>
              <a:rPr lang="zh-CN" altLang="en-US" sz="2400" dirty="0"/>
              <a:t>□观点：电视选秀节目对青年人有正面</a:t>
            </a:r>
            <a:r>
              <a:rPr lang="en-US" altLang="zh-CN" sz="2400" dirty="0"/>
              <a:t>(</a:t>
            </a:r>
            <a:r>
              <a:rPr lang="zh-CN" altLang="en-US" sz="2400" dirty="0"/>
              <a:t>积极）影响也有负面（消极）影响</a:t>
            </a:r>
          </a:p>
          <a:p>
            <a:r>
              <a:rPr lang="zh-CN" altLang="en-US" sz="2400" dirty="0"/>
              <a:t>□正面过度：电视选秀节目给青年人所产生</a:t>
            </a:r>
            <a:r>
              <a:rPr lang="en-US" altLang="zh-CN" sz="2400" dirty="0"/>
              <a:t>(</a:t>
            </a:r>
            <a:r>
              <a:rPr lang="zh-CN" altLang="en-US" sz="2400" dirty="0"/>
              <a:t>带来）的正面影响有：</a:t>
            </a:r>
          </a:p>
          <a:p>
            <a:r>
              <a:rPr lang="zh-CN" altLang="en-US" sz="2400" dirty="0"/>
              <a:t>□反面过度：电视选秀节目给青年人所产生</a:t>
            </a:r>
            <a:r>
              <a:rPr lang="en-US" altLang="zh-CN" sz="2400" dirty="0"/>
              <a:t>(</a:t>
            </a:r>
            <a:r>
              <a:rPr lang="zh-CN" altLang="en-US" sz="2400" dirty="0"/>
              <a:t>带来）的负面影响有：</a:t>
            </a:r>
          </a:p>
          <a:p>
            <a:r>
              <a:rPr lang="zh-CN" altLang="en-US" sz="2400" dirty="0"/>
              <a:t>□结尾：总之，电视选秀节目对青年人有正面</a:t>
            </a:r>
            <a:r>
              <a:rPr lang="en-US" altLang="zh-CN" sz="2400" dirty="0"/>
              <a:t>(</a:t>
            </a:r>
            <a:r>
              <a:rPr lang="zh-CN" altLang="en-US" sz="2400" dirty="0"/>
              <a:t>积极）影响也有负面（消极）影 响</a:t>
            </a:r>
            <a:r>
              <a:rPr lang="en-US" altLang="zh-CN" sz="2400" dirty="0"/>
              <a:t>+</a:t>
            </a:r>
            <a:r>
              <a:rPr lang="zh-CN" altLang="en-US" sz="2400" dirty="0"/>
              <a:t>合理化建议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	不同看法</a:t>
            </a:r>
          </a:p>
          <a:p>
            <a:r>
              <a:rPr lang="zh-CN" altLang="en-US" sz="2400" dirty="0"/>
              <a:t>□考题</a:t>
            </a:r>
            <a:r>
              <a:rPr lang="en-US" altLang="zh-CN" sz="2400" dirty="0"/>
              <a:t>:</a:t>
            </a:r>
            <a:r>
              <a:rPr lang="zh-CN" altLang="en-US" sz="2400" dirty="0"/>
              <a:t>人们对“中国父母为孩子无私的奉献”这一现象的不同看法 </a:t>
            </a:r>
          </a:p>
          <a:p>
            <a:r>
              <a:rPr lang="zh-CN" altLang="en-US" sz="2400" dirty="0"/>
              <a:t>□观点：中国父母为孩子无私的奉献”这一现象有人支持</a:t>
            </a:r>
            <a:r>
              <a:rPr lang="en-US" altLang="zh-CN" sz="2400" dirty="0"/>
              <a:t>(</a:t>
            </a:r>
            <a:r>
              <a:rPr lang="zh-CN" altLang="en-US" sz="2400" dirty="0"/>
              <a:t>赞成）也有人反对 </a:t>
            </a:r>
          </a:p>
          <a:p>
            <a:r>
              <a:rPr lang="zh-CN" altLang="en-US" sz="2400" dirty="0"/>
              <a:t>□正面过度：支持（赞成）者认为：</a:t>
            </a:r>
          </a:p>
          <a:p>
            <a:r>
              <a:rPr lang="zh-CN" altLang="en-US" sz="2400" dirty="0"/>
              <a:t>□反面过度：反对者认为：</a:t>
            </a:r>
          </a:p>
          <a:p>
            <a:r>
              <a:rPr lang="zh-CN" altLang="en-US" sz="2400" dirty="0"/>
              <a:t>□结尾：总之，“中国父母为孩子无私的奉献”这一现象有人支持</a:t>
            </a:r>
            <a:r>
              <a:rPr lang="en-US" altLang="zh-CN" sz="2400" dirty="0"/>
              <a:t>(</a:t>
            </a:r>
            <a:r>
              <a:rPr lang="zh-CN" altLang="en-US" sz="2400" dirty="0"/>
              <a:t>赞成）也有人 反对</a:t>
            </a:r>
            <a:r>
              <a:rPr lang="en-US" altLang="zh-CN" sz="2400" dirty="0"/>
              <a:t>+</a:t>
            </a:r>
            <a:r>
              <a:rPr lang="zh-CN" altLang="en-US" sz="2400" dirty="0"/>
              <a:t>合理化建议</a:t>
            </a:r>
          </a:p>
        </p:txBody>
      </p:sp>
    </p:spTree>
    <p:extLst>
      <p:ext uri="{BB962C8B-B14F-4D97-AF65-F5344CB8AC3E}">
        <p14:creationId xmlns:p14="http://schemas.microsoft.com/office/powerpoint/2010/main" val="33288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9342-0BC3-47A7-8F37-E6CB6496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9" y="5486400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评估文的基本形式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BF72-7504-484F-8DC5-9EC32A752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7211"/>
            <a:ext cx="11673191" cy="5388099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2400" dirty="0"/>
              <a:t>形式不同，在写作时，论点的表述，过渡句、结论句都要发生相应的变化，总结如下：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	利与弊</a:t>
            </a:r>
          </a:p>
          <a:p>
            <a:r>
              <a:rPr lang="zh-CN" altLang="en-US" sz="2400" dirty="0"/>
              <a:t>□考题：图书电子化的利与弊 </a:t>
            </a:r>
          </a:p>
          <a:p>
            <a:r>
              <a:rPr lang="zh-CN" altLang="en-US" sz="2400" dirty="0"/>
              <a:t>□观点：图书电子化有利也有弊 </a:t>
            </a:r>
          </a:p>
          <a:p>
            <a:r>
              <a:rPr lang="zh-CN" altLang="en-US" sz="2400" dirty="0"/>
              <a:t>□正面过度：图书电子化有很多好处，</a:t>
            </a:r>
          </a:p>
          <a:p>
            <a:r>
              <a:rPr lang="zh-CN" altLang="en-US" sz="2400" dirty="0"/>
              <a:t>□反面过度：虽然图书电子化有很多好处，但也有一定的弊端。</a:t>
            </a:r>
          </a:p>
          <a:p>
            <a:r>
              <a:rPr lang="zh-CN" altLang="en-US" sz="2400" dirty="0"/>
              <a:t>□结尾：总之，图书电子化有利也有弊</a:t>
            </a:r>
            <a:r>
              <a:rPr lang="en-US" altLang="zh-CN" sz="2400" dirty="0"/>
              <a:t>+</a:t>
            </a:r>
            <a:r>
              <a:rPr lang="zh-CN" altLang="en-US" sz="2400" dirty="0"/>
              <a:t>合理化建议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	应否（是否应该）</a:t>
            </a:r>
          </a:p>
          <a:p>
            <a:r>
              <a:rPr lang="zh-CN" altLang="en-US" sz="2400" dirty="0"/>
              <a:t>□考题</a:t>
            </a:r>
            <a:r>
              <a:rPr lang="en-US" altLang="zh-CN" sz="2400" dirty="0"/>
              <a:t>:</a:t>
            </a:r>
            <a:r>
              <a:rPr lang="zh-CN" altLang="en-US" sz="2400" dirty="0"/>
              <a:t>中国电影应否</a:t>
            </a:r>
            <a:r>
              <a:rPr lang="en-US" altLang="zh-CN" sz="2400" dirty="0"/>
              <a:t>(</a:t>
            </a:r>
            <a:r>
              <a:rPr lang="zh-CN" altLang="en-US" sz="2400" dirty="0"/>
              <a:t>是否应该）追求票房价值</a:t>
            </a:r>
          </a:p>
          <a:p>
            <a:r>
              <a:rPr lang="zh-CN" altLang="en-US" sz="2400" dirty="0"/>
              <a:t>□观点：中国电影追求票房价值有人支持</a:t>
            </a:r>
            <a:r>
              <a:rPr lang="en-US" altLang="zh-CN" sz="2400" dirty="0"/>
              <a:t>(</a:t>
            </a:r>
            <a:r>
              <a:rPr lang="zh-CN" altLang="en-US" sz="2400" dirty="0"/>
              <a:t>赞成）也有人反对</a:t>
            </a:r>
          </a:p>
          <a:p>
            <a:r>
              <a:rPr lang="zh-CN" altLang="en-US" sz="2400" dirty="0"/>
              <a:t>□正面过度：很多人认为中国电影应该追求票房价值</a:t>
            </a:r>
          </a:p>
          <a:p>
            <a:r>
              <a:rPr lang="zh-CN" altLang="en-US" sz="2400" dirty="0"/>
              <a:t>□反面过度：虽然有很多人认为中国电影应该追求票房价值，但也有人反对</a:t>
            </a:r>
          </a:p>
          <a:p>
            <a:r>
              <a:rPr lang="zh-CN" altLang="en-US" sz="2400" dirty="0"/>
              <a:t>□结尾：总之，中国电影追求票房价值有人支持</a:t>
            </a:r>
            <a:r>
              <a:rPr lang="en-US" altLang="zh-CN" sz="2400" dirty="0"/>
              <a:t>(</a:t>
            </a:r>
            <a:r>
              <a:rPr lang="zh-CN" altLang="en-US" sz="2400" dirty="0"/>
              <a:t>赞成）也有人反对</a:t>
            </a:r>
            <a:r>
              <a:rPr lang="en-US" altLang="zh-CN" sz="2400" dirty="0"/>
              <a:t>+</a:t>
            </a:r>
            <a:r>
              <a:rPr lang="zh-CN" altLang="en-US" sz="2400" dirty="0"/>
              <a:t>合理化建议</a:t>
            </a:r>
          </a:p>
        </p:txBody>
      </p:sp>
    </p:spTree>
    <p:extLst>
      <p:ext uri="{BB962C8B-B14F-4D97-AF65-F5344CB8AC3E}">
        <p14:creationId xmlns:p14="http://schemas.microsoft.com/office/powerpoint/2010/main" val="425020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9342-0BC3-47A7-8F37-E6CB6496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9" y="5486400"/>
            <a:ext cx="10396882" cy="1151965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评估文的基本形式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BF72-7504-484F-8DC5-9EC32A752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7211"/>
            <a:ext cx="11673191" cy="538809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/>
              <a:t>、	正负影响</a:t>
            </a:r>
          </a:p>
          <a:p>
            <a:r>
              <a:rPr lang="zh-CN" altLang="en-US" sz="2400" dirty="0"/>
              <a:t>□考题：电视选秀节目给青年人所产生</a:t>
            </a:r>
            <a:r>
              <a:rPr lang="en-US" altLang="zh-CN" sz="2400" dirty="0"/>
              <a:t>(</a:t>
            </a:r>
            <a:r>
              <a:rPr lang="zh-CN" altLang="en-US" sz="2400" dirty="0"/>
              <a:t>带来）的正负影响</a:t>
            </a:r>
          </a:p>
          <a:p>
            <a:r>
              <a:rPr lang="zh-CN" altLang="en-US" sz="2400" dirty="0"/>
              <a:t>□观点：电视选秀节目对青年人有正面</a:t>
            </a:r>
            <a:r>
              <a:rPr lang="en-US" altLang="zh-CN" sz="2400" dirty="0"/>
              <a:t>(</a:t>
            </a:r>
            <a:r>
              <a:rPr lang="zh-CN" altLang="en-US" sz="2400" dirty="0"/>
              <a:t>积极）影响也有负面（消极）影响</a:t>
            </a:r>
          </a:p>
          <a:p>
            <a:r>
              <a:rPr lang="zh-CN" altLang="en-US" sz="2400" dirty="0"/>
              <a:t>□正面过度：电视选秀节目给青年人所产生</a:t>
            </a:r>
            <a:r>
              <a:rPr lang="en-US" altLang="zh-CN" sz="2400" dirty="0"/>
              <a:t>(</a:t>
            </a:r>
            <a:r>
              <a:rPr lang="zh-CN" altLang="en-US" sz="2400" dirty="0"/>
              <a:t>带来）的正面影响有：</a:t>
            </a:r>
          </a:p>
          <a:p>
            <a:r>
              <a:rPr lang="zh-CN" altLang="en-US" sz="2400" dirty="0"/>
              <a:t>□反面过度：电视选秀节目给青年人所产生</a:t>
            </a:r>
            <a:r>
              <a:rPr lang="en-US" altLang="zh-CN" sz="2400" dirty="0"/>
              <a:t>(</a:t>
            </a:r>
            <a:r>
              <a:rPr lang="zh-CN" altLang="en-US" sz="2400" dirty="0"/>
              <a:t>带来）的负面影响有：</a:t>
            </a:r>
          </a:p>
          <a:p>
            <a:r>
              <a:rPr lang="zh-CN" altLang="en-US" sz="2400" dirty="0"/>
              <a:t>□结尾：总之，电视选秀节目对青年人有正面</a:t>
            </a:r>
            <a:r>
              <a:rPr lang="en-US" altLang="zh-CN" sz="2400" dirty="0"/>
              <a:t>(</a:t>
            </a:r>
            <a:r>
              <a:rPr lang="zh-CN" altLang="en-US" sz="2400" dirty="0"/>
              <a:t>积极）影响也有负面（消极）影 响</a:t>
            </a:r>
            <a:r>
              <a:rPr lang="en-US" altLang="zh-CN" sz="2400" dirty="0"/>
              <a:t>+</a:t>
            </a:r>
            <a:r>
              <a:rPr lang="zh-CN" altLang="en-US" sz="2400" dirty="0"/>
              <a:t>合理化建议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	不同看法</a:t>
            </a:r>
          </a:p>
          <a:p>
            <a:r>
              <a:rPr lang="zh-CN" altLang="en-US" sz="2400" dirty="0"/>
              <a:t>□考题</a:t>
            </a:r>
            <a:r>
              <a:rPr lang="en-US" altLang="zh-CN" sz="2400" dirty="0"/>
              <a:t>:</a:t>
            </a:r>
            <a:r>
              <a:rPr lang="zh-CN" altLang="en-US" sz="2400" dirty="0"/>
              <a:t>人们对“中国父母为孩子无私的奉献”这一现象的不同看法 </a:t>
            </a:r>
          </a:p>
          <a:p>
            <a:r>
              <a:rPr lang="zh-CN" altLang="en-US" sz="2400" dirty="0"/>
              <a:t>□观点：中国父母为孩子无私的奉献”这一现象有人支持</a:t>
            </a:r>
            <a:r>
              <a:rPr lang="en-US" altLang="zh-CN" sz="2400" dirty="0"/>
              <a:t>(</a:t>
            </a:r>
            <a:r>
              <a:rPr lang="zh-CN" altLang="en-US" sz="2400" dirty="0"/>
              <a:t>赞成）也有人反对 </a:t>
            </a:r>
          </a:p>
          <a:p>
            <a:r>
              <a:rPr lang="zh-CN" altLang="en-US" sz="2400" dirty="0"/>
              <a:t>□正面过度：支持（赞成）者认为：</a:t>
            </a:r>
          </a:p>
          <a:p>
            <a:r>
              <a:rPr lang="zh-CN" altLang="en-US" sz="2400" dirty="0"/>
              <a:t>□反面过度：反对者认为：</a:t>
            </a:r>
          </a:p>
          <a:p>
            <a:r>
              <a:rPr lang="zh-CN" altLang="en-US" sz="2400" dirty="0"/>
              <a:t>□结尾：总之，“中国父母为孩子无私的奉献”这一现象有人支持</a:t>
            </a:r>
            <a:r>
              <a:rPr lang="en-US" altLang="zh-CN" sz="2400" dirty="0"/>
              <a:t>(</a:t>
            </a:r>
            <a:r>
              <a:rPr lang="zh-CN" altLang="en-US" sz="2400" dirty="0"/>
              <a:t>赞成）也有人 反对</a:t>
            </a:r>
            <a:r>
              <a:rPr lang="en-US" altLang="zh-CN" sz="2400" dirty="0"/>
              <a:t>+</a:t>
            </a:r>
            <a:r>
              <a:rPr lang="zh-CN" altLang="en-US" sz="2400" dirty="0"/>
              <a:t>合理化建议</a:t>
            </a:r>
          </a:p>
        </p:txBody>
      </p:sp>
    </p:spTree>
    <p:extLst>
      <p:ext uri="{BB962C8B-B14F-4D97-AF65-F5344CB8AC3E}">
        <p14:creationId xmlns:p14="http://schemas.microsoft.com/office/powerpoint/2010/main" val="60867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41</TotalTime>
  <Words>11796</Words>
  <Application>Microsoft Office PowerPoint</Application>
  <PresentationFormat>Widescreen</PresentationFormat>
  <Paragraphs>572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Impact</vt:lpstr>
      <vt:lpstr>Main Event</vt:lpstr>
      <vt:lpstr>Evaluative Writing</vt:lpstr>
      <vt:lpstr>评估文的基本形式</vt:lpstr>
      <vt:lpstr>评估文的基本形式</vt:lpstr>
      <vt:lpstr>评估文的基本形式</vt:lpstr>
      <vt:lpstr>评估文的基本形式</vt:lpstr>
      <vt:lpstr>评估文的基本形式</vt:lpstr>
      <vt:lpstr>评估文的基本形式</vt:lpstr>
      <vt:lpstr>评估文的基本形式</vt:lpstr>
      <vt:lpstr>评估文的基本形式</vt:lpstr>
      <vt:lpstr>评估文考题内容的探究</vt:lpstr>
      <vt:lpstr>评估文考题内容的探究</vt:lpstr>
      <vt:lpstr>评估文考题内容的探究</vt:lpstr>
      <vt:lpstr>评估文考题内容的探究</vt:lpstr>
      <vt:lpstr>评估文写作内容的误区</vt:lpstr>
      <vt:lpstr>列正反分论点</vt:lpstr>
      <vt:lpstr>评估文主体部分的推论</vt:lpstr>
      <vt:lpstr>评估文主体部分的推论</vt:lpstr>
      <vt:lpstr>评估文主体部分的推论</vt:lpstr>
      <vt:lpstr>评估文主体部分的推论</vt:lpstr>
      <vt:lpstr>评估文主体部分的推论</vt:lpstr>
      <vt:lpstr>评估文主体部分的推论</vt:lpstr>
      <vt:lpstr>评估文分类</vt:lpstr>
      <vt:lpstr>评估文分类</vt:lpstr>
      <vt:lpstr>评估文分类</vt:lpstr>
      <vt:lpstr>评估文分类</vt:lpstr>
      <vt:lpstr>评估文分类</vt:lpstr>
      <vt:lpstr>评估文分类</vt:lpstr>
      <vt:lpstr>评估文分类</vt:lpstr>
      <vt:lpstr>评估文分类</vt:lpstr>
      <vt:lpstr>评估文分类</vt:lpstr>
      <vt:lpstr>评估文分类</vt:lpstr>
      <vt:lpstr>评估文分类</vt:lpstr>
      <vt:lpstr>七、 评估文自查表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  <vt:lpstr>八、 评估文写作（提高篇）练习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Evaluative Writing</dc:title>
  <dc:creator>Lyn ZHANG</dc:creator>
  <cp:lastModifiedBy>Lyn ZHANG</cp:lastModifiedBy>
  <cp:revision>11</cp:revision>
  <dcterms:created xsi:type="dcterms:W3CDTF">2021-05-19T22:20:10Z</dcterms:created>
  <dcterms:modified xsi:type="dcterms:W3CDTF">2021-05-26T21:50:48Z</dcterms:modified>
</cp:coreProperties>
</file>