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1"/>
  </p:sldMasterIdLst>
  <p:sldIdLst>
    <p:sldId id="256" r:id="rId2"/>
    <p:sldId id="257"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9" d="100"/>
          <a:sy n="49" d="100"/>
        </p:scale>
        <p:origin x="930" y="4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en-US"/>
              <a:t>Click to edit Master title style</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60000"/>
                    <a:lumOff val="40000"/>
                  </a:schemeClr>
                </a:solidFill>
              </a:defRPr>
            </a:lvl1pPr>
          </a:lstStyle>
          <a:p>
            <a:fld id="{149DDC02-B596-4BDF-B9A3-EC9276511179}" type="datetimeFigureOut">
              <a:rPr lang="en-AU" smtClean="0"/>
              <a:t>3/06/2021</a:t>
            </a:fld>
            <a:endParaRPr lang="en-AU"/>
          </a:p>
        </p:txBody>
      </p:sp>
      <p:sp>
        <p:nvSpPr>
          <p:cNvPr id="5" name="Footer Placeholder 4"/>
          <p:cNvSpPr>
            <a:spLocks noGrp="1"/>
          </p:cNvSpPr>
          <p:nvPr>
            <p:ph type="ftr" sz="quarter" idx="11"/>
          </p:nvPr>
        </p:nvSpPr>
        <p:spPr>
          <a:xfrm rot="21420000">
            <a:off x="9144" y="4882896"/>
            <a:ext cx="4050792" cy="1197864"/>
          </a:xfrm>
          <a:noFill/>
        </p:spPr>
        <p:txBody>
          <a:bodyPr wrap="square" rtlCol="0">
            <a:spAutoFit/>
          </a:bodyPr>
          <a:lstStyle>
            <a:lvl1pPr>
              <a:defRPr lang="en-US" sz="5400" dirty="0"/>
            </a:lvl1pPr>
          </a:lstStyle>
          <a:p>
            <a:endParaRPr lang="en-AU"/>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1D4B943D-A8DC-4BED-87C4-FDCCFBC7B25A}" type="slidenum">
              <a:rPr lang="en-AU" smtClean="0"/>
              <a:t>‹#›</a:t>
            </a:fld>
            <a:endParaRPr lang="en-AU"/>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accent1">
              <a:lumMod val="60000"/>
              <a:lumOff val="40000"/>
              <a:alpha val="50000"/>
            </a:schemeClr>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8859149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49DDC02-B596-4BDF-B9A3-EC9276511179}" type="datetimeFigureOut">
              <a:rPr lang="en-AU" smtClean="0"/>
              <a:t>3/06/2021</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1D4B943D-A8DC-4BED-87C4-FDCCFBC7B25A}" type="slidenum">
              <a:rPr lang="en-AU" smtClean="0"/>
              <a:t>‹#›</a:t>
            </a:fld>
            <a:endParaRPr lang="en-AU"/>
          </a:p>
        </p:txBody>
      </p:sp>
    </p:spTree>
    <p:extLst>
      <p:ext uri="{BB962C8B-B14F-4D97-AF65-F5344CB8AC3E}">
        <p14:creationId xmlns:p14="http://schemas.microsoft.com/office/powerpoint/2010/main" val="33974328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49DDC02-B596-4BDF-B9A3-EC9276511179}" type="datetimeFigureOut">
              <a:rPr lang="en-AU" smtClean="0"/>
              <a:t>3/06/2021</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1D4B943D-A8DC-4BED-87C4-FDCCFBC7B25A}" type="slidenum">
              <a:rPr lang="en-AU" smtClean="0"/>
              <a:t>‹#›</a:t>
            </a:fld>
            <a:endParaRPr lang="en-AU"/>
          </a:p>
        </p:txBody>
      </p:sp>
    </p:spTree>
    <p:extLst>
      <p:ext uri="{BB962C8B-B14F-4D97-AF65-F5344CB8AC3E}">
        <p14:creationId xmlns:p14="http://schemas.microsoft.com/office/powerpoint/2010/main" val="1458097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en-US"/>
              <a:t>Click to edit Master title style</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49DDC02-B596-4BDF-B9A3-EC9276511179}" type="datetimeFigureOut">
              <a:rPr lang="en-AU" smtClean="0"/>
              <a:t>3/06/2021</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1D4B943D-A8DC-4BED-87C4-FDCCFBC7B25A}" type="slidenum">
              <a:rPr lang="en-AU" smtClean="0"/>
              <a:t>‹#›</a:t>
            </a:fld>
            <a:endParaRPr lang="en-AU"/>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3472032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49DDC02-B596-4BDF-B9A3-EC9276511179}" type="datetimeFigureOut">
              <a:rPr lang="en-AU" smtClean="0"/>
              <a:t>3/06/2021</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1D4B943D-A8DC-4BED-87C4-FDCCFBC7B25A}" type="slidenum">
              <a:rPr lang="en-AU" smtClean="0"/>
              <a:t>‹#›</a:t>
            </a:fld>
            <a:endParaRPr lang="en-AU"/>
          </a:p>
        </p:txBody>
      </p:sp>
    </p:spTree>
    <p:extLst>
      <p:ext uri="{BB962C8B-B14F-4D97-AF65-F5344CB8AC3E}">
        <p14:creationId xmlns:p14="http://schemas.microsoft.com/office/powerpoint/2010/main" val="974178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en-US"/>
              <a:t>Click to edit Master title style</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149DDC02-B596-4BDF-B9A3-EC9276511179}" type="datetimeFigureOut">
              <a:rPr lang="en-AU" smtClean="0"/>
              <a:t>3/06/2021</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1D4B943D-A8DC-4BED-87C4-FDCCFBC7B25A}" type="slidenum">
              <a:rPr lang="en-AU" smtClean="0"/>
              <a:t>‹#›</a:t>
            </a:fld>
            <a:endParaRPr lang="en-AU"/>
          </a:p>
        </p:txBody>
      </p:sp>
    </p:spTree>
    <p:extLst>
      <p:ext uri="{BB962C8B-B14F-4D97-AF65-F5344CB8AC3E}">
        <p14:creationId xmlns:p14="http://schemas.microsoft.com/office/powerpoint/2010/main" val="39516429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en-US"/>
              <a:t>Click to edit Master title style</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149DDC02-B596-4BDF-B9A3-EC9276511179}" type="datetimeFigureOut">
              <a:rPr lang="en-AU" smtClean="0"/>
              <a:t>3/06/2021</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1D4B943D-A8DC-4BED-87C4-FDCCFBC7B25A}" type="slidenum">
              <a:rPr lang="en-AU" smtClean="0"/>
              <a:t>‹#›</a:t>
            </a:fld>
            <a:endParaRPr lang="en-AU"/>
          </a:p>
        </p:txBody>
      </p:sp>
    </p:spTree>
    <p:extLst>
      <p:ext uri="{BB962C8B-B14F-4D97-AF65-F5344CB8AC3E}">
        <p14:creationId xmlns:p14="http://schemas.microsoft.com/office/powerpoint/2010/main" val="41962382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49DDC02-B596-4BDF-B9A3-EC9276511179}" type="datetimeFigureOut">
              <a:rPr lang="en-AU" smtClean="0"/>
              <a:t>3/06/2021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D4B943D-A8DC-4BED-87C4-FDCCFBC7B25A}" type="slidenum">
              <a:rPr lang="en-AU" smtClean="0"/>
              <a:t>‹#›</a:t>
            </a:fld>
            <a:endParaRPr lang="en-AU"/>
          </a:p>
        </p:txBody>
      </p:sp>
    </p:spTree>
    <p:extLst>
      <p:ext uri="{BB962C8B-B14F-4D97-AF65-F5344CB8AC3E}">
        <p14:creationId xmlns:p14="http://schemas.microsoft.com/office/powerpoint/2010/main" val="19760432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49DDC02-B596-4BDF-B9A3-EC9276511179}" type="datetimeFigureOut">
              <a:rPr lang="en-AU" smtClean="0"/>
              <a:t>3/06/2021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D4B943D-A8DC-4BED-87C4-FDCCFBC7B25A}" type="slidenum">
              <a:rPr lang="en-AU" smtClean="0"/>
              <a:t>‹#›</a:t>
            </a:fld>
            <a:endParaRPr lang="en-AU"/>
          </a:p>
        </p:txBody>
      </p:sp>
    </p:spTree>
    <p:extLst>
      <p:ext uri="{BB962C8B-B14F-4D97-AF65-F5344CB8AC3E}">
        <p14:creationId xmlns:p14="http://schemas.microsoft.com/office/powerpoint/2010/main" val="3575002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49DDC02-B596-4BDF-B9A3-EC9276511179}" type="datetimeFigureOut">
              <a:rPr lang="en-AU" smtClean="0"/>
              <a:t>3/06/2021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D4B943D-A8DC-4BED-87C4-FDCCFBC7B25A}" type="slidenum">
              <a:rPr lang="en-AU" smtClean="0"/>
              <a:t>‹#›</a:t>
            </a:fld>
            <a:endParaRPr lang="en-AU"/>
          </a:p>
        </p:txBody>
      </p:sp>
    </p:spTree>
    <p:extLst>
      <p:ext uri="{BB962C8B-B14F-4D97-AF65-F5344CB8AC3E}">
        <p14:creationId xmlns:p14="http://schemas.microsoft.com/office/powerpoint/2010/main" val="653016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en-US"/>
              <a:t>Click to edit Master title style</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49DDC02-B596-4BDF-B9A3-EC9276511179}" type="datetimeFigureOut">
              <a:rPr lang="en-AU" smtClean="0"/>
              <a:t>3/06/2021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D4B943D-A8DC-4BED-87C4-FDCCFBC7B25A}" type="slidenum">
              <a:rPr lang="en-AU" smtClean="0"/>
              <a:t>‹#›</a:t>
            </a:fld>
            <a:endParaRPr lang="en-AU"/>
          </a:p>
        </p:txBody>
      </p:sp>
    </p:spTree>
    <p:extLst>
      <p:ext uri="{BB962C8B-B14F-4D97-AF65-F5344CB8AC3E}">
        <p14:creationId xmlns:p14="http://schemas.microsoft.com/office/powerpoint/2010/main" val="26219243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49DDC02-B596-4BDF-B9A3-EC9276511179}" type="datetimeFigureOut">
              <a:rPr lang="en-AU" smtClean="0"/>
              <a:t>3/06/2021</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1D4B943D-A8DC-4BED-87C4-FDCCFBC7B25A}" type="slidenum">
              <a:rPr lang="en-AU" smtClean="0"/>
              <a:t>‹#›</a:t>
            </a:fld>
            <a:endParaRPr lang="en-AU"/>
          </a:p>
        </p:txBody>
      </p:sp>
    </p:spTree>
    <p:extLst>
      <p:ext uri="{BB962C8B-B14F-4D97-AF65-F5344CB8AC3E}">
        <p14:creationId xmlns:p14="http://schemas.microsoft.com/office/powerpoint/2010/main" val="22407837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685802" y="2861733"/>
            <a:ext cx="5088712" cy="2512852"/>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5993969" y="2861733"/>
            <a:ext cx="5088713" cy="2512852"/>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49DDC02-B596-4BDF-B9A3-EC9276511179}" type="datetimeFigureOut">
              <a:rPr lang="en-AU" smtClean="0"/>
              <a:t>3/06/2021</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1D4B943D-A8DC-4BED-87C4-FDCCFBC7B25A}" type="slidenum">
              <a:rPr lang="en-AU" smtClean="0"/>
              <a:t>‹#›</a:t>
            </a:fld>
            <a:endParaRPr lang="en-AU"/>
          </a:p>
        </p:txBody>
      </p:sp>
    </p:spTree>
    <p:extLst>
      <p:ext uri="{BB962C8B-B14F-4D97-AF65-F5344CB8AC3E}">
        <p14:creationId xmlns:p14="http://schemas.microsoft.com/office/powerpoint/2010/main" val="40783674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49DDC02-B596-4BDF-B9A3-EC9276511179}" type="datetimeFigureOut">
              <a:rPr lang="en-AU" smtClean="0"/>
              <a:t>3/06/2021</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1D4B943D-A8DC-4BED-87C4-FDCCFBC7B25A}" type="slidenum">
              <a:rPr lang="en-AU" smtClean="0"/>
              <a:t>‹#›</a:t>
            </a:fld>
            <a:endParaRPr lang="en-AU"/>
          </a:p>
        </p:txBody>
      </p:sp>
    </p:spTree>
    <p:extLst>
      <p:ext uri="{BB962C8B-B14F-4D97-AF65-F5344CB8AC3E}">
        <p14:creationId xmlns:p14="http://schemas.microsoft.com/office/powerpoint/2010/main" val="7665363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49DDC02-B596-4BDF-B9A3-EC9276511179}" type="datetimeFigureOut">
              <a:rPr lang="en-AU" smtClean="0"/>
              <a:t>3/06/2021</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1D4B943D-A8DC-4BED-87C4-FDCCFBC7B25A}" type="slidenum">
              <a:rPr lang="en-AU" smtClean="0"/>
              <a:t>‹#›</a:t>
            </a:fld>
            <a:endParaRPr lang="en-AU"/>
          </a:p>
        </p:txBody>
      </p:sp>
    </p:spTree>
    <p:extLst>
      <p:ext uri="{BB962C8B-B14F-4D97-AF65-F5344CB8AC3E}">
        <p14:creationId xmlns:p14="http://schemas.microsoft.com/office/powerpoint/2010/main" val="3934376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en-US"/>
              <a:t>Click to edit Master title style</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49DDC02-B596-4BDF-B9A3-EC9276511179}" type="datetimeFigureOut">
              <a:rPr lang="en-AU" smtClean="0"/>
              <a:t>3/06/2021</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1D4B943D-A8DC-4BED-87C4-FDCCFBC7B25A}" type="slidenum">
              <a:rPr lang="en-AU" smtClean="0"/>
              <a:t>‹#›</a:t>
            </a:fld>
            <a:endParaRPr lang="en-AU"/>
          </a:p>
        </p:txBody>
      </p:sp>
    </p:spTree>
    <p:extLst>
      <p:ext uri="{BB962C8B-B14F-4D97-AF65-F5344CB8AC3E}">
        <p14:creationId xmlns:p14="http://schemas.microsoft.com/office/powerpoint/2010/main" val="2488769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49DDC02-B596-4BDF-B9A3-EC9276511179}" type="datetimeFigureOut">
              <a:rPr lang="en-AU" smtClean="0"/>
              <a:t>3/06/2021</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1D4B943D-A8DC-4BED-87C4-FDCCFBC7B25A}" type="slidenum">
              <a:rPr lang="en-AU" smtClean="0"/>
              <a:t>‹#›</a:t>
            </a:fld>
            <a:endParaRPr lang="en-AU"/>
          </a:p>
        </p:txBody>
      </p:sp>
    </p:spTree>
    <p:extLst>
      <p:ext uri="{BB962C8B-B14F-4D97-AF65-F5344CB8AC3E}">
        <p14:creationId xmlns:p14="http://schemas.microsoft.com/office/powerpoint/2010/main" val="23724810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60000"/>
                    <a:lumOff val="40000"/>
                  </a:schemeClr>
                </a:solidFill>
              </a:defRPr>
            </a:lvl1pPr>
          </a:lstStyle>
          <a:p>
            <a:fld id="{149DDC02-B596-4BDF-B9A3-EC9276511179}" type="datetimeFigureOut">
              <a:rPr lang="en-AU" smtClean="0"/>
              <a:t>3/06/2021</a:t>
            </a:fld>
            <a:endParaRPr lang="en-AU"/>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60000"/>
                    <a:lumOff val="40000"/>
                  </a:schemeClr>
                </a:solidFill>
              </a:defRPr>
            </a:lvl1pPr>
          </a:lstStyle>
          <a:p>
            <a:endParaRPr lang="en-AU"/>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60000"/>
                    <a:lumOff val="40000"/>
                  </a:schemeClr>
                </a:solidFill>
              </a:defRPr>
            </a:lvl1pPr>
          </a:lstStyle>
          <a:p>
            <a:fld id="{1D4B943D-A8DC-4BED-87C4-FDCCFBC7B25A}" type="slidenum">
              <a:rPr lang="en-AU" smtClean="0"/>
              <a:t>‹#›</a:t>
            </a:fld>
            <a:endParaRPr lang="en-AU"/>
          </a:p>
        </p:txBody>
      </p:sp>
    </p:spTree>
    <p:extLst>
      <p:ext uri="{BB962C8B-B14F-4D97-AF65-F5344CB8AC3E}">
        <p14:creationId xmlns:p14="http://schemas.microsoft.com/office/powerpoint/2010/main" val="3706689404"/>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 id="2147483731" r:id="rId17"/>
  </p:sldLayoutIdLst>
  <p:txStyles>
    <p:titleStyle>
      <a:lvl1pPr algn="l" defTabSz="914400" rtl="0" eaLnBrk="1" latinLnBrk="0" hangingPunct="1">
        <a:lnSpc>
          <a:spcPct val="90000"/>
        </a:lnSpc>
        <a:spcBef>
          <a:spcPct val="0"/>
        </a:spcBef>
        <a:buNone/>
        <a:defRPr sz="5400" kern="1200" cap="all" baseline="0">
          <a:solidFill>
            <a:schemeClr val="accent1">
              <a:lumMod val="60000"/>
              <a:lumOff val="40000"/>
            </a:schemeClr>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lumMod val="60000"/>
            <a:lumOff val="40000"/>
          </a:schemeClr>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636DEE-1720-4A24-9C53-26F3D91D724B}"/>
              </a:ext>
            </a:extLst>
          </p:cNvPr>
          <p:cNvSpPr>
            <a:spLocks noGrp="1"/>
          </p:cNvSpPr>
          <p:nvPr>
            <p:ph type="ctrTitle"/>
          </p:nvPr>
        </p:nvSpPr>
        <p:spPr/>
        <p:txBody>
          <a:bodyPr/>
          <a:lstStyle/>
          <a:p>
            <a:r>
              <a:rPr lang="zh-CN" altLang="en-US" dirty="0"/>
              <a:t>评估文分论点套用</a:t>
            </a:r>
            <a:endParaRPr lang="en-AU" dirty="0"/>
          </a:p>
        </p:txBody>
      </p:sp>
      <p:sp>
        <p:nvSpPr>
          <p:cNvPr id="3" name="Subtitle 2">
            <a:extLst>
              <a:ext uri="{FF2B5EF4-FFF2-40B4-BE49-F238E27FC236}">
                <a16:creationId xmlns:a16="http://schemas.microsoft.com/office/drawing/2014/main" id="{DDEC3C7B-E915-4F60-A7A9-C18DB89D0B90}"/>
              </a:ext>
            </a:extLst>
          </p:cNvPr>
          <p:cNvSpPr>
            <a:spLocks noGrp="1"/>
          </p:cNvSpPr>
          <p:nvPr>
            <p:ph type="subTitle" idx="1"/>
          </p:nvPr>
        </p:nvSpPr>
        <p:spPr/>
        <p:txBody>
          <a:bodyPr/>
          <a:lstStyle/>
          <a:p>
            <a:r>
              <a:rPr lang="ja-JP" altLang="en-US" dirty="0"/>
              <a:t>第三讲</a:t>
            </a:r>
            <a:endParaRPr lang="en-AU" dirty="0"/>
          </a:p>
        </p:txBody>
      </p:sp>
    </p:spTree>
    <p:extLst>
      <p:ext uri="{BB962C8B-B14F-4D97-AF65-F5344CB8AC3E}">
        <p14:creationId xmlns:p14="http://schemas.microsoft.com/office/powerpoint/2010/main" val="30063764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D0DA7A-AB11-4A52-BC30-86E453437253}"/>
              </a:ext>
            </a:extLst>
          </p:cNvPr>
          <p:cNvSpPr>
            <a:spLocks noGrp="1"/>
          </p:cNvSpPr>
          <p:nvPr>
            <p:ph type="title"/>
          </p:nvPr>
        </p:nvSpPr>
        <p:spPr>
          <a:xfrm>
            <a:off x="175099" y="5526020"/>
            <a:ext cx="10396882" cy="1151965"/>
          </a:xfrm>
        </p:spPr>
        <p:txBody>
          <a:bodyPr/>
          <a:lstStyle/>
          <a:p>
            <a:r>
              <a:rPr lang="zh-CN" altLang="en-US" dirty="0">
                <a:solidFill>
                  <a:schemeClr val="tx1"/>
                </a:solidFill>
              </a:rPr>
              <a:t>同类别题分论点套用</a:t>
            </a:r>
            <a:endParaRPr lang="en-AU" dirty="0">
              <a:solidFill>
                <a:schemeClr val="tx1"/>
              </a:solidFill>
            </a:endParaRPr>
          </a:p>
        </p:txBody>
      </p:sp>
      <p:sp>
        <p:nvSpPr>
          <p:cNvPr id="3" name="Content Placeholder 2">
            <a:extLst>
              <a:ext uri="{FF2B5EF4-FFF2-40B4-BE49-F238E27FC236}">
                <a16:creationId xmlns:a16="http://schemas.microsoft.com/office/drawing/2014/main" id="{BEB39A37-6505-4B5B-A489-CC55F067DF3E}"/>
              </a:ext>
            </a:extLst>
          </p:cNvPr>
          <p:cNvSpPr>
            <a:spLocks noGrp="1"/>
          </p:cNvSpPr>
          <p:nvPr>
            <p:ph sz="quarter" idx="13"/>
          </p:nvPr>
        </p:nvSpPr>
        <p:spPr>
          <a:xfrm>
            <a:off x="175099" y="180015"/>
            <a:ext cx="10905410" cy="5525311"/>
          </a:xfrm>
        </p:spPr>
        <p:txBody>
          <a:bodyPr>
            <a:normAutofit fontScale="77500" lnSpcReduction="20000"/>
          </a:bodyPr>
          <a:lstStyle/>
          <a:p>
            <a:r>
              <a:rPr lang="en-US" altLang="zh-CN" dirty="0"/>
              <a:t>【</a:t>
            </a:r>
            <a:r>
              <a:rPr lang="zh-CN" altLang="en-US" dirty="0"/>
              <a:t>例四</a:t>
            </a:r>
            <a:r>
              <a:rPr lang="en-US" altLang="zh-CN" dirty="0"/>
              <a:t>】</a:t>
            </a:r>
          </a:p>
          <a:p>
            <a:r>
              <a:rPr lang="en-US" altLang="zh-CN" dirty="0"/>
              <a:t>1</a:t>
            </a:r>
            <a:r>
              <a:rPr lang="zh-CN" altLang="en-US" dirty="0"/>
              <a:t>、澳洲政府为了吸引更多海外留学生，打算开发小学生留学计划，舆论一片哗然，褒 贬不一。请把社会上不同议论归纳后，给澳洲总理谭保写一封信。</a:t>
            </a:r>
          </a:p>
          <a:p>
            <a:r>
              <a:rPr lang="zh-CN" altLang="en-US" dirty="0"/>
              <a:t>题人们对澳洲政府开发小学生留学计划</a:t>
            </a:r>
            <a:r>
              <a:rPr lang="en-US" altLang="zh-CN" dirty="0"/>
              <a:t>/</a:t>
            </a:r>
            <a:r>
              <a:rPr lang="zh-CN" altLang="en-US" dirty="0"/>
              <a:t>澳洲政府应否开发小学生留学计划</a:t>
            </a:r>
          </a:p>
          <a:p>
            <a:r>
              <a:rPr lang="zh-CN" altLang="en-US" dirty="0"/>
              <a:t>正面：澳洲政府开发小学生留学计划可提升澳洲经济发展水平。</a:t>
            </a:r>
          </a:p>
          <a:p>
            <a:r>
              <a:rPr lang="zh-CN" altLang="en-US" dirty="0"/>
              <a:t>澳洲政府开发小学生留学计划有利于文化交流。</a:t>
            </a:r>
          </a:p>
          <a:p>
            <a:r>
              <a:rPr lang="zh-CN" altLang="en-US" dirty="0"/>
              <a:t>澳洲政府开发小学生留学计划吸收</a:t>
            </a:r>
            <a:r>
              <a:rPr lang="en-US" altLang="zh-CN" dirty="0"/>
              <a:t>/</a:t>
            </a:r>
            <a:r>
              <a:rPr lang="zh-CN" altLang="en-US" dirty="0"/>
              <a:t>吸引人才。</a:t>
            </a:r>
          </a:p>
          <a:p>
            <a:r>
              <a:rPr lang="zh-CN" altLang="en-US" dirty="0"/>
              <a:t>澳洲政府开发小学生留学计划可使学生更易融入澳洲社会 澳洲政府开发小学生留学计划可提高澳洲就业率。</a:t>
            </a:r>
          </a:p>
          <a:p>
            <a:r>
              <a:rPr lang="zh-CN" altLang="en-US" dirty="0"/>
              <a:t>澳洲政府开发小学生留学计划体现澳洲文化的包容性。</a:t>
            </a:r>
          </a:p>
          <a:p>
            <a:r>
              <a:rPr lang="zh-CN" altLang="en-US" dirty="0"/>
              <a:t>澳洲政府开发小学生留学计划提升了澳洲政府的国际形象</a:t>
            </a:r>
            <a:endParaRPr lang="en-US" altLang="zh-CN" dirty="0"/>
          </a:p>
          <a:p>
            <a:r>
              <a:rPr lang="zh-CN" altLang="en-US" dirty="0"/>
              <a:t> 负面：澳洲政府开发小学生留学计划增加了当地人升学</a:t>
            </a:r>
            <a:r>
              <a:rPr lang="en-US" altLang="zh-CN" dirty="0"/>
              <a:t>/</a:t>
            </a:r>
            <a:r>
              <a:rPr lang="zh-CN" altLang="en-US" dirty="0"/>
              <a:t>就业压力 </a:t>
            </a:r>
            <a:endParaRPr lang="en-US" altLang="zh-CN" dirty="0"/>
          </a:p>
          <a:p>
            <a:r>
              <a:rPr lang="zh-CN" altLang="en-US" dirty="0"/>
              <a:t>澳洲政府开发小学生留学计划容易导致澳洲人均教育资源减少 </a:t>
            </a:r>
            <a:endParaRPr lang="en-US" altLang="zh-CN" dirty="0"/>
          </a:p>
          <a:p>
            <a:r>
              <a:rPr lang="zh-CN" altLang="en-US" dirty="0"/>
              <a:t>澳洲政府开发小学生留学计划加大政府的管理难度 </a:t>
            </a:r>
            <a:endParaRPr lang="en-US" altLang="zh-CN" dirty="0"/>
          </a:p>
          <a:p>
            <a:r>
              <a:rPr lang="zh-CN" altLang="en-US" dirty="0"/>
              <a:t>澳洲政府开发小学生留学计划不利于学校的课程设置 </a:t>
            </a:r>
            <a:endParaRPr lang="en-US" altLang="zh-CN" dirty="0"/>
          </a:p>
          <a:p>
            <a:r>
              <a:rPr lang="zh-CN" altLang="en-US" dirty="0"/>
              <a:t>澳洲政府开发小学生留学计划加大澳洲资源消耗</a:t>
            </a:r>
          </a:p>
        </p:txBody>
      </p:sp>
    </p:spTree>
    <p:extLst>
      <p:ext uri="{BB962C8B-B14F-4D97-AF65-F5344CB8AC3E}">
        <p14:creationId xmlns:p14="http://schemas.microsoft.com/office/powerpoint/2010/main" val="2511997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D0DA7A-AB11-4A52-BC30-86E453437253}"/>
              </a:ext>
            </a:extLst>
          </p:cNvPr>
          <p:cNvSpPr>
            <a:spLocks noGrp="1"/>
          </p:cNvSpPr>
          <p:nvPr>
            <p:ph type="title"/>
          </p:nvPr>
        </p:nvSpPr>
        <p:spPr>
          <a:xfrm>
            <a:off x="175099" y="5526020"/>
            <a:ext cx="10396882" cy="1151965"/>
          </a:xfrm>
        </p:spPr>
        <p:txBody>
          <a:bodyPr/>
          <a:lstStyle/>
          <a:p>
            <a:r>
              <a:rPr lang="zh-CN" altLang="en-US" dirty="0">
                <a:solidFill>
                  <a:schemeClr val="tx1"/>
                </a:solidFill>
              </a:rPr>
              <a:t>同类别题分论点套用</a:t>
            </a:r>
            <a:endParaRPr lang="en-AU" dirty="0">
              <a:solidFill>
                <a:schemeClr val="tx1"/>
              </a:solidFill>
            </a:endParaRPr>
          </a:p>
        </p:txBody>
      </p:sp>
      <p:sp>
        <p:nvSpPr>
          <p:cNvPr id="3" name="Content Placeholder 2">
            <a:extLst>
              <a:ext uri="{FF2B5EF4-FFF2-40B4-BE49-F238E27FC236}">
                <a16:creationId xmlns:a16="http://schemas.microsoft.com/office/drawing/2014/main" id="{BEB39A37-6505-4B5B-A489-CC55F067DF3E}"/>
              </a:ext>
            </a:extLst>
          </p:cNvPr>
          <p:cNvSpPr>
            <a:spLocks noGrp="1"/>
          </p:cNvSpPr>
          <p:nvPr>
            <p:ph sz="quarter" idx="13"/>
          </p:nvPr>
        </p:nvSpPr>
        <p:spPr>
          <a:xfrm>
            <a:off x="175099" y="180015"/>
            <a:ext cx="10905410" cy="5525311"/>
          </a:xfrm>
        </p:spPr>
        <p:txBody>
          <a:bodyPr>
            <a:normAutofit fontScale="70000" lnSpcReduction="20000"/>
          </a:bodyPr>
          <a:lstStyle/>
          <a:p>
            <a:r>
              <a:rPr lang="en-US" altLang="zh-CN" dirty="0"/>
              <a:t>2</a:t>
            </a:r>
            <a:r>
              <a:rPr lang="zh-CN" altLang="en-US" dirty="0"/>
              <a:t>、随着澳大利亚留学政策的不断放宽，现在有越来越多的学生在中国小学毕业以后，</a:t>
            </a:r>
          </a:p>
          <a:p>
            <a:r>
              <a:rPr lang="zh-CN" altLang="en-US" dirty="0"/>
              <a:t>訖来澳洲留学了。人们对这种留学低龄化的趋势持不同的看法。作为一名留学专家，给“教育家”主编写一封信，分析其利弊。</a:t>
            </a:r>
          </a:p>
          <a:p>
            <a:r>
              <a:rPr lang="zh-CN" altLang="en-US" dirty="0"/>
              <a:t>题目：人们对留学低龄化趋势的不同看法</a:t>
            </a:r>
            <a:r>
              <a:rPr lang="en-US" altLang="zh-CN" dirty="0"/>
              <a:t>/</a:t>
            </a:r>
            <a:r>
              <a:rPr lang="zh-CN" altLang="en-US" dirty="0"/>
              <a:t>留学低龄化趋势的利与弊</a:t>
            </a:r>
          </a:p>
          <a:p>
            <a:r>
              <a:rPr lang="zh-CN" altLang="en-US" dirty="0"/>
              <a:t>正面：留学低龄化趋势有利于澳洲经济的发展</a:t>
            </a:r>
          </a:p>
          <a:p>
            <a:r>
              <a:rPr lang="zh-CN" altLang="en-US" dirty="0"/>
              <a:t>留学低龄化趋势增强了中澳文化交流。	</a:t>
            </a:r>
          </a:p>
          <a:p>
            <a:r>
              <a:rPr lang="zh-CN" altLang="en-US" dirty="0"/>
              <a:t>留学低龄化趋势能够培养更多人才。	</a:t>
            </a:r>
          </a:p>
          <a:p>
            <a:r>
              <a:rPr lang="zh-CN" altLang="en-US" dirty="0"/>
              <a:t>留学低龄化趋势可使学生更易融入澳洲社会	</a:t>
            </a:r>
          </a:p>
          <a:p>
            <a:r>
              <a:rPr lang="zh-CN" altLang="en-US" dirty="0"/>
              <a:t>留学低龄化趋势可提升澳洲就业率	</a:t>
            </a:r>
          </a:p>
          <a:p>
            <a:r>
              <a:rPr lang="zh-CN" altLang="en-US" dirty="0"/>
              <a:t>留学低龄化趋势可帮助学校提高学生安全意识	</a:t>
            </a:r>
          </a:p>
          <a:p>
            <a:r>
              <a:rPr lang="zh-CN" altLang="en-US" dirty="0"/>
              <a:t>留学低龄化趋势导致民众盲目从众	</a:t>
            </a:r>
          </a:p>
          <a:p>
            <a:r>
              <a:rPr lang="zh-CN" altLang="en-US" dirty="0"/>
              <a:t>留学低龄化趋势容易造成人才流失</a:t>
            </a:r>
            <a:endParaRPr lang="en-US" altLang="zh-CN" dirty="0"/>
          </a:p>
          <a:p>
            <a:r>
              <a:rPr lang="zh-CN" altLang="en-US" dirty="0"/>
              <a:t> 留学低龄化趋势不利于孩子形成正确的家庭观念</a:t>
            </a:r>
            <a:r>
              <a:rPr lang="en-US" altLang="zh-CN" dirty="0"/>
              <a:t>/</a:t>
            </a:r>
            <a:r>
              <a:rPr lang="zh-CN" altLang="en-US" dirty="0"/>
              <a:t>缺乏亲情 </a:t>
            </a:r>
            <a:endParaRPr lang="en-US" altLang="zh-CN" dirty="0"/>
          </a:p>
          <a:p>
            <a:r>
              <a:rPr lang="zh-CN" altLang="en-US" dirty="0"/>
              <a:t>留学低龄化趋势降低留学生的民族归属感</a:t>
            </a:r>
          </a:p>
          <a:p>
            <a:r>
              <a:rPr lang="zh-CN" altLang="en-US" dirty="0"/>
              <a:t>留学低龄化趋势不利于传承中国文化</a:t>
            </a:r>
            <a:endParaRPr lang="en-US" altLang="zh-CN" dirty="0"/>
          </a:p>
          <a:p>
            <a:r>
              <a:rPr lang="zh-CN" altLang="en-US" dirty="0"/>
              <a:t>留学低龄化趋势加重父母经济负担。</a:t>
            </a:r>
          </a:p>
          <a:p>
            <a:r>
              <a:rPr lang="zh-CN" altLang="en-US" dirty="0"/>
              <a:t>从例四我们可以看到，由于主语施动方不同，反面观点都要做出相应的变化。</a:t>
            </a:r>
          </a:p>
          <a:p>
            <a:endParaRPr lang="zh-CN" altLang="en-US" dirty="0"/>
          </a:p>
        </p:txBody>
      </p:sp>
    </p:spTree>
    <p:extLst>
      <p:ext uri="{BB962C8B-B14F-4D97-AF65-F5344CB8AC3E}">
        <p14:creationId xmlns:p14="http://schemas.microsoft.com/office/powerpoint/2010/main" val="21344079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D0DA7A-AB11-4A52-BC30-86E453437253}"/>
              </a:ext>
            </a:extLst>
          </p:cNvPr>
          <p:cNvSpPr>
            <a:spLocks noGrp="1"/>
          </p:cNvSpPr>
          <p:nvPr>
            <p:ph type="title"/>
          </p:nvPr>
        </p:nvSpPr>
        <p:spPr>
          <a:xfrm>
            <a:off x="175099" y="5526020"/>
            <a:ext cx="10396882" cy="1151965"/>
          </a:xfrm>
        </p:spPr>
        <p:txBody>
          <a:bodyPr/>
          <a:lstStyle/>
          <a:p>
            <a:r>
              <a:rPr lang="zh-CN" altLang="en-US" dirty="0">
                <a:solidFill>
                  <a:schemeClr val="tx1"/>
                </a:solidFill>
              </a:rPr>
              <a:t>跨类别题分论点套用</a:t>
            </a:r>
            <a:endParaRPr lang="en-AU" dirty="0">
              <a:solidFill>
                <a:schemeClr val="tx1"/>
              </a:solidFill>
            </a:endParaRPr>
          </a:p>
        </p:txBody>
      </p:sp>
      <p:sp>
        <p:nvSpPr>
          <p:cNvPr id="3" name="Content Placeholder 2">
            <a:extLst>
              <a:ext uri="{FF2B5EF4-FFF2-40B4-BE49-F238E27FC236}">
                <a16:creationId xmlns:a16="http://schemas.microsoft.com/office/drawing/2014/main" id="{BEB39A37-6505-4B5B-A489-CC55F067DF3E}"/>
              </a:ext>
            </a:extLst>
          </p:cNvPr>
          <p:cNvSpPr>
            <a:spLocks noGrp="1"/>
          </p:cNvSpPr>
          <p:nvPr>
            <p:ph sz="quarter" idx="13"/>
          </p:nvPr>
        </p:nvSpPr>
        <p:spPr>
          <a:xfrm>
            <a:off x="175099" y="180015"/>
            <a:ext cx="10905410" cy="5525311"/>
          </a:xfrm>
        </p:spPr>
        <p:txBody>
          <a:bodyPr>
            <a:normAutofit lnSpcReduction="10000"/>
          </a:bodyPr>
          <a:lstStyle/>
          <a:p>
            <a:r>
              <a:rPr lang="en-US" altLang="zh-CN" dirty="0"/>
              <a:t>1</a:t>
            </a:r>
            <a:r>
              <a:rPr lang="zh-CN" altLang="en-US" dirty="0"/>
              <a:t>、	现在中国的许多大城市建立了一些新的美术馆，博物馆，音乐厅和公园。一些人认为，</a:t>
            </a:r>
          </a:p>
          <a:p>
            <a:r>
              <a:rPr lang="zh-CN" altLang="en-US" dirty="0"/>
              <a:t>这些场所应该免费开放。对此人们褒贬不一。你是一家著名杂志社的记者，经过采访，写一 篇述评。</a:t>
            </a:r>
          </a:p>
          <a:p>
            <a:r>
              <a:rPr lang="zh-CN" altLang="en-US" dirty="0"/>
              <a:t>题目：文化艺术场所应否免费开放</a:t>
            </a:r>
          </a:p>
          <a:p>
            <a:r>
              <a:rPr lang="zh-CN" altLang="en-US" dirty="0"/>
              <a:t>赞成：文化艺术场所免费开放有利于促进文化传承。</a:t>
            </a:r>
          </a:p>
          <a:p>
            <a:r>
              <a:rPr lang="zh-CN" altLang="en-US" dirty="0"/>
              <a:t>文化艺术场所免费开放带动周边地区经济发展 </a:t>
            </a:r>
            <a:endParaRPr lang="en-US" altLang="zh-CN" dirty="0"/>
          </a:p>
          <a:p>
            <a:r>
              <a:rPr lang="zh-CN" altLang="en-US" dirty="0"/>
              <a:t>文化艺术场所免费开放丰富了人们的精神文化生活 </a:t>
            </a:r>
            <a:endParaRPr lang="en-US" altLang="zh-CN" dirty="0"/>
          </a:p>
          <a:p>
            <a:r>
              <a:rPr lang="zh-CN" altLang="en-US" dirty="0"/>
              <a:t>文化艺术场所免费开放可以为国家培养有潜力的艺术人才 </a:t>
            </a:r>
            <a:endParaRPr lang="en-US" altLang="zh-CN" dirty="0"/>
          </a:p>
          <a:p>
            <a:r>
              <a:rPr lang="zh-CN" altLang="en-US" dirty="0"/>
              <a:t>文化艺术场所免费开放有利于服务于群众</a:t>
            </a:r>
          </a:p>
          <a:p>
            <a:r>
              <a:rPr lang="zh-CN" altLang="en-US" dirty="0"/>
              <a:t>反对：文化艺术场所免费开放不利于对珍贵物品的保护 </a:t>
            </a:r>
            <a:endParaRPr lang="en-US" altLang="zh-CN" dirty="0"/>
          </a:p>
          <a:p>
            <a:r>
              <a:rPr lang="zh-CN" altLang="en-US" dirty="0"/>
              <a:t>文化艺术场所的免费开放不利于场所自身的管理 </a:t>
            </a:r>
            <a:endParaRPr lang="en-US" altLang="zh-CN" dirty="0"/>
          </a:p>
          <a:p>
            <a:r>
              <a:rPr lang="zh-CN" altLang="en-US" dirty="0"/>
              <a:t>文化艺术场所免费开放不利于地方经济发展</a:t>
            </a:r>
          </a:p>
          <a:p>
            <a:endParaRPr lang="zh-CN" altLang="en-US" dirty="0"/>
          </a:p>
        </p:txBody>
      </p:sp>
    </p:spTree>
    <p:extLst>
      <p:ext uri="{BB962C8B-B14F-4D97-AF65-F5344CB8AC3E}">
        <p14:creationId xmlns:p14="http://schemas.microsoft.com/office/powerpoint/2010/main" val="2215087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D0DA7A-AB11-4A52-BC30-86E453437253}"/>
              </a:ext>
            </a:extLst>
          </p:cNvPr>
          <p:cNvSpPr>
            <a:spLocks noGrp="1"/>
          </p:cNvSpPr>
          <p:nvPr>
            <p:ph type="title"/>
          </p:nvPr>
        </p:nvSpPr>
        <p:spPr>
          <a:xfrm>
            <a:off x="175099" y="5526020"/>
            <a:ext cx="10396882" cy="1151965"/>
          </a:xfrm>
        </p:spPr>
        <p:txBody>
          <a:bodyPr/>
          <a:lstStyle/>
          <a:p>
            <a:r>
              <a:rPr lang="zh-CN" altLang="en-US" dirty="0">
                <a:solidFill>
                  <a:schemeClr val="tx1"/>
                </a:solidFill>
              </a:rPr>
              <a:t>跨类别题分论点套用</a:t>
            </a:r>
            <a:endParaRPr lang="en-AU" dirty="0">
              <a:solidFill>
                <a:schemeClr val="tx1"/>
              </a:solidFill>
            </a:endParaRPr>
          </a:p>
        </p:txBody>
      </p:sp>
      <p:sp>
        <p:nvSpPr>
          <p:cNvPr id="3" name="Content Placeholder 2">
            <a:extLst>
              <a:ext uri="{FF2B5EF4-FFF2-40B4-BE49-F238E27FC236}">
                <a16:creationId xmlns:a16="http://schemas.microsoft.com/office/drawing/2014/main" id="{BEB39A37-6505-4B5B-A489-CC55F067DF3E}"/>
              </a:ext>
            </a:extLst>
          </p:cNvPr>
          <p:cNvSpPr>
            <a:spLocks noGrp="1"/>
          </p:cNvSpPr>
          <p:nvPr>
            <p:ph sz="quarter" idx="13"/>
          </p:nvPr>
        </p:nvSpPr>
        <p:spPr>
          <a:xfrm>
            <a:off x="175099" y="180015"/>
            <a:ext cx="11517548" cy="5525311"/>
          </a:xfrm>
        </p:spPr>
        <p:txBody>
          <a:bodyPr>
            <a:normAutofit fontScale="85000" lnSpcReduction="10000"/>
          </a:bodyPr>
          <a:lstStyle/>
          <a:p>
            <a:r>
              <a:rPr lang="en-US" altLang="zh-CN" dirty="0"/>
              <a:t>2</a:t>
            </a:r>
            <a:r>
              <a:rPr lang="zh-CN" altLang="en-US" dirty="0"/>
              <a:t>、	你是历史系学生，热衷于中国历史古迹的研究。对于中国古遗址对外的开放，你既 喜又忧。现在你给国家文化遗产管理部的负责人写信，分析一下中国古遗址对外开放的利与弊。</a:t>
            </a:r>
          </a:p>
          <a:p>
            <a:r>
              <a:rPr lang="zh-CN" altLang="en-US" dirty="0"/>
              <a:t>题目：中国古遗址对外开放的利与弊</a:t>
            </a:r>
          </a:p>
          <a:p>
            <a:r>
              <a:rPr lang="zh-CN" altLang="en-US" dirty="0"/>
              <a:t>利：古遗址对外开放有助于促进文化传承（弘扬中华文化）</a:t>
            </a:r>
          </a:p>
          <a:p>
            <a:r>
              <a:rPr lang="zh-CN" altLang="en-US" dirty="0"/>
              <a:t>古遗址对外开放有利于促进地区经济发展。</a:t>
            </a:r>
          </a:p>
          <a:p>
            <a:r>
              <a:rPr lang="zh-CN" altLang="en-US" dirty="0"/>
              <a:t>古遗址对外开放可以丰富人们的精神文化生活 </a:t>
            </a:r>
            <a:endParaRPr lang="en-US" altLang="zh-CN" dirty="0"/>
          </a:p>
          <a:p>
            <a:r>
              <a:rPr lang="zh-CN" altLang="en-US" dirty="0"/>
              <a:t>古遗址对外开放可以为国家培养有潜力的考古人才</a:t>
            </a:r>
            <a:endParaRPr lang="en-US" altLang="zh-CN" dirty="0"/>
          </a:p>
          <a:p>
            <a:r>
              <a:rPr lang="zh-CN" altLang="en-US" dirty="0"/>
              <a:t> 古遗址对外开放有利于增强民族归属感</a:t>
            </a:r>
          </a:p>
          <a:p>
            <a:r>
              <a:rPr lang="zh-CN" altLang="en-US" dirty="0"/>
              <a:t>弊：古遗址对外开放容易造成文物遗失 </a:t>
            </a:r>
            <a:endParaRPr lang="en-US" altLang="zh-CN" dirty="0"/>
          </a:p>
          <a:p>
            <a:r>
              <a:rPr lang="zh-CN" altLang="en-US" dirty="0"/>
              <a:t>古遗址对外开放不利于场所自身的管理 </a:t>
            </a:r>
            <a:endParaRPr lang="en-US" altLang="zh-CN" dirty="0"/>
          </a:p>
          <a:p>
            <a:r>
              <a:rPr lang="zh-CN" altLang="en-US" dirty="0"/>
              <a:t>古遗址对外开放不利于地方经济发展 </a:t>
            </a:r>
            <a:endParaRPr lang="en-US" altLang="zh-CN" dirty="0"/>
          </a:p>
          <a:p>
            <a:r>
              <a:rPr lang="zh-CN" altLang="en-US" dirty="0"/>
              <a:t>古遗址对外开放不利于文物保护（氧化）</a:t>
            </a:r>
          </a:p>
          <a:p>
            <a:r>
              <a:rPr lang="zh-CN" altLang="en-US" dirty="0"/>
              <a:t>从这一组例子来看，两题的内容完全不同，但其实它们研究的主题都是与文化有关，所 以哪怕是跨类别题也可以套用分论点。 </a:t>
            </a:r>
          </a:p>
        </p:txBody>
      </p:sp>
    </p:spTree>
    <p:extLst>
      <p:ext uri="{BB962C8B-B14F-4D97-AF65-F5344CB8AC3E}">
        <p14:creationId xmlns:p14="http://schemas.microsoft.com/office/powerpoint/2010/main" val="39370956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D0DA7A-AB11-4A52-BC30-86E453437253}"/>
              </a:ext>
            </a:extLst>
          </p:cNvPr>
          <p:cNvSpPr>
            <a:spLocks noGrp="1"/>
          </p:cNvSpPr>
          <p:nvPr>
            <p:ph type="title"/>
          </p:nvPr>
        </p:nvSpPr>
        <p:spPr>
          <a:xfrm>
            <a:off x="175099" y="5526020"/>
            <a:ext cx="10396882" cy="1151965"/>
          </a:xfrm>
        </p:spPr>
        <p:txBody>
          <a:bodyPr/>
          <a:lstStyle/>
          <a:p>
            <a:r>
              <a:rPr lang="zh-CN" altLang="en-US" dirty="0">
                <a:solidFill>
                  <a:schemeClr val="tx1"/>
                </a:solidFill>
              </a:rPr>
              <a:t>评估文例文评析</a:t>
            </a:r>
            <a:endParaRPr lang="en-AU" dirty="0">
              <a:solidFill>
                <a:schemeClr val="tx1"/>
              </a:solidFill>
            </a:endParaRPr>
          </a:p>
        </p:txBody>
      </p:sp>
      <p:sp>
        <p:nvSpPr>
          <p:cNvPr id="3" name="Content Placeholder 2">
            <a:extLst>
              <a:ext uri="{FF2B5EF4-FFF2-40B4-BE49-F238E27FC236}">
                <a16:creationId xmlns:a16="http://schemas.microsoft.com/office/drawing/2014/main" id="{BEB39A37-6505-4B5B-A489-CC55F067DF3E}"/>
              </a:ext>
            </a:extLst>
          </p:cNvPr>
          <p:cNvSpPr>
            <a:spLocks noGrp="1"/>
          </p:cNvSpPr>
          <p:nvPr>
            <p:ph sz="quarter" idx="13"/>
          </p:nvPr>
        </p:nvSpPr>
        <p:spPr>
          <a:xfrm>
            <a:off x="175099" y="180015"/>
            <a:ext cx="11517548" cy="5525311"/>
          </a:xfrm>
        </p:spPr>
        <p:txBody>
          <a:bodyPr>
            <a:normAutofit fontScale="92500" lnSpcReduction="20000"/>
          </a:bodyPr>
          <a:lstStyle/>
          <a:p>
            <a:pPr marL="0" marR="0">
              <a:lnSpc>
                <a:spcPct val="107000"/>
              </a:lnSpc>
              <a:spcBef>
                <a:spcPts val="0"/>
              </a:spcBef>
              <a:spcAft>
                <a:spcPts val="800"/>
              </a:spcAft>
            </a:pPr>
            <a:r>
              <a:rPr lang="zh-CN" sz="1800" dirty="0">
                <a:effectLst/>
                <a:latin typeface="Calibri" panose="020F0502020204030204" pitchFamily="34" charset="0"/>
                <a:ea typeface="DengXian" panose="02010600030101010101" pitchFamily="2" charset="-122"/>
                <a:cs typeface="Times New Roman" panose="02020603050405020304" pitchFamily="18" charset="0"/>
              </a:rPr>
              <a:t>【例文</a:t>
            </a:r>
            <a:r>
              <a:rPr lang="en-AU" sz="1800" dirty="0">
                <a:effectLst/>
                <a:latin typeface="Calibri" panose="020F0502020204030204" pitchFamily="34" charset="0"/>
                <a:ea typeface="DengXian" panose="02010600030101010101" pitchFamily="2" charset="-122"/>
                <a:cs typeface="Times New Roman" panose="02020603050405020304" pitchFamily="18" charset="0"/>
              </a:rPr>
              <a:t>1</a:t>
            </a:r>
            <a:r>
              <a:rPr lang="zh-CN" sz="1800" dirty="0">
                <a:effectLst/>
                <a:latin typeface="Calibri" panose="020F0502020204030204" pitchFamily="34" charset="0"/>
                <a:ea typeface="DengXian" panose="02010600030101010101" pitchFamily="2" charset="-122"/>
                <a:cs typeface="Times New Roman" panose="02020603050405020304" pitchFamily="18" charset="0"/>
              </a:rPr>
              <a:t>】现在许多新书无需花钱购买，也无需去图书馆借阅，在网上一搜就可以找到，就这一现象请你谈谈图书电子化的利与弊，发表在博客上。</a:t>
            </a:r>
            <a:endParaRPr lang="en-AU" sz="1800" dirty="0">
              <a:effectLst/>
              <a:latin typeface="Calibri" panose="020F0502020204030204" pitchFamily="34" charset="0"/>
              <a:ea typeface="DengXian" panose="02010600030101010101" pitchFamily="2" charset="-122"/>
              <a:cs typeface="Times New Roman" panose="02020603050405020304" pitchFamily="18" charset="0"/>
            </a:endParaRPr>
          </a:p>
          <a:p>
            <a:pPr marL="0" marR="0">
              <a:lnSpc>
                <a:spcPct val="107000"/>
              </a:lnSpc>
              <a:spcBef>
                <a:spcPts val="0"/>
              </a:spcBef>
              <a:spcAft>
                <a:spcPts val="800"/>
              </a:spcAft>
            </a:pPr>
            <a:r>
              <a:rPr lang="zh-CN" sz="1800" dirty="0">
                <a:effectLst/>
                <a:latin typeface="Calibri" panose="020F0502020204030204" pitchFamily="34" charset="0"/>
                <a:ea typeface="DengXian" panose="02010600030101010101" pitchFamily="2" charset="-122"/>
                <a:cs typeface="Times New Roman" panose="02020603050405020304" pitchFamily="18" charset="0"/>
              </a:rPr>
              <a:t>《我的博客》</a:t>
            </a:r>
            <a:r>
              <a:rPr lang="en-AU" sz="1800" dirty="0">
                <a:effectLst/>
                <a:latin typeface="Calibri" panose="020F0502020204030204" pitchFamily="34" charset="0"/>
                <a:ea typeface="DengXian" panose="02010600030101010101" pitchFamily="2" charset="-122"/>
                <a:cs typeface="Times New Roman" panose="02020603050405020304" pitchFamily="18" charset="0"/>
              </a:rPr>
              <a:t> 2019</a:t>
            </a:r>
            <a:r>
              <a:rPr lang="zh-CN" sz="1800" dirty="0">
                <a:effectLst/>
                <a:latin typeface="Calibri" panose="020F0502020204030204" pitchFamily="34" charset="0"/>
                <a:ea typeface="DengXian" panose="02010600030101010101" pitchFamily="2" charset="-122"/>
                <a:cs typeface="Times New Roman" panose="02020603050405020304" pitchFamily="18" charset="0"/>
              </a:rPr>
              <a:t>年</a:t>
            </a:r>
            <a:r>
              <a:rPr lang="en-AU" sz="1800" dirty="0">
                <a:effectLst/>
                <a:latin typeface="Calibri" panose="020F0502020204030204" pitchFamily="34" charset="0"/>
                <a:ea typeface="DengXian" panose="02010600030101010101" pitchFamily="2" charset="-122"/>
                <a:cs typeface="Times New Roman" panose="02020603050405020304" pitchFamily="18" charset="0"/>
              </a:rPr>
              <a:t>2</a:t>
            </a:r>
            <a:r>
              <a:rPr lang="zh-CN" sz="1800" dirty="0">
                <a:effectLst/>
                <a:latin typeface="Calibri" panose="020F0502020204030204" pitchFamily="34" charset="0"/>
                <a:ea typeface="DengXian" panose="02010600030101010101" pitchFamily="2" charset="-122"/>
                <a:cs typeface="Times New Roman" panose="02020603050405020304" pitchFamily="18" charset="0"/>
              </a:rPr>
              <a:t>月</a:t>
            </a:r>
            <a:r>
              <a:rPr lang="en-AU" sz="1800" dirty="0">
                <a:effectLst/>
                <a:latin typeface="Calibri" panose="020F0502020204030204" pitchFamily="34" charset="0"/>
                <a:ea typeface="DengXian" panose="02010600030101010101" pitchFamily="2" charset="-122"/>
                <a:cs typeface="Times New Roman" panose="02020603050405020304" pitchFamily="18" charset="0"/>
              </a:rPr>
              <a:t>1</a:t>
            </a:r>
            <a:r>
              <a:rPr lang="zh-CN" sz="1800" dirty="0">
                <a:effectLst/>
                <a:latin typeface="Calibri" panose="020F0502020204030204" pitchFamily="34" charset="0"/>
                <a:ea typeface="DengXian" panose="02010600030101010101" pitchFamily="2" charset="-122"/>
                <a:cs typeface="Times New Roman" panose="02020603050405020304" pitchFamily="18" charset="0"/>
              </a:rPr>
              <a:t>日</a:t>
            </a:r>
            <a:endParaRPr lang="en-AU" sz="1800" dirty="0">
              <a:effectLst/>
              <a:latin typeface="Calibri" panose="020F0502020204030204" pitchFamily="34" charset="0"/>
              <a:ea typeface="DengXian" panose="02010600030101010101" pitchFamily="2" charset="-122"/>
              <a:cs typeface="Times New Roman" panose="02020603050405020304" pitchFamily="18" charset="0"/>
            </a:endParaRPr>
          </a:p>
          <a:p>
            <a:pPr marL="0" marR="0" algn="ctr">
              <a:lnSpc>
                <a:spcPct val="107000"/>
              </a:lnSpc>
              <a:spcBef>
                <a:spcPts val="0"/>
              </a:spcBef>
              <a:spcAft>
                <a:spcPts val="800"/>
              </a:spcAft>
            </a:pPr>
            <a:r>
              <a:rPr lang="zh-CN" sz="1800" dirty="0">
                <a:effectLst/>
                <a:latin typeface="Calibri" panose="020F0502020204030204" pitchFamily="34" charset="0"/>
                <a:ea typeface="DengXian" panose="02010600030101010101" pitchFamily="2" charset="-122"/>
                <a:cs typeface="Times New Roman" panose="02020603050405020304" pitchFamily="18" charset="0"/>
              </a:rPr>
              <a:t>图书电子化的利与弊</a:t>
            </a:r>
            <a:endParaRPr lang="en-AU" sz="1800" dirty="0">
              <a:effectLst/>
              <a:latin typeface="Calibri" panose="020F0502020204030204" pitchFamily="34" charset="0"/>
              <a:ea typeface="DengXian" panose="02010600030101010101" pitchFamily="2" charset="-122"/>
              <a:cs typeface="Times New Roman" panose="02020603050405020304" pitchFamily="18" charset="0"/>
            </a:endParaRPr>
          </a:p>
          <a:p>
            <a:pPr marL="0" marR="0" algn="ctr">
              <a:lnSpc>
                <a:spcPct val="107000"/>
              </a:lnSpc>
              <a:spcBef>
                <a:spcPts val="0"/>
              </a:spcBef>
              <a:spcAft>
                <a:spcPts val="800"/>
              </a:spcAft>
            </a:pPr>
            <a:r>
              <a:rPr lang="zh-CN" sz="1800" dirty="0">
                <a:effectLst/>
                <a:latin typeface="Calibri" panose="020F0502020204030204" pitchFamily="34" charset="0"/>
                <a:ea typeface="DengXian" panose="02010600030101010101" pitchFamily="2" charset="-122"/>
                <a:cs typeface="Times New Roman" panose="02020603050405020304" pitchFamily="18" charset="0"/>
              </a:rPr>
              <a:t>小佳</a:t>
            </a:r>
            <a:endParaRPr lang="en-AU" sz="1800" dirty="0">
              <a:effectLst/>
              <a:latin typeface="Calibri" panose="020F0502020204030204" pitchFamily="34" charset="0"/>
              <a:ea typeface="DengXian" panose="02010600030101010101" pitchFamily="2" charset="-122"/>
              <a:cs typeface="Times New Roman" panose="02020603050405020304" pitchFamily="18" charset="0"/>
            </a:endParaRPr>
          </a:p>
          <a:p>
            <a:pPr marL="0" marR="0">
              <a:lnSpc>
                <a:spcPct val="107000"/>
              </a:lnSpc>
              <a:spcBef>
                <a:spcPts val="0"/>
              </a:spcBef>
              <a:spcAft>
                <a:spcPts val="800"/>
              </a:spcAft>
            </a:pPr>
            <a:r>
              <a:rPr lang="zh-CN" sz="1800" dirty="0">
                <a:effectLst/>
                <a:latin typeface="Calibri" panose="020F0502020204030204" pitchFamily="34" charset="0"/>
                <a:ea typeface="DengXian" panose="02010600030101010101" pitchFamily="2" charset="-122"/>
                <a:cs typeface="Times New Roman" panose="02020603050405020304" pitchFamily="18" charset="0"/>
              </a:rPr>
              <a:t>现在许多新书无需花钱购买，也无需去图书馆借阅，在网上一搜就可以找到，对此现象 人民看法迥异，其实，图书电子化有利也有弊。</a:t>
            </a:r>
            <a:endParaRPr lang="en-AU" sz="1800" dirty="0">
              <a:effectLst/>
              <a:latin typeface="Calibri" panose="020F0502020204030204" pitchFamily="34" charset="0"/>
              <a:ea typeface="DengXian" panose="02010600030101010101" pitchFamily="2" charset="-122"/>
              <a:cs typeface="Times New Roman" panose="02020603050405020304" pitchFamily="18" charset="0"/>
            </a:endParaRPr>
          </a:p>
          <a:p>
            <a:pPr marL="0" marR="0">
              <a:lnSpc>
                <a:spcPct val="107000"/>
              </a:lnSpc>
              <a:spcBef>
                <a:spcPts val="0"/>
              </a:spcBef>
              <a:spcAft>
                <a:spcPts val="800"/>
              </a:spcAft>
            </a:pPr>
            <a:r>
              <a:rPr lang="zh-CN" sz="1800" dirty="0">
                <a:effectLst/>
                <a:latin typeface="Calibri" panose="020F0502020204030204" pitchFamily="34" charset="0"/>
                <a:ea typeface="DengXian" panose="02010600030101010101" pitchFamily="2" charset="-122"/>
                <a:cs typeface="Times New Roman" panose="02020603050405020304" pitchFamily="18" charset="0"/>
              </a:rPr>
              <a:t>图书电子化有很多好处，首先，图书电子化可保护环境。电子化的图书可以借助电脑、 手机、电子阋读器等电子设备阅读，这样就减少了纸张的使用，降低了政伐树木做成纸浆的 数量，还大自然以绿色森林，有利于环境的保护。</a:t>
            </a:r>
            <a:endParaRPr lang="en-AU" sz="1800" dirty="0">
              <a:effectLst/>
              <a:latin typeface="Calibri" panose="020F0502020204030204" pitchFamily="34" charset="0"/>
              <a:ea typeface="DengXian" panose="02010600030101010101" pitchFamily="2" charset="-122"/>
              <a:cs typeface="Times New Roman" panose="02020603050405020304" pitchFamily="18" charset="0"/>
            </a:endParaRPr>
          </a:p>
          <a:p>
            <a:pPr marL="0" marR="0">
              <a:lnSpc>
                <a:spcPct val="107000"/>
              </a:lnSpc>
              <a:spcBef>
                <a:spcPts val="0"/>
              </a:spcBef>
              <a:spcAft>
                <a:spcPts val="800"/>
              </a:spcAft>
            </a:pPr>
            <a:r>
              <a:rPr lang="zh-CN" sz="1800" dirty="0">
                <a:effectLst/>
                <a:latin typeface="Calibri" panose="020F0502020204030204" pitchFamily="34" charset="0"/>
                <a:ea typeface="DengXian" panose="02010600030101010101" pitchFamily="2" charset="-122"/>
                <a:cs typeface="Times New Roman" panose="02020603050405020304" pitchFamily="18" charset="0"/>
              </a:rPr>
              <a:t>其次，图书电子化方便了人们阅读。图书电子化使人们不再背负沉重的书本穿梭于城市， 学校</a:t>
            </a:r>
            <a:r>
              <a:rPr lang="en-AU" sz="1800" dirty="0">
                <a:effectLst/>
                <a:latin typeface="Calibri" panose="020F0502020204030204" pitchFamily="34" charset="0"/>
                <a:ea typeface="DengXian" panose="02010600030101010101" pitchFamily="2" charset="-122"/>
                <a:cs typeface="Times New Roman" panose="02020603050405020304" pitchFamily="18" charset="0"/>
              </a:rPr>
              <a:t>t</a:t>
            </a:r>
            <a:r>
              <a:rPr lang="zh-CN" sz="1800" dirty="0">
                <a:effectLst/>
                <a:latin typeface="Calibri" panose="020F0502020204030204" pitchFamily="34" charset="0"/>
                <a:ea typeface="DengXian" panose="02010600030101010101" pitchFamily="2" charset="-122"/>
                <a:cs typeface="Times New Roman" panose="02020603050405020304" pitchFamily="18" charset="0"/>
              </a:rPr>
              <a:t>，也不再奔波于书店、图书馆找寻书籍，只需使用手机、电脑等电子产品上网、下载， 查询、搜索便能找到和阅读自己喜爱的书籍，使人们的学习、生活更加便捷。</a:t>
            </a:r>
            <a:endParaRPr lang="en-AU" sz="1800" dirty="0">
              <a:effectLst/>
              <a:latin typeface="Calibri" panose="020F0502020204030204" pitchFamily="34" charset="0"/>
              <a:ea typeface="DengXian" panose="02010600030101010101" pitchFamily="2" charset="-122"/>
              <a:cs typeface="Times New Roman" panose="02020603050405020304" pitchFamily="18" charset="0"/>
            </a:endParaRPr>
          </a:p>
          <a:p>
            <a:pPr marL="0" marR="0">
              <a:lnSpc>
                <a:spcPct val="107000"/>
              </a:lnSpc>
              <a:spcBef>
                <a:spcPts val="0"/>
              </a:spcBef>
              <a:spcAft>
                <a:spcPts val="800"/>
              </a:spcAft>
            </a:pPr>
            <a:r>
              <a:rPr lang="zh-CN" sz="1800" dirty="0">
                <a:effectLst/>
                <a:latin typeface="Calibri" panose="020F0502020204030204" pitchFamily="34" charset="0"/>
                <a:ea typeface="DengXian" panose="02010600030101010101" pitchFamily="2" charset="-122"/>
                <a:cs typeface="Times New Roman" panose="02020603050405020304" pitchFamily="18" charset="0"/>
              </a:rPr>
              <a:t>虽然图书电子化有很多好处，但也存在一定的弊端。</a:t>
            </a:r>
            <a:endParaRPr lang="en-AU" sz="1800" dirty="0">
              <a:effectLst/>
              <a:latin typeface="Calibri" panose="020F0502020204030204" pitchFamily="34" charset="0"/>
              <a:ea typeface="DengXian" panose="02010600030101010101" pitchFamily="2" charset="-122"/>
              <a:cs typeface="Times New Roman" panose="02020603050405020304" pitchFamily="18" charset="0"/>
            </a:endParaRPr>
          </a:p>
          <a:p>
            <a:pPr marL="0" marR="0">
              <a:lnSpc>
                <a:spcPct val="107000"/>
              </a:lnSpc>
              <a:spcBef>
                <a:spcPts val="0"/>
              </a:spcBef>
              <a:spcAft>
                <a:spcPts val="800"/>
              </a:spcAft>
            </a:pPr>
            <a:r>
              <a:rPr lang="zh-CN" sz="1800" dirty="0">
                <a:effectLst/>
                <a:latin typeface="Calibri" panose="020F0502020204030204" pitchFamily="34" charset="0"/>
                <a:ea typeface="DengXian" panose="02010600030101010101" pitchFamily="2" charset="-122"/>
                <a:cs typeface="Times New Roman" panose="02020603050405020304" pitchFamily="18" charset="0"/>
              </a:rPr>
              <a:t>第一，图书电子化不利于传统行业的发展。使用电子图书阅读的人越多，购买纸质书人 的人就越少，也就越少有人将读书的感受记录下来，随着出版商利润的越少，书籍的印刷， 发售也会相应减少，书店、二手书籍市场和印刷等传统行业也将逐渐消亡。</a:t>
            </a:r>
            <a:endParaRPr lang="en-AU" sz="1800" dirty="0">
              <a:effectLst/>
              <a:latin typeface="Calibri" panose="020F0502020204030204" pitchFamily="34" charset="0"/>
              <a:ea typeface="DengXian" panose="02010600030101010101" pitchFamily="2" charset="-122"/>
              <a:cs typeface="Times New Roman" panose="02020603050405020304" pitchFamily="18" charset="0"/>
            </a:endParaRPr>
          </a:p>
          <a:p>
            <a:pPr marL="0" marR="0">
              <a:lnSpc>
                <a:spcPct val="107000"/>
              </a:lnSpc>
              <a:spcBef>
                <a:spcPts val="0"/>
              </a:spcBef>
              <a:spcAft>
                <a:spcPts val="800"/>
              </a:spcAft>
            </a:pPr>
            <a:r>
              <a:rPr lang="zh-CN" sz="1800" dirty="0">
                <a:effectLst/>
                <a:latin typeface="Calibri" panose="020F0502020204030204" pitchFamily="34" charset="0"/>
                <a:ea typeface="DengXian" panose="02010600030101010101" pitchFamily="2" charset="-122"/>
                <a:cs typeface="Times New Roman" panose="02020603050405020304" pitchFamily="18" charset="0"/>
              </a:rPr>
              <a:t>第二，图书电子化不利于身体健康。电子产品具有一定的辐射，长时间的使用电子阅读， 紧盯屏幕，容易给眼睛带来过多的压力，损害视力；长时间使用电子设备阅读，容易使颈椎 负荷过重，损伤健康。</a:t>
            </a:r>
            <a:endParaRPr lang="en-AU" sz="1800" dirty="0">
              <a:effectLst/>
              <a:latin typeface="Calibri" panose="020F0502020204030204" pitchFamily="34" charset="0"/>
              <a:ea typeface="DengXian" panose="02010600030101010101" pitchFamily="2" charset="-122"/>
              <a:cs typeface="Times New Roman" panose="02020603050405020304" pitchFamily="18" charset="0"/>
            </a:endParaRPr>
          </a:p>
          <a:p>
            <a:pPr marL="0" marR="0">
              <a:lnSpc>
                <a:spcPct val="107000"/>
              </a:lnSpc>
              <a:spcBef>
                <a:spcPts val="0"/>
              </a:spcBef>
              <a:spcAft>
                <a:spcPts val="800"/>
              </a:spcAft>
            </a:pPr>
            <a:r>
              <a:rPr lang="zh-CN" sz="1800" dirty="0">
                <a:effectLst/>
                <a:latin typeface="Calibri" panose="020F0502020204030204" pitchFamily="34" charset="0"/>
                <a:ea typeface="DengXian" panose="02010600030101010101" pitchFamily="2" charset="-122"/>
                <a:cs typeface="Times New Roman" panose="02020603050405020304" pitchFamily="18" charset="0"/>
              </a:rPr>
              <a:t>总之，图书电子化有利也有弊，到底是利还是弊。有待时间的考验。</a:t>
            </a:r>
            <a:endParaRPr lang="en-AU" sz="1800" dirty="0">
              <a:effectLst/>
              <a:latin typeface="Calibri" panose="020F0502020204030204" pitchFamily="34" charset="0"/>
              <a:ea typeface="DengXia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12940336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D0DA7A-AB11-4A52-BC30-86E453437253}"/>
              </a:ext>
            </a:extLst>
          </p:cNvPr>
          <p:cNvSpPr>
            <a:spLocks noGrp="1"/>
          </p:cNvSpPr>
          <p:nvPr>
            <p:ph type="title"/>
          </p:nvPr>
        </p:nvSpPr>
        <p:spPr>
          <a:xfrm>
            <a:off x="175099" y="5526020"/>
            <a:ext cx="10396882" cy="1151965"/>
          </a:xfrm>
        </p:spPr>
        <p:txBody>
          <a:bodyPr/>
          <a:lstStyle/>
          <a:p>
            <a:r>
              <a:rPr lang="zh-CN" altLang="en-US" dirty="0">
                <a:solidFill>
                  <a:schemeClr val="tx1"/>
                </a:solidFill>
              </a:rPr>
              <a:t>评估文例文评析</a:t>
            </a:r>
            <a:endParaRPr lang="en-AU" dirty="0">
              <a:solidFill>
                <a:schemeClr val="tx1"/>
              </a:solidFill>
            </a:endParaRPr>
          </a:p>
        </p:txBody>
      </p:sp>
      <p:sp>
        <p:nvSpPr>
          <p:cNvPr id="3" name="Content Placeholder 2">
            <a:extLst>
              <a:ext uri="{FF2B5EF4-FFF2-40B4-BE49-F238E27FC236}">
                <a16:creationId xmlns:a16="http://schemas.microsoft.com/office/drawing/2014/main" id="{BEB39A37-6505-4B5B-A489-CC55F067DF3E}"/>
              </a:ext>
            </a:extLst>
          </p:cNvPr>
          <p:cNvSpPr>
            <a:spLocks noGrp="1"/>
          </p:cNvSpPr>
          <p:nvPr>
            <p:ph sz="quarter" idx="13"/>
          </p:nvPr>
        </p:nvSpPr>
        <p:spPr>
          <a:xfrm>
            <a:off x="175099" y="180015"/>
            <a:ext cx="11517548" cy="5525311"/>
          </a:xfrm>
        </p:spPr>
        <p:txBody>
          <a:bodyPr>
            <a:normAutofit fontScale="92500" lnSpcReduction="10000"/>
          </a:bodyPr>
          <a:lstStyle/>
          <a:p>
            <a:pPr marL="0" marR="0">
              <a:lnSpc>
                <a:spcPct val="107000"/>
              </a:lnSpc>
              <a:spcBef>
                <a:spcPts val="0"/>
              </a:spcBef>
              <a:spcAft>
                <a:spcPts val="800"/>
              </a:spcAft>
            </a:pPr>
            <a:r>
              <a:rPr lang="zh-CN" sz="1800" dirty="0">
                <a:effectLst/>
                <a:latin typeface="Calibri" panose="020F0502020204030204" pitchFamily="34" charset="0"/>
                <a:ea typeface="DengXian" panose="02010600030101010101" pitchFamily="2" charset="-122"/>
                <a:cs typeface="Times New Roman" panose="02020603050405020304" pitchFamily="18" charset="0"/>
              </a:rPr>
              <a:t>【例文</a:t>
            </a:r>
            <a:r>
              <a:rPr lang="en-AU" sz="1800" dirty="0">
                <a:effectLst/>
                <a:latin typeface="Calibri" panose="020F0502020204030204" pitchFamily="34" charset="0"/>
                <a:ea typeface="DengXian" panose="02010600030101010101" pitchFamily="2" charset="-122"/>
                <a:cs typeface="Times New Roman" panose="02020603050405020304" pitchFamily="18" charset="0"/>
              </a:rPr>
              <a:t>2 </a:t>
            </a:r>
            <a:r>
              <a:rPr lang="zh-CN" sz="1800" dirty="0">
                <a:effectLst/>
                <a:latin typeface="Calibri" panose="020F0502020204030204" pitchFamily="34" charset="0"/>
                <a:ea typeface="DengXian" panose="02010600030101010101" pitchFamily="2" charset="-122"/>
                <a:cs typeface="Times New Roman" panose="02020603050405020304" pitchFamily="18" charset="0"/>
              </a:rPr>
              <a:t>】</a:t>
            </a:r>
            <a:r>
              <a:rPr lang="en-AU" sz="1800" dirty="0">
                <a:effectLst/>
                <a:latin typeface="Calibri" panose="020F0502020204030204" pitchFamily="34" charset="0"/>
                <a:ea typeface="DengXian" panose="02010600030101010101" pitchFamily="2" charset="-122"/>
                <a:cs typeface="Times New Roman" panose="02020603050405020304" pitchFamily="18" charset="0"/>
              </a:rPr>
              <a:t>2011</a:t>
            </a:r>
            <a:r>
              <a:rPr lang="zh-CN" sz="1800" dirty="0">
                <a:effectLst/>
                <a:latin typeface="Calibri" panose="020F0502020204030204" pitchFamily="34" charset="0"/>
                <a:ea typeface="DengXian" panose="02010600030101010101" pitchFamily="2" charset="-122"/>
                <a:cs typeface="Times New Roman" panose="02020603050405020304" pitchFamily="18" charset="0"/>
              </a:rPr>
              <a:t>年年初美国最大的电子商务公司亚马逊宣称，旗下的</a:t>
            </a:r>
            <a:r>
              <a:rPr lang="en-AU" sz="1800" dirty="0">
                <a:effectLst/>
                <a:latin typeface="Calibri" panose="020F0502020204030204" pitchFamily="34" charset="0"/>
                <a:ea typeface="DengXian" panose="02010600030101010101" pitchFamily="2" charset="-122"/>
                <a:cs typeface="Times New Roman" panose="02020603050405020304" pitchFamily="18" charset="0"/>
              </a:rPr>
              <a:t>Kindle</a:t>
            </a:r>
            <a:r>
              <a:rPr lang="zh-CN" sz="1800" dirty="0">
                <a:effectLst/>
                <a:latin typeface="Calibri" panose="020F0502020204030204" pitchFamily="34" charset="0"/>
                <a:ea typeface="DengXian" panose="02010600030101010101" pitchFamily="2" charset="-122"/>
                <a:cs typeface="Times New Roman" panose="02020603050405020304" pitchFamily="18" charset="0"/>
              </a:rPr>
              <a:t>电子书销量首 次超过平装本。在中国国内，</a:t>
            </a:r>
            <a:r>
              <a:rPr lang="en-AU" sz="1800" dirty="0">
                <a:effectLst/>
                <a:latin typeface="Calibri" panose="020F0502020204030204" pitchFamily="34" charset="0"/>
                <a:ea typeface="DengXian" panose="02010600030101010101" pitchFamily="2" charset="-122"/>
                <a:cs typeface="Times New Roman" panose="02020603050405020304" pitchFamily="18" charset="0"/>
              </a:rPr>
              <a:t>2010</a:t>
            </a:r>
            <a:r>
              <a:rPr lang="zh-CN" sz="1800" dirty="0">
                <a:effectLst/>
                <a:latin typeface="Calibri" panose="020F0502020204030204" pitchFamily="34" charset="0"/>
                <a:ea typeface="DengXian" panose="02010600030101010101" pitchFamily="2" charset="-122"/>
                <a:cs typeface="Times New Roman" panose="02020603050405020304" pitchFamily="18" charset="0"/>
              </a:rPr>
              <a:t>年甚至被称为“电子书元年”，或者说数字时代已经来 临，越来越多的人开始数字阅读。你是一位社会学家，请你为《知识窗》杂志写一篇文章， 谈一谈人们使用数字阅读的利与弊。</a:t>
            </a:r>
            <a:endParaRPr lang="en-AU" sz="1800" dirty="0">
              <a:effectLst/>
              <a:latin typeface="Calibri" panose="020F0502020204030204" pitchFamily="34" charset="0"/>
              <a:ea typeface="DengXian" panose="02010600030101010101" pitchFamily="2" charset="-122"/>
              <a:cs typeface="Times New Roman" panose="02020603050405020304" pitchFamily="18" charset="0"/>
            </a:endParaRPr>
          </a:p>
          <a:p>
            <a:pPr marL="0" marR="0">
              <a:lnSpc>
                <a:spcPct val="107000"/>
              </a:lnSpc>
              <a:spcBef>
                <a:spcPts val="0"/>
              </a:spcBef>
              <a:spcAft>
                <a:spcPts val="800"/>
              </a:spcAft>
            </a:pPr>
            <a:r>
              <a:rPr lang="zh-CN" sz="1800" dirty="0">
                <a:effectLst/>
                <a:latin typeface="Calibri" panose="020F0502020204030204" pitchFamily="34" charset="0"/>
                <a:ea typeface="DengXian" panose="02010600030101010101" pitchFamily="2" charset="-122"/>
                <a:cs typeface="Times New Roman" panose="02020603050405020304" pitchFamily="18" charset="0"/>
              </a:rPr>
              <a:t>《知识窗》</a:t>
            </a:r>
            <a:endParaRPr lang="en-AU" sz="1800" dirty="0">
              <a:effectLst/>
              <a:latin typeface="Calibri" panose="020F0502020204030204" pitchFamily="34" charset="0"/>
              <a:ea typeface="DengXian" panose="02010600030101010101" pitchFamily="2" charset="-122"/>
              <a:cs typeface="Times New Roman" panose="02020603050405020304" pitchFamily="18" charset="0"/>
            </a:endParaRPr>
          </a:p>
          <a:p>
            <a:pPr marL="0" marR="0">
              <a:lnSpc>
                <a:spcPct val="107000"/>
              </a:lnSpc>
              <a:spcBef>
                <a:spcPts val="0"/>
              </a:spcBef>
              <a:spcAft>
                <a:spcPts val="800"/>
              </a:spcAft>
            </a:pPr>
            <a:r>
              <a:rPr lang="en-AU" sz="1800" dirty="0">
                <a:effectLst/>
                <a:latin typeface="Calibri" panose="020F0502020204030204" pitchFamily="34" charset="0"/>
                <a:ea typeface="DengXian" panose="02010600030101010101" pitchFamily="2" charset="-122"/>
                <a:cs typeface="Times New Roman" panose="02020603050405020304" pitchFamily="18" charset="0"/>
              </a:rPr>
              <a:t>2012</a:t>
            </a:r>
            <a:r>
              <a:rPr lang="zh-CN" sz="1800" dirty="0">
                <a:effectLst/>
                <a:latin typeface="Calibri" panose="020F0502020204030204" pitchFamily="34" charset="0"/>
                <a:ea typeface="DengXian" panose="02010600030101010101" pitchFamily="2" charset="-122"/>
                <a:cs typeface="Times New Roman" panose="02020603050405020304" pitchFamily="18" charset="0"/>
              </a:rPr>
              <a:t>年第</a:t>
            </a:r>
            <a:r>
              <a:rPr lang="en-AU" sz="1800" dirty="0">
                <a:effectLst/>
                <a:latin typeface="Calibri" panose="020F0502020204030204" pitchFamily="34" charset="0"/>
                <a:ea typeface="DengXian" panose="02010600030101010101" pitchFamily="2" charset="-122"/>
                <a:cs typeface="Times New Roman" panose="02020603050405020304" pitchFamily="18" charset="0"/>
              </a:rPr>
              <a:t>10</a:t>
            </a:r>
            <a:r>
              <a:rPr lang="zh-CN" sz="1800" dirty="0">
                <a:effectLst/>
                <a:latin typeface="Calibri" panose="020F0502020204030204" pitchFamily="34" charset="0"/>
                <a:ea typeface="DengXian" panose="02010600030101010101" pitchFamily="2" charset="-122"/>
                <a:cs typeface="Times New Roman" panose="02020603050405020304" pitchFamily="18" charset="0"/>
              </a:rPr>
              <a:t>期 </a:t>
            </a:r>
            <a:r>
              <a:rPr lang="en-AU" sz="1800" dirty="0">
                <a:effectLst/>
                <a:latin typeface="Calibri" panose="020F0502020204030204" pitchFamily="34" charset="0"/>
                <a:ea typeface="DengXian" panose="02010600030101010101" pitchFamily="2" charset="-122"/>
                <a:cs typeface="Times New Roman" panose="02020603050405020304" pitchFamily="18" charset="0"/>
              </a:rPr>
              <a:t>   </a:t>
            </a:r>
            <a:r>
              <a:rPr lang="zh-CN" sz="1800" dirty="0">
                <a:effectLst/>
                <a:latin typeface="Calibri" panose="020F0502020204030204" pitchFamily="34" charset="0"/>
                <a:ea typeface="DengXian" panose="02010600030101010101" pitchFamily="2" charset="-122"/>
                <a:cs typeface="Times New Roman" panose="02020603050405020304" pitchFamily="18" charset="0"/>
              </a:rPr>
              <a:t>小五</a:t>
            </a:r>
            <a:endParaRPr lang="en-AU" sz="1800" dirty="0">
              <a:effectLst/>
              <a:latin typeface="Calibri" panose="020F0502020204030204" pitchFamily="34" charset="0"/>
              <a:ea typeface="DengXian" panose="02010600030101010101" pitchFamily="2" charset="-122"/>
              <a:cs typeface="Times New Roman" panose="02020603050405020304" pitchFamily="18" charset="0"/>
            </a:endParaRPr>
          </a:p>
          <a:p>
            <a:pPr marL="0" marR="0" algn="ctr">
              <a:lnSpc>
                <a:spcPct val="107000"/>
              </a:lnSpc>
              <a:spcBef>
                <a:spcPts val="0"/>
              </a:spcBef>
              <a:spcAft>
                <a:spcPts val="800"/>
              </a:spcAft>
            </a:pPr>
            <a:r>
              <a:rPr lang="zh-CN" sz="1800" dirty="0">
                <a:effectLst/>
                <a:latin typeface="Calibri" panose="020F0502020204030204" pitchFamily="34" charset="0"/>
                <a:ea typeface="DengXian" panose="02010600030101010101" pitchFamily="2" charset="-122"/>
                <a:cs typeface="Times New Roman" panose="02020603050405020304" pitchFamily="18" charset="0"/>
              </a:rPr>
              <a:t>人们使用数字阅读的利与弊</a:t>
            </a:r>
            <a:endParaRPr lang="en-AU" sz="1800" dirty="0">
              <a:effectLst/>
              <a:latin typeface="Calibri" panose="020F0502020204030204" pitchFamily="34" charset="0"/>
              <a:ea typeface="DengXian" panose="02010600030101010101" pitchFamily="2" charset="-122"/>
              <a:cs typeface="Times New Roman" panose="02020603050405020304" pitchFamily="18" charset="0"/>
            </a:endParaRPr>
          </a:p>
          <a:p>
            <a:pPr marL="0" marR="0">
              <a:lnSpc>
                <a:spcPct val="107000"/>
              </a:lnSpc>
              <a:spcBef>
                <a:spcPts val="0"/>
              </a:spcBef>
              <a:spcAft>
                <a:spcPts val="800"/>
              </a:spcAft>
            </a:pPr>
            <a:r>
              <a:rPr lang="zh-CN" sz="1800" dirty="0">
                <a:effectLst/>
                <a:latin typeface="Calibri" panose="020F0502020204030204" pitchFamily="34" charset="0"/>
                <a:ea typeface="DengXian" panose="02010600030101010101" pitchFamily="2" charset="-122"/>
                <a:cs typeface="Times New Roman" panose="02020603050405020304" pitchFamily="18" charset="0"/>
              </a:rPr>
              <a:t>近年来，越来越多的人开始数字阅读，人们对其看法不一，其实，使用数字阅读有利也有弊。</a:t>
            </a:r>
            <a:endParaRPr lang="en-AU" sz="1800" dirty="0">
              <a:effectLst/>
              <a:latin typeface="Calibri" panose="020F0502020204030204" pitchFamily="34" charset="0"/>
              <a:ea typeface="DengXian" panose="02010600030101010101" pitchFamily="2" charset="-122"/>
              <a:cs typeface="Times New Roman" panose="02020603050405020304" pitchFamily="18" charset="0"/>
            </a:endParaRPr>
          </a:p>
          <a:p>
            <a:pPr marL="0" marR="0">
              <a:lnSpc>
                <a:spcPct val="107000"/>
              </a:lnSpc>
              <a:spcBef>
                <a:spcPts val="0"/>
              </a:spcBef>
              <a:spcAft>
                <a:spcPts val="800"/>
              </a:spcAft>
            </a:pPr>
            <a:r>
              <a:rPr lang="zh-CN" sz="1800" dirty="0">
                <a:effectLst/>
                <a:latin typeface="Calibri" panose="020F0502020204030204" pitchFamily="34" charset="0"/>
                <a:ea typeface="DengXian" panose="02010600030101010101" pitchFamily="2" charset="-122"/>
                <a:cs typeface="Times New Roman" panose="02020603050405020304" pitchFamily="18" charset="0"/>
              </a:rPr>
              <a:t>首先，使用数字阅读可以保护环境。由于数字阅读可以在电脑手机等电子产品上阅读， 不再像传统的纸质书籍那样需要欲伐大量的树木来造纸，只需通过下载、上网来进行阅读，也 能够更好的保护环境。</a:t>
            </a:r>
            <a:endParaRPr lang="en-AU" sz="1800" dirty="0">
              <a:effectLst/>
              <a:latin typeface="Calibri" panose="020F0502020204030204" pitchFamily="34" charset="0"/>
              <a:ea typeface="DengXian" panose="02010600030101010101" pitchFamily="2" charset="-122"/>
              <a:cs typeface="Times New Roman" panose="02020603050405020304" pitchFamily="18" charset="0"/>
            </a:endParaRPr>
          </a:p>
          <a:p>
            <a:pPr marL="0" marR="0">
              <a:lnSpc>
                <a:spcPct val="107000"/>
              </a:lnSpc>
              <a:spcBef>
                <a:spcPts val="0"/>
              </a:spcBef>
              <a:spcAft>
                <a:spcPts val="800"/>
              </a:spcAft>
            </a:pPr>
            <a:r>
              <a:rPr lang="zh-CN" sz="1800" dirty="0">
                <a:effectLst/>
                <a:latin typeface="Calibri" panose="020F0502020204030204" pitchFamily="34" charset="0"/>
                <a:ea typeface="DengXian" panose="02010600030101010101" pitchFamily="2" charset="-122"/>
                <a:cs typeface="Times New Roman" panose="02020603050405020304" pitchFamily="18" charset="0"/>
              </a:rPr>
              <a:t>其次，使用数字阅读更方便人们阅读。随着数字时代的来临，人们不再需要带着沉重的书本来阅读，在各个书店奔波寻找书籍，只需利用手机电脑等便于携带的电子产品来阅读， 上网查询免去了奔波的劳苦，方便了人们的阅读。</a:t>
            </a:r>
            <a:endParaRPr lang="en-AU" sz="1800" dirty="0">
              <a:effectLst/>
              <a:latin typeface="Calibri" panose="020F0502020204030204" pitchFamily="34" charset="0"/>
              <a:ea typeface="DengXian" panose="02010600030101010101" pitchFamily="2" charset="-122"/>
              <a:cs typeface="Times New Roman" panose="02020603050405020304" pitchFamily="18" charset="0"/>
            </a:endParaRPr>
          </a:p>
          <a:p>
            <a:pPr marL="0" marR="0">
              <a:lnSpc>
                <a:spcPct val="107000"/>
              </a:lnSpc>
              <a:spcBef>
                <a:spcPts val="0"/>
              </a:spcBef>
              <a:spcAft>
                <a:spcPts val="800"/>
              </a:spcAft>
            </a:pPr>
            <a:r>
              <a:rPr lang="zh-CN" sz="1800" dirty="0">
                <a:effectLst/>
                <a:latin typeface="Calibri" panose="020F0502020204030204" pitchFamily="34" charset="0"/>
                <a:ea typeface="DengXian" panose="02010600030101010101" pitchFamily="2" charset="-122"/>
                <a:cs typeface="Times New Roman" panose="02020603050405020304" pitchFamily="18" charset="0"/>
              </a:rPr>
              <a:t>虽然使用数字阅读有许多好处，但也存在一些弊端。</a:t>
            </a:r>
            <a:endParaRPr lang="en-AU" sz="1800" dirty="0">
              <a:effectLst/>
              <a:latin typeface="Calibri" panose="020F0502020204030204" pitchFamily="34" charset="0"/>
              <a:ea typeface="DengXian" panose="02010600030101010101" pitchFamily="2" charset="-122"/>
              <a:cs typeface="Times New Roman" panose="02020603050405020304" pitchFamily="18" charset="0"/>
            </a:endParaRPr>
          </a:p>
          <a:p>
            <a:pPr marL="0" marR="0">
              <a:lnSpc>
                <a:spcPct val="107000"/>
              </a:lnSpc>
              <a:spcBef>
                <a:spcPts val="0"/>
              </a:spcBef>
              <a:spcAft>
                <a:spcPts val="800"/>
              </a:spcAft>
            </a:pPr>
            <a:r>
              <a:rPr lang="zh-CN" sz="1800" dirty="0">
                <a:effectLst/>
                <a:latin typeface="Calibri" panose="020F0502020204030204" pitchFamily="34" charset="0"/>
                <a:ea typeface="DengXian" panose="02010600030101010101" pitchFamily="2" charset="-122"/>
                <a:cs typeface="Times New Roman" panose="02020603050405020304" pitchFamily="18" charset="0"/>
              </a:rPr>
              <a:t>第一，使用数字阅读不利于传统文化的发展。使用数字阅读的人越多，购买纸质书人的 人就越少，出版商所得的利润就越少，从而减少对书籍的印刷和发售，不能使传统文化得到 发展。</a:t>
            </a:r>
            <a:endParaRPr lang="en-AU" sz="1800" dirty="0">
              <a:effectLst/>
              <a:latin typeface="Calibri" panose="020F0502020204030204" pitchFamily="34" charset="0"/>
              <a:ea typeface="DengXian" panose="02010600030101010101" pitchFamily="2" charset="-122"/>
              <a:cs typeface="Times New Roman" panose="02020603050405020304" pitchFamily="18" charset="0"/>
            </a:endParaRPr>
          </a:p>
          <a:p>
            <a:pPr marL="0" marR="0">
              <a:lnSpc>
                <a:spcPct val="107000"/>
              </a:lnSpc>
              <a:spcBef>
                <a:spcPts val="0"/>
              </a:spcBef>
              <a:spcAft>
                <a:spcPts val="800"/>
              </a:spcAft>
            </a:pPr>
            <a:r>
              <a:rPr lang="zh-CN" sz="1800" dirty="0">
                <a:effectLst/>
                <a:latin typeface="Calibri" panose="020F0502020204030204" pitchFamily="34" charset="0"/>
                <a:ea typeface="DengXian" panose="02010600030101010101" pitchFamily="2" charset="-122"/>
                <a:cs typeface="Times New Roman" panose="02020603050405020304" pitchFamily="18" charset="0"/>
              </a:rPr>
              <a:t>第二，使用数字阅读容易损害视力。电子产品具有一定的辐射，长时间的使用数字阅读， 盯着屏幕，容易给眼睛带来过多的压力，损害自己的视力。</a:t>
            </a:r>
            <a:endParaRPr lang="en-AU" sz="1800" dirty="0">
              <a:effectLst/>
              <a:latin typeface="Calibri" panose="020F0502020204030204" pitchFamily="34" charset="0"/>
              <a:ea typeface="DengXian" panose="02010600030101010101" pitchFamily="2" charset="-122"/>
              <a:cs typeface="Times New Roman" panose="02020603050405020304" pitchFamily="18" charset="0"/>
            </a:endParaRPr>
          </a:p>
          <a:p>
            <a:pPr marL="0" marR="0">
              <a:lnSpc>
                <a:spcPct val="107000"/>
              </a:lnSpc>
              <a:spcBef>
                <a:spcPts val="0"/>
              </a:spcBef>
              <a:spcAft>
                <a:spcPts val="800"/>
              </a:spcAft>
            </a:pPr>
            <a:r>
              <a:rPr lang="zh-CN" sz="1800" dirty="0">
                <a:effectLst/>
                <a:latin typeface="Calibri" panose="020F0502020204030204" pitchFamily="34" charset="0"/>
                <a:ea typeface="DengXian" panose="02010600030101010101" pitchFamily="2" charset="-122"/>
                <a:cs typeface="Times New Roman" panose="02020603050405020304" pitchFamily="18" charset="0"/>
              </a:rPr>
              <a:t>总之，使用数字阅读有利也有弊，希望大家权衡利弊后，三思而后行。</a:t>
            </a:r>
            <a:endParaRPr lang="en-AU" sz="1800" dirty="0">
              <a:effectLst/>
              <a:latin typeface="Calibri" panose="020F0502020204030204" pitchFamily="34" charset="0"/>
              <a:ea typeface="DengXia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24833251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D0DA7A-AB11-4A52-BC30-86E453437253}"/>
              </a:ext>
            </a:extLst>
          </p:cNvPr>
          <p:cNvSpPr>
            <a:spLocks noGrp="1"/>
          </p:cNvSpPr>
          <p:nvPr>
            <p:ph type="title"/>
          </p:nvPr>
        </p:nvSpPr>
        <p:spPr>
          <a:xfrm>
            <a:off x="175099" y="5526020"/>
            <a:ext cx="10396882" cy="1151965"/>
          </a:xfrm>
        </p:spPr>
        <p:txBody>
          <a:bodyPr/>
          <a:lstStyle/>
          <a:p>
            <a:r>
              <a:rPr lang="zh-CN" altLang="en-US" dirty="0">
                <a:solidFill>
                  <a:schemeClr val="tx1"/>
                </a:solidFill>
              </a:rPr>
              <a:t>评估文例文评析</a:t>
            </a:r>
            <a:endParaRPr lang="en-AU" dirty="0">
              <a:solidFill>
                <a:schemeClr val="tx1"/>
              </a:solidFill>
            </a:endParaRPr>
          </a:p>
        </p:txBody>
      </p:sp>
      <p:sp>
        <p:nvSpPr>
          <p:cNvPr id="3" name="Content Placeholder 2">
            <a:extLst>
              <a:ext uri="{FF2B5EF4-FFF2-40B4-BE49-F238E27FC236}">
                <a16:creationId xmlns:a16="http://schemas.microsoft.com/office/drawing/2014/main" id="{BEB39A37-6505-4B5B-A489-CC55F067DF3E}"/>
              </a:ext>
            </a:extLst>
          </p:cNvPr>
          <p:cNvSpPr>
            <a:spLocks noGrp="1"/>
          </p:cNvSpPr>
          <p:nvPr>
            <p:ph sz="quarter" idx="13"/>
          </p:nvPr>
        </p:nvSpPr>
        <p:spPr>
          <a:xfrm>
            <a:off x="175099" y="180015"/>
            <a:ext cx="11517548" cy="5525311"/>
          </a:xfrm>
        </p:spPr>
        <p:txBody>
          <a:bodyPr>
            <a:normAutofit fontScale="92500" lnSpcReduction="10000"/>
          </a:bodyPr>
          <a:lstStyle/>
          <a:p>
            <a:pPr marL="0" marR="0">
              <a:lnSpc>
                <a:spcPct val="107000"/>
              </a:lnSpc>
              <a:spcBef>
                <a:spcPts val="0"/>
              </a:spcBef>
              <a:spcAft>
                <a:spcPts val="800"/>
              </a:spcAft>
            </a:pPr>
            <a:r>
              <a:rPr lang="zh-CN" sz="1800" dirty="0">
                <a:effectLst/>
                <a:latin typeface="Calibri" panose="020F0502020204030204" pitchFamily="34" charset="0"/>
                <a:ea typeface="DengXian" panose="02010600030101010101" pitchFamily="2" charset="-122"/>
                <a:cs typeface="Times New Roman" panose="02020603050405020304" pitchFamily="18" charset="0"/>
              </a:rPr>
              <a:t>【例文</a:t>
            </a:r>
            <a:r>
              <a:rPr lang="en-AU" sz="1800" dirty="0">
                <a:effectLst/>
                <a:latin typeface="Calibri" panose="020F0502020204030204" pitchFamily="34" charset="0"/>
                <a:ea typeface="DengXian" panose="02010600030101010101" pitchFamily="2" charset="-122"/>
                <a:cs typeface="Times New Roman" panose="02020603050405020304" pitchFamily="18" charset="0"/>
              </a:rPr>
              <a:t>3</a:t>
            </a:r>
            <a:r>
              <a:rPr lang="zh-CN" sz="1800" dirty="0">
                <a:effectLst/>
                <a:latin typeface="Calibri" panose="020F0502020204030204" pitchFamily="34" charset="0"/>
                <a:ea typeface="DengXian" panose="02010600030101010101" pitchFamily="2" charset="-122"/>
                <a:cs typeface="Times New Roman" panose="02020603050405020304" pitchFamily="18" charset="0"/>
              </a:rPr>
              <a:t>】你们学校有很多同学课余去打工。有的同学学业与工作无法兼顾，有的却应付 自如。你给学校的校刊写份报告，谈谈“学生兼职的利与弊”。</a:t>
            </a:r>
            <a:endParaRPr lang="en-AU" sz="1800" dirty="0">
              <a:effectLst/>
              <a:latin typeface="Calibri" panose="020F0502020204030204" pitchFamily="34" charset="0"/>
              <a:ea typeface="DengXian" panose="02010600030101010101" pitchFamily="2" charset="-122"/>
              <a:cs typeface="Times New Roman" panose="02020603050405020304" pitchFamily="18" charset="0"/>
            </a:endParaRPr>
          </a:p>
          <a:p>
            <a:pPr marL="0" marR="0">
              <a:lnSpc>
                <a:spcPct val="107000"/>
              </a:lnSpc>
              <a:spcBef>
                <a:spcPts val="0"/>
              </a:spcBef>
              <a:spcAft>
                <a:spcPts val="800"/>
              </a:spcAft>
            </a:pPr>
            <a:r>
              <a:rPr lang="zh-CN" sz="1800" dirty="0">
                <a:effectLst/>
                <a:latin typeface="Calibri" panose="020F0502020204030204" pitchFamily="34" charset="0"/>
                <a:ea typeface="DengXian" panose="02010600030101010101" pitchFamily="2" charset="-122"/>
                <a:cs typeface="Times New Roman" panose="02020603050405020304" pitchFamily="18" charset="0"/>
              </a:rPr>
              <a:t>《校刊》</a:t>
            </a:r>
            <a:r>
              <a:rPr lang="en-AU" sz="1800" dirty="0">
                <a:effectLst/>
                <a:latin typeface="Calibri" panose="020F0502020204030204" pitchFamily="34" charset="0"/>
                <a:ea typeface="DengXian" panose="02010600030101010101" pitchFamily="2" charset="-122"/>
                <a:cs typeface="Times New Roman" panose="02020603050405020304" pitchFamily="18" charset="0"/>
              </a:rPr>
              <a:t> 2003</a:t>
            </a:r>
            <a:r>
              <a:rPr lang="zh-CN" sz="1800" dirty="0">
                <a:effectLst/>
                <a:latin typeface="Calibri" panose="020F0502020204030204" pitchFamily="34" charset="0"/>
                <a:ea typeface="DengXian" panose="02010600030101010101" pitchFamily="2" charset="-122"/>
                <a:cs typeface="Times New Roman" panose="02020603050405020304" pitchFamily="18" charset="0"/>
              </a:rPr>
              <a:t>年</a:t>
            </a:r>
            <a:r>
              <a:rPr lang="en-AU" sz="1800" dirty="0">
                <a:effectLst/>
                <a:latin typeface="Calibri" panose="020F0502020204030204" pitchFamily="34" charset="0"/>
                <a:ea typeface="DengXian" panose="02010600030101010101" pitchFamily="2" charset="-122"/>
                <a:cs typeface="Times New Roman" panose="02020603050405020304" pitchFamily="18" charset="0"/>
              </a:rPr>
              <a:t>11</a:t>
            </a:r>
            <a:r>
              <a:rPr lang="zh-CN" sz="1800" dirty="0">
                <a:effectLst/>
                <a:latin typeface="Calibri" panose="020F0502020204030204" pitchFamily="34" charset="0"/>
                <a:ea typeface="DengXian" panose="02010600030101010101" pitchFamily="2" charset="-122"/>
                <a:cs typeface="Times New Roman" panose="02020603050405020304" pitchFamily="18" charset="0"/>
              </a:rPr>
              <a:t>月第</a:t>
            </a:r>
            <a:r>
              <a:rPr lang="en-AU" sz="1800" dirty="0">
                <a:effectLst/>
                <a:latin typeface="Calibri" panose="020F0502020204030204" pitchFamily="34" charset="0"/>
                <a:ea typeface="DengXian" panose="02010600030101010101" pitchFamily="2" charset="-122"/>
                <a:cs typeface="Times New Roman" panose="02020603050405020304" pitchFamily="18" charset="0"/>
              </a:rPr>
              <a:t>15</a:t>
            </a:r>
            <a:r>
              <a:rPr lang="zh-CN" sz="1800" dirty="0">
                <a:effectLst/>
                <a:latin typeface="Calibri" panose="020F0502020204030204" pitchFamily="34" charset="0"/>
                <a:ea typeface="DengXian" panose="02010600030101010101" pitchFamily="2" charset="-122"/>
                <a:cs typeface="Times New Roman" panose="02020603050405020304" pitchFamily="18" charset="0"/>
              </a:rPr>
              <a:t>期 小黎</a:t>
            </a:r>
            <a:endParaRPr lang="en-AU" sz="1800" dirty="0">
              <a:effectLst/>
              <a:latin typeface="Calibri" panose="020F0502020204030204" pitchFamily="34" charset="0"/>
              <a:ea typeface="DengXian" panose="02010600030101010101" pitchFamily="2" charset="-122"/>
              <a:cs typeface="Times New Roman" panose="02020603050405020304" pitchFamily="18" charset="0"/>
            </a:endParaRPr>
          </a:p>
          <a:p>
            <a:pPr marL="0" marR="0" algn="ctr">
              <a:lnSpc>
                <a:spcPct val="107000"/>
              </a:lnSpc>
              <a:spcBef>
                <a:spcPts val="0"/>
              </a:spcBef>
              <a:spcAft>
                <a:spcPts val="800"/>
              </a:spcAft>
            </a:pPr>
            <a:r>
              <a:rPr lang="zh-CN" sz="1800" dirty="0">
                <a:effectLst/>
                <a:latin typeface="Calibri" panose="020F0502020204030204" pitchFamily="34" charset="0"/>
                <a:ea typeface="DengXian" panose="02010600030101010101" pitchFamily="2" charset="-122"/>
                <a:cs typeface="Times New Roman" panose="02020603050405020304" pitchFamily="18" charset="0"/>
              </a:rPr>
              <a:t>学生兼职的利与弊</a:t>
            </a:r>
            <a:endParaRPr lang="en-AU" sz="1800" dirty="0">
              <a:effectLst/>
              <a:latin typeface="Calibri" panose="020F0502020204030204" pitchFamily="34" charset="0"/>
              <a:ea typeface="DengXian" panose="02010600030101010101" pitchFamily="2" charset="-122"/>
              <a:cs typeface="Times New Roman" panose="02020603050405020304" pitchFamily="18" charset="0"/>
            </a:endParaRPr>
          </a:p>
          <a:p>
            <a:pPr marL="0" marR="0" algn="ctr">
              <a:lnSpc>
                <a:spcPct val="107000"/>
              </a:lnSpc>
              <a:spcBef>
                <a:spcPts val="0"/>
              </a:spcBef>
              <a:spcAft>
                <a:spcPts val="800"/>
              </a:spcAft>
            </a:pPr>
            <a:r>
              <a:rPr lang="zh-CN" sz="1800" dirty="0">
                <a:effectLst/>
                <a:latin typeface="Calibri" panose="020F0502020204030204" pitchFamily="34" charset="0"/>
                <a:ea typeface="DengXian" panose="02010600030101010101" pitchFamily="2" charset="-122"/>
                <a:cs typeface="Times New Roman" panose="02020603050405020304" pitchFamily="18" charset="0"/>
              </a:rPr>
              <a:t>——致校刊的一份研究报告</a:t>
            </a:r>
            <a:endParaRPr lang="en-AU" sz="1800" dirty="0">
              <a:effectLst/>
              <a:latin typeface="Calibri" panose="020F0502020204030204" pitchFamily="34" charset="0"/>
              <a:ea typeface="DengXian" panose="02010600030101010101" pitchFamily="2" charset="-122"/>
              <a:cs typeface="Times New Roman" panose="02020603050405020304" pitchFamily="18" charset="0"/>
            </a:endParaRPr>
          </a:p>
          <a:p>
            <a:pPr marL="0" marR="0">
              <a:lnSpc>
                <a:spcPct val="107000"/>
              </a:lnSpc>
              <a:spcBef>
                <a:spcPts val="0"/>
              </a:spcBef>
              <a:spcAft>
                <a:spcPts val="800"/>
              </a:spcAft>
            </a:pPr>
            <a:r>
              <a:rPr lang="zh-CN" sz="1800" dirty="0">
                <a:effectLst/>
                <a:latin typeface="Calibri" panose="020F0502020204030204" pitchFamily="34" charset="0"/>
                <a:ea typeface="DengXian" panose="02010600030101010101" pitchFamily="2" charset="-122"/>
                <a:cs typeface="Times New Roman" panose="02020603050405020304" pitchFamily="18" charset="0"/>
              </a:rPr>
              <a:t>最近，我们学校有很多同学利用课余时间去打工。大家对此各抒己见，意见不一。其实， 学生兼职有利也有弊。</a:t>
            </a:r>
            <a:endParaRPr lang="en-AU" sz="1800" dirty="0">
              <a:effectLst/>
              <a:latin typeface="Calibri" panose="020F0502020204030204" pitchFamily="34" charset="0"/>
              <a:ea typeface="DengXian" panose="02010600030101010101" pitchFamily="2" charset="-122"/>
              <a:cs typeface="Times New Roman" panose="02020603050405020304" pitchFamily="18" charset="0"/>
            </a:endParaRPr>
          </a:p>
          <a:p>
            <a:pPr marL="0" marR="0">
              <a:lnSpc>
                <a:spcPct val="107000"/>
              </a:lnSpc>
              <a:spcBef>
                <a:spcPts val="0"/>
              </a:spcBef>
              <a:spcAft>
                <a:spcPts val="800"/>
              </a:spcAft>
            </a:pPr>
            <a:r>
              <a:rPr lang="zh-CN" sz="1800" dirty="0">
                <a:effectLst/>
                <a:latin typeface="Calibri" panose="020F0502020204030204" pitchFamily="34" charset="0"/>
                <a:ea typeface="DengXian" panose="02010600030101010101" pitchFamily="2" charset="-122"/>
                <a:cs typeface="Times New Roman" panose="02020603050405020304" pitchFamily="18" charset="0"/>
              </a:rPr>
              <a:t>学生兼职有许多好处。首先，学生兼职有利于减轻家庭的经济负担。学生兼职就可以凭 自己的劳动赚取报酬，用以支付自己平时的开销，这样就不用伸手向父母索取零花钱，久而 久之，父母减少了孩子的开销，减轻了家庭的经济压力。</a:t>
            </a:r>
            <a:endParaRPr lang="en-AU" sz="1800" dirty="0">
              <a:effectLst/>
              <a:latin typeface="Calibri" panose="020F0502020204030204" pitchFamily="34" charset="0"/>
              <a:ea typeface="DengXian" panose="02010600030101010101" pitchFamily="2" charset="-122"/>
              <a:cs typeface="Times New Roman" panose="02020603050405020304" pitchFamily="18" charset="0"/>
            </a:endParaRPr>
          </a:p>
          <a:p>
            <a:pPr marL="0" marR="0">
              <a:lnSpc>
                <a:spcPct val="107000"/>
              </a:lnSpc>
              <a:spcBef>
                <a:spcPts val="0"/>
              </a:spcBef>
              <a:spcAft>
                <a:spcPts val="800"/>
              </a:spcAft>
            </a:pPr>
            <a:r>
              <a:rPr lang="zh-CN" sz="1800" dirty="0">
                <a:effectLst/>
                <a:latin typeface="Calibri" panose="020F0502020204030204" pitchFamily="34" charset="0"/>
                <a:ea typeface="DengXian" panose="02010600030101010101" pitchFamily="2" charset="-122"/>
                <a:cs typeface="Times New Roman" panose="02020603050405020304" pitchFamily="18" charset="0"/>
              </a:rPr>
              <a:t>其次，学生兼职有利于积累社会经验。在兼职的过程中，学生常常碰见各种不同的状况， 甚至会遇到一些困难和陷阱，他们需要与陌生人沟通、与其他人合作完成工作，这就帮助学 生学会处理各种打工时的难题，锻炼了他们在社会上的生存能力，学会如何待人处事，积攒 社会经验，为将来的社会生活打下基础。</a:t>
            </a:r>
            <a:endParaRPr lang="en-AU" sz="1800" dirty="0">
              <a:effectLst/>
              <a:latin typeface="Calibri" panose="020F0502020204030204" pitchFamily="34" charset="0"/>
              <a:ea typeface="DengXian" panose="02010600030101010101" pitchFamily="2" charset="-122"/>
              <a:cs typeface="Times New Roman" panose="02020603050405020304" pitchFamily="18" charset="0"/>
            </a:endParaRPr>
          </a:p>
          <a:p>
            <a:pPr marL="0" marR="0">
              <a:lnSpc>
                <a:spcPct val="107000"/>
              </a:lnSpc>
              <a:spcBef>
                <a:spcPts val="0"/>
              </a:spcBef>
              <a:spcAft>
                <a:spcPts val="800"/>
              </a:spcAft>
            </a:pPr>
            <a:r>
              <a:rPr lang="zh-CN" sz="1800" dirty="0">
                <a:effectLst/>
                <a:latin typeface="Calibri" panose="020F0502020204030204" pitchFamily="34" charset="0"/>
                <a:ea typeface="DengXian" panose="02010600030101010101" pitchFamily="2" charset="-122"/>
                <a:cs typeface="Times New Roman" panose="02020603050405020304" pitchFamily="18" charset="0"/>
              </a:rPr>
              <a:t>虽然学生兼职的好处显而易见，但它的弊端也不容忽视。第一，学生兼职容易使学业成 绩下降。学生课外打工容易把本应用于完成作业、复习功课的时间用于兼职，分散了学习精 力，导致学习上草草了事，久而久之，影响学习成绩。</a:t>
            </a:r>
            <a:endParaRPr lang="en-AU" sz="1800" dirty="0">
              <a:effectLst/>
              <a:latin typeface="Calibri" panose="020F0502020204030204" pitchFamily="34" charset="0"/>
              <a:ea typeface="DengXian" panose="02010600030101010101" pitchFamily="2" charset="-122"/>
              <a:cs typeface="Times New Roman" panose="02020603050405020304" pitchFamily="18" charset="0"/>
            </a:endParaRPr>
          </a:p>
          <a:p>
            <a:pPr marL="0" marR="0">
              <a:lnSpc>
                <a:spcPct val="107000"/>
              </a:lnSpc>
              <a:spcBef>
                <a:spcPts val="0"/>
              </a:spcBef>
              <a:spcAft>
                <a:spcPts val="800"/>
              </a:spcAft>
            </a:pPr>
            <a:r>
              <a:rPr lang="zh-CN" sz="1800" dirty="0">
                <a:effectLst/>
                <a:latin typeface="Calibri" panose="020F0502020204030204" pitchFamily="34" charset="0"/>
                <a:ea typeface="DengXian" panose="02010600030101010101" pitchFamily="2" charset="-122"/>
                <a:cs typeface="Times New Roman" panose="02020603050405020304" pitchFamily="18" charset="0"/>
              </a:rPr>
              <a:t>第二，学生兼职容易导致体质下降。学生白天上课学习压力大，需要用到脑力，而下课 后的兼职则会耗费很多体力。高强度的脑力劳动和体力劳动导致长时间的身体负荷容易让学生身体疲爸，免疫力下降。</a:t>
            </a:r>
            <a:endParaRPr lang="en-AU" sz="1800" dirty="0">
              <a:effectLst/>
              <a:latin typeface="Calibri" panose="020F0502020204030204" pitchFamily="34" charset="0"/>
              <a:ea typeface="DengXian" panose="02010600030101010101" pitchFamily="2" charset="-122"/>
              <a:cs typeface="Times New Roman" panose="02020603050405020304" pitchFamily="18" charset="0"/>
            </a:endParaRPr>
          </a:p>
          <a:p>
            <a:pPr marL="0" marR="0">
              <a:lnSpc>
                <a:spcPct val="107000"/>
              </a:lnSpc>
              <a:spcBef>
                <a:spcPts val="0"/>
              </a:spcBef>
              <a:spcAft>
                <a:spcPts val="800"/>
              </a:spcAft>
            </a:pPr>
            <a:r>
              <a:rPr lang="zh-CN" sz="1800" dirty="0">
                <a:effectLst/>
                <a:latin typeface="Calibri" panose="020F0502020204030204" pitchFamily="34" charset="0"/>
                <a:ea typeface="DengXian" panose="02010600030101010101" pitchFamily="2" charset="-122"/>
                <a:cs typeface="Times New Roman" panose="02020603050405020304" pitchFamily="18" charset="0"/>
              </a:rPr>
              <a:t>总之，学生兼职有利有弊。一方面兼职对家庭和自己有帮助，另一方面容易对学生学习 和健康产生不良影响，学生应根据自身的情况慎重考虑’作出正确决定。</a:t>
            </a:r>
            <a:endParaRPr lang="en-AU" sz="1800" dirty="0">
              <a:effectLst/>
              <a:latin typeface="Calibri" panose="020F0502020204030204" pitchFamily="34" charset="0"/>
              <a:ea typeface="DengXia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30591719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D0DA7A-AB11-4A52-BC30-86E453437253}"/>
              </a:ext>
            </a:extLst>
          </p:cNvPr>
          <p:cNvSpPr>
            <a:spLocks noGrp="1"/>
          </p:cNvSpPr>
          <p:nvPr>
            <p:ph type="title"/>
          </p:nvPr>
        </p:nvSpPr>
        <p:spPr>
          <a:xfrm>
            <a:off x="175099" y="5526020"/>
            <a:ext cx="10396882" cy="1151965"/>
          </a:xfrm>
        </p:spPr>
        <p:txBody>
          <a:bodyPr/>
          <a:lstStyle/>
          <a:p>
            <a:r>
              <a:rPr lang="zh-CN" altLang="en-US" dirty="0">
                <a:solidFill>
                  <a:schemeClr val="tx1"/>
                </a:solidFill>
              </a:rPr>
              <a:t>评估文例文评析</a:t>
            </a:r>
            <a:endParaRPr lang="en-AU" dirty="0">
              <a:solidFill>
                <a:schemeClr val="tx1"/>
              </a:solidFill>
            </a:endParaRPr>
          </a:p>
        </p:txBody>
      </p:sp>
      <p:sp>
        <p:nvSpPr>
          <p:cNvPr id="3" name="Content Placeholder 2">
            <a:extLst>
              <a:ext uri="{FF2B5EF4-FFF2-40B4-BE49-F238E27FC236}">
                <a16:creationId xmlns:a16="http://schemas.microsoft.com/office/drawing/2014/main" id="{BEB39A37-6505-4B5B-A489-CC55F067DF3E}"/>
              </a:ext>
            </a:extLst>
          </p:cNvPr>
          <p:cNvSpPr>
            <a:spLocks noGrp="1"/>
          </p:cNvSpPr>
          <p:nvPr>
            <p:ph sz="quarter" idx="13"/>
          </p:nvPr>
        </p:nvSpPr>
        <p:spPr>
          <a:xfrm>
            <a:off x="175099" y="180015"/>
            <a:ext cx="11517548" cy="5525311"/>
          </a:xfrm>
        </p:spPr>
        <p:txBody>
          <a:bodyPr>
            <a:normAutofit fontScale="85000" lnSpcReduction="20000"/>
          </a:bodyPr>
          <a:lstStyle/>
          <a:p>
            <a:pPr marL="0" marR="0">
              <a:lnSpc>
                <a:spcPct val="107000"/>
              </a:lnSpc>
              <a:spcBef>
                <a:spcPts val="0"/>
              </a:spcBef>
              <a:spcAft>
                <a:spcPts val="800"/>
              </a:spcAft>
            </a:pPr>
            <a:r>
              <a:rPr lang="zh-CN" sz="1800" dirty="0">
                <a:effectLst/>
                <a:latin typeface="Calibri" panose="020F0502020204030204" pitchFamily="34" charset="0"/>
                <a:ea typeface="DengXian" panose="02010600030101010101" pitchFamily="2" charset="-122"/>
                <a:cs typeface="Times New Roman" panose="02020603050405020304" pitchFamily="18" charset="0"/>
              </a:rPr>
              <a:t>【例文</a:t>
            </a:r>
            <a:r>
              <a:rPr lang="en-AU" sz="1800" dirty="0">
                <a:effectLst/>
                <a:latin typeface="Calibri" panose="020F0502020204030204" pitchFamily="34" charset="0"/>
                <a:ea typeface="DengXian" panose="02010600030101010101" pitchFamily="2" charset="-122"/>
                <a:cs typeface="Times New Roman" panose="02020603050405020304" pitchFamily="18" charset="0"/>
              </a:rPr>
              <a:t>4</a:t>
            </a:r>
            <a:r>
              <a:rPr lang="zh-CN" sz="1800" dirty="0">
                <a:effectLst/>
                <a:latin typeface="Calibri" panose="020F0502020204030204" pitchFamily="34" charset="0"/>
                <a:ea typeface="DengXian" panose="02010600030101010101" pitchFamily="2" charset="-122"/>
                <a:cs typeface="Times New Roman" panose="02020603050405020304" pitchFamily="18" charset="0"/>
              </a:rPr>
              <a:t>】随着海外留学人数的不断増长，很多思维活跃的学生在学习之余</a:t>
            </a:r>
            <a:r>
              <a:rPr lang="en-AU" sz="1800" dirty="0">
                <a:effectLst/>
                <a:latin typeface="Calibri" panose="020F0502020204030204" pitchFamily="34" charset="0"/>
                <a:ea typeface="DengXian" panose="02010600030101010101" pitchFamily="2" charset="-122"/>
                <a:cs typeface="Times New Roman" panose="02020603050405020304" pitchFamily="18" charset="0"/>
              </a:rPr>
              <a:t>^</a:t>
            </a:r>
            <a:r>
              <a:rPr lang="zh-CN" sz="1800" dirty="0">
                <a:effectLst/>
                <a:latin typeface="Calibri" panose="020F0502020204030204" pitchFamily="34" charset="0"/>
                <a:ea typeface="DengXian" panose="02010600030101010101" pitchFamily="2" charset="-122"/>
                <a:cs typeface="Times New Roman" panose="02020603050405020304" pitchFamily="18" charset="0"/>
              </a:rPr>
              <a:t>行， 业，如海外代购、餐饮外卖等，对于这一现象，人们意见不一，莫衷一是，请你以学生记香 的身份，在《大学生》杂志上，谈谈这样做的利弊影响。</a:t>
            </a:r>
            <a:endParaRPr lang="en-AU" sz="1800" dirty="0">
              <a:effectLst/>
              <a:latin typeface="Calibri" panose="020F0502020204030204" pitchFamily="34" charset="0"/>
              <a:ea typeface="DengXian" panose="02010600030101010101" pitchFamily="2" charset="-122"/>
              <a:cs typeface="Times New Roman" panose="02020603050405020304" pitchFamily="18" charset="0"/>
            </a:endParaRPr>
          </a:p>
          <a:p>
            <a:pPr marL="0" marR="0">
              <a:lnSpc>
                <a:spcPct val="107000"/>
              </a:lnSpc>
              <a:spcBef>
                <a:spcPts val="0"/>
              </a:spcBef>
              <a:spcAft>
                <a:spcPts val="800"/>
              </a:spcAft>
            </a:pPr>
            <a:r>
              <a:rPr lang="en-AU" sz="1800" dirty="0">
                <a:effectLst/>
                <a:latin typeface="Calibri" panose="020F0502020204030204" pitchFamily="34" charset="0"/>
                <a:ea typeface="DengXian" panose="02010600030101010101" pitchFamily="2" charset="-122"/>
                <a:cs typeface="Times New Roman" panose="02020603050405020304" pitchFamily="18" charset="0"/>
              </a:rPr>
              <a:t>((</a:t>
            </a:r>
            <a:r>
              <a:rPr lang="zh-CN" sz="1800" dirty="0">
                <a:effectLst/>
                <a:latin typeface="Calibri" panose="020F0502020204030204" pitchFamily="34" charset="0"/>
                <a:ea typeface="DengXian" panose="02010600030101010101" pitchFamily="2" charset="-122"/>
                <a:cs typeface="Times New Roman" panose="02020603050405020304" pitchFamily="18" charset="0"/>
              </a:rPr>
              <a:t>大学生》</a:t>
            </a:r>
            <a:endParaRPr lang="en-AU" sz="1800" dirty="0">
              <a:effectLst/>
              <a:latin typeface="Calibri" panose="020F0502020204030204" pitchFamily="34" charset="0"/>
              <a:ea typeface="DengXian" panose="02010600030101010101" pitchFamily="2" charset="-122"/>
              <a:cs typeface="Times New Roman" panose="02020603050405020304" pitchFamily="18" charset="0"/>
            </a:endParaRPr>
          </a:p>
          <a:p>
            <a:pPr marL="0" marR="0">
              <a:lnSpc>
                <a:spcPct val="107000"/>
              </a:lnSpc>
              <a:spcBef>
                <a:spcPts val="0"/>
              </a:spcBef>
              <a:spcAft>
                <a:spcPts val="800"/>
              </a:spcAft>
            </a:pPr>
            <a:r>
              <a:rPr lang="en-AU" sz="1800" dirty="0">
                <a:effectLst/>
                <a:latin typeface="Calibri" panose="020F0502020204030204" pitchFamily="34" charset="0"/>
                <a:ea typeface="DengXian" panose="02010600030101010101" pitchFamily="2" charset="-122"/>
                <a:cs typeface="Times New Roman" panose="02020603050405020304" pitchFamily="18" charset="0"/>
              </a:rPr>
              <a:t>2019</a:t>
            </a:r>
            <a:r>
              <a:rPr lang="zh-CN" sz="1800" dirty="0">
                <a:effectLst/>
                <a:latin typeface="Calibri" panose="020F0502020204030204" pitchFamily="34" charset="0"/>
                <a:ea typeface="DengXian" panose="02010600030101010101" pitchFamily="2" charset="-122"/>
                <a:cs typeface="Times New Roman" panose="02020603050405020304" pitchFamily="18" charset="0"/>
              </a:rPr>
              <a:t>年</a:t>
            </a:r>
            <a:r>
              <a:rPr lang="en-AU" sz="1800" dirty="0">
                <a:effectLst/>
                <a:latin typeface="Calibri" panose="020F0502020204030204" pitchFamily="34" charset="0"/>
                <a:ea typeface="DengXian" panose="02010600030101010101" pitchFamily="2" charset="-122"/>
                <a:cs typeface="Times New Roman" panose="02020603050405020304" pitchFamily="18" charset="0"/>
              </a:rPr>
              <a:t>1</a:t>
            </a:r>
            <a:r>
              <a:rPr lang="zh-CN" sz="1800" dirty="0">
                <a:effectLst/>
                <a:latin typeface="Calibri" panose="020F0502020204030204" pitchFamily="34" charset="0"/>
                <a:ea typeface="DengXian" panose="02010600030101010101" pitchFamily="2" charset="-122"/>
                <a:cs typeface="Times New Roman" panose="02020603050405020304" pitchFamily="18" charset="0"/>
              </a:rPr>
              <a:t>月第一期</a:t>
            </a:r>
            <a:endParaRPr lang="en-AU" sz="1800" dirty="0">
              <a:effectLst/>
              <a:latin typeface="Calibri" panose="020F0502020204030204" pitchFamily="34" charset="0"/>
              <a:ea typeface="DengXian" panose="02010600030101010101" pitchFamily="2" charset="-122"/>
              <a:cs typeface="Times New Roman" panose="02020603050405020304" pitchFamily="18" charset="0"/>
            </a:endParaRPr>
          </a:p>
          <a:p>
            <a:pPr marL="0" marR="0" algn="ctr">
              <a:lnSpc>
                <a:spcPct val="107000"/>
              </a:lnSpc>
              <a:spcBef>
                <a:spcPts val="0"/>
              </a:spcBef>
              <a:spcAft>
                <a:spcPts val="800"/>
              </a:spcAft>
            </a:pPr>
            <a:r>
              <a:rPr lang="zh-CN" sz="1800" dirty="0">
                <a:effectLst/>
                <a:latin typeface="Calibri" panose="020F0502020204030204" pitchFamily="34" charset="0"/>
                <a:ea typeface="DengXian" panose="02010600030101010101" pitchFamily="2" charset="-122"/>
                <a:cs typeface="Times New Roman" panose="02020603050405020304" pitchFamily="18" charset="0"/>
              </a:rPr>
              <a:t>留学生纷纷创业的利与弊</a:t>
            </a:r>
            <a:endParaRPr lang="en-AU" sz="1800" dirty="0">
              <a:effectLst/>
              <a:latin typeface="Calibri" panose="020F0502020204030204" pitchFamily="34" charset="0"/>
              <a:ea typeface="DengXian" panose="02010600030101010101" pitchFamily="2" charset="-122"/>
              <a:cs typeface="Times New Roman" panose="02020603050405020304" pitchFamily="18" charset="0"/>
            </a:endParaRPr>
          </a:p>
          <a:p>
            <a:pPr marL="0" marR="0" algn="ctr">
              <a:lnSpc>
                <a:spcPct val="107000"/>
              </a:lnSpc>
              <a:spcBef>
                <a:spcPts val="0"/>
              </a:spcBef>
              <a:spcAft>
                <a:spcPts val="800"/>
              </a:spcAft>
            </a:pPr>
            <a:r>
              <a:rPr lang="zh-CN" sz="1800" dirty="0">
                <a:effectLst/>
                <a:latin typeface="Calibri" panose="020F0502020204030204" pitchFamily="34" charset="0"/>
                <a:ea typeface="DengXian" panose="02010600030101010101" pitchFamily="2" charset="-122"/>
                <a:cs typeface="Times New Roman" panose="02020603050405020304" pitchFamily="18" charset="0"/>
              </a:rPr>
              <a:t>菲菲</a:t>
            </a:r>
            <a:endParaRPr lang="en-AU" sz="1800" dirty="0">
              <a:effectLst/>
              <a:latin typeface="Calibri" panose="020F0502020204030204" pitchFamily="34" charset="0"/>
              <a:ea typeface="DengXian" panose="02010600030101010101" pitchFamily="2" charset="-122"/>
              <a:cs typeface="Times New Roman" panose="02020603050405020304" pitchFamily="18" charset="0"/>
            </a:endParaRPr>
          </a:p>
          <a:p>
            <a:pPr marL="0" marR="0">
              <a:lnSpc>
                <a:spcPct val="107000"/>
              </a:lnSpc>
              <a:spcBef>
                <a:spcPts val="0"/>
              </a:spcBef>
              <a:spcAft>
                <a:spcPts val="800"/>
              </a:spcAft>
            </a:pPr>
            <a:r>
              <a:rPr lang="zh-CN" sz="1800" dirty="0">
                <a:effectLst/>
                <a:latin typeface="Calibri" panose="020F0502020204030204" pitchFamily="34" charset="0"/>
                <a:ea typeface="DengXian" panose="02010600030101010101" pitchFamily="2" charset="-122"/>
                <a:cs typeface="Times New Roman" panose="02020603050405020304" pitchFamily="18" charset="0"/>
              </a:rPr>
              <a:t>随着海外留学人数的不断增长，很多思维活跃的学生在学习之余，纷纷进行创业，对这一现象，人们莫衷一是，其实，留学生纷纷创业有利也有弊。</a:t>
            </a:r>
            <a:endParaRPr lang="en-AU" sz="1800" dirty="0">
              <a:effectLst/>
              <a:latin typeface="Calibri" panose="020F0502020204030204" pitchFamily="34" charset="0"/>
              <a:ea typeface="DengXian" panose="02010600030101010101" pitchFamily="2" charset="-122"/>
              <a:cs typeface="Times New Roman" panose="02020603050405020304" pitchFamily="18" charset="0"/>
            </a:endParaRPr>
          </a:p>
          <a:p>
            <a:pPr marL="0" marR="0">
              <a:lnSpc>
                <a:spcPct val="107000"/>
              </a:lnSpc>
              <a:spcBef>
                <a:spcPts val="0"/>
              </a:spcBef>
              <a:spcAft>
                <a:spcPts val="800"/>
              </a:spcAft>
            </a:pPr>
            <a:r>
              <a:rPr lang="zh-CN" sz="1800" dirty="0">
                <a:effectLst/>
                <a:latin typeface="Calibri" panose="020F0502020204030204" pitchFamily="34" charset="0"/>
                <a:ea typeface="DengXian" panose="02010600030101010101" pitchFamily="2" charset="-122"/>
                <a:cs typeface="Times New Roman" panose="02020603050405020304" pitchFamily="18" charset="0"/>
              </a:rPr>
              <a:t>留学生纷纷创业有许多好处。首先，留学生纷纷创业可减轻家庭的经济负担。留学生凭 自己的热情、学识，智慧赚取报酬，用以支付自己平时的开销，这样就不用伸手向父母索取 零花钱，甚至可以自己交付学费，使父母减少了家庭开销，减轻了家庭的经济压力。</a:t>
            </a:r>
            <a:endParaRPr lang="en-AU" sz="1800" dirty="0">
              <a:effectLst/>
              <a:latin typeface="Calibri" panose="020F0502020204030204" pitchFamily="34" charset="0"/>
              <a:ea typeface="DengXian" panose="02010600030101010101" pitchFamily="2" charset="-122"/>
              <a:cs typeface="Times New Roman" panose="02020603050405020304" pitchFamily="18" charset="0"/>
            </a:endParaRPr>
          </a:p>
          <a:p>
            <a:pPr marL="0" marR="0">
              <a:lnSpc>
                <a:spcPct val="107000"/>
              </a:lnSpc>
              <a:spcBef>
                <a:spcPts val="0"/>
              </a:spcBef>
              <a:spcAft>
                <a:spcPts val="800"/>
              </a:spcAft>
            </a:pPr>
            <a:r>
              <a:rPr lang="zh-CN" sz="1800" dirty="0">
                <a:effectLst/>
                <a:latin typeface="Calibri" panose="020F0502020204030204" pitchFamily="34" charset="0"/>
                <a:ea typeface="DengXian" panose="02010600030101010101" pitchFamily="2" charset="-122"/>
                <a:cs typeface="Times New Roman" panose="02020603050405020304" pitchFamily="18" charset="0"/>
              </a:rPr>
              <a:t>其次，留学生纷纷创业有利于积累社会经验。在创</a:t>
            </a:r>
            <a:r>
              <a:rPr lang="en-AU" sz="1800" dirty="0" err="1">
                <a:effectLst/>
                <a:latin typeface="Calibri" panose="020F0502020204030204" pitchFamily="34" charset="0"/>
                <a:ea typeface="DengXian" panose="02010600030101010101" pitchFamily="2" charset="-122"/>
                <a:cs typeface="Times New Roman" panose="02020603050405020304" pitchFamily="18" charset="0"/>
              </a:rPr>
              <a:t>ik</a:t>
            </a:r>
            <a:r>
              <a:rPr lang="zh-CN" sz="1800" dirty="0">
                <a:effectLst/>
                <a:latin typeface="Calibri" panose="020F0502020204030204" pitchFamily="34" charset="0"/>
                <a:ea typeface="DengXian" panose="02010600030101010101" pitchFamily="2" charset="-122"/>
                <a:cs typeface="Times New Roman" panose="02020603050405020304" pitchFamily="18" charset="0"/>
              </a:rPr>
              <a:t>的过程中，留学生常常碰见各种不 同的状况，甚至会遇到一些困难和陷阱，他们需要与陌生人沟通、与其他人合作完成工作， 这就帮助其学会处理各种以后将面对的难题，锻炼了他们在社会上的生存能力，学会如何待 人处事，积攒社会经验，为将来的社会生活打下基础。</a:t>
            </a:r>
            <a:endParaRPr lang="en-AU" sz="1800" dirty="0">
              <a:effectLst/>
              <a:latin typeface="Calibri" panose="020F0502020204030204" pitchFamily="34" charset="0"/>
              <a:ea typeface="DengXian" panose="02010600030101010101" pitchFamily="2" charset="-122"/>
              <a:cs typeface="Times New Roman" panose="02020603050405020304" pitchFamily="18" charset="0"/>
            </a:endParaRPr>
          </a:p>
          <a:p>
            <a:pPr marL="0" marR="0">
              <a:lnSpc>
                <a:spcPct val="107000"/>
              </a:lnSpc>
              <a:spcBef>
                <a:spcPts val="0"/>
              </a:spcBef>
              <a:spcAft>
                <a:spcPts val="800"/>
              </a:spcAft>
            </a:pPr>
            <a:r>
              <a:rPr lang="zh-CN" sz="1800" dirty="0">
                <a:effectLst/>
                <a:latin typeface="Calibri" panose="020F0502020204030204" pitchFamily="34" charset="0"/>
                <a:ea typeface="DengXian" panose="02010600030101010101" pitchFamily="2" charset="-122"/>
                <a:cs typeface="Times New Roman" panose="02020603050405020304" pitchFamily="18" charset="0"/>
              </a:rPr>
              <a:t>虽然留学生纷纷创业的好处显而易见，但它的弊端也不容忽视。第一，留学生纷纷创业 容易使更多学生学业成绩下降。学生课外创业容易把本应用于完成作业、复习功课的时间用 于做生意，分散了学习精力，导致学习上草草了事，影响学习成绩。他们纷纷创业，势必导 致更多学生学业受到影响。</a:t>
            </a:r>
            <a:endParaRPr lang="en-AU" sz="1800" dirty="0">
              <a:effectLst/>
              <a:latin typeface="Calibri" panose="020F0502020204030204" pitchFamily="34" charset="0"/>
              <a:ea typeface="DengXian" panose="02010600030101010101" pitchFamily="2" charset="-122"/>
              <a:cs typeface="Times New Roman" panose="02020603050405020304" pitchFamily="18" charset="0"/>
            </a:endParaRPr>
          </a:p>
          <a:p>
            <a:pPr marL="0" marR="0">
              <a:lnSpc>
                <a:spcPct val="107000"/>
              </a:lnSpc>
              <a:spcBef>
                <a:spcPts val="0"/>
              </a:spcBef>
              <a:spcAft>
                <a:spcPts val="800"/>
              </a:spcAft>
            </a:pPr>
            <a:r>
              <a:rPr lang="zh-CN" sz="1800" dirty="0">
                <a:effectLst/>
                <a:latin typeface="Calibri" panose="020F0502020204030204" pitchFamily="34" charset="0"/>
                <a:ea typeface="DengXian" panose="02010600030101010101" pitchFamily="2" charset="-122"/>
                <a:cs typeface="Times New Roman" panose="02020603050405020304" pitchFamily="18" charset="0"/>
              </a:rPr>
              <a:t>第二，留学生纷纷创业容易导致体质下降。留学生白天上课学习压力大，需要用到脑力， 而下课后的全身心投入生意中则会耗费很多体力。高强度的脑力劳动和体力劳动导致长时间 的身体资荷容易让留学生身体疲惫，免疫力下降。</a:t>
            </a:r>
            <a:endParaRPr lang="en-AU" sz="1800" dirty="0">
              <a:effectLst/>
              <a:latin typeface="Calibri" panose="020F0502020204030204" pitchFamily="34" charset="0"/>
              <a:ea typeface="DengXian" panose="02010600030101010101" pitchFamily="2" charset="-122"/>
              <a:cs typeface="Times New Roman" panose="02020603050405020304" pitchFamily="18" charset="0"/>
            </a:endParaRPr>
          </a:p>
          <a:p>
            <a:pPr marL="0" marR="0">
              <a:lnSpc>
                <a:spcPct val="107000"/>
              </a:lnSpc>
              <a:spcBef>
                <a:spcPts val="0"/>
              </a:spcBef>
              <a:spcAft>
                <a:spcPts val="800"/>
              </a:spcAft>
            </a:pPr>
            <a:r>
              <a:rPr lang="zh-CN" sz="1800" dirty="0">
                <a:effectLst/>
                <a:latin typeface="Calibri" panose="020F0502020204030204" pitchFamily="34" charset="0"/>
                <a:ea typeface="DengXian" panose="02010600030101010101" pitchFamily="2" charset="-122"/>
                <a:cs typeface="Times New Roman" panose="02020603050405020304" pitchFamily="18" charset="0"/>
              </a:rPr>
              <a:t>总之，留学生纷纷创业有利有弊。一方面创业对家庭和自己有裨益，另一方面容易对留 学生学习和健康产生不良影响，留学生应根据自身的情况慎重考虑，作出正确决定。</a:t>
            </a:r>
            <a:endParaRPr lang="en-AU" sz="1800" dirty="0">
              <a:effectLst/>
              <a:latin typeface="Calibri" panose="020F0502020204030204" pitchFamily="34" charset="0"/>
              <a:ea typeface="DengXia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15167659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D0DA7A-AB11-4A52-BC30-86E453437253}"/>
              </a:ext>
            </a:extLst>
          </p:cNvPr>
          <p:cNvSpPr>
            <a:spLocks noGrp="1"/>
          </p:cNvSpPr>
          <p:nvPr>
            <p:ph type="title"/>
          </p:nvPr>
        </p:nvSpPr>
        <p:spPr>
          <a:xfrm>
            <a:off x="175099" y="5526020"/>
            <a:ext cx="10396882" cy="1151965"/>
          </a:xfrm>
        </p:spPr>
        <p:txBody>
          <a:bodyPr/>
          <a:lstStyle/>
          <a:p>
            <a:r>
              <a:rPr lang="zh-CN" altLang="en-US" dirty="0">
                <a:solidFill>
                  <a:schemeClr val="tx1"/>
                </a:solidFill>
              </a:rPr>
              <a:t>评估文例文评析</a:t>
            </a:r>
            <a:endParaRPr lang="en-AU" dirty="0">
              <a:solidFill>
                <a:schemeClr val="tx1"/>
              </a:solidFill>
            </a:endParaRPr>
          </a:p>
        </p:txBody>
      </p:sp>
      <p:sp>
        <p:nvSpPr>
          <p:cNvPr id="3" name="Content Placeholder 2">
            <a:extLst>
              <a:ext uri="{FF2B5EF4-FFF2-40B4-BE49-F238E27FC236}">
                <a16:creationId xmlns:a16="http://schemas.microsoft.com/office/drawing/2014/main" id="{BEB39A37-6505-4B5B-A489-CC55F067DF3E}"/>
              </a:ext>
            </a:extLst>
          </p:cNvPr>
          <p:cNvSpPr>
            <a:spLocks noGrp="1"/>
          </p:cNvSpPr>
          <p:nvPr>
            <p:ph sz="quarter" idx="13"/>
          </p:nvPr>
        </p:nvSpPr>
        <p:spPr>
          <a:xfrm>
            <a:off x="175099" y="180015"/>
            <a:ext cx="11517548" cy="5525311"/>
          </a:xfrm>
        </p:spPr>
        <p:txBody>
          <a:bodyPr>
            <a:normAutofit fontScale="92500" lnSpcReduction="20000"/>
          </a:bodyPr>
          <a:lstStyle/>
          <a:p>
            <a:pPr marL="0" marR="0">
              <a:lnSpc>
                <a:spcPct val="107000"/>
              </a:lnSpc>
              <a:spcBef>
                <a:spcPts val="0"/>
              </a:spcBef>
              <a:spcAft>
                <a:spcPts val="800"/>
              </a:spcAft>
            </a:pPr>
            <a:r>
              <a:rPr lang="zh-CN" sz="1800" dirty="0">
                <a:effectLst/>
                <a:latin typeface="Calibri" panose="020F0502020204030204" pitchFamily="34" charset="0"/>
                <a:ea typeface="DengXian" panose="02010600030101010101" pitchFamily="2" charset="-122"/>
                <a:cs typeface="Times New Roman" panose="02020603050405020304" pitchFamily="18" charset="0"/>
              </a:rPr>
              <a:t>【例文</a:t>
            </a:r>
            <a:r>
              <a:rPr lang="en-AU" sz="1800" dirty="0">
                <a:effectLst/>
                <a:latin typeface="Calibri" panose="020F0502020204030204" pitchFamily="34" charset="0"/>
                <a:ea typeface="DengXian" panose="02010600030101010101" pitchFamily="2" charset="-122"/>
                <a:cs typeface="Times New Roman" panose="02020603050405020304" pitchFamily="18" charset="0"/>
              </a:rPr>
              <a:t>5</a:t>
            </a:r>
            <a:r>
              <a:rPr lang="zh-CN" sz="1800" dirty="0">
                <a:effectLst/>
                <a:latin typeface="Calibri" panose="020F0502020204030204" pitchFamily="34" charset="0"/>
                <a:ea typeface="DengXian" panose="02010600030101010101" pitchFamily="2" charset="-122"/>
                <a:cs typeface="Times New Roman" panose="02020603050405020304" pitchFamily="18" charset="0"/>
              </a:rPr>
              <a:t>】微信作为新的交流工具已经得到广泛普及，对此人们有喜有忧。你是一名记 者，请综合人们的意见写一篇报告，刊登在《新闻周刊》杂志。</a:t>
            </a:r>
            <a:endParaRPr lang="en-AU" sz="1800" dirty="0">
              <a:effectLst/>
              <a:latin typeface="Calibri" panose="020F0502020204030204" pitchFamily="34" charset="0"/>
              <a:ea typeface="DengXian" panose="02010600030101010101" pitchFamily="2" charset="-122"/>
              <a:cs typeface="Times New Roman" panose="02020603050405020304" pitchFamily="18" charset="0"/>
            </a:endParaRPr>
          </a:p>
          <a:p>
            <a:pPr marL="0" marR="0">
              <a:lnSpc>
                <a:spcPct val="107000"/>
              </a:lnSpc>
              <a:spcBef>
                <a:spcPts val="0"/>
              </a:spcBef>
              <a:spcAft>
                <a:spcPts val="800"/>
              </a:spcAft>
            </a:pPr>
            <a:r>
              <a:rPr lang="zh-CN" sz="1800" dirty="0">
                <a:effectLst/>
                <a:latin typeface="Calibri" panose="020F0502020204030204" pitchFamily="34" charset="0"/>
                <a:ea typeface="DengXian" panose="02010600030101010101" pitchFamily="2" charset="-122"/>
                <a:cs typeface="Times New Roman" panose="02020603050405020304" pitchFamily="18" charset="0"/>
              </a:rPr>
              <a:t>《新闻周刊》</a:t>
            </a:r>
            <a:endParaRPr lang="en-AU" sz="1800" dirty="0">
              <a:effectLst/>
              <a:latin typeface="Calibri" panose="020F0502020204030204" pitchFamily="34" charset="0"/>
              <a:ea typeface="DengXian" panose="02010600030101010101" pitchFamily="2" charset="-122"/>
              <a:cs typeface="Times New Roman" panose="02020603050405020304" pitchFamily="18" charset="0"/>
            </a:endParaRPr>
          </a:p>
          <a:p>
            <a:pPr marL="0" marR="0">
              <a:lnSpc>
                <a:spcPct val="107000"/>
              </a:lnSpc>
              <a:spcBef>
                <a:spcPts val="0"/>
              </a:spcBef>
              <a:spcAft>
                <a:spcPts val="800"/>
              </a:spcAft>
            </a:pPr>
            <a:r>
              <a:rPr lang="en-AU" sz="1800" dirty="0">
                <a:effectLst/>
                <a:latin typeface="Calibri" panose="020F0502020204030204" pitchFamily="34" charset="0"/>
                <a:ea typeface="DengXian" panose="02010600030101010101" pitchFamily="2" charset="-122"/>
                <a:cs typeface="Times New Roman" panose="02020603050405020304" pitchFamily="18" charset="0"/>
              </a:rPr>
              <a:t>2018</a:t>
            </a:r>
            <a:r>
              <a:rPr lang="zh-CN" sz="1800" dirty="0">
                <a:effectLst/>
                <a:latin typeface="Calibri" panose="020F0502020204030204" pitchFamily="34" charset="0"/>
                <a:ea typeface="DengXian" panose="02010600030101010101" pitchFamily="2" charset="-122"/>
                <a:cs typeface="Times New Roman" panose="02020603050405020304" pitchFamily="18" charset="0"/>
              </a:rPr>
              <a:t>年</a:t>
            </a:r>
            <a:r>
              <a:rPr lang="en-AU" sz="1800" dirty="0">
                <a:effectLst/>
                <a:latin typeface="Calibri" panose="020F0502020204030204" pitchFamily="34" charset="0"/>
                <a:ea typeface="DengXian" panose="02010600030101010101" pitchFamily="2" charset="-122"/>
                <a:cs typeface="Times New Roman" panose="02020603050405020304" pitchFamily="18" charset="0"/>
              </a:rPr>
              <a:t>4</a:t>
            </a:r>
            <a:r>
              <a:rPr lang="zh-CN" sz="1800" dirty="0">
                <a:effectLst/>
                <a:latin typeface="Calibri" panose="020F0502020204030204" pitchFamily="34" charset="0"/>
                <a:ea typeface="DengXian" panose="02010600030101010101" pitchFamily="2" charset="-122"/>
                <a:cs typeface="Times New Roman" panose="02020603050405020304" pitchFamily="18" charset="0"/>
              </a:rPr>
              <a:t>月第二期</a:t>
            </a:r>
            <a:endParaRPr lang="en-AU" sz="1800" dirty="0">
              <a:effectLst/>
              <a:latin typeface="Calibri" panose="020F0502020204030204" pitchFamily="34" charset="0"/>
              <a:ea typeface="DengXian" panose="02010600030101010101" pitchFamily="2" charset="-122"/>
              <a:cs typeface="Times New Roman" panose="02020603050405020304" pitchFamily="18" charset="0"/>
            </a:endParaRPr>
          </a:p>
          <a:p>
            <a:pPr marL="0" marR="0" algn="ctr">
              <a:lnSpc>
                <a:spcPct val="107000"/>
              </a:lnSpc>
              <a:spcBef>
                <a:spcPts val="0"/>
              </a:spcBef>
              <a:spcAft>
                <a:spcPts val="800"/>
              </a:spcAft>
            </a:pPr>
            <a:r>
              <a:rPr lang="zh-CN" sz="1800" dirty="0">
                <a:effectLst/>
                <a:latin typeface="Calibri" panose="020F0502020204030204" pitchFamily="34" charset="0"/>
                <a:ea typeface="DengXian" panose="02010600030101010101" pitchFamily="2" charset="-122"/>
                <a:cs typeface="Times New Roman" panose="02020603050405020304" pitchFamily="18" charset="0"/>
              </a:rPr>
              <a:t>广泛普及微信的利与弊</a:t>
            </a:r>
            <a:endParaRPr lang="en-AU" sz="1800" dirty="0">
              <a:effectLst/>
              <a:latin typeface="Calibri" panose="020F0502020204030204" pitchFamily="34" charset="0"/>
              <a:ea typeface="DengXian" panose="02010600030101010101" pitchFamily="2" charset="-122"/>
              <a:cs typeface="Times New Roman" panose="02020603050405020304" pitchFamily="18" charset="0"/>
            </a:endParaRPr>
          </a:p>
          <a:p>
            <a:pPr marL="0" marR="0" algn="ctr">
              <a:lnSpc>
                <a:spcPct val="107000"/>
              </a:lnSpc>
              <a:spcBef>
                <a:spcPts val="0"/>
              </a:spcBef>
              <a:spcAft>
                <a:spcPts val="800"/>
              </a:spcAft>
            </a:pPr>
            <a:r>
              <a:rPr lang="zh-CN" sz="1800" dirty="0">
                <a:effectLst/>
                <a:latin typeface="Calibri" panose="020F0502020204030204" pitchFamily="34" charset="0"/>
                <a:ea typeface="DengXian" panose="02010600030101010101" pitchFamily="2" charset="-122"/>
                <a:cs typeface="Times New Roman" panose="02020603050405020304" pitchFamily="18" charset="0"/>
              </a:rPr>
              <a:t>范子萱</a:t>
            </a:r>
            <a:endParaRPr lang="en-AU" sz="1800" dirty="0">
              <a:effectLst/>
              <a:latin typeface="Calibri" panose="020F0502020204030204" pitchFamily="34" charset="0"/>
              <a:ea typeface="DengXian" panose="02010600030101010101" pitchFamily="2" charset="-122"/>
              <a:cs typeface="Times New Roman" panose="02020603050405020304" pitchFamily="18" charset="0"/>
            </a:endParaRPr>
          </a:p>
          <a:p>
            <a:pPr marL="0" marR="0">
              <a:lnSpc>
                <a:spcPct val="107000"/>
              </a:lnSpc>
              <a:spcBef>
                <a:spcPts val="0"/>
              </a:spcBef>
              <a:spcAft>
                <a:spcPts val="800"/>
              </a:spcAft>
            </a:pPr>
            <a:r>
              <a:rPr lang="zh-CN" sz="1800" dirty="0">
                <a:effectLst/>
                <a:latin typeface="Calibri" panose="020F0502020204030204" pitchFamily="34" charset="0"/>
                <a:ea typeface="DengXian" panose="02010600030101010101" pitchFamily="2" charset="-122"/>
                <a:cs typeface="Times New Roman" panose="02020603050405020304" pitchFamily="18" charset="0"/>
              </a:rPr>
              <a:t>微信作为新的交流工具已经得到广泛普及，对此人们有喜有忧。其实，广泛普及微信有利也有弊。</a:t>
            </a:r>
            <a:endParaRPr lang="en-AU" sz="1800" dirty="0">
              <a:effectLst/>
              <a:latin typeface="Calibri" panose="020F0502020204030204" pitchFamily="34" charset="0"/>
              <a:ea typeface="DengXian" panose="02010600030101010101" pitchFamily="2" charset="-122"/>
              <a:cs typeface="Times New Roman" panose="02020603050405020304" pitchFamily="18" charset="0"/>
            </a:endParaRPr>
          </a:p>
          <a:p>
            <a:pPr marL="0" marR="0">
              <a:lnSpc>
                <a:spcPct val="107000"/>
              </a:lnSpc>
              <a:spcBef>
                <a:spcPts val="0"/>
              </a:spcBef>
              <a:spcAft>
                <a:spcPts val="800"/>
              </a:spcAft>
            </a:pPr>
            <a:r>
              <a:rPr lang="zh-CN" sz="1800" dirty="0">
                <a:effectLst/>
                <a:latin typeface="Calibri" panose="020F0502020204030204" pitchFamily="34" charset="0"/>
                <a:ea typeface="DengXian" panose="02010600030101010101" pitchFamily="2" charset="-122"/>
                <a:cs typeface="Times New Roman" panose="02020603050405020304" pitchFamily="18" charset="0"/>
              </a:rPr>
              <a:t>广泛普及微信有很多益处。首先，微信普及和谐了人际关系。“海内存知己，天涯若比 邻。”各个阶层的人使用微信使远隔千山万水的游子能随时随地与家人联系，跨越了时间和 空间的阻碍，其语音、视频等功能更好的解决了相思之苦，拉近了人们的距离。</a:t>
            </a:r>
            <a:endParaRPr lang="en-AU" sz="1800" dirty="0">
              <a:effectLst/>
              <a:latin typeface="Calibri" panose="020F0502020204030204" pitchFamily="34" charset="0"/>
              <a:ea typeface="DengXian" panose="02010600030101010101" pitchFamily="2" charset="-122"/>
              <a:cs typeface="Times New Roman" panose="02020603050405020304" pitchFamily="18" charset="0"/>
            </a:endParaRPr>
          </a:p>
          <a:p>
            <a:pPr marL="0" marR="0">
              <a:lnSpc>
                <a:spcPct val="107000"/>
              </a:lnSpc>
              <a:spcBef>
                <a:spcPts val="0"/>
              </a:spcBef>
              <a:spcAft>
                <a:spcPts val="800"/>
              </a:spcAft>
            </a:pPr>
            <a:r>
              <a:rPr lang="zh-CN" sz="1800" dirty="0">
                <a:effectLst/>
                <a:latin typeface="Calibri" panose="020F0502020204030204" pitchFamily="34" charset="0"/>
                <a:ea typeface="DengXian" panose="02010600030101010101" pitchFamily="2" charset="-122"/>
                <a:cs typeface="Times New Roman" panose="02020603050405020304" pitchFamily="18" charset="0"/>
              </a:rPr>
              <a:t>其次，微信普及更加促进经济发展。越来越多的人使用微信，也让更多人从中寻找到商 机，淘宝店主将服装放到微信里；喜欢美食的朋友把自家的拿手菜肴、蛋糕、西点拍成图片 吸引顾客；留学生利用地域差异做起微商，倒卖当地特产。这无疑都活跃了经济。</a:t>
            </a:r>
            <a:endParaRPr lang="en-AU" sz="1800" dirty="0">
              <a:effectLst/>
              <a:latin typeface="Calibri" panose="020F0502020204030204" pitchFamily="34" charset="0"/>
              <a:ea typeface="DengXian" panose="02010600030101010101" pitchFamily="2" charset="-122"/>
              <a:cs typeface="Times New Roman" panose="02020603050405020304" pitchFamily="18" charset="0"/>
            </a:endParaRPr>
          </a:p>
          <a:p>
            <a:pPr marL="0" marR="0">
              <a:lnSpc>
                <a:spcPct val="107000"/>
              </a:lnSpc>
              <a:spcBef>
                <a:spcPts val="0"/>
              </a:spcBef>
              <a:spcAft>
                <a:spcPts val="800"/>
              </a:spcAft>
            </a:pPr>
            <a:r>
              <a:rPr lang="zh-CN" sz="1800" dirty="0">
                <a:effectLst/>
                <a:latin typeface="Calibri" panose="020F0502020204030204" pitchFamily="34" charset="0"/>
                <a:ea typeface="DengXian" panose="02010600030101010101" pitchFamily="2" charset="-122"/>
                <a:cs typeface="Times New Roman" panose="02020603050405020304" pitchFamily="18" charset="0"/>
              </a:rPr>
              <a:t>广泛普及微信也有弊端。第一，微信普及打击了传统行业。微信广泛普及不仅打击了传</a:t>
            </a:r>
            <a:endParaRPr lang="en-AU" sz="1800" dirty="0">
              <a:effectLst/>
              <a:latin typeface="Calibri" panose="020F0502020204030204" pitchFamily="34" charset="0"/>
              <a:ea typeface="DengXian" panose="02010600030101010101" pitchFamily="2" charset="-122"/>
              <a:cs typeface="Times New Roman" panose="02020603050405020304" pitchFamily="18" charset="0"/>
            </a:endParaRPr>
          </a:p>
          <a:p>
            <a:pPr marL="0" marR="0">
              <a:lnSpc>
                <a:spcPct val="107000"/>
              </a:lnSpc>
              <a:spcBef>
                <a:spcPts val="0"/>
              </a:spcBef>
              <a:spcAft>
                <a:spcPts val="800"/>
              </a:spcAft>
            </a:pPr>
            <a:r>
              <a:rPr lang="zh-CN" sz="1800" dirty="0">
                <a:effectLst/>
                <a:latin typeface="Calibri" panose="020F0502020204030204" pitchFamily="34" charset="0"/>
                <a:ea typeface="DengXian" panose="02010600030101010101" pitchFamily="2" charset="-122"/>
                <a:cs typeface="Times New Roman" panose="02020603050405020304" pitchFamily="18" charset="0"/>
              </a:rPr>
              <a:t>统通讯业，人们不再使用电话、电报，连通话都使用微信电话；还打击了传统邮政业，人们不再使用信件，直接语音留言；更打击了传统银行业，微信支付的便捷已取代传统的银行卡。</a:t>
            </a:r>
            <a:endParaRPr lang="en-AU" sz="1800" dirty="0">
              <a:effectLst/>
              <a:latin typeface="Calibri" panose="020F0502020204030204" pitchFamily="34" charset="0"/>
              <a:ea typeface="DengXian" panose="02010600030101010101" pitchFamily="2" charset="-122"/>
              <a:cs typeface="Times New Roman" panose="02020603050405020304" pitchFamily="18" charset="0"/>
            </a:endParaRPr>
          </a:p>
          <a:p>
            <a:pPr marL="0" marR="0">
              <a:lnSpc>
                <a:spcPct val="107000"/>
              </a:lnSpc>
              <a:spcBef>
                <a:spcPts val="0"/>
              </a:spcBef>
              <a:spcAft>
                <a:spcPts val="800"/>
              </a:spcAft>
            </a:pPr>
            <a:r>
              <a:rPr lang="zh-CN" sz="1800" dirty="0">
                <a:effectLst/>
                <a:latin typeface="Calibri" panose="020F0502020204030204" pitchFamily="34" charset="0"/>
                <a:ea typeface="DengXian" panose="02010600030101010101" pitchFamily="2" charset="-122"/>
                <a:cs typeface="Times New Roman" panose="02020603050405020304" pitchFamily="18" charset="0"/>
              </a:rPr>
              <a:t>第二，微信普及给人们生活带来更多危险。一些不法分子也盯上了微信，不但使用人数众多，而且其支付的便捷性让受骗上当者更快的转钱入账；摇一摇、找附近的人等功能更是容易引狼入室。</a:t>
            </a:r>
            <a:endParaRPr lang="en-AU" sz="1800" dirty="0">
              <a:effectLst/>
              <a:latin typeface="Calibri" panose="020F0502020204030204" pitchFamily="34" charset="0"/>
              <a:ea typeface="DengXian" panose="02010600030101010101" pitchFamily="2" charset="-122"/>
              <a:cs typeface="Times New Roman" panose="02020603050405020304" pitchFamily="18" charset="0"/>
            </a:endParaRPr>
          </a:p>
          <a:p>
            <a:pPr marL="0" marR="0">
              <a:lnSpc>
                <a:spcPct val="107000"/>
              </a:lnSpc>
              <a:spcBef>
                <a:spcPts val="0"/>
              </a:spcBef>
              <a:spcAft>
                <a:spcPts val="800"/>
              </a:spcAft>
            </a:pPr>
            <a:r>
              <a:rPr lang="zh-CN" sz="1800" dirty="0">
                <a:effectLst/>
                <a:latin typeface="Calibri" panose="020F0502020204030204" pitchFamily="34" charset="0"/>
                <a:ea typeface="DengXian" panose="02010600030101010101" pitchFamily="2" charset="-122"/>
                <a:cs typeface="Times New Roman" panose="02020603050405020304" pitchFamily="18" charset="0"/>
              </a:rPr>
              <a:t>总之，微信的广泛普及有利也有弊，到底是利是弊现在还未能做出准确的判断，还有待 时间的检验</a:t>
            </a:r>
            <a:r>
              <a:rPr lang="en-AU" sz="1800" dirty="0">
                <a:effectLst/>
                <a:latin typeface="Calibri" panose="020F0502020204030204" pitchFamily="34" charset="0"/>
                <a:ea typeface="DengXian" panose="02010600030101010101" pitchFamily="2" charset="-122"/>
                <a:cs typeface="Times New Roman" panose="02020603050405020304" pitchFamily="18" charset="0"/>
              </a:rPr>
              <a:t>:</a:t>
            </a:r>
            <a:r>
              <a:rPr lang="zh-CN" sz="1800" dirty="0">
                <a:effectLst/>
                <a:latin typeface="Calibri" panose="020F0502020204030204" pitchFamily="34" charset="0"/>
                <a:ea typeface="DengXian" panose="02010600030101010101" pitchFamily="2" charset="-122"/>
                <a:cs typeface="Times New Roman" panose="02020603050405020304" pitchFamily="18" charset="0"/>
              </a:rPr>
              <a:t>。</a:t>
            </a:r>
            <a:endParaRPr lang="en-AU" sz="1800" dirty="0">
              <a:effectLst/>
              <a:latin typeface="Calibri" panose="020F0502020204030204" pitchFamily="34" charset="0"/>
              <a:ea typeface="DengXia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20368275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D0DA7A-AB11-4A52-BC30-86E453437253}"/>
              </a:ext>
            </a:extLst>
          </p:cNvPr>
          <p:cNvSpPr>
            <a:spLocks noGrp="1"/>
          </p:cNvSpPr>
          <p:nvPr>
            <p:ph type="title"/>
          </p:nvPr>
        </p:nvSpPr>
        <p:spPr>
          <a:xfrm>
            <a:off x="175099" y="5526020"/>
            <a:ext cx="10396882" cy="1151965"/>
          </a:xfrm>
        </p:spPr>
        <p:txBody>
          <a:bodyPr/>
          <a:lstStyle/>
          <a:p>
            <a:r>
              <a:rPr lang="zh-CN" altLang="en-US" dirty="0">
                <a:solidFill>
                  <a:schemeClr val="tx1"/>
                </a:solidFill>
              </a:rPr>
              <a:t>评估文例文评析</a:t>
            </a:r>
            <a:endParaRPr lang="en-AU" dirty="0">
              <a:solidFill>
                <a:schemeClr val="tx1"/>
              </a:solidFill>
            </a:endParaRPr>
          </a:p>
        </p:txBody>
      </p:sp>
      <p:sp>
        <p:nvSpPr>
          <p:cNvPr id="3" name="Content Placeholder 2">
            <a:extLst>
              <a:ext uri="{FF2B5EF4-FFF2-40B4-BE49-F238E27FC236}">
                <a16:creationId xmlns:a16="http://schemas.microsoft.com/office/drawing/2014/main" id="{BEB39A37-6505-4B5B-A489-CC55F067DF3E}"/>
              </a:ext>
            </a:extLst>
          </p:cNvPr>
          <p:cNvSpPr>
            <a:spLocks noGrp="1"/>
          </p:cNvSpPr>
          <p:nvPr>
            <p:ph sz="quarter" idx="13"/>
          </p:nvPr>
        </p:nvSpPr>
        <p:spPr>
          <a:xfrm>
            <a:off x="175099" y="180015"/>
            <a:ext cx="11517548" cy="5525311"/>
          </a:xfrm>
        </p:spPr>
        <p:txBody>
          <a:bodyPr>
            <a:normAutofit fontScale="92500" lnSpcReduction="20000"/>
          </a:bodyPr>
          <a:lstStyle/>
          <a:p>
            <a:pPr marL="0" marR="0">
              <a:lnSpc>
                <a:spcPct val="107000"/>
              </a:lnSpc>
              <a:spcBef>
                <a:spcPts val="0"/>
              </a:spcBef>
              <a:spcAft>
                <a:spcPts val="800"/>
              </a:spcAft>
            </a:pPr>
            <a:r>
              <a:rPr lang="zh-CN" sz="1800" dirty="0">
                <a:effectLst/>
                <a:latin typeface="Calibri" panose="020F0502020204030204" pitchFamily="34" charset="0"/>
                <a:ea typeface="DengXian" panose="02010600030101010101" pitchFamily="2" charset="-122"/>
                <a:cs typeface="Times New Roman" panose="02020603050405020304" pitchFamily="18" charset="0"/>
              </a:rPr>
              <a:t>【例文</a:t>
            </a:r>
            <a:r>
              <a:rPr lang="en-AU" sz="1800" dirty="0">
                <a:effectLst/>
                <a:latin typeface="Calibri" panose="020F0502020204030204" pitchFamily="34" charset="0"/>
                <a:ea typeface="DengXian" panose="02010600030101010101" pitchFamily="2" charset="-122"/>
                <a:cs typeface="Times New Roman" panose="02020603050405020304" pitchFamily="18" charset="0"/>
              </a:rPr>
              <a:t>6</a:t>
            </a:r>
            <a:r>
              <a:rPr lang="zh-CN" sz="1800" dirty="0">
                <a:effectLst/>
                <a:latin typeface="Calibri" panose="020F0502020204030204" pitchFamily="34" charset="0"/>
                <a:ea typeface="DengXian" panose="02010600030101010101" pitchFamily="2" charset="-122"/>
                <a:cs typeface="Times New Roman" panose="02020603050405020304" pitchFamily="18" charset="0"/>
              </a:rPr>
              <a:t>】随着“超级应用”微信的功能越来越全面，它也不断渗透到中国人生活、工 作、学习的方方面面，作为知名学者，你将在《时代生活》节目中，谈谈这一现象让你感到 欢喜和令你忧虑的地方。</a:t>
            </a:r>
            <a:endParaRPr lang="en-AU" sz="1800" dirty="0">
              <a:effectLst/>
              <a:latin typeface="Calibri" panose="020F0502020204030204" pitchFamily="34" charset="0"/>
              <a:ea typeface="DengXian" panose="02010600030101010101" pitchFamily="2" charset="-122"/>
              <a:cs typeface="Times New Roman" panose="02020603050405020304" pitchFamily="18" charset="0"/>
            </a:endParaRPr>
          </a:p>
          <a:p>
            <a:pPr marL="0" marR="0">
              <a:lnSpc>
                <a:spcPct val="107000"/>
              </a:lnSpc>
              <a:spcBef>
                <a:spcPts val="0"/>
              </a:spcBef>
              <a:spcAft>
                <a:spcPts val="800"/>
              </a:spcAft>
            </a:pPr>
            <a:r>
              <a:rPr lang="zh-CN" sz="1800" dirty="0">
                <a:effectLst/>
                <a:latin typeface="Calibri" panose="020F0502020204030204" pitchFamily="34" charset="0"/>
                <a:ea typeface="DengXian" panose="02010600030101010101" pitchFamily="2" charset="-122"/>
                <a:cs typeface="Times New Roman" panose="02020603050405020304" pitchFamily="18" charset="0"/>
              </a:rPr>
              <a:t>各位来宾：</a:t>
            </a:r>
            <a:endParaRPr lang="en-AU" sz="1800" dirty="0">
              <a:effectLst/>
              <a:latin typeface="Calibri" panose="020F0502020204030204" pitchFamily="34" charset="0"/>
              <a:ea typeface="DengXian" panose="02010600030101010101" pitchFamily="2" charset="-122"/>
              <a:cs typeface="Times New Roman" panose="02020603050405020304" pitchFamily="18" charset="0"/>
            </a:endParaRPr>
          </a:p>
          <a:p>
            <a:pPr marL="0" marR="0">
              <a:lnSpc>
                <a:spcPct val="107000"/>
              </a:lnSpc>
              <a:spcBef>
                <a:spcPts val="0"/>
              </a:spcBef>
              <a:spcAft>
                <a:spcPts val="800"/>
              </a:spcAft>
            </a:pPr>
            <a:r>
              <a:rPr lang="zh-CN" sz="1800" dirty="0">
                <a:effectLst/>
                <a:latin typeface="Calibri" panose="020F0502020204030204" pitchFamily="34" charset="0"/>
                <a:ea typeface="DengXian" panose="02010600030101010101" pitchFamily="2" charset="-122"/>
                <a:cs typeface="Times New Roman" panose="02020603050405020304" pitchFamily="18" charset="0"/>
              </a:rPr>
              <a:t>大家好！欢迎收看《时代生活》节目，我是主持人雪菲，随着“超级应用”微信的功能 越来越全面，它也不断渗透到国人生活、工作、学习的方方面面，人们对这一现象既感到欢 喜也有些忧虑。今天我就和大家谈谈《微信的不断渗透对人们生活的正负面影响》。</a:t>
            </a:r>
            <a:endParaRPr lang="en-AU" sz="1800" dirty="0">
              <a:effectLst/>
              <a:latin typeface="Calibri" panose="020F0502020204030204" pitchFamily="34" charset="0"/>
              <a:ea typeface="DengXian" panose="02010600030101010101" pitchFamily="2" charset="-122"/>
              <a:cs typeface="Times New Roman" panose="02020603050405020304" pitchFamily="18" charset="0"/>
            </a:endParaRPr>
          </a:p>
          <a:p>
            <a:pPr marL="0" marR="0">
              <a:lnSpc>
                <a:spcPct val="107000"/>
              </a:lnSpc>
              <a:spcBef>
                <a:spcPts val="0"/>
              </a:spcBef>
              <a:spcAft>
                <a:spcPts val="800"/>
              </a:spcAft>
            </a:pPr>
            <a:r>
              <a:rPr lang="zh-CN" sz="1800" dirty="0">
                <a:effectLst/>
                <a:latin typeface="Calibri" panose="020F0502020204030204" pitchFamily="34" charset="0"/>
                <a:ea typeface="DengXian" panose="02010600030101010101" pitchFamily="2" charset="-122"/>
                <a:cs typeface="Times New Roman" panose="02020603050405020304" pitchFamily="18" charset="0"/>
              </a:rPr>
              <a:t>微信的不断渗透对人们生活有积极影响。首先，微信的不断渗透和谐了人际关系。“海 内存知己，天涯若比邻。”微信的不断渗透使各个阶层的人都使用微信，即便远隔千山万水 的游子能随时随地与家人联系，跨越了时间和空间的阻碍，其语音、视频等功能更好的解决 了相思之苦，拉近了人们的距离。</a:t>
            </a:r>
            <a:endParaRPr lang="en-AU" sz="1800" dirty="0">
              <a:effectLst/>
              <a:latin typeface="Calibri" panose="020F0502020204030204" pitchFamily="34" charset="0"/>
              <a:ea typeface="DengXian" panose="02010600030101010101" pitchFamily="2" charset="-122"/>
              <a:cs typeface="Times New Roman" panose="02020603050405020304" pitchFamily="18" charset="0"/>
            </a:endParaRPr>
          </a:p>
          <a:p>
            <a:pPr marL="0" marR="0">
              <a:lnSpc>
                <a:spcPct val="107000"/>
              </a:lnSpc>
              <a:spcBef>
                <a:spcPts val="0"/>
              </a:spcBef>
              <a:spcAft>
                <a:spcPts val="800"/>
              </a:spcAft>
            </a:pPr>
            <a:r>
              <a:rPr lang="zh-CN" sz="1800" dirty="0">
                <a:effectLst/>
                <a:latin typeface="Calibri" panose="020F0502020204030204" pitchFamily="34" charset="0"/>
                <a:ea typeface="DengXian" panose="02010600030101010101" pitchFamily="2" charset="-122"/>
                <a:cs typeface="Times New Roman" panose="02020603050405020304" pitchFamily="18" charset="0"/>
              </a:rPr>
              <a:t>其次，微信的不断渗透更加促进经济发展。微信的不断渗透使越来越多的人使用微信， 也让更多人从中寻找到商机，淘宝店主将服装放到微信里；喜欢美食的朋友把自家的拿手菜 肴、蛋糕、西点拍成图片吸引顾客；留学生利用地域差异做起微商，倒卖当地特产。这无疑 都活跃了经济。 </a:t>
            </a:r>
            <a:endParaRPr lang="en-AU" sz="1800" dirty="0">
              <a:effectLst/>
              <a:latin typeface="Calibri" panose="020F0502020204030204" pitchFamily="34" charset="0"/>
              <a:ea typeface="DengXian" panose="02010600030101010101" pitchFamily="2" charset="-122"/>
              <a:cs typeface="Times New Roman" panose="02020603050405020304" pitchFamily="18" charset="0"/>
            </a:endParaRPr>
          </a:p>
          <a:p>
            <a:pPr marL="0" marR="0">
              <a:lnSpc>
                <a:spcPct val="107000"/>
              </a:lnSpc>
              <a:spcBef>
                <a:spcPts val="0"/>
              </a:spcBef>
              <a:spcAft>
                <a:spcPts val="800"/>
              </a:spcAft>
            </a:pPr>
            <a:r>
              <a:rPr lang="zh-CN" sz="1800" dirty="0">
                <a:effectLst/>
                <a:latin typeface="Calibri" panose="020F0502020204030204" pitchFamily="34" charset="0"/>
                <a:ea typeface="DengXian" panose="02010600030101010101" pitchFamily="2" charset="-122"/>
                <a:cs typeface="Times New Roman" panose="02020603050405020304" pitchFamily="18" charset="0"/>
              </a:rPr>
              <a:t>微信的不断渗透对人们生活也有消极影响。第一，微信的不断渗透打击了传统行业 信的不断渗透不仅打击了传统通讯业，人们不再使用电话、电报，连通话都使用微信电备</a:t>
            </a:r>
            <a:r>
              <a:rPr lang="en-AU" sz="1800" dirty="0">
                <a:effectLst/>
                <a:latin typeface="Calibri" panose="020F0502020204030204" pitchFamily="34" charset="0"/>
                <a:ea typeface="DengXian" panose="02010600030101010101" pitchFamily="2" charset="-122"/>
                <a:cs typeface="Times New Roman" panose="02020603050405020304" pitchFamily="18" charset="0"/>
              </a:rPr>
              <a:t>. </a:t>
            </a:r>
            <a:r>
              <a:rPr lang="zh-CN" sz="1800" dirty="0">
                <a:effectLst/>
                <a:latin typeface="Calibri" panose="020F0502020204030204" pitchFamily="34" charset="0"/>
                <a:ea typeface="DengXian" panose="02010600030101010101" pitchFamily="2" charset="-122"/>
                <a:cs typeface="Times New Roman" panose="02020603050405020304" pitchFamily="18" charset="0"/>
              </a:rPr>
              <a:t>还打击了传统邮政业，人们不再使用信件，直接语音留言；更打击了传统银行业，微信支奸 的便捷已取代传统的银行卡。</a:t>
            </a:r>
            <a:endParaRPr lang="en-AU" sz="1800" dirty="0">
              <a:effectLst/>
              <a:latin typeface="Calibri" panose="020F0502020204030204" pitchFamily="34" charset="0"/>
              <a:ea typeface="DengXian" panose="02010600030101010101" pitchFamily="2" charset="-122"/>
              <a:cs typeface="Times New Roman" panose="02020603050405020304" pitchFamily="18" charset="0"/>
            </a:endParaRPr>
          </a:p>
          <a:p>
            <a:pPr marL="0" marR="0">
              <a:lnSpc>
                <a:spcPct val="107000"/>
              </a:lnSpc>
              <a:spcBef>
                <a:spcPts val="0"/>
              </a:spcBef>
              <a:spcAft>
                <a:spcPts val="800"/>
              </a:spcAft>
            </a:pPr>
            <a:r>
              <a:rPr lang="zh-CN" sz="1800" dirty="0">
                <a:effectLst/>
                <a:latin typeface="Calibri" panose="020F0502020204030204" pitchFamily="34" charset="0"/>
                <a:ea typeface="DengXian" panose="02010600030101010101" pitchFamily="2" charset="-122"/>
                <a:cs typeface="Times New Roman" panose="02020603050405020304" pitchFamily="18" charset="0"/>
              </a:rPr>
              <a:t>第二，微信的不断渗透给人们生活带来更多危险。一些不法分子也盯上了微信，不 透使使用人数众多，而且其支付的便捷性让受骗上当者更快的转钱入账；摇一摇、找附近的 人等功能更是容易引狼入室。</a:t>
            </a:r>
            <a:endParaRPr lang="en-AU" sz="1800" dirty="0">
              <a:effectLst/>
              <a:latin typeface="Calibri" panose="020F0502020204030204" pitchFamily="34" charset="0"/>
              <a:ea typeface="DengXian" panose="02010600030101010101" pitchFamily="2" charset="-122"/>
              <a:cs typeface="Times New Roman" panose="02020603050405020304" pitchFamily="18" charset="0"/>
            </a:endParaRPr>
          </a:p>
          <a:p>
            <a:pPr marL="0" marR="0">
              <a:lnSpc>
                <a:spcPct val="107000"/>
              </a:lnSpc>
              <a:spcBef>
                <a:spcPts val="0"/>
              </a:spcBef>
              <a:spcAft>
                <a:spcPts val="800"/>
              </a:spcAft>
            </a:pPr>
            <a:r>
              <a:rPr lang="zh-CN" sz="1800" dirty="0">
                <a:effectLst/>
                <a:latin typeface="Calibri" panose="020F0502020204030204" pitchFamily="34" charset="0"/>
                <a:ea typeface="DengXian" panose="02010600030101010101" pitchFamily="2" charset="-122"/>
                <a:cs typeface="Times New Roman" panose="02020603050405020304" pitchFamily="18" charset="0"/>
              </a:rPr>
              <a:t>总之，微信的不断渗透有积极影响也有消极影响，到底是喜是忧现在还未能做出准碲的 判断，还有待时间的检验。</a:t>
            </a:r>
            <a:endParaRPr lang="en-AU" sz="1800" dirty="0">
              <a:effectLst/>
              <a:latin typeface="Calibri" panose="020F0502020204030204" pitchFamily="34" charset="0"/>
              <a:ea typeface="DengXian" panose="02010600030101010101" pitchFamily="2" charset="-122"/>
              <a:cs typeface="Times New Roman" panose="02020603050405020304" pitchFamily="18" charset="0"/>
            </a:endParaRPr>
          </a:p>
          <a:p>
            <a:pPr marL="0" marR="0">
              <a:lnSpc>
                <a:spcPct val="107000"/>
              </a:lnSpc>
              <a:spcBef>
                <a:spcPts val="0"/>
              </a:spcBef>
              <a:spcAft>
                <a:spcPts val="800"/>
              </a:spcAft>
            </a:pPr>
            <a:r>
              <a:rPr lang="zh-CN" sz="1800" dirty="0">
                <a:effectLst/>
                <a:latin typeface="Calibri" panose="020F0502020204030204" pitchFamily="34" charset="0"/>
                <a:ea typeface="DengXian" panose="02010600030101010101" pitchFamily="2" charset="-122"/>
                <a:cs typeface="Times New Roman" panose="02020603050405020304" pitchFamily="18" charset="0"/>
              </a:rPr>
              <a:t>今天的节目到此结束，谢谢大家的收看！</a:t>
            </a:r>
            <a:endParaRPr lang="en-AU" sz="1800" dirty="0">
              <a:effectLst/>
              <a:latin typeface="Calibri" panose="020F0502020204030204" pitchFamily="34" charset="0"/>
              <a:ea typeface="DengXia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25633085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D0DA7A-AB11-4A52-BC30-86E453437253}"/>
              </a:ext>
            </a:extLst>
          </p:cNvPr>
          <p:cNvSpPr>
            <a:spLocks noGrp="1"/>
          </p:cNvSpPr>
          <p:nvPr>
            <p:ph type="title"/>
          </p:nvPr>
        </p:nvSpPr>
        <p:spPr/>
        <p:txBody>
          <a:bodyPr/>
          <a:lstStyle/>
          <a:p>
            <a:r>
              <a:rPr lang="zh-CN" altLang="en-US" dirty="0"/>
              <a:t>评估文分论点套用</a:t>
            </a:r>
            <a:endParaRPr lang="en-AU" dirty="0"/>
          </a:p>
        </p:txBody>
      </p:sp>
      <p:sp>
        <p:nvSpPr>
          <p:cNvPr id="3" name="Content Placeholder 2">
            <a:extLst>
              <a:ext uri="{FF2B5EF4-FFF2-40B4-BE49-F238E27FC236}">
                <a16:creationId xmlns:a16="http://schemas.microsoft.com/office/drawing/2014/main" id="{BEB39A37-6505-4B5B-A489-CC55F067DF3E}"/>
              </a:ext>
            </a:extLst>
          </p:cNvPr>
          <p:cNvSpPr>
            <a:spLocks noGrp="1"/>
          </p:cNvSpPr>
          <p:nvPr>
            <p:ph sz="quarter" idx="13"/>
          </p:nvPr>
        </p:nvSpPr>
        <p:spPr/>
        <p:txBody>
          <a:bodyPr/>
          <a:lstStyle/>
          <a:p>
            <a:r>
              <a:rPr lang="zh-CN" altLang="en-US" dirty="0"/>
              <a:t>很多评估文的分论点是可以套用的，我们可以由浅入手，先找到一些审题难度较低题的 分论点，当这类题目发生变化，审题难度加大时，同样可以把分论点套用进去，有些题目类 别不尽相同，但是很多分论点也可以套用，下面，我们分同类别题和跨类别题来分别介绍。</a:t>
            </a:r>
            <a:endParaRPr lang="en-US" dirty="0"/>
          </a:p>
          <a:p>
            <a:endParaRPr lang="en-US" dirty="0"/>
          </a:p>
          <a:p>
            <a:endParaRPr lang="en-US" dirty="0"/>
          </a:p>
          <a:p>
            <a:endParaRPr lang="en-AU" dirty="0"/>
          </a:p>
        </p:txBody>
      </p:sp>
    </p:spTree>
    <p:extLst>
      <p:ext uri="{BB962C8B-B14F-4D97-AF65-F5344CB8AC3E}">
        <p14:creationId xmlns:p14="http://schemas.microsoft.com/office/powerpoint/2010/main" val="11786384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D0DA7A-AB11-4A52-BC30-86E453437253}"/>
              </a:ext>
            </a:extLst>
          </p:cNvPr>
          <p:cNvSpPr>
            <a:spLocks noGrp="1"/>
          </p:cNvSpPr>
          <p:nvPr>
            <p:ph type="title"/>
          </p:nvPr>
        </p:nvSpPr>
        <p:spPr>
          <a:xfrm>
            <a:off x="175099" y="5526020"/>
            <a:ext cx="10396882" cy="1151965"/>
          </a:xfrm>
        </p:spPr>
        <p:txBody>
          <a:bodyPr/>
          <a:lstStyle/>
          <a:p>
            <a:r>
              <a:rPr lang="zh-CN" altLang="en-US" dirty="0">
                <a:solidFill>
                  <a:schemeClr val="tx1"/>
                </a:solidFill>
              </a:rPr>
              <a:t>评估文例文评析</a:t>
            </a:r>
            <a:endParaRPr lang="en-AU" dirty="0">
              <a:solidFill>
                <a:schemeClr val="tx1"/>
              </a:solidFill>
            </a:endParaRPr>
          </a:p>
        </p:txBody>
      </p:sp>
      <p:sp>
        <p:nvSpPr>
          <p:cNvPr id="3" name="Content Placeholder 2">
            <a:extLst>
              <a:ext uri="{FF2B5EF4-FFF2-40B4-BE49-F238E27FC236}">
                <a16:creationId xmlns:a16="http://schemas.microsoft.com/office/drawing/2014/main" id="{BEB39A37-6505-4B5B-A489-CC55F067DF3E}"/>
              </a:ext>
            </a:extLst>
          </p:cNvPr>
          <p:cNvSpPr>
            <a:spLocks noGrp="1"/>
          </p:cNvSpPr>
          <p:nvPr>
            <p:ph sz="quarter" idx="13"/>
          </p:nvPr>
        </p:nvSpPr>
        <p:spPr>
          <a:xfrm>
            <a:off x="175099" y="180015"/>
            <a:ext cx="11517548" cy="5525311"/>
          </a:xfrm>
        </p:spPr>
        <p:txBody>
          <a:bodyPr>
            <a:normAutofit fontScale="62500" lnSpcReduction="20000"/>
          </a:bodyPr>
          <a:lstStyle/>
          <a:p>
            <a:pPr marL="0" marR="0">
              <a:lnSpc>
                <a:spcPct val="107000"/>
              </a:lnSpc>
              <a:spcBef>
                <a:spcPts val="0"/>
              </a:spcBef>
              <a:spcAft>
                <a:spcPts val="800"/>
              </a:spcAft>
            </a:pPr>
            <a:r>
              <a:rPr lang="zh-CN" sz="1800" dirty="0">
                <a:effectLst/>
                <a:latin typeface="Calibri" panose="020F0502020204030204" pitchFamily="34" charset="0"/>
                <a:ea typeface="DengXian" panose="02010600030101010101" pitchFamily="2" charset="-122"/>
                <a:cs typeface="Times New Roman" panose="02020603050405020304" pitchFamily="18" charset="0"/>
              </a:rPr>
              <a:t>【例文</a:t>
            </a:r>
            <a:r>
              <a:rPr lang="en-AU" sz="1800" dirty="0">
                <a:effectLst/>
                <a:latin typeface="Calibri" panose="020F0502020204030204" pitchFamily="34" charset="0"/>
                <a:ea typeface="DengXian" panose="02010600030101010101" pitchFamily="2" charset="-122"/>
                <a:cs typeface="Times New Roman" panose="02020603050405020304" pitchFamily="18" charset="0"/>
              </a:rPr>
              <a:t>7</a:t>
            </a:r>
            <a:r>
              <a:rPr lang="zh-CN" sz="1800" dirty="0">
                <a:effectLst/>
                <a:latin typeface="Calibri" panose="020F0502020204030204" pitchFamily="34" charset="0"/>
                <a:ea typeface="DengXian" panose="02010600030101010101" pitchFamily="2" charset="-122"/>
                <a:cs typeface="Times New Roman" panose="02020603050405020304" pitchFamily="18" charset="0"/>
              </a:rPr>
              <a:t>】现在中国的许多大城市建立了一些新的美术馆，博物馆，音乐厅和公园。一些 人认为，这些场所应该免费开放。对此人们褒贬不一。你是一家著名杂志社的记者，经过</a:t>
            </a:r>
            <a:r>
              <a:rPr lang="en-AU" sz="1800" dirty="0">
                <a:effectLst/>
                <a:latin typeface="Calibri" panose="020F0502020204030204" pitchFamily="34" charset="0"/>
                <a:ea typeface="DengXian" panose="02010600030101010101" pitchFamily="2" charset="-122"/>
                <a:cs typeface="Times New Roman" panose="02020603050405020304" pitchFamily="18" charset="0"/>
              </a:rPr>
              <a:t>| </a:t>
            </a:r>
            <a:r>
              <a:rPr lang="zh-CN" sz="1800" dirty="0">
                <a:effectLst/>
                <a:latin typeface="Calibri" panose="020F0502020204030204" pitchFamily="34" charset="0"/>
                <a:ea typeface="DengXian" panose="02010600030101010101" pitchFamily="2" charset="-122"/>
                <a:cs typeface="Times New Roman" panose="02020603050405020304" pitchFamily="18" charset="0"/>
              </a:rPr>
              <a:t>访，写一篇述评。现在以邮件的形式发给你的主编，建议发表在杂志上。</a:t>
            </a:r>
            <a:endParaRPr lang="en-AU" sz="1800" dirty="0">
              <a:effectLst/>
              <a:latin typeface="Calibri" panose="020F0502020204030204" pitchFamily="34" charset="0"/>
              <a:ea typeface="DengXian" panose="02010600030101010101" pitchFamily="2" charset="-122"/>
              <a:cs typeface="Times New Roman" panose="02020603050405020304" pitchFamily="18" charset="0"/>
            </a:endParaRPr>
          </a:p>
          <a:p>
            <a:pPr marL="0" marR="0">
              <a:lnSpc>
                <a:spcPct val="107000"/>
              </a:lnSpc>
              <a:spcBef>
                <a:spcPts val="0"/>
              </a:spcBef>
              <a:spcAft>
                <a:spcPts val="800"/>
              </a:spcAft>
            </a:pPr>
            <a:r>
              <a:rPr lang="zh-CN" sz="1800" dirty="0">
                <a:effectLst/>
                <a:latin typeface="Calibri" panose="020F0502020204030204" pitchFamily="34" charset="0"/>
                <a:ea typeface="DengXian" panose="02010600030101010101" pitchFamily="2" charset="-122"/>
                <a:cs typeface="Times New Roman" panose="02020603050405020304" pitchFamily="18" charset="0"/>
              </a:rPr>
              <a:t>《城市建设》</a:t>
            </a:r>
            <a:r>
              <a:rPr lang="en-AU" sz="1800" dirty="0">
                <a:effectLst/>
                <a:latin typeface="Calibri" panose="020F0502020204030204" pitchFamily="34" charset="0"/>
                <a:ea typeface="DengXian" panose="02010600030101010101" pitchFamily="2" charset="-122"/>
                <a:cs typeface="Times New Roman" panose="02020603050405020304" pitchFamily="18" charset="0"/>
              </a:rPr>
              <a:t> 2016</a:t>
            </a:r>
            <a:r>
              <a:rPr lang="zh-CN" sz="1800" dirty="0">
                <a:effectLst/>
                <a:latin typeface="Calibri" panose="020F0502020204030204" pitchFamily="34" charset="0"/>
                <a:ea typeface="DengXian" panose="02010600030101010101" pitchFamily="2" charset="-122"/>
                <a:cs typeface="Times New Roman" panose="02020603050405020304" pitchFamily="18" charset="0"/>
              </a:rPr>
              <a:t>年</a:t>
            </a:r>
            <a:r>
              <a:rPr lang="en-AU" sz="1800" dirty="0">
                <a:effectLst/>
                <a:latin typeface="Calibri" panose="020F0502020204030204" pitchFamily="34" charset="0"/>
                <a:ea typeface="DengXian" panose="02010600030101010101" pitchFamily="2" charset="-122"/>
                <a:cs typeface="Times New Roman" panose="02020603050405020304" pitchFamily="18" charset="0"/>
              </a:rPr>
              <a:t>11</a:t>
            </a:r>
            <a:r>
              <a:rPr lang="zh-CN" sz="1800" dirty="0">
                <a:effectLst/>
                <a:latin typeface="Calibri" panose="020F0502020204030204" pitchFamily="34" charset="0"/>
                <a:ea typeface="DengXian" panose="02010600030101010101" pitchFamily="2" charset="-122"/>
                <a:cs typeface="Times New Roman" panose="02020603050405020304" pitchFamily="18" charset="0"/>
              </a:rPr>
              <a:t>月第一期</a:t>
            </a:r>
            <a:endParaRPr lang="en-AU" sz="1800" dirty="0">
              <a:effectLst/>
              <a:latin typeface="Calibri" panose="020F0502020204030204" pitchFamily="34" charset="0"/>
              <a:ea typeface="DengXian" panose="02010600030101010101" pitchFamily="2" charset="-122"/>
              <a:cs typeface="Times New Roman" panose="02020603050405020304" pitchFamily="18" charset="0"/>
            </a:endParaRPr>
          </a:p>
          <a:p>
            <a:pPr marL="0" marR="0" algn="ctr">
              <a:lnSpc>
                <a:spcPct val="107000"/>
              </a:lnSpc>
              <a:spcBef>
                <a:spcPts val="0"/>
              </a:spcBef>
              <a:spcAft>
                <a:spcPts val="800"/>
              </a:spcAft>
            </a:pPr>
            <a:r>
              <a:rPr lang="zh-CN" sz="1800" dirty="0">
                <a:effectLst/>
                <a:latin typeface="Calibri" panose="020F0502020204030204" pitchFamily="34" charset="0"/>
                <a:ea typeface="DengXian" panose="02010600030101010101" pitchFamily="2" charset="-122"/>
                <a:cs typeface="Times New Roman" panose="02020603050405020304" pitchFamily="18" charset="0"/>
              </a:rPr>
              <a:t>文化艺术场所应否免费开放</a:t>
            </a:r>
            <a:endParaRPr lang="en-AU" sz="1800" dirty="0">
              <a:effectLst/>
              <a:latin typeface="Calibri" panose="020F0502020204030204" pitchFamily="34" charset="0"/>
              <a:ea typeface="DengXian" panose="02010600030101010101" pitchFamily="2" charset="-122"/>
              <a:cs typeface="Times New Roman" panose="02020603050405020304" pitchFamily="18" charset="0"/>
            </a:endParaRPr>
          </a:p>
          <a:p>
            <a:pPr marL="0" marR="0" algn="ctr">
              <a:lnSpc>
                <a:spcPct val="107000"/>
              </a:lnSpc>
              <a:spcBef>
                <a:spcPts val="0"/>
              </a:spcBef>
              <a:spcAft>
                <a:spcPts val="800"/>
              </a:spcAft>
            </a:pPr>
            <a:r>
              <a:rPr lang="zh-CN" sz="1800" dirty="0">
                <a:effectLst/>
                <a:latin typeface="Calibri" panose="020F0502020204030204" pitchFamily="34" charset="0"/>
                <a:ea typeface="DengXian" panose="02010600030101010101" pitchFamily="2" charset="-122"/>
                <a:cs typeface="Times New Roman" panose="02020603050405020304" pitchFamily="18" charset="0"/>
              </a:rPr>
              <a:t>刘培</a:t>
            </a:r>
            <a:endParaRPr lang="en-AU" sz="1800" dirty="0">
              <a:effectLst/>
              <a:latin typeface="Calibri" panose="020F0502020204030204" pitchFamily="34" charset="0"/>
              <a:ea typeface="DengXian" panose="02010600030101010101" pitchFamily="2" charset="-122"/>
              <a:cs typeface="Times New Roman" panose="02020603050405020304" pitchFamily="18" charset="0"/>
            </a:endParaRPr>
          </a:p>
          <a:p>
            <a:pPr marL="0" marR="0">
              <a:lnSpc>
                <a:spcPct val="107000"/>
              </a:lnSpc>
              <a:spcBef>
                <a:spcPts val="0"/>
              </a:spcBef>
              <a:spcAft>
                <a:spcPts val="800"/>
              </a:spcAft>
            </a:pPr>
            <a:r>
              <a:rPr lang="zh-CN" sz="1800" dirty="0">
                <a:effectLst/>
                <a:latin typeface="Calibri" panose="020F0502020204030204" pitchFamily="34" charset="0"/>
                <a:ea typeface="DengXian" panose="02010600030101010101" pitchFamily="2" charset="-122"/>
                <a:cs typeface="Times New Roman" panose="02020603050405020304" pitchFamily="18" charset="0"/>
              </a:rPr>
              <a:t>收件人：</a:t>
            </a:r>
            <a:r>
              <a:rPr lang="en-AU" sz="1800" dirty="0" err="1">
                <a:effectLst/>
                <a:latin typeface="Calibri" panose="020F0502020204030204" pitchFamily="34" charset="0"/>
                <a:ea typeface="DengXian" panose="02010600030101010101" pitchFamily="2" charset="-122"/>
                <a:cs typeface="Times New Roman" panose="02020603050405020304" pitchFamily="18" charset="0"/>
              </a:rPr>
              <a:t>liuzhubian@gmail</a:t>
            </a:r>
            <a:r>
              <a:rPr lang="en-AU" sz="1800" dirty="0">
                <a:effectLst/>
                <a:latin typeface="Calibri" panose="020F0502020204030204" pitchFamily="34" charset="0"/>
                <a:ea typeface="DengXian" panose="02010600030101010101" pitchFamily="2" charset="-122"/>
                <a:cs typeface="Times New Roman" panose="02020603050405020304" pitchFamily="18" charset="0"/>
              </a:rPr>
              <a:t> com </a:t>
            </a:r>
            <a:r>
              <a:rPr lang="en-AU" sz="1800" dirty="0" err="1">
                <a:effectLst/>
                <a:latin typeface="Calibri" panose="020F0502020204030204" pitchFamily="34" charset="0"/>
                <a:ea typeface="DengXian" panose="02010600030101010101" pitchFamily="2" charset="-122"/>
                <a:cs typeface="Times New Roman" panose="02020603050405020304" pitchFamily="18" charset="0"/>
              </a:rPr>
              <a:t>i</a:t>
            </a:r>
            <a:r>
              <a:rPr lang="en-AU" sz="1800" dirty="0">
                <a:effectLst/>
                <a:latin typeface="Calibri" panose="020F0502020204030204" pitchFamily="34" charset="0"/>
                <a:ea typeface="DengXian" panose="02010600030101010101" pitchFamily="2" charset="-122"/>
                <a:cs typeface="Times New Roman" panose="02020603050405020304" pitchFamily="18" charset="0"/>
              </a:rPr>
              <a:t>	</a:t>
            </a:r>
          </a:p>
          <a:p>
            <a:pPr marL="0" marR="0">
              <a:lnSpc>
                <a:spcPct val="107000"/>
              </a:lnSpc>
              <a:spcBef>
                <a:spcPts val="0"/>
              </a:spcBef>
              <a:spcAft>
                <a:spcPts val="800"/>
              </a:spcAft>
            </a:pPr>
            <a:r>
              <a:rPr lang="zh-CN" sz="1800" dirty="0">
                <a:effectLst/>
                <a:latin typeface="Calibri" panose="020F0502020204030204" pitchFamily="34" charset="0"/>
                <a:ea typeface="DengXian" panose="02010600030101010101" pitchFamily="2" charset="-122"/>
                <a:cs typeface="Times New Roman" panose="02020603050405020304" pitchFamily="18" charset="0"/>
              </a:rPr>
              <a:t>发件人：</a:t>
            </a:r>
            <a:r>
              <a:rPr lang="en-AU" sz="1800" dirty="0">
                <a:effectLst/>
                <a:latin typeface="Calibri" panose="020F0502020204030204" pitchFamily="34" charset="0"/>
                <a:ea typeface="DengXian" panose="02010600030101010101" pitchFamily="2" charset="-122"/>
                <a:cs typeface="Times New Roman" panose="02020603050405020304" pitchFamily="18" charset="0"/>
              </a:rPr>
              <a:t>qiuhui@hotmail.com.au</a:t>
            </a:r>
          </a:p>
          <a:p>
            <a:pPr marL="0" marR="0">
              <a:lnSpc>
                <a:spcPct val="107000"/>
              </a:lnSpc>
              <a:spcBef>
                <a:spcPts val="0"/>
              </a:spcBef>
              <a:spcAft>
                <a:spcPts val="800"/>
              </a:spcAft>
            </a:pPr>
            <a:r>
              <a:rPr lang="zh-CN" sz="1800" dirty="0">
                <a:effectLst/>
                <a:latin typeface="Calibri" panose="020F0502020204030204" pitchFamily="34" charset="0"/>
                <a:ea typeface="DengXian" panose="02010600030101010101" pitchFamily="2" charset="-122"/>
                <a:cs typeface="Times New Roman" panose="02020603050405020304" pitchFamily="18" charset="0"/>
              </a:rPr>
              <a:t>主题：文化艺术场所应否免费开放 『尊敬的主编：</a:t>
            </a:r>
            <a:endParaRPr lang="en-AU" sz="1800" dirty="0">
              <a:effectLst/>
              <a:latin typeface="Calibri" panose="020F0502020204030204" pitchFamily="34" charset="0"/>
              <a:ea typeface="DengXian" panose="02010600030101010101" pitchFamily="2" charset="-122"/>
              <a:cs typeface="Times New Roman" panose="02020603050405020304" pitchFamily="18" charset="0"/>
            </a:endParaRPr>
          </a:p>
          <a:p>
            <a:pPr marL="0" marR="0">
              <a:lnSpc>
                <a:spcPct val="107000"/>
              </a:lnSpc>
              <a:spcBef>
                <a:spcPts val="0"/>
              </a:spcBef>
              <a:spcAft>
                <a:spcPts val="800"/>
              </a:spcAft>
            </a:pPr>
            <a:r>
              <a:rPr lang="zh-CN" sz="1800" dirty="0">
                <a:effectLst/>
                <a:latin typeface="Calibri" panose="020F0502020204030204" pitchFamily="34" charset="0"/>
                <a:ea typeface="DengXian" panose="02010600030101010101" pitchFamily="2" charset="-122"/>
                <a:cs typeface="Times New Roman" panose="02020603050405020304" pitchFamily="18" charset="0"/>
              </a:rPr>
              <a:t>您好！现在中国的许多大城市建立了一些新的美术馆、博物馆、音乐厅和公园。一些人 认为，这些场所应免费开放，对此，人们褒贬不一。我做了一些采访，述评如下：</a:t>
            </a:r>
            <a:endParaRPr lang="en-AU" sz="1800" dirty="0">
              <a:effectLst/>
              <a:latin typeface="Calibri" panose="020F0502020204030204" pitchFamily="34" charset="0"/>
              <a:ea typeface="DengXian" panose="02010600030101010101" pitchFamily="2" charset="-122"/>
              <a:cs typeface="Times New Roman" panose="02020603050405020304" pitchFamily="18" charset="0"/>
            </a:endParaRPr>
          </a:p>
          <a:p>
            <a:pPr marL="0" marR="0">
              <a:lnSpc>
                <a:spcPct val="107000"/>
              </a:lnSpc>
              <a:spcBef>
                <a:spcPts val="0"/>
              </a:spcBef>
              <a:spcAft>
                <a:spcPts val="800"/>
              </a:spcAft>
            </a:pPr>
            <a:r>
              <a:rPr lang="zh-CN" sz="1800" dirty="0">
                <a:effectLst/>
                <a:latin typeface="Calibri" panose="020F0502020204030204" pitchFamily="34" charset="0"/>
                <a:ea typeface="DengXian" panose="02010600030101010101" pitchFamily="2" charset="-122"/>
                <a:cs typeface="Times New Roman" panose="02020603050405020304" pitchFamily="18" charset="0"/>
              </a:rPr>
              <a:t>有人认为文化艺术场所应免费开放。首先，文化艺术场所免费开放有利于增强民族自豪 感。当人们置身美术馆、博物馆等场所之中时，会被我国建设的伟大成就所震撼，从而为自 己民族所拥有的辉煌历史感到自豪。</a:t>
            </a:r>
            <a:endParaRPr lang="en-AU" sz="1800" dirty="0">
              <a:effectLst/>
              <a:latin typeface="Calibri" panose="020F0502020204030204" pitchFamily="34" charset="0"/>
              <a:ea typeface="DengXian" panose="02010600030101010101" pitchFamily="2" charset="-122"/>
              <a:cs typeface="Times New Roman" panose="02020603050405020304" pitchFamily="18" charset="0"/>
            </a:endParaRPr>
          </a:p>
          <a:p>
            <a:pPr marL="0" marR="0">
              <a:lnSpc>
                <a:spcPct val="107000"/>
              </a:lnSpc>
              <a:spcBef>
                <a:spcPts val="0"/>
              </a:spcBef>
              <a:spcAft>
                <a:spcPts val="800"/>
              </a:spcAft>
            </a:pPr>
            <a:r>
              <a:rPr lang="zh-CN" sz="1800" dirty="0">
                <a:effectLst/>
                <a:latin typeface="Calibri" panose="020F0502020204030204" pitchFamily="34" charset="0"/>
                <a:ea typeface="DengXian" panose="02010600030101010101" pitchFamily="2" charset="-122"/>
                <a:cs typeface="Times New Roman" panose="02020603050405020304" pitchFamily="18" charset="0"/>
              </a:rPr>
              <a:t>其次，文化艺术场所免费开放有利于促进地区经济发展。文化艺术场所免费开放可使大 量游客涌入，其消费能够增加地区收入，促进就业，带动当地旅游、餐饮、住宿等商业发展，</a:t>
            </a:r>
            <a:r>
              <a:rPr lang="en-AU" sz="1800" dirty="0">
                <a:effectLst/>
                <a:latin typeface="Calibri" panose="020F0502020204030204" pitchFamily="34" charset="0"/>
                <a:ea typeface="DengXian" panose="02010600030101010101" pitchFamily="2" charset="-122"/>
                <a:cs typeface="Times New Roman" panose="02020603050405020304" pitchFamily="18" charset="0"/>
              </a:rPr>
              <a:t>| </a:t>
            </a:r>
            <a:r>
              <a:rPr lang="zh-CN" sz="1800" dirty="0">
                <a:effectLst/>
                <a:latin typeface="Calibri" panose="020F0502020204030204" pitchFamily="34" charset="0"/>
                <a:ea typeface="DengXian" panose="02010600030101010101" pitchFamily="2" charset="-122"/>
                <a:cs typeface="Times New Roman" panose="02020603050405020304" pitchFamily="18" charset="0"/>
              </a:rPr>
              <a:t>从而拉动该地经济发展。</a:t>
            </a:r>
            <a:endParaRPr lang="en-AU" sz="1800" dirty="0">
              <a:effectLst/>
              <a:latin typeface="Calibri" panose="020F0502020204030204" pitchFamily="34" charset="0"/>
              <a:ea typeface="DengXian" panose="02010600030101010101" pitchFamily="2" charset="-122"/>
              <a:cs typeface="Times New Roman" panose="02020603050405020304" pitchFamily="18" charset="0"/>
            </a:endParaRPr>
          </a:p>
          <a:p>
            <a:pPr marL="0" marR="0">
              <a:lnSpc>
                <a:spcPct val="107000"/>
              </a:lnSpc>
              <a:spcBef>
                <a:spcPts val="0"/>
              </a:spcBef>
              <a:spcAft>
                <a:spcPts val="800"/>
              </a:spcAft>
            </a:pPr>
            <a:r>
              <a:rPr lang="zh-CN" sz="1800" dirty="0">
                <a:effectLst/>
                <a:latin typeface="Calibri" panose="020F0502020204030204" pitchFamily="34" charset="0"/>
                <a:ea typeface="DengXian" panose="02010600030101010101" pitchFamily="2" charset="-122"/>
                <a:cs typeface="Times New Roman" panose="02020603050405020304" pitchFamily="18" charset="0"/>
              </a:rPr>
              <a:t>也有人反对文化艺术场所免费开放。第一，文化艺术场所免费开放容易造成财产损失。 在美术馆、博物馆、音乐厅和公园中都有很多公共设施、展览艺术品甚至文物，免费开放容 易让心怀不轨的人惦记。</a:t>
            </a:r>
            <a:endParaRPr lang="en-AU" sz="1800" dirty="0">
              <a:effectLst/>
              <a:latin typeface="Calibri" panose="020F0502020204030204" pitchFamily="34" charset="0"/>
              <a:ea typeface="DengXian" panose="02010600030101010101" pitchFamily="2" charset="-122"/>
              <a:cs typeface="Times New Roman" panose="02020603050405020304" pitchFamily="18" charset="0"/>
            </a:endParaRPr>
          </a:p>
          <a:p>
            <a:pPr marL="0" marR="0">
              <a:lnSpc>
                <a:spcPct val="107000"/>
              </a:lnSpc>
              <a:spcBef>
                <a:spcPts val="0"/>
              </a:spcBef>
              <a:spcAft>
                <a:spcPts val="800"/>
              </a:spcAft>
            </a:pPr>
            <a:r>
              <a:rPr lang="zh-CN" sz="1800" dirty="0">
                <a:effectLst/>
                <a:latin typeface="Calibri" panose="020F0502020204030204" pitchFamily="34" charset="0"/>
                <a:ea typeface="DengXian" panose="02010600030101010101" pitchFamily="2" charset="-122"/>
                <a:cs typeface="Times New Roman" panose="02020603050405020304" pitchFamily="18" charset="0"/>
              </a:rPr>
              <a:t>第二，文化艺术场所免费开放使当地人的日常生活受到干扰。文化艺术场所免费开放势必导致游客和民众的激增，场馆秩序难以维持，更有大妈们早晚会在场馆前、公园里广场 舞，大制</a:t>
            </a:r>
            <a:r>
              <a:rPr lang="en-AU" sz="1800" dirty="0">
                <a:effectLst/>
                <a:latin typeface="Calibri" panose="020F0502020204030204" pitchFamily="34" charset="0"/>
                <a:ea typeface="DengXian" panose="02010600030101010101" pitchFamily="2" charset="-122"/>
                <a:cs typeface="Times New Roman" panose="02020603050405020304" pitchFamily="18" charset="0"/>
              </a:rPr>
              <a:t>P</a:t>
            </a:r>
            <a:r>
              <a:rPr lang="zh-CN" sz="1800" dirty="0">
                <a:effectLst/>
                <a:latin typeface="Calibri" panose="020F0502020204030204" pitchFamily="34" charset="0"/>
                <a:ea typeface="DengXian" panose="02010600030101010101" pitchFamily="2" charset="-122"/>
                <a:cs typeface="Times New Roman" panose="02020603050405020304" pitchFamily="18" charset="0"/>
              </a:rPr>
              <a:t>八扰民。</a:t>
            </a:r>
            <a:endParaRPr lang="en-AU" sz="1800" dirty="0">
              <a:effectLst/>
              <a:latin typeface="Calibri" panose="020F0502020204030204" pitchFamily="34" charset="0"/>
              <a:ea typeface="DengXian" panose="02010600030101010101" pitchFamily="2" charset="-122"/>
              <a:cs typeface="Times New Roman" panose="02020603050405020304" pitchFamily="18" charset="0"/>
            </a:endParaRPr>
          </a:p>
          <a:p>
            <a:pPr marL="0" marR="0">
              <a:lnSpc>
                <a:spcPct val="107000"/>
              </a:lnSpc>
              <a:spcBef>
                <a:spcPts val="0"/>
              </a:spcBef>
              <a:spcAft>
                <a:spcPts val="800"/>
              </a:spcAft>
            </a:pPr>
            <a:r>
              <a:rPr lang="zh-CN" sz="1800" dirty="0">
                <a:effectLst/>
                <a:latin typeface="Calibri" panose="020F0502020204030204" pitchFamily="34" charset="0"/>
                <a:ea typeface="DengXian" panose="02010600030101010101" pitchFamily="2" charset="-122"/>
                <a:cs typeface="Times New Roman" panose="02020603050405020304" pitchFamily="18" charset="0"/>
              </a:rPr>
              <a:t>总之，文化艺术场所免费开放既有利于培养国人自豪感还可发展经济，又容易造成财产 损坏或扰民等问题。是否免费开放，我们拭目以待，等待时间的考验。</a:t>
            </a:r>
            <a:endParaRPr lang="en-AU" sz="1800" dirty="0">
              <a:effectLst/>
              <a:latin typeface="Calibri" panose="020F0502020204030204" pitchFamily="34" charset="0"/>
              <a:ea typeface="DengXian" panose="02010600030101010101" pitchFamily="2" charset="-122"/>
              <a:cs typeface="Times New Roman" panose="02020603050405020304" pitchFamily="18" charset="0"/>
            </a:endParaRPr>
          </a:p>
          <a:p>
            <a:pPr marL="0" marR="0">
              <a:lnSpc>
                <a:spcPct val="107000"/>
              </a:lnSpc>
              <a:spcBef>
                <a:spcPts val="0"/>
              </a:spcBef>
              <a:spcAft>
                <a:spcPts val="800"/>
              </a:spcAft>
            </a:pPr>
            <a:r>
              <a:rPr lang="zh-CN" sz="1800" dirty="0">
                <a:effectLst/>
                <a:latin typeface="Calibri" panose="020F0502020204030204" pitchFamily="34" charset="0"/>
                <a:ea typeface="DengXian" panose="02010600030101010101" pitchFamily="2" charset="-122"/>
                <a:cs typeface="Times New Roman" panose="02020603050405020304" pitchFamily="18" charset="0"/>
              </a:rPr>
              <a:t>此致</a:t>
            </a:r>
            <a:endParaRPr lang="en-AU" sz="1800" dirty="0">
              <a:effectLst/>
              <a:latin typeface="Calibri" panose="020F0502020204030204" pitchFamily="34" charset="0"/>
              <a:ea typeface="DengXian" panose="02010600030101010101" pitchFamily="2" charset="-122"/>
              <a:cs typeface="Times New Roman" panose="02020603050405020304" pitchFamily="18" charset="0"/>
            </a:endParaRPr>
          </a:p>
          <a:p>
            <a:pPr marL="0" marR="0">
              <a:lnSpc>
                <a:spcPct val="107000"/>
              </a:lnSpc>
              <a:spcBef>
                <a:spcPts val="0"/>
              </a:spcBef>
              <a:spcAft>
                <a:spcPts val="800"/>
              </a:spcAft>
            </a:pPr>
            <a:r>
              <a:rPr lang="zh-CN" sz="1800" dirty="0">
                <a:effectLst/>
                <a:latin typeface="Calibri" panose="020F0502020204030204" pitchFamily="34" charset="0"/>
                <a:ea typeface="DengXian" panose="02010600030101010101" pitchFamily="2" charset="-122"/>
                <a:cs typeface="Times New Roman" panose="02020603050405020304" pitchFamily="18" charset="0"/>
              </a:rPr>
              <a:t>敬礼！</a:t>
            </a:r>
            <a:endParaRPr lang="en-AU" sz="1800" dirty="0">
              <a:effectLst/>
              <a:latin typeface="Calibri" panose="020F0502020204030204" pitchFamily="34" charset="0"/>
              <a:ea typeface="DengXian" panose="02010600030101010101" pitchFamily="2" charset="-122"/>
              <a:cs typeface="Times New Roman" panose="02020603050405020304" pitchFamily="18" charset="0"/>
            </a:endParaRPr>
          </a:p>
          <a:p>
            <a:pPr marL="0" marR="0">
              <a:lnSpc>
                <a:spcPct val="107000"/>
              </a:lnSpc>
              <a:spcBef>
                <a:spcPts val="0"/>
              </a:spcBef>
              <a:spcAft>
                <a:spcPts val="800"/>
              </a:spcAft>
            </a:pPr>
            <a:r>
              <a:rPr lang="zh-CN" sz="1800" dirty="0">
                <a:effectLst/>
                <a:latin typeface="Calibri" panose="020F0502020204030204" pitchFamily="34" charset="0"/>
                <a:ea typeface="DengXian" panose="02010600030101010101" pitchFamily="2" charset="-122"/>
                <a:cs typeface="Times New Roman" panose="02020603050405020304" pitchFamily="18" charset="0"/>
              </a:rPr>
              <a:t>记者：刘培</a:t>
            </a:r>
            <a:r>
              <a:rPr lang="en-AU" sz="1800" dirty="0">
                <a:effectLst/>
                <a:latin typeface="Calibri" panose="020F0502020204030204" pitchFamily="34" charset="0"/>
                <a:ea typeface="DengXian" panose="02010600030101010101" pitchFamily="2" charset="-122"/>
                <a:cs typeface="Times New Roman" panose="02020603050405020304" pitchFamily="18" charset="0"/>
              </a:rPr>
              <a:t> 2016</a:t>
            </a:r>
            <a:r>
              <a:rPr lang="zh-CN" sz="1800" dirty="0">
                <a:effectLst/>
                <a:latin typeface="Calibri" panose="020F0502020204030204" pitchFamily="34" charset="0"/>
                <a:ea typeface="DengXian" panose="02010600030101010101" pitchFamily="2" charset="-122"/>
                <a:cs typeface="Times New Roman" panose="02020603050405020304" pitchFamily="18" charset="0"/>
              </a:rPr>
              <a:t>年</a:t>
            </a:r>
            <a:r>
              <a:rPr lang="en-AU" sz="1800" dirty="0">
                <a:effectLst/>
                <a:latin typeface="Calibri" panose="020F0502020204030204" pitchFamily="34" charset="0"/>
                <a:ea typeface="DengXian" panose="02010600030101010101" pitchFamily="2" charset="-122"/>
                <a:cs typeface="Times New Roman" panose="02020603050405020304" pitchFamily="18" charset="0"/>
              </a:rPr>
              <a:t>10</a:t>
            </a:r>
            <a:r>
              <a:rPr lang="zh-CN" sz="1800" dirty="0">
                <a:effectLst/>
                <a:latin typeface="Calibri" panose="020F0502020204030204" pitchFamily="34" charset="0"/>
                <a:ea typeface="DengXian" panose="02010600030101010101" pitchFamily="2" charset="-122"/>
                <a:cs typeface="Times New Roman" panose="02020603050405020304" pitchFamily="18" charset="0"/>
              </a:rPr>
              <a:t>月</a:t>
            </a:r>
            <a:r>
              <a:rPr lang="en-AU" sz="1800" dirty="0">
                <a:effectLst/>
                <a:latin typeface="Calibri" panose="020F0502020204030204" pitchFamily="34" charset="0"/>
                <a:ea typeface="DengXian" panose="02010600030101010101" pitchFamily="2" charset="-122"/>
                <a:cs typeface="Times New Roman" panose="02020603050405020304" pitchFamily="18" charset="0"/>
              </a:rPr>
              <a:t>6</a:t>
            </a:r>
            <a:r>
              <a:rPr lang="zh-CN" sz="1800" dirty="0">
                <a:effectLst/>
                <a:latin typeface="Calibri" panose="020F0502020204030204" pitchFamily="34" charset="0"/>
                <a:ea typeface="DengXian" panose="02010600030101010101" pitchFamily="2" charset="-122"/>
                <a:cs typeface="Times New Roman" panose="02020603050405020304" pitchFamily="18" charset="0"/>
              </a:rPr>
              <a:t>曰</a:t>
            </a:r>
            <a:endParaRPr lang="en-AU" sz="1800" dirty="0">
              <a:effectLst/>
              <a:latin typeface="Calibri" panose="020F0502020204030204" pitchFamily="34" charset="0"/>
              <a:ea typeface="DengXia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42022882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D0DA7A-AB11-4A52-BC30-86E453437253}"/>
              </a:ext>
            </a:extLst>
          </p:cNvPr>
          <p:cNvSpPr>
            <a:spLocks noGrp="1"/>
          </p:cNvSpPr>
          <p:nvPr>
            <p:ph type="title"/>
          </p:nvPr>
        </p:nvSpPr>
        <p:spPr>
          <a:xfrm>
            <a:off x="175099" y="5526020"/>
            <a:ext cx="10396882" cy="1151965"/>
          </a:xfrm>
        </p:spPr>
        <p:txBody>
          <a:bodyPr/>
          <a:lstStyle/>
          <a:p>
            <a:r>
              <a:rPr lang="zh-CN" altLang="en-US" dirty="0">
                <a:solidFill>
                  <a:schemeClr val="tx1"/>
                </a:solidFill>
              </a:rPr>
              <a:t>评估文例文评析</a:t>
            </a:r>
            <a:endParaRPr lang="en-AU" dirty="0">
              <a:solidFill>
                <a:schemeClr val="tx1"/>
              </a:solidFill>
            </a:endParaRPr>
          </a:p>
        </p:txBody>
      </p:sp>
      <p:sp>
        <p:nvSpPr>
          <p:cNvPr id="3" name="Content Placeholder 2">
            <a:extLst>
              <a:ext uri="{FF2B5EF4-FFF2-40B4-BE49-F238E27FC236}">
                <a16:creationId xmlns:a16="http://schemas.microsoft.com/office/drawing/2014/main" id="{BEB39A37-6505-4B5B-A489-CC55F067DF3E}"/>
              </a:ext>
            </a:extLst>
          </p:cNvPr>
          <p:cNvSpPr>
            <a:spLocks noGrp="1"/>
          </p:cNvSpPr>
          <p:nvPr>
            <p:ph sz="quarter" idx="13"/>
          </p:nvPr>
        </p:nvSpPr>
        <p:spPr>
          <a:xfrm>
            <a:off x="175099" y="180015"/>
            <a:ext cx="11517548" cy="5525311"/>
          </a:xfrm>
        </p:spPr>
        <p:txBody>
          <a:bodyPr>
            <a:normAutofit fontScale="92500" lnSpcReduction="20000"/>
          </a:bodyPr>
          <a:lstStyle/>
          <a:p>
            <a:pPr marL="0" marR="0">
              <a:lnSpc>
                <a:spcPct val="107000"/>
              </a:lnSpc>
              <a:spcBef>
                <a:spcPts val="0"/>
              </a:spcBef>
              <a:spcAft>
                <a:spcPts val="800"/>
              </a:spcAft>
            </a:pPr>
            <a:r>
              <a:rPr lang="zh-CN" sz="1800" dirty="0">
                <a:effectLst/>
                <a:latin typeface="Calibri" panose="020F0502020204030204" pitchFamily="34" charset="0"/>
                <a:ea typeface="DengXian" panose="02010600030101010101" pitchFamily="2" charset="-122"/>
                <a:cs typeface="Times New Roman" panose="02020603050405020304" pitchFamily="18" charset="0"/>
              </a:rPr>
              <a:t>【例文</a:t>
            </a:r>
            <a:r>
              <a:rPr lang="en-AU" sz="1800" dirty="0">
                <a:effectLst/>
                <a:latin typeface="Calibri" panose="020F0502020204030204" pitchFamily="34" charset="0"/>
                <a:ea typeface="DengXian" panose="02010600030101010101" pitchFamily="2" charset="-122"/>
                <a:cs typeface="Times New Roman" panose="02020603050405020304" pitchFamily="18" charset="0"/>
              </a:rPr>
              <a:t>8</a:t>
            </a:r>
            <a:r>
              <a:rPr lang="zh-CN" sz="1800" dirty="0">
                <a:effectLst/>
                <a:latin typeface="Calibri" panose="020F0502020204030204" pitchFamily="34" charset="0"/>
                <a:ea typeface="DengXian" panose="02010600030101010101" pitchFamily="2" charset="-122"/>
                <a:cs typeface="Times New Roman" panose="02020603050405020304" pitchFamily="18" charset="0"/>
              </a:rPr>
              <a:t>】你是历史系学生，热衷于中国历史古迹的研究。对于中国古遗址对外的开放，</a:t>
            </a:r>
            <a:endParaRPr lang="en-AU" sz="1800" dirty="0">
              <a:effectLst/>
              <a:latin typeface="Calibri" panose="020F0502020204030204" pitchFamily="34" charset="0"/>
              <a:ea typeface="DengXian" panose="02010600030101010101" pitchFamily="2" charset="-122"/>
              <a:cs typeface="Times New Roman" panose="02020603050405020304" pitchFamily="18" charset="0"/>
            </a:endParaRPr>
          </a:p>
          <a:p>
            <a:pPr marL="0" marR="0">
              <a:lnSpc>
                <a:spcPct val="107000"/>
              </a:lnSpc>
              <a:spcBef>
                <a:spcPts val="0"/>
              </a:spcBef>
              <a:spcAft>
                <a:spcPts val="800"/>
              </a:spcAft>
            </a:pPr>
            <a:r>
              <a:rPr lang="zh-CN" sz="1800" dirty="0">
                <a:effectLst/>
                <a:latin typeface="Calibri" panose="020F0502020204030204" pitchFamily="34" charset="0"/>
                <a:ea typeface="DengXian" panose="02010600030101010101" pitchFamily="2" charset="-122"/>
                <a:cs typeface="Times New Roman" panose="02020603050405020304" pitchFamily="18" charset="0"/>
              </a:rPr>
              <a:t>你既喜又忧。现在你给国家文化遗产管理部的负责人写信，分析一下中国古遗址对外开放的 利与弊。</a:t>
            </a:r>
            <a:endParaRPr lang="en-AU" sz="1800" dirty="0">
              <a:effectLst/>
              <a:latin typeface="Calibri" panose="020F0502020204030204" pitchFamily="34" charset="0"/>
              <a:ea typeface="DengXian" panose="02010600030101010101" pitchFamily="2" charset="-122"/>
              <a:cs typeface="Times New Roman" panose="02020603050405020304" pitchFamily="18" charset="0"/>
            </a:endParaRPr>
          </a:p>
          <a:p>
            <a:pPr marL="0" marR="0">
              <a:lnSpc>
                <a:spcPct val="107000"/>
              </a:lnSpc>
              <a:spcBef>
                <a:spcPts val="0"/>
              </a:spcBef>
              <a:spcAft>
                <a:spcPts val="800"/>
              </a:spcAft>
            </a:pPr>
            <a:r>
              <a:rPr lang="zh-CN" sz="1800" dirty="0">
                <a:effectLst/>
                <a:latin typeface="Calibri" panose="020F0502020204030204" pitchFamily="34" charset="0"/>
                <a:ea typeface="DengXian" panose="02010600030101010101" pitchFamily="2" charset="-122"/>
                <a:cs typeface="Times New Roman" panose="02020603050405020304" pitchFamily="18" charset="0"/>
              </a:rPr>
              <a:t>尊敬的国家文化遗产管理部负责人：</a:t>
            </a:r>
            <a:endParaRPr lang="en-AU" sz="1800" dirty="0">
              <a:effectLst/>
              <a:latin typeface="Calibri" panose="020F0502020204030204" pitchFamily="34" charset="0"/>
              <a:ea typeface="DengXian" panose="02010600030101010101" pitchFamily="2" charset="-122"/>
              <a:cs typeface="Times New Roman" panose="02020603050405020304" pitchFamily="18" charset="0"/>
            </a:endParaRPr>
          </a:p>
          <a:p>
            <a:pPr marL="0" marR="0">
              <a:lnSpc>
                <a:spcPct val="107000"/>
              </a:lnSpc>
              <a:spcBef>
                <a:spcPts val="0"/>
              </a:spcBef>
              <a:spcAft>
                <a:spcPts val="800"/>
              </a:spcAft>
            </a:pPr>
            <a:r>
              <a:rPr lang="zh-CN" sz="1800" dirty="0">
                <a:effectLst/>
                <a:latin typeface="Calibri" panose="020F0502020204030204" pitchFamily="34" charset="0"/>
                <a:ea typeface="DengXian" panose="02010600030101010101" pitchFamily="2" charset="-122"/>
                <a:cs typeface="Times New Roman" panose="02020603050405020304" pitchFamily="18" charset="0"/>
              </a:rPr>
              <a:t>您好！听说中国古遗址即将对外开放，作为一名历史系学生我既喜又忧，其实，中国古 遗址对外开放有利也有弊。</a:t>
            </a:r>
            <a:endParaRPr lang="en-AU" sz="1800" dirty="0">
              <a:effectLst/>
              <a:latin typeface="Calibri" panose="020F0502020204030204" pitchFamily="34" charset="0"/>
              <a:ea typeface="DengXian" panose="02010600030101010101" pitchFamily="2" charset="-122"/>
              <a:cs typeface="Times New Roman" panose="02020603050405020304" pitchFamily="18" charset="0"/>
            </a:endParaRPr>
          </a:p>
          <a:p>
            <a:pPr marL="0" marR="0">
              <a:lnSpc>
                <a:spcPct val="107000"/>
              </a:lnSpc>
              <a:spcBef>
                <a:spcPts val="0"/>
              </a:spcBef>
              <a:spcAft>
                <a:spcPts val="800"/>
              </a:spcAft>
            </a:pPr>
            <a:r>
              <a:rPr lang="zh-CN" sz="1800" dirty="0">
                <a:effectLst/>
                <a:latin typeface="Calibri" panose="020F0502020204030204" pitchFamily="34" charset="0"/>
                <a:ea typeface="DengXian" panose="02010600030101010101" pitchFamily="2" charset="-122"/>
                <a:cs typeface="Times New Roman" panose="02020603050405020304" pitchFamily="18" charset="0"/>
              </a:rPr>
              <a:t>古遗址对外开放有很多好处。首先，古遗址对外开放有利于增强民族归属感。当游客置 身古遗址中时，会被灿烂的文明所震撼，从而为自己民族所拥有的辉煌历史感到自豪。</a:t>
            </a:r>
            <a:endParaRPr lang="en-AU" sz="1800" dirty="0">
              <a:effectLst/>
              <a:latin typeface="Calibri" panose="020F0502020204030204" pitchFamily="34" charset="0"/>
              <a:ea typeface="DengXian" panose="02010600030101010101" pitchFamily="2" charset="-122"/>
              <a:cs typeface="Times New Roman" panose="02020603050405020304" pitchFamily="18" charset="0"/>
            </a:endParaRPr>
          </a:p>
          <a:p>
            <a:pPr marL="0" marR="0">
              <a:lnSpc>
                <a:spcPct val="107000"/>
              </a:lnSpc>
              <a:spcBef>
                <a:spcPts val="0"/>
              </a:spcBef>
              <a:spcAft>
                <a:spcPts val="800"/>
              </a:spcAft>
            </a:pPr>
            <a:r>
              <a:rPr lang="zh-CN" sz="1800" dirty="0">
                <a:effectLst/>
                <a:latin typeface="Calibri" panose="020F0502020204030204" pitchFamily="34" charset="0"/>
                <a:ea typeface="DengXian" panose="02010600030101010101" pitchFamily="2" charset="-122"/>
                <a:cs typeface="Times New Roman" panose="02020603050405020304" pitchFamily="18" charset="0"/>
              </a:rPr>
              <a:t>其次，古遗址对外开放有利于促进地区经济发展。被古遗址吸引的游客，其大量消费能 够增加地区收入，促进就业，带动当地旅游、餐饮、住宿等商业发展，从而拉动该地经济发展。</a:t>
            </a:r>
            <a:endParaRPr lang="en-AU" sz="1800" dirty="0">
              <a:effectLst/>
              <a:latin typeface="Calibri" panose="020F0502020204030204" pitchFamily="34" charset="0"/>
              <a:ea typeface="DengXian" panose="02010600030101010101" pitchFamily="2" charset="-122"/>
              <a:cs typeface="Times New Roman" panose="02020603050405020304" pitchFamily="18" charset="0"/>
            </a:endParaRPr>
          </a:p>
          <a:p>
            <a:pPr marL="0" marR="0">
              <a:lnSpc>
                <a:spcPct val="107000"/>
              </a:lnSpc>
              <a:spcBef>
                <a:spcPts val="0"/>
              </a:spcBef>
              <a:spcAft>
                <a:spcPts val="800"/>
              </a:spcAft>
            </a:pPr>
            <a:r>
              <a:rPr lang="zh-CN" sz="1800" dirty="0">
                <a:effectLst/>
                <a:latin typeface="Calibri" panose="020F0502020204030204" pitchFamily="34" charset="0"/>
                <a:ea typeface="DengXian" panose="02010600030101010101" pitchFamily="2" charset="-122"/>
                <a:cs typeface="Times New Roman" panose="02020603050405020304" pitchFamily="18" charset="0"/>
              </a:rPr>
              <a:t>古遗址对外开放同样有一些弊端。第一，古遗址对外开放容易造成文物遗失。古遗址对 外开放为盗贼提供了珍贵文物的具体位置，增加了文物被盗的风险。</a:t>
            </a:r>
            <a:endParaRPr lang="en-AU" sz="1800" dirty="0">
              <a:effectLst/>
              <a:latin typeface="Calibri" panose="020F0502020204030204" pitchFamily="34" charset="0"/>
              <a:ea typeface="DengXian" panose="02010600030101010101" pitchFamily="2" charset="-122"/>
              <a:cs typeface="Times New Roman" panose="02020603050405020304" pitchFamily="18" charset="0"/>
            </a:endParaRPr>
          </a:p>
          <a:p>
            <a:pPr marL="0" marR="0">
              <a:lnSpc>
                <a:spcPct val="107000"/>
              </a:lnSpc>
              <a:spcBef>
                <a:spcPts val="0"/>
              </a:spcBef>
              <a:spcAft>
                <a:spcPts val="800"/>
              </a:spcAft>
            </a:pPr>
            <a:r>
              <a:rPr lang="zh-CN" sz="1800" dirty="0">
                <a:effectLst/>
                <a:latin typeface="Calibri" panose="020F0502020204030204" pitchFamily="34" charset="0"/>
                <a:ea typeface="DengXian" panose="02010600030101010101" pitchFamily="2" charset="-122"/>
                <a:cs typeface="Times New Roman" panose="02020603050405020304" pitchFamily="18" charset="0"/>
              </a:rPr>
              <a:t>第二，古遗址对外开放不利于文物保存。古遗址的对外开放易使那些长年尘封在地下的 文物因不适于暴露在大气中而被氧化、损坏。可见，遗址对外开放会使得文物保护工作更为 艰巨。</a:t>
            </a:r>
            <a:endParaRPr lang="en-AU" sz="1800" dirty="0">
              <a:effectLst/>
              <a:latin typeface="Calibri" panose="020F0502020204030204" pitchFamily="34" charset="0"/>
              <a:ea typeface="DengXian" panose="02010600030101010101" pitchFamily="2" charset="-122"/>
              <a:cs typeface="Times New Roman" panose="02020603050405020304" pitchFamily="18" charset="0"/>
            </a:endParaRPr>
          </a:p>
          <a:p>
            <a:pPr marL="0" marR="0">
              <a:lnSpc>
                <a:spcPct val="107000"/>
              </a:lnSpc>
              <a:spcBef>
                <a:spcPts val="0"/>
              </a:spcBef>
              <a:spcAft>
                <a:spcPts val="800"/>
              </a:spcAft>
            </a:pPr>
            <a:r>
              <a:rPr lang="zh-CN" sz="1800" dirty="0">
                <a:effectLst/>
                <a:latin typeface="Calibri" panose="020F0502020204030204" pitchFamily="34" charset="0"/>
                <a:ea typeface="DengXian" panose="02010600030101010101" pitchFamily="2" charset="-122"/>
                <a:cs typeface="Times New Roman" panose="02020603050405020304" pitchFamily="18" charset="0"/>
              </a:rPr>
              <a:t>总之，古遗址对外开放既有利于培养国人民族认同感还可发展经济，又容易造成文物遗 失或损坏。不同的古遗址应根据其自身的情况而决定是否对外开放。</a:t>
            </a:r>
            <a:endParaRPr lang="en-AU" sz="1800" dirty="0">
              <a:effectLst/>
              <a:latin typeface="Calibri" panose="020F0502020204030204" pitchFamily="34" charset="0"/>
              <a:ea typeface="DengXian" panose="02010600030101010101" pitchFamily="2" charset="-122"/>
              <a:cs typeface="Times New Roman" panose="02020603050405020304" pitchFamily="18" charset="0"/>
            </a:endParaRPr>
          </a:p>
          <a:p>
            <a:pPr marL="0" marR="0">
              <a:lnSpc>
                <a:spcPct val="107000"/>
              </a:lnSpc>
              <a:spcBef>
                <a:spcPts val="0"/>
              </a:spcBef>
              <a:spcAft>
                <a:spcPts val="800"/>
              </a:spcAft>
            </a:pPr>
            <a:r>
              <a:rPr lang="zh-CN" sz="1800" dirty="0">
                <a:effectLst/>
                <a:latin typeface="Calibri" panose="020F0502020204030204" pitchFamily="34" charset="0"/>
                <a:ea typeface="DengXian" panose="02010600030101010101" pitchFamily="2" charset="-122"/>
                <a:cs typeface="Times New Roman" panose="02020603050405020304" pitchFamily="18" charset="0"/>
              </a:rPr>
              <a:t>此致</a:t>
            </a:r>
            <a:endParaRPr lang="en-AU" sz="1800" dirty="0">
              <a:effectLst/>
              <a:latin typeface="Calibri" panose="020F0502020204030204" pitchFamily="34" charset="0"/>
              <a:ea typeface="DengXian" panose="02010600030101010101" pitchFamily="2" charset="-122"/>
              <a:cs typeface="Times New Roman" panose="02020603050405020304" pitchFamily="18" charset="0"/>
            </a:endParaRPr>
          </a:p>
          <a:p>
            <a:pPr marL="0" marR="0">
              <a:lnSpc>
                <a:spcPct val="107000"/>
              </a:lnSpc>
              <a:spcBef>
                <a:spcPts val="0"/>
              </a:spcBef>
              <a:spcAft>
                <a:spcPts val="800"/>
              </a:spcAft>
            </a:pPr>
            <a:r>
              <a:rPr lang="zh-CN" sz="1800" dirty="0">
                <a:effectLst/>
                <a:latin typeface="Calibri" panose="020F0502020204030204" pitchFamily="34" charset="0"/>
                <a:ea typeface="DengXian" panose="02010600030101010101" pitchFamily="2" charset="-122"/>
                <a:cs typeface="Times New Roman" panose="02020603050405020304" pitchFamily="18" charset="0"/>
              </a:rPr>
              <a:t>敬礼！</a:t>
            </a:r>
            <a:endParaRPr lang="en-AU" sz="1800" dirty="0">
              <a:effectLst/>
              <a:latin typeface="Calibri" panose="020F0502020204030204" pitchFamily="34" charset="0"/>
              <a:ea typeface="DengXian" panose="02010600030101010101" pitchFamily="2" charset="-122"/>
              <a:cs typeface="Times New Roman" panose="02020603050405020304" pitchFamily="18" charset="0"/>
            </a:endParaRPr>
          </a:p>
          <a:p>
            <a:pPr marL="0" marR="0">
              <a:lnSpc>
                <a:spcPct val="107000"/>
              </a:lnSpc>
              <a:spcBef>
                <a:spcPts val="0"/>
              </a:spcBef>
              <a:spcAft>
                <a:spcPts val="800"/>
              </a:spcAft>
            </a:pPr>
            <a:r>
              <a:rPr lang="en-AU" sz="1800" dirty="0">
                <a:effectLst/>
                <a:latin typeface="Calibri" panose="020F0502020204030204" pitchFamily="34" charset="0"/>
                <a:ea typeface="DengXian" panose="02010600030101010101" pitchFamily="2" charset="-122"/>
                <a:cs typeface="Times New Roman" panose="02020603050405020304" pitchFamily="18" charset="0"/>
              </a:rPr>
              <a:t>'	</a:t>
            </a:r>
            <a:r>
              <a:rPr lang="zh-CN" sz="1800" dirty="0">
                <a:effectLst/>
                <a:latin typeface="Calibri" panose="020F0502020204030204" pitchFamily="34" charset="0"/>
                <a:ea typeface="DengXian" panose="02010600030101010101" pitchFamily="2" charset="-122"/>
                <a:cs typeface="Times New Roman" panose="02020603050405020304" pitchFamily="18" charset="0"/>
              </a:rPr>
              <a:t>学生：浩乾</a:t>
            </a:r>
            <a:endParaRPr lang="en-AU" sz="1800" dirty="0">
              <a:effectLst/>
              <a:latin typeface="Calibri" panose="020F0502020204030204" pitchFamily="34" charset="0"/>
              <a:ea typeface="DengXian" panose="02010600030101010101" pitchFamily="2" charset="-122"/>
              <a:cs typeface="Times New Roman" panose="02020603050405020304" pitchFamily="18" charset="0"/>
            </a:endParaRPr>
          </a:p>
          <a:p>
            <a:pPr marL="0" marR="0">
              <a:lnSpc>
                <a:spcPct val="107000"/>
              </a:lnSpc>
              <a:spcBef>
                <a:spcPts val="0"/>
              </a:spcBef>
              <a:spcAft>
                <a:spcPts val="800"/>
              </a:spcAft>
            </a:pPr>
            <a:r>
              <a:rPr lang="en-AU" sz="1800" dirty="0">
                <a:effectLst/>
                <a:latin typeface="Calibri" panose="020F0502020204030204" pitchFamily="34" charset="0"/>
                <a:ea typeface="DengXian" panose="02010600030101010101" pitchFamily="2" charset="-122"/>
                <a:cs typeface="Times New Roman" panose="02020603050405020304" pitchFamily="18" charset="0"/>
              </a:rPr>
              <a:t>2016</a:t>
            </a:r>
            <a:r>
              <a:rPr lang="zh-CN" sz="1800" dirty="0">
                <a:effectLst/>
                <a:latin typeface="Calibri" panose="020F0502020204030204" pitchFamily="34" charset="0"/>
                <a:ea typeface="DengXian" panose="02010600030101010101" pitchFamily="2" charset="-122"/>
                <a:cs typeface="Times New Roman" panose="02020603050405020304" pitchFamily="18" charset="0"/>
              </a:rPr>
              <a:t>年</a:t>
            </a:r>
            <a:r>
              <a:rPr lang="en-AU" sz="1800" dirty="0">
                <a:effectLst/>
                <a:latin typeface="Calibri" panose="020F0502020204030204" pitchFamily="34" charset="0"/>
                <a:ea typeface="DengXian" panose="02010600030101010101" pitchFamily="2" charset="-122"/>
                <a:cs typeface="Times New Roman" panose="02020603050405020304" pitchFamily="18" charset="0"/>
              </a:rPr>
              <a:t>7</a:t>
            </a:r>
            <a:r>
              <a:rPr lang="zh-CN" sz="1800" dirty="0">
                <a:effectLst/>
                <a:latin typeface="Calibri" panose="020F0502020204030204" pitchFamily="34" charset="0"/>
                <a:ea typeface="DengXian" panose="02010600030101010101" pitchFamily="2" charset="-122"/>
                <a:cs typeface="Times New Roman" panose="02020603050405020304" pitchFamily="18" charset="0"/>
              </a:rPr>
              <a:t>月</a:t>
            </a:r>
            <a:r>
              <a:rPr lang="en-AU" sz="1800" dirty="0">
                <a:effectLst/>
                <a:latin typeface="Calibri" panose="020F0502020204030204" pitchFamily="34" charset="0"/>
                <a:ea typeface="DengXian" panose="02010600030101010101" pitchFamily="2" charset="-122"/>
                <a:cs typeface="Times New Roman" panose="02020603050405020304" pitchFamily="18" charset="0"/>
              </a:rPr>
              <a:t>17</a:t>
            </a:r>
            <a:r>
              <a:rPr lang="zh-CN" sz="1800">
                <a:effectLst/>
                <a:latin typeface="Calibri" panose="020F0502020204030204" pitchFamily="34" charset="0"/>
                <a:ea typeface="DengXian" panose="02010600030101010101" pitchFamily="2" charset="-122"/>
                <a:cs typeface="Times New Roman" panose="02020603050405020304" pitchFamily="18" charset="0"/>
              </a:rPr>
              <a:t>日</a:t>
            </a:r>
            <a:endParaRPr lang="en-AU" sz="1800">
              <a:effectLst/>
              <a:latin typeface="Calibri" panose="020F0502020204030204" pitchFamily="34" charset="0"/>
              <a:ea typeface="DengXia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39771040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D0DA7A-AB11-4A52-BC30-86E453437253}"/>
              </a:ext>
            </a:extLst>
          </p:cNvPr>
          <p:cNvSpPr>
            <a:spLocks noGrp="1"/>
          </p:cNvSpPr>
          <p:nvPr>
            <p:ph type="title"/>
          </p:nvPr>
        </p:nvSpPr>
        <p:spPr/>
        <p:txBody>
          <a:bodyPr/>
          <a:lstStyle/>
          <a:p>
            <a:r>
              <a:rPr lang="zh-CN" altLang="en-US" dirty="0"/>
              <a:t>同类别题分论点套用</a:t>
            </a:r>
            <a:endParaRPr lang="en-AU" dirty="0"/>
          </a:p>
        </p:txBody>
      </p:sp>
      <p:sp>
        <p:nvSpPr>
          <p:cNvPr id="3" name="Content Placeholder 2">
            <a:extLst>
              <a:ext uri="{FF2B5EF4-FFF2-40B4-BE49-F238E27FC236}">
                <a16:creationId xmlns:a16="http://schemas.microsoft.com/office/drawing/2014/main" id="{BEB39A37-6505-4B5B-A489-CC55F067DF3E}"/>
              </a:ext>
            </a:extLst>
          </p:cNvPr>
          <p:cNvSpPr>
            <a:spLocks noGrp="1"/>
          </p:cNvSpPr>
          <p:nvPr>
            <p:ph sz="quarter" idx="13"/>
          </p:nvPr>
        </p:nvSpPr>
        <p:spPr>
          <a:xfrm>
            <a:off x="685801" y="2199583"/>
            <a:ext cx="10394707" cy="3311189"/>
          </a:xfrm>
        </p:spPr>
        <p:txBody>
          <a:bodyPr/>
          <a:lstStyle/>
          <a:p>
            <a:r>
              <a:rPr lang="en-US" altLang="zh-CN" dirty="0"/>
              <a:t>1</a:t>
            </a:r>
            <a:r>
              <a:rPr lang="zh-CN" altLang="en-US" dirty="0"/>
              <a:t>、现在许多新书无需花钱购买，也无需去图书馆借阅，在网上一搜就可以找到，就这 一现象请你谈谈图书电子化的利与弊，发表在博客上。（审题较容易题）</a:t>
            </a:r>
          </a:p>
          <a:p>
            <a:r>
              <a:rPr lang="zh-CN" altLang="en-US" dirty="0"/>
              <a:t>题目：图书电子化的利与弊</a:t>
            </a:r>
          </a:p>
          <a:p>
            <a:r>
              <a:rPr lang="zh-CN" altLang="en-US" dirty="0"/>
              <a:t>利：图书电子化有利于环境保护</a:t>
            </a:r>
          </a:p>
          <a:p>
            <a:r>
              <a:rPr lang="zh-CN" altLang="en-US" dirty="0"/>
              <a:t>图书电子化有利于提高学生的学习兴趣 </a:t>
            </a:r>
            <a:endParaRPr lang="en-US" altLang="zh-CN" dirty="0"/>
          </a:p>
          <a:p>
            <a:r>
              <a:rPr lang="zh-CN" altLang="en-US" dirty="0"/>
              <a:t>图书电子化提高学生的学习效率 </a:t>
            </a:r>
            <a:endParaRPr lang="en-US" altLang="zh-CN" dirty="0"/>
          </a:p>
          <a:p>
            <a:r>
              <a:rPr lang="zh-CN" altLang="en-US" dirty="0"/>
              <a:t>图书电子化可以使学生掌握新科技 </a:t>
            </a:r>
            <a:endParaRPr lang="en-US" dirty="0"/>
          </a:p>
          <a:p>
            <a:endParaRPr lang="en-US" dirty="0"/>
          </a:p>
          <a:p>
            <a:endParaRPr lang="en-AU" dirty="0"/>
          </a:p>
        </p:txBody>
      </p:sp>
    </p:spTree>
    <p:extLst>
      <p:ext uri="{BB962C8B-B14F-4D97-AF65-F5344CB8AC3E}">
        <p14:creationId xmlns:p14="http://schemas.microsoft.com/office/powerpoint/2010/main" val="31933322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D0DA7A-AB11-4A52-BC30-86E453437253}"/>
              </a:ext>
            </a:extLst>
          </p:cNvPr>
          <p:cNvSpPr>
            <a:spLocks noGrp="1"/>
          </p:cNvSpPr>
          <p:nvPr>
            <p:ph type="title"/>
          </p:nvPr>
        </p:nvSpPr>
        <p:spPr>
          <a:xfrm>
            <a:off x="897559" y="195263"/>
            <a:ext cx="10396882" cy="1151965"/>
          </a:xfrm>
        </p:spPr>
        <p:txBody>
          <a:bodyPr/>
          <a:lstStyle/>
          <a:p>
            <a:r>
              <a:rPr lang="zh-CN" altLang="en-US" dirty="0"/>
              <a:t>同类别题分论点套用</a:t>
            </a:r>
            <a:endParaRPr lang="en-AU" dirty="0"/>
          </a:p>
        </p:txBody>
      </p:sp>
      <p:sp>
        <p:nvSpPr>
          <p:cNvPr id="3" name="Content Placeholder 2">
            <a:extLst>
              <a:ext uri="{FF2B5EF4-FFF2-40B4-BE49-F238E27FC236}">
                <a16:creationId xmlns:a16="http://schemas.microsoft.com/office/drawing/2014/main" id="{BEB39A37-6505-4B5B-A489-CC55F067DF3E}"/>
              </a:ext>
            </a:extLst>
          </p:cNvPr>
          <p:cNvSpPr>
            <a:spLocks noGrp="1"/>
          </p:cNvSpPr>
          <p:nvPr>
            <p:ph sz="quarter" idx="13"/>
          </p:nvPr>
        </p:nvSpPr>
        <p:spPr>
          <a:xfrm>
            <a:off x="175099" y="1541782"/>
            <a:ext cx="10905410" cy="4163544"/>
          </a:xfrm>
        </p:spPr>
        <p:txBody>
          <a:bodyPr>
            <a:normAutofit fontScale="85000" lnSpcReduction="20000"/>
          </a:bodyPr>
          <a:lstStyle/>
          <a:p>
            <a:r>
              <a:rPr lang="en-US" altLang="zh-CN" dirty="0"/>
              <a:t>2</a:t>
            </a:r>
            <a:r>
              <a:rPr lang="zh-CN" altLang="en-US" dirty="0"/>
              <a:t>、随着电子产品的升级换代，许多学校已经用电子课本代替纸质课本，你学校的校长 也想这样做，请你给校长写个报告，用邮件发给校长，谈谈学校的老师和同学们对用电子课 本代替纸质课本的不同看法。（审题难度增加题）</a:t>
            </a:r>
          </a:p>
          <a:p>
            <a:r>
              <a:rPr lang="zh-CN" altLang="en-US" dirty="0"/>
              <a:t>题目：人们对电子课本代替纸质书籍的不同看法</a:t>
            </a:r>
          </a:p>
          <a:p>
            <a:r>
              <a:rPr lang="zh-CN" altLang="en-US" dirty="0"/>
              <a:t>赞成者认为：电子课本代替纸质课本有利于环境保护</a:t>
            </a:r>
          </a:p>
          <a:p>
            <a:r>
              <a:rPr lang="zh-CN" altLang="en-US" dirty="0"/>
              <a:t>电子课本代替纸质课本有利于提高学生学习兴趣 </a:t>
            </a:r>
            <a:endParaRPr lang="en-US" altLang="zh-CN" dirty="0"/>
          </a:p>
          <a:p>
            <a:r>
              <a:rPr lang="zh-CN" altLang="en-US" dirty="0"/>
              <a:t>电子课本代替纸质课本有利于提高学生学习效率 </a:t>
            </a:r>
            <a:endParaRPr lang="en-US" altLang="zh-CN" dirty="0"/>
          </a:p>
          <a:p>
            <a:r>
              <a:rPr lang="zh-CN" altLang="en-US" dirty="0"/>
              <a:t>电子课本代替纸质课本使学生掌握新科技 </a:t>
            </a:r>
            <a:endParaRPr lang="en-US" altLang="zh-CN" dirty="0"/>
          </a:p>
          <a:p>
            <a:r>
              <a:rPr lang="zh-CN" altLang="en-US" dirty="0"/>
              <a:t>反对者认为：电子课本代替纸质课本不利于维护作者版权</a:t>
            </a:r>
            <a:endParaRPr lang="en-US" altLang="zh-CN" dirty="0"/>
          </a:p>
          <a:p>
            <a:r>
              <a:rPr lang="zh-CN" altLang="en-US" dirty="0"/>
              <a:t> 电子课本代替纸质课本不利于人们身体健康 </a:t>
            </a:r>
            <a:endParaRPr lang="en-US" altLang="zh-CN" dirty="0"/>
          </a:p>
          <a:p>
            <a:r>
              <a:rPr lang="zh-CN" altLang="en-US" dirty="0"/>
              <a:t>电子课本代替纸质课本增加了家庭负担（需要购买电子设备）</a:t>
            </a:r>
          </a:p>
          <a:p>
            <a:endParaRPr lang="en-US" dirty="0"/>
          </a:p>
          <a:p>
            <a:endParaRPr lang="en-AU" dirty="0"/>
          </a:p>
        </p:txBody>
      </p:sp>
    </p:spTree>
    <p:extLst>
      <p:ext uri="{BB962C8B-B14F-4D97-AF65-F5344CB8AC3E}">
        <p14:creationId xmlns:p14="http://schemas.microsoft.com/office/powerpoint/2010/main" val="24122588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D0DA7A-AB11-4A52-BC30-86E453437253}"/>
              </a:ext>
            </a:extLst>
          </p:cNvPr>
          <p:cNvSpPr>
            <a:spLocks noGrp="1"/>
          </p:cNvSpPr>
          <p:nvPr>
            <p:ph type="title"/>
          </p:nvPr>
        </p:nvSpPr>
        <p:spPr>
          <a:xfrm>
            <a:off x="897559" y="195263"/>
            <a:ext cx="10396882" cy="1151965"/>
          </a:xfrm>
        </p:spPr>
        <p:txBody>
          <a:bodyPr/>
          <a:lstStyle/>
          <a:p>
            <a:r>
              <a:rPr lang="zh-CN" altLang="en-US" dirty="0"/>
              <a:t>同类别题分论点套用</a:t>
            </a:r>
            <a:endParaRPr lang="en-AU" dirty="0"/>
          </a:p>
        </p:txBody>
      </p:sp>
      <p:sp>
        <p:nvSpPr>
          <p:cNvPr id="3" name="Content Placeholder 2">
            <a:extLst>
              <a:ext uri="{FF2B5EF4-FFF2-40B4-BE49-F238E27FC236}">
                <a16:creationId xmlns:a16="http://schemas.microsoft.com/office/drawing/2014/main" id="{BEB39A37-6505-4B5B-A489-CC55F067DF3E}"/>
              </a:ext>
            </a:extLst>
          </p:cNvPr>
          <p:cNvSpPr>
            <a:spLocks noGrp="1"/>
          </p:cNvSpPr>
          <p:nvPr>
            <p:ph sz="quarter" idx="13"/>
          </p:nvPr>
        </p:nvSpPr>
        <p:spPr>
          <a:xfrm>
            <a:off x="175099" y="1347228"/>
            <a:ext cx="10905410" cy="4358098"/>
          </a:xfrm>
        </p:spPr>
        <p:txBody>
          <a:bodyPr>
            <a:normAutofit fontScale="77500" lnSpcReduction="20000"/>
          </a:bodyPr>
          <a:lstStyle/>
          <a:p>
            <a:r>
              <a:rPr lang="en-US" altLang="zh-CN" dirty="0"/>
              <a:t>3</a:t>
            </a:r>
            <a:r>
              <a:rPr lang="zh-CN" altLang="en-US" dirty="0"/>
              <a:t>、现在，各类学校在课堂教学中纷纷引进使用平板电脑，此举是否必要，人们众说纷纭， 各执一端。请你综合众人观点，在“教育年会”上做一次演讲。（审题难度增加题）</a:t>
            </a:r>
          </a:p>
          <a:p>
            <a:r>
              <a:rPr lang="zh-CN" altLang="en-US" dirty="0"/>
              <a:t>题目：课堂教学应否引进平板电脑</a:t>
            </a:r>
          </a:p>
          <a:p>
            <a:r>
              <a:rPr lang="zh-CN" altLang="en-US" dirty="0"/>
              <a:t>赞成者认为：课堂教学引进平板电脑有利于环境保护</a:t>
            </a:r>
          </a:p>
          <a:p>
            <a:r>
              <a:rPr lang="zh-CN" altLang="en-US" dirty="0"/>
              <a:t>课堂教学引进平板电脑有利于提高学生的学习兴趣 </a:t>
            </a:r>
            <a:endParaRPr lang="en-US" altLang="zh-CN" dirty="0"/>
          </a:p>
          <a:p>
            <a:r>
              <a:rPr lang="zh-CN" altLang="en-US" dirty="0"/>
              <a:t>课堂教学引进平板电脑有利于提高学生的学习效率 </a:t>
            </a:r>
            <a:endParaRPr lang="en-US" altLang="zh-CN" dirty="0"/>
          </a:p>
          <a:p>
            <a:r>
              <a:rPr lang="zh-CN" altLang="en-US" dirty="0"/>
              <a:t>课堂教学引进平板电脑有利于使学生掌握新科技 </a:t>
            </a:r>
            <a:endParaRPr lang="en-US" altLang="zh-CN" dirty="0"/>
          </a:p>
          <a:p>
            <a:r>
              <a:rPr lang="zh-CN" altLang="en-US" dirty="0"/>
              <a:t>反对者认为：课堂教学引进平板电脑不利于学生身体健康 </a:t>
            </a:r>
          </a:p>
          <a:p>
            <a:r>
              <a:rPr lang="zh-CN" altLang="en-US" dirty="0"/>
              <a:t>课堂教学引进平板电脑不利于维护作者版权</a:t>
            </a:r>
          </a:p>
          <a:p>
            <a:r>
              <a:rPr lang="zh-CN" altLang="en-US" dirty="0"/>
              <a:t>课堂教学引进平板电脑容易造成攀比之风</a:t>
            </a:r>
          </a:p>
          <a:p>
            <a:r>
              <a:rPr lang="zh-CN" altLang="en-US" dirty="0"/>
              <a:t>课堂教学引进平板电脑增加了家庭负担</a:t>
            </a:r>
          </a:p>
          <a:p>
            <a:r>
              <a:rPr lang="zh-CN" altLang="en-US" dirty="0"/>
              <a:t>课堂教学引进平板电脑不利于经济困难家庭孩子心理健康。</a:t>
            </a:r>
            <a:endParaRPr lang="en-US" dirty="0"/>
          </a:p>
          <a:p>
            <a:endParaRPr lang="en-AU" dirty="0"/>
          </a:p>
        </p:txBody>
      </p:sp>
    </p:spTree>
    <p:extLst>
      <p:ext uri="{BB962C8B-B14F-4D97-AF65-F5344CB8AC3E}">
        <p14:creationId xmlns:p14="http://schemas.microsoft.com/office/powerpoint/2010/main" val="30200548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D0DA7A-AB11-4A52-BC30-86E453437253}"/>
              </a:ext>
            </a:extLst>
          </p:cNvPr>
          <p:cNvSpPr>
            <a:spLocks noGrp="1"/>
          </p:cNvSpPr>
          <p:nvPr>
            <p:ph type="title"/>
          </p:nvPr>
        </p:nvSpPr>
        <p:spPr>
          <a:xfrm>
            <a:off x="897559" y="195263"/>
            <a:ext cx="10396882" cy="1151965"/>
          </a:xfrm>
        </p:spPr>
        <p:txBody>
          <a:bodyPr/>
          <a:lstStyle/>
          <a:p>
            <a:r>
              <a:rPr lang="zh-CN" altLang="en-US" dirty="0"/>
              <a:t>同类别题分论点套用</a:t>
            </a:r>
            <a:endParaRPr lang="en-AU" dirty="0"/>
          </a:p>
        </p:txBody>
      </p:sp>
      <p:sp>
        <p:nvSpPr>
          <p:cNvPr id="3" name="Content Placeholder 2">
            <a:extLst>
              <a:ext uri="{FF2B5EF4-FFF2-40B4-BE49-F238E27FC236}">
                <a16:creationId xmlns:a16="http://schemas.microsoft.com/office/drawing/2014/main" id="{BEB39A37-6505-4B5B-A489-CC55F067DF3E}"/>
              </a:ext>
            </a:extLst>
          </p:cNvPr>
          <p:cNvSpPr>
            <a:spLocks noGrp="1"/>
          </p:cNvSpPr>
          <p:nvPr>
            <p:ph sz="quarter" idx="13"/>
          </p:nvPr>
        </p:nvSpPr>
        <p:spPr>
          <a:xfrm>
            <a:off x="175099" y="1347228"/>
            <a:ext cx="10905410" cy="4358098"/>
          </a:xfrm>
        </p:spPr>
        <p:txBody>
          <a:bodyPr>
            <a:normAutofit fontScale="85000" lnSpcReduction="20000"/>
          </a:bodyPr>
          <a:lstStyle/>
          <a:p>
            <a:r>
              <a:rPr lang="en-US" altLang="zh-CN" dirty="0"/>
              <a:t>【</a:t>
            </a:r>
            <a:r>
              <a:rPr lang="zh-CN" altLang="en-US" dirty="0"/>
              <a:t>例二</a:t>
            </a:r>
            <a:r>
              <a:rPr lang="en-US" altLang="zh-CN" dirty="0"/>
              <a:t>】</a:t>
            </a:r>
          </a:p>
          <a:p>
            <a:r>
              <a:rPr lang="en-US" altLang="zh-CN" dirty="0"/>
              <a:t>1</a:t>
            </a:r>
            <a:r>
              <a:rPr lang="zh-CN" altLang="en-US" dirty="0"/>
              <a:t>、你们学校有很多同学课余去打工。有的同学学业与工作无法兼顾，有的却应付自如 你给学校的校刊写份报告，谈谈“学生兼职的利与弊”。（</a:t>
            </a:r>
            <a:r>
              <a:rPr lang="en-US" altLang="zh-CN" dirty="0"/>
              <a:t>2003</a:t>
            </a:r>
            <a:r>
              <a:rPr lang="zh-CN" altLang="en-US" dirty="0"/>
              <a:t>真题）（审题较容易题）</a:t>
            </a:r>
          </a:p>
          <a:p>
            <a:r>
              <a:rPr lang="zh-CN" altLang="en-US" dirty="0"/>
              <a:t>题目：学生兼职的利与弊</a:t>
            </a:r>
          </a:p>
          <a:p>
            <a:r>
              <a:rPr lang="zh-CN" altLang="en-US" dirty="0"/>
              <a:t>利：学生兼职有利于减轻家庭的经济负担 </a:t>
            </a:r>
            <a:endParaRPr lang="en-US" altLang="zh-CN" dirty="0"/>
          </a:p>
          <a:p>
            <a:r>
              <a:rPr lang="zh-CN" altLang="en-US" dirty="0"/>
              <a:t>学生兼职有利于积累社会经验 </a:t>
            </a:r>
            <a:endParaRPr lang="en-US" altLang="zh-CN" dirty="0"/>
          </a:p>
          <a:p>
            <a:r>
              <a:rPr lang="zh-CN" altLang="en-US" dirty="0"/>
              <a:t>学生兼职有利于提高自立能力 学生兼职有利于提高社交能力</a:t>
            </a:r>
            <a:endParaRPr lang="en-US" altLang="zh-CN" dirty="0"/>
          </a:p>
          <a:p>
            <a:r>
              <a:rPr lang="zh-CN" altLang="en-US" dirty="0"/>
              <a:t> 学生兼职有利于提高实践能力 </a:t>
            </a:r>
            <a:endParaRPr lang="en-US" altLang="zh-CN" dirty="0"/>
          </a:p>
          <a:p>
            <a:r>
              <a:rPr lang="zh-CN" altLang="en-US" dirty="0"/>
              <a:t>学生兼职有利于增加将来就业时的优势 </a:t>
            </a:r>
            <a:endParaRPr lang="en-US" altLang="zh-CN" dirty="0"/>
          </a:p>
          <a:p>
            <a:r>
              <a:rPr lang="zh-CN" altLang="en-US" dirty="0"/>
              <a:t>学生兼职使学生学会体恤父母</a:t>
            </a:r>
            <a:endParaRPr lang="en-US" altLang="zh-CN" dirty="0"/>
          </a:p>
          <a:p>
            <a:r>
              <a:rPr lang="zh-CN" altLang="en-US" dirty="0"/>
              <a:t> 学生兼职能培养时间管理能力</a:t>
            </a:r>
          </a:p>
          <a:p>
            <a:endParaRPr lang="en-AU" dirty="0"/>
          </a:p>
        </p:txBody>
      </p:sp>
    </p:spTree>
    <p:extLst>
      <p:ext uri="{BB962C8B-B14F-4D97-AF65-F5344CB8AC3E}">
        <p14:creationId xmlns:p14="http://schemas.microsoft.com/office/powerpoint/2010/main" val="5898753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D0DA7A-AB11-4A52-BC30-86E453437253}"/>
              </a:ext>
            </a:extLst>
          </p:cNvPr>
          <p:cNvSpPr>
            <a:spLocks noGrp="1"/>
          </p:cNvSpPr>
          <p:nvPr>
            <p:ph type="title"/>
          </p:nvPr>
        </p:nvSpPr>
        <p:spPr>
          <a:xfrm>
            <a:off x="175099" y="5526020"/>
            <a:ext cx="10396882" cy="1151965"/>
          </a:xfrm>
        </p:spPr>
        <p:txBody>
          <a:bodyPr/>
          <a:lstStyle/>
          <a:p>
            <a:r>
              <a:rPr lang="zh-CN" altLang="en-US" dirty="0">
                <a:solidFill>
                  <a:schemeClr val="tx1"/>
                </a:solidFill>
              </a:rPr>
              <a:t>同类别题分论点套用</a:t>
            </a:r>
            <a:endParaRPr lang="en-AU" dirty="0">
              <a:solidFill>
                <a:schemeClr val="tx1"/>
              </a:solidFill>
            </a:endParaRPr>
          </a:p>
        </p:txBody>
      </p:sp>
      <p:sp>
        <p:nvSpPr>
          <p:cNvPr id="3" name="Content Placeholder 2">
            <a:extLst>
              <a:ext uri="{FF2B5EF4-FFF2-40B4-BE49-F238E27FC236}">
                <a16:creationId xmlns:a16="http://schemas.microsoft.com/office/drawing/2014/main" id="{BEB39A37-6505-4B5B-A489-CC55F067DF3E}"/>
              </a:ext>
            </a:extLst>
          </p:cNvPr>
          <p:cNvSpPr>
            <a:spLocks noGrp="1"/>
          </p:cNvSpPr>
          <p:nvPr>
            <p:ph sz="quarter" idx="13"/>
          </p:nvPr>
        </p:nvSpPr>
        <p:spPr>
          <a:xfrm>
            <a:off x="175099" y="180015"/>
            <a:ext cx="10905410" cy="5525311"/>
          </a:xfrm>
        </p:spPr>
        <p:txBody>
          <a:bodyPr>
            <a:normAutofit fontScale="55000" lnSpcReduction="20000"/>
          </a:bodyPr>
          <a:lstStyle/>
          <a:p>
            <a:r>
              <a:rPr lang="en-US" altLang="zh-CN" dirty="0"/>
              <a:t>2</a:t>
            </a:r>
            <a:r>
              <a:rPr lang="zh-CN" altLang="en-US" dirty="0"/>
              <a:t>、随着海外留学人数的不断增长，很多思维活跃的学生在学习之余，纷纷进行创业， 如海外代购、餐饮外卖等，对于这一现象，人们意见不一，莫衷一是，请你以学生记者的身 份，在</a:t>
            </a:r>
            <a:r>
              <a:rPr lang="en-US" altLang="zh-CN" dirty="0"/>
              <a:t>《</a:t>
            </a:r>
            <a:r>
              <a:rPr lang="zh-CN" altLang="en-US" dirty="0"/>
              <a:t>大学生</a:t>
            </a:r>
            <a:r>
              <a:rPr lang="en-US" altLang="zh-CN" dirty="0"/>
              <a:t>》</a:t>
            </a:r>
            <a:r>
              <a:rPr lang="zh-CN" altLang="en-US" dirty="0"/>
              <a:t>杂志上，谈谈这样做的利弊影响。（审题难度增加题）</a:t>
            </a:r>
          </a:p>
          <a:p>
            <a:r>
              <a:rPr lang="zh-CN" altLang="en-US" dirty="0"/>
              <a:t>题目：留学生纷纷创业的利与弊</a:t>
            </a:r>
            <a:r>
              <a:rPr lang="en-US" altLang="zh-CN" dirty="0"/>
              <a:t>/</a:t>
            </a:r>
            <a:r>
              <a:rPr lang="zh-CN" altLang="en-US" dirty="0"/>
              <a:t>留学生纷纷创业的正负影响</a:t>
            </a:r>
          </a:p>
          <a:p>
            <a:r>
              <a:rPr lang="zh-CN" altLang="en-US" dirty="0"/>
              <a:t>正面：留学生纷纷创业有利于减轻更多家庭的经济负担 </a:t>
            </a:r>
            <a:endParaRPr lang="en-US" altLang="zh-CN" dirty="0"/>
          </a:p>
          <a:p>
            <a:r>
              <a:rPr lang="zh-CN" altLang="en-US" dirty="0"/>
              <a:t>留学生纷纷创业有利于积累社会经验 </a:t>
            </a:r>
            <a:endParaRPr lang="en-US" altLang="zh-CN" dirty="0"/>
          </a:p>
          <a:p>
            <a:r>
              <a:rPr lang="zh-CN" altLang="en-US" dirty="0"/>
              <a:t>留学生纷纷创业有利于提高自立能力</a:t>
            </a:r>
            <a:endParaRPr lang="en-US" altLang="zh-CN" dirty="0"/>
          </a:p>
          <a:p>
            <a:r>
              <a:rPr lang="zh-CN" altLang="en-US" dirty="0"/>
              <a:t> 留学生纷纷创业有利于提高社交能力 </a:t>
            </a:r>
            <a:endParaRPr lang="en-US" altLang="zh-CN" dirty="0"/>
          </a:p>
          <a:p>
            <a:r>
              <a:rPr lang="zh-CN" altLang="en-US" dirty="0"/>
              <a:t>留学生纷纷创业有利于提高实践能力 </a:t>
            </a:r>
            <a:endParaRPr lang="en-US" altLang="zh-CN" dirty="0"/>
          </a:p>
          <a:p>
            <a:r>
              <a:rPr lang="zh-CN" altLang="en-US" dirty="0"/>
              <a:t>留学生纷纷创业有利于增加将来就业时的优势</a:t>
            </a:r>
            <a:endParaRPr lang="en-US" altLang="zh-CN" dirty="0"/>
          </a:p>
          <a:p>
            <a:r>
              <a:rPr lang="zh-CN" altLang="en-US" dirty="0"/>
              <a:t> 留学生纷纷创业使学生学会体恤父母</a:t>
            </a:r>
            <a:endParaRPr lang="en-US" altLang="zh-CN" dirty="0"/>
          </a:p>
          <a:p>
            <a:r>
              <a:rPr lang="zh-CN" altLang="en-US" dirty="0"/>
              <a:t> 留学生纷纷创业能培养时间管理能力 </a:t>
            </a:r>
            <a:endParaRPr lang="en-US" altLang="zh-CN" dirty="0"/>
          </a:p>
          <a:p>
            <a:r>
              <a:rPr lang="zh-CN" altLang="en-US" dirty="0"/>
              <a:t>留学生纷纷创业有利于促进澳洲经济发展 负面  </a:t>
            </a:r>
            <a:endParaRPr lang="en-US" altLang="zh-CN" dirty="0"/>
          </a:p>
          <a:p>
            <a:r>
              <a:rPr lang="zh-CN" altLang="en-US" dirty="0"/>
              <a:t>留学生纷纷创业容易使更多学生学业成绩下降</a:t>
            </a:r>
          </a:p>
          <a:p>
            <a:r>
              <a:rPr lang="zh-CN" altLang="en-US" dirty="0"/>
              <a:t>留学生纷纷创业容易影响身体健康（外卖、代购，早出晚归，工作不规律</a:t>
            </a:r>
            <a:r>
              <a:rPr lang="en-US" altLang="zh-CN" dirty="0"/>
              <a:t>) </a:t>
            </a:r>
          </a:p>
          <a:p>
            <a:r>
              <a:rPr lang="zh-CN" altLang="en-US" dirty="0"/>
              <a:t>留学生纷纷创业容易影响学生心理健康（顾客纠纷）</a:t>
            </a:r>
          </a:p>
          <a:p>
            <a:r>
              <a:rPr lang="zh-CN" altLang="en-US" dirty="0"/>
              <a:t>留学生纷纷创业容易导致学生舍本逐利</a:t>
            </a:r>
          </a:p>
          <a:p>
            <a:r>
              <a:rPr lang="zh-CN" altLang="en-US" dirty="0"/>
              <a:t>留学生纷纷创业易引起法律纠纷（外卖食物不新鲜，与顾客有矛盾）</a:t>
            </a:r>
          </a:p>
          <a:p>
            <a:r>
              <a:rPr lang="zh-CN" altLang="en-US" dirty="0"/>
              <a:t>留学生纷纷创业容易产生盲目从众的不良风气</a:t>
            </a:r>
          </a:p>
          <a:p>
            <a:r>
              <a:rPr lang="zh-CN" altLang="en-US" dirty="0"/>
              <a:t>留学生纷纷创业容易带来经济损失（没有经验，入不敷出，海关扣留） </a:t>
            </a:r>
          </a:p>
        </p:txBody>
      </p:sp>
    </p:spTree>
    <p:extLst>
      <p:ext uri="{BB962C8B-B14F-4D97-AF65-F5344CB8AC3E}">
        <p14:creationId xmlns:p14="http://schemas.microsoft.com/office/powerpoint/2010/main" val="15618341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D0DA7A-AB11-4A52-BC30-86E453437253}"/>
              </a:ext>
            </a:extLst>
          </p:cNvPr>
          <p:cNvSpPr>
            <a:spLocks noGrp="1"/>
          </p:cNvSpPr>
          <p:nvPr>
            <p:ph type="title"/>
          </p:nvPr>
        </p:nvSpPr>
        <p:spPr>
          <a:xfrm>
            <a:off x="175099" y="5526020"/>
            <a:ext cx="10396882" cy="1151965"/>
          </a:xfrm>
        </p:spPr>
        <p:txBody>
          <a:bodyPr/>
          <a:lstStyle/>
          <a:p>
            <a:r>
              <a:rPr lang="zh-CN" altLang="en-US" dirty="0">
                <a:solidFill>
                  <a:schemeClr val="tx1"/>
                </a:solidFill>
              </a:rPr>
              <a:t>同类别题分论点套用</a:t>
            </a:r>
            <a:endParaRPr lang="en-AU" dirty="0">
              <a:solidFill>
                <a:schemeClr val="tx1"/>
              </a:solidFill>
            </a:endParaRPr>
          </a:p>
        </p:txBody>
      </p:sp>
      <p:sp>
        <p:nvSpPr>
          <p:cNvPr id="3" name="Content Placeholder 2">
            <a:extLst>
              <a:ext uri="{FF2B5EF4-FFF2-40B4-BE49-F238E27FC236}">
                <a16:creationId xmlns:a16="http://schemas.microsoft.com/office/drawing/2014/main" id="{BEB39A37-6505-4B5B-A489-CC55F067DF3E}"/>
              </a:ext>
            </a:extLst>
          </p:cNvPr>
          <p:cNvSpPr>
            <a:spLocks noGrp="1"/>
          </p:cNvSpPr>
          <p:nvPr>
            <p:ph sz="quarter" idx="13"/>
          </p:nvPr>
        </p:nvSpPr>
        <p:spPr>
          <a:xfrm>
            <a:off x="175099" y="180015"/>
            <a:ext cx="10905410" cy="5525311"/>
          </a:xfrm>
        </p:spPr>
        <p:txBody>
          <a:bodyPr>
            <a:normAutofit fontScale="55000" lnSpcReduction="20000"/>
          </a:bodyPr>
          <a:lstStyle/>
          <a:p>
            <a:r>
              <a:rPr lang="en-US" altLang="zh-CN" dirty="0"/>
              <a:t>【</a:t>
            </a:r>
            <a:r>
              <a:rPr lang="zh-CN" altLang="en-US" dirty="0"/>
              <a:t>例三</a:t>
            </a:r>
            <a:r>
              <a:rPr lang="en-US" altLang="zh-CN" dirty="0"/>
              <a:t>】</a:t>
            </a:r>
          </a:p>
          <a:p>
            <a:r>
              <a:rPr lang="en-US" altLang="zh-CN" dirty="0"/>
              <a:t>1</a:t>
            </a:r>
            <a:r>
              <a:rPr lang="zh-CN" altLang="en-US" dirty="0"/>
              <a:t>、	微信作为新的交流工具已经得到广泛普及，对此人们有喜有忧。你是一名记者，请 综合人们的意见写一篇报告，刊登在</a:t>
            </a:r>
            <a:r>
              <a:rPr lang="en-US" altLang="zh-CN" dirty="0"/>
              <a:t>《</a:t>
            </a:r>
            <a:r>
              <a:rPr lang="zh-CN" altLang="en-US" dirty="0"/>
              <a:t>新闻周刊</a:t>
            </a:r>
            <a:r>
              <a:rPr lang="en-US" altLang="zh-CN" dirty="0"/>
              <a:t>》</a:t>
            </a:r>
            <a:r>
              <a:rPr lang="zh-CN" altLang="en-US" dirty="0"/>
              <a:t>杂志。</a:t>
            </a:r>
          </a:p>
          <a:p>
            <a:r>
              <a:rPr lang="zh-CN" altLang="en-US" dirty="0"/>
              <a:t>题目：广泛普及微信的利与弊</a:t>
            </a:r>
            <a:r>
              <a:rPr lang="en-US" altLang="zh-CN" dirty="0"/>
              <a:t>/</a:t>
            </a:r>
            <a:r>
              <a:rPr lang="zh-CN" altLang="en-US" dirty="0"/>
              <a:t>人们对微信广泛普及的不同看法</a:t>
            </a:r>
          </a:p>
          <a:p>
            <a:r>
              <a:rPr lang="zh-CN" altLang="en-US" dirty="0"/>
              <a:t>正面：微信广泛普及使生活更加便捷化</a:t>
            </a:r>
            <a:r>
              <a:rPr lang="en-US" altLang="zh-CN" dirty="0"/>
              <a:t>/</a:t>
            </a:r>
            <a:r>
              <a:rPr lang="zh-CN" altLang="en-US" dirty="0"/>
              <a:t>方便快捷（语音，视频）</a:t>
            </a:r>
          </a:p>
          <a:p>
            <a:r>
              <a:rPr lang="zh-CN" altLang="en-US" dirty="0"/>
              <a:t>微信广泛普及更加促进经济发展。</a:t>
            </a:r>
          </a:p>
          <a:p>
            <a:r>
              <a:rPr lang="zh-CN" altLang="en-US" dirty="0"/>
              <a:t>微信广泛普及节省开支。（流量，比话费便宜）</a:t>
            </a:r>
          </a:p>
          <a:p>
            <a:r>
              <a:rPr lang="zh-CN" altLang="en-US" dirty="0"/>
              <a:t>微信广泛普及更加促进科技发展。</a:t>
            </a:r>
          </a:p>
          <a:p>
            <a:r>
              <a:rPr lang="zh-CN" altLang="en-US" dirty="0"/>
              <a:t>微信广泛普及促进人际关系。（“海内存知己，天涯若比邻”）</a:t>
            </a:r>
          </a:p>
          <a:p>
            <a:r>
              <a:rPr lang="zh-CN" altLang="en-US" dirty="0"/>
              <a:t>微信广泛普及促进信息传播</a:t>
            </a:r>
          </a:p>
          <a:p>
            <a:r>
              <a:rPr lang="zh-CN" altLang="en-US" dirty="0"/>
              <a:t>微信广泛普及增强生活的趣味性。（表情包）</a:t>
            </a:r>
          </a:p>
          <a:p>
            <a:r>
              <a:rPr lang="zh-CN" altLang="en-US" dirty="0"/>
              <a:t>微信广泛普及提高了人们的生活效率</a:t>
            </a:r>
          </a:p>
          <a:p>
            <a:r>
              <a:rPr lang="zh-CN" altLang="en-US" dirty="0"/>
              <a:t>微信广泛普及有利于促进各个行业的发展（服装、饮食、美甲、汽车）</a:t>
            </a:r>
          </a:p>
          <a:p>
            <a:r>
              <a:rPr lang="zh-CN" altLang="en-US" dirty="0"/>
              <a:t>负面：微信广泛普及淡化了人际关系（低头族，拇指族）</a:t>
            </a:r>
          </a:p>
          <a:p>
            <a:r>
              <a:rPr lang="zh-CN" altLang="en-US" dirty="0"/>
              <a:t>微信广泛普及给人们生活带来危险（骗钱，摇一摇）</a:t>
            </a:r>
          </a:p>
          <a:p>
            <a:r>
              <a:rPr lang="zh-CN" altLang="en-US" dirty="0"/>
              <a:t>微信广泛普及容易导致不良信息的传播（广告，营销号，公众号）</a:t>
            </a:r>
          </a:p>
          <a:p>
            <a:r>
              <a:rPr lang="zh-CN" altLang="en-US" dirty="0"/>
              <a:t>微信广泛普及不利于传承良好文化（不再写信，提笔忘字）</a:t>
            </a:r>
          </a:p>
          <a:p>
            <a:r>
              <a:rPr lang="zh-CN" altLang="en-US" dirty="0"/>
              <a:t>微信广泛普及容易打击传统通信业</a:t>
            </a:r>
          </a:p>
          <a:p>
            <a:r>
              <a:rPr lang="zh-CN" altLang="en-US" dirty="0"/>
              <a:t>微信广泛普及容易破坏了传统的经济模式（过于依赖，导致实体企业业绩下降） 微信广泛普及容易导致国民健康水平下降。</a:t>
            </a:r>
          </a:p>
        </p:txBody>
      </p:sp>
    </p:spTree>
    <p:extLst>
      <p:ext uri="{BB962C8B-B14F-4D97-AF65-F5344CB8AC3E}">
        <p14:creationId xmlns:p14="http://schemas.microsoft.com/office/powerpoint/2010/main" val="38313148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D0DA7A-AB11-4A52-BC30-86E453437253}"/>
              </a:ext>
            </a:extLst>
          </p:cNvPr>
          <p:cNvSpPr>
            <a:spLocks noGrp="1"/>
          </p:cNvSpPr>
          <p:nvPr>
            <p:ph type="title"/>
          </p:nvPr>
        </p:nvSpPr>
        <p:spPr>
          <a:xfrm>
            <a:off x="175099" y="5526020"/>
            <a:ext cx="10396882" cy="1151965"/>
          </a:xfrm>
        </p:spPr>
        <p:txBody>
          <a:bodyPr/>
          <a:lstStyle/>
          <a:p>
            <a:r>
              <a:rPr lang="zh-CN" altLang="en-US" dirty="0">
                <a:solidFill>
                  <a:schemeClr val="tx1"/>
                </a:solidFill>
              </a:rPr>
              <a:t>同类别题分论点套用</a:t>
            </a:r>
            <a:endParaRPr lang="en-AU" dirty="0">
              <a:solidFill>
                <a:schemeClr val="tx1"/>
              </a:solidFill>
            </a:endParaRPr>
          </a:p>
        </p:txBody>
      </p:sp>
      <p:sp>
        <p:nvSpPr>
          <p:cNvPr id="3" name="Content Placeholder 2">
            <a:extLst>
              <a:ext uri="{FF2B5EF4-FFF2-40B4-BE49-F238E27FC236}">
                <a16:creationId xmlns:a16="http://schemas.microsoft.com/office/drawing/2014/main" id="{BEB39A37-6505-4B5B-A489-CC55F067DF3E}"/>
              </a:ext>
            </a:extLst>
          </p:cNvPr>
          <p:cNvSpPr>
            <a:spLocks noGrp="1"/>
          </p:cNvSpPr>
          <p:nvPr>
            <p:ph sz="quarter" idx="13"/>
          </p:nvPr>
        </p:nvSpPr>
        <p:spPr>
          <a:xfrm>
            <a:off x="175099" y="180015"/>
            <a:ext cx="10905410" cy="5525311"/>
          </a:xfrm>
        </p:spPr>
        <p:txBody>
          <a:bodyPr>
            <a:normAutofit fontScale="70000" lnSpcReduction="20000"/>
          </a:bodyPr>
          <a:lstStyle/>
          <a:p>
            <a:r>
              <a:rPr lang="en-US" altLang="zh-CN" dirty="0"/>
              <a:t>2</a:t>
            </a:r>
            <a:r>
              <a:rPr lang="zh-CN" altLang="en-US" dirty="0"/>
              <a:t>、	随着“超级应用”微信的功能越来越全面，它也不断渗透到中国人生活、工作、学 习的方方面面，作为知名学者，你将在</a:t>
            </a:r>
            <a:r>
              <a:rPr lang="en-US" altLang="zh-CN" dirty="0"/>
              <a:t>《</a:t>
            </a:r>
            <a:r>
              <a:rPr lang="zh-CN" altLang="en-US" dirty="0"/>
              <a:t>时代生活</a:t>
            </a:r>
            <a:r>
              <a:rPr lang="en-US" altLang="zh-CN" dirty="0"/>
              <a:t>》</a:t>
            </a:r>
            <a:r>
              <a:rPr lang="zh-CN" altLang="en-US" dirty="0"/>
              <a:t>节目中，谈谈这一现象让你感到欢喜和 令你忧虑的地方。</a:t>
            </a:r>
          </a:p>
          <a:p>
            <a:r>
              <a:rPr lang="zh-CN" altLang="en-US" dirty="0"/>
              <a:t>题目：微信不断渗透到人们生活的利与弊</a:t>
            </a:r>
            <a:r>
              <a:rPr lang="en-US" altLang="zh-CN" dirty="0"/>
              <a:t>/</a:t>
            </a:r>
            <a:r>
              <a:rPr lang="zh-CN" altLang="en-US" dirty="0"/>
              <a:t>微信的不断渗透对人们生活的正负影响</a:t>
            </a:r>
            <a:r>
              <a:rPr lang="en-US" altLang="zh-CN" dirty="0"/>
              <a:t>/</a:t>
            </a:r>
          </a:p>
          <a:p>
            <a:r>
              <a:rPr lang="zh-CN" altLang="en-US" dirty="0"/>
              <a:t>人们对微信不断渗透到其生活中的不同看法</a:t>
            </a:r>
          </a:p>
          <a:p>
            <a:r>
              <a:rPr lang="zh-CN" altLang="en-US" dirty="0"/>
              <a:t>正面：微信不断渗透使人们生活更加便捷化</a:t>
            </a:r>
            <a:r>
              <a:rPr lang="en-US" altLang="zh-CN" dirty="0"/>
              <a:t>/</a:t>
            </a:r>
            <a:r>
              <a:rPr lang="zh-CN" altLang="en-US" dirty="0"/>
              <a:t>方便快捷 微信不断渗透更加促进经济发展 微信不断渗透有利于节省开支（流量，比话费便宜）</a:t>
            </a:r>
          </a:p>
          <a:p>
            <a:r>
              <a:rPr lang="zh-CN" altLang="en-US" dirty="0"/>
              <a:t>微信不断渗透更加促进科技发展 微信不断渗透促进人际关系</a:t>
            </a:r>
            <a:r>
              <a:rPr lang="en-US" altLang="zh-CN" dirty="0"/>
              <a:t>/</a:t>
            </a:r>
            <a:r>
              <a:rPr lang="zh-CN" altLang="en-US" dirty="0"/>
              <a:t>有利于拉近人们之间的距离 微信不断渗透促进信息传播 	</a:t>
            </a:r>
          </a:p>
          <a:p>
            <a:r>
              <a:rPr lang="zh-CN" altLang="en-US" dirty="0"/>
              <a:t>微信不断渗透增强生活的趣味性（表情包）</a:t>
            </a:r>
          </a:p>
          <a:p>
            <a:r>
              <a:rPr lang="zh-CN" altLang="en-US" dirty="0"/>
              <a:t>微信不断渗透提高了人们的生活效率</a:t>
            </a:r>
          </a:p>
          <a:p>
            <a:r>
              <a:rPr lang="zh-CN" altLang="en-US" dirty="0"/>
              <a:t>微信不断渗透有利于促进各个行业的发展</a:t>
            </a:r>
          </a:p>
          <a:p>
            <a:r>
              <a:rPr lang="zh-CN" altLang="en-US" dirty="0"/>
              <a:t>负面：微信不断渗透容易淡化亲情</a:t>
            </a:r>
            <a:r>
              <a:rPr lang="en-US" altLang="zh-CN" dirty="0"/>
              <a:t>/</a:t>
            </a:r>
            <a:r>
              <a:rPr lang="zh-CN" altLang="en-US" dirty="0"/>
              <a:t>疏远家人之间的关系 微信不断渗透给人们生活带来危险 </a:t>
            </a:r>
          </a:p>
          <a:p>
            <a:r>
              <a:rPr lang="zh-CN" altLang="en-US" dirty="0"/>
              <a:t>微信不断滲透不良信息的传播（广告，营销号，公众号）</a:t>
            </a:r>
          </a:p>
          <a:p>
            <a:r>
              <a:rPr lang="zh-CN" altLang="en-US" dirty="0"/>
              <a:t>微信不断滲透不利于文化传承 微信不断渗透打击传统通信业</a:t>
            </a:r>
          </a:p>
          <a:p>
            <a:r>
              <a:rPr lang="zh-CN" altLang="en-US" dirty="0"/>
              <a:t>微信不断滲透到人们生活容易使其浪费时间。（沉迷手机）</a:t>
            </a:r>
          </a:p>
          <a:p>
            <a:r>
              <a:rPr lang="zh-CN" altLang="en-US" dirty="0"/>
              <a:t>从例一、例二、例三可见，这一类别的题既有相同的点，又各有特色，这就可以在与</a:t>
            </a:r>
            <a:r>
              <a:rPr lang="en-US" altLang="zh-CN" dirty="0"/>
              <a:t>&amp; </a:t>
            </a:r>
            <a:r>
              <a:rPr lang="zh-CN" altLang="en-US" dirty="0"/>
              <a:t>时进行类比，更容易写出分论点。</a:t>
            </a:r>
          </a:p>
        </p:txBody>
      </p:sp>
    </p:spTree>
    <p:extLst>
      <p:ext uri="{BB962C8B-B14F-4D97-AF65-F5344CB8AC3E}">
        <p14:creationId xmlns:p14="http://schemas.microsoft.com/office/powerpoint/2010/main" val="1720592165"/>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ain Event">
  <a:themeElements>
    <a:clrScheme name="Red Orange">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E3530EC-BA5B-407C-9B36-00820F39551C}"/>
    </a:ext>
  </a:extLst>
</a:theme>
</file>

<file path=docProps/app.xml><?xml version="1.0" encoding="utf-8"?>
<Properties xmlns="http://schemas.openxmlformats.org/officeDocument/2006/extended-properties" xmlns:vt="http://schemas.openxmlformats.org/officeDocument/2006/docPropsVTypes">
  <Template>Main Event</Template>
  <TotalTime>22</TotalTime>
  <Words>9184</Words>
  <Application>Microsoft Office PowerPoint</Application>
  <PresentationFormat>Widescreen</PresentationFormat>
  <Paragraphs>255</Paragraphs>
  <Slides>21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Impact</vt:lpstr>
      <vt:lpstr>Main Event</vt:lpstr>
      <vt:lpstr>评估文分论点套用</vt:lpstr>
      <vt:lpstr>评估文分论点套用</vt:lpstr>
      <vt:lpstr>同类别题分论点套用</vt:lpstr>
      <vt:lpstr>同类别题分论点套用</vt:lpstr>
      <vt:lpstr>同类别题分论点套用</vt:lpstr>
      <vt:lpstr>同类别题分论点套用</vt:lpstr>
      <vt:lpstr>同类别题分论点套用</vt:lpstr>
      <vt:lpstr>同类别题分论点套用</vt:lpstr>
      <vt:lpstr>同类别题分论点套用</vt:lpstr>
      <vt:lpstr>同类别题分论点套用</vt:lpstr>
      <vt:lpstr>同类别题分论点套用</vt:lpstr>
      <vt:lpstr>跨类别题分论点套用</vt:lpstr>
      <vt:lpstr>跨类别题分论点套用</vt:lpstr>
      <vt:lpstr>评估文例文评析</vt:lpstr>
      <vt:lpstr>评估文例文评析</vt:lpstr>
      <vt:lpstr>评估文例文评析</vt:lpstr>
      <vt:lpstr>评估文例文评析</vt:lpstr>
      <vt:lpstr>评估文例文评析</vt:lpstr>
      <vt:lpstr>评估文例文评析</vt:lpstr>
      <vt:lpstr>评估文例文评析</vt:lpstr>
      <vt:lpstr>评估文例文评析</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评估文分论点套用</dc:title>
  <dc:creator>Lyn ZHANG</dc:creator>
  <cp:lastModifiedBy>Lyn ZHANG</cp:lastModifiedBy>
  <cp:revision>3</cp:revision>
  <dcterms:created xsi:type="dcterms:W3CDTF">2021-06-03T00:53:15Z</dcterms:created>
  <dcterms:modified xsi:type="dcterms:W3CDTF">2021-06-03T01:16:18Z</dcterms:modified>
</cp:coreProperties>
</file>