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C975-D448-40CB-91F8-E4DCDE2D0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70E18-3261-4E99-A841-325FD7C7E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19ADF-D8E7-46FA-BDC6-3F6D3055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45969-B973-468E-9A7E-33B0744E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285FE-8B3C-4B09-923C-3C54E18E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822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1792-F73E-49D6-9A00-4AA64DD6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1FD59-89D0-4F43-AE40-03374B5C7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437CF-7763-4354-BF25-596C09C2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07144-1AD9-4F2B-A681-0EB0BCBE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382AE-AABA-41C6-BDFE-6F37D58D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11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71B0F-2033-45FB-BA33-E94CBB904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3C907-EC93-4188-8B64-F87E9AABA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309F2-DFB5-47AD-9EDF-05CE52AD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3E9CF-9732-454C-BDD3-03D63362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02DE2-C92D-4158-BD7F-1BCAD5FD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3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E2A0-12CD-4CD7-8333-F8ABEE70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01D5-2DBA-47AC-9679-50DAC08DE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727AE-B2CD-4E45-95FF-9FC0338A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C43C8-CAB6-4AEE-ABAB-7ECA82D6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DC854-0463-4764-9083-FB754020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106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17F-904D-4B45-AB2C-06CE595EC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BFA43-664B-4EB5-B081-3619FD18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7C423-B470-46C0-97C1-E6375532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B6757-C3AA-417F-A838-55365F8D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5D4B-221D-4B1E-805B-9D6FA2E0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32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9DD3-CFB9-4DED-AE6E-BE807CE5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91AB-76AD-4590-970D-5D174F196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BBF77-4982-4582-AD39-9AC73BB91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0A23B-ED9E-41C6-8517-8F482ED1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D63BE-4791-48A6-9A1C-7BAA7EFA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F3F96-CF4D-4E89-994B-64952377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63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AD04-3A3A-4B0C-B0DC-7C9907D2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E0D38-3532-4878-8378-63B996C44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CD2A9-FC03-4BC7-BA4D-747E4316D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F8B73-57FC-4231-95DF-B115529C7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92F32-097E-4D1B-BC33-CCE5C0ABC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76621-8CDC-4702-BA4E-983B95F3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142A3-44BE-4D67-B1BD-C25CA022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0609A-A617-472F-A52A-DFCE0578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27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2EE8-B166-4CFF-A79B-00E452B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1ED99-D537-4676-956B-48817414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5B14-71A1-4541-AC2B-D821763A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C4886-49AE-4665-9742-A8100E47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57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B5EA7-F7D6-4952-A933-3FA286B7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4828F-5D7E-48C8-8C58-08A8CD96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4881-59A4-4EF9-A548-848CDF6D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59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833C-6D78-41E4-8717-5148E2CE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E69C-1B91-449A-A0EA-4D1052AF6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5F47D-BDA3-4A57-8A3F-1DEC9CCDF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C6A5D-4561-4B01-80E2-DE361D3B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A080B-4613-4FF7-B59B-23F1872B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F6D40-F642-459C-88C2-66645BDA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88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1D02-CA76-458A-95FA-3FF26E52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9A2FA-8F2E-4E21-A076-99B1FFC04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3872A-2CDC-4088-8C8C-3CE42423A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95CF7-8747-4D93-9368-4632CAA7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059C2-EBBC-4F93-AD2B-D58488FA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3655A-B28C-40A1-85C2-839F2A2A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59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BAC-C8F2-4050-8FD9-C8D06740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946AD-DC1A-4DE1-8051-74BE51B8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ECEB6-AEDA-4174-A9B8-C924A96D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BED3-0AEE-482F-84FD-83AC7DE8EB74}" type="datetimeFigureOut">
              <a:rPr lang="en-AU" smtClean="0"/>
              <a:t>26/08/2021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62DA0-5CC1-47D1-8971-2999C06F1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49AAE-FDFD-49DA-B24E-9CE738BB0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465F-DDF6-4CEB-A851-663FAA2FD2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82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8699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r/requirement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333100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56989&amp;picture=smoke-1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rver.org/i/incom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t_freedom_ring_(19019878849)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intdavids.org.au/sermon/2017/05/life-to-the-full/words-associated-with-euthanasi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F39C-FCCE-47C7-8371-AA6057DFC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人生与安乐的选择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19E2D-767C-46FC-9699-70BEC484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劝说文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293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E1C7-225A-4640-B5AD-A5CCBF48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百万美元宝贝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A70F7-C17B-4021-8EE3-D7DF887F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339"/>
            <a:ext cx="6607284" cy="47511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年迈的法兰基（克林特</a:t>
            </a:r>
            <a:r>
              <a:rPr lang="en-US" altLang="zh-CN" dirty="0"/>
              <a:t>·</a:t>
            </a:r>
            <a:r>
              <a:rPr lang="zh-CN" altLang="en-US" dirty="0"/>
              <a:t>伊斯特伍德 </a:t>
            </a:r>
            <a:r>
              <a:rPr lang="en-US" altLang="zh-CN" dirty="0"/>
              <a:t>Clint Eastwood </a:t>
            </a:r>
            <a:r>
              <a:rPr lang="zh-CN" altLang="en-US" dirty="0"/>
              <a:t>饰）是一个有名的拳击教练，他的徒弟在拳击场上战绩辉煌。但因为太过于投身与拳击事业，忽略了家人的感受，法兰基与女儿的关系长期冰封，他亦因此陷入了长期的自我封闭和压抑。一天，一个对拳击有强烈兴趣的女子麦琪（希拉里</a:t>
            </a:r>
            <a:r>
              <a:rPr lang="en-US" altLang="zh-CN" dirty="0"/>
              <a:t>·</a:t>
            </a:r>
            <a:r>
              <a:rPr lang="zh-CN" altLang="en-US" dirty="0"/>
              <a:t>斯万克 </a:t>
            </a:r>
            <a:r>
              <a:rPr lang="en-US" altLang="zh-CN" dirty="0"/>
              <a:t>Hilary Swank </a:t>
            </a:r>
            <a:r>
              <a:rPr lang="zh-CN" altLang="en-US" dirty="0"/>
              <a:t>饰）走进训练馆，请求法兰基受为门徒。坚毅的决心软化了法兰基，他终于决定把麦琪培养成出色的女拳击手。尽管路很艰辛，但是二人在训练和比赛中默契的相处磨合，令法兰基内心得到了亲情的抚慰，而麦琪也登上了拳击场。勇气和梦想让他们放下了往日的痛苦，心中有了新的力量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本片荣获第</a:t>
            </a:r>
            <a:r>
              <a:rPr lang="en-US" altLang="zh-CN" dirty="0"/>
              <a:t>77</a:t>
            </a:r>
            <a:r>
              <a:rPr lang="zh-CN" altLang="en-US" dirty="0"/>
              <a:t>届奥斯卡最佳影片、最佳导演、最佳女主角、最佳男配角</a:t>
            </a:r>
            <a:r>
              <a:rPr lang="en-US" altLang="zh-CN" dirty="0"/>
              <a:t>4</a:t>
            </a:r>
            <a:r>
              <a:rPr lang="zh-CN" altLang="en-US" dirty="0"/>
              <a:t>项大奖。</a:t>
            </a:r>
            <a:endParaRPr lang="en-AU" dirty="0"/>
          </a:p>
        </p:txBody>
      </p:sp>
      <p:pic>
        <p:nvPicPr>
          <p:cNvPr id="3074" name="Picture 2" descr="Million Dollar Baby (2004) - Movie Review / Film Essay">
            <a:extLst>
              <a:ext uri="{FF2B5EF4-FFF2-40B4-BE49-F238E27FC236}">
                <a16:creationId xmlns:a16="http://schemas.microsoft.com/office/drawing/2014/main" id="{C7706F69-4F57-4A36-8D46-26855E07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84" y="1472339"/>
            <a:ext cx="5476228" cy="41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4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9A92-35BB-40BD-B38C-0DF8A3BC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44" y="179145"/>
            <a:ext cx="10515600" cy="1325563"/>
          </a:xfrm>
        </p:spPr>
        <p:txBody>
          <a:bodyPr/>
          <a:lstStyle/>
          <a:p>
            <a:r>
              <a:rPr lang="zh-CN" altLang="en-US" dirty="0"/>
              <a:t>一个明星的诞生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4819-CDC4-4BE6-AC75-13F5037B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1" y="1856621"/>
            <a:ext cx="6843793" cy="4351338"/>
          </a:xfrm>
        </p:spPr>
        <p:txBody>
          <a:bodyPr/>
          <a:lstStyle/>
          <a:p>
            <a:r>
              <a:rPr lang="zh-CN" altLang="en-US" dirty="0"/>
              <a:t>本片是同一故事第三度重拍的版本。此片将好莱坞的背景改成今日的摇滚乐坛，男主角原是着名的摇滚乐歌手，而女主角则在小型夜总会卖艺。影片中有不少热门插曲，部分片段的镜头和表演都不俗，娱乐性还是维持相当水准。本片曾获奥斯卡最佳电影插曲金像奖。</a:t>
            </a:r>
            <a:endParaRPr lang="en-AU" dirty="0"/>
          </a:p>
        </p:txBody>
      </p:sp>
      <p:pic>
        <p:nvPicPr>
          <p:cNvPr id="4098" name="Picture 2" descr="A Star Is Born (2018 film) - Wikipedia">
            <a:extLst>
              <a:ext uri="{FF2B5EF4-FFF2-40B4-BE49-F238E27FC236}">
                <a16:creationId xmlns:a16="http://schemas.microsoft.com/office/drawing/2014/main" id="{6D37BAA9-BD79-4120-934A-BD52D636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51" y="0"/>
            <a:ext cx="4533093" cy="67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2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6ADA-DAD4-43F9-8513-56D1A603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遇见你之前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040FA-68ED-439F-B971-ED63447D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3" y="1599071"/>
            <a:ext cx="7163931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来自于小镇的年轻女孩小露（应聘成为了一名看护，她所要照顾的对象，是一位名叫威尔的男子。曾经的威尔家境优渥，热爱自由，喜欢到世界各地冒险，然而，一场可怕的车祸粉碎了他的脊椎，使他四肢瘫痪，这也就意味着，威尔漫长的下半生只能在轮椅上度过了。</a:t>
            </a:r>
          </a:p>
          <a:p>
            <a:pPr>
              <a:lnSpc>
                <a:spcPct val="110000"/>
              </a:lnSpc>
            </a:pPr>
            <a:r>
              <a:rPr lang="zh-CN" altLang="en-US" dirty="0"/>
              <a:t>就这样，小露在误打误撞之中开始了和威尔的共同生活，但威尔很快就发现，小露和之前的看护们截然不同，个性大大咧咧的她从来不会对自己的伤痛避而不谈，但正是这种直面惨淡的勇气给威尔带来了不一样的感觉。在小露的陪伴下，威尔开始渐渐重新体味到了快乐的感觉，小露的坚强亦让威尔开始认真思考起自己的未来。</a:t>
            </a:r>
            <a:endParaRPr lang="en-AU" dirty="0"/>
          </a:p>
        </p:txBody>
      </p:sp>
      <p:pic>
        <p:nvPicPr>
          <p:cNvPr id="5122" name="Picture 2" descr="Me Before You (2016) - IMDb">
            <a:extLst>
              <a:ext uri="{FF2B5EF4-FFF2-40B4-BE49-F238E27FC236}">
                <a16:creationId xmlns:a16="http://schemas.microsoft.com/office/drawing/2014/main" id="{BB13C8A4-48A7-41CC-8198-CAE5D37C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0"/>
            <a:ext cx="4627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7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C657-5CBE-4C2D-9E13-0B7B4420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通灵神探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9BA3-5BE6-4CF8-8022-3668916E0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7837"/>
            <a:ext cx="7284203" cy="46891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FBI</a:t>
            </a:r>
            <a:r>
              <a:rPr lang="zh-CN" altLang="en-US" dirty="0"/>
              <a:t>特工乔和搭档凯瑟琳正在调查一宗连环杀人案，此案件手段之凶残，逻辑之混乱让两名探员感到无从下手。无奈之下，他们找到了隐居多年的通灵神探约翰，希望借助他的特异功能找到有用的线索。</a:t>
            </a:r>
          </a:p>
          <a:p>
            <a:pPr>
              <a:lnSpc>
                <a:spcPct val="110000"/>
              </a:lnSpc>
            </a:pPr>
            <a:r>
              <a:rPr lang="zh-CN" altLang="en-US" dirty="0"/>
              <a:t>然而，案件的凶手似乎知道了约翰的重出江湖，他不仅毫不顾忌的再度犯案，还留下了充满挑衅意味的字条。随着调查的深入，约翰逐渐发现，凶手竟然和他一样拥有通灵能力，而和他相比，自己一方显然落入了下风，丝毫没有翻身的机会。就在约翰一行人走投无路之时，凶手竟然主动献出了真身。</a:t>
            </a:r>
          </a:p>
          <a:p>
            <a:pPr>
              <a:lnSpc>
                <a:spcPct val="110000"/>
              </a:lnSpc>
            </a:pPr>
            <a:endParaRPr lang="en-AU" dirty="0"/>
          </a:p>
        </p:txBody>
      </p:sp>
      <p:pic>
        <p:nvPicPr>
          <p:cNvPr id="6146" name="Picture 2" descr="Solace (2015) | Cinemorgue Wiki | Fandom">
            <a:extLst>
              <a:ext uri="{FF2B5EF4-FFF2-40B4-BE49-F238E27FC236}">
                <a16:creationId xmlns:a16="http://schemas.microsoft.com/office/drawing/2014/main" id="{5C097AC7-6D12-4322-8A6B-2171A120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02" y="0"/>
            <a:ext cx="462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7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B786-5641-44FA-B9F2-81056242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姐姐的守护者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6476-91CF-4CF8-8B6E-F8E04147F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661"/>
            <a:ext cx="7191214" cy="50082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为了让罹患血癌的凯特能够活下去，父母通过基因技术“制造”了与凯特的基因完美配型的小女儿</a:t>
            </a:r>
            <a:r>
              <a:rPr lang="en-US" altLang="zh-CN" dirty="0"/>
              <a:t>——</a:t>
            </a:r>
            <a:r>
              <a:rPr lang="zh-CN" altLang="en-US" dirty="0"/>
              <a:t>安娜。安娜感觉自己只是姐姐凯特的“药罐子”，</a:t>
            </a:r>
            <a:r>
              <a:rPr lang="en-US" altLang="zh-CN" dirty="0"/>
              <a:t>11</a:t>
            </a:r>
            <a:r>
              <a:rPr lang="zh-CN" altLang="en-US" dirty="0"/>
              <a:t>年来，凡是在凯特有需要的时候，无论是脐带血还是白血球、肝细胞、骨髓，她都得源源不断的向凯特提供。然而，即使有孤注一掷的妈妈、无可奈何的爸爸，以及身边所有人的爱，凯特的情况还是越来越糟，肾功能的衰竭必须要年仅</a:t>
            </a:r>
            <a:r>
              <a:rPr lang="en-US" altLang="zh-CN" dirty="0"/>
              <a:t>11</a:t>
            </a:r>
            <a:r>
              <a:rPr lang="zh-CN" altLang="en-US" dirty="0"/>
              <a:t>岁的安娜捐献出自己的一个肾。这一次，安娜选择了拒绝，并且寻找到律师坎贝尔把母亲告上法庭，她要捍卫自己的身体。然而，法庭上哥哥杰西却吐露了另一番真相</a:t>
            </a:r>
            <a:r>
              <a:rPr lang="en-US" altLang="zh-CN" dirty="0"/>
              <a:t>……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本片根据美国当代畅销书女王朱迪</a:t>
            </a:r>
            <a:r>
              <a:rPr lang="en-US" altLang="zh-CN" dirty="0"/>
              <a:t>·</a:t>
            </a:r>
            <a:r>
              <a:rPr lang="zh-CN" altLang="en-US" dirty="0"/>
              <a:t>皮考特（</a:t>
            </a:r>
            <a:r>
              <a:rPr lang="en-US" altLang="zh-CN" dirty="0"/>
              <a:t>Jodi Picoult</a:t>
            </a:r>
            <a:r>
              <a:rPr lang="zh-CN" altLang="en-US" dirty="0"/>
              <a:t>）的同名小说改编。</a:t>
            </a:r>
            <a:endParaRPr lang="en-AU" dirty="0"/>
          </a:p>
        </p:txBody>
      </p:sp>
      <p:pic>
        <p:nvPicPr>
          <p:cNvPr id="7172" name="Picture 4" descr="My Sister&amp;#39;s Keeper | Full Movie | Movies Anywhere">
            <a:extLst>
              <a:ext uri="{FF2B5EF4-FFF2-40B4-BE49-F238E27FC236}">
                <a16:creationId xmlns:a16="http://schemas.microsoft.com/office/drawing/2014/main" id="{AE8CB4B7-28AE-443A-875C-19616B63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8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8362-3D6E-4CB4-A374-3888CE64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课堂要求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36AA-A89C-4E7A-963C-E64E4F92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每人一部电影，在全班介绍，根据你的电影情节，应不应该有安乐死？电影里从哪些方面说服了你？</a:t>
            </a:r>
            <a:endParaRPr lang="en-AU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写一个关于安乐死的劝说文大纲，正反都可以，三个分论点以及你选择的支持作品，小说、电影、电视剧都可以。</a:t>
            </a:r>
            <a:endParaRPr lang="en-AU" altLang="zh-CN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543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AEB8-8B92-47F2-8353-487A97F4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世界上最难的说服话题是什么？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49E8-FC31-4E83-957D-BA857025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全球气候变化是人类造成的吗</a:t>
            </a:r>
            <a:r>
              <a:rPr lang="en-US" dirty="0"/>
              <a:t>?</a:t>
            </a:r>
          </a:p>
          <a:p>
            <a:r>
              <a:rPr lang="zh-CN" altLang="en-US" dirty="0"/>
              <a:t>死刑有效吗</a:t>
            </a:r>
            <a:r>
              <a:rPr lang="en-US" dirty="0"/>
              <a:t>?</a:t>
            </a:r>
          </a:p>
          <a:p>
            <a:r>
              <a:rPr lang="zh-CN" altLang="en-US" dirty="0"/>
              <a:t>选举公平吗</a:t>
            </a:r>
            <a:r>
              <a:rPr lang="en-US" dirty="0"/>
              <a:t>?</a:t>
            </a:r>
          </a:p>
          <a:p>
            <a:r>
              <a:rPr lang="zh-CN" altLang="en-US" dirty="0"/>
              <a:t>体罚拷问可以接受吗</a:t>
            </a:r>
            <a:r>
              <a:rPr lang="en-US" dirty="0"/>
              <a:t>?</a:t>
            </a:r>
          </a:p>
          <a:p>
            <a:r>
              <a:rPr lang="zh-CN" altLang="en-US" dirty="0"/>
              <a:t>男士应该有产假吗</a:t>
            </a:r>
            <a:r>
              <a:rPr lang="en-US" dirty="0"/>
              <a:t>?</a:t>
            </a:r>
          </a:p>
          <a:p>
            <a:r>
              <a:rPr lang="zh-CN" altLang="en-US" dirty="0"/>
              <a:t>校服有好处吗</a:t>
            </a:r>
            <a:r>
              <a:rPr lang="en-US" dirty="0"/>
              <a:t>?</a:t>
            </a:r>
          </a:p>
          <a:p>
            <a:r>
              <a:rPr lang="zh-CN" altLang="en-US" dirty="0"/>
              <a:t>我们的税务系统公平吗</a:t>
            </a:r>
            <a:r>
              <a:rPr lang="en-US" dirty="0"/>
              <a:t>?</a:t>
            </a:r>
          </a:p>
          <a:p>
            <a:r>
              <a:rPr lang="zh-CN" altLang="en-US" dirty="0"/>
              <a:t>宵禁会减少年轻人外出引起的麻烦吗</a:t>
            </a:r>
            <a:r>
              <a:rPr lang="en-US" dirty="0"/>
              <a:t>?</a:t>
            </a:r>
          </a:p>
          <a:p>
            <a:r>
              <a:rPr lang="zh-CN" altLang="en-US" dirty="0"/>
              <a:t>欺诈现象现在难以控制了吗</a:t>
            </a:r>
            <a:r>
              <a:rPr lang="en-US" dirty="0"/>
              <a:t>?</a:t>
            </a:r>
          </a:p>
          <a:p>
            <a:r>
              <a:rPr lang="zh-CN" altLang="en-US" dirty="0"/>
              <a:t>我们是否太过于依赖电脑了</a:t>
            </a:r>
            <a:r>
              <a:rPr lang="en-US" dirty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600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AEB8-8B92-47F2-8353-487A97F4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世界上最难的说服话题是什么？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49E8-FC31-4E83-957D-BA857025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我们是否应该用动物做实验室研究</a:t>
            </a:r>
            <a:r>
              <a:rPr lang="en-US" dirty="0"/>
              <a:t>?</a:t>
            </a:r>
          </a:p>
          <a:p>
            <a:r>
              <a:rPr lang="zh-CN" altLang="en-US" dirty="0"/>
              <a:t>应该禁烟吗</a:t>
            </a:r>
            <a:r>
              <a:rPr lang="en-US" dirty="0"/>
              <a:t>?</a:t>
            </a:r>
          </a:p>
          <a:p>
            <a:r>
              <a:rPr lang="zh-CN" altLang="en-US" dirty="0"/>
              <a:t>手机危险吗</a:t>
            </a:r>
            <a:r>
              <a:rPr lang="en-US" dirty="0"/>
              <a:t>?</a:t>
            </a:r>
          </a:p>
          <a:p>
            <a:r>
              <a:rPr lang="zh-CN" altLang="en-US" dirty="0"/>
              <a:t>法律监控摄像头是否侵犯了人们的隐私</a:t>
            </a:r>
            <a:r>
              <a:rPr lang="en-US" dirty="0"/>
              <a:t>?</a:t>
            </a:r>
          </a:p>
          <a:p>
            <a:r>
              <a:rPr lang="zh-CN" altLang="en-US" dirty="0"/>
              <a:t>我们是否是一个过度消费和浪费东西的社会</a:t>
            </a:r>
            <a:r>
              <a:rPr lang="en-US" dirty="0"/>
              <a:t>?</a:t>
            </a:r>
          </a:p>
          <a:p>
            <a:r>
              <a:rPr lang="zh-CN" altLang="en-US" dirty="0"/>
              <a:t>现在孩子的行为表现比以前好还是坏</a:t>
            </a:r>
            <a:r>
              <a:rPr lang="en-US" dirty="0"/>
              <a:t>?</a:t>
            </a:r>
          </a:p>
          <a:p>
            <a:r>
              <a:rPr lang="zh-CN" altLang="en-US" dirty="0"/>
              <a:t>现在的公司是否应该面向儿童做广告</a:t>
            </a:r>
            <a:r>
              <a:rPr lang="en-US" dirty="0"/>
              <a:t>?</a:t>
            </a:r>
          </a:p>
          <a:p>
            <a:r>
              <a:rPr lang="zh-CN" altLang="en-US" dirty="0"/>
              <a:t>政府是否应该干预人们的日常饮食</a:t>
            </a:r>
            <a:r>
              <a:rPr lang="en-US" dirty="0"/>
              <a:t>?</a:t>
            </a:r>
          </a:p>
          <a:p>
            <a:r>
              <a:rPr lang="zh-CN" altLang="en-US" dirty="0"/>
              <a:t>避孕套的使用会减少年轻人的怀孕率吗</a:t>
            </a:r>
            <a:r>
              <a:rPr lang="en-US" dirty="0"/>
              <a:t>?</a:t>
            </a:r>
          </a:p>
          <a:p>
            <a:r>
              <a:rPr lang="zh-CN" altLang="en-US" dirty="0"/>
              <a:t>国会、议会的人员是否应该有任期限制</a:t>
            </a:r>
            <a:r>
              <a:rPr lang="en-US" dirty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33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AEB8-8B92-47F2-8353-487A97F4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世界上最难的说服话题是什么？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49E8-FC31-4E83-957D-BA857025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演员和运动员是否报酬太高了</a:t>
            </a:r>
            <a:r>
              <a:rPr lang="en-US" dirty="0"/>
              <a:t>?</a:t>
            </a:r>
          </a:p>
          <a:p>
            <a:r>
              <a:rPr lang="zh-CN" altLang="en-US" dirty="0"/>
              <a:t>首席执行官、执行总裁是否收入太高了</a:t>
            </a:r>
            <a:r>
              <a:rPr lang="en-US" dirty="0"/>
              <a:t>?</a:t>
            </a:r>
          </a:p>
          <a:p>
            <a:r>
              <a:rPr lang="zh-CN" altLang="en-US" dirty="0"/>
              <a:t>运动员是否应该有更搞得道德标准</a:t>
            </a:r>
            <a:r>
              <a:rPr lang="en-US" dirty="0"/>
              <a:t>?</a:t>
            </a:r>
          </a:p>
          <a:p>
            <a:r>
              <a:rPr lang="zh-CN" altLang="en-US" dirty="0"/>
              <a:t>网络视频暴力会引起更多的社会行为问题吗</a:t>
            </a:r>
            <a:r>
              <a:rPr lang="en-US" dirty="0"/>
              <a:t>?</a:t>
            </a:r>
          </a:p>
          <a:p>
            <a:r>
              <a:rPr lang="zh-CN" altLang="en-US" dirty="0"/>
              <a:t>鬼神创造宇宙说、神学是否应该在公立学校教授</a:t>
            </a:r>
            <a:r>
              <a:rPr lang="en-US" dirty="0"/>
              <a:t>?</a:t>
            </a:r>
          </a:p>
          <a:p>
            <a:r>
              <a:rPr lang="zh-CN" altLang="en-US" dirty="0"/>
              <a:t>选美比赛应否提倡</a:t>
            </a:r>
            <a:r>
              <a:rPr lang="en-US" dirty="0"/>
              <a:t>?</a:t>
            </a:r>
          </a:p>
          <a:p>
            <a:r>
              <a:rPr lang="zh-CN" altLang="en-US" dirty="0"/>
              <a:t>英语应该是美国的官方语言吗</a:t>
            </a:r>
            <a:r>
              <a:rPr lang="en-US" dirty="0"/>
              <a:t>?</a:t>
            </a:r>
          </a:p>
          <a:p>
            <a:r>
              <a:rPr lang="zh-CN" altLang="en-US" dirty="0"/>
              <a:t>是否应该强制赛车行业使用生物燃料</a:t>
            </a:r>
            <a:r>
              <a:rPr lang="en-US" dirty="0"/>
              <a:t>?</a:t>
            </a:r>
          </a:p>
          <a:p>
            <a:r>
              <a:rPr lang="zh-CN" altLang="en-US" dirty="0"/>
              <a:t>饮酒年龄应该提高还是降低</a:t>
            </a:r>
            <a:r>
              <a:rPr lang="en-US" dirty="0"/>
              <a:t>?</a:t>
            </a:r>
          </a:p>
          <a:p>
            <a:r>
              <a:rPr lang="zh-CN" altLang="en-US" dirty="0"/>
              <a:t>是否应该强制每个人都实行废物垃圾回收</a:t>
            </a:r>
            <a:r>
              <a:rPr lang="en-US" dirty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00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AEB8-8B92-47F2-8353-487A97F4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世界上最难的说服话题是什么？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49E8-FC31-4E83-957D-BA857025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监狱的囚犯是否应该投票</a:t>
            </a:r>
            <a:r>
              <a:rPr lang="en-US" dirty="0"/>
              <a:t>?</a:t>
            </a:r>
          </a:p>
          <a:p>
            <a:r>
              <a:rPr lang="zh-CN" altLang="en-US" dirty="0"/>
              <a:t>同性婚姻好还是不好</a:t>
            </a:r>
            <a:r>
              <a:rPr lang="en-US" dirty="0"/>
              <a:t>?</a:t>
            </a:r>
          </a:p>
          <a:p>
            <a:r>
              <a:rPr lang="zh-CN" altLang="en-US" dirty="0"/>
              <a:t>进男校或者女校好还是不好</a:t>
            </a:r>
            <a:r>
              <a:rPr lang="en-US" dirty="0"/>
              <a:t>?</a:t>
            </a:r>
          </a:p>
          <a:p>
            <a:r>
              <a:rPr lang="zh-CN" altLang="en-US" dirty="0"/>
              <a:t>无聊的人生、事情是否会引起各种各样不必要的麻烦</a:t>
            </a:r>
            <a:r>
              <a:rPr lang="en-US" dirty="0"/>
              <a:t>?</a:t>
            </a:r>
          </a:p>
          <a:p>
            <a:r>
              <a:rPr lang="zh-CN" altLang="en-US" dirty="0"/>
              <a:t>年初开始新学年还是九月开始新学年更好</a:t>
            </a:r>
            <a:r>
              <a:rPr lang="en-US" dirty="0"/>
              <a:t>?</a:t>
            </a:r>
          </a:p>
          <a:p>
            <a:r>
              <a:rPr lang="zh-CN" altLang="en-US" dirty="0"/>
              <a:t>宗教信仰回引起战争吗</a:t>
            </a:r>
            <a:r>
              <a:rPr lang="en-US" dirty="0"/>
              <a:t>?</a:t>
            </a:r>
          </a:p>
          <a:p>
            <a:r>
              <a:rPr lang="zh-CN" altLang="en-US" dirty="0"/>
              <a:t>全名医疗保健是否应该由政府提供</a:t>
            </a:r>
            <a:r>
              <a:rPr lang="en-US" dirty="0"/>
              <a:t>?</a:t>
            </a:r>
          </a:p>
          <a:p>
            <a:r>
              <a:rPr lang="zh-CN" altLang="en-US" dirty="0"/>
              <a:t>堕胎是否应该算非法行为</a:t>
            </a:r>
            <a:r>
              <a:rPr lang="en-US" dirty="0"/>
              <a:t>?</a:t>
            </a:r>
          </a:p>
          <a:p>
            <a:r>
              <a:rPr lang="zh-CN" altLang="en-US" dirty="0"/>
              <a:t>女生是否会对女生更刻薄一点</a:t>
            </a:r>
            <a:r>
              <a:rPr lang="en-US" dirty="0"/>
              <a:t>?</a:t>
            </a:r>
          </a:p>
          <a:p>
            <a:r>
              <a:rPr lang="zh-CN" altLang="en-US" dirty="0"/>
              <a:t>家庭作业有害还是有益</a:t>
            </a:r>
            <a:r>
              <a:rPr lang="en-US" dirty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939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AEB8-8B92-47F2-8353-487A97F4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世界上最难的说服话题是什么？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49E8-FC31-4E83-957D-BA857025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大学的学费是否太高了</a:t>
            </a:r>
            <a:r>
              <a:rPr lang="en-US" dirty="0"/>
              <a:t>?</a:t>
            </a:r>
          </a:p>
          <a:p>
            <a:r>
              <a:rPr lang="zh-CN" altLang="en-US" dirty="0"/>
              <a:t>大学入学是否太难、容易了</a:t>
            </a:r>
            <a:r>
              <a:rPr lang="en-US" dirty="0"/>
              <a:t>?</a:t>
            </a:r>
          </a:p>
          <a:p>
            <a:r>
              <a:rPr lang="zh-CN" altLang="en-US" dirty="0"/>
              <a:t>安乐死应该非法化吗</a:t>
            </a:r>
            <a:r>
              <a:rPr lang="en-US" dirty="0"/>
              <a:t>?</a:t>
            </a:r>
          </a:p>
          <a:p>
            <a:r>
              <a:rPr lang="zh-CN" altLang="en-US" dirty="0"/>
              <a:t>大麻是否应该合法化</a:t>
            </a:r>
            <a:r>
              <a:rPr lang="en-US" dirty="0"/>
              <a:t>?</a:t>
            </a:r>
          </a:p>
          <a:p>
            <a:r>
              <a:rPr lang="zh-CN" altLang="en-US" dirty="0"/>
              <a:t>富人是否应该多交税</a:t>
            </a:r>
            <a:r>
              <a:rPr lang="en-US" dirty="0"/>
              <a:t>?</a:t>
            </a:r>
          </a:p>
          <a:p>
            <a:r>
              <a:rPr lang="zh-CN" altLang="en-US" dirty="0"/>
              <a:t>学校应该硬性要求学外语和体育吗</a:t>
            </a:r>
            <a:r>
              <a:rPr lang="en-US" dirty="0"/>
              <a:t>?</a:t>
            </a:r>
          </a:p>
          <a:p>
            <a:r>
              <a:rPr lang="zh-CN" altLang="en-US" dirty="0"/>
              <a:t>平权法案（给女性和少数族裔优待）公平吗</a:t>
            </a:r>
            <a:r>
              <a:rPr lang="en-US" dirty="0"/>
              <a:t>?</a:t>
            </a:r>
          </a:p>
          <a:p>
            <a:r>
              <a:rPr lang="zh-CN" altLang="en-US" dirty="0"/>
              <a:t>应该允许在学校公开祈祷吗</a:t>
            </a:r>
            <a:r>
              <a:rPr lang="en-US" dirty="0"/>
              <a:t>?</a:t>
            </a:r>
          </a:p>
          <a:p>
            <a:r>
              <a:rPr lang="zh-CN" altLang="en-US" dirty="0"/>
              <a:t>考试分数低是学校和老师的责任吗</a:t>
            </a:r>
            <a:r>
              <a:rPr lang="en-US" dirty="0"/>
              <a:t>?</a:t>
            </a:r>
          </a:p>
          <a:p>
            <a:r>
              <a:rPr lang="zh-CN" altLang="en-US" dirty="0"/>
              <a:t>禁枪法案应当强制执行吗</a:t>
            </a:r>
            <a:r>
              <a:rPr lang="en-US" dirty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680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0305-BB1B-4539-B8C6-E2808EB1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CN" altLang="en-US" dirty="0"/>
              <a:t>一个非凡的女人</a:t>
            </a:r>
            <a:r>
              <a:rPr lang="en-AU" altLang="zh-CN" dirty="0"/>
              <a:t>------</a:t>
            </a:r>
            <a:r>
              <a:rPr lang="zh-CN" altLang="en-US" dirty="0"/>
              <a:t>埃玛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C06106-10F2-494B-9938-FE217E4E5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966" y="1290393"/>
            <a:ext cx="943101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F9D12-32DA-4142-87CA-9EF139C1D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66" y="5644383"/>
            <a:ext cx="9431010" cy="12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9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860D-FE91-4E16-9529-9789AC2C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3228"/>
          </a:xfrm>
        </p:spPr>
        <p:txBody>
          <a:bodyPr/>
          <a:lstStyle/>
          <a:p>
            <a:r>
              <a:rPr lang="zh-CN" altLang="en-US" dirty="0"/>
              <a:t>西蒙的选择 </a:t>
            </a:r>
            <a:r>
              <a:rPr lang="en-AU" dirty="0"/>
              <a:t>How to die: Simon’s choice</a:t>
            </a:r>
          </a:p>
        </p:txBody>
      </p:sp>
      <p:pic>
        <p:nvPicPr>
          <p:cNvPr id="1026" name="Picture 2" descr="How to Die: Simon&amp;#39;s Choice was emotional but balanced - review">
            <a:extLst>
              <a:ext uri="{FF2B5EF4-FFF2-40B4-BE49-F238E27FC236}">
                <a16:creationId xmlns:a16="http://schemas.microsoft.com/office/drawing/2014/main" id="{3B8F3580-BFC9-413B-9DE6-4AFC45454C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98" y="3825862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C243EB-E4C2-4FA0-8C81-701DB24B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43" y="968362"/>
            <a:ext cx="381491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FFB20F-C5F6-4443-B207-1E0C565A33A5}"/>
              </a:ext>
            </a:extLst>
          </p:cNvPr>
          <p:cNvSpPr txBox="1"/>
          <p:nvPr/>
        </p:nvSpPr>
        <p:spPr>
          <a:xfrm>
            <a:off x="760709" y="1131376"/>
            <a:ext cx="60133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如何死亡：西蒙的选择，</a:t>
            </a:r>
            <a:r>
              <a:rPr lang="en-US" altLang="zh-CN" sz="2400" dirty="0"/>
              <a:t>57</a:t>
            </a:r>
            <a:r>
              <a:rPr lang="zh-CN" altLang="en-US" sz="2400" dirty="0"/>
              <a:t>岁的主角西蒙</a:t>
            </a:r>
            <a:r>
              <a:rPr lang="en-US" altLang="zh-CN" sz="2400" dirty="0"/>
              <a:t>·</a:t>
            </a:r>
            <a:r>
              <a:rPr lang="zh-CN" altLang="en-US" sz="2400" dirty="0"/>
              <a:t>宾纳在</a:t>
            </a:r>
            <a:r>
              <a:rPr lang="en-US" altLang="zh-CN" sz="2400" dirty="0"/>
              <a:t>2015</a:t>
            </a:r>
            <a:r>
              <a:rPr lang="zh-CN" altLang="en-US" sz="2400" dirty="0"/>
              <a:t>年</a:t>
            </a:r>
            <a:r>
              <a:rPr lang="en-US" altLang="zh-CN" sz="2400" dirty="0"/>
              <a:t>1</a:t>
            </a:r>
            <a:r>
              <a:rPr lang="zh-CN" altLang="en-US" sz="2400" dirty="0"/>
              <a:t>月被诊断出患有运动神经元疾病后，伴随着与妻子的多次冲突和亲朋至友的温情陪伴，西蒙与病魔展开了近</a:t>
            </a:r>
            <a:r>
              <a:rPr lang="en-US" altLang="zh-CN" sz="2400" dirty="0"/>
              <a:t>10</a:t>
            </a:r>
            <a:r>
              <a:rPr lang="zh-CN" altLang="en-US" sz="2400" dirty="0"/>
              <a:t>个月的抗争，之后前往瑞士的一家机构进行了安乐死。 </a:t>
            </a:r>
            <a:endParaRPr lang="en-AU" altLang="zh-CN" sz="2400" dirty="0"/>
          </a:p>
          <a:p>
            <a:r>
              <a:rPr lang="zh-CN" altLang="en-US" sz="2400" dirty="0"/>
              <a:t>纪录片 </a:t>
            </a:r>
            <a:endParaRPr lang="en-US" altLang="zh-CN" sz="2400" dirty="0"/>
          </a:p>
          <a:p>
            <a:r>
              <a:rPr lang="zh-CN" altLang="en-US" sz="2400" dirty="0"/>
              <a:t>西蒙的选择涉及法律、道德、情感等各个层面的重重困局，折射出安乐死自诞生之日起就伴随的各种争议，在中国也引发了相当的关注和思考。最后时刻，西蒙一手握着装有致命麻醉剂的输液开关，一手握着妻子的手与她告别。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8899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7A5C-8878-40E8-B09E-30AA9D8D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死亡医生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A4475-91F0-4C01-B59A-5949B0BA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45" y="1897795"/>
            <a:ext cx="6864458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该片根据</a:t>
            </a:r>
            <a:r>
              <a:rPr lang="en-US" altLang="zh-CN" dirty="0"/>
              <a:t>Jack Kevorkian</a:t>
            </a:r>
            <a:r>
              <a:rPr lang="zh-CN" altLang="en-US" dirty="0"/>
              <a:t>真实故事改编，讲述了</a:t>
            </a:r>
            <a:r>
              <a:rPr lang="en-US" altLang="zh-CN" dirty="0"/>
              <a:t>Jack Kevorkian</a:t>
            </a:r>
            <a:r>
              <a:rPr lang="zh-CN" altLang="en-US" dirty="0"/>
              <a:t>为其病人争取死亡的权利所作的种种努力。他在</a:t>
            </a:r>
            <a:r>
              <a:rPr lang="en-US" altLang="zh-CN" dirty="0"/>
              <a:t>1990</a:t>
            </a:r>
            <a:r>
              <a:rPr lang="zh-CN" altLang="en-US" dirty="0"/>
              <a:t>年代初协助的第一例安乐死事件。</a:t>
            </a:r>
            <a:endParaRPr lang="en-AU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头发花白的杰克</a:t>
            </a:r>
            <a:r>
              <a:rPr lang="en-US" altLang="zh-CN" dirty="0"/>
              <a:t>·</a:t>
            </a:r>
            <a:r>
              <a:rPr lang="zh-CN" altLang="en-US" dirty="0"/>
              <a:t>科沃基恩是美国密西根州一名备受争议的医生，在几十年的职业生涯中，他亲眼见过无数人为病痛所折磨，却求生不得，求死不能。杰克坚信医生的职责不仅是要尽最大努力医治病患，更要设身处地为病人着想，满足他们的需求，包括他们对死的渴望。因此，杰克尝试帮对生活失去希望的病人施行安乐死。但是他的做法遭到了普罗大众的一致反对，人们斥责他剥夺病患的生命，更送他“死亡医生”的绰号。在这一过程中，只有姐姐玛格和少数几个朋友默默支持着杰克的工作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面对巨大的压力，杰克从未表现出退缩，他深知病患的痛苦，因此为了帮助他们解脱即时身陷囹圄也在所不惜</a:t>
            </a:r>
            <a:r>
              <a:rPr lang="en-US" altLang="zh-CN" dirty="0"/>
              <a:t>……</a:t>
            </a:r>
            <a:endParaRPr lang="en-AU" dirty="0"/>
          </a:p>
        </p:txBody>
      </p:sp>
      <p:pic>
        <p:nvPicPr>
          <p:cNvPr id="2050" name="Picture 2" descr="You Don&amp;#39;t Know Jack : Amazon.com.au: Movies &amp;amp; TV">
            <a:extLst>
              <a:ext uri="{FF2B5EF4-FFF2-40B4-BE49-F238E27FC236}">
                <a16:creationId xmlns:a16="http://schemas.microsoft.com/office/drawing/2014/main" id="{87502B14-98DA-42A8-BEC8-8AD13F52A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10" y="0"/>
            <a:ext cx="4742482" cy="66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64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2614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人生与安乐的选择</vt:lpstr>
      <vt:lpstr>世界上最难的说服话题是什么？</vt:lpstr>
      <vt:lpstr>世界上最难的说服话题是什么？</vt:lpstr>
      <vt:lpstr>世界上最难的说服话题是什么？</vt:lpstr>
      <vt:lpstr>世界上最难的说服话题是什么？</vt:lpstr>
      <vt:lpstr>世界上最难的说服话题是什么？</vt:lpstr>
      <vt:lpstr>一个非凡的女人------埃玛</vt:lpstr>
      <vt:lpstr>西蒙的选择 How to die: Simon’s choice</vt:lpstr>
      <vt:lpstr>死亡医生</vt:lpstr>
      <vt:lpstr>百万美元宝贝</vt:lpstr>
      <vt:lpstr>一个明星的诞生</vt:lpstr>
      <vt:lpstr>遇见你之前</vt:lpstr>
      <vt:lpstr>通灵神探</vt:lpstr>
      <vt:lpstr>姐姐的守护者</vt:lpstr>
      <vt:lpstr>课堂要求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人生与安乐的选择</dc:title>
  <dc:creator>Lyn ZHANG</dc:creator>
  <cp:lastModifiedBy>Lyn ZHANG</cp:lastModifiedBy>
  <cp:revision>8</cp:revision>
  <dcterms:created xsi:type="dcterms:W3CDTF">2021-08-26T00:51:00Z</dcterms:created>
  <dcterms:modified xsi:type="dcterms:W3CDTF">2021-08-26T03:39:47Z</dcterms:modified>
</cp:coreProperties>
</file>