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59" r:id="rId22"/>
    <p:sldId id="290" r:id="rId23"/>
    <p:sldId id="291" r:id="rId24"/>
    <p:sldId id="292" r:id="rId25"/>
    <p:sldId id="260" r:id="rId26"/>
    <p:sldId id="293" r:id="rId27"/>
    <p:sldId id="261" r:id="rId28"/>
    <p:sldId id="294" r:id="rId29"/>
    <p:sldId id="262" r:id="rId30"/>
    <p:sldId id="263" r:id="rId31"/>
    <p:sldId id="295" r:id="rId32"/>
    <p:sldId id="296" r:id="rId33"/>
    <p:sldId id="297" r:id="rId34"/>
    <p:sldId id="298" r:id="rId35"/>
    <p:sldId id="299" r:id="rId36"/>
    <p:sldId id="300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9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FE5EC-C079-421E-8D3C-230B7CBB9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C1E9DB-E796-4601-882B-42C799199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A0BA9-3504-413E-A392-A9D3FC1BA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F0B8-11AB-4813-9AF9-709B4C031667}" type="datetimeFigureOut">
              <a:rPr lang="en-AU" smtClean="0"/>
              <a:t>19/08/2021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CE1D3-1052-43C1-A5B7-A8D84BC9A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16518-97BB-4CDC-B753-7C1A7E2BF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FEA7-64B8-4886-AD63-092BC11CA2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114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80848-18BF-40E4-95F2-F2147469D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94F0BC-4E8F-4A6C-837F-710C0FE160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98FF4-03DD-41FA-BA85-24A191A6F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F0B8-11AB-4813-9AF9-709B4C031667}" type="datetimeFigureOut">
              <a:rPr lang="en-AU" smtClean="0"/>
              <a:t>19/08/2021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47EBF-5A4F-4853-9F85-DD6E50D20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B1950-8467-4ADA-B5DE-11801247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FEA7-64B8-4886-AD63-092BC11CA2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350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74B70A-5022-460E-97E7-E1FEEF477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AF03E9-16CB-4A0E-94B9-8DAE9E534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B7228-CD04-4021-A6E1-92BDE2F47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F0B8-11AB-4813-9AF9-709B4C031667}" type="datetimeFigureOut">
              <a:rPr lang="en-AU" smtClean="0"/>
              <a:t>19/08/2021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036DE-2934-4AC2-A4A8-5F10182F3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03A50-6E7D-4CC3-81DA-9AE76DEE8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FEA7-64B8-4886-AD63-092BC11CA2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118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E475F-7DE0-48B0-B73B-28AB7BDDD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CF7F-F0E0-49F1-9EAE-52AB19B0B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DA014-36A9-4099-879C-1681A2516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F0B8-11AB-4813-9AF9-709B4C031667}" type="datetimeFigureOut">
              <a:rPr lang="en-AU" smtClean="0"/>
              <a:t>19/08/2021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FDD17-169C-4851-A780-75035104A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95A46-8881-42AF-BB7D-8C8A19417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FEA7-64B8-4886-AD63-092BC11CA2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618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A56CD-EE02-46BE-AAF4-7434CAB0F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3260F3-E8B6-465C-B291-0535E9F8B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6CE4E-599E-4539-883C-C30E8CD7D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F0B8-11AB-4813-9AF9-709B4C031667}" type="datetimeFigureOut">
              <a:rPr lang="en-AU" smtClean="0"/>
              <a:t>19/08/2021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616D6-EDF8-4D50-93BD-FA83105BE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E1DF3-6DE2-48E1-83ED-419ED9FD7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FEA7-64B8-4886-AD63-092BC11CA2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397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EE28C-8509-471F-82AD-21EE1A16C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4BBBD-C33D-43BD-B932-4C41EEBC8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727A85-2968-4AE3-A7B2-497F33B9A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2FEFF-79AE-4C69-A654-3EDB4F955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F0B8-11AB-4813-9AF9-709B4C031667}" type="datetimeFigureOut">
              <a:rPr lang="en-AU" smtClean="0"/>
              <a:t>19/08/2021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B0AB55-6906-4DBA-BC6C-84E45FF15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B4F27-8950-4688-AC1E-992E64A9B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FEA7-64B8-4886-AD63-092BC11CA2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318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F6EB3-44CF-4F35-AB6F-F579FB8F1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CCD40-E480-4DB5-B8DD-F52AC54E0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A6F30-6554-4708-AAA6-50A12E631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F3406F-C38C-4882-A66E-4B7C307D2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798967-CFC3-407B-9771-16D28EC4E8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B0DC03-BF3A-44E3-8D17-0C3FF09B5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F0B8-11AB-4813-9AF9-709B4C031667}" type="datetimeFigureOut">
              <a:rPr lang="en-AU" smtClean="0"/>
              <a:t>19/08/2021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78057B-C8E3-4C19-A8B0-A486652AA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A026E4-DD36-4D3C-89FC-F33C6D2B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FEA7-64B8-4886-AD63-092BC11CA2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416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ADD35-E2DE-4D0C-8B6F-582284BC1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DC284C-4FCF-4B1D-B1CC-2726A036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F0B8-11AB-4813-9AF9-709B4C031667}" type="datetimeFigureOut">
              <a:rPr lang="en-AU" smtClean="0"/>
              <a:t>19/08/2021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8C836E-34D6-4F0F-A8A3-A320A9CB8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CF2FDF-F8CF-46A1-8425-76E3B12A6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FEA7-64B8-4886-AD63-092BC11CA2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040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6A758C-2B88-4ABC-9CBF-8396E9B4B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F0B8-11AB-4813-9AF9-709B4C031667}" type="datetimeFigureOut">
              <a:rPr lang="en-AU" smtClean="0"/>
              <a:t>19/08/2021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CCDF20-EAA0-4D21-B173-AB1B80BB5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80DF5-1884-4606-BF93-7616C0E31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FEA7-64B8-4886-AD63-092BC11CA2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616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EE87C-FD30-4FA0-8A7F-56290971C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3C50A-E840-40A7-A9E1-D0CC7AC57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F77D99-A428-49FC-B2B9-FD39CE062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7472BE-C73C-4378-9852-B4BA8AD76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F0B8-11AB-4813-9AF9-709B4C031667}" type="datetimeFigureOut">
              <a:rPr lang="en-AU" smtClean="0"/>
              <a:t>19/08/2021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F35D3-9423-449E-8723-765F13054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3DD852-0903-4D23-957B-81ABE1E61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FEA7-64B8-4886-AD63-092BC11CA2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660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B1C42-1F71-4755-9F3F-3FC1E0FA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B0C499-C4A8-4BA8-BAEE-0AE495CF15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78A4CD-DDEC-4E6A-99B8-DC1B09B374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3045E-9FFA-4FE2-83C2-471D92912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F0B8-11AB-4813-9AF9-709B4C031667}" type="datetimeFigureOut">
              <a:rPr lang="en-AU" smtClean="0"/>
              <a:t>19/08/2021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BFC0F-3A3D-4ACB-AE9E-6922888A2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0EB08-48F1-4CEC-B013-E102A2149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0FEA7-64B8-4886-AD63-092BC11CA2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4007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BF9EE5-4132-4B86-AFF0-944D4CF88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2511D-265F-4F2B-AF0D-47C040B4A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BFB04-E817-49AA-80D7-EE4006E1F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9F0B8-11AB-4813-9AF9-709B4C031667}" type="datetimeFigureOut">
              <a:rPr lang="en-AU" smtClean="0"/>
              <a:t>19/08/2021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D9853-632C-4B56-BEA8-3220549B4C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C487D-4E5E-47EF-BDA8-5D6E0186E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0FEA7-64B8-4886-AD63-092BC11CA2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023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53801255@N07/8737941044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henrico.k12.va.us/21/2017/04/18/persuasive-book-trailer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6B6E2-6FD3-4155-B9E6-0B6CF98288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说服文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500DD5-84AF-4ADD-AE31-51CC9985A8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SAT 5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84267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二、说服文三要素：</a:t>
            </a:r>
            <a:r>
              <a:rPr lang="zh-CN" altLang="en-US" dirty="0">
                <a:solidFill>
                  <a:srgbClr val="FFC000"/>
                </a:solidFill>
              </a:rPr>
              <a:t>论点</a:t>
            </a:r>
            <a:r>
              <a:rPr lang="zh-CN" altLang="en-US" dirty="0"/>
              <a:t>论据</a:t>
            </a:r>
            <a:r>
              <a:rPr lang="zh-CN" altLang="en-US" dirty="0">
                <a:solidFill>
                  <a:srgbClr val="FFC000"/>
                </a:solidFill>
              </a:rPr>
              <a:t>论证</a:t>
            </a:r>
            <a:endParaRPr lang="en-AU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3949"/>
            <a:ext cx="12192000" cy="562892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4</a:t>
            </a:r>
            <a:r>
              <a:rPr lang="zh-CN" altLang="en-US" dirty="0"/>
              <a:t>、勤奋篇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a</a:t>
            </a:r>
            <a:r>
              <a:rPr lang="zh-CN" altLang="en-US" dirty="0"/>
              <a:t>、道理论据：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只有坚持不懈地刻苦学习，是不必担心不能成材的。</a:t>
            </a:r>
            <a:r>
              <a:rPr lang="en-US" altLang="zh-CN" dirty="0"/>
              <a:t>——</a:t>
            </a:r>
            <a:r>
              <a:rPr lang="zh-CN" altLang="en-US" dirty="0"/>
              <a:t>华罗庚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伟大的成绩和辛勤的劳动是成正比例的，有一分劳动就有一分收获，日积月累， 从少到多，奇迹可以创造出来。</a:t>
            </a:r>
            <a:r>
              <a:rPr lang="en-US" altLang="zh-CN" dirty="0"/>
              <a:t>——</a:t>
            </a:r>
            <a:r>
              <a:rPr lang="zh-CN" altLang="en-US" dirty="0"/>
              <a:t>鲁迅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人生在勤，不索何获。</a:t>
            </a:r>
            <a:r>
              <a:rPr lang="en-US" altLang="zh-CN" dirty="0"/>
              <a:t>——</a:t>
            </a:r>
            <a:r>
              <a:rPr lang="zh-CN" altLang="en-US" dirty="0"/>
              <a:t>张衡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b</a:t>
            </a:r>
            <a:r>
              <a:rPr lang="zh-CN" altLang="en-US" dirty="0"/>
              <a:t>、事实论据：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王羲之苦练成“书圣”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刮目相看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头悬梁锥刺股</a:t>
            </a:r>
          </a:p>
          <a:p>
            <a:pPr>
              <a:lnSpc>
                <a:spcPct val="12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5259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二、说服文三要素：</a:t>
            </a:r>
            <a:r>
              <a:rPr lang="zh-CN" altLang="en-US" dirty="0">
                <a:solidFill>
                  <a:srgbClr val="FFC000"/>
                </a:solidFill>
              </a:rPr>
              <a:t>论点</a:t>
            </a:r>
            <a:r>
              <a:rPr lang="zh-CN" altLang="en-US" dirty="0"/>
              <a:t>论据</a:t>
            </a:r>
            <a:r>
              <a:rPr lang="zh-CN" altLang="en-US" dirty="0">
                <a:solidFill>
                  <a:srgbClr val="FFC000"/>
                </a:solidFill>
              </a:rPr>
              <a:t>论证</a:t>
            </a:r>
            <a:endParaRPr lang="en-AU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3949"/>
            <a:ext cx="12192000" cy="562892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5</a:t>
            </a:r>
            <a:r>
              <a:rPr lang="zh-CN" altLang="en-US" dirty="0"/>
              <a:t>、积累篇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a</a:t>
            </a:r>
            <a:r>
              <a:rPr lang="zh-CN" altLang="en-US" dirty="0"/>
              <a:t>、道理论据：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积薄而厚，聚少而为多。</a:t>
            </a:r>
            <a:r>
              <a:rPr lang="en-US" altLang="zh-CN" dirty="0"/>
              <a:t>——《</a:t>
            </a:r>
            <a:r>
              <a:rPr lang="zh-CN" altLang="en-US" dirty="0"/>
              <a:t>战国策</a:t>
            </a:r>
            <a:r>
              <a:rPr lang="en-US" altLang="zh-CN" dirty="0"/>
              <a:t>》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b</a:t>
            </a:r>
            <a:r>
              <a:rPr lang="zh-CN" altLang="en-US" dirty="0"/>
              <a:t>、事实论据：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陶罐积累资料。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唐代大诗人白居易为了积累诗作素材，准备了许多陶罐，并分门别类贴切着标签， 整齐地放在一个七层的架子上，他平时收集到了资料，按不同门类投到各自的陶 罐中。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司马迁游学积累。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徐霞客徒步跋涉实地考察。</a:t>
            </a:r>
          </a:p>
          <a:p>
            <a:pPr>
              <a:lnSpc>
                <a:spcPct val="12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36540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二、说服文三要素：</a:t>
            </a:r>
            <a:r>
              <a:rPr lang="zh-CN" altLang="en-US" dirty="0">
                <a:solidFill>
                  <a:srgbClr val="FFC000"/>
                </a:solidFill>
              </a:rPr>
              <a:t>论点</a:t>
            </a:r>
            <a:r>
              <a:rPr lang="zh-CN" altLang="en-US" dirty="0"/>
              <a:t>论据</a:t>
            </a:r>
            <a:r>
              <a:rPr lang="zh-CN" altLang="en-US" dirty="0">
                <a:solidFill>
                  <a:srgbClr val="FFC000"/>
                </a:solidFill>
              </a:rPr>
              <a:t>论证</a:t>
            </a:r>
            <a:endParaRPr lang="en-AU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3949"/>
            <a:ext cx="12192000" cy="5628926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6</a:t>
            </a:r>
            <a:r>
              <a:rPr lang="zh-CN" altLang="en-US" dirty="0"/>
              <a:t>、勤学好问篇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a</a:t>
            </a:r>
            <a:r>
              <a:rPr lang="zh-CN" altLang="en-US" dirty="0"/>
              <a:t>、道理论据：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为学之道，必本于思，思则得知，不思则不得也。</a:t>
            </a:r>
            <a:r>
              <a:rPr lang="en-US" altLang="zh-CN" dirty="0"/>
              <a:t>——</a:t>
            </a:r>
            <a:r>
              <a:rPr lang="zh-CN" altLang="en-US" dirty="0"/>
              <a:t>晁说之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b</a:t>
            </a:r>
            <a:r>
              <a:rPr lang="zh-CN" altLang="en-US" dirty="0"/>
              <a:t>、事实论据</a:t>
            </a:r>
            <a:r>
              <a:rPr lang="en-US" altLang="zh-CN" dirty="0"/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 </a:t>
            </a:r>
            <a:r>
              <a:rPr lang="zh-CN" altLang="en-US" dirty="0"/>
              <a:t>华罗庚一生好质疑。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 </a:t>
            </a:r>
            <a:r>
              <a:rPr lang="zh-CN" altLang="en-US" dirty="0"/>
              <a:t>鲁班发明锯子。鲁班生活在工匠之家，从小好学肯钻研，随家里人参加建筑工程制作，学会多种手艺。一次，他的手指被草拉破出血，他便研究起茅草，发现茅草边上有许多锋利的锯齿。据此，他发明了锯子。他还发明了曲尺、钻子、凿子、铲子、机关锁、机动的木马车和云梯等工具。两千多年来，他一直被木匠奉为“祖师”。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dirty="0"/>
          </a:p>
          <a:p>
            <a:pPr>
              <a:lnSpc>
                <a:spcPct val="12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3594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53"/>
            <a:ext cx="10515600" cy="1325563"/>
          </a:xfrm>
        </p:spPr>
        <p:txBody>
          <a:bodyPr/>
          <a:lstStyle/>
          <a:p>
            <a:r>
              <a:rPr lang="zh-CN" altLang="en-US" dirty="0"/>
              <a:t>二、说服文三要素：</a:t>
            </a:r>
            <a:r>
              <a:rPr lang="zh-CN" altLang="en-US" dirty="0">
                <a:solidFill>
                  <a:srgbClr val="FFC000"/>
                </a:solidFill>
              </a:rPr>
              <a:t>论点</a:t>
            </a:r>
            <a:r>
              <a:rPr lang="zh-CN" altLang="en-US" dirty="0"/>
              <a:t>论据</a:t>
            </a:r>
            <a:r>
              <a:rPr lang="zh-CN" altLang="en-US" dirty="0">
                <a:solidFill>
                  <a:srgbClr val="FFC000"/>
                </a:solidFill>
              </a:rPr>
              <a:t>论证</a:t>
            </a:r>
            <a:endParaRPr lang="en-AU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14537"/>
            <a:ext cx="12192000" cy="562892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7</a:t>
            </a:r>
            <a:r>
              <a:rPr lang="zh-CN" altLang="en-US" dirty="0"/>
              <a:t>、惜时篇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a</a:t>
            </a:r>
            <a:r>
              <a:rPr lang="zh-CN" altLang="en-US" dirty="0"/>
              <a:t>、道理论据：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时间可以获得金钱，金钱却买不到时间。 谚语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b</a:t>
            </a:r>
            <a:r>
              <a:rPr lang="zh-CN" altLang="en-US" dirty="0"/>
              <a:t>、事实论据：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分秒必争。华罗庚每天晚上要把一天的活动，包括休息、读报、写信、看戏、说 话花去的时间，十分精确地记录下来。一月做一次小结，一年做总结。</a:t>
            </a:r>
            <a:r>
              <a:rPr lang="en-US" altLang="zh-CN" dirty="0"/>
              <a:t>1963</a:t>
            </a:r>
            <a:r>
              <a:rPr lang="zh-CN" altLang="en-US" dirty="0"/>
              <a:t>年 是他最满意的一年，因为他创造了 </a:t>
            </a:r>
            <a:r>
              <a:rPr lang="en-US" altLang="zh-CN" dirty="0"/>
              <a:t>2006</a:t>
            </a:r>
            <a:r>
              <a:rPr lang="zh-CN" altLang="en-US" dirty="0"/>
              <a:t>小时的最高工作记录。他出去散步，便背外语，遇到废话连篇的会议，就演算习题，真是分秒必争。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闻鸡起舞。</a:t>
            </a:r>
            <a:r>
              <a:rPr lang="en-US" altLang="zh-CN" dirty="0"/>
              <a:t>《</a:t>
            </a:r>
            <a:r>
              <a:rPr lang="zh-CN" altLang="en-US" dirty="0"/>
              <a:t>晋书</a:t>
            </a:r>
            <a:r>
              <a:rPr lang="en-US" altLang="zh-CN" dirty="0"/>
              <a:t>•</a:t>
            </a:r>
            <a:r>
              <a:rPr lang="zh-CN" altLang="en-US" dirty="0"/>
              <a:t>祖逖传</a:t>
            </a:r>
            <a:r>
              <a:rPr lang="en-US" altLang="zh-CN" dirty="0"/>
              <a:t>》</a:t>
            </a:r>
            <a:r>
              <a:rPr lang="zh-CN" altLang="en-US" dirty="0"/>
              <a:t>记述：传说东晋时期将领祖逖他年轻时就很有抱负， 每次和好友刘琨谈论时局，总是慷慨激昂，满怀义愤，为了报效国家，他们在半 夜一听到鸡鸣，就披衣起床，拔剑练武，刻苦锻炼。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dirty="0"/>
          </a:p>
          <a:p>
            <a:pPr>
              <a:lnSpc>
                <a:spcPct val="12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9350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53"/>
            <a:ext cx="10515600" cy="860171"/>
          </a:xfrm>
        </p:spPr>
        <p:txBody>
          <a:bodyPr/>
          <a:lstStyle/>
          <a:p>
            <a:r>
              <a:rPr lang="zh-CN" altLang="en-US" dirty="0"/>
              <a:t>二、说服文三要素：</a:t>
            </a:r>
            <a:r>
              <a:rPr lang="zh-CN" altLang="en-US" dirty="0">
                <a:solidFill>
                  <a:srgbClr val="FFC000"/>
                </a:solidFill>
              </a:rPr>
              <a:t>论点</a:t>
            </a:r>
            <a:r>
              <a:rPr lang="zh-CN" altLang="en-US" dirty="0"/>
              <a:t>论据</a:t>
            </a:r>
            <a:r>
              <a:rPr lang="zh-CN" altLang="en-US" dirty="0">
                <a:solidFill>
                  <a:srgbClr val="FFC000"/>
                </a:solidFill>
              </a:rPr>
              <a:t>论证</a:t>
            </a:r>
            <a:endParaRPr lang="en-AU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63044"/>
            <a:ext cx="12192000" cy="622919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8</a:t>
            </a:r>
            <a:r>
              <a:rPr lang="zh-CN" altLang="en-US" dirty="0"/>
              <a:t>、助人为乐篇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a</a:t>
            </a:r>
            <a:r>
              <a:rPr lang="zh-CN" altLang="en-US" dirty="0"/>
              <a:t>、道理论据：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助人应及时，帮人应诚心。 谚语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b</a:t>
            </a:r>
            <a:r>
              <a:rPr lang="zh-CN" altLang="en-US" dirty="0"/>
              <a:t>、事实论据：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韩信施恩不图报。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 </a:t>
            </a:r>
            <a:r>
              <a:rPr lang="zh-CN" altLang="en-US" dirty="0"/>
              <a:t>雷锋的优秀品质。雷锋生活上艰苦朴素，却常用省下来的钱去帮助别人。战友中谁家里有困难，他就偷偷地把自己的钱寄去；战友的衣服脏了、破了，他就悄悄 地帮助洗净、补好。业余时间，他到学校当校外辅导员；逢年过节，他到火车站 扶老携幼，到候车室打扫卫生；出差外出，好事做一路。一次，有位妇女为丢失火车票犯愁，他掏出自己的津贴买来票，还送她上车。有人说他是“傻子”。他 却说：“我是甘心做这样的‘傻子’的，革命是需要这样的‘傻子’的，建设也 需要这样的‘傻子’的。”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老人种苹果：有位老大爷种了许多苹果树。有人问他“你这种这么多苹果树干什么呀？要等 好久好久，这些树才能结出苹果来呢，恐怕你吃不着它们了。老大爷说：“虽然 我吃不着，可是别人吃得着呀，那时候他们会感谢我的。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遇事难易，而勇于敢为</a:t>
            </a:r>
            <a:r>
              <a:rPr lang="en-US" altLang="zh-CN" dirty="0"/>
              <a:t>——</a:t>
            </a:r>
            <a:r>
              <a:rPr lang="zh-CN" altLang="en-US" dirty="0"/>
              <a:t>欧阳修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古之成大事者，不惟有超世之才，亦有坚忍不拔之志。</a:t>
            </a:r>
            <a:r>
              <a:rPr lang="en-US" altLang="zh-CN" dirty="0"/>
              <a:t>——</a:t>
            </a:r>
            <a:r>
              <a:rPr lang="zh-CN" altLang="en-US" dirty="0"/>
              <a:t>苏轼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b</a:t>
            </a:r>
            <a:r>
              <a:rPr lang="zh-CN" altLang="en-US" dirty="0"/>
              <a:t>、事实论据：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关羽刮骨疗毒                         </a:t>
            </a:r>
            <a:r>
              <a:rPr lang="en-US" altLang="zh-CN" dirty="0"/>
              <a:t> </a:t>
            </a:r>
            <a:r>
              <a:rPr lang="zh-CN" altLang="en-US" dirty="0"/>
              <a:t>刘伯承开刀                                           勾践卧薪尝胆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dirty="0"/>
          </a:p>
          <a:p>
            <a:pPr>
              <a:lnSpc>
                <a:spcPct val="12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267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53"/>
            <a:ext cx="10515600" cy="1325563"/>
          </a:xfrm>
        </p:spPr>
        <p:txBody>
          <a:bodyPr/>
          <a:lstStyle/>
          <a:p>
            <a:r>
              <a:rPr lang="zh-CN" altLang="en-US" dirty="0"/>
              <a:t>二、说服文三要素：</a:t>
            </a:r>
            <a:r>
              <a:rPr lang="zh-CN" altLang="en-US" dirty="0">
                <a:solidFill>
                  <a:srgbClr val="FFC000"/>
                </a:solidFill>
              </a:rPr>
              <a:t>论点论据</a:t>
            </a:r>
            <a:r>
              <a:rPr lang="zh-CN" altLang="en-US" dirty="0"/>
              <a:t>论证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14537"/>
            <a:ext cx="12192000" cy="562892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altLang="zh-CN" dirty="0"/>
              <a:t>【</a:t>
            </a:r>
            <a:r>
              <a:rPr lang="zh-CN" altLang="en-US" dirty="0"/>
              <a:t>论证</a:t>
            </a:r>
            <a:r>
              <a:rPr lang="en-US" altLang="zh-CN" dirty="0"/>
              <a:t>】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(</a:t>
            </a:r>
            <a:r>
              <a:rPr lang="zh-CN" altLang="en-US" dirty="0"/>
              <a:t>一）什么是论证：论证就是用论据来证明论点的过程。论点是要解决“要证明什 么”，论据是要解决“用什么来证明”，而论证是解决“怎样证明”的考题。论证 的目的在于揭示出论点和论据之间的内在逻辑关系。论证就是运用论据来证明论点 的过程和方法。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(</a:t>
            </a:r>
            <a:r>
              <a:rPr lang="zh-CN" altLang="en-US" dirty="0"/>
              <a:t>二）	论证与论点的关系：证明与被证明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dirty="0"/>
          </a:p>
          <a:p>
            <a:pPr>
              <a:lnSpc>
                <a:spcPct val="12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1428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53"/>
            <a:ext cx="10515600" cy="1325563"/>
          </a:xfrm>
        </p:spPr>
        <p:txBody>
          <a:bodyPr/>
          <a:lstStyle/>
          <a:p>
            <a:r>
              <a:rPr lang="zh-CN" altLang="en-US" dirty="0"/>
              <a:t>二、说服文三要素：</a:t>
            </a:r>
            <a:r>
              <a:rPr lang="zh-CN" altLang="en-US" dirty="0">
                <a:solidFill>
                  <a:srgbClr val="FFC000"/>
                </a:solidFill>
              </a:rPr>
              <a:t>论点论据</a:t>
            </a:r>
            <a:r>
              <a:rPr lang="zh-CN" altLang="en-US" dirty="0"/>
              <a:t>论证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14537"/>
            <a:ext cx="12192000" cy="562892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altLang="zh-CN" dirty="0"/>
              <a:t>【</a:t>
            </a:r>
            <a:r>
              <a:rPr lang="zh-CN" altLang="en-US" dirty="0"/>
              <a:t>论证</a:t>
            </a:r>
            <a:r>
              <a:rPr lang="en-US" altLang="zh-CN" dirty="0"/>
              <a:t>】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(</a:t>
            </a:r>
            <a:r>
              <a:rPr lang="zh-CN" altLang="en-US" dirty="0"/>
              <a:t>三）	论证方法有以下几种：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1</a:t>
            </a:r>
            <a:r>
              <a:rPr lang="zh-CN" altLang="en-US" dirty="0"/>
              <a:t>、举例论证：举例论证，是指运用典型事例来证明论点的方法。通过列举典型事例。 </a:t>
            </a:r>
            <a:r>
              <a:rPr lang="en-US" altLang="zh-CN" dirty="0"/>
              <a:t>(</a:t>
            </a:r>
            <a:r>
              <a:rPr lang="zh-CN" altLang="en-US" dirty="0"/>
              <a:t>作用：具体有力地证明了中心论点，增强了说服力）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2</a:t>
            </a:r>
            <a:r>
              <a:rPr lang="zh-CN" altLang="en-US" dirty="0"/>
              <a:t>、道理论证：用经典著作中的精辟见解，古今名人的名言警句以及人们公认的定理 公式等来证明论点；（作用：有力地论证了观点，增强文章的权威性和说服力）</a:t>
            </a:r>
          </a:p>
          <a:p>
            <a:pPr>
              <a:lnSpc>
                <a:spcPct val="12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90194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53"/>
            <a:ext cx="10515600" cy="1325563"/>
          </a:xfrm>
        </p:spPr>
        <p:txBody>
          <a:bodyPr/>
          <a:lstStyle/>
          <a:p>
            <a:r>
              <a:rPr lang="zh-CN" altLang="en-US" dirty="0"/>
              <a:t>二、说服文三要素：</a:t>
            </a:r>
            <a:r>
              <a:rPr lang="zh-CN" altLang="en-US" dirty="0">
                <a:solidFill>
                  <a:srgbClr val="FFC000"/>
                </a:solidFill>
              </a:rPr>
              <a:t>论点论据</a:t>
            </a:r>
            <a:r>
              <a:rPr lang="zh-CN" altLang="en-US" dirty="0"/>
              <a:t>论证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14537"/>
            <a:ext cx="12192000" cy="5628926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3</a:t>
            </a:r>
            <a:r>
              <a:rPr lang="zh-CN" altLang="en-US" dirty="0"/>
              <a:t>、对比论证：拿正反两方面的论点或论据作对比，在对比中证明论点；（作用：突 出论证了观点，让人印象深刻）有横比和纵比两种，横比如：历史上有多少亡国之 君是因为沉迷奢华，醉生梦死而亡国。秦始皇开创千秋伟业，却被昏庸的秦二世一 手倾覆；刘备历尽艰难打下的蜀国根基，却因刘禅贪婪无能，沉于享乐彻底破灭；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李自成白手起家，打败大明，却因入关之后荒废奢靡，将江山白白丢掉</a:t>
            </a:r>
            <a:r>
              <a:rPr lang="en-US" altLang="zh-CN" dirty="0"/>
              <a:t>……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与之相对，唐太宗李世民，时时自省，检点过失，因此开创“贞观之治”，流芳百世； 清代康熙皇帝也曾敬其敌手，重用直谏贤臣，居安不忘思危，才使天下太平，江山稳固。 纵比如：唐明皇前后期对比、用八旗子弟前期能征善战、建功立业与后期纵情享乐而丧 权误国对比，可用来证明“创业而不守业就会有亡国之灾”的道理。</a:t>
            </a:r>
          </a:p>
          <a:p>
            <a:pPr>
              <a:lnSpc>
                <a:spcPct val="12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63200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53"/>
            <a:ext cx="10515600" cy="1325563"/>
          </a:xfrm>
        </p:spPr>
        <p:txBody>
          <a:bodyPr/>
          <a:lstStyle/>
          <a:p>
            <a:r>
              <a:rPr lang="zh-CN" altLang="en-US" dirty="0"/>
              <a:t>二、说服文三要素：</a:t>
            </a:r>
            <a:r>
              <a:rPr lang="zh-CN" altLang="en-US" dirty="0">
                <a:solidFill>
                  <a:srgbClr val="FFC000"/>
                </a:solidFill>
              </a:rPr>
              <a:t>论点论据</a:t>
            </a:r>
            <a:r>
              <a:rPr lang="zh-CN" altLang="en-US" dirty="0"/>
              <a:t>论证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14537"/>
            <a:ext cx="12192000" cy="562892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4</a:t>
            </a:r>
            <a:r>
              <a:rPr lang="zh-CN" altLang="en-US" dirty="0"/>
              <a:t>、比喻论证：用人们熟知的事物作比喻来证明论点。（作用：生动形象地论证了观 点，使文章浅显易懂，易于理解和接受）如：孩子不是裸机，父母想格式化就格式 化，想装什么就装什么。孩子不仅有自己的操作系统，还能创造和衍生出自己的应用程序。父母要做的是给予孩子全然的接纳和支持，尊重孩子的天赋秉性、个性特 质，相信每个生命都有内在自我成长的动力、能力和秩序。好的教育是唤醒、影响 和熏陶，而不是控制、灌输和塑造。（裸机、格式化、操作系统、应用程序等都是计算机专业术语，来比喻孩子的天赋秉性、个性特质等）再如：一个人开始大手大脚 花饯，他总是有条界线的，这就是限于自己的劳动所得。但是，由俭入奢易，由奢 入俭难，大手大脚花惯了，那条劳动所得的防线也不见得就是马其诺防线，即使是马其诺防线，也是可以被自己的贪欲攻破的。（文章把人贪婪的界限比喻成二战中的马其诺防线，形象生动。）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79576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53"/>
            <a:ext cx="10515600" cy="1325563"/>
          </a:xfrm>
        </p:spPr>
        <p:txBody>
          <a:bodyPr/>
          <a:lstStyle/>
          <a:p>
            <a:r>
              <a:rPr lang="zh-CN" altLang="en-US" dirty="0"/>
              <a:t>二、说服文三要素：</a:t>
            </a:r>
            <a:r>
              <a:rPr lang="zh-CN" altLang="en-US" dirty="0">
                <a:solidFill>
                  <a:srgbClr val="FFC000"/>
                </a:solidFill>
              </a:rPr>
              <a:t>论点论据</a:t>
            </a:r>
            <a:r>
              <a:rPr lang="zh-CN" altLang="en-US" dirty="0"/>
              <a:t>论证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14537"/>
            <a:ext cx="12192000" cy="562892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比喻论证和比喻修辞的区别</a:t>
            </a:r>
            <a:r>
              <a:rPr lang="en-US" altLang="zh-CN" dirty="0"/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a</a:t>
            </a:r>
            <a:r>
              <a:rPr lang="zh-CN" altLang="en-US" dirty="0"/>
              <a:t>、比喻修辞的目的是使描叙生动、形象、逼真。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b</a:t>
            </a:r>
            <a:r>
              <a:rPr lang="zh-CN" altLang="en-US" dirty="0"/>
              <a:t>、比喻论证的目的是使抽象的道理显得通俗易懂，避开空洞、 生硬、无聊的说教，使读者更容易接受。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比喻论证和举例论证的区别</a:t>
            </a:r>
            <a:r>
              <a:rPr lang="en-US" altLang="zh-CN" dirty="0"/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举例论证所举例子是真实、客观存在的。 比喻论证所举例子是虚构、想象出来的。</a:t>
            </a:r>
          </a:p>
        </p:txBody>
      </p:sp>
    </p:spTree>
    <p:extLst>
      <p:ext uri="{BB962C8B-B14F-4D97-AF65-F5344CB8AC3E}">
        <p14:creationId xmlns:p14="http://schemas.microsoft.com/office/powerpoint/2010/main" val="3899235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一、说服文的定义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说服文</a:t>
            </a:r>
            <a:r>
              <a:rPr lang="en-US" altLang="zh-CN" sz="3200" dirty="0"/>
              <a:t>:</a:t>
            </a:r>
            <a:r>
              <a:rPr lang="zh-CN" altLang="en-US" sz="3200" dirty="0"/>
              <a:t>是对某个话题或某件事进行分析、评论，表明自己的观点、立场、态度、看法和 主张的一种文体。是通过议论、论理来说服他人。说服文有三个要素，即论点、论据和 论证。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872923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53"/>
            <a:ext cx="10515600" cy="1325563"/>
          </a:xfrm>
        </p:spPr>
        <p:txBody>
          <a:bodyPr/>
          <a:lstStyle/>
          <a:p>
            <a:r>
              <a:rPr lang="zh-CN" altLang="en-US" dirty="0"/>
              <a:t>二、说服文三要素：</a:t>
            </a:r>
            <a:r>
              <a:rPr lang="zh-CN" altLang="en-US" dirty="0">
                <a:solidFill>
                  <a:srgbClr val="FFC000"/>
                </a:solidFill>
              </a:rPr>
              <a:t>论点论据</a:t>
            </a:r>
            <a:r>
              <a:rPr lang="zh-CN" altLang="en-US" dirty="0"/>
              <a:t>论证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14537"/>
            <a:ext cx="12192000" cy="562892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5</a:t>
            </a:r>
            <a:r>
              <a:rPr lang="zh-CN" altLang="en-US" dirty="0"/>
              <a:t>、引用论证：引用论证比较复杂，这与具体的引用材料有关，有引用名人名言、格 言警句、权威数据、名人佚事、笑话趣闻等各种情况，其作用要具体分析。如引用 名人名言、格言警句、权威数据，可以增强论证的说服力和权威性；如：时间就是 金钱。引用名人佚事、奇闻趣事，可以增强论证的趣味性，吸引读者继续往下读。 如：毛泽东就是一个幽默风趣的人，他即使是在根据地被包围的紧急时刻也打趣的 说：蒋介石的算盘一直是被我们拨弄的</a:t>
            </a:r>
            <a:r>
              <a:rPr lang="en-US" altLang="zh-CN" dirty="0"/>
              <a:t>……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087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三、说服文的写作结构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(</a:t>
            </a:r>
            <a:r>
              <a:rPr lang="zh-CN" altLang="en-US" dirty="0"/>
              <a:t>一）	开头段</a:t>
            </a:r>
          </a:p>
          <a:p>
            <a:r>
              <a:rPr lang="zh-CN" altLang="en-US" dirty="0"/>
              <a:t> 一般来说，将论点在文章的开头就简洁明了地提出来，让读者一开始就能把握全 文的宗旨。开门见山。</a:t>
            </a:r>
          </a:p>
          <a:p>
            <a:r>
              <a:rPr lang="en-US" altLang="zh-CN" dirty="0"/>
              <a:t>(</a:t>
            </a:r>
            <a:r>
              <a:rPr lang="zh-CN" altLang="en-US" dirty="0"/>
              <a:t>二）主体段落</a:t>
            </a:r>
          </a:p>
          <a:p>
            <a:r>
              <a:rPr lang="zh-CN" altLang="en-US" dirty="0"/>
              <a:t>也是论证的过程，通过摆事实，讲道理来论证主题，一般要有三个分论点。在这 一部分中，切不可偏离了主题思想。	</a:t>
            </a:r>
          </a:p>
          <a:p>
            <a:r>
              <a:rPr lang="en-US" altLang="zh-CN" dirty="0"/>
              <a:t>(</a:t>
            </a:r>
            <a:r>
              <a:rPr lang="zh-CN" altLang="en-US" dirty="0"/>
              <a:t>三）结尾段</a:t>
            </a:r>
          </a:p>
          <a:p>
            <a:r>
              <a:rPr lang="zh-CN" altLang="en-US" dirty="0"/>
              <a:t>结尾段是对全文的总结，与所有文章一样，结尾不可草率收场，一般来说，结尾 要照应全文，对全文是一个总结。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761793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四、说服文写作指导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(</a:t>
            </a:r>
            <a:r>
              <a:rPr lang="zh-CN" altLang="en-US" dirty="0"/>
              <a:t>一）注重审题：审题需要做到，审清楚格式、背景、作者身份、文体、论点等要点。</a:t>
            </a:r>
          </a:p>
          <a:p>
            <a:pPr marL="0" indent="0">
              <a:buNone/>
            </a:pPr>
            <a:r>
              <a:rPr lang="en-US" altLang="zh-CN" dirty="0"/>
              <a:t>(</a:t>
            </a:r>
            <a:r>
              <a:rPr lang="zh-CN" altLang="en-US" dirty="0"/>
              <a:t>二）注意格式：格式需规范，完整。</a:t>
            </a:r>
          </a:p>
          <a:p>
            <a:pPr marL="0" indent="0">
              <a:buNone/>
            </a:pPr>
            <a:r>
              <a:rPr lang="en-US" altLang="zh-CN" dirty="0"/>
              <a:t>(</a:t>
            </a:r>
            <a:r>
              <a:rPr lang="zh-CN" altLang="en-US" dirty="0"/>
              <a:t>三）写好背景和论点：背景一般在写作考题（</a:t>
            </a:r>
            <a:r>
              <a:rPr lang="en-US" altLang="zh-CN" dirty="0"/>
              <a:t>TASK)</a:t>
            </a:r>
            <a:r>
              <a:rPr lang="zh-CN" altLang="en-US" dirty="0"/>
              <a:t>中有，开始学习时可以照抄， 有一定的基础后，语言要简洁、明确；根据考题要求写出论点，注意点题。 要有明确的个人观点：是或不是。（用“我认为</a:t>
            </a:r>
            <a:r>
              <a:rPr lang="en-US" altLang="zh-CN" dirty="0"/>
              <a:t>…” “</a:t>
            </a:r>
            <a:r>
              <a:rPr lang="zh-CN" altLang="en-US" dirty="0"/>
              <a:t>我觉得</a:t>
            </a:r>
            <a:r>
              <a:rPr lang="en-US" altLang="zh-CN" dirty="0"/>
              <a:t>…” “</a:t>
            </a:r>
            <a:r>
              <a:rPr lang="zh-CN" altLang="en-US" dirty="0"/>
              <a:t>我相信</a:t>
            </a:r>
            <a:r>
              <a:rPr lang="en-US" altLang="zh-CN" dirty="0"/>
              <a:t>…” “</a:t>
            </a:r>
            <a:r>
              <a:rPr lang="zh-CN" altLang="en-US" dirty="0"/>
              <a:t>我想</a:t>
            </a:r>
            <a:r>
              <a:rPr lang="en-US" altLang="zh-CN" dirty="0"/>
              <a:t>…”</a:t>
            </a:r>
            <a:r>
              <a:rPr lang="zh-CN" altLang="en-US" dirty="0"/>
              <a:t>等词语）</a:t>
            </a:r>
          </a:p>
        </p:txBody>
      </p:sp>
    </p:spTree>
    <p:extLst>
      <p:ext uri="{BB962C8B-B14F-4D97-AF65-F5344CB8AC3E}">
        <p14:creationId xmlns:p14="http://schemas.microsoft.com/office/powerpoint/2010/main" val="3830745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四、说服文写作指导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(</a:t>
            </a:r>
            <a:r>
              <a:rPr lang="zh-CN" altLang="en-US" dirty="0"/>
              <a:t>四）	确定分论点：确立三个分论点，分论点需围绕论点展开，论述需围绕分论点 展开。</a:t>
            </a:r>
          </a:p>
          <a:p>
            <a:pPr marL="0" indent="0">
              <a:buNone/>
            </a:pPr>
            <a:r>
              <a:rPr lang="en-US" altLang="zh-CN" dirty="0"/>
              <a:t>(</a:t>
            </a:r>
            <a:r>
              <a:rPr lang="zh-CN" altLang="en-US" dirty="0"/>
              <a:t>五）	确立分论点的逻辑关系：三个分论点之间要有逻辑联系，或并列或递进或承 接。</a:t>
            </a:r>
          </a:p>
          <a:p>
            <a:pPr marL="0" indent="0">
              <a:buNone/>
            </a:pPr>
            <a:r>
              <a:rPr lang="en-US" altLang="zh-CN" dirty="0"/>
              <a:t>(</a:t>
            </a:r>
            <a:r>
              <a:rPr lang="zh-CN" altLang="en-US" dirty="0"/>
              <a:t>六）	总结段：总结是对主体部分三个分论点做一个简单的概括，不可以重复分论 点，意思上要相同，表述要不一样：总结的基础上还要推出一个结论，这个 结论与主题一致，用“因此”开始，强调论点，紧扣主题。下面我们来看一 个例子。</a:t>
            </a:r>
          </a:p>
        </p:txBody>
      </p:sp>
    </p:spTree>
    <p:extLst>
      <p:ext uri="{BB962C8B-B14F-4D97-AF65-F5344CB8AC3E}">
        <p14:creationId xmlns:p14="http://schemas.microsoft.com/office/powerpoint/2010/main" val="2240516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456" y="6070981"/>
            <a:ext cx="10515600" cy="787019"/>
          </a:xfrm>
        </p:spPr>
        <p:txBody>
          <a:bodyPr/>
          <a:lstStyle/>
          <a:p>
            <a:r>
              <a:rPr lang="zh-CN" altLang="en-US" dirty="0"/>
              <a:t>四、说服文写作指导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1"/>
            <a:ext cx="12192000" cy="6070981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【</a:t>
            </a:r>
            <a:r>
              <a:rPr lang="zh-CN" altLang="en-US" dirty="0"/>
              <a:t>考题</a:t>
            </a:r>
            <a:r>
              <a:rPr lang="en-US" altLang="zh-CN" dirty="0"/>
              <a:t>】</a:t>
            </a:r>
            <a:r>
              <a:rPr lang="zh-CN" altLang="en-US" dirty="0"/>
              <a:t>：随着科技的发展，越来越多的人使用平板电脑，甚至许多学校也在课 堂教学中要求使用这些新技术。你是一个老师，你认为在课堂上不应该使用平板电脑教学。你给校报写一篇文章，谈谈在课堂上使用平板电脑的坏处。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审题构思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文体：说服文，课堂上使用平板电脑的坏处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格式：校报文章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作者身份</a:t>
            </a:r>
            <a:r>
              <a:rPr lang="en-US" altLang="zh-CN" dirty="0"/>
              <a:t>/</a:t>
            </a:r>
            <a:r>
              <a:rPr lang="zh-CN" altLang="en-US" dirty="0"/>
              <a:t>角度：老师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考题中关键词及条件限定：无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论点：课堂上不应该使用平板电脑教学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分论点：首先，使用平板电脑容易伤害同学的视力。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其次，使用平板电脑容易影响同学的学习效果。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最后，使用平板电脑容易给家庭带来经济负担。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逻辑关系：并列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总结段：总之，在课堂上使用平板电脑既不利于同学身体，还不利于学习，更 容易增加家庭经济负担，可谓坏处多多，（小结三个方面）因此，我认为在课 堂上使用平板电脑是一个欠考虑的做法。（强调论点）</a:t>
            </a:r>
          </a:p>
        </p:txBody>
      </p:sp>
    </p:spTree>
    <p:extLst>
      <p:ext uri="{BB962C8B-B14F-4D97-AF65-F5344CB8AC3E}">
        <p14:creationId xmlns:p14="http://schemas.microsoft.com/office/powerpoint/2010/main" val="12135515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五、说服文的基本结构模式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说服文的基本结构模式</a:t>
            </a:r>
          </a:p>
          <a:p>
            <a:r>
              <a:rPr lang="zh-CN" altLang="en-US" dirty="0"/>
              <a:t>开头	简介背景资料，提出主题		</a:t>
            </a:r>
          </a:p>
          <a:p>
            <a:r>
              <a:rPr lang="en-US" altLang="zh-CN" dirty="0"/>
              <a:t>(“      ”</a:t>
            </a:r>
            <a:r>
              <a:rPr lang="zh-CN" altLang="en-US" dirty="0"/>
              <a:t>引起人们关注，我认为</a:t>
            </a:r>
            <a:r>
              <a:rPr lang="en-US" altLang="zh-CN" dirty="0"/>
              <a:t>---)	</a:t>
            </a:r>
          </a:p>
          <a:p>
            <a:r>
              <a:rPr lang="zh-CN" altLang="en-US" dirty="0"/>
              <a:t>             观点一（首先，	</a:t>
            </a:r>
            <a:r>
              <a:rPr lang="en-US" altLang="zh-CN" dirty="0"/>
              <a:t>)	</a:t>
            </a:r>
          </a:p>
          <a:p>
            <a:r>
              <a:rPr lang="zh-CN" altLang="en-US" dirty="0"/>
              <a:t>主体    观点二（其次，	</a:t>
            </a:r>
            <a:r>
              <a:rPr lang="en-US" altLang="zh-CN" dirty="0"/>
              <a:t>)	</a:t>
            </a:r>
            <a:r>
              <a:rPr lang="zh-CN" altLang="en-US" dirty="0"/>
              <a:t>建议形成 并列、递进、承接</a:t>
            </a:r>
          </a:p>
          <a:p>
            <a:r>
              <a:rPr lang="zh-CN" altLang="en-US" dirty="0"/>
              <a:t>	    观点三（最后，	</a:t>
            </a:r>
            <a:r>
              <a:rPr lang="en-US" altLang="zh-CN" dirty="0"/>
              <a:t>)	</a:t>
            </a:r>
            <a:r>
              <a:rPr lang="zh-CN" altLang="en-US" dirty="0"/>
              <a:t>等逻辑关系</a:t>
            </a:r>
          </a:p>
          <a:p>
            <a:r>
              <a:rPr lang="zh-CN" altLang="en-US" dirty="0"/>
              <a:t>	   </a:t>
            </a:r>
            <a:r>
              <a:rPr lang="en-US" altLang="zh-CN" dirty="0"/>
              <a:t>(</a:t>
            </a:r>
            <a:r>
              <a:rPr lang="zh-CN" altLang="en-US" dirty="0"/>
              <a:t>主题句</a:t>
            </a:r>
            <a:r>
              <a:rPr lang="en-US" altLang="zh-CN" dirty="0"/>
              <a:t>+</a:t>
            </a:r>
            <a:r>
              <a:rPr lang="zh-CN" altLang="en-US" dirty="0"/>
              <a:t>阐释句（分析句）</a:t>
            </a:r>
            <a:r>
              <a:rPr lang="en-US" altLang="zh-CN" dirty="0"/>
              <a:t>+</a:t>
            </a:r>
            <a:r>
              <a:rPr lang="zh-CN" altLang="en-US" dirty="0"/>
              <a:t>结论句）</a:t>
            </a:r>
          </a:p>
          <a:p>
            <a:r>
              <a:rPr lang="zh-CN" altLang="en-US" dirty="0"/>
              <a:t>结尾	总结归纳三方面意见，强调观点 </a:t>
            </a:r>
            <a:r>
              <a:rPr lang="en-US" altLang="zh-CN" dirty="0"/>
              <a:t>(</a:t>
            </a:r>
            <a:r>
              <a:rPr lang="zh-CN" altLang="en-US" dirty="0"/>
              <a:t>综上所述，</a:t>
            </a:r>
            <a:r>
              <a:rPr lang="en-US" altLang="zh-CN" dirty="0"/>
              <a:t>……</a:t>
            </a:r>
            <a:r>
              <a:rPr lang="zh-CN" altLang="en-US" dirty="0"/>
              <a:t>因此，我认为</a:t>
            </a:r>
            <a:r>
              <a:rPr lang="en-US" altLang="zh-CN" dirty="0"/>
              <a:t>…</a:t>
            </a:r>
            <a:r>
              <a:rPr lang="zh-CN" altLang="en-US" dirty="0"/>
              <a:t>。</a:t>
            </a:r>
            <a:r>
              <a:rPr lang="en-US" altLang="zh-CN" dirty="0"/>
              <a:t>)	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2013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六、标准的说服段的结构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1328"/>
            <a:ext cx="12192000" cy="469563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zh-CN" altLang="en-US" dirty="0"/>
              <a:t>说服段应该依次包含如下元素：主题句、阐释句、分析句、结论句。</a:t>
            </a:r>
          </a:p>
          <a:p>
            <a:pPr>
              <a:lnSpc>
                <a:spcPct val="110000"/>
              </a:lnSpc>
            </a:pPr>
            <a:r>
              <a:rPr lang="zh-CN" altLang="en-US" dirty="0"/>
              <a:t>如：学会宽容有利于安邦治国。（主题句）春秋时期的蔺相如，由于护驾有功，官职一路 上升，引起了大将廉颇的忌妒与不满，廉颇处处与蔺相如作对。但是蔺相如面对廉颇的 无理取闹，只是笑而避之，廉颇对于蔺相如如此宽宏大量，深感惭愧，从而有了 “负荆请罪”这个故事，从此两人便联手，一起为国家效劳。（举例分析句）学会宽容可使将相 齐心，国泰民安。（结论句）</a:t>
            </a:r>
          </a:p>
          <a:p>
            <a:pPr>
              <a:lnSpc>
                <a:spcPct val="110000"/>
              </a:lnSpc>
            </a:pPr>
            <a:r>
              <a:rPr lang="zh-CN" altLang="en-US" dirty="0"/>
              <a:t>学会宽容可以使社会安定和谐。（主题句）在生活中，我们难免会与别人发生摩擦，当别 人不小心踩到你，你摆摆手，说声没关系；当别人弄坏了你的东西，向你道歉时，你也 宽容地付之一笑。如果大家都有一颗比天地更宽广的心，相信我们的社会更和谐。（阐释 句）学会宽容，我们就不会把每天的时间都浪费在无谓的摩擦中。（结论句）</a:t>
            </a:r>
          </a:p>
          <a:p>
            <a:pPr>
              <a:lnSpc>
                <a:spcPct val="11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82281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304" y="6108192"/>
            <a:ext cx="10515600" cy="749808"/>
          </a:xfrm>
        </p:spPr>
        <p:txBody>
          <a:bodyPr/>
          <a:lstStyle/>
          <a:p>
            <a:r>
              <a:rPr lang="zh-CN" altLang="en-US" dirty="0"/>
              <a:t>七、说服文例文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3400"/>
            <a:ext cx="12192000" cy="631253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【</a:t>
            </a:r>
            <a:r>
              <a:rPr lang="zh-CN" altLang="en-US" dirty="0"/>
              <a:t>例文一</a:t>
            </a:r>
            <a:r>
              <a:rPr lang="en-US" altLang="zh-CN" dirty="0"/>
              <a:t>】</a:t>
            </a:r>
            <a:r>
              <a:rPr lang="zh-CN" altLang="en-US" dirty="0"/>
              <a:t>宽容是中华民族的良好美德，你将在</a:t>
            </a:r>
            <a:r>
              <a:rPr lang="en-US" altLang="zh-CN" dirty="0"/>
              <a:t>《</a:t>
            </a:r>
            <a:r>
              <a:rPr lang="zh-CN" altLang="en-US" dirty="0"/>
              <a:t>读者</a:t>
            </a:r>
            <a:r>
              <a:rPr lang="en-US" altLang="zh-CN" dirty="0"/>
              <a:t>》</a:t>
            </a:r>
            <a:r>
              <a:rPr lang="zh-CN" altLang="en-US" dirty="0"/>
              <a:t>故事中倡导大家宽容待人。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dirty="0"/>
              <a:t>学会宽容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dirty="0"/>
              <a:t>莉莉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        宽容是一种修养，一种品质，更是一种美德。宽容不是胆小无能，而是一种海纳 百川的大度。做人要宽容，更要学会宽容。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        首先，学会宽容有利于安邦治国。春秋时期的蔺相如，由于护驾有功，官职 一路上升，引起了大将廉颇的忌妒与不满，廉颇处处与蔺相如作对。但是蔺相如面对廉颇的无理取闹，只是笑而避之，廉颇对于蔺相如如此宽宏大量，深感慚愧， 从而有了“负荆请罪”这个故事，从此两人便联手，一起为国家效劳。学会宽容 可使将相齐心，国泰民安。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        第二，学会宽容可以使社会安定和谐。在生活中，我们难免会与别人发生摩擦，当别人不小心踩到你，你摆摆手，说声没关系，当别人弄坏了你的东西，向 你道歉时，你也宽容地付之一笑。如果大家都有一颗比天地更宽广的心，相信我 们的社会更和谐，学会宽容，我们就不会把每天的时间都浪费在无谓的摩擦中。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        最后，学会宽容可以使自己避免灾祸。战国时，楚王宴请臣下。灯忽灭，一醉酒 的将军拉扯楚王妃子的衣服，王妃扯下了将军的帽纓，并要求楚王追查。楚王为 保住将军的面子，下令所有的人一律在黑暗中扯掉自己的帽缨，然后重新点灯， 继续宴会。后来，这位被宽容了的将军在一次战役中以超常的勇武冒死保护了楚王。可见，一个宽容大度的人，更能赢得他人的爱戴，给自己带来福报。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        学会宽容无论对个人、社会还是国家都是有百利而无一害的，因此，做人要 学会宽容。</a:t>
            </a:r>
          </a:p>
          <a:p>
            <a:pPr marL="0" indent="0">
              <a:lnSpc>
                <a:spcPct val="120000"/>
              </a:lnSpc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65836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304" y="6108192"/>
            <a:ext cx="10515600" cy="749808"/>
          </a:xfrm>
        </p:spPr>
        <p:txBody>
          <a:bodyPr/>
          <a:lstStyle/>
          <a:p>
            <a:r>
              <a:rPr lang="zh-CN" altLang="en-US" dirty="0"/>
              <a:t>七、说服文例文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3400"/>
            <a:ext cx="12192000" cy="642226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3100" dirty="0"/>
              <a:t>【</a:t>
            </a:r>
            <a:r>
              <a:rPr lang="zh-CN" altLang="en-US" sz="3100" dirty="0"/>
              <a:t>例文二</a:t>
            </a:r>
            <a:r>
              <a:rPr lang="en-US" altLang="zh-CN" sz="3100" dirty="0"/>
              <a:t>】</a:t>
            </a:r>
            <a:r>
              <a:rPr lang="zh-CN" altLang="en-US" sz="3100" dirty="0"/>
              <a:t>随着科技的发展，越来越多的人使用平板电脑，甚至许多学校也在课堂 教学中要求使用这些新技术。你是一个老师，你认为在课堂上不应该使用平板电 脑教学。你给校报写一篇文章，谈谈在课堂上使用平板电脑的坏处。</a:t>
            </a:r>
          </a:p>
          <a:p>
            <a:pPr marL="0" indent="0" algn="r">
              <a:lnSpc>
                <a:spcPct val="120000"/>
              </a:lnSpc>
              <a:buNone/>
            </a:pPr>
            <a:r>
              <a:rPr lang="en-US" altLang="zh-CN" sz="3100" dirty="0"/>
              <a:t>《</a:t>
            </a:r>
            <a:r>
              <a:rPr lang="zh-CN" altLang="en-US" sz="3100" dirty="0"/>
              <a:t>維多利亚中学校报</a:t>
            </a:r>
            <a:r>
              <a:rPr lang="en-US" altLang="zh-CN" sz="3100" dirty="0"/>
              <a:t>》 </a:t>
            </a:r>
          </a:p>
          <a:p>
            <a:pPr marL="0" indent="0" algn="r">
              <a:lnSpc>
                <a:spcPct val="120000"/>
              </a:lnSpc>
              <a:buNone/>
            </a:pPr>
            <a:r>
              <a:rPr lang="en-US" altLang="zh-CN" sz="3100" dirty="0"/>
              <a:t>2016</a:t>
            </a:r>
            <a:r>
              <a:rPr lang="zh-CN" altLang="en-US" sz="3100" dirty="0"/>
              <a:t>年</a:t>
            </a:r>
            <a:r>
              <a:rPr lang="en-US" altLang="zh-CN" sz="3100" dirty="0"/>
              <a:t>8</a:t>
            </a:r>
            <a:r>
              <a:rPr lang="zh-CN" altLang="en-US" sz="3100" dirty="0"/>
              <a:t>月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sz="3100" dirty="0"/>
              <a:t>课堂上不应该使用平板电脑教学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sz="3100" dirty="0"/>
              <a:t>作者：晓丽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100" dirty="0"/>
              <a:t>        随着科学技术的发展，使用平板电脑的人变得越来越多。许多学校也在课堂 教学中开始利用这些新技术。但我认为在课堂上用平板电脑对同学们有许多不良 的影响，不应该在课上使用。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100" dirty="0"/>
              <a:t>        首先，使用平板电脑容易伤害同学的视力。在课堂上用平板电脑增加了同学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100" dirty="0"/>
              <a:t>们盯着平板电脑的时间，这样会使他们们的眼睛感到疲劳过度。处在青春期的同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100" dirty="0"/>
              <a:t>学眼睛还未定型，长期盯着平板电脑屏幕很容易成为近视眼。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100" dirty="0"/>
              <a:t>        其次，使用平板电脑容易影响同学的学习效果。平板电脑上有各种各样的娱乐软件，中学同学处于爱玩的年纪，他们常常无法控制自己，在课堂上容易打开一 些与学习无关的软件，如玩电子游戏，给朋友发短信，从而容易“业荒于嬉”， 上课就很容易分心，三心二意，影响其学习。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100" dirty="0"/>
              <a:t>        最后，使用平板电脑容易给家庭带来经济负担。平板电脑价格昂贵，给不少 家庭带来额外负担。课堂上用书本可以学到一样多的内容和知识，没有必要花比书本多几倍的钱购买平板。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100" dirty="0"/>
              <a:t>        总之，在课堂上使用平板电脑既不利于同学身体，还不利于学习，更容易增 加家庭经济负担，可谓坏处多多，因此，我认为在课堂上使用平板电脑是一个欠考虑的做法。</a:t>
            </a:r>
          </a:p>
          <a:p>
            <a:pPr marL="0" indent="0">
              <a:lnSpc>
                <a:spcPct val="120000"/>
              </a:lnSpc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902668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八、说服文自查表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5001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CN" dirty="0"/>
              <a:t>1</a:t>
            </a:r>
            <a:r>
              <a:rPr lang="zh-CN" altLang="en-US" dirty="0"/>
              <a:t>、审题是否正确</a:t>
            </a:r>
          </a:p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、写作格式是否正确</a:t>
            </a:r>
          </a:p>
          <a:p>
            <a:pPr marL="0" indent="0">
              <a:buNone/>
            </a:pPr>
            <a:r>
              <a:rPr lang="en-US" altLang="zh-CN" dirty="0"/>
              <a:t>3</a:t>
            </a:r>
            <a:r>
              <a:rPr lang="zh-CN" altLang="en-US" dirty="0"/>
              <a:t>、考题是否有说服性</a:t>
            </a:r>
          </a:p>
          <a:p>
            <a:pPr marL="0" indent="0">
              <a:buNone/>
            </a:pPr>
            <a:r>
              <a:rPr lang="en-US" altLang="zh-CN" dirty="0"/>
              <a:t>4</a:t>
            </a:r>
            <a:r>
              <a:rPr lang="zh-CN" altLang="en-US" dirty="0"/>
              <a:t>、开头是否有背景引入，是否有明确的立场和观点</a:t>
            </a:r>
          </a:p>
          <a:p>
            <a:pPr marL="0" indent="0">
              <a:buNone/>
            </a:pPr>
            <a:r>
              <a:rPr lang="en-US" altLang="zh-CN" dirty="0"/>
              <a:t>5</a:t>
            </a:r>
            <a:r>
              <a:rPr lang="zh-CN" altLang="en-US" dirty="0"/>
              <a:t>、正文是否有</a:t>
            </a:r>
            <a:r>
              <a:rPr lang="en-US" altLang="zh-CN" dirty="0"/>
              <a:t>3</a:t>
            </a:r>
            <a:r>
              <a:rPr lang="zh-CN" altLang="en-US" dirty="0"/>
              <a:t>个段落论证论点</a:t>
            </a:r>
          </a:p>
          <a:p>
            <a:pPr marL="0" indent="0">
              <a:buNone/>
            </a:pPr>
            <a:r>
              <a:rPr lang="en-US" altLang="zh-CN" dirty="0"/>
              <a:t>6</a:t>
            </a:r>
            <a:r>
              <a:rPr lang="zh-CN" altLang="en-US" dirty="0"/>
              <a:t>、正文每段是否有主题句</a:t>
            </a:r>
          </a:p>
          <a:p>
            <a:pPr marL="0" indent="0">
              <a:buNone/>
            </a:pPr>
            <a:r>
              <a:rPr lang="en-US" altLang="zh-CN" dirty="0"/>
              <a:t>7</a:t>
            </a:r>
            <a:r>
              <a:rPr lang="zh-CN" altLang="en-US" dirty="0"/>
              <a:t>、正文</a:t>
            </a:r>
            <a:r>
              <a:rPr lang="en-US" altLang="zh-CN" dirty="0"/>
              <a:t>3</a:t>
            </a:r>
            <a:r>
              <a:rPr lang="zh-CN" altLang="en-US" dirty="0"/>
              <a:t>个段落间是否有并列、递进等逻辑关系</a:t>
            </a:r>
          </a:p>
          <a:p>
            <a:pPr marL="0" indent="0">
              <a:buNone/>
            </a:pPr>
            <a:r>
              <a:rPr lang="en-US" altLang="zh-CN" dirty="0"/>
              <a:t>8</a:t>
            </a:r>
            <a:r>
              <a:rPr lang="zh-CN" altLang="en-US" dirty="0"/>
              <a:t>、阐释或分析是否与主题句形成因果关系。</a:t>
            </a:r>
          </a:p>
          <a:p>
            <a:pPr marL="0" indent="0">
              <a:buNone/>
            </a:pPr>
            <a:r>
              <a:rPr lang="en-US" altLang="zh-CN" dirty="0"/>
              <a:t>9</a:t>
            </a:r>
            <a:r>
              <a:rPr lang="zh-CN" altLang="en-US" dirty="0"/>
              <a:t>、结论句是否有说服性</a:t>
            </a:r>
          </a:p>
          <a:p>
            <a:pPr marL="0" indent="0">
              <a:buNone/>
            </a:pPr>
            <a:r>
              <a:rPr lang="en-US" altLang="zh-CN" dirty="0"/>
              <a:t>10</a:t>
            </a:r>
            <a:r>
              <a:rPr lang="zh-CN" altLang="en-US" dirty="0"/>
              <a:t>、结尾是否总结并强调了论点</a:t>
            </a:r>
          </a:p>
          <a:p>
            <a:pPr marL="0" indent="0">
              <a:buNone/>
            </a:pPr>
            <a:r>
              <a:rPr lang="en-US" altLang="zh-CN" dirty="0"/>
              <a:t>11</a:t>
            </a:r>
            <a:r>
              <a:rPr lang="zh-CN" altLang="en-US" dirty="0"/>
              <a:t>、语言是否通顺，是否有错别字</a:t>
            </a:r>
          </a:p>
          <a:p>
            <a:pPr marL="0" indent="0">
              <a:buNone/>
            </a:pPr>
            <a:r>
              <a:rPr lang="en-US" altLang="zh-CN" dirty="0"/>
              <a:t>12</a:t>
            </a:r>
            <a:r>
              <a:rPr lang="zh-CN" altLang="en-US" dirty="0"/>
              <a:t>、是否超字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72698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二、说服文三要素：论点</a:t>
            </a:r>
            <a:r>
              <a:rPr lang="zh-CN" altLang="en-US" dirty="0">
                <a:solidFill>
                  <a:srgbClr val="FFC000"/>
                </a:solidFill>
              </a:rPr>
              <a:t>论据论证</a:t>
            </a:r>
            <a:endParaRPr lang="en-AU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  <a:p>
            <a:pPr marL="0" indent="0" algn="ctr">
              <a:buNone/>
            </a:pPr>
            <a:r>
              <a:rPr lang="en-US" altLang="zh-CN" dirty="0"/>
              <a:t>【</a:t>
            </a:r>
            <a:r>
              <a:rPr lang="zh-CN" altLang="en-US" dirty="0"/>
              <a:t>论点</a:t>
            </a:r>
            <a:r>
              <a:rPr lang="en-US" altLang="zh-CN" dirty="0"/>
              <a:t>】</a:t>
            </a:r>
          </a:p>
          <a:p>
            <a:pPr marL="0" indent="0">
              <a:buNone/>
            </a:pPr>
            <a:r>
              <a:rPr lang="en-US" altLang="zh-CN" dirty="0"/>
              <a:t>(</a:t>
            </a:r>
            <a:r>
              <a:rPr lang="zh-CN" altLang="en-US" dirty="0"/>
              <a:t>一）	什么是论点</a:t>
            </a:r>
            <a:r>
              <a:rPr lang="en-US" altLang="zh-CN" dirty="0"/>
              <a:t>: </a:t>
            </a:r>
            <a:r>
              <a:rPr lang="zh-CN" altLang="en-US" dirty="0"/>
              <a:t>论点就是文章所要议论、阐述的观点，是作者要表达的看法和 主张。</a:t>
            </a:r>
          </a:p>
          <a:p>
            <a:pPr marL="0" indent="0">
              <a:buNone/>
            </a:pPr>
            <a:r>
              <a:rPr lang="en-US" altLang="zh-CN" dirty="0"/>
              <a:t>(</a:t>
            </a:r>
            <a:r>
              <a:rPr lang="zh-CN" altLang="en-US" dirty="0"/>
              <a:t>二）	论点的位置</a:t>
            </a:r>
            <a:r>
              <a:rPr lang="en-US" altLang="zh-CN" dirty="0"/>
              <a:t>: VCE</a:t>
            </a:r>
            <a:r>
              <a:rPr lang="zh-CN" altLang="en-US" dirty="0"/>
              <a:t>中文要求必须在文章的开头段提出论点。</a:t>
            </a:r>
          </a:p>
          <a:p>
            <a:pPr marL="0" indent="0">
              <a:buNone/>
            </a:pPr>
            <a:r>
              <a:rPr lang="en-US" altLang="zh-CN" dirty="0"/>
              <a:t>(</a:t>
            </a:r>
            <a:r>
              <a:rPr lang="zh-CN" altLang="en-US" dirty="0"/>
              <a:t>三）	论点的呈现方式</a:t>
            </a:r>
            <a:r>
              <a:rPr lang="en-US" altLang="zh-CN" dirty="0"/>
              <a:t>: </a:t>
            </a:r>
            <a:r>
              <a:rPr lang="zh-CN" altLang="en-US" dirty="0"/>
              <a:t>在文章中用明确的陈述句表达出来。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709555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7019"/>
          </a:xfrm>
        </p:spPr>
        <p:txBody>
          <a:bodyPr/>
          <a:lstStyle/>
          <a:p>
            <a:r>
              <a:rPr lang="zh-CN" altLang="en-US" dirty="0"/>
              <a:t>九、说服文练习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2518"/>
            <a:ext cx="10515600" cy="5389944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请按考题要求完成练习。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1</a:t>
            </a:r>
            <a:r>
              <a:rPr lang="zh-CN" altLang="en-US" dirty="0"/>
              <a:t>、即将有一批中国学生来到你们学校做交换生。你现在需要鼓励他们来澳时参加一项澳洲人喜爱的运动。这篇文章将登载在</a:t>
            </a:r>
            <a:r>
              <a:rPr lang="en-US" altLang="zh-CN" dirty="0"/>
              <a:t>《</a:t>
            </a:r>
            <a:r>
              <a:rPr lang="zh-CN" altLang="en-US" dirty="0"/>
              <a:t>学生生活</a:t>
            </a:r>
            <a:r>
              <a:rPr lang="en-US" altLang="zh-CN" dirty="0"/>
              <a:t>》</a:t>
            </a:r>
            <a:r>
              <a:rPr lang="zh-CN" altLang="en-US" dirty="0"/>
              <a:t>杂志上。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审题构思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文体</a:t>
            </a:r>
            <a:r>
              <a:rPr lang="en-US" altLang="zh-CN" dirty="0"/>
              <a:t>: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格式</a:t>
            </a:r>
            <a:r>
              <a:rPr lang="en-US" altLang="zh-CN" dirty="0"/>
              <a:t>: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作者身份</a:t>
            </a:r>
            <a:r>
              <a:rPr lang="en-US" altLang="zh-CN" dirty="0"/>
              <a:t>/</a:t>
            </a:r>
            <a:r>
              <a:rPr lang="zh-CN" altLang="en-US" dirty="0"/>
              <a:t>角度</a:t>
            </a:r>
            <a:r>
              <a:rPr lang="en-US" altLang="zh-CN" dirty="0"/>
              <a:t>: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考题中关键词及条件限定</a:t>
            </a:r>
            <a:r>
              <a:rPr lang="en-US" altLang="zh-CN" dirty="0"/>
              <a:t>: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论点：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分论点：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逻辑关系：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总结：									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dirty="0"/>
              <a:t>完成写作</a:t>
            </a:r>
          </a:p>
          <a:p>
            <a:pPr marL="0" indent="0">
              <a:lnSpc>
                <a:spcPct val="120000"/>
              </a:lnSpc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36076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7019"/>
          </a:xfrm>
        </p:spPr>
        <p:txBody>
          <a:bodyPr/>
          <a:lstStyle/>
          <a:p>
            <a:r>
              <a:rPr lang="zh-CN" altLang="en-US" dirty="0"/>
              <a:t>九、说服文练习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2518"/>
            <a:ext cx="10515600" cy="538994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2</a:t>
            </a:r>
            <a:r>
              <a:rPr lang="zh-CN" altLang="en-US" dirty="0"/>
              <a:t>、最近，你们班很多同学进入十一年级学习后，就不再参加任何课外活动了。你最 好的朋友也是这样，你打算给他写一个邮件，说服他跟你一起参加学校组织的各种社会公益活动。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审题构思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文体</a:t>
            </a:r>
            <a:r>
              <a:rPr lang="en-US" altLang="zh-CN" dirty="0"/>
              <a:t>: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格式</a:t>
            </a:r>
            <a:r>
              <a:rPr lang="en-US" altLang="zh-CN" dirty="0"/>
              <a:t>: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作者身份</a:t>
            </a:r>
            <a:r>
              <a:rPr lang="en-US" altLang="zh-CN" dirty="0"/>
              <a:t>/</a:t>
            </a:r>
            <a:r>
              <a:rPr lang="zh-CN" altLang="en-US" dirty="0"/>
              <a:t>角度</a:t>
            </a:r>
            <a:r>
              <a:rPr lang="en-US" altLang="zh-CN" dirty="0"/>
              <a:t>: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考题中关键词及条件限定</a:t>
            </a:r>
            <a:r>
              <a:rPr lang="en-US" altLang="zh-CN" dirty="0"/>
              <a:t>: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论点：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分论点：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逻辑关系：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总结：									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dirty="0"/>
              <a:t>完成写作</a:t>
            </a:r>
          </a:p>
          <a:p>
            <a:pPr marL="0" indent="0">
              <a:lnSpc>
                <a:spcPct val="120000"/>
              </a:lnSpc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896553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7019"/>
          </a:xfrm>
        </p:spPr>
        <p:txBody>
          <a:bodyPr/>
          <a:lstStyle/>
          <a:p>
            <a:r>
              <a:rPr lang="zh-CN" altLang="en-US" dirty="0"/>
              <a:t>九、说服文练习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2518"/>
            <a:ext cx="10515600" cy="538994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3</a:t>
            </a:r>
            <a:r>
              <a:rPr lang="zh-CN" altLang="en-US" dirty="0"/>
              <a:t>、下个月就是澳大利亚的复活节了，你想邀请你远在中国的爷爷、奶奶假期来澳大 利亚与你一起渡假。请你给他们写一封信，说服他们来澳。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审题构思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文体</a:t>
            </a:r>
            <a:r>
              <a:rPr lang="en-US" altLang="zh-CN" dirty="0"/>
              <a:t>: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格式</a:t>
            </a:r>
            <a:r>
              <a:rPr lang="en-US" altLang="zh-CN" dirty="0"/>
              <a:t>: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作者身份</a:t>
            </a:r>
            <a:r>
              <a:rPr lang="en-US" altLang="zh-CN" dirty="0"/>
              <a:t>/</a:t>
            </a:r>
            <a:r>
              <a:rPr lang="zh-CN" altLang="en-US" dirty="0"/>
              <a:t>角度</a:t>
            </a:r>
            <a:r>
              <a:rPr lang="en-US" altLang="zh-CN" dirty="0"/>
              <a:t>: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考题中关键词及条件限定</a:t>
            </a:r>
            <a:r>
              <a:rPr lang="en-US" altLang="zh-CN" dirty="0"/>
              <a:t>: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论点：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分论点：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逻辑关系：			</a:t>
            </a:r>
            <a:endParaRPr lang="en-AU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总结：											</a:t>
            </a:r>
            <a:endParaRPr lang="en-AU" altLang="zh-CN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dirty="0"/>
              <a:t>完成写作</a:t>
            </a:r>
          </a:p>
          <a:p>
            <a:pPr marL="0" indent="0">
              <a:lnSpc>
                <a:spcPct val="120000"/>
              </a:lnSpc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51693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7019"/>
          </a:xfrm>
        </p:spPr>
        <p:txBody>
          <a:bodyPr/>
          <a:lstStyle/>
          <a:p>
            <a:r>
              <a:rPr lang="zh-CN" altLang="en-US" dirty="0"/>
              <a:t>九、说服文练习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2518"/>
            <a:ext cx="10515600" cy="538994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4</a:t>
            </a:r>
            <a:r>
              <a:rPr lang="zh-CN" altLang="en-US" dirty="0"/>
              <a:t>、随着越来越多的海外大学承认中国高考成绩，许多同学纷纷决定去外国读大学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你是其中的一员，你被邀请在毕业座谈会上发言，请你准备你的发言稿。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审题构思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文体</a:t>
            </a:r>
            <a:r>
              <a:rPr lang="en-US" altLang="zh-CN" dirty="0"/>
              <a:t>: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格式</a:t>
            </a:r>
            <a:r>
              <a:rPr lang="en-US" altLang="zh-CN" dirty="0"/>
              <a:t>: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作者身份</a:t>
            </a:r>
            <a:r>
              <a:rPr lang="en-US" altLang="zh-CN" dirty="0"/>
              <a:t>/</a:t>
            </a:r>
            <a:r>
              <a:rPr lang="zh-CN" altLang="en-US" dirty="0"/>
              <a:t>角度</a:t>
            </a:r>
            <a:r>
              <a:rPr lang="en-US" altLang="zh-CN" dirty="0"/>
              <a:t>: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考题中关键词及条件限定</a:t>
            </a:r>
            <a:r>
              <a:rPr lang="en-US" altLang="zh-CN" dirty="0"/>
              <a:t>: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论点：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分论点：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逻辑关系：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总结：								</a:t>
            </a:r>
            <a:endParaRPr lang="en-AU" altLang="zh-CN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dirty="0"/>
              <a:t>完成写作</a:t>
            </a:r>
          </a:p>
          <a:p>
            <a:pPr marL="0" indent="0">
              <a:lnSpc>
                <a:spcPct val="120000"/>
              </a:lnSpc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250883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7019"/>
          </a:xfrm>
        </p:spPr>
        <p:txBody>
          <a:bodyPr/>
          <a:lstStyle/>
          <a:p>
            <a:r>
              <a:rPr lang="zh-CN" altLang="en-US" dirty="0"/>
              <a:t>九、说服文练习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2518"/>
            <a:ext cx="10515600" cy="538994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5</a:t>
            </a:r>
            <a:r>
              <a:rPr lang="zh-CN" altLang="en-US" dirty="0"/>
              <a:t>、暑假到了，你在澳洲土生土长的华裔好友邀请你一起去美国旅游，可你觉得去中 国对他</a:t>
            </a:r>
            <a:r>
              <a:rPr lang="en-US" altLang="zh-CN" dirty="0"/>
              <a:t>/</a:t>
            </a:r>
            <a:r>
              <a:rPr lang="zh-CN" altLang="en-US" dirty="0"/>
              <a:t>她更有帮助，你将写封信说服他</a:t>
            </a:r>
            <a:r>
              <a:rPr lang="en-US" altLang="zh-CN" dirty="0"/>
              <a:t>/</a:t>
            </a:r>
            <a:r>
              <a:rPr lang="zh-CN" altLang="en-US" dirty="0"/>
              <a:t>她去中国。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审题构思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文体</a:t>
            </a:r>
            <a:r>
              <a:rPr lang="en-US" altLang="zh-CN" dirty="0"/>
              <a:t>: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格式</a:t>
            </a:r>
            <a:r>
              <a:rPr lang="en-US" altLang="zh-CN" dirty="0"/>
              <a:t>: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作者身份</a:t>
            </a:r>
            <a:r>
              <a:rPr lang="en-US" altLang="zh-CN" dirty="0"/>
              <a:t>/</a:t>
            </a:r>
            <a:r>
              <a:rPr lang="zh-CN" altLang="en-US" dirty="0"/>
              <a:t>角度</a:t>
            </a:r>
            <a:r>
              <a:rPr lang="en-US" altLang="zh-CN" dirty="0"/>
              <a:t>: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考题中关键词及条件限定</a:t>
            </a:r>
            <a:r>
              <a:rPr lang="en-US" altLang="zh-CN" dirty="0"/>
              <a:t>: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论点：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分论点：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逻辑关系：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总结：							</a:t>
            </a:r>
            <a:endParaRPr lang="en-AU" altLang="zh-CN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dirty="0"/>
              <a:t>完成写作</a:t>
            </a:r>
          </a:p>
          <a:p>
            <a:pPr marL="0" indent="0">
              <a:lnSpc>
                <a:spcPct val="120000"/>
              </a:lnSpc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15345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7019"/>
          </a:xfrm>
        </p:spPr>
        <p:txBody>
          <a:bodyPr/>
          <a:lstStyle/>
          <a:p>
            <a:r>
              <a:rPr lang="zh-CN" altLang="en-US" dirty="0"/>
              <a:t>九、说服文练习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2518"/>
            <a:ext cx="10515600" cy="538994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6</a:t>
            </a:r>
            <a:r>
              <a:rPr lang="zh-CN" altLang="en-US" dirty="0"/>
              <a:t>、近年来，很多中国家长盲目跟风，不惜重金把孩子送到私立学校读书。你是一个 公立学校的校长，你将给</a:t>
            </a:r>
            <a:r>
              <a:rPr lang="en-US" altLang="zh-CN" dirty="0"/>
              <a:t>《</a:t>
            </a:r>
            <a:r>
              <a:rPr lang="zh-CN" altLang="en-US" dirty="0"/>
              <a:t>教育报</a:t>
            </a:r>
            <a:r>
              <a:rPr lang="en-US" altLang="zh-CN" dirty="0"/>
              <a:t>》</a:t>
            </a:r>
            <a:r>
              <a:rPr lang="zh-CN" altLang="en-US" dirty="0"/>
              <a:t>写篇文章，鼓励家长选择公立学校。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审题构思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文体</a:t>
            </a:r>
            <a:r>
              <a:rPr lang="en-US" altLang="zh-CN" dirty="0"/>
              <a:t>: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格式</a:t>
            </a:r>
            <a:r>
              <a:rPr lang="en-US" altLang="zh-CN" dirty="0"/>
              <a:t>: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作者身份</a:t>
            </a:r>
            <a:r>
              <a:rPr lang="en-US" altLang="zh-CN" dirty="0"/>
              <a:t>/</a:t>
            </a:r>
            <a:r>
              <a:rPr lang="zh-CN" altLang="en-US" dirty="0"/>
              <a:t>角度</a:t>
            </a:r>
            <a:r>
              <a:rPr lang="en-US" altLang="zh-CN" dirty="0"/>
              <a:t>: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考题中关键词及条件限定</a:t>
            </a:r>
            <a:r>
              <a:rPr lang="en-US" altLang="zh-CN" dirty="0"/>
              <a:t>: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论点：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分论点：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逻辑关系：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总结：					</a:t>
            </a:r>
            <a:endParaRPr lang="en-AU" altLang="zh-CN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dirty="0"/>
              <a:t>完成写作</a:t>
            </a:r>
          </a:p>
          <a:p>
            <a:pPr marL="0" indent="0">
              <a:lnSpc>
                <a:spcPct val="120000"/>
              </a:lnSpc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62873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7019"/>
          </a:xfrm>
        </p:spPr>
        <p:txBody>
          <a:bodyPr/>
          <a:lstStyle/>
          <a:p>
            <a:r>
              <a:rPr lang="zh-CN" altLang="en-US" dirty="0"/>
              <a:t>九、说服文练习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2518"/>
            <a:ext cx="10515600" cy="538994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7</a:t>
            </a:r>
            <a:r>
              <a:rPr lang="zh-CN" altLang="en-US" dirty="0"/>
              <a:t>、</a:t>
            </a:r>
            <a:r>
              <a:rPr lang="en-US" altLang="zh-CN" dirty="0"/>
              <a:t>12</a:t>
            </a:r>
            <a:r>
              <a:rPr lang="zh-CN" altLang="en-US" dirty="0"/>
              <a:t>年级的大考终于结束了，作为中文班的班长，你打算组织同学们一起去庆祝 一下，大多数同学希望去中餐馆吃晚饭庆祝，你却打算建议他们去西餐馆吃饭。 你将写一封信来说服大家。 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审题构思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文体</a:t>
            </a:r>
            <a:r>
              <a:rPr lang="en-US" altLang="zh-CN" dirty="0"/>
              <a:t>: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格式</a:t>
            </a:r>
            <a:r>
              <a:rPr lang="en-US" altLang="zh-CN" dirty="0"/>
              <a:t>: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作者身份</a:t>
            </a:r>
            <a:r>
              <a:rPr lang="en-US" altLang="zh-CN" dirty="0"/>
              <a:t>/</a:t>
            </a:r>
            <a:r>
              <a:rPr lang="zh-CN" altLang="en-US" dirty="0"/>
              <a:t>角度</a:t>
            </a:r>
            <a:r>
              <a:rPr lang="en-US" altLang="zh-CN" dirty="0"/>
              <a:t>: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考题中关键词及条件限定</a:t>
            </a:r>
            <a:r>
              <a:rPr lang="en-US" altLang="zh-CN" dirty="0"/>
              <a:t>: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论点：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分论点：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逻辑关系：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总结：				</a:t>
            </a:r>
            <a:endParaRPr lang="en-AU" altLang="zh-CN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dirty="0"/>
              <a:t>完成写作</a:t>
            </a:r>
          </a:p>
          <a:p>
            <a:pPr marL="0" indent="0">
              <a:lnSpc>
                <a:spcPct val="120000"/>
              </a:lnSpc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5466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二、说服文三要素：论点</a:t>
            </a:r>
            <a:r>
              <a:rPr lang="zh-CN" altLang="en-US" dirty="0">
                <a:solidFill>
                  <a:srgbClr val="FFC000"/>
                </a:solidFill>
              </a:rPr>
              <a:t>论据论证</a:t>
            </a:r>
            <a:endParaRPr lang="en-AU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27906"/>
            <a:ext cx="12192000" cy="531803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altLang="zh-CN" dirty="0"/>
              <a:t>【</a:t>
            </a:r>
            <a:r>
              <a:rPr lang="zh-CN" altLang="en-US" dirty="0"/>
              <a:t>论点</a:t>
            </a:r>
            <a:r>
              <a:rPr lang="en-US" altLang="zh-CN" dirty="0"/>
              <a:t>】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(</a:t>
            </a:r>
            <a:r>
              <a:rPr lang="zh-CN" altLang="en-US" dirty="0"/>
              <a:t>四）	论点的特点</a:t>
            </a:r>
            <a:r>
              <a:rPr lang="en-US" altLang="zh-CN" dirty="0"/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1</a:t>
            </a:r>
            <a:r>
              <a:rPr lang="zh-CN" altLang="en-US" dirty="0"/>
              <a:t>、正确性。论点的说服力根植于对客观事物的正确反映，而这又取决于作者的立场、观点、态度、方法是否正确，如果论点本身不正确，甚至是荒谬的，再怎么论证也 不能说服人。因此，论点正确是说服文的最起码的要求。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2</a:t>
            </a:r>
            <a:r>
              <a:rPr lang="zh-CN" altLang="en-US" dirty="0"/>
              <a:t>、鲜明性。赞成什么、反对什么，要非常鲜明，而不能模棱两可，含混不清。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3</a:t>
            </a:r>
            <a:r>
              <a:rPr lang="zh-CN" altLang="en-US" dirty="0"/>
              <a:t>、新颖性。论点应该尽可能新颖、深刻，能超出他人的见解，不是重复他人的老生 常谈，也不是无关痛痒、流于一般的泛泛而谈，应该尽可能独到、新颖。注意：反问句与比喻句不能作为论点</a:t>
            </a:r>
          </a:p>
          <a:p>
            <a:pPr>
              <a:lnSpc>
                <a:spcPct val="12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223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二、说服文三要素：</a:t>
            </a:r>
            <a:r>
              <a:rPr lang="zh-CN" altLang="en-US" dirty="0">
                <a:solidFill>
                  <a:srgbClr val="FFC000"/>
                </a:solidFill>
              </a:rPr>
              <a:t>论点</a:t>
            </a:r>
            <a:r>
              <a:rPr lang="zh-CN" altLang="en-US" dirty="0"/>
              <a:t>论据</a:t>
            </a:r>
            <a:r>
              <a:rPr lang="zh-CN" altLang="en-US" dirty="0">
                <a:solidFill>
                  <a:srgbClr val="FFC000"/>
                </a:solidFill>
              </a:rPr>
              <a:t>论证</a:t>
            </a:r>
            <a:endParaRPr lang="en-AU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27906"/>
            <a:ext cx="12192000" cy="531803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altLang="zh-CN" dirty="0"/>
              <a:t>【</a:t>
            </a:r>
            <a:r>
              <a:rPr lang="zh-CN" altLang="en-US" dirty="0"/>
              <a:t>论据</a:t>
            </a:r>
            <a:r>
              <a:rPr lang="en-US" altLang="zh-CN" dirty="0"/>
              <a:t>】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(</a:t>
            </a:r>
            <a:r>
              <a:rPr lang="zh-CN" altLang="en-US" dirty="0"/>
              <a:t>一）	什么是论据：论据就是证明论点的材料、依据。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(</a:t>
            </a:r>
            <a:r>
              <a:rPr lang="zh-CN" altLang="en-US" dirty="0"/>
              <a:t>二）	论据的类型：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1</a:t>
            </a:r>
            <a:r>
              <a:rPr lang="zh-CN" altLang="en-US" dirty="0"/>
              <a:t>、作为论据的事实材料，可以是具体的事例，概括的事实，统计数字，亲身经历、感受（真实</a:t>
            </a:r>
            <a:r>
              <a:rPr lang="en-US" altLang="zh-CN" dirty="0"/>
              <a:t>)</a:t>
            </a:r>
            <a:r>
              <a:rPr lang="zh-CN" altLang="en-US" dirty="0"/>
              <a:t>，等等。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2</a:t>
            </a:r>
            <a:r>
              <a:rPr lang="zh-CN" altLang="en-US" dirty="0"/>
              <a:t>、作为论据的理论材料，可以是前人的经典著作、至理名言，民间的谚语和俗语，科学上的公理、规律等等。 </a:t>
            </a:r>
          </a:p>
          <a:p>
            <a:pPr>
              <a:lnSpc>
                <a:spcPct val="12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0835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二、说服文三要素：</a:t>
            </a:r>
            <a:r>
              <a:rPr lang="zh-CN" altLang="en-US" dirty="0">
                <a:solidFill>
                  <a:srgbClr val="FFC000"/>
                </a:solidFill>
              </a:rPr>
              <a:t>论点</a:t>
            </a:r>
            <a:r>
              <a:rPr lang="zh-CN" altLang="en-US" dirty="0"/>
              <a:t>论据</a:t>
            </a:r>
            <a:r>
              <a:rPr lang="zh-CN" altLang="en-US" dirty="0">
                <a:solidFill>
                  <a:srgbClr val="FFC000"/>
                </a:solidFill>
              </a:rPr>
              <a:t>论证</a:t>
            </a:r>
            <a:endParaRPr lang="en-AU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27906"/>
            <a:ext cx="12192000" cy="531803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altLang="zh-CN" dirty="0"/>
              <a:t>【</a:t>
            </a:r>
            <a:r>
              <a:rPr lang="zh-CN" altLang="en-US" dirty="0"/>
              <a:t>论据</a:t>
            </a:r>
            <a:r>
              <a:rPr lang="en-US" altLang="zh-CN" dirty="0"/>
              <a:t>】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(</a:t>
            </a:r>
            <a:r>
              <a:rPr lang="zh-CN" altLang="en-US" dirty="0"/>
              <a:t>三）	使用论据的要求：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1</a:t>
            </a:r>
            <a:r>
              <a:rPr lang="zh-CN" altLang="en-US" dirty="0"/>
              <a:t>、确凿性。我们必须选择那些确凿的、典型的事实。引用经过实践检验的理论材料 作为论据时，必须注意所引理论本身的精确涵义。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2</a:t>
            </a:r>
            <a:r>
              <a:rPr lang="zh-CN" altLang="en-US" dirty="0"/>
              <a:t>、典型性。引用的事例应该具有广泛的代表性，代表这一类事物的普遍特点和</a:t>
            </a:r>
            <a:r>
              <a:rPr lang="en-US" altLang="zh-CN" dirty="0"/>
              <a:t>—</a:t>
            </a:r>
            <a:r>
              <a:rPr lang="zh-CN" altLang="en-US" dirty="0"/>
              <a:t>般性质。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3</a:t>
            </a:r>
            <a:r>
              <a:rPr lang="zh-CN" altLang="en-US" dirty="0"/>
              <a:t>、论据与论点的统一。论据是为了证明论点的，因此，两者应该联系紧密一致。</a:t>
            </a:r>
          </a:p>
          <a:p>
            <a:pPr>
              <a:lnSpc>
                <a:spcPct val="12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5240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二、说服文三要素：</a:t>
            </a:r>
            <a:r>
              <a:rPr lang="zh-CN" altLang="en-US" dirty="0">
                <a:solidFill>
                  <a:srgbClr val="FFC000"/>
                </a:solidFill>
              </a:rPr>
              <a:t>论点</a:t>
            </a:r>
            <a:r>
              <a:rPr lang="zh-CN" altLang="en-US" dirty="0"/>
              <a:t>论据</a:t>
            </a:r>
            <a:r>
              <a:rPr lang="zh-CN" altLang="en-US" dirty="0">
                <a:solidFill>
                  <a:srgbClr val="FFC000"/>
                </a:solidFill>
              </a:rPr>
              <a:t>论证</a:t>
            </a:r>
            <a:endParaRPr lang="en-AU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27906"/>
            <a:ext cx="12192000" cy="531803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(</a:t>
            </a:r>
            <a:r>
              <a:rPr lang="zh-CN" altLang="en-US" dirty="0"/>
              <a:t>四）	论据集锦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1</a:t>
            </a:r>
            <a:r>
              <a:rPr lang="zh-CN" altLang="en-US" dirty="0"/>
              <a:t>、理想篇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a.</a:t>
            </a:r>
            <a:r>
              <a:rPr lang="zh-CN" altLang="en-US" dirty="0"/>
              <a:t>道理论据：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志当存高远</a:t>
            </a:r>
            <a:r>
              <a:rPr lang="en-US" altLang="zh-CN" dirty="0"/>
              <a:t>——</a:t>
            </a:r>
            <a:r>
              <a:rPr lang="zh-CN" altLang="en-US" dirty="0"/>
              <a:t>诸葛亮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一个有了远大理想的人，就是在最艰苦困难的时候，也会感到幸福。一徐特立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b.</a:t>
            </a:r>
            <a:r>
              <a:rPr lang="zh-CN" altLang="en-US" dirty="0"/>
              <a:t>事实论据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燕雀安知鸿鹄之志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周恩来为中华崛起而读书。新学期开始，沈阳东关模范学校魏校长问同学们读书 是为了什么？于是有人回答说：“是为了家父读书。”有人回答说：“为明礼而读 书。”也有人说：“为光耀门楣而读书。”当魏校长点名要周恩来回答时，坐在后 排的周恩来站起来，庄重地回答“为中华之崛起而读书。”</a:t>
            </a:r>
          </a:p>
          <a:p>
            <a:pPr>
              <a:lnSpc>
                <a:spcPct val="12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04114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二、说服文三要素：</a:t>
            </a:r>
            <a:r>
              <a:rPr lang="zh-CN" altLang="en-US" dirty="0">
                <a:solidFill>
                  <a:srgbClr val="FFC000"/>
                </a:solidFill>
              </a:rPr>
              <a:t>论点</a:t>
            </a:r>
            <a:r>
              <a:rPr lang="zh-CN" altLang="en-US" dirty="0"/>
              <a:t>论据</a:t>
            </a:r>
            <a:r>
              <a:rPr lang="zh-CN" altLang="en-US" dirty="0">
                <a:solidFill>
                  <a:srgbClr val="FFC000"/>
                </a:solidFill>
              </a:rPr>
              <a:t>论证</a:t>
            </a:r>
            <a:endParaRPr lang="en-AU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27906"/>
            <a:ext cx="12192000" cy="531803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2</a:t>
            </a:r>
            <a:r>
              <a:rPr lang="zh-CN" altLang="en-US" dirty="0"/>
              <a:t>、立志篇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a</a:t>
            </a:r>
            <a:r>
              <a:rPr lang="zh-CN" altLang="en-US" dirty="0"/>
              <a:t>、道理论据：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古之成大事者，不惟有超世之才，亦有坚忍不拔之志。</a:t>
            </a:r>
            <a:r>
              <a:rPr lang="en-US" altLang="zh-CN" dirty="0"/>
              <a:t>——</a:t>
            </a:r>
            <a:r>
              <a:rPr lang="zh-CN" altLang="en-US" dirty="0"/>
              <a:t>苏轼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有志不在年高，无志空话百岁。</a:t>
            </a:r>
            <a:r>
              <a:rPr lang="en-US" altLang="zh-CN" dirty="0"/>
              <a:t>——</a:t>
            </a:r>
            <a:r>
              <a:rPr lang="zh-CN" altLang="en-US" dirty="0"/>
              <a:t>石玉昆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b</a:t>
            </a:r>
            <a:r>
              <a:rPr lang="zh-CN" altLang="en-US" dirty="0"/>
              <a:t>、事实论据：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周处立志好学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鲁迅弃医从文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许多科学家、发明家，都是从小立志（爱迪生、爱因斯坦、高斯）美国科学家爱 迪生，</a:t>
            </a:r>
            <a:r>
              <a:rPr lang="en-US" altLang="zh-CN" dirty="0"/>
              <a:t>29</a:t>
            </a:r>
            <a:r>
              <a:rPr lang="zh-CN" altLang="en-US" dirty="0"/>
              <a:t>岁发明留声机，</a:t>
            </a:r>
            <a:r>
              <a:rPr lang="en-US" altLang="zh-CN" dirty="0"/>
              <a:t>33</a:t>
            </a:r>
            <a:r>
              <a:rPr lang="zh-CN" altLang="en-US" dirty="0"/>
              <a:t>岁发明白炽电灯泡。德国物理学家爱因基坦，</a:t>
            </a:r>
            <a:r>
              <a:rPr lang="en-US" altLang="zh-CN" dirty="0"/>
              <a:t>36</a:t>
            </a:r>
            <a:r>
              <a:rPr lang="zh-CN" altLang="en-US" dirty="0"/>
              <a:t>岁提出狭义相对论，</a:t>
            </a:r>
            <a:r>
              <a:rPr lang="en-US" altLang="zh-CN" dirty="0"/>
              <a:t>37</a:t>
            </a:r>
            <a:r>
              <a:rPr lang="zh-CN" altLang="en-US" dirty="0"/>
              <a:t>岁提出广义相对论。德国数学家高斯，</a:t>
            </a:r>
            <a:r>
              <a:rPr lang="en-US" altLang="zh-CN" dirty="0"/>
              <a:t>17</a:t>
            </a:r>
            <a:r>
              <a:rPr lang="zh-CN" altLang="en-US" dirty="0"/>
              <a:t>岁就提出最小二乘法，</a:t>
            </a:r>
            <a:r>
              <a:rPr lang="en-US" altLang="zh-CN" dirty="0"/>
              <a:t>24</a:t>
            </a:r>
            <a:r>
              <a:rPr lang="zh-CN" altLang="en-US" dirty="0"/>
              <a:t>岁出版</a:t>
            </a:r>
            <a:r>
              <a:rPr lang="en-US" altLang="zh-CN" dirty="0"/>
              <a:t>《</a:t>
            </a:r>
            <a:r>
              <a:rPr lang="zh-CN" altLang="en-US" dirty="0"/>
              <a:t>算术研究</a:t>
            </a:r>
            <a:r>
              <a:rPr lang="en-US" altLang="zh-CN" dirty="0"/>
              <a:t>》</a:t>
            </a:r>
            <a:r>
              <a:rPr lang="zh-CN" altLang="en-US" dirty="0"/>
              <a:t>，开创近代数论，</a:t>
            </a:r>
            <a:r>
              <a:rPr lang="en-US" altLang="zh-CN" dirty="0"/>
              <a:t>32</a:t>
            </a:r>
            <a:r>
              <a:rPr lang="zh-CN" altLang="en-US" dirty="0"/>
              <a:t>岁提出行星轨道的计算方法。</a:t>
            </a:r>
          </a:p>
          <a:p>
            <a:pPr>
              <a:lnSpc>
                <a:spcPct val="12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45162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805-694B-49FE-8060-AF2FADB5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二、说服文三要素：</a:t>
            </a:r>
            <a:r>
              <a:rPr lang="zh-CN" altLang="en-US" dirty="0">
                <a:solidFill>
                  <a:srgbClr val="FFC000"/>
                </a:solidFill>
              </a:rPr>
              <a:t>论点</a:t>
            </a:r>
            <a:r>
              <a:rPr lang="zh-CN" altLang="en-US" dirty="0"/>
              <a:t>论据</a:t>
            </a:r>
            <a:r>
              <a:rPr lang="zh-CN" altLang="en-US" dirty="0">
                <a:solidFill>
                  <a:srgbClr val="FFC000"/>
                </a:solidFill>
              </a:rPr>
              <a:t>论证</a:t>
            </a:r>
            <a:endParaRPr lang="en-AU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5623-4EC3-40AC-8710-1D29BBBF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3949"/>
            <a:ext cx="12192000" cy="562892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3</a:t>
            </a:r>
            <a:r>
              <a:rPr lang="zh-CN" altLang="en-US" dirty="0"/>
              <a:t>、谦逊篇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a</a:t>
            </a:r>
            <a:r>
              <a:rPr lang="zh-CN" altLang="en-US" dirty="0"/>
              <a:t>、道理论据：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</a:t>
            </a:r>
            <a:r>
              <a:rPr lang="zh-CN" altLang="en-US" dirty="0"/>
              <a:t>满招损，谦受益</a:t>
            </a:r>
            <a:r>
              <a:rPr lang="en-US" altLang="zh-CN" dirty="0"/>
              <a:t>——《</a:t>
            </a:r>
            <a:r>
              <a:rPr lang="zh-CN" altLang="en-US" dirty="0"/>
              <a:t>尚书</a:t>
            </a:r>
            <a:r>
              <a:rPr lang="en-US" altLang="zh-CN" dirty="0"/>
              <a:t>》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 </a:t>
            </a:r>
            <a:r>
              <a:rPr lang="zh-CN" altLang="en-US" dirty="0"/>
              <a:t>虚心使人进步，骄傲使人落后。</a:t>
            </a:r>
            <a:r>
              <a:rPr lang="en-US" altLang="zh-CN" dirty="0"/>
              <a:t>——</a:t>
            </a:r>
            <a:r>
              <a:rPr lang="zh-CN" altLang="en-US" dirty="0"/>
              <a:t>毛泽东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b</a:t>
            </a:r>
            <a:r>
              <a:rPr lang="zh-CN" altLang="en-US" dirty="0"/>
              <a:t>、事实论据：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 </a:t>
            </a:r>
            <a:r>
              <a:rPr lang="zh-CN" altLang="en-US" dirty="0"/>
              <a:t>两小儿辩日中，传说著名思想家孔子在去齐国的途中，遇见两个小孩子正在激烈争论太阳的远近。一个说早上太阳溫暖，中午太阳烫人，所以太阳早上远中午近；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另一个说，早上的太阳大得像篷盖，中午小得像菜盘，所以太阳早上近，中午远， 他们请孔子评理，博学多才的孔子也想不出谁对谁错，老实承认自己回答不了这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个考题。并且说：“你们都可以做我的老师。”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• </a:t>
            </a:r>
            <a:r>
              <a:rPr lang="zh-CN" altLang="en-US" dirty="0"/>
              <a:t>梅兰芳在一次演出京剧</a:t>
            </a:r>
            <a:r>
              <a:rPr lang="en-US" altLang="zh-CN" dirty="0"/>
              <a:t>《</a:t>
            </a:r>
            <a:r>
              <a:rPr lang="zh-CN" altLang="en-US" dirty="0"/>
              <a:t>杀惜</a:t>
            </a:r>
            <a:r>
              <a:rPr lang="en-US" altLang="zh-CN" dirty="0"/>
              <a:t>》</a:t>
            </a:r>
            <a:r>
              <a:rPr lang="zh-CN" altLang="en-US" dirty="0"/>
              <a:t>时，在众多喝彩叫好声中，他听到有个老年观众 说“不好”。梅兰芳来不及卸装更衣就用专车把这位老人接到家中。恭恭敬敬地 对老人说：“说我不好的人，是我的老师。先生说我不好，必有高见，定请赐教， 同学决心亡羊补牢。”老人指出：“阎惜姣上楼和下楼的台步，按梨园规定，应是 上七下八，博士为何八上八下？ ”梅兰芳恍然大悟，连声称谢。以后梅兰芳经常 请这位老先生观看他演戏，请他指正，称他“老师”。</a:t>
            </a:r>
          </a:p>
          <a:p>
            <a:pPr>
              <a:lnSpc>
                <a:spcPct val="12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38309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8149</Words>
  <Application>Microsoft Office PowerPoint</Application>
  <PresentationFormat>Widescreen</PresentationFormat>
  <Paragraphs>303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Office Theme</vt:lpstr>
      <vt:lpstr>说服文</vt:lpstr>
      <vt:lpstr>一、说服文的定义</vt:lpstr>
      <vt:lpstr>二、说服文三要素：论点论据论证</vt:lpstr>
      <vt:lpstr>二、说服文三要素：论点论据论证</vt:lpstr>
      <vt:lpstr>二、说服文三要素：论点论据论证</vt:lpstr>
      <vt:lpstr>二、说服文三要素：论点论据论证</vt:lpstr>
      <vt:lpstr>二、说服文三要素：论点论据论证</vt:lpstr>
      <vt:lpstr>二、说服文三要素：论点论据论证</vt:lpstr>
      <vt:lpstr>二、说服文三要素：论点论据论证</vt:lpstr>
      <vt:lpstr>二、说服文三要素：论点论据论证</vt:lpstr>
      <vt:lpstr>二、说服文三要素：论点论据论证</vt:lpstr>
      <vt:lpstr>二、说服文三要素：论点论据论证</vt:lpstr>
      <vt:lpstr>二、说服文三要素：论点论据论证</vt:lpstr>
      <vt:lpstr>二、说服文三要素：论点论据论证</vt:lpstr>
      <vt:lpstr>二、说服文三要素：论点论据论证</vt:lpstr>
      <vt:lpstr>二、说服文三要素：论点论据论证</vt:lpstr>
      <vt:lpstr>二、说服文三要素：论点论据论证</vt:lpstr>
      <vt:lpstr>二、说服文三要素：论点论据论证</vt:lpstr>
      <vt:lpstr>二、说服文三要素：论点论据论证</vt:lpstr>
      <vt:lpstr>二、说服文三要素：论点论据论证</vt:lpstr>
      <vt:lpstr>三、说服文的写作结构</vt:lpstr>
      <vt:lpstr>四、说服文写作指导</vt:lpstr>
      <vt:lpstr>四、说服文写作指导</vt:lpstr>
      <vt:lpstr>四、说服文写作指导</vt:lpstr>
      <vt:lpstr>五、说服文的基本结构模式</vt:lpstr>
      <vt:lpstr>六、标准的说服段的结构</vt:lpstr>
      <vt:lpstr>七、说服文例文</vt:lpstr>
      <vt:lpstr>七、说服文例文</vt:lpstr>
      <vt:lpstr>八、说服文自查表</vt:lpstr>
      <vt:lpstr>九、说服文练习</vt:lpstr>
      <vt:lpstr>九、说服文练习</vt:lpstr>
      <vt:lpstr>九、说服文练习</vt:lpstr>
      <vt:lpstr>九、说服文练习</vt:lpstr>
      <vt:lpstr>九、说服文练习</vt:lpstr>
      <vt:lpstr>九、说服文练习</vt:lpstr>
      <vt:lpstr>九、说服文练习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说服文</dc:title>
  <dc:creator>Lyn ZHANG</dc:creator>
  <cp:lastModifiedBy>Lyn ZHANG</cp:lastModifiedBy>
  <cp:revision>21</cp:revision>
  <dcterms:created xsi:type="dcterms:W3CDTF">2021-08-19T00:58:43Z</dcterms:created>
  <dcterms:modified xsi:type="dcterms:W3CDTF">2021-08-19T03:05:31Z</dcterms:modified>
</cp:coreProperties>
</file>