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7" r:id="rId6"/>
    <p:sldId id="260" r:id="rId7"/>
    <p:sldId id="261" r:id="rId8"/>
    <p:sldId id="262" r:id="rId9"/>
    <p:sldId id="278" r:id="rId10"/>
    <p:sldId id="263" r:id="rId11"/>
    <p:sldId id="264" r:id="rId12"/>
    <p:sldId id="265" r:id="rId13"/>
    <p:sldId id="266" r:id="rId14"/>
    <p:sldId id="279" r:id="rId15"/>
    <p:sldId id="267" r:id="rId16"/>
    <p:sldId id="280" r:id="rId17"/>
    <p:sldId id="281" r:id="rId18"/>
    <p:sldId id="282" r:id="rId19"/>
    <p:sldId id="283" r:id="rId20"/>
    <p:sldId id="268" r:id="rId21"/>
    <p:sldId id="287" r:id="rId22"/>
    <p:sldId id="290" r:id="rId23"/>
    <p:sldId id="284" r:id="rId24"/>
    <p:sldId id="285" r:id="rId25"/>
    <p:sldId id="286" r:id="rId26"/>
    <p:sldId id="288" r:id="rId27"/>
    <p:sldId id="289" r:id="rId28"/>
    <p:sldId id="269" r:id="rId29"/>
    <p:sldId id="292" r:id="rId30"/>
    <p:sldId id="293" r:id="rId31"/>
    <p:sldId id="294" r:id="rId32"/>
    <p:sldId id="295" r:id="rId33"/>
    <p:sldId id="291" r:id="rId34"/>
    <p:sldId id="270" r:id="rId35"/>
    <p:sldId id="296" r:id="rId36"/>
    <p:sldId id="297" r:id="rId37"/>
    <p:sldId id="298" r:id="rId38"/>
    <p:sldId id="299" r:id="rId39"/>
    <p:sldId id="300" r:id="rId40"/>
    <p:sldId id="301" r:id="rId41"/>
    <p:sldId id="302" r:id="rId42"/>
    <p:sldId id="303" r:id="rId43"/>
    <p:sldId id="305" r:id="rId44"/>
    <p:sldId id="306" r:id="rId45"/>
    <p:sldId id="307" r:id="rId46"/>
    <p:sldId id="308" r:id="rId47"/>
    <p:sldId id="309" r:id="rId48"/>
    <p:sldId id="310" r:id="rId49"/>
    <p:sldId id="311" r:id="rId50"/>
    <p:sldId id="312" r:id="rId51"/>
    <p:sldId id="313" r:id="rId52"/>
    <p:sldId id="314" r:id="rId53"/>
    <p:sldId id="315" r:id="rId54"/>
    <p:sldId id="316" r:id="rId55"/>
    <p:sldId id="304" r:id="rId56"/>
    <p:sldId id="317" r:id="rId57"/>
    <p:sldId id="318" r:id="rId58"/>
    <p:sldId id="319" r:id="rId59"/>
    <p:sldId id="320" r:id="rId60"/>
    <p:sldId id="321" r:id="rId61"/>
    <p:sldId id="322" r:id="rId62"/>
    <p:sldId id="323" r:id="rId63"/>
    <p:sldId id="324" r:id="rId64"/>
    <p:sldId id="325" r:id="rId65"/>
    <p:sldId id="326" r:id="rId66"/>
    <p:sldId id="327" r:id="rId67"/>
    <p:sldId id="328" r:id="rId68"/>
    <p:sldId id="331" r:id="rId69"/>
    <p:sldId id="332" r:id="rId70"/>
    <p:sldId id="333" r:id="rId71"/>
    <p:sldId id="334" r:id="rId72"/>
    <p:sldId id="335" r:id="rId73"/>
    <p:sldId id="336" r:id="rId74"/>
    <p:sldId id="337" r:id="rId75"/>
    <p:sldId id="338" r:id="rId76"/>
    <p:sldId id="339" r:id="rId77"/>
    <p:sldId id="340" r:id="rId78"/>
    <p:sldId id="341" r:id="rId79"/>
    <p:sldId id="342" r:id="rId80"/>
    <p:sldId id="343" r:id="rId81"/>
    <p:sldId id="344" r:id="rId82"/>
    <p:sldId id="345" r:id="rId8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1" autoAdjust="0"/>
    <p:restoredTop sz="94660"/>
  </p:normalViewPr>
  <p:slideViewPr>
    <p:cSldViewPr snapToGrid="0">
      <p:cViewPr varScale="1">
        <p:scale>
          <a:sx n="79" d="100"/>
          <a:sy n="79" d="100"/>
        </p:scale>
        <p:origin x="19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06D37-D275-46B9-9E04-10EDFA43BE0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393057C6-C5F4-4654-96A7-D6CB178148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1C1934FF-442F-4EF1-87AA-38A50E440A55}"/>
              </a:ext>
            </a:extLst>
          </p:cNvPr>
          <p:cNvSpPr>
            <a:spLocks noGrp="1"/>
          </p:cNvSpPr>
          <p:nvPr>
            <p:ph type="dt" sz="half" idx="10"/>
          </p:nvPr>
        </p:nvSpPr>
        <p:spPr/>
        <p:txBody>
          <a:bodyPr/>
          <a:lstStyle/>
          <a:p>
            <a:fld id="{447E4D67-2860-42BF-8054-49DC0B7E46A0}" type="datetimeFigureOut">
              <a:rPr lang="en-AU" smtClean="0"/>
              <a:t>14/10/2021</a:t>
            </a:fld>
            <a:endParaRPr lang="en-AU"/>
          </a:p>
        </p:txBody>
      </p:sp>
      <p:sp>
        <p:nvSpPr>
          <p:cNvPr id="5" name="Footer Placeholder 4">
            <a:extLst>
              <a:ext uri="{FF2B5EF4-FFF2-40B4-BE49-F238E27FC236}">
                <a16:creationId xmlns:a16="http://schemas.microsoft.com/office/drawing/2014/main" id="{00DF6453-A300-4C6B-837E-68B11D34491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EB851647-126B-4219-A967-AE1B09E1979E}"/>
              </a:ext>
            </a:extLst>
          </p:cNvPr>
          <p:cNvSpPr>
            <a:spLocks noGrp="1"/>
          </p:cNvSpPr>
          <p:nvPr>
            <p:ph type="sldNum" sz="quarter" idx="12"/>
          </p:nvPr>
        </p:nvSpPr>
        <p:spPr/>
        <p:txBody>
          <a:bodyPr/>
          <a:lstStyle/>
          <a:p>
            <a:fld id="{F8FCE7DA-AA4D-42BD-8DFF-C41619473D7D}" type="slidenum">
              <a:rPr lang="en-AU" smtClean="0"/>
              <a:t>‹#›</a:t>
            </a:fld>
            <a:endParaRPr lang="en-AU"/>
          </a:p>
        </p:txBody>
      </p:sp>
    </p:spTree>
    <p:extLst>
      <p:ext uri="{BB962C8B-B14F-4D97-AF65-F5344CB8AC3E}">
        <p14:creationId xmlns:p14="http://schemas.microsoft.com/office/powerpoint/2010/main" val="84348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100F4-D168-4DC3-90E8-EE7DBCC346B4}"/>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C2C20C51-CB54-4174-A7E0-DBC04D340BF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098FFD4-8516-4845-813F-7F437CA52199}"/>
              </a:ext>
            </a:extLst>
          </p:cNvPr>
          <p:cNvSpPr>
            <a:spLocks noGrp="1"/>
          </p:cNvSpPr>
          <p:nvPr>
            <p:ph type="dt" sz="half" idx="10"/>
          </p:nvPr>
        </p:nvSpPr>
        <p:spPr/>
        <p:txBody>
          <a:bodyPr/>
          <a:lstStyle/>
          <a:p>
            <a:fld id="{447E4D67-2860-42BF-8054-49DC0B7E46A0}" type="datetimeFigureOut">
              <a:rPr lang="en-AU" smtClean="0"/>
              <a:t>14/10/2021</a:t>
            </a:fld>
            <a:endParaRPr lang="en-AU"/>
          </a:p>
        </p:txBody>
      </p:sp>
      <p:sp>
        <p:nvSpPr>
          <p:cNvPr id="5" name="Footer Placeholder 4">
            <a:extLst>
              <a:ext uri="{FF2B5EF4-FFF2-40B4-BE49-F238E27FC236}">
                <a16:creationId xmlns:a16="http://schemas.microsoft.com/office/drawing/2014/main" id="{3CF382D1-3DBF-41FB-A4E1-911BFB645BEA}"/>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82758D26-A051-4CDB-8ADA-03FEDB514923}"/>
              </a:ext>
            </a:extLst>
          </p:cNvPr>
          <p:cNvSpPr>
            <a:spLocks noGrp="1"/>
          </p:cNvSpPr>
          <p:nvPr>
            <p:ph type="sldNum" sz="quarter" idx="12"/>
          </p:nvPr>
        </p:nvSpPr>
        <p:spPr/>
        <p:txBody>
          <a:bodyPr/>
          <a:lstStyle/>
          <a:p>
            <a:fld id="{F8FCE7DA-AA4D-42BD-8DFF-C41619473D7D}" type="slidenum">
              <a:rPr lang="en-AU" smtClean="0"/>
              <a:t>‹#›</a:t>
            </a:fld>
            <a:endParaRPr lang="en-AU"/>
          </a:p>
        </p:txBody>
      </p:sp>
    </p:spTree>
    <p:extLst>
      <p:ext uri="{BB962C8B-B14F-4D97-AF65-F5344CB8AC3E}">
        <p14:creationId xmlns:p14="http://schemas.microsoft.com/office/powerpoint/2010/main" val="699084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CC5BCC0-2AC8-42EE-A4FB-B7E44C1B5CF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8563E502-6979-453A-BB50-7F1185A09C2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A5F7CD2D-9FED-4DB6-8435-CB0784FD855E}"/>
              </a:ext>
            </a:extLst>
          </p:cNvPr>
          <p:cNvSpPr>
            <a:spLocks noGrp="1"/>
          </p:cNvSpPr>
          <p:nvPr>
            <p:ph type="dt" sz="half" idx="10"/>
          </p:nvPr>
        </p:nvSpPr>
        <p:spPr/>
        <p:txBody>
          <a:bodyPr/>
          <a:lstStyle/>
          <a:p>
            <a:fld id="{447E4D67-2860-42BF-8054-49DC0B7E46A0}" type="datetimeFigureOut">
              <a:rPr lang="en-AU" smtClean="0"/>
              <a:t>14/10/2021</a:t>
            </a:fld>
            <a:endParaRPr lang="en-AU"/>
          </a:p>
        </p:txBody>
      </p:sp>
      <p:sp>
        <p:nvSpPr>
          <p:cNvPr id="5" name="Footer Placeholder 4">
            <a:extLst>
              <a:ext uri="{FF2B5EF4-FFF2-40B4-BE49-F238E27FC236}">
                <a16:creationId xmlns:a16="http://schemas.microsoft.com/office/drawing/2014/main" id="{DFC7BDBD-204F-4DCE-8235-43A307F57D9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B998BCA-EBEE-4466-9CAC-B8788922E049}"/>
              </a:ext>
            </a:extLst>
          </p:cNvPr>
          <p:cNvSpPr>
            <a:spLocks noGrp="1"/>
          </p:cNvSpPr>
          <p:nvPr>
            <p:ph type="sldNum" sz="quarter" idx="12"/>
          </p:nvPr>
        </p:nvSpPr>
        <p:spPr/>
        <p:txBody>
          <a:bodyPr/>
          <a:lstStyle/>
          <a:p>
            <a:fld id="{F8FCE7DA-AA4D-42BD-8DFF-C41619473D7D}" type="slidenum">
              <a:rPr lang="en-AU" smtClean="0"/>
              <a:t>‹#›</a:t>
            </a:fld>
            <a:endParaRPr lang="en-AU"/>
          </a:p>
        </p:txBody>
      </p:sp>
    </p:spTree>
    <p:extLst>
      <p:ext uri="{BB962C8B-B14F-4D97-AF65-F5344CB8AC3E}">
        <p14:creationId xmlns:p14="http://schemas.microsoft.com/office/powerpoint/2010/main" val="1453786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127B37-8493-4118-8B01-5C25303793B0}"/>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D24A24F3-D4F5-4613-9B88-8EF8AFF21A4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3B3E7615-57E7-4A17-BF15-DA2D06C0552A}"/>
              </a:ext>
            </a:extLst>
          </p:cNvPr>
          <p:cNvSpPr>
            <a:spLocks noGrp="1"/>
          </p:cNvSpPr>
          <p:nvPr>
            <p:ph type="dt" sz="half" idx="10"/>
          </p:nvPr>
        </p:nvSpPr>
        <p:spPr/>
        <p:txBody>
          <a:bodyPr/>
          <a:lstStyle/>
          <a:p>
            <a:fld id="{447E4D67-2860-42BF-8054-49DC0B7E46A0}" type="datetimeFigureOut">
              <a:rPr lang="en-AU" smtClean="0"/>
              <a:t>14/10/2021</a:t>
            </a:fld>
            <a:endParaRPr lang="en-AU"/>
          </a:p>
        </p:txBody>
      </p:sp>
      <p:sp>
        <p:nvSpPr>
          <p:cNvPr id="5" name="Footer Placeholder 4">
            <a:extLst>
              <a:ext uri="{FF2B5EF4-FFF2-40B4-BE49-F238E27FC236}">
                <a16:creationId xmlns:a16="http://schemas.microsoft.com/office/drawing/2014/main" id="{B79530E3-AEA2-482D-AA93-E0D758005402}"/>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1875CC8B-1A38-4402-9F4C-9770AAB3CE07}"/>
              </a:ext>
            </a:extLst>
          </p:cNvPr>
          <p:cNvSpPr>
            <a:spLocks noGrp="1"/>
          </p:cNvSpPr>
          <p:nvPr>
            <p:ph type="sldNum" sz="quarter" idx="12"/>
          </p:nvPr>
        </p:nvSpPr>
        <p:spPr/>
        <p:txBody>
          <a:bodyPr/>
          <a:lstStyle/>
          <a:p>
            <a:fld id="{F8FCE7DA-AA4D-42BD-8DFF-C41619473D7D}" type="slidenum">
              <a:rPr lang="en-AU" smtClean="0"/>
              <a:t>‹#›</a:t>
            </a:fld>
            <a:endParaRPr lang="en-AU"/>
          </a:p>
        </p:txBody>
      </p:sp>
    </p:spTree>
    <p:extLst>
      <p:ext uri="{BB962C8B-B14F-4D97-AF65-F5344CB8AC3E}">
        <p14:creationId xmlns:p14="http://schemas.microsoft.com/office/powerpoint/2010/main" val="768302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413AB6-7A45-46DD-B809-72C2DA007C5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B93857D5-DF66-437C-BBCD-016D11255FE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8ACC78B-389B-4EC7-9AF4-6D150E8C3082}"/>
              </a:ext>
            </a:extLst>
          </p:cNvPr>
          <p:cNvSpPr>
            <a:spLocks noGrp="1"/>
          </p:cNvSpPr>
          <p:nvPr>
            <p:ph type="dt" sz="half" idx="10"/>
          </p:nvPr>
        </p:nvSpPr>
        <p:spPr/>
        <p:txBody>
          <a:bodyPr/>
          <a:lstStyle/>
          <a:p>
            <a:fld id="{447E4D67-2860-42BF-8054-49DC0B7E46A0}" type="datetimeFigureOut">
              <a:rPr lang="en-AU" smtClean="0"/>
              <a:t>14/10/2021</a:t>
            </a:fld>
            <a:endParaRPr lang="en-AU"/>
          </a:p>
        </p:txBody>
      </p:sp>
      <p:sp>
        <p:nvSpPr>
          <p:cNvPr id="5" name="Footer Placeholder 4">
            <a:extLst>
              <a:ext uri="{FF2B5EF4-FFF2-40B4-BE49-F238E27FC236}">
                <a16:creationId xmlns:a16="http://schemas.microsoft.com/office/drawing/2014/main" id="{51A3C1A0-A5AA-4ACB-9224-813A9172226C}"/>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F52C3EEC-AE57-4396-B54C-FC5DA5A61EDD}"/>
              </a:ext>
            </a:extLst>
          </p:cNvPr>
          <p:cNvSpPr>
            <a:spLocks noGrp="1"/>
          </p:cNvSpPr>
          <p:nvPr>
            <p:ph type="sldNum" sz="quarter" idx="12"/>
          </p:nvPr>
        </p:nvSpPr>
        <p:spPr/>
        <p:txBody>
          <a:bodyPr/>
          <a:lstStyle/>
          <a:p>
            <a:fld id="{F8FCE7DA-AA4D-42BD-8DFF-C41619473D7D}" type="slidenum">
              <a:rPr lang="en-AU" smtClean="0"/>
              <a:t>‹#›</a:t>
            </a:fld>
            <a:endParaRPr lang="en-AU"/>
          </a:p>
        </p:txBody>
      </p:sp>
    </p:spTree>
    <p:extLst>
      <p:ext uri="{BB962C8B-B14F-4D97-AF65-F5344CB8AC3E}">
        <p14:creationId xmlns:p14="http://schemas.microsoft.com/office/powerpoint/2010/main" val="4227482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8EDB8-6427-4955-9774-4060A2A3A63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06222026-E4D7-4DA4-B31C-6CCA6939866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2FAA1C3B-229D-439B-8554-85608DD3157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A8221C90-E5C1-415B-AF51-D187A13FD78D}"/>
              </a:ext>
            </a:extLst>
          </p:cNvPr>
          <p:cNvSpPr>
            <a:spLocks noGrp="1"/>
          </p:cNvSpPr>
          <p:nvPr>
            <p:ph type="dt" sz="half" idx="10"/>
          </p:nvPr>
        </p:nvSpPr>
        <p:spPr/>
        <p:txBody>
          <a:bodyPr/>
          <a:lstStyle/>
          <a:p>
            <a:fld id="{447E4D67-2860-42BF-8054-49DC0B7E46A0}" type="datetimeFigureOut">
              <a:rPr lang="en-AU" smtClean="0"/>
              <a:t>14/10/2021</a:t>
            </a:fld>
            <a:endParaRPr lang="en-AU"/>
          </a:p>
        </p:txBody>
      </p:sp>
      <p:sp>
        <p:nvSpPr>
          <p:cNvPr id="6" name="Footer Placeholder 5">
            <a:extLst>
              <a:ext uri="{FF2B5EF4-FFF2-40B4-BE49-F238E27FC236}">
                <a16:creationId xmlns:a16="http://schemas.microsoft.com/office/drawing/2014/main" id="{2C0A1499-28B6-465B-A2C1-80531EF8835D}"/>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95919A4C-9F45-4E5B-AA13-5FD2D393CB16}"/>
              </a:ext>
            </a:extLst>
          </p:cNvPr>
          <p:cNvSpPr>
            <a:spLocks noGrp="1"/>
          </p:cNvSpPr>
          <p:nvPr>
            <p:ph type="sldNum" sz="quarter" idx="12"/>
          </p:nvPr>
        </p:nvSpPr>
        <p:spPr/>
        <p:txBody>
          <a:bodyPr/>
          <a:lstStyle/>
          <a:p>
            <a:fld id="{F8FCE7DA-AA4D-42BD-8DFF-C41619473D7D}" type="slidenum">
              <a:rPr lang="en-AU" smtClean="0"/>
              <a:t>‹#›</a:t>
            </a:fld>
            <a:endParaRPr lang="en-AU"/>
          </a:p>
        </p:txBody>
      </p:sp>
    </p:spTree>
    <p:extLst>
      <p:ext uri="{BB962C8B-B14F-4D97-AF65-F5344CB8AC3E}">
        <p14:creationId xmlns:p14="http://schemas.microsoft.com/office/powerpoint/2010/main" val="1199754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EF25A-F188-45C0-8F80-214B84C90F79}"/>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7EB838A0-13A5-4C62-8E94-F3CE599ECB4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447D6CF-6C28-476A-A6AC-B995C5426E1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72E76309-6F34-45A0-8FA6-799D85B45A5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868A9CD-B67B-442A-AEFA-26713684F85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6B226858-0909-443C-8F0A-178AA36BBFAA}"/>
              </a:ext>
            </a:extLst>
          </p:cNvPr>
          <p:cNvSpPr>
            <a:spLocks noGrp="1"/>
          </p:cNvSpPr>
          <p:nvPr>
            <p:ph type="dt" sz="half" idx="10"/>
          </p:nvPr>
        </p:nvSpPr>
        <p:spPr/>
        <p:txBody>
          <a:bodyPr/>
          <a:lstStyle/>
          <a:p>
            <a:fld id="{447E4D67-2860-42BF-8054-49DC0B7E46A0}" type="datetimeFigureOut">
              <a:rPr lang="en-AU" smtClean="0"/>
              <a:t>14/10/2021</a:t>
            </a:fld>
            <a:endParaRPr lang="en-AU"/>
          </a:p>
        </p:txBody>
      </p:sp>
      <p:sp>
        <p:nvSpPr>
          <p:cNvPr id="8" name="Footer Placeholder 7">
            <a:extLst>
              <a:ext uri="{FF2B5EF4-FFF2-40B4-BE49-F238E27FC236}">
                <a16:creationId xmlns:a16="http://schemas.microsoft.com/office/drawing/2014/main" id="{9226D63C-FFE6-44D8-BC23-B94FB1169BE6}"/>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3D6FDCF9-9B8A-4DBD-83D8-FFA90971B1DC}"/>
              </a:ext>
            </a:extLst>
          </p:cNvPr>
          <p:cNvSpPr>
            <a:spLocks noGrp="1"/>
          </p:cNvSpPr>
          <p:nvPr>
            <p:ph type="sldNum" sz="quarter" idx="12"/>
          </p:nvPr>
        </p:nvSpPr>
        <p:spPr/>
        <p:txBody>
          <a:bodyPr/>
          <a:lstStyle/>
          <a:p>
            <a:fld id="{F8FCE7DA-AA4D-42BD-8DFF-C41619473D7D}" type="slidenum">
              <a:rPr lang="en-AU" smtClean="0"/>
              <a:t>‹#›</a:t>
            </a:fld>
            <a:endParaRPr lang="en-AU"/>
          </a:p>
        </p:txBody>
      </p:sp>
    </p:spTree>
    <p:extLst>
      <p:ext uri="{BB962C8B-B14F-4D97-AF65-F5344CB8AC3E}">
        <p14:creationId xmlns:p14="http://schemas.microsoft.com/office/powerpoint/2010/main" val="3153615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A394E-9A3B-420B-9904-0DC77350250F}"/>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B93F7BE1-6ECE-417D-918B-337184EACA13}"/>
              </a:ext>
            </a:extLst>
          </p:cNvPr>
          <p:cNvSpPr>
            <a:spLocks noGrp="1"/>
          </p:cNvSpPr>
          <p:nvPr>
            <p:ph type="dt" sz="half" idx="10"/>
          </p:nvPr>
        </p:nvSpPr>
        <p:spPr/>
        <p:txBody>
          <a:bodyPr/>
          <a:lstStyle/>
          <a:p>
            <a:fld id="{447E4D67-2860-42BF-8054-49DC0B7E46A0}" type="datetimeFigureOut">
              <a:rPr lang="en-AU" smtClean="0"/>
              <a:t>14/10/2021</a:t>
            </a:fld>
            <a:endParaRPr lang="en-AU"/>
          </a:p>
        </p:txBody>
      </p:sp>
      <p:sp>
        <p:nvSpPr>
          <p:cNvPr id="4" name="Footer Placeholder 3">
            <a:extLst>
              <a:ext uri="{FF2B5EF4-FFF2-40B4-BE49-F238E27FC236}">
                <a16:creationId xmlns:a16="http://schemas.microsoft.com/office/drawing/2014/main" id="{DF2CA915-FA7E-47F3-8FCA-21437C188E0A}"/>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1BB56147-6C37-4956-8D6D-9558F5C0CF72}"/>
              </a:ext>
            </a:extLst>
          </p:cNvPr>
          <p:cNvSpPr>
            <a:spLocks noGrp="1"/>
          </p:cNvSpPr>
          <p:nvPr>
            <p:ph type="sldNum" sz="quarter" idx="12"/>
          </p:nvPr>
        </p:nvSpPr>
        <p:spPr/>
        <p:txBody>
          <a:bodyPr/>
          <a:lstStyle/>
          <a:p>
            <a:fld id="{F8FCE7DA-AA4D-42BD-8DFF-C41619473D7D}" type="slidenum">
              <a:rPr lang="en-AU" smtClean="0"/>
              <a:t>‹#›</a:t>
            </a:fld>
            <a:endParaRPr lang="en-AU"/>
          </a:p>
        </p:txBody>
      </p:sp>
    </p:spTree>
    <p:extLst>
      <p:ext uri="{BB962C8B-B14F-4D97-AF65-F5344CB8AC3E}">
        <p14:creationId xmlns:p14="http://schemas.microsoft.com/office/powerpoint/2010/main" val="674274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170BCD0-BE5A-476C-8B39-F7E8665F6AAF}"/>
              </a:ext>
            </a:extLst>
          </p:cNvPr>
          <p:cNvSpPr>
            <a:spLocks noGrp="1"/>
          </p:cNvSpPr>
          <p:nvPr>
            <p:ph type="dt" sz="half" idx="10"/>
          </p:nvPr>
        </p:nvSpPr>
        <p:spPr/>
        <p:txBody>
          <a:bodyPr/>
          <a:lstStyle/>
          <a:p>
            <a:fld id="{447E4D67-2860-42BF-8054-49DC0B7E46A0}" type="datetimeFigureOut">
              <a:rPr lang="en-AU" smtClean="0"/>
              <a:t>14/10/2021</a:t>
            </a:fld>
            <a:endParaRPr lang="en-AU"/>
          </a:p>
        </p:txBody>
      </p:sp>
      <p:sp>
        <p:nvSpPr>
          <p:cNvPr id="3" name="Footer Placeholder 2">
            <a:extLst>
              <a:ext uri="{FF2B5EF4-FFF2-40B4-BE49-F238E27FC236}">
                <a16:creationId xmlns:a16="http://schemas.microsoft.com/office/drawing/2014/main" id="{B69124B0-D970-498A-BD9F-1F467E64ECDE}"/>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7F6F6BC5-D557-4E9D-976F-B39A241A3A95}"/>
              </a:ext>
            </a:extLst>
          </p:cNvPr>
          <p:cNvSpPr>
            <a:spLocks noGrp="1"/>
          </p:cNvSpPr>
          <p:nvPr>
            <p:ph type="sldNum" sz="quarter" idx="12"/>
          </p:nvPr>
        </p:nvSpPr>
        <p:spPr/>
        <p:txBody>
          <a:bodyPr/>
          <a:lstStyle/>
          <a:p>
            <a:fld id="{F8FCE7DA-AA4D-42BD-8DFF-C41619473D7D}" type="slidenum">
              <a:rPr lang="en-AU" smtClean="0"/>
              <a:t>‹#›</a:t>
            </a:fld>
            <a:endParaRPr lang="en-AU"/>
          </a:p>
        </p:txBody>
      </p:sp>
    </p:spTree>
    <p:extLst>
      <p:ext uri="{BB962C8B-B14F-4D97-AF65-F5344CB8AC3E}">
        <p14:creationId xmlns:p14="http://schemas.microsoft.com/office/powerpoint/2010/main" val="42936524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DEF39-A5A1-4248-B3F0-7FDCFCF6EB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7E0C6D38-9131-4156-91C8-8BEF259B860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6C7F4C91-6D07-4B59-B2A4-4AD2B3A01D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E75E275-731B-4A25-954A-8113143CEDCB}"/>
              </a:ext>
            </a:extLst>
          </p:cNvPr>
          <p:cNvSpPr>
            <a:spLocks noGrp="1"/>
          </p:cNvSpPr>
          <p:nvPr>
            <p:ph type="dt" sz="half" idx="10"/>
          </p:nvPr>
        </p:nvSpPr>
        <p:spPr/>
        <p:txBody>
          <a:bodyPr/>
          <a:lstStyle/>
          <a:p>
            <a:fld id="{447E4D67-2860-42BF-8054-49DC0B7E46A0}" type="datetimeFigureOut">
              <a:rPr lang="en-AU" smtClean="0"/>
              <a:t>14/10/2021</a:t>
            </a:fld>
            <a:endParaRPr lang="en-AU"/>
          </a:p>
        </p:txBody>
      </p:sp>
      <p:sp>
        <p:nvSpPr>
          <p:cNvPr id="6" name="Footer Placeholder 5">
            <a:extLst>
              <a:ext uri="{FF2B5EF4-FFF2-40B4-BE49-F238E27FC236}">
                <a16:creationId xmlns:a16="http://schemas.microsoft.com/office/drawing/2014/main" id="{17D8B77A-F001-4F76-A686-96EA91504EE4}"/>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69AA6D6-A95C-4763-BF7A-441E6F047DDE}"/>
              </a:ext>
            </a:extLst>
          </p:cNvPr>
          <p:cNvSpPr>
            <a:spLocks noGrp="1"/>
          </p:cNvSpPr>
          <p:nvPr>
            <p:ph type="sldNum" sz="quarter" idx="12"/>
          </p:nvPr>
        </p:nvSpPr>
        <p:spPr/>
        <p:txBody>
          <a:bodyPr/>
          <a:lstStyle/>
          <a:p>
            <a:fld id="{F8FCE7DA-AA4D-42BD-8DFF-C41619473D7D}" type="slidenum">
              <a:rPr lang="en-AU" smtClean="0"/>
              <a:t>‹#›</a:t>
            </a:fld>
            <a:endParaRPr lang="en-AU"/>
          </a:p>
        </p:txBody>
      </p:sp>
    </p:spTree>
    <p:extLst>
      <p:ext uri="{BB962C8B-B14F-4D97-AF65-F5344CB8AC3E}">
        <p14:creationId xmlns:p14="http://schemas.microsoft.com/office/powerpoint/2010/main" val="10610629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CAA40-A332-4991-A4FB-778051F0124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74203045-0FEB-4F2D-8AFF-01DA469F433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342F1126-48FE-44AD-927C-A17DFF97DE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BA76425-957F-43F0-A48F-929694835AB9}"/>
              </a:ext>
            </a:extLst>
          </p:cNvPr>
          <p:cNvSpPr>
            <a:spLocks noGrp="1"/>
          </p:cNvSpPr>
          <p:nvPr>
            <p:ph type="dt" sz="half" idx="10"/>
          </p:nvPr>
        </p:nvSpPr>
        <p:spPr/>
        <p:txBody>
          <a:bodyPr/>
          <a:lstStyle/>
          <a:p>
            <a:fld id="{447E4D67-2860-42BF-8054-49DC0B7E46A0}" type="datetimeFigureOut">
              <a:rPr lang="en-AU" smtClean="0"/>
              <a:t>14/10/2021</a:t>
            </a:fld>
            <a:endParaRPr lang="en-AU"/>
          </a:p>
        </p:txBody>
      </p:sp>
      <p:sp>
        <p:nvSpPr>
          <p:cNvPr id="6" name="Footer Placeholder 5">
            <a:extLst>
              <a:ext uri="{FF2B5EF4-FFF2-40B4-BE49-F238E27FC236}">
                <a16:creationId xmlns:a16="http://schemas.microsoft.com/office/drawing/2014/main" id="{013EA59A-6487-49AA-A3FA-6DCCACBD7A68}"/>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E991E73B-B39B-4BF0-8E7D-84BDBED7EF2F}"/>
              </a:ext>
            </a:extLst>
          </p:cNvPr>
          <p:cNvSpPr>
            <a:spLocks noGrp="1"/>
          </p:cNvSpPr>
          <p:nvPr>
            <p:ph type="sldNum" sz="quarter" idx="12"/>
          </p:nvPr>
        </p:nvSpPr>
        <p:spPr/>
        <p:txBody>
          <a:bodyPr/>
          <a:lstStyle/>
          <a:p>
            <a:fld id="{F8FCE7DA-AA4D-42BD-8DFF-C41619473D7D}" type="slidenum">
              <a:rPr lang="en-AU" smtClean="0"/>
              <a:t>‹#›</a:t>
            </a:fld>
            <a:endParaRPr lang="en-AU"/>
          </a:p>
        </p:txBody>
      </p:sp>
    </p:spTree>
    <p:extLst>
      <p:ext uri="{BB962C8B-B14F-4D97-AF65-F5344CB8AC3E}">
        <p14:creationId xmlns:p14="http://schemas.microsoft.com/office/powerpoint/2010/main" val="874856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www.snowaddiction.org/2014/11/huanglong-unique-yellow-dragon-pools-in-china.html"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35000"/>
            <a:lum/>
            <a:extLst>
              <a:ext uri="{837473B0-CC2E-450A-ABE3-18F120FF3D39}">
                <a1611:picAttrSrcUrl xmlns:a1611="http://schemas.microsoft.com/office/drawing/2016/11/main" r:id="rId14"/>
              </a:ext>
            </a:extLst>
          </a:blip>
          <a:srcRect/>
          <a:stretch>
            <a:fillRect t="-9000" b="-9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C1336DD-DA39-42C5-AFE3-882EB1F945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A3CB0ABF-76FD-4ED9-9F53-50A25BD6767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F6179AD9-C4AC-4632-AD36-CDBB6C36338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7E4D67-2860-42BF-8054-49DC0B7E46A0}" type="datetimeFigureOut">
              <a:rPr lang="en-AU" smtClean="0"/>
              <a:t>14/10/2021</a:t>
            </a:fld>
            <a:endParaRPr lang="en-AU"/>
          </a:p>
        </p:txBody>
      </p:sp>
      <p:sp>
        <p:nvSpPr>
          <p:cNvPr id="5" name="Footer Placeholder 4">
            <a:extLst>
              <a:ext uri="{FF2B5EF4-FFF2-40B4-BE49-F238E27FC236}">
                <a16:creationId xmlns:a16="http://schemas.microsoft.com/office/drawing/2014/main" id="{2E6E8A10-A7B2-4C5B-ACB7-AD1279EDC6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2B803ACA-CA2D-4535-B017-8D40F47F56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FCE7DA-AA4D-42BD-8DFF-C41619473D7D}" type="slidenum">
              <a:rPr lang="en-AU" smtClean="0"/>
              <a:t>‹#›</a:t>
            </a:fld>
            <a:endParaRPr lang="en-AU"/>
          </a:p>
        </p:txBody>
      </p:sp>
    </p:spTree>
    <p:extLst>
      <p:ext uri="{BB962C8B-B14F-4D97-AF65-F5344CB8AC3E}">
        <p14:creationId xmlns:p14="http://schemas.microsoft.com/office/powerpoint/2010/main" val="25076649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snowaddiction.org/2014/11/huanglong-unique-yellow-dragon-pools-in-china.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836A74-F188-4A03-8F3B-9BA28A721E88}"/>
              </a:ext>
            </a:extLst>
          </p:cNvPr>
          <p:cNvSpPr>
            <a:spLocks noGrp="1"/>
          </p:cNvSpPr>
          <p:nvPr>
            <p:ph type="ctrTitle"/>
          </p:nvPr>
        </p:nvSpPr>
        <p:spPr/>
        <p:txBody>
          <a:bodyPr/>
          <a:lstStyle/>
          <a:p>
            <a:r>
              <a:rPr lang="zh-CN" altLang="en-US" dirty="0"/>
              <a:t>口语演讲</a:t>
            </a:r>
            <a:endParaRPr lang="en-AU" dirty="0"/>
          </a:p>
        </p:txBody>
      </p:sp>
      <p:sp>
        <p:nvSpPr>
          <p:cNvPr id="3" name="Subtitle 2">
            <a:extLst>
              <a:ext uri="{FF2B5EF4-FFF2-40B4-BE49-F238E27FC236}">
                <a16:creationId xmlns:a16="http://schemas.microsoft.com/office/drawing/2014/main" id="{A3DEBDDA-94A8-42D4-9A92-08D690D55ECB}"/>
              </a:ext>
            </a:extLst>
          </p:cNvPr>
          <p:cNvSpPr>
            <a:spLocks noGrp="1"/>
          </p:cNvSpPr>
          <p:nvPr>
            <p:ph type="subTitle" idx="1"/>
          </p:nvPr>
        </p:nvSpPr>
        <p:spPr/>
        <p:txBody>
          <a:bodyPr/>
          <a:lstStyle/>
          <a:p>
            <a:r>
              <a:rPr lang="zh-CN" altLang="en-US" dirty="0"/>
              <a:t>话题研究</a:t>
            </a:r>
            <a:endParaRPr lang="en-AU" dirty="0"/>
          </a:p>
        </p:txBody>
      </p:sp>
    </p:spTree>
    <p:extLst>
      <p:ext uri="{BB962C8B-B14F-4D97-AF65-F5344CB8AC3E}">
        <p14:creationId xmlns:p14="http://schemas.microsoft.com/office/powerpoint/2010/main" val="8577679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p:txBody>
          <a:bodyPr/>
          <a:lstStyle/>
          <a:p>
            <a:pPr marR="0" rtl="0"/>
            <a:r>
              <a:rPr lang="zh-CN" altLang="en-US" sz="4400" b="0" i="0" u="none" strike="noStrike" baseline="0" dirty="0">
                <a:latin typeface="Calibri" panose="020F0502020204030204" pitchFamily="34" charset="0"/>
                <a:ea typeface="DengXian" panose="02010600030101010101" pitchFamily="2" charset="-122"/>
              </a:rPr>
              <a:t>一、</a:t>
            </a:r>
            <a:r>
              <a:rPr lang="zh-CN" altLang="en-US" sz="4400" b="0" i="0" u="none" strike="noStrike" baseline="0" dirty="0">
                <a:latin typeface="Times New Roman" panose="02020603050405020304" pitchFamily="18" charset="0"/>
                <a:ea typeface="DengXian" panose="02010600030101010101" pitchFamily="2" charset="-122"/>
              </a:rPr>
              <a:t>	</a:t>
            </a:r>
            <a:r>
              <a:rPr lang="zh-CN" altLang="en-US" sz="4400" b="0" i="0" u="none" strike="noStrike" baseline="0" dirty="0">
                <a:latin typeface="Calibri" panose="020F0502020204030204" pitchFamily="34" charset="0"/>
                <a:ea typeface="DengXian" panose="02010600030101010101" pitchFamily="2" charset="-122"/>
              </a:rPr>
              <a:t>较容易重点研究考题</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240224" y="1707559"/>
            <a:ext cx="5331417" cy="4351338"/>
          </a:xfrm>
        </p:spPr>
        <p:txBody>
          <a:bodyPr>
            <a:normAutofit lnSpcReduction="10000"/>
          </a:bodyPr>
          <a:lstStyle/>
          <a:p>
            <a:pPr marR="0" algn="l" rtl="0"/>
            <a:r>
              <a:rPr lang="en-US" altLang="ja-JP" sz="2800" b="0" i="0" u="none" strike="noStrike" baseline="0" dirty="0">
                <a:latin typeface="Calibri" panose="020F0502020204030204" pitchFamily="34" charset="0"/>
                <a:ea typeface="DengXian" panose="02010600030101010101" pitchFamily="2" charset="-122"/>
              </a:rPr>
              <a:t>1</a:t>
            </a:r>
            <a:r>
              <a:rPr lang="ja-JP" altLang="en-US" sz="2800" b="0" i="0" u="none" strike="noStrike" baseline="0" dirty="0">
                <a:latin typeface="Calibri" panose="020F0502020204030204" pitchFamily="34" charset="0"/>
                <a:ea typeface="DengXian" panose="02010600030101010101" pitchFamily="2" charset="-122"/>
              </a:rPr>
              <a:t>、</a:t>
            </a:r>
            <a:r>
              <a:rPr lang="ja-JP" altLang="en-US" sz="2800" b="0" i="0" u="none" strike="noStrike" baseline="0" dirty="0">
                <a:latin typeface="Times New Roman" panose="02020603050405020304" pitchFamily="18" charset="0"/>
                <a:ea typeface="DengXian" panose="02010600030101010101" pitchFamily="2" charset="-122"/>
              </a:rPr>
              <a:t>	</a:t>
            </a:r>
            <a:r>
              <a:rPr lang="ja-JP" altLang="en-US" sz="2800" b="0" i="0" u="none" strike="noStrike" baseline="0" dirty="0">
                <a:latin typeface="Calibri" panose="020F0502020204030204" pitchFamily="34" charset="0"/>
                <a:ea typeface="DengXian" panose="02010600030101010101" pitchFamily="2" charset="-122"/>
              </a:rPr>
              <a:t>成功不是偶然</a:t>
            </a:r>
            <a:endParaRPr lang="ja-JP"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ja-JP" sz="2800" b="0" i="0" u="none" strike="noStrike" baseline="0" dirty="0">
                <a:latin typeface="Calibri" panose="020F0502020204030204" pitchFamily="34" charset="0"/>
                <a:ea typeface="DengXian" panose="02010600030101010101" pitchFamily="2" charset="-122"/>
              </a:rPr>
              <a:t>2</a:t>
            </a:r>
            <a:r>
              <a:rPr lang="ja-JP" altLang="en-US" sz="2800" b="0" i="0" u="none" strike="noStrike" baseline="0" dirty="0">
                <a:latin typeface="Calibri" panose="020F0502020204030204" pitchFamily="34" charset="0"/>
                <a:ea typeface="DengXian" panose="02010600030101010101" pitchFamily="2" charset="-122"/>
              </a:rPr>
              <a:t>、</a:t>
            </a:r>
            <a:r>
              <a:rPr lang="ja-JP" altLang="en-US" sz="2800" b="0" i="0" u="none" strike="noStrike" baseline="0" dirty="0">
                <a:latin typeface="Times New Roman" panose="02020603050405020304" pitchFamily="18" charset="0"/>
                <a:ea typeface="DengXian" panose="02010600030101010101" pitchFamily="2" charset="-122"/>
              </a:rPr>
              <a:t>	</a:t>
            </a:r>
            <a:r>
              <a:rPr lang="ja-JP" altLang="en-US" sz="2800" b="0" i="0" u="none" strike="noStrike" baseline="0" dirty="0">
                <a:latin typeface="Calibri" panose="020F0502020204030204" pitchFamily="34" charset="0"/>
                <a:ea typeface="DengXian" panose="02010600030101010101" pitchFamily="2" charset="-122"/>
              </a:rPr>
              <a:t>有志者未必事竟成</a:t>
            </a:r>
            <a:endParaRPr lang="ja-JP"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3</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人应该懂得知足</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4</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祸莫大于不知足</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ja-JP" sz="2800" b="0" i="0" u="none" strike="noStrike" baseline="0" dirty="0">
                <a:latin typeface="Calibri" panose="020F0502020204030204" pitchFamily="34" charset="0"/>
                <a:ea typeface="DengXian" panose="02010600030101010101" pitchFamily="2" charset="-122"/>
              </a:rPr>
              <a:t>5</a:t>
            </a:r>
            <a:r>
              <a:rPr lang="ja-JP" altLang="en-US" sz="2800" b="0" i="0" u="none" strike="noStrike" baseline="0" dirty="0">
                <a:latin typeface="Calibri" panose="020F0502020204030204" pitchFamily="34" charset="0"/>
                <a:ea typeface="DengXian" panose="02010600030101010101" pitchFamily="2" charset="-122"/>
              </a:rPr>
              <a:t>、</a:t>
            </a:r>
            <a:r>
              <a:rPr lang="ja-JP" altLang="en-US" sz="2800" b="0" i="0" u="none" strike="noStrike" baseline="0" dirty="0">
                <a:latin typeface="Times New Roman" panose="02020603050405020304" pitchFamily="18" charset="0"/>
                <a:ea typeface="DengXian" panose="02010600030101010101" pitchFamily="2" charset="-122"/>
              </a:rPr>
              <a:t>	</a:t>
            </a:r>
            <a:r>
              <a:rPr lang="ja-JP" altLang="en-US" sz="2800" b="0" i="0" u="none" strike="noStrike" baseline="0" dirty="0">
                <a:latin typeface="Calibri" panose="020F0502020204030204" pitchFamily="34" charset="0"/>
                <a:ea typeface="DengXian" panose="02010600030101010101" pitchFamily="2" charset="-122"/>
              </a:rPr>
              <a:t>人当忍让</a:t>
            </a:r>
            <a:endParaRPr lang="ja-JP"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6</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我们要学会忍辱负重</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7</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我们应提倡宽容</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8</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我们应提倡感恩</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9</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我们应大力提倡奉献精神</a:t>
            </a:r>
            <a:endParaRPr lang="zh-CN" altLang="en-US" sz="2800" b="0" i="0" u="none" strike="noStrike" baseline="0" dirty="0">
              <a:latin typeface="Times New Roman" panose="02020603050405020304" pitchFamily="18" charset="0"/>
              <a:ea typeface="DengXian" panose="02010600030101010101" pitchFamily="2" charset="-122"/>
            </a:endParaRPr>
          </a:p>
        </p:txBody>
      </p:sp>
      <p:sp>
        <p:nvSpPr>
          <p:cNvPr id="4" name="Content Placeholder 2">
            <a:extLst>
              <a:ext uri="{FF2B5EF4-FFF2-40B4-BE49-F238E27FC236}">
                <a16:creationId xmlns:a16="http://schemas.microsoft.com/office/drawing/2014/main" id="{CE4EB352-E09A-428B-96C9-80023FA22959}"/>
              </a:ext>
            </a:extLst>
          </p:cNvPr>
          <p:cNvSpPr txBox="1">
            <a:spLocks/>
          </p:cNvSpPr>
          <p:nvPr/>
        </p:nvSpPr>
        <p:spPr>
          <a:xfrm>
            <a:off x="6169617" y="1619924"/>
            <a:ext cx="5782159" cy="4351338"/>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ja-JP" dirty="0">
                <a:latin typeface="Calibri" panose="020F0502020204030204" pitchFamily="34" charset="0"/>
                <a:ea typeface="DengXian" panose="02010600030101010101" pitchFamily="2" charset="-122"/>
              </a:rPr>
              <a:t>10</a:t>
            </a:r>
            <a:r>
              <a:rPr lang="ja-JP" altLang="en-US" dirty="0">
                <a:latin typeface="Calibri" panose="020F0502020204030204" pitchFamily="34" charset="0"/>
                <a:ea typeface="DengXian" panose="02010600030101010101" pitchFamily="2" charset="-122"/>
              </a:rPr>
              <a:t>、</a:t>
            </a:r>
            <a:r>
              <a:rPr lang="ja-JP" altLang="en-US" dirty="0">
                <a:latin typeface="Times New Roman" panose="02020603050405020304" pitchFamily="18" charset="0"/>
                <a:ea typeface="DengXian" panose="02010600030101010101" pitchFamily="2" charset="-122"/>
              </a:rPr>
              <a:t>	</a:t>
            </a:r>
            <a:r>
              <a:rPr lang="ja-JP" altLang="en-US" dirty="0">
                <a:latin typeface="Calibri" panose="020F0502020204030204" pitchFamily="34" charset="0"/>
                <a:ea typeface="DengXian" panose="02010600030101010101" pitchFamily="2" charset="-122"/>
              </a:rPr>
              <a:t>傻人有傻福</a:t>
            </a:r>
            <a:endParaRPr lang="ja-JP" altLang="en-US" dirty="0">
              <a:latin typeface="Times New Roman" panose="02020603050405020304" pitchFamily="18" charset="0"/>
              <a:ea typeface="DengXian" panose="02010600030101010101" pitchFamily="2" charset="-122"/>
            </a:endParaRPr>
          </a:p>
          <a:p>
            <a:r>
              <a:rPr lang="en-US" altLang="zh-CN" dirty="0">
                <a:latin typeface="Calibri" panose="020F0502020204030204" pitchFamily="34" charset="0"/>
                <a:ea typeface="DengXian" panose="02010600030101010101" pitchFamily="2" charset="-122"/>
              </a:rPr>
              <a:t>11</a:t>
            </a:r>
            <a:r>
              <a:rPr lang="zh-CN" altLang="en-US" dirty="0">
                <a:latin typeface="Calibri" panose="020F0502020204030204" pitchFamily="34" charset="0"/>
                <a:ea typeface="DengXian" panose="02010600030101010101" pitchFamily="2" charset="-122"/>
              </a:rPr>
              <a:t>、</a:t>
            </a:r>
            <a:r>
              <a:rPr lang="zh-CN" altLang="en-US" dirty="0">
                <a:latin typeface="Times New Roman" panose="02020603050405020304" pitchFamily="18" charset="0"/>
                <a:ea typeface="DengXian" panose="02010600030101010101" pitchFamily="2" charset="-122"/>
              </a:rPr>
              <a:t>	</a:t>
            </a:r>
            <a:r>
              <a:rPr lang="zh-CN" altLang="en-US" dirty="0">
                <a:latin typeface="Calibri" panose="020F0502020204030204" pitchFamily="34" charset="0"/>
                <a:ea typeface="DengXian" panose="02010600030101010101" pitchFamily="2" charset="-122"/>
              </a:rPr>
              <a:t>应传承中华民族孝的美德</a:t>
            </a:r>
            <a:endParaRPr lang="zh-CN" altLang="en-US" dirty="0">
              <a:latin typeface="Times New Roman" panose="02020603050405020304" pitchFamily="18" charset="0"/>
              <a:ea typeface="DengXian" panose="02010600030101010101" pitchFamily="2" charset="-122"/>
            </a:endParaRPr>
          </a:p>
          <a:p>
            <a:r>
              <a:rPr lang="en-US" altLang="ja-JP" dirty="0">
                <a:latin typeface="Calibri" panose="020F0502020204030204" pitchFamily="34" charset="0"/>
                <a:ea typeface="DengXian" panose="02010600030101010101" pitchFamily="2" charset="-122"/>
              </a:rPr>
              <a:t>12</a:t>
            </a:r>
            <a:r>
              <a:rPr lang="ja-JP" altLang="en-US" dirty="0">
                <a:latin typeface="Calibri" panose="020F0502020204030204" pitchFamily="34" charset="0"/>
                <a:ea typeface="DengXian" panose="02010600030101010101" pitchFamily="2" charset="-122"/>
              </a:rPr>
              <a:t>、</a:t>
            </a:r>
            <a:r>
              <a:rPr lang="ja-JP" altLang="en-US" dirty="0">
                <a:latin typeface="Times New Roman" panose="02020603050405020304" pitchFamily="18" charset="0"/>
                <a:ea typeface="DengXian" panose="02010600030101010101" pitchFamily="2" charset="-122"/>
              </a:rPr>
              <a:t>	</a:t>
            </a:r>
            <a:r>
              <a:rPr lang="ja-JP" altLang="en-US" dirty="0">
                <a:latin typeface="Calibri" panose="020F0502020204030204" pitchFamily="34" charset="0"/>
                <a:ea typeface="DengXian" panose="02010600030101010101" pitchFamily="2" charset="-122"/>
              </a:rPr>
              <a:t>不能以貌取人</a:t>
            </a:r>
            <a:endParaRPr lang="ja-JP" altLang="en-US" dirty="0">
              <a:latin typeface="Times New Roman" panose="02020603050405020304" pitchFamily="18" charset="0"/>
              <a:ea typeface="DengXian" panose="02010600030101010101" pitchFamily="2" charset="-122"/>
            </a:endParaRPr>
          </a:p>
          <a:p>
            <a:r>
              <a:rPr lang="en-US" altLang="zh-CN" dirty="0">
                <a:latin typeface="Calibri" panose="020F0502020204030204" pitchFamily="34" charset="0"/>
                <a:ea typeface="DengXian" panose="02010600030101010101" pitchFamily="2" charset="-122"/>
              </a:rPr>
              <a:t>13</a:t>
            </a:r>
            <a:r>
              <a:rPr lang="zh-CN" altLang="en-US" dirty="0">
                <a:latin typeface="Calibri" panose="020F0502020204030204" pitchFamily="34" charset="0"/>
                <a:ea typeface="DengXian" panose="02010600030101010101" pitchFamily="2" charset="-122"/>
              </a:rPr>
              <a:t>、</a:t>
            </a:r>
            <a:r>
              <a:rPr lang="zh-CN" altLang="en-US" dirty="0">
                <a:latin typeface="Times New Roman" panose="02020603050405020304" pitchFamily="18" charset="0"/>
                <a:ea typeface="DengXian" panose="02010600030101010101" pitchFamily="2" charset="-122"/>
              </a:rPr>
              <a:t>	</a:t>
            </a:r>
            <a:r>
              <a:rPr lang="zh-CN" altLang="en-US" dirty="0">
                <a:latin typeface="Calibri" panose="020F0502020204030204" pitchFamily="34" charset="0"/>
                <a:ea typeface="DengXian" panose="02010600030101010101" pitchFamily="2" charset="-122"/>
              </a:rPr>
              <a:t>磨难可以成为成功的有利因素</a:t>
            </a:r>
            <a:endParaRPr lang="zh-CN" altLang="en-US" dirty="0">
              <a:latin typeface="Times New Roman" panose="02020603050405020304" pitchFamily="18" charset="0"/>
              <a:ea typeface="DengXian" panose="02010600030101010101" pitchFamily="2" charset="-122"/>
            </a:endParaRPr>
          </a:p>
          <a:p>
            <a:r>
              <a:rPr lang="en-US" altLang="ja-JP" dirty="0">
                <a:latin typeface="Calibri" panose="020F0502020204030204" pitchFamily="34" charset="0"/>
                <a:ea typeface="DengXian" panose="02010600030101010101" pitchFamily="2" charset="-122"/>
              </a:rPr>
              <a:t>14</a:t>
            </a:r>
            <a:r>
              <a:rPr lang="ja-JP" altLang="en-US" dirty="0">
                <a:latin typeface="Calibri" panose="020F0502020204030204" pitchFamily="34" charset="0"/>
                <a:ea typeface="DengXian" panose="02010600030101010101" pitchFamily="2" charset="-122"/>
              </a:rPr>
              <a:t>、</a:t>
            </a:r>
            <a:r>
              <a:rPr lang="ja-JP" altLang="en-US" dirty="0">
                <a:latin typeface="Times New Roman" panose="02020603050405020304" pitchFamily="18" charset="0"/>
                <a:ea typeface="DengXian" panose="02010600030101010101" pitchFamily="2" charset="-122"/>
              </a:rPr>
              <a:t>	</a:t>
            </a:r>
            <a:r>
              <a:rPr lang="ja-JP" altLang="en-US" dirty="0">
                <a:latin typeface="Calibri" panose="020F0502020204030204" pitchFamily="34" charset="0"/>
                <a:ea typeface="DengXian" panose="02010600030101010101" pitchFamily="2" charset="-122"/>
              </a:rPr>
              <a:t>逆境造就人才</a:t>
            </a:r>
            <a:endParaRPr lang="ja-JP" altLang="en-US" dirty="0">
              <a:latin typeface="Times New Roman" panose="02020603050405020304" pitchFamily="18" charset="0"/>
              <a:ea typeface="DengXian" panose="02010600030101010101" pitchFamily="2" charset="-122"/>
            </a:endParaRPr>
          </a:p>
          <a:p>
            <a:r>
              <a:rPr lang="en-US" altLang="zh-CN" dirty="0">
                <a:latin typeface="Calibri" panose="020F0502020204030204" pitchFamily="34" charset="0"/>
                <a:ea typeface="DengXian" panose="02010600030101010101" pitchFamily="2" charset="-122"/>
              </a:rPr>
              <a:t>15</a:t>
            </a:r>
            <a:r>
              <a:rPr lang="zh-CN" altLang="en-US" dirty="0">
                <a:latin typeface="Calibri" panose="020F0502020204030204" pitchFamily="34" charset="0"/>
                <a:ea typeface="DengXian" panose="02010600030101010101" pitchFamily="2" charset="-122"/>
              </a:rPr>
              <a:t>、</a:t>
            </a:r>
            <a:r>
              <a:rPr lang="zh-CN" altLang="en-US" dirty="0">
                <a:latin typeface="Times New Roman" panose="02020603050405020304" pitchFamily="18" charset="0"/>
                <a:ea typeface="DengXian" panose="02010600030101010101" pitchFamily="2" charset="-122"/>
              </a:rPr>
              <a:t>	</a:t>
            </a:r>
            <a:r>
              <a:rPr lang="zh-CN" altLang="en-US" dirty="0">
                <a:latin typeface="Calibri" panose="020F0502020204030204" pitchFamily="34" charset="0"/>
                <a:ea typeface="DengXian" panose="02010600030101010101" pitchFamily="2" charset="-122"/>
              </a:rPr>
              <a:t>近代留学促进中国社会的发展</a:t>
            </a:r>
            <a:endParaRPr lang="zh-CN" altLang="en-US" dirty="0">
              <a:latin typeface="Times New Roman" panose="02020603050405020304" pitchFamily="18" charset="0"/>
              <a:ea typeface="DengXian" panose="02010600030101010101" pitchFamily="2" charset="-122"/>
            </a:endParaRPr>
          </a:p>
          <a:p>
            <a:r>
              <a:rPr lang="en-US" altLang="ja-JP" dirty="0">
                <a:latin typeface="Calibri" panose="020F0502020204030204" pitchFamily="34" charset="0"/>
                <a:ea typeface="DengXian" panose="02010600030101010101" pitchFamily="2" charset="-122"/>
              </a:rPr>
              <a:t>16</a:t>
            </a:r>
            <a:r>
              <a:rPr lang="ja-JP" altLang="en-US" dirty="0">
                <a:latin typeface="Calibri" panose="020F0502020204030204" pitchFamily="34" charset="0"/>
                <a:ea typeface="DengXian" panose="02010600030101010101" pitchFamily="2" charset="-122"/>
              </a:rPr>
              <a:t>、</a:t>
            </a:r>
            <a:r>
              <a:rPr lang="ja-JP" altLang="en-US" dirty="0">
                <a:latin typeface="Times New Roman" panose="02020603050405020304" pitchFamily="18" charset="0"/>
                <a:ea typeface="DengXian" panose="02010600030101010101" pitchFamily="2" charset="-122"/>
              </a:rPr>
              <a:t>	</a:t>
            </a:r>
            <a:r>
              <a:rPr lang="ja-JP" altLang="en-US" dirty="0">
                <a:latin typeface="Calibri" panose="020F0502020204030204" pitchFamily="34" charset="0"/>
                <a:ea typeface="DengXian" panose="02010600030101010101" pitchFamily="2" charset="-122"/>
              </a:rPr>
              <a:t>人生要有追求</a:t>
            </a:r>
            <a:endParaRPr lang="ja-JP" altLang="en-US" dirty="0">
              <a:latin typeface="Times New Roman" panose="02020603050405020304" pitchFamily="18" charset="0"/>
              <a:ea typeface="DengXian" panose="02010600030101010101" pitchFamily="2" charset="-122"/>
            </a:endParaRPr>
          </a:p>
          <a:p>
            <a:r>
              <a:rPr lang="en-US" altLang="zh-CN" dirty="0">
                <a:latin typeface="Calibri" panose="020F0502020204030204" pitchFamily="34" charset="0"/>
                <a:ea typeface="DengXian" panose="02010600030101010101" pitchFamily="2" charset="-122"/>
              </a:rPr>
              <a:t>17</a:t>
            </a:r>
            <a:r>
              <a:rPr lang="zh-CN" altLang="en-US" dirty="0">
                <a:latin typeface="Calibri" panose="020F0502020204030204" pitchFamily="34" charset="0"/>
                <a:ea typeface="DengXian" panose="02010600030101010101" pitchFamily="2" charset="-122"/>
              </a:rPr>
              <a:t>、</a:t>
            </a:r>
            <a:r>
              <a:rPr lang="zh-CN" altLang="en-US" dirty="0">
                <a:latin typeface="Times New Roman" panose="02020603050405020304" pitchFamily="18" charset="0"/>
                <a:ea typeface="DengXian" panose="02010600030101010101" pitchFamily="2" charset="-122"/>
              </a:rPr>
              <a:t>	</a:t>
            </a:r>
            <a:r>
              <a:rPr lang="zh-CN" altLang="en-US" dirty="0">
                <a:latin typeface="Calibri" panose="020F0502020204030204" pitchFamily="34" charset="0"/>
                <a:ea typeface="DengXian" panose="02010600030101010101" pitchFamily="2" charset="-122"/>
              </a:rPr>
              <a:t>兴趣是成功的有利因素</a:t>
            </a:r>
            <a:endParaRPr lang="zh-CN" altLang="en-US" dirty="0">
              <a:latin typeface="Times New Roman" panose="02020603050405020304" pitchFamily="18" charset="0"/>
              <a:ea typeface="DengXian" panose="02010600030101010101" pitchFamily="2" charset="-122"/>
            </a:endParaRPr>
          </a:p>
          <a:p>
            <a:r>
              <a:rPr lang="en-US" altLang="ja-JP" dirty="0">
                <a:latin typeface="Calibri" panose="020F0502020204030204" pitchFamily="34" charset="0"/>
                <a:ea typeface="DengXian" panose="02010600030101010101" pitchFamily="2" charset="-122"/>
              </a:rPr>
              <a:t>18</a:t>
            </a:r>
            <a:r>
              <a:rPr lang="ja-JP" altLang="en-US" dirty="0">
                <a:latin typeface="Calibri" panose="020F0502020204030204" pitchFamily="34" charset="0"/>
                <a:ea typeface="DengXian" panose="02010600030101010101" pitchFamily="2" charset="-122"/>
              </a:rPr>
              <a:t>、</a:t>
            </a:r>
            <a:r>
              <a:rPr lang="ja-JP" altLang="en-US" dirty="0">
                <a:latin typeface="Times New Roman" panose="02020603050405020304" pitchFamily="18" charset="0"/>
                <a:ea typeface="DengXian" panose="02010600030101010101" pitchFamily="2" charset="-122"/>
              </a:rPr>
              <a:t>	</a:t>
            </a:r>
            <a:r>
              <a:rPr lang="ja-JP" altLang="en-US" dirty="0">
                <a:latin typeface="Calibri" panose="020F0502020204030204" pitchFamily="34" charset="0"/>
                <a:ea typeface="DengXian" panose="02010600030101010101" pitchFamily="2" charset="-122"/>
              </a:rPr>
              <a:t>人生需要旅行</a:t>
            </a:r>
            <a:endParaRPr lang="en-AU" dirty="0"/>
          </a:p>
        </p:txBody>
      </p:sp>
    </p:spTree>
    <p:extLst>
      <p:ext uri="{BB962C8B-B14F-4D97-AF65-F5344CB8AC3E}">
        <p14:creationId xmlns:p14="http://schemas.microsoft.com/office/powerpoint/2010/main" val="5179003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a:xfrm>
            <a:off x="977685" y="0"/>
            <a:ext cx="10515600" cy="735255"/>
          </a:xfrm>
        </p:spPr>
        <p:txBody>
          <a:bodyPr/>
          <a:lstStyle/>
          <a:p>
            <a:pPr marR="0" rtl="0"/>
            <a:r>
              <a:rPr lang="zh-CN" altLang="en-US" sz="4400" b="0" i="0" u="none" strike="noStrike" baseline="0" dirty="0">
                <a:latin typeface="Calibri" panose="020F0502020204030204" pitchFamily="34" charset="0"/>
                <a:ea typeface="DengXian" panose="02010600030101010101" pitchFamily="2" charset="-122"/>
              </a:rPr>
              <a:t>二、</a:t>
            </a:r>
            <a:r>
              <a:rPr lang="zh-CN" altLang="en-US" sz="4400" b="0" i="0" u="none" strike="noStrike" baseline="0" dirty="0">
                <a:latin typeface="Times New Roman" panose="02020603050405020304" pitchFamily="18" charset="0"/>
                <a:ea typeface="DengXian" panose="02010600030101010101" pitchFamily="2" charset="-122"/>
              </a:rPr>
              <a:t>	</a:t>
            </a:r>
            <a:r>
              <a:rPr lang="zh-CN" altLang="en-US" sz="4400" b="0" i="0" u="none" strike="noStrike" baseline="0" dirty="0">
                <a:latin typeface="Calibri" panose="020F0502020204030204" pitchFamily="34" charset="0"/>
                <a:ea typeface="DengXian" panose="02010600030101010101" pitchFamily="2" charset="-122"/>
              </a:rPr>
              <a:t>中等难度重点研究考题</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1" y="880229"/>
            <a:ext cx="3749297" cy="5582564"/>
          </a:xfrm>
        </p:spPr>
        <p:txBody>
          <a:bodyPr>
            <a:normAutofit fontScale="92500" lnSpcReduction="20000"/>
          </a:bodyPr>
          <a:lstStyle/>
          <a:p>
            <a:pPr marR="0" algn="l" rtl="0"/>
            <a:r>
              <a:rPr lang="en-US" altLang="ja-JP" sz="2800" b="0" i="0" u="none" strike="noStrike" baseline="0" dirty="0">
                <a:latin typeface="Calibri" panose="020F0502020204030204" pitchFamily="34" charset="0"/>
                <a:ea typeface="DengXian" panose="02010600030101010101" pitchFamily="2" charset="-122"/>
              </a:rPr>
              <a:t>1</a:t>
            </a:r>
            <a:r>
              <a:rPr lang="ja-JP" altLang="en-US" sz="2800" b="0" i="0" u="none" strike="noStrike" baseline="0" dirty="0">
                <a:latin typeface="Calibri" panose="020F0502020204030204" pitchFamily="34" charset="0"/>
                <a:ea typeface="DengXian" panose="02010600030101010101" pitchFamily="2" charset="-122"/>
              </a:rPr>
              <a:t>、近墨者未必黑</a:t>
            </a:r>
            <a:endParaRPr lang="ja-JP"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ja-JP" sz="2800" b="0" i="0" u="none" strike="noStrike" baseline="0" dirty="0">
                <a:latin typeface="Calibri" panose="020F0502020204030204" pitchFamily="34" charset="0"/>
                <a:ea typeface="DengXian" panose="02010600030101010101" pitchFamily="2" charset="-122"/>
              </a:rPr>
              <a:t>2</a:t>
            </a:r>
            <a:r>
              <a:rPr lang="ja-JP" altLang="en-US" sz="2800" b="0" i="0" u="none" strike="noStrike" baseline="0" dirty="0">
                <a:latin typeface="Calibri" panose="020F0502020204030204" pitchFamily="34" charset="0"/>
                <a:ea typeface="DengXian" panose="02010600030101010101" pitchFamily="2" charset="-122"/>
              </a:rPr>
              <a:t>、近墨者也可做到不黑</a:t>
            </a:r>
            <a:endParaRPr lang="ja-JP"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3</a:t>
            </a:r>
            <a:r>
              <a:rPr lang="zh-CN" altLang="en-US" sz="2800" b="0" i="0" u="none" strike="noStrike" baseline="0" dirty="0">
                <a:latin typeface="Calibri" panose="020F0502020204030204" pitchFamily="34" charset="0"/>
                <a:ea typeface="DengXian" panose="02010600030101010101" pitchFamily="2" charset="-122"/>
              </a:rPr>
              <a:t>、眼见未必为实</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4</a:t>
            </a:r>
            <a:r>
              <a:rPr lang="zh-CN" altLang="en-US" sz="2800" b="0" i="0" u="none" strike="noStrike" baseline="0" dirty="0">
                <a:latin typeface="Calibri" panose="020F0502020204030204" pitchFamily="34" charset="0"/>
                <a:ea typeface="DengXian" panose="02010600030101010101" pitchFamily="2" charset="-122"/>
              </a:rPr>
              <a:t>、成大事者亦重小节</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5</a:t>
            </a:r>
            <a:r>
              <a:rPr lang="zh-CN" altLang="en-US" sz="2800" b="0" i="0" u="none" strike="noStrike" baseline="0" dirty="0">
                <a:latin typeface="Calibri" panose="020F0502020204030204" pitchFamily="34" charset="0"/>
                <a:ea typeface="DengXian" panose="02010600030101010101" pitchFamily="2" charset="-122"/>
              </a:rPr>
              <a:t>、不要忽视细节</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6</a:t>
            </a:r>
            <a:r>
              <a:rPr lang="zh-CN" altLang="en-US" sz="2800" b="0" i="0" u="none" strike="noStrike" baseline="0" dirty="0">
                <a:latin typeface="Calibri" panose="020F0502020204030204" pitchFamily="34" charset="0"/>
                <a:ea typeface="DengXian" panose="02010600030101010101" pitchFamily="2" charset="-122"/>
              </a:rPr>
              <a:t>、只有爱情的婚姻是不稳固的</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7</a:t>
            </a:r>
            <a:r>
              <a:rPr lang="zh-CN" altLang="en-US" sz="2800" b="0" i="0" u="none" strike="noStrike" baseline="0" dirty="0">
                <a:latin typeface="Calibri" panose="020F0502020204030204" pitchFamily="34" charset="0"/>
                <a:ea typeface="DengXian" panose="02010600030101010101" pitchFamily="2" charset="-122"/>
              </a:rPr>
              <a:t>、爱情不是婚姻的唯一保障</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8</a:t>
            </a:r>
            <a:r>
              <a:rPr lang="zh-CN" altLang="en-US" sz="2800" b="0" i="0" u="none" strike="noStrike" baseline="0" dirty="0">
                <a:latin typeface="Calibri" panose="020F0502020204030204" pitchFamily="34" charset="0"/>
                <a:ea typeface="DengXian" panose="02010600030101010101" pitchFamily="2" charset="-122"/>
              </a:rPr>
              <a:t>、门不当户不对是婚姻隐患</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9</a:t>
            </a:r>
            <a:r>
              <a:rPr lang="zh-CN" altLang="en-US" sz="2800" b="0" i="0" u="none" strike="noStrike" baseline="0" dirty="0">
                <a:latin typeface="Calibri" panose="020F0502020204030204" pitchFamily="34" charset="0"/>
                <a:ea typeface="DengXian" panose="02010600030101010101" pitchFamily="2" charset="-122"/>
              </a:rPr>
              <a:t>、家和万事兴</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10</a:t>
            </a:r>
            <a:r>
              <a:rPr lang="zh-CN" altLang="en-US" sz="2800" b="0" i="0" u="none" strike="noStrike" baseline="0" dirty="0">
                <a:latin typeface="Calibri" panose="020F0502020204030204" pitchFamily="34" charset="0"/>
                <a:ea typeface="DengXian" panose="02010600030101010101" pitchFamily="2" charset="-122"/>
              </a:rPr>
              <a:t>、做人要懂得变通</a:t>
            </a:r>
            <a:endParaRPr lang="zh-CN" altLang="en-US" sz="2800" b="0" i="0" u="none" strike="noStrike" baseline="0" dirty="0">
              <a:latin typeface="Times New Roman" panose="02020603050405020304" pitchFamily="18" charset="0"/>
              <a:ea typeface="DengXian" panose="02010600030101010101" pitchFamily="2" charset="-122"/>
            </a:endParaRPr>
          </a:p>
          <a:p>
            <a:endParaRPr lang="en-AU" dirty="0"/>
          </a:p>
        </p:txBody>
      </p:sp>
      <p:sp>
        <p:nvSpPr>
          <p:cNvPr id="4" name="Content Placeholder 2">
            <a:extLst>
              <a:ext uri="{FF2B5EF4-FFF2-40B4-BE49-F238E27FC236}">
                <a16:creationId xmlns:a16="http://schemas.microsoft.com/office/drawing/2014/main" id="{CAD963CC-C0B3-4E7F-9EDF-763A15BE700A}"/>
              </a:ext>
            </a:extLst>
          </p:cNvPr>
          <p:cNvSpPr txBox="1">
            <a:spLocks/>
          </p:cNvSpPr>
          <p:nvPr/>
        </p:nvSpPr>
        <p:spPr>
          <a:xfrm>
            <a:off x="3921073" y="880229"/>
            <a:ext cx="4135463" cy="5582564"/>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zh-CN" dirty="0">
                <a:latin typeface="Calibri" panose="020F0502020204030204" pitchFamily="34" charset="0"/>
                <a:ea typeface="DengXian" panose="02010600030101010101" pitchFamily="2" charset="-122"/>
              </a:rPr>
              <a:t>11</a:t>
            </a:r>
            <a:r>
              <a:rPr lang="zh-CN" altLang="en-US" dirty="0">
                <a:latin typeface="Calibri" panose="020F0502020204030204" pitchFamily="34" charset="0"/>
                <a:ea typeface="DengXian" panose="02010600030101010101" pitchFamily="2" charset="-122"/>
              </a:rPr>
              <a:t>、人应该学会放弃</a:t>
            </a:r>
            <a:endParaRPr lang="zh-CN" altLang="en-US" dirty="0">
              <a:latin typeface="Times New Roman" panose="02020603050405020304" pitchFamily="18" charset="0"/>
              <a:ea typeface="DengXian" panose="02010600030101010101" pitchFamily="2" charset="-122"/>
            </a:endParaRPr>
          </a:p>
          <a:p>
            <a:r>
              <a:rPr lang="en-US" altLang="zh-CN" dirty="0">
                <a:latin typeface="Calibri" panose="020F0502020204030204" pitchFamily="34" charset="0"/>
                <a:ea typeface="DengXian" panose="02010600030101010101" pitchFamily="2" charset="-122"/>
              </a:rPr>
              <a:t>12</a:t>
            </a:r>
            <a:r>
              <a:rPr lang="zh-CN" altLang="en-US" dirty="0">
                <a:latin typeface="Calibri" panose="020F0502020204030204" pitchFamily="34" charset="0"/>
                <a:ea typeface="DengXian" panose="02010600030101010101" pitchFamily="2" charset="-122"/>
              </a:rPr>
              <a:t>、</a:t>
            </a:r>
            <a:r>
              <a:rPr lang="zh-CN" altLang="en-US" dirty="0">
                <a:latin typeface="Times New Roman" panose="02020603050405020304" pitchFamily="18" charset="0"/>
                <a:ea typeface="DengXian" panose="02010600030101010101" pitchFamily="2" charset="-122"/>
              </a:rPr>
              <a:t>	</a:t>
            </a:r>
            <a:r>
              <a:rPr lang="zh-CN" altLang="en-US" dirty="0">
                <a:latin typeface="Calibri" panose="020F0502020204030204" pitchFamily="34" charset="0"/>
                <a:ea typeface="DengXian" panose="02010600030101010101" pitchFamily="2" charset="-122"/>
              </a:rPr>
              <a:t>应学会适时舍弃</a:t>
            </a:r>
            <a:endParaRPr lang="zh-CN" altLang="en-US" dirty="0">
              <a:latin typeface="Times New Roman" panose="02020603050405020304" pitchFamily="18" charset="0"/>
              <a:ea typeface="DengXian" panose="02010600030101010101" pitchFamily="2" charset="-122"/>
            </a:endParaRPr>
          </a:p>
          <a:p>
            <a:r>
              <a:rPr lang="en-US" altLang="zh-CN" dirty="0">
                <a:latin typeface="Calibri" panose="020F0502020204030204" pitchFamily="34" charset="0"/>
                <a:ea typeface="DengXian" panose="02010600030101010101" pitchFamily="2" charset="-122"/>
              </a:rPr>
              <a:t>13</a:t>
            </a:r>
            <a:r>
              <a:rPr lang="zh-CN" altLang="en-US" dirty="0">
                <a:latin typeface="Calibri" panose="020F0502020204030204" pitchFamily="34" charset="0"/>
                <a:ea typeface="DengXian" panose="02010600030101010101" pitchFamily="2" charset="-122"/>
              </a:rPr>
              <a:t>、人生需要理性的放弃</a:t>
            </a:r>
            <a:endParaRPr lang="zh-CN" altLang="en-US" dirty="0">
              <a:latin typeface="Times New Roman" panose="02020603050405020304" pitchFamily="18" charset="0"/>
              <a:ea typeface="DengXian" panose="02010600030101010101" pitchFamily="2" charset="-122"/>
            </a:endParaRPr>
          </a:p>
          <a:p>
            <a:r>
              <a:rPr lang="en-US" altLang="zh-CN" dirty="0">
                <a:latin typeface="Calibri" panose="020F0502020204030204" pitchFamily="34" charset="0"/>
                <a:ea typeface="DengXian" panose="02010600030101010101" pitchFamily="2" charset="-122"/>
              </a:rPr>
              <a:t>14</a:t>
            </a:r>
            <a:r>
              <a:rPr lang="zh-CN" altLang="en-US" dirty="0">
                <a:latin typeface="Calibri" panose="020F0502020204030204" pitchFamily="34" charset="0"/>
                <a:ea typeface="DengXian" panose="02010600030101010101" pitchFamily="2" charset="-122"/>
              </a:rPr>
              <a:t>、失去也是一种获得</a:t>
            </a:r>
            <a:endParaRPr lang="zh-CN" altLang="en-US" dirty="0">
              <a:latin typeface="Times New Roman" panose="02020603050405020304" pitchFamily="18" charset="0"/>
              <a:ea typeface="DengXian" panose="02010600030101010101" pitchFamily="2" charset="-122"/>
            </a:endParaRPr>
          </a:p>
          <a:p>
            <a:r>
              <a:rPr lang="en-US" altLang="ja-JP" dirty="0">
                <a:latin typeface="Calibri" panose="020F0502020204030204" pitchFamily="34" charset="0"/>
                <a:ea typeface="DengXian" panose="02010600030101010101" pitchFamily="2" charset="-122"/>
              </a:rPr>
              <a:t>15</a:t>
            </a:r>
            <a:r>
              <a:rPr lang="ja-JP" altLang="en-US" dirty="0">
                <a:latin typeface="Calibri" panose="020F0502020204030204" pitchFamily="34" charset="0"/>
                <a:ea typeface="DengXian" panose="02010600030101010101" pitchFamily="2" charset="-122"/>
              </a:rPr>
              <a:t>、舒，源于舍予</a:t>
            </a:r>
            <a:endParaRPr lang="ja-JP" altLang="en-US" dirty="0">
              <a:latin typeface="Times New Roman" panose="02020603050405020304" pitchFamily="18" charset="0"/>
              <a:ea typeface="DengXian" panose="02010600030101010101" pitchFamily="2" charset="-122"/>
            </a:endParaRPr>
          </a:p>
          <a:p>
            <a:r>
              <a:rPr lang="en-US" altLang="zh-CN" dirty="0">
                <a:latin typeface="Calibri" panose="020F0502020204030204" pitchFamily="34" charset="0"/>
                <a:ea typeface="DengXian" panose="02010600030101010101" pitchFamily="2" charset="-122"/>
              </a:rPr>
              <a:t>16</a:t>
            </a:r>
            <a:r>
              <a:rPr lang="zh-CN" altLang="en-US" dirty="0">
                <a:latin typeface="Calibri" panose="020F0502020204030204" pitchFamily="34" charset="0"/>
                <a:ea typeface="DengXian" panose="02010600030101010101" pitchFamily="2" charset="-122"/>
              </a:rPr>
              <a:t>、人生需要对手</a:t>
            </a:r>
            <a:endParaRPr lang="zh-CN" altLang="en-US" dirty="0">
              <a:latin typeface="Times New Roman" panose="02020603050405020304" pitchFamily="18" charset="0"/>
              <a:ea typeface="DengXian" panose="02010600030101010101" pitchFamily="2" charset="-122"/>
            </a:endParaRPr>
          </a:p>
          <a:p>
            <a:r>
              <a:rPr lang="en-US" altLang="zh-CN" dirty="0">
                <a:latin typeface="Calibri" panose="020F0502020204030204" pitchFamily="34" charset="0"/>
                <a:ea typeface="DengXian" panose="02010600030101010101" pitchFamily="2" charset="-122"/>
              </a:rPr>
              <a:t>17</a:t>
            </a:r>
            <a:r>
              <a:rPr lang="zh-CN" altLang="en-US" dirty="0">
                <a:latin typeface="Calibri" panose="020F0502020204030204" pitchFamily="34" charset="0"/>
                <a:ea typeface="DengXian" panose="02010600030101010101" pitchFamily="2" charset="-122"/>
              </a:rPr>
              <a:t>、应积极看待对手</a:t>
            </a:r>
            <a:endParaRPr lang="zh-CN" altLang="en-US" dirty="0">
              <a:latin typeface="Times New Roman" panose="02020603050405020304" pitchFamily="18" charset="0"/>
              <a:ea typeface="DengXian" panose="02010600030101010101" pitchFamily="2" charset="-122"/>
            </a:endParaRPr>
          </a:p>
          <a:p>
            <a:r>
              <a:rPr lang="en-US" altLang="zh-CN" dirty="0">
                <a:latin typeface="Calibri" panose="020F0502020204030204" pitchFamily="34" charset="0"/>
                <a:ea typeface="DengXian" panose="02010600030101010101" pitchFamily="2" charset="-122"/>
              </a:rPr>
              <a:t>18</a:t>
            </a:r>
            <a:r>
              <a:rPr lang="zh-CN" altLang="en-US" dirty="0">
                <a:latin typeface="Calibri" panose="020F0502020204030204" pitchFamily="34" charset="0"/>
                <a:ea typeface="DengXian" panose="02010600030101010101" pitchFamily="2" charset="-122"/>
              </a:rPr>
              <a:t>、生活中需要善意的谎言</a:t>
            </a:r>
            <a:endParaRPr lang="zh-CN" altLang="en-US" dirty="0">
              <a:latin typeface="Times New Roman" panose="02020603050405020304" pitchFamily="18" charset="0"/>
              <a:ea typeface="DengXian" panose="02010600030101010101" pitchFamily="2" charset="-122"/>
            </a:endParaRPr>
          </a:p>
          <a:p>
            <a:r>
              <a:rPr lang="en-US" altLang="zh-CN" dirty="0">
                <a:latin typeface="Calibri" panose="020F0502020204030204" pitchFamily="34" charset="0"/>
                <a:ea typeface="DengXian" panose="02010600030101010101" pitchFamily="2" charset="-122"/>
              </a:rPr>
              <a:t>19</a:t>
            </a:r>
            <a:r>
              <a:rPr lang="zh-CN" altLang="en-US" dirty="0">
                <a:latin typeface="Calibri" panose="020F0502020204030204" pitchFamily="34" charset="0"/>
                <a:ea typeface="DengXian" panose="02010600030101010101" pitchFamily="2" charset="-122"/>
              </a:rPr>
              <a:t>、我们不应该否定所有的谎言</a:t>
            </a:r>
            <a:endParaRPr lang="zh-CN" altLang="en-US" dirty="0">
              <a:latin typeface="Times New Roman" panose="02020603050405020304" pitchFamily="18" charset="0"/>
              <a:ea typeface="DengXian" panose="02010600030101010101" pitchFamily="2" charset="-122"/>
            </a:endParaRPr>
          </a:p>
          <a:p>
            <a:r>
              <a:rPr lang="en-US" altLang="zh-CN" dirty="0">
                <a:latin typeface="Calibri" panose="020F0502020204030204" pitchFamily="34" charset="0"/>
                <a:ea typeface="DengXian" panose="02010600030101010101" pitchFamily="2" charset="-122"/>
              </a:rPr>
              <a:t>20</a:t>
            </a:r>
            <a:r>
              <a:rPr lang="zh-CN" altLang="en-US" dirty="0">
                <a:latin typeface="Calibri" panose="020F0502020204030204" pitchFamily="34" charset="0"/>
                <a:ea typeface="DengXian" panose="02010600030101010101" pitchFamily="2" charset="-122"/>
              </a:rPr>
              <a:t>、红颜并非祸水</a:t>
            </a:r>
            <a:endParaRPr lang="zh-CN" altLang="en-US" dirty="0">
              <a:latin typeface="Times New Roman" panose="02020603050405020304" pitchFamily="18" charset="0"/>
              <a:ea typeface="DengXian" panose="02010600030101010101" pitchFamily="2" charset="-122"/>
            </a:endParaRPr>
          </a:p>
          <a:p>
            <a:endParaRPr lang="en-AU" dirty="0"/>
          </a:p>
        </p:txBody>
      </p:sp>
      <p:sp>
        <p:nvSpPr>
          <p:cNvPr id="5" name="Content Placeholder 2">
            <a:extLst>
              <a:ext uri="{FF2B5EF4-FFF2-40B4-BE49-F238E27FC236}">
                <a16:creationId xmlns:a16="http://schemas.microsoft.com/office/drawing/2014/main" id="{1875FA95-7B4B-47DB-B55D-0E14EFE3819B}"/>
              </a:ext>
            </a:extLst>
          </p:cNvPr>
          <p:cNvSpPr txBox="1">
            <a:spLocks/>
          </p:cNvSpPr>
          <p:nvPr/>
        </p:nvSpPr>
        <p:spPr>
          <a:xfrm>
            <a:off x="8056536" y="939048"/>
            <a:ext cx="4135464" cy="5582564"/>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zh-CN" dirty="0">
                <a:latin typeface="Calibri" panose="020F0502020204030204" pitchFamily="34" charset="0"/>
                <a:ea typeface="DengXian" panose="02010600030101010101" pitchFamily="2" charset="-122"/>
              </a:rPr>
              <a:t>21</a:t>
            </a:r>
            <a:r>
              <a:rPr lang="zh-CN" altLang="en-US" dirty="0">
                <a:latin typeface="Calibri" panose="020F0502020204030204" pitchFamily="34" charset="0"/>
                <a:ea typeface="DengXian" panose="02010600030101010101" pitchFamily="2" charset="-122"/>
              </a:rPr>
              <a:t>、</a:t>
            </a:r>
            <a:r>
              <a:rPr lang="zh-CN" altLang="en-US" dirty="0">
                <a:latin typeface="Times New Roman" panose="02020603050405020304" pitchFamily="18" charset="0"/>
                <a:ea typeface="DengXian" panose="02010600030101010101" pitchFamily="2" charset="-122"/>
              </a:rPr>
              <a:t>	</a:t>
            </a:r>
            <a:r>
              <a:rPr lang="zh-CN" altLang="en-US" dirty="0">
                <a:latin typeface="Calibri" panose="020F0502020204030204" pitchFamily="34" charset="0"/>
                <a:ea typeface="DengXian" panose="02010600030101010101" pitchFamily="2" charset="-122"/>
              </a:rPr>
              <a:t>巾帼不让须眉</a:t>
            </a:r>
            <a:endParaRPr lang="zh-CN" altLang="en-US" dirty="0">
              <a:latin typeface="Times New Roman" panose="02020603050405020304" pitchFamily="18" charset="0"/>
              <a:ea typeface="DengXian" panose="02010600030101010101" pitchFamily="2" charset="-122"/>
            </a:endParaRPr>
          </a:p>
          <a:p>
            <a:r>
              <a:rPr lang="en-US" altLang="zh-CN" dirty="0">
                <a:latin typeface="Calibri" panose="020F0502020204030204" pitchFamily="34" charset="0"/>
                <a:ea typeface="DengXian" panose="02010600030101010101" pitchFamily="2" charset="-122"/>
              </a:rPr>
              <a:t>22</a:t>
            </a:r>
            <a:r>
              <a:rPr lang="zh-CN" altLang="en-US" dirty="0">
                <a:latin typeface="Calibri" panose="020F0502020204030204" pitchFamily="34" charset="0"/>
                <a:ea typeface="DengXian" panose="02010600030101010101" pitchFamily="2" charset="-122"/>
              </a:rPr>
              <a:t>、</a:t>
            </a:r>
            <a:r>
              <a:rPr lang="zh-CN" altLang="en-US" dirty="0">
                <a:latin typeface="Times New Roman" panose="02020603050405020304" pitchFamily="18" charset="0"/>
                <a:ea typeface="DengXian" panose="02010600030101010101" pitchFamily="2" charset="-122"/>
              </a:rPr>
              <a:t>	</a:t>
            </a:r>
            <a:r>
              <a:rPr lang="zh-CN" altLang="en-US" dirty="0">
                <a:latin typeface="Calibri" panose="020F0502020204030204" pitchFamily="34" charset="0"/>
                <a:ea typeface="DengXian" panose="02010600030101010101" pitchFamily="2" charset="-122"/>
              </a:rPr>
              <a:t>谁说女子不如男</a:t>
            </a:r>
            <a:endParaRPr lang="zh-CN" altLang="en-US" dirty="0">
              <a:latin typeface="Times New Roman" panose="02020603050405020304" pitchFamily="18" charset="0"/>
              <a:ea typeface="DengXian" panose="02010600030101010101" pitchFamily="2" charset="-122"/>
            </a:endParaRPr>
          </a:p>
          <a:p>
            <a:r>
              <a:rPr lang="en-US" altLang="zh-CN" dirty="0">
                <a:latin typeface="Calibri" panose="020F0502020204030204" pitchFamily="34" charset="0"/>
                <a:ea typeface="DengXian" panose="02010600030101010101" pitchFamily="2" charset="-122"/>
              </a:rPr>
              <a:t>23</a:t>
            </a:r>
            <a:r>
              <a:rPr lang="zh-CN" altLang="en-US" dirty="0">
                <a:latin typeface="Calibri" panose="020F0502020204030204" pitchFamily="34" charset="0"/>
                <a:ea typeface="DengXian" panose="02010600030101010101" pitchFamily="2" charset="-122"/>
              </a:rPr>
              <a:t>、</a:t>
            </a:r>
            <a:r>
              <a:rPr lang="zh-CN" altLang="en-US" dirty="0">
                <a:latin typeface="Times New Roman" panose="02020603050405020304" pitchFamily="18" charset="0"/>
                <a:ea typeface="DengXian" panose="02010600030101010101" pitchFamily="2" charset="-122"/>
              </a:rPr>
              <a:t>	</a:t>
            </a:r>
            <a:r>
              <a:rPr lang="zh-CN" altLang="en-US" dirty="0">
                <a:latin typeface="Calibri" panose="020F0502020204030204" pitchFamily="34" charset="0"/>
                <a:ea typeface="DengXian" panose="02010600030101010101" pitchFamily="2" charset="-122"/>
              </a:rPr>
              <a:t>红颜祸水是无能者的借口</a:t>
            </a:r>
            <a:endParaRPr lang="zh-CN" altLang="en-US" dirty="0">
              <a:latin typeface="Times New Roman" panose="02020603050405020304" pitchFamily="18" charset="0"/>
              <a:ea typeface="DengXian" panose="02010600030101010101" pitchFamily="2" charset="-122"/>
            </a:endParaRPr>
          </a:p>
          <a:p>
            <a:r>
              <a:rPr lang="en-US" altLang="zh-CN" dirty="0">
                <a:latin typeface="Calibri" panose="020F0502020204030204" pitchFamily="34" charset="0"/>
                <a:ea typeface="DengXian" panose="02010600030101010101" pitchFamily="2" charset="-122"/>
              </a:rPr>
              <a:t>24</a:t>
            </a:r>
            <a:r>
              <a:rPr lang="zh-CN" altLang="en-US" dirty="0">
                <a:latin typeface="Calibri" panose="020F0502020204030204" pitchFamily="34" charset="0"/>
                <a:ea typeface="DengXian" panose="02010600030101010101" pitchFamily="2" charset="-122"/>
              </a:rPr>
              <a:t>、</a:t>
            </a:r>
            <a:r>
              <a:rPr lang="zh-CN" altLang="en-US" dirty="0">
                <a:latin typeface="Times New Roman" panose="02020603050405020304" pitchFamily="18" charset="0"/>
                <a:ea typeface="DengXian" panose="02010600030101010101" pitchFamily="2" charset="-122"/>
              </a:rPr>
              <a:t>	</a:t>
            </a:r>
            <a:r>
              <a:rPr lang="zh-CN" altLang="en-US" dirty="0">
                <a:latin typeface="Calibri" panose="020F0502020204030204" pitchFamily="34" charset="0"/>
                <a:ea typeface="DengXian" panose="02010600030101010101" pitchFamily="2" charset="-122"/>
              </a:rPr>
              <a:t>女子当自强</a:t>
            </a:r>
            <a:endParaRPr lang="zh-CN" altLang="en-US" dirty="0">
              <a:latin typeface="Times New Roman" panose="02020603050405020304" pitchFamily="18" charset="0"/>
              <a:ea typeface="DengXian" panose="02010600030101010101" pitchFamily="2" charset="-122"/>
            </a:endParaRPr>
          </a:p>
          <a:p>
            <a:r>
              <a:rPr lang="en-US" altLang="zh-CN" dirty="0">
                <a:latin typeface="Calibri" panose="020F0502020204030204" pitchFamily="34" charset="0"/>
                <a:ea typeface="DengXian" panose="02010600030101010101" pitchFamily="2" charset="-122"/>
              </a:rPr>
              <a:t>25</a:t>
            </a:r>
            <a:r>
              <a:rPr lang="zh-CN" altLang="en-US" dirty="0">
                <a:latin typeface="Calibri" panose="020F0502020204030204" pitchFamily="34" charset="0"/>
                <a:ea typeface="DengXian" panose="02010600030101010101" pitchFamily="2" charset="-122"/>
              </a:rPr>
              <a:t>、</a:t>
            </a:r>
            <a:r>
              <a:rPr lang="zh-CN" altLang="en-US" dirty="0">
                <a:latin typeface="Times New Roman" panose="02020603050405020304" pitchFamily="18" charset="0"/>
                <a:ea typeface="DengXian" panose="02010600030101010101" pitchFamily="2" charset="-122"/>
              </a:rPr>
              <a:t>	</a:t>
            </a:r>
            <a:r>
              <a:rPr lang="zh-CN" altLang="en-US" dirty="0">
                <a:latin typeface="Calibri" panose="020F0502020204030204" pitchFamily="34" charset="0"/>
                <a:ea typeface="DengXian" panose="02010600030101010101" pitchFamily="2" charset="-122"/>
              </a:rPr>
              <a:t>女性对社会的贡献功不可没</a:t>
            </a:r>
            <a:endParaRPr lang="zh-CN" altLang="en-US" dirty="0">
              <a:latin typeface="Times New Roman" panose="02020603050405020304" pitchFamily="18" charset="0"/>
              <a:ea typeface="DengXian" panose="02010600030101010101" pitchFamily="2" charset="-122"/>
            </a:endParaRPr>
          </a:p>
          <a:p>
            <a:r>
              <a:rPr lang="en-US" altLang="ja-JP" dirty="0">
                <a:latin typeface="Calibri" panose="020F0502020204030204" pitchFamily="34" charset="0"/>
                <a:ea typeface="DengXian" panose="02010600030101010101" pitchFamily="2" charset="-122"/>
              </a:rPr>
              <a:t>26</a:t>
            </a:r>
            <a:r>
              <a:rPr lang="ja-JP" altLang="en-US" dirty="0">
                <a:latin typeface="Calibri" panose="020F0502020204030204" pitchFamily="34" charset="0"/>
                <a:ea typeface="DengXian" panose="02010600030101010101" pitchFamily="2" charset="-122"/>
              </a:rPr>
              <a:t>、</a:t>
            </a:r>
            <a:r>
              <a:rPr lang="ja-JP" altLang="en-US" dirty="0">
                <a:latin typeface="Times New Roman" panose="02020603050405020304" pitchFamily="18" charset="0"/>
                <a:ea typeface="DengXian" panose="02010600030101010101" pitchFamily="2" charset="-122"/>
              </a:rPr>
              <a:t>	</a:t>
            </a:r>
            <a:r>
              <a:rPr lang="ja-JP" altLang="en-US" dirty="0">
                <a:latin typeface="Calibri" panose="020F0502020204030204" pitchFamily="34" charset="0"/>
                <a:ea typeface="DengXian" panose="02010600030101010101" pitchFamily="2" charset="-122"/>
              </a:rPr>
              <a:t>人生需要耐得住寂寞</a:t>
            </a:r>
            <a:endParaRPr lang="ja-JP" altLang="en-US" dirty="0">
              <a:latin typeface="Times New Roman" panose="02020603050405020304" pitchFamily="18" charset="0"/>
              <a:ea typeface="DengXian" panose="02010600030101010101" pitchFamily="2" charset="-122"/>
            </a:endParaRPr>
          </a:p>
          <a:p>
            <a:r>
              <a:rPr lang="en-US" altLang="zh-CN" dirty="0">
                <a:latin typeface="Calibri" panose="020F0502020204030204" pitchFamily="34" charset="0"/>
                <a:ea typeface="DengXian" panose="02010600030101010101" pitchFamily="2" charset="-122"/>
              </a:rPr>
              <a:t>27</a:t>
            </a:r>
            <a:r>
              <a:rPr lang="zh-CN" altLang="en-US" dirty="0">
                <a:latin typeface="Calibri" panose="020F0502020204030204" pitchFamily="34" charset="0"/>
                <a:ea typeface="DengXian" panose="02010600030101010101" pitchFamily="2" charset="-122"/>
              </a:rPr>
              <a:t>、</a:t>
            </a:r>
            <a:r>
              <a:rPr lang="zh-CN" altLang="en-US" dirty="0">
                <a:latin typeface="Times New Roman" panose="02020603050405020304" pitchFamily="18" charset="0"/>
                <a:ea typeface="DengXian" panose="02010600030101010101" pitchFamily="2" charset="-122"/>
              </a:rPr>
              <a:t>	</a:t>
            </a:r>
            <a:r>
              <a:rPr lang="zh-CN" altLang="en-US" dirty="0">
                <a:latin typeface="Calibri" panose="020F0502020204030204" pitchFamily="34" charset="0"/>
                <a:ea typeface="DengXian" panose="02010600030101010101" pitchFamily="2" charset="-122"/>
              </a:rPr>
              <a:t>人当坚持自我</a:t>
            </a:r>
            <a:endParaRPr lang="zh-CN" altLang="en-US" dirty="0">
              <a:latin typeface="Times New Roman" panose="02020603050405020304" pitchFamily="18" charset="0"/>
              <a:ea typeface="DengXian" panose="02010600030101010101" pitchFamily="2" charset="-122"/>
            </a:endParaRPr>
          </a:p>
          <a:p>
            <a:r>
              <a:rPr lang="en-US" altLang="zh-CN" dirty="0">
                <a:latin typeface="Calibri" panose="020F0502020204030204" pitchFamily="34" charset="0"/>
                <a:ea typeface="DengXian" panose="02010600030101010101" pitchFamily="2" charset="-122"/>
              </a:rPr>
              <a:t>28</a:t>
            </a:r>
            <a:r>
              <a:rPr lang="zh-CN" altLang="en-US" dirty="0">
                <a:latin typeface="Calibri" panose="020F0502020204030204" pitchFamily="34" charset="0"/>
                <a:ea typeface="DengXian" panose="02010600030101010101" pitchFamily="2" charset="-122"/>
              </a:rPr>
              <a:t>、</a:t>
            </a:r>
            <a:r>
              <a:rPr lang="zh-CN" altLang="en-US" dirty="0">
                <a:latin typeface="Times New Roman" panose="02020603050405020304" pitchFamily="18" charset="0"/>
                <a:ea typeface="DengXian" panose="02010600030101010101" pitchFamily="2" charset="-122"/>
              </a:rPr>
              <a:t>	</a:t>
            </a:r>
            <a:r>
              <a:rPr lang="zh-CN" altLang="en-US" dirty="0">
                <a:latin typeface="Calibri" panose="020F0502020204030204" pitchFamily="34" charset="0"/>
                <a:ea typeface="DengXian" panose="02010600030101010101" pitchFamily="2" charset="-122"/>
              </a:rPr>
              <a:t>做人不应随波逐流</a:t>
            </a:r>
            <a:endParaRPr lang="zh-CN" altLang="en-US" dirty="0">
              <a:latin typeface="Times New Roman" panose="02020603050405020304" pitchFamily="18" charset="0"/>
              <a:ea typeface="DengXian" panose="02010600030101010101" pitchFamily="2" charset="-122"/>
            </a:endParaRPr>
          </a:p>
          <a:p>
            <a:r>
              <a:rPr lang="en-US" altLang="zh-CN" dirty="0">
                <a:latin typeface="Calibri" panose="020F0502020204030204" pitchFamily="34" charset="0"/>
                <a:ea typeface="DengXian" panose="02010600030101010101" pitchFamily="2" charset="-122"/>
              </a:rPr>
              <a:t>29</a:t>
            </a:r>
            <a:r>
              <a:rPr lang="zh-CN" altLang="en-US" dirty="0">
                <a:latin typeface="Calibri" panose="020F0502020204030204" pitchFamily="34" charset="0"/>
                <a:ea typeface="DengXian" panose="02010600030101010101" pitchFamily="2" charset="-122"/>
              </a:rPr>
              <a:t>、</a:t>
            </a:r>
            <a:r>
              <a:rPr lang="zh-CN" altLang="en-US" dirty="0">
                <a:latin typeface="Times New Roman" panose="02020603050405020304" pitchFamily="18" charset="0"/>
                <a:ea typeface="DengXian" panose="02010600030101010101" pitchFamily="2" charset="-122"/>
              </a:rPr>
              <a:t>	</a:t>
            </a:r>
            <a:r>
              <a:rPr lang="zh-CN" altLang="en-US" dirty="0">
                <a:latin typeface="Calibri" panose="020F0502020204030204" pitchFamily="34" charset="0"/>
                <a:ea typeface="DengXian" panose="02010600030101010101" pitchFamily="2" charset="-122"/>
              </a:rPr>
              <a:t>做人应重视反省</a:t>
            </a:r>
            <a:endParaRPr lang="zh-CN" altLang="en-US" dirty="0">
              <a:latin typeface="Times New Roman" panose="02020603050405020304" pitchFamily="18" charset="0"/>
              <a:ea typeface="DengXian" panose="02010600030101010101" pitchFamily="2" charset="-122"/>
            </a:endParaRPr>
          </a:p>
          <a:p>
            <a:r>
              <a:rPr lang="en-US" altLang="zh-CN" dirty="0">
                <a:latin typeface="Calibri" panose="020F0502020204030204" pitchFamily="34" charset="0"/>
                <a:ea typeface="DengXian" panose="02010600030101010101" pitchFamily="2" charset="-122"/>
              </a:rPr>
              <a:t>30</a:t>
            </a:r>
            <a:r>
              <a:rPr lang="zh-CN" altLang="en-US" dirty="0">
                <a:latin typeface="Calibri" panose="020F0502020204030204" pitchFamily="34" charset="0"/>
                <a:ea typeface="DengXian" panose="02010600030101010101" pitchFamily="2" charset="-122"/>
              </a:rPr>
              <a:t>、</a:t>
            </a:r>
            <a:r>
              <a:rPr lang="zh-CN" altLang="en-US" dirty="0">
                <a:latin typeface="Times New Roman" panose="02020603050405020304" pitchFamily="18" charset="0"/>
                <a:ea typeface="DengXian" panose="02010600030101010101" pitchFamily="2" charset="-122"/>
              </a:rPr>
              <a:t>	</a:t>
            </a:r>
            <a:r>
              <a:rPr lang="zh-CN" altLang="en-US" dirty="0">
                <a:latin typeface="Calibri" panose="020F0502020204030204" pitchFamily="34" charset="0"/>
                <a:ea typeface="DengXian" panose="02010600030101010101" pitchFamily="2" charset="-122"/>
              </a:rPr>
              <a:t>积极进取，演绎精彩人生</a:t>
            </a:r>
            <a:endParaRPr lang="zh-CN" altLang="en-US" dirty="0">
              <a:latin typeface="Times New Roman" panose="02020603050405020304" pitchFamily="18" charset="0"/>
              <a:ea typeface="DengXian" panose="02010600030101010101" pitchFamily="2" charset="-122"/>
            </a:endParaRPr>
          </a:p>
          <a:p>
            <a:endParaRPr lang="en-AU" dirty="0"/>
          </a:p>
        </p:txBody>
      </p:sp>
    </p:spTree>
    <p:extLst>
      <p:ext uri="{BB962C8B-B14F-4D97-AF65-F5344CB8AC3E}">
        <p14:creationId xmlns:p14="http://schemas.microsoft.com/office/powerpoint/2010/main" val="13998851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a:xfrm>
            <a:off x="838200" y="0"/>
            <a:ext cx="10515600" cy="812746"/>
          </a:xfrm>
        </p:spPr>
        <p:txBody>
          <a:bodyPr/>
          <a:lstStyle/>
          <a:p>
            <a:pPr marR="0" rtl="0"/>
            <a:r>
              <a:rPr lang="zh-CN" altLang="en-US" sz="4400" b="0" i="0" u="none" strike="noStrike" baseline="0" dirty="0">
                <a:latin typeface="Calibri" panose="020F0502020204030204" pitchFamily="34" charset="0"/>
                <a:ea typeface="DengXian" panose="02010600030101010101" pitchFamily="2" charset="-122"/>
              </a:rPr>
              <a:t>三、有一定难度重点研究考题</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1019713"/>
            <a:ext cx="6726264" cy="5412084"/>
          </a:xfrm>
        </p:spPr>
        <p:txBody>
          <a:bodyPr>
            <a:normAutofit/>
          </a:bodyPr>
          <a:lstStyle/>
          <a:p>
            <a:pPr marR="0" algn="l" rtl="0"/>
            <a:r>
              <a:rPr lang="en-US" altLang="ja-JP" sz="2800" b="0" i="0" u="none" strike="noStrike" baseline="0" dirty="0">
                <a:latin typeface="Calibri" panose="020F0502020204030204" pitchFamily="34" charset="0"/>
                <a:ea typeface="DengXian" panose="02010600030101010101" pitchFamily="2" charset="-122"/>
              </a:rPr>
              <a:t>1</a:t>
            </a:r>
            <a:r>
              <a:rPr lang="ja-JP" altLang="en-US" sz="2800" b="0" i="0" u="none" strike="noStrike" baseline="0" dirty="0">
                <a:latin typeface="Calibri" panose="020F0502020204030204" pitchFamily="34" charset="0"/>
                <a:ea typeface="DengXian" panose="02010600030101010101" pitchFamily="2" charset="-122"/>
              </a:rPr>
              <a:t>、</a:t>
            </a:r>
            <a:r>
              <a:rPr lang="ja-JP" altLang="en-US" sz="2800" b="0" i="0" u="none" strike="noStrike" baseline="0" dirty="0">
                <a:latin typeface="Times New Roman" panose="02020603050405020304" pitchFamily="18" charset="0"/>
                <a:ea typeface="DengXian" panose="02010600030101010101" pitchFamily="2" charset="-122"/>
              </a:rPr>
              <a:t>	</a:t>
            </a:r>
            <a:r>
              <a:rPr lang="ja-JP" altLang="en-US" sz="2800" b="0" i="0" u="none" strike="noStrike" baseline="0" dirty="0">
                <a:latin typeface="Calibri" panose="020F0502020204030204" pitchFamily="34" charset="0"/>
                <a:ea typeface="DengXian" panose="02010600030101010101" pitchFamily="2" charset="-122"/>
              </a:rPr>
              <a:t>做人要有慧眼</a:t>
            </a:r>
            <a:endParaRPr lang="ja-JP"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2</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人们应该掌握沟通的技巧</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3</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做人要懂得内敛韬光</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4</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君子也立危墙之下</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5</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君子不避危墙</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6</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做一个有胸襟的人</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7</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当断不断，必受其乱</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8</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人贵有自知之明</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9</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婚姻应该讲求门当户对</a:t>
            </a:r>
            <a:endParaRPr lang="zh-CN" altLang="en-US" sz="2800" b="0" i="0" u="none" strike="noStrike" baseline="0" dirty="0">
              <a:latin typeface="Times New Roman" panose="02020603050405020304" pitchFamily="18" charset="0"/>
              <a:ea typeface="DengXian" panose="02010600030101010101" pitchFamily="2" charset="-122"/>
            </a:endParaRPr>
          </a:p>
        </p:txBody>
      </p:sp>
      <p:sp>
        <p:nvSpPr>
          <p:cNvPr id="4" name="Content Placeholder 2">
            <a:extLst>
              <a:ext uri="{FF2B5EF4-FFF2-40B4-BE49-F238E27FC236}">
                <a16:creationId xmlns:a16="http://schemas.microsoft.com/office/drawing/2014/main" id="{9F7CDBD5-7D8D-4368-ABD3-D1F92EC4D1BB}"/>
              </a:ext>
            </a:extLst>
          </p:cNvPr>
          <p:cNvSpPr txBox="1">
            <a:spLocks/>
          </p:cNvSpPr>
          <p:nvPr/>
        </p:nvSpPr>
        <p:spPr>
          <a:xfrm>
            <a:off x="5977180" y="1019713"/>
            <a:ext cx="6096000" cy="541208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zh-CN" dirty="0">
                <a:latin typeface="Calibri" panose="020F0502020204030204" pitchFamily="34" charset="0"/>
                <a:ea typeface="DengXian" panose="02010600030101010101" pitchFamily="2" charset="-122"/>
              </a:rPr>
              <a:t>10</a:t>
            </a:r>
            <a:r>
              <a:rPr lang="zh-CN" altLang="en-US" dirty="0">
                <a:latin typeface="Calibri" panose="020F0502020204030204" pitchFamily="34" charset="0"/>
                <a:ea typeface="DengXian" panose="02010600030101010101" pitchFamily="2" charset="-122"/>
              </a:rPr>
              <a:t>、居安当思危</a:t>
            </a:r>
            <a:endParaRPr lang="zh-CN" altLang="en-US" dirty="0">
              <a:latin typeface="Times New Roman" panose="02020603050405020304" pitchFamily="18" charset="0"/>
              <a:ea typeface="DengXian" panose="02010600030101010101" pitchFamily="2" charset="-122"/>
            </a:endParaRPr>
          </a:p>
          <a:p>
            <a:r>
              <a:rPr lang="en-US" altLang="zh-CN" dirty="0">
                <a:latin typeface="Calibri" panose="020F0502020204030204" pitchFamily="34" charset="0"/>
                <a:ea typeface="DengXian" panose="02010600030101010101" pitchFamily="2" charset="-122"/>
              </a:rPr>
              <a:t>11</a:t>
            </a:r>
            <a:r>
              <a:rPr lang="zh-CN" altLang="en-US" dirty="0">
                <a:latin typeface="Calibri" panose="020F0502020204030204" pitchFamily="34" charset="0"/>
                <a:ea typeface="DengXian" panose="02010600030101010101" pitchFamily="2" charset="-122"/>
              </a:rPr>
              <a:t>、人应该拥有良好的心态</a:t>
            </a:r>
            <a:endParaRPr lang="zh-CN" altLang="en-US" dirty="0">
              <a:latin typeface="Times New Roman" panose="02020603050405020304" pitchFamily="18" charset="0"/>
              <a:ea typeface="DengXian" panose="02010600030101010101" pitchFamily="2" charset="-122"/>
            </a:endParaRPr>
          </a:p>
          <a:p>
            <a:r>
              <a:rPr lang="en-US" altLang="zh-CN" dirty="0">
                <a:latin typeface="Calibri" panose="020F0502020204030204" pitchFamily="34" charset="0"/>
                <a:ea typeface="DengXian" panose="02010600030101010101" pitchFamily="2" charset="-122"/>
              </a:rPr>
              <a:t>12</a:t>
            </a:r>
            <a:r>
              <a:rPr lang="zh-CN" altLang="en-US" dirty="0">
                <a:latin typeface="Calibri" panose="020F0502020204030204" pitchFamily="34" charset="0"/>
                <a:ea typeface="DengXian" panose="02010600030101010101" pitchFamily="2" charset="-122"/>
              </a:rPr>
              <a:t>、心态决定成败</a:t>
            </a:r>
            <a:endParaRPr lang="zh-CN" altLang="en-US" dirty="0">
              <a:latin typeface="Times New Roman" panose="02020603050405020304" pitchFamily="18" charset="0"/>
              <a:ea typeface="DengXian" panose="02010600030101010101" pitchFamily="2" charset="-122"/>
            </a:endParaRPr>
          </a:p>
          <a:p>
            <a:r>
              <a:rPr lang="en-US" altLang="zh-CN" dirty="0">
                <a:latin typeface="Calibri" panose="020F0502020204030204" pitchFamily="34" charset="0"/>
                <a:ea typeface="DengXian" panose="02010600030101010101" pitchFamily="2" charset="-122"/>
              </a:rPr>
              <a:t>13</a:t>
            </a:r>
            <a:r>
              <a:rPr lang="zh-CN" altLang="en-US" dirty="0">
                <a:latin typeface="Calibri" panose="020F0502020204030204" pitchFamily="34" charset="0"/>
                <a:ea typeface="DengXian" panose="02010600030101010101" pitchFamily="2" charset="-122"/>
              </a:rPr>
              <a:t>、信念是人生的支点</a:t>
            </a:r>
            <a:endParaRPr lang="zh-CN" altLang="en-US" dirty="0">
              <a:latin typeface="Times New Roman" panose="02020603050405020304" pitchFamily="18" charset="0"/>
              <a:ea typeface="DengXian" panose="02010600030101010101" pitchFamily="2" charset="-122"/>
            </a:endParaRPr>
          </a:p>
          <a:p>
            <a:r>
              <a:rPr lang="en-US" altLang="zh-CN" dirty="0">
                <a:latin typeface="Calibri" panose="020F0502020204030204" pitchFamily="34" charset="0"/>
                <a:ea typeface="DengXian" panose="02010600030101010101" pitchFamily="2" charset="-122"/>
              </a:rPr>
              <a:t>14</a:t>
            </a:r>
            <a:r>
              <a:rPr lang="zh-CN" altLang="en-US" dirty="0">
                <a:latin typeface="Calibri" panose="020F0502020204030204" pitchFamily="34" charset="0"/>
                <a:ea typeface="DengXian" panose="02010600030101010101" pitchFamily="2" charset="-122"/>
              </a:rPr>
              <a:t>、懂得心术是一种人生的智慧</a:t>
            </a:r>
            <a:endParaRPr lang="zh-CN" altLang="en-US" dirty="0">
              <a:latin typeface="Times New Roman" panose="02020603050405020304" pitchFamily="18" charset="0"/>
              <a:ea typeface="DengXian" panose="02010600030101010101" pitchFamily="2" charset="-122"/>
            </a:endParaRPr>
          </a:p>
          <a:p>
            <a:r>
              <a:rPr lang="en-US" altLang="zh-CN" dirty="0">
                <a:latin typeface="Calibri" panose="020F0502020204030204" pitchFamily="34" charset="0"/>
                <a:ea typeface="DengXian" panose="02010600030101010101" pitchFamily="2" charset="-122"/>
              </a:rPr>
              <a:t>15</a:t>
            </a:r>
            <a:r>
              <a:rPr lang="zh-CN" altLang="en-US" dirty="0">
                <a:latin typeface="Calibri" panose="020F0502020204030204" pitchFamily="34" charset="0"/>
                <a:ea typeface="DengXian" panose="02010600030101010101" pitchFamily="2" charset="-122"/>
              </a:rPr>
              <a:t>、心术是智慧的人生韬略</a:t>
            </a:r>
            <a:endParaRPr lang="zh-CN" altLang="en-US" dirty="0">
              <a:latin typeface="Times New Roman" panose="02020603050405020304" pitchFamily="18" charset="0"/>
              <a:ea typeface="DengXian" panose="02010600030101010101" pitchFamily="2" charset="-122"/>
            </a:endParaRPr>
          </a:p>
          <a:p>
            <a:r>
              <a:rPr lang="en-US" altLang="zh-CN" dirty="0">
                <a:latin typeface="Calibri" panose="020F0502020204030204" pitchFamily="34" charset="0"/>
                <a:ea typeface="DengXian" panose="02010600030101010101" pitchFamily="2" charset="-122"/>
              </a:rPr>
              <a:t>16</a:t>
            </a:r>
            <a:r>
              <a:rPr lang="zh-CN" altLang="en-US" dirty="0">
                <a:latin typeface="Calibri" panose="020F0502020204030204" pitchFamily="34" charset="0"/>
                <a:ea typeface="DengXian" panose="02010600030101010101" pitchFamily="2" charset="-122"/>
              </a:rPr>
              <a:t>、我们应该重视形象价值</a:t>
            </a:r>
            <a:endParaRPr lang="zh-CN" altLang="en-US" dirty="0">
              <a:latin typeface="Times New Roman" panose="02020603050405020304" pitchFamily="18" charset="0"/>
              <a:ea typeface="DengXian" panose="02010600030101010101" pitchFamily="2" charset="-122"/>
            </a:endParaRPr>
          </a:p>
          <a:p>
            <a:r>
              <a:rPr lang="en-US" altLang="zh-CN" dirty="0">
                <a:latin typeface="Calibri" panose="020F0502020204030204" pitchFamily="34" charset="0"/>
                <a:ea typeface="DengXian" panose="02010600030101010101" pitchFamily="2" charset="-122"/>
              </a:rPr>
              <a:t>17</a:t>
            </a:r>
            <a:r>
              <a:rPr lang="zh-CN" altLang="en-US" dirty="0">
                <a:latin typeface="Calibri" panose="020F0502020204030204" pitchFamily="34" charset="0"/>
                <a:ea typeface="DengXian" panose="02010600030101010101" pitchFamily="2" charset="-122"/>
              </a:rPr>
              <a:t>、心静可致远</a:t>
            </a:r>
            <a:endParaRPr lang="zh-CN" altLang="en-US" dirty="0">
              <a:latin typeface="Times New Roman" panose="02020603050405020304" pitchFamily="18" charset="0"/>
              <a:ea typeface="DengXian" panose="02010600030101010101" pitchFamily="2" charset="-122"/>
            </a:endParaRPr>
          </a:p>
          <a:p>
            <a:r>
              <a:rPr lang="en-US" altLang="ja-JP" dirty="0">
                <a:latin typeface="Calibri" panose="020F0502020204030204" pitchFamily="34" charset="0"/>
                <a:ea typeface="DengXian" panose="02010600030101010101" pitchFamily="2" charset="-122"/>
              </a:rPr>
              <a:t>18</a:t>
            </a:r>
            <a:r>
              <a:rPr lang="ja-JP" altLang="en-US" dirty="0">
                <a:latin typeface="Calibri" panose="020F0502020204030204" pitchFamily="34" charset="0"/>
                <a:ea typeface="DengXian" panose="02010600030101010101" pitchFamily="2" charset="-122"/>
              </a:rPr>
              <a:t>、宁静致远 </a:t>
            </a:r>
            <a:endParaRPr lang="ja-JP" altLang="en-US" dirty="0">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25276224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a:xfrm>
            <a:off x="962187" y="0"/>
            <a:ext cx="10515600" cy="936733"/>
          </a:xfrm>
        </p:spPr>
        <p:txBody>
          <a:bodyPr/>
          <a:lstStyle/>
          <a:p>
            <a:pPr marR="0" rtl="0"/>
            <a:r>
              <a:rPr lang="zh-CN" altLang="en-US" sz="4400" b="0" i="0" u="none" strike="noStrike" baseline="0" dirty="0">
                <a:latin typeface="Calibri" panose="020F0502020204030204" pitchFamily="34" charset="0"/>
                <a:ea typeface="DengXian" panose="02010600030101010101" pitchFamily="2" charset="-122"/>
              </a:rPr>
              <a:t>四、较难重点研究考题</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936733"/>
            <a:ext cx="5935851" cy="5240230"/>
          </a:xfrm>
        </p:spPr>
        <p:txBody>
          <a:bodyPr>
            <a:normAutofit/>
          </a:bodyPr>
          <a:lstStyle/>
          <a:p>
            <a:pPr marR="0" algn="l" rtl="0"/>
            <a:r>
              <a:rPr lang="en-US" altLang="zh-CN" sz="2800" b="0" i="0" u="none" strike="noStrike" baseline="0" dirty="0">
                <a:latin typeface="Calibri" panose="020F0502020204030204" pitchFamily="34" charset="0"/>
                <a:ea typeface="DengXian" panose="02010600030101010101" pitchFamily="2" charset="-122"/>
              </a:rPr>
              <a:t>1</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玩物未必丧志</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2</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弄斧到班门</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ja-JP" sz="2800" b="0" i="0" u="none" strike="noStrike" baseline="0" dirty="0">
                <a:latin typeface="Calibri" panose="020F0502020204030204" pitchFamily="34" charset="0"/>
                <a:ea typeface="DengXian" panose="02010600030101010101" pitchFamily="2" charset="-122"/>
              </a:rPr>
              <a:t>3</a:t>
            </a:r>
            <a:r>
              <a:rPr lang="ja-JP" altLang="en-US" sz="2800" b="0" i="0" u="none" strike="noStrike" baseline="0" dirty="0">
                <a:latin typeface="Calibri" panose="020F0502020204030204" pitchFamily="34" charset="0"/>
                <a:ea typeface="DengXian" panose="02010600030101010101" pitchFamily="2" charset="-122"/>
              </a:rPr>
              <a:t>、</a:t>
            </a:r>
            <a:r>
              <a:rPr lang="ja-JP" altLang="en-US" sz="2800" b="0" i="0" u="none" strike="noStrike" baseline="0" dirty="0">
                <a:latin typeface="Times New Roman" panose="02020603050405020304" pitchFamily="18" charset="0"/>
                <a:ea typeface="DengXian" panose="02010600030101010101" pitchFamily="2" charset="-122"/>
              </a:rPr>
              <a:t>	</a:t>
            </a:r>
            <a:r>
              <a:rPr lang="ja-JP" altLang="en-US" sz="2800" b="0" i="0" u="none" strike="noStrike" baseline="0" dirty="0">
                <a:latin typeface="Calibri" panose="020F0502020204030204" pitchFamily="34" charset="0"/>
                <a:ea typeface="DengXian" panose="02010600030101010101" pitchFamily="2" charset="-122"/>
              </a:rPr>
              <a:t>不安于故俗</a:t>
            </a:r>
            <a:endParaRPr lang="ja-JP"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ja-JP" sz="2800" b="0" i="0" u="none" strike="noStrike" baseline="0" dirty="0">
                <a:latin typeface="Calibri" panose="020F0502020204030204" pitchFamily="34" charset="0"/>
                <a:ea typeface="DengXian" panose="02010600030101010101" pitchFamily="2" charset="-122"/>
              </a:rPr>
              <a:t>4</a:t>
            </a:r>
            <a:r>
              <a:rPr lang="ja-JP" altLang="en-US" sz="2800" b="0" i="0" u="none" strike="noStrike" baseline="0" dirty="0">
                <a:latin typeface="Calibri" panose="020F0502020204030204" pitchFamily="34" charset="0"/>
                <a:ea typeface="DengXian" panose="02010600030101010101" pitchFamily="2" charset="-122"/>
              </a:rPr>
              <a:t>、</a:t>
            </a:r>
            <a:r>
              <a:rPr lang="ja-JP" altLang="en-US" sz="2800" b="0" i="0" u="none" strike="noStrike" baseline="0" dirty="0">
                <a:latin typeface="Times New Roman" panose="02020603050405020304" pitchFamily="18" charset="0"/>
                <a:ea typeface="DengXian" panose="02010600030101010101" pitchFamily="2" charset="-122"/>
              </a:rPr>
              <a:t>	</a:t>
            </a:r>
            <a:r>
              <a:rPr lang="ja-JP" altLang="en-US" sz="2800" b="0" i="0" u="none" strike="noStrike" baseline="0" dirty="0">
                <a:latin typeface="Calibri" panose="020F0502020204030204" pitchFamily="34" charset="0"/>
                <a:ea typeface="DengXian" panose="02010600030101010101" pitchFamily="2" charset="-122"/>
              </a:rPr>
              <a:t>格物才能致知</a:t>
            </a:r>
            <a:endParaRPr lang="ja-JP"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ja-JP" sz="2800" b="0" i="0" u="none" strike="noStrike" baseline="0" dirty="0">
                <a:latin typeface="Calibri" panose="020F0502020204030204" pitchFamily="34" charset="0"/>
                <a:ea typeface="DengXian" panose="02010600030101010101" pitchFamily="2" charset="-122"/>
              </a:rPr>
              <a:t>5</a:t>
            </a:r>
            <a:r>
              <a:rPr lang="ja-JP" altLang="en-US" sz="2800" b="0" i="0" u="none" strike="noStrike" baseline="0" dirty="0">
                <a:latin typeface="Calibri" panose="020F0502020204030204" pitchFamily="34" charset="0"/>
                <a:ea typeface="DengXian" panose="02010600030101010101" pitchFamily="2" charset="-122"/>
              </a:rPr>
              <a:t>、</a:t>
            </a:r>
            <a:r>
              <a:rPr lang="ja-JP" altLang="en-US" sz="2800" b="0" i="0" u="none" strike="noStrike" baseline="0" dirty="0">
                <a:latin typeface="Times New Roman" panose="02020603050405020304" pitchFamily="18" charset="0"/>
                <a:ea typeface="DengXian" panose="02010600030101010101" pitchFamily="2" charset="-122"/>
              </a:rPr>
              <a:t>	</a:t>
            </a:r>
            <a:r>
              <a:rPr lang="ja-JP" altLang="en-US" sz="2800" b="0" i="0" u="none" strike="noStrike" baseline="0" dirty="0">
                <a:latin typeface="Calibri" panose="020F0502020204030204" pitchFamily="34" charset="0"/>
                <a:ea typeface="DengXian" panose="02010600030101010101" pitchFamily="2" charset="-122"/>
              </a:rPr>
              <a:t>幸福并非在彼岸</a:t>
            </a:r>
            <a:endParaRPr lang="ja-JP"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6</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应提倡善借于物</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7</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应学会善借他山之石</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ja-JP" sz="2800" b="0" i="0" u="none" strike="noStrike" baseline="0" dirty="0">
                <a:latin typeface="Calibri" panose="020F0502020204030204" pitchFamily="34" charset="0"/>
                <a:ea typeface="DengXian" panose="02010600030101010101" pitchFamily="2" charset="-122"/>
              </a:rPr>
              <a:t>8</a:t>
            </a:r>
            <a:r>
              <a:rPr lang="ja-JP" altLang="en-US" sz="2800" b="0" i="0" u="none" strike="noStrike" baseline="0" dirty="0">
                <a:latin typeface="Calibri" panose="020F0502020204030204" pitchFamily="34" charset="0"/>
                <a:ea typeface="DengXian" panose="02010600030101010101" pitchFamily="2" charset="-122"/>
              </a:rPr>
              <a:t>、</a:t>
            </a:r>
            <a:r>
              <a:rPr lang="ja-JP" altLang="en-US" sz="2800" b="0" i="0" u="none" strike="noStrike" baseline="0" dirty="0">
                <a:latin typeface="Times New Roman" panose="02020603050405020304" pitchFamily="18" charset="0"/>
                <a:ea typeface="DengXian" panose="02010600030101010101" pitchFamily="2" charset="-122"/>
              </a:rPr>
              <a:t>	</a:t>
            </a:r>
            <a:r>
              <a:rPr lang="ja-JP" altLang="en-US" sz="2800" b="0" i="0" u="none" strike="noStrike" baseline="0" dirty="0">
                <a:latin typeface="Calibri" panose="020F0502020204030204" pitchFamily="34" charset="0"/>
                <a:ea typeface="DengXian" panose="02010600030101010101" pitchFamily="2" charset="-122"/>
              </a:rPr>
              <a:t>成功需要善借于物</a:t>
            </a:r>
            <a:endParaRPr lang="ja-JP"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ja-JP" sz="2800" b="0" i="0" u="none" strike="noStrike" baseline="0" dirty="0">
                <a:latin typeface="Calibri" panose="020F0502020204030204" pitchFamily="34" charset="0"/>
                <a:ea typeface="DengXian" panose="02010600030101010101" pitchFamily="2" charset="-122"/>
              </a:rPr>
              <a:t>9</a:t>
            </a:r>
            <a:r>
              <a:rPr lang="ja-JP" altLang="en-US" sz="2800" b="0" i="0" u="none" strike="noStrike" baseline="0" dirty="0">
                <a:latin typeface="Calibri" panose="020F0502020204030204" pitchFamily="34" charset="0"/>
                <a:ea typeface="DengXian" panose="02010600030101010101" pitchFamily="2" charset="-122"/>
              </a:rPr>
              <a:t>、</a:t>
            </a:r>
            <a:r>
              <a:rPr lang="ja-JP" altLang="en-US" sz="2800" b="0" i="0" u="none" strike="noStrike" baseline="0" dirty="0">
                <a:latin typeface="Times New Roman" panose="02020603050405020304" pitchFamily="18" charset="0"/>
                <a:ea typeface="DengXian" panose="02010600030101010101" pitchFamily="2" charset="-122"/>
              </a:rPr>
              <a:t>	</a:t>
            </a:r>
            <a:r>
              <a:rPr lang="ja-JP" altLang="en-US" sz="2800" b="0" i="0" u="none" strike="noStrike" baseline="0" dirty="0">
                <a:latin typeface="Calibri" panose="020F0502020204030204" pitchFamily="34" charset="0"/>
                <a:ea typeface="DengXian" panose="02010600030101010101" pitchFamily="2" charset="-122"/>
              </a:rPr>
              <a:t>破罐子莫摔</a:t>
            </a:r>
            <a:endParaRPr lang="ja-JP"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10</a:t>
            </a:r>
            <a:r>
              <a:rPr lang="zh-CN" altLang="en-US" sz="2800" b="0" i="0" u="none" strike="noStrike" baseline="0" dirty="0">
                <a:latin typeface="Calibri" panose="020F0502020204030204" pitchFamily="34" charset="0"/>
                <a:ea typeface="DengXian" panose="02010600030101010101" pitchFamily="2" charset="-122"/>
              </a:rPr>
              <a:t>、亡羊补牢，为时晚矣</a:t>
            </a:r>
            <a:endParaRPr lang="zh-CN" altLang="en-US" sz="2800" b="0" i="0" u="none" strike="noStrike" baseline="0" dirty="0">
              <a:latin typeface="Times New Roman" panose="02020603050405020304" pitchFamily="18" charset="0"/>
              <a:ea typeface="DengXian" panose="02010600030101010101" pitchFamily="2" charset="-122"/>
            </a:endParaRPr>
          </a:p>
          <a:p>
            <a:pPr marL="0" indent="0">
              <a:buNone/>
            </a:pPr>
            <a:endParaRPr lang="en-AU" dirty="0"/>
          </a:p>
        </p:txBody>
      </p:sp>
      <p:sp>
        <p:nvSpPr>
          <p:cNvPr id="4" name="Content Placeholder 2">
            <a:extLst>
              <a:ext uri="{FF2B5EF4-FFF2-40B4-BE49-F238E27FC236}">
                <a16:creationId xmlns:a16="http://schemas.microsoft.com/office/drawing/2014/main" id="{C2F05B71-5F3F-4C8C-A8D3-4523E27112EC}"/>
              </a:ext>
            </a:extLst>
          </p:cNvPr>
          <p:cNvSpPr txBox="1">
            <a:spLocks/>
          </p:cNvSpPr>
          <p:nvPr/>
        </p:nvSpPr>
        <p:spPr>
          <a:xfrm>
            <a:off x="5381787" y="936733"/>
            <a:ext cx="6650064" cy="524023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zh-CN" dirty="0">
                <a:latin typeface="Calibri" panose="020F0502020204030204" pitchFamily="34" charset="0"/>
                <a:ea typeface="DengXian" panose="02010600030101010101" pitchFamily="2" charset="-122"/>
              </a:rPr>
              <a:t>11</a:t>
            </a:r>
            <a:r>
              <a:rPr lang="zh-CN" altLang="en-US" dirty="0">
                <a:latin typeface="Calibri" panose="020F0502020204030204" pitchFamily="34" charset="0"/>
                <a:ea typeface="DengXian" panose="02010600030101010101" pitchFamily="2" charset="-122"/>
              </a:rPr>
              <a:t>、我们应崇洋而不媚外</a:t>
            </a:r>
            <a:endParaRPr lang="zh-CN" altLang="en-US" dirty="0">
              <a:latin typeface="Times New Roman" panose="02020603050405020304" pitchFamily="18" charset="0"/>
              <a:ea typeface="DengXian" panose="02010600030101010101" pitchFamily="2" charset="-122"/>
            </a:endParaRPr>
          </a:p>
          <a:p>
            <a:r>
              <a:rPr lang="en-US" altLang="zh-CN" dirty="0">
                <a:latin typeface="Calibri" panose="020F0502020204030204" pitchFamily="34" charset="0"/>
                <a:ea typeface="DengXian" panose="02010600030101010101" pitchFamily="2" charset="-122"/>
              </a:rPr>
              <a:t>12</a:t>
            </a:r>
            <a:r>
              <a:rPr lang="zh-CN" altLang="en-US" dirty="0">
                <a:latin typeface="Calibri" panose="020F0502020204030204" pitchFamily="34" charset="0"/>
                <a:ea typeface="DengXian" panose="02010600030101010101" pitchFamily="2" charset="-122"/>
              </a:rPr>
              <a:t>、李鸿章的功绩不可抹杀</a:t>
            </a:r>
            <a:endParaRPr lang="zh-CN" altLang="en-US" dirty="0">
              <a:latin typeface="Times New Roman" panose="02020603050405020304" pitchFamily="18" charset="0"/>
              <a:ea typeface="DengXian" panose="02010600030101010101" pitchFamily="2" charset="-122"/>
            </a:endParaRPr>
          </a:p>
          <a:p>
            <a:r>
              <a:rPr lang="en-US" altLang="ja-JP" dirty="0">
                <a:latin typeface="Calibri" panose="020F0502020204030204" pitchFamily="34" charset="0"/>
                <a:ea typeface="DengXian" panose="02010600030101010101" pitchFamily="2" charset="-122"/>
              </a:rPr>
              <a:t>13</a:t>
            </a:r>
            <a:r>
              <a:rPr lang="ja-JP" altLang="en-US" dirty="0">
                <a:latin typeface="Calibri" panose="020F0502020204030204" pitchFamily="34" charset="0"/>
                <a:ea typeface="DengXian" panose="02010600030101010101" pitchFamily="2" charset="-122"/>
              </a:rPr>
              <a:t>、哀兵必胜</a:t>
            </a:r>
            <a:endParaRPr lang="ja-JP" altLang="en-US" dirty="0">
              <a:latin typeface="Times New Roman" panose="02020603050405020304" pitchFamily="18" charset="0"/>
              <a:ea typeface="DengXian" panose="02010600030101010101" pitchFamily="2" charset="-122"/>
            </a:endParaRPr>
          </a:p>
          <a:p>
            <a:r>
              <a:rPr lang="en-US" altLang="zh-CN" dirty="0">
                <a:latin typeface="Calibri" panose="020F0502020204030204" pitchFamily="34" charset="0"/>
                <a:ea typeface="DengXian" panose="02010600030101010101" pitchFamily="2" charset="-122"/>
              </a:rPr>
              <a:t>14</a:t>
            </a:r>
            <a:r>
              <a:rPr lang="zh-CN" altLang="en-US" dirty="0">
                <a:latin typeface="Calibri" panose="020F0502020204030204" pitchFamily="34" charset="0"/>
                <a:ea typeface="DengXian" panose="02010600030101010101" pitchFamily="2" charset="-122"/>
              </a:rPr>
              <a:t>、国之强盛在于明君。</a:t>
            </a:r>
            <a:endParaRPr lang="zh-CN" altLang="en-US" dirty="0">
              <a:latin typeface="Times New Roman" panose="02020603050405020304" pitchFamily="18" charset="0"/>
              <a:ea typeface="DengXian" panose="02010600030101010101" pitchFamily="2" charset="-122"/>
            </a:endParaRPr>
          </a:p>
          <a:p>
            <a:r>
              <a:rPr lang="en-US" altLang="zh-CN" dirty="0">
                <a:latin typeface="Calibri" panose="020F0502020204030204" pitchFamily="34" charset="0"/>
                <a:ea typeface="DengXian" panose="02010600030101010101" pitchFamily="2" charset="-122"/>
              </a:rPr>
              <a:t>15</a:t>
            </a:r>
            <a:r>
              <a:rPr lang="zh-CN" altLang="en-US" dirty="0">
                <a:latin typeface="Calibri" panose="020F0502020204030204" pitchFamily="34" charset="0"/>
                <a:ea typeface="DengXian" panose="02010600030101010101" pitchFamily="2" charset="-122"/>
              </a:rPr>
              <a:t>、孤独是走向成功的有利条件</a:t>
            </a:r>
            <a:endParaRPr lang="zh-CN" altLang="en-US" dirty="0">
              <a:latin typeface="Times New Roman" panose="02020603050405020304" pitchFamily="18" charset="0"/>
              <a:ea typeface="DengXian" panose="02010600030101010101" pitchFamily="2" charset="-122"/>
            </a:endParaRPr>
          </a:p>
          <a:p>
            <a:r>
              <a:rPr lang="en-US" altLang="zh-CN" dirty="0">
                <a:latin typeface="Calibri" panose="020F0502020204030204" pitchFamily="34" charset="0"/>
                <a:ea typeface="DengXian" panose="02010600030101010101" pitchFamily="2" charset="-122"/>
              </a:rPr>
              <a:t>16</a:t>
            </a:r>
            <a:r>
              <a:rPr lang="zh-CN" altLang="en-US" dirty="0">
                <a:latin typeface="Calibri" panose="020F0502020204030204" pitchFamily="34" charset="0"/>
                <a:ea typeface="DengXian" panose="02010600030101010101" pitchFamily="2" charset="-122"/>
              </a:rPr>
              <a:t>、人应学会独处</a:t>
            </a:r>
            <a:endParaRPr lang="zh-CN" altLang="en-US" dirty="0">
              <a:latin typeface="Times New Roman" panose="02020603050405020304" pitchFamily="18" charset="0"/>
              <a:ea typeface="DengXian" panose="02010600030101010101" pitchFamily="2" charset="-122"/>
            </a:endParaRPr>
          </a:p>
          <a:p>
            <a:r>
              <a:rPr lang="en-US" altLang="zh-CN" dirty="0">
                <a:latin typeface="Calibri" panose="020F0502020204030204" pitchFamily="34" charset="0"/>
                <a:ea typeface="DengXian" panose="02010600030101010101" pitchFamily="2" charset="-122"/>
              </a:rPr>
              <a:t>17</a:t>
            </a:r>
            <a:r>
              <a:rPr lang="zh-CN" altLang="en-US" dirty="0">
                <a:latin typeface="Calibri" panose="020F0502020204030204" pitchFamily="34" charset="0"/>
                <a:ea typeface="DengXian" panose="02010600030101010101" pitchFamily="2" charset="-122"/>
              </a:rPr>
              <a:t>、成大事者必有静气</a:t>
            </a:r>
            <a:endParaRPr lang="zh-CN" altLang="en-US" dirty="0">
              <a:latin typeface="Times New Roman" panose="02020603050405020304" pitchFamily="18" charset="0"/>
              <a:ea typeface="DengXian" panose="02010600030101010101" pitchFamily="2" charset="-122"/>
            </a:endParaRPr>
          </a:p>
          <a:p>
            <a:r>
              <a:rPr lang="en-US" altLang="zh-CN" dirty="0">
                <a:latin typeface="Calibri" panose="020F0502020204030204" pitchFamily="34" charset="0"/>
                <a:ea typeface="DengXian" panose="02010600030101010101" pitchFamily="2" charset="-122"/>
              </a:rPr>
              <a:t>18</a:t>
            </a:r>
            <a:r>
              <a:rPr lang="zh-CN" altLang="en-US" dirty="0">
                <a:latin typeface="Calibri" panose="020F0502020204030204" pitchFamily="34" charset="0"/>
                <a:ea typeface="DengXian" panose="02010600030101010101" pitchFamily="2" charset="-122"/>
              </a:rPr>
              <a:t>、“剩女”应受到尊重</a:t>
            </a:r>
            <a:endParaRPr lang="zh-CN" altLang="en-US" dirty="0">
              <a:latin typeface="Times New Roman" panose="02020603050405020304" pitchFamily="18" charset="0"/>
              <a:ea typeface="DengXian" panose="02010600030101010101" pitchFamily="2" charset="-122"/>
            </a:endParaRPr>
          </a:p>
          <a:p>
            <a:r>
              <a:rPr lang="en-US" altLang="zh-CN" dirty="0">
                <a:latin typeface="Calibri" panose="020F0502020204030204" pitchFamily="34" charset="0"/>
                <a:ea typeface="DengXian" panose="02010600030101010101" pitchFamily="2" charset="-122"/>
              </a:rPr>
              <a:t>19</a:t>
            </a:r>
            <a:r>
              <a:rPr lang="zh-CN" altLang="en-US" dirty="0">
                <a:latin typeface="Calibri" panose="020F0502020204030204" pitchFamily="34" charset="0"/>
                <a:ea typeface="DengXian" panose="02010600030101010101" pitchFamily="2" charset="-122"/>
              </a:rPr>
              <a:t>、优越的家庭环境是成功的有利条件</a:t>
            </a:r>
            <a:endParaRPr lang="zh-CN" altLang="en-US" dirty="0">
              <a:latin typeface="Times New Roman" panose="02020603050405020304" pitchFamily="18" charset="0"/>
              <a:ea typeface="DengXian" panose="02010600030101010101" pitchFamily="2" charset="-122"/>
            </a:endParaRPr>
          </a:p>
          <a:p>
            <a:r>
              <a:rPr lang="en-US" altLang="zh-CN" dirty="0">
                <a:latin typeface="Calibri" panose="020F0502020204030204" pitchFamily="34" charset="0"/>
                <a:ea typeface="DengXian" panose="02010600030101010101" pitchFamily="2" charset="-122"/>
              </a:rPr>
              <a:t>20</a:t>
            </a:r>
            <a:r>
              <a:rPr lang="zh-CN" altLang="en-US" dirty="0">
                <a:latin typeface="Calibri" panose="020F0502020204030204" pitchFamily="34" charset="0"/>
                <a:ea typeface="DengXian" panose="02010600030101010101" pitchFamily="2" charset="-122"/>
              </a:rPr>
              <a:t>、莫让情云遮慧眼</a:t>
            </a:r>
            <a:endParaRPr lang="zh-CN" altLang="en-US" dirty="0">
              <a:latin typeface="Times New Roman" panose="02020603050405020304" pitchFamily="18" charset="0"/>
              <a:ea typeface="DengXian" panose="02010600030101010101" pitchFamily="2" charset="-122"/>
            </a:endParaRPr>
          </a:p>
          <a:p>
            <a:pPr marL="0" indent="0">
              <a:buFont typeface="Arial" panose="020B0604020202020204" pitchFamily="34" charset="0"/>
              <a:buNone/>
            </a:pPr>
            <a:endParaRPr lang="en-AU" dirty="0"/>
          </a:p>
        </p:txBody>
      </p:sp>
    </p:spTree>
    <p:extLst>
      <p:ext uri="{BB962C8B-B14F-4D97-AF65-F5344CB8AC3E}">
        <p14:creationId xmlns:p14="http://schemas.microsoft.com/office/powerpoint/2010/main" val="9126731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a:xfrm>
            <a:off x="962187" y="0"/>
            <a:ext cx="10515600" cy="936733"/>
          </a:xfrm>
        </p:spPr>
        <p:txBody>
          <a:bodyPr/>
          <a:lstStyle/>
          <a:p>
            <a:pPr marR="0" rtl="0"/>
            <a:r>
              <a:rPr lang="zh-CN" altLang="en-US" sz="4400" b="0" i="0" u="none" strike="noStrike" baseline="0" dirty="0">
                <a:latin typeface="Calibri" panose="020F0502020204030204" pitchFamily="34" charset="0"/>
                <a:ea typeface="DengXian" panose="02010600030101010101" pitchFamily="2" charset="-122"/>
              </a:rPr>
              <a:t>四、较难重点研究考题</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936733"/>
            <a:ext cx="5935851" cy="5240230"/>
          </a:xfrm>
        </p:spPr>
        <p:txBody>
          <a:bodyPr>
            <a:normAutofit/>
          </a:bodyPr>
          <a:lstStyle/>
          <a:p>
            <a:pPr marR="0" algn="l" rtl="0"/>
            <a:r>
              <a:rPr lang="en-US" altLang="zh-CN" sz="2800" b="0" i="0" u="none" strike="noStrike" baseline="0" dirty="0">
                <a:latin typeface="Calibri" panose="020F0502020204030204" pitchFamily="34" charset="0"/>
                <a:ea typeface="DengXian" panose="02010600030101010101" pitchFamily="2" charset="-122"/>
              </a:rPr>
              <a:t>21</a:t>
            </a:r>
            <a:r>
              <a:rPr lang="zh-CN" altLang="en-US" sz="2800" b="0" i="0" u="none" strike="noStrike" baseline="0" dirty="0">
                <a:latin typeface="Calibri" panose="020F0502020204030204" pitchFamily="34" charset="0"/>
                <a:ea typeface="DengXian" panose="02010600030101010101" pitchFamily="2" charset="-122"/>
              </a:rPr>
              <a:t>、逆境造就了宋代词人的杰出</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ja-JP" sz="2800" b="0" i="0" u="none" strike="noStrike" baseline="0" dirty="0">
                <a:latin typeface="Calibri" panose="020F0502020204030204" pitchFamily="34" charset="0"/>
                <a:ea typeface="DengXian" panose="02010600030101010101" pitchFamily="2" charset="-122"/>
              </a:rPr>
              <a:t>22</a:t>
            </a:r>
            <a:r>
              <a:rPr lang="ja-JP" altLang="en-US" sz="2800" b="0" i="0" u="none" strike="noStrike" baseline="0" dirty="0">
                <a:latin typeface="Calibri" panose="020F0502020204030204" pitchFamily="34" charset="0"/>
                <a:ea typeface="DengXian" panose="02010600030101010101" pitchFamily="2" charset="-122"/>
              </a:rPr>
              <a:t>、学会释怀</a:t>
            </a:r>
            <a:endParaRPr lang="ja-JP"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23</a:t>
            </a:r>
            <a:r>
              <a:rPr lang="zh-CN" altLang="en-US" sz="2800" b="0" i="0" u="none" strike="noStrike" baseline="0" dirty="0">
                <a:latin typeface="Calibri" panose="020F0502020204030204" pitchFamily="34" charset="0"/>
                <a:ea typeface="DengXian" panose="02010600030101010101" pitchFamily="2" charset="-122"/>
              </a:rPr>
              <a:t>、应摒弃愚忠思想</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24</a:t>
            </a:r>
            <a:r>
              <a:rPr lang="zh-CN" altLang="en-US" sz="2800" b="0" i="0" u="none" strike="noStrike" baseline="0" dirty="0">
                <a:latin typeface="Calibri" panose="020F0502020204030204" pitchFamily="34" charset="0"/>
                <a:ea typeface="DengXian" panose="02010600030101010101" pitchFamily="2" charset="-122"/>
              </a:rPr>
              <a:t>、敢为天下先</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25</a:t>
            </a:r>
            <a:r>
              <a:rPr lang="zh-CN" altLang="en-US" sz="2800" b="0" i="0" u="none" strike="noStrike" baseline="0" dirty="0">
                <a:latin typeface="Calibri" panose="020F0502020204030204" pitchFamily="34" charset="0"/>
                <a:ea typeface="DengXian" panose="02010600030101010101" pitchFamily="2" charset="-122"/>
              </a:rPr>
              <a:t>、明者因时而变</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26</a:t>
            </a:r>
            <a:r>
              <a:rPr lang="zh-CN" altLang="en-US" sz="2800" b="0" i="0" u="none" strike="noStrike" baseline="0" dirty="0">
                <a:latin typeface="Calibri" panose="020F0502020204030204" pitchFamily="34" charset="0"/>
                <a:ea typeface="DengXian" panose="02010600030101010101" pitchFamily="2" charset="-122"/>
              </a:rPr>
              <a:t>、智者当顺势而为</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27</a:t>
            </a:r>
            <a:r>
              <a:rPr lang="zh-CN" altLang="en-US" sz="2800" b="0" i="0" u="none" strike="noStrike" baseline="0" dirty="0">
                <a:latin typeface="Calibri" panose="020F0502020204030204" pitchFamily="34" charset="0"/>
                <a:ea typeface="DengXian" panose="02010600030101010101" pitchFamily="2" charset="-122"/>
              </a:rPr>
              <a:t>、书生并非百无一用</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28</a:t>
            </a:r>
            <a:r>
              <a:rPr lang="zh-CN" altLang="en-US" sz="2800" b="0" i="0" u="none" strike="noStrike" baseline="0" dirty="0">
                <a:latin typeface="Calibri" panose="020F0502020204030204" pitchFamily="34" charset="0"/>
                <a:ea typeface="DengXian" panose="02010600030101010101" pitchFamily="2" charset="-122"/>
              </a:rPr>
              <a:t>、亲密应有间</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ja-JP" sz="2800" b="0" i="0" u="none" strike="noStrike" baseline="0" dirty="0">
                <a:latin typeface="Calibri" panose="020F0502020204030204" pitchFamily="34" charset="0"/>
                <a:ea typeface="DengXian" panose="02010600030101010101" pitchFamily="2" charset="-122"/>
              </a:rPr>
              <a:t>29</a:t>
            </a:r>
            <a:r>
              <a:rPr lang="ja-JP" altLang="en-US" sz="2800" b="0" i="0" u="none" strike="noStrike" baseline="0" dirty="0">
                <a:latin typeface="Calibri" panose="020F0502020204030204" pitchFamily="34" charset="0"/>
                <a:ea typeface="DengXian" panose="02010600030101010101" pitchFamily="2" charset="-122"/>
              </a:rPr>
              <a:t>、身正也怕影子斜</a:t>
            </a:r>
            <a:endParaRPr lang="ja-JP"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30</a:t>
            </a:r>
            <a:r>
              <a:rPr lang="zh-CN" altLang="en-US" sz="2800" b="0" i="0" u="none" strike="noStrike" baseline="0" dirty="0">
                <a:latin typeface="Calibri" panose="020F0502020204030204" pitchFamily="34" charset="0"/>
                <a:ea typeface="DengXian" panose="02010600030101010101" pitchFamily="2" charset="-122"/>
              </a:rPr>
              <a:t>、寒门难出贵子</a:t>
            </a:r>
            <a:endParaRPr lang="zh-CN" altLang="en-US" sz="2800" b="0" i="0" u="none" strike="noStrike" baseline="0" dirty="0">
              <a:latin typeface="Times New Roman" panose="02020603050405020304" pitchFamily="18" charset="0"/>
              <a:ea typeface="DengXian" panose="02010600030101010101" pitchFamily="2" charset="-122"/>
            </a:endParaRPr>
          </a:p>
          <a:p>
            <a:pPr marL="0" indent="0">
              <a:buNone/>
            </a:pPr>
            <a:endParaRPr lang="en-AU" dirty="0"/>
          </a:p>
        </p:txBody>
      </p:sp>
      <p:sp>
        <p:nvSpPr>
          <p:cNvPr id="4" name="Content Placeholder 2">
            <a:extLst>
              <a:ext uri="{FF2B5EF4-FFF2-40B4-BE49-F238E27FC236}">
                <a16:creationId xmlns:a16="http://schemas.microsoft.com/office/drawing/2014/main" id="{C2F05B71-5F3F-4C8C-A8D3-4523E27112EC}"/>
              </a:ext>
            </a:extLst>
          </p:cNvPr>
          <p:cNvSpPr txBox="1">
            <a:spLocks/>
          </p:cNvSpPr>
          <p:nvPr/>
        </p:nvSpPr>
        <p:spPr>
          <a:xfrm>
            <a:off x="5935851" y="1058137"/>
            <a:ext cx="5935851" cy="524023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zh-CN" dirty="0">
                <a:latin typeface="Calibri" panose="020F0502020204030204" pitchFamily="34" charset="0"/>
                <a:ea typeface="DengXian" panose="02010600030101010101" pitchFamily="2" charset="-122"/>
              </a:rPr>
              <a:t>31</a:t>
            </a:r>
            <a:r>
              <a:rPr lang="zh-CN" altLang="en-US" dirty="0">
                <a:latin typeface="Calibri" panose="020F0502020204030204" pitchFamily="34" charset="0"/>
                <a:ea typeface="DengXian" panose="02010600030101010101" pitchFamily="2" charset="-122"/>
              </a:rPr>
              <a:t>、精神雾霾更可怕</a:t>
            </a:r>
            <a:endParaRPr lang="zh-CN" altLang="en-US" dirty="0">
              <a:latin typeface="Times New Roman" panose="02020603050405020304" pitchFamily="18" charset="0"/>
              <a:ea typeface="DengXian" panose="02010600030101010101" pitchFamily="2" charset="-122"/>
            </a:endParaRPr>
          </a:p>
          <a:p>
            <a:r>
              <a:rPr lang="en-US" altLang="zh-CN" dirty="0">
                <a:latin typeface="Calibri" panose="020F0502020204030204" pitchFamily="34" charset="0"/>
                <a:ea typeface="DengXian" panose="02010600030101010101" pitchFamily="2" charset="-122"/>
              </a:rPr>
              <a:t>32</a:t>
            </a:r>
            <a:r>
              <a:rPr lang="zh-CN" altLang="en-US" dirty="0">
                <a:latin typeface="Calibri" panose="020F0502020204030204" pitchFamily="34" charset="0"/>
                <a:ea typeface="DengXian" panose="02010600030101010101" pitchFamily="2" charset="-122"/>
              </a:rPr>
              <a:t>、人应学会定位</a:t>
            </a:r>
            <a:endParaRPr lang="zh-CN" altLang="en-US" dirty="0">
              <a:latin typeface="Times New Roman" panose="02020603050405020304" pitchFamily="18" charset="0"/>
              <a:ea typeface="DengXian" panose="02010600030101010101" pitchFamily="2" charset="-122"/>
            </a:endParaRPr>
          </a:p>
          <a:p>
            <a:r>
              <a:rPr lang="en-US" altLang="zh-CN" dirty="0">
                <a:latin typeface="Calibri" panose="020F0502020204030204" pitchFamily="34" charset="0"/>
                <a:ea typeface="DengXian" panose="02010600030101010101" pitchFamily="2" charset="-122"/>
              </a:rPr>
              <a:t>33</a:t>
            </a:r>
            <a:r>
              <a:rPr lang="zh-CN" altLang="en-US" dirty="0">
                <a:latin typeface="Calibri" panose="020F0502020204030204" pitchFamily="34" charset="0"/>
                <a:ea typeface="DengXian" panose="02010600030101010101" pitchFamily="2" charset="-122"/>
              </a:rPr>
              <a:t>、非淡泊无以明志</a:t>
            </a:r>
            <a:endParaRPr lang="zh-CN" altLang="en-US" dirty="0">
              <a:latin typeface="Times New Roman" panose="02020603050405020304" pitchFamily="18" charset="0"/>
              <a:ea typeface="DengXian" panose="02010600030101010101" pitchFamily="2" charset="-122"/>
            </a:endParaRPr>
          </a:p>
          <a:p>
            <a:r>
              <a:rPr lang="en-US" altLang="zh-CN" dirty="0">
                <a:latin typeface="Calibri" panose="020F0502020204030204" pitchFamily="34" charset="0"/>
                <a:ea typeface="DengXian" panose="02010600030101010101" pitchFamily="2" charset="-122"/>
              </a:rPr>
              <a:t>34</a:t>
            </a:r>
            <a:r>
              <a:rPr lang="zh-CN" altLang="en-US" dirty="0">
                <a:latin typeface="Calibri" panose="020F0502020204030204" pitchFamily="34" charset="0"/>
                <a:ea typeface="DengXian" panose="02010600030101010101" pitchFamily="2" charset="-122"/>
              </a:rPr>
              <a:t>、非淡漠无以明德</a:t>
            </a:r>
            <a:endParaRPr lang="zh-CN" altLang="en-US" dirty="0">
              <a:latin typeface="Times New Roman" panose="02020603050405020304" pitchFamily="18" charset="0"/>
              <a:ea typeface="DengXian" panose="02010600030101010101" pitchFamily="2" charset="-122"/>
            </a:endParaRPr>
          </a:p>
          <a:p>
            <a:r>
              <a:rPr lang="en-US" altLang="zh-CN" dirty="0">
                <a:latin typeface="Calibri" panose="020F0502020204030204" pitchFamily="34" charset="0"/>
                <a:ea typeface="DengXian" panose="02010600030101010101" pitchFamily="2" charset="-122"/>
              </a:rPr>
              <a:t>35</a:t>
            </a:r>
            <a:r>
              <a:rPr lang="zh-CN" altLang="en-US" dirty="0">
                <a:latin typeface="Calibri" panose="020F0502020204030204" pitchFamily="34" charset="0"/>
                <a:ea typeface="DengXian" panose="02010600030101010101" pitchFamily="2" charset="-122"/>
              </a:rPr>
              <a:t>、中国需要复兴</a:t>
            </a:r>
            <a:r>
              <a:rPr lang="en-US" altLang="zh-CN" dirty="0">
                <a:latin typeface="Calibri" panose="020F0502020204030204" pitchFamily="34" charset="0"/>
                <a:ea typeface="DengXian" panose="02010600030101010101" pitchFamily="2" charset="-122"/>
              </a:rPr>
              <a:t>"</a:t>
            </a:r>
            <a:r>
              <a:rPr lang="zh-CN" altLang="en-US" dirty="0">
                <a:latin typeface="Calibri" panose="020F0502020204030204" pitchFamily="34" charset="0"/>
                <a:ea typeface="DengXian" panose="02010600030101010101" pitchFamily="2" charset="-122"/>
              </a:rPr>
              <a:t>士大夫</a:t>
            </a:r>
            <a:r>
              <a:rPr lang="en-US" altLang="zh-CN" dirty="0">
                <a:latin typeface="Calibri" panose="020F0502020204030204" pitchFamily="34" charset="0"/>
                <a:ea typeface="DengXian" panose="02010600030101010101" pitchFamily="2" charset="-122"/>
              </a:rPr>
              <a:t>"</a:t>
            </a:r>
            <a:r>
              <a:rPr lang="zh-CN" altLang="en-US" dirty="0">
                <a:latin typeface="Calibri" panose="020F0502020204030204" pitchFamily="34" charset="0"/>
                <a:ea typeface="DengXian" panose="02010600030101010101" pitchFamily="2" charset="-122"/>
              </a:rPr>
              <a:t>精神</a:t>
            </a:r>
            <a:endParaRPr lang="en-AU" altLang="zh-CN" dirty="0">
              <a:latin typeface="Calibri" panose="020F0502020204030204" pitchFamily="34"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注意：考生应根据自己的中文基础选题，切勿好高骛远，要选择自己可以驾驭，适合自己的考题，而不是难题，考官也不会因为考题的难易而改变评分标准。</a:t>
            </a:r>
            <a:r>
              <a:rPr lang="zh-CN" altLang="en-US" dirty="0">
                <a:latin typeface="Calibri" panose="020F0502020204030204" pitchFamily="34" charset="0"/>
                <a:ea typeface="DengXian" panose="02010600030101010101" pitchFamily="2" charset="-122"/>
              </a:rPr>
              <a:t> </a:t>
            </a:r>
            <a:endParaRPr lang="zh-CN" altLang="en-US" dirty="0">
              <a:latin typeface="Times New Roman" panose="02020603050405020304" pitchFamily="18" charset="0"/>
              <a:ea typeface="DengXian" panose="02010600030101010101" pitchFamily="2" charset="-122"/>
            </a:endParaRPr>
          </a:p>
          <a:p>
            <a:pPr marL="0" indent="0">
              <a:buFont typeface="Arial" panose="020B0604020202020204" pitchFamily="34" charset="0"/>
              <a:buNone/>
            </a:pPr>
            <a:endParaRPr lang="en-AU" dirty="0"/>
          </a:p>
        </p:txBody>
      </p:sp>
    </p:spTree>
    <p:extLst>
      <p:ext uri="{BB962C8B-B14F-4D97-AF65-F5344CB8AC3E}">
        <p14:creationId xmlns:p14="http://schemas.microsoft.com/office/powerpoint/2010/main" val="73044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p:txBody>
          <a:bodyPr/>
          <a:lstStyle/>
          <a:p>
            <a:pPr marR="0" rtl="0"/>
            <a:r>
              <a:rPr lang="zh-CN" altLang="en-US" sz="4400" b="0" i="0" u="none" strike="noStrike" baseline="0" dirty="0">
                <a:latin typeface="Calibri" panose="020F0502020204030204" pitchFamily="34" charset="0"/>
                <a:ea typeface="DengXian" panose="02010600030101010101" pitchFamily="2" charset="-122"/>
              </a:rPr>
              <a:t>五、确立三个分论点和文学艺术作品</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1583573"/>
            <a:ext cx="12192000" cy="4662244"/>
          </a:xfrm>
        </p:spPr>
        <p:txBody>
          <a:bodyPr>
            <a:normAutofit/>
          </a:bodyPr>
          <a:lstStyle/>
          <a:p>
            <a:pPr marR="0" algn="l" rtl="0">
              <a:lnSpc>
                <a:spcPct val="100000"/>
              </a:lnSpc>
            </a:pP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一）</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确立分论点</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lnSpc>
                <a:spcPct val="100000"/>
              </a:lnSpc>
            </a:pPr>
            <a:r>
              <a:rPr lang="zh-CN" altLang="en-US" sz="2800" b="0" i="0" u="none" strike="noStrike" baseline="0" dirty="0">
                <a:latin typeface="Calibri" panose="020F0502020204030204" pitchFamily="34" charset="0"/>
                <a:ea typeface="DengXian" panose="02010600030101010101" pitchFamily="2" charset="-122"/>
              </a:rPr>
              <a:t>三个分论点与话题（或者论点）之间是因果关系，同学们可以先从三个不同的方面 写出分论点，再去找文学艺术作品证明分论点，也可以根据已有的文学艺术作品拟 定分论点，分论点之间仍然需要有并列、递进或承接的关系。如</a:t>
            </a:r>
            <a:r>
              <a:rPr lang="zh-CN" altLang="en-US" sz="2800" b="0" i="0" u="none" strike="noStrike" baseline="0" dirty="0">
                <a:solidFill>
                  <a:srgbClr val="002060"/>
                </a:solidFill>
                <a:latin typeface="Calibri" panose="020F0502020204030204" pitchFamily="34" charset="0"/>
                <a:ea typeface="DengXian" panose="02010600030101010101" pitchFamily="2" charset="-122"/>
              </a:rPr>
              <a:t>：</a:t>
            </a:r>
            <a:r>
              <a:rPr lang="en-US" altLang="zh-CN" sz="2800" b="0" i="0" u="none" strike="noStrike" baseline="0" dirty="0">
                <a:solidFill>
                  <a:srgbClr val="002060"/>
                </a:solidFill>
                <a:latin typeface="Calibri" panose="020F0502020204030204" pitchFamily="34" charset="0"/>
                <a:ea typeface="DengXian" panose="02010600030101010101" pitchFamily="2" charset="-122"/>
              </a:rPr>
              <a:t>《</a:t>
            </a:r>
            <a:r>
              <a:rPr lang="zh-CN" altLang="en-US" sz="2800" b="0" i="0" u="none" strike="noStrike" baseline="0" dirty="0">
                <a:solidFill>
                  <a:srgbClr val="002060"/>
                </a:solidFill>
                <a:latin typeface="Calibri" panose="020F0502020204030204" pitchFamily="34" charset="0"/>
                <a:ea typeface="DengXian" panose="02010600030101010101" pitchFamily="2" charset="-122"/>
              </a:rPr>
              <a:t>骄兵必败</a:t>
            </a:r>
            <a:r>
              <a:rPr lang="en-US" altLang="zh-CN" sz="2800" b="0" i="0" u="none" strike="noStrike" baseline="0" dirty="0">
                <a:solidFill>
                  <a:srgbClr val="002060"/>
                </a:solidFill>
                <a:latin typeface="Calibri" panose="020F0502020204030204" pitchFamily="34" charset="0"/>
                <a:ea typeface="DengXian" panose="02010600030101010101" pitchFamily="2" charset="-122"/>
              </a:rPr>
              <a:t>》</a:t>
            </a:r>
            <a:r>
              <a:rPr lang="zh-CN" altLang="en-US" sz="2800" b="0" i="0" u="none" strike="noStrike" baseline="0" dirty="0">
                <a:solidFill>
                  <a:srgbClr val="002060"/>
                </a:solidFill>
                <a:latin typeface="Calibri" panose="020F0502020204030204" pitchFamily="34" charset="0"/>
                <a:ea typeface="DengXian" panose="02010600030101010101" pitchFamily="2" charset="-122"/>
              </a:rPr>
              <a:t>这 一选题，同学们可以用“骄兵盲目自信，失了天时”“骄兵疏忽大意，失了地利”“骄兵刚愎自用，失了人和”三个方面并列论证；而</a:t>
            </a:r>
            <a:r>
              <a:rPr lang="en-US" altLang="zh-CN" sz="2800" b="0" i="0" u="none" strike="noStrike" baseline="0" dirty="0">
                <a:solidFill>
                  <a:srgbClr val="002060"/>
                </a:solidFill>
                <a:latin typeface="Calibri" panose="020F0502020204030204" pitchFamily="34" charset="0"/>
                <a:ea typeface="DengXian" panose="02010600030101010101" pitchFamily="2" charset="-122"/>
              </a:rPr>
              <a:t>《</a:t>
            </a:r>
            <a:r>
              <a:rPr lang="zh-CN" altLang="en-US" sz="2800" b="0" i="0" u="none" strike="noStrike" baseline="0" dirty="0">
                <a:solidFill>
                  <a:srgbClr val="002060"/>
                </a:solidFill>
                <a:latin typeface="Calibri" panose="020F0502020204030204" pitchFamily="34" charset="0"/>
                <a:ea typeface="DengXian" panose="02010600030101010101" pitchFamily="2" charset="-122"/>
              </a:rPr>
              <a:t>我们应提倡宽容</a:t>
            </a:r>
            <a:r>
              <a:rPr lang="en-US" altLang="zh-CN" sz="2800" b="0" i="0" u="none" strike="noStrike" baseline="0" dirty="0">
                <a:solidFill>
                  <a:srgbClr val="002060"/>
                </a:solidFill>
                <a:latin typeface="Calibri" panose="020F0502020204030204" pitchFamily="34" charset="0"/>
                <a:ea typeface="DengXian" panose="02010600030101010101" pitchFamily="2" charset="-122"/>
              </a:rPr>
              <a:t>》</a:t>
            </a:r>
            <a:r>
              <a:rPr lang="zh-CN" altLang="en-US" sz="2800" b="0" i="0" u="none" strike="noStrike" baseline="0" dirty="0">
                <a:solidFill>
                  <a:srgbClr val="002060"/>
                </a:solidFill>
                <a:latin typeface="Calibri" panose="020F0502020204030204" pitchFamily="34" charset="0"/>
                <a:ea typeface="DengXian" panose="02010600030101010101" pitchFamily="2" charset="-122"/>
              </a:rPr>
              <a:t>这一选题 就可以用“宽容可以化解人与人之间的恩怨”“宽容可以使家庭和睦”和“宽容可 以使国家安定”三个分论点递进论证；在</a:t>
            </a:r>
            <a:r>
              <a:rPr lang="en-US" altLang="zh-CN" sz="2800" b="0" i="0" u="none" strike="noStrike" baseline="0" dirty="0">
                <a:solidFill>
                  <a:srgbClr val="002060"/>
                </a:solidFill>
                <a:latin typeface="Calibri" panose="020F0502020204030204" pitchFamily="34" charset="0"/>
                <a:ea typeface="DengXian" panose="02010600030101010101" pitchFamily="2" charset="-122"/>
              </a:rPr>
              <a:t>《</a:t>
            </a:r>
            <a:r>
              <a:rPr lang="zh-CN" altLang="en-US" sz="2800" b="0" i="0" u="none" strike="noStrike" baseline="0" dirty="0">
                <a:solidFill>
                  <a:srgbClr val="002060"/>
                </a:solidFill>
                <a:latin typeface="Calibri" panose="020F0502020204030204" pitchFamily="34" charset="0"/>
                <a:ea typeface="DengXian" panose="02010600030101010101" pitchFamily="2" charset="-122"/>
              </a:rPr>
              <a:t>成功不是偶然的</a:t>
            </a:r>
            <a:r>
              <a:rPr lang="en-US" altLang="zh-CN" sz="2800" b="0" i="0" u="none" strike="noStrike" baseline="0" dirty="0">
                <a:solidFill>
                  <a:srgbClr val="002060"/>
                </a:solidFill>
                <a:latin typeface="Calibri" panose="020F0502020204030204" pitchFamily="34" charset="0"/>
                <a:ea typeface="DengXian" panose="02010600030101010101" pitchFamily="2" charset="-122"/>
              </a:rPr>
              <a:t>》</a:t>
            </a:r>
            <a:r>
              <a:rPr lang="zh-CN" altLang="en-US" sz="2800" b="0" i="0" u="none" strike="noStrike" baseline="0" dirty="0">
                <a:solidFill>
                  <a:srgbClr val="002060"/>
                </a:solidFill>
                <a:latin typeface="Calibri" panose="020F0502020204030204" pitchFamily="34" charset="0"/>
                <a:ea typeface="DengXian" panose="02010600030101010101" pitchFamily="2" charset="-122"/>
              </a:rPr>
              <a:t>这个选题中，就形成 了 “成功需要坚定的目标”，“成功需要坚韧不拔的毅力”和“成功需要勤奋努力 的精神”的承接关系。</a:t>
            </a:r>
            <a:endParaRPr lang="zh-CN" altLang="en-US" sz="2800" b="0" i="0" u="none" strike="noStrike" baseline="0" dirty="0">
              <a:solidFill>
                <a:srgbClr val="002060"/>
              </a:solidFill>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19674227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p:txBody>
          <a:bodyPr/>
          <a:lstStyle/>
          <a:p>
            <a:pPr marR="0" rtl="0"/>
            <a:r>
              <a:rPr lang="zh-CN" altLang="en-US" sz="4400" b="0" i="0" u="none" strike="noStrike" baseline="0" dirty="0">
                <a:latin typeface="Calibri" panose="020F0502020204030204" pitchFamily="34" charset="0"/>
                <a:ea typeface="DengXian" panose="02010600030101010101" pitchFamily="2" charset="-122"/>
              </a:rPr>
              <a:t>五、确立三个分论点和文学艺术作品</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1583573"/>
            <a:ext cx="12192000" cy="4662244"/>
          </a:xfrm>
        </p:spPr>
        <p:txBody>
          <a:bodyPr>
            <a:normAutofit/>
          </a:bodyPr>
          <a:lstStyle/>
          <a:p>
            <a:pPr marR="0" algn="l" rtl="0"/>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二）</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筛选文学艺术作品</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solidFill>
                  <a:srgbClr val="002060"/>
                </a:solidFill>
                <a:latin typeface="Calibri" panose="020F0502020204030204" pitchFamily="34" charset="0"/>
                <a:ea typeface="DengXian" panose="02010600030101010101" pitchFamily="2" charset="-122"/>
              </a:rPr>
              <a:t>文学艺术作品的面很广，包括：小说、诗歌、散文、报告文学、纪实文学、书信、 日记、话剧、电影、电视剧、歌舞剧、童话、传说、成语故事、寓言故事、连环画、 图片、照片、相声、评书、大鼓、歌词、雕塑等等。使用文学艺术作品关键在于该 作品能不能支持你的观点，所以作品不一定是名家的。个人在网上发表的帖子、博客文章等都不算文学作品。文学艺术作品指的是正式出版的影像、音像和纸质的 出版物，而且它们必须是</a:t>
            </a:r>
            <a:r>
              <a:rPr lang="zh-CN" altLang="en-US" sz="2800" b="1" i="0" u="none" strike="noStrike" baseline="0" dirty="0">
                <a:solidFill>
                  <a:srgbClr val="002060"/>
                </a:solidFill>
                <a:latin typeface="Calibri" panose="020F0502020204030204" pitchFamily="34" charset="0"/>
                <a:ea typeface="DengXian" panose="02010600030101010101" pitchFamily="2" charset="-122"/>
              </a:rPr>
              <a:t>中国</a:t>
            </a:r>
            <a:r>
              <a:rPr lang="zh-CN" altLang="en-US" sz="2800" b="0" i="0" u="none" strike="noStrike" baseline="0" dirty="0">
                <a:solidFill>
                  <a:srgbClr val="002060"/>
                </a:solidFill>
                <a:latin typeface="Calibri" panose="020F0502020204030204" pitchFamily="34" charset="0"/>
                <a:ea typeface="DengXian" panose="02010600030101010101" pitchFamily="2" charset="-122"/>
              </a:rPr>
              <a:t>文学艺术作品。</a:t>
            </a:r>
            <a:endParaRPr lang="zh-CN" altLang="en-US" sz="2800" b="0" i="0" u="none" strike="noStrike" baseline="0" dirty="0">
              <a:solidFill>
                <a:srgbClr val="002060"/>
              </a:solidFill>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7142870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p:txBody>
          <a:bodyPr/>
          <a:lstStyle/>
          <a:p>
            <a:pPr marR="0" rtl="0"/>
            <a:r>
              <a:rPr lang="zh-CN" altLang="en-US" sz="4400" b="0" i="0" u="none" strike="noStrike" baseline="0" dirty="0">
                <a:latin typeface="Calibri" panose="020F0502020204030204" pitchFamily="34" charset="0"/>
                <a:ea typeface="DengXian" panose="02010600030101010101" pitchFamily="2" charset="-122"/>
              </a:rPr>
              <a:t>五、确立三个分论点和文学艺术作品</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1583573"/>
            <a:ext cx="12192000" cy="4662244"/>
          </a:xfrm>
        </p:spPr>
        <p:txBody>
          <a:bodyPr>
            <a:normAutofit/>
          </a:bodyPr>
          <a:lstStyle/>
          <a:p>
            <a:pPr marR="0" algn="l" rtl="0"/>
            <a:r>
              <a:rPr lang="zh-CN" altLang="en-US" sz="2800" b="0" i="0" u="none" strike="noStrike" baseline="0" dirty="0">
                <a:latin typeface="Calibri" panose="020F0502020204030204" pitchFamily="34" charset="0"/>
                <a:ea typeface="DengXian" panose="02010600030101010101" pitchFamily="2" charset="-122"/>
              </a:rPr>
              <a:t> </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三）文学艺术作品的应用</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教学大纲规定，要用文学艺术作品中的情节证明论点，如</a:t>
            </a:r>
            <a:r>
              <a:rPr lang="zh-CN" altLang="en-US" sz="2800" b="0" i="0" u="none" strike="noStrike" baseline="0" dirty="0">
                <a:solidFill>
                  <a:srgbClr val="002060"/>
                </a:solidFill>
                <a:latin typeface="Calibri" panose="020F0502020204030204" pitchFamily="34" charset="0"/>
                <a:ea typeface="DengXian" panose="02010600030101010101" pitchFamily="2" charset="-122"/>
              </a:rPr>
              <a:t>：</a:t>
            </a:r>
            <a:r>
              <a:rPr lang="en-US" altLang="zh-CN" sz="2800" b="0" i="0" u="none" strike="noStrike" baseline="0" dirty="0">
                <a:solidFill>
                  <a:srgbClr val="002060"/>
                </a:solidFill>
                <a:latin typeface="Calibri" panose="020F0502020204030204" pitchFamily="34" charset="0"/>
                <a:ea typeface="DengXian" panose="02010600030101010101" pitchFamily="2" charset="-122"/>
              </a:rPr>
              <a:t>《</a:t>
            </a:r>
            <a:r>
              <a:rPr lang="zh-CN" altLang="en-US" sz="2800" b="0" i="0" u="none" strike="noStrike" baseline="0" dirty="0">
                <a:solidFill>
                  <a:srgbClr val="002060"/>
                </a:solidFill>
                <a:latin typeface="Calibri" panose="020F0502020204030204" pitchFamily="34" charset="0"/>
                <a:ea typeface="DengXian" panose="02010600030101010101" pitchFamily="2" charset="-122"/>
              </a:rPr>
              <a:t>论语</a:t>
            </a:r>
            <a:r>
              <a:rPr lang="en-US" altLang="zh-CN" sz="2800" b="0" i="0" u="none" strike="noStrike" baseline="0" dirty="0">
                <a:solidFill>
                  <a:srgbClr val="002060"/>
                </a:solidFill>
                <a:latin typeface="Calibri" panose="020F0502020204030204" pitchFamily="34" charset="0"/>
                <a:ea typeface="DengXian" panose="02010600030101010101" pitchFamily="2" charset="-122"/>
              </a:rPr>
              <a:t>》</a:t>
            </a:r>
            <a:r>
              <a:rPr lang="zh-CN" altLang="en-US" sz="2800" b="0" i="0" u="none" strike="noStrike" baseline="0" dirty="0">
                <a:solidFill>
                  <a:srgbClr val="002060"/>
                </a:solidFill>
                <a:latin typeface="Calibri" panose="020F0502020204030204" pitchFamily="34" charset="0"/>
                <a:ea typeface="DengXian" panose="02010600030101010101" pitchFamily="2" charset="-122"/>
              </a:rPr>
              <a:t>属于语录体著作，没有故事情节，不可以作为文学艺术作品，有些文学艺术作品看似没有故事情节，但其实也可以证明分论点，我们举例说明。</a:t>
            </a:r>
            <a:endParaRPr lang="zh-CN" altLang="en-US" sz="2800" b="0" i="0" u="none" strike="noStrike" baseline="0" dirty="0">
              <a:solidFill>
                <a:srgbClr val="002060"/>
              </a:solidFill>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17554254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p:txBody>
          <a:bodyPr/>
          <a:lstStyle/>
          <a:p>
            <a:pPr marR="0" rtl="0"/>
            <a:r>
              <a:rPr lang="zh-CN" altLang="en-US" sz="4400" b="0" i="0" u="none" strike="noStrike" baseline="0" dirty="0">
                <a:latin typeface="Calibri" panose="020F0502020204030204" pitchFamily="34" charset="0"/>
                <a:ea typeface="DengXian" panose="02010600030101010101" pitchFamily="2" charset="-122"/>
              </a:rPr>
              <a:t>五、确立三个分论点和文学艺术作品</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1475085"/>
            <a:ext cx="12192000" cy="4662244"/>
          </a:xfrm>
        </p:spPr>
        <p:txBody>
          <a:bodyPr>
            <a:normAutofit fontScale="92500" lnSpcReduction="10000"/>
          </a:bodyPr>
          <a:lstStyle/>
          <a:p>
            <a:pPr marR="0" algn="l" rtl="0">
              <a:lnSpc>
                <a:spcPct val="110000"/>
              </a:lnSpc>
            </a:pPr>
            <a:r>
              <a:rPr lang="zh-CN" altLang="en-US" sz="2800" b="0" i="0" u="none" strike="noStrike" baseline="0" dirty="0">
                <a:latin typeface="Calibri" panose="020F0502020204030204" pitchFamily="34" charset="0"/>
                <a:ea typeface="DengXian" panose="02010600030101010101" pitchFamily="2" charset="-122"/>
              </a:rPr>
              <a:t> </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三）文学艺术作品的应用</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lnSpc>
                <a:spcPct val="110000"/>
              </a:lnSpc>
            </a:pPr>
            <a:r>
              <a:rPr lang="en-US" altLang="zh-CN" sz="2800" b="0" i="0" u="none" strike="noStrike" baseline="0" dirty="0">
                <a:latin typeface="Calibri" panose="020F0502020204030204" pitchFamily="34" charset="0"/>
                <a:ea typeface="DengXian" panose="02010600030101010101" pitchFamily="2" charset="-122"/>
              </a:rPr>
              <a:t>1</a:t>
            </a:r>
            <a:r>
              <a:rPr lang="zh-CN" altLang="en-US" sz="2800" b="0" i="0" u="none" strike="noStrike" baseline="0" dirty="0">
                <a:latin typeface="Calibri" panose="020F0502020204030204" pitchFamily="34" charset="0"/>
                <a:ea typeface="DengXian" panose="02010600030101010101" pitchFamily="2" charset="-122"/>
              </a:rPr>
              <a:t>、人物传记，报告文学或散文类。这一类文学作品评论性、抒情性文字多</a:t>
            </a:r>
            <a:r>
              <a:rPr lang="en-US" altLang="zh-CN" sz="2800" b="0" i="0" u="none" strike="noStrike" baseline="0" dirty="0">
                <a:latin typeface="Calibri" panose="020F0502020204030204" pitchFamily="34"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看似没有故事情节，但引用这些评论性或抒情性的文字也可以论证分论点。比 如：</a:t>
            </a:r>
            <a:r>
              <a:rPr lang="zh-CN" altLang="en-US" sz="2800" b="0" i="0" u="none" strike="noStrike" baseline="0" dirty="0">
                <a:solidFill>
                  <a:srgbClr val="002060"/>
                </a:solidFill>
                <a:latin typeface="Calibri" panose="020F0502020204030204" pitchFamily="34" charset="0"/>
                <a:ea typeface="DengXian" panose="02010600030101010101" pitchFamily="2" charset="-122"/>
              </a:rPr>
              <a:t>有个同学的论题是</a:t>
            </a:r>
            <a:r>
              <a:rPr lang="en-US" altLang="zh-CN" sz="2800" b="0" i="0" u="none" strike="noStrike" baseline="0" dirty="0">
                <a:solidFill>
                  <a:srgbClr val="002060"/>
                </a:solidFill>
                <a:latin typeface="Calibri" panose="020F0502020204030204" pitchFamily="34" charset="0"/>
                <a:ea typeface="DengXian" panose="02010600030101010101" pitchFamily="2" charset="-122"/>
              </a:rPr>
              <a:t>《</a:t>
            </a:r>
            <a:r>
              <a:rPr lang="zh-CN" altLang="en-US" sz="2800" b="0" i="0" u="none" strike="noStrike" baseline="0" dirty="0">
                <a:solidFill>
                  <a:srgbClr val="002060"/>
                </a:solidFill>
                <a:latin typeface="Calibri" panose="020F0502020204030204" pitchFamily="34" charset="0"/>
                <a:ea typeface="DengXian" panose="02010600030101010101" pitchFamily="2" charset="-122"/>
              </a:rPr>
              <a:t>做人要有个性</a:t>
            </a:r>
            <a:r>
              <a:rPr lang="en-US" altLang="zh-CN" sz="2800" b="0" i="0" u="none" strike="noStrike" baseline="0" dirty="0">
                <a:solidFill>
                  <a:srgbClr val="002060"/>
                </a:solidFill>
                <a:latin typeface="Calibri" panose="020F0502020204030204" pitchFamily="34" charset="0"/>
                <a:ea typeface="DengXian" panose="02010600030101010101" pitchFamily="2" charset="-122"/>
              </a:rPr>
              <a:t>》</a:t>
            </a:r>
            <a:r>
              <a:rPr lang="zh-CN" altLang="en-US" sz="2800" b="0" i="0" u="none" strike="noStrike" baseline="0" dirty="0">
                <a:solidFill>
                  <a:srgbClr val="002060"/>
                </a:solidFill>
                <a:latin typeface="Calibri" panose="020F0502020204030204" pitchFamily="34" charset="0"/>
                <a:ea typeface="DengXian" panose="02010600030101010101" pitchFamily="2" charset="-122"/>
              </a:rPr>
              <a:t>，他需要证明“个性使人彰显文学才 华”这一分论点，引用了散文集</a:t>
            </a:r>
            <a:r>
              <a:rPr lang="en-US" altLang="zh-CN" sz="2800" b="0" i="0" u="none" strike="noStrike" baseline="0" dirty="0">
                <a:solidFill>
                  <a:srgbClr val="002060"/>
                </a:solidFill>
                <a:latin typeface="Calibri" panose="020F0502020204030204" pitchFamily="34" charset="0"/>
                <a:ea typeface="DengXian" panose="02010600030101010101" pitchFamily="2" charset="-122"/>
              </a:rPr>
              <a:t>《</a:t>
            </a:r>
            <a:r>
              <a:rPr lang="zh-CN" altLang="en-US" sz="2800" b="0" i="0" u="none" strike="noStrike" baseline="0" dirty="0">
                <a:solidFill>
                  <a:srgbClr val="002060"/>
                </a:solidFill>
                <a:latin typeface="Calibri" panose="020F0502020204030204" pitchFamily="34" charset="0"/>
                <a:ea typeface="DengXian" panose="02010600030101010101" pitchFamily="2" charset="-122"/>
              </a:rPr>
              <a:t>张爱玲评说六十年</a:t>
            </a:r>
            <a:r>
              <a:rPr lang="en-US" altLang="zh-CN" sz="2800" b="0" i="0" u="none" strike="noStrike" baseline="0" dirty="0">
                <a:solidFill>
                  <a:srgbClr val="002060"/>
                </a:solidFill>
                <a:latin typeface="Calibri" panose="020F0502020204030204" pitchFamily="34" charset="0"/>
                <a:ea typeface="DengXian" panose="02010600030101010101" pitchFamily="2" charset="-122"/>
              </a:rPr>
              <a:t>》</a:t>
            </a:r>
            <a:r>
              <a:rPr lang="zh-CN" altLang="en-US" sz="2800" b="0" i="0" u="none" strike="noStrike" baseline="0" dirty="0">
                <a:solidFill>
                  <a:srgbClr val="002060"/>
                </a:solidFill>
                <a:latin typeface="Calibri" panose="020F0502020204030204" pitchFamily="34" charset="0"/>
                <a:ea typeface="DengXian" panose="02010600030101010101" pitchFamily="2" charset="-122"/>
              </a:rPr>
              <a:t>中的描写：“她一向喜 欢表现，也擅长表现，所以她的‘奇装异服’总是令人所津津乐道的。她经常 是一身色泽绚丽的丝质碎花旗袍，大红色的底子，印着大朵大朵蓝白色的花，就这样款款过市。”又在后面引述了另一段话，“在那个封闭老旧的年代，她不想在沉闷的生活中窒息，于是她身着艳丽，于是她让自己投入倾城之恋， 那么不顾一切。也正是由此，她才能有了一步步个性鲜明、令人心动的作品，感染了多少代的少年人！”描写配上一点评论就完美的证明了论点。</a:t>
            </a:r>
            <a:endParaRPr lang="zh-CN" altLang="en-US" sz="2800" b="0" i="0" u="none" strike="noStrike" baseline="0" dirty="0">
              <a:solidFill>
                <a:srgbClr val="002060"/>
              </a:solidFill>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6838518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p:txBody>
          <a:bodyPr/>
          <a:lstStyle/>
          <a:p>
            <a:pPr marR="0" rtl="0"/>
            <a:r>
              <a:rPr lang="zh-CN" altLang="en-US" sz="4400" b="0" i="0" u="none" strike="noStrike" baseline="0" dirty="0">
                <a:latin typeface="Calibri" panose="020F0502020204030204" pitchFamily="34" charset="0"/>
                <a:ea typeface="DengXian" panose="02010600030101010101" pitchFamily="2" charset="-122"/>
              </a:rPr>
              <a:t>五、确立三个分论点和文学艺术作品</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1583573"/>
            <a:ext cx="12192000" cy="4662244"/>
          </a:xfrm>
        </p:spPr>
        <p:txBody>
          <a:bodyPr>
            <a:normAutofit/>
          </a:bodyPr>
          <a:lstStyle/>
          <a:p>
            <a:pPr marR="0" algn="l" rtl="0"/>
            <a:r>
              <a:rPr lang="zh-CN" altLang="en-US" sz="2800" b="0" i="0" u="none" strike="noStrike" baseline="0" dirty="0">
                <a:latin typeface="Calibri" panose="020F0502020204030204" pitchFamily="34" charset="0"/>
                <a:ea typeface="DengXian" panose="02010600030101010101" pitchFamily="2" charset="-122"/>
              </a:rPr>
              <a:t> </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三）文学艺术作品的应用</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2</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solidFill>
                  <a:srgbClr val="002060"/>
                </a:solidFill>
                <a:latin typeface="Calibri" panose="020F0502020204030204" pitchFamily="34" charset="0"/>
                <a:ea typeface="DengXian" panose="02010600030101010101" pitchFamily="2" charset="-122"/>
              </a:rPr>
              <a:t>图片、照片、绘画或雕塑类。要使用这类艺术作品证明分论点就应该引征 艺术家创作这些作品背后的故事，或是其他人对这些作品的评述作为辅助材料， 只要论证观点，实现论证过程，就符合要求。</a:t>
            </a:r>
            <a:endParaRPr lang="zh-CN" altLang="en-US" sz="2800" b="0" i="0" u="none" strike="noStrike" baseline="0" dirty="0">
              <a:solidFill>
                <a:srgbClr val="002060"/>
              </a:solidFill>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13064207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a:xfrm>
            <a:off x="838200" y="209254"/>
            <a:ext cx="10515600" cy="843743"/>
          </a:xfrm>
        </p:spPr>
        <p:txBody>
          <a:bodyPr>
            <a:normAutofit/>
          </a:bodyPr>
          <a:lstStyle/>
          <a:p>
            <a:r>
              <a:rPr lang="zh-CN" sz="4800" dirty="0">
                <a:effectLst/>
                <a:latin typeface="Calibri" panose="020F0502020204030204" pitchFamily="34" charset="0"/>
                <a:ea typeface="DengXian" panose="02010600030101010101" pitchFamily="2" charset="-122"/>
                <a:cs typeface="Times New Roman" panose="02020603050405020304" pitchFamily="18" charset="0"/>
              </a:rPr>
              <a:t>口语入门</a:t>
            </a:r>
            <a:endParaRPr lang="en-AU" sz="4800"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1453664"/>
            <a:ext cx="12192000" cy="4652667"/>
          </a:xfrm>
        </p:spPr>
        <p:txBody>
          <a:bodyPr>
            <a:noAutofit/>
          </a:bodyPr>
          <a:lstStyle/>
          <a:p>
            <a:pPr marL="0" marR="0">
              <a:spcBef>
                <a:spcPts val="0"/>
              </a:spcBef>
              <a:spcAft>
                <a:spcPts val="0"/>
              </a:spcAft>
            </a:pPr>
            <a:r>
              <a:rPr lang="en-GB" dirty="0">
                <a:effectLst/>
                <a:latin typeface="Calibri" panose="020F0502020204030204" pitchFamily="34" charset="0"/>
                <a:ea typeface="DengXian" panose="02010600030101010101" pitchFamily="2" charset="-122"/>
                <a:cs typeface="Times New Roman" panose="02020603050405020304" pitchFamily="18" charset="0"/>
              </a:rPr>
              <a:t>UNIT3</a:t>
            </a:r>
            <a:r>
              <a:rPr lang="zh-CN" dirty="0">
                <a:effectLst/>
                <a:latin typeface="Calibri" panose="020F0502020204030204" pitchFamily="34" charset="0"/>
                <a:ea typeface="DengXian" panose="02010600030101010101" pitchFamily="2" charset="-122"/>
                <a:cs typeface="Times New Roman" panose="02020603050405020304" pitchFamily="18" charset="0"/>
              </a:rPr>
              <a:t>、</a:t>
            </a:r>
            <a:r>
              <a:rPr lang="en-GB" dirty="0">
                <a:effectLst/>
                <a:latin typeface="Calibri" panose="020F0502020204030204" pitchFamily="34" charset="0"/>
                <a:ea typeface="DengXian" panose="02010600030101010101" pitchFamily="2" charset="-122"/>
                <a:cs typeface="Times New Roman" panose="02020603050405020304" pitchFamily="18" charset="0"/>
              </a:rPr>
              <a:t>4</a:t>
            </a:r>
            <a:r>
              <a:rPr lang="zh-CN" dirty="0">
                <a:effectLst/>
                <a:latin typeface="Calibri" panose="020F0502020204030204" pitchFamily="34" charset="0"/>
                <a:ea typeface="DengXian" panose="02010600030101010101" pitchFamily="2" charset="-122"/>
                <a:cs typeface="Times New Roman" panose="02020603050405020304" pitchFamily="18" charset="0"/>
              </a:rPr>
              <a:t>中关于口语的测试分为两个部分。第一，</a:t>
            </a:r>
            <a:r>
              <a:rPr lang="en-GB" dirty="0">
                <a:effectLst/>
                <a:latin typeface="Calibri" panose="020F0502020204030204" pitchFamily="34" charset="0"/>
                <a:ea typeface="DengXian" panose="02010600030101010101" pitchFamily="2" charset="-122"/>
                <a:cs typeface="Times New Roman" panose="02020603050405020304" pitchFamily="18" charset="0"/>
              </a:rPr>
              <a:t>unit4</a:t>
            </a:r>
            <a:r>
              <a:rPr lang="zh-CN" dirty="0">
                <a:effectLst/>
                <a:latin typeface="Calibri" panose="020F0502020204030204" pitchFamily="34" charset="0"/>
                <a:ea typeface="DengXian" panose="02010600030101010101" pitchFamily="2" charset="-122"/>
                <a:cs typeface="Times New Roman" panose="02020603050405020304" pitchFamily="18" charset="0"/>
              </a:rPr>
              <a:t>的</a:t>
            </a:r>
            <a:r>
              <a:rPr lang="en-GB" dirty="0">
                <a:effectLst/>
                <a:latin typeface="Calibri" panose="020F0502020204030204" pitchFamily="34" charset="0"/>
                <a:ea typeface="DengXian" panose="02010600030101010101" pitchFamily="2" charset="-122"/>
                <a:cs typeface="Times New Roman" panose="02020603050405020304" pitchFamily="18" charset="0"/>
              </a:rPr>
              <a:t>outcome2TaskB; </a:t>
            </a:r>
            <a:r>
              <a:rPr lang="zh-CN" dirty="0">
                <a:effectLst/>
                <a:latin typeface="Calibri" panose="020F0502020204030204" pitchFamily="34" charset="0"/>
                <a:ea typeface="DengXian" panose="02010600030101010101" pitchFamily="2" charset="-122"/>
                <a:cs typeface="Times New Roman" panose="02020603050405020304" pitchFamily="18" charset="0"/>
              </a:rPr>
              <a:t>第二</a:t>
            </a:r>
            <a:r>
              <a:rPr lang="en-GB" dirty="0">
                <a:effectLst/>
                <a:latin typeface="Calibri" panose="020F0502020204030204" pitchFamily="34" charset="0"/>
                <a:ea typeface="DengXian" panose="02010600030101010101" pitchFamily="2" charset="-122"/>
                <a:cs typeface="Times New Roman" panose="02020603050405020304" pitchFamily="18" charset="0"/>
              </a:rPr>
              <a:t>: </a:t>
            </a:r>
            <a:r>
              <a:rPr lang="zh-CN" dirty="0">
                <a:effectLst/>
                <a:latin typeface="Calibri" panose="020F0502020204030204" pitchFamily="34" charset="0"/>
                <a:ea typeface="DengXian" panose="02010600030101010101" pitchFamily="2" charset="-122"/>
                <a:cs typeface="Times New Roman" panose="02020603050405020304" pitchFamily="18" charset="0"/>
              </a:rPr>
              <a:t>年终口语考试，通常我们称为</a:t>
            </a:r>
            <a:r>
              <a:rPr lang="zh-CN" altLang="en-US" dirty="0">
                <a:effectLst/>
                <a:latin typeface="Calibri" panose="020F0502020204030204" pitchFamily="34" charset="0"/>
                <a:ea typeface="DengXian" panose="02010600030101010101" pitchFamily="2" charset="-122"/>
                <a:cs typeface="Times New Roman" panose="02020603050405020304" pitchFamily="18" charset="0"/>
              </a:rPr>
              <a:t>研究话题 </a:t>
            </a:r>
            <a:r>
              <a:rPr lang="en-US" altLang="zh-CN" dirty="0">
                <a:effectLst/>
                <a:latin typeface="Calibri" panose="020F0502020204030204" pitchFamily="34" charset="0"/>
                <a:ea typeface="DengXian" panose="02010600030101010101" pitchFamily="2" charset="-122"/>
                <a:cs typeface="Times New Roman" panose="02020603050405020304" pitchFamily="18" charset="0"/>
              </a:rPr>
              <a:t>topic study</a:t>
            </a:r>
            <a:r>
              <a:rPr lang="zh-CN" dirty="0">
                <a:effectLst/>
                <a:latin typeface="Calibri" panose="020F0502020204030204" pitchFamily="34" charset="0"/>
                <a:ea typeface="DengXian" panose="02010600030101010101" pitchFamily="2" charset="-122"/>
                <a:cs typeface="Times New Roman" panose="02020603050405020304" pitchFamily="18" charset="0"/>
              </a:rPr>
              <a:t>。</a:t>
            </a:r>
            <a:endParaRPr lang="en-AU"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zh-CN" dirty="0">
                <a:effectLst/>
                <a:latin typeface="Calibri" panose="020F0502020204030204" pitchFamily="34" charset="0"/>
                <a:ea typeface="DengXian" panose="02010600030101010101" pitchFamily="2" charset="-122"/>
                <a:cs typeface="Times New Roman" panose="02020603050405020304" pitchFamily="18" charset="0"/>
              </a:rPr>
              <a:t>口语教学是</a:t>
            </a:r>
            <a:r>
              <a:rPr lang="en-GB" dirty="0">
                <a:effectLst/>
                <a:latin typeface="Calibri" panose="020F0502020204030204" pitchFamily="34" charset="0"/>
                <a:ea typeface="DengXian" panose="02010600030101010101" pitchFamily="2" charset="-122"/>
                <a:cs typeface="Times New Roman" panose="02020603050405020304" pitchFamily="18" charset="0"/>
              </a:rPr>
              <a:t>VCE</a:t>
            </a:r>
            <a:r>
              <a:rPr lang="zh-CN" dirty="0">
                <a:effectLst/>
                <a:latin typeface="Calibri" panose="020F0502020204030204" pitchFamily="34" charset="0"/>
                <a:ea typeface="DengXian" panose="02010600030101010101" pitchFamily="2" charset="-122"/>
                <a:cs typeface="Times New Roman" panose="02020603050405020304" pitchFamily="18" charset="0"/>
              </a:rPr>
              <a:t>中文教学的重中之重，是很多同学难以攻克的难点，要求同学们“</a:t>
            </a:r>
            <a:r>
              <a:rPr lang="en-GB" dirty="0">
                <a:effectLst/>
                <a:latin typeface="Calibri" panose="020F0502020204030204" pitchFamily="34" charset="0"/>
                <a:ea typeface="DengXian" panose="02010600030101010101" pitchFamily="2" charset="-122"/>
                <a:cs typeface="Times New Roman" panose="02020603050405020304" pitchFamily="18" charset="0"/>
              </a:rPr>
              <a:t>Language and Culture through Literature and the Arts</a:t>
            </a:r>
            <a:r>
              <a:rPr lang="zh-CN" dirty="0">
                <a:effectLst/>
                <a:latin typeface="Calibri" panose="020F0502020204030204" pitchFamily="34" charset="0"/>
                <a:ea typeface="DengXian" panose="02010600030101010101" pitchFamily="2" charset="-122"/>
                <a:cs typeface="Times New Roman" panose="02020603050405020304" pitchFamily="18" charset="0"/>
              </a:rPr>
              <a:t>”意思是：通过研习文学艺术作品，学习了解中国语言和文化。这个表述反映出西方教育的实用性特点，带有专题研究的性质，</a:t>
            </a:r>
            <a:r>
              <a:rPr lang="en-GB" dirty="0">
                <a:effectLst/>
                <a:latin typeface="Calibri" panose="020F0502020204030204" pitchFamily="34" charset="0"/>
                <a:ea typeface="DengXian" panose="02010600030101010101" pitchFamily="2" charset="-122"/>
                <a:cs typeface="Times New Roman" panose="02020603050405020304" pitchFamily="18" charset="0"/>
              </a:rPr>
              <a:t>VCE </a:t>
            </a:r>
            <a:r>
              <a:rPr lang="zh-CN" dirty="0">
                <a:effectLst/>
                <a:latin typeface="Calibri" panose="020F0502020204030204" pitchFamily="34" charset="0"/>
                <a:ea typeface="DengXian" panose="02010600030101010101" pitchFamily="2" charset="-122"/>
                <a:cs typeface="Times New Roman" panose="02020603050405020304" pitchFamily="18" charset="0"/>
              </a:rPr>
              <a:t>口语不仅可以考查同学们的语言表达能力、写作能力、逻辑思维能力、辩论能力，还训练大家自己动手进行选题、查找资料，然后建立观点进行求证，在系统表述后还要进行针对性讨论。把语言口试变成了一个类似于大学论文答辩的学习过程，对于即将进入大学学习的同学们来说，不但具有实用意义，而且在今后的学习生活中都将受益匪浅。</a:t>
            </a:r>
            <a:endParaRPr lang="en-AU" dirty="0">
              <a:effectLst/>
              <a:latin typeface="Calibri" panose="020F0502020204030204" pitchFamily="34" charset="0"/>
              <a:ea typeface="DengXia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334244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p:txBody>
          <a:bodyPr/>
          <a:lstStyle/>
          <a:p>
            <a:pPr marR="0" rtl="0"/>
            <a:r>
              <a:rPr lang="en-US" altLang="zh-CN" sz="4400" b="0" i="0" u="none" strike="noStrike" baseline="0" dirty="0">
                <a:latin typeface="Calibri" panose="020F0502020204030204" pitchFamily="34" charset="0"/>
                <a:ea typeface="DengXian" panose="02010600030101010101" pitchFamily="2" charset="-122"/>
              </a:rPr>
              <a:t>(</a:t>
            </a:r>
            <a:r>
              <a:rPr lang="zh-CN" altLang="en-US" sz="4400" b="0" i="0" u="none" strike="noStrike" baseline="0" dirty="0">
                <a:latin typeface="Calibri" panose="020F0502020204030204" pitchFamily="34" charset="0"/>
                <a:ea typeface="DengXian" panose="02010600030101010101" pitchFamily="2" charset="-122"/>
              </a:rPr>
              <a:t>四）</a:t>
            </a:r>
            <a:r>
              <a:rPr lang="zh-CN" altLang="en-US" sz="4400" b="0" i="0" u="none" strike="noStrike" baseline="0" dirty="0">
                <a:solidFill>
                  <a:srgbClr val="002060"/>
                </a:solidFill>
                <a:latin typeface="Calibri" panose="020F0502020204030204" pitchFamily="34" charset="0"/>
                <a:ea typeface="DengXian" panose="02010600030101010101" pitchFamily="2" charset="-122"/>
              </a:rPr>
              <a:t>分论点参考</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1422669"/>
            <a:ext cx="6096000" cy="4351338"/>
          </a:xfrm>
        </p:spPr>
        <p:txBody>
          <a:bodyPr>
            <a:normAutofit fontScale="85000" lnSpcReduction="20000"/>
          </a:bodyPr>
          <a:lstStyle/>
          <a:p>
            <a:pPr marR="0" algn="l" rtl="0"/>
            <a:r>
              <a:rPr lang="zh-CN" altLang="en-US" sz="2800" b="0" i="0" u="none" strike="noStrike" baseline="0" dirty="0">
                <a:latin typeface="Calibri" panose="020F0502020204030204" pitchFamily="34" charset="0"/>
                <a:ea typeface="DengXian" panose="02010600030101010101" pitchFamily="2" charset="-122"/>
              </a:rPr>
              <a:t>研究考题：得民心者未必得天下 </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ja-JP" altLang="en-US" sz="2800" b="0" i="0" u="none" strike="noStrike" baseline="0" dirty="0">
                <a:latin typeface="Calibri" panose="020F0502020204030204" pitchFamily="34" charset="0"/>
                <a:ea typeface="DengXian" panose="02010600030101010101" pitchFamily="2" charset="-122"/>
              </a:rPr>
              <a:t>研究内容：</a:t>
            </a:r>
            <a:endParaRPr lang="ja-JP"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1.</a:t>
            </a:r>
            <a:r>
              <a:rPr lang="zh-CN" altLang="en-US" sz="2800" b="0" i="0" u="none" strike="noStrike" baseline="0" dirty="0">
                <a:latin typeface="Calibri" panose="020F0502020204030204" pitchFamily="34" charset="0"/>
                <a:ea typeface="DengXian" panose="02010600030101010101" pitchFamily="2" charset="-122"/>
              </a:rPr>
              <a:t>臝得民心，还要顺应历史发展的趋势</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2.</a:t>
            </a:r>
            <a:r>
              <a:rPr lang="zh-CN" altLang="en-US" sz="2800" b="0" i="0" u="none" strike="noStrike" baseline="0" dirty="0">
                <a:latin typeface="Calibri" panose="020F0502020204030204" pitchFamily="34" charset="0"/>
                <a:ea typeface="DengXian" panose="02010600030101010101" pitchFamily="2" charset="-122"/>
              </a:rPr>
              <a:t>赢得民心，还要拥有地理条件</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3.</a:t>
            </a:r>
            <a:r>
              <a:rPr lang="zh-CN" altLang="en-US" sz="2800" b="0" i="0" u="none" strike="noStrike" baseline="0" dirty="0">
                <a:latin typeface="Calibri" panose="020F0502020204030204" pitchFamily="34" charset="0"/>
                <a:ea typeface="DengXian" panose="02010600030101010101" pitchFamily="2" charset="-122"/>
              </a:rPr>
              <a:t>臝得民心，还要具备英明的治国之策</a:t>
            </a:r>
            <a:endParaRPr lang="en-AU" altLang="zh-CN" sz="2800" b="0" i="0" u="none" strike="noStrike" baseline="0" dirty="0">
              <a:latin typeface="Calibri" panose="020F0502020204030204" pitchFamily="34"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研究考题：莫以成败论英雄 </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ja-JP" altLang="en-US" sz="2800" b="0" i="0" u="none" strike="noStrike" baseline="0" dirty="0">
                <a:latin typeface="Calibri" panose="020F0502020204030204" pitchFamily="34" charset="0"/>
                <a:ea typeface="DengXian" panose="02010600030101010101" pitchFamily="2" charset="-122"/>
              </a:rPr>
              <a:t>研究内容：</a:t>
            </a:r>
            <a:endParaRPr lang="ja-JP"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1.</a:t>
            </a:r>
            <a:r>
              <a:rPr lang="zh-CN" altLang="en-US" sz="2800" b="0" i="0" u="none" strike="noStrike" baseline="0" dirty="0">
                <a:latin typeface="Calibri" panose="020F0502020204030204" pitchFamily="34" charset="0"/>
                <a:ea typeface="DengXian" panose="02010600030101010101" pitchFamily="2" charset="-122"/>
              </a:rPr>
              <a:t>以成败论英雄，漠视了其个人魅力与能力</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2.</a:t>
            </a:r>
            <a:r>
              <a:rPr lang="zh-CN" altLang="en-US" sz="2800" b="0" i="0" u="none" strike="noStrike" baseline="0" dirty="0">
                <a:latin typeface="Calibri" panose="020F0502020204030204" pitchFamily="34" charset="0"/>
                <a:ea typeface="DengXian" panose="02010600030101010101" pitchFamily="2" charset="-122"/>
              </a:rPr>
              <a:t>以成败论英雄，忽略了其社会贡献</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3.</a:t>
            </a:r>
            <a:r>
              <a:rPr lang="zh-CN" altLang="en-US" sz="2800" b="0" i="0" u="none" strike="noStrike" baseline="0" dirty="0">
                <a:latin typeface="Calibri" panose="020F0502020204030204" pitchFamily="34" charset="0"/>
                <a:ea typeface="DengXian" panose="02010600030101010101" pitchFamily="2" charset="-122"/>
              </a:rPr>
              <a:t>以成败论英雄，抹杀了其历史影响</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endParaRPr lang="zh-CN" altLang="en-US" sz="2800" b="0" i="0" u="none" strike="noStrike" baseline="0" dirty="0">
              <a:latin typeface="Times New Roman" panose="02020603050405020304" pitchFamily="18" charset="0"/>
              <a:ea typeface="DengXian" panose="02010600030101010101" pitchFamily="2" charset="-122"/>
            </a:endParaRPr>
          </a:p>
        </p:txBody>
      </p:sp>
      <p:sp>
        <p:nvSpPr>
          <p:cNvPr id="4" name="Content Placeholder 2">
            <a:extLst>
              <a:ext uri="{FF2B5EF4-FFF2-40B4-BE49-F238E27FC236}">
                <a16:creationId xmlns:a16="http://schemas.microsoft.com/office/drawing/2014/main" id="{A0AD1C33-C347-4F0A-A185-1A04BB7A8BFF}"/>
              </a:ext>
            </a:extLst>
          </p:cNvPr>
          <p:cNvSpPr txBox="1">
            <a:spLocks/>
          </p:cNvSpPr>
          <p:nvPr/>
        </p:nvSpPr>
        <p:spPr>
          <a:xfrm>
            <a:off x="6096000" y="1253331"/>
            <a:ext cx="6275522" cy="4351338"/>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US" dirty="0">
                <a:latin typeface="Calibri" panose="020F0502020204030204" pitchFamily="34" charset="0"/>
                <a:ea typeface="DengXian" panose="02010600030101010101" pitchFamily="2" charset="-122"/>
              </a:rPr>
              <a:t>研究考题：有志者未必事竟成 </a:t>
            </a:r>
            <a:endParaRPr lang="zh-CN" altLang="en-US" dirty="0">
              <a:latin typeface="Times New Roman" panose="02020603050405020304" pitchFamily="18" charset="0"/>
              <a:ea typeface="DengXian" panose="02010600030101010101" pitchFamily="2" charset="-122"/>
            </a:endParaRPr>
          </a:p>
          <a:p>
            <a:r>
              <a:rPr lang="ja-JP" altLang="en-US" dirty="0">
                <a:latin typeface="Calibri" panose="020F0502020204030204" pitchFamily="34" charset="0"/>
                <a:ea typeface="DengXian" panose="02010600030101010101" pitchFamily="2" charset="-122"/>
              </a:rPr>
              <a:t>研究内容：</a:t>
            </a:r>
            <a:endParaRPr lang="ja-JP" altLang="en-US" dirty="0">
              <a:latin typeface="Times New Roman" panose="02020603050405020304" pitchFamily="18" charset="0"/>
              <a:ea typeface="DengXian" panose="02010600030101010101" pitchFamily="2" charset="-122"/>
            </a:endParaRPr>
          </a:p>
          <a:p>
            <a:r>
              <a:rPr lang="en-US" altLang="ja-JP" dirty="0">
                <a:latin typeface="Calibri" panose="020F0502020204030204" pitchFamily="34" charset="0"/>
                <a:ea typeface="DengXian" panose="02010600030101010101" pitchFamily="2" charset="-122"/>
              </a:rPr>
              <a:t>1. </a:t>
            </a:r>
            <a:r>
              <a:rPr lang="ja-JP" altLang="en-US" dirty="0">
                <a:latin typeface="Calibri" panose="020F0502020204030204" pitchFamily="34" charset="0"/>
                <a:ea typeface="DengXian" panose="02010600030101010101" pitchFamily="2" charset="-122"/>
              </a:rPr>
              <a:t>立志不符合自身能力，不能成事 </a:t>
            </a:r>
            <a:endParaRPr lang="ja-JP" altLang="en-US" dirty="0">
              <a:latin typeface="Times New Roman" panose="02020603050405020304" pitchFamily="18" charset="0"/>
              <a:ea typeface="DengXian" panose="02010600030101010101" pitchFamily="2" charset="-122"/>
            </a:endParaRPr>
          </a:p>
          <a:p>
            <a:r>
              <a:rPr lang="en-US" altLang="zh-CN" dirty="0">
                <a:latin typeface="Calibri" panose="020F0502020204030204" pitchFamily="34" charset="0"/>
                <a:ea typeface="DengXian" panose="02010600030101010101" pitchFamily="2" charset="-122"/>
              </a:rPr>
              <a:t>2. </a:t>
            </a:r>
            <a:r>
              <a:rPr lang="zh-CN" altLang="en-US" dirty="0">
                <a:latin typeface="Calibri" panose="020F0502020204030204" pitchFamily="34" charset="0"/>
                <a:ea typeface="DengXian" panose="02010600030101010101" pitchFamily="2" charset="-122"/>
              </a:rPr>
              <a:t>立志但不付诸于行动，不能成事 </a:t>
            </a:r>
            <a:endParaRPr lang="zh-CN" altLang="en-US" dirty="0">
              <a:latin typeface="Times New Roman" panose="02020603050405020304" pitchFamily="18" charset="0"/>
              <a:ea typeface="DengXian" panose="02010600030101010101" pitchFamily="2" charset="-122"/>
            </a:endParaRPr>
          </a:p>
          <a:p>
            <a:r>
              <a:rPr lang="en-US" altLang="zh-CN" dirty="0">
                <a:latin typeface="Calibri" panose="020F0502020204030204" pitchFamily="34" charset="0"/>
                <a:ea typeface="DengXian" panose="02010600030101010101" pitchFamily="2" charset="-122"/>
              </a:rPr>
              <a:t>3.  </a:t>
            </a:r>
            <a:r>
              <a:rPr lang="zh-CN" altLang="en-US" dirty="0">
                <a:latin typeface="Calibri" panose="020F0502020204030204" pitchFamily="34" charset="0"/>
                <a:ea typeface="DengXian" panose="02010600030101010101" pitchFamily="2" charset="-122"/>
              </a:rPr>
              <a:t>立志却不顺应客观形势，不能成事</a:t>
            </a:r>
            <a:endParaRPr lang="en-AU" altLang="zh-CN" dirty="0">
              <a:latin typeface="Calibri" panose="020F0502020204030204" pitchFamily="34"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研究考题：欲望可以成为人类进步的源动力</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ja-JP" altLang="en-US" sz="2800" b="0" i="0" u="none" strike="noStrike" baseline="0" dirty="0">
                <a:latin typeface="Calibri" panose="020F0502020204030204" pitchFamily="34" charset="0"/>
                <a:ea typeface="DengXian" panose="02010600030101010101" pitchFamily="2" charset="-122"/>
              </a:rPr>
              <a:t>研究内容：</a:t>
            </a:r>
            <a:endParaRPr lang="ja-JP"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1.</a:t>
            </a:r>
            <a:r>
              <a:rPr lang="zh-CN" altLang="en-US" sz="2800" b="0" i="0" u="none" strike="noStrike" baseline="0" dirty="0">
                <a:latin typeface="Calibri" panose="020F0502020204030204" pitchFamily="34" charset="0"/>
                <a:ea typeface="DengXian" panose="02010600030101010101" pitchFamily="2" charset="-122"/>
              </a:rPr>
              <a:t>欲望能促使个人进步</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2.</a:t>
            </a:r>
            <a:r>
              <a:rPr lang="zh-CN" altLang="en-US" sz="2800" b="0" i="0" u="none" strike="noStrike" baseline="0" dirty="0">
                <a:latin typeface="Calibri" panose="020F0502020204030204" pitchFamily="34" charset="0"/>
                <a:ea typeface="DengXian" panose="02010600030101010101" pitchFamily="2" charset="-122"/>
              </a:rPr>
              <a:t>欲望能促使国家强大</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3.</a:t>
            </a:r>
            <a:r>
              <a:rPr lang="zh-CN" altLang="en-US" sz="2800" b="0" i="0" u="none" strike="noStrike" baseline="0" dirty="0">
                <a:latin typeface="Calibri" panose="020F0502020204030204" pitchFamily="34" charset="0"/>
                <a:ea typeface="DengXian" panose="02010600030101010101" pitchFamily="2" charset="-122"/>
              </a:rPr>
              <a:t>欲望能促使社会体制的改革</a:t>
            </a:r>
            <a:endParaRPr lang="zh-CN" altLang="en-US" sz="2800" b="0" i="0" u="none" strike="noStrike" baseline="0" dirty="0">
              <a:latin typeface="Times New Roman" panose="02020603050405020304" pitchFamily="18" charset="0"/>
              <a:ea typeface="DengXian" panose="02010600030101010101" pitchFamily="2" charset="-122"/>
            </a:endParaRPr>
          </a:p>
          <a:p>
            <a:endParaRPr lang="zh-CN" altLang="en-US" dirty="0">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1252120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 calcmode="lin" valueType="num">
                                      <p:cBhvr additive="base">
                                        <p:cTn id="4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3">
                                            <p:txEl>
                                              <p:pRg st="9" end="9"/>
                                            </p:txEl>
                                          </p:spTgt>
                                        </p:tgtEl>
                                        <p:attrNameLst>
                                          <p:attrName>style.visibility</p:attrName>
                                        </p:attrNameLst>
                                      </p:cBhvr>
                                      <p:to>
                                        <p:strVal val="visible"/>
                                      </p:to>
                                    </p:set>
                                    <p:anim calcmode="lin" valueType="num">
                                      <p:cBhvr additive="base">
                                        <p:cTn id="4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4">
                                            <p:txEl>
                                              <p:pRg st="0" end="0"/>
                                            </p:txEl>
                                          </p:spTgt>
                                        </p:tgtEl>
                                        <p:attrNameLst>
                                          <p:attrName>style.visibility</p:attrName>
                                        </p:attrNameLst>
                                      </p:cBhvr>
                                      <p:to>
                                        <p:strVal val="visible"/>
                                      </p:to>
                                    </p:set>
                                    <p:anim calcmode="lin" valueType="num">
                                      <p:cBhvr additive="base">
                                        <p:cTn id="5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4">
                                            <p:txEl>
                                              <p:pRg st="0" end="0"/>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4">
                                            <p:txEl>
                                              <p:pRg st="1" end="1"/>
                                            </p:txEl>
                                          </p:spTgt>
                                        </p:tgtEl>
                                        <p:attrNameLst>
                                          <p:attrName>style.visibility</p:attrName>
                                        </p:attrNameLst>
                                      </p:cBhvr>
                                      <p:to>
                                        <p:strVal val="visible"/>
                                      </p:to>
                                    </p:set>
                                    <p:anim calcmode="lin" valueType="num">
                                      <p:cBhvr additive="base">
                                        <p:cTn id="55"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1" end="1"/>
                                            </p:txEl>
                                          </p:spTgt>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4">
                                            <p:txEl>
                                              <p:pRg st="2" end="2"/>
                                            </p:txEl>
                                          </p:spTgt>
                                        </p:tgtEl>
                                        <p:attrNameLst>
                                          <p:attrName>style.visibility</p:attrName>
                                        </p:attrNameLst>
                                      </p:cBhvr>
                                      <p:to>
                                        <p:strVal val="visible"/>
                                      </p:to>
                                    </p:set>
                                    <p:anim calcmode="lin" valueType="num">
                                      <p:cBhvr additive="base">
                                        <p:cTn id="5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4">
                                            <p:txEl>
                                              <p:pRg st="2" end="2"/>
                                            </p:txEl>
                                          </p:spTgt>
                                        </p:tgtEl>
                                        <p:attrNameLst>
                                          <p:attrName>ppt_y</p:attrName>
                                        </p:attrNameLst>
                                      </p:cBhvr>
                                      <p:tavLst>
                                        <p:tav tm="0">
                                          <p:val>
                                            <p:strVal val="1+#ppt_h/2"/>
                                          </p:val>
                                        </p:tav>
                                        <p:tav tm="100000">
                                          <p:val>
                                            <p:strVal val="#ppt_y"/>
                                          </p:val>
                                        </p:tav>
                                      </p:tavLst>
                                    </p:anim>
                                  </p:childTnLst>
                                </p:cTn>
                              </p:par>
                              <p:par>
                                <p:cTn id="61" presetID="2" presetClass="entr" presetSubtype="4" fill="hold" nodeType="withEffect">
                                  <p:stCondLst>
                                    <p:cond delay="0"/>
                                  </p:stCondLst>
                                  <p:childTnLst>
                                    <p:set>
                                      <p:cBhvr>
                                        <p:cTn id="62" dur="1" fill="hold">
                                          <p:stCondLst>
                                            <p:cond delay="0"/>
                                          </p:stCondLst>
                                        </p:cTn>
                                        <p:tgtEl>
                                          <p:spTgt spid="4">
                                            <p:txEl>
                                              <p:pRg st="3" end="3"/>
                                            </p:txEl>
                                          </p:spTgt>
                                        </p:tgtEl>
                                        <p:attrNameLst>
                                          <p:attrName>style.visibility</p:attrName>
                                        </p:attrNameLst>
                                      </p:cBhvr>
                                      <p:to>
                                        <p:strVal val="visible"/>
                                      </p:to>
                                    </p:set>
                                    <p:anim calcmode="lin" valueType="num">
                                      <p:cBhvr additive="base">
                                        <p:cTn id="63"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4">
                                            <p:txEl>
                                              <p:pRg st="3" end="3"/>
                                            </p:txEl>
                                          </p:spTgt>
                                        </p:tgtEl>
                                        <p:attrNameLst>
                                          <p:attrName>ppt_y</p:attrName>
                                        </p:attrNameLst>
                                      </p:cBhvr>
                                      <p:tavLst>
                                        <p:tav tm="0">
                                          <p:val>
                                            <p:strVal val="1+#ppt_h/2"/>
                                          </p:val>
                                        </p:tav>
                                        <p:tav tm="100000">
                                          <p:val>
                                            <p:strVal val="#ppt_y"/>
                                          </p:val>
                                        </p:tav>
                                      </p:tavLst>
                                    </p:anim>
                                  </p:childTnLst>
                                </p:cTn>
                              </p:par>
                              <p:par>
                                <p:cTn id="65" presetID="2" presetClass="entr" presetSubtype="4" fill="hold" nodeType="withEffect">
                                  <p:stCondLst>
                                    <p:cond delay="0"/>
                                  </p:stCondLst>
                                  <p:childTnLst>
                                    <p:set>
                                      <p:cBhvr>
                                        <p:cTn id="66" dur="1" fill="hold">
                                          <p:stCondLst>
                                            <p:cond delay="0"/>
                                          </p:stCondLst>
                                        </p:cTn>
                                        <p:tgtEl>
                                          <p:spTgt spid="4">
                                            <p:txEl>
                                              <p:pRg st="4" end="4"/>
                                            </p:txEl>
                                          </p:spTgt>
                                        </p:tgtEl>
                                        <p:attrNameLst>
                                          <p:attrName>style.visibility</p:attrName>
                                        </p:attrNameLst>
                                      </p:cBhvr>
                                      <p:to>
                                        <p:strVal val="visible"/>
                                      </p:to>
                                    </p:set>
                                    <p:anim calcmode="lin" valueType="num">
                                      <p:cBhvr additive="base">
                                        <p:cTn id="6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4">
                                            <p:txEl>
                                              <p:pRg st="5" end="5"/>
                                            </p:txEl>
                                          </p:spTgt>
                                        </p:tgtEl>
                                        <p:attrNameLst>
                                          <p:attrName>style.visibility</p:attrName>
                                        </p:attrNameLst>
                                      </p:cBhvr>
                                      <p:to>
                                        <p:strVal val="visible"/>
                                      </p:to>
                                    </p:set>
                                    <p:anim calcmode="lin" valueType="num">
                                      <p:cBhvr additive="base">
                                        <p:cTn id="73"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4">
                                            <p:txEl>
                                              <p:pRg st="5" end="5"/>
                                            </p:txEl>
                                          </p:spTgt>
                                        </p:tgtEl>
                                        <p:attrNameLst>
                                          <p:attrName>ppt_y</p:attrName>
                                        </p:attrNameLst>
                                      </p:cBhvr>
                                      <p:tavLst>
                                        <p:tav tm="0">
                                          <p:val>
                                            <p:strVal val="1+#ppt_h/2"/>
                                          </p:val>
                                        </p:tav>
                                        <p:tav tm="100000">
                                          <p:val>
                                            <p:strVal val="#ppt_y"/>
                                          </p:val>
                                        </p:tav>
                                      </p:tavLst>
                                    </p:anim>
                                  </p:childTnLst>
                                </p:cTn>
                              </p:par>
                              <p:par>
                                <p:cTn id="75" presetID="2" presetClass="entr" presetSubtype="4" fill="hold" nodeType="withEffect">
                                  <p:stCondLst>
                                    <p:cond delay="0"/>
                                  </p:stCondLst>
                                  <p:childTnLst>
                                    <p:set>
                                      <p:cBhvr>
                                        <p:cTn id="76" dur="1" fill="hold">
                                          <p:stCondLst>
                                            <p:cond delay="0"/>
                                          </p:stCondLst>
                                        </p:cTn>
                                        <p:tgtEl>
                                          <p:spTgt spid="4">
                                            <p:txEl>
                                              <p:pRg st="6" end="6"/>
                                            </p:txEl>
                                          </p:spTgt>
                                        </p:tgtEl>
                                        <p:attrNameLst>
                                          <p:attrName>style.visibility</p:attrName>
                                        </p:attrNameLst>
                                      </p:cBhvr>
                                      <p:to>
                                        <p:strVal val="visible"/>
                                      </p:to>
                                    </p:set>
                                    <p:anim calcmode="lin" valueType="num">
                                      <p:cBhvr additive="base">
                                        <p:cTn id="7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7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79" presetID="2" presetClass="entr" presetSubtype="4" fill="hold" nodeType="withEffect">
                                  <p:stCondLst>
                                    <p:cond delay="0"/>
                                  </p:stCondLst>
                                  <p:childTnLst>
                                    <p:set>
                                      <p:cBhvr>
                                        <p:cTn id="80" dur="1" fill="hold">
                                          <p:stCondLst>
                                            <p:cond delay="0"/>
                                          </p:stCondLst>
                                        </p:cTn>
                                        <p:tgtEl>
                                          <p:spTgt spid="4">
                                            <p:txEl>
                                              <p:pRg st="7" end="7"/>
                                            </p:txEl>
                                          </p:spTgt>
                                        </p:tgtEl>
                                        <p:attrNameLst>
                                          <p:attrName>style.visibility</p:attrName>
                                        </p:attrNameLst>
                                      </p:cBhvr>
                                      <p:to>
                                        <p:strVal val="visible"/>
                                      </p:to>
                                    </p:set>
                                    <p:anim calcmode="lin" valueType="num">
                                      <p:cBhvr additive="base">
                                        <p:cTn id="8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8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83" presetID="2" presetClass="entr" presetSubtype="4" fill="hold" nodeType="withEffect">
                                  <p:stCondLst>
                                    <p:cond delay="0"/>
                                  </p:stCondLst>
                                  <p:childTnLst>
                                    <p:set>
                                      <p:cBhvr>
                                        <p:cTn id="84" dur="1" fill="hold">
                                          <p:stCondLst>
                                            <p:cond delay="0"/>
                                          </p:stCondLst>
                                        </p:cTn>
                                        <p:tgtEl>
                                          <p:spTgt spid="4">
                                            <p:txEl>
                                              <p:pRg st="8" end="8"/>
                                            </p:txEl>
                                          </p:spTgt>
                                        </p:tgtEl>
                                        <p:attrNameLst>
                                          <p:attrName>style.visibility</p:attrName>
                                        </p:attrNameLst>
                                      </p:cBhvr>
                                      <p:to>
                                        <p:strVal val="visible"/>
                                      </p:to>
                                    </p:set>
                                    <p:anim calcmode="lin" valueType="num">
                                      <p:cBhvr additive="base">
                                        <p:cTn id="8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87" presetID="2" presetClass="entr" presetSubtype="4" fill="hold" nodeType="withEffect">
                                  <p:stCondLst>
                                    <p:cond delay="0"/>
                                  </p:stCondLst>
                                  <p:childTnLst>
                                    <p:set>
                                      <p:cBhvr>
                                        <p:cTn id="88" dur="1" fill="hold">
                                          <p:stCondLst>
                                            <p:cond delay="0"/>
                                          </p:stCondLst>
                                        </p:cTn>
                                        <p:tgtEl>
                                          <p:spTgt spid="4">
                                            <p:txEl>
                                              <p:pRg st="9" end="9"/>
                                            </p:txEl>
                                          </p:spTgt>
                                        </p:tgtEl>
                                        <p:attrNameLst>
                                          <p:attrName>style.visibility</p:attrName>
                                        </p:attrNameLst>
                                      </p:cBhvr>
                                      <p:to>
                                        <p:strVal val="visible"/>
                                      </p:to>
                                    </p:set>
                                    <p:anim calcmode="lin" valueType="num">
                                      <p:cBhvr additive="base">
                                        <p:cTn id="8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90"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p:txBody>
          <a:bodyPr/>
          <a:lstStyle/>
          <a:p>
            <a:pPr marR="0" rtl="0"/>
            <a:r>
              <a:rPr lang="en-US" altLang="zh-CN" sz="4400" b="0" i="0" u="none" strike="noStrike" baseline="0" dirty="0">
                <a:latin typeface="Calibri" panose="020F0502020204030204" pitchFamily="34" charset="0"/>
                <a:ea typeface="DengXian" panose="02010600030101010101" pitchFamily="2" charset="-122"/>
              </a:rPr>
              <a:t>(</a:t>
            </a:r>
            <a:r>
              <a:rPr lang="zh-CN" altLang="en-US" sz="4400" b="0" i="0" u="none" strike="noStrike" baseline="0" dirty="0">
                <a:latin typeface="Calibri" panose="020F0502020204030204" pitchFamily="34" charset="0"/>
                <a:ea typeface="DengXian" panose="02010600030101010101" pitchFamily="2" charset="-122"/>
              </a:rPr>
              <a:t>四）</a:t>
            </a:r>
            <a:r>
              <a:rPr lang="zh-CN" altLang="en-US" sz="4400" b="0" i="0" u="none" strike="noStrike" baseline="0" dirty="0">
                <a:solidFill>
                  <a:srgbClr val="002060"/>
                </a:solidFill>
                <a:latin typeface="Calibri" panose="020F0502020204030204" pitchFamily="34" charset="0"/>
                <a:ea typeface="DengXian" panose="02010600030101010101" pitchFamily="2" charset="-122"/>
              </a:rPr>
              <a:t>分论点参考</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1469164"/>
            <a:ext cx="6245817" cy="4351338"/>
          </a:xfrm>
        </p:spPr>
        <p:txBody>
          <a:bodyPr>
            <a:normAutofit fontScale="92500" lnSpcReduction="20000"/>
          </a:bodyPr>
          <a:lstStyle/>
          <a:p>
            <a:pPr marR="0" algn="l" rtl="0"/>
            <a:r>
              <a:rPr lang="zh-CN" altLang="en-US" sz="2800" b="0" i="0" u="none" strike="noStrike" baseline="0" dirty="0">
                <a:latin typeface="Calibri" panose="020F0502020204030204" pitchFamily="34" charset="0"/>
                <a:ea typeface="DengXian" panose="02010600030101010101" pitchFamily="2" charset="-122"/>
              </a:rPr>
              <a:t>研究考题：我们应提倡宽容 </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ja-JP" altLang="en-US" sz="2800" b="0" i="0" u="none" strike="noStrike" baseline="0" dirty="0">
                <a:latin typeface="Calibri" panose="020F0502020204030204" pitchFamily="34" charset="0"/>
                <a:ea typeface="DengXian" panose="02010600030101010101" pitchFamily="2" charset="-122"/>
              </a:rPr>
              <a:t>研究内容：</a:t>
            </a:r>
            <a:endParaRPr lang="ja-JP"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1.</a:t>
            </a:r>
            <a:r>
              <a:rPr lang="zh-CN" altLang="en-US" sz="2800" b="0" i="0" u="none" strike="noStrike" baseline="0" dirty="0">
                <a:latin typeface="Calibri" panose="020F0502020204030204" pitchFamily="34" charset="0"/>
                <a:ea typeface="DengXian" panose="02010600030101010101" pitchFamily="2" charset="-122"/>
              </a:rPr>
              <a:t>宽容可以化解人与人之间的恩怨</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2.</a:t>
            </a:r>
            <a:r>
              <a:rPr lang="zh-CN" altLang="en-US" sz="2800" b="0" i="0" u="none" strike="noStrike" baseline="0" dirty="0">
                <a:latin typeface="Calibri" panose="020F0502020204030204" pitchFamily="34" charset="0"/>
                <a:ea typeface="DengXian" panose="02010600030101010101" pitchFamily="2" charset="-122"/>
              </a:rPr>
              <a:t>宽容可以使家庭和睦</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3.</a:t>
            </a:r>
            <a:r>
              <a:rPr lang="zh-CN" altLang="en-US" sz="2800" b="0" i="0" u="none" strike="noStrike" baseline="0" dirty="0">
                <a:latin typeface="Calibri" panose="020F0502020204030204" pitchFamily="34" charset="0"/>
                <a:ea typeface="DengXian" panose="02010600030101010101" pitchFamily="2" charset="-122"/>
              </a:rPr>
              <a:t>宽容可以使国家安定</a:t>
            </a:r>
            <a:endParaRPr lang="en-AU" altLang="zh-CN" sz="2800" b="0" i="0" u="none" strike="noStrike" baseline="0" dirty="0">
              <a:latin typeface="Calibri" panose="020F0502020204030204" pitchFamily="34"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研究考题：婚姻里不能只有爱情 </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ja-JP" altLang="en-US" sz="2800" b="0" i="0" u="none" strike="noStrike" baseline="0" dirty="0">
                <a:latin typeface="Calibri" panose="020F0502020204030204" pitchFamily="34" charset="0"/>
                <a:ea typeface="DengXian" panose="02010600030101010101" pitchFamily="2" charset="-122"/>
              </a:rPr>
              <a:t>研究内容：</a:t>
            </a:r>
            <a:endParaRPr lang="ja-JP"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1.</a:t>
            </a:r>
            <a:r>
              <a:rPr lang="zh-CN" altLang="en-US" sz="2800" b="0" i="0" u="none" strike="noStrike" baseline="0" dirty="0">
                <a:latin typeface="Calibri" panose="020F0502020204030204" pitchFamily="34" charset="0"/>
                <a:ea typeface="DengXian" panose="02010600030101010101" pitchFamily="2" charset="-122"/>
              </a:rPr>
              <a:t>只有爱情的婚姻让人忽视自己的责任</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2.</a:t>
            </a:r>
            <a:r>
              <a:rPr lang="zh-CN" altLang="en-US" sz="2800" b="0" i="0" u="none" strike="noStrike" baseline="0" dirty="0">
                <a:latin typeface="Calibri" panose="020F0502020204030204" pitchFamily="34" charset="0"/>
                <a:ea typeface="DengXian" panose="02010600030101010101" pitchFamily="2" charset="-122"/>
              </a:rPr>
              <a:t>只有爱情的婚姻阻碍了家庭的和谐</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3.</a:t>
            </a:r>
            <a:r>
              <a:rPr lang="zh-CN" altLang="en-US" sz="2800" b="0" i="0" u="none" strike="noStrike" baseline="0" dirty="0">
                <a:latin typeface="Calibri" panose="020F0502020204030204" pitchFamily="34" charset="0"/>
                <a:ea typeface="DengXian" panose="02010600030101010101" pitchFamily="2" charset="-122"/>
              </a:rPr>
              <a:t>只有爱情的婚姻会给子女造成伤害</a:t>
            </a:r>
            <a:endParaRPr lang="en-AU" dirty="0"/>
          </a:p>
        </p:txBody>
      </p:sp>
      <p:sp>
        <p:nvSpPr>
          <p:cNvPr id="4" name="Content Placeholder 2">
            <a:extLst>
              <a:ext uri="{FF2B5EF4-FFF2-40B4-BE49-F238E27FC236}">
                <a16:creationId xmlns:a16="http://schemas.microsoft.com/office/drawing/2014/main" id="{1ECD9F29-39D2-42A0-9C4E-8B8C86F44853}"/>
              </a:ext>
            </a:extLst>
          </p:cNvPr>
          <p:cNvSpPr txBox="1">
            <a:spLocks/>
          </p:cNvSpPr>
          <p:nvPr/>
        </p:nvSpPr>
        <p:spPr>
          <a:xfrm>
            <a:off x="6096000" y="1253331"/>
            <a:ext cx="6120539" cy="4351338"/>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US" dirty="0">
                <a:latin typeface="Calibri" panose="020F0502020204030204" pitchFamily="34" charset="0"/>
                <a:ea typeface="DengXian" panose="02010600030101010101" pitchFamily="2" charset="-122"/>
              </a:rPr>
              <a:t>研究考题：盲目行动是人生大敌 </a:t>
            </a:r>
            <a:endParaRPr lang="zh-CN" altLang="en-US" dirty="0">
              <a:latin typeface="Times New Roman" panose="02020603050405020304" pitchFamily="18" charset="0"/>
              <a:ea typeface="DengXian" panose="02010600030101010101" pitchFamily="2" charset="-122"/>
            </a:endParaRPr>
          </a:p>
          <a:p>
            <a:r>
              <a:rPr lang="ja-JP" altLang="en-US" dirty="0">
                <a:latin typeface="Calibri" panose="020F0502020204030204" pitchFamily="34" charset="0"/>
                <a:ea typeface="DengXian" panose="02010600030101010101" pitchFamily="2" charset="-122"/>
              </a:rPr>
              <a:t>研究内容：</a:t>
            </a:r>
            <a:endParaRPr lang="ja-JP" altLang="en-US" dirty="0">
              <a:latin typeface="Times New Roman" panose="02020603050405020304" pitchFamily="18" charset="0"/>
              <a:ea typeface="DengXian" panose="02010600030101010101" pitchFamily="2" charset="-122"/>
            </a:endParaRPr>
          </a:p>
          <a:p>
            <a:r>
              <a:rPr lang="en-US" altLang="zh-CN" dirty="0">
                <a:latin typeface="Calibri" panose="020F0502020204030204" pitchFamily="34" charset="0"/>
                <a:ea typeface="DengXian" panose="02010600030101010101" pitchFamily="2" charset="-122"/>
              </a:rPr>
              <a:t>1.</a:t>
            </a:r>
            <a:r>
              <a:rPr lang="zh-CN" altLang="en-US" dirty="0">
                <a:latin typeface="Calibri" panose="020F0502020204030204" pitchFamily="34" charset="0"/>
                <a:ea typeface="DengXian" panose="02010600030101010101" pitchFamily="2" charset="-122"/>
              </a:rPr>
              <a:t>婚姻上的盲目行动会导致家庭的破裂</a:t>
            </a:r>
            <a:endParaRPr lang="zh-CN" altLang="en-US" dirty="0">
              <a:latin typeface="Times New Roman" panose="02020603050405020304" pitchFamily="18" charset="0"/>
              <a:ea typeface="DengXian" panose="02010600030101010101" pitchFamily="2" charset="-122"/>
            </a:endParaRPr>
          </a:p>
          <a:p>
            <a:r>
              <a:rPr lang="en-US" altLang="zh-CN" dirty="0">
                <a:latin typeface="Calibri" panose="020F0502020204030204" pitchFamily="34" charset="0"/>
                <a:ea typeface="DengXian" panose="02010600030101010101" pitchFamily="2" charset="-122"/>
              </a:rPr>
              <a:t>2.</a:t>
            </a:r>
            <a:r>
              <a:rPr lang="zh-CN" altLang="en-US" dirty="0">
                <a:latin typeface="Calibri" panose="020F0502020204030204" pitchFamily="34" charset="0"/>
                <a:ea typeface="DengXian" panose="02010600030101010101" pitchFamily="2" charset="-122"/>
              </a:rPr>
              <a:t>事业上的盲目行动会导致事业的失败</a:t>
            </a:r>
            <a:endParaRPr lang="zh-CN" altLang="en-US" dirty="0">
              <a:latin typeface="Times New Roman" panose="02020603050405020304" pitchFamily="18" charset="0"/>
              <a:ea typeface="DengXian" panose="02010600030101010101" pitchFamily="2" charset="-122"/>
            </a:endParaRPr>
          </a:p>
          <a:p>
            <a:r>
              <a:rPr lang="en-US" altLang="zh-CN" dirty="0">
                <a:latin typeface="Calibri" panose="020F0502020204030204" pitchFamily="34" charset="0"/>
                <a:ea typeface="DengXian" panose="02010600030101010101" pitchFamily="2" charset="-122"/>
              </a:rPr>
              <a:t>3.</a:t>
            </a:r>
            <a:r>
              <a:rPr lang="zh-CN" altLang="en-US" dirty="0">
                <a:latin typeface="Calibri" panose="020F0502020204030204" pitchFamily="34" charset="0"/>
                <a:ea typeface="DengXian" panose="02010600030101010101" pitchFamily="2" charset="-122"/>
              </a:rPr>
              <a:t>处理人际关系上的盲目行动会导致众 叛亲离的下场</a:t>
            </a:r>
            <a:endParaRPr lang="en-AU" altLang="zh-CN" dirty="0">
              <a:latin typeface="Calibri" panose="020F0502020204030204" pitchFamily="34"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研究考题：有时需要放弃 </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ja-JP" altLang="en-US" sz="2800" b="0" i="0" u="none" strike="noStrike" baseline="0" dirty="0">
                <a:latin typeface="Calibri" panose="020F0502020204030204" pitchFamily="34" charset="0"/>
                <a:ea typeface="DengXian" panose="02010600030101010101" pitchFamily="2" charset="-122"/>
              </a:rPr>
              <a:t>研究内容：</a:t>
            </a:r>
            <a:endParaRPr lang="ja-JP"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1.</a:t>
            </a:r>
            <a:r>
              <a:rPr lang="zh-CN" altLang="en-US" sz="2800" b="0" i="0" u="none" strike="noStrike" baseline="0" dirty="0">
                <a:latin typeface="Calibri" panose="020F0502020204030204" pitchFamily="34" charset="0"/>
                <a:ea typeface="DengXian" panose="02010600030101010101" pitchFamily="2" charset="-122"/>
              </a:rPr>
              <a:t>放弃也是一种睿智</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2.</a:t>
            </a:r>
            <a:r>
              <a:rPr lang="zh-CN" altLang="en-US" sz="2800" b="0" i="0" u="none" strike="noStrike" baseline="0" dirty="0">
                <a:latin typeface="Calibri" panose="020F0502020204030204" pitchFamily="34" charset="0"/>
                <a:ea typeface="DengXian" panose="02010600030101010101" pitchFamily="2" charset="-122"/>
              </a:rPr>
              <a:t>放弃是另一种收获</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3.</a:t>
            </a:r>
            <a:r>
              <a:rPr lang="zh-CN" altLang="en-US" sz="2800" b="0" i="0" u="none" strike="noStrike" baseline="0" dirty="0">
                <a:latin typeface="Calibri" panose="020F0502020204030204" pitchFamily="34" charset="0"/>
                <a:ea typeface="DengXian" panose="02010600030101010101" pitchFamily="2" charset="-122"/>
              </a:rPr>
              <a:t>放弃可以顾全大局</a:t>
            </a:r>
            <a:endParaRPr lang="zh-CN" altLang="en-US" sz="2800" b="0" i="0" u="none" strike="noStrike" baseline="0" dirty="0">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307341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 calcmode="lin" valueType="num">
                                      <p:cBhvr additive="base">
                                        <p:cTn id="4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3">
                                            <p:txEl>
                                              <p:pRg st="9" end="9"/>
                                            </p:txEl>
                                          </p:spTgt>
                                        </p:tgtEl>
                                        <p:attrNameLst>
                                          <p:attrName>style.visibility</p:attrName>
                                        </p:attrNameLst>
                                      </p:cBhvr>
                                      <p:to>
                                        <p:strVal val="visible"/>
                                      </p:to>
                                    </p:set>
                                    <p:anim calcmode="lin" valueType="num">
                                      <p:cBhvr additive="base">
                                        <p:cTn id="4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4">
                                            <p:txEl>
                                              <p:pRg st="0" end="0"/>
                                            </p:txEl>
                                          </p:spTgt>
                                        </p:tgtEl>
                                        <p:attrNameLst>
                                          <p:attrName>style.visibility</p:attrName>
                                        </p:attrNameLst>
                                      </p:cBhvr>
                                      <p:to>
                                        <p:strVal val="visible"/>
                                      </p:to>
                                    </p:set>
                                    <p:anim calcmode="lin" valueType="num">
                                      <p:cBhvr additive="base">
                                        <p:cTn id="5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4">
                                            <p:txEl>
                                              <p:pRg st="0" end="0"/>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4">
                                            <p:txEl>
                                              <p:pRg st="1" end="1"/>
                                            </p:txEl>
                                          </p:spTgt>
                                        </p:tgtEl>
                                        <p:attrNameLst>
                                          <p:attrName>style.visibility</p:attrName>
                                        </p:attrNameLst>
                                      </p:cBhvr>
                                      <p:to>
                                        <p:strVal val="visible"/>
                                      </p:to>
                                    </p:set>
                                    <p:anim calcmode="lin" valueType="num">
                                      <p:cBhvr additive="base">
                                        <p:cTn id="55"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1" end="1"/>
                                            </p:txEl>
                                          </p:spTgt>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4">
                                            <p:txEl>
                                              <p:pRg st="2" end="2"/>
                                            </p:txEl>
                                          </p:spTgt>
                                        </p:tgtEl>
                                        <p:attrNameLst>
                                          <p:attrName>style.visibility</p:attrName>
                                        </p:attrNameLst>
                                      </p:cBhvr>
                                      <p:to>
                                        <p:strVal val="visible"/>
                                      </p:to>
                                    </p:set>
                                    <p:anim calcmode="lin" valueType="num">
                                      <p:cBhvr additive="base">
                                        <p:cTn id="5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4">
                                            <p:txEl>
                                              <p:pRg st="2" end="2"/>
                                            </p:txEl>
                                          </p:spTgt>
                                        </p:tgtEl>
                                        <p:attrNameLst>
                                          <p:attrName>ppt_y</p:attrName>
                                        </p:attrNameLst>
                                      </p:cBhvr>
                                      <p:tavLst>
                                        <p:tav tm="0">
                                          <p:val>
                                            <p:strVal val="1+#ppt_h/2"/>
                                          </p:val>
                                        </p:tav>
                                        <p:tav tm="100000">
                                          <p:val>
                                            <p:strVal val="#ppt_y"/>
                                          </p:val>
                                        </p:tav>
                                      </p:tavLst>
                                    </p:anim>
                                  </p:childTnLst>
                                </p:cTn>
                              </p:par>
                              <p:par>
                                <p:cTn id="61" presetID="2" presetClass="entr" presetSubtype="4" fill="hold" nodeType="withEffect">
                                  <p:stCondLst>
                                    <p:cond delay="0"/>
                                  </p:stCondLst>
                                  <p:childTnLst>
                                    <p:set>
                                      <p:cBhvr>
                                        <p:cTn id="62" dur="1" fill="hold">
                                          <p:stCondLst>
                                            <p:cond delay="0"/>
                                          </p:stCondLst>
                                        </p:cTn>
                                        <p:tgtEl>
                                          <p:spTgt spid="4">
                                            <p:txEl>
                                              <p:pRg st="3" end="3"/>
                                            </p:txEl>
                                          </p:spTgt>
                                        </p:tgtEl>
                                        <p:attrNameLst>
                                          <p:attrName>style.visibility</p:attrName>
                                        </p:attrNameLst>
                                      </p:cBhvr>
                                      <p:to>
                                        <p:strVal val="visible"/>
                                      </p:to>
                                    </p:set>
                                    <p:anim calcmode="lin" valueType="num">
                                      <p:cBhvr additive="base">
                                        <p:cTn id="63"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4">
                                            <p:txEl>
                                              <p:pRg st="3" end="3"/>
                                            </p:txEl>
                                          </p:spTgt>
                                        </p:tgtEl>
                                        <p:attrNameLst>
                                          <p:attrName>ppt_y</p:attrName>
                                        </p:attrNameLst>
                                      </p:cBhvr>
                                      <p:tavLst>
                                        <p:tav tm="0">
                                          <p:val>
                                            <p:strVal val="1+#ppt_h/2"/>
                                          </p:val>
                                        </p:tav>
                                        <p:tav tm="100000">
                                          <p:val>
                                            <p:strVal val="#ppt_y"/>
                                          </p:val>
                                        </p:tav>
                                      </p:tavLst>
                                    </p:anim>
                                  </p:childTnLst>
                                </p:cTn>
                              </p:par>
                              <p:par>
                                <p:cTn id="65" presetID="2" presetClass="entr" presetSubtype="4" fill="hold" nodeType="withEffect">
                                  <p:stCondLst>
                                    <p:cond delay="0"/>
                                  </p:stCondLst>
                                  <p:childTnLst>
                                    <p:set>
                                      <p:cBhvr>
                                        <p:cTn id="66" dur="1" fill="hold">
                                          <p:stCondLst>
                                            <p:cond delay="0"/>
                                          </p:stCondLst>
                                        </p:cTn>
                                        <p:tgtEl>
                                          <p:spTgt spid="4">
                                            <p:txEl>
                                              <p:pRg st="4" end="4"/>
                                            </p:txEl>
                                          </p:spTgt>
                                        </p:tgtEl>
                                        <p:attrNameLst>
                                          <p:attrName>style.visibility</p:attrName>
                                        </p:attrNameLst>
                                      </p:cBhvr>
                                      <p:to>
                                        <p:strVal val="visible"/>
                                      </p:to>
                                    </p:set>
                                    <p:anim calcmode="lin" valueType="num">
                                      <p:cBhvr additive="base">
                                        <p:cTn id="6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4">
                                            <p:txEl>
                                              <p:pRg st="5" end="5"/>
                                            </p:txEl>
                                          </p:spTgt>
                                        </p:tgtEl>
                                        <p:attrNameLst>
                                          <p:attrName>style.visibility</p:attrName>
                                        </p:attrNameLst>
                                      </p:cBhvr>
                                      <p:to>
                                        <p:strVal val="visible"/>
                                      </p:to>
                                    </p:set>
                                    <p:anim calcmode="lin" valueType="num">
                                      <p:cBhvr additive="base">
                                        <p:cTn id="73"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4">
                                            <p:txEl>
                                              <p:pRg st="5" end="5"/>
                                            </p:txEl>
                                          </p:spTgt>
                                        </p:tgtEl>
                                        <p:attrNameLst>
                                          <p:attrName>ppt_y</p:attrName>
                                        </p:attrNameLst>
                                      </p:cBhvr>
                                      <p:tavLst>
                                        <p:tav tm="0">
                                          <p:val>
                                            <p:strVal val="1+#ppt_h/2"/>
                                          </p:val>
                                        </p:tav>
                                        <p:tav tm="100000">
                                          <p:val>
                                            <p:strVal val="#ppt_y"/>
                                          </p:val>
                                        </p:tav>
                                      </p:tavLst>
                                    </p:anim>
                                  </p:childTnLst>
                                </p:cTn>
                              </p:par>
                              <p:par>
                                <p:cTn id="75" presetID="2" presetClass="entr" presetSubtype="4" fill="hold" nodeType="withEffect">
                                  <p:stCondLst>
                                    <p:cond delay="0"/>
                                  </p:stCondLst>
                                  <p:childTnLst>
                                    <p:set>
                                      <p:cBhvr>
                                        <p:cTn id="76" dur="1" fill="hold">
                                          <p:stCondLst>
                                            <p:cond delay="0"/>
                                          </p:stCondLst>
                                        </p:cTn>
                                        <p:tgtEl>
                                          <p:spTgt spid="4">
                                            <p:txEl>
                                              <p:pRg st="6" end="6"/>
                                            </p:txEl>
                                          </p:spTgt>
                                        </p:tgtEl>
                                        <p:attrNameLst>
                                          <p:attrName>style.visibility</p:attrName>
                                        </p:attrNameLst>
                                      </p:cBhvr>
                                      <p:to>
                                        <p:strVal val="visible"/>
                                      </p:to>
                                    </p:set>
                                    <p:anim calcmode="lin" valueType="num">
                                      <p:cBhvr additive="base">
                                        <p:cTn id="7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7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79" presetID="2" presetClass="entr" presetSubtype="4" fill="hold" nodeType="withEffect">
                                  <p:stCondLst>
                                    <p:cond delay="0"/>
                                  </p:stCondLst>
                                  <p:childTnLst>
                                    <p:set>
                                      <p:cBhvr>
                                        <p:cTn id="80" dur="1" fill="hold">
                                          <p:stCondLst>
                                            <p:cond delay="0"/>
                                          </p:stCondLst>
                                        </p:cTn>
                                        <p:tgtEl>
                                          <p:spTgt spid="4">
                                            <p:txEl>
                                              <p:pRg st="7" end="7"/>
                                            </p:txEl>
                                          </p:spTgt>
                                        </p:tgtEl>
                                        <p:attrNameLst>
                                          <p:attrName>style.visibility</p:attrName>
                                        </p:attrNameLst>
                                      </p:cBhvr>
                                      <p:to>
                                        <p:strVal val="visible"/>
                                      </p:to>
                                    </p:set>
                                    <p:anim calcmode="lin" valueType="num">
                                      <p:cBhvr additive="base">
                                        <p:cTn id="8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8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83" presetID="2" presetClass="entr" presetSubtype="4" fill="hold" nodeType="withEffect">
                                  <p:stCondLst>
                                    <p:cond delay="0"/>
                                  </p:stCondLst>
                                  <p:childTnLst>
                                    <p:set>
                                      <p:cBhvr>
                                        <p:cTn id="84" dur="1" fill="hold">
                                          <p:stCondLst>
                                            <p:cond delay="0"/>
                                          </p:stCondLst>
                                        </p:cTn>
                                        <p:tgtEl>
                                          <p:spTgt spid="4">
                                            <p:txEl>
                                              <p:pRg st="8" end="8"/>
                                            </p:txEl>
                                          </p:spTgt>
                                        </p:tgtEl>
                                        <p:attrNameLst>
                                          <p:attrName>style.visibility</p:attrName>
                                        </p:attrNameLst>
                                      </p:cBhvr>
                                      <p:to>
                                        <p:strVal val="visible"/>
                                      </p:to>
                                    </p:set>
                                    <p:anim calcmode="lin" valueType="num">
                                      <p:cBhvr additive="base">
                                        <p:cTn id="8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87" presetID="2" presetClass="entr" presetSubtype="4" fill="hold" nodeType="withEffect">
                                  <p:stCondLst>
                                    <p:cond delay="0"/>
                                  </p:stCondLst>
                                  <p:childTnLst>
                                    <p:set>
                                      <p:cBhvr>
                                        <p:cTn id="88" dur="1" fill="hold">
                                          <p:stCondLst>
                                            <p:cond delay="0"/>
                                          </p:stCondLst>
                                        </p:cTn>
                                        <p:tgtEl>
                                          <p:spTgt spid="4">
                                            <p:txEl>
                                              <p:pRg st="9" end="9"/>
                                            </p:txEl>
                                          </p:spTgt>
                                        </p:tgtEl>
                                        <p:attrNameLst>
                                          <p:attrName>style.visibility</p:attrName>
                                        </p:attrNameLst>
                                      </p:cBhvr>
                                      <p:to>
                                        <p:strVal val="visible"/>
                                      </p:to>
                                    </p:set>
                                    <p:anim calcmode="lin" valueType="num">
                                      <p:cBhvr additive="base">
                                        <p:cTn id="8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90"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a:xfrm>
            <a:off x="838200" y="132650"/>
            <a:ext cx="10515600" cy="859241"/>
          </a:xfrm>
        </p:spPr>
        <p:txBody>
          <a:bodyPr/>
          <a:lstStyle/>
          <a:p>
            <a:pPr marR="0" rtl="0"/>
            <a:r>
              <a:rPr lang="en-US" altLang="zh-CN" sz="4400" b="0" i="0" u="none" strike="noStrike" baseline="0" dirty="0">
                <a:latin typeface="Calibri" panose="020F0502020204030204" pitchFamily="34" charset="0"/>
                <a:ea typeface="DengXian" panose="02010600030101010101" pitchFamily="2" charset="-122"/>
              </a:rPr>
              <a:t>(</a:t>
            </a:r>
            <a:r>
              <a:rPr lang="zh-CN" altLang="en-US" sz="4400" b="0" i="0" u="none" strike="noStrike" baseline="0" dirty="0">
                <a:latin typeface="Calibri" panose="020F0502020204030204" pitchFamily="34" charset="0"/>
                <a:ea typeface="DengXian" panose="02010600030101010101" pitchFamily="2" charset="-122"/>
              </a:rPr>
              <a:t>四）</a:t>
            </a:r>
            <a:r>
              <a:rPr lang="zh-CN" altLang="en-US" sz="4400" b="0" i="0" u="none" strike="noStrike" baseline="0" dirty="0">
                <a:solidFill>
                  <a:srgbClr val="002060"/>
                </a:solidFill>
                <a:latin typeface="Calibri" panose="020F0502020204030204" pitchFamily="34" charset="0"/>
                <a:ea typeface="DengXian" panose="02010600030101010101" pitchFamily="2" charset="-122"/>
              </a:rPr>
              <a:t>分论点参考</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233766" y="1253331"/>
            <a:ext cx="5671088" cy="4351338"/>
          </a:xfrm>
        </p:spPr>
        <p:txBody>
          <a:bodyPr>
            <a:normAutofit fontScale="92500" lnSpcReduction="20000"/>
          </a:bodyPr>
          <a:lstStyle/>
          <a:p>
            <a:pPr marL="0" marR="0" indent="0" algn="l" rtl="0">
              <a:buNone/>
            </a:pPr>
            <a:r>
              <a:rPr lang="zh-CN" altLang="en-US" sz="2800" b="0" i="0" u="none" strike="noStrike" baseline="0" dirty="0">
                <a:latin typeface="Calibri" panose="020F0502020204030204" pitchFamily="34" charset="0"/>
                <a:ea typeface="DengXian" panose="02010600030101010101" pitchFamily="2" charset="-122"/>
              </a:rPr>
              <a:t>研究考题：兴趣是成功的基石 </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ja-JP" altLang="en-US" sz="2800" b="0" i="0" u="none" strike="noStrike" baseline="0" dirty="0">
                <a:latin typeface="Calibri" panose="020F0502020204030204" pitchFamily="34" charset="0"/>
                <a:ea typeface="DengXian" panose="02010600030101010101" pitchFamily="2" charset="-122"/>
              </a:rPr>
              <a:t>研究内容：</a:t>
            </a:r>
            <a:endParaRPr lang="ja-JP"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1.</a:t>
            </a:r>
            <a:r>
              <a:rPr lang="zh-CN" altLang="en-US" sz="2800" b="0" i="0" u="none" strike="noStrike" baseline="0" dirty="0">
                <a:latin typeface="Calibri" panose="020F0502020204030204" pitchFamily="34" charset="0"/>
                <a:ea typeface="DengXian" panose="02010600030101010101" pitchFamily="2" charset="-122"/>
              </a:rPr>
              <a:t>有兴趣使人攻克难关就能成功</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2.</a:t>
            </a:r>
            <a:r>
              <a:rPr lang="zh-CN" altLang="en-US" sz="2800" b="0" i="0" u="none" strike="noStrike" baseline="0" dirty="0">
                <a:latin typeface="Calibri" panose="020F0502020204030204" pitchFamily="34" charset="0"/>
                <a:ea typeface="DengXian" panose="02010600030101010101" pitchFamily="2" charset="-122"/>
              </a:rPr>
              <a:t>有兴趣使人坚持不懈就能成功</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3.</a:t>
            </a:r>
            <a:r>
              <a:rPr lang="zh-CN" altLang="en-US" sz="2800" b="0" i="0" u="none" strike="noStrike" baseline="0" dirty="0">
                <a:latin typeface="Calibri" panose="020F0502020204030204" pitchFamily="34" charset="0"/>
                <a:ea typeface="DengXian" panose="02010600030101010101" pitchFamily="2" charset="-122"/>
              </a:rPr>
              <a:t>有兴趣使人保持激情就能成功</a:t>
            </a:r>
            <a:endParaRPr lang="en-AU" altLang="zh-CN" sz="2800" b="0" i="0" u="none" strike="noStrike" baseline="0" dirty="0">
              <a:latin typeface="Calibri" panose="020F0502020204030204" pitchFamily="34"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研究考题：骄兵必败 </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ja-JP" altLang="en-US" sz="2800" b="0" i="0" u="none" strike="noStrike" baseline="0" dirty="0">
                <a:latin typeface="Calibri" panose="020F0502020204030204" pitchFamily="34" charset="0"/>
                <a:ea typeface="DengXian" panose="02010600030101010101" pitchFamily="2" charset="-122"/>
              </a:rPr>
              <a:t>研究内容：</a:t>
            </a:r>
            <a:endParaRPr lang="ja-JP"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1.</a:t>
            </a:r>
            <a:r>
              <a:rPr lang="zh-CN" altLang="en-US" sz="2800" b="0" i="0" u="none" strike="noStrike" baseline="0" dirty="0">
                <a:latin typeface="Calibri" panose="020F0502020204030204" pitchFamily="34" charset="0"/>
                <a:ea typeface="DengXian" panose="02010600030101010101" pitchFamily="2" charset="-122"/>
              </a:rPr>
              <a:t>骄兵盲目自信，失了天时</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2.</a:t>
            </a:r>
            <a:r>
              <a:rPr lang="zh-CN" altLang="en-US" sz="2800" b="0" i="0" u="none" strike="noStrike" baseline="0" dirty="0">
                <a:latin typeface="Calibri" panose="020F0502020204030204" pitchFamily="34" charset="0"/>
                <a:ea typeface="DengXian" panose="02010600030101010101" pitchFamily="2" charset="-122"/>
              </a:rPr>
              <a:t>骄兵疏忽大意，失了地利</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3.</a:t>
            </a:r>
            <a:r>
              <a:rPr lang="zh-CN" altLang="en-US" sz="2800" b="0" i="0" u="none" strike="noStrike" baseline="0" dirty="0">
                <a:latin typeface="Calibri" panose="020F0502020204030204" pitchFamily="34" charset="0"/>
                <a:ea typeface="DengXian" panose="02010600030101010101" pitchFamily="2" charset="-122"/>
              </a:rPr>
              <a:t>骄兵刚愎自用，失了人和</a:t>
            </a:r>
            <a:endParaRPr lang="zh-CN" altLang="en-US" sz="2800" b="0" i="0" u="none" strike="noStrike" baseline="0" dirty="0">
              <a:latin typeface="Times New Roman" panose="02020603050405020304" pitchFamily="18" charset="0"/>
              <a:ea typeface="DengXian" panose="02010600030101010101" pitchFamily="2" charset="-122"/>
            </a:endParaRPr>
          </a:p>
        </p:txBody>
      </p:sp>
      <p:sp>
        <p:nvSpPr>
          <p:cNvPr id="4" name="Content Placeholder 2">
            <a:extLst>
              <a:ext uri="{FF2B5EF4-FFF2-40B4-BE49-F238E27FC236}">
                <a16:creationId xmlns:a16="http://schemas.microsoft.com/office/drawing/2014/main" id="{79204A19-00FE-4D0A-B7EC-63023EEFC4BF}"/>
              </a:ext>
            </a:extLst>
          </p:cNvPr>
          <p:cNvSpPr txBox="1">
            <a:spLocks/>
          </p:cNvSpPr>
          <p:nvPr/>
        </p:nvSpPr>
        <p:spPr>
          <a:xfrm>
            <a:off x="6096000" y="1253331"/>
            <a:ext cx="5671088" cy="4351338"/>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R="0" algn="l" rtl="0"/>
            <a:r>
              <a:rPr lang="zh-CN" altLang="en-US" sz="2800" b="0" i="0" u="none" strike="noStrike" baseline="0" dirty="0">
                <a:latin typeface="Calibri" panose="020F0502020204030204" pitchFamily="34" charset="0"/>
                <a:ea typeface="DengXian" panose="02010600030101010101" pitchFamily="2" charset="-122"/>
              </a:rPr>
              <a:t>研究考题：不应否定所有的谎言 </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ja-JP" altLang="en-US" sz="2800" b="0" i="0" u="none" strike="noStrike" baseline="0" dirty="0">
                <a:latin typeface="Calibri" panose="020F0502020204030204" pitchFamily="34" charset="0"/>
                <a:ea typeface="DengXian" panose="02010600030101010101" pitchFamily="2" charset="-122"/>
              </a:rPr>
              <a:t>研究内容：</a:t>
            </a:r>
            <a:endParaRPr lang="ja-JP"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1.</a:t>
            </a:r>
            <a:r>
              <a:rPr lang="zh-CN" altLang="en-US" sz="2800" b="0" i="0" u="none" strike="noStrike" baseline="0" dirty="0">
                <a:latin typeface="Calibri" panose="020F0502020204030204" pitchFamily="34" charset="0"/>
                <a:ea typeface="DengXian" panose="02010600030101010101" pitchFamily="2" charset="-122"/>
              </a:rPr>
              <a:t>有时谎言能够帮助人们达到预定 的目标</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2.</a:t>
            </a:r>
            <a:r>
              <a:rPr lang="zh-CN" altLang="en-US" sz="2800" b="0" i="0" u="none" strike="noStrike" baseline="0" dirty="0">
                <a:latin typeface="Calibri" panose="020F0502020204030204" pitchFamily="34" charset="0"/>
                <a:ea typeface="DengXian" panose="02010600030101010101" pitchFamily="2" charset="-122"/>
              </a:rPr>
              <a:t>有时谎言能够使他人受益 </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3.</a:t>
            </a:r>
            <a:r>
              <a:rPr lang="zh-CN" altLang="en-US" sz="2800" b="0" i="0" u="none" strike="noStrike" baseline="0" dirty="0">
                <a:latin typeface="Calibri" panose="020F0502020204030204" pitchFamily="34" charset="0"/>
                <a:ea typeface="DengXian" panose="02010600030101010101" pitchFamily="2" charset="-122"/>
              </a:rPr>
              <a:t>有时谎言能够激发人们的斗志</a:t>
            </a:r>
            <a:endParaRPr lang="en-GB" altLang="zh-CN"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研究考题：感恩之心有利于社会和谐 </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ja-JP" altLang="en-US" sz="2800" b="0" i="0" u="none" strike="noStrike" baseline="0" dirty="0">
                <a:latin typeface="Calibri" panose="020F0502020204030204" pitchFamily="34" charset="0"/>
                <a:ea typeface="DengXian" panose="02010600030101010101" pitchFamily="2" charset="-122"/>
              </a:rPr>
              <a:t>研究内容：</a:t>
            </a:r>
            <a:endParaRPr lang="ja-JP"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1.</a:t>
            </a:r>
            <a:r>
              <a:rPr lang="zh-CN" altLang="en-US" sz="2800" b="0" i="0" u="none" strike="noStrike" baseline="0" dirty="0">
                <a:latin typeface="Calibri" panose="020F0502020204030204" pitchFamily="34" charset="0"/>
                <a:ea typeface="DengXian" panose="02010600030101010101" pitchFamily="2" charset="-122"/>
              </a:rPr>
              <a:t>感恩之心培养责任感</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2.</a:t>
            </a:r>
            <a:r>
              <a:rPr lang="zh-CN" altLang="en-US" sz="2800" b="0" i="0" u="none" strike="noStrike" baseline="0" dirty="0">
                <a:latin typeface="Calibri" panose="020F0502020204030204" pitchFamily="34" charset="0"/>
                <a:ea typeface="DengXian" panose="02010600030101010101" pitchFamily="2" charset="-122"/>
              </a:rPr>
              <a:t>感恩之心可以升华成博爱 </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ja-JP" sz="2800" b="0" i="0" u="none" strike="noStrike" baseline="0" dirty="0">
                <a:latin typeface="Calibri" panose="020F0502020204030204" pitchFamily="34" charset="0"/>
                <a:ea typeface="DengXian" panose="02010600030101010101" pitchFamily="2" charset="-122"/>
              </a:rPr>
              <a:t>3.</a:t>
            </a:r>
            <a:r>
              <a:rPr lang="ja-JP" altLang="en-US" sz="2800" b="0" i="0" u="none" strike="noStrike" baseline="0" dirty="0">
                <a:latin typeface="Calibri" panose="020F0502020204030204" pitchFamily="34" charset="0"/>
                <a:ea typeface="DengXian" panose="02010600030101010101" pitchFamily="2" charset="-122"/>
              </a:rPr>
              <a:t>感恩之心可以形成凝聚力</a:t>
            </a:r>
            <a:endParaRPr lang="ja-JP" altLang="en-US" sz="2800" b="0" i="0" u="none" strike="noStrike" baseline="0" dirty="0">
              <a:latin typeface="Times New Roman" panose="02020603050405020304" pitchFamily="18" charset="0"/>
              <a:ea typeface="DengXian" panose="02010600030101010101" pitchFamily="2" charset="-122"/>
            </a:endParaRPr>
          </a:p>
          <a:p>
            <a:endParaRPr lang="zh-CN" altLang="en-US" dirty="0">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1393931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p:txBody>
          <a:bodyPr/>
          <a:lstStyle/>
          <a:p>
            <a:pPr marR="0" rtl="0"/>
            <a:r>
              <a:rPr lang="en-US" altLang="zh-CN" sz="4400" b="0" i="0" u="none" strike="noStrike" baseline="0" dirty="0">
                <a:latin typeface="Calibri" panose="020F0502020204030204" pitchFamily="34" charset="0"/>
                <a:ea typeface="DengXian" panose="02010600030101010101" pitchFamily="2" charset="-122"/>
              </a:rPr>
              <a:t>(</a:t>
            </a:r>
            <a:r>
              <a:rPr lang="zh-CN" altLang="en-US" sz="4400" b="0" i="0" u="none" strike="noStrike" baseline="0" dirty="0">
                <a:latin typeface="Calibri" panose="020F0502020204030204" pitchFamily="34" charset="0"/>
                <a:ea typeface="DengXian" panose="02010600030101010101" pitchFamily="2" charset="-122"/>
              </a:rPr>
              <a:t>四）</a:t>
            </a:r>
            <a:r>
              <a:rPr lang="zh-CN" altLang="en-US" sz="4400" b="0" i="0" u="none" strike="noStrike" baseline="0" dirty="0">
                <a:solidFill>
                  <a:srgbClr val="002060"/>
                </a:solidFill>
                <a:latin typeface="Calibri" panose="020F0502020204030204" pitchFamily="34" charset="0"/>
                <a:ea typeface="DengXian" panose="02010600030101010101" pitchFamily="2" charset="-122"/>
              </a:rPr>
              <a:t>分论点参考</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838200" y="1546654"/>
            <a:ext cx="10515600" cy="4730159"/>
          </a:xfrm>
        </p:spPr>
        <p:txBody>
          <a:bodyPr>
            <a:normAutofit fontScale="92500" lnSpcReduction="10000"/>
          </a:bodyPr>
          <a:lstStyle/>
          <a:p>
            <a:pPr marR="0" algn="l" rtl="0"/>
            <a:r>
              <a:rPr lang="zh-CN" altLang="en-US" sz="2800" b="0" i="0" u="none" strike="noStrike" baseline="0" dirty="0">
                <a:latin typeface="Calibri" panose="020F0502020204030204" pitchFamily="34" charset="0"/>
                <a:ea typeface="DengXian" panose="02010600030101010101" pitchFamily="2" charset="-122"/>
              </a:rPr>
              <a:t>研究考题： “</a:t>
            </a:r>
            <a:r>
              <a:rPr lang="en-US" altLang="zh-CN" sz="2800" b="0" i="0" u="none" strike="noStrike" baseline="0" dirty="0">
                <a:latin typeface="Calibri" panose="020F0502020204030204" pitchFamily="34" charset="0"/>
                <a:ea typeface="DengXian" panose="02010600030101010101" pitchFamily="2" charset="-122"/>
              </a:rPr>
              <a:t>80</a:t>
            </a:r>
            <a:r>
              <a:rPr lang="zh-CN" altLang="en-US" sz="2800" b="0" i="0" u="none" strike="noStrike" baseline="0" dirty="0">
                <a:latin typeface="Calibri" panose="020F0502020204030204" pitchFamily="34" charset="0"/>
                <a:ea typeface="DengXian" panose="02010600030101010101" pitchFamily="2" charset="-122"/>
              </a:rPr>
              <a:t>后”是国家的希望 </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ja-JP" altLang="en-US" sz="2800" b="0" i="0" u="none" strike="noStrike" baseline="0" dirty="0">
                <a:latin typeface="Calibri" panose="020F0502020204030204" pitchFamily="34" charset="0"/>
                <a:ea typeface="DengXian" panose="02010600030101010101" pitchFamily="2" charset="-122"/>
              </a:rPr>
              <a:t>研究内容：</a:t>
            </a:r>
            <a:endParaRPr lang="ja-JP"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1.      80</a:t>
            </a:r>
            <a:r>
              <a:rPr lang="zh-CN" altLang="en-US" sz="2800" b="0" i="0" u="none" strike="noStrike" baseline="0" dirty="0">
                <a:latin typeface="Calibri" panose="020F0502020204030204" pitchFamily="34" charset="0"/>
                <a:ea typeface="DengXian" panose="02010600030101010101" pitchFamily="2" charset="-122"/>
              </a:rPr>
              <a:t>后有强烈的责任感</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2.	80</a:t>
            </a:r>
            <a:r>
              <a:rPr lang="zh-CN" altLang="en-US" sz="2800" b="0" i="0" u="none" strike="noStrike" baseline="0" dirty="0">
                <a:latin typeface="Calibri" panose="020F0502020204030204" pitchFamily="34" charset="0"/>
                <a:ea typeface="DengXian" panose="02010600030101010101" pitchFamily="2" charset="-122"/>
              </a:rPr>
              <a:t>后有无私的自我牺牲精神</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3.	80</a:t>
            </a:r>
            <a:r>
              <a:rPr lang="zh-CN" altLang="en-US" sz="2800" b="0" i="0" u="none" strike="noStrike" baseline="0" dirty="0">
                <a:latin typeface="Calibri" panose="020F0502020204030204" pitchFamily="34" charset="0"/>
                <a:ea typeface="DengXian" panose="02010600030101010101" pitchFamily="2" charset="-122"/>
              </a:rPr>
              <a:t>后敢于表达自己的想法</a:t>
            </a:r>
            <a:endParaRPr lang="en-GB" altLang="zh-CN"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研究考题：成功不是偶然的 </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ja-JP" altLang="en-US" sz="2800" b="0" i="0" u="none" strike="noStrike" baseline="0" dirty="0">
                <a:latin typeface="Calibri" panose="020F0502020204030204" pitchFamily="34" charset="0"/>
                <a:ea typeface="DengXian" panose="02010600030101010101" pitchFamily="2" charset="-122"/>
              </a:rPr>
              <a:t>研究内容：</a:t>
            </a:r>
            <a:endParaRPr lang="ja-JP"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1.	</a:t>
            </a:r>
            <a:r>
              <a:rPr lang="zh-CN" altLang="en-US" sz="2800" b="0" i="0" u="none" strike="noStrike" baseline="0" dirty="0">
                <a:latin typeface="Calibri" panose="020F0502020204030204" pitchFamily="34" charset="0"/>
                <a:ea typeface="DengXian" panose="02010600030101010101" pitchFamily="2" charset="-122"/>
              </a:rPr>
              <a:t>成功需要坚定的目标</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2.	</a:t>
            </a:r>
            <a:r>
              <a:rPr lang="zh-CN" altLang="en-US" sz="2800" b="0" i="0" u="none" strike="noStrike" baseline="0" dirty="0">
                <a:latin typeface="Calibri" panose="020F0502020204030204" pitchFamily="34" charset="0"/>
                <a:ea typeface="DengXian" panose="02010600030101010101" pitchFamily="2" charset="-122"/>
              </a:rPr>
              <a:t>成功需要坚靭不拔的毅力</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3.	</a:t>
            </a:r>
            <a:r>
              <a:rPr lang="zh-CN" altLang="en-US" sz="2800" b="0" i="0" u="none" strike="noStrike" baseline="0" dirty="0">
                <a:latin typeface="Calibri" panose="020F0502020204030204" pitchFamily="34" charset="0"/>
                <a:ea typeface="DengXian" panose="02010600030101010101" pitchFamily="2" charset="-122"/>
              </a:rPr>
              <a:t>成功需要勤奋努力的精神</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endParaRPr lang="zh-CN" altLang="en-US" sz="2800" b="0" i="0" u="none" strike="noStrike" baseline="0" dirty="0">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3026662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 calcmode="lin" valueType="num">
                                      <p:cBhvr additive="base">
                                        <p:cTn id="4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3">
                                            <p:txEl>
                                              <p:pRg st="9" end="9"/>
                                            </p:txEl>
                                          </p:spTgt>
                                        </p:tgtEl>
                                        <p:attrNameLst>
                                          <p:attrName>style.visibility</p:attrName>
                                        </p:attrNameLst>
                                      </p:cBhvr>
                                      <p:to>
                                        <p:strVal val="visible"/>
                                      </p:to>
                                    </p:set>
                                    <p:anim calcmode="lin" valueType="num">
                                      <p:cBhvr additive="base">
                                        <p:cTn id="4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p:txBody>
          <a:bodyPr/>
          <a:lstStyle/>
          <a:p>
            <a:pPr marR="0" algn="l" rtl="0"/>
            <a:r>
              <a:rPr lang="zh-CN" altLang="en-US" sz="4400" b="0" i="0" u="none" strike="noStrike" baseline="0" dirty="0">
                <a:latin typeface="Calibri" panose="020F0502020204030204" pitchFamily="34" charset="0"/>
                <a:ea typeface="DengXian" panose="02010600030101010101" pitchFamily="2" charset="-122"/>
              </a:rPr>
              <a:t>六、写一分钟介绍 </a:t>
            </a:r>
            <a:endParaRPr lang="zh-CN" altLang="en-US" sz="4400" b="0" i="0" u="none" strike="noStrike" baseline="0" dirty="0">
              <a:latin typeface="Times New Roman" panose="02020603050405020304" pitchFamily="18" charset="0"/>
              <a:ea typeface="DengXian" panose="02010600030101010101" pitchFamily="2" charset="-122"/>
            </a:endParaRPr>
          </a:p>
        </p:txBody>
      </p:sp>
      <p:sp>
        <p:nvSpPr>
          <p:cNvPr id="5" name="Content Placeholder 4">
            <a:extLst>
              <a:ext uri="{FF2B5EF4-FFF2-40B4-BE49-F238E27FC236}">
                <a16:creationId xmlns:a16="http://schemas.microsoft.com/office/drawing/2014/main" id="{26B34164-C611-4C50-85D6-FB2542A0B26F}"/>
              </a:ext>
            </a:extLst>
          </p:cNvPr>
          <p:cNvSpPr>
            <a:spLocks noGrp="1"/>
          </p:cNvSpPr>
          <p:nvPr>
            <p:ph idx="1"/>
          </p:nvPr>
        </p:nvSpPr>
        <p:spPr/>
        <p:txBody>
          <a:bodyPr/>
          <a:lstStyle/>
          <a:p>
            <a:pPr marR="0" algn="l" rtl="0"/>
            <a:r>
              <a:rPr lang="zh-CN" altLang="en-US" sz="2800" b="0" i="0" u="none" strike="noStrike" baseline="0" dirty="0">
                <a:latin typeface="Calibri" panose="020F0502020204030204" pitchFamily="34" charset="0"/>
                <a:ea typeface="DengXian" panose="02010600030101010101" pitchFamily="2" charset="-122"/>
              </a:rPr>
              <a:t>一分钟介绍的写法：</a:t>
            </a:r>
            <a:endParaRPr lang="en-AU" altLang="zh-CN" sz="2800" b="0" i="0" u="none" strike="noStrike" baseline="0" dirty="0">
              <a:latin typeface="Calibri" panose="020F0502020204030204" pitchFamily="34"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A.</a:t>
            </a:r>
            <a:r>
              <a:rPr lang="zh-CN" altLang="en-US" sz="2800" b="0" i="0" u="none" strike="noStrike" baseline="0" dirty="0">
                <a:latin typeface="Calibri" panose="020F0502020204030204" pitchFamily="34" charset="0"/>
                <a:ea typeface="DengXian" panose="02010600030101010101" pitchFamily="2" charset="-122"/>
              </a:rPr>
              <a:t>问候考官老师。</a:t>
            </a:r>
            <a:endParaRPr lang="en-AU" altLang="zh-CN" sz="2800" b="0" i="0" u="none" strike="noStrike" baseline="0" dirty="0">
              <a:latin typeface="Calibri" panose="020F0502020204030204" pitchFamily="34"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B.</a:t>
            </a:r>
            <a:r>
              <a:rPr lang="zh-CN" altLang="en-US" sz="2800" b="0" i="0" u="none" strike="noStrike" baseline="0" dirty="0">
                <a:latin typeface="Calibri" panose="020F0502020204030204" pitchFamily="34" charset="0"/>
                <a:ea typeface="DengXian" panose="02010600030101010101" pitchFamily="2" charset="-122"/>
              </a:rPr>
              <a:t>用简洁的语言介绍考题，中心论点，三 个分论点以及考生所研究的三部文学艺术作品。字数</a:t>
            </a:r>
            <a:r>
              <a:rPr lang="en-US" altLang="zh-CN" sz="2800" b="0" i="0" u="none" strike="noStrike" baseline="0" dirty="0">
                <a:latin typeface="Calibri" panose="020F0502020204030204" pitchFamily="34" charset="0"/>
                <a:ea typeface="DengXian" panose="02010600030101010101" pitchFamily="2" charset="-122"/>
              </a:rPr>
              <a:t>200</a:t>
            </a:r>
            <a:r>
              <a:rPr lang="zh-CN" altLang="en-US" sz="2800" b="0" i="0" u="none" strike="noStrike" baseline="0" dirty="0">
                <a:latin typeface="Calibri" panose="020F0502020204030204" pitchFamily="34" charset="0"/>
                <a:ea typeface="DengXian" panose="02010600030101010101" pitchFamily="2" charset="-122"/>
              </a:rPr>
              <a:t>左右。</a:t>
            </a:r>
            <a:endParaRPr lang="en-AU" altLang="zh-CN" sz="2800" b="0" i="0" u="none" strike="noStrike" baseline="0" dirty="0">
              <a:latin typeface="Calibri" panose="020F0502020204030204" pitchFamily="34"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C.</a:t>
            </a:r>
            <a:r>
              <a:rPr lang="zh-CN" altLang="en-US" sz="2800" b="0" i="0" u="none" strike="noStrike" baseline="0" dirty="0">
                <a:latin typeface="Calibri" panose="020F0502020204030204" pitchFamily="34" charset="0"/>
                <a:ea typeface="DengXian" panose="02010600030101010101" pitchFamily="2" charset="-122"/>
              </a:rPr>
              <a:t>询问考官老师是 否可以开始演讲。</a:t>
            </a:r>
            <a:endParaRPr lang="zh-CN" altLang="en-US" sz="2800" b="0" i="0" u="none" strike="noStrike" baseline="0" dirty="0">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38921219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p:txBody>
          <a:bodyPr/>
          <a:lstStyle/>
          <a:p>
            <a:pPr marR="0" rtl="0"/>
            <a:r>
              <a:rPr lang="zh-CN" altLang="en-US" sz="4400" b="0" i="0" u="none" strike="noStrike" baseline="0" dirty="0">
                <a:latin typeface="Calibri" panose="020F0502020204030204" pitchFamily="34" charset="0"/>
                <a:ea typeface="DengXian" panose="02010600030101010101" pitchFamily="2" charset="-122"/>
              </a:rPr>
              <a:t>六、写一分钟介绍</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1487836"/>
            <a:ext cx="12192000" cy="4726983"/>
          </a:xfrm>
        </p:spPr>
        <p:txBody>
          <a:bodyPr>
            <a:normAutofit/>
          </a:bodyPr>
          <a:lstStyle/>
          <a:p>
            <a:pPr marR="0" algn="l" rtl="0"/>
            <a:r>
              <a:rPr lang="zh-CN" altLang="en-US" sz="2800" b="0" i="0" u="none" strike="noStrike" baseline="0" dirty="0">
                <a:latin typeface="Calibri" panose="020F0502020204030204" pitchFamily="34" charset="0"/>
                <a:ea typeface="DengXian" panose="02010600030101010101" pitchFamily="2" charset="-122"/>
              </a:rPr>
              <a:t>标准模式参考</a:t>
            </a:r>
            <a:r>
              <a:rPr lang="en-US" altLang="zh-CN" sz="2800" b="0" i="0" u="none" strike="noStrike" baseline="0" dirty="0">
                <a:latin typeface="Calibri" panose="020F0502020204030204" pitchFamily="34" charset="0"/>
                <a:ea typeface="DengXian" panose="02010600030101010101" pitchFamily="2" charset="-122"/>
              </a:rPr>
              <a:t>1:</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ja-JP" altLang="en-US" sz="2800" b="0" i="0" u="none" strike="noStrike" baseline="0" dirty="0">
                <a:latin typeface="Calibri" panose="020F0502020204030204" pitchFamily="34" charset="0"/>
                <a:ea typeface="DengXian" panose="02010600030101010101" pitchFamily="2" charset="-122"/>
              </a:rPr>
              <a:t>两位考官：</a:t>
            </a:r>
            <a:endParaRPr lang="ja-JP"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          你们好！今年我校学习的主题是</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中国人的生活方式</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，我研究的题目是 </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我们应提倡善借于物</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。为此我做了 </a:t>
            </a:r>
            <a:r>
              <a:rPr lang="en-US" altLang="zh-CN" sz="2800" b="0" i="0" u="none" strike="noStrike" baseline="0" dirty="0">
                <a:latin typeface="Calibri" panose="020F0502020204030204" pitchFamily="34" charset="0"/>
                <a:ea typeface="DengXian" panose="02010600030101010101" pitchFamily="2" charset="-122"/>
              </a:rPr>
              <a:t>15</a:t>
            </a:r>
            <a:r>
              <a:rPr lang="zh-CN" altLang="en-US" sz="2800" b="0" i="0" u="none" strike="noStrike" baseline="0" dirty="0">
                <a:latin typeface="Calibri" panose="020F0502020204030204" pitchFamily="34" charset="0"/>
                <a:ea typeface="DengXian" panose="02010600030101010101" pitchFamily="2" charset="-122"/>
              </a:rPr>
              <a:t>小时的研究，通过研究我了解到（认识到、体会到）以下三个方面的内容：第一，善用自然资源是增强实力的有效途径；第二，善用财力资源是取得成功的有利条件；第三，善用人力资源是成 就大事的必经之路。围绕这个主题，我学习了一些文学艺木作品，其中主要有：电影</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赤壁</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、人物传记</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中国新首富王传福</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和电视剧</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唐太宗李世民</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以 及相关背景资料，以上就是我研究的大概情况。两位考官，请问我可以开始了吗？</a:t>
            </a:r>
            <a:endParaRPr lang="zh-CN" altLang="en-US" sz="2800" b="0" i="0" u="none" strike="noStrike" baseline="0" dirty="0">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41868574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p:txBody>
          <a:bodyPr/>
          <a:lstStyle/>
          <a:p>
            <a:pPr marR="0" rtl="0"/>
            <a:r>
              <a:rPr lang="zh-CN" altLang="en-US" sz="4400" b="0" i="0" u="none" strike="noStrike" baseline="0" dirty="0">
                <a:latin typeface="Calibri" panose="020F0502020204030204" pitchFamily="34" charset="0"/>
                <a:ea typeface="DengXian" panose="02010600030101010101" pitchFamily="2" charset="-122"/>
              </a:rPr>
              <a:t>六、写一分钟介绍</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1875295"/>
            <a:ext cx="12192000" cy="4301668"/>
          </a:xfrm>
        </p:spPr>
        <p:txBody>
          <a:bodyPr/>
          <a:lstStyle/>
          <a:p>
            <a:pPr marR="0" algn="l" rtl="0"/>
            <a:r>
              <a:rPr lang="zh-CN" altLang="en-US" sz="2800" b="0" i="0" u="none" strike="noStrike" baseline="0" dirty="0">
                <a:latin typeface="Calibri" panose="020F0502020204030204" pitchFamily="34" charset="0"/>
                <a:ea typeface="DengXian" panose="02010600030101010101" pitchFamily="2" charset="-122"/>
              </a:rPr>
              <a:t>标准模式参考</a:t>
            </a:r>
            <a:r>
              <a:rPr lang="en-US" altLang="zh-CN" sz="2800" b="0" i="0" u="none" strike="noStrike" baseline="0" dirty="0">
                <a:latin typeface="Calibri" panose="020F0502020204030204" pitchFamily="34" charset="0"/>
                <a:ea typeface="DengXian" panose="02010600030101010101" pitchFamily="2" charset="-122"/>
              </a:rPr>
              <a:t>2:</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ja-JP" altLang="en-US" sz="2800" b="0" i="0" u="none" strike="noStrike" baseline="0" dirty="0">
                <a:latin typeface="Calibri" panose="020F0502020204030204" pitchFamily="34" charset="0"/>
                <a:ea typeface="DengXian" panose="02010600030101010101" pitchFamily="2" charset="-122"/>
              </a:rPr>
              <a:t>两位考官：</a:t>
            </a:r>
            <a:r>
              <a:rPr lang="ja-JP" altLang="en-US" sz="2800" b="0" i="0" u="none" strike="noStrike" baseline="0" dirty="0">
                <a:latin typeface="Times New Roman" panose="02020603050405020304" pitchFamily="18" charset="0"/>
                <a:ea typeface="DengXian" panose="02010600030101010101" pitchFamily="2" charset="-122"/>
              </a:rPr>
              <a:t>	</a:t>
            </a:r>
          </a:p>
          <a:p>
            <a:pPr marR="0" algn="l" rtl="0"/>
            <a:r>
              <a:rPr lang="zh-CN" altLang="en-US" sz="2800" b="0" i="0" u="none" strike="noStrike" baseline="0" dirty="0">
                <a:latin typeface="Calibri" panose="020F0502020204030204" pitchFamily="34" charset="0"/>
                <a:ea typeface="DengXian" panose="02010600030101010101" pitchFamily="2" charset="-122"/>
              </a:rPr>
              <a:t>          你们好！我研究的题目是</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我们应大力提倡奉献精神</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。为了这个研究，我学习了一些文学艺术作品，其中主要有：报告文学</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身边劳模</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、长篇小说</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桃之夭夭</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和电视连续剧</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震撼世界的七日</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以及其他相关背景资料，通过研究，我了解到，奉献精神影响着我们每一个人的生活。这主要表现在：第一，奉献 可以使人成就辉煌的事业；第二，奉献可以使家庭幸福美满；第三，奉献可以使国家更有凝聚力。两位老师，我可以开始报告了吗？</a:t>
            </a:r>
            <a:endParaRPr lang="zh-CN" altLang="en-US" sz="2800" b="0" i="0" u="none" strike="noStrike" baseline="0" dirty="0">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37931896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p:txBody>
          <a:bodyPr/>
          <a:lstStyle/>
          <a:p>
            <a:pPr marR="0" rtl="0"/>
            <a:r>
              <a:rPr lang="en-US" altLang="zh-CN" sz="4400" b="0" i="0" u="none" strike="noStrike" baseline="0" dirty="0">
                <a:latin typeface="Calibri" panose="020F0502020204030204" pitchFamily="34" charset="0"/>
                <a:ea typeface="DengXian" panose="02010600030101010101" pitchFamily="2" charset="-122"/>
              </a:rPr>
              <a:t>(</a:t>
            </a:r>
            <a:r>
              <a:rPr lang="zh-CN" altLang="en-US" sz="4400" b="0" i="0" u="none" strike="noStrike" baseline="0" dirty="0">
                <a:latin typeface="Calibri" panose="020F0502020204030204" pitchFamily="34" charset="0"/>
                <a:ea typeface="DengXian" panose="02010600030101010101" pitchFamily="2" charset="-122"/>
              </a:rPr>
              <a:t>四）</a:t>
            </a:r>
            <a:r>
              <a:rPr lang="zh-CN" altLang="en-US" sz="4400" b="0" i="0" u="none" strike="noStrike" baseline="0" dirty="0">
                <a:solidFill>
                  <a:srgbClr val="002060"/>
                </a:solidFill>
                <a:latin typeface="Calibri" panose="020F0502020204030204" pitchFamily="34" charset="0"/>
                <a:ea typeface="DengXian" panose="02010600030101010101" pitchFamily="2" charset="-122"/>
              </a:rPr>
              <a:t>分论点参考</a:t>
            </a:r>
            <a:endParaRPr lang="en-AU" dirty="0"/>
          </a:p>
        </p:txBody>
      </p:sp>
      <p:sp>
        <p:nvSpPr>
          <p:cNvPr id="5" name="Content Placeholder 4">
            <a:extLst>
              <a:ext uri="{FF2B5EF4-FFF2-40B4-BE49-F238E27FC236}">
                <a16:creationId xmlns:a16="http://schemas.microsoft.com/office/drawing/2014/main" id="{55FA0FFA-A16C-4269-BAB6-1D6B25196CF1}"/>
              </a:ext>
            </a:extLst>
          </p:cNvPr>
          <p:cNvSpPr>
            <a:spLocks noGrp="1"/>
          </p:cNvSpPr>
          <p:nvPr>
            <p:ph idx="1"/>
          </p:nvPr>
        </p:nvSpPr>
        <p:spPr>
          <a:xfrm>
            <a:off x="0" y="1690687"/>
            <a:ext cx="12192000" cy="4486275"/>
          </a:xfrm>
        </p:spPr>
        <p:txBody>
          <a:bodyPr/>
          <a:lstStyle/>
          <a:p>
            <a:pPr marR="0" algn="l" rtl="0"/>
            <a:r>
              <a:rPr lang="zh-CN" altLang="en-US" sz="2800" b="0" i="0" u="none" strike="noStrike" baseline="0" dirty="0">
                <a:latin typeface="Calibri" panose="020F0502020204030204" pitchFamily="34" charset="0"/>
                <a:ea typeface="DengXian" panose="02010600030101010101" pitchFamily="2" charset="-122"/>
              </a:rPr>
              <a:t>标准模式参考</a:t>
            </a:r>
            <a:r>
              <a:rPr lang="en-US" altLang="zh-CN" sz="2800" b="0" i="0" u="none" strike="noStrike" baseline="0" dirty="0">
                <a:latin typeface="Calibri" panose="020F0502020204030204" pitchFamily="34" charset="0"/>
                <a:ea typeface="DengXian" panose="02010600030101010101" pitchFamily="2" charset="-122"/>
              </a:rPr>
              <a:t>3:</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ja-JP" altLang="en-US" sz="2800" b="0" i="0" u="none" strike="noStrike" baseline="0" dirty="0">
                <a:latin typeface="Calibri" panose="020F0502020204030204" pitchFamily="34" charset="0"/>
                <a:ea typeface="DengXian" panose="02010600030101010101" pitchFamily="2" charset="-122"/>
              </a:rPr>
              <a:t>两位考官：</a:t>
            </a:r>
            <a:endParaRPr lang="ja-JP"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         你们好！我今天演讲的题目是</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明者因时而变</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，在研究过程中，我阅读了 人物传记</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俞敏洪传</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，悟出了面对生存环境的改变，个人需要突破自我；观 看了吴天明导演执导的电影</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首席执行官</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，懂得了针对市场环境的改变，企业需要调整方向；还赏析了纪实文学</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伟大的进程</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，明白了随着国际环境的 改变，国家需要改革制度。以上就是我的研究概况，请问老师，我可以开始报 告了吗？</a:t>
            </a:r>
            <a:endParaRPr lang="zh-CN" altLang="en-US" sz="2800" b="0" i="0" u="none" strike="noStrike" baseline="0" dirty="0">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28644830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p:txBody>
          <a:bodyPr/>
          <a:lstStyle/>
          <a:p>
            <a:pPr marR="0" rtl="0"/>
            <a:r>
              <a:rPr lang="zh-CN" altLang="en-US" sz="4400" b="0" i="0" u="none" strike="noStrike" baseline="0" dirty="0">
                <a:latin typeface="Calibri" panose="020F0502020204030204" pitchFamily="34" charset="0"/>
                <a:ea typeface="DengXian" panose="02010600030101010101" pitchFamily="2" charset="-122"/>
              </a:rPr>
              <a:t>七、写研究报告</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p:txBody>
          <a:bodyPr/>
          <a:lstStyle/>
          <a:p>
            <a:pPr marR="0" algn="l" rtl="0"/>
            <a:r>
              <a:rPr lang="en-US" altLang="zh-CN" sz="2800" b="0" i="0" u="none" strike="noStrike" baseline="0" dirty="0">
                <a:latin typeface="Calibri" panose="020F0502020204030204" pitchFamily="34" charset="0"/>
                <a:ea typeface="DengXian" panose="02010600030101010101" pitchFamily="2" charset="-122"/>
              </a:rPr>
              <a:t>1</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研究报告的长度</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VCE</a:t>
            </a:r>
            <a:r>
              <a:rPr lang="zh-CN" altLang="en-US" sz="2800" b="0" i="0" u="none" strike="noStrike" baseline="0" dirty="0">
                <a:latin typeface="Calibri" panose="020F0502020204030204" pitchFamily="34" charset="0"/>
                <a:ea typeface="DengXian" panose="02010600030101010101" pitchFamily="2" charset="-122"/>
              </a:rPr>
              <a:t>中文的口语考试共为</a:t>
            </a:r>
            <a:r>
              <a:rPr lang="en-US" altLang="zh-CN" sz="2800" b="0" i="0" u="none" strike="noStrike" baseline="0" dirty="0">
                <a:latin typeface="Calibri" panose="020F0502020204030204" pitchFamily="34" charset="0"/>
                <a:ea typeface="DengXian" panose="02010600030101010101" pitchFamily="2" charset="-122"/>
              </a:rPr>
              <a:t>10</a:t>
            </a:r>
            <a:r>
              <a:rPr lang="zh-CN" altLang="en-US" sz="2800" b="0" i="0" u="none" strike="noStrike" baseline="0" dirty="0">
                <a:latin typeface="Calibri" panose="020F0502020204030204" pitchFamily="34" charset="0"/>
                <a:ea typeface="DengXian" panose="02010600030101010101" pitchFamily="2" charset="-122"/>
              </a:rPr>
              <a:t>分钟，其中演讲的部分为</a:t>
            </a:r>
            <a:r>
              <a:rPr lang="en-US" altLang="zh-CN" sz="2800" b="0" i="0" u="none" strike="noStrike" baseline="0" dirty="0">
                <a:latin typeface="Calibri" panose="020F0502020204030204" pitchFamily="34" charset="0"/>
                <a:ea typeface="DengXian" panose="02010600030101010101" pitchFamily="2" charset="-122"/>
              </a:rPr>
              <a:t>1</a:t>
            </a:r>
            <a:r>
              <a:rPr lang="zh-CN" altLang="en-US" sz="2800" b="0" i="0" u="none" strike="noStrike" baseline="0" dirty="0">
                <a:latin typeface="Calibri" panose="020F0502020204030204" pitchFamily="34" charset="0"/>
                <a:ea typeface="DengXian" panose="02010600030101010101" pitchFamily="2" charset="-122"/>
              </a:rPr>
              <a:t>分钟介绍和</a:t>
            </a:r>
            <a:r>
              <a:rPr lang="en-US" altLang="zh-CN" sz="2800" b="0" i="0" u="none" strike="noStrike" baseline="0" dirty="0">
                <a:latin typeface="Calibri" panose="020F0502020204030204" pitchFamily="34" charset="0"/>
                <a:ea typeface="DengXian" panose="02010600030101010101" pitchFamily="2" charset="-122"/>
              </a:rPr>
              <a:t>4</a:t>
            </a:r>
            <a:r>
              <a:rPr lang="zh-CN" altLang="en-US" sz="2800" b="0" i="0" u="none" strike="noStrike" baseline="0" dirty="0">
                <a:latin typeface="Calibri" panose="020F0502020204030204" pitchFamily="34" charset="0"/>
                <a:ea typeface="DengXian" panose="02010600030101010101" pitchFamily="2" charset="-122"/>
              </a:rPr>
              <a:t>分钟报告，</a:t>
            </a:r>
            <a:r>
              <a:rPr lang="en-US" altLang="zh-CN" sz="2800" b="0" i="0" u="none" strike="noStrike" baseline="0" dirty="0">
                <a:latin typeface="Calibri" panose="020F0502020204030204" pitchFamily="34" charset="0"/>
                <a:ea typeface="DengXian" panose="02010600030101010101" pitchFamily="2" charset="-122"/>
              </a:rPr>
              <a:t>4 </a:t>
            </a:r>
            <a:r>
              <a:rPr lang="zh-CN" altLang="en-US" sz="2800" b="0" i="0" u="none" strike="noStrike" baseline="0" dirty="0">
                <a:latin typeface="Calibri" panose="020F0502020204030204" pitchFamily="34" charset="0"/>
                <a:ea typeface="DengXian" panose="02010600030101010101" pitchFamily="2" charset="-122"/>
              </a:rPr>
              <a:t>分钟的报告内容字数约</a:t>
            </a:r>
            <a:r>
              <a:rPr lang="en-US" altLang="zh-CN" sz="2800" b="0" i="0" u="none" strike="noStrike" baseline="0" dirty="0">
                <a:latin typeface="Calibri" panose="020F0502020204030204" pitchFamily="34" charset="0"/>
                <a:ea typeface="DengXian" panose="02010600030101010101" pitchFamily="2" charset="-122"/>
              </a:rPr>
              <a:t>900-1100</a:t>
            </a:r>
            <a:r>
              <a:rPr lang="zh-CN" altLang="en-US" sz="2800" b="0" i="0" u="none" strike="noStrike" baseline="0" dirty="0">
                <a:latin typeface="Calibri" panose="020F0502020204030204" pitchFamily="34" charset="0"/>
                <a:ea typeface="DengXian" panose="02010600030101010101" pitchFamily="2" charset="-122"/>
              </a:rPr>
              <a:t>字（第一语言同学语速大约</a:t>
            </a:r>
            <a:r>
              <a:rPr lang="en-US" altLang="zh-CN" sz="2800" b="0" i="0" u="none" strike="noStrike" baseline="0" dirty="0">
                <a:latin typeface="Calibri" panose="020F0502020204030204" pitchFamily="34" charset="0"/>
                <a:ea typeface="DengXian" panose="02010600030101010101" pitchFamily="2" charset="-122"/>
              </a:rPr>
              <a:t>230-280/</a:t>
            </a:r>
            <a:r>
              <a:rPr lang="zh-CN" altLang="en-US" sz="2800" b="0" i="0" u="none" strike="noStrike" baseline="0" dirty="0">
                <a:latin typeface="Calibri" panose="020F0502020204030204" pitchFamily="34" charset="0"/>
                <a:ea typeface="DengXian" panose="02010600030101010101" pitchFamily="2" charset="-122"/>
              </a:rPr>
              <a:t>分钟</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a:t>
            </a:r>
            <a:endParaRPr lang="zh-CN" altLang="en-US" sz="2800" b="0" i="0" u="none" strike="noStrike" baseline="0" dirty="0">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18041272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p:txBody>
          <a:bodyPr/>
          <a:lstStyle/>
          <a:p>
            <a:pPr marR="0" rtl="0"/>
            <a:r>
              <a:rPr lang="zh-CN" altLang="en-US" sz="4400" b="0" i="0" u="none" strike="noStrike" baseline="0" dirty="0">
                <a:latin typeface="Calibri" panose="020F0502020204030204" pitchFamily="34" charset="0"/>
                <a:ea typeface="DengXian" panose="02010600030101010101" pitchFamily="2" charset="-122"/>
              </a:rPr>
              <a:t>七、写研究报告</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p:txBody>
          <a:bodyPr/>
          <a:lstStyle/>
          <a:p>
            <a:pPr marR="0" algn="l" rtl="0"/>
            <a:r>
              <a:rPr lang="en-US" altLang="zh-CN" sz="2800" b="0" i="0" u="none" strike="noStrike" baseline="0" dirty="0">
                <a:latin typeface="Calibri" panose="020F0502020204030204" pitchFamily="34" charset="0"/>
                <a:ea typeface="DengXian" panose="02010600030101010101" pitchFamily="2" charset="-122"/>
              </a:rPr>
              <a:t>2</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研究报告的写法</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研究报告本身是一篇完整的说服文，因此，研究报告结构必须完整。前文的一分钟 介绍不能代替研究报告的开头。正文的三段分别论证三个分论点。如果是三个分论 点是并列的，那么它们的次序无关紧要。但如果是三个分论点是递进的，论证的顺序一定要以递进式出现。结尾要再重述中心论点。</a:t>
            </a:r>
            <a:endParaRPr lang="zh-CN" altLang="en-US" sz="2800" b="0" i="0" u="none" strike="noStrike" baseline="0" dirty="0">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3668645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p:txBody>
          <a:bodyPr/>
          <a:lstStyle/>
          <a:p>
            <a:pPr marR="0" rtl="0"/>
            <a:r>
              <a:rPr lang="zh-CN" altLang="en-US" sz="4400" b="0" i="0" u="none" strike="noStrike" baseline="0" dirty="0">
                <a:latin typeface="Calibri" panose="020F0502020204030204" pitchFamily="34" charset="0"/>
                <a:ea typeface="DengXian" panose="02010600030101010101" pitchFamily="2" charset="-122"/>
              </a:rPr>
              <a:t>一、口试的形式</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838199" y="1690688"/>
            <a:ext cx="10801027" cy="4802187"/>
          </a:xfrm>
        </p:spPr>
        <p:txBody>
          <a:bodyPr/>
          <a:lstStyle/>
          <a:p>
            <a:r>
              <a:rPr lang="zh-CN" altLang="en-US" sz="2800" b="0" i="0" u="none" strike="noStrike" baseline="0" dirty="0">
                <a:latin typeface="Calibri" panose="020F0502020204030204" pitchFamily="34" charset="0"/>
                <a:ea typeface="DengXian" panose="02010600030101010101" pitchFamily="2" charset="-122"/>
              </a:rPr>
              <a:t>口语顾名思义就是口头语言表达，在</a:t>
            </a:r>
            <a:r>
              <a:rPr lang="en-US" altLang="zh-CN" sz="2800" b="0" i="0" u="none" strike="noStrike" baseline="0" dirty="0">
                <a:latin typeface="Calibri" panose="020F0502020204030204" pitchFamily="34" charset="0"/>
                <a:ea typeface="DengXian" panose="02010600030101010101" pitchFamily="2" charset="-122"/>
              </a:rPr>
              <a:t>VCE</a:t>
            </a:r>
            <a:r>
              <a:rPr lang="zh-CN" altLang="en-US" sz="2800" b="0" i="0" u="none" strike="noStrike" baseline="0" dirty="0">
                <a:latin typeface="Calibri" panose="020F0502020204030204" pitchFamily="34" charset="0"/>
                <a:ea typeface="DengXian" panose="02010600030101010101" pitchFamily="2" charset="-122"/>
              </a:rPr>
              <a:t>中文中称为话题研究，是通 过中国文学学习语言与文化的一个研究。这项研究也就是年终大考的口语考试。考这 时间</a:t>
            </a:r>
            <a:r>
              <a:rPr lang="en-US" altLang="zh-CN" sz="2800" b="0" i="0" u="none" strike="noStrike" baseline="0" dirty="0">
                <a:latin typeface="Calibri" panose="020F0502020204030204" pitchFamily="34" charset="0"/>
                <a:ea typeface="DengXian" panose="02010600030101010101" pitchFamily="2" charset="-122"/>
              </a:rPr>
              <a:t>10</a:t>
            </a:r>
            <a:r>
              <a:rPr lang="zh-CN" altLang="en-US" sz="2800" b="0" i="0" u="none" strike="noStrike" baseline="0" dirty="0">
                <a:latin typeface="Calibri" panose="020F0502020204030204" pitchFamily="34" charset="0"/>
                <a:ea typeface="DengXian" panose="02010600030101010101" pitchFamily="2" charset="-122"/>
              </a:rPr>
              <a:t>分钟，分两部分。第一部分是由考生陈述自己的研究报告，时间</a:t>
            </a:r>
            <a:r>
              <a:rPr lang="en-US" altLang="zh-CN" sz="2800" b="0" i="0" u="none" strike="noStrike" baseline="0" dirty="0">
                <a:latin typeface="Calibri" panose="020F0502020204030204" pitchFamily="34" charset="0"/>
                <a:ea typeface="DengXian" panose="02010600030101010101" pitchFamily="2" charset="-122"/>
              </a:rPr>
              <a:t>5</a:t>
            </a:r>
            <a:r>
              <a:rPr lang="zh-CN" altLang="en-US" sz="2800" b="0" i="0" u="none" strike="noStrike" baseline="0" dirty="0">
                <a:latin typeface="Calibri" panose="020F0502020204030204" pitchFamily="34" charset="0"/>
                <a:ea typeface="DengXian" panose="02010600030101010101" pitchFamily="2" charset="-122"/>
              </a:rPr>
              <a:t>分钟，先要 简单介绍自己的研究（一分钟介绍），再作</a:t>
            </a:r>
            <a:r>
              <a:rPr lang="en-US" altLang="zh-CN" sz="2800" b="0" i="0" u="none" strike="noStrike" baseline="0" dirty="0">
                <a:latin typeface="Calibri" panose="020F0502020204030204" pitchFamily="34" charset="0"/>
                <a:ea typeface="DengXian" panose="02010600030101010101" pitchFamily="2" charset="-122"/>
              </a:rPr>
              <a:t>4</a:t>
            </a:r>
            <a:r>
              <a:rPr lang="zh-CN" altLang="en-US" sz="2800" b="0" i="0" u="none" strike="noStrike" baseline="0" dirty="0">
                <a:latin typeface="Calibri" panose="020F0502020204030204" pitchFamily="34" charset="0"/>
                <a:ea typeface="DengXian" panose="02010600030101010101" pitchFamily="2" charset="-122"/>
              </a:rPr>
              <a:t>分钟演讲。第二部分是考生和两位考官就重点研究的论题进行</a:t>
            </a:r>
            <a:r>
              <a:rPr lang="en-US" altLang="zh-CN" sz="2800" b="0" i="0" u="none" strike="noStrike" baseline="0" dirty="0">
                <a:latin typeface="Calibri" panose="020F0502020204030204" pitchFamily="34" charset="0"/>
                <a:ea typeface="DengXian" panose="02010600030101010101" pitchFamily="2" charset="-122"/>
              </a:rPr>
              <a:t>5</a:t>
            </a:r>
            <a:r>
              <a:rPr lang="zh-CN" altLang="en-US" sz="2800" b="0" i="0" u="none" strike="noStrike" baseline="0" dirty="0">
                <a:latin typeface="Calibri" panose="020F0502020204030204" pitchFamily="34" charset="0"/>
                <a:ea typeface="DengXian" panose="02010600030101010101" pitchFamily="2" charset="-122"/>
              </a:rPr>
              <a:t>分钟的讨论。</a:t>
            </a:r>
            <a:endParaRPr lang="en-AU" dirty="0"/>
          </a:p>
        </p:txBody>
      </p:sp>
    </p:spTree>
    <p:extLst>
      <p:ext uri="{BB962C8B-B14F-4D97-AF65-F5344CB8AC3E}">
        <p14:creationId xmlns:p14="http://schemas.microsoft.com/office/powerpoint/2010/main" val="3928030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a:xfrm>
            <a:off x="1024179" y="0"/>
            <a:ext cx="10515600" cy="905736"/>
          </a:xfrm>
        </p:spPr>
        <p:txBody>
          <a:bodyPr/>
          <a:lstStyle/>
          <a:p>
            <a:pPr marR="0" rtl="0"/>
            <a:r>
              <a:rPr lang="zh-CN" altLang="en-US" sz="4400" b="0" i="0" u="none" strike="noStrike" baseline="0" dirty="0">
                <a:latin typeface="Calibri" panose="020F0502020204030204" pitchFamily="34" charset="0"/>
                <a:ea typeface="DengXian" panose="02010600030101010101" pitchFamily="2" charset="-122"/>
              </a:rPr>
              <a:t>七、写研究报告</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1224366"/>
            <a:ext cx="12192000" cy="4952597"/>
          </a:xfrm>
        </p:spPr>
        <p:txBody>
          <a:bodyPr>
            <a:normAutofit fontScale="85000" lnSpcReduction="20000"/>
          </a:bodyPr>
          <a:lstStyle/>
          <a:p>
            <a:pPr marR="0" algn="l" rtl="0"/>
            <a:r>
              <a:rPr lang="en-US" altLang="zh-CN" sz="2800" b="0" i="0" u="none" strike="noStrike" baseline="0" dirty="0">
                <a:latin typeface="Calibri" panose="020F0502020204030204" pitchFamily="34" charset="0"/>
                <a:ea typeface="DengXian" panose="02010600030101010101" pitchFamily="2" charset="-122"/>
              </a:rPr>
              <a:t>3</a:t>
            </a:r>
            <a:r>
              <a:rPr lang="zh-CN" altLang="en-US" sz="2800" b="0" i="0" u="none" strike="noStrike" baseline="0" dirty="0">
                <a:latin typeface="Calibri" panose="020F0502020204030204" pitchFamily="34" charset="0"/>
                <a:ea typeface="DengXian" panose="02010600030101010101" pitchFamily="2" charset="-122"/>
              </a:rPr>
              <a:t>、研究报告结构</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开头简介背景资料，提出主题</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endParaRPr lang="en-GB" altLang="zh-CN" sz="2800" b="0" i="0" u="none" strike="noStrike" baseline="0" dirty="0">
              <a:latin typeface="Times New Roman" panose="02020603050405020304" pitchFamily="18" charset="0"/>
              <a:ea typeface="DengXian" panose="02010600030101010101" pitchFamily="2" charset="-122"/>
            </a:endParaRPr>
          </a:p>
          <a:p>
            <a:pPr marR="0" algn="l" rtl="0"/>
            <a:r>
              <a:rPr lang="ja-JP" altLang="en-US" sz="2800" b="0" i="0" u="none" strike="noStrike" baseline="0" dirty="0">
                <a:latin typeface="Calibri" panose="020F0502020204030204" pitchFamily="34" charset="0"/>
                <a:ea typeface="DengXian" panose="02010600030101010101" pitchFamily="2" charset="-122"/>
              </a:rPr>
              <a:t>两位考官：</a:t>
            </a:r>
            <a:r>
              <a:rPr lang="ja-JP" altLang="en-US" sz="2800" b="0" i="0" u="none" strike="noStrike" baseline="0" dirty="0">
                <a:latin typeface="Times New Roman" panose="02020603050405020304" pitchFamily="18" charset="0"/>
                <a:ea typeface="DengXian" panose="02010600030101010101" pitchFamily="2" charset="-122"/>
              </a:rPr>
              <a:t>				</a:t>
            </a:r>
          </a:p>
          <a:p>
            <a:pPr marR="0" algn="l" rtl="0"/>
            <a:r>
              <a:rPr lang="zh-CN" altLang="en-US" sz="2800" b="0" i="0" u="none" strike="noStrike" baseline="0" dirty="0">
                <a:latin typeface="Calibri" panose="020F0502020204030204" pitchFamily="34" charset="0"/>
                <a:ea typeface="DengXian" panose="02010600030101010101" pitchFamily="2" charset="-122"/>
              </a:rPr>
              <a:t>你们好！</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今天我演讲的考题是</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背景引入）</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观点一</a:t>
            </a:r>
            <a:r>
              <a:rPr lang="zh-CN" altLang="en-US" sz="2800" b="0" i="0" u="none" strike="noStrike" baseline="0" dirty="0">
                <a:latin typeface="Times New Roman" panose="02020603050405020304" pitchFamily="18" charset="0"/>
                <a:ea typeface="DengXian" panose="02010600030101010101" pitchFamily="2" charset="-122"/>
              </a:rPr>
              <a:t>	</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首先，</a:t>
            </a:r>
            <a:r>
              <a:rPr lang="zh-CN" altLang="en-US" sz="2800" b="0" i="0" u="none" strike="noStrike" baseline="0" dirty="0">
                <a:latin typeface="Times New Roman" panose="02020603050405020304" pitchFamily="18" charset="0"/>
                <a:ea typeface="DengXian" panose="02010600030101010101" pitchFamily="2" charset="-122"/>
              </a:rPr>
              <a:t>	</a:t>
            </a:r>
            <a:r>
              <a:rPr lang="en-US" altLang="zh-CN" sz="2800" b="0" i="0" u="none" strike="noStrike" baseline="0" dirty="0">
                <a:latin typeface="Calibri" panose="020F0502020204030204" pitchFamily="34" charset="0"/>
                <a:ea typeface="DengXian" panose="02010600030101010101" pitchFamily="2" charset="-122"/>
              </a:rPr>
              <a:t>)	</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主体 	观点二</a:t>
            </a:r>
            <a:r>
              <a:rPr lang="zh-CN" altLang="en-US" sz="2800" b="0" i="0" u="none" strike="noStrike" baseline="0" dirty="0">
                <a:latin typeface="Times New Roman" panose="02020603050405020304" pitchFamily="18" charset="0"/>
                <a:ea typeface="DengXian" panose="02010600030101010101" pitchFamily="2" charset="-122"/>
              </a:rPr>
              <a:t>	</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其次，</a:t>
            </a:r>
            <a:r>
              <a:rPr lang="zh-CN" altLang="en-US" sz="2800" b="0" i="0" u="none" strike="noStrike" baseline="0" dirty="0">
                <a:latin typeface="Times New Roman" panose="02020603050405020304" pitchFamily="18" charset="0"/>
                <a:ea typeface="DengXian" panose="02010600030101010101" pitchFamily="2" charset="-122"/>
              </a:rPr>
              <a:t>	</a:t>
            </a:r>
            <a:r>
              <a:rPr lang="en-US" altLang="zh-CN" sz="2800" b="0" i="0" u="none" strike="noStrike" baseline="0" dirty="0">
                <a:latin typeface="Calibri" panose="020F0502020204030204" pitchFamily="34"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建议形成 ：并列、递进、承接 等逻辑关系</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观点三</a:t>
            </a:r>
            <a:r>
              <a:rPr lang="zh-CN" altLang="en-US" sz="2800" b="0" i="0" u="none" strike="noStrike" baseline="0" dirty="0">
                <a:latin typeface="Times New Roman" panose="02020603050405020304" pitchFamily="18" charset="0"/>
                <a:ea typeface="DengXian" panose="02010600030101010101" pitchFamily="2" charset="-122"/>
              </a:rPr>
              <a:t>	</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最后，</a:t>
            </a:r>
            <a:r>
              <a:rPr lang="zh-CN" altLang="en-US" sz="2800" b="0" i="0" u="none" strike="noStrike" baseline="0" dirty="0">
                <a:latin typeface="Times New Roman" panose="02020603050405020304" pitchFamily="18" charset="0"/>
                <a:ea typeface="DengXian" panose="02010600030101010101" pitchFamily="2" charset="-122"/>
              </a:rPr>
              <a:t>	</a:t>
            </a:r>
            <a:r>
              <a:rPr lang="en-US" altLang="zh-CN" sz="2800" b="0" i="0" u="none" strike="noStrike" baseline="0" dirty="0">
                <a:latin typeface="Calibri" panose="020F0502020204030204" pitchFamily="34" charset="0"/>
                <a:ea typeface="DengXian" panose="02010600030101010101" pitchFamily="2" charset="-122"/>
              </a:rPr>
              <a:t>)	</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主题句</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阐释句</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过渡句</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分析句（文学作品）</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结论句）</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endParaRPr lang="en-GB" altLang="zh-CN"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结尾总结归纳三方面意见，强调观点</a:t>
            </a:r>
            <a:r>
              <a:rPr lang="zh-CN" altLang="en-US" sz="2800" b="0" i="0" u="none" strike="noStrike" baseline="0" dirty="0">
                <a:latin typeface="Times New Roman" panose="02020603050405020304" pitchFamily="18" charset="0"/>
                <a:ea typeface="DengXian" panose="02010600030101010101" pitchFamily="2" charset="-122"/>
              </a:rPr>
              <a:t>		</a:t>
            </a:r>
          </a:p>
          <a:p>
            <a:pPr marR="0" algn="l" rtl="0"/>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综上所述，</a:t>
            </a:r>
            <a:r>
              <a:rPr lang="zh-CN" altLang="en-US" sz="2800" b="0" i="0" u="none" strike="noStrike" baseline="0" dirty="0">
                <a:latin typeface="Times New Roman" panose="02020603050405020304" pitchFamily="18" charset="0"/>
                <a:ea typeface="DengXian" panose="02010600030101010101" pitchFamily="2" charset="-122"/>
              </a:rPr>
              <a:t>	</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因此，</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我认为</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我的报告完了，谢谢老师！）</a:t>
            </a:r>
            <a:endParaRPr lang="zh-CN" altLang="en-US" sz="2800" b="0" i="0" u="none" strike="noStrike" baseline="0" dirty="0">
              <a:latin typeface="Times New Roman" panose="02020603050405020304" pitchFamily="18" charset="0"/>
              <a:ea typeface="DengXian" panose="02010600030101010101" pitchFamily="2" charset="-122"/>
            </a:endParaRPr>
          </a:p>
          <a:p>
            <a:endParaRPr lang="en-AU" dirty="0"/>
          </a:p>
        </p:txBody>
      </p:sp>
    </p:spTree>
    <p:extLst>
      <p:ext uri="{BB962C8B-B14F-4D97-AF65-F5344CB8AC3E}">
        <p14:creationId xmlns:p14="http://schemas.microsoft.com/office/powerpoint/2010/main" val="16451449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p:txBody>
          <a:bodyPr/>
          <a:lstStyle/>
          <a:p>
            <a:pPr marR="0" rtl="0"/>
            <a:r>
              <a:rPr lang="zh-CN" altLang="en-US" sz="4400" b="0" i="0" u="none" strike="noStrike" baseline="0" dirty="0">
                <a:latin typeface="Calibri" panose="020F0502020204030204" pitchFamily="34" charset="0"/>
                <a:ea typeface="DengXian" panose="02010600030101010101" pitchFamily="2" charset="-122"/>
              </a:rPr>
              <a:t>七、写研究报告</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1503336"/>
            <a:ext cx="12192000" cy="4673627"/>
          </a:xfrm>
        </p:spPr>
        <p:txBody>
          <a:bodyPr>
            <a:normAutofit fontScale="85000" lnSpcReduction="20000"/>
          </a:bodyPr>
          <a:lstStyle/>
          <a:p>
            <a:pPr marR="0" algn="l" rtl="0">
              <a:lnSpc>
                <a:spcPct val="110000"/>
              </a:lnSpc>
            </a:pPr>
            <a:r>
              <a:rPr lang="en-US" altLang="zh-CN" sz="2800" b="0" i="0" u="none" strike="noStrike" baseline="0" dirty="0">
                <a:latin typeface="Calibri" panose="020F0502020204030204" pitchFamily="34" charset="0"/>
                <a:ea typeface="DengXian" panose="02010600030101010101" pitchFamily="2" charset="-122"/>
              </a:rPr>
              <a:t>4</a:t>
            </a:r>
            <a:r>
              <a:rPr lang="zh-CN" altLang="en-US" sz="2800" b="0" i="0" u="none" strike="noStrike" baseline="0" dirty="0">
                <a:latin typeface="Calibri" panose="020F0502020204030204" pitchFamily="34" charset="0"/>
                <a:ea typeface="DengXian" panose="02010600030101010101" pitchFamily="2" charset="-122"/>
              </a:rPr>
              <a:t>、标准的议论段</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lnSpc>
                <a:spcPct val="110000"/>
              </a:lnSpc>
            </a:pPr>
            <a:r>
              <a:rPr lang="zh-CN" altLang="en-US" sz="2800" b="0" i="0" u="none" strike="noStrike" baseline="0" dirty="0">
                <a:latin typeface="Calibri" panose="020F0502020204030204" pitchFamily="34" charset="0"/>
                <a:ea typeface="DengXian" panose="02010600030101010101" pitchFamily="2" charset="-122"/>
              </a:rPr>
              <a:t>无论是说服文还是评估文，其主体都是带有中心论点的议论段。一个标准的议论段，应该依次包含如下五种元素：主题句、阐释句、过渡句、分析句、结论句。</a:t>
            </a:r>
            <a:endParaRPr lang="en-GB" altLang="zh-CN" sz="2800" b="0" i="0" u="none" strike="noStrike" baseline="0" dirty="0">
              <a:latin typeface="Times New Roman" panose="02020603050405020304" pitchFamily="18" charset="0"/>
              <a:ea typeface="DengXian" panose="02010600030101010101" pitchFamily="2" charset="-122"/>
            </a:endParaRPr>
          </a:p>
          <a:p>
            <a:pPr marR="0" algn="l" rtl="0">
              <a:lnSpc>
                <a:spcPct val="110000"/>
              </a:lnSpc>
            </a:pPr>
            <a:r>
              <a:rPr lang="zh-CN" altLang="en-US" sz="2800" b="0" i="0" u="none" strike="noStrike" baseline="0" dirty="0">
                <a:solidFill>
                  <a:srgbClr val="002060"/>
                </a:solidFill>
                <a:latin typeface="Calibri" panose="020F0502020204030204" pitchFamily="34" charset="0"/>
                <a:ea typeface="DengXian" panose="02010600030101010101" pitchFamily="2" charset="-122"/>
              </a:rPr>
              <a:t>          孤独带给人超脱，使之激发文学创作的灵感。（主题句）在心静如水的状 态下，更有利于艺术的创作。（阐释句）</a:t>
            </a:r>
            <a:r>
              <a:rPr lang="en-US" altLang="zh-CN" sz="2800" b="0" i="0" u="none" strike="noStrike" baseline="0" dirty="0">
                <a:solidFill>
                  <a:srgbClr val="002060"/>
                </a:solidFill>
                <a:latin typeface="Calibri" panose="020F0502020204030204" pitchFamily="34" charset="0"/>
                <a:ea typeface="DengXian" panose="02010600030101010101" pitchFamily="2" charset="-122"/>
              </a:rPr>
              <a:t>《</a:t>
            </a:r>
            <a:r>
              <a:rPr lang="zh-CN" altLang="en-US" sz="2800" b="0" i="0" u="none" strike="noStrike" baseline="0" dirty="0">
                <a:solidFill>
                  <a:srgbClr val="002060"/>
                </a:solidFill>
                <a:latin typeface="Calibri" panose="020F0502020204030204" pitchFamily="34" charset="0"/>
                <a:ea typeface="DengXian" panose="02010600030101010101" pitchFamily="2" charset="-122"/>
              </a:rPr>
              <a:t>李白传</a:t>
            </a:r>
            <a:r>
              <a:rPr lang="en-US" altLang="zh-CN" sz="2800" b="0" i="0" u="none" strike="noStrike" baseline="0" dirty="0">
                <a:solidFill>
                  <a:srgbClr val="002060"/>
                </a:solidFill>
                <a:latin typeface="Calibri" panose="020F0502020204030204" pitchFamily="34" charset="0"/>
                <a:ea typeface="DengXian" panose="02010600030101010101" pitchFamily="2" charset="-122"/>
              </a:rPr>
              <a:t>》</a:t>
            </a:r>
            <a:r>
              <a:rPr lang="zh-CN" altLang="en-US" sz="2800" b="0" i="0" u="none" strike="noStrike" baseline="0" dirty="0">
                <a:solidFill>
                  <a:srgbClr val="002060"/>
                </a:solidFill>
                <a:latin typeface="Calibri" panose="020F0502020204030204" pitchFamily="34" charset="0"/>
                <a:ea typeface="DengXian" panose="02010600030101010101" pitchFamily="2" charset="-122"/>
              </a:rPr>
              <a:t>就是最好的例证。（过渡句） 李白自小就有远大的志向，也曾希望跻身官场，施展抱负，然而却未能得到 赏识和重用。于是带着“赐金放还”的打击，开始了漂泊四方的日子。在孤 独中他的思想得到了释怀，经受了大自然的陶冶，使他的心能与天地同宽， 与江河同远，并在隐士般的超脱生活中，捕捉着自己的创作灵感，给世人留 下了众多豪放优美的诗句。从“花间一壶酒，独酌无相亲”的</a:t>
            </a:r>
            <a:r>
              <a:rPr lang="en-US" altLang="zh-CN" sz="2800" b="0" i="0" u="none" strike="noStrike" baseline="0" dirty="0">
                <a:solidFill>
                  <a:srgbClr val="002060"/>
                </a:solidFill>
                <a:latin typeface="Calibri" panose="020F0502020204030204" pitchFamily="34" charset="0"/>
                <a:ea typeface="DengXian" panose="02010600030101010101" pitchFamily="2" charset="-122"/>
              </a:rPr>
              <a:t>《</a:t>
            </a:r>
            <a:r>
              <a:rPr lang="zh-CN" altLang="en-US" sz="2800" b="0" i="0" u="none" strike="noStrike" baseline="0" dirty="0">
                <a:solidFill>
                  <a:srgbClr val="002060"/>
                </a:solidFill>
                <a:latin typeface="Calibri" panose="020F0502020204030204" pitchFamily="34" charset="0"/>
                <a:ea typeface="DengXian" panose="02010600030101010101" pitchFamily="2" charset="-122"/>
              </a:rPr>
              <a:t>月下独酌</a:t>
            </a:r>
            <a:r>
              <a:rPr lang="en-US" altLang="zh-CN" sz="2800" b="0" i="0" u="none" strike="noStrike" baseline="0" dirty="0">
                <a:solidFill>
                  <a:srgbClr val="002060"/>
                </a:solidFill>
                <a:latin typeface="Calibri" panose="020F0502020204030204" pitchFamily="34" charset="0"/>
                <a:ea typeface="DengXian" panose="02010600030101010101" pitchFamily="2" charset="-122"/>
              </a:rPr>
              <a:t>》</a:t>
            </a:r>
            <a:r>
              <a:rPr lang="zh-CN" altLang="en-US" sz="2800" b="0" i="0" u="none" strike="noStrike" baseline="0" dirty="0">
                <a:solidFill>
                  <a:srgbClr val="002060"/>
                </a:solidFill>
                <a:latin typeface="Calibri" panose="020F0502020204030204" pitchFamily="34" charset="0"/>
                <a:ea typeface="DengXian" panose="02010600030101010101" pitchFamily="2" charset="-122"/>
              </a:rPr>
              <a:t>， 到“众鸟高飞尽，孤云独去闲”的</a:t>
            </a:r>
            <a:r>
              <a:rPr lang="en-US" altLang="zh-CN" sz="2800" b="0" i="0" u="none" strike="noStrike" baseline="0" dirty="0">
                <a:solidFill>
                  <a:srgbClr val="002060"/>
                </a:solidFill>
                <a:latin typeface="Calibri" panose="020F0502020204030204" pitchFamily="34" charset="0"/>
                <a:ea typeface="DengXian" panose="02010600030101010101" pitchFamily="2" charset="-122"/>
              </a:rPr>
              <a:t>《</a:t>
            </a:r>
            <a:r>
              <a:rPr lang="zh-CN" altLang="en-US" sz="2800" b="0" i="0" u="none" strike="noStrike" baseline="0" dirty="0">
                <a:solidFill>
                  <a:srgbClr val="002060"/>
                </a:solidFill>
                <a:latin typeface="Calibri" panose="020F0502020204030204" pitchFamily="34" charset="0"/>
                <a:ea typeface="DengXian" panose="02010600030101010101" pitchFamily="2" charset="-122"/>
              </a:rPr>
              <a:t>独坐敬亭山</a:t>
            </a:r>
            <a:r>
              <a:rPr lang="en-US" altLang="zh-CN" sz="2800" b="0" i="0" u="none" strike="noStrike" baseline="0" dirty="0">
                <a:solidFill>
                  <a:srgbClr val="002060"/>
                </a:solidFill>
                <a:latin typeface="Calibri" panose="020F0502020204030204" pitchFamily="34" charset="0"/>
                <a:ea typeface="DengXian" panose="02010600030101010101" pitchFamily="2" charset="-122"/>
              </a:rPr>
              <a:t>》</a:t>
            </a:r>
            <a:r>
              <a:rPr lang="zh-CN" altLang="en-US" sz="2800" b="0" i="0" u="none" strike="noStrike" baseline="0" dirty="0">
                <a:solidFill>
                  <a:srgbClr val="002060"/>
                </a:solidFill>
                <a:latin typeface="Calibri" panose="020F0502020204030204" pitchFamily="34" charset="0"/>
                <a:ea typeface="DengXian" panose="02010600030101010101" pitchFamily="2" charset="-122"/>
              </a:rPr>
              <a:t>，无不显示着李白在孤独中， 将自己与大自然融为一体，激发出了能将天地日月、山川河流融入胸怀的创 作灵感，挥洒出超然的诗句。（分析句）可见，孤独确实能给人带来创作灵感。 </a:t>
            </a:r>
            <a:r>
              <a:rPr lang="en-US" altLang="zh-CN" sz="2800" b="0" i="0" u="none" strike="noStrike" baseline="0" dirty="0">
                <a:solidFill>
                  <a:srgbClr val="002060"/>
                </a:solidFill>
                <a:latin typeface="Calibri" panose="020F0502020204030204" pitchFamily="34" charset="0"/>
                <a:ea typeface="DengXian" panose="02010600030101010101" pitchFamily="2" charset="-122"/>
              </a:rPr>
              <a:t>(</a:t>
            </a:r>
            <a:r>
              <a:rPr lang="zh-CN" altLang="en-US" sz="2800" b="0" i="0" u="none" strike="noStrike" baseline="0" dirty="0">
                <a:solidFill>
                  <a:srgbClr val="002060"/>
                </a:solidFill>
                <a:latin typeface="Calibri" panose="020F0502020204030204" pitchFamily="34" charset="0"/>
                <a:ea typeface="DengXian" panose="02010600030101010101" pitchFamily="2" charset="-122"/>
              </a:rPr>
              <a:t>结论句）</a:t>
            </a:r>
            <a:endParaRPr lang="zh-CN" altLang="en-US" sz="2800" b="0" i="0" u="none" strike="noStrike" baseline="0" dirty="0">
              <a:solidFill>
                <a:srgbClr val="002060"/>
              </a:solidFill>
              <a:latin typeface="Times New Roman" panose="02020603050405020304" pitchFamily="18" charset="0"/>
              <a:ea typeface="DengXian" panose="02010600030101010101" pitchFamily="2" charset="-122"/>
            </a:endParaRPr>
          </a:p>
          <a:p>
            <a:pPr>
              <a:lnSpc>
                <a:spcPct val="110000"/>
              </a:lnSpc>
            </a:pPr>
            <a:endParaRPr lang="en-AU" dirty="0"/>
          </a:p>
        </p:txBody>
      </p:sp>
    </p:spTree>
    <p:extLst>
      <p:ext uri="{BB962C8B-B14F-4D97-AF65-F5344CB8AC3E}">
        <p14:creationId xmlns:p14="http://schemas.microsoft.com/office/powerpoint/2010/main" val="24383621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p:txBody>
          <a:bodyPr/>
          <a:lstStyle/>
          <a:p>
            <a:pPr marR="0" rtl="0"/>
            <a:r>
              <a:rPr lang="zh-CN" altLang="en-US" sz="4400" b="0" i="0" u="none" strike="noStrike" baseline="0" dirty="0">
                <a:latin typeface="Calibri" panose="020F0502020204030204" pitchFamily="34" charset="0"/>
                <a:ea typeface="DengXian" panose="02010600030101010101" pitchFamily="2" charset="-122"/>
              </a:rPr>
              <a:t>七、写研究报告</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p:txBody>
          <a:bodyPr/>
          <a:lstStyle/>
          <a:p>
            <a:pPr marR="0" algn="l" rtl="0"/>
            <a:r>
              <a:rPr lang="en-US" altLang="zh-CN" sz="2800" b="0" i="0" u="none" strike="noStrike" baseline="0" dirty="0">
                <a:latin typeface="Calibri" panose="020F0502020204030204" pitchFamily="34" charset="0"/>
                <a:ea typeface="DengXian" panose="02010600030101010101" pitchFamily="2" charset="-122"/>
              </a:rPr>
              <a:t>5</a:t>
            </a:r>
            <a:r>
              <a:rPr lang="zh-CN" altLang="en-US" sz="2800" b="0" i="0" u="none" strike="noStrike" baseline="0" dirty="0">
                <a:latin typeface="Calibri" panose="020F0502020204030204" pitchFamily="34" charset="0"/>
                <a:ea typeface="DengXian" panose="02010600030101010101" pitchFamily="2" charset="-122"/>
              </a:rPr>
              <a:t>、研究报告的语言及修辞</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solidFill>
                  <a:srgbClr val="002060"/>
                </a:solidFill>
                <a:latin typeface="Calibri" panose="020F0502020204030204" pitchFamily="34" charset="0"/>
                <a:ea typeface="DengXian" panose="02010600030101010101" pitchFamily="2" charset="-122"/>
              </a:rPr>
              <a:t>语言要求通顺连贯、有逻辑性。</a:t>
            </a:r>
            <a:endParaRPr lang="zh-CN" altLang="en-US" sz="2800" b="0" i="0" u="none" strike="noStrike" baseline="0" dirty="0">
              <a:solidFill>
                <a:srgbClr val="002060"/>
              </a:solidFill>
              <a:latin typeface="Times New Roman" panose="02020603050405020304" pitchFamily="18" charset="0"/>
              <a:ea typeface="DengXian" panose="02010600030101010101" pitchFamily="2" charset="-122"/>
            </a:endParaRPr>
          </a:p>
          <a:p>
            <a:pPr marR="0" algn="l" rtl="0"/>
            <a:r>
              <a:rPr lang="zh-CN" altLang="en-US" sz="2800" b="0" i="0" u="none" strike="noStrike" baseline="0" dirty="0">
                <a:solidFill>
                  <a:srgbClr val="002060"/>
                </a:solidFill>
                <a:latin typeface="Calibri" panose="020F0502020204030204" pitchFamily="34" charset="0"/>
                <a:ea typeface="DengXian" panose="02010600030101010101" pitchFamily="2" charset="-122"/>
              </a:rPr>
              <a:t>语言需简洁，表意准确。</a:t>
            </a:r>
            <a:endParaRPr lang="zh-CN" altLang="en-US" sz="2800" b="0" i="0" u="none" strike="noStrike" baseline="0" dirty="0">
              <a:solidFill>
                <a:srgbClr val="002060"/>
              </a:solidFill>
              <a:latin typeface="Times New Roman" panose="02020603050405020304" pitchFamily="18" charset="0"/>
              <a:ea typeface="DengXian" panose="02010600030101010101" pitchFamily="2" charset="-122"/>
            </a:endParaRPr>
          </a:p>
          <a:p>
            <a:pPr marR="0" algn="l" rtl="0"/>
            <a:r>
              <a:rPr lang="zh-CN" altLang="en-US" sz="2800" b="0" i="0" u="none" strike="noStrike" baseline="0" dirty="0">
                <a:solidFill>
                  <a:srgbClr val="002060"/>
                </a:solidFill>
                <a:latin typeface="Calibri" panose="020F0502020204030204" pitchFamily="34" charset="0"/>
                <a:ea typeface="DengXian" panose="02010600030101010101" pitchFamily="2" charset="-122"/>
              </a:rPr>
              <a:t>词汇要丰富、变化多样、不重复 </a:t>
            </a:r>
            <a:endParaRPr lang="zh-CN" altLang="en-US" sz="2800" b="0" i="0" u="none" strike="noStrike" baseline="0" dirty="0">
              <a:solidFill>
                <a:srgbClr val="002060"/>
              </a:solidFill>
              <a:latin typeface="Times New Roman" panose="02020603050405020304" pitchFamily="18" charset="0"/>
              <a:ea typeface="DengXian" panose="02010600030101010101" pitchFamily="2" charset="-122"/>
            </a:endParaRPr>
          </a:p>
          <a:p>
            <a:pPr marR="0" algn="l" rtl="0"/>
            <a:r>
              <a:rPr lang="ja-JP" altLang="en-US" sz="2800" b="0" i="0" u="none" strike="noStrike" baseline="0" dirty="0">
                <a:solidFill>
                  <a:srgbClr val="002060"/>
                </a:solidFill>
                <a:latin typeface="Calibri" panose="020F0502020204030204" pitchFamily="34" charset="0"/>
                <a:ea typeface="DengXian" panose="02010600030101010101" pitchFamily="2" charset="-122"/>
              </a:rPr>
              <a:t> 多用成语</a:t>
            </a:r>
            <a:endParaRPr lang="ja-JP" altLang="en-US" sz="2800" b="0" i="0" u="none" strike="noStrike" baseline="0" dirty="0">
              <a:solidFill>
                <a:srgbClr val="002060"/>
              </a:solidFill>
              <a:latin typeface="Times New Roman" panose="02020603050405020304" pitchFamily="18" charset="0"/>
              <a:ea typeface="DengXian" panose="02010600030101010101" pitchFamily="2" charset="-122"/>
            </a:endParaRPr>
          </a:p>
          <a:p>
            <a:pPr marR="0" algn="l" rtl="0"/>
            <a:r>
              <a:rPr lang="zh-CN" altLang="en-US" sz="2800" b="0" i="0" u="none" strike="noStrike" baseline="0" dirty="0">
                <a:solidFill>
                  <a:srgbClr val="002060"/>
                </a:solidFill>
                <a:latin typeface="Calibri" panose="020F0502020204030204" pitchFamily="34" charset="0"/>
                <a:ea typeface="DengXian" panose="02010600030101010101" pitchFamily="2" charset="-122"/>
              </a:rPr>
              <a:t>恰当使用精彩的排比句</a:t>
            </a:r>
            <a:r>
              <a:rPr lang="zh-CN" altLang="en-US" sz="2800" b="0" i="0" u="none" strike="noStrike" baseline="0" dirty="0">
                <a:solidFill>
                  <a:srgbClr val="002060"/>
                </a:solidFill>
                <a:latin typeface="Times New Roman" panose="02020603050405020304" pitchFamily="18" charset="0"/>
                <a:ea typeface="DengXian" panose="02010600030101010101" pitchFamily="2" charset="-122"/>
              </a:rPr>
              <a:t>	</a:t>
            </a:r>
          </a:p>
          <a:p>
            <a:pPr marR="0" algn="l" rtl="0"/>
            <a:r>
              <a:rPr lang="zh-CN" altLang="en-US" sz="2800" b="0" i="0" u="none" strike="noStrike" baseline="0" dirty="0">
                <a:solidFill>
                  <a:srgbClr val="002060"/>
                </a:solidFill>
                <a:latin typeface="Calibri" panose="020F0502020204030204" pitchFamily="34" charset="0"/>
                <a:ea typeface="DengXian" panose="02010600030101010101" pitchFamily="2" charset="-122"/>
              </a:rPr>
              <a:t>修辞多样化一除排比外，还可以用反问、对比、类比、比喻、反复等修辞方法。</a:t>
            </a:r>
            <a:endParaRPr lang="zh-CN" altLang="en-US" sz="2800" b="0" i="0" u="none" strike="noStrike" baseline="0" dirty="0">
              <a:solidFill>
                <a:srgbClr val="002060"/>
              </a:solidFill>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6412548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p:txBody>
          <a:bodyPr/>
          <a:lstStyle/>
          <a:p>
            <a:pPr marR="0" rtl="0"/>
            <a:r>
              <a:rPr lang="zh-CN" altLang="en-US" sz="4400" b="0" i="0" u="none" strike="noStrike" baseline="0" dirty="0">
                <a:latin typeface="Calibri" panose="020F0502020204030204" pitchFamily="34" charset="0"/>
                <a:ea typeface="DengXian" panose="02010600030101010101" pitchFamily="2" charset="-122"/>
              </a:rPr>
              <a:t>七、写研究报告</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433953" y="1859797"/>
            <a:ext cx="11375755" cy="4317166"/>
          </a:xfrm>
        </p:spPr>
        <p:txBody>
          <a:bodyPr/>
          <a:lstStyle/>
          <a:p>
            <a:pPr marR="0" algn="l" rtl="0">
              <a:lnSpc>
                <a:spcPct val="100000"/>
              </a:lnSpc>
            </a:pPr>
            <a:r>
              <a:rPr lang="en-US" altLang="zh-CN" sz="2800" b="0" i="0" u="none" strike="noStrike" baseline="0" dirty="0">
                <a:latin typeface="Calibri" panose="020F0502020204030204" pitchFamily="34" charset="0"/>
                <a:ea typeface="DengXian" panose="02010600030101010101" pitchFamily="2" charset="-122"/>
              </a:rPr>
              <a:t>6</a:t>
            </a:r>
            <a:r>
              <a:rPr lang="zh-CN" altLang="en-US" sz="2800" b="0" i="0" u="none" strike="noStrike" baseline="0" dirty="0">
                <a:latin typeface="Calibri" panose="020F0502020204030204" pitchFamily="34" charset="0"/>
                <a:ea typeface="DengXian" panose="02010600030101010101" pitchFamily="2" charset="-122"/>
              </a:rPr>
              <a:t>、研究报告写作技巧。同学们可以先写好一个主体段，领会如何用材料证明 观点，再在这个基础上写出三段，在比较三段的论证是否一致，三段总字数应控制在含标点符号</a:t>
            </a:r>
            <a:r>
              <a:rPr lang="en-US" altLang="zh-CN" sz="2800" b="0" i="0" u="none" strike="noStrike" baseline="0" dirty="0">
                <a:latin typeface="Calibri" panose="020F0502020204030204" pitchFamily="34" charset="0"/>
                <a:ea typeface="DengXian" panose="02010600030101010101" pitchFamily="2" charset="-122"/>
              </a:rPr>
              <a:t>800</a:t>
            </a:r>
            <a:r>
              <a:rPr lang="zh-CN" altLang="en-US" sz="2800" b="0" i="0" u="none" strike="noStrike" baseline="0" dirty="0">
                <a:latin typeface="Calibri" panose="020F0502020204030204" pitchFamily="34" charset="0"/>
                <a:ea typeface="DengXian" panose="02010600030101010101" pitchFamily="2" charset="-122"/>
              </a:rPr>
              <a:t>字以内；开头段无需太长，三五句话即可，既可以是交代背景，顺承提出论点，也可以是预埋伏笔，竖起靶子，再在评论或批判中提出论点，还可以是运用精妙的语言吸引读者，展现文笔，提出论点；结尾段是对整个报告做概括性总结，与开头段形成呼应即可。</a:t>
            </a:r>
            <a:endParaRPr lang="zh-CN" altLang="en-US" sz="2800" b="0" i="0" u="none" strike="noStrike" baseline="0" dirty="0">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16089503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a:xfrm>
            <a:off x="838200" y="5952264"/>
            <a:ext cx="10515600" cy="905736"/>
          </a:xfrm>
        </p:spPr>
        <p:txBody>
          <a:bodyPr/>
          <a:lstStyle/>
          <a:p>
            <a:pPr marR="0" rtl="0"/>
            <a:r>
              <a:rPr lang="zh-CN" altLang="en-US" sz="4400" b="0" i="0" u="none" strike="noStrike" baseline="0" dirty="0">
                <a:latin typeface="Calibri" panose="020F0502020204030204" pitchFamily="34" charset="0"/>
                <a:ea typeface="DengXian" panose="02010600030101010101" pitchFamily="2" charset="-122"/>
              </a:rPr>
              <a:t>八、研究报告参考及讨论题设置</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0"/>
            <a:ext cx="12192000" cy="5952264"/>
          </a:xfrm>
        </p:spPr>
        <p:txBody>
          <a:bodyPr/>
          <a:lstStyle/>
          <a:p>
            <a:pPr marR="0" algn="l" rtl="0"/>
            <a:r>
              <a:rPr lang="ja-JP" altLang="en-US" sz="2800" b="0" i="0" u="none" strike="noStrike" baseline="0" dirty="0">
                <a:latin typeface="Calibri" panose="020F0502020204030204" pitchFamily="34" charset="0"/>
                <a:ea typeface="DengXian" panose="02010600030101010101" pitchFamily="2" charset="-122"/>
              </a:rPr>
              <a:t>例文一</a:t>
            </a:r>
            <a:r>
              <a:rPr lang="ja-JP" altLang="en-US" sz="2800" b="0" i="0" u="none" strike="noStrike" baseline="0" dirty="0">
                <a:latin typeface="Times New Roman" panose="02020603050405020304" pitchFamily="18" charset="0"/>
                <a:ea typeface="DengXian" panose="02010600030101010101" pitchFamily="2" charset="-122"/>
              </a:rPr>
              <a:t>	</a:t>
            </a:r>
          </a:p>
          <a:p>
            <a:pPr marR="0" algn="ctr" rtl="0"/>
            <a:r>
              <a:rPr lang="zh-CN" altLang="en-US" sz="2800" b="0" i="0" u="none" strike="noStrike" baseline="0" dirty="0">
                <a:latin typeface="Calibri" panose="020F0502020204030204" pitchFamily="34" charset="0"/>
                <a:ea typeface="DengXian" panose="02010600030101010101" pitchFamily="2" charset="-122"/>
              </a:rPr>
              <a:t>人应该拥有良好的心态</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ja-JP" altLang="en-US" sz="2800" b="0" i="0" u="none" strike="noStrike" baseline="0" dirty="0">
                <a:latin typeface="Calibri" panose="020F0502020204030204" pitchFamily="34" charset="0"/>
                <a:ea typeface="DengXian" panose="02010600030101010101" pitchFamily="2" charset="-122"/>
              </a:rPr>
              <a:t>两位考官：</a:t>
            </a:r>
            <a:endParaRPr lang="ja-JP"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        你们好！今年我们学校研究的主题是：“中国人的生活方式”，我选择的研究 题目是：“人应该拥有良好的心态”。为了进行这项研究，我学习了一些文学艺术作品，其中主要有：评书</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刘秀传</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，电视剧</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奋斗</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，历史故事</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将相和</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以及相关的背景资料。通过研究我了解到，良好的心态是我们在生活中要努力培养和 保持的，因为，良好的心态是人们获取成功、达成心愿的重要前提。这主要表现在：第一，进取的心态使人们保持斗志，战胜困难。第二，平静的心态使人坦诚</a:t>
            </a:r>
            <a:r>
              <a:rPr lang="en-US" altLang="zh-CN" sz="2800" b="0" i="0" u="none" strike="noStrike" baseline="0" dirty="0">
                <a:latin typeface="Calibri" panose="020F0502020204030204" pitchFamily="34"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无畏，抉择正确。第三，豁达的心态使人胸怀宽阔，化敌为友。以上就是我的研 究概况。请问考官，我可以开始报告了吗？</a:t>
            </a:r>
            <a:endParaRPr lang="zh-CN" altLang="en-US" sz="2800" b="0" i="0" u="none" strike="noStrike" baseline="0" dirty="0">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18104132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a:xfrm>
            <a:off x="838200" y="5952264"/>
            <a:ext cx="10515600" cy="905736"/>
          </a:xfrm>
        </p:spPr>
        <p:txBody>
          <a:bodyPr/>
          <a:lstStyle/>
          <a:p>
            <a:pPr marR="0" rtl="0"/>
            <a:r>
              <a:rPr lang="zh-CN" altLang="en-US" sz="4400" b="0" i="0" u="none" strike="noStrike" baseline="0" dirty="0">
                <a:latin typeface="Calibri" panose="020F0502020204030204" pitchFamily="34" charset="0"/>
                <a:ea typeface="DengXian" panose="02010600030101010101" pitchFamily="2" charset="-122"/>
              </a:rPr>
              <a:t>八、研究报告参考及讨论题设置</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0"/>
            <a:ext cx="12192000" cy="5952264"/>
          </a:xfrm>
        </p:spPr>
        <p:txBody>
          <a:bodyPr>
            <a:normAutofit fontScale="92500" lnSpcReduction="10000"/>
          </a:bodyPr>
          <a:lstStyle/>
          <a:p>
            <a:pPr marR="0" algn="l" rtl="0"/>
            <a:r>
              <a:rPr lang="ja-JP" altLang="en-US" sz="2800" b="0" i="0" u="none" strike="noStrike" baseline="0" dirty="0">
                <a:latin typeface="Calibri" panose="020F0502020204030204" pitchFamily="34" charset="0"/>
                <a:ea typeface="DengXian" panose="02010600030101010101" pitchFamily="2" charset="-122"/>
              </a:rPr>
              <a:t>两位考官：</a:t>
            </a:r>
            <a:endParaRPr lang="ja-JP"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         我演讲的题目是：“人应该拥有良好的心态”。</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         毛泽东曾经说过：“自信人生二百年，会当击水三千里。”诸葛亮也曾说</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非淡泊无以明志，非宁静无以致远。”这些都是良好心态的表现。一个人的心态将 会在很大程度上影响他待人处事的行为和方法，甚至决定他的命运。因此拥有和 保持良好心态就成为步向成功重要前提。</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        首先，进取的心态使人们保持斗志，战胜困难。拥有进取心态的人不会为面 前的困难所恐吓，他们总是能看到困难背后的希望和光明，并有一种要战胜超越</a:t>
            </a:r>
            <a:r>
              <a:rPr lang="en-US" altLang="zh-CN" sz="2800" b="0" i="0" u="none" strike="noStrike" baseline="0" dirty="0">
                <a:latin typeface="Calibri" panose="020F0502020204030204" pitchFamily="34"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阻碍的斗志。电视连续剧</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奋斗</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中的男主人公陆涛无疑是有着这样积极心态的一个人。他有才华，有热情，在大学生活中过的无忧无虑，初步踏入社会又得到父亲的帮助，在刚开始的时候可以说是顺风顺水。然而很快他就遇到了挫折，事 业上设计不被人接受，自己的项目被转手卖与他人，而自己在感情上也面临挑战， 和女友的相互不理解导致矛盾不断，女朋友也一度离开了他。但他始终没有被这 些挫折所击败，他总是枳极地看待自己的生活，并追逐着希望和梦想，正是这种 积极奋进的心态给了他坚持的力量，最后成功的克服了困难，收获了幸福的人生。 所以，一个积极的心态可以使人们保持希望和斗志，从而走出困境。 </a:t>
            </a:r>
            <a:endParaRPr lang="zh-CN" altLang="en-US" sz="2800" b="0" i="0" u="none" strike="noStrike" baseline="0" dirty="0">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19092582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a:xfrm>
            <a:off x="838200" y="5952264"/>
            <a:ext cx="10515600" cy="905736"/>
          </a:xfrm>
        </p:spPr>
        <p:txBody>
          <a:bodyPr/>
          <a:lstStyle/>
          <a:p>
            <a:pPr marR="0" rtl="0"/>
            <a:r>
              <a:rPr lang="zh-CN" altLang="en-US" sz="4400" b="0" i="0" u="none" strike="noStrike" baseline="0" dirty="0">
                <a:latin typeface="Calibri" panose="020F0502020204030204" pitchFamily="34" charset="0"/>
                <a:ea typeface="DengXian" panose="02010600030101010101" pitchFamily="2" charset="-122"/>
              </a:rPr>
              <a:t>八、研究报告参考及讨论题设置</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0"/>
            <a:ext cx="12192000" cy="5952264"/>
          </a:xfrm>
        </p:spPr>
        <p:txBody>
          <a:bodyPr/>
          <a:lstStyle/>
          <a:p>
            <a:pPr marL="0" indent="0">
              <a:buNone/>
            </a:pPr>
            <a:r>
              <a:rPr lang="zh-CN" altLang="en-US" sz="2800" b="0" i="0" u="none" strike="noStrike" baseline="0" dirty="0">
                <a:latin typeface="Calibri" panose="020F0502020204030204" pitchFamily="34" charset="0"/>
                <a:ea typeface="DengXian" panose="02010600030101010101" pitchFamily="2" charset="-122"/>
              </a:rPr>
              <a:t>       其次，平静的心态使人坦诚无畏，抉择正确。保持平和的心态即是为人不高 傲自大，也不妄自菲薄，始终能对自己有清楚地认识，它能保证人不会因为一时 的头脑发热而做出后悔终身的决定。故事</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将相和</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所描述的蔺相如就始终保持 着一种平和的心态看待事物。蔺相如因为足智多谋，且荚勇不屈而被赵王所倚重，官至上卿，可算是一人之下万人之上。然而他却不以此为傲，如同以前一样，待 人亲切，处事冷静。然而，廉颇因蔺相如地位超过自己，心中郁闷，便大放厥词， 并扬言“我见相如，必辱之”。在这样的情况下，蔺相如依旧保持着一种平和的 心态，冷静的对待廉颇的挑衅和侮辱，以大局为重，并未因此而头脑发热与廉颇 自相残杀。后来就发生了著名的负荆请罪的故事，蔺相如的宠辱不惊成功的赢得 了廉颇和众人的尊重。由此可以看到一种平和的心态可以使人保持镇定冷静，做 出正确的选择。</a:t>
            </a:r>
            <a:endParaRPr lang="en-AU" dirty="0"/>
          </a:p>
        </p:txBody>
      </p:sp>
    </p:spTree>
    <p:extLst>
      <p:ext uri="{BB962C8B-B14F-4D97-AF65-F5344CB8AC3E}">
        <p14:creationId xmlns:p14="http://schemas.microsoft.com/office/powerpoint/2010/main" val="219075063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a:xfrm>
            <a:off x="838200" y="5952264"/>
            <a:ext cx="10515600" cy="905736"/>
          </a:xfrm>
        </p:spPr>
        <p:txBody>
          <a:bodyPr/>
          <a:lstStyle/>
          <a:p>
            <a:pPr marR="0" rtl="0"/>
            <a:r>
              <a:rPr lang="zh-CN" altLang="en-US" sz="4400" b="0" i="0" u="none" strike="noStrike" baseline="0" dirty="0">
                <a:latin typeface="Calibri" panose="020F0502020204030204" pitchFamily="34" charset="0"/>
                <a:ea typeface="DengXian" panose="02010600030101010101" pitchFamily="2" charset="-122"/>
              </a:rPr>
              <a:t>八、研究报告参考及讨论题设置</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0"/>
            <a:ext cx="12192000" cy="5952264"/>
          </a:xfrm>
        </p:spPr>
        <p:txBody>
          <a:bodyPr/>
          <a:lstStyle/>
          <a:p>
            <a:pPr marR="0" algn="l" rtl="0"/>
            <a:r>
              <a:rPr lang="zh-CN" altLang="en-US" sz="2800" b="0" i="0" u="none" strike="noStrike" baseline="0" dirty="0">
                <a:latin typeface="Calibri" panose="020F0502020204030204" pitchFamily="34" charset="0"/>
                <a:ea typeface="DengXian" panose="02010600030101010101" pitchFamily="2" charset="-122"/>
              </a:rPr>
              <a:t>       最后，豁达的心态使人胸怀宽阔，化敌为友。当我们面对他人的过失甚至背 叛的时候，惩罚固然是一种办法，但是豁达宽容却是一种更加有效和更受尊敬的 方法。汉光武帝就是这样一个心胸豁达的伟人。评书</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刘秀传</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中说：西汉末年， 刘秀打败王郎，攻入邱郸。在检查缴获的文件时，发现了大量奉承王郎、辱骂刘 秀，甚至谋划诛杀刘秀的信件。可刘秀对此视而不见。他不顾众人的反对，一把 火烧掉了全部文件。他说：“如果追查，将会使许多人恐慌，甚至成为我们的死 敌。而不计前嫌，可以化敌为友，壮大自己的力量。”刘秀的宽容，使他众望所 归，最终成就了一代帝王的大业。</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        总而言之，不论是什么样的心态都将对人产生巨大的影响，不同的心态可以 引领人们到达不同的目的地。一个好的心态是创造人生的基石，一个好的心态是 通向成功的大道，一个好的心态是获取快乐的源泉。良好心态对于我们的生活是 如此的重要，所以我认为人应该拥有良好的心态。</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我的报告完了，谢谢老师！</a:t>
            </a:r>
            <a:endParaRPr lang="en-AU" dirty="0"/>
          </a:p>
        </p:txBody>
      </p:sp>
    </p:spTree>
    <p:extLst>
      <p:ext uri="{BB962C8B-B14F-4D97-AF65-F5344CB8AC3E}">
        <p14:creationId xmlns:p14="http://schemas.microsoft.com/office/powerpoint/2010/main" val="80938026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a:xfrm>
            <a:off x="838200" y="5952264"/>
            <a:ext cx="10515600" cy="905736"/>
          </a:xfrm>
        </p:spPr>
        <p:txBody>
          <a:bodyPr/>
          <a:lstStyle/>
          <a:p>
            <a:pPr marR="0" rtl="0"/>
            <a:r>
              <a:rPr lang="zh-CN" altLang="en-US" sz="4400" b="0" i="0" u="none" strike="noStrike" baseline="0" dirty="0">
                <a:latin typeface="Calibri" panose="020F0502020204030204" pitchFamily="34" charset="0"/>
                <a:ea typeface="DengXian" panose="02010600030101010101" pitchFamily="2" charset="-122"/>
              </a:rPr>
              <a:t>八、研究报告参考及讨论题设置</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0"/>
            <a:ext cx="12192000" cy="5952264"/>
          </a:xfrm>
        </p:spPr>
        <p:txBody>
          <a:bodyPr>
            <a:normAutofit fontScale="92500" lnSpcReduction="10000"/>
          </a:bodyPr>
          <a:lstStyle/>
          <a:p>
            <a:pPr marR="0" algn="l" rtl="0"/>
            <a:r>
              <a:rPr lang="zh-CN" altLang="en-US" sz="2800" b="0" i="0" u="none" strike="noStrike" baseline="0" dirty="0">
                <a:latin typeface="Calibri" panose="020F0502020204030204" pitchFamily="34" charset="0"/>
                <a:ea typeface="DengXian" panose="02010600030101010101" pitchFamily="2" charset="-122"/>
              </a:rPr>
              <a:t>讨论部分问题与答案参考</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1</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什么是“心态”？</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心态分心和态。心就是心情心境，态就是状态。心态即是心镜的状态，是指对事 物发展的反应和理解表现出不同的思想状态和观点。</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endParaRPr lang="en-GB" altLang="zh-CN"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2</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什么是“良好的心态”？</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良好的心态指在面对特定的事物的时候，内心所产生的一种积极的，正面的，能 帮助人正确理解和分析所遇情况，进而进一步采取正确的行动的心态。简单的说， 良好的心态就是能够让人对问题作出正确的判断并能有效解决问题的心态。</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endParaRPr lang="en-GB" altLang="zh-CN"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3</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什么样的心态是“不良好的”？</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不良好的心态有很多，比如暴躁，骄傲，自卑等。它们无一不是负面的，影响人 正常的逻辑思维，不能帮助人们正确地认识客观事物，对产生的问题也不能有效、 合理地解决，从而导致人走向失败。 </a:t>
            </a:r>
            <a:endParaRPr lang="zh-CN" altLang="en-US" sz="2800" b="0" i="0" u="none" strike="noStrike" baseline="0" dirty="0">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2475304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a:xfrm>
            <a:off x="838200" y="5952264"/>
            <a:ext cx="10515600" cy="905736"/>
          </a:xfrm>
        </p:spPr>
        <p:txBody>
          <a:bodyPr/>
          <a:lstStyle/>
          <a:p>
            <a:pPr marR="0" rtl="0"/>
            <a:r>
              <a:rPr lang="zh-CN" altLang="en-US" sz="4400" b="0" i="0" u="none" strike="noStrike" baseline="0" dirty="0">
                <a:latin typeface="Calibri" panose="020F0502020204030204" pitchFamily="34" charset="0"/>
                <a:ea typeface="DengXian" panose="02010600030101010101" pitchFamily="2" charset="-122"/>
              </a:rPr>
              <a:t>八、研究报告参考及讨论题设置</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0"/>
            <a:ext cx="12192000" cy="5952264"/>
          </a:xfrm>
        </p:spPr>
        <p:txBody>
          <a:bodyPr>
            <a:normAutofit fontScale="92500" lnSpcReduction="10000"/>
          </a:bodyPr>
          <a:lstStyle/>
          <a:p>
            <a:pPr marR="0" algn="l" rtl="0"/>
            <a:r>
              <a:rPr lang="en-US" altLang="zh-CN" sz="2800" b="0" i="0" u="none" strike="noStrike" baseline="0" dirty="0">
                <a:latin typeface="Calibri" panose="020F0502020204030204" pitchFamily="34" charset="0"/>
                <a:ea typeface="DengXian" panose="02010600030101010101" pitchFamily="2" charset="-122"/>
              </a:rPr>
              <a:t>4</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怎样获得一种良好的心态？</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良好的心态在于平时的培养。平时要对自己有一定要求，不能够随着性子来办事</a:t>
            </a:r>
            <a:r>
              <a:rPr lang="en-US" altLang="zh-CN" sz="2800" b="0" i="0" u="none" strike="noStrike" baseline="0" dirty="0">
                <a:latin typeface="Calibri" panose="020F0502020204030204" pitchFamily="34"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凡事都要有条理，要从一点一滴的小事上做起，学会自我的调整，适当的时候还 可以对自己做心里暗示。另外良好心态的养成，也离不开朋友家长的关心和鼓励。</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endParaRPr lang="en-GB" altLang="zh-CN"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5</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是不是人人都能获得良好的心态？</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我认为良好的心态是人人都能够获得的。有些人成长的环境或者周边接触的人事 物给予他们的帮助比较大，那么他们能更容易的获得良好的心态。相反若是成长 环境很艰苦或者比较杂乱，那么他们获得良好心态的难度就相对会大些。</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endParaRPr lang="en-GB" altLang="zh-CN"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6</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人的心态容易受什么样的影响？</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大家的心态容易受到周围人事变化的影响。比如亲人的去世，或者生活环境的变 化一定程度上都会影响到一个人的心态。另外，人们的从众和比较心理同样会影 响一个人的心态，比如当周围的人都拥有某一样东西或者达到某一个成就而自身 却还没有的时候，就很容易产生急躁的心态。</a:t>
            </a:r>
            <a:endParaRPr lang="zh-CN" altLang="en-US" sz="2800" b="0" i="0" u="none" strike="noStrike" baseline="0" dirty="0">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1063057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a:xfrm>
            <a:off x="838200" y="0"/>
            <a:ext cx="10515600" cy="750753"/>
          </a:xfrm>
        </p:spPr>
        <p:txBody>
          <a:bodyPr/>
          <a:lstStyle/>
          <a:p>
            <a:r>
              <a:rPr lang="zh-CN" altLang="en-US" sz="4400" b="0" i="0" u="none" strike="noStrike" baseline="0" dirty="0">
                <a:latin typeface="Calibri" panose="020F0502020204030204" pitchFamily="34" charset="0"/>
                <a:ea typeface="DengXian" panose="02010600030101010101" pitchFamily="2" charset="-122"/>
              </a:rPr>
              <a:t>二、口试的学习要求</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838200" y="750752"/>
            <a:ext cx="10515600" cy="5727539"/>
          </a:xfrm>
        </p:spPr>
        <p:txBody>
          <a:bodyPr>
            <a:normAutofit fontScale="92500" lnSpcReduction="20000"/>
          </a:bodyPr>
          <a:lstStyle/>
          <a:p>
            <a:pPr marL="0" marR="0" indent="0" algn="l" rtl="0">
              <a:buNone/>
            </a:pPr>
            <a:r>
              <a:rPr lang="en-US" altLang="zh-CN" sz="2800" b="0" i="0" u="none" strike="noStrike" baseline="0" dirty="0">
                <a:latin typeface="Calibri" panose="020F0502020204030204" pitchFamily="34" charset="0"/>
                <a:ea typeface="DengXian" panose="02010600030101010101" pitchFamily="2" charset="-122"/>
              </a:rPr>
              <a:t>1</a:t>
            </a:r>
            <a:r>
              <a:rPr lang="zh-CN" altLang="en-US" sz="2800" b="0" i="0" u="none" strike="noStrike" baseline="0" dirty="0">
                <a:latin typeface="Calibri" panose="020F0502020204030204" pitchFamily="34" charset="0"/>
                <a:ea typeface="DengXian" panose="02010600030101010101" pitchFamily="2" charset="-122"/>
              </a:rPr>
              <a:t>、陈述部分：</a:t>
            </a:r>
            <a:endParaRPr lang="zh-CN" altLang="en-US" sz="2800" b="0" i="0" u="none" strike="noStrike" baseline="0" dirty="0">
              <a:latin typeface="Times New Roman" panose="02020603050405020304" pitchFamily="18" charset="0"/>
              <a:ea typeface="DengXian" panose="02010600030101010101" pitchFamily="2" charset="-122"/>
            </a:endParaRPr>
          </a:p>
          <a:p>
            <a:pPr marL="0" marR="0" indent="0" algn="l" rtl="0">
              <a:buNone/>
            </a:pPr>
            <a:r>
              <a:rPr lang="en-US" altLang="zh-CN" sz="2800" b="0" i="0" u="none" strike="noStrike" baseline="0" dirty="0">
                <a:latin typeface="Calibri" panose="020F0502020204030204" pitchFamily="34" charset="0"/>
                <a:ea typeface="DengXian" panose="02010600030101010101" pitchFamily="2" charset="-122"/>
              </a:rPr>
              <a:t>a</a:t>
            </a:r>
            <a:r>
              <a:rPr lang="zh-CN" altLang="en-US" sz="2800" b="0" i="0" u="none" strike="noStrike" baseline="0" dirty="0">
                <a:latin typeface="Calibri" panose="020F0502020204030204" pitchFamily="34" charset="0"/>
                <a:ea typeface="DengXian" panose="02010600030101010101" pitchFamily="2" charset="-122"/>
              </a:rPr>
              <a:t>、表达沟通的能力</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准确恰当的使用大量的词汇，结构和表达方式</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自己能矫正错误</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能出色地掌握文体的用语</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发音、音调、重音和语气很好（抑扬顿挫）</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流利、清晰、自信的表达与交流</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与听众有很好的交流（眼神、包括肢体语言）</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对陈述部分的时间控制得很好 </a:t>
            </a:r>
            <a:endParaRPr lang="zh-CN" altLang="en-US" sz="2800" b="0" i="0" u="none" strike="noStrike" baseline="0" dirty="0">
              <a:latin typeface="Times New Roman" panose="02020603050405020304" pitchFamily="18" charset="0"/>
              <a:ea typeface="DengXian" panose="02010600030101010101" pitchFamily="2" charset="-122"/>
            </a:endParaRPr>
          </a:p>
          <a:p>
            <a:pPr marL="0" marR="0" indent="0" algn="l" rtl="0">
              <a:buNone/>
            </a:pPr>
            <a:r>
              <a:rPr lang="en-GB" altLang="zh-CN" sz="2800" b="0" i="0" u="none" strike="noStrike" baseline="0" dirty="0">
                <a:latin typeface="Calibri" panose="020F0502020204030204" pitchFamily="34" charset="0"/>
                <a:ea typeface="DengXian" panose="02010600030101010101" pitchFamily="2" charset="-122"/>
              </a:rPr>
              <a:t>b</a:t>
            </a:r>
            <a:r>
              <a:rPr lang="zh-CN" altLang="en-GB" sz="2800" b="0" i="0" u="none" strike="noStrike" baseline="0" dirty="0">
                <a:latin typeface="Calibri" panose="020F0502020204030204" pitchFamily="34" charset="0"/>
                <a:ea typeface="DengXian" panose="02010600030101010101" pitchFamily="2" charset="-122"/>
              </a:rPr>
              <a:t>、</a:t>
            </a:r>
            <a:r>
              <a:rPr lang="ja-JP" altLang="en-US" sz="2800" b="0" i="0" u="none" strike="noStrike" baseline="0" dirty="0">
                <a:latin typeface="Calibri" panose="020F0502020204030204" pitchFamily="34" charset="0"/>
                <a:ea typeface="DengXian" panose="02010600030101010101" pitchFamily="2" charset="-122"/>
              </a:rPr>
              <a:t>内容</a:t>
            </a:r>
            <a:endParaRPr lang="ja-JP"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清晰，有逻辑性地陈述大量的相关信息和观点 </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能较好的阐释观点 </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ja-JP" altLang="en-US" sz="2800" b="0" i="0" u="none" strike="noStrike" baseline="0" dirty="0">
                <a:latin typeface="Calibri" panose="020F0502020204030204" pitchFamily="34" charset="0"/>
                <a:ea typeface="DengXian" panose="02010600030101010101" pitchFamily="2" charset="-122"/>
              </a:rPr>
              <a:t>准备充分</a:t>
            </a:r>
            <a:endParaRPr lang="ja-JP" altLang="en-US" sz="2800" b="0" i="0" u="none" strike="noStrike" baseline="0" dirty="0">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328999734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a:xfrm>
            <a:off x="838200" y="5952264"/>
            <a:ext cx="10515600" cy="905736"/>
          </a:xfrm>
        </p:spPr>
        <p:txBody>
          <a:bodyPr/>
          <a:lstStyle/>
          <a:p>
            <a:pPr marR="0" rtl="0"/>
            <a:r>
              <a:rPr lang="zh-CN" altLang="en-US" sz="4400" b="0" i="0" u="none" strike="noStrike" baseline="0" dirty="0">
                <a:latin typeface="Calibri" panose="020F0502020204030204" pitchFamily="34" charset="0"/>
                <a:ea typeface="DengXian" panose="02010600030101010101" pitchFamily="2" charset="-122"/>
              </a:rPr>
              <a:t>八、研究报告参考及讨论题设置</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0"/>
            <a:ext cx="12192000" cy="5952264"/>
          </a:xfrm>
        </p:spPr>
        <p:txBody>
          <a:bodyPr>
            <a:normAutofit fontScale="92500" lnSpcReduction="10000"/>
          </a:bodyPr>
          <a:lstStyle/>
          <a:p>
            <a:pPr marR="0" algn="l" rtl="0"/>
            <a:r>
              <a:rPr lang="en-US" altLang="zh-CN" sz="2800" b="0" i="0" u="none" strike="noStrike" baseline="0" dirty="0">
                <a:latin typeface="Calibri" panose="020F0502020204030204" pitchFamily="34" charset="0"/>
                <a:ea typeface="DengXian" panose="02010600030101010101" pitchFamily="2" charset="-122"/>
              </a:rPr>
              <a:t>7</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大家都知道有一个好的心态是一件好事，可为什么还有那么多人做不到？ 这原因是多方面的，并且在一定程度上因人而异。有些人是因为自身的心理不够</a:t>
            </a:r>
            <a:r>
              <a:rPr lang="en-US" altLang="zh-CN" sz="2800" b="0" i="0" u="none" strike="noStrike" baseline="0" dirty="0">
                <a:latin typeface="Calibri" panose="020F0502020204030204" pitchFamily="34" charset="0"/>
                <a:ea typeface="DengXian" panose="02010600030101010101" pitchFamily="2" charset="-122"/>
              </a:rPr>
              <a:t>I </a:t>
            </a:r>
            <a:r>
              <a:rPr lang="zh-CN" altLang="en-US" sz="2800" b="0" i="0" u="none" strike="noStrike" baseline="0" dirty="0">
                <a:latin typeface="Calibri" panose="020F0502020204030204" pitchFamily="34" charset="0"/>
                <a:ea typeface="DengXian" panose="02010600030101010101" pitchFamily="2" charset="-122"/>
              </a:rPr>
              <a:t>成熟，有些人是因为缺乏正确的引导，更多的人是因为现实生活的压力无法达到 他们所期待所向往的那种心态。</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endParaRPr lang="en-GB" altLang="zh-CN"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8</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你是一个拥有良好心态的人吗？</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我觉得我可以算是一个心态良好的人。因为我大多数时候都能够乐观积极的看待 问题。但人都不是完美的，我当然也不能自以为是的说我遇到任何事情都能有良 好的心态。很多时候我也会因为一时的冲动，或者嫉妒而做一些不该做或者可以 避免的事情。</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endParaRPr lang="en-GB" altLang="zh-CN"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9</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一个人如何才能知道自己的心态好还是不好？</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心态很大程度上反映在人的生活状态和性格上。如果一个人生活的很开心，并且 非常开朗；或者生活的非常规律，并且为人十分稳重，这些都是有良好心态的表 现。反之，那些心态就是需要改变，甚至摈弃的。</a:t>
            </a:r>
            <a:endParaRPr lang="zh-CN" altLang="en-US" sz="2800" b="0" i="0" u="none" strike="noStrike" baseline="0" dirty="0">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283713097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a:xfrm>
            <a:off x="838200" y="5952264"/>
            <a:ext cx="10515600" cy="905736"/>
          </a:xfrm>
        </p:spPr>
        <p:txBody>
          <a:bodyPr/>
          <a:lstStyle/>
          <a:p>
            <a:pPr marR="0" rtl="0"/>
            <a:r>
              <a:rPr lang="zh-CN" altLang="en-US" sz="4400" b="0" i="0" u="none" strike="noStrike" baseline="0" dirty="0">
                <a:latin typeface="Calibri" panose="020F0502020204030204" pitchFamily="34" charset="0"/>
                <a:ea typeface="DengXian" panose="02010600030101010101" pitchFamily="2" charset="-122"/>
              </a:rPr>
              <a:t>八、研究报告参考及讨论题设置</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0"/>
            <a:ext cx="12192000" cy="5952264"/>
          </a:xfrm>
        </p:spPr>
        <p:txBody>
          <a:bodyPr>
            <a:normAutofit lnSpcReduction="10000"/>
          </a:bodyPr>
          <a:lstStyle/>
          <a:p>
            <a:pPr marR="0" algn="l" rtl="0"/>
            <a:r>
              <a:rPr lang="en-US" altLang="zh-CN" sz="2800" b="0" i="0" u="none" strike="noStrike" baseline="0" dirty="0">
                <a:latin typeface="Calibri" panose="020F0502020204030204" pitchFamily="34" charset="0"/>
                <a:ea typeface="DengXian" panose="02010600030101010101" pitchFamily="2" charset="-122"/>
              </a:rPr>
              <a:t>10</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生活中每一个人都觉得自己的心态不错，你如何看待这种现象？</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我觉得很多时候人走进了一个误区，或者说很多人不能真正理解良好的心态。他 们只是认为自己的心态不错，事实上，他们可能对自己没有很好的判断。</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endParaRPr lang="en-GB" altLang="zh-CN"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11</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决定心态良好的关键是什么？</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决定良好心态的关键，一是习惯，习惯好了，良好的心态更容易培养。二是性格， 性格和心态可以说是互相影响的，有了良好心态的人多数都有着不错的性格，反 过来说，性格好的人更容易拥有良好的心态。</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endParaRPr lang="en-GB" altLang="zh-CN"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12</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有好的心态是不是就一定会成功？为什么？</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我认为好的心态虽然不能保证成功，却是获取成功的一个重要因素。试想，</a:t>
            </a:r>
            <a:r>
              <a:rPr lang="en-US" altLang="zh-CN" sz="2800" b="0" i="0" u="none" strike="noStrike" baseline="0" dirty="0">
                <a:latin typeface="Times New Roman" panose="02020603050405020304" pitchFamily="18"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个 人如果心态不好，那么他就不能正确的审时度势，更不能采取相对正确的行动， 那么他如何能够成功。用一句话概括就是有好的心态不一定能成功，但没有好的 心态一定不会成功。</a:t>
            </a:r>
            <a:endParaRPr lang="zh-CN" altLang="en-US" sz="2800" b="0" i="0" u="none" strike="noStrike" baseline="0" dirty="0">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2760181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a:xfrm>
            <a:off x="838200" y="5952264"/>
            <a:ext cx="10515600" cy="905736"/>
          </a:xfrm>
        </p:spPr>
        <p:txBody>
          <a:bodyPr/>
          <a:lstStyle/>
          <a:p>
            <a:pPr marR="0" rtl="0"/>
            <a:r>
              <a:rPr lang="zh-CN" altLang="en-US" sz="4400" b="0" i="0" u="none" strike="noStrike" baseline="0" dirty="0">
                <a:latin typeface="Calibri" panose="020F0502020204030204" pitchFamily="34" charset="0"/>
                <a:ea typeface="DengXian" panose="02010600030101010101" pitchFamily="2" charset="-122"/>
              </a:rPr>
              <a:t>八、研究报告参考及讨论题设置</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0"/>
            <a:ext cx="12192000" cy="5952264"/>
          </a:xfrm>
        </p:spPr>
        <p:txBody>
          <a:bodyPr>
            <a:normAutofit fontScale="92500" lnSpcReduction="10000"/>
          </a:bodyPr>
          <a:lstStyle/>
          <a:p>
            <a:pPr marR="0" algn="l" rtl="0"/>
            <a:r>
              <a:rPr lang="en-US" altLang="zh-CN" sz="2800" b="0" i="0" u="none" strike="noStrike" baseline="0" dirty="0">
                <a:latin typeface="Calibri" panose="020F0502020204030204" pitchFamily="34" charset="0"/>
                <a:ea typeface="DengXian" panose="02010600030101010101" pitchFamily="2" charset="-122"/>
              </a:rPr>
              <a:t>13</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中国道家主张“淡泊明志，宁静致远”，你认为这是一种什么心态？</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道家所主张的是一种随遇而安的心态。道家认为万物皆有正反两面，而且这两面 总是相依相生，就如同光于暗一般难以分离。所以这种随遇而安的心态即是一切 随源，从不强求。</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endParaRPr lang="en-GB" altLang="zh-CN"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14</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你为什么选择这个研究题目？</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我之所以选择这个题目是因为现在很多人忽视了一个好心态的重大作用，也有很 多人不能够清楚认识心态所能大来的好处和积极影响。我希望通过学习这个题目， 让我能够了解心态重要性的同时，学会如何拥有和运用良好的心态。</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endParaRPr lang="en-GB" altLang="zh-CN"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15</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在你学习的三部文学艺术作品中，你最喜欢哪一部？为什么？</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我最喜欢电视剧</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奋斗</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，因为它的故事设定在现代，更加真实，也更贴近我们 的生活。通过学习这部电视剧，我能更多的把学到的东西应用到生活上。比如主 人公陆涛，他的年纪也没比我们大多少，他在毕业后对工作的热情和对未来人生 的憧憬都很值得我们去借鉴。</a:t>
            </a:r>
            <a:endParaRPr lang="zh-CN" altLang="en-US" sz="2800" b="0" i="0" u="none" strike="noStrike" baseline="0" dirty="0">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193401645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a:xfrm>
            <a:off x="838200" y="5952264"/>
            <a:ext cx="10515600" cy="905736"/>
          </a:xfrm>
        </p:spPr>
        <p:txBody>
          <a:bodyPr/>
          <a:lstStyle/>
          <a:p>
            <a:pPr marR="0" rtl="0"/>
            <a:r>
              <a:rPr lang="zh-CN" altLang="en-US" sz="4400" b="0" i="0" u="none" strike="noStrike" baseline="0" dirty="0">
                <a:latin typeface="Calibri" panose="020F0502020204030204" pitchFamily="34" charset="0"/>
                <a:ea typeface="DengXian" panose="02010600030101010101" pitchFamily="2" charset="-122"/>
              </a:rPr>
              <a:t>八、研究报告参考及讨论题设置</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0"/>
            <a:ext cx="12192000" cy="5952264"/>
          </a:xfrm>
        </p:spPr>
        <p:txBody>
          <a:bodyPr/>
          <a:lstStyle/>
          <a:p>
            <a:pPr marR="0" algn="l" rtl="0"/>
            <a:r>
              <a:rPr lang="ja-JP" altLang="en-US" sz="2800" b="0" i="0" u="none" strike="noStrike" baseline="0" dirty="0">
                <a:latin typeface="Calibri" panose="020F0502020204030204" pitchFamily="34" charset="0"/>
                <a:ea typeface="DengXian" panose="02010600030101010101" pitchFamily="2" charset="-122"/>
              </a:rPr>
              <a:t>例文二</a:t>
            </a:r>
            <a:endParaRPr lang="ja-JP" altLang="en-US" sz="2800" b="0" i="0" u="none" strike="noStrike" baseline="0" dirty="0">
              <a:latin typeface="Times New Roman" panose="02020603050405020304" pitchFamily="18" charset="0"/>
              <a:ea typeface="DengXian" panose="02010600030101010101" pitchFamily="2" charset="-122"/>
            </a:endParaRPr>
          </a:p>
          <a:p>
            <a:pPr marR="0" algn="ctr" rtl="0"/>
            <a:r>
              <a:rPr lang="zh-CN" altLang="en-US" sz="2800" b="0" i="0" u="none" strike="noStrike" baseline="0" dirty="0">
                <a:latin typeface="Calibri" panose="020F0502020204030204" pitchFamily="34" charset="0"/>
                <a:ea typeface="DengXian" panose="02010600030101010101" pitchFamily="2" charset="-122"/>
              </a:rPr>
              <a:t>离愁也可以转化为正能量</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ja-JP" altLang="en-US" sz="2800" b="0" i="0" u="none" strike="noStrike" baseline="0" dirty="0">
                <a:latin typeface="Calibri" panose="020F0502020204030204" pitchFamily="34" charset="0"/>
                <a:ea typeface="DengXian" panose="02010600030101010101" pitchFamily="2" charset="-122"/>
              </a:rPr>
              <a:t>两位考官：</a:t>
            </a:r>
            <a:endParaRPr lang="ja-JP"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        你们好！我研究的题目是：</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离愁也可以转化为正能量</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。为此，我学习了一 些文学艺术作品。其中主要有：人物传记</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朱自清传</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、散文</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余音绕梁吟“送 别”</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、舞剧</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一把酸枣</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以及相关的背景资料。通过研究，我了解到，离合聚散 是人生无法回避的，离别往往给人带来愁苦，然而这种愁苦也可以转化成正能量。 这主要表现在以下几个方面：一、离愁可以使人懂得珍惜；二、离愁可以唤起人 创作灵感；三、离愁可以激发奋进动力。以上就是我的研究概况，请问考官，我 可以开始报告了吗？</a:t>
            </a:r>
            <a:endParaRPr lang="zh-CN" altLang="en-US" sz="2800" b="0" i="0" u="none" strike="noStrike" baseline="0" dirty="0">
              <a:latin typeface="Times New Roman" panose="02020603050405020304" pitchFamily="18" charset="0"/>
              <a:ea typeface="DengXian" panose="02010600030101010101" pitchFamily="2" charset="-122"/>
            </a:endParaRPr>
          </a:p>
          <a:p>
            <a:pPr marL="0" indent="0">
              <a:buNone/>
            </a:pPr>
            <a:endParaRPr lang="en-AU" dirty="0"/>
          </a:p>
        </p:txBody>
      </p:sp>
    </p:spTree>
    <p:extLst>
      <p:ext uri="{BB962C8B-B14F-4D97-AF65-F5344CB8AC3E}">
        <p14:creationId xmlns:p14="http://schemas.microsoft.com/office/powerpoint/2010/main" val="314832899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a:xfrm>
            <a:off x="838200" y="5952264"/>
            <a:ext cx="10515600" cy="905736"/>
          </a:xfrm>
        </p:spPr>
        <p:txBody>
          <a:bodyPr/>
          <a:lstStyle/>
          <a:p>
            <a:pPr marR="0" rtl="0"/>
            <a:r>
              <a:rPr lang="zh-CN" altLang="en-US" sz="4400" b="0" i="0" u="none" strike="noStrike" baseline="0" dirty="0">
                <a:latin typeface="Calibri" panose="020F0502020204030204" pitchFamily="34" charset="0"/>
                <a:ea typeface="DengXian" panose="02010600030101010101" pitchFamily="2" charset="-122"/>
              </a:rPr>
              <a:t>八、研究报告参考及讨论题设置</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0"/>
            <a:ext cx="12192000" cy="5952264"/>
          </a:xfrm>
        </p:spPr>
        <p:txBody>
          <a:bodyPr/>
          <a:lstStyle/>
          <a:p>
            <a:pPr marR="0" algn="l" rtl="0"/>
            <a:r>
              <a:rPr lang="ja-JP" altLang="en-US" sz="2800" b="0" i="0" u="none" strike="noStrike" baseline="0" dirty="0">
                <a:latin typeface="Calibri" panose="020F0502020204030204" pitchFamily="34" charset="0"/>
                <a:ea typeface="DengXian" panose="02010600030101010101" pitchFamily="2" charset="-122"/>
              </a:rPr>
              <a:t>两位考官：</a:t>
            </a:r>
            <a:endParaRPr lang="ja-JP"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        我研究的题目是：</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离愁也可以转化为正能量</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。从古至今，无论独在异乡的 游子，还是身处异地的情侣，人人都免不了经历离别时的不舍，正所谓“人有悲 欢离合，月有阴晴圆缺，此事古难全。”然而，尽管离别的愁苦给人们带来“剪 不断理还乱”的苦思情愁，但这种离愁却也能转化成正能量。</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        首先，离别的愁苦可以使人懂得珍惜。在离别的愁苦中，人们更容易因爱的 冲击而感悟人生的真善美，并懂得去珍惜。人物传记</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朱自清传</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就体现了这一 点。</a:t>
            </a:r>
            <a:r>
              <a:rPr lang="en-US" altLang="zh-CN" sz="2800" b="0" i="0" u="none" strike="noStrike" baseline="0" dirty="0">
                <a:latin typeface="Calibri" panose="020F0502020204030204" pitchFamily="34" charset="0"/>
                <a:ea typeface="DengXian" panose="02010600030101010101" pitchFamily="2" charset="-122"/>
              </a:rPr>
              <a:t>1917</a:t>
            </a:r>
            <a:r>
              <a:rPr lang="zh-CN" altLang="en-US" sz="2800" b="0" i="0" u="none" strike="noStrike" baseline="0" dirty="0">
                <a:latin typeface="Calibri" panose="020F0502020204030204" pitchFamily="34" charset="0"/>
                <a:ea typeface="DengXian" panose="02010600030101010101" pitchFamily="2" charset="-122"/>
              </a:rPr>
              <a:t>年朱自清与父亲回徐州奔丧，离别之际，他注视着父亲执意为他买橘 子以及没入人群中的背影，心中受到了强烈的震撼，感受到了父爱冲击，眼泪难 以自禁地流了出来，引发了离别的惆怅。在这浓浓离愁中，他悔恨自己从前没能 理解父爱，转而在“不知何时才能与父亲相见”的祈盼中学会了珍惜。在此之后，朱自清与父亲有了频繁的书信往来，父子关系得以在洋溢着珍惜的字里行间，日 益和谐融洽。可见，离愁可以使人直视内心真情实感，感受生活的恩賜，学会且 行且珍惜。</a:t>
            </a:r>
            <a:endParaRPr lang="zh-CN" altLang="en-US" sz="2800" b="0" i="0" u="none" strike="noStrike" baseline="0" dirty="0">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10045563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a:xfrm>
            <a:off x="838200" y="5952264"/>
            <a:ext cx="10515600" cy="905736"/>
          </a:xfrm>
        </p:spPr>
        <p:txBody>
          <a:bodyPr/>
          <a:lstStyle/>
          <a:p>
            <a:pPr marR="0" rtl="0"/>
            <a:r>
              <a:rPr lang="zh-CN" altLang="en-US" sz="4400" b="0" i="0" u="none" strike="noStrike" baseline="0" dirty="0">
                <a:latin typeface="Calibri" panose="020F0502020204030204" pitchFamily="34" charset="0"/>
                <a:ea typeface="DengXian" panose="02010600030101010101" pitchFamily="2" charset="-122"/>
              </a:rPr>
              <a:t>八、研究报告参考及讨论题设置</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0"/>
            <a:ext cx="12192000" cy="5952264"/>
          </a:xfrm>
        </p:spPr>
        <p:txBody>
          <a:bodyPr/>
          <a:lstStyle/>
          <a:p>
            <a:r>
              <a:rPr lang="zh-CN" altLang="en-US" sz="2800" b="0" i="0" u="none" strike="noStrike" baseline="0" dirty="0">
                <a:latin typeface="Calibri" panose="020F0502020204030204" pitchFamily="34" charset="0"/>
                <a:ea typeface="DengXian" panose="02010600030101010101" pitchFamily="2" charset="-122"/>
              </a:rPr>
              <a:t> 其次，离别的愁苦可以唤起人的创作灵感。当满腔的离别惆帐在心中不断， 动时，就可以升华成创作的源泉。散文</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余音梁绕吟“送别”</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中的李叔同便是 一个鲜明的例证。在一个雪花纷飞的黄昏，李叔同的好友许幻圆因家庭破产即将 离开上海奔赴北京。在简短的告别后，看着许幻园匆匆离去的背影，久久伫立在 雪地之中的李叔同，思绪万千，百感交集，往日的欢聚和眼前的离别使他难以平 静。最终他将满腹的离别惆张，淋漓尽致地倾泻于纸上：“长亭外，古道边，芳 草碧连天”</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这首脍炙人口的传世佳作</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送别</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就这样被创作出来了。可见</a:t>
            </a:r>
            <a:r>
              <a:rPr lang="en-US" altLang="zh-CN" sz="2800" b="0" i="0" u="none" strike="noStrike" baseline="0" dirty="0">
                <a:latin typeface="Calibri" panose="020F0502020204030204" pitchFamily="34"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离愁可以给予人创作的灵感，将离愁别绪凝聚在笔尖，镶嵌在感人肺腑的字里行 间。</a:t>
            </a:r>
            <a:endParaRPr lang="en-AU" dirty="0"/>
          </a:p>
        </p:txBody>
      </p:sp>
    </p:spTree>
    <p:extLst>
      <p:ext uri="{BB962C8B-B14F-4D97-AF65-F5344CB8AC3E}">
        <p14:creationId xmlns:p14="http://schemas.microsoft.com/office/powerpoint/2010/main" val="4935983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a:xfrm>
            <a:off x="838200" y="5952264"/>
            <a:ext cx="10515600" cy="905736"/>
          </a:xfrm>
        </p:spPr>
        <p:txBody>
          <a:bodyPr/>
          <a:lstStyle/>
          <a:p>
            <a:pPr marR="0" rtl="0"/>
            <a:r>
              <a:rPr lang="zh-CN" altLang="en-US" sz="4400" b="0" i="0" u="none" strike="noStrike" baseline="0" dirty="0">
                <a:latin typeface="Calibri" panose="020F0502020204030204" pitchFamily="34" charset="0"/>
                <a:ea typeface="DengXian" panose="02010600030101010101" pitchFamily="2" charset="-122"/>
              </a:rPr>
              <a:t>八、研究报告参考及讨论题设置</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0"/>
            <a:ext cx="12192000" cy="5952264"/>
          </a:xfrm>
        </p:spPr>
        <p:txBody>
          <a:bodyPr>
            <a:normAutofit lnSpcReduction="10000"/>
          </a:bodyPr>
          <a:lstStyle/>
          <a:p>
            <a:pPr marR="0" algn="l" rtl="0"/>
            <a:r>
              <a:rPr lang="zh-CN" altLang="en-US" sz="2800" b="0" i="0" u="none" strike="noStrike" baseline="0" dirty="0">
                <a:latin typeface="Calibri" panose="020F0502020204030204" pitchFamily="34" charset="0"/>
                <a:ea typeface="DengXian" panose="02010600030101010101" pitchFamily="2" charset="-122"/>
              </a:rPr>
              <a:t>最后，离别的愁苦可以激发奋进动力。苦涩的离愁让人联想到未来的重逢， 产生鼓舞人心的力量。舞剧</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一把酸枣</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很好地诠释了这一点。殷家勤劳善良的 小伙计与聪明美丽的女孩酸枣偷偷相爱后，为改变命运，创造美好的未来生活</a:t>
            </a:r>
            <a:r>
              <a:rPr lang="en-US" altLang="zh-CN" sz="2800" b="0" i="0" u="none" strike="noStrike" baseline="0" dirty="0">
                <a:latin typeface="Calibri" panose="020F0502020204030204" pitchFamily="34"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小伙计在酸枣的鼓励下毅然远行学徒经商。每当月上高楼时，小伙计思念着心上 人。这种对往日朝夕相处的甜蜜回忆，激励着他起早贪黑，刻苦学艺，将缕缕愁 思化为奋进的动力。功夫不负有心人，小伙子终于在经商方面技艺超群。学成归 来的他，为本来已日渐衰落的殷家带来了丰厚的利润，因而被任命为总号二掌柜。 可见，离愁可以转化为鞭策人生的动力，让人时刻将对未来的期许，对亲人的承 诺印记在心，为了明天不断地努力。</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        从以上研究可以看出，离愁不但教会人懂得珍惜，还启发人们的创作灵感</a:t>
            </a:r>
            <a:r>
              <a:rPr lang="en-US" altLang="zh-CN" sz="2800" b="0" i="0" u="none" strike="noStrike" baseline="0" dirty="0">
                <a:latin typeface="Calibri" panose="020F0502020204030204" pitchFamily="34"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更激发了人们前进的动力。当人们面对离别的愁苦时，发挥自己的主观能动性</a:t>
            </a:r>
            <a:r>
              <a:rPr lang="en-US" altLang="zh-CN" sz="2800" b="0" i="0" u="none" strike="noStrike" baseline="0" dirty="0">
                <a:latin typeface="Calibri" panose="020F0502020204030204" pitchFamily="34"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着眼于生活的未来并为之努力奋斗，就能够给生活带来正能量。因此我们说：离 愁确实也能够转化成生活的正能量。以上就是我的研究，谢谢两位老师。</a:t>
            </a:r>
            <a:endParaRPr lang="zh-CN" altLang="en-US" sz="2800" b="0" i="0" u="none" strike="noStrike" baseline="0" dirty="0">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31329464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a:xfrm>
            <a:off x="838200" y="5952264"/>
            <a:ext cx="10515600" cy="905736"/>
          </a:xfrm>
        </p:spPr>
        <p:txBody>
          <a:bodyPr/>
          <a:lstStyle/>
          <a:p>
            <a:pPr marR="0" rtl="0"/>
            <a:r>
              <a:rPr lang="zh-CN" altLang="en-US" sz="4400" b="0" i="0" u="none" strike="noStrike" baseline="0" dirty="0">
                <a:latin typeface="Calibri" panose="020F0502020204030204" pitchFamily="34" charset="0"/>
                <a:ea typeface="DengXian" panose="02010600030101010101" pitchFamily="2" charset="-122"/>
              </a:rPr>
              <a:t>八、研究报告参考及讨论题设置</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0"/>
            <a:ext cx="12192000" cy="5952264"/>
          </a:xfrm>
        </p:spPr>
        <p:txBody>
          <a:bodyPr>
            <a:normAutofit fontScale="92500" lnSpcReduction="10000"/>
          </a:bodyPr>
          <a:lstStyle/>
          <a:p>
            <a:pPr marR="0" algn="l" rtl="0"/>
            <a:r>
              <a:rPr lang="zh-CN" altLang="en-US" sz="2800" b="0" i="0" u="none" strike="noStrike" baseline="0" dirty="0">
                <a:latin typeface="Calibri" panose="020F0502020204030204" pitchFamily="34" charset="0"/>
                <a:ea typeface="DengXian" panose="02010600030101010101" pitchFamily="2" charset="-122"/>
              </a:rPr>
              <a:t>口语考官可能问到的问题：</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1</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为什么选择这个题？</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2</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这一研究有什么现实意义？</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3</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通过研究你有什么收获？</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ja-JP" sz="2800" b="0" i="0" u="none" strike="noStrike" baseline="0" dirty="0">
                <a:latin typeface="Calibri" panose="020F0502020204030204" pitchFamily="34" charset="0"/>
                <a:ea typeface="DengXian" panose="02010600030101010101" pitchFamily="2" charset="-122"/>
              </a:rPr>
              <a:t>4</a:t>
            </a:r>
            <a:r>
              <a:rPr lang="ja-JP" altLang="en-US" sz="2800" b="0" i="0" u="none" strike="noStrike" baseline="0" dirty="0">
                <a:latin typeface="Calibri" panose="020F0502020204030204" pitchFamily="34" charset="0"/>
                <a:ea typeface="DengXian" panose="02010600030101010101" pitchFamily="2" charset="-122"/>
              </a:rPr>
              <a:t>、</a:t>
            </a:r>
            <a:r>
              <a:rPr lang="ja-JP" altLang="en-US" sz="2800" b="0" i="0" u="none" strike="noStrike" baseline="0" dirty="0">
                <a:latin typeface="Times New Roman" panose="02020603050405020304" pitchFamily="18" charset="0"/>
                <a:ea typeface="DengXian" panose="02010600030101010101" pitchFamily="2" charset="-122"/>
              </a:rPr>
              <a:t>	</a:t>
            </a:r>
            <a:r>
              <a:rPr lang="ja-JP" altLang="en-US" sz="2800" b="0" i="0" u="none" strike="noStrike" baseline="0" dirty="0">
                <a:latin typeface="Calibri" panose="020F0502020204030204" pitchFamily="34" charset="0"/>
                <a:ea typeface="DengXian" panose="02010600030101010101" pitchFamily="2" charset="-122"/>
              </a:rPr>
              <a:t>离愁是指什么？</a:t>
            </a:r>
            <a:endParaRPr lang="ja-JP"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ja-JP" sz="2800" b="0" i="0" u="none" strike="noStrike" baseline="0" dirty="0">
                <a:latin typeface="Calibri" panose="020F0502020204030204" pitchFamily="34" charset="0"/>
                <a:ea typeface="DengXian" panose="02010600030101010101" pitchFamily="2" charset="-122"/>
              </a:rPr>
              <a:t>5</a:t>
            </a:r>
            <a:r>
              <a:rPr lang="ja-JP" altLang="en-US" sz="2800" b="0" i="0" u="none" strike="noStrike" baseline="0" dirty="0">
                <a:latin typeface="Calibri" panose="020F0502020204030204" pitchFamily="34" charset="0"/>
                <a:ea typeface="DengXian" panose="02010600030101010101" pitchFamily="2" charset="-122"/>
              </a:rPr>
              <a:t>、</a:t>
            </a:r>
            <a:r>
              <a:rPr lang="ja-JP" altLang="en-US" sz="2800" b="0" i="0" u="none" strike="noStrike" baseline="0" dirty="0">
                <a:latin typeface="Times New Roman" panose="02020603050405020304" pitchFamily="18" charset="0"/>
                <a:ea typeface="DengXian" panose="02010600030101010101" pitchFamily="2" charset="-122"/>
              </a:rPr>
              <a:t>	</a:t>
            </a:r>
            <a:r>
              <a:rPr lang="ja-JP" altLang="en-US" sz="2800" b="0" i="0" u="none" strike="noStrike" baseline="0" dirty="0">
                <a:latin typeface="Calibri" panose="020F0502020204030204" pitchFamily="34" charset="0"/>
                <a:ea typeface="DengXian" panose="02010600030101010101" pitchFamily="2" charset="-122"/>
              </a:rPr>
              <a:t>正能量指什么？</a:t>
            </a:r>
            <a:endParaRPr lang="ja-JP"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6</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离愁一定可以转化为正能量吗？</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7</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什么条件下离愁可以转化为正能量呢？</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8</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谈谈这一研究与你自身的联系。</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9</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请区分一下离愁，思念，想念，怀念的区别</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10</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克服离愁和转化成正能量是一回事吗？</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11</a:t>
            </a:r>
            <a:r>
              <a:rPr lang="zh-CN" altLang="en-US" sz="2800" b="0" i="0" u="none" strike="noStrike" baseline="0" dirty="0">
                <a:latin typeface="Calibri" panose="020F0502020204030204" pitchFamily="34" charset="0"/>
                <a:ea typeface="DengXian" panose="02010600030101010101" pitchFamily="2" charset="-122"/>
              </a:rPr>
              <a:t>、要是没有转化成正能量，会有什么后果呢？</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12</a:t>
            </a:r>
            <a:r>
              <a:rPr lang="zh-CN" altLang="en-US" sz="2800" b="0" i="0" u="none" strike="noStrike" baseline="0" dirty="0">
                <a:latin typeface="Calibri" panose="020F0502020204030204" pitchFamily="34" charset="0"/>
                <a:ea typeface="DengXian" panose="02010600030101010101" pitchFamily="2" charset="-122"/>
              </a:rPr>
              <a:t>、为什么是转化而不是克服</a:t>
            </a:r>
            <a:endParaRPr lang="zh-CN" altLang="en-US" sz="2800" b="0" i="0" u="none" strike="noStrike" baseline="0" dirty="0">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299182555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a:xfrm>
            <a:off x="838200" y="5952264"/>
            <a:ext cx="10515600" cy="905736"/>
          </a:xfrm>
        </p:spPr>
        <p:txBody>
          <a:bodyPr/>
          <a:lstStyle/>
          <a:p>
            <a:pPr marR="0" rtl="0"/>
            <a:r>
              <a:rPr lang="zh-CN" altLang="en-US" sz="4400" b="0" i="0" u="none" strike="noStrike" baseline="0" dirty="0">
                <a:latin typeface="Calibri" panose="020F0502020204030204" pitchFamily="34" charset="0"/>
                <a:ea typeface="DengXian" panose="02010600030101010101" pitchFamily="2" charset="-122"/>
              </a:rPr>
              <a:t>八、研究报告参考及讨论题设置</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0"/>
            <a:ext cx="12192000" cy="5952264"/>
          </a:xfrm>
        </p:spPr>
        <p:txBody>
          <a:bodyPr/>
          <a:lstStyle/>
          <a:p>
            <a:pPr marR="0" algn="l" rtl="0"/>
            <a:r>
              <a:rPr lang="ja-JP" altLang="en-US" sz="2800" b="0" i="0" u="none" strike="noStrike" baseline="0" dirty="0">
                <a:latin typeface="Calibri" panose="020F0502020204030204" pitchFamily="34" charset="0"/>
                <a:ea typeface="DengXian" panose="02010600030101010101" pitchFamily="2" charset="-122"/>
              </a:rPr>
              <a:t>例文</a:t>
            </a:r>
            <a:r>
              <a:rPr lang="zh-CN" altLang="en-US" sz="2800" b="0" i="0" u="none" strike="noStrike" baseline="0" dirty="0">
                <a:latin typeface="Calibri" panose="020F0502020204030204" pitchFamily="34" charset="0"/>
                <a:ea typeface="DengXian" panose="02010600030101010101" pitchFamily="2" charset="-122"/>
              </a:rPr>
              <a:t>三</a:t>
            </a:r>
            <a:endParaRPr lang="ja-JP" altLang="en-US" sz="2800" b="0" i="0" u="none" strike="noStrike" baseline="0" dirty="0">
              <a:latin typeface="Times New Roman" panose="02020603050405020304" pitchFamily="18" charset="0"/>
              <a:ea typeface="DengXian" panose="02010600030101010101" pitchFamily="2" charset="-122"/>
            </a:endParaRPr>
          </a:p>
          <a:p>
            <a:pPr marR="0" algn="ctr" rtl="0"/>
            <a:r>
              <a:rPr lang="zh-CN" altLang="en-US" sz="2800" b="0" i="0" u="none" strike="noStrike" baseline="0" dirty="0">
                <a:latin typeface="Calibri" panose="020F0502020204030204" pitchFamily="34" charset="0"/>
                <a:ea typeface="DengXian" panose="02010600030101010101" pitchFamily="2" charset="-122"/>
              </a:rPr>
              <a:t>多难亦可兴邦</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ja-JP" altLang="en-US" sz="2800" b="0" i="0" u="none" strike="noStrike" baseline="0" dirty="0">
                <a:latin typeface="Calibri" panose="020F0502020204030204" pitchFamily="34" charset="0"/>
                <a:ea typeface="DengXian" panose="02010600030101010101" pitchFamily="2" charset="-122"/>
              </a:rPr>
              <a:t>两位考官：</a:t>
            </a:r>
            <a:endParaRPr lang="ja-JP"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        你们好！我研究的题目是</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多难亦可兴邦</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。为此，我学习了一些文学艺术 作品，其中包括：历史小说</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汉武大帝</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、电影</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平型关战役</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和报告文学</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伟大 的历程</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以及相关背景资料。我将从以下三个方面论证我的观点。第一、多难有 利于危机意识的提高，亦可兴邦。第二、多难有利于民族凝聚力的增强，亦可兴 邦。第三、多难有利于治国之策的完善，亦可兴邦。这就是我研究的概况，请问 老师，我可以开始报告了吗？</a:t>
            </a:r>
            <a:endParaRPr lang="zh-CN" altLang="en-US" sz="2800" b="0" i="0" u="none" strike="noStrike" baseline="0" dirty="0">
              <a:latin typeface="Times New Roman" panose="02020603050405020304" pitchFamily="18" charset="0"/>
              <a:ea typeface="DengXian" panose="02010600030101010101" pitchFamily="2" charset="-122"/>
            </a:endParaRPr>
          </a:p>
          <a:p>
            <a:endParaRPr lang="en-AU" dirty="0"/>
          </a:p>
        </p:txBody>
      </p:sp>
    </p:spTree>
    <p:extLst>
      <p:ext uri="{BB962C8B-B14F-4D97-AF65-F5344CB8AC3E}">
        <p14:creationId xmlns:p14="http://schemas.microsoft.com/office/powerpoint/2010/main" val="409443165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a:xfrm>
            <a:off x="838200" y="5952264"/>
            <a:ext cx="10515600" cy="905736"/>
          </a:xfrm>
        </p:spPr>
        <p:txBody>
          <a:bodyPr/>
          <a:lstStyle/>
          <a:p>
            <a:pPr marR="0" rtl="0"/>
            <a:r>
              <a:rPr lang="zh-CN" altLang="en-US" sz="4400" b="0" i="0" u="none" strike="noStrike" baseline="0" dirty="0">
                <a:latin typeface="Calibri" panose="020F0502020204030204" pitchFamily="34" charset="0"/>
                <a:ea typeface="DengXian" panose="02010600030101010101" pitchFamily="2" charset="-122"/>
              </a:rPr>
              <a:t>八、研究报告参考及讨论题设置</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0"/>
            <a:ext cx="12192000" cy="5952264"/>
          </a:xfrm>
        </p:spPr>
        <p:txBody>
          <a:bodyPr/>
          <a:lstStyle/>
          <a:p>
            <a:pPr marR="0" algn="l" rtl="0"/>
            <a:r>
              <a:rPr lang="zh-CN" altLang="en-US" sz="2800" b="0" i="0" u="none" strike="noStrike" baseline="0" dirty="0">
                <a:latin typeface="Calibri" panose="020F0502020204030204" pitchFamily="34" charset="0"/>
                <a:ea typeface="DengXian" panose="02010600030101010101" pitchFamily="2" charset="-122"/>
              </a:rPr>
              <a:t>两位考官好！</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        我报告的题目是</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多难亦可兴邦</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。多难即很多困难，兴邦则是国家兴盛， 多难并非好事，若能激励人民奋发图强，战胜困难，也可有助于国家兴盛。因此，多难亦可兴邦。</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        首先，多难有利于危机意识的提高，亦可兴邦。小说</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汉武大帝</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就是最佳 例证，汉武帝刘彻初登大宝，儒道之争喋喋不休，社会人才匮乏，经济形势单一， 内有诸侯王势力膨胀之忧，外有匈奴虎视眈眈之患。刘彻为了避免腹背受敌、任 人宰割，在思想上，他采纳了董仲舒“罢黜百家，独尊儒术”的建议，结束了先 秦以来“师异道，人异论，百家殊方”的局面，并开创了察举制，“不拘一格降 人才”；在政治上，他实施“推恩令”，有力的巩固了中央集权的统治；在军事上，</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他以强悍的军事手段解除了北方匈奴的威胁，并扩大了汉朝疆域版图；在外交上， 他开创了丝绸之路，繁荣了商业贸易。正是刘彻登基之初面临的种种危机，使得 他居安思危，防微杜渐，最终缔造出名扬中外的汉武盛世。</a:t>
            </a:r>
            <a:endParaRPr lang="zh-CN" altLang="en-US" sz="2800" b="0" i="0" u="none" strike="noStrike" baseline="0" dirty="0">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13355683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a:xfrm>
            <a:off x="838200" y="0"/>
            <a:ext cx="10515600" cy="750753"/>
          </a:xfrm>
        </p:spPr>
        <p:txBody>
          <a:bodyPr/>
          <a:lstStyle/>
          <a:p>
            <a:r>
              <a:rPr lang="zh-CN" altLang="en-US" sz="4400" b="0" i="0" u="none" strike="noStrike" baseline="0" dirty="0">
                <a:latin typeface="Calibri" panose="020F0502020204030204" pitchFamily="34" charset="0"/>
                <a:ea typeface="DengXian" panose="02010600030101010101" pitchFamily="2" charset="-122"/>
              </a:rPr>
              <a:t>二、口试的学习要求</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838200" y="750752"/>
            <a:ext cx="10515600" cy="5727539"/>
          </a:xfrm>
        </p:spPr>
        <p:txBody>
          <a:bodyPr>
            <a:normAutofit fontScale="92500" lnSpcReduction="20000"/>
          </a:bodyPr>
          <a:lstStyle/>
          <a:p>
            <a:pPr marL="0" marR="0" indent="0" algn="l" rtl="0">
              <a:buNone/>
            </a:pPr>
            <a:r>
              <a:rPr lang="en-US" altLang="zh-CN" sz="2800" b="0" i="0" u="none" strike="noStrike" baseline="0" dirty="0">
                <a:latin typeface="Calibri" panose="020F0502020204030204" pitchFamily="34" charset="0"/>
                <a:ea typeface="DengXian" panose="02010600030101010101" pitchFamily="2" charset="-122"/>
              </a:rPr>
              <a:t>2</a:t>
            </a:r>
            <a:r>
              <a:rPr lang="zh-CN" altLang="en-US" sz="2800" b="0" i="0" u="none" strike="noStrike" baseline="0" dirty="0">
                <a:latin typeface="Calibri" panose="020F0502020204030204" pitchFamily="34" charset="0"/>
                <a:ea typeface="DengXian" panose="02010600030101010101" pitchFamily="2" charset="-122"/>
              </a:rPr>
              <a:t>、讨论部分：</a:t>
            </a:r>
            <a:endParaRPr lang="zh-CN" altLang="en-US" sz="2800" b="0" i="0" u="none" strike="noStrike" baseline="0" dirty="0">
              <a:latin typeface="Times New Roman" panose="02020603050405020304" pitchFamily="18" charset="0"/>
              <a:ea typeface="DengXian" panose="02010600030101010101" pitchFamily="2" charset="-122"/>
            </a:endParaRPr>
          </a:p>
          <a:p>
            <a:pPr marL="0" marR="0" indent="0" algn="l" rtl="0">
              <a:buNone/>
            </a:pPr>
            <a:r>
              <a:rPr lang="en-GB" altLang="zh-CN" sz="2800" b="0" i="0" u="none" strike="noStrike" baseline="0" dirty="0">
                <a:latin typeface="Calibri" panose="020F0502020204030204" pitchFamily="34" charset="0"/>
                <a:ea typeface="DengXian" panose="02010600030101010101" pitchFamily="2" charset="-122"/>
              </a:rPr>
              <a:t>a</a:t>
            </a:r>
            <a:r>
              <a:rPr lang="zh-CN" altLang="en-GB" sz="2800" b="0" i="0" u="none" strike="noStrike" baseline="0" dirty="0">
                <a:latin typeface="Calibri" panose="020F0502020204030204" pitchFamily="34" charset="0"/>
                <a:ea typeface="DengXian" panose="02010600030101010101" pitchFamily="2" charset="-122"/>
              </a:rPr>
              <a:t>、</a:t>
            </a:r>
            <a:r>
              <a:rPr lang="ja-JP" altLang="en-US" sz="2800" b="0" i="0" u="none" strike="noStrike" baseline="0" dirty="0">
                <a:latin typeface="Calibri" panose="020F0502020204030204" pitchFamily="34" charset="0"/>
                <a:ea typeface="DengXian" panose="02010600030101010101" pitchFamily="2" charset="-122"/>
              </a:rPr>
              <a:t>表达</a:t>
            </a:r>
            <a:endParaRPr lang="ja-JP"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准确恰当的使用复杂大量的词汇，结构和表达方式 </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自己能矫正错误 </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能出色的掌握文体的用语</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发音、音调、重音和语气很好（抑扬顿挫）</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轻松而自信的应答</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与听众有很好的交流（眼神、包括肢体语言）</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应对难题轻而易举 </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ja-JP" altLang="en-US" sz="2800" b="0" i="0" u="none" strike="noStrike" baseline="0" dirty="0">
                <a:latin typeface="Calibri" panose="020F0502020204030204" pitchFamily="34" charset="0"/>
                <a:ea typeface="DengXian" panose="02010600030101010101" pitchFamily="2" charset="-122"/>
              </a:rPr>
              <a:t>有主动性 </a:t>
            </a:r>
            <a:endParaRPr lang="ja-JP" altLang="en-US" sz="2800" b="0" i="0" u="none" strike="noStrike" baseline="0" dirty="0">
              <a:latin typeface="Times New Roman" panose="02020603050405020304" pitchFamily="18" charset="0"/>
              <a:ea typeface="DengXian" panose="02010600030101010101" pitchFamily="2" charset="-122"/>
            </a:endParaRPr>
          </a:p>
          <a:p>
            <a:pPr marL="0" marR="0" indent="0" algn="l" rtl="0">
              <a:buNone/>
            </a:pPr>
            <a:r>
              <a:rPr lang="en-GB" altLang="zh-CN" sz="2800" b="0" i="0" u="none" strike="noStrike" baseline="0" dirty="0">
                <a:latin typeface="Calibri" panose="020F0502020204030204" pitchFamily="34" charset="0"/>
                <a:ea typeface="DengXian" panose="02010600030101010101" pitchFamily="2" charset="-122"/>
              </a:rPr>
              <a:t>b</a:t>
            </a:r>
            <a:r>
              <a:rPr lang="zh-CN" altLang="en-GB" sz="2800" b="0" i="0" u="none" strike="noStrike" baseline="0" dirty="0">
                <a:latin typeface="Calibri" panose="020F0502020204030204" pitchFamily="34" charset="0"/>
                <a:ea typeface="DengXian" panose="02010600030101010101" pitchFamily="2" charset="-122"/>
              </a:rPr>
              <a:t>、</a:t>
            </a:r>
            <a:r>
              <a:rPr lang="ja-JP" altLang="en-US" sz="2800" b="0" i="0" u="none" strike="noStrike" baseline="0" dirty="0">
                <a:latin typeface="Calibri" panose="020F0502020204030204" pitchFamily="34" charset="0"/>
                <a:ea typeface="DengXian" panose="02010600030101010101" pitchFamily="2" charset="-122"/>
              </a:rPr>
              <a:t>内容</a:t>
            </a:r>
            <a:endParaRPr lang="ja-JP"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清晰，有逻辑地陈述大量相关并且是原创信息观点 </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能轻松的阐述、叙述和维护观点 </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ja-JP" altLang="en-US" sz="2800" b="0" i="0" u="none" strike="noStrike" baseline="0" dirty="0">
                <a:latin typeface="Calibri" panose="020F0502020204030204" pitchFamily="34" charset="0"/>
                <a:ea typeface="DengXian" panose="02010600030101010101" pitchFamily="2" charset="-122"/>
              </a:rPr>
              <a:t>准备充分</a:t>
            </a:r>
            <a:endParaRPr lang="ja-JP" altLang="en-US" sz="2800" b="0" i="0" u="none" strike="noStrike" baseline="0" dirty="0">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302117262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a:xfrm>
            <a:off x="838200" y="5952264"/>
            <a:ext cx="10515600" cy="905736"/>
          </a:xfrm>
        </p:spPr>
        <p:txBody>
          <a:bodyPr/>
          <a:lstStyle/>
          <a:p>
            <a:pPr marR="0" rtl="0"/>
            <a:r>
              <a:rPr lang="zh-CN" altLang="en-US" sz="4400" b="0" i="0" u="none" strike="noStrike" baseline="0" dirty="0">
                <a:latin typeface="Calibri" panose="020F0502020204030204" pitchFamily="34" charset="0"/>
                <a:ea typeface="DengXian" panose="02010600030101010101" pitchFamily="2" charset="-122"/>
              </a:rPr>
              <a:t>八、研究报告参考及讨论题设置</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0"/>
            <a:ext cx="12192000" cy="5952264"/>
          </a:xfrm>
        </p:spPr>
        <p:txBody>
          <a:bodyPr/>
          <a:lstStyle/>
          <a:p>
            <a:r>
              <a:rPr lang="zh-CN" altLang="en-US" sz="2800" b="0" i="0" u="none" strike="noStrike" baseline="0" dirty="0">
                <a:latin typeface="Calibri" panose="020F0502020204030204" pitchFamily="34" charset="0"/>
                <a:ea typeface="DengXian" panose="02010600030101010101" pitchFamily="2" charset="-122"/>
              </a:rPr>
              <a:t> 其次，多难有利于民族凝聚力的增强，亦可兴邦。电影</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平型关战役</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中， 讲述了 </a:t>
            </a:r>
            <a:r>
              <a:rPr lang="en-US" altLang="zh-CN" sz="2800" b="0" i="0" u="none" strike="noStrike" baseline="0" dirty="0">
                <a:latin typeface="Calibri" panose="020F0502020204030204" pitchFamily="34" charset="0"/>
                <a:ea typeface="DengXian" panose="02010600030101010101" pitchFamily="2" charset="-122"/>
              </a:rPr>
              <a:t>1937</a:t>
            </a:r>
            <a:r>
              <a:rPr lang="zh-CN" altLang="en-US" sz="2800" b="0" i="0" u="none" strike="noStrike" baseline="0" dirty="0">
                <a:latin typeface="Calibri" panose="020F0502020204030204" pitchFamily="34" charset="0"/>
                <a:ea typeface="DengXian" panose="02010600030101010101" pitchFamily="2" charset="-122"/>
              </a:rPr>
              <a:t>年的中国。当时日军侵华，当时北平沦陷，天津失守，大同失利， 在华北咽喉即将被打开的关键时刻。面对日军叫嚣“三个月内灭亡中国”的狂妄， 原本明争暗斗的国共两党放下成见，同仇敌忾，形成了抗日统一战线。八路军 </a:t>
            </a:r>
            <a:r>
              <a:rPr lang="en-US" altLang="zh-CN" sz="2800" b="0" i="0" u="none" strike="noStrike" baseline="0" dirty="0">
                <a:latin typeface="Calibri" panose="020F0502020204030204" pitchFamily="34" charset="0"/>
                <a:ea typeface="DengXian" panose="02010600030101010101" pitchFamily="2" charset="-122"/>
              </a:rPr>
              <a:t>115</a:t>
            </a:r>
            <a:r>
              <a:rPr lang="zh-CN" altLang="en-US" sz="2800" b="0" i="0" u="none" strike="noStrike" baseline="0" dirty="0">
                <a:latin typeface="Calibri" panose="020F0502020204030204" pitchFamily="34" charset="0"/>
                <a:ea typeface="DengXian" panose="02010600030101010101" pitchFamily="2" charset="-122"/>
              </a:rPr>
              <a:t>师在林彪、聂荣臻指挥下，开抵平型关集结，与国民党阎锡山部配合作战， 伏击了日军辎重队，合力狙击了日军的攻势，打破了日军不可战胜的神话，从而 高涨了中华人民的反侵略志气。在国难当头的危机时刻，中华儿女打破了党派相 争的芥蒂，不仅显现出团结的力量，更凝聚出可贵民族精神，并徐州会战和武汉 会战中通力合作，最终取得了抗战的胜利。</a:t>
            </a:r>
            <a:endParaRPr lang="en-AU" dirty="0"/>
          </a:p>
        </p:txBody>
      </p:sp>
    </p:spTree>
    <p:extLst>
      <p:ext uri="{BB962C8B-B14F-4D97-AF65-F5344CB8AC3E}">
        <p14:creationId xmlns:p14="http://schemas.microsoft.com/office/powerpoint/2010/main" val="162056717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a:xfrm>
            <a:off x="838200" y="5952264"/>
            <a:ext cx="10515600" cy="905736"/>
          </a:xfrm>
        </p:spPr>
        <p:txBody>
          <a:bodyPr/>
          <a:lstStyle/>
          <a:p>
            <a:pPr marR="0" rtl="0"/>
            <a:r>
              <a:rPr lang="zh-CN" altLang="en-US" sz="4400" b="0" i="0" u="none" strike="noStrike" baseline="0" dirty="0">
                <a:latin typeface="Calibri" panose="020F0502020204030204" pitchFamily="34" charset="0"/>
                <a:ea typeface="DengXian" panose="02010600030101010101" pitchFamily="2" charset="-122"/>
              </a:rPr>
              <a:t>八、研究报告参考及讨论题设置</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0"/>
            <a:ext cx="12192000" cy="5952264"/>
          </a:xfrm>
        </p:spPr>
        <p:txBody>
          <a:bodyPr/>
          <a:lstStyle/>
          <a:p>
            <a:pPr marR="0" algn="l" rtl="0"/>
            <a:r>
              <a:rPr lang="zh-CN" altLang="en-US" sz="2800" b="0" i="0" u="none" strike="noStrike" baseline="0" dirty="0">
                <a:latin typeface="Calibri" panose="020F0502020204030204" pitchFamily="34" charset="0"/>
                <a:ea typeface="DengXian" panose="02010600030101010101" pitchFamily="2" charset="-122"/>
              </a:rPr>
              <a:t>最后，多难有利于治国之策的完善，亦可兴邦。报告文学</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伟大的历程</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就 是一个明证，新中国建立初期，便遭遇了前苏联撒资，紧接着出现“大跃进”、三年自然灾害、文革等灾难，导致国民经济衰退，民不聊生，百废待兴。国民迫切希望改革弊政，被推上历史舞台的邓小平面对多灾多难的国情，经过反思，发现提振经济才是国家富强的动力，只有打开国门，抓住机遇，才能使中国经济发展的快车道。近</a:t>
            </a:r>
            <a:r>
              <a:rPr lang="en-US" altLang="zh-CN" sz="2800" b="0" i="0" u="none" strike="noStrike" baseline="0" dirty="0">
                <a:latin typeface="Calibri" panose="020F0502020204030204" pitchFamily="34" charset="0"/>
                <a:ea typeface="DengXian" panose="02010600030101010101" pitchFamily="2" charset="-122"/>
              </a:rPr>
              <a:t>40</a:t>
            </a:r>
            <a:r>
              <a:rPr lang="zh-CN" altLang="en-US" sz="2800" b="0" i="0" u="none" strike="noStrike" baseline="0" dirty="0">
                <a:latin typeface="Calibri" panose="020F0502020204030204" pitchFamily="34" charset="0"/>
                <a:ea typeface="DengXian" panose="02010600030101010101" pitchFamily="2" charset="-122"/>
              </a:rPr>
              <a:t>年的改革幵放，使国民经济总值稳步上升，人民生活水 平显著改善，国际地位持续提高。可见，人们从不断出现的灾难中汲取经验，依 据国情完善国策，也可兴邦耀国。</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        从以上的研究不难发现，若一个人遭遇逆境，可造就其成熟品行，愈挫愈勇</a:t>
            </a:r>
            <a:r>
              <a:rPr lang="en-US" altLang="zh-CN" sz="2800" b="0" i="0" u="none" strike="noStrike" baseline="0" dirty="0">
                <a:latin typeface="Calibri" panose="020F0502020204030204" pitchFamily="34"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一个团队遭遇挫折，可使其精诚团结，共度难关；一个国家遭遇多难，亦可为其 发展提供源动力。因此，多难亦可兴邦。</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        我的演讲结束了，谢谢老师！</a:t>
            </a:r>
            <a:endParaRPr lang="zh-CN" altLang="en-US" sz="2800" b="0" i="0" u="none" strike="noStrike" baseline="0" dirty="0">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74423698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a:xfrm>
            <a:off x="838200" y="5952264"/>
            <a:ext cx="10515600" cy="905736"/>
          </a:xfrm>
        </p:spPr>
        <p:txBody>
          <a:bodyPr/>
          <a:lstStyle/>
          <a:p>
            <a:pPr marR="0" rtl="0"/>
            <a:r>
              <a:rPr lang="zh-CN" altLang="en-US" sz="4400" b="0" i="0" u="none" strike="noStrike" baseline="0" dirty="0">
                <a:latin typeface="Calibri" panose="020F0502020204030204" pitchFamily="34" charset="0"/>
                <a:ea typeface="DengXian" panose="02010600030101010101" pitchFamily="2" charset="-122"/>
              </a:rPr>
              <a:t>八、研究报告参考及讨论题设置</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0"/>
            <a:ext cx="12192000" cy="5952264"/>
          </a:xfrm>
        </p:spPr>
        <p:txBody>
          <a:bodyPr>
            <a:normAutofit lnSpcReduction="10000"/>
          </a:bodyPr>
          <a:lstStyle/>
          <a:p>
            <a:pPr marR="0" algn="l" rtl="0"/>
            <a:r>
              <a:rPr lang="zh-CN" altLang="en-US" sz="2800" b="0" i="0" u="none" strike="noStrike" baseline="0" dirty="0">
                <a:latin typeface="Calibri" panose="020F0502020204030204" pitchFamily="34" charset="0"/>
                <a:ea typeface="DengXian" panose="02010600030101010101" pitchFamily="2" charset="-122"/>
              </a:rPr>
              <a:t>口语考官可能问到的问题：</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1.	</a:t>
            </a:r>
            <a:r>
              <a:rPr lang="zh-CN" altLang="en-US" sz="2800" b="0" i="0" u="none" strike="noStrike" baseline="0" dirty="0">
                <a:latin typeface="Calibri" panose="020F0502020204030204" pitchFamily="34" charset="0"/>
                <a:ea typeface="DengXian" panose="02010600030101010101" pitchFamily="2" charset="-122"/>
              </a:rPr>
              <a:t>什么是多难兴邦？（古代意义和现代意义</a:t>
            </a:r>
            <a:r>
              <a:rPr lang="en-US" altLang="zh-CN" sz="2800" b="0" i="0" u="none" strike="noStrike" baseline="0" dirty="0">
                <a:latin typeface="Calibri" panose="020F0502020204030204" pitchFamily="34" charset="0"/>
                <a:ea typeface="DengXian" panose="02010600030101010101" pitchFamily="2" charset="-122"/>
              </a:rPr>
              <a:t>/)</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2.	</a:t>
            </a:r>
            <a:r>
              <a:rPr lang="zh-CN" altLang="en-US" sz="2800" b="0" i="0" u="none" strike="noStrike" baseline="0" dirty="0">
                <a:latin typeface="Calibri" panose="020F0502020204030204" pitchFamily="34" charset="0"/>
                <a:ea typeface="DengXian" panose="02010600030101010101" pitchFamily="2" charset="-122"/>
              </a:rPr>
              <a:t>什么叫做主观能动性？</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3.	</a:t>
            </a:r>
            <a:r>
              <a:rPr lang="zh-CN" altLang="en-US" sz="2800" b="0" i="0" u="none" strike="noStrike" baseline="0" dirty="0">
                <a:latin typeface="Calibri" panose="020F0502020204030204" pitchFamily="34" charset="0"/>
                <a:ea typeface="DengXian" panose="02010600030101010101" pitchFamily="2" charset="-122"/>
              </a:rPr>
              <a:t>多难为什么可以兴邦？</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4.	</a:t>
            </a:r>
            <a:r>
              <a:rPr lang="zh-CN" altLang="en-US" sz="2800" b="0" i="0" u="none" strike="noStrike" baseline="0" dirty="0">
                <a:latin typeface="Calibri" panose="020F0502020204030204" pitchFamily="34" charset="0"/>
                <a:ea typeface="DengXian" panose="02010600030101010101" pitchFamily="2" charset="-122"/>
              </a:rPr>
              <a:t>多难一定会兴邦吗？</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5.	</a:t>
            </a:r>
            <a:r>
              <a:rPr lang="zh-CN" altLang="en-US" sz="2800" b="0" i="0" u="none" strike="noStrike" baseline="0" dirty="0">
                <a:latin typeface="Calibri" panose="020F0502020204030204" pitchFamily="34" charset="0"/>
                <a:ea typeface="DengXian" panose="02010600030101010101" pitchFamily="2" charset="-122"/>
              </a:rPr>
              <a:t>怎样让多难转换为兴邦？</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6.	</a:t>
            </a:r>
            <a:r>
              <a:rPr lang="zh-CN" altLang="en-US" sz="2800" b="0" i="0" u="none" strike="noStrike" baseline="0" dirty="0">
                <a:latin typeface="Calibri" panose="020F0502020204030204" pitchFamily="34" charset="0"/>
                <a:ea typeface="DengXian" panose="02010600030101010101" pitchFamily="2" charset="-122"/>
              </a:rPr>
              <a:t>多难会不会使民族丧失自信心？</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7.	</a:t>
            </a:r>
            <a:r>
              <a:rPr lang="zh-CN" altLang="en-US" sz="2800" b="0" i="0" u="none" strike="noStrike" baseline="0" dirty="0">
                <a:latin typeface="Calibri" panose="020F0502020204030204" pitchFamily="34" charset="0"/>
                <a:ea typeface="DengXian" panose="02010600030101010101" pitchFamily="2" charset="-122"/>
              </a:rPr>
              <a:t>为什么一直以来人们会有截然相反的看法？</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8.	</a:t>
            </a:r>
            <a:r>
              <a:rPr lang="zh-CN" altLang="en-US" sz="2800" b="0" i="0" u="none" strike="noStrike" baseline="0" dirty="0">
                <a:latin typeface="Calibri" panose="020F0502020204030204" pitchFamily="34" charset="0"/>
                <a:ea typeface="DengXian" panose="02010600030101010101" pitchFamily="2" charset="-122"/>
              </a:rPr>
              <a:t>天下兴亡，匹夫有责对我的研宄有帮助吗？</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9.           </a:t>
            </a:r>
            <a:r>
              <a:rPr lang="zh-CN" altLang="en-US" sz="2800" b="0" i="0" u="none" strike="noStrike" baseline="0" dirty="0">
                <a:latin typeface="Calibri" panose="020F0502020204030204" pitchFamily="34" charset="0"/>
                <a:ea typeface="DengXian" panose="02010600030101010101" pitchFamily="2" charset="-122"/>
              </a:rPr>
              <a:t>一个国家风调雨顺、平平安安也会兴旺，为什么一定要经历灾难？</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10.     “</a:t>
            </a:r>
            <a:r>
              <a:rPr lang="zh-CN" altLang="en-US" sz="2800" b="0" i="0" u="none" strike="noStrike" baseline="0" dirty="0">
                <a:latin typeface="Calibri" panose="020F0502020204030204" pitchFamily="34" charset="0"/>
                <a:ea typeface="DengXian" panose="02010600030101010101" pitchFamily="2" charset="-122"/>
              </a:rPr>
              <a:t>大难临头各自飞”面对苦难人们反而各自去保命，多难不利于民族凝聚力，你怎么看？</a:t>
            </a:r>
            <a:endParaRPr lang="zh-CN" altLang="en-US" sz="2800" b="0" i="0" u="none" strike="noStrike" baseline="0" dirty="0">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258953201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a:xfrm>
            <a:off x="838200" y="5952264"/>
            <a:ext cx="10515600" cy="905736"/>
          </a:xfrm>
        </p:spPr>
        <p:txBody>
          <a:bodyPr/>
          <a:lstStyle/>
          <a:p>
            <a:pPr marR="0" rtl="0"/>
            <a:r>
              <a:rPr lang="zh-CN" altLang="en-US" sz="4400" b="0" i="0" u="none" strike="noStrike" baseline="0" dirty="0">
                <a:latin typeface="Calibri" panose="020F0502020204030204" pitchFamily="34" charset="0"/>
                <a:ea typeface="DengXian" panose="02010600030101010101" pitchFamily="2" charset="-122"/>
              </a:rPr>
              <a:t>八、研究报告参考及讨论题设置</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0"/>
            <a:ext cx="12192000" cy="5952264"/>
          </a:xfrm>
        </p:spPr>
        <p:txBody>
          <a:bodyPr/>
          <a:lstStyle/>
          <a:p>
            <a:pPr marR="0" algn="l" rtl="0"/>
            <a:r>
              <a:rPr lang="ja-JP" altLang="en-US" sz="2800" b="0" i="0" u="none" strike="noStrike" baseline="0" dirty="0">
                <a:latin typeface="Calibri" panose="020F0502020204030204" pitchFamily="34" charset="0"/>
                <a:ea typeface="DengXian" panose="02010600030101010101" pitchFamily="2" charset="-122"/>
              </a:rPr>
              <a:t>例文四</a:t>
            </a:r>
            <a:endParaRPr lang="ja-JP" altLang="en-US" sz="2800" b="0" i="0" u="none" strike="noStrike" baseline="0" dirty="0">
              <a:latin typeface="Times New Roman" panose="02020603050405020304" pitchFamily="18" charset="0"/>
              <a:ea typeface="DengXian" panose="02010600030101010101" pitchFamily="2" charset="-122"/>
            </a:endParaRPr>
          </a:p>
          <a:p>
            <a:pPr marR="0" algn="ctr" rtl="0"/>
            <a:r>
              <a:rPr lang="zh-CN" altLang="en-US" sz="2800" b="0" i="0" u="none" strike="noStrike" baseline="0" dirty="0">
                <a:latin typeface="Calibri" panose="020F0502020204030204" pitchFamily="34" charset="0"/>
                <a:ea typeface="DengXian" panose="02010600030101010101" pitchFamily="2" charset="-122"/>
              </a:rPr>
              <a:t>信念是人生的支点</a:t>
            </a:r>
            <a:endParaRPr lang="zh-CN" altLang="en-US" sz="2800" b="0" i="0" u="none" strike="noStrike" baseline="0" dirty="0">
              <a:latin typeface="Times New Roman" panose="02020603050405020304" pitchFamily="18" charset="0"/>
              <a:ea typeface="DengXian" panose="02010600030101010101" pitchFamily="2" charset="-122"/>
            </a:endParaRPr>
          </a:p>
          <a:p>
            <a:pPr marR="0" algn="ctr" rtl="0"/>
            <a:r>
              <a:rPr lang="ja-JP" altLang="en-US" sz="2800" b="0" i="0" u="none" strike="noStrike" baseline="0" dirty="0">
                <a:latin typeface="Calibri" panose="020F0502020204030204" pitchFamily="34" charset="0"/>
                <a:ea typeface="DengXian" panose="02010600030101010101" pitchFamily="2" charset="-122"/>
              </a:rPr>
              <a:t>张秋婷</a:t>
            </a:r>
            <a:endParaRPr lang="ja-JP" altLang="en-US" sz="2800" b="0" i="0" u="none" strike="noStrike" baseline="0" dirty="0">
              <a:latin typeface="Times New Roman" panose="02020603050405020304" pitchFamily="18" charset="0"/>
              <a:ea typeface="DengXian" panose="02010600030101010101" pitchFamily="2" charset="-122"/>
            </a:endParaRPr>
          </a:p>
          <a:p>
            <a:pPr marR="0" algn="l" rtl="0"/>
            <a:r>
              <a:rPr lang="ja-JP" altLang="en-US" sz="2800" b="0" i="0" u="none" strike="noStrike" baseline="0" dirty="0">
                <a:latin typeface="Calibri" panose="020F0502020204030204" pitchFamily="34" charset="0"/>
                <a:ea typeface="DengXian" panose="02010600030101010101" pitchFamily="2" charset="-122"/>
              </a:rPr>
              <a:t>两位老师：</a:t>
            </a:r>
            <a:endParaRPr lang="ja-JP"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        你们好丨今年我校研究的主题是</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中国人的社会与生活</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，我所选择的小題 目是</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信念是人生的支点</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。通过研究，我深深感悟到，信念支撑着人生，没有 信念，人便没有名副其实的品行和生命。这是因为：第一，信念使人勇敢生存、 直面人生；第二，信念使人奋发向上、创造辉煌；第三，信念使人坚持自我，主 宰命运。为了这个研究，我学习了很多文学艺术作品，主要有张艺谋执导、改编 自余华同名小说的电影</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活着</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，西汉司马迁所著</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史记</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之</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高祖本纪</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，巴金的长篇小说</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家</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，以及一些相关的背景资料。以上就是我研究的大体情况，请 问老师我可以开始了吗？ </a:t>
            </a:r>
            <a:endParaRPr lang="zh-CN" altLang="en-US" sz="2800" b="0" i="0" u="none" strike="noStrike" baseline="0" dirty="0">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395431723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a:xfrm>
            <a:off x="838200" y="5952264"/>
            <a:ext cx="10515600" cy="905736"/>
          </a:xfrm>
        </p:spPr>
        <p:txBody>
          <a:bodyPr/>
          <a:lstStyle/>
          <a:p>
            <a:pPr marR="0" rtl="0"/>
            <a:r>
              <a:rPr lang="zh-CN" altLang="en-US" sz="4400" b="0" i="0" u="none" strike="noStrike" baseline="0" dirty="0">
                <a:latin typeface="Calibri" panose="020F0502020204030204" pitchFamily="34" charset="0"/>
                <a:ea typeface="DengXian" panose="02010600030101010101" pitchFamily="2" charset="-122"/>
              </a:rPr>
              <a:t>八、研究报告参考及讨论题设置</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0"/>
            <a:ext cx="12192000" cy="5952264"/>
          </a:xfrm>
        </p:spPr>
        <p:txBody>
          <a:bodyPr>
            <a:normAutofit lnSpcReduction="10000"/>
          </a:bodyPr>
          <a:lstStyle/>
          <a:p>
            <a:pPr marR="0" algn="l" rtl="0"/>
            <a:r>
              <a:rPr lang="ja-JP" altLang="en-US" sz="2800" b="0" i="0" u="none" strike="noStrike" baseline="0" dirty="0">
                <a:latin typeface="Calibri" panose="020F0502020204030204" pitchFamily="34" charset="0"/>
                <a:ea typeface="DengXian" panose="02010600030101010101" pitchFamily="2" charset="-122"/>
              </a:rPr>
              <a:t>两位考官：</a:t>
            </a:r>
            <a:endParaRPr lang="ja-JP"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        你们好！今天我报告的题目是</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信念是人生的支点</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我们中国人有句流传千年的励志名言，“有志者事竟成”，其中“志，，便是信念。信念是人生命中的一种执着，是认识、情感和意志的融合与统一；它使人在黑暗中不停止摸索，在失败后不放弃奋斗，在控折中不忘却追求。信念是灵魂深处不可战胜的力量，它左右着 人一生的命运。</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        首先，信念使人勇敢生存、直面人生。信念往往会在危急关头给人活下去的 勇气和毅力、以强劲的力量支撑起生命。这点在电影</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活着</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中便可得到最好的 体现。主人公福贵一生命运坎坷，但他一直坚守心中的信念：“无论发生什么， 都得好好活着”。他年轻时賭输万贯家业、气死老父亲；靠唱皮影戏艰苦维生， 却又被拉了壮丁；好不容易盼到了新中国成立，可好景不长，“大跃进，，和“文 革”的浩劫又夺走了福贵的一双儿女。经历了如此多的打击与不幸，许多人想必 会忧愁寡欢、寻死苋活；而福贵却在每次人生最失落时都不放弃“好好活着”的 信念。正是这个坚不可摧的信念支撑着他一次次从绝望与沮丧中重新振作，顽强 地面对今后的人生。可见，信念会在绝境中化为生命的支点，使人勇敢生存。</a:t>
            </a:r>
            <a:endParaRPr lang="zh-CN" altLang="en-US" sz="2800" b="0" i="0" u="none" strike="noStrike" baseline="0" dirty="0">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321637364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a:xfrm>
            <a:off x="838200" y="5952264"/>
            <a:ext cx="10515600" cy="905736"/>
          </a:xfrm>
        </p:spPr>
        <p:txBody>
          <a:bodyPr/>
          <a:lstStyle/>
          <a:p>
            <a:pPr marR="0" rtl="0"/>
            <a:r>
              <a:rPr lang="zh-CN" altLang="en-US" sz="4400" b="0" i="0" u="none" strike="noStrike" baseline="0" dirty="0">
                <a:latin typeface="Calibri" panose="020F0502020204030204" pitchFamily="34" charset="0"/>
                <a:ea typeface="DengXian" panose="02010600030101010101" pitchFamily="2" charset="-122"/>
              </a:rPr>
              <a:t>八、研究报告参考及讨论题设置</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0"/>
            <a:ext cx="12192000" cy="5952264"/>
          </a:xfrm>
        </p:spPr>
        <p:txBody>
          <a:bodyPr/>
          <a:lstStyle/>
          <a:p>
            <a:r>
              <a:rPr lang="zh-CN" altLang="en-US" sz="2800" b="0" i="0" u="none" strike="noStrike" baseline="0" dirty="0">
                <a:latin typeface="Calibri" panose="020F0502020204030204" pitchFamily="34" charset="0"/>
                <a:ea typeface="DengXian" panose="02010600030101010101" pitchFamily="2" charset="-122"/>
              </a:rPr>
              <a:t> 其次，信念使人奋发向上、创造辉煌。信念一旦根植于心，便会化为一股催 人奋进的动力，使人勇于拼搏、超越自我；使弱者成为强者；使生命充实。</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史 记</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中刘邦的故事充分说明了这点。刘邦少年时只是一介草民，一次偶然，他观 看秦始皇出行，由衷感叹：“嗟乎，大丈夫当如此也！ ”刘邦从而确立了自己的信 念：要成为一个顶天立地的“大丈夫”。受信念的力量驱使，他的思想境界日益 提高、整个人煥然一新，云集谋士勇将，屢败屡战。从不能冶业的村民，到叱咤 风云的农民领袖，从楚汉相争的一代枭雄，到大汉皇朝的缔造者，刘邦安抚了人 民、凝聚了中华，更促成了汉代雍容大度的文化基础。他的丰功伟绩与“要成为 大丈夫”的坚定信念密不可分，正如苏轼在</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晁错论</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中所说古之立大事者，不惟有超世之才，亦必有坚忍不拔之志”，可见，坚忍不拔的信念能够支撑人们 在渺小的起点上奋发向上、创造辉煌。</a:t>
            </a:r>
            <a:endParaRPr lang="en-AU" dirty="0"/>
          </a:p>
        </p:txBody>
      </p:sp>
    </p:spTree>
    <p:extLst>
      <p:ext uri="{BB962C8B-B14F-4D97-AF65-F5344CB8AC3E}">
        <p14:creationId xmlns:p14="http://schemas.microsoft.com/office/powerpoint/2010/main" val="7192912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a:xfrm>
            <a:off x="838200" y="5952264"/>
            <a:ext cx="10515600" cy="905736"/>
          </a:xfrm>
        </p:spPr>
        <p:txBody>
          <a:bodyPr/>
          <a:lstStyle/>
          <a:p>
            <a:pPr marR="0" rtl="0"/>
            <a:r>
              <a:rPr lang="zh-CN" altLang="en-US" sz="4400" b="0" i="0" u="none" strike="noStrike" baseline="0" dirty="0">
                <a:latin typeface="Calibri" panose="020F0502020204030204" pitchFamily="34" charset="0"/>
                <a:ea typeface="DengXian" panose="02010600030101010101" pitchFamily="2" charset="-122"/>
              </a:rPr>
              <a:t>八、研究报告参考及讨论题设置</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0"/>
            <a:ext cx="12192000" cy="5952264"/>
          </a:xfrm>
        </p:spPr>
        <p:txBody>
          <a:bodyPr>
            <a:normAutofit lnSpcReduction="10000"/>
          </a:bodyPr>
          <a:lstStyle/>
          <a:p>
            <a:pPr marR="0" algn="l" rtl="0"/>
            <a:r>
              <a:rPr lang="zh-CN" altLang="en-US" sz="2800" b="0" i="0" u="none" strike="noStrike" baseline="0" dirty="0">
                <a:latin typeface="Calibri" panose="020F0502020204030204" pitchFamily="34" charset="0"/>
                <a:ea typeface="DengXian" panose="02010600030101010101" pitchFamily="2" charset="-122"/>
              </a:rPr>
              <a:t> 再次，信念使人坚持自我、主宰命运。命运不会怜悯向它低头的人，而心中 的信念能助人们排除一切不利因素，实现追求。小说</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家</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中便有个鲜明的例子。 主人公觉慧受“五四”新思潮影响，痛苦地感到他的封建大家庭是“狭小的笼”， 是“埋葬青春和幸福的坟墓’，。受自身信念的鼓舞，觉慧不甘就此屈服于旧势力、 做“高家三少爷”，而是下决心做自己的主人。“我是青年，我不是畸人，我不是 愚人，我要给自己把幸福争过来”，心中这个信念支持着觉慧，使他敢于对抗长 辈的命令，走出家门参加进步活动</a:t>
            </a:r>
            <a:r>
              <a:rPr lang="en-US" altLang="zh-CN" sz="2800" b="0" i="0" u="none" strike="noStrike" baseline="0" dirty="0">
                <a:latin typeface="Times New Roman" panose="02020603050405020304" pitchFamily="18"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编刊物、写文章，抨击封建制度和旧礼教。 他坚信“总有一天一切都会翻转过来，他所憎恨的一切会完全消失”。最终，觉 慧冲破了封建家庭的枷锁，毅然奔赴革命的道路，追寻光明与自由。信念使他坚 持了自我的追求，更主宰了自己的命运。</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        从以上研究可看出，信念对人生至关重要，它使人勇敢、奋发以及坚持。只 有当信念根植于心，人才能在生活中百折不挠地追求、尽心尽意地创造，忍受苦难、适应环境，充实、完善自我，从而拥有更美好、更赋有价值和音 因此，我认为信念是人生的支点。 </a:t>
            </a:r>
            <a:endParaRPr lang="en-AU" altLang="zh-CN" sz="2800" b="0" i="0" u="none" strike="noStrike" baseline="0" dirty="0">
              <a:latin typeface="Calibri" panose="020F0502020204030204" pitchFamily="34"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 我的报告结束了，谢谢老师。</a:t>
            </a:r>
            <a:endParaRPr lang="en-AU" dirty="0"/>
          </a:p>
        </p:txBody>
      </p:sp>
    </p:spTree>
    <p:extLst>
      <p:ext uri="{BB962C8B-B14F-4D97-AF65-F5344CB8AC3E}">
        <p14:creationId xmlns:p14="http://schemas.microsoft.com/office/powerpoint/2010/main" val="274761117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a:xfrm>
            <a:off x="838200" y="5952264"/>
            <a:ext cx="10515600" cy="905736"/>
          </a:xfrm>
        </p:spPr>
        <p:txBody>
          <a:bodyPr/>
          <a:lstStyle/>
          <a:p>
            <a:pPr marR="0" rtl="0"/>
            <a:r>
              <a:rPr lang="zh-CN" altLang="en-US" sz="4400" b="0" i="0" u="none" strike="noStrike" baseline="0" dirty="0">
                <a:latin typeface="Calibri" panose="020F0502020204030204" pitchFamily="34" charset="0"/>
                <a:ea typeface="DengXian" panose="02010600030101010101" pitchFamily="2" charset="-122"/>
              </a:rPr>
              <a:t>八、研究报告参考及讨论题设置</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0"/>
            <a:ext cx="12192000" cy="5952264"/>
          </a:xfrm>
        </p:spPr>
        <p:txBody>
          <a:bodyPr/>
          <a:lstStyle/>
          <a:p>
            <a:pPr marR="0" algn="l" rtl="0"/>
            <a:r>
              <a:rPr lang="zh-CN" altLang="en-US" sz="2800" b="0" i="0" u="none" strike="noStrike" baseline="0" dirty="0">
                <a:latin typeface="Calibri" panose="020F0502020204030204" pitchFamily="34" charset="0"/>
                <a:ea typeface="DengXian" panose="02010600030101010101" pitchFamily="2" charset="-122"/>
              </a:rPr>
              <a:t>口语考官可能问到的问题：</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ja-JP" sz="2800" b="0" i="0" u="none" strike="noStrike" baseline="0" dirty="0">
                <a:latin typeface="Calibri" panose="020F0502020204030204" pitchFamily="34" charset="0"/>
                <a:ea typeface="DengXian" panose="02010600030101010101" pitchFamily="2" charset="-122"/>
              </a:rPr>
              <a:t>1</a:t>
            </a:r>
            <a:r>
              <a:rPr lang="ja-JP" altLang="en-US" sz="2800" b="0" i="0" u="none" strike="noStrike" baseline="0" dirty="0">
                <a:latin typeface="Calibri" panose="020F0502020204030204" pitchFamily="34" charset="0"/>
                <a:ea typeface="DengXian" panose="02010600030101010101" pitchFamily="2" charset="-122"/>
              </a:rPr>
              <a:t>、</a:t>
            </a:r>
            <a:r>
              <a:rPr lang="ja-JP" altLang="en-US" sz="2800" b="0" i="0" u="none" strike="noStrike" baseline="0" dirty="0">
                <a:latin typeface="Times New Roman" panose="02020603050405020304" pitchFamily="18" charset="0"/>
                <a:ea typeface="DengXian" panose="02010600030101010101" pitchFamily="2" charset="-122"/>
              </a:rPr>
              <a:t>	</a:t>
            </a:r>
            <a:r>
              <a:rPr lang="ja-JP" altLang="en-US" sz="2800" b="0" i="0" u="none" strike="noStrike" baseline="0" dirty="0">
                <a:latin typeface="Calibri" panose="020F0502020204030204" pitchFamily="34" charset="0"/>
                <a:ea typeface="DengXian" panose="02010600030101010101" pitchFamily="2" charset="-122"/>
              </a:rPr>
              <a:t>什么是信念？</a:t>
            </a:r>
            <a:endParaRPr lang="ja-JP"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2</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人为什么要有信念？</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ja-JP" sz="2800" b="0" i="0" u="none" strike="noStrike" baseline="0" dirty="0">
                <a:latin typeface="Calibri" panose="020F0502020204030204" pitchFamily="34" charset="0"/>
                <a:ea typeface="DengXian" panose="02010600030101010101" pitchFamily="2" charset="-122"/>
              </a:rPr>
              <a:t>3</a:t>
            </a:r>
            <a:r>
              <a:rPr lang="ja-JP" altLang="en-US" sz="2800" b="0" i="0" u="none" strike="noStrike" baseline="0" dirty="0">
                <a:latin typeface="Calibri" panose="020F0502020204030204" pitchFamily="34" charset="0"/>
                <a:ea typeface="DengXian" panose="02010600030101010101" pitchFamily="2" charset="-122"/>
              </a:rPr>
              <a:t>、</a:t>
            </a:r>
            <a:r>
              <a:rPr lang="ja-JP" altLang="en-US" sz="2800" b="0" i="0" u="none" strike="noStrike" baseline="0" dirty="0">
                <a:latin typeface="Times New Roman" panose="02020603050405020304" pitchFamily="18" charset="0"/>
                <a:ea typeface="DengXian" panose="02010600030101010101" pitchFamily="2" charset="-122"/>
              </a:rPr>
              <a:t>	</a:t>
            </a:r>
            <a:r>
              <a:rPr lang="ja-JP" altLang="en-US" sz="2800" b="0" i="0" u="none" strike="noStrike" baseline="0" dirty="0">
                <a:latin typeface="Calibri" panose="020F0502020204030204" pitchFamily="34" charset="0"/>
                <a:ea typeface="DengXian" panose="02010600030101010101" pitchFamily="2" charset="-122"/>
              </a:rPr>
              <a:t>你的信念是什么？</a:t>
            </a:r>
            <a:endParaRPr lang="ja-JP"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4</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有了信念就能成功吗？</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5</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有了信念实现不了怎么办？</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6</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没有信念会怎么样？</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7</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有的人没信念照样可以生活得很好啊，你怎么解释？</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8</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这个话题有什么现实意义？</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9</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信念有对错之分吗？</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10</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信念和信仰之间有什么区别？</a:t>
            </a:r>
            <a:endParaRPr lang="zh-CN" altLang="en-US" sz="2800" b="0" i="0" u="none" strike="noStrike" baseline="0" dirty="0">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103656015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a:xfrm>
            <a:off x="838200" y="5952264"/>
            <a:ext cx="10515600" cy="905736"/>
          </a:xfrm>
        </p:spPr>
        <p:txBody>
          <a:bodyPr/>
          <a:lstStyle/>
          <a:p>
            <a:pPr marR="0" rtl="0"/>
            <a:r>
              <a:rPr lang="zh-CN" altLang="en-US" sz="4400" b="0" i="0" u="none" strike="noStrike" baseline="0" dirty="0">
                <a:latin typeface="Calibri" panose="020F0502020204030204" pitchFamily="34" charset="0"/>
                <a:ea typeface="DengXian" panose="02010600030101010101" pitchFamily="2" charset="-122"/>
              </a:rPr>
              <a:t>八、研究报告参考及讨论题设置</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0"/>
            <a:ext cx="12192000" cy="5952264"/>
          </a:xfrm>
        </p:spPr>
        <p:txBody>
          <a:bodyPr/>
          <a:lstStyle/>
          <a:p>
            <a:pPr marR="0" algn="l" rtl="0"/>
            <a:r>
              <a:rPr lang="ja-JP" altLang="en-US" sz="2800" b="0" i="0" u="none" strike="noStrike" baseline="0" dirty="0">
                <a:latin typeface="Calibri" panose="020F0502020204030204" pitchFamily="34" charset="0"/>
                <a:ea typeface="DengXian" panose="02010600030101010101" pitchFamily="2" charset="-122"/>
              </a:rPr>
              <a:t>例文五</a:t>
            </a:r>
            <a:endParaRPr lang="ja-JP" altLang="en-US" sz="2800" b="0" i="0" u="none" strike="noStrike" baseline="0" dirty="0">
              <a:latin typeface="Times New Roman" panose="02020603050405020304" pitchFamily="18" charset="0"/>
              <a:ea typeface="DengXian" panose="02010600030101010101" pitchFamily="2" charset="-122"/>
            </a:endParaRPr>
          </a:p>
          <a:p>
            <a:pPr marR="0" algn="ctr" rtl="0"/>
            <a:r>
              <a:rPr lang="ja-JP" altLang="en-US" sz="2800" b="0" i="0" u="none" strike="noStrike" baseline="0" dirty="0">
                <a:latin typeface="Calibri" panose="020F0502020204030204" pitchFamily="34" charset="0"/>
                <a:ea typeface="DengXian" panose="02010600030101010101" pitchFamily="2" charset="-122"/>
              </a:rPr>
              <a:t>做人要有慧眼</a:t>
            </a:r>
            <a:endParaRPr lang="ja-JP" altLang="en-US" sz="2800" b="0" i="0" u="none" strike="noStrike" baseline="0" dirty="0">
              <a:latin typeface="Times New Roman" panose="02020603050405020304" pitchFamily="18" charset="0"/>
              <a:ea typeface="DengXian" panose="02010600030101010101" pitchFamily="2" charset="-122"/>
            </a:endParaRPr>
          </a:p>
          <a:p>
            <a:pPr marR="0" algn="l" rtl="0"/>
            <a:r>
              <a:rPr lang="ja-JP" altLang="en-US" sz="2800" b="0" i="0" u="none" strike="noStrike" baseline="0" dirty="0">
                <a:latin typeface="Calibri" panose="020F0502020204030204" pitchFamily="34" charset="0"/>
                <a:ea typeface="DengXian" panose="02010600030101010101" pitchFamily="2" charset="-122"/>
              </a:rPr>
              <a:t>两位考官：</a:t>
            </a:r>
            <a:endParaRPr lang="ja-JP"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        你们好！我的研究题目是：</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做人要有慧眼</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。为了进行这项研究，我学 习了一些文学艺术作品，其中书要有：江奇涛的文学剧本</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汉武大帝</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；李前宽、 肖桂云执导的电视剧</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传奇皇帝朱元璋</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；人物传记</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这就是马云</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以及相关的 背景资料。通过研究我了解到：能够拥有一双慧眼，不论是对个人生活，还是对 社会生活，都会带来真实的利益。主要表现在以下几个方面：一、慧眼使人洞悉 事理，防患未然。二、慧眼助人审时度势，独善其身。三、慧眼让人高瞻远瞒 捕捉机遇。以上就是我的研究概况。请问两位考官：我可以开始报告了吗？ </a:t>
            </a:r>
            <a:endParaRPr lang="en-AU" dirty="0"/>
          </a:p>
        </p:txBody>
      </p:sp>
    </p:spTree>
    <p:extLst>
      <p:ext uri="{BB962C8B-B14F-4D97-AF65-F5344CB8AC3E}">
        <p14:creationId xmlns:p14="http://schemas.microsoft.com/office/powerpoint/2010/main" val="241831889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a:xfrm>
            <a:off x="838200" y="5952264"/>
            <a:ext cx="10515600" cy="905736"/>
          </a:xfrm>
        </p:spPr>
        <p:txBody>
          <a:bodyPr/>
          <a:lstStyle/>
          <a:p>
            <a:pPr marR="0" rtl="0"/>
            <a:r>
              <a:rPr lang="zh-CN" altLang="en-US" sz="4400" b="0" i="0" u="none" strike="noStrike" baseline="0" dirty="0">
                <a:latin typeface="Calibri" panose="020F0502020204030204" pitchFamily="34" charset="0"/>
                <a:ea typeface="DengXian" panose="02010600030101010101" pitchFamily="2" charset="-122"/>
              </a:rPr>
              <a:t>八、研究报告参考及讨论题设置</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0"/>
            <a:ext cx="12192000" cy="5952264"/>
          </a:xfrm>
        </p:spPr>
        <p:txBody>
          <a:bodyPr>
            <a:normAutofit lnSpcReduction="10000"/>
          </a:bodyPr>
          <a:lstStyle/>
          <a:p>
            <a:pPr marR="0" algn="l" rtl="0"/>
            <a:r>
              <a:rPr lang="ja-JP" altLang="en-US" sz="2800" b="0" i="0" u="none" strike="noStrike" baseline="0" dirty="0">
                <a:latin typeface="Calibri" panose="020F0502020204030204" pitchFamily="34" charset="0"/>
                <a:ea typeface="DengXian" panose="02010600030101010101" pitchFamily="2" charset="-122"/>
              </a:rPr>
              <a:t>两位考官：</a:t>
            </a:r>
            <a:endParaRPr lang="ja-JP"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        我的研究题目是：“做人要有慧眼”。</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人们所赖以生存和生活外在环境，是纷繁复杂的，也是情况多变的。人们若是希望自己在这个复杂多变的环境中，少犯错误，甚至不犯错误，那就要对事物 和匕未来的发展变化，做出正确的观察和判断，因此人们就需要有一双慧眼。</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        首先，慧眼可以使人洞悉事理，防患未然。拥有慧眼的人往往以敏锐的洞察 力，发现存在的隐患，并找到消除这种隐患的方法。文学剧本</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汉武大帝</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就是 一个鲜明的例证。汉武帝即位之初就敏锐地发现，“七王之乱”的平定虽然使诸侯王的实力受到很大的削弱，但是，一些大的诸侯王仍然连城数十，地方千里， 而且还时常抗拒中央政府的命令。于是汉武帝果断采纳了大臣主父偃的建议，实 施“推恩令”。而“推恩令”的实施，不仅给诸侯王的儿孙带来实际利益，又分割、缩小了诸侯王的势力；这既符合巩固中央集权的需要，又避免激起诸侯王的 武装反抗，并彻底消除了从汉初以来一直威胁中央政权的隐患。由此可见，慧眼 使人看到事物的本质，发现并消除存在的隐患。 </a:t>
            </a:r>
            <a:endParaRPr lang="en-AU" dirty="0"/>
          </a:p>
        </p:txBody>
      </p:sp>
    </p:spTree>
    <p:extLst>
      <p:ext uri="{BB962C8B-B14F-4D97-AF65-F5344CB8AC3E}">
        <p14:creationId xmlns:p14="http://schemas.microsoft.com/office/powerpoint/2010/main" val="23617495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p:txBody>
          <a:bodyPr/>
          <a:lstStyle/>
          <a:p>
            <a:pPr marR="0" rtl="0"/>
            <a:r>
              <a:rPr lang="zh-CN" altLang="en-US" sz="4400" b="0" i="0" u="none" strike="noStrike" baseline="0" dirty="0">
                <a:latin typeface="Calibri" panose="020F0502020204030204" pitchFamily="34" charset="0"/>
                <a:ea typeface="DengXian" panose="02010600030101010101" pitchFamily="2" charset="-122"/>
              </a:rPr>
              <a:t>三、</a:t>
            </a:r>
            <a:r>
              <a:rPr lang="zh-CN" altLang="en-US" sz="4400" b="0" i="0" u="none" strike="noStrike" baseline="0" dirty="0">
                <a:latin typeface="Times New Roman" panose="02020603050405020304" pitchFamily="18" charset="0"/>
                <a:ea typeface="DengXian" panose="02010600030101010101" pitchFamily="2" charset="-122"/>
              </a:rPr>
              <a:t>	</a:t>
            </a:r>
            <a:r>
              <a:rPr lang="zh-CN" altLang="en-US" sz="4400" b="0" i="0" u="none" strike="noStrike" baseline="0" dirty="0">
                <a:latin typeface="Calibri" panose="020F0502020204030204" pitchFamily="34" charset="0"/>
                <a:ea typeface="DengXian" panose="02010600030101010101" pitchFamily="2" charset="-122"/>
              </a:rPr>
              <a:t>口试的准备</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p:txBody>
          <a:bodyPr/>
          <a:lstStyle/>
          <a:p>
            <a:pPr marR="0" algn="l" rtl="0"/>
            <a:r>
              <a:rPr lang="en-US" altLang="zh-CN" sz="2800" b="0" i="0" u="none" strike="noStrike" baseline="0" dirty="0">
                <a:latin typeface="Calibri" panose="020F0502020204030204" pitchFamily="34" charset="0"/>
                <a:ea typeface="DengXian" panose="02010600030101010101" pitchFamily="2" charset="-122"/>
              </a:rPr>
              <a:t>VCE</a:t>
            </a:r>
            <a:r>
              <a:rPr lang="zh-CN" altLang="en-US" sz="2800" b="0" i="0" u="none" strike="noStrike" baseline="0" dirty="0">
                <a:latin typeface="Calibri" panose="020F0502020204030204" pitchFamily="34" charset="0"/>
                <a:ea typeface="DengXian" panose="02010600030101010101" pitchFamily="2" charset="-122"/>
              </a:rPr>
              <a:t>教学大纲要求同学们在</a:t>
            </a:r>
            <a:r>
              <a:rPr lang="en-US" altLang="zh-CN" sz="2800" b="0" i="0" u="none" strike="noStrike" baseline="0" dirty="0">
                <a:latin typeface="Calibri" panose="020F0502020204030204" pitchFamily="34" charset="0"/>
                <a:ea typeface="DengXian" panose="02010600030101010101" pitchFamily="2" charset="-122"/>
              </a:rPr>
              <a:t>Unit3</a:t>
            </a:r>
            <a:r>
              <a:rPr lang="zh-CN" altLang="en-US" sz="2800" b="0" i="0" u="none" strike="noStrike" baseline="0" dirty="0">
                <a:latin typeface="Calibri" panose="020F0502020204030204" pitchFamily="34" charset="0"/>
                <a:ea typeface="DengXian" panose="02010600030101010101" pitchFamily="2" charset="-122"/>
              </a:rPr>
              <a:t>和</a:t>
            </a:r>
            <a:r>
              <a:rPr lang="en-US" altLang="zh-CN" sz="2800" b="0" i="0" u="none" strike="noStrike" baseline="0" dirty="0">
                <a:latin typeface="Calibri" panose="020F0502020204030204" pitchFamily="34" charset="0"/>
                <a:ea typeface="DengXian" panose="02010600030101010101" pitchFamily="2" charset="-122"/>
              </a:rPr>
              <a:t>Unit4</a:t>
            </a:r>
            <a:r>
              <a:rPr lang="zh-CN" altLang="en-US" sz="2800" b="0" i="0" u="none" strike="noStrike" baseline="0" dirty="0">
                <a:latin typeface="Calibri" panose="020F0502020204030204" pitchFamily="34" charset="0"/>
                <a:ea typeface="DengXian" panose="02010600030101010101" pitchFamily="2" charset="-122"/>
              </a:rPr>
              <a:t>学习期间，至少在课堂上花</a:t>
            </a:r>
            <a:r>
              <a:rPr lang="en-US" altLang="zh-CN" sz="2800" b="0" i="0" u="none" strike="noStrike" baseline="0" dirty="0">
                <a:latin typeface="Calibri" panose="020F0502020204030204" pitchFamily="34" charset="0"/>
                <a:ea typeface="DengXian" panose="02010600030101010101" pitchFamily="2" charset="-122"/>
              </a:rPr>
              <a:t>15</a:t>
            </a:r>
            <a:r>
              <a:rPr lang="zh-CN" altLang="en-US" sz="2800" b="0" i="0" u="none" strike="noStrike" baseline="0" dirty="0">
                <a:latin typeface="Calibri" panose="020F0502020204030204" pitchFamily="34" charset="0"/>
                <a:ea typeface="DengXian" panose="02010600030101010101" pitchFamily="2" charset="-122"/>
              </a:rPr>
              <a:t>小时完成重点研究报告的撰写和口试准备工作。口语的准备大致分为五个阶段：</a:t>
            </a:r>
            <a:endParaRPr lang="en-AU" altLang="zh-CN" sz="2800" b="0" i="0" u="none" strike="noStrike" baseline="0" dirty="0">
              <a:latin typeface="Calibri" panose="020F0502020204030204" pitchFamily="34"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1</a:t>
            </a:r>
            <a:r>
              <a:rPr lang="zh-CN" altLang="en-US" sz="2800" b="0" i="0" u="none" strike="noStrike" baseline="0" dirty="0">
                <a:latin typeface="Calibri" panose="020F0502020204030204" pitchFamily="34" charset="0"/>
                <a:ea typeface="DengXian" panose="02010600030101010101" pitchFamily="2" charset="-122"/>
              </a:rPr>
              <a:t>、确定研究报告的考题或者是论点。</a:t>
            </a:r>
            <a:endParaRPr lang="en-AU" altLang="zh-CN" sz="2800" b="0" i="0" u="none" strike="noStrike" baseline="0" dirty="0">
              <a:latin typeface="Calibri" panose="020F0502020204030204" pitchFamily="34"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2</a:t>
            </a:r>
            <a:r>
              <a:rPr lang="zh-CN" altLang="en-US" sz="2800" b="0" i="0" u="none" strike="noStrike" baseline="0" dirty="0">
                <a:latin typeface="Calibri" panose="020F0502020204030204" pitchFamily="34" charset="0"/>
                <a:ea typeface="DengXian" panose="02010600030101010101" pitchFamily="2" charset="-122"/>
              </a:rPr>
              <a:t>、查找资料。</a:t>
            </a:r>
            <a:endParaRPr lang="en-AU" altLang="zh-CN" sz="2800" b="0" i="0" u="none" strike="noStrike" baseline="0" dirty="0">
              <a:latin typeface="Calibri" panose="020F0502020204030204" pitchFamily="34"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3</a:t>
            </a:r>
            <a:r>
              <a:rPr lang="zh-CN" altLang="en-US" sz="2800" b="0" i="0" u="none" strike="noStrike" baseline="0" dirty="0">
                <a:latin typeface="Calibri" panose="020F0502020204030204" pitchFamily="34" charset="0"/>
                <a:ea typeface="DengXian" panose="02010600030101010101" pitchFamily="2" charset="-122"/>
              </a:rPr>
              <a:t>、写口语报告。</a:t>
            </a:r>
            <a:endParaRPr lang="en-AU" altLang="zh-CN" sz="2800" b="0" i="0" u="none" strike="noStrike" baseline="0" dirty="0">
              <a:latin typeface="Calibri" panose="020F0502020204030204" pitchFamily="34"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4</a:t>
            </a:r>
            <a:r>
              <a:rPr lang="zh-CN" altLang="en-US" sz="2800" b="0" i="0" u="none" strike="noStrike" baseline="0" dirty="0">
                <a:latin typeface="Calibri" panose="020F0502020204030204" pitchFamily="34" charset="0"/>
                <a:ea typeface="DengXian" panose="02010600030101010101" pitchFamily="2" charset="-122"/>
              </a:rPr>
              <a:t>、演讲技巧练习。</a:t>
            </a:r>
            <a:endParaRPr lang="en-AU" altLang="zh-CN" sz="2800" b="0" i="0" u="none" strike="noStrike" baseline="0" dirty="0">
              <a:latin typeface="Calibri" panose="020F0502020204030204" pitchFamily="34"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5</a:t>
            </a:r>
            <a:r>
              <a:rPr lang="zh-CN" altLang="en-US" sz="2800" b="0" i="0" u="none" strike="noStrike" baseline="0" dirty="0">
                <a:latin typeface="Calibri" panose="020F0502020204030204" pitchFamily="34" charset="0"/>
                <a:ea typeface="DengXian" panose="02010600030101010101" pitchFamily="2" charset="-122"/>
              </a:rPr>
              <a:t>、准备讨论题。（依据研究报告进行课堂讨论、答辩练习）</a:t>
            </a:r>
            <a:endParaRPr lang="zh-CN" altLang="en-US" sz="2800" b="0" i="0" u="none" strike="noStrike" baseline="0" dirty="0">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122817689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a:xfrm>
            <a:off x="838200" y="5952264"/>
            <a:ext cx="10515600" cy="905736"/>
          </a:xfrm>
        </p:spPr>
        <p:txBody>
          <a:bodyPr/>
          <a:lstStyle/>
          <a:p>
            <a:pPr marR="0" rtl="0"/>
            <a:r>
              <a:rPr lang="zh-CN" altLang="en-US" sz="4400" b="0" i="0" u="none" strike="noStrike" baseline="0" dirty="0">
                <a:latin typeface="Calibri" panose="020F0502020204030204" pitchFamily="34" charset="0"/>
                <a:ea typeface="DengXian" panose="02010600030101010101" pitchFamily="2" charset="-122"/>
              </a:rPr>
              <a:t>八、研究报告参考及讨论题设置</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0"/>
            <a:ext cx="12192000" cy="5952264"/>
          </a:xfrm>
        </p:spPr>
        <p:txBody>
          <a:bodyPr/>
          <a:lstStyle/>
          <a:p>
            <a:r>
              <a:rPr lang="zh-CN" altLang="en-US" sz="2800" b="0" i="0" u="none" strike="noStrike" baseline="0" dirty="0">
                <a:latin typeface="Calibri" panose="020F0502020204030204" pitchFamily="34" charset="0"/>
                <a:ea typeface="DengXian" panose="02010600030101010101" pitchFamily="2" charset="-122"/>
              </a:rPr>
              <a:t> 其次，慧眼助人审时度势，独善其身。老子曾说“知人者智，自知者明”，从古至今，有慧目眼者都因自知而又之人，所以能在待人接物时处置得当。电视剧 </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传奇皇帝朱元璋</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中的汤和就很好地诠释了这一点。汤和为人沉稳敏捷，在与 朱元璋多年的共事中，以他独有的知人慧眼，清楚地看到，朱元璋虽有帝王的雄 才大略，但容人的气量有限，因此，不论是在帮助朱元璋夺取天下的过程中，还 是在大明王朝建立之后，功勋卓著的汤和，都能审时度势，从不居功自傲，更不 会僭越君臣之礼。在众多功臣因受朱元璋的忌惮，纷紛遭受牢狱杀身之祸的时候， 汤和以他的谨言慎行，反而步步高升，成为大明王朝中唯</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个得以善始善终的 功臣名宿。在此可以看出，拥有慧眼可以使人明察事理，处事得当，独善其身。 </a:t>
            </a:r>
            <a:endParaRPr lang="en-AU" dirty="0"/>
          </a:p>
        </p:txBody>
      </p:sp>
    </p:spTree>
    <p:extLst>
      <p:ext uri="{BB962C8B-B14F-4D97-AF65-F5344CB8AC3E}">
        <p14:creationId xmlns:p14="http://schemas.microsoft.com/office/powerpoint/2010/main" val="244035597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a:xfrm>
            <a:off x="838200" y="5952264"/>
            <a:ext cx="10515600" cy="905736"/>
          </a:xfrm>
        </p:spPr>
        <p:txBody>
          <a:bodyPr/>
          <a:lstStyle/>
          <a:p>
            <a:pPr marR="0" rtl="0"/>
            <a:r>
              <a:rPr lang="zh-CN" altLang="en-US" sz="4400" b="0" i="0" u="none" strike="noStrike" baseline="0" dirty="0">
                <a:latin typeface="Calibri" panose="020F0502020204030204" pitchFamily="34" charset="0"/>
                <a:ea typeface="DengXian" panose="02010600030101010101" pitchFamily="2" charset="-122"/>
              </a:rPr>
              <a:t>八、研究报告参考及讨论题设置</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0"/>
            <a:ext cx="12192000" cy="5952264"/>
          </a:xfrm>
        </p:spPr>
        <p:txBody>
          <a:bodyPr>
            <a:normAutofit lnSpcReduction="10000"/>
          </a:bodyPr>
          <a:lstStyle/>
          <a:p>
            <a:pPr marR="0" algn="l" rtl="0"/>
            <a:r>
              <a:rPr lang="zh-CN" altLang="en-US" sz="2800" b="0" i="0" u="none" strike="noStrike" baseline="0" dirty="0">
                <a:latin typeface="Calibri" panose="020F0502020204030204" pitchFamily="34" charset="0"/>
                <a:ea typeface="DengXian" panose="02010600030101010101" pitchFamily="2" charset="-122"/>
              </a:rPr>
              <a:t> 最后，慧眼可以使人高瞻远瞩，捕捉机遇。拥有慧眼可以使人在日新月异，高速发展的社会变化中，把握时代的脉搏，获得发展的机遇。人物传记</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这就是 马云</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就很好的诠释了这一观点。上个世纪末，当西方国家认定中国的网络发展 比他们至少落后三十年，而大多数中国人还不知互联网为何物时，一个偶然的机 会，马云接触到了新生的网络销售，于是马云以他敏锐的目光看到了世界未来发 展的前景，并认为这是促进中国网络事业和新的消费模式共同发展的大好契机。 由此经过不懈的奋斗，马云将购物与互联网技术紧密结合，顺应时代潮流，创立 了以阿里巴巴和淘宝为平台的网络商业帝国，使中国的电子商务事业雄踞于世界 前列。由此可见，慧眼让人高瞻远瞩，看清时代发展潮流，抓住机遇，走向成功。</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        从以上我的研究中可以看出，拥有慧眼不仅可以使人明察秋毫，防患未然； 还可以助人举止得当，进退有度；更可以让人顺应时代，高屋建瓴。拥有慧眼能 使人在生活中纵横捭阖，挥洒自如。因此我们说：做人确实应该有慧眼。</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        以上就是我的研究。谢谢两位老师！ </a:t>
            </a:r>
            <a:endParaRPr lang="en-AU" dirty="0"/>
          </a:p>
        </p:txBody>
      </p:sp>
    </p:spTree>
    <p:extLst>
      <p:ext uri="{BB962C8B-B14F-4D97-AF65-F5344CB8AC3E}">
        <p14:creationId xmlns:p14="http://schemas.microsoft.com/office/powerpoint/2010/main" val="2870386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a:xfrm>
            <a:off x="838200" y="5952264"/>
            <a:ext cx="10515600" cy="905736"/>
          </a:xfrm>
        </p:spPr>
        <p:txBody>
          <a:bodyPr/>
          <a:lstStyle/>
          <a:p>
            <a:pPr marR="0" rtl="0"/>
            <a:r>
              <a:rPr lang="zh-CN" altLang="en-US" sz="4400" b="0" i="0" u="none" strike="noStrike" baseline="0" dirty="0">
                <a:latin typeface="Calibri" panose="020F0502020204030204" pitchFamily="34" charset="0"/>
                <a:ea typeface="DengXian" panose="02010600030101010101" pitchFamily="2" charset="-122"/>
              </a:rPr>
              <a:t>八、研究报告参考及讨论题设置</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0"/>
            <a:ext cx="12192000" cy="5952264"/>
          </a:xfrm>
        </p:spPr>
        <p:txBody>
          <a:bodyPr>
            <a:normAutofit lnSpcReduction="10000"/>
          </a:bodyPr>
          <a:lstStyle/>
          <a:p>
            <a:pPr marR="0" algn="l" rtl="0"/>
            <a:r>
              <a:rPr lang="zh-CN" altLang="en-US" sz="2800" b="0" i="0" u="none" strike="noStrike" baseline="0" dirty="0">
                <a:latin typeface="Calibri" panose="020F0502020204030204" pitchFamily="34" charset="0"/>
                <a:ea typeface="DengXian" panose="02010600030101010101" pitchFamily="2" charset="-122"/>
              </a:rPr>
              <a:t>口语考官可能问到的问题：</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ja-JP" sz="2800" b="0" i="0" u="none" strike="noStrike" baseline="0" dirty="0">
                <a:latin typeface="Calibri" panose="020F0502020204030204" pitchFamily="34" charset="0"/>
                <a:ea typeface="DengXian" panose="02010600030101010101" pitchFamily="2" charset="-122"/>
              </a:rPr>
              <a:t>1</a:t>
            </a:r>
            <a:r>
              <a:rPr lang="ja-JP" altLang="en-US" sz="2800" b="0" i="0" u="none" strike="noStrike" baseline="0" dirty="0">
                <a:latin typeface="Calibri" panose="020F0502020204030204" pitchFamily="34" charset="0"/>
                <a:ea typeface="DengXian" panose="02010600030101010101" pitchFamily="2" charset="-122"/>
              </a:rPr>
              <a:t>、</a:t>
            </a:r>
            <a:r>
              <a:rPr lang="ja-JP" altLang="en-US" sz="2800" b="0" i="0" u="none" strike="noStrike" baseline="0" dirty="0">
                <a:latin typeface="Times New Roman" panose="02020603050405020304" pitchFamily="18" charset="0"/>
                <a:ea typeface="DengXian" panose="02010600030101010101" pitchFamily="2" charset="-122"/>
              </a:rPr>
              <a:t>	</a:t>
            </a:r>
            <a:r>
              <a:rPr lang="ja-JP" altLang="en-US" sz="2800" b="0" i="0" u="none" strike="noStrike" baseline="0" dirty="0">
                <a:latin typeface="Calibri" panose="020F0502020204030204" pitchFamily="34" charset="0"/>
                <a:ea typeface="DengXian" panose="02010600030101010101" pitchFamily="2" charset="-122"/>
              </a:rPr>
              <a:t>什么是慧眼？</a:t>
            </a:r>
            <a:endParaRPr lang="ja-JP"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2</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慧眼和普通眼有什么区别？</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3</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什么是拥有智慧的人（拥有慧眼的人的特性）？</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4</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为什么人们的慧眼常被蒙蔽？</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ja-JP" sz="2800" b="0" i="0" u="none" strike="noStrike" baseline="0" dirty="0">
                <a:latin typeface="Calibri" panose="020F0502020204030204" pitchFamily="34" charset="0"/>
                <a:ea typeface="DengXian" panose="02010600030101010101" pitchFamily="2" charset="-122"/>
              </a:rPr>
              <a:t>5</a:t>
            </a:r>
            <a:r>
              <a:rPr lang="ja-JP" altLang="en-US" sz="2800" b="0" i="0" u="none" strike="noStrike" baseline="0" dirty="0">
                <a:latin typeface="Calibri" panose="020F0502020204030204" pitchFamily="34" charset="0"/>
                <a:ea typeface="DengXian" panose="02010600030101010101" pitchFamily="2" charset="-122"/>
              </a:rPr>
              <a:t>、</a:t>
            </a:r>
            <a:r>
              <a:rPr lang="ja-JP" altLang="en-US" sz="2800" b="0" i="0" u="none" strike="noStrike" baseline="0" dirty="0">
                <a:latin typeface="Times New Roman" panose="02020603050405020304" pitchFamily="18" charset="0"/>
                <a:ea typeface="DengXian" panose="02010600030101010101" pitchFamily="2" charset="-122"/>
              </a:rPr>
              <a:t>	</a:t>
            </a:r>
            <a:r>
              <a:rPr lang="ja-JP" altLang="en-US" sz="2800" b="0" i="0" u="none" strike="noStrike" baseline="0" dirty="0">
                <a:latin typeface="Calibri" panose="020F0502020204030204" pitchFamily="34" charset="0"/>
                <a:ea typeface="DengXian" panose="02010600030101010101" pitchFamily="2" charset="-122"/>
              </a:rPr>
              <a:t>慧眼如何使人自知？</a:t>
            </a:r>
            <a:endParaRPr lang="ja-JP"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6</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自知之明需要哪些条件？</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7</a:t>
            </a:r>
            <a:r>
              <a:rPr lang="zh-CN" altLang="en-US" sz="2800" b="0" i="0" u="none" strike="noStrike" baseline="0" dirty="0">
                <a:latin typeface="Calibri" panose="020F0502020204030204" pitchFamily="34" charset="0"/>
                <a:ea typeface="DengXian" panose="02010600030101010101" pitchFamily="2" charset="-122"/>
              </a:rPr>
              <a:t>、       如何培养慧眼？</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8</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慧眼和“异潮儿”一样吗？或者说是否导致后者？</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9</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眼高手低这和题目有关联吗？</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10</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“睁一只眼，闭一只眼，，被很多人认为是一种人生策略，你怎么看？</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11</a:t>
            </a:r>
            <a:r>
              <a:rPr lang="zh-CN" altLang="en-US" sz="2800" b="0" i="0" u="none" strike="noStrike" baseline="0" dirty="0">
                <a:latin typeface="Calibri" panose="020F0502020204030204" pitchFamily="34" charset="0"/>
                <a:ea typeface="DengXian" panose="02010600030101010101" pitchFamily="2" charset="-122"/>
              </a:rPr>
              <a:t>、    慧眼如何甄别“真善美，假恶丑” </a:t>
            </a:r>
            <a:endParaRPr lang="en-AU" dirty="0"/>
          </a:p>
        </p:txBody>
      </p:sp>
    </p:spTree>
    <p:extLst>
      <p:ext uri="{BB962C8B-B14F-4D97-AF65-F5344CB8AC3E}">
        <p14:creationId xmlns:p14="http://schemas.microsoft.com/office/powerpoint/2010/main" val="391397749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a:xfrm>
            <a:off x="838200" y="5952264"/>
            <a:ext cx="10515600" cy="905736"/>
          </a:xfrm>
        </p:spPr>
        <p:txBody>
          <a:bodyPr/>
          <a:lstStyle/>
          <a:p>
            <a:pPr marR="0" rtl="0"/>
            <a:r>
              <a:rPr lang="zh-CN" altLang="en-US" sz="4400" b="0" i="0" u="none" strike="noStrike" baseline="0" dirty="0">
                <a:latin typeface="Calibri" panose="020F0502020204030204" pitchFamily="34" charset="0"/>
                <a:ea typeface="DengXian" panose="02010600030101010101" pitchFamily="2" charset="-122"/>
              </a:rPr>
              <a:t>八、研究报告参考及讨论题设置</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0"/>
            <a:ext cx="12192000" cy="5952264"/>
          </a:xfrm>
        </p:spPr>
        <p:txBody>
          <a:bodyPr>
            <a:normAutofit/>
          </a:bodyPr>
          <a:lstStyle/>
          <a:p>
            <a:pPr marR="0" algn="l" rtl="0"/>
            <a:r>
              <a:rPr lang="ja-JP" altLang="en-US" sz="2800" b="0" i="0" u="none" strike="noStrike" baseline="0" dirty="0">
                <a:latin typeface="Calibri" panose="020F0502020204030204" pitchFamily="34" charset="0"/>
                <a:ea typeface="DengXian" panose="02010600030101010101" pitchFamily="2" charset="-122"/>
              </a:rPr>
              <a:t>例文六</a:t>
            </a:r>
            <a:endParaRPr lang="ja-JP" altLang="en-US" sz="2800" b="0" i="0" u="none" strike="noStrike" baseline="0" dirty="0">
              <a:latin typeface="Times New Roman" panose="02020603050405020304" pitchFamily="18" charset="0"/>
              <a:ea typeface="DengXian" panose="02010600030101010101" pitchFamily="2" charset="-122"/>
            </a:endParaRPr>
          </a:p>
          <a:p>
            <a:pPr marR="0" algn="ctr" rtl="0"/>
            <a:r>
              <a:rPr lang="ja-JP" altLang="en-US" sz="2800" b="0" i="0" u="none" strike="noStrike" baseline="0" dirty="0">
                <a:latin typeface="Calibri" panose="020F0502020204030204" pitchFamily="34" charset="0"/>
                <a:ea typeface="DengXian" panose="02010600030101010101" pitchFamily="2" charset="-122"/>
              </a:rPr>
              <a:t>宁静致远</a:t>
            </a:r>
            <a:endParaRPr lang="ja-JP" altLang="en-US" sz="2800" b="0" i="0" u="none" strike="noStrike" baseline="0" dirty="0">
              <a:latin typeface="Times New Roman" panose="02020603050405020304" pitchFamily="18" charset="0"/>
              <a:ea typeface="DengXian" panose="02010600030101010101" pitchFamily="2" charset="-122"/>
            </a:endParaRPr>
          </a:p>
          <a:p>
            <a:pPr marR="0" algn="ctr" rtl="0"/>
            <a:r>
              <a:rPr lang="ja-JP" altLang="en-US" sz="2800" b="0" i="0" u="none" strike="noStrike" baseline="0" dirty="0">
                <a:latin typeface="Calibri" panose="020F0502020204030204" pitchFamily="34" charset="0"/>
                <a:ea typeface="DengXian" panose="02010600030101010101" pitchFamily="2" charset="-122"/>
              </a:rPr>
              <a:t>胡惠莉</a:t>
            </a:r>
            <a:endParaRPr lang="ja-JP" altLang="en-US" sz="2800" b="0" i="0" u="none" strike="noStrike" baseline="0" dirty="0">
              <a:latin typeface="Times New Roman" panose="02020603050405020304" pitchFamily="18" charset="0"/>
              <a:ea typeface="DengXian" panose="02010600030101010101" pitchFamily="2" charset="-122"/>
            </a:endParaRPr>
          </a:p>
          <a:p>
            <a:pPr marR="0" algn="l" rtl="0"/>
            <a:r>
              <a:rPr lang="ja-JP" altLang="en-US" sz="2800" b="0" i="0" u="none" strike="noStrike" baseline="0" dirty="0">
                <a:latin typeface="Calibri" panose="020F0502020204030204" pitchFamily="34" charset="0"/>
                <a:ea typeface="DengXian" panose="02010600030101010101" pitchFamily="2" charset="-122"/>
              </a:rPr>
              <a:t>两位考官：</a:t>
            </a:r>
            <a:endParaRPr lang="ja-JP"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        你们好！今年我们学校研究的主题是：</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中国人的生活方式</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，我的研究题目是： </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宁静致远</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。为了研究这个主题，我学习了一些文学艺术作品，其中主要有：电 视剧</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三国演义</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，人物传记</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曾国藩</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和人物传记</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我的父亲邓小平</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，以及相关 的背景资料。通过研究，我了解到：“宁静致远”的境界，不论是对我们的日常生 活乃至整个人生，都有着重要的意义。这主要表现在：第一，宁静可致思远，助人 产生智慧。第二，宁静可致身远，助人修身养性。第三，宁静可致心远，助人目标 坚定。以上就是我的研究概况。请问两位考官：我可以开始了吗？</a:t>
            </a:r>
            <a:endParaRPr lang="en-AU" dirty="0"/>
          </a:p>
        </p:txBody>
      </p:sp>
    </p:spTree>
    <p:extLst>
      <p:ext uri="{BB962C8B-B14F-4D97-AF65-F5344CB8AC3E}">
        <p14:creationId xmlns:p14="http://schemas.microsoft.com/office/powerpoint/2010/main" val="407572145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a:xfrm>
            <a:off x="838200" y="5952264"/>
            <a:ext cx="10515600" cy="905736"/>
          </a:xfrm>
        </p:spPr>
        <p:txBody>
          <a:bodyPr/>
          <a:lstStyle/>
          <a:p>
            <a:pPr marR="0" rtl="0"/>
            <a:r>
              <a:rPr lang="zh-CN" altLang="en-US" sz="4400" b="0" i="0" u="none" strike="noStrike" baseline="0" dirty="0">
                <a:latin typeface="Calibri" panose="020F0502020204030204" pitchFamily="34" charset="0"/>
                <a:ea typeface="DengXian" panose="02010600030101010101" pitchFamily="2" charset="-122"/>
              </a:rPr>
              <a:t>八、研究报告参考及讨论题设置</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0"/>
            <a:ext cx="12192000" cy="5952264"/>
          </a:xfrm>
        </p:spPr>
        <p:txBody>
          <a:bodyPr>
            <a:normAutofit lnSpcReduction="10000"/>
          </a:bodyPr>
          <a:lstStyle/>
          <a:p>
            <a:pPr marR="0" algn="l" rtl="0"/>
            <a:r>
              <a:rPr lang="ja-JP" altLang="en-US" sz="2800" b="0" i="0" u="none" strike="noStrike" baseline="0" dirty="0">
                <a:latin typeface="Calibri" panose="020F0502020204030204" pitchFamily="34" charset="0"/>
                <a:ea typeface="DengXian" panose="02010600030101010101" pitchFamily="2" charset="-122"/>
              </a:rPr>
              <a:t>两位考官：</a:t>
            </a:r>
            <a:endParaRPr lang="ja-JP"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        我的研究题目是：</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宁静致远</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。现代社会快速的生活节奏和巨大的工作压力， 常常使人处在焦虑、急躁的状态中，导致人们身心疲惫。此时，只有宁静的心态才 能给人们带来身心和谐。毫无疑问，“宁静”，不单是指一种自然界平稳和谐的协调 状态，更是一种以静养智的心态。</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        首先，宁静可致思远，助人产生智慧。生活中随时都有可能遭遇困境，静下心 来，沉着应对，才能找到最佳的解决方案。“非淡泊无以明志，非宁静无以致远” 本就是诸葛先生的名言，他在自身实践中，以融入自然界的平和穗定而达到一种泰 然自若的心态，使之思虑深远，高屋建瓴，从而完美地策划了一场又一场成功的战 役。在著名的空城计一战中，由于马谡违反命令，失掉街亭，致使诸葛亮坐守空城， 以五百老弱残兵面对司马懿的十五万大军。兵临城下，危在眉睫，诸葛先生以宁静 心态，临危不惧，静思生智。他利用司马懿生性多疑的弱点，端坐于城头之上，轻 摇羽扇，抚琴作乐，最终令司马懿疑惑不前，退兵而去。可见在平静如水的状态下， 思绪深邃沉稳，于宁静中所产生的智慧，可使人从容面对危机，化险为夷。</a:t>
            </a:r>
            <a:endParaRPr lang="zh-CN" altLang="en-US" sz="2800" b="0" i="0" u="none" strike="noStrike" baseline="0" dirty="0">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90480251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a:xfrm>
            <a:off x="838200" y="5952264"/>
            <a:ext cx="10515600" cy="905736"/>
          </a:xfrm>
        </p:spPr>
        <p:txBody>
          <a:bodyPr/>
          <a:lstStyle/>
          <a:p>
            <a:pPr marR="0" rtl="0"/>
            <a:r>
              <a:rPr lang="zh-CN" altLang="en-US" sz="4400" b="0" i="0" u="none" strike="noStrike" baseline="0" dirty="0">
                <a:latin typeface="Calibri" panose="020F0502020204030204" pitchFamily="34" charset="0"/>
                <a:ea typeface="DengXian" panose="02010600030101010101" pitchFamily="2" charset="-122"/>
              </a:rPr>
              <a:t>八、研究报告参考及讨论题设置</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0"/>
            <a:ext cx="12192000" cy="5952264"/>
          </a:xfrm>
        </p:spPr>
        <p:txBody>
          <a:bodyPr>
            <a:normAutofit/>
          </a:bodyPr>
          <a:lstStyle/>
          <a:p>
            <a:pPr marR="0" algn="l" rtl="0"/>
            <a:r>
              <a:rPr lang="zh-CN" altLang="en-US" sz="2800" b="0" i="0" u="none" strike="noStrike" baseline="0" dirty="0">
                <a:latin typeface="Calibri" panose="020F0502020204030204" pitchFamily="34" charset="0"/>
                <a:ea typeface="DengXian" panose="02010600030101010101" pitchFamily="2" charset="-122"/>
              </a:rPr>
              <a:t> 其次，宁静可致身远，助人修身养性。生活中的烦恼往往来自于内心，常常伤 人伤己，而只有静下心来，提升修养，才能成就圆满人生。人物传记</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曾国藩</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就 向我们诠释了这一点。曾国藩是中国近代史上有名的政治家、军事家，但他也是著 名的养生大师。他的养生秘诀就是：宁静。曾国藩原本体质虚弱，因橾劳国事，“心 血积亏太过”，导致常常头晕、乏力、目蒙。道光二十三年（</a:t>
            </a:r>
            <a:r>
              <a:rPr lang="en-US" altLang="zh-CN" sz="2800" b="0" i="0" u="none" strike="noStrike" baseline="0" dirty="0">
                <a:latin typeface="Calibri" panose="020F0502020204030204" pitchFamily="34" charset="0"/>
                <a:ea typeface="DengXian" panose="02010600030101010101" pitchFamily="2" charset="-122"/>
              </a:rPr>
              <a:t>1843)</a:t>
            </a:r>
            <a:r>
              <a:rPr lang="zh-CN" altLang="en-US" sz="2800" b="0" i="0" u="none" strike="noStrike" baseline="0" dirty="0">
                <a:latin typeface="Calibri" panose="020F0502020204030204" pitchFamily="34" charset="0"/>
                <a:ea typeface="DengXian" panose="02010600030101010101" pitchFamily="2" charset="-122"/>
              </a:rPr>
              <a:t>正月的一天， 曾国藩早上起床后吐血数口，他把罪责归咎于“不能静养”，并决心从今以后要“惩 忿室欲”、“日日静养”。所谓“惩忿’’就是遇事不要烦恼，不发怒；而“室欲，，则 是心静平和，虽为国事而无贪恋欲望。他认为心静则神远，神远则身宁，身宁则体 健。自此，虽日日处理诸多国家政务而身体不衰。曾国藩能得到后人给予的“道德、 军功、文章三不朽”的美誉，与他的以“宁静，，为首的修身养性之道是分不开的。</a:t>
            </a:r>
            <a:endParaRPr lang="en-AU" dirty="0"/>
          </a:p>
        </p:txBody>
      </p:sp>
    </p:spTree>
    <p:extLst>
      <p:ext uri="{BB962C8B-B14F-4D97-AF65-F5344CB8AC3E}">
        <p14:creationId xmlns:p14="http://schemas.microsoft.com/office/powerpoint/2010/main" val="146849930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a:xfrm>
            <a:off x="838200" y="5952264"/>
            <a:ext cx="10515600" cy="905736"/>
          </a:xfrm>
        </p:spPr>
        <p:txBody>
          <a:bodyPr/>
          <a:lstStyle/>
          <a:p>
            <a:pPr marR="0" rtl="0"/>
            <a:r>
              <a:rPr lang="zh-CN" altLang="en-US" sz="4400" b="0" i="0" u="none" strike="noStrike" baseline="0" dirty="0">
                <a:latin typeface="Calibri" panose="020F0502020204030204" pitchFamily="34" charset="0"/>
                <a:ea typeface="DengXian" panose="02010600030101010101" pitchFamily="2" charset="-122"/>
              </a:rPr>
              <a:t>八、研究报告参考及讨论题设置</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0"/>
            <a:ext cx="12192000" cy="5952264"/>
          </a:xfrm>
        </p:spPr>
        <p:txBody>
          <a:bodyPr>
            <a:normAutofit lnSpcReduction="10000"/>
          </a:bodyPr>
          <a:lstStyle/>
          <a:p>
            <a:pPr marR="0" algn="l" rtl="0"/>
            <a:r>
              <a:rPr lang="zh-CN" altLang="en-US" sz="2800" b="0" i="0" u="none" strike="noStrike" baseline="0" dirty="0">
                <a:latin typeface="Calibri" panose="020F0502020204030204" pitchFamily="34" charset="0"/>
                <a:ea typeface="DengXian" panose="02010600030101010101" pitchFamily="2" charset="-122"/>
              </a:rPr>
              <a:t> 最后，宁静可致心远，助人目标坚定。“静”心可以使人从浮躁、攀比、逐利 的迷失中更加坚守目标。</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我的父亲邓小平</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中的邓小平就是一个鲜明的例证。邓 小平在文革期间遭受突如其来的政治迫害，被下放到江西一个偏僻地区的工厂劳动改造。那里的工人们以朴实的感情接纳并保护了这个来自京城的老人，给了他一个 宁静的生活环境，也给了他一个静心思考的空间。就是在这个当时堪称世外桃 龙的地方，邛小平认真地思考了中国的过去，现在和未来，真切地看到了从前没有 看到的许多问题，看到了真理与谬误的鲜明对照，并开始构思了一条中国未来发展 的金新道路，也由此确立了一个远大而又坚定的目标。当他再次复出时，便毫不犹豫地带领全中国人民，坚定地走上了改革开放的道路，取得了世人瞩目的成果。</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        从以上我的研究中可以看出，身心宁静、平和的状态，可以使人淡泊名利，明 确志向，思绪深远，产生智慧。因此，当我们身处烦乱不安的情况时，应使自己重 新回到宁静的状态中，这样才能找到正确的方向。因此我们说：宁静确实可以致远。</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        以上就是我的研究。谢谢两位考官！</a:t>
            </a:r>
            <a:endParaRPr lang="en-AU" dirty="0"/>
          </a:p>
        </p:txBody>
      </p:sp>
    </p:spTree>
    <p:extLst>
      <p:ext uri="{BB962C8B-B14F-4D97-AF65-F5344CB8AC3E}">
        <p14:creationId xmlns:p14="http://schemas.microsoft.com/office/powerpoint/2010/main" val="118739543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a:xfrm>
            <a:off x="838200" y="5952264"/>
            <a:ext cx="10515600" cy="905736"/>
          </a:xfrm>
        </p:spPr>
        <p:txBody>
          <a:bodyPr/>
          <a:lstStyle/>
          <a:p>
            <a:pPr marR="0" rtl="0"/>
            <a:r>
              <a:rPr lang="zh-CN" altLang="en-US" sz="4400" b="0" i="0" u="none" strike="noStrike" baseline="0" dirty="0">
                <a:latin typeface="Calibri" panose="020F0502020204030204" pitchFamily="34" charset="0"/>
                <a:ea typeface="DengXian" panose="02010600030101010101" pitchFamily="2" charset="-122"/>
              </a:rPr>
              <a:t>八、研究报告参考及讨论题设置</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0"/>
            <a:ext cx="12192000" cy="5952264"/>
          </a:xfrm>
        </p:spPr>
        <p:txBody>
          <a:bodyPr>
            <a:normAutofit/>
          </a:bodyPr>
          <a:lstStyle/>
          <a:p>
            <a:pPr marR="0" algn="l" rtl="0"/>
            <a:r>
              <a:rPr lang="zh-CN" altLang="en-US" sz="2800" b="0" i="0" u="none" strike="noStrike" baseline="0" dirty="0">
                <a:latin typeface="Calibri" panose="020F0502020204030204" pitchFamily="34" charset="0"/>
                <a:ea typeface="DengXian" panose="02010600030101010101" pitchFamily="2" charset="-122"/>
              </a:rPr>
              <a:t>口语考官可能问到的问题：</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1</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你为什么选这个研究题目？</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2</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宁静致远是什么意思？</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3</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为什么说宁静就可致远？</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4</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怎样才能做到宁静平和？</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5</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为什么现在的人都容易焦躁？</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6</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你认为你能做到宁静平和吗？</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7</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作为一个学生，需要宁静平和吗？</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8</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年轻人过于宁静会不会没有朝气？</a:t>
            </a:r>
            <a:endParaRPr lang="zh-CN" altLang="en-US" sz="2800" b="0" i="0" u="none" strike="noStrike" baseline="0" dirty="0">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22138957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a:xfrm>
            <a:off x="838200" y="5952264"/>
            <a:ext cx="10515600" cy="905736"/>
          </a:xfrm>
        </p:spPr>
        <p:txBody>
          <a:bodyPr/>
          <a:lstStyle/>
          <a:p>
            <a:pPr marR="0" algn="l" rtl="0"/>
            <a:r>
              <a:rPr lang="zh-CN" altLang="en-US" sz="4400" b="0" i="0" u="none" strike="noStrike" baseline="0" dirty="0">
                <a:latin typeface="Calibri" panose="020F0502020204030204" pitchFamily="34" charset="0"/>
                <a:ea typeface="DengXian" panose="02010600030101010101" pitchFamily="2" charset="-122"/>
              </a:rPr>
              <a:t>九、口语练习一</a:t>
            </a:r>
            <a:endParaRPr lang="zh-CN" altLang="en-US" sz="4400" b="0" i="0" u="none" strike="noStrike" baseline="0" dirty="0">
              <a:latin typeface="Times New Roman" panose="02020603050405020304" pitchFamily="18" charset="0"/>
              <a:ea typeface="DengXian" panose="02010600030101010101" pitchFamily="2" charset="-122"/>
            </a:endParaRPr>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0"/>
            <a:ext cx="12192000" cy="5952264"/>
          </a:xfrm>
        </p:spPr>
        <p:txBody>
          <a:bodyPr>
            <a:normAutofit/>
          </a:bodyPr>
          <a:lstStyle/>
          <a:p>
            <a:pPr marR="0" algn="l" rtl="0"/>
            <a:r>
              <a:rPr lang="zh-CN" altLang="en-US" sz="2800" b="0" i="0" u="none" strike="noStrike" baseline="0" dirty="0">
                <a:latin typeface="Calibri" panose="020F0502020204030204" pitchFamily="34" charset="0"/>
                <a:ea typeface="DengXian" panose="02010600030101010101" pitchFamily="2" charset="-122"/>
              </a:rPr>
              <a:t>请根据题目找出三个分论点及可以论证这些分论点的三个文学艺术作品。</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en-US" altLang="zh-CN" sz="2800" b="0" i="0" u="none" strike="noStrike" baseline="0" dirty="0">
                <a:latin typeface="Calibri" panose="020F0502020204030204" pitchFamily="34" charset="0"/>
                <a:ea typeface="DengXian" panose="02010600030101010101" pitchFamily="2" charset="-122"/>
              </a:rPr>
              <a:t>1</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研究考题：爱情不是婚姻的唯一保障</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ja-JP" altLang="en-US" sz="2800" b="0" i="0" u="none" strike="noStrike" baseline="0" dirty="0">
                <a:latin typeface="Calibri" panose="020F0502020204030204" pitchFamily="34" charset="0"/>
                <a:ea typeface="DengXian" panose="02010600030101010101" pitchFamily="2" charset="-122"/>
              </a:rPr>
              <a:t>分论点</a:t>
            </a:r>
            <a:r>
              <a:rPr lang="en-US" altLang="ja-JP" sz="2800" b="0" i="0" u="none" strike="noStrike" baseline="0" dirty="0">
                <a:latin typeface="Calibri" panose="020F0502020204030204" pitchFamily="34" charset="0"/>
                <a:ea typeface="DengXian" panose="02010600030101010101" pitchFamily="2" charset="-122"/>
              </a:rPr>
              <a:t>:①</a:t>
            </a:r>
            <a:r>
              <a:rPr lang="ja-JP" altLang="en-US" sz="2800" b="0" i="0" u="none" strike="noStrike" baseline="0" dirty="0">
                <a:latin typeface="Times New Roman" panose="02020603050405020304" pitchFamily="18" charset="0"/>
                <a:ea typeface="DengXian" panose="02010600030101010101" pitchFamily="2" charset="-122"/>
              </a:rPr>
              <a:t>		</a:t>
            </a:r>
          </a:p>
          <a:p>
            <a:pPr marR="0" algn="l" rtl="0"/>
            <a:r>
              <a:rPr lang="en-GB" altLang="zh-CN" sz="2800" b="0" i="0" u="none" strike="noStrike" baseline="0" dirty="0">
                <a:latin typeface="Calibri" panose="020F0502020204030204" pitchFamily="34" charset="0"/>
                <a:ea typeface="DengXian" panose="02010600030101010101" pitchFamily="2" charset="-122"/>
              </a:rPr>
              <a:t>              ②</a:t>
            </a:r>
            <a:r>
              <a:rPr lang="en-GB" altLang="zh-CN" sz="2800" b="0" i="0" u="none" strike="noStrike" baseline="0" dirty="0">
                <a:latin typeface="Times New Roman" panose="02020603050405020304" pitchFamily="18" charset="0"/>
                <a:ea typeface="DengXian" panose="02010600030101010101" pitchFamily="2" charset="-122"/>
              </a:rPr>
              <a:t>		</a:t>
            </a:r>
          </a:p>
          <a:p>
            <a:pPr marR="0" algn="l" rtl="0"/>
            <a:r>
              <a:rPr lang="en-GB" altLang="zh-CN" sz="2800" b="0" i="0" u="none" strike="noStrike" baseline="0" dirty="0">
                <a:latin typeface="Calibri" panose="020F0502020204030204" pitchFamily="34" charset="0"/>
                <a:ea typeface="DengXian" panose="02010600030101010101" pitchFamily="2" charset="-122"/>
              </a:rPr>
              <a:t>              ③</a:t>
            </a:r>
            <a:r>
              <a:rPr lang="en-GB" altLang="zh-CN" sz="2800" b="0" i="0" u="none" strike="noStrike" baseline="0" dirty="0">
                <a:latin typeface="Times New Roman" panose="02020603050405020304" pitchFamily="18" charset="0"/>
                <a:ea typeface="DengXian" panose="02010600030101010101" pitchFamily="2" charset="-122"/>
              </a:rPr>
              <a:t>	</a:t>
            </a:r>
          </a:p>
          <a:p>
            <a:pPr marR="0" algn="l" rtl="0"/>
            <a:r>
              <a:rPr lang="zh-CN" altLang="en-US" sz="2800" b="0" i="0" u="none" strike="noStrike" baseline="0" dirty="0">
                <a:latin typeface="Calibri" panose="020F0502020204030204" pitchFamily="34" charset="0"/>
                <a:ea typeface="DengXian" panose="02010600030101010101" pitchFamily="2" charset="-122"/>
              </a:rPr>
              <a:t>文学艺术作品</a:t>
            </a:r>
            <a:r>
              <a:rPr lang="en-US" altLang="zh-CN" sz="2800" b="0" i="0" u="none" strike="noStrike" baseline="0" dirty="0">
                <a:latin typeface="Calibri" panose="020F0502020204030204" pitchFamily="34" charset="0"/>
                <a:ea typeface="DengXian" panose="02010600030101010101" pitchFamily="2" charset="-122"/>
              </a:rPr>
              <a:t>: ①</a:t>
            </a:r>
            <a:r>
              <a:rPr lang="zh-CN" altLang="en-US" sz="2800" b="0" i="0" u="none" strike="noStrike" baseline="0" dirty="0">
                <a:latin typeface="Times New Roman" panose="02020603050405020304" pitchFamily="18" charset="0"/>
                <a:ea typeface="DengXian" panose="02010600030101010101" pitchFamily="2" charset="-122"/>
              </a:rPr>
              <a:t>		</a:t>
            </a:r>
          </a:p>
          <a:p>
            <a:pPr marR="0" algn="l" rtl="0"/>
            <a:r>
              <a:rPr lang="en-GB" altLang="zh-CN" sz="2800" b="0" i="0" u="none" strike="noStrike" baseline="0" dirty="0">
                <a:latin typeface="Calibri" panose="020F0502020204030204" pitchFamily="34" charset="0"/>
                <a:ea typeface="DengXian" panose="02010600030101010101" pitchFamily="2" charset="-122"/>
              </a:rPr>
              <a:t>                            ②</a:t>
            </a:r>
            <a:endParaRPr lang="en-GB" altLang="zh-CN" sz="2800" b="0" i="0" u="none" strike="noStrike" baseline="0" dirty="0">
              <a:latin typeface="Times New Roman" panose="02020603050405020304" pitchFamily="18" charset="0"/>
              <a:ea typeface="DengXian" panose="02010600030101010101" pitchFamily="2" charset="-122"/>
            </a:endParaRPr>
          </a:p>
          <a:p>
            <a:pPr marR="0" algn="l" rtl="0"/>
            <a:r>
              <a:rPr lang="en-GB" altLang="zh-CN" sz="2800" b="0" i="0" u="none" strike="noStrike" baseline="0" dirty="0">
                <a:latin typeface="Calibri" panose="020F0502020204030204" pitchFamily="34" charset="0"/>
                <a:ea typeface="DengXian" panose="02010600030101010101" pitchFamily="2" charset="-122"/>
              </a:rPr>
              <a:t>                            ③</a:t>
            </a:r>
            <a:endParaRPr lang="en-AU" dirty="0"/>
          </a:p>
        </p:txBody>
      </p:sp>
    </p:spTree>
    <p:extLst>
      <p:ext uri="{BB962C8B-B14F-4D97-AF65-F5344CB8AC3E}">
        <p14:creationId xmlns:p14="http://schemas.microsoft.com/office/powerpoint/2010/main" val="271602866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a:xfrm>
            <a:off x="838200" y="5952264"/>
            <a:ext cx="10515600" cy="905736"/>
          </a:xfrm>
        </p:spPr>
        <p:txBody>
          <a:bodyPr/>
          <a:lstStyle/>
          <a:p>
            <a:pPr marR="0" algn="l" rtl="0"/>
            <a:r>
              <a:rPr lang="zh-CN" altLang="en-US" sz="4400" b="0" i="0" u="none" strike="noStrike" baseline="0" dirty="0">
                <a:latin typeface="Calibri" panose="020F0502020204030204" pitchFamily="34" charset="0"/>
                <a:ea typeface="DengXian" panose="02010600030101010101" pitchFamily="2" charset="-122"/>
              </a:rPr>
              <a:t>九、口语练习二</a:t>
            </a:r>
            <a:endParaRPr lang="zh-CN" altLang="en-US" sz="4400" b="0" i="0" u="none" strike="noStrike" baseline="0" dirty="0">
              <a:latin typeface="Times New Roman" panose="02020603050405020304" pitchFamily="18" charset="0"/>
              <a:ea typeface="DengXian" panose="02010600030101010101" pitchFamily="2" charset="-122"/>
            </a:endParaRPr>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0"/>
            <a:ext cx="12192000" cy="5952264"/>
          </a:xfrm>
        </p:spPr>
        <p:txBody>
          <a:bodyPr>
            <a:normAutofit/>
          </a:bodyPr>
          <a:lstStyle/>
          <a:p>
            <a:pPr marR="0" algn="l" rtl="0"/>
            <a:r>
              <a:rPr lang="en-US" altLang="zh-CN" sz="2800" b="0" i="0" u="none" strike="noStrike" baseline="0" dirty="0">
                <a:latin typeface="Calibri" panose="020F0502020204030204" pitchFamily="34" charset="0"/>
                <a:ea typeface="DengXian" panose="02010600030101010101" pitchFamily="2" charset="-122"/>
              </a:rPr>
              <a:t>2</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研究考题：门不当户不对是婚姻的隐患</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ja-JP" altLang="en-US" sz="2800" b="0" i="0" u="none" strike="noStrike" baseline="0" dirty="0">
                <a:latin typeface="Calibri" panose="020F0502020204030204" pitchFamily="34" charset="0"/>
                <a:ea typeface="DengXian" panose="02010600030101010101" pitchFamily="2" charset="-122"/>
              </a:rPr>
              <a:t>分论点</a:t>
            </a:r>
            <a:r>
              <a:rPr lang="en-US" altLang="ja-JP" sz="2800" b="0" i="0" u="none" strike="noStrike" baseline="0" dirty="0">
                <a:latin typeface="Calibri" panose="020F0502020204030204" pitchFamily="34" charset="0"/>
                <a:ea typeface="DengXian" panose="02010600030101010101" pitchFamily="2" charset="-122"/>
              </a:rPr>
              <a:t>:①</a:t>
            </a:r>
            <a:r>
              <a:rPr lang="ja-JP" altLang="en-US" sz="2800" b="0" i="0" u="none" strike="noStrike" baseline="0" dirty="0">
                <a:latin typeface="Times New Roman" panose="02020603050405020304" pitchFamily="18" charset="0"/>
                <a:ea typeface="DengXian" panose="02010600030101010101" pitchFamily="2" charset="-122"/>
              </a:rPr>
              <a:t>		</a:t>
            </a:r>
          </a:p>
          <a:p>
            <a:pPr marR="0" algn="l" rtl="0"/>
            <a:r>
              <a:rPr lang="en-GB" altLang="zh-CN" sz="2800" b="0" i="0" u="none" strike="noStrike" baseline="0" dirty="0">
                <a:latin typeface="Calibri" panose="020F0502020204030204" pitchFamily="34" charset="0"/>
                <a:ea typeface="DengXian" panose="02010600030101010101" pitchFamily="2" charset="-122"/>
              </a:rPr>
              <a:t>              ②</a:t>
            </a:r>
            <a:r>
              <a:rPr lang="en-GB" altLang="zh-CN" sz="2800" b="0" i="0" u="none" strike="noStrike" baseline="0" dirty="0">
                <a:latin typeface="Times New Roman" panose="02020603050405020304" pitchFamily="18" charset="0"/>
                <a:ea typeface="DengXian" panose="02010600030101010101" pitchFamily="2" charset="-122"/>
              </a:rPr>
              <a:t>		</a:t>
            </a:r>
          </a:p>
          <a:p>
            <a:pPr marR="0" algn="l" rtl="0"/>
            <a:r>
              <a:rPr lang="en-GB" altLang="zh-CN" sz="2800" b="0" i="0" u="none" strike="noStrike" baseline="0" dirty="0">
                <a:latin typeface="Calibri" panose="020F0502020204030204" pitchFamily="34" charset="0"/>
                <a:ea typeface="DengXian" panose="02010600030101010101" pitchFamily="2" charset="-122"/>
              </a:rPr>
              <a:t>              ③</a:t>
            </a:r>
            <a:r>
              <a:rPr lang="en-GB" altLang="zh-CN" sz="2800" b="0" i="0" u="none" strike="noStrike" baseline="0" dirty="0">
                <a:latin typeface="Times New Roman" panose="02020603050405020304" pitchFamily="18" charset="0"/>
                <a:ea typeface="DengXian" panose="02010600030101010101" pitchFamily="2" charset="-122"/>
              </a:rPr>
              <a:t>	</a:t>
            </a:r>
          </a:p>
          <a:p>
            <a:pPr marR="0" algn="l" rtl="0"/>
            <a:r>
              <a:rPr lang="zh-CN" altLang="en-US" sz="2800" b="0" i="0" u="none" strike="noStrike" baseline="0" dirty="0">
                <a:latin typeface="Calibri" panose="020F0502020204030204" pitchFamily="34" charset="0"/>
                <a:ea typeface="DengXian" panose="02010600030101010101" pitchFamily="2" charset="-122"/>
              </a:rPr>
              <a:t>文学艺术作品</a:t>
            </a:r>
            <a:r>
              <a:rPr lang="en-US" altLang="zh-CN" sz="2800" b="0" i="0" u="none" strike="noStrike" baseline="0" dirty="0">
                <a:latin typeface="Calibri" panose="020F0502020204030204" pitchFamily="34" charset="0"/>
                <a:ea typeface="DengXian" panose="02010600030101010101" pitchFamily="2" charset="-122"/>
              </a:rPr>
              <a:t>: ①</a:t>
            </a:r>
            <a:r>
              <a:rPr lang="zh-CN" altLang="en-US" sz="2800" b="0" i="0" u="none" strike="noStrike" baseline="0" dirty="0">
                <a:latin typeface="Times New Roman" panose="02020603050405020304" pitchFamily="18" charset="0"/>
                <a:ea typeface="DengXian" panose="02010600030101010101" pitchFamily="2" charset="-122"/>
              </a:rPr>
              <a:t>		</a:t>
            </a:r>
          </a:p>
          <a:p>
            <a:pPr marR="0" algn="l" rtl="0"/>
            <a:r>
              <a:rPr lang="en-GB" altLang="zh-CN" sz="2800" b="0" i="0" u="none" strike="noStrike" baseline="0" dirty="0">
                <a:latin typeface="Calibri" panose="020F0502020204030204" pitchFamily="34" charset="0"/>
                <a:ea typeface="DengXian" panose="02010600030101010101" pitchFamily="2" charset="-122"/>
              </a:rPr>
              <a:t>                            ②</a:t>
            </a:r>
            <a:endParaRPr lang="en-GB" altLang="zh-CN" sz="2800" b="0" i="0" u="none" strike="noStrike" baseline="0" dirty="0">
              <a:latin typeface="Times New Roman" panose="02020603050405020304" pitchFamily="18" charset="0"/>
              <a:ea typeface="DengXian" panose="02010600030101010101" pitchFamily="2" charset="-122"/>
            </a:endParaRPr>
          </a:p>
          <a:p>
            <a:pPr marR="0" algn="l" rtl="0"/>
            <a:r>
              <a:rPr lang="en-GB" altLang="zh-CN" sz="2800" b="0" i="0" u="none" strike="noStrike" baseline="0" dirty="0">
                <a:latin typeface="Calibri" panose="020F0502020204030204" pitchFamily="34" charset="0"/>
                <a:ea typeface="DengXian" panose="02010600030101010101" pitchFamily="2" charset="-122"/>
              </a:rPr>
              <a:t>                            ③</a:t>
            </a:r>
            <a:endParaRPr lang="en-AU" dirty="0"/>
          </a:p>
        </p:txBody>
      </p:sp>
    </p:spTree>
    <p:extLst>
      <p:ext uri="{BB962C8B-B14F-4D97-AF65-F5344CB8AC3E}">
        <p14:creationId xmlns:p14="http://schemas.microsoft.com/office/powerpoint/2010/main" val="953008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p:txBody>
          <a:bodyPr/>
          <a:lstStyle/>
          <a:p>
            <a:pPr marR="0" rtl="0"/>
            <a:r>
              <a:rPr lang="ja-JP" altLang="en-US" sz="4400" b="0" i="0" u="none" strike="noStrike" baseline="0" dirty="0">
                <a:latin typeface="Calibri" panose="020F0502020204030204" pitchFamily="34" charset="0"/>
                <a:ea typeface="DengXian" panose="02010600030101010101" pitchFamily="2" charset="-122"/>
              </a:rPr>
              <a:t>四、</a:t>
            </a:r>
            <a:r>
              <a:rPr lang="ja-JP" altLang="en-US" sz="4400" b="0" i="0" u="none" strike="noStrike" baseline="0" dirty="0">
                <a:latin typeface="Times New Roman" panose="02020603050405020304" pitchFamily="18" charset="0"/>
                <a:ea typeface="DengXian" panose="02010600030101010101" pitchFamily="2" charset="-122"/>
              </a:rPr>
              <a:t>	</a:t>
            </a:r>
            <a:r>
              <a:rPr lang="ja-JP" altLang="en-US" sz="4400" b="0" i="0" u="none" strike="noStrike" baseline="0" dirty="0">
                <a:latin typeface="Calibri" panose="020F0502020204030204" pitchFamily="34" charset="0"/>
                <a:ea typeface="DengXian" panose="02010600030101010101" pitchFamily="2" charset="-122"/>
              </a:rPr>
              <a:t>选题</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p:txBody>
          <a:bodyPr/>
          <a:lstStyle/>
          <a:p>
            <a:pPr marR="0" algn="l" rtl="0"/>
            <a:r>
              <a:rPr lang="zh-CN" altLang="en-US" sz="2800" b="0" i="0" u="none" strike="noStrike" baseline="0" dirty="0">
                <a:latin typeface="Calibri" panose="020F0502020204030204" pitchFamily="34" charset="0"/>
                <a:ea typeface="DengXian" panose="02010600030101010101" pitchFamily="2" charset="-122"/>
              </a:rPr>
              <a:t>选题是做好口试研究报告的关键环节，选题必须符合</a:t>
            </a:r>
            <a:r>
              <a:rPr lang="en-US" altLang="zh-CN" sz="2800" b="0" i="0" u="none" strike="noStrike" baseline="0" dirty="0">
                <a:latin typeface="Calibri" panose="020F0502020204030204" pitchFamily="34" charset="0"/>
                <a:ea typeface="DengXian" panose="02010600030101010101" pitchFamily="2" charset="-122"/>
              </a:rPr>
              <a:t>VCE</a:t>
            </a:r>
            <a:r>
              <a:rPr lang="zh-CN" altLang="en-US" sz="2800" b="0" i="0" u="none" strike="noStrike" baseline="0" dirty="0">
                <a:latin typeface="Calibri" panose="020F0502020204030204" pitchFamily="34" charset="0"/>
                <a:ea typeface="DengXian" panose="02010600030101010101" pitchFamily="2" charset="-122"/>
              </a:rPr>
              <a:t>教学大纲关于研究范围和研 究方式两个方面的要求。所选的话题必须与中国文化、文学和艺术、中国社会有关。 能具体反映中国的文化、中华传统、中国历史、中国人的家庭或婚姻或人生、中国教 育、中国社会变革或社会话题等等。把握了选题的范围还要考虑话题的具体设定，第 一语言的研究报告要求必须具有辩论性或说服性，不可以做成说明性的报告，选题一定要慎重，最终需要和老师商讨决定。</a:t>
            </a:r>
            <a:endParaRPr lang="zh-CN" altLang="en-US" sz="2800" b="0" i="0" u="none" strike="noStrike" baseline="0" dirty="0">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57773800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a:xfrm>
            <a:off x="838200" y="5952264"/>
            <a:ext cx="10515600" cy="905736"/>
          </a:xfrm>
        </p:spPr>
        <p:txBody>
          <a:bodyPr/>
          <a:lstStyle/>
          <a:p>
            <a:pPr marR="0" algn="l" rtl="0"/>
            <a:r>
              <a:rPr lang="zh-CN" altLang="en-US" sz="4400" b="0" i="0" u="none" strike="noStrike" baseline="0" dirty="0">
                <a:latin typeface="Calibri" panose="020F0502020204030204" pitchFamily="34" charset="0"/>
                <a:ea typeface="DengXian" panose="02010600030101010101" pitchFamily="2" charset="-122"/>
              </a:rPr>
              <a:t>九、口语练习三</a:t>
            </a:r>
            <a:endParaRPr lang="zh-CN" altLang="en-US" sz="4400" b="0" i="0" u="none" strike="noStrike" baseline="0" dirty="0">
              <a:latin typeface="Times New Roman" panose="02020603050405020304" pitchFamily="18" charset="0"/>
              <a:ea typeface="DengXian" panose="02010600030101010101" pitchFamily="2" charset="-122"/>
            </a:endParaRPr>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0"/>
            <a:ext cx="12192000" cy="5952264"/>
          </a:xfrm>
        </p:spPr>
        <p:txBody>
          <a:bodyPr>
            <a:normAutofit/>
          </a:bodyPr>
          <a:lstStyle/>
          <a:p>
            <a:pPr marR="0" algn="l" rtl="0"/>
            <a:r>
              <a:rPr lang="en-US" altLang="zh-CN" sz="2800" b="0" i="0" u="none" strike="noStrike" baseline="0" dirty="0">
                <a:latin typeface="Calibri" panose="020F0502020204030204" pitchFamily="34" charset="0"/>
                <a:ea typeface="DengXian" panose="02010600030101010101" pitchFamily="2" charset="-122"/>
              </a:rPr>
              <a:t>3</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研究考题：婚姻需要门当户对</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ja-JP" altLang="en-US" sz="2800" b="0" i="0" u="none" strike="noStrike" baseline="0" dirty="0">
                <a:latin typeface="Calibri" panose="020F0502020204030204" pitchFamily="34" charset="0"/>
                <a:ea typeface="DengXian" panose="02010600030101010101" pitchFamily="2" charset="-122"/>
              </a:rPr>
              <a:t>分论点</a:t>
            </a:r>
            <a:r>
              <a:rPr lang="en-US" altLang="ja-JP" sz="2800" b="0" i="0" u="none" strike="noStrike" baseline="0" dirty="0">
                <a:latin typeface="Calibri" panose="020F0502020204030204" pitchFamily="34" charset="0"/>
                <a:ea typeface="DengXian" panose="02010600030101010101" pitchFamily="2" charset="-122"/>
              </a:rPr>
              <a:t>:①</a:t>
            </a:r>
            <a:r>
              <a:rPr lang="ja-JP" altLang="en-US" sz="2800" b="0" i="0" u="none" strike="noStrike" baseline="0" dirty="0">
                <a:latin typeface="Times New Roman" panose="02020603050405020304" pitchFamily="18" charset="0"/>
                <a:ea typeface="DengXian" panose="02010600030101010101" pitchFamily="2" charset="-122"/>
              </a:rPr>
              <a:t>		</a:t>
            </a:r>
          </a:p>
          <a:p>
            <a:pPr marR="0" algn="l" rtl="0"/>
            <a:r>
              <a:rPr lang="en-GB" altLang="zh-CN" sz="2800" b="0" i="0" u="none" strike="noStrike" baseline="0" dirty="0">
                <a:latin typeface="Calibri" panose="020F0502020204030204" pitchFamily="34" charset="0"/>
                <a:ea typeface="DengXian" panose="02010600030101010101" pitchFamily="2" charset="-122"/>
              </a:rPr>
              <a:t>              ②</a:t>
            </a:r>
            <a:r>
              <a:rPr lang="en-GB" altLang="zh-CN" sz="2800" b="0" i="0" u="none" strike="noStrike" baseline="0" dirty="0">
                <a:latin typeface="Times New Roman" panose="02020603050405020304" pitchFamily="18" charset="0"/>
                <a:ea typeface="DengXian" panose="02010600030101010101" pitchFamily="2" charset="-122"/>
              </a:rPr>
              <a:t>		</a:t>
            </a:r>
          </a:p>
          <a:p>
            <a:pPr marR="0" algn="l" rtl="0"/>
            <a:r>
              <a:rPr lang="en-GB" altLang="zh-CN" sz="2800" b="0" i="0" u="none" strike="noStrike" baseline="0" dirty="0">
                <a:latin typeface="Calibri" panose="020F0502020204030204" pitchFamily="34" charset="0"/>
                <a:ea typeface="DengXian" panose="02010600030101010101" pitchFamily="2" charset="-122"/>
              </a:rPr>
              <a:t>              ③</a:t>
            </a:r>
            <a:r>
              <a:rPr lang="en-GB" altLang="zh-CN" sz="2800" b="0" i="0" u="none" strike="noStrike" baseline="0" dirty="0">
                <a:latin typeface="Times New Roman" panose="02020603050405020304" pitchFamily="18" charset="0"/>
                <a:ea typeface="DengXian" panose="02010600030101010101" pitchFamily="2" charset="-122"/>
              </a:rPr>
              <a:t>	</a:t>
            </a:r>
          </a:p>
          <a:p>
            <a:pPr marR="0" algn="l" rtl="0"/>
            <a:r>
              <a:rPr lang="zh-CN" altLang="en-US" sz="2800" b="0" i="0" u="none" strike="noStrike" baseline="0" dirty="0">
                <a:latin typeface="Calibri" panose="020F0502020204030204" pitchFamily="34" charset="0"/>
                <a:ea typeface="DengXian" panose="02010600030101010101" pitchFamily="2" charset="-122"/>
              </a:rPr>
              <a:t>文学艺术作品</a:t>
            </a:r>
            <a:r>
              <a:rPr lang="en-US" altLang="zh-CN" sz="2800" b="0" i="0" u="none" strike="noStrike" baseline="0" dirty="0">
                <a:latin typeface="Calibri" panose="020F0502020204030204" pitchFamily="34" charset="0"/>
                <a:ea typeface="DengXian" panose="02010600030101010101" pitchFamily="2" charset="-122"/>
              </a:rPr>
              <a:t>: ①</a:t>
            </a:r>
            <a:r>
              <a:rPr lang="zh-CN" altLang="en-US" sz="2800" b="0" i="0" u="none" strike="noStrike" baseline="0" dirty="0">
                <a:latin typeface="Times New Roman" panose="02020603050405020304" pitchFamily="18" charset="0"/>
                <a:ea typeface="DengXian" panose="02010600030101010101" pitchFamily="2" charset="-122"/>
              </a:rPr>
              <a:t>		</a:t>
            </a:r>
          </a:p>
          <a:p>
            <a:pPr marR="0" algn="l" rtl="0"/>
            <a:r>
              <a:rPr lang="en-GB" altLang="zh-CN" sz="2800" b="0" i="0" u="none" strike="noStrike" baseline="0" dirty="0">
                <a:latin typeface="Calibri" panose="020F0502020204030204" pitchFamily="34" charset="0"/>
                <a:ea typeface="DengXian" panose="02010600030101010101" pitchFamily="2" charset="-122"/>
              </a:rPr>
              <a:t>                            ②</a:t>
            </a:r>
            <a:endParaRPr lang="en-GB" altLang="zh-CN" sz="2800" b="0" i="0" u="none" strike="noStrike" baseline="0" dirty="0">
              <a:latin typeface="Times New Roman" panose="02020603050405020304" pitchFamily="18" charset="0"/>
              <a:ea typeface="DengXian" panose="02010600030101010101" pitchFamily="2" charset="-122"/>
            </a:endParaRPr>
          </a:p>
          <a:p>
            <a:pPr marR="0" algn="l" rtl="0"/>
            <a:r>
              <a:rPr lang="en-GB" altLang="zh-CN" sz="2800" b="0" i="0" u="none" strike="noStrike" baseline="0" dirty="0">
                <a:latin typeface="Calibri" panose="020F0502020204030204" pitchFamily="34" charset="0"/>
                <a:ea typeface="DengXian" panose="02010600030101010101" pitchFamily="2" charset="-122"/>
              </a:rPr>
              <a:t>                            ③</a:t>
            </a:r>
            <a:endParaRPr lang="en-AU" dirty="0"/>
          </a:p>
        </p:txBody>
      </p:sp>
    </p:spTree>
    <p:extLst>
      <p:ext uri="{BB962C8B-B14F-4D97-AF65-F5344CB8AC3E}">
        <p14:creationId xmlns:p14="http://schemas.microsoft.com/office/powerpoint/2010/main" val="353091185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a:xfrm>
            <a:off x="838200" y="5952264"/>
            <a:ext cx="10515600" cy="905736"/>
          </a:xfrm>
        </p:spPr>
        <p:txBody>
          <a:bodyPr/>
          <a:lstStyle/>
          <a:p>
            <a:pPr marR="0" algn="l" rtl="0"/>
            <a:r>
              <a:rPr lang="zh-CN" altLang="en-US" sz="4400" b="0" i="0" u="none" strike="noStrike" baseline="0" dirty="0">
                <a:latin typeface="Calibri" panose="020F0502020204030204" pitchFamily="34" charset="0"/>
                <a:ea typeface="DengXian" panose="02010600030101010101" pitchFamily="2" charset="-122"/>
              </a:rPr>
              <a:t>九、口语练习四</a:t>
            </a:r>
            <a:endParaRPr lang="zh-CN" altLang="en-US" sz="4400" b="0" i="0" u="none" strike="noStrike" baseline="0" dirty="0">
              <a:latin typeface="Times New Roman" panose="02020603050405020304" pitchFamily="18" charset="0"/>
              <a:ea typeface="DengXian" panose="02010600030101010101" pitchFamily="2" charset="-122"/>
            </a:endParaRPr>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0"/>
            <a:ext cx="12192000" cy="5952264"/>
          </a:xfrm>
        </p:spPr>
        <p:txBody>
          <a:bodyPr>
            <a:normAutofit/>
          </a:bodyPr>
          <a:lstStyle/>
          <a:p>
            <a:pPr marR="0" algn="l" rtl="0"/>
            <a:r>
              <a:rPr lang="en-US" altLang="zh-CN" sz="2800" b="0" i="0" u="none" strike="noStrike" baseline="0" dirty="0">
                <a:latin typeface="Calibri" panose="020F0502020204030204" pitchFamily="34" charset="0"/>
                <a:ea typeface="DengXian" panose="02010600030101010101" pitchFamily="2" charset="-122"/>
              </a:rPr>
              <a:t>4</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研究考题：剩女应该受到尊重</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ja-JP" altLang="en-US" sz="2800" b="0" i="0" u="none" strike="noStrike" baseline="0" dirty="0">
                <a:latin typeface="Calibri" panose="020F0502020204030204" pitchFamily="34" charset="0"/>
                <a:ea typeface="DengXian" panose="02010600030101010101" pitchFamily="2" charset="-122"/>
              </a:rPr>
              <a:t>分论点</a:t>
            </a:r>
            <a:r>
              <a:rPr lang="en-US" altLang="ja-JP" sz="2800" b="0" i="0" u="none" strike="noStrike" baseline="0" dirty="0">
                <a:latin typeface="Calibri" panose="020F0502020204030204" pitchFamily="34" charset="0"/>
                <a:ea typeface="DengXian" panose="02010600030101010101" pitchFamily="2" charset="-122"/>
              </a:rPr>
              <a:t>:①</a:t>
            </a:r>
            <a:r>
              <a:rPr lang="ja-JP" altLang="en-US" sz="2800" b="0" i="0" u="none" strike="noStrike" baseline="0" dirty="0">
                <a:latin typeface="Times New Roman" panose="02020603050405020304" pitchFamily="18" charset="0"/>
                <a:ea typeface="DengXian" panose="02010600030101010101" pitchFamily="2" charset="-122"/>
              </a:rPr>
              <a:t>		</a:t>
            </a:r>
          </a:p>
          <a:p>
            <a:pPr marR="0" algn="l" rtl="0"/>
            <a:r>
              <a:rPr lang="en-GB" altLang="zh-CN" sz="2800" b="0" i="0" u="none" strike="noStrike" baseline="0" dirty="0">
                <a:latin typeface="Calibri" panose="020F0502020204030204" pitchFamily="34" charset="0"/>
                <a:ea typeface="DengXian" panose="02010600030101010101" pitchFamily="2" charset="-122"/>
              </a:rPr>
              <a:t>              ②</a:t>
            </a:r>
            <a:r>
              <a:rPr lang="en-GB" altLang="zh-CN" sz="2800" b="0" i="0" u="none" strike="noStrike" baseline="0" dirty="0">
                <a:latin typeface="Times New Roman" panose="02020603050405020304" pitchFamily="18" charset="0"/>
                <a:ea typeface="DengXian" panose="02010600030101010101" pitchFamily="2" charset="-122"/>
              </a:rPr>
              <a:t>		</a:t>
            </a:r>
          </a:p>
          <a:p>
            <a:pPr marR="0" algn="l" rtl="0"/>
            <a:r>
              <a:rPr lang="en-GB" altLang="zh-CN" sz="2800" b="0" i="0" u="none" strike="noStrike" baseline="0" dirty="0">
                <a:latin typeface="Calibri" panose="020F0502020204030204" pitchFamily="34" charset="0"/>
                <a:ea typeface="DengXian" panose="02010600030101010101" pitchFamily="2" charset="-122"/>
              </a:rPr>
              <a:t>              ③</a:t>
            </a:r>
            <a:r>
              <a:rPr lang="en-GB" altLang="zh-CN" sz="2800" b="0" i="0" u="none" strike="noStrike" baseline="0" dirty="0">
                <a:latin typeface="Times New Roman" panose="02020603050405020304" pitchFamily="18" charset="0"/>
                <a:ea typeface="DengXian" panose="02010600030101010101" pitchFamily="2" charset="-122"/>
              </a:rPr>
              <a:t>	</a:t>
            </a:r>
          </a:p>
          <a:p>
            <a:pPr marR="0" algn="l" rtl="0"/>
            <a:r>
              <a:rPr lang="zh-CN" altLang="en-US" sz="2800" b="0" i="0" u="none" strike="noStrike" baseline="0" dirty="0">
                <a:latin typeface="Calibri" panose="020F0502020204030204" pitchFamily="34" charset="0"/>
                <a:ea typeface="DengXian" panose="02010600030101010101" pitchFamily="2" charset="-122"/>
              </a:rPr>
              <a:t>文学艺术作品</a:t>
            </a:r>
            <a:r>
              <a:rPr lang="en-US" altLang="zh-CN" sz="2800" b="0" i="0" u="none" strike="noStrike" baseline="0" dirty="0">
                <a:latin typeface="Calibri" panose="020F0502020204030204" pitchFamily="34" charset="0"/>
                <a:ea typeface="DengXian" panose="02010600030101010101" pitchFamily="2" charset="-122"/>
              </a:rPr>
              <a:t>: ①</a:t>
            </a:r>
            <a:r>
              <a:rPr lang="zh-CN" altLang="en-US" sz="2800" b="0" i="0" u="none" strike="noStrike" baseline="0" dirty="0">
                <a:latin typeface="Times New Roman" panose="02020603050405020304" pitchFamily="18" charset="0"/>
                <a:ea typeface="DengXian" panose="02010600030101010101" pitchFamily="2" charset="-122"/>
              </a:rPr>
              <a:t>		</a:t>
            </a:r>
          </a:p>
          <a:p>
            <a:pPr marR="0" algn="l" rtl="0"/>
            <a:r>
              <a:rPr lang="en-GB" altLang="zh-CN" sz="2800" b="0" i="0" u="none" strike="noStrike" baseline="0" dirty="0">
                <a:latin typeface="Calibri" panose="020F0502020204030204" pitchFamily="34" charset="0"/>
                <a:ea typeface="DengXian" panose="02010600030101010101" pitchFamily="2" charset="-122"/>
              </a:rPr>
              <a:t>                            ②</a:t>
            </a:r>
            <a:endParaRPr lang="en-GB" altLang="zh-CN" sz="2800" b="0" i="0" u="none" strike="noStrike" baseline="0" dirty="0">
              <a:latin typeface="Times New Roman" panose="02020603050405020304" pitchFamily="18" charset="0"/>
              <a:ea typeface="DengXian" panose="02010600030101010101" pitchFamily="2" charset="-122"/>
            </a:endParaRPr>
          </a:p>
          <a:p>
            <a:pPr marR="0" algn="l" rtl="0"/>
            <a:r>
              <a:rPr lang="en-GB" altLang="zh-CN" sz="2800" b="0" i="0" u="none" strike="noStrike" baseline="0" dirty="0">
                <a:latin typeface="Calibri" panose="020F0502020204030204" pitchFamily="34" charset="0"/>
                <a:ea typeface="DengXian" panose="02010600030101010101" pitchFamily="2" charset="-122"/>
              </a:rPr>
              <a:t>                            ③</a:t>
            </a:r>
            <a:endParaRPr lang="en-AU" dirty="0"/>
          </a:p>
        </p:txBody>
      </p:sp>
    </p:spTree>
    <p:extLst>
      <p:ext uri="{BB962C8B-B14F-4D97-AF65-F5344CB8AC3E}">
        <p14:creationId xmlns:p14="http://schemas.microsoft.com/office/powerpoint/2010/main" val="99333545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a:xfrm>
            <a:off x="838200" y="5952264"/>
            <a:ext cx="10515600" cy="905736"/>
          </a:xfrm>
        </p:spPr>
        <p:txBody>
          <a:bodyPr/>
          <a:lstStyle/>
          <a:p>
            <a:pPr marR="0" algn="l" rtl="0"/>
            <a:r>
              <a:rPr lang="zh-CN" altLang="en-US" sz="4400" b="0" i="0" u="none" strike="noStrike" baseline="0" dirty="0">
                <a:latin typeface="Calibri" panose="020F0502020204030204" pitchFamily="34" charset="0"/>
                <a:ea typeface="DengXian" panose="02010600030101010101" pitchFamily="2" charset="-122"/>
              </a:rPr>
              <a:t>九、口语练习五</a:t>
            </a:r>
            <a:endParaRPr lang="zh-CN" altLang="en-US" sz="4400" b="0" i="0" u="none" strike="noStrike" baseline="0" dirty="0">
              <a:latin typeface="Times New Roman" panose="02020603050405020304" pitchFamily="18" charset="0"/>
              <a:ea typeface="DengXian" panose="02010600030101010101" pitchFamily="2" charset="-122"/>
            </a:endParaRPr>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0"/>
            <a:ext cx="12192000" cy="5952264"/>
          </a:xfrm>
        </p:spPr>
        <p:txBody>
          <a:bodyPr>
            <a:normAutofit/>
          </a:bodyPr>
          <a:lstStyle/>
          <a:p>
            <a:pPr marR="0" algn="l" rtl="0"/>
            <a:r>
              <a:rPr lang="en-US" altLang="zh-CN" sz="2800" b="0" i="0" u="none" strike="noStrike" baseline="0" dirty="0">
                <a:latin typeface="Calibri" panose="020F0502020204030204" pitchFamily="34" charset="0"/>
                <a:ea typeface="DengXian" panose="02010600030101010101" pitchFamily="2" charset="-122"/>
              </a:rPr>
              <a:t>5</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研究考题：莫让情云遮慧眼</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ja-JP" altLang="en-US" sz="2800" b="0" i="0" u="none" strike="noStrike" baseline="0" dirty="0">
                <a:latin typeface="Calibri" panose="020F0502020204030204" pitchFamily="34" charset="0"/>
                <a:ea typeface="DengXian" panose="02010600030101010101" pitchFamily="2" charset="-122"/>
              </a:rPr>
              <a:t>分论点</a:t>
            </a:r>
            <a:r>
              <a:rPr lang="en-US" altLang="ja-JP" sz="2800" b="0" i="0" u="none" strike="noStrike" baseline="0" dirty="0">
                <a:latin typeface="Calibri" panose="020F0502020204030204" pitchFamily="34" charset="0"/>
                <a:ea typeface="DengXian" panose="02010600030101010101" pitchFamily="2" charset="-122"/>
              </a:rPr>
              <a:t>:①</a:t>
            </a:r>
            <a:r>
              <a:rPr lang="ja-JP" altLang="en-US" sz="2800" b="0" i="0" u="none" strike="noStrike" baseline="0" dirty="0">
                <a:latin typeface="Times New Roman" panose="02020603050405020304" pitchFamily="18" charset="0"/>
                <a:ea typeface="DengXian" panose="02010600030101010101" pitchFamily="2" charset="-122"/>
              </a:rPr>
              <a:t>		</a:t>
            </a:r>
          </a:p>
          <a:p>
            <a:pPr marR="0" algn="l" rtl="0"/>
            <a:r>
              <a:rPr lang="en-GB" altLang="zh-CN" sz="2800" b="0" i="0" u="none" strike="noStrike" baseline="0" dirty="0">
                <a:latin typeface="Calibri" panose="020F0502020204030204" pitchFamily="34" charset="0"/>
                <a:ea typeface="DengXian" panose="02010600030101010101" pitchFamily="2" charset="-122"/>
              </a:rPr>
              <a:t>              ②</a:t>
            </a:r>
            <a:r>
              <a:rPr lang="en-GB" altLang="zh-CN" sz="2800" b="0" i="0" u="none" strike="noStrike" baseline="0" dirty="0">
                <a:latin typeface="Times New Roman" panose="02020603050405020304" pitchFamily="18" charset="0"/>
                <a:ea typeface="DengXian" panose="02010600030101010101" pitchFamily="2" charset="-122"/>
              </a:rPr>
              <a:t>		</a:t>
            </a:r>
          </a:p>
          <a:p>
            <a:pPr marR="0" algn="l" rtl="0"/>
            <a:r>
              <a:rPr lang="en-GB" altLang="zh-CN" sz="2800" b="0" i="0" u="none" strike="noStrike" baseline="0" dirty="0">
                <a:latin typeface="Calibri" panose="020F0502020204030204" pitchFamily="34" charset="0"/>
                <a:ea typeface="DengXian" panose="02010600030101010101" pitchFamily="2" charset="-122"/>
              </a:rPr>
              <a:t>              ③</a:t>
            </a:r>
            <a:r>
              <a:rPr lang="en-GB" altLang="zh-CN" sz="2800" b="0" i="0" u="none" strike="noStrike" baseline="0" dirty="0">
                <a:latin typeface="Times New Roman" panose="02020603050405020304" pitchFamily="18" charset="0"/>
                <a:ea typeface="DengXian" panose="02010600030101010101" pitchFamily="2" charset="-122"/>
              </a:rPr>
              <a:t>	</a:t>
            </a:r>
          </a:p>
          <a:p>
            <a:pPr marR="0" algn="l" rtl="0"/>
            <a:r>
              <a:rPr lang="zh-CN" altLang="en-US" sz="2800" b="0" i="0" u="none" strike="noStrike" baseline="0" dirty="0">
                <a:latin typeface="Calibri" panose="020F0502020204030204" pitchFamily="34" charset="0"/>
                <a:ea typeface="DengXian" panose="02010600030101010101" pitchFamily="2" charset="-122"/>
              </a:rPr>
              <a:t>文学艺术作品</a:t>
            </a:r>
            <a:r>
              <a:rPr lang="en-US" altLang="zh-CN" sz="2800" b="0" i="0" u="none" strike="noStrike" baseline="0" dirty="0">
                <a:latin typeface="Calibri" panose="020F0502020204030204" pitchFamily="34" charset="0"/>
                <a:ea typeface="DengXian" panose="02010600030101010101" pitchFamily="2" charset="-122"/>
              </a:rPr>
              <a:t>: ①</a:t>
            </a:r>
            <a:r>
              <a:rPr lang="zh-CN" altLang="en-US" sz="2800" b="0" i="0" u="none" strike="noStrike" baseline="0" dirty="0">
                <a:latin typeface="Times New Roman" panose="02020603050405020304" pitchFamily="18" charset="0"/>
                <a:ea typeface="DengXian" panose="02010600030101010101" pitchFamily="2" charset="-122"/>
              </a:rPr>
              <a:t>		</a:t>
            </a:r>
          </a:p>
          <a:p>
            <a:pPr marR="0" algn="l" rtl="0"/>
            <a:r>
              <a:rPr lang="en-GB" altLang="zh-CN" sz="2800" b="0" i="0" u="none" strike="noStrike" baseline="0" dirty="0">
                <a:latin typeface="Calibri" panose="020F0502020204030204" pitchFamily="34" charset="0"/>
                <a:ea typeface="DengXian" panose="02010600030101010101" pitchFamily="2" charset="-122"/>
              </a:rPr>
              <a:t>                            ②</a:t>
            </a:r>
            <a:endParaRPr lang="en-GB" altLang="zh-CN" sz="2800" b="0" i="0" u="none" strike="noStrike" baseline="0" dirty="0">
              <a:latin typeface="Times New Roman" panose="02020603050405020304" pitchFamily="18" charset="0"/>
              <a:ea typeface="DengXian" panose="02010600030101010101" pitchFamily="2" charset="-122"/>
            </a:endParaRPr>
          </a:p>
          <a:p>
            <a:pPr marR="0" algn="l" rtl="0"/>
            <a:r>
              <a:rPr lang="en-GB" altLang="zh-CN" sz="2800" b="0" i="0" u="none" strike="noStrike" baseline="0" dirty="0">
                <a:latin typeface="Calibri" panose="020F0502020204030204" pitchFamily="34" charset="0"/>
                <a:ea typeface="DengXian" panose="02010600030101010101" pitchFamily="2" charset="-122"/>
              </a:rPr>
              <a:t>                            ③</a:t>
            </a:r>
            <a:endParaRPr lang="en-AU" dirty="0"/>
          </a:p>
        </p:txBody>
      </p:sp>
    </p:spTree>
    <p:extLst>
      <p:ext uri="{BB962C8B-B14F-4D97-AF65-F5344CB8AC3E}">
        <p14:creationId xmlns:p14="http://schemas.microsoft.com/office/powerpoint/2010/main" val="34497892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a:xfrm>
            <a:off x="838200" y="5952264"/>
            <a:ext cx="10515600" cy="905736"/>
          </a:xfrm>
        </p:spPr>
        <p:txBody>
          <a:bodyPr/>
          <a:lstStyle/>
          <a:p>
            <a:pPr marR="0" algn="l" rtl="0"/>
            <a:r>
              <a:rPr lang="zh-CN" altLang="en-US" sz="4400" b="0" i="0" u="none" strike="noStrike" baseline="0" dirty="0">
                <a:latin typeface="Calibri" panose="020F0502020204030204" pitchFamily="34" charset="0"/>
                <a:ea typeface="DengXian" panose="02010600030101010101" pitchFamily="2" charset="-122"/>
              </a:rPr>
              <a:t>九、口语练习六</a:t>
            </a:r>
            <a:endParaRPr lang="zh-CN" altLang="en-US" sz="4400" b="0" i="0" u="none" strike="noStrike" baseline="0" dirty="0">
              <a:latin typeface="Times New Roman" panose="02020603050405020304" pitchFamily="18" charset="0"/>
              <a:ea typeface="DengXian" panose="02010600030101010101" pitchFamily="2" charset="-122"/>
            </a:endParaRPr>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0"/>
            <a:ext cx="12192000" cy="5952264"/>
          </a:xfrm>
        </p:spPr>
        <p:txBody>
          <a:bodyPr>
            <a:normAutofit/>
          </a:bodyPr>
          <a:lstStyle/>
          <a:p>
            <a:pPr marR="0" algn="l" rtl="0"/>
            <a:r>
              <a:rPr lang="en-US" altLang="zh-CN" sz="2800" b="0" i="0" u="none" strike="noStrike" baseline="0" dirty="0">
                <a:latin typeface="Calibri" panose="020F0502020204030204" pitchFamily="34" charset="0"/>
                <a:ea typeface="DengXian" panose="02010600030101010101" pitchFamily="2" charset="-122"/>
              </a:rPr>
              <a:t>6</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研究考题：敢为天下先</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ja-JP" altLang="en-US" sz="2800" b="0" i="0" u="none" strike="noStrike" baseline="0" dirty="0">
                <a:latin typeface="Calibri" panose="020F0502020204030204" pitchFamily="34" charset="0"/>
                <a:ea typeface="DengXian" panose="02010600030101010101" pitchFamily="2" charset="-122"/>
              </a:rPr>
              <a:t>分论点</a:t>
            </a:r>
            <a:r>
              <a:rPr lang="en-US" altLang="ja-JP" sz="2800" b="0" i="0" u="none" strike="noStrike" baseline="0" dirty="0">
                <a:latin typeface="Calibri" panose="020F0502020204030204" pitchFamily="34" charset="0"/>
                <a:ea typeface="DengXian" panose="02010600030101010101" pitchFamily="2" charset="-122"/>
              </a:rPr>
              <a:t>:①</a:t>
            </a:r>
            <a:r>
              <a:rPr lang="ja-JP" altLang="en-US" sz="2800" b="0" i="0" u="none" strike="noStrike" baseline="0" dirty="0">
                <a:latin typeface="Times New Roman" panose="02020603050405020304" pitchFamily="18" charset="0"/>
                <a:ea typeface="DengXian" panose="02010600030101010101" pitchFamily="2" charset="-122"/>
              </a:rPr>
              <a:t>		</a:t>
            </a:r>
          </a:p>
          <a:p>
            <a:pPr marR="0" algn="l" rtl="0"/>
            <a:r>
              <a:rPr lang="en-GB" altLang="zh-CN" sz="2800" b="0" i="0" u="none" strike="noStrike" baseline="0" dirty="0">
                <a:latin typeface="Calibri" panose="020F0502020204030204" pitchFamily="34" charset="0"/>
                <a:ea typeface="DengXian" panose="02010600030101010101" pitchFamily="2" charset="-122"/>
              </a:rPr>
              <a:t>              ②</a:t>
            </a:r>
            <a:r>
              <a:rPr lang="en-GB" altLang="zh-CN" sz="2800" b="0" i="0" u="none" strike="noStrike" baseline="0" dirty="0">
                <a:latin typeface="Times New Roman" panose="02020603050405020304" pitchFamily="18" charset="0"/>
                <a:ea typeface="DengXian" panose="02010600030101010101" pitchFamily="2" charset="-122"/>
              </a:rPr>
              <a:t>		</a:t>
            </a:r>
          </a:p>
          <a:p>
            <a:pPr marR="0" algn="l" rtl="0"/>
            <a:r>
              <a:rPr lang="en-GB" altLang="zh-CN" sz="2800" b="0" i="0" u="none" strike="noStrike" baseline="0" dirty="0">
                <a:latin typeface="Calibri" panose="020F0502020204030204" pitchFamily="34" charset="0"/>
                <a:ea typeface="DengXian" panose="02010600030101010101" pitchFamily="2" charset="-122"/>
              </a:rPr>
              <a:t>              ③</a:t>
            </a:r>
            <a:r>
              <a:rPr lang="en-GB" altLang="zh-CN" sz="2800" b="0" i="0" u="none" strike="noStrike" baseline="0" dirty="0">
                <a:latin typeface="Times New Roman" panose="02020603050405020304" pitchFamily="18" charset="0"/>
                <a:ea typeface="DengXian" panose="02010600030101010101" pitchFamily="2" charset="-122"/>
              </a:rPr>
              <a:t>	</a:t>
            </a:r>
          </a:p>
          <a:p>
            <a:pPr marR="0" algn="l" rtl="0"/>
            <a:r>
              <a:rPr lang="zh-CN" altLang="en-US" sz="2800" b="0" i="0" u="none" strike="noStrike" baseline="0" dirty="0">
                <a:latin typeface="Calibri" panose="020F0502020204030204" pitchFamily="34" charset="0"/>
                <a:ea typeface="DengXian" panose="02010600030101010101" pitchFamily="2" charset="-122"/>
              </a:rPr>
              <a:t>文学艺术作品</a:t>
            </a:r>
            <a:r>
              <a:rPr lang="en-US" altLang="zh-CN" sz="2800" b="0" i="0" u="none" strike="noStrike" baseline="0" dirty="0">
                <a:latin typeface="Calibri" panose="020F0502020204030204" pitchFamily="34" charset="0"/>
                <a:ea typeface="DengXian" panose="02010600030101010101" pitchFamily="2" charset="-122"/>
              </a:rPr>
              <a:t>: ①</a:t>
            </a:r>
            <a:r>
              <a:rPr lang="zh-CN" altLang="en-US" sz="2800" b="0" i="0" u="none" strike="noStrike" baseline="0" dirty="0">
                <a:latin typeface="Times New Roman" panose="02020603050405020304" pitchFamily="18" charset="0"/>
                <a:ea typeface="DengXian" panose="02010600030101010101" pitchFamily="2" charset="-122"/>
              </a:rPr>
              <a:t>		</a:t>
            </a:r>
          </a:p>
          <a:p>
            <a:pPr marR="0" algn="l" rtl="0"/>
            <a:r>
              <a:rPr lang="en-GB" altLang="zh-CN" sz="2800" b="0" i="0" u="none" strike="noStrike" baseline="0" dirty="0">
                <a:latin typeface="Calibri" panose="020F0502020204030204" pitchFamily="34" charset="0"/>
                <a:ea typeface="DengXian" panose="02010600030101010101" pitchFamily="2" charset="-122"/>
              </a:rPr>
              <a:t>                            ②</a:t>
            </a:r>
            <a:endParaRPr lang="en-GB" altLang="zh-CN" sz="2800" b="0" i="0" u="none" strike="noStrike" baseline="0" dirty="0">
              <a:latin typeface="Times New Roman" panose="02020603050405020304" pitchFamily="18" charset="0"/>
              <a:ea typeface="DengXian" panose="02010600030101010101" pitchFamily="2" charset="-122"/>
            </a:endParaRPr>
          </a:p>
          <a:p>
            <a:pPr marR="0" algn="l" rtl="0"/>
            <a:r>
              <a:rPr lang="en-GB" altLang="zh-CN" sz="2800" b="0" i="0" u="none" strike="noStrike" baseline="0" dirty="0">
                <a:latin typeface="Calibri" panose="020F0502020204030204" pitchFamily="34" charset="0"/>
                <a:ea typeface="DengXian" panose="02010600030101010101" pitchFamily="2" charset="-122"/>
              </a:rPr>
              <a:t>                            ③</a:t>
            </a:r>
            <a:endParaRPr lang="en-AU" dirty="0"/>
          </a:p>
        </p:txBody>
      </p:sp>
    </p:spTree>
    <p:extLst>
      <p:ext uri="{BB962C8B-B14F-4D97-AF65-F5344CB8AC3E}">
        <p14:creationId xmlns:p14="http://schemas.microsoft.com/office/powerpoint/2010/main" val="136802047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a:xfrm>
            <a:off x="838200" y="5952264"/>
            <a:ext cx="10515600" cy="905736"/>
          </a:xfrm>
        </p:spPr>
        <p:txBody>
          <a:bodyPr/>
          <a:lstStyle/>
          <a:p>
            <a:pPr marR="0" algn="l" rtl="0"/>
            <a:r>
              <a:rPr lang="zh-CN" altLang="en-US" sz="4400" b="0" i="0" u="none" strike="noStrike" baseline="0" dirty="0">
                <a:latin typeface="Calibri" panose="020F0502020204030204" pitchFamily="34" charset="0"/>
                <a:ea typeface="DengXian" panose="02010600030101010101" pitchFamily="2" charset="-122"/>
              </a:rPr>
              <a:t>九、口语练习七</a:t>
            </a:r>
            <a:endParaRPr lang="zh-CN" altLang="en-US" sz="4400" b="0" i="0" u="none" strike="noStrike" baseline="0" dirty="0">
              <a:latin typeface="Times New Roman" panose="02020603050405020304" pitchFamily="18" charset="0"/>
              <a:ea typeface="DengXian" panose="02010600030101010101" pitchFamily="2" charset="-122"/>
            </a:endParaRPr>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0"/>
            <a:ext cx="12192000" cy="5952264"/>
          </a:xfrm>
        </p:spPr>
        <p:txBody>
          <a:bodyPr>
            <a:normAutofit/>
          </a:bodyPr>
          <a:lstStyle/>
          <a:p>
            <a:pPr marR="0" algn="l" rtl="0"/>
            <a:r>
              <a:rPr lang="en-US" altLang="zh-CN" sz="2800" b="0" i="0" u="none" strike="noStrike" baseline="0" dirty="0">
                <a:latin typeface="Calibri" panose="020F0502020204030204" pitchFamily="34" charset="0"/>
                <a:ea typeface="DengXian" panose="02010600030101010101" pitchFamily="2" charset="-122"/>
              </a:rPr>
              <a:t>7</a:t>
            </a:r>
            <a:r>
              <a:rPr lang="zh-CN" altLang="en-US" sz="2800" b="0" i="0" u="none" strike="noStrike" baseline="0" dirty="0">
                <a:latin typeface="Calibri" panose="020F0502020204030204" pitchFamily="34" charset="0"/>
                <a:ea typeface="DengXian" panose="02010600030101010101" pitchFamily="2" charset="-122"/>
              </a:rPr>
              <a:t>、研究考题：明者因时而变</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ja-JP" altLang="en-US" sz="2800" b="0" i="0" u="none" strike="noStrike" baseline="0" dirty="0">
                <a:latin typeface="Calibri" panose="020F0502020204030204" pitchFamily="34" charset="0"/>
                <a:ea typeface="DengXian" panose="02010600030101010101" pitchFamily="2" charset="-122"/>
              </a:rPr>
              <a:t>分论点</a:t>
            </a:r>
            <a:r>
              <a:rPr lang="en-US" altLang="ja-JP" sz="2800" b="0" i="0" u="none" strike="noStrike" baseline="0" dirty="0">
                <a:latin typeface="Calibri" panose="020F0502020204030204" pitchFamily="34" charset="0"/>
                <a:ea typeface="DengXian" panose="02010600030101010101" pitchFamily="2" charset="-122"/>
              </a:rPr>
              <a:t>:①</a:t>
            </a:r>
            <a:r>
              <a:rPr lang="ja-JP" altLang="en-US" sz="2800" b="0" i="0" u="none" strike="noStrike" baseline="0" dirty="0">
                <a:latin typeface="Times New Roman" panose="02020603050405020304" pitchFamily="18" charset="0"/>
                <a:ea typeface="DengXian" panose="02010600030101010101" pitchFamily="2" charset="-122"/>
              </a:rPr>
              <a:t>		</a:t>
            </a:r>
          </a:p>
          <a:p>
            <a:pPr marR="0" algn="l" rtl="0"/>
            <a:r>
              <a:rPr lang="en-GB" altLang="zh-CN" sz="2800" b="0" i="0" u="none" strike="noStrike" baseline="0" dirty="0">
                <a:latin typeface="Calibri" panose="020F0502020204030204" pitchFamily="34" charset="0"/>
                <a:ea typeface="DengXian" panose="02010600030101010101" pitchFamily="2" charset="-122"/>
              </a:rPr>
              <a:t>              ②</a:t>
            </a:r>
            <a:r>
              <a:rPr lang="en-GB" altLang="zh-CN" sz="2800" b="0" i="0" u="none" strike="noStrike" baseline="0" dirty="0">
                <a:latin typeface="Times New Roman" panose="02020603050405020304" pitchFamily="18" charset="0"/>
                <a:ea typeface="DengXian" panose="02010600030101010101" pitchFamily="2" charset="-122"/>
              </a:rPr>
              <a:t>		</a:t>
            </a:r>
          </a:p>
          <a:p>
            <a:pPr marR="0" algn="l" rtl="0"/>
            <a:r>
              <a:rPr lang="en-GB" altLang="zh-CN" sz="2800" b="0" i="0" u="none" strike="noStrike" baseline="0" dirty="0">
                <a:latin typeface="Calibri" panose="020F0502020204030204" pitchFamily="34" charset="0"/>
                <a:ea typeface="DengXian" panose="02010600030101010101" pitchFamily="2" charset="-122"/>
              </a:rPr>
              <a:t>              ③</a:t>
            </a:r>
            <a:r>
              <a:rPr lang="en-GB" altLang="zh-CN" sz="2800" b="0" i="0" u="none" strike="noStrike" baseline="0" dirty="0">
                <a:latin typeface="Times New Roman" panose="02020603050405020304" pitchFamily="18" charset="0"/>
                <a:ea typeface="DengXian" panose="02010600030101010101" pitchFamily="2" charset="-122"/>
              </a:rPr>
              <a:t>	</a:t>
            </a:r>
          </a:p>
          <a:p>
            <a:pPr marR="0" algn="l" rtl="0"/>
            <a:r>
              <a:rPr lang="zh-CN" altLang="en-US" sz="2800" b="0" i="0" u="none" strike="noStrike" baseline="0" dirty="0">
                <a:latin typeface="Calibri" panose="020F0502020204030204" pitchFamily="34" charset="0"/>
                <a:ea typeface="DengXian" panose="02010600030101010101" pitchFamily="2" charset="-122"/>
              </a:rPr>
              <a:t>文学艺术作品</a:t>
            </a:r>
            <a:r>
              <a:rPr lang="en-US" altLang="zh-CN" sz="2800" b="0" i="0" u="none" strike="noStrike" baseline="0" dirty="0">
                <a:latin typeface="Calibri" panose="020F0502020204030204" pitchFamily="34" charset="0"/>
                <a:ea typeface="DengXian" panose="02010600030101010101" pitchFamily="2" charset="-122"/>
              </a:rPr>
              <a:t>: ①</a:t>
            </a:r>
            <a:r>
              <a:rPr lang="zh-CN" altLang="en-US" sz="2800" b="0" i="0" u="none" strike="noStrike" baseline="0" dirty="0">
                <a:latin typeface="Times New Roman" panose="02020603050405020304" pitchFamily="18" charset="0"/>
                <a:ea typeface="DengXian" panose="02010600030101010101" pitchFamily="2" charset="-122"/>
              </a:rPr>
              <a:t>		</a:t>
            </a:r>
          </a:p>
          <a:p>
            <a:pPr marR="0" algn="l" rtl="0"/>
            <a:r>
              <a:rPr lang="en-GB" altLang="zh-CN" sz="2800" b="0" i="0" u="none" strike="noStrike" baseline="0" dirty="0">
                <a:latin typeface="Calibri" panose="020F0502020204030204" pitchFamily="34" charset="0"/>
                <a:ea typeface="DengXian" panose="02010600030101010101" pitchFamily="2" charset="-122"/>
              </a:rPr>
              <a:t>                            ②</a:t>
            </a:r>
            <a:endParaRPr lang="en-GB" altLang="zh-CN" sz="2800" b="0" i="0" u="none" strike="noStrike" baseline="0" dirty="0">
              <a:latin typeface="Times New Roman" panose="02020603050405020304" pitchFamily="18" charset="0"/>
              <a:ea typeface="DengXian" panose="02010600030101010101" pitchFamily="2" charset="-122"/>
            </a:endParaRPr>
          </a:p>
          <a:p>
            <a:pPr marR="0" algn="l" rtl="0"/>
            <a:r>
              <a:rPr lang="en-GB" altLang="zh-CN" sz="2800" b="0" i="0" u="none" strike="noStrike" baseline="0" dirty="0">
                <a:latin typeface="Calibri" panose="020F0502020204030204" pitchFamily="34" charset="0"/>
                <a:ea typeface="DengXian" panose="02010600030101010101" pitchFamily="2" charset="-122"/>
              </a:rPr>
              <a:t>                            ③</a:t>
            </a:r>
            <a:endParaRPr lang="en-AU" dirty="0"/>
          </a:p>
        </p:txBody>
      </p:sp>
    </p:spTree>
    <p:extLst>
      <p:ext uri="{BB962C8B-B14F-4D97-AF65-F5344CB8AC3E}">
        <p14:creationId xmlns:p14="http://schemas.microsoft.com/office/powerpoint/2010/main" val="399696309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a:xfrm>
            <a:off x="838200" y="5952264"/>
            <a:ext cx="10515600" cy="905736"/>
          </a:xfrm>
        </p:spPr>
        <p:txBody>
          <a:bodyPr/>
          <a:lstStyle/>
          <a:p>
            <a:pPr marR="0" algn="l" rtl="0"/>
            <a:r>
              <a:rPr lang="zh-CN" altLang="en-US" sz="4400" b="0" i="0" u="none" strike="noStrike" baseline="0" dirty="0">
                <a:latin typeface="Calibri" panose="020F0502020204030204" pitchFamily="34" charset="0"/>
                <a:ea typeface="DengXian" panose="02010600030101010101" pitchFamily="2" charset="-122"/>
              </a:rPr>
              <a:t>九、口语练习八</a:t>
            </a:r>
            <a:endParaRPr lang="zh-CN" altLang="en-US" sz="4400" b="0" i="0" u="none" strike="noStrike" baseline="0" dirty="0">
              <a:latin typeface="Times New Roman" panose="02020603050405020304" pitchFamily="18" charset="0"/>
              <a:ea typeface="DengXian" panose="02010600030101010101" pitchFamily="2" charset="-122"/>
            </a:endParaRPr>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0"/>
            <a:ext cx="12192000" cy="5952264"/>
          </a:xfrm>
        </p:spPr>
        <p:txBody>
          <a:bodyPr>
            <a:normAutofit/>
          </a:bodyPr>
          <a:lstStyle/>
          <a:p>
            <a:pPr marR="0" algn="l" rtl="0"/>
            <a:r>
              <a:rPr lang="en-US" altLang="zh-CN" sz="2800" b="0" i="0" u="none" strike="noStrike" baseline="0" dirty="0">
                <a:latin typeface="Calibri" panose="020F0502020204030204" pitchFamily="34" charset="0"/>
                <a:ea typeface="DengXian" panose="02010600030101010101" pitchFamily="2" charset="-122"/>
              </a:rPr>
              <a:t>8</a:t>
            </a:r>
            <a:r>
              <a:rPr lang="zh-CN" altLang="en-US" sz="2800" b="0" i="0" u="none" strike="noStrike" baseline="0" dirty="0">
                <a:latin typeface="Calibri" panose="020F0502020204030204" pitchFamily="34" charset="0"/>
                <a:ea typeface="DengXian" panose="02010600030101010101" pitchFamily="2" charset="-122"/>
              </a:rPr>
              <a:t>、研究考题：智者当顺势而为</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ja-JP" altLang="en-US" sz="2800" b="0" i="0" u="none" strike="noStrike" baseline="0" dirty="0">
                <a:latin typeface="Calibri" panose="020F0502020204030204" pitchFamily="34" charset="0"/>
                <a:ea typeface="DengXian" panose="02010600030101010101" pitchFamily="2" charset="-122"/>
              </a:rPr>
              <a:t>分论点</a:t>
            </a:r>
            <a:r>
              <a:rPr lang="en-US" altLang="ja-JP" sz="2800" b="0" i="0" u="none" strike="noStrike" baseline="0" dirty="0">
                <a:latin typeface="Calibri" panose="020F0502020204030204" pitchFamily="34" charset="0"/>
                <a:ea typeface="DengXian" panose="02010600030101010101" pitchFamily="2" charset="-122"/>
              </a:rPr>
              <a:t>:①</a:t>
            </a:r>
            <a:r>
              <a:rPr lang="ja-JP" altLang="en-US" sz="2800" b="0" i="0" u="none" strike="noStrike" baseline="0" dirty="0">
                <a:latin typeface="Times New Roman" panose="02020603050405020304" pitchFamily="18" charset="0"/>
                <a:ea typeface="DengXian" panose="02010600030101010101" pitchFamily="2" charset="-122"/>
              </a:rPr>
              <a:t>		</a:t>
            </a:r>
          </a:p>
          <a:p>
            <a:pPr marR="0" algn="l" rtl="0"/>
            <a:r>
              <a:rPr lang="en-GB" altLang="zh-CN" sz="2800" b="0" i="0" u="none" strike="noStrike" baseline="0" dirty="0">
                <a:latin typeface="Calibri" panose="020F0502020204030204" pitchFamily="34" charset="0"/>
                <a:ea typeface="DengXian" panose="02010600030101010101" pitchFamily="2" charset="-122"/>
              </a:rPr>
              <a:t>              ②</a:t>
            </a:r>
            <a:r>
              <a:rPr lang="en-GB" altLang="zh-CN" sz="2800" b="0" i="0" u="none" strike="noStrike" baseline="0" dirty="0">
                <a:latin typeface="Times New Roman" panose="02020603050405020304" pitchFamily="18" charset="0"/>
                <a:ea typeface="DengXian" panose="02010600030101010101" pitchFamily="2" charset="-122"/>
              </a:rPr>
              <a:t>		</a:t>
            </a:r>
          </a:p>
          <a:p>
            <a:pPr marR="0" algn="l" rtl="0"/>
            <a:r>
              <a:rPr lang="en-GB" altLang="zh-CN" sz="2800" b="0" i="0" u="none" strike="noStrike" baseline="0" dirty="0">
                <a:latin typeface="Calibri" panose="020F0502020204030204" pitchFamily="34" charset="0"/>
                <a:ea typeface="DengXian" panose="02010600030101010101" pitchFamily="2" charset="-122"/>
              </a:rPr>
              <a:t>              ③</a:t>
            </a:r>
            <a:r>
              <a:rPr lang="en-GB" altLang="zh-CN" sz="2800" b="0" i="0" u="none" strike="noStrike" baseline="0" dirty="0">
                <a:latin typeface="Times New Roman" panose="02020603050405020304" pitchFamily="18" charset="0"/>
                <a:ea typeface="DengXian" panose="02010600030101010101" pitchFamily="2" charset="-122"/>
              </a:rPr>
              <a:t>	</a:t>
            </a:r>
          </a:p>
          <a:p>
            <a:pPr marR="0" algn="l" rtl="0"/>
            <a:r>
              <a:rPr lang="zh-CN" altLang="en-US" sz="2800" b="0" i="0" u="none" strike="noStrike" baseline="0" dirty="0">
                <a:latin typeface="Calibri" panose="020F0502020204030204" pitchFamily="34" charset="0"/>
                <a:ea typeface="DengXian" panose="02010600030101010101" pitchFamily="2" charset="-122"/>
              </a:rPr>
              <a:t>文学艺术作品</a:t>
            </a:r>
            <a:r>
              <a:rPr lang="en-US" altLang="zh-CN" sz="2800" b="0" i="0" u="none" strike="noStrike" baseline="0" dirty="0">
                <a:latin typeface="Calibri" panose="020F0502020204030204" pitchFamily="34" charset="0"/>
                <a:ea typeface="DengXian" panose="02010600030101010101" pitchFamily="2" charset="-122"/>
              </a:rPr>
              <a:t>: ①</a:t>
            </a:r>
            <a:r>
              <a:rPr lang="zh-CN" altLang="en-US" sz="2800" b="0" i="0" u="none" strike="noStrike" baseline="0" dirty="0">
                <a:latin typeface="Times New Roman" panose="02020603050405020304" pitchFamily="18" charset="0"/>
                <a:ea typeface="DengXian" panose="02010600030101010101" pitchFamily="2" charset="-122"/>
              </a:rPr>
              <a:t>		</a:t>
            </a:r>
          </a:p>
          <a:p>
            <a:pPr marR="0" algn="l" rtl="0"/>
            <a:r>
              <a:rPr lang="en-GB" altLang="zh-CN" sz="2800" b="0" i="0" u="none" strike="noStrike" baseline="0" dirty="0">
                <a:latin typeface="Calibri" panose="020F0502020204030204" pitchFamily="34" charset="0"/>
                <a:ea typeface="DengXian" panose="02010600030101010101" pitchFamily="2" charset="-122"/>
              </a:rPr>
              <a:t>                            ②</a:t>
            </a:r>
            <a:endParaRPr lang="en-GB" altLang="zh-CN" sz="2800" b="0" i="0" u="none" strike="noStrike" baseline="0" dirty="0">
              <a:latin typeface="Times New Roman" panose="02020603050405020304" pitchFamily="18" charset="0"/>
              <a:ea typeface="DengXian" panose="02010600030101010101" pitchFamily="2" charset="-122"/>
            </a:endParaRPr>
          </a:p>
          <a:p>
            <a:pPr marR="0" algn="l" rtl="0"/>
            <a:r>
              <a:rPr lang="en-GB" altLang="zh-CN" sz="2800" b="0" i="0" u="none" strike="noStrike" baseline="0" dirty="0">
                <a:latin typeface="Calibri" panose="020F0502020204030204" pitchFamily="34" charset="0"/>
                <a:ea typeface="DengXian" panose="02010600030101010101" pitchFamily="2" charset="-122"/>
              </a:rPr>
              <a:t>                            ③</a:t>
            </a:r>
            <a:endParaRPr lang="en-AU" dirty="0"/>
          </a:p>
        </p:txBody>
      </p:sp>
    </p:spTree>
    <p:extLst>
      <p:ext uri="{BB962C8B-B14F-4D97-AF65-F5344CB8AC3E}">
        <p14:creationId xmlns:p14="http://schemas.microsoft.com/office/powerpoint/2010/main" val="6218996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a:xfrm>
            <a:off x="838200" y="5952264"/>
            <a:ext cx="10515600" cy="905736"/>
          </a:xfrm>
        </p:spPr>
        <p:txBody>
          <a:bodyPr/>
          <a:lstStyle/>
          <a:p>
            <a:pPr marR="0" algn="l" rtl="0"/>
            <a:r>
              <a:rPr lang="zh-CN" altLang="en-US" sz="4400" b="0" i="0" u="none" strike="noStrike" baseline="0" dirty="0">
                <a:latin typeface="Calibri" panose="020F0502020204030204" pitchFamily="34" charset="0"/>
                <a:ea typeface="DengXian" panose="02010600030101010101" pitchFamily="2" charset="-122"/>
              </a:rPr>
              <a:t>九、口语练习九</a:t>
            </a:r>
            <a:endParaRPr lang="zh-CN" altLang="en-US" sz="4400" b="0" i="0" u="none" strike="noStrike" baseline="0" dirty="0">
              <a:latin typeface="Times New Roman" panose="02020603050405020304" pitchFamily="18" charset="0"/>
              <a:ea typeface="DengXian" panose="02010600030101010101" pitchFamily="2" charset="-122"/>
            </a:endParaRPr>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0"/>
            <a:ext cx="12192000" cy="5952264"/>
          </a:xfrm>
        </p:spPr>
        <p:txBody>
          <a:bodyPr>
            <a:normAutofit/>
          </a:bodyPr>
          <a:lstStyle/>
          <a:p>
            <a:pPr marR="0" algn="l" rtl="0"/>
            <a:r>
              <a:rPr lang="en-US" altLang="zh-CN" sz="2800" b="0" i="0" u="none" strike="noStrike" baseline="0" dirty="0">
                <a:latin typeface="Calibri" panose="020F0502020204030204" pitchFamily="34" charset="0"/>
                <a:ea typeface="DengXian" panose="02010600030101010101" pitchFamily="2" charset="-122"/>
              </a:rPr>
              <a:t>9</a:t>
            </a:r>
            <a:r>
              <a:rPr lang="zh-CN" altLang="en-US" sz="2800" b="0" i="0" u="none" strike="noStrike" baseline="0" dirty="0">
                <a:latin typeface="Calibri" panose="020F0502020204030204" pitchFamily="34" charset="0"/>
                <a:ea typeface="DengXian" panose="02010600030101010101" pitchFamily="2" charset="-122"/>
              </a:rPr>
              <a:t>、研究考题：红颜并非祸水</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ja-JP" altLang="en-US" sz="2800" b="0" i="0" u="none" strike="noStrike" baseline="0" dirty="0">
                <a:latin typeface="Calibri" panose="020F0502020204030204" pitchFamily="34" charset="0"/>
                <a:ea typeface="DengXian" panose="02010600030101010101" pitchFamily="2" charset="-122"/>
              </a:rPr>
              <a:t>分论点</a:t>
            </a:r>
            <a:r>
              <a:rPr lang="en-US" altLang="ja-JP" sz="2800" b="0" i="0" u="none" strike="noStrike" baseline="0" dirty="0">
                <a:latin typeface="Calibri" panose="020F0502020204030204" pitchFamily="34" charset="0"/>
                <a:ea typeface="DengXian" panose="02010600030101010101" pitchFamily="2" charset="-122"/>
              </a:rPr>
              <a:t>:①</a:t>
            </a:r>
            <a:r>
              <a:rPr lang="ja-JP" altLang="en-US" sz="2800" b="0" i="0" u="none" strike="noStrike" baseline="0" dirty="0">
                <a:latin typeface="Times New Roman" panose="02020603050405020304" pitchFamily="18" charset="0"/>
                <a:ea typeface="DengXian" panose="02010600030101010101" pitchFamily="2" charset="-122"/>
              </a:rPr>
              <a:t>		</a:t>
            </a:r>
          </a:p>
          <a:p>
            <a:pPr marR="0" algn="l" rtl="0"/>
            <a:r>
              <a:rPr lang="en-GB" altLang="zh-CN" sz="2800" b="0" i="0" u="none" strike="noStrike" baseline="0" dirty="0">
                <a:latin typeface="Calibri" panose="020F0502020204030204" pitchFamily="34" charset="0"/>
                <a:ea typeface="DengXian" panose="02010600030101010101" pitchFamily="2" charset="-122"/>
              </a:rPr>
              <a:t>              ②</a:t>
            </a:r>
            <a:r>
              <a:rPr lang="en-GB" altLang="zh-CN" sz="2800" b="0" i="0" u="none" strike="noStrike" baseline="0" dirty="0">
                <a:latin typeface="Times New Roman" panose="02020603050405020304" pitchFamily="18" charset="0"/>
                <a:ea typeface="DengXian" panose="02010600030101010101" pitchFamily="2" charset="-122"/>
              </a:rPr>
              <a:t>		</a:t>
            </a:r>
          </a:p>
          <a:p>
            <a:pPr marR="0" algn="l" rtl="0"/>
            <a:r>
              <a:rPr lang="en-GB" altLang="zh-CN" sz="2800" b="0" i="0" u="none" strike="noStrike" baseline="0" dirty="0">
                <a:latin typeface="Calibri" panose="020F0502020204030204" pitchFamily="34" charset="0"/>
                <a:ea typeface="DengXian" panose="02010600030101010101" pitchFamily="2" charset="-122"/>
              </a:rPr>
              <a:t>              ③</a:t>
            </a:r>
            <a:r>
              <a:rPr lang="en-GB" altLang="zh-CN" sz="2800" b="0" i="0" u="none" strike="noStrike" baseline="0" dirty="0">
                <a:latin typeface="Times New Roman" panose="02020603050405020304" pitchFamily="18" charset="0"/>
                <a:ea typeface="DengXian" panose="02010600030101010101" pitchFamily="2" charset="-122"/>
              </a:rPr>
              <a:t>	</a:t>
            </a:r>
          </a:p>
          <a:p>
            <a:pPr marR="0" algn="l" rtl="0"/>
            <a:r>
              <a:rPr lang="zh-CN" altLang="en-US" sz="2800" b="0" i="0" u="none" strike="noStrike" baseline="0" dirty="0">
                <a:latin typeface="Calibri" panose="020F0502020204030204" pitchFamily="34" charset="0"/>
                <a:ea typeface="DengXian" panose="02010600030101010101" pitchFamily="2" charset="-122"/>
              </a:rPr>
              <a:t>文学艺术作品</a:t>
            </a:r>
            <a:r>
              <a:rPr lang="en-US" altLang="zh-CN" sz="2800" b="0" i="0" u="none" strike="noStrike" baseline="0" dirty="0">
                <a:latin typeface="Calibri" panose="020F0502020204030204" pitchFamily="34" charset="0"/>
                <a:ea typeface="DengXian" panose="02010600030101010101" pitchFamily="2" charset="-122"/>
              </a:rPr>
              <a:t>: ①</a:t>
            </a:r>
            <a:r>
              <a:rPr lang="zh-CN" altLang="en-US" sz="2800" b="0" i="0" u="none" strike="noStrike" baseline="0" dirty="0">
                <a:latin typeface="Times New Roman" panose="02020603050405020304" pitchFamily="18" charset="0"/>
                <a:ea typeface="DengXian" panose="02010600030101010101" pitchFamily="2" charset="-122"/>
              </a:rPr>
              <a:t>		</a:t>
            </a:r>
          </a:p>
          <a:p>
            <a:pPr marR="0" algn="l" rtl="0"/>
            <a:r>
              <a:rPr lang="en-GB" altLang="zh-CN" sz="2800" b="0" i="0" u="none" strike="noStrike" baseline="0" dirty="0">
                <a:latin typeface="Calibri" panose="020F0502020204030204" pitchFamily="34" charset="0"/>
                <a:ea typeface="DengXian" panose="02010600030101010101" pitchFamily="2" charset="-122"/>
              </a:rPr>
              <a:t>                            ②</a:t>
            </a:r>
            <a:endParaRPr lang="en-GB" altLang="zh-CN" sz="2800" b="0" i="0" u="none" strike="noStrike" baseline="0" dirty="0">
              <a:latin typeface="Times New Roman" panose="02020603050405020304" pitchFamily="18" charset="0"/>
              <a:ea typeface="DengXian" panose="02010600030101010101" pitchFamily="2" charset="-122"/>
            </a:endParaRPr>
          </a:p>
          <a:p>
            <a:pPr marR="0" algn="l" rtl="0"/>
            <a:r>
              <a:rPr lang="en-GB" altLang="zh-CN" sz="2800" b="0" i="0" u="none" strike="noStrike" baseline="0" dirty="0">
                <a:latin typeface="Calibri" panose="020F0502020204030204" pitchFamily="34" charset="0"/>
                <a:ea typeface="DengXian" panose="02010600030101010101" pitchFamily="2" charset="-122"/>
              </a:rPr>
              <a:t>                            ③</a:t>
            </a:r>
            <a:endParaRPr lang="en-AU" dirty="0"/>
          </a:p>
        </p:txBody>
      </p:sp>
    </p:spTree>
    <p:extLst>
      <p:ext uri="{BB962C8B-B14F-4D97-AF65-F5344CB8AC3E}">
        <p14:creationId xmlns:p14="http://schemas.microsoft.com/office/powerpoint/2010/main" val="279948657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a:xfrm>
            <a:off x="838200" y="5952264"/>
            <a:ext cx="10515600" cy="905736"/>
          </a:xfrm>
        </p:spPr>
        <p:txBody>
          <a:bodyPr/>
          <a:lstStyle/>
          <a:p>
            <a:pPr marR="0" algn="l" rtl="0"/>
            <a:r>
              <a:rPr lang="zh-CN" altLang="en-US" sz="4400" b="0" i="0" u="none" strike="noStrike" baseline="0" dirty="0">
                <a:latin typeface="Calibri" panose="020F0502020204030204" pitchFamily="34" charset="0"/>
                <a:ea typeface="DengXian" panose="02010600030101010101" pitchFamily="2" charset="-122"/>
              </a:rPr>
              <a:t>九、口语练习十</a:t>
            </a:r>
            <a:endParaRPr lang="zh-CN" altLang="en-US" sz="4400" b="0" i="0" u="none" strike="noStrike" baseline="0" dirty="0">
              <a:latin typeface="Times New Roman" panose="02020603050405020304" pitchFamily="18" charset="0"/>
              <a:ea typeface="DengXian" panose="02010600030101010101" pitchFamily="2" charset="-122"/>
            </a:endParaRPr>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0"/>
            <a:ext cx="12192000" cy="5952264"/>
          </a:xfrm>
        </p:spPr>
        <p:txBody>
          <a:bodyPr>
            <a:normAutofit/>
          </a:bodyPr>
          <a:lstStyle/>
          <a:p>
            <a:pPr marR="0" algn="l" rtl="0"/>
            <a:r>
              <a:rPr lang="en-US" altLang="zh-CN" sz="2800" b="0" i="0" u="none" strike="noStrike" baseline="0" dirty="0">
                <a:latin typeface="Calibri" panose="020F0502020204030204" pitchFamily="34" charset="0"/>
                <a:ea typeface="DengXian" panose="02010600030101010101" pitchFamily="2" charset="-122"/>
              </a:rPr>
              <a:t>10</a:t>
            </a:r>
            <a:r>
              <a:rPr lang="zh-CN" altLang="en-US" sz="2800" b="0" i="0" u="none" strike="noStrike" baseline="0" dirty="0">
                <a:latin typeface="Calibri" panose="020F0502020204030204" pitchFamily="34" charset="0"/>
                <a:ea typeface="DengXian" panose="02010600030101010101" pitchFamily="2" charset="-122"/>
              </a:rPr>
              <a:t>、研究考题：红颜祸水是无能者的借口 </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ja-JP" altLang="en-US" sz="2800" b="0" i="0" u="none" strike="noStrike" baseline="0" dirty="0">
                <a:latin typeface="Calibri" panose="020F0502020204030204" pitchFamily="34" charset="0"/>
                <a:ea typeface="DengXian" panose="02010600030101010101" pitchFamily="2" charset="-122"/>
              </a:rPr>
              <a:t>分论点</a:t>
            </a:r>
            <a:r>
              <a:rPr lang="en-US" altLang="ja-JP" sz="2800" b="0" i="0" u="none" strike="noStrike" baseline="0" dirty="0">
                <a:latin typeface="Calibri" panose="020F0502020204030204" pitchFamily="34" charset="0"/>
                <a:ea typeface="DengXian" panose="02010600030101010101" pitchFamily="2" charset="-122"/>
              </a:rPr>
              <a:t>:①</a:t>
            </a:r>
            <a:r>
              <a:rPr lang="ja-JP" altLang="en-US" sz="2800" b="0" i="0" u="none" strike="noStrike" baseline="0" dirty="0">
                <a:latin typeface="Times New Roman" panose="02020603050405020304" pitchFamily="18" charset="0"/>
                <a:ea typeface="DengXian" panose="02010600030101010101" pitchFamily="2" charset="-122"/>
              </a:rPr>
              <a:t>		</a:t>
            </a:r>
          </a:p>
          <a:p>
            <a:pPr marR="0" algn="l" rtl="0"/>
            <a:r>
              <a:rPr lang="en-GB" altLang="zh-CN" sz="2800" b="0" i="0" u="none" strike="noStrike" baseline="0" dirty="0">
                <a:latin typeface="Calibri" panose="020F0502020204030204" pitchFamily="34" charset="0"/>
                <a:ea typeface="DengXian" panose="02010600030101010101" pitchFamily="2" charset="-122"/>
              </a:rPr>
              <a:t>              ②</a:t>
            </a:r>
            <a:r>
              <a:rPr lang="en-GB" altLang="zh-CN" sz="2800" b="0" i="0" u="none" strike="noStrike" baseline="0" dirty="0">
                <a:latin typeface="Times New Roman" panose="02020603050405020304" pitchFamily="18" charset="0"/>
                <a:ea typeface="DengXian" panose="02010600030101010101" pitchFamily="2" charset="-122"/>
              </a:rPr>
              <a:t>		</a:t>
            </a:r>
          </a:p>
          <a:p>
            <a:pPr marR="0" algn="l" rtl="0"/>
            <a:r>
              <a:rPr lang="en-GB" altLang="zh-CN" sz="2800" b="0" i="0" u="none" strike="noStrike" baseline="0" dirty="0">
                <a:latin typeface="Calibri" panose="020F0502020204030204" pitchFamily="34" charset="0"/>
                <a:ea typeface="DengXian" panose="02010600030101010101" pitchFamily="2" charset="-122"/>
              </a:rPr>
              <a:t>              ③</a:t>
            </a:r>
            <a:r>
              <a:rPr lang="en-GB" altLang="zh-CN" sz="2800" b="0" i="0" u="none" strike="noStrike" baseline="0" dirty="0">
                <a:latin typeface="Times New Roman" panose="02020603050405020304" pitchFamily="18" charset="0"/>
                <a:ea typeface="DengXian" panose="02010600030101010101" pitchFamily="2" charset="-122"/>
              </a:rPr>
              <a:t>	</a:t>
            </a:r>
          </a:p>
          <a:p>
            <a:pPr marR="0" algn="l" rtl="0"/>
            <a:r>
              <a:rPr lang="zh-CN" altLang="en-US" sz="2800" b="0" i="0" u="none" strike="noStrike" baseline="0" dirty="0">
                <a:latin typeface="Calibri" panose="020F0502020204030204" pitchFamily="34" charset="0"/>
                <a:ea typeface="DengXian" panose="02010600030101010101" pitchFamily="2" charset="-122"/>
              </a:rPr>
              <a:t>文学艺术作品</a:t>
            </a:r>
            <a:r>
              <a:rPr lang="en-US" altLang="zh-CN" sz="2800" b="0" i="0" u="none" strike="noStrike" baseline="0" dirty="0">
                <a:latin typeface="Calibri" panose="020F0502020204030204" pitchFamily="34" charset="0"/>
                <a:ea typeface="DengXian" panose="02010600030101010101" pitchFamily="2" charset="-122"/>
              </a:rPr>
              <a:t>: ①</a:t>
            </a:r>
            <a:r>
              <a:rPr lang="zh-CN" altLang="en-US" sz="2800" b="0" i="0" u="none" strike="noStrike" baseline="0" dirty="0">
                <a:latin typeface="Times New Roman" panose="02020603050405020304" pitchFamily="18" charset="0"/>
                <a:ea typeface="DengXian" panose="02010600030101010101" pitchFamily="2" charset="-122"/>
              </a:rPr>
              <a:t>		</a:t>
            </a:r>
          </a:p>
          <a:p>
            <a:pPr marR="0" algn="l" rtl="0"/>
            <a:r>
              <a:rPr lang="en-GB" altLang="zh-CN" sz="2800" b="0" i="0" u="none" strike="noStrike" baseline="0" dirty="0">
                <a:latin typeface="Calibri" panose="020F0502020204030204" pitchFamily="34" charset="0"/>
                <a:ea typeface="DengXian" panose="02010600030101010101" pitchFamily="2" charset="-122"/>
              </a:rPr>
              <a:t>                            ②</a:t>
            </a:r>
            <a:endParaRPr lang="en-GB" altLang="zh-CN" sz="2800" b="0" i="0" u="none" strike="noStrike" baseline="0" dirty="0">
              <a:latin typeface="Times New Roman" panose="02020603050405020304" pitchFamily="18" charset="0"/>
              <a:ea typeface="DengXian" panose="02010600030101010101" pitchFamily="2" charset="-122"/>
            </a:endParaRPr>
          </a:p>
          <a:p>
            <a:pPr marR="0" algn="l" rtl="0"/>
            <a:r>
              <a:rPr lang="en-GB" altLang="zh-CN" sz="2800" b="0" i="0" u="none" strike="noStrike" baseline="0" dirty="0">
                <a:latin typeface="Calibri" panose="020F0502020204030204" pitchFamily="34" charset="0"/>
                <a:ea typeface="DengXian" panose="02010600030101010101" pitchFamily="2" charset="-122"/>
              </a:rPr>
              <a:t>                            ③</a:t>
            </a:r>
            <a:r>
              <a:rPr lang="en-GB" altLang="zh-CN" sz="2800" b="0" i="0" u="none" strike="noStrike" baseline="0" dirty="0">
                <a:latin typeface="Times New Roman" panose="02020603050405020304" pitchFamily="18" charset="0"/>
                <a:ea typeface="DengXian" panose="02010600030101010101" pitchFamily="2" charset="-122"/>
              </a:rPr>
              <a:t>	</a:t>
            </a:r>
          </a:p>
          <a:p>
            <a:pPr marR="0" algn="l" rtl="0"/>
            <a:endParaRPr lang="en-AU" dirty="0"/>
          </a:p>
        </p:txBody>
      </p:sp>
    </p:spTree>
    <p:extLst>
      <p:ext uri="{BB962C8B-B14F-4D97-AF65-F5344CB8AC3E}">
        <p14:creationId xmlns:p14="http://schemas.microsoft.com/office/powerpoint/2010/main" val="375892796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a:xfrm>
            <a:off x="838200" y="5952264"/>
            <a:ext cx="10515600" cy="905736"/>
          </a:xfrm>
        </p:spPr>
        <p:txBody>
          <a:bodyPr/>
          <a:lstStyle/>
          <a:p>
            <a:pPr marR="0" algn="l" rtl="0"/>
            <a:r>
              <a:rPr lang="zh-CN" altLang="en-US" sz="4400" b="0" i="0" u="none" strike="noStrike" baseline="0" dirty="0">
                <a:latin typeface="Calibri" panose="020F0502020204030204" pitchFamily="34" charset="0"/>
                <a:ea typeface="DengXian" panose="02010600030101010101" pitchFamily="2" charset="-122"/>
              </a:rPr>
              <a:t>九、口语练习十一</a:t>
            </a:r>
            <a:endParaRPr lang="zh-CN" altLang="en-US" sz="4400" b="0" i="0" u="none" strike="noStrike" baseline="0" dirty="0">
              <a:latin typeface="Times New Roman" panose="02020603050405020304" pitchFamily="18" charset="0"/>
              <a:ea typeface="DengXian" panose="02010600030101010101" pitchFamily="2" charset="-122"/>
            </a:endParaRPr>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0"/>
            <a:ext cx="12192000" cy="5952264"/>
          </a:xfrm>
        </p:spPr>
        <p:txBody>
          <a:bodyPr>
            <a:normAutofit/>
          </a:bodyPr>
          <a:lstStyle/>
          <a:p>
            <a:pPr marR="0" algn="l" rtl="0"/>
            <a:r>
              <a:rPr lang="en-US" altLang="zh-CN" sz="2800" b="0" i="0" u="none" strike="noStrike" baseline="0" dirty="0">
                <a:latin typeface="Calibri" panose="020F0502020204030204" pitchFamily="34" charset="0"/>
                <a:ea typeface="DengXian" panose="02010600030101010101" pitchFamily="2" charset="-122"/>
              </a:rPr>
              <a:t>11</a:t>
            </a:r>
            <a:r>
              <a:rPr lang="zh-CN" altLang="en-US" sz="2800" b="0" i="0" u="none" strike="noStrike" baseline="0" dirty="0">
                <a:latin typeface="Calibri" panose="020F0502020204030204" pitchFamily="34" charset="0"/>
                <a:ea typeface="DengXian" panose="02010600030101010101" pitchFamily="2" charset="-122"/>
              </a:rPr>
              <a:t>、研究考题：磨难是走向成功的有利因素</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ja-JP" altLang="en-US" sz="2800" b="0" i="0" u="none" strike="noStrike" baseline="0" dirty="0">
                <a:latin typeface="Calibri" panose="020F0502020204030204" pitchFamily="34" charset="0"/>
                <a:ea typeface="DengXian" panose="02010600030101010101" pitchFamily="2" charset="-122"/>
              </a:rPr>
              <a:t>分论点</a:t>
            </a:r>
            <a:r>
              <a:rPr lang="en-US" altLang="ja-JP" sz="2800" b="0" i="0" u="none" strike="noStrike" baseline="0" dirty="0">
                <a:latin typeface="Calibri" panose="020F0502020204030204" pitchFamily="34" charset="0"/>
                <a:ea typeface="DengXian" panose="02010600030101010101" pitchFamily="2" charset="-122"/>
              </a:rPr>
              <a:t>:①</a:t>
            </a:r>
            <a:r>
              <a:rPr lang="ja-JP" altLang="en-US" sz="2800" b="0" i="0" u="none" strike="noStrike" baseline="0" dirty="0">
                <a:latin typeface="Times New Roman" panose="02020603050405020304" pitchFamily="18" charset="0"/>
                <a:ea typeface="DengXian" panose="02010600030101010101" pitchFamily="2" charset="-122"/>
              </a:rPr>
              <a:t>		</a:t>
            </a:r>
          </a:p>
          <a:p>
            <a:pPr marR="0" algn="l" rtl="0"/>
            <a:r>
              <a:rPr lang="en-GB" altLang="zh-CN" sz="2800" b="0" i="0" u="none" strike="noStrike" baseline="0" dirty="0">
                <a:latin typeface="Calibri" panose="020F0502020204030204" pitchFamily="34" charset="0"/>
                <a:ea typeface="DengXian" panose="02010600030101010101" pitchFamily="2" charset="-122"/>
              </a:rPr>
              <a:t>              ②</a:t>
            </a:r>
            <a:r>
              <a:rPr lang="en-GB" altLang="zh-CN" sz="2800" b="0" i="0" u="none" strike="noStrike" baseline="0" dirty="0">
                <a:latin typeface="Times New Roman" panose="02020603050405020304" pitchFamily="18" charset="0"/>
                <a:ea typeface="DengXian" panose="02010600030101010101" pitchFamily="2" charset="-122"/>
              </a:rPr>
              <a:t>		</a:t>
            </a:r>
          </a:p>
          <a:p>
            <a:pPr marR="0" algn="l" rtl="0"/>
            <a:r>
              <a:rPr lang="en-GB" altLang="zh-CN" sz="2800" b="0" i="0" u="none" strike="noStrike" baseline="0" dirty="0">
                <a:latin typeface="Calibri" panose="020F0502020204030204" pitchFamily="34" charset="0"/>
                <a:ea typeface="DengXian" panose="02010600030101010101" pitchFamily="2" charset="-122"/>
              </a:rPr>
              <a:t>              ③</a:t>
            </a:r>
            <a:r>
              <a:rPr lang="en-GB" altLang="zh-CN" sz="2800" b="0" i="0" u="none" strike="noStrike" baseline="0" dirty="0">
                <a:latin typeface="Times New Roman" panose="02020603050405020304" pitchFamily="18" charset="0"/>
                <a:ea typeface="DengXian" panose="02010600030101010101" pitchFamily="2" charset="-122"/>
              </a:rPr>
              <a:t>	</a:t>
            </a:r>
          </a:p>
          <a:p>
            <a:pPr marR="0" algn="l" rtl="0"/>
            <a:r>
              <a:rPr lang="zh-CN" altLang="en-US" sz="2800" b="0" i="0" u="none" strike="noStrike" baseline="0" dirty="0">
                <a:latin typeface="Calibri" panose="020F0502020204030204" pitchFamily="34" charset="0"/>
                <a:ea typeface="DengXian" panose="02010600030101010101" pitchFamily="2" charset="-122"/>
              </a:rPr>
              <a:t>文学艺术作品</a:t>
            </a:r>
            <a:r>
              <a:rPr lang="en-US" altLang="zh-CN" sz="2800" b="0" i="0" u="none" strike="noStrike" baseline="0" dirty="0">
                <a:latin typeface="Calibri" panose="020F0502020204030204" pitchFamily="34" charset="0"/>
                <a:ea typeface="DengXian" panose="02010600030101010101" pitchFamily="2" charset="-122"/>
              </a:rPr>
              <a:t>: ①</a:t>
            </a:r>
            <a:r>
              <a:rPr lang="zh-CN" altLang="en-US" sz="2800" b="0" i="0" u="none" strike="noStrike" baseline="0" dirty="0">
                <a:latin typeface="Times New Roman" panose="02020603050405020304" pitchFamily="18" charset="0"/>
                <a:ea typeface="DengXian" panose="02010600030101010101" pitchFamily="2" charset="-122"/>
              </a:rPr>
              <a:t>		</a:t>
            </a:r>
          </a:p>
          <a:p>
            <a:pPr marR="0" algn="l" rtl="0"/>
            <a:r>
              <a:rPr lang="en-GB" altLang="zh-CN" sz="2800" b="0" i="0" u="none" strike="noStrike" baseline="0" dirty="0">
                <a:latin typeface="Calibri" panose="020F0502020204030204" pitchFamily="34" charset="0"/>
                <a:ea typeface="DengXian" panose="02010600030101010101" pitchFamily="2" charset="-122"/>
              </a:rPr>
              <a:t>                            ②</a:t>
            </a:r>
            <a:endParaRPr lang="en-GB" altLang="zh-CN" sz="2800" b="0" i="0" u="none" strike="noStrike" baseline="0" dirty="0">
              <a:latin typeface="Times New Roman" panose="02020603050405020304" pitchFamily="18" charset="0"/>
              <a:ea typeface="DengXian" panose="02010600030101010101" pitchFamily="2" charset="-122"/>
            </a:endParaRPr>
          </a:p>
          <a:p>
            <a:pPr marR="0" algn="l" rtl="0"/>
            <a:r>
              <a:rPr lang="en-GB" altLang="zh-CN" sz="2800" b="0" i="0" u="none" strike="noStrike" baseline="0" dirty="0">
                <a:latin typeface="Calibri" panose="020F0502020204030204" pitchFamily="34" charset="0"/>
                <a:ea typeface="DengXian" panose="02010600030101010101" pitchFamily="2" charset="-122"/>
              </a:rPr>
              <a:t>                            ③</a:t>
            </a:r>
            <a:endParaRPr lang="en-AU" dirty="0"/>
          </a:p>
        </p:txBody>
      </p:sp>
    </p:spTree>
    <p:extLst>
      <p:ext uri="{BB962C8B-B14F-4D97-AF65-F5344CB8AC3E}">
        <p14:creationId xmlns:p14="http://schemas.microsoft.com/office/powerpoint/2010/main" val="180544514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a:xfrm>
            <a:off x="838200" y="5952264"/>
            <a:ext cx="10515600" cy="905736"/>
          </a:xfrm>
        </p:spPr>
        <p:txBody>
          <a:bodyPr/>
          <a:lstStyle/>
          <a:p>
            <a:pPr marR="0" algn="l" rtl="0"/>
            <a:r>
              <a:rPr lang="zh-CN" altLang="en-US" sz="4400" b="0" i="0" u="none" strike="noStrike" baseline="0" dirty="0">
                <a:latin typeface="Calibri" panose="020F0502020204030204" pitchFamily="34" charset="0"/>
                <a:ea typeface="DengXian" panose="02010600030101010101" pitchFamily="2" charset="-122"/>
              </a:rPr>
              <a:t>九、口语练习十二</a:t>
            </a:r>
            <a:endParaRPr lang="zh-CN" altLang="en-US" sz="4400" b="0" i="0" u="none" strike="noStrike" baseline="0" dirty="0">
              <a:latin typeface="Times New Roman" panose="02020603050405020304" pitchFamily="18" charset="0"/>
              <a:ea typeface="DengXian" panose="02010600030101010101" pitchFamily="2" charset="-122"/>
            </a:endParaRPr>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0"/>
            <a:ext cx="12192000" cy="5952264"/>
          </a:xfrm>
        </p:spPr>
        <p:txBody>
          <a:bodyPr>
            <a:normAutofit/>
          </a:bodyPr>
          <a:lstStyle/>
          <a:p>
            <a:pPr marR="0" algn="l" rtl="0"/>
            <a:r>
              <a:rPr lang="en-US" altLang="zh-CN" sz="2800" b="0" i="0" u="none" strike="noStrike" baseline="0" dirty="0">
                <a:latin typeface="Calibri" panose="020F0502020204030204" pitchFamily="34" charset="0"/>
                <a:ea typeface="DengXian" panose="02010600030101010101" pitchFamily="2" charset="-122"/>
              </a:rPr>
              <a:t>12</a:t>
            </a:r>
            <a:r>
              <a:rPr lang="zh-CN" altLang="en-US" sz="2800" b="0" i="0" u="none" strike="noStrike" baseline="0" dirty="0">
                <a:latin typeface="Calibri" panose="020F0502020204030204" pitchFamily="34" charset="0"/>
                <a:ea typeface="DengXian" panose="02010600030101010101" pitchFamily="2" charset="-122"/>
              </a:rPr>
              <a:t>、研究考题：逆境造就人才</a:t>
            </a:r>
            <a:r>
              <a:rPr lang="zh-CN" altLang="en-US" sz="2800" b="0" i="0" u="none" strike="noStrike" baseline="0" dirty="0">
                <a:latin typeface="Times New Roman" panose="02020603050405020304" pitchFamily="18" charset="0"/>
                <a:ea typeface="DengXian" panose="02010600030101010101" pitchFamily="2" charset="-122"/>
              </a:rPr>
              <a:t>	</a:t>
            </a:r>
          </a:p>
          <a:p>
            <a:pPr marR="0" algn="l" rtl="0"/>
            <a:r>
              <a:rPr lang="ja-JP" altLang="en-US" sz="2800" b="0" i="0" u="none" strike="noStrike" baseline="0" dirty="0">
                <a:latin typeface="Calibri" panose="020F0502020204030204" pitchFamily="34" charset="0"/>
                <a:ea typeface="DengXian" panose="02010600030101010101" pitchFamily="2" charset="-122"/>
              </a:rPr>
              <a:t>分论点</a:t>
            </a:r>
            <a:r>
              <a:rPr lang="en-US" altLang="ja-JP" sz="2800" b="0" i="0" u="none" strike="noStrike" baseline="0" dirty="0">
                <a:latin typeface="Calibri" panose="020F0502020204030204" pitchFamily="34" charset="0"/>
                <a:ea typeface="DengXian" panose="02010600030101010101" pitchFamily="2" charset="-122"/>
              </a:rPr>
              <a:t>:①</a:t>
            </a:r>
            <a:r>
              <a:rPr lang="ja-JP" altLang="en-US" sz="2800" b="0" i="0" u="none" strike="noStrike" baseline="0" dirty="0">
                <a:latin typeface="Times New Roman" panose="02020603050405020304" pitchFamily="18" charset="0"/>
                <a:ea typeface="DengXian" panose="02010600030101010101" pitchFamily="2" charset="-122"/>
              </a:rPr>
              <a:t>		</a:t>
            </a:r>
          </a:p>
          <a:p>
            <a:pPr marR="0" algn="l" rtl="0"/>
            <a:r>
              <a:rPr lang="en-GB" altLang="zh-CN" sz="2800" b="0" i="0" u="none" strike="noStrike" baseline="0" dirty="0">
                <a:latin typeface="Calibri" panose="020F0502020204030204" pitchFamily="34" charset="0"/>
                <a:ea typeface="DengXian" panose="02010600030101010101" pitchFamily="2" charset="-122"/>
              </a:rPr>
              <a:t>              ②</a:t>
            </a:r>
            <a:r>
              <a:rPr lang="en-GB" altLang="zh-CN" sz="2800" b="0" i="0" u="none" strike="noStrike" baseline="0" dirty="0">
                <a:latin typeface="Times New Roman" panose="02020603050405020304" pitchFamily="18" charset="0"/>
                <a:ea typeface="DengXian" panose="02010600030101010101" pitchFamily="2" charset="-122"/>
              </a:rPr>
              <a:t>		</a:t>
            </a:r>
          </a:p>
          <a:p>
            <a:pPr marR="0" algn="l" rtl="0"/>
            <a:r>
              <a:rPr lang="en-GB" altLang="zh-CN" sz="2800" b="0" i="0" u="none" strike="noStrike" baseline="0" dirty="0">
                <a:latin typeface="Calibri" panose="020F0502020204030204" pitchFamily="34" charset="0"/>
                <a:ea typeface="DengXian" panose="02010600030101010101" pitchFamily="2" charset="-122"/>
              </a:rPr>
              <a:t>              ③</a:t>
            </a:r>
            <a:r>
              <a:rPr lang="en-GB" altLang="zh-CN" sz="2800" b="0" i="0" u="none" strike="noStrike" baseline="0" dirty="0">
                <a:latin typeface="Times New Roman" panose="02020603050405020304" pitchFamily="18" charset="0"/>
                <a:ea typeface="DengXian" panose="02010600030101010101" pitchFamily="2" charset="-122"/>
              </a:rPr>
              <a:t>	</a:t>
            </a:r>
          </a:p>
          <a:p>
            <a:pPr marR="0" algn="l" rtl="0"/>
            <a:r>
              <a:rPr lang="zh-CN" altLang="en-US" sz="2800" b="0" i="0" u="none" strike="noStrike" baseline="0" dirty="0">
                <a:latin typeface="Calibri" panose="020F0502020204030204" pitchFamily="34" charset="0"/>
                <a:ea typeface="DengXian" panose="02010600030101010101" pitchFamily="2" charset="-122"/>
              </a:rPr>
              <a:t>文学艺术作品</a:t>
            </a:r>
            <a:r>
              <a:rPr lang="en-US" altLang="zh-CN" sz="2800" b="0" i="0" u="none" strike="noStrike" baseline="0" dirty="0">
                <a:latin typeface="Calibri" panose="020F0502020204030204" pitchFamily="34" charset="0"/>
                <a:ea typeface="DengXian" panose="02010600030101010101" pitchFamily="2" charset="-122"/>
              </a:rPr>
              <a:t>: ①</a:t>
            </a:r>
            <a:r>
              <a:rPr lang="zh-CN" altLang="en-US" sz="2800" b="0" i="0" u="none" strike="noStrike" baseline="0" dirty="0">
                <a:latin typeface="Times New Roman" panose="02020603050405020304" pitchFamily="18" charset="0"/>
                <a:ea typeface="DengXian" panose="02010600030101010101" pitchFamily="2" charset="-122"/>
              </a:rPr>
              <a:t>		</a:t>
            </a:r>
          </a:p>
          <a:p>
            <a:pPr marR="0" algn="l" rtl="0"/>
            <a:r>
              <a:rPr lang="en-GB" altLang="zh-CN" sz="2800" b="0" i="0" u="none" strike="noStrike" baseline="0" dirty="0">
                <a:latin typeface="Calibri" panose="020F0502020204030204" pitchFamily="34" charset="0"/>
                <a:ea typeface="DengXian" panose="02010600030101010101" pitchFamily="2" charset="-122"/>
              </a:rPr>
              <a:t>                            ②</a:t>
            </a:r>
            <a:endParaRPr lang="en-GB" altLang="zh-CN" sz="2800" b="0" i="0" u="none" strike="noStrike" baseline="0" dirty="0">
              <a:latin typeface="Times New Roman" panose="02020603050405020304" pitchFamily="18" charset="0"/>
              <a:ea typeface="DengXian" panose="02010600030101010101" pitchFamily="2" charset="-122"/>
            </a:endParaRPr>
          </a:p>
          <a:p>
            <a:pPr marR="0" algn="l" rtl="0"/>
            <a:r>
              <a:rPr lang="en-GB" altLang="zh-CN" sz="2800" b="0" i="0" u="none" strike="noStrike" baseline="0" dirty="0">
                <a:latin typeface="Calibri" panose="020F0502020204030204" pitchFamily="34" charset="0"/>
                <a:ea typeface="DengXian" panose="02010600030101010101" pitchFamily="2" charset="-122"/>
              </a:rPr>
              <a:t>                            ③</a:t>
            </a:r>
            <a:endParaRPr lang="en-AU" dirty="0"/>
          </a:p>
        </p:txBody>
      </p:sp>
    </p:spTree>
    <p:extLst>
      <p:ext uri="{BB962C8B-B14F-4D97-AF65-F5344CB8AC3E}">
        <p14:creationId xmlns:p14="http://schemas.microsoft.com/office/powerpoint/2010/main" val="37451064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p:txBody>
          <a:bodyPr/>
          <a:lstStyle/>
          <a:p>
            <a:pPr marR="0" rtl="0"/>
            <a:r>
              <a:rPr lang="en-US" altLang="ja-JP" sz="4400" b="0" i="0" u="none" strike="noStrike" baseline="0" dirty="0">
                <a:latin typeface="Calibri" panose="020F0502020204030204" pitchFamily="34" charset="0"/>
                <a:ea typeface="DengXian" panose="02010600030101010101" pitchFamily="2" charset="-122"/>
              </a:rPr>
              <a:t>【</a:t>
            </a:r>
            <a:r>
              <a:rPr lang="ja-JP" altLang="en-US" sz="4400" b="0" i="0" u="none" strike="noStrike" baseline="0" dirty="0">
                <a:latin typeface="Calibri" panose="020F0502020204030204" pitchFamily="34" charset="0"/>
                <a:ea typeface="DengXian" panose="02010600030101010101" pitchFamily="2" charset="-122"/>
              </a:rPr>
              <a:t>选题建议</a:t>
            </a:r>
            <a:r>
              <a:rPr lang="en-US" altLang="ja-JP" sz="4400" b="0" i="0" u="none" strike="noStrike" baseline="0" dirty="0">
                <a:latin typeface="Calibri" panose="020F0502020204030204" pitchFamily="34" charset="0"/>
                <a:ea typeface="DengXian" panose="02010600030101010101" pitchFamily="2" charset="-122"/>
              </a:rPr>
              <a:t>】</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p:txBody>
          <a:bodyPr/>
          <a:lstStyle/>
          <a:p>
            <a:pPr marL="0" marR="0" indent="0" algn="l" rtl="0">
              <a:buNone/>
            </a:pPr>
            <a:r>
              <a:rPr lang="en-US" altLang="zh-CN" sz="2800" b="0" i="0" u="none" strike="noStrike" baseline="0" dirty="0">
                <a:solidFill>
                  <a:srgbClr val="002060"/>
                </a:solidFill>
                <a:latin typeface="Calibri" panose="020F0502020204030204" pitchFamily="34" charset="0"/>
                <a:ea typeface="DengXian" panose="02010600030101010101" pitchFamily="2" charset="-122"/>
              </a:rPr>
              <a:t>1.	</a:t>
            </a:r>
            <a:r>
              <a:rPr lang="zh-CN" altLang="en-US" sz="2800" b="0" i="0" u="none" strike="noStrike" baseline="0" dirty="0">
                <a:solidFill>
                  <a:srgbClr val="002060"/>
                </a:solidFill>
                <a:latin typeface="Calibri" panose="020F0502020204030204" pitchFamily="34" charset="0"/>
                <a:ea typeface="DengXian" panose="02010600030101010101" pitchFamily="2" charset="-122"/>
              </a:rPr>
              <a:t>选自己喜欢，自己感兴趣的话题。</a:t>
            </a:r>
            <a:endParaRPr lang="zh-CN" altLang="en-US" sz="2800" b="0" i="0" u="none" strike="noStrike" baseline="0" dirty="0">
              <a:solidFill>
                <a:srgbClr val="002060"/>
              </a:solidFill>
              <a:latin typeface="Times New Roman" panose="02020603050405020304" pitchFamily="18" charset="0"/>
              <a:ea typeface="DengXian" panose="02010600030101010101" pitchFamily="2" charset="-122"/>
            </a:endParaRPr>
          </a:p>
          <a:p>
            <a:pPr marL="0" marR="0" indent="0" algn="l" rtl="0">
              <a:buNone/>
            </a:pPr>
            <a:r>
              <a:rPr lang="en-US" altLang="zh-CN" sz="2800" b="0" i="0" u="none" strike="noStrike" baseline="0" dirty="0">
                <a:solidFill>
                  <a:srgbClr val="002060"/>
                </a:solidFill>
                <a:latin typeface="Calibri" panose="020F0502020204030204" pitchFamily="34" charset="0"/>
                <a:ea typeface="DengXian" panose="02010600030101010101" pitchFamily="2" charset="-122"/>
              </a:rPr>
              <a:t>2.	</a:t>
            </a:r>
            <a:r>
              <a:rPr lang="zh-CN" altLang="en-US" sz="2800" b="0" i="0" u="none" strike="noStrike" baseline="0" dirty="0">
                <a:solidFill>
                  <a:srgbClr val="002060"/>
                </a:solidFill>
                <a:latin typeface="Calibri" panose="020F0502020204030204" pitchFamily="34" charset="0"/>
                <a:ea typeface="DengXian" panose="02010600030101010101" pitchFamily="2" charset="-122"/>
              </a:rPr>
              <a:t>选新颖的话题。尽量选择独树一帜的话题，与众不同才能脱颖而出。</a:t>
            </a:r>
            <a:endParaRPr lang="zh-CN" altLang="en-US" sz="2800" b="0" i="0" u="none" strike="noStrike" baseline="0" dirty="0">
              <a:solidFill>
                <a:srgbClr val="002060"/>
              </a:solidFill>
              <a:latin typeface="Times New Roman" panose="02020603050405020304" pitchFamily="18" charset="0"/>
              <a:ea typeface="DengXian" panose="02010600030101010101" pitchFamily="2" charset="-122"/>
            </a:endParaRPr>
          </a:p>
          <a:p>
            <a:pPr marL="0" marR="0" indent="0" algn="l" rtl="0">
              <a:buNone/>
            </a:pPr>
            <a:r>
              <a:rPr lang="en-US" altLang="zh-CN" sz="2800" b="0" i="0" u="none" strike="noStrike" baseline="0" dirty="0">
                <a:solidFill>
                  <a:srgbClr val="002060"/>
                </a:solidFill>
                <a:latin typeface="Calibri" panose="020F0502020204030204" pitchFamily="34" charset="0"/>
                <a:ea typeface="DengXian" panose="02010600030101010101" pitchFamily="2" charset="-122"/>
              </a:rPr>
              <a:t>3.	</a:t>
            </a:r>
            <a:r>
              <a:rPr lang="zh-CN" altLang="en-US" sz="2800" b="0" i="0" u="none" strike="noStrike" baseline="0" dirty="0">
                <a:solidFill>
                  <a:srgbClr val="002060"/>
                </a:solidFill>
                <a:latin typeface="Calibri" panose="020F0502020204030204" pitchFamily="34" charset="0"/>
                <a:ea typeface="DengXian" panose="02010600030101010101" pitchFamily="2" charset="-122"/>
              </a:rPr>
              <a:t>选积极、乐观向上的话题。即反映出人们积极向上的人生观和价值观。</a:t>
            </a:r>
            <a:endParaRPr lang="zh-CN" altLang="en-US" sz="2800" b="0" i="0" u="none" strike="noStrike" baseline="0" dirty="0">
              <a:solidFill>
                <a:srgbClr val="002060"/>
              </a:solidFill>
              <a:latin typeface="Times New Roman" panose="02020603050405020304" pitchFamily="18" charset="0"/>
              <a:ea typeface="DengXian" panose="02010600030101010101" pitchFamily="2" charset="-122"/>
            </a:endParaRPr>
          </a:p>
          <a:p>
            <a:pPr marL="0" marR="0" indent="0" algn="l" rtl="0">
              <a:buNone/>
            </a:pPr>
            <a:r>
              <a:rPr lang="en-US" altLang="zh-CN" sz="2800" b="0" i="0" u="none" strike="noStrike" baseline="0" dirty="0">
                <a:solidFill>
                  <a:srgbClr val="002060"/>
                </a:solidFill>
                <a:latin typeface="Calibri" panose="020F0502020204030204" pitchFamily="34" charset="0"/>
                <a:ea typeface="DengXian" panose="02010600030101010101" pitchFamily="2" charset="-122"/>
              </a:rPr>
              <a:t>4.	</a:t>
            </a:r>
            <a:r>
              <a:rPr lang="zh-CN" altLang="en-US" sz="2800" b="0" i="0" u="none" strike="noStrike" baseline="0" dirty="0">
                <a:solidFill>
                  <a:srgbClr val="002060"/>
                </a:solidFill>
                <a:latin typeface="Calibri" panose="020F0502020204030204" pitchFamily="34" charset="0"/>
                <a:ea typeface="DengXian" panose="02010600030101010101" pitchFamily="2" charset="-122"/>
              </a:rPr>
              <a:t>避免说明性选题。第一语言研究报告必须具有辩论或说服性，不能作说明性 报告。如：有同学选题为</a:t>
            </a:r>
            <a:r>
              <a:rPr lang="en-US" altLang="zh-CN" sz="2800" b="0" i="0" u="none" strike="noStrike" baseline="0" dirty="0">
                <a:solidFill>
                  <a:srgbClr val="002060"/>
                </a:solidFill>
                <a:latin typeface="Calibri" panose="020F0502020204030204" pitchFamily="34" charset="0"/>
                <a:ea typeface="DengXian" panose="02010600030101010101" pitchFamily="2" charset="-122"/>
              </a:rPr>
              <a:t>《</a:t>
            </a:r>
            <a:r>
              <a:rPr lang="zh-CN" altLang="en-US" sz="2800" b="0" i="0" u="none" strike="noStrike" baseline="0" dirty="0">
                <a:solidFill>
                  <a:srgbClr val="002060"/>
                </a:solidFill>
                <a:latin typeface="Calibri" panose="020F0502020204030204" pitchFamily="34" charset="0"/>
                <a:ea typeface="DengXian" panose="02010600030101010101" pitchFamily="2" charset="-122"/>
              </a:rPr>
              <a:t>中国的建筑</a:t>
            </a:r>
            <a:r>
              <a:rPr lang="en-US" altLang="zh-CN" sz="2800" b="0" i="0" u="none" strike="noStrike" baseline="0" dirty="0">
                <a:solidFill>
                  <a:srgbClr val="002060"/>
                </a:solidFill>
                <a:latin typeface="Calibri" panose="020F0502020204030204" pitchFamily="34" charset="0"/>
                <a:ea typeface="DengXian" panose="02010600030101010101" pitchFamily="2" charset="-122"/>
              </a:rPr>
              <a:t>》</a:t>
            </a:r>
            <a:r>
              <a:rPr lang="zh-CN" altLang="en-US" sz="2800" b="0" i="0" u="none" strike="noStrike" baseline="0" dirty="0">
                <a:solidFill>
                  <a:srgbClr val="002060"/>
                </a:solidFill>
                <a:latin typeface="Calibri" panose="020F0502020204030204" pitchFamily="34" charset="0"/>
                <a:ea typeface="DengXian" panose="02010600030101010101" pitchFamily="2" charset="-122"/>
              </a:rPr>
              <a:t>，报告从皇家建筑、园林建筑和民 间建筑三方面进行说明性陈述，这属于说明性报告，背离了第一语言口语报 告的要求。</a:t>
            </a:r>
            <a:endParaRPr lang="zh-CN" altLang="en-US" sz="2800" b="0" i="0" u="none" strike="noStrike" baseline="0" dirty="0">
              <a:solidFill>
                <a:srgbClr val="002060"/>
              </a:solidFill>
              <a:latin typeface="Times New Roman" panose="02020603050405020304" pitchFamily="18" charset="0"/>
              <a:ea typeface="DengXian" panose="02010600030101010101" pitchFamily="2" charset="-122"/>
            </a:endParaRPr>
          </a:p>
          <a:p>
            <a:endParaRPr lang="en-AU" dirty="0"/>
          </a:p>
        </p:txBody>
      </p:sp>
    </p:spTree>
    <p:extLst>
      <p:ext uri="{BB962C8B-B14F-4D97-AF65-F5344CB8AC3E}">
        <p14:creationId xmlns:p14="http://schemas.microsoft.com/office/powerpoint/2010/main" val="64506228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a:xfrm>
            <a:off x="838200" y="5952264"/>
            <a:ext cx="10515600" cy="905736"/>
          </a:xfrm>
        </p:spPr>
        <p:txBody>
          <a:bodyPr/>
          <a:lstStyle/>
          <a:p>
            <a:pPr marR="0" algn="l" rtl="0"/>
            <a:r>
              <a:rPr lang="zh-CN" altLang="en-US" sz="4400" b="0" i="0" u="none" strike="noStrike" baseline="0" dirty="0">
                <a:latin typeface="Calibri" panose="020F0502020204030204" pitchFamily="34" charset="0"/>
                <a:ea typeface="DengXian" panose="02010600030101010101" pitchFamily="2" charset="-122"/>
              </a:rPr>
              <a:t>九、口语练习十三</a:t>
            </a:r>
            <a:endParaRPr lang="zh-CN" altLang="en-US" sz="4400" b="0" i="0" u="none" strike="noStrike" baseline="0" dirty="0">
              <a:latin typeface="Times New Roman" panose="02020603050405020304" pitchFamily="18" charset="0"/>
              <a:ea typeface="DengXian" panose="02010600030101010101" pitchFamily="2" charset="-122"/>
            </a:endParaRPr>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0"/>
            <a:ext cx="12192000" cy="5952264"/>
          </a:xfrm>
        </p:spPr>
        <p:txBody>
          <a:bodyPr>
            <a:normAutofit/>
          </a:bodyPr>
          <a:lstStyle/>
          <a:p>
            <a:pPr marR="0" algn="l" rtl="0"/>
            <a:r>
              <a:rPr lang="en-US" altLang="zh-CN" sz="2800" b="0" i="0" u="none" strike="noStrike" baseline="0" dirty="0">
                <a:latin typeface="Calibri" panose="020F0502020204030204" pitchFamily="34" charset="0"/>
                <a:ea typeface="DengXian" panose="02010600030101010101" pitchFamily="2" charset="-122"/>
              </a:rPr>
              <a:t>13</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研究考题：逆境造就了宋代词人的杰出</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ja-JP" altLang="en-US" sz="2800" b="0" i="0" u="none" strike="noStrike" baseline="0" dirty="0">
                <a:latin typeface="Calibri" panose="020F0502020204030204" pitchFamily="34" charset="0"/>
                <a:ea typeface="DengXian" panose="02010600030101010101" pitchFamily="2" charset="-122"/>
              </a:rPr>
              <a:t>分论点</a:t>
            </a:r>
            <a:r>
              <a:rPr lang="en-US" altLang="ja-JP" sz="2800" b="0" i="0" u="none" strike="noStrike" baseline="0" dirty="0">
                <a:latin typeface="Calibri" panose="020F0502020204030204" pitchFamily="34" charset="0"/>
                <a:ea typeface="DengXian" panose="02010600030101010101" pitchFamily="2" charset="-122"/>
              </a:rPr>
              <a:t>:①</a:t>
            </a:r>
            <a:r>
              <a:rPr lang="ja-JP" altLang="en-US" sz="2800" b="0" i="0" u="none" strike="noStrike" baseline="0" dirty="0">
                <a:latin typeface="Times New Roman" panose="02020603050405020304" pitchFamily="18" charset="0"/>
                <a:ea typeface="DengXian" panose="02010600030101010101" pitchFamily="2" charset="-122"/>
              </a:rPr>
              <a:t>		</a:t>
            </a:r>
          </a:p>
          <a:p>
            <a:pPr marR="0" algn="l" rtl="0"/>
            <a:r>
              <a:rPr lang="en-GB" altLang="zh-CN" sz="2800" b="0" i="0" u="none" strike="noStrike" baseline="0" dirty="0">
                <a:latin typeface="Calibri" panose="020F0502020204030204" pitchFamily="34" charset="0"/>
                <a:ea typeface="DengXian" panose="02010600030101010101" pitchFamily="2" charset="-122"/>
              </a:rPr>
              <a:t>              ②</a:t>
            </a:r>
            <a:r>
              <a:rPr lang="en-GB" altLang="zh-CN" sz="2800" b="0" i="0" u="none" strike="noStrike" baseline="0" dirty="0">
                <a:latin typeface="Times New Roman" panose="02020603050405020304" pitchFamily="18" charset="0"/>
                <a:ea typeface="DengXian" panose="02010600030101010101" pitchFamily="2" charset="-122"/>
              </a:rPr>
              <a:t>		</a:t>
            </a:r>
          </a:p>
          <a:p>
            <a:pPr marR="0" algn="l" rtl="0"/>
            <a:r>
              <a:rPr lang="en-GB" altLang="zh-CN" sz="2800" b="0" i="0" u="none" strike="noStrike" baseline="0" dirty="0">
                <a:latin typeface="Calibri" panose="020F0502020204030204" pitchFamily="34" charset="0"/>
                <a:ea typeface="DengXian" panose="02010600030101010101" pitchFamily="2" charset="-122"/>
              </a:rPr>
              <a:t>              ③</a:t>
            </a:r>
            <a:r>
              <a:rPr lang="en-GB" altLang="zh-CN" sz="2800" b="0" i="0" u="none" strike="noStrike" baseline="0" dirty="0">
                <a:latin typeface="Times New Roman" panose="02020603050405020304" pitchFamily="18" charset="0"/>
                <a:ea typeface="DengXian" panose="02010600030101010101" pitchFamily="2" charset="-122"/>
              </a:rPr>
              <a:t>	</a:t>
            </a:r>
          </a:p>
          <a:p>
            <a:pPr marR="0" algn="l" rtl="0"/>
            <a:r>
              <a:rPr lang="zh-CN" altLang="en-US" sz="2800" b="0" i="0" u="none" strike="noStrike" baseline="0" dirty="0">
                <a:latin typeface="Calibri" panose="020F0502020204030204" pitchFamily="34" charset="0"/>
                <a:ea typeface="DengXian" panose="02010600030101010101" pitchFamily="2" charset="-122"/>
              </a:rPr>
              <a:t>文学艺术作品</a:t>
            </a:r>
            <a:r>
              <a:rPr lang="en-US" altLang="zh-CN" sz="2800" b="0" i="0" u="none" strike="noStrike" baseline="0" dirty="0">
                <a:latin typeface="Calibri" panose="020F0502020204030204" pitchFamily="34" charset="0"/>
                <a:ea typeface="DengXian" panose="02010600030101010101" pitchFamily="2" charset="-122"/>
              </a:rPr>
              <a:t>: ①</a:t>
            </a:r>
            <a:r>
              <a:rPr lang="zh-CN" altLang="en-US" sz="2800" b="0" i="0" u="none" strike="noStrike" baseline="0" dirty="0">
                <a:latin typeface="Times New Roman" panose="02020603050405020304" pitchFamily="18" charset="0"/>
                <a:ea typeface="DengXian" panose="02010600030101010101" pitchFamily="2" charset="-122"/>
              </a:rPr>
              <a:t>		</a:t>
            </a:r>
          </a:p>
          <a:p>
            <a:pPr marR="0" algn="l" rtl="0"/>
            <a:r>
              <a:rPr lang="en-GB" altLang="zh-CN" sz="2800" b="0" i="0" u="none" strike="noStrike" baseline="0" dirty="0">
                <a:latin typeface="Calibri" panose="020F0502020204030204" pitchFamily="34" charset="0"/>
                <a:ea typeface="DengXian" panose="02010600030101010101" pitchFamily="2" charset="-122"/>
              </a:rPr>
              <a:t>                            ②</a:t>
            </a:r>
            <a:endParaRPr lang="en-GB" altLang="zh-CN" sz="2800" b="0" i="0" u="none" strike="noStrike" baseline="0" dirty="0">
              <a:latin typeface="Times New Roman" panose="02020603050405020304" pitchFamily="18" charset="0"/>
              <a:ea typeface="DengXian" panose="02010600030101010101" pitchFamily="2" charset="-122"/>
            </a:endParaRPr>
          </a:p>
          <a:p>
            <a:pPr marR="0" algn="l" rtl="0"/>
            <a:r>
              <a:rPr lang="en-GB" altLang="zh-CN" sz="2800" b="0" i="0" u="none" strike="noStrike" baseline="0" dirty="0">
                <a:latin typeface="Calibri" panose="020F0502020204030204" pitchFamily="34" charset="0"/>
                <a:ea typeface="DengXian" panose="02010600030101010101" pitchFamily="2" charset="-122"/>
              </a:rPr>
              <a:t>                            ③</a:t>
            </a:r>
            <a:endParaRPr lang="en-AU" dirty="0"/>
          </a:p>
        </p:txBody>
      </p:sp>
    </p:spTree>
    <p:extLst>
      <p:ext uri="{BB962C8B-B14F-4D97-AF65-F5344CB8AC3E}">
        <p14:creationId xmlns:p14="http://schemas.microsoft.com/office/powerpoint/2010/main" val="45322409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a:xfrm>
            <a:off x="838200" y="5952264"/>
            <a:ext cx="10515600" cy="905736"/>
          </a:xfrm>
        </p:spPr>
        <p:txBody>
          <a:bodyPr/>
          <a:lstStyle/>
          <a:p>
            <a:pPr marR="0" algn="l" rtl="0"/>
            <a:r>
              <a:rPr lang="zh-CN" altLang="en-US" sz="4400" b="0" i="0" u="none" strike="noStrike" baseline="0" dirty="0">
                <a:latin typeface="Calibri" panose="020F0502020204030204" pitchFamily="34" charset="0"/>
                <a:ea typeface="DengXian" panose="02010600030101010101" pitchFamily="2" charset="-122"/>
              </a:rPr>
              <a:t>九、口语练习十四</a:t>
            </a:r>
            <a:endParaRPr lang="zh-CN" altLang="en-US" sz="4400" b="0" i="0" u="none" strike="noStrike" baseline="0" dirty="0">
              <a:latin typeface="Times New Roman" panose="02020603050405020304" pitchFamily="18" charset="0"/>
              <a:ea typeface="DengXian" panose="02010600030101010101" pitchFamily="2" charset="-122"/>
            </a:endParaRPr>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0"/>
            <a:ext cx="12192000" cy="5952264"/>
          </a:xfrm>
        </p:spPr>
        <p:txBody>
          <a:bodyPr>
            <a:normAutofit/>
          </a:bodyPr>
          <a:lstStyle/>
          <a:p>
            <a:pPr marR="0" algn="l" rtl="0"/>
            <a:r>
              <a:rPr lang="en-US" altLang="zh-CN" sz="2800" b="0" i="0" u="none" strike="noStrike" baseline="0" dirty="0">
                <a:latin typeface="Calibri" panose="020F0502020204030204" pitchFamily="34" charset="0"/>
                <a:ea typeface="DengXian" panose="02010600030101010101" pitchFamily="2" charset="-122"/>
              </a:rPr>
              <a:t>14</a:t>
            </a:r>
            <a:r>
              <a:rPr lang="zh-CN" altLang="en-US"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Times New Roman" panose="02020603050405020304" pitchFamily="18" charset="0"/>
                <a:ea typeface="DengXian" panose="02010600030101010101" pitchFamily="2" charset="-122"/>
              </a:rPr>
              <a:t>	</a:t>
            </a:r>
            <a:r>
              <a:rPr lang="zh-CN" altLang="en-US" sz="2800" b="0" i="0" u="none" strike="noStrike" baseline="0" dirty="0">
                <a:latin typeface="Calibri" panose="020F0502020204030204" pitchFamily="34" charset="0"/>
                <a:ea typeface="DengXian" panose="02010600030101010101" pitchFamily="2" charset="-122"/>
              </a:rPr>
              <a:t>研究考题：人生需要对手</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ja-JP" altLang="en-US" sz="2800" b="0" i="0" u="none" strike="noStrike" baseline="0" dirty="0">
                <a:latin typeface="Calibri" panose="020F0502020204030204" pitchFamily="34" charset="0"/>
                <a:ea typeface="DengXian" panose="02010600030101010101" pitchFamily="2" charset="-122"/>
              </a:rPr>
              <a:t>分论点</a:t>
            </a:r>
            <a:r>
              <a:rPr lang="en-US" altLang="ja-JP" sz="2800" b="0" i="0" u="none" strike="noStrike" baseline="0" dirty="0">
                <a:latin typeface="Calibri" panose="020F0502020204030204" pitchFamily="34" charset="0"/>
                <a:ea typeface="DengXian" panose="02010600030101010101" pitchFamily="2" charset="-122"/>
              </a:rPr>
              <a:t>:①</a:t>
            </a:r>
            <a:r>
              <a:rPr lang="ja-JP" altLang="en-US" sz="2800" b="0" i="0" u="none" strike="noStrike" baseline="0" dirty="0">
                <a:latin typeface="Times New Roman" panose="02020603050405020304" pitchFamily="18" charset="0"/>
                <a:ea typeface="DengXian" panose="02010600030101010101" pitchFamily="2" charset="-122"/>
              </a:rPr>
              <a:t>		</a:t>
            </a:r>
          </a:p>
          <a:p>
            <a:pPr marR="0" algn="l" rtl="0"/>
            <a:r>
              <a:rPr lang="en-GB" altLang="zh-CN" sz="2800" b="0" i="0" u="none" strike="noStrike" baseline="0" dirty="0">
                <a:latin typeface="Calibri" panose="020F0502020204030204" pitchFamily="34" charset="0"/>
                <a:ea typeface="DengXian" panose="02010600030101010101" pitchFamily="2" charset="-122"/>
              </a:rPr>
              <a:t>              ②</a:t>
            </a:r>
            <a:r>
              <a:rPr lang="en-GB" altLang="zh-CN" sz="2800" b="0" i="0" u="none" strike="noStrike" baseline="0" dirty="0">
                <a:latin typeface="Times New Roman" panose="02020603050405020304" pitchFamily="18" charset="0"/>
                <a:ea typeface="DengXian" panose="02010600030101010101" pitchFamily="2" charset="-122"/>
              </a:rPr>
              <a:t>		</a:t>
            </a:r>
          </a:p>
          <a:p>
            <a:pPr marR="0" algn="l" rtl="0"/>
            <a:r>
              <a:rPr lang="en-GB" altLang="zh-CN" sz="2800" b="0" i="0" u="none" strike="noStrike" baseline="0" dirty="0">
                <a:latin typeface="Calibri" panose="020F0502020204030204" pitchFamily="34" charset="0"/>
                <a:ea typeface="DengXian" panose="02010600030101010101" pitchFamily="2" charset="-122"/>
              </a:rPr>
              <a:t>              ③</a:t>
            </a:r>
            <a:r>
              <a:rPr lang="en-GB" altLang="zh-CN" sz="2800" b="0" i="0" u="none" strike="noStrike" baseline="0" dirty="0">
                <a:latin typeface="Times New Roman" panose="02020603050405020304" pitchFamily="18" charset="0"/>
                <a:ea typeface="DengXian" panose="02010600030101010101" pitchFamily="2" charset="-122"/>
              </a:rPr>
              <a:t>	</a:t>
            </a:r>
          </a:p>
          <a:p>
            <a:pPr marR="0" algn="l" rtl="0"/>
            <a:r>
              <a:rPr lang="zh-CN" altLang="en-US" sz="2800" b="0" i="0" u="none" strike="noStrike" baseline="0" dirty="0">
                <a:latin typeface="Calibri" panose="020F0502020204030204" pitchFamily="34" charset="0"/>
                <a:ea typeface="DengXian" panose="02010600030101010101" pitchFamily="2" charset="-122"/>
              </a:rPr>
              <a:t>文学艺术作品</a:t>
            </a:r>
            <a:r>
              <a:rPr lang="en-US" altLang="zh-CN" sz="2800" b="0" i="0" u="none" strike="noStrike" baseline="0" dirty="0">
                <a:latin typeface="Calibri" panose="020F0502020204030204" pitchFamily="34" charset="0"/>
                <a:ea typeface="DengXian" panose="02010600030101010101" pitchFamily="2" charset="-122"/>
              </a:rPr>
              <a:t>: ①</a:t>
            </a:r>
            <a:r>
              <a:rPr lang="zh-CN" altLang="en-US" sz="2800" b="0" i="0" u="none" strike="noStrike" baseline="0" dirty="0">
                <a:latin typeface="Times New Roman" panose="02020603050405020304" pitchFamily="18" charset="0"/>
                <a:ea typeface="DengXian" panose="02010600030101010101" pitchFamily="2" charset="-122"/>
              </a:rPr>
              <a:t>		</a:t>
            </a:r>
          </a:p>
          <a:p>
            <a:pPr marR="0" algn="l" rtl="0"/>
            <a:r>
              <a:rPr lang="en-GB" altLang="zh-CN" sz="2800" b="0" i="0" u="none" strike="noStrike" baseline="0" dirty="0">
                <a:latin typeface="Calibri" panose="020F0502020204030204" pitchFamily="34" charset="0"/>
                <a:ea typeface="DengXian" panose="02010600030101010101" pitchFamily="2" charset="-122"/>
              </a:rPr>
              <a:t>                            ②</a:t>
            </a:r>
            <a:endParaRPr lang="en-GB" altLang="zh-CN" sz="2800" b="0" i="0" u="none" strike="noStrike" baseline="0" dirty="0">
              <a:latin typeface="Times New Roman" panose="02020603050405020304" pitchFamily="18" charset="0"/>
              <a:ea typeface="DengXian" panose="02010600030101010101" pitchFamily="2" charset="-122"/>
            </a:endParaRPr>
          </a:p>
          <a:p>
            <a:pPr marR="0" algn="l" rtl="0"/>
            <a:r>
              <a:rPr lang="en-GB" altLang="zh-CN" sz="2800" b="0" i="0" u="none" strike="noStrike" baseline="0" dirty="0">
                <a:latin typeface="Calibri" panose="020F0502020204030204" pitchFamily="34" charset="0"/>
                <a:ea typeface="DengXian" panose="02010600030101010101" pitchFamily="2" charset="-122"/>
              </a:rPr>
              <a:t>                            ③</a:t>
            </a:r>
            <a:endParaRPr lang="en-AU" dirty="0"/>
          </a:p>
        </p:txBody>
      </p:sp>
    </p:spTree>
    <p:extLst>
      <p:ext uri="{BB962C8B-B14F-4D97-AF65-F5344CB8AC3E}">
        <p14:creationId xmlns:p14="http://schemas.microsoft.com/office/powerpoint/2010/main" val="238304650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a:xfrm>
            <a:off x="838200" y="5952264"/>
            <a:ext cx="10515600" cy="905736"/>
          </a:xfrm>
        </p:spPr>
        <p:txBody>
          <a:bodyPr/>
          <a:lstStyle/>
          <a:p>
            <a:pPr marR="0" algn="l" rtl="0"/>
            <a:r>
              <a:rPr lang="zh-CN" altLang="en-US" sz="4400" b="0" i="0" u="none" strike="noStrike" baseline="0" dirty="0">
                <a:latin typeface="Calibri" panose="020F0502020204030204" pitchFamily="34" charset="0"/>
                <a:ea typeface="DengXian" panose="02010600030101010101" pitchFamily="2" charset="-122"/>
              </a:rPr>
              <a:t>九、口语练习十五</a:t>
            </a:r>
            <a:endParaRPr lang="zh-CN" altLang="en-US" sz="4400" b="0" i="0" u="none" strike="noStrike" baseline="0" dirty="0">
              <a:latin typeface="Times New Roman" panose="02020603050405020304" pitchFamily="18" charset="0"/>
              <a:ea typeface="DengXian" panose="02010600030101010101" pitchFamily="2" charset="-122"/>
            </a:endParaRPr>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0"/>
            <a:ext cx="12192000" cy="5952264"/>
          </a:xfrm>
        </p:spPr>
        <p:txBody>
          <a:bodyPr>
            <a:normAutofit/>
          </a:bodyPr>
          <a:lstStyle/>
          <a:p>
            <a:pPr marR="0" algn="l" rtl="0"/>
            <a:r>
              <a:rPr lang="en-US" altLang="zh-CN" sz="2800" b="0" i="0" u="none" strike="noStrike" baseline="0" dirty="0">
                <a:latin typeface="Calibri" panose="020F0502020204030204" pitchFamily="34" charset="0"/>
                <a:ea typeface="DengXian" panose="02010600030101010101" pitchFamily="2" charset="-122"/>
              </a:rPr>
              <a:t>15</a:t>
            </a:r>
            <a:r>
              <a:rPr lang="zh-CN" altLang="en-US" sz="2800" b="0" i="0" u="none" strike="noStrike" baseline="0" dirty="0">
                <a:latin typeface="Calibri" panose="020F0502020204030204" pitchFamily="34" charset="0"/>
                <a:ea typeface="DengXian" panose="02010600030101010101" pitchFamily="2" charset="-122"/>
              </a:rPr>
              <a:t>、研究考题：弄斧到班门</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ja-JP" altLang="en-US" sz="2800" b="0" i="0" u="none" strike="noStrike" baseline="0" dirty="0">
                <a:latin typeface="Calibri" panose="020F0502020204030204" pitchFamily="34" charset="0"/>
                <a:ea typeface="DengXian" panose="02010600030101010101" pitchFamily="2" charset="-122"/>
              </a:rPr>
              <a:t>分论点</a:t>
            </a:r>
            <a:r>
              <a:rPr lang="en-US" altLang="ja-JP" sz="2800" b="0" i="0" u="none" strike="noStrike" baseline="0" dirty="0">
                <a:latin typeface="Calibri" panose="020F0502020204030204" pitchFamily="34" charset="0"/>
                <a:ea typeface="DengXian" panose="02010600030101010101" pitchFamily="2" charset="-122"/>
              </a:rPr>
              <a:t>:①</a:t>
            </a:r>
            <a:r>
              <a:rPr lang="ja-JP" altLang="en-US" sz="2800" b="0" i="0" u="none" strike="noStrike" baseline="0" dirty="0">
                <a:latin typeface="Times New Roman" panose="02020603050405020304" pitchFamily="18" charset="0"/>
                <a:ea typeface="DengXian" panose="02010600030101010101" pitchFamily="2" charset="-122"/>
              </a:rPr>
              <a:t>		</a:t>
            </a:r>
          </a:p>
          <a:p>
            <a:pPr marR="0" algn="l" rtl="0"/>
            <a:r>
              <a:rPr lang="en-GB" altLang="zh-CN" sz="2800" b="0" i="0" u="none" strike="noStrike" baseline="0" dirty="0">
                <a:latin typeface="Calibri" panose="020F0502020204030204" pitchFamily="34" charset="0"/>
                <a:ea typeface="DengXian" panose="02010600030101010101" pitchFamily="2" charset="-122"/>
              </a:rPr>
              <a:t>              ②</a:t>
            </a:r>
            <a:r>
              <a:rPr lang="en-GB" altLang="zh-CN" sz="2800" b="0" i="0" u="none" strike="noStrike" baseline="0" dirty="0">
                <a:latin typeface="Times New Roman" panose="02020603050405020304" pitchFamily="18" charset="0"/>
                <a:ea typeface="DengXian" panose="02010600030101010101" pitchFamily="2" charset="-122"/>
              </a:rPr>
              <a:t>		</a:t>
            </a:r>
          </a:p>
          <a:p>
            <a:pPr marR="0" algn="l" rtl="0"/>
            <a:r>
              <a:rPr lang="en-GB" altLang="zh-CN" sz="2800" b="0" i="0" u="none" strike="noStrike" baseline="0" dirty="0">
                <a:latin typeface="Calibri" panose="020F0502020204030204" pitchFamily="34" charset="0"/>
                <a:ea typeface="DengXian" panose="02010600030101010101" pitchFamily="2" charset="-122"/>
              </a:rPr>
              <a:t>              ③</a:t>
            </a:r>
            <a:r>
              <a:rPr lang="en-GB" altLang="zh-CN" sz="2800" b="0" i="0" u="none" strike="noStrike" baseline="0" dirty="0">
                <a:latin typeface="Times New Roman" panose="02020603050405020304" pitchFamily="18" charset="0"/>
                <a:ea typeface="DengXian" panose="02010600030101010101" pitchFamily="2" charset="-122"/>
              </a:rPr>
              <a:t>	</a:t>
            </a:r>
          </a:p>
          <a:p>
            <a:pPr marR="0" algn="l" rtl="0"/>
            <a:r>
              <a:rPr lang="zh-CN" altLang="en-US" sz="2800" b="0" i="0" u="none" strike="noStrike" baseline="0" dirty="0">
                <a:latin typeface="Calibri" panose="020F0502020204030204" pitchFamily="34" charset="0"/>
                <a:ea typeface="DengXian" panose="02010600030101010101" pitchFamily="2" charset="-122"/>
              </a:rPr>
              <a:t>文学艺术作品</a:t>
            </a:r>
            <a:r>
              <a:rPr lang="en-US" altLang="zh-CN" sz="2800" b="0" i="0" u="none" strike="noStrike" baseline="0" dirty="0">
                <a:latin typeface="Calibri" panose="020F0502020204030204" pitchFamily="34" charset="0"/>
                <a:ea typeface="DengXian" panose="02010600030101010101" pitchFamily="2" charset="-122"/>
              </a:rPr>
              <a:t>: ①</a:t>
            </a:r>
            <a:r>
              <a:rPr lang="zh-CN" altLang="en-US" sz="2800" b="0" i="0" u="none" strike="noStrike" baseline="0" dirty="0">
                <a:latin typeface="Times New Roman" panose="02020603050405020304" pitchFamily="18" charset="0"/>
                <a:ea typeface="DengXian" panose="02010600030101010101" pitchFamily="2" charset="-122"/>
              </a:rPr>
              <a:t>		</a:t>
            </a:r>
          </a:p>
          <a:p>
            <a:pPr marR="0" algn="l" rtl="0"/>
            <a:r>
              <a:rPr lang="en-GB" altLang="zh-CN" sz="2800" b="0" i="0" u="none" strike="noStrike" baseline="0" dirty="0">
                <a:latin typeface="Calibri" panose="020F0502020204030204" pitchFamily="34" charset="0"/>
                <a:ea typeface="DengXian" panose="02010600030101010101" pitchFamily="2" charset="-122"/>
              </a:rPr>
              <a:t>                            ②</a:t>
            </a:r>
            <a:endParaRPr lang="en-GB" altLang="zh-CN" sz="2800" b="0" i="0" u="none" strike="noStrike" baseline="0" dirty="0">
              <a:latin typeface="Times New Roman" panose="02020603050405020304" pitchFamily="18" charset="0"/>
              <a:ea typeface="DengXian" panose="02010600030101010101" pitchFamily="2" charset="-122"/>
            </a:endParaRPr>
          </a:p>
          <a:p>
            <a:pPr marR="0" algn="l" rtl="0"/>
            <a:r>
              <a:rPr lang="en-GB" altLang="zh-CN" sz="2800" b="0" i="0" u="none" strike="noStrike" baseline="0" dirty="0">
                <a:latin typeface="Calibri" panose="020F0502020204030204" pitchFamily="34" charset="0"/>
                <a:ea typeface="DengXian" panose="02010600030101010101" pitchFamily="2" charset="-122"/>
              </a:rPr>
              <a:t>                            ③</a:t>
            </a:r>
            <a:endParaRPr lang="en-AU" dirty="0"/>
          </a:p>
        </p:txBody>
      </p:sp>
    </p:spTree>
    <p:extLst>
      <p:ext uri="{BB962C8B-B14F-4D97-AF65-F5344CB8AC3E}">
        <p14:creationId xmlns:p14="http://schemas.microsoft.com/office/powerpoint/2010/main" val="12193638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a:xfrm>
            <a:off x="838200" y="89573"/>
            <a:ext cx="10515600" cy="797248"/>
          </a:xfrm>
        </p:spPr>
        <p:txBody>
          <a:bodyPr/>
          <a:lstStyle/>
          <a:p>
            <a:pPr marR="0" rtl="0"/>
            <a:r>
              <a:rPr lang="en-US" altLang="ja-JP" sz="4400" b="0" i="0" u="none" strike="noStrike" baseline="0" dirty="0">
                <a:latin typeface="Calibri" panose="020F0502020204030204" pitchFamily="34" charset="0"/>
                <a:ea typeface="DengXian" panose="02010600030101010101" pitchFamily="2" charset="-122"/>
              </a:rPr>
              <a:t>【</a:t>
            </a:r>
            <a:r>
              <a:rPr lang="ja-JP" altLang="en-US" sz="4400" b="0" i="0" u="none" strike="noStrike" baseline="0" dirty="0">
                <a:latin typeface="Calibri" panose="020F0502020204030204" pitchFamily="34" charset="0"/>
                <a:ea typeface="DengXian" panose="02010600030101010101" pitchFamily="2" charset="-122"/>
              </a:rPr>
              <a:t>选题建议</a:t>
            </a:r>
            <a:r>
              <a:rPr lang="en-US" altLang="ja-JP" sz="4400" b="0" i="0" u="none" strike="noStrike" baseline="0" dirty="0">
                <a:latin typeface="Calibri" panose="020F0502020204030204" pitchFamily="34" charset="0"/>
                <a:ea typeface="DengXian" panose="02010600030101010101" pitchFamily="2" charset="-122"/>
              </a:rPr>
              <a:t>】</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1162373"/>
            <a:ext cx="12192000" cy="5176434"/>
          </a:xfrm>
        </p:spPr>
        <p:txBody>
          <a:bodyPr>
            <a:normAutofit fontScale="92500"/>
          </a:bodyPr>
          <a:lstStyle/>
          <a:p>
            <a:pPr marL="0" marR="0" indent="0" algn="l" rtl="0">
              <a:buNone/>
            </a:pPr>
            <a:r>
              <a:rPr lang="en-US" altLang="zh-CN" sz="2800" b="0" i="0" u="none" strike="noStrike" baseline="0" dirty="0">
                <a:solidFill>
                  <a:srgbClr val="002060"/>
                </a:solidFill>
                <a:latin typeface="Calibri" panose="020F0502020204030204" pitchFamily="34" charset="0"/>
                <a:ea typeface="DengXian" panose="02010600030101010101" pitchFamily="2" charset="-122"/>
              </a:rPr>
              <a:t>5.	</a:t>
            </a:r>
            <a:r>
              <a:rPr lang="zh-CN" altLang="en-US" sz="2800" b="0" i="0" u="none" strike="noStrike" baseline="0" dirty="0">
                <a:solidFill>
                  <a:srgbClr val="002060"/>
                </a:solidFill>
                <a:latin typeface="Calibri" panose="020F0502020204030204" pitchFamily="34" charset="0"/>
                <a:ea typeface="DengXian" panose="02010600030101010101" pitchFamily="2" charset="-122"/>
              </a:rPr>
              <a:t>避免无意义的选题。考生应该注意选题是否具有说服的价值和空间。比如：</a:t>
            </a:r>
            <a:endParaRPr lang="zh-CN" altLang="en-US" sz="2800" b="0" i="0" u="none" strike="noStrike" baseline="0" dirty="0">
              <a:solidFill>
                <a:srgbClr val="002060"/>
              </a:solidFill>
              <a:latin typeface="Times New Roman" panose="02020603050405020304" pitchFamily="18" charset="0"/>
              <a:ea typeface="DengXian" panose="02010600030101010101" pitchFamily="2" charset="-122"/>
            </a:endParaRPr>
          </a:p>
          <a:p>
            <a:pPr marR="0" algn="l" rtl="0"/>
            <a:r>
              <a:rPr lang="zh-CN" altLang="en-US" sz="2800" b="0" i="0" u="none" strike="noStrike" baseline="0" dirty="0">
                <a:solidFill>
                  <a:srgbClr val="002060"/>
                </a:solidFill>
                <a:latin typeface="Calibri" panose="020F0502020204030204" pitchFamily="34" charset="0"/>
                <a:ea typeface="DengXian" panose="02010600030101010101" pitchFamily="2" charset="-122"/>
              </a:rPr>
              <a:t>“没有爱情的婚姻不幸福”、“贪污腐败要不得”之类选题，“是”“不幸福” “要不得”讲的都是没有说服性的话题，用不着辩论和说服，考场上效果肯 定也好不了。</a:t>
            </a:r>
            <a:endParaRPr lang="zh-CN" altLang="en-US" sz="2800" b="0" i="0" u="none" strike="noStrike" baseline="0" dirty="0">
              <a:solidFill>
                <a:srgbClr val="002060"/>
              </a:solidFill>
              <a:latin typeface="Times New Roman" panose="02020603050405020304" pitchFamily="18" charset="0"/>
              <a:ea typeface="DengXian" panose="02010600030101010101" pitchFamily="2" charset="-122"/>
            </a:endParaRPr>
          </a:p>
          <a:p>
            <a:pPr marL="0" marR="0" indent="0" algn="l" rtl="0">
              <a:buNone/>
            </a:pPr>
            <a:r>
              <a:rPr lang="en-US" altLang="zh-CN" sz="2800" b="0" i="0" u="none" strike="noStrike" baseline="0" dirty="0">
                <a:solidFill>
                  <a:srgbClr val="002060"/>
                </a:solidFill>
                <a:latin typeface="Calibri" panose="020F0502020204030204" pitchFamily="34" charset="0"/>
                <a:ea typeface="DengXian" panose="02010600030101010101" pitchFamily="2" charset="-122"/>
              </a:rPr>
              <a:t>6.           </a:t>
            </a:r>
            <a:r>
              <a:rPr lang="zh-CN" altLang="en-US" sz="2800" b="0" i="0" u="none" strike="noStrike" baseline="0" dirty="0">
                <a:solidFill>
                  <a:srgbClr val="002060"/>
                </a:solidFill>
                <a:latin typeface="Calibri" panose="020F0502020204030204" pitchFamily="34" charset="0"/>
                <a:ea typeface="DengXian" panose="02010600030101010101" pitchFamily="2" charset="-122"/>
              </a:rPr>
              <a:t>避免空泛、庞大的选题。比如：“儒家思想阻碍了中国社会的发展”、“封建 礼教对中国妇女的摧残”、“科举制度戕害知识分子”之类的选题，其年代跨 越中国古代、近代，内容涉及历史学争论考题，数十万字的学术专著不一定 能讲得透彻，区区千字的报告如何承载？而且考场上答辩时考生也无法驾驭。</a:t>
            </a:r>
            <a:endParaRPr lang="zh-CN" altLang="en-US" sz="2800" b="0" i="0" u="none" strike="noStrike" baseline="0" dirty="0">
              <a:solidFill>
                <a:srgbClr val="002060"/>
              </a:solidFill>
              <a:latin typeface="Times New Roman" panose="02020603050405020304" pitchFamily="18" charset="0"/>
              <a:ea typeface="DengXian" panose="02010600030101010101" pitchFamily="2" charset="-122"/>
            </a:endParaRPr>
          </a:p>
          <a:p>
            <a:pPr marL="0" marR="0" indent="0" algn="l" rtl="0">
              <a:buNone/>
            </a:pPr>
            <a:r>
              <a:rPr lang="en-US" altLang="zh-CN" sz="2800" b="0" i="0" u="none" strike="noStrike" baseline="0" dirty="0">
                <a:solidFill>
                  <a:srgbClr val="002060"/>
                </a:solidFill>
                <a:latin typeface="Calibri" panose="020F0502020204030204" pitchFamily="34" charset="0"/>
                <a:ea typeface="DengXian" panose="02010600030101010101" pitchFamily="2" charset="-122"/>
              </a:rPr>
              <a:t>7.           </a:t>
            </a:r>
            <a:r>
              <a:rPr lang="zh-CN" altLang="en-US" sz="2800" b="0" i="0" u="none" strike="noStrike" baseline="0" dirty="0">
                <a:solidFill>
                  <a:srgbClr val="002060"/>
                </a:solidFill>
                <a:latin typeface="Calibri" panose="020F0502020204030204" pitchFamily="34" charset="0"/>
                <a:ea typeface="DengXian" panose="02010600030101010101" pitchFamily="2" charset="-122"/>
              </a:rPr>
              <a:t>避免资料来源跟不上的选题，要考虑其可行性。</a:t>
            </a:r>
            <a:r>
              <a:rPr lang="en-US" altLang="zh-CN" sz="2800" b="0" i="0" u="none" strike="noStrike" baseline="0" dirty="0">
                <a:solidFill>
                  <a:srgbClr val="002060"/>
                </a:solidFill>
                <a:latin typeface="Calibri" panose="020F0502020204030204" pitchFamily="34" charset="0"/>
                <a:ea typeface="DengXian" panose="02010600030101010101" pitchFamily="2" charset="-122"/>
              </a:rPr>
              <a:t>VCE </a:t>
            </a:r>
            <a:r>
              <a:rPr lang="zh-CN" altLang="en-US" sz="2800" b="0" i="0" u="none" strike="noStrike" baseline="0" dirty="0">
                <a:solidFill>
                  <a:srgbClr val="002060"/>
                </a:solidFill>
                <a:latin typeface="Calibri" panose="020F0502020204030204" pitchFamily="34" charset="0"/>
                <a:ea typeface="DengXian" panose="02010600030101010101" pitchFamily="2" charset="-122"/>
              </a:rPr>
              <a:t>口语报告要求论证资料 要用文艺作品中的材料来做论据，资料上有限定。所以在确定选题时一定要 考虑其资料是否有来源。有的同学为了追求选题新颖，忽略了资料，结果到 最后因为资料跟不上而改题，空耗时间和精力。</a:t>
            </a:r>
            <a:endParaRPr lang="zh-CN" altLang="en-US" sz="2800" b="0" i="0" u="none" strike="noStrike" baseline="0" dirty="0">
              <a:solidFill>
                <a:srgbClr val="002060"/>
              </a:solidFill>
              <a:latin typeface="Times New Roman" panose="02020603050405020304" pitchFamily="18" charset="0"/>
              <a:ea typeface="DengXian" panose="02010600030101010101" pitchFamily="2" charset="-122"/>
            </a:endParaRPr>
          </a:p>
          <a:p>
            <a:endParaRPr lang="en-AU" dirty="0"/>
          </a:p>
        </p:txBody>
      </p:sp>
    </p:spTree>
    <p:extLst>
      <p:ext uri="{BB962C8B-B14F-4D97-AF65-F5344CB8AC3E}">
        <p14:creationId xmlns:p14="http://schemas.microsoft.com/office/powerpoint/2010/main" val="4049405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434</TotalTime>
  <Words>19502</Words>
  <Application>Microsoft Office PowerPoint</Application>
  <PresentationFormat>Widescreen</PresentationFormat>
  <Paragraphs>622</Paragraphs>
  <Slides>82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82</vt:i4>
      </vt:variant>
    </vt:vector>
  </HeadingPairs>
  <TitlesOfParts>
    <vt:vector size="87" baseType="lpstr">
      <vt:lpstr>Arial</vt:lpstr>
      <vt:lpstr>Calibri</vt:lpstr>
      <vt:lpstr>Calibri Light</vt:lpstr>
      <vt:lpstr>Times New Roman</vt:lpstr>
      <vt:lpstr>Office Theme</vt:lpstr>
      <vt:lpstr>口语演讲</vt:lpstr>
      <vt:lpstr>口语入门</vt:lpstr>
      <vt:lpstr>一、口试的形式</vt:lpstr>
      <vt:lpstr>二、口试的学习要求</vt:lpstr>
      <vt:lpstr>二、口试的学习要求</vt:lpstr>
      <vt:lpstr>三、 口试的准备</vt:lpstr>
      <vt:lpstr>四、 选题</vt:lpstr>
      <vt:lpstr>【选题建议】</vt:lpstr>
      <vt:lpstr>【选题建议】</vt:lpstr>
      <vt:lpstr>一、 较容易重点研究考题</vt:lpstr>
      <vt:lpstr>二、 中等难度重点研究考题</vt:lpstr>
      <vt:lpstr>三、有一定难度重点研究考题</vt:lpstr>
      <vt:lpstr>四、较难重点研究考题</vt:lpstr>
      <vt:lpstr>四、较难重点研究考题</vt:lpstr>
      <vt:lpstr>五、确立三个分论点和文学艺术作品</vt:lpstr>
      <vt:lpstr>五、确立三个分论点和文学艺术作品</vt:lpstr>
      <vt:lpstr>五、确立三个分论点和文学艺术作品</vt:lpstr>
      <vt:lpstr>五、确立三个分论点和文学艺术作品</vt:lpstr>
      <vt:lpstr>五、确立三个分论点和文学艺术作品</vt:lpstr>
      <vt:lpstr>(四）分论点参考</vt:lpstr>
      <vt:lpstr>(四）分论点参考</vt:lpstr>
      <vt:lpstr>(四）分论点参考</vt:lpstr>
      <vt:lpstr>(四）分论点参考</vt:lpstr>
      <vt:lpstr>六、写一分钟介绍 </vt:lpstr>
      <vt:lpstr>六、写一分钟介绍</vt:lpstr>
      <vt:lpstr>六、写一分钟介绍</vt:lpstr>
      <vt:lpstr>(四）分论点参考</vt:lpstr>
      <vt:lpstr>七、写研究报告</vt:lpstr>
      <vt:lpstr>七、写研究报告</vt:lpstr>
      <vt:lpstr>七、写研究报告</vt:lpstr>
      <vt:lpstr>七、写研究报告</vt:lpstr>
      <vt:lpstr>七、写研究报告</vt:lpstr>
      <vt:lpstr>七、写研究报告</vt:lpstr>
      <vt:lpstr>八、研究报告参考及讨论题设置</vt:lpstr>
      <vt:lpstr>八、研究报告参考及讨论题设置</vt:lpstr>
      <vt:lpstr>八、研究报告参考及讨论题设置</vt:lpstr>
      <vt:lpstr>八、研究报告参考及讨论题设置</vt:lpstr>
      <vt:lpstr>八、研究报告参考及讨论题设置</vt:lpstr>
      <vt:lpstr>八、研究报告参考及讨论题设置</vt:lpstr>
      <vt:lpstr>八、研究报告参考及讨论题设置</vt:lpstr>
      <vt:lpstr>八、研究报告参考及讨论题设置</vt:lpstr>
      <vt:lpstr>八、研究报告参考及讨论题设置</vt:lpstr>
      <vt:lpstr>八、研究报告参考及讨论题设置</vt:lpstr>
      <vt:lpstr>八、研究报告参考及讨论题设置</vt:lpstr>
      <vt:lpstr>八、研究报告参考及讨论题设置</vt:lpstr>
      <vt:lpstr>八、研究报告参考及讨论题设置</vt:lpstr>
      <vt:lpstr>八、研究报告参考及讨论题设置</vt:lpstr>
      <vt:lpstr>八、研究报告参考及讨论题设置</vt:lpstr>
      <vt:lpstr>八、研究报告参考及讨论题设置</vt:lpstr>
      <vt:lpstr>八、研究报告参考及讨论题设置</vt:lpstr>
      <vt:lpstr>八、研究报告参考及讨论题设置</vt:lpstr>
      <vt:lpstr>八、研究报告参考及讨论题设置</vt:lpstr>
      <vt:lpstr>八、研究报告参考及讨论题设置</vt:lpstr>
      <vt:lpstr>八、研究报告参考及讨论题设置</vt:lpstr>
      <vt:lpstr>八、研究报告参考及讨论题设置</vt:lpstr>
      <vt:lpstr>八、研究报告参考及讨论题设置</vt:lpstr>
      <vt:lpstr>八、研究报告参考及讨论题设置</vt:lpstr>
      <vt:lpstr>八、研究报告参考及讨论题设置</vt:lpstr>
      <vt:lpstr>八、研究报告参考及讨论题设置</vt:lpstr>
      <vt:lpstr>八、研究报告参考及讨论题设置</vt:lpstr>
      <vt:lpstr>八、研究报告参考及讨论题设置</vt:lpstr>
      <vt:lpstr>八、研究报告参考及讨论题设置</vt:lpstr>
      <vt:lpstr>八、研究报告参考及讨论题设置</vt:lpstr>
      <vt:lpstr>八、研究报告参考及讨论题设置</vt:lpstr>
      <vt:lpstr>八、研究报告参考及讨论题设置</vt:lpstr>
      <vt:lpstr>八、研究报告参考及讨论题设置</vt:lpstr>
      <vt:lpstr>八、研究报告参考及讨论题设置</vt:lpstr>
      <vt:lpstr>九、口语练习一</vt:lpstr>
      <vt:lpstr>九、口语练习二</vt:lpstr>
      <vt:lpstr>九、口语练习三</vt:lpstr>
      <vt:lpstr>九、口语练习四</vt:lpstr>
      <vt:lpstr>九、口语练习五</vt:lpstr>
      <vt:lpstr>九、口语练习六</vt:lpstr>
      <vt:lpstr>九、口语练习七</vt:lpstr>
      <vt:lpstr>九、口语练习八</vt:lpstr>
      <vt:lpstr>九、口语练习九</vt:lpstr>
      <vt:lpstr>九、口语练习十</vt:lpstr>
      <vt:lpstr>九、口语练习十一</vt:lpstr>
      <vt:lpstr>九、口语练习十二</vt:lpstr>
      <vt:lpstr>九、口语练习十三</vt:lpstr>
      <vt:lpstr>九、口语练习十四</vt:lpstr>
      <vt:lpstr>九、口语练习十五</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口语演讲</dc:title>
  <dc:creator>Lyn ZHANG</dc:creator>
  <cp:lastModifiedBy>Lyn ZHANG</cp:lastModifiedBy>
  <cp:revision>10</cp:revision>
  <dcterms:created xsi:type="dcterms:W3CDTF">2021-10-07T00:04:12Z</dcterms:created>
  <dcterms:modified xsi:type="dcterms:W3CDTF">2021-10-14T04:53:26Z</dcterms:modified>
</cp:coreProperties>
</file>