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7" r:id="rId6"/>
    <p:sldId id="260" r:id="rId7"/>
    <p:sldId id="261" r:id="rId8"/>
    <p:sldId id="262" r:id="rId9"/>
    <p:sldId id="278" r:id="rId10"/>
    <p:sldId id="263" r:id="rId11"/>
    <p:sldId id="264" r:id="rId12"/>
    <p:sldId id="265" r:id="rId13"/>
    <p:sldId id="266" r:id="rId14"/>
    <p:sldId id="279" r:id="rId15"/>
    <p:sldId id="267" r:id="rId16"/>
    <p:sldId id="280" r:id="rId17"/>
    <p:sldId id="281" r:id="rId18"/>
    <p:sldId id="282" r:id="rId19"/>
    <p:sldId id="283" r:id="rId20"/>
    <p:sldId id="268" r:id="rId21"/>
    <p:sldId id="287" r:id="rId22"/>
    <p:sldId id="290" r:id="rId23"/>
    <p:sldId id="284" r:id="rId24"/>
    <p:sldId id="285" r:id="rId25"/>
    <p:sldId id="286" r:id="rId26"/>
    <p:sldId id="288" r:id="rId27"/>
    <p:sldId id="289" r:id="rId28"/>
    <p:sldId id="269" r:id="rId29"/>
    <p:sldId id="292" r:id="rId30"/>
    <p:sldId id="293" r:id="rId31"/>
    <p:sldId id="294" r:id="rId32"/>
    <p:sldId id="295" r:id="rId33"/>
    <p:sldId id="291" r:id="rId34"/>
    <p:sldId id="270" r:id="rId35"/>
    <p:sldId id="296" r:id="rId36"/>
    <p:sldId id="297" r:id="rId37"/>
    <p:sldId id="298" r:id="rId38"/>
    <p:sldId id="299" r:id="rId39"/>
    <p:sldId id="300" r:id="rId40"/>
    <p:sldId id="301" r:id="rId41"/>
    <p:sldId id="302" r:id="rId42"/>
    <p:sldId id="303" r:id="rId43"/>
    <p:sldId id="305" r:id="rId44"/>
    <p:sldId id="306" r:id="rId45"/>
    <p:sldId id="307" r:id="rId46"/>
    <p:sldId id="308" r:id="rId47"/>
    <p:sldId id="309" r:id="rId48"/>
    <p:sldId id="310" r:id="rId49"/>
    <p:sldId id="311" r:id="rId50"/>
    <p:sldId id="312" r:id="rId51"/>
    <p:sldId id="313" r:id="rId52"/>
    <p:sldId id="314" r:id="rId53"/>
    <p:sldId id="315" r:id="rId54"/>
    <p:sldId id="316" r:id="rId55"/>
    <p:sldId id="304" r:id="rId56"/>
    <p:sldId id="317" r:id="rId57"/>
    <p:sldId id="318" r:id="rId58"/>
    <p:sldId id="319" r:id="rId59"/>
    <p:sldId id="320" r:id="rId60"/>
    <p:sldId id="321" r:id="rId61"/>
    <p:sldId id="322" r:id="rId62"/>
    <p:sldId id="323" r:id="rId63"/>
    <p:sldId id="324" r:id="rId64"/>
    <p:sldId id="325" r:id="rId65"/>
    <p:sldId id="326" r:id="rId66"/>
    <p:sldId id="327" r:id="rId67"/>
    <p:sldId id="328" r:id="rId68"/>
    <p:sldId id="331" r:id="rId69"/>
    <p:sldId id="332" r:id="rId70"/>
    <p:sldId id="333" r:id="rId71"/>
    <p:sldId id="334" r:id="rId72"/>
    <p:sldId id="335" r:id="rId73"/>
    <p:sldId id="336" r:id="rId74"/>
    <p:sldId id="337" r:id="rId75"/>
    <p:sldId id="338" r:id="rId76"/>
    <p:sldId id="339" r:id="rId77"/>
    <p:sldId id="340" r:id="rId78"/>
    <p:sldId id="341" r:id="rId79"/>
    <p:sldId id="342" r:id="rId80"/>
    <p:sldId id="343" r:id="rId81"/>
    <p:sldId id="344" r:id="rId82"/>
    <p:sldId id="345" r:id="rId8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1" autoAdjust="0"/>
    <p:restoredTop sz="94660"/>
  </p:normalViewPr>
  <p:slideViewPr>
    <p:cSldViewPr snapToGrid="0">
      <p:cViewPr varScale="1">
        <p:scale>
          <a:sx n="79" d="100"/>
          <a:sy n="79" d="100"/>
        </p:scale>
        <p:origin x="1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06D37-D275-46B9-9E04-10EDFA43BE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393057C6-C5F4-4654-96A7-D6CB178148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1C1934FF-442F-4EF1-87AA-38A50E440A55}"/>
              </a:ext>
            </a:extLst>
          </p:cNvPr>
          <p:cNvSpPr>
            <a:spLocks noGrp="1"/>
          </p:cNvSpPr>
          <p:nvPr>
            <p:ph type="dt" sz="half" idx="10"/>
          </p:nvPr>
        </p:nvSpPr>
        <p:spPr/>
        <p:txBody>
          <a:bodyPr/>
          <a:lstStyle/>
          <a:p>
            <a:fld id="{447E4D67-2860-42BF-8054-49DC0B7E46A0}" type="datetimeFigureOut">
              <a:rPr lang="en-AU" smtClean="0"/>
              <a:t>14/10/2021</a:t>
            </a:fld>
            <a:endParaRPr lang="en-AU"/>
          </a:p>
        </p:txBody>
      </p:sp>
      <p:sp>
        <p:nvSpPr>
          <p:cNvPr id="5" name="Footer Placeholder 4">
            <a:extLst>
              <a:ext uri="{FF2B5EF4-FFF2-40B4-BE49-F238E27FC236}">
                <a16:creationId xmlns:a16="http://schemas.microsoft.com/office/drawing/2014/main" id="{00DF6453-A300-4C6B-837E-68B11D34491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B851647-126B-4219-A967-AE1B09E1979E}"/>
              </a:ext>
            </a:extLst>
          </p:cNvPr>
          <p:cNvSpPr>
            <a:spLocks noGrp="1"/>
          </p:cNvSpPr>
          <p:nvPr>
            <p:ph type="sldNum" sz="quarter" idx="12"/>
          </p:nvPr>
        </p:nvSpPr>
        <p:spPr/>
        <p:txBody>
          <a:bodyPr/>
          <a:lstStyle/>
          <a:p>
            <a:fld id="{F8FCE7DA-AA4D-42BD-8DFF-C41619473D7D}" type="slidenum">
              <a:rPr lang="en-AU" smtClean="0"/>
              <a:t>‹#›</a:t>
            </a:fld>
            <a:endParaRPr lang="en-AU"/>
          </a:p>
        </p:txBody>
      </p:sp>
    </p:spTree>
    <p:extLst>
      <p:ext uri="{BB962C8B-B14F-4D97-AF65-F5344CB8AC3E}">
        <p14:creationId xmlns:p14="http://schemas.microsoft.com/office/powerpoint/2010/main" val="84348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100F4-D168-4DC3-90E8-EE7DBCC346B4}"/>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C2C20C51-CB54-4174-A7E0-DBC04D340B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098FFD4-8516-4845-813F-7F437CA52199}"/>
              </a:ext>
            </a:extLst>
          </p:cNvPr>
          <p:cNvSpPr>
            <a:spLocks noGrp="1"/>
          </p:cNvSpPr>
          <p:nvPr>
            <p:ph type="dt" sz="half" idx="10"/>
          </p:nvPr>
        </p:nvSpPr>
        <p:spPr/>
        <p:txBody>
          <a:bodyPr/>
          <a:lstStyle/>
          <a:p>
            <a:fld id="{447E4D67-2860-42BF-8054-49DC0B7E46A0}" type="datetimeFigureOut">
              <a:rPr lang="en-AU" smtClean="0"/>
              <a:t>14/10/2021</a:t>
            </a:fld>
            <a:endParaRPr lang="en-AU"/>
          </a:p>
        </p:txBody>
      </p:sp>
      <p:sp>
        <p:nvSpPr>
          <p:cNvPr id="5" name="Footer Placeholder 4">
            <a:extLst>
              <a:ext uri="{FF2B5EF4-FFF2-40B4-BE49-F238E27FC236}">
                <a16:creationId xmlns:a16="http://schemas.microsoft.com/office/drawing/2014/main" id="{3CF382D1-3DBF-41FB-A4E1-911BFB645BE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2758D26-A051-4CDB-8ADA-03FEDB514923}"/>
              </a:ext>
            </a:extLst>
          </p:cNvPr>
          <p:cNvSpPr>
            <a:spLocks noGrp="1"/>
          </p:cNvSpPr>
          <p:nvPr>
            <p:ph type="sldNum" sz="quarter" idx="12"/>
          </p:nvPr>
        </p:nvSpPr>
        <p:spPr/>
        <p:txBody>
          <a:bodyPr/>
          <a:lstStyle/>
          <a:p>
            <a:fld id="{F8FCE7DA-AA4D-42BD-8DFF-C41619473D7D}" type="slidenum">
              <a:rPr lang="en-AU" smtClean="0"/>
              <a:t>‹#›</a:t>
            </a:fld>
            <a:endParaRPr lang="en-AU"/>
          </a:p>
        </p:txBody>
      </p:sp>
    </p:spTree>
    <p:extLst>
      <p:ext uri="{BB962C8B-B14F-4D97-AF65-F5344CB8AC3E}">
        <p14:creationId xmlns:p14="http://schemas.microsoft.com/office/powerpoint/2010/main" val="699084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C5BCC0-2AC8-42EE-A4FB-B7E44C1B5C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563E502-6979-453A-BB50-7F1185A09C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5F7CD2D-9FED-4DB6-8435-CB0784FD855E}"/>
              </a:ext>
            </a:extLst>
          </p:cNvPr>
          <p:cNvSpPr>
            <a:spLocks noGrp="1"/>
          </p:cNvSpPr>
          <p:nvPr>
            <p:ph type="dt" sz="half" idx="10"/>
          </p:nvPr>
        </p:nvSpPr>
        <p:spPr/>
        <p:txBody>
          <a:bodyPr/>
          <a:lstStyle/>
          <a:p>
            <a:fld id="{447E4D67-2860-42BF-8054-49DC0B7E46A0}" type="datetimeFigureOut">
              <a:rPr lang="en-AU" smtClean="0"/>
              <a:t>14/10/2021</a:t>
            </a:fld>
            <a:endParaRPr lang="en-AU"/>
          </a:p>
        </p:txBody>
      </p:sp>
      <p:sp>
        <p:nvSpPr>
          <p:cNvPr id="5" name="Footer Placeholder 4">
            <a:extLst>
              <a:ext uri="{FF2B5EF4-FFF2-40B4-BE49-F238E27FC236}">
                <a16:creationId xmlns:a16="http://schemas.microsoft.com/office/drawing/2014/main" id="{DFC7BDBD-204F-4DCE-8235-43A307F57D9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B998BCA-EBEE-4466-9CAC-B8788922E049}"/>
              </a:ext>
            </a:extLst>
          </p:cNvPr>
          <p:cNvSpPr>
            <a:spLocks noGrp="1"/>
          </p:cNvSpPr>
          <p:nvPr>
            <p:ph type="sldNum" sz="quarter" idx="12"/>
          </p:nvPr>
        </p:nvSpPr>
        <p:spPr/>
        <p:txBody>
          <a:bodyPr/>
          <a:lstStyle/>
          <a:p>
            <a:fld id="{F8FCE7DA-AA4D-42BD-8DFF-C41619473D7D}" type="slidenum">
              <a:rPr lang="en-AU" smtClean="0"/>
              <a:t>‹#›</a:t>
            </a:fld>
            <a:endParaRPr lang="en-AU"/>
          </a:p>
        </p:txBody>
      </p:sp>
    </p:spTree>
    <p:extLst>
      <p:ext uri="{BB962C8B-B14F-4D97-AF65-F5344CB8AC3E}">
        <p14:creationId xmlns:p14="http://schemas.microsoft.com/office/powerpoint/2010/main" val="1453786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27B37-8493-4118-8B01-5C25303793B0}"/>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24A24F3-D4F5-4613-9B88-8EF8AFF21A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B3E7615-57E7-4A17-BF15-DA2D06C0552A}"/>
              </a:ext>
            </a:extLst>
          </p:cNvPr>
          <p:cNvSpPr>
            <a:spLocks noGrp="1"/>
          </p:cNvSpPr>
          <p:nvPr>
            <p:ph type="dt" sz="half" idx="10"/>
          </p:nvPr>
        </p:nvSpPr>
        <p:spPr/>
        <p:txBody>
          <a:bodyPr/>
          <a:lstStyle/>
          <a:p>
            <a:fld id="{447E4D67-2860-42BF-8054-49DC0B7E46A0}" type="datetimeFigureOut">
              <a:rPr lang="en-AU" smtClean="0"/>
              <a:t>14/10/2021</a:t>
            </a:fld>
            <a:endParaRPr lang="en-AU"/>
          </a:p>
        </p:txBody>
      </p:sp>
      <p:sp>
        <p:nvSpPr>
          <p:cNvPr id="5" name="Footer Placeholder 4">
            <a:extLst>
              <a:ext uri="{FF2B5EF4-FFF2-40B4-BE49-F238E27FC236}">
                <a16:creationId xmlns:a16="http://schemas.microsoft.com/office/drawing/2014/main" id="{B79530E3-AEA2-482D-AA93-E0D75800540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875CC8B-1A38-4402-9F4C-9770AAB3CE07}"/>
              </a:ext>
            </a:extLst>
          </p:cNvPr>
          <p:cNvSpPr>
            <a:spLocks noGrp="1"/>
          </p:cNvSpPr>
          <p:nvPr>
            <p:ph type="sldNum" sz="quarter" idx="12"/>
          </p:nvPr>
        </p:nvSpPr>
        <p:spPr/>
        <p:txBody>
          <a:bodyPr/>
          <a:lstStyle/>
          <a:p>
            <a:fld id="{F8FCE7DA-AA4D-42BD-8DFF-C41619473D7D}" type="slidenum">
              <a:rPr lang="en-AU" smtClean="0"/>
              <a:t>‹#›</a:t>
            </a:fld>
            <a:endParaRPr lang="en-AU"/>
          </a:p>
        </p:txBody>
      </p:sp>
    </p:spTree>
    <p:extLst>
      <p:ext uri="{BB962C8B-B14F-4D97-AF65-F5344CB8AC3E}">
        <p14:creationId xmlns:p14="http://schemas.microsoft.com/office/powerpoint/2010/main" val="76830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13AB6-7A45-46DD-B809-72C2DA007C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B93857D5-DF66-437C-BBCD-016D11255F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ACC78B-389B-4EC7-9AF4-6D150E8C3082}"/>
              </a:ext>
            </a:extLst>
          </p:cNvPr>
          <p:cNvSpPr>
            <a:spLocks noGrp="1"/>
          </p:cNvSpPr>
          <p:nvPr>
            <p:ph type="dt" sz="half" idx="10"/>
          </p:nvPr>
        </p:nvSpPr>
        <p:spPr/>
        <p:txBody>
          <a:bodyPr/>
          <a:lstStyle/>
          <a:p>
            <a:fld id="{447E4D67-2860-42BF-8054-49DC0B7E46A0}" type="datetimeFigureOut">
              <a:rPr lang="en-AU" smtClean="0"/>
              <a:t>14/10/2021</a:t>
            </a:fld>
            <a:endParaRPr lang="en-AU"/>
          </a:p>
        </p:txBody>
      </p:sp>
      <p:sp>
        <p:nvSpPr>
          <p:cNvPr id="5" name="Footer Placeholder 4">
            <a:extLst>
              <a:ext uri="{FF2B5EF4-FFF2-40B4-BE49-F238E27FC236}">
                <a16:creationId xmlns:a16="http://schemas.microsoft.com/office/drawing/2014/main" id="{51A3C1A0-A5AA-4ACB-9224-813A9172226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52C3EEC-AE57-4396-B54C-FC5DA5A61EDD}"/>
              </a:ext>
            </a:extLst>
          </p:cNvPr>
          <p:cNvSpPr>
            <a:spLocks noGrp="1"/>
          </p:cNvSpPr>
          <p:nvPr>
            <p:ph type="sldNum" sz="quarter" idx="12"/>
          </p:nvPr>
        </p:nvSpPr>
        <p:spPr/>
        <p:txBody>
          <a:bodyPr/>
          <a:lstStyle/>
          <a:p>
            <a:fld id="{F8FCE7DA-AA4D-42BD-8DFF-C41619473D7D}" type="slidenum">
              <a:rPr lang="en-AU" smtClean="0"/>
              <a:t>‹#›</a:t>
            </a:fld>
            <a:endParaRPr lang="en-AU"/>
          </a:p>
        </p:txBody>
      </p:sp>
    </p:spTree>
    <p:extLst>
      <p:ext uri="{BB962C8B-B14F-4D97-AF65-F5344CB8AC3E}">
        <p14:creationId xmlns:p14="http://schemas.microsoft.com/office/powerpoint/2010/main" val="4227482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8EDB8-6427-4955-9774-4060A2A3A63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06222026-E4D7-4DA4-B31C-6CCA693986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2FAA1C3B-229D-439B-8554-85608DD315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A8221C90-E5C1-415B-AF51-D187A13FD78D}"/>
              </a:ext>
            </a:extLst>
          </p:cNvPr>
          <p:cNvSpPr>
            <a:spLocks noGrp="1"/>
          </p:cNvSpPr>
          <p:nvPr>
            <p:ph type="dt" sz="half" idx="10"/>
          </p:nvPr>
        </p:nvSpPr>
        <p:spPr/>
        <p:txBody>
          <a:bodyPr/>
          <a:lstStyle/>
          <a:p>
            <a:fld id="{447E4D67-2860-42BF-8054-49DC0B7E46A0}" type="datetimeFigureOut">
              <a:rPr lang="en-AU" smtClean="0"/>
              <a:t>14/10/2021</a:t>
            </a:fld>
            <a:endParaRPr lang="en-AU"/>
          </a:p>
        </p:txBody>
      </p:sp>
      <p:sp>
        <p:nvSpPr>
          <p:cNvPr id="6" name="Footer Placeholder 5">
            <a:extLst>
              <a:ext uri="{FF2B5EF4-FFF2-40B4-BE49-F238E27FC236}">
                <a16:creationId xmlns:a16="http://schemas.microsoft.com/office/drawing/2014/main" id="{2C0A1499-28B6-465B-A2C1-80531EF8835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5919A4C-9F45-4E5B-AA13-5FD2D393CB16}"/>
              </a:ext>
            </a:extLst>
          </p:cNvPr>
          <p:cNvSpPr>
            <a:spLocks noGrp="1"/>
          </p:cNvSpPr>
          <p:nvPr>
            <p:ph type="sldNum" sz="quarter" idx="12"/>
          </p:nvPr>
        </p:nvSpPr>
        <p:spPr/>
        <p:txBody>
          <a:bodyPr/>
          <a:lstStyle/>
          <a:p>
            <a:fld id="{F8FCE7DA-AA4D-42BD-8DFF-C41619473D7D}" type="slidenum">
              <a:rPr lang="en-AU" smtClean="0"/>
              <a:t>‹#›</a:t>
            </a:fld>
            <a:endParaRPr lang="en-AU"/>
          </a:p>
        </p:txBody>
      </p:sp>
    </p:spTree>
    <p:extLst>
      <p:ext uri="{BB962C8B-B14F-4D97-AF65-F5344CB8AC3E}">
        <p14:creationId xmlns:p14="http://schemas.microsoft.com/office/powerpoint/2010/main" val="1199754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EF25A-F188-45C0-8F80-214B84C90F79}"/>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EB838A0-13A5-4C62-8E94-F3CE599ECB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47D6CF-6C28-476A-A6AC-B995C5426E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72E76309-6F34-45A0-8FA6-799D85B45A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68A9CD-B67B-442A-AEFA-26713684F8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6B226858-0909-443C-8F0A-178AA36BBFAA}"/>
              </a:ext>
            </a:extLst>
          </p:cNvPr>
          <p:cNvSpPr>
            <a:spLocks noGrp="1"/>
          </p:cNvSpPr>
          <p:nvPr>
            <p:ph type="dt" sz="half" idx="10"/>
          </p:nvPr>
        </p:nvSpPr>
        <p:spPr/>
        <p:txBody>
          <a:bodyPr/>
          <a:lstStyle/>
          <a:p>
            <a:fld id="{447E4D67-2860-42BF-8054-49DC0B7E46A0}" type="datetimeFigureOut">
              <a:rPr lang="en-AU" smtClean="0"/>
              <a:t>14/10/2021</a:t>
            </a:fld>
            <a:endParaRPr lang="en-AU"/>
          </a:p>
        </p:txBody>
      </p:sp>
      <p:sp>
        <p:nvSpPr>
          <p:cNvPr id="8" name="Footer Placeholder 7">
            <a:extLst>
              <a:ext uri="{FF2B5EF4-FFF2-40B4-BE49-F238E27FC236}">
                <a16:creationId xmlns:a16="http://schemas.microsoft.com/office/drawing/2014/main" id="{9226D63C-FFE6-44D8-BC23-B94FB1169BE6}"/>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D6FDCF9-9B8A-4DBD-83D8-FFA90971B1DC}"/>
              </a:ext>
            </a:extLst>
          </p:cNvPr>
          <p:cNvSpPr>
            <a:spLocks noGrp="1"/>
          </p:cNvSpPr>
          <p:nvPr>
            <p:ph type="sldNum" sz="quarter" idx="12"/>
          </p:nvPr>
        </p:nvSpPr>
        <p:spPr/>
        <p:txBody>
          <a:bodyPr/>
          <a:lstStyle/>
          <a:p>
            <a:fld id="{F8FCE7DA-AA4D-42BD-8DFF-C41619473D7D}" type="slidenum">
              <a:rPr lang="en-AU" smtClean="0"/>
              <a:t>‹#›</a:t>
            </a:fld>
            <a:endParaRPr lang="en-AU"/>
          </a:p>
        </p:txBody>
      </p:sp>
    </p:spTree>
    <p:extLst>
      <p:ext uri="{BB962C8B-B14F-4D97-AF65-F5344CB8AC3E}">
        <p14:creationId xmlns:p14="http://schemas.microsoft.com/office/powerpoint/2010/main" val="3153615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A394E-9A3B-420B-9904-0DC77350250F}"/>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93F7BE1-6ECE-417D-918B-337184EACA13}"/>
              </a:ext>
            </a:extLst>
          </p:cNvPr>
          <p:cNvSpPr>
            <a:spLocks noGrp="1"/>
          </p:cNvSpPr>
          <p:nvPr>
            <p:ph type="dt" sz="half" idx="10"/>
          </p:nvPr>
        </p:nvSpPr>
        <p:spPr/>
        <p:txBody>
          <a:bodyPr/>
          <a:lstStyle/>
          <a:p>
            <a:fld id="{447E4D67-2860-42BF-8054-49DC0B7E46A0}" type="datetimeFigureOut">
              <a:rPr lang="en-AU" smtClean="0"/>
              <a:t>14/10/2021</a:t>
            </a:fld>
            <a:endParaRPr lang="en-AU"/>
          </a:p>
        </p:txBody>
      </p:sp>
      <p:sp>
        <p:nvSpPr>
          <p:cNvPr id="4" name="Footer Placeholder 3">
            <a:extLst>
              <a:ext uri="{FF2B5EF4-FFF2-40B4-BE49-F238E27FC236}">
                <a16:creationId xmlns:a16="http://schemas.microsoft.com/office/drawing/2014/main" id="{DF2CA915-FA7E-47F3-8FCA-21437C188E0A}"/>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BB56147-6C37-4956-8D6D-9558F5C0CF72}"/>
              </a:ext>
            </a:extLst>
          </p:cNvPr>
          <p:cNvSpPr>
            <a:spLocks noGrp="1"/>
          </p:cNvSpPr>
          <p:nvPr>
            <p:ph type="sldNum" sz="quarter" idx="12"/>
          </p:nvPr>
        </p:nvSpPr>
        <p:spPr/>
        <p:txBody>
          <a:bodyPr/>
          <a:lstStyle/>
          <a:p>
            <a:fld id="{F8FCE7DA-AA4D-42BD-8DFF-C41619473D7D}" type="slidenum">
              <a:rPr lang="en-AU" smtClean="0"/>
              <a:t>‹#›</a:t>
            </a:fld>
            <a:endParaRPr lang="en-AU"/>
          </a:p>
        </p:txBody>
      </p:sp>
    </p:spTree>
    <p:extLst>
      <p:ext uri="{BB962C8B-B14F-4D97-AF65-F5344CB8AC3E}">
        <p14:creationId xmlns:p14="http://schemas.microsoft.com/office/powerpoint/2010/main" val="674274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70BCD0-BE5A-476C-8B39-F7E8665F6AAF}"/>
              </a:ext>
            </a:extLst>
          </p:cNvPr>
          <p:cNvSpPr>
            <a:spLocks noGrp="1"/>
          </p:cNvSpPr>
          <p:nvPr>
            <p:ph type="dt" sz="half" idx="10"/>
          </p:nvPr>
        </p:nvSpPr>
        <p:spPr/>
        <p:txBody>
          <a:bodyPr/>
          <a:lstStyle/>
          <a:p>
            <a:fld id="{447E4D67-2860-42BF-8054-49DC0B7E46A0}" type="datetimeFigureOut">
              <a:rPr lang="en-AU" smtClean="0"/>
              <a:t>14/10/2021</a:t>
            </a:fld>
            <a:endParaRPr lang="en-AU"/>
          </a:p>
        </p:txBody>
      </p:sp>
      <p:sp>
        <p:nvSpPr>
          <p:cNvPr id="3" name="Footer Placeholder 2">
            <a:extLst>
              <a:ext uri="{FF2B5EF4-FFF2-40B4-BE49-F238E27FC236}">
                <a16:creationId xmlns:a16="http://schemas.microsoft.com/office/drawing/2014/main" id="{B69124B0-D970-498A-BD9F-1F467E64ECDE}"/>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7F6F6BC5-D557-4E9D-976F-B39A241A3A95}"/>
              </a:ext>
            </a:extLst>
          </p:cNvPr>
          <p:cNvSpPr>
            <a:spLocks noGrp="1"/>
          </p:cNvSpPr>
          <p:nvPr>
            <p:ph type="sldNum" sz="quarter" idx="12"/>
          </p:nvPr>
        </p:nvSpPr>
        <p:spPr/>
        <p:txBody>
          <a:bodyPr/>
          <a:lstStyle/>
          <a:p>
            <a:fld id="{F8FCE7DA-AA4D-42BD-8DFF-C41619473D7D}" type="slidenum">
              <a:rPr lang="en-AU" smtClean="0"/>
              <a:t>‹#›</a:t>
            </a:fld>
            <a:endParaRPr lang="en-AU"/>
          </a:p>
        </p:txBody>
      </p:sp>
    </p:spTree>
    <p:extLst>
      <p:ext uri="{BB962C8B-B14F-4D97-AF65-F5344CB8AC3E}">
        <p14:creationId xmlns:p14="http://schemas.microsoft.com/office/powerpoint/2010/main" val="4293652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DEF39-A5A1-4248-B3F0-7FDCFCF6EB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7E0C6D38-9131-4156-91C8-8BEF259B86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6C7F4C91-6D07-4B59-B2A4-4AD2B3A01D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75E275-731B-4A25-954A-8113143CEDCB}"/>
              </a:ext>
            </a:extLst>
          </p:cNvPr>
          <p:cNvSpPr>
            <a:spLocks noGrp="1"/>
          </p:cNvSpPr>
          <p:nvPr>
            <p:ph type="dt" sz="half" idx="10"/>
          </p:nvPr>
        </p:nvSpPr>
        <p:spPr/>
        <p:txBody>
          <a:bodyPr/>
          <a:lstStyle/>
          <a:p>
            <a:fld id="{447E4D67-2860-42BF-8054-49DC0B7E46A0}" type="datetimeFigureOut">
              <a:rPr lang="en-AU" smtClean="0"/>
              <a:t>14/10/2021</a:t>
            </a:fld>
            <a:endParaRPr lang="en-AU"/>
          </a:p>
        </p:txBody>
      </p:sp>
      <p:sp>
        <p:nvSpPr>
          <p:cNvPr id="6" name="Footer Placeholder 5">
            <a:extLst>
              <a:ext uri="{FF2B5EF4-FFF2-40B4-BE49-F238E27FC236}">
                <a16:creationId xmlns:a16="http://schemas.microsoft.com/office/drawing/2014/main" id="{17D8B77A-F001-4F76-A686-96EA91504EE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9AA6D6-A95C-4763-BF7A-441E6F047DDE}"/>
              </a:ext>
            </a:extLst>
          </p:cNvPr>
          <p:cNvSpPr>
            <a:spLocks noGrp="1"/>
          </p:cNvSpPr>
          <p:nvPr>
            <p:ph type="sldNum" sz="quarter" idx="12"/>
          </p:nvPr>
        </p:nvSpPr>
        <p:spPr/>
        <p:txBody>
          <a:bodyPr/>
          <a:lstStyle/>
          <a:p>
            <a:fld id="{F8FCE7DA-AA4D-42BD-8DFF-C41619473D7D}" type="slidenum">
              <a:rPr lang="en-AU" smtClean="0"/>
              <a:t>‹#›</a:t>
            </a:fld>
            <a:endParaRPr lang="en-AU"/>
          </a:p>
        </p:txBody>
      </p:sp>
    </p:spTree>
    <p:extLst>
      <p:ext uri="{BB962C8B-B14F-4D97-AF65-F5344CB8AC3E}">
        <p14:creationId xmlns:p14="http://schemas.microsoft.com/office/powerpoint/2010/main" val="1061062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CAA40-A332-4991-A4FB-778051F012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74203045-0FEB-4F2D-8AFF-01DA469F43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342F1126-48FE-44AD-927C-A17DFF97DE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A76425-957F-43F0-A48F-929694835AB9}"/>
              </a:ext>
            </a:extLst>
          </p:cNvPr>
          <p:cNvSpPr>
            <a:spLocks noGrp="1"/>
          </p:cNvSpPr>
          <p:nvPr>
            <p:ph type="dt" sz="half" idx="10"/>
          </p:nvPr>
        </p:nvSpPr>
        <p:spPr/>
        <p:txBody>
          <a:bodyPr/>
          <a:lstStyle/>
          <a:p>
            <a:fld id="{447E4D67-2860-42BF-8054-49DC0B7E46A0}" type="datetimeFigureOut">
              <a:rPr lang="en-AU" smtClean="0"/>
              <a:t>14/10/2021</a:t>
            </a:fld>
            <a:endParaRPr lang="en-AU"/>
          </a:p>
        </p:txBody>
      </p:sp>
      <p:sp>
        <p:nvSpPr>
          <p:cNvPr id="6" name="Footer Placeholder 5">
            <a:extLst>
              <a:ext uri="{FF2B5EF4-FFF2-40B4-BE49-F238E27FC236}">
                <a16:creationId xmlns:a16="http://schemas.microsoft.com/office/drawing/2014/main" id="{013EA59A-6487-49AA-A3FA-6DCCACBD7A6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991E73B-B39B-4BF0-8E7D-84BDBED7EF2F}"/>
              </a:ext>
            </a:extLst>
          </p:cNvPr>
          <p:cNvSpPr>
            <a:spLocks noGrp="1"/>
          </p:cNvSpPr>
          <p:nvPr>
            <p:ph type="sldNum" sz="quarter" idx="12"/>
          </p:nvPr>
        </p:nvSpPr>
        <p:spPr/>
        <p:txBody>
          <a:bodyPr/>
          <a:lstStyle/>
          <a:p>
            <a:fld id="{F8FCE7DA-AA4D-42BD-8DFF-C41619473D7D}" type="slidenum">
              <a:rPr lang="en-AU" smtClean="0"/>
              <a:t>‹#›</a:t>
            </a:fld>
            <a:endParaRPr lang="en-AU"/>
          </a:p>
        </p:txBody>
      </p:sp>
    </p:spTree>
    <p:extLst>
      <p:ext uri="{BB962C8B-B14F-4D97-AF65-F5344CB8AC3E}">
        <p14:creationId xmlns:p14="http://schemas.microsoft.com/office/powerpoint/2010/main" val="874856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snowaddiction.org/2014/11/huanglong-unique-yellow-dragon-pools-in-china.html"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5000"/>
            <a:lum/>
            <a:extLst>
              <a:ext uri="{837473B0-CC2E-450A-ABE3-18F120FF3D39}">
                <a1611:picAttrSrcUrl xmlns:a1611="http://schemas.microsoft.com/office/drawing/2016/11/main" r:id="rId14"/>
              </a:ext>
            </a:extLst>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1336DD-DA39-42C5-AFE3-882EB1F945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A3CB0ABF-76FD-4ED9-9F53-50A25BD676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6179AD9-C4AC-4632-AD36-CDBB6C3633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7E4D67-2860-42BF-8054-49DC0B7E46A0}" type="datetimeFigureOut">
              <a:rPr lang="en-AU" smtClean="0"/>
              <a:t>14/10/2021</a:t>
            </a:fld>
            <a:endParaRPr lang="en-AU"/>
          </a:p>
        </p:txBody>
      </p:sp>
      <p:sp>
        <p:nvSpPr>
          <p:cNvPr id="5" name="Footer Placeholder 4">
            <a:extLst>
              <a:ext uri="{FF2B5EF4-FFF2-40B4-BE49-F238E27FC236}">
                <a16:creationId xmlns:a16="http://schemas.microsoft.com/office/drawing/2014/main" id="{2E6E8A10-A7B2-4C5B-ACB7-AD1279EDC6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2B803ACA-CA2D-4535-B017-8D40F47F56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FCE7DA-AA4D-42BD-8DFF-C41619473D7D}" type="slidenum">
              <a:rPr lang="en-AU" smtClean="0"/>
              <a:t>‹#›</a:t>
            </a:fld>
            <a:endParaRPr lang="en-AU"/>
          </a:p>
        </p:txBody>
      </p:sp>
    </p:spTree>
    <p:extLst>
      <p:ext uri="{BB962C8B-B14F-4D97-AF65-F5344CB8AC3E}">
        <p14:creationId xmlns:p14="http://schemas.microsoft.com/office/powerpoint/2010/main" val="2507664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nowaddiction.org/2014/11/huanglong-unique-yellow-dragon-pools-in-chin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36A74-F188-4A03-8F3B-9BA28A721E88}"/>
              </a:ext>
            </a:extLst>
          </p:cNvPr>
          <p:cNvSpPr>
            <a:spLocks noGrp="1"/>
          </p:cNvSpPr>
          <p:nvPr>
            <p:ph type="ctrTitle"/>
          </p:nvPr>
        </p:nvSpPr>
        <p:spPr/>
        <p:txBody>
          <a:bodyPr/>
          <a:lstStyle/>
          <a:p>
            <a:r>
              <a:rPr lang="zh-CN" altLang="en-US" dirty="0"/>
              <a:t>口语演讲</a:t>
            </a:r>
            <a:endParaRPr lang="en-AU" dirty="0"/>
          </a:p>
        </p:txBody>
      </p:sp>
      <p:sp>
        <p:nvSpPr>
          <p:cNvPr id="3" name="Subtitle 2">
            <a:extLst>
              <a:ext uri="{FF2B5EF4-FFF2-40B4-BE49-F238E27FC236}">
                <a16:creationId xmlns:a16="http://schemas.microsoft.com/office/drawing/2014/main" id="{A3DEBDDA-94A8-42D4-9A92-08D690D55ECB}"/>
              </a:ext>
            </a:extLst>
          </p:cNvPr>
          <p:cNvSpPr>
            <a:spLocks noGrp="1"/>
          </p:cNvSpPr>
          <p:nvPr>
            <p:ph type="subTitle" idx="1"/>
          </p:nvPr>
        </p:nvSpPr>
        <p:spPr/>
        <p:txBody>
          <a:bodyPr/>
          <a:lstStyle/>
          <a:p>
            <a:r>
              <a:rPr lang="zh-CN" altLang="en-US" dirty="0"/>
              <a:t>话题研究</a:t>
            </a:r>
            <a:endParaRPr lang="en-AU" dirty="0"/>
          </a:p>
        </p:txBody>
      </p:sp>
    </p:spTree>
    <p:extLst>
      <p:ext uri="{BB962C8B-B14F-4D97-AF65-F5344CB8AC3E}">
        <p14:creationId xmlns:p14="http://schemas.microsoft.com/office/powerpoint/2010/main" val="857767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一、</a:t>
            </a:r>
            <a:r>
              <a:rPr lang="zh-CN" altLang="en-US" sz="4400" b="0" i="0" u="none" strike="noStrike" baseline="0" dirty="0">
                <a:latin typeface="Times New Roman" panose="02020603050405020304" pitchFamily="18" charset="0"/>
                <a:ea typeface="DengXian" panose="02010600030101010101" pitchFamily="2" charset="-122"/>
              </a:rPr>
              <a:t>	</a:t>
            </a:r>
            <a:r>
              <a:rPr lang="zh-CN" altLang="en-US" sz="4400" b="0" i="0" u="none" strike="noStrike" baseline="0" dirty="0">
                <a:latin typeface="Calibri" panose="020F0502020204030204" pitchFamily="34" charset="0"/>
                <a:ea typeface="DengXian" panose="02010600030101010101" pitchFamily="2" charset="-122"/>
              </a:rPr>
              <a:t>较容易重点研究考题</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240224" y="1707559"/>
            <a:ext cx="5331417" cy="4351338"/>
          </a:xfrm>
        </p:spPr>
        <p:txBody>
          <a:bodyPr>
            <a:normAutofit lnSpcReduction="10000"/>
          </a:bodyPr>
          <a:lstStyle/>
          <a:p>
            <a:pPr marR="0" algn="l" rtl="0"/>
            <a:r>
              <a:rPr lang="en-US" altLang="ja-JP" sz="2800" b="0" i="0" u="none" strike="noStrike" baseline="0" dirty="0">
                <a:latin typeface="Calibri" panose="020F0502020204030204" pitchFamily="34" charset="0"/>
                <a:ea typeface="DengXian" panose="02010600030101010101" pitchFamily="2" charset="-122"/>
              </a:rPr>
              <a:t>1</a:t>
            </a:r>
            <a:r>
              <a:rPr lang="ja-JP" altLang="en-US" sz="2800" b="0" i="0" u="none" strike="noStrike" baseline="0" dirty="0">
                <a:latin typeface="Calibri" panose="020F0502020204030204" pitchFamily="34" charset="0"/>
                <a:ea typeface="DengXian" panose="02010600030101010101" pitchFamily="2" charset="-122"/>
              </a:rPr>
              <a:t>、</a:t>
            </a:r>
            <a:r>
              <a:rPr lang="ja-JP" altLang="en-US" sz="2800" b="0" i="0" u="none" strike="noStrike" baseline="0" dirty="0">
                <a:latin typeface="Times New Roman" panose="02020603050405020304" pitchFamily="18" charset="0"/>
                <a:ea typeface="DengXian" panose="02010600030101010101" pitchFamily="2" charset="-122"/>
              </a:rPr>
              <a:t>	</a:t>
            </a:r>
            <a:r>
              <a:rPr lang="ja-JP" altLang="en-US" sz="2800" b="0" i="0" u="none" strike="noStrike" baseline="0" dirty="0">
                <a:latin typeface="Calibri" panose="020F0502020204030204" pitchFamily="34" charset="0"/>
                <a:ea typeface="DengXian" panose="02010600030101010101" pitchFamily="2" charset="-122"/>
              </a:rPr>
              <a:t>成功不是偶然</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ja-JP" sz="2800" b="0" i="0" u="none" strike="noStrike" baseline="0" dirty="0">
                <a:latin typeface="Calibri" panose="020F0502020204030204" pitchFamily="34" charset="0"/>
                <a:ea typeface="DengXian" panose="02010600030101010101" pitchFamily="2" charset="-122"/>
              </a:rPr>
              <a:t>2</a:t>
            </a:r>
            <a:r>
              <a:rPr lang="ja-JP" altLang="en-US" sz="2800" b="0" i="0" u="none" strike="noStrike" baseline="0" dirty="0">
                <a:latin typeface="Calibri" panose="020F0502020204030204" pitchFamily="34" charset="0"/>
                <a:ea typeface="DengXian" panose="02010600030101010101" pitchFamily="2" charset="-122"/>
              </a:rPr>
              <a:t>、</a:t>
            </a:r>
            <a:r>
              <a:rPr lang="ja-JP" altLang="en-US" sz="2800" b="0" i="0" u="none" strike="noStrike" baseline="0" dirty="0">
                <a:latin typeface="Times New Roman" panose="02020603050405020304" pitchFamily="18" charset="0"/>
                <a:ea typeface="DengXian" panose="02010600030101010101" pitchFamily="2" charset="-122"/>
              </a:rPr>
              <a:t>	</a:t>
            </a:r>
            <a:r>
              <a:rPr lang="ja-JP" altLang="en-US" sz="2800" b="0" i="0" u="none" strike="noStrike" baseline="0" dirty="0">
                <a:latin typeface="Calibri" panose="020F0502020204030204" pitchFamily="34" charset="0"/>
                <a:ea typeface="DengXian" panose="02010600030101010101" pitchFamily="2" charset="-122"/>
              </a:rPr>
              <a:t>有志者未必事竟成</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3</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人应该懂得知足</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4</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祸莫大于不知足</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ja-JP" sz="2800" b="0" i="0" u="none" strike="noStrike" baseline="0" dirty="0">
                <a:latin typeface="Calibri" panose="020F0502020204030204" pitchFamily="34" charset="0"/>
                <a:ea typeface="DengXian" panose="02010600030101010101" pitchFamily="2" charset="-122"/>
              </a:rPr>
              <a:t>5</a:t>
            </a:r>
            <a:r>
              <a:rPr lang="ja-JP" altLang="en-US" sz="2800" b="0" i="0" u="none" strike="noStrike" baseline="0" dirty="0">
                <a:latin typeface="Calibri" panose="020F0502020204030204" pitchFamily="34" charset="0"/>
                <a:ea typeface="DengXian" panose="02010600030101010101" pitchFamily="2" charset="-122"/>
              </a:rPr>
              <a:t>、</a:t>
            </a:r>
            <a:r>
              <a:rPr lang="ja-JP" altLang="en-US" sz="2800" b="0" i="0" u="none" strike="noStrike" baseline="0" dirty="0">
                <a:latin typeface="Times New Roman" panose="02020603050405020304" pitchFamily="18" charset="0"/>
                <a:ea typeface="DengXian" panose="02010600030101010101" pitchFamily="2" charset="-122"/>
              </a:rPr>
              <a:t>	</a:t>
            </a:r>
            <a:r>
              <a:rPr lang="ja-JP" altLang="en-US" sz="2800" b="0" i="0" u="none" strike="noStrike" baseline="0" dirty="0">
                <a:latin typeface="Calibri" panose="020F0502020204030204" pitchFamily="34" charset="0"/>
                <a:ea typeface="DengXian" panose="02010600030101010101" pitchFamily="2" charset="-122"/>
              </a:rPr>
              <a:t>人当忍让</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6</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我们要学会忍辱负重</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7</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我们应提倡宽容</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8</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我们应提倡感恩</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9</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我们应大力提倡奉献精神</a:t>
            </a:r>
            <a:endParaRPr lang="zh-CN" altLang="en-US" sz="2800" b="0" i="0" u="none" strike="noStrike" baseline="0" dirty="0">
              <a:latin typeface="Times New Roman" panose="02020603050405020304" pitchFamily="18" charset="0"/>
              <a:ea typeface="DengXian" panose="02010600030101010101" pitchFamily="2" charset="-122"/>
            </a:endParaRPr>
          </a:p>
        </p:txBody>
      </p:sp>
      <p:sp>
        <p:nvSpPr>
          <p:cNvPr id="4" name="Content Placeholder 2">
            <a:extLst>
              <a:ext uri="{FF2B5EF4-FFF2-40B4-BE49-F238E27FC236}">
                <a16:creationId xmlns:a16="http://schemas.microsoft.com/office/drawing/2014/main" id="{CE4EB352-E09A-428B-96C9-80023FA22959}"/>
              </a:ext>
            </a:extLst>
          </p:cNvPr>
          <p:cNvSpPr txBox="1">
            <a:spLocks/>
          </p:cNvSpPr>
          <p:nvPr/>
        </p:nvSpPr>
        <p:spPr>
          <a:xfrm>
            <a:off x="6169617" y="1619924"/>
            <a:ext cx="5782159" cy="4351338"/>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ja-JP" dirty="0">
                <a:latin typeface="Calibri" panose="020F0502020204030204" pitchFamily="34" charset="0"/>
                <a:ea typeface="DengXian" panose="02010600030101010101" pitchFamily="2" charset="-122"/>
              </a:rPr>
              <a:t>10</a:t>
            </a:r>
            <a:r>
              <a:rPr lang="ja-JP" altLang="en-US" dirty="0">
                <a:latin typeface="Calibri" panose="020F0502020204030204" pitchFamily="34" charset="0"/>
                <a:ea typeface="DengXian" panose="02010600030101010101" pitchFamily="2" charset="-122"/>
              </a:rPr>
              <a:t>、</a:t>
            </a:r>
            <a:r>
              <a:rPr lang="ja-JP" altLang="en-US" dirty="0">
                <a:latin typeface="Times New Roman" panose="02020603050405020304" pitchFamily="18" charset="0"/>
                <a:ea typeface="DengXian" panose="02010600030101010101" pitchFamily="2" charset="-122"/>
              </a:rPr>
              <a:t>	</a:t>
            </a:r>
            <a:r>
              <a:rPr lang="ja-JP" altLang="en-US" dirty="0">
                <a:latin typeface="Calibri" panose="020F0502020204030204" pitchFamily="34" charset="0"/>
                <a:ea typeface="DengXian" panose="02010600030101010101" pitchFamily="2" charset="-122"/>
              </a:rPr>
              <a:t>傻人有傻福</a:t>
            </a:r>
            <a:endParaRPr lang="ja-JP"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11</a:t>
            </a:r>
            <a:r>
              <a:rPr lang="zh-CN" altLang="en-US" dirty="0">
                <a:latin typeface="Calibri" panose="020F0502020204030204" pitchFamily="34" charset="0"/>
                <a:ea typeface="DengXian" panose="02010600030101010101" pitchFamily="2" charset="-122"/>
              </a:rPr>
              <a:t>、</a:t>
            </a:r>
            <a:r>
              <a:rPr lang="zh-CN" altLang="en-US" dirty="0">
                <a:latin typeface="Times New Roman" panose="02020603050405020304" pitchFamily="18" charset="0"/>
                <a:ea typeface="DengXian" panose="02010600030101010101" pitchFamily="2" charset="-122"/>
              </a:rPr>
              <a:t>	</a:t>
            </a:r>
            <a:r>
              <a:rPr lang="zh-CN" altLang="en-US" dirty="0">
                <a:latin typeface="Calibri" panose="020F0502020204030204" pitchFamily="34" charset="0"/>
                <a:ea typeface="DengXian" panose="02010600030101010101" pitchFamily="2" charset="-122"/>
              </a:rPr>
              <a:t>应传承中华民族孝的美德</a:t>
            </a:r>
            <a:endParaRPr lang="zh-CN" altLang="en-US" dirty="0">
              <a:latin typeface="Times New Roman" panose="02020603050405020304" pitchFamily="18" charset="0"/>
              <a:ea typeface="DengXian" panose="02010600030101010101" pitchFamily="2" charset="-122"/>
            </a:endParaRPr>
          </a:p>
          <a:p>
            <a:r>
              <a:rPr lang="en-US" altLang="ja-JP" dirty="0">
                <a:latin typeface="Calibri" panose="020F0502020204030204" pitchFamily="34" charset="0"/>
                <a:ea typeface="DengXian" panose="02010600030101010101" pitchFamily="2" charset="-122"/>
              </a:rPr>
              <a:t>12</a:t>
            </a:r>
            <a:r>
              <a:rPr lang="ja-JP" altLang="en-US" dirty="0">
                <a:latin typeface="Calibri" panose="020F0502020204030204" pitchFamily="34" charset="0"/>
                <a:ea typeface="DengXian" panose="02010600030101010101" pitchFamily="2" charset="-122"/>
              </a:rPr>
              <a:t>、</a:t>
            </a:r>
            <a:r>
              <a:rPr lang="ja-JP" altLang="en-US" dirty="0">
                <a:latin typeface="Times New Roman" panose="02020603050405020304" pitchFamily="18" charset="0"/>
                <a:ea typeface="DengXian" panose="02010600030101010101" pitchFamily="2" charset="-122"/>
              </a:rPr>
              <a:t>	</a:t>
            </a:r>
            <a:r>
              <a:rPr lang="ja-JP" altLang="en-US" dirty="0">
                <a:latin typeface="Calibri" panose="020F0502020204030204" pitchFamily="34" charset="0"/>
                <a:ea typeface="DengXian" panose="02010600030101010101" pitchFamily="2" charset="-122"/>
              </a:rPr>
              <a:t>不能以貌取人</a:t>
            </a:r>
            <a:endParaRPr lang="ja-JP"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13</a:t>
            </a:r>
            <a:r>
              <a:rPr lang="zh-CN" altLang="en-US" dirty="0">
                <a:latin typeface="Calibri" panose="020F0502020204030204" pitchFamily="34" charset="0"/>
                <a:ea typeface="DengXian" panose="02010600030101010101" pitchFamily="2" charset="-122"/>
              </a:rPr>
              <a:t>、</a:t>
            </a:r>
            <a:r>
              <a:rPr lang="zh-CN" altLang="en-US" dirty="0">
                <a:latin typeface="Times New Roman" panose="02020603050405020304" pitchFamily="18" charset="0"/>
                <a:ea typeface="DengXian" panose="02010600030101010101" pitchFamily="2" charset="-122"/>
              </a:rPr>
              <a:t>	</a:t>
            </a:r>
            <a:r>
              <a:rPr lang="zh-CN" altLang="en-US" dirty="0">
                <a:latin typeface="Calibri" panose="020F0502020204030204" pitchFamily="34" charset="0"/>
                <a:ea typeface="DengXian" panose="02010600030101010101" pitchFamily="2" charset="-122"/>
              </a:rPr>
              <a:t>磨难可以成为成功的有利因素</a:t>
            </a:r>
            <a:endParaRPr lang="zh-CN" altLang="en-US" dirty="0">
              <a:latin typeface="Times New Roman" panose="02020603050405020304" pitchFamily="18" charset="0"/>
              <a:ea typeface="DengXian" panose="02010600030101010101" pitchFamily="2" charset="-122"/>
            </a:endParaRPr>
          </a:p>
          <a:p>
            <a:r>
              <a:rPr lang="en-US" altLang="ja-JP" dirty="0">
                <a:latin typeface="Calibri" panose="020F0502020204030204" pitchFamily="34" charset="0"/>
                <a:ea typeface="DengXian" panose="02010600030101010101" pitchFamily="2" charset="-122"/>
              </a:rPr>
              <a:t>14</a:t>
            </a:r>
            <a:r>
              <a:rPr lang="ja-JP" altLang="en-US" dirty="0">
                <a:latin typeface="Calibri" panose="020F0502020204030204" pitchFamily="34" charset="0"/>
                <a:ea typeface="DengXian" panose="02010600030101010101" pitchFamily="2" charset="-122"/>
              </a:rPr>
              <a:t>、</a:t>
            </a:r>
            <a:r>
              <a:rPr lang="ja-JP" altLang="en-US" dirty="0">
                <a:latin typeface="Times New Roman" panose="02020603050405020304" pitchFamily="18" charset="0"/>
                <a:ea typeface="DengXian" panose="02010600030101010101" pitchFamily="2" charset="-122"/>
              </a:rPr>
              <a:t>	</a:t>
            </a:r>
            <a:r>
              <a:rPr lang="ja-JP" altLang="en-US" dirty="0">
                <a:latin typeface="Calibri" panose="020F0502020204030204" pitchFamily="34" charset="0"/>
                <a:ea typeface="DengXian" panose="02010600030101010101" pitchFamily="2" charset="-122"/>
              </a:rPr>
              <a:t>逆境造就人才</a:t>
            </a:r>
            <a:endParaRPr lang="ja-JP"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15</a:t>
            </a:r>
            <a:r>
              <a:rPr lang="zh-CN" altLang="en-US" dirty="0">
                <a:latin typeface="Calibri" panose="020F0502020204030204" pitchFamily="34" charset="0"/>
                <a:ea typeface="DengXian" panose="02010600030101010101" pitchFamily="2" charset="-122"/>
              </a:rPr>
              <a:t>、</a:t>
            </a:r>
            <a:r>
              <a:rPr lang="zh-CN" altLang="en-US" dirty="0">
                <a:latin typeface="Times New Roman" panose="02020603050405020304" pitchFamily="18" charset="0"/>
                <a:ea typeface="DengXian" panose="02010600030101010101" pitchFamily="2" charset="-122"/>
              </a:rPr>
              <a:t>	</a:t>
            </a:r>
            <a:r>
              <a:rPr lang="zh-CN" altLang="en-US" dirty="0">
                <a:latin typeface="Calibri" panose="020F0502020204030204" pitchFamily="34" charset="0"/>
                <a:ea typeface="DengXian" panose="02010600030101010101" pitchFamily="2" charset="-122"/>
              </a:rPr>
              <a:t>近代留学促进中国社会的发展</a:t>
            </a:r>
            <a:endParaRPr lang="zh-CN" altLang="en-US" dirty="0">
              <a:latin typeface="Times New Roman" panose="02020603050405020304" pitchFamily="18" charset="0"/>
              <a:ea typeface="DengXian" panose="02010600030101010101" pitchFamily="2" charset="-122"/>
            </a:endParaRPr>
          </a:p>
          <a:p>
            <a:r>
              <a:rPr lang="en-US" altLang="ja-JP" dirty="0">
                <a:latin typeface="Calibri" panose="020F0502020204030204" pitchFamily="34" charset="0"/>
                <a:ea typeface="DengXian" panose="02010600030101010101" pitchFamily="2" charset="-122"/>
              </a:rPr>
              <a:t>16</a:t>
            </a:r>
            <a:r>
              <a:rPr lang="ja-JP" altLang="en-US" dirty="0">
                <a:latin typeface="Calibri" panose="020F0502020204030204" pitchFamily="34" charset="0"/>
                <a:ea typeface="DengXian" panose="02010600030101010101" pitchFamily="2" charset="-122"/>
              </a:rPr>
              <a:t>、</a:t>
            </a:r>
            <a:r>
              <a:rPr lang="ja-JP" altLang="en-US" dirty="0">
                <a:latin typeface="Times New Roman" panose="02020603050405020304" pitchFamily="18" charset="0"/>
                <a:ea typeface="DengXian" panose="02010600030101010101" pitchFamily="2" charset="-122"/>
              </a:rPr>
              <a:t>	</a:t>
            </a:r>
            <a:r>
              <a:rPr lang="ja-JP" altLang="en-US" dirty="0">
                <a:latin typeface="Calibri" panose="020F0502020204030204" pitchFamily="34" charset="0"/>
                <a:ea typeface="DengXian" panose="02010600030101010101" pitchFamily="2" charset="-122"/>
              </a:rPr>
              <a:t>人生要有追求</a:t>
            </a:r>
            <a:endParaRPr lang="ja-JP"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17</a:t>
            </a:r>
            <a:r>
              <a:rPr lang="zh-CN" altLang="en-US" dirty="0">
                <a:latin typeface="Calibri" panose="020F0502020204030204" pitchFamily="34" charset="0"/>
                <a:ea typeface="DengXian" panose="02010600030101010101" pitchFamily="2" charset="-122"/>
              </a:rPr>
              <a:t>、</a:t>
            </a:r>
            <a:r>
              <a:rPr lang="zh-CN" altLang="en-US" dirty="0">
                <a:latin typeface="Times New Roman" panose="02020603050405020304" pitchFamily="18" charset="0"/>
                <a:ea typeface="DengXian" panose="02010600030101010101" pitchFamily="2" charset="-122"/>
              </a:rPr>
              <a:t>	</a:t>
            </a:r>
            <a:r>
              <a:rPr lang="zh-CN" altLang="en-US" dirty="0">
                <a:latin typeface="Calibri" panose="020F0502020204030204" pitchFamily="34" charset="0"/>
                <a:ea typeface="DengXian" panose="02010600030101010101" pitchFamily="2" charset="-122"/>
              </a:rPr>
              <a:t>兴趣是成功的有利因素</a:t>
            </a:r>
            <a:endParaRPr lang="zh-CN" altLang="en-US" dirty="0">
              <a:latin typeface="Times New Roman" panose="02020603050405020304" pitchFamily="18" charset="0"/>
              <a:ea typeface="DengXian" panose="02010600030101010101" pitchFamily="2" charset="-122"/>
            </a:endParaRPr>
          </a:p>
          <a:p>
            <a:r>
              <a:rPr lang="en-US" altLang="ja-JP" dirty="0">
                <a:latin typeface="Calibri" panose="020F0502020204030204" pitchFamily="34" charset="0"/>
                <a:ea typeface="DengXian" panose="02010600030101010101" pitchFamily="2" charset="-122"/>
              </a:rPr>
              <a:t>18</a:t>
            </a:r>
            <a:r>
              <a:rPr lang="ja-JP" altLang="en-US" dirty="0">
                <a:latin typeface="Calibri" panose="020F0502020204030204" pitchFamily="34" charset="0"/>
                <a:ea typeface="DengXian" panose="02010600030101010101" pitchFamily="2" charset="-122"/>
              </a:rPr>
              <a:t>、</a:t>
            </a:r>
            <a:r>
              <a:rPr lang="ja-JP" altLang="en-US" dirty="0">
                <a:latin typeface="Times New Roman" panose="02020603050405020304" pitchFamily="18" charset="0"/>
                <a:ea typeface="DengXian" panose="02010600030101010101" pitchFamily="2" charset="-122"/>
              </a:rPr>
              <a:t>	</a:t>
            </a:r>
            <a:r>
              <a:rPr lang="ja-JP" altLang="en-US" dirty="0">
                <a:latin typeface="Calibri" panose="020F0502020204030204" pitchFamily="34" charset="0"/>
                <a:ea typeface="DengXian" panose="02010600030101010101" pitchFamily="2" charset="-122"/>
              </a:rPr>
              <a:t>人生需要旅行</a:t>
            </a:r>
            <a:endParaRPr lang="en-AU" dirty="0"/>
          </a:p>
        </p:txBody>
      </p:sp>
    </p:spTree>
    <p:extLst>
      <p:ext uri="{BB962C8B-B14F-4D97-AF65-F5344CB8AC3E}">
        <p14:creationId xmlns:p14="http://schemas.microsoft.com/office/powerpoint/2010/main" val="517900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977685" y="0"/>
            <a:ext cx="10515600" cy="735255"/>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二、</a:t>
            </a:r>
            <a:r>
              <a:rPr lang="zh-CN" altLang="en-US" sz="4400" b="0" i="0" u="none" strike="noStrike" baseline="0" dirty="0">
                <a:latin typeface="Times New Roman" panose="02020603050405020304" pitchFamily="18" charset="0"/>
                <a:ea typeface="DengXian" panose="02010600030101010101" pitchFamily="2" charset="-122"/>
              </a:rPr>
              <a:t>	</a:t>
            </a:r>
            <a:r>
              <a:rPr lang="zh-CN" altLang="en-US" sz="4400" b="0" i="0" u="none" strike="noStrike" baseline="0" dirty="0">
                <a:latin typeface="Calibri" panose="020F0502020204030204" pitchFamily="34" charset="0"/>
                <a:ea typeface="DengXian" panose="02010600030101010101" pitchFamily="2" charset="-122"/>
              </a:rPr>
              <a:t>中等难度重点研究考题</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1" y="880229"/>
            <a:ext cx="3749297" cy="5582564"/>
          </a:xfrm>
        </p:spPr>
        <p:txBody>
          <a:bodyPr>
            <a:normAutofit fontScale="92500" lnSpcReduction="20000"/>
          </a:bodyPr>
          <a:lstStyle/>
          <a:p>
            <a:pPr marR="0" algn="l" rtl="0"/>
            <a:r>
              <a:rPr lang="en-US" altLang="ja-JP" sz="2800" b="0" i="0" u="none" strike="noStrike" baseline="0" dirty="0">
                <a:latin typeface="Calibri" panose="020F0502020204030204" pitchFamily="34" charset="0"/>
                <a:ea typeface="DengXian" panose="02010600030101010101" pitchFamily="2" charset="-122"/>
              </a:rPr>
              <a:t>1</a:t>
            </a:r>
            <a:r>
              <a:rPr lang="ja-JP" altLang="en-US" sz="2800" b="0" i="0" u="none" strike="noStrike" baseline="0" dirty="0">
                <a:latin typeface="Calibri" panose="020F0502020204030204" pitchFamily="34" charset="0"/>
                <a:ea typeface="DengXian" panose="02010600030101010101" pitchFamily="2" charset="-122"/>
              </a:rPr>
              <a:t>、近墨者未必黑</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ja-JP" sz="2800" b="0" i="0" u="none" strike="noStrike" baseline="0" dirty="0">
                <a:latin typeface="Calibri" panose="020F0502020204030204" pitchFamily="34" charset="0"/>
                <a:ea typeface="DengXian" panose="02010600030101010101" pitchFamily="2" charset="-122"/>
              </a:rPr>
              <a:t>2</a:t>
            </a:r>
            <a:r>
              <a:rPr lang="ja-JP" altLang="en-US" sz="2800" b="0" i="0" u="none" strike="noStrike" baseline="0" dirty="0">
                <a:latin typeface="Calibri" panose="020F0502020204030204" pitchFamily="34" charset="0"/>
                <a:ea typeface="DengXian" panose="02010600030101010101" pitchFamily="2" charset="-122"/>
              </a:rPr>
              <a:t>、近墨者也可做到不黑</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3</a:t>
            </a:r>
            <a:r>
              <a:rPr lang="zh-CN" altLang="en-US" sz="2800" b="0" i="0" u="none" strike="noStrike" baseline="0" dirty="0">
                <a:latin typeface="Calibri" panose="020F0502020204030204" pitchFamily="34" charset="0"/>
                <a:ea typeface="DengXian" panose="02010600030101010101" pitchFamily="2" charset="-122"/>
              </a:rPr>
              <a:t>、眼见未必为实</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4</a:t>
            </a:r>
            <a:r>
              <a:rPr lang="zh-CN" altLang="en-US" sz="2800" b="0" i="0" u="none" strike="noStrike" baseline="0" dirty="0">
                <a:latin typeface="Calibri" panose="020F0502020204030204" pitchFamily="34" charset="0"/>
                <a:ea typeface="DengXian" panose="02010600030101010101" pitchFamily="2" charset="-122"/>
              </a:rPr>
              <a:t>、成大事者亦重小节</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5</a:t>
            </a:r>
            <a:r>
              <a:rPr lang="zh-CN" altLang="en-US" sz="2800" b="0" i="0" u="none" strike="noStrike" baseline="0" dirty="0">
                <a:latin typeface="Calibri" panose="020F0502020204030204" pitchFamily="34" charset="0"/>
                <a:ea typeface="DengXian" panose="02010600030101010101" pitchFamily="2" charset="-122"/>
              </a:rPr>
              <a:t>、不要忽视细节</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6</a:t>
            </a:r>
            <a:r>
              <a:rPr lang="zh-CN" altLang="en-US" sz="2800" b="0" i="0" u="none" strike="noStrike" baseline="0" dirty="0">
                <a:latin typeface="Calibri" panose="020F0502020204030204" pitchFamily="34" charset="0"/>
                <a:ea typeface="DengXian" panose="02010600030101010101" pitchFamily="2" charset="-122"/>
              </a:rPr>
              <a:t>、只有爱情的婚姻是不稳固的</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7</a:t>
            </a:r>
            <a:r>
              <a:rPr lang="zh-CN" altLang="en-US" sz="2800" b="0" i="0" u="none" strike="noStrike" baseline="0" dirty="0">
                <a:latin typeface="Calibri" panose="020F0502020204030204" pitchFamily="34" charset="0"/>
                <a:ea typeface="DengXian" panose="02010600030101010101" pitchFamily="2" charset="-122"/>
              </a:rPr>
              <a:t>、爱情不是婚姻的唯一保障</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8</a:t>
            </a:r>
            <a:r>
              <a:rPr lang="zh-CN" altLang="en-US" sz="2800" b="0" i="0" u="none" strike="noStrike" baseline="0" dirty="0">
                <a:latin typeface="Calibri" panose="020F0502020204030204" pitchFamily="34" charset="0"/>
                <a:ea typeface="DengXian" panose="02010600030101010101" pitchFamily="2" charset="-122"/>
              </a:rPr>
              <a:t>、门不当户不对是婚姻隐患</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9</a:t>
            </a:r>
            <a:r>
              <a:rPr lang="zh-CN" altLang="en-US" sz="2800" b="0" i="0" u="none" strike="noStrike" baseline="0" dirty="0">
                <a:latin typeface="Calibri" panose="020F0502020204030204" pitchFamily="34" charset="0"/>
                <a:ea typeface="DengXian" panose="02010600030101010101" pitchFamily="2" charset="-122"/>
              </a:rPr>
              <a:t>、家和万事兴</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10</a:t>
            </a:r>
            <a:r>
              <a:rPr lang="zh-CN" altLang="en-US" sz="2800" b="0" i="0" u="none" strike="noStrike" baseline="0" dirty="0">
                <a:latin typeface="Calibri" panose="020F0502020204030204" pitchFamily="34" charset="0"/>
                <a:ea typeface="DengXian" panose="02010600030101010101" pitchFamily="2" charset="-122"/>
              </a:rPr>
              <a:t>、做人要懂得变通</a:t>
            </a:r>
            <a:endParaRPr lang="zh-CN" altLang="en-US" sz="2800" b="0" i="0" u="none" strike="noStrike" baseline="0" dirty="0">
              <a:latin typeface="Times New Roman" panose="02020603050405020304" pitchFamily="18" charset="0"/>
              <a:ea typeface="DengXian" panose="02010600030101010101" pitchFamily="2" charset="-122"/>
            </a:endParaRPr>
          </a:p>
          <a:p>
            <a:endParaRPr lang="en-AU" dirty="0"/>
          </a:p>
        </p:txBody>
      </p:sp>
      <p:sp>
        <p:nvSpPr>
          <p:cNvPr id="4" name="Content Placeholder 2">
            <a:extLst>
              <a:ext uri="{FF2B5EF4-FFF2-40B4-BE49-F238E27FC236}">
                <a16:creationId xmlns:a16="http://schemas.microsoft.com/office/drawing/2014/main" id="{CAD963CC-C0B3-4E7F-9EDF-763A15BE700A}"/>
              </a:ext>
            </a:extLst>
          </p:cNvPr>
          <p:cNvSpPr txBox="1">
            <a:spLocks/>
          </p:cNvSpPr>
          <p:nvPr/>
        </p:nvSpPr>
        <p:spPr>
          <a:xfrm>
            <a:off x="3921073" y="880229"/>
            <a:ext cx="4135463" cy="5582564"/>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dirty="0">
                <a:latin typeface="Calibri" panose="020F0502020204030204" pitchFamily="34" charset="0"/>
                <a:ea typeface="DengXian" panose="02010600030101010101" pitchFamily="2" charset="-122"/>
              </a:rPr>
              <a:t>11</a:t>
            </a:r>
            <a:r>
              <a:rPr lang="zh-CN" altLang="en-US" dirty="0">
                <a:latin typeface="Calibri" panose="020F0502020204030204" pitchFamily="34" charset="0"/>
                <a:ea typeface="DengXian" panose="02010600030101010101" pitchFamily="2" charset="-122"/>
              </a:rPr>
              <a:t>、人应该学会放弃</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12</a:t>
            </a:r>
            <a:r>
              <a:rPr lang="zh-CN" altLang="en-US" dirty="0">
                <a:latin typeface="Calibri" panose="020F0502020204030204" pitchFamily="34" charset="0"/>
                <a:ea typeface="DengXian" panose="02010600030101010101" pitchFamily="2" charset="-122"/>
              </a:rPr>
              <a:t>、</a:t>
            </a:r>
            <a:r>
              <a:rPr lang="zh-CN" altLang="en-US" dirty="0">
                <a:latin typeface="Times New Roman" panose="02020603050405020304" pitchFamily="18" charset="0"/>
                <a:ea typeface="DengXian" panose="02010600030101010101" pitchFamily="2" charset="-122"/>
              </a:rPr>
              <a:t>	</a:t>
            </a:r>
            <a:r>
              <a:rPr lang="zh-CN" altLang="en-US" dirty="0">
                <a:latin typeface="Calibri" panose="020F0502020204030204" pitchFamily="34" charset="0"/>
                <a:ea typeface="DengXian" panose="02010600030101010101" pitchFamily="2" charset="-122"/>
              </a:rPr>
              <a:t>应学会适时舍弃</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13</a:t>
            </a:r>
            <a:r>
              <a:rPr lang="zh-CN" altLang="en-US" dirty="0">
                <a:latin typeface="Calibri" panose="020F0502020204030204" pitchFamily="34" charset="0"/>
                <a:ea typeface="DengXian" panose="02010600030101010101" pitchFamily="2" charset="-122"/>
              </a:rPr>
              <a:t>、人生需要理性的放弃</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14</a:t>
            </a:r>
            <a:r>
              <a:rPr lang="zh-CN" altLang="en-US" dirty="0">
                <a:latin typeface="Calibri" panose="020F0502020204030204" pitchFamily="34" charset="0"/>
                <a:ea typeface="DengXian" panose="02010600030101010101" pitchFamily="2" charset="-122"/>
              </a:rPr>
              <a:t>、失去也是一种获得</a:t>
            </a:r>
            <a:endParaRPr lang="zh-CN" altLang="en-US" dirty="0">
              <a:latin typeface="Times New Roman" panose="02020603050405020304" pitchFamily="18" charset="0"/>
              <a:ea typeface="DengXian" panose="02010600030101010101" pitchFamily="2" charset="-122"/>
            </a:endParaRPr>
          </a:p>
          <a:p>
            <a:r>
              <a:rPr lang="en-US" altLang="ja-JP" dirty="0">
                <a:latin typeface="Calibri" panose="020F0502020204030204" pitchFamily="34" charset="0"/>
                <a:ea typeface="DengXian" panose="02010600030101010101" pitchFamily="2" charset="-122"/>
              </a:rPr>
              <a:t>15</a:t>
            </a:r>
            <a:r>
              <a:rPr lang="ja-JP" altLang="en-US" dirty="0">
                <a:latin typeface="Calibri" panose="020F0502020204030204" pitchFamily="34" charset="0"/>
                <a:ea typeface="DengXian" panose="02010600030101010101" pitchFamily="2" charset="-122"/>
              </a:rPr>
              <a:t>、舒，源于舍予</a:t>
            </a:r>
            <a:endParaRPr lang="ja-JP"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16</a:t>
            </a:r>
            <a:r>
              <a:rPr lang="zh-CN" altLang="en-US" dirty="0">
                <a:latin typeface="Calibri" panose="020F0502020204030204" pitchFamily="34" charset="0"/>
                <a:ea typeface="DengXian" panose="02010600030101010101" pitchFamily="2" charset="-122"/>
              </a:rPr>
              <a:t>、人生需要对手</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17</a:t>
            </a:r>
            <a:r>
              <a:rPr lang="zh-CN" altLang="en-US" dirty="0">
                <a:latin typeface="Calibri" panose="020F0502020204030204" pitchFamily="34" charset="0"/>
                <a:ea typeface="DengXian" panose="02010600030101010101" pitchFamily="2" charset="-122"/>
              </a:rPr>
              <a:t>、应积极看待对手</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18</a:t>
            </a:r>
            <a:r>
              <a:rPr lang="zh-CN" altLang="en-US" dirty="0">
                <a:latin typeface="Calibri" panose="020F0502020204030204" pitchFamily="34" charset="0"/>
                <a:ea typeface="DengXian" panose="02010600030101010101" pitchFamily="2" charset="-122"/>
              </a:rPr>
              <a:t>、生活中需要善意的谎言</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19</a:t>
            </a:r>
            <a:r>
              <a:rPr lang="zh-CN" altLang="en-US" dirty="0">
                <a:latin typeface="Calibri" panose="020F0502020204030204" pitchFamily="34" charset="0"/>
                <a:ea typeface="DengXian" panose="02010600030101010101" pitchFamily="2" charset="-122"/>
              </a:rPr>
              <a:t>、我们不应该否定所有的谎言</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20</a:t>
            </a:r>
            <a:r>
              <a:rPr lang="zh-CN" altLang="en-US" dirty="0">
                <a:latin typeface="Calibri" panose="020F0502020204030204" pitchFamily="34" charset="0"/>
                <a:ea typeface="DengXian" panose="02010600030101010101" pitchFamily="2" charset="-122"/>
              </a:rPr>
              <a:t>、红颜并非祸水</a:t>
            </a:r>
            <a:endParaRPr lang="zh-CN" altLang="en-US" dirty="0">
              <a:latin typeface="Times New Roman" panose="02020603050405020304" pitchFamily="18" charset="0"/>
              <a:ea typeface="DengXian" panose="02010600030101010101" pitchFamily="2" charset="-122"/>
            </a:endParaRPr>
          </a:p>
          <a:p>
            <a:endParaRPr lang="en-AU" dirty="0"/>
          </a:p>
        </p:txBody>
      </p:sp>
      <p:sp>
        <p:nvSpPr>
          <p:cNvPr id="5" name="Content Placeholder 2">
            <a:extLst>
              <a:ext uri="{FF2B5EF4-FFF2-40B4-BE49-F238E27FC236}">
                <a16:creationId xmlns:a16="http://schemas.microsoft.com/office/drawing/2014/main" id="{1875FA95-7B4B-47DB-B55D-0E14EFE3819B}"/>
              </a:ext>
            </a:extLst>
          </p:cNvPr>
          <p:cNvSpPr txBox="1">
            <a:spLocks/>
          </p:cNvSpPr>
          <p:nvPr/>
        </p:nvSpPr>
        <p:spPr>
          <a:xfrm>
            <a:off x="8056536" y="939048"/>
            <a:ext cx="4135464" cy="5582564"/>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dirty="0">
                <a:latin typeface="Calibri" panose="020F0502020204030204" pitchFamily="34" charset="0"/>
                <a:ea typeface="DengXian" panose="02010600030101010101" pitchFamily="2" charset="-122"/>
              </a:rPr>
              <a:t>21</a:t>
            </a:r>
            <a:r>
              <a:rPr lang="zh-CN" altLang="en-US" dirty="0">
                <a:latin typeface="Calibri" panose="020F0502020204030204" pitchFamily="34" charset="0"/>
                <a:ea typeface="DengXian" panose="02010600030101010101" pitchFamily="2" charset="-122"/>
              </a:rPr>
              <a:t>、</a:t>
            </a:r>
            <a:r>
              <a:rPr lang="zh-CN" altLang="en-US" dirty="0">
                <a:latin typeface="Times New Roman" panose="02020603050405020304" pitchFamily="18" charset="0"/>
                <a:ea typeface="DengXian" panose="02010600030101010101" pitchFamily="2" charset="-122"/>
              </a:rPr>
              <a:t>	</a:t>
            </a:r>
            <a:r>
              <a:rPr lang="zh-CN" altLang="en-US" dirty="0">
                <a:latin typeface="Calibri" panose="020F0502020204030204" pitchFamily="34" charset="0"/>
                <a:ea typeface="DengXian" panose="02010600030101010101" pitchFamily="2" charset="-122"/>
              </a:rPr>
              <a:t>巾帼不让须眉</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22</a:t>
            </a:r>
            <a:r>
              <a:rPr lang="zh-CN" altLang="en-US" dirty="0">
                <a:latin typeface="Calibri" panose="020F0502020204030204" pitchFamily="34" charset="0"/>
                <a:ea typeface="DengXian" panose="02010600030101010101" pitchFamily="2" charset="-122"/>
              </a:rPr>
              <a:t>、</a:t>
            </a:r>
            <a:r>
              <a:rPr lang="zh-CN" altLang="en-US" dirty="0">
                <a:latin typeface="Times New Roman" panose="02020603050405020304" pitchFamily="18" charset="0"/>
                <a:ea typeface="DengXian" panose="02010600030101010101" pitchFamily="2" charset="-122"/>
              </a:rPr>
              <a:t>	</a:t>
            </a:r>
            <a:r>
              <a:rPr lang="zh-CN" altLang="en-US" dirty="0">
                <a:latin typeface="Calibri" panose="020F0502020204030204" pitchFamily="34" charset="0"/>
                <a:ea typeface="DengXian" panose="02010600030101010101" pitchFamily="2" charset="-122"/>
              </a:rPr>
              <a:t>谁说女子不如男</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23</a:t>
            </a:r>
            <a:r>
              <a:rPr lang="zh-CN" altLang="en-US" dirty="0">
                <a:latin typeface="Calibri" panose="020F0502020204030204" pitchFamily="34" charset="0"/>
                <a:ea typeface="DengXian" panose="02010600030101010101" pitchFamily="2" charset="-122"/>
              </a:rPr>
              <a:t>、</a:t>
            </a:r>
            <a:r>
              <a:rPr lang="zh-CN" altLang="en-US" dirty="0">
                <a:latin typeface="Times New Roman" panose="02020603050405020304" pitchFamily="18" charset="0"/>
                <a:ea typeface="DengXian" panose="02010600030101010101" pitchFamily="2" charset="-122"/>
              </a:rPr>
              <a:t>	</a:t>
            </a:r>
            <a:r>
              <a:rPr lang="zh-CN" altLang="en-US" dirty="0">
                <a:latin typeface="Calibri" panose="020F0502020204030204" pitchFamily="34" charset="0"/>
                <a:ea typeface="DengXian" panose="02010600030101010101" pitchFamily="2" charset="-122"/>
              </a:rPr>
              <a:t>红颜祸水是无能者的借口</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24</a:t>
            </a:r>
            <a:r>
              <a:rPr lang="zh-CN" altLang="en-US" dirty="0">
                <a:latin typeface="Calibri" panose="020F0502020204030204" pitchFamily="34" charset="0"/>
                <a:ea typeface="DengXian" panose="02010600030101010101" pitchFamily="2" charset="-122"/>
              </a:rPr>
              <a:t>、</a:t>
            </a:r>
            <a:r>
              <a:rPr lang="zh-CN" altLang="en-US" dirty="0">
                <a:latin typeface="Times New Roman" panose="02020603050405020304" pitchFamily="18" charset="0"/>
                <a:ea typeface="DengXian" panose="02010600030101010101" pitchFamily="2" charset="-122"/>
              </a:rPr>
              <a:t>	</a:t>
            </a:r>
            <a:r>
              <a:rPr lang="zh-CN" altLang="en-US" dirty="0">
                <a:latin typeface="Calibri" panose="020F0502020204030204" pitchFamily="34" charset="0"/>
                <a:ea typeface="DengXian" panose="02010600030101010101" pitchFamily="2" charset="-122"/>
              </a:rPr>
              <a:t>女子当自强</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25</a:t>
            </a:r>
            <a:r>
              <a:rPr lang="zh-CN" altLang="en-US" dirty="0">
                <a:latin typeface="Calibri" panose="020F0502020204030204" pitchFamily="34" charset="0"/>
                <a:ea typeface="DengXian" panose="02010600030101010101" pitchFamily="2" charset="-122"/>
              </a:rPr>
              <a:t>、</a:t>
            </a:r>
            <a:r>
              <a:rPr lang="zh-CN" altLang="en-US" dirty="0">
                <a:latin typeface="Times New Roman" panose="02020603050405020304" pitchFamily="18" charset="0"/>
                <a:ea typeface="DengXian" panose="02010600030101010101" pitchFamily="2" charset="-122"/>
              </a:rPr>
              <a:t>	</a:t>
            </a:r>
            <a:r>
              <a:rPr lang="zh-CN" altLang="en-US" dirty="0">
                <a:latin typeface="Calibri" panose="020F0502020204030204" pitchFamily="34" charset="0"/>
                <a:ea typeface="DengXian" panose="02010600030101010101" pitchFamily="2" charset="-122"/>
              </a:rPr>
              <a:t>女性对社会的贡献功不可没</a:t>
            </a:r>
            <a:endParaRPr lang="zh-CN" altLang="en-US" dirty="0">
              <a:latin typeface="Times New Roman" panose="02020603050405020304" pitchFamily="18" charset="0"/>
              <a:ea typeface="DengXian" panose="02010600030101010101" pitchFamily="2" charset="-122"/>
            </a:endParaRPr>
          </a:p>
          <a:p>
            <a:r>
              <a:rPr lang="en-US" altLang="ja-JP" dirty="0">
                <a:latin typeface="Calibri" panose="020F0502020204030204" pitchFamily="34" charset="0"/>
                <a:ea typeface="DengXian" panose="02010600030101010101" pitchFamily="2" charset="-122"/>
              </a:rPr>
              <a:t>26</a:t>
            </a:r>
            <a:r>
              <a:rPr lang="ja-JP" altLang="en-US" dirty="0">
                <a:latin typeface="Calibri" panose="020F0502020204030204" pitchFamily="34" charset="0"/>
                <a:ea typeface="DengXian" panose="02010600030101010101" pitchFamily="2" charset="-122"/>
              </a:rPr>
              <a:t>、</a:t>
            </a:r>
            <a:r>
              <a:rPr lang="ja-JP" altLang="en-US" dirty="0">
                <a:latin typeface="Times New Roman" panose="02020603050405020304" pitchFamily="18" charset="0"/>
                <a:ea typeface="DengXian" panose="02010600030101010101" pitchFamily="2" charset="-122"/>
              </a:rPr>
              <a:t>	</a:t>
            </a:r>
            <a:r>
              <a:rPr lang="ja-JP" altLang="en-US" dirty="0">
                <a:latin typeface="Calibri" panose="020F0502020204030204" pitchFamily="34" charset="0"/>
                <a:ea typeface="DengXian" panose="02010600030101010101" pitchFamily="2" charset="-122"/>
              </a:rPr>
              <a:t>人生需要耐得住寂寞</a:t>
            </a:r>
            <a:endParaRPr lang="ja-JP"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27</a:t>
            </a:r>
            <a:r>
              <a:rPr lang="zh-CN" altLang="en-US" dirty="0">
                <a:latin typeface="Calibri" panose="020F0502020204030204" pitchFamily="34" charset="0"/>
                <a:ea typeface="DengXian" panose="02010600030101010101" pitchFamily="2" charset="-122"/>
              </a:rPr>
              <a:t>、</a:t>
            </a:r>
            <a:r>
              <a:rPr lang="zh-CN" altLang="en-US" dirty="0">
                <a:latin typeface="Times New Roman" panose="02020603050405020304" pitchFamily="18" charset="0"/>
                <a:ea typeface="DengXian" panose="02010600030101010101" pitchFamily="2" charset="-122"/>
              </a:rPr>
              <a:t>	</a:t>
            </a:r>
            <a:r>
              <a:rPr lang="zh-CN" altLang="en-US" dirty="0">
                <a:latin typeface="Calibri" panose="020F0502020204030204" pitchFamily="34" charset="0"/>
                <a:ea typeface="DengXian" panose="02010600030101010101" pitchFamily="2" charset="-122"/>
              </a:rPr>
              <a:t>人当坚持自我</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28</a:t>
            </a:r>
            <a:r>
              <a:rPr lang="zh-CN" altLang="en-US" dirty="0">
                <a:latin typeface="Calibri" panose="020F0502020204030204" pitchFamily="34" charset="0"/>
                <a:ea typeface="DengXian" panose="02010600030101010101" pitchFamily="2" charset="-122"/>
              </a:rPr>
              <a:t>、</a:t>
            </a:r>
            <a:r>
              <a:rPr lang="zh-CN" altLang="en-US" dirty="0">
                <a:latin typeface="Times New Roman" panose="02020603050405020304" pitchFamily="18" charset="0"/>
                <a:ea typeface="DengXian" panose="02010600030101010101" pitchFamily="2" charset="-122"/>
              </a:rPr>
              <a:t>	</a:t>
            </a:r>
            <a:r>
              <a:rPr lang="zh-CN" altLang="en-US" dirty="0">
                <a:latin typeface="Calibri" panose="020F0502020204030204" pitchFamily="34" charset="0"/>
                <a:ea typeface="DengXian" panose="02010600030101010101" pitchFamily="2" charset="-122"/>
              </a:rPr>
              <a:t>做人不应随波逐流</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29</a:t>
            </a:r>
            <a:r>
              <a:rPr lang="zh-CN" altLang="en-US" dirty="0">
                <a:latin typeface="Calibri" panose="020F0502020204030204" pitchFamily="34" charset="0"/>
                <a:ea typeface="DengXian" panose="02010600030101010101" pitchFamily="2" charset="-122"/>
              </a:rPr>
              <a:t>、</a:t>
            </a:r>
            <a:r>
              <a:rPr lang="zh-CN" altLang="en-US" dirty="0">
                <a:latin typeface="Times New Roman" panose="02020603050405020304" pitchFamily="18" charset="0"/>
                <a:ea typeface="DengXian" panose="02010600030101010101" pitchFamily="2" charset="-122"/>
              </a:rPr>
              <a:t>	</a:t>
            </a:r>
            <a:r>
              <a:rPr lang="zh-CN" altLang="en-US" dirty="0">
                <a:latin typeface="Calibri" panose="020F0502020204030204" pitchFamily="34" charset="0"/>
                <a:ea typeface="DengXian" panose="02010600030101010101" pitchFamily="2" charset="-122"/>
              </a:rPr>
              <a:t>做人应重视反省</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30</a:t>
            </a:r>
            <a:r>
              <a:rPr lang="zh-CN" altLang="en-US" dirty="0">
                <a:latin typeface="Calibri" panose="020F0502020204030204" pitchFamily="34" charset="0"/>
                <a:ea typeface="DengXian" panose="02010600030101010101" pitchFamily="2" charset="-122"/>
              </a:rPr>
              <a:t>、</a:t>
            </a:r>
            <a:r>
              <a:rPr lang="zh-CN" altLang="en-US" dirty="0">
                <a:latin typeface="Times New Roman" panose="02020603050405020304" pitchFamily="18" charset="0"/>
                <a:ea typeface="DengXian" panose="02010600030101010101" pitchFamily="2" charset="-122"/>
              </a:rPr>
              <a:t>	</a:t>
            </a:r>
            <a:r>
              <a:rPr lang="zh-CN" altLang="en-US" dirty="0">
                <a:latin typeface="Calibri" panose="020F0502020204030204" pitchFamily="34" charset="0"/>
                <a:ea typeface="DengXian" panose="02010600030101010101" pitchFamily="2" charset="-122"/>
              </a:rPr>
              <a:t>积极进取，演绎精彩人生</a:t>
            </a:r>
            <a:endParaRPr lang="zh-CN" altLang="en-US" dirty="0">
              <a:latin typeface="Times New Roman" panose="02020603050405020304" pitchFamily="18" charset="0"/>
              <a:ea typeface="DengXian" panose="02010600030101010101" pitchFamily="2" charset="-122"/>
            </a:endParaRPr>
          </a:p>
          <a:p>
            <a:endParaRPr lang="en-AU" dirty="0"/>
          </a:p>
        </p:txBody>
      </p:sp>
    </p:spTree>
    <p:extLst>
      <p:ext uri="{BB962C8B-B14F-4D97-AF65-F5344CB8AC3E}">
        <p14:creationId xmlns:p14="http://schemas.microsoft.com/office/powerpoint/2010/main" val="1399885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0"/>
            <a:ext cx="10515600" cy="81274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三、有一定难度重点研究考题</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1019713"/>
            <a:ext cx="6726264" cy="5412084"/>
          </a:xfrm>
        </p:spPr>
        <p:txBody>
          <a:bodyPr>
            <a:normAutofit/>
          </a:bodyPr>
          <a:lstStyle/>
          <a:p>
            <a:pPr marR="0" algn="l" rtl="0"/>
            <a:r>
              <a:rPr lang="en-US" altLang="ja-JP" sz="2800" b="0" i="0" u="none" strike="noStrike" baseline="0" dirty="0">
                <a:latin typeface="Calibri" panose="020F0502020204030204" pitchFamily="34" charset="0"/>
                <a:ea typeface="DengXian" panose="02010600030101010101" pitchFamily="2" charset="-122"/>
              </a:rPr>
              <a:t>1</a:t>
            </a:r>
            <a:r>
              <a:rPr lang="ja-JP" altLang="en-US" sz="2800" b="0" i="0" u="none" strike="noStrike" baseline="0" dirty="0">
                <a:latin typeface="Calibri" panose="020F0502020204030204" pitchFamily="34" charset="0"/>
                <a:ea typeface="DengXian" panose="02010600030101010101" pitchFamily="2" charset="-122"/>
              </a:rPr>
              <a:t>、</a:t>
            </a:r>
            <a:r>
              <a:rPr lang="ja-JP" altLang="en-US" sz="2800" b="0" i="0" u="none" strike="noStrike" baseline="0" dirty="0">
                <a:latin typeface="Times New Roman" panose="02020603050405020304" pitchFamily="18" charset="0"/>
                <a:ea typeface="DengXian" panose="02010600030101010101" pitchFamily="2" charset="-122"/>
              </a:rPr>
              <a:t>	</a:t>
            </a:r>
            <a:r>
              <a:rPr lang="ja-JP" altLang="en-US" sz="2800" b="0" i="0" u="none" strike="noStrike" baseline="0" dirty="0">
                <a:latin typeface="Calibri" panose="020F0502020204030204" pitchFamily="34" charset="0"/>
                <a:ea typeface="DengXian" panose="02010600030101010101" pitchFamily="2" charset="-122"/>
              </a:rPr>
              <a:t>做人要有慧眼</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2</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人们应该掌握沟通的技巧</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3</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做人要懂得内敛韬光</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4</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君子也立危墙之下</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5</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君子不避危墙</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6</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做一个有胸襟的人</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7</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当断不断，必受其乱</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8</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人贵有自知之明</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9</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婚姻应该讲求门当户对</a:t>
            </a:r>
            <a:endParaRPr lang="zh-CN" altLang="en-US" sz="2800" b="0" i="0" u="none" strike="noStrike" baseline="0" dirty="0">
              <a:latin typeface="Times New Roman" panose="02020603050405020304" pitchFamily="18" charset="0"/>
              <a:ea typeface="DengXian" panose="02010600030101010101" pitchFamily="2" charset="-122"/>
            </a:endParaRPr>
          </a:p>
        </p:txBody>
      </p:sp>
      <p:sp>
        <p:nvSpPr>
          <p:cNvPr id="4" name="Content Placeholder 2">
            <a:extLst>
              <a:ext uri="{FF2B5EF4-FFF2-40B4-BE49-F238E27FC236}">
                <a16:creationId xmlns:a16="http://schemas.microsoft.com/office/drawing/2014/main" id="{9F7CDBD5-7D8D-4368-ABD3-D1F92EC4D1BB}"/>
              </a:ext>
            </a:extLst>
          </p:cNvPr>
          <p:cNvSpPr txBox="1">
            <a:spLocks/>
          </p:cNvSpPr>
          <p:nvPr/>
        </p:nvSpPr>
        <p:spPr>
          <a:xfrm>
            <a:off x="5977180" y="1019713"/>
            <a:ext cx="6096000" cy="54120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dirty="0">
                <a:latin typeface="Calibri" panose="020F0502020204030204" pitchFamily="34" charset="0"/>
                <a:ea typeface="DengXian" panose="02010600030101010101" pitchFamily="2" charset="-122"/>
              </a:rPr>
              <a:t>10</a:t>
            </a:r>
            <a:r>
              <a:rPr lang="zh-CN" altLang="en-US" dirty="0">
                <a:latin typeface="Calibri" panose="020F0502020204030204" pitchFamily="34" charset="0"/>
                <a:ea typeface="DengXian" panose="02010600030101010101" pitchFamily="2" charset="-122"/>
              </a:rPr>
              <a:t>、居安当思危</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11</a:t>
            </a:r>
            <a:r>
              <a:rPr lang="zh-CN" altLang="en-US" dirty="0">
                <a:latin typeface="Calibri" panose="020F0502020204030204" pitchFamily="34" charset="0"/>
                <a:ea typeface="DengXian" panose="02010600030101010101" pitchFamily="2" charset="-122"/>
              </a:rPr>
              <a:t>、人应该拥有良好的心态</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12</a:t>
            </a:r>
            <a:r>
              <a:rPr lang="zh-CN" altLang="en-US" dirty="0">
                <a:latin typeface="Calibri" panose="020F0502020204030204" pitchFamily="34" charset="0"/>
                <a:ea typeface="DengXian" panose="02010600030101010101" pitchFamily="2" charset="-122"/>
              </a:rPr>
              <a:t>、心态决定成败</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13</a:t>
            </a:r>
            <a:r>
              <a:rPr lang="zh-CN" altLang="en-US" dirty="0">
                <a:latin typeface="Calibri" panose="020F0502020204030204" pitchFamily="34" charset="0"/>
                <a:ea typeface="DengXian" panose="02010600030101010101" pitchFamily="2" charset="-122"/>
              </a:rPr>
              <a:t>、信念是人生的支点</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14</a:t>
            </a:r>
            <a:r>
              <a:rPr lang="zh-CN" altLang="en-US" dirty="0">
                <a:latin typeface="Calibri" panose="020F0502020204030204" pitchFamily="34" charset="0"/>
                <a:ea typeface="DengXian" panose="02010600030101010101" pitchFamily="2" charset="-122"/>
              </a:rPr>
              <a:t>、懂得心术是一种人生的智慧</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15</a:t>
            </a:r>
            <a:r>
              <a:rPr lang="zh-CN" altLang="en-US" dirty="0">
                <a:latin typeface="Calibri" panose="020F0502020204030204" pitchFamily="34" charset="0"/>
                <a:ea typeface="DengXian" panose="02010600030101010101" pitchFamily="2" charset="-122"/>
              </a:rPr>
              <a:t>、心术是智慧的人生韬略</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16</a:t>
            </a:r>
            <a:r>
              <a:rPr lang="zh-CN" altLang="en-US" dirty="0">
                <a:latin typeface="Calibri" panose="020F0502020204030204" pitchFamily="34" charset="0"/>
                <a:ea typeface="DengXian" panose="02010600030101010101" pitchFamily="2" charset="-122"/>
              </a:rPr>
              <a:t>、我们应该重视形象价值</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17</a:t>
            </a:r>
            <a:r>
              <a:rPr lang="zh-CN" altLang="en-US" dirty="0">
                <a:latin typeface="Calibri" panose="020F0502020204030204" pitchFamily="34" charset="0"/>
                <a:ea typeface="DengXian" panose="02010600030101010101" pitchFamily="2" charset="-122"/>
              </a:rPr>
              <a:t>、心静可致远</a:t>
            </a:r>
            <a:endParaRPr lang="zh-CN" altLang="en-US" dirty="0">
              <a:latin typeface="Times New Roman" panose="02020603050405020304" pitchFamily="18" charset="0"/>
              <a:ea typeface="DengXian" panose="02010600030101010101" pitchFamily="2" charset="-122"/>
            </a:endParaRPr>
          </a:p>
          <a:p>
            <a:r>
              <a:rPr lang="en-US" altLang="ja-JP" dirty="0">
                <a:latin typeface="Calibri" panose="020F0502020204030204" pitchFamily="34" charset="0"/>
                <a:ea typeface="DengXian" panose="02010600030101010101" pitchFamily="2" charset="-122"/>
              </a:rPr>
              <a:t>18</a:t>
            </a:r>
            <a:r>
              <a:rPr lang="ja-JP" altLang="en-US" dirty="0">
                <a:latin typeface="Calibri" panose="020F0502020204030204" pitchFamily="34" charset="0"/>
                <a:ea typeface="DengXian" panose="02010600030101010101" pitchFamily="2" charset="-122"/>
              </a:rPr>
              <a:t>、宁静致远 </a:t>
            </a:r>
            <a:endParaRPr lang="ja-JP" altLang="en-US"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2527622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962187" y="0"/>
            <a:ext cx="10515600" cy="936733"/>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四、较难重点研究考题</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936733"/>
            <a:ext cx="5935851" cy="5240230"/>
          </a:xfrm>
        </p:spPr>
        <p:txBody>
          <a:bodyPr>
            <a:normAutofit/>
          </a:bodyPr>
          <a:lstStyle/>
          <a:p>
            <a:pPr marR="0" algn="l" rtl="0"/>
            <a:r>
              <a:rPr lang="en-US" altLang="zh-CN" sz="2800" b="0" i="0" u="none" strike="noStrike" baseline="0" dirty="0">
                <a:latin typeface="Calibri" panose="020F0502020204030204" pitchFamily="34" charset="0"/>
                <a:ea typeface="DengXian" panose="02010600030101010101" pitchFamily="2" charset="-122"/>
              </a:rPr>
              <a:t>1</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玩物未必丧志</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2</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弄斧到班门</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ja-JP" sz="2800" b="0" i="0" u="none" strike="noStrike" baseline="0" dirty="0">
                <a:latin typeface="Calibri" panose="020F0502020204030204" pitchFamily="34" charset="0"/>
                <a:ea typeface="DengXian" panose="02010600030101010101" pitchFamily="2" charset="-122"/>
              </a:rPr>
              <a:t>3</a:t>
            </a:r>
            <a:r>
              <a:rPr lang="ja-JP" altLang="en-US" sz="2800" b="0" i="0" u="none" strike="noStrike" baseline="0" dirty="0">
                <a:latin typeface="Calibri" panose="020F0502020204030204" pitchFamily="34" charset="0"/>
                <a:ea typeface="DengXian" panose="02010600030101010101" pitchFamily="2" charset="-122"/>
              </a:rPr>
              <a:t>、</a:t>
            </a:r>
            <a:r>
              <a:rPr lang="ja-JP" altLang="en-US" sz="2800" b="0" i="0" u="none" strike="noStrike" baseline="0" dirty="0">
                <a:latin typeface="Times New Roman" panose="02020603050405020304" pitchFamily="18" charset="0"/>
                <a:ea typeface="DengXian" panose="02010600030101010101" pitchFamily="2" charset="-122"/>
              </a:rPr>
              <a:t>	</a:t>
            </a:r>
            <a:r>
              <a:rPr lang="ja-JP" altLang="en-US" sz="2800" b="0" i="0" u="none" strike="noStrike" baseline="0" dirty="0">
                <a:latin typeface="Calibri" panose="020F0502020204030204" pitchFamily="34" charset="0"/>
                <a:ea typeface="DengXian" panose="02010600030101010101" pitchFamily="2" charset="-122"/>
              </a:rPr>
              <a:t>不安于故俗</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ja-JP" sz="2800" b="0" i="0" u="none" strike="noStrike" baseline="0" dirty="0">
                <a:latin typeface="Calibri" panose="020F0502020204030204" pitchFamily="34" charset="0"/>
                <a:ea typeface="DengXian" panose="02010600030101010101" pitchFamily="2" charset="-122"/>
              </a:rPr>
              <a:t>4</a:t>
            </a:r>
            <a:r>
              <a:rPr lang="ja-JP" altLang="en-US" sz="2800" b="0" i="0" u="none" strike="noStrike" baseline="0" dirty="0">
                <a:latin typeface="Calibri" panose="020F0502020204030204" pitchFamily="34" charset="0"/>
                <a:ea typeface="DengXian" panose="02010600030101010101" pitchFamily="2" charset="-122"/>
              </a:rPr>
              <a:t>、</a:t>
            </a:r>
            <a:r>
              <a:rPr lang="ja-JP" altLang="en-US" sz="2800" b="0" i="0" u="none" strike="noStrike" baseline="0" dirty="0">
                <a:latin typeface="Times New Roman" panose="02020603050405020304" pitchFamily="18" charset="0"/>
                <a:ea typeface="DengXian" panose="02010600030101010101" pitchFamily="2" charset="-122"/>
              </a:rPr>
              <a:t>	</a:t>
            </a:r>
            <a:r>
              <a:rPr lang="ja-JP" altLang="en-US" sz="2800" b="0" i="0" u="none" strike="noStrike" baseline="0" dirty="0">
                <a:latin typeface="Calibri" panose="020F0502020204030204" pitchFamily="34" charset="0"/>
                <a:ea typeface="DengXian" panose="02010600030101010101" pitchFamily="2" charset="-122"/>
              </a:rPr>
              <a:t>格物才能致知</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ja-JP" sz="2800" b="0" i="0" u="none" strike="noStrike" baseline="0" dirty="0">
                <a:latin typeface="Calibri" panose="020F0502020204030204" pitchFamily="34" charset="0"/>
                <a:ea typeface="DengXian" panose="02010600030101010101" pitchFamily="2" charset="-122"/>
              </a:rPr>
              <a:t>5</a:t>
            </a:r>
            <a:r>
              <a:rPr lang="ja-JP" altLang="en-US" sz="2800" b="0" i="0" u="none" strike="noStrike" baseline="0" dirty="0">
                <a:latin typeface="Calibri" panose="020F0502020204030204" pitchFamily="34" charset="0"/>
                <a:ea typeface="DengXian" panose="02010600030101010101" pitchFamily="2" charset="-122"/>
              </a:rPr>
              <a:t>、</a:t>
            </a:r>
            <a:r>
              <a:rPr lang="ja-JP" altLang="en-US" sz="2800" b="0" i="0" u="none" strike="noStrike" baseline="0" dirty="0">
                <a:latin typeface="Times New Roman" panose="02020603050405020304" pitchFamily="18" charset="0"/>
                <a:ea typeface="DengXian" panose="02010600030101010101" pitchFamily="2" charset="-122"/>
              </a:rPr>
              <a:t>	</a:t>
            </a:r>
            <a:r>
              <a:rPr lang="ja-JP" altLang="en-US" sz="2800" b="0" i="0" u="none" strike="noStrike" baseline="0" dirty="0">
                <a:latin typeface="Calibri" panose="020F0502020204030204" pitchFamily="34" charset="0"/>
                <a:ea typeface="DengXian" panose="02010600030101010101" pitchFamily="2" charset="-122"/>
              </a:rPr>
              <a:t>幸福并非在彼岸</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6</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应提倡善借于物</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7</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应学会善借他山之石</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ja-JP" sz="2800" b="0" i="0" u="none" strike="noStrike" baseline="0" dirty="0">
                <a:latin typeface="Calibri" panose="020F0502020204030204" pitchFamily="34" charset="0"/>
                <a:ea typeface="DengXian" panose="02010600030101010101" pitchFamily="2" charset="-122"/>
              </a:rPr>
              <a:t>8</a:t>
            </a:r>
            <a:r>
              <a:rPr lang="ja-JP" altLang="en-US" sz="2800" b="0" i="0" u="none" strike="noStrike" baseline="0" dirty="0">
                <a:latin typeface="Calibri" panose="020F0502020204030204" pitchFamily="34" charset="0"/>
                <a:ea typeface="DengXian" panose="02010600030101010101" pitchFamily="2" charset="-122"/>
              </a:rPr>
              <a:t>、</a:t>
            </a:r>
            <a:r>
              <a:rPr lang="ja-JP" altLang="en-US" sz="2800" b="0" i="0" u="none" strike="noStrike" baseline="0" dirty="0">
                <a:latin typeface="Times New Roman" panose="02020603050405020304" pitchFamily="18" charset="0"/>
                <a:ea typeface="DengXian" panose="02010600030101010101" pitchFamily="2" charset="-122"/>
              </a:rPr>
              <a:t>	</a:t>
            </a:r>
            <a:r>
              <a:rPr lang="ja-JP" altLang="en-US" sz="2800" b="0" i="0" u="none" strike="noStrike" baseline="0" dirty="0">
                <a:latin typeface="Calibri" panose="020F0502020204030204" pitchFamily="34" charset="0"/>
                <a:ea typeface="DengXian" panose="02010600030101010101" pitchFamily="2" charset="-122"/>
              </a:rPr>
              <a:t>成功需要善借于物</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ja-JP" sz="2800" b="0" i="0" u="none" strike="noStrike" baseline="0" dirty="0">
                <a:latin typeface="Calibri" panose="020F0502020204030204" pitchFamily="34" charset="0"/>
                <a:ea typeface="DengXian" panose="02010600030101010101" pitchFamily="2" charset="-122"/>
              </a:rPr>
              <a:t>9</a:t>
            </a:r>
            <a:r>
              <a:rPr lang="ja-JP" altLang="en-US" sz="2800" b="0" i="0" u="none" strike="noStrike" baseline="0" dirty="0">
                <a:latin typeface="Calibri" panose="020F0502020204030204" pitchFamily="34" charset="0"/>
                <a:ea typeface="DengXian" panose="02010600030101010101" pitchFamily="2" charset="-122"/>
              </a:rPr>
              <a:t>、</a:t>
            </a:r>
            <a:r>
              <a:rPr lang="ja-JP" altLang="en-US" sz="2800" b="0" i="0" u="none" strike="noStrike" baseline="0" dirty="0">
                <a:latin typeface="Times New Roman" panose="02020603050405020304" pitchFamily="18" charset="0"/>
                <a:ea typeface="DengXian" panose="02010600030101010101" pitchFamily="2" charset="-122"/>
              </a:rPr>
              <a:t>	</a:t>
            </a:r>
            <a:r>
              <a:rPr lang="ja-JP" altLang="en-US" sz="2800" b="0" i="0" u="none" strike="noStrike" baseline="0" dirty="0">
                <a:latin typeface="Calibri" panose="020F0502020204030204" pitchFamily="34" charset="0"/>
                <a:ea typeface="DengXian" panose="02010600030101010101" pitchFamily="2" charset="-122"/>
              </a:rPr>
              <a:t>破罐子莫摔</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10</a:t>
            </a:r>
            <a:r>
              <a:rPr lang="zh-CN" altLang="en-US" sz="2800" b="0" i="0" u="none" strike="noStrike" baseline="0" dirty="0">
                <a:latin typeface="Calibri" panose="020F0502020204030204" pitchFamily="34" charset="0"/>
                <a:ea typeface="DengXian" panose="02010600030101010101" pitchFamily="2" charset="-122"/>
              </a:rPr>
              <a:t>、亡羊补牢，为时晚矣</a:t>
            </a:r>
            <a:endParaRPr lang="zh-CN" altLang="en-US" sz="2800" b="0" i="0" u="none" strike="noStrike" baseline="0" dirty="0">
              <a:latin typeface="Times New Roman" panose="02020603050405020304" pitchFamily="18" charset="0"/>
              <a:ea typeface="DengXian" panose="02010600030101010101" pitchFamily="2" charset="-122"/>
            </a:endParaRPr>
          </a:p>
          <a:p>
            <a:pPr marL="0" indent="0">
              <a:buNone/>
            </a:pPr>
            <a:endParaRPr lang="en-AU" dirty="0"/>
          </a:p>
        </p:txBody>
      </p:sp>
      <p:sp>
        <p:nvSpPr>
          <p:cNvPr id="4" name="Content Placeholder 2">
            <a:extLst>
              <a:ext uri="{FF2B5EF4-FFF2-40B4-BE49-F238E27FC236}">
                <a16:creationId xmlns:a16="http://schemas.microsoft.com/office/drawing/2014/main" id="{C2F05B71-5F3F-4C8C-A8D3-4523E27112EC}"/>
              </a:ext>
            </a:extLst>
          </p:cNvPr>
          <p:cNvSpPr txBox="1">
            <a:spLocks/>
          </p:cNvSpPr>
          <p:nvPr/>
        </p:nvSpPr>
        <p:spPr>
          <a:xfrm>
            <a:off x="5381787" y="936733"/>
            <a:ext cx="6650064" cy="52402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dirty="0">
                <a:latin typeface="Calibri" panose="020F0502020204030204" pitchFamily="34" charset="0"/>
                <a:ea typeface="DengXian" panose="02010600030101010101" pitchFamily="2" charset="-122"/>
              </a:rPr>
              <a:t>11</a:t>
            </a:r>
            <a:r>
              <a:rPr lang="zh-CN" altLang="en-US" dirty="0">
                <a:latin typeface="Calibri" panose="020F0502020204030204" pitchFamily="34" charset="0"/>
                <a:ea typeface="DengXian" panose="02010600030101010101" pitchFamily="2" charset="-122"/>
              </a:rPr>
              <a:t>、我们应崇洋而不媚外</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12</a:t>
            </a:r>
            <a:r>
              <a:rPr lang="zh-CN" altLang="en-US" dirty="0">
                <a:latin typeface="Calibri" panose="020F0502020204030204" pitchFamily="34" charset="0"/>
                <a:ea typeface="DengXian" panose="02010600030101010101" pitchFamily="2" charset="-122"/>
              </a:rPr>
              <a:t>、李鸿章的功绩不可抹杀</a:t>
            </a:r>
            <a:endParaRPr lang="zh-CN" altLang="en-US" dirty="0">
              <a:latin typeface="Times New Roman" panose="02020603050405020304" pitchFamily="18" charset="0"/>
              <a:ea typeface="DengXian" panose="02010600030101010101" pitchFamily="2" charset="-122"/>
            </a:endParaRPr>
          </a:p>
          <a:p>
            <a:r>
              <a:rPr lang="en-US" altLang="ja-JP" dirty="0">
                <a:latin typeface="Calibri" panose="020F0502020204030204" pitchFamily="34" charset="0"/>
                <a:ea typeface="DengXian" panose="02010600030101010101" pitchFamily="2" charset="-122"/>
              </a:rPr>
              <a:t>13</a:t>
            </a:r>
            <a:r>
              <a:rPr lang="ja-JP" altLang="en-US" dirty="0">
                <a:latin typeface="Calibri" panose="020F0502020204030204" pitchFamily="34" charset="0"/>
                <a:ea typeface="DengXian" panose="02010600030101010101" pitchFamily="2" charset="-122"/>
              </a:rPr>
              <a:t>、哀兵必胜</a:t>
            </a:r>
            <a:endParaRPr lang="ja-JP"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14</a:t>
            </a:r>
            <a:r>
              <a:rPr lang="zh-CN" altLang="en-US" dirty="0">
                <a:latin typeface="Calibri" panose="020F0502020204030204" pitchFamily="34" charset="0"/>
                <a:ea typeface="DengXian" panose="02010600030101010101" pitchFamily="2" charset="-122"/>
              </a:rPr>
              <a:t>、国之强盛在于明君。</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15</a:t>
            </a:r>
            <a:r>
              <a:rPr lang="zh-CN" altLang="en-US" dirty="0">
                <a:latin typeface="Calibri" panose="020F0502020204030204" pitchFamily="34" charset="0"/>
                <a:ea typeface="DengXian" panose="02010600030101010101" pitchFamily="2" charset="-122"/>
              </a:rPr>
              <a:t>、孤独是走向成功的有利条件</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16</a:t>
            </a:r>
            <a:r>
              <a:rPr lang="zh-CN" altLang="en-US" dirty="0">
                <a:latin typeface="Calibri" panose="020F0502020204030204" pitchFamily="34" charset="0"/>
                <a:ea typeface="DengXian" panose="02010600030101010101" pitchFamily="2" charset="-122"/>
              </a:rPr>
              <a:t>、人应学会独处</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17</a:t>
            </a:r>
            <a:r>
              <a:rPr lang="zh-CN" altLang="en-US" dirty="0">
                <a:latin typeface="Calibri" panose="020F0502020204030204" pitchFamily="34" charset="0"/>
                <a:ea typeface="DengXian" panose="02010600030101010101" pitchFamily="2" charset="-122"/>
              </a:rPr>
              <a:t>、成大事者必有静气</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18</a:t>
            </a:r>
            <a:r>
              <a:rPr lang="zh-CN" altLang="en-US" dirty="0">
                <a:latin typeface="Calibri" panose="020F0502020204030204" pitchFamily="34" charset="0"/>
                <a:ea typeface="DengXian" panose="02010600030101010101" pitchFamily="2" charset="-122"/>
              </a:rPr>
              <a:t>、“剩女”应受到尊重</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19</a:t>
            </a:r>
            <a:r>
              <a:rPr lang="zh-CN" altLang="en-US" dirty="0">
                <a:latin typeface="Calibri" panose="020F0502020204030204" pitchFamily="34" charset="0"/>
                <a:ea typeface="DengXian" panose="02010600030101010101" pitchFamily="2" charset="-122"/>
              </a:rPr>
              <a:t>、优越的家庭环境是成功的有利条件</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20</a:t>
            </a:r>
            <a:r>
              <a:rPr lang="zh-CN" altLang="en-US" dirty="0">
                <a:latin typeface="Calibri" panose="020F0502020204030204" pitchFamily="34" charset="0"/>
                <a:ea typeface="DengXian" panose="02010600030101010101" pitchFamily="2" charset="-122"/>
              </a:rPr>
              <a:t>、莫让情云遮慧眼</a:t>
            </a:r>
            <a:endParaRPr lang="zh-CN" altLang="en-US" dirty="0">
              <a:latin typeface="Times New Roman" panose="02020603050405020304" pitchFamily="18" charset="0"/>
              <a:ea typeface="DengXian" panose="02010600030101010101" pitchFamily="2" charset="-122"/>
            </a:endParaRPr>
          </a:p>
          <a:p>
            <a:pPr marL="0" indent="0">
              <a:buFont typeface="Arial" panose="020B0604020202020204" pitchFamily="34" charset="0"/>
              <a:buNone/>
            </a:pPr>
            <a:endParaRPr lang="en-AU" dirty="0"/>
          </a:p>
        </p:txBody>
      </p:sp>
    </p:spTree>
    <p:extLst>
      <p:ext uri="{BB962C8B-B14F-4D97-AF65-F5344CB8AC3E}">
        <p14:creationId xmlns:p14="http://schemas.microsoft.com/office/powerpoint/2010/main" val="912673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962187" y="0"/>
            <a:ext cx="10515600" cy="936733"/>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四、较难重点研究考题</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936733"/>
            <a:ext cx="5935851" cy="5240230"/>
          </a:xfrm>
        </p:spPr>
        <p:txBody>
          <a:bodyPr>
            <a:normAutofit/>
          </a:bodyPr>
          <a:lstStyle/>
          <a:p>
            <a:pPr marR="0" algn="l" rtl="0"/>
            <a:r>
              <a:rPr lang="en-US" altLang="zh-CN" sz="2800" b="0" i="0" u="none" strike="noStrike" baseline="0" dirty="0">
                <a:latin typeface="Calibri" panose="020F0502020204030204" pitchFamily="34" charset="0"/>
                <a:ea typeface="DengXian" panose="02010600030101010101" pitchFamily="2" charset="-122"/>
              </a:rPr>
              <a:t>21</a:t>
            </a:r>
            <a:r>
              <a:rPr lang="zh-CN" altLang="en-US" sz="2800" b="0" i="0" u="none" strike="noStrike" baseline="0" dirty="0">
                <a:latin typeface="Calibri" panose="020F0502020204030204" pitchFamily="34" charset="0"/>
                <a:ea typeface="DengXian" panose="02010600030101010101" pitchFamily="2" charset="-122"/>
              </a:rPr>
              <a:t>、逆境造就了宋代词人的杰出</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ja-JP" sz="2800" b="0" i="0" u="none" strike="noStrike" baseline="0" dirty="0">
                <a:latin typeface="Calibri" panose="020F0502020204030204" pitchFamily="34" charset="0"/>
                <a:ea typeface="DengXian" panose="02010600030101010101" pitchFamily="2" charset="-122"/>
              </a:rPr>
              <a:t>22</a:t>
            </a:r>
            <a:r>
              <a:rPr lang="ja-JP" altLang="en-US" sz="2800" b="0" i="0" u="none" strike="noStrike" baseline="0" dirty="0">
                <a:latin typeface="Calibri" panose="020F0502020204030204" pitchFamily="34" charset="0"/>
                <a:ea typeface="DengXian" panose="02010600030101010101" pitchFamily="2" charset="-122"/>
              </a:rPr>
              <a:t>、学会释怀</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23</a:t>
            </a:r>
            <a:r>
              <a:rPr lang="zh-CN" altLang="en-US" sz="2800" b="0" i="0" u="none" strike="noStrike" baseline="0" dirty="0">
                <a:latin typeface="Calibri" panose="020F0502020204030204" pitchFamily="34" charset="0"/>
                <a:ea typeface="DengXian" panose="02010600030101010101" pitchFamily="2" charset="-122"/>
              </a:rPr>
              <a:t>、应摒弃愚忠思想</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24</a:t>
            </a:r>
            <a:r>
              <a:rPr lang="zh-CN" altLang="en-US" sz="2800" b="0" i="0" u="none" strike="noStrike" baseline="0" dirty="0">
                <a:latin typeface="Calibri" panose="020F0502020204030204" pitchFamily="34" charset="0"/>
                <a:ea typeface="DengXian" panose="02010600030101010101" pitchFamily="2" charset="-122"/>
              </a:rPr>
              <a:t>、敢为天下先</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25</a:t>
            </a:r>
            <a:r>
              <a:rPr lang="zh-CN" altLang="en-US" sz="2800" b="0" i="0" u="none" strike="noStrike" baseline="0" dirty="0">
                <a:latin typeface="Calibri" panose="020F0502020204030204" pitchFamily="34" charset="0"/>
                <a:ea typeface="DengXian" panose="02010600030101010101" pitchFamily="2" charset="-122"/>
              </a:rPr>
              <a:t>、明者因时而变</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26</a:t>
            </a:r>
            <a:r>
              <a:rPr lang="zh-CN" altLang="en-US" sz="2800" b="0" i="0" u="none" strike="noStrike" baseline="0" dirty="0">
                <a:latin typeface="Calibri" panose="020F0502020204030204" pitchFamily="34" charset="0"/>
                <a:ea typeface="DengXian" panose="02010600030101010101" pitchFamily="2" charset="-122"/>
              </a:rPr>
              <a:t>、智者当顺势而为</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27</a:t>
            </a:r>
            <a:r>
              <a:rPr lang="zh-CN" altLang="en-US" sz="2800" b="0" i="0" u="none" strike="noStrike" baseline="0" dirty="0">
                <a:latin typeface="Calibri" panose="020F0502020204030204" pitchFamily="34" charset="0"/>
                <a:ea typeface="DengXian" panose="02010600030101010101" pitchFamily="2" charset="-122"/>
              </a:rPr>
              <a:t>、书生并非百无一用</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28</a:t>
            </a:r>
            <a:r>
              <a:rPr lang="zh-CN" altLang="en-US" sz="2800" b="0" i="0" u="none" strike="noStrike" baseline="0" dirty="0">
                <a:latin typeface="Calibri" panose="020F0502020204030204" pitchFamily="34" charset="0"/>
                <a:ea typeface="DengXian" panose="02010600030101010101" pitchFamily="2" charset="-122"/>
              </a:rPr>
              <a:t>、亲密应有间</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ja-JP" sz="2800" b="0" i="0" u="none" strike="noStrike" baseline="0" dirty="0">
                <a:latin typeface="Calibri" panose="020F0502020204030204" pitchFamily="34" charset="0"/>
                <a:ea typeface="DengXian" panose="02010600030101010101" pitchFamily="2" charset="-122"/>
              </a:rPr>
              <a:t>29</a:t>
            </a:r>
            <a:r>
              <a:rPr lang="ja-JP" altLang="en-US" sz="2800" b="0" i="0" u="none" strike="noStrike" baseline="0" dirty="0">
                <a:latin typeface="Calibri" panose="020F0502020204030204" pitchFamily="34" charset="0"/>
                <a:ea typeface="DengXian" panose="02010600030101010101" pitchFamily="2" charset="-122"/>
              </a:rPr>
              <a:t>、身正也怕影子斜</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30</a:t>
            </a:r>
            <a:r>
              <a:rPr lang="zh-CN" altLang="en-US" sz="2800" b="0" i="0" u="none" strike="noStrike" baseline="0" dirty="0">
                <a:latin typeface="Calibri" panose="020F0502020204030204" pitchFamily="34" charset="0"/>
                <a:ea typeface="DengXian" panose="02010600030101010101" pitchFamily="2" charset="-122"/>
              </a:rPr>
              <a:t>、寒门难出贵子</a:t>
            </a:r>
            <a:endParaRPr lang="zh-CN" altLang="en-US" sz="2800" b="0" i="0" u="none" strike="noStrike" baseline="0" dirty="0">
              <a:latin typeface="Times New Roman" panose="02020603050405020304" pitchFamily="18" charset="0"/>
              <a:ea typeface="DengXian" panose="02010600030101010101" pitchFamily="2" charset="-122"/>
            </a:endParaRPr>
          </a:p>
          <a:p>
            <a:pPr marL="0" indent="0">
              <a:buNone/>
            </a:pPr>
            <a:endParaRPr lang="en-AU" dirty="0"/>
          </a:p>
        </p:txBody>
      </p:sp>
      <p:sp>
        <p:nvSpPr>
          <p:cNvPr id="4" name="Content Placeholder 2">
            <a:extLst>
              <a:ext uri="{FF2B5EF4-FFF2-40B4-BE49-F238E27FC236}">
                <a16:creationId xmlns:a16="http://schemas.microsoft.com/office/drawing/2014/main" id="{C2F05B71-5F3F-4C8C-A8D3-4523E27112EC}"/>
              </a:ext>
            </a:extLst>
          </p:cNvPr>
          <p:cNvSpPr txBox="1">
            <a:spLocks/>
          </p:cNvSpPr>
          <p:nvPr/>
        </p:nvSpPr>
        <p:spPr>
          <a:xfrm>
            <a:off x="5935851" y="1058137"/>
            <a:ext cx="5935851" cy="52402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dirty="0">
                <a:latin typeface="Calibri" panose="020F0502020204030204" pitchFamily="34" charset="0"/>
                <a:ea typeface="DengXian" panose="02010600030101010101" pitchFamily="2" charset="-122"/>
              </a:rPr>
              <a:t>31</a:t>
            </a:r>
            <a:r>
              <a:rPr lang="zh-CN" altLang="en-US" dirty="0">
                <a:latin typeface="Calibri" panose="020F0502020204030204" pitchFamily="34" charset="0"/>
                <a:ea typeface="DengXian" panose="02010600030101010101" pitchFamily="2" charset="-122"/>
              </a:rPr>
              <a:t>、精神雾霾更可怕</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32</a:t>
            </a:r>
            <a:r>
              <a:rPr lang="zh-CN" altLang="en-US" dirty="0">
                <a:latin typeface="Calibri" panose="020F0502020204030204" pitchFamily="34" charset="0"/>
                <a:ea typeface="DengXian" panose="02010600030101010101" pitchFamily="2" charset="-122"/>
              </a:rPr>
              <a:t>、人应学会定位</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33</a:t>
            </a:r>
            <a:r>
              <a:rPr lang="zh-CN" altLang="en-US" dirty="0">
                <a:latin typeface="Calibri" panose="020F0502020204030204" pitchFamily="34" charset="0"/>
                <a:ea typeface="DengXian" panose="02010600030101010101" pitchFamily="2" charset="-122"/>
              </a:rPr>
              <a:t>、非淡泊无以明志</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34</a:t>
            </a:r>
            <a:r>
              <a:rPr lang="zh-CN" altLang="en-US" dirty="0">
                <a:latin typeface="Calibri" panose="020F0502020204030204" pitchFamily="34" charset="0"/>
                <a:ea typeface="DengXian" panose="02010600030101010101" pitchFamily="2" charset="-122"/>
              </a:rPr>
              <a:t>、非淡漠无以明德</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35</a:t>
            </a:r>
            <a:r>
              <a:rPr lang="zh-CN" altLang="en-US" dirty="0">
                <a:latin typeface="Calibri" panose="020F0502020204030204" pitchFamily="34" charset="0"/>
                <a:ea typeface="DengXian" panose="02010600030101010101" pitchFamily="2" charset="-122"/>
              </a:rPr>
              <a:t>、中国需要复兴</a:t>
            </a:r>
            <a:r>
              <a:rPr lang="en-US" altLang="zh-CN" dirty="0">
                <a:latin typeface="Calibri" panose="020F0502020204030204" pitchFamily="34" charset="0"/>
                <a:ea typeface="DengXian" panose="02010600030101010101" pitchFamily="2" charset="-122"/>
              </a:rPr>
              <a:t>"</a:t>
            </a:r>
            <a:r>
              <a:rPr lang="zh-CN" altLang="en-US" dirty="0">
                <a:latin typeface="Calibri" panose="020F0502020204030204" pitchFamily="34" charset="0"/>
                <a:ea typeface="DengXian" panose="02010600030101010101" pitchFamily="2" charset="-122"/>
              </a:rPr>
              <a:t>士大夫</a:t>
            </a:r>
            <a:r>
              <a:rPr lang="en-US" altLang="zh-CN" dirty="0">
                <a:latin typeface="Calibri" panose="020F0502020204030204" pitchFamily="34" charset="0"/>
                <a:ea typeface="DengXian" panose="02010600030101010101" pitchFamily="2" charset="-122"/>
              </a:rPr>
              <a:t>"</a:t>
            </a:r>
            <a:r>
              <a:rPr lang="zh-CN" altLang="en-US" dirty="0">
                <a:latin typeface="Calibri" panose="020F0502020204030204" pitchFamily="34" charset="0"/>
                <a:ea typeface="DengXian" panose="02010600030101010101" pitchFamily="2" charset="-122"/>
              </a:rPr>
              <a:t>精神</a:t>
            </a:r>
            <a:endParaRPr lang="en-AU" altLang="zh-CN" dirty="0">
              <a:latin typeface="Calibri" panose="020F0502020204030204" pitchFamily="34"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注意：考生应根据自己的中文基础选题，切勿好高骛远，要选择自己可以驾驭，适合自己的考题，而不是难题，考官也不会因为考题的难易而改变评分标准。</a:t>
            </a:r>
            <a:r>
              <a:rPr lang="zh-CN" altLang="en-US" dirty="0">
                <a:latin typeface="Calibri" panose="020F0502020204030204" pitchFamily="34" charset="0"/>
                <a:ea typeface="DengXian" panose="02010600030101010101" pitchFamily="2" charset="-122"/>
              </a:rPr>
              <a:t> </a:t>
            </a:r>
            <a:endParaRPr lang="zh-CN" altLang="en-US" dirty="0">
              <a:latin typeface="Times New Roman" panose="02020603050405020304" pitchFamily="18" charset="0"/>
              <a:ea typeface="DengXian" panose="02010600030101010101" pitchFamily="2" charset="-122"/>
            </a:endParaRPr>
          </a:p>
          <a:p>
            <a:pPr marL="0" indent="0">
              <a:buFont typeface="Arial" panose="020B0604020202020204" pitchFamily="34" charset="0"/>
              <a:buNone/>
            </a:pPr>
            <a:endParaRPr lang="en-AU" dirty="0"/>
          </a:p>
        </p:txBody>
      </p:sp>
    </p:spTree>
    <p:extLst>
      <p:ext uri="{BB962C8B-B14F-4D97-AF65-F5344CB8AC3E}">
        <p14:creationId xmlns:p14="http://schemas.microsoft.com/office/powerpoint/2010/main" val="7304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五、确立三个分论点和文学艺术作品</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1583573"/>
            <a:ext cx="12192000" cy="4662244"/>
          </a:xfrm>
        </p:spPr>
        <p:txBody>
          <a:bodyPr>
            <a:normAutofit/>
          </a:bodyPr>
          <a:lstStyle/>
          <a:p>
            <a:pPr marR="0" algn="l" rtl="0">
              <a:lnSpc>
                <a:spcPct val="100000"/>
              </a:lnSpc>
            </a:pP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一）</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确立分论点</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lnSpc>
                <a:spcPct val="100000"/>
              </a:lnSpc>
            </a:pPr>
            <a:r>
              <a:rPr lang="zh-CN" altLang="en-US" sz="2800" b="0" i="0" u="none" strike="noStrike" baseline="0" dirty="0">
                <a:latin typeface="Calibri" panose="020F0502020204030204" pitchFamily="34" charset="0"/>
                <a:ea typeface="DengXian" panose="02010600030101010101" pitchFamily="2" charset="-122"/>
              </a:rPr>
              <a:t>三个分论点与话题（或者论点）之间是因果关系，同学们可以先从三个不同的方面 写出分论点，再去找文学艺术作品证明分论点，也可以根据已有的文学艺术作品拟 定分论点，分论点之间仍然需要有并列、递进或承接的关系。如</a:t>
            </a:r>
            <a:r>
              <a:rPr lang="zh-CN" altLang="en-US" sz="2800" b="0" i="0" u="none" strike="noStrike" baseline="0" dirty="0">
                <a:solidFill>
                  <a:srgbClr val="002060"/>
                </a:solidFill>
                <a:latin typeface="Calibri" panose="020F0502020204030204" pitchFamily="34" charset="0"/>
                <a:ea typeface="DengXian" panose="02010600030101010101" pitchFamily="2" charset="-122"/>
              </a:rPr>
              <a:t>：</a:t>
            </a:r>
            <a:r>
              <a:rPr lang="en-US" altLang="zh-CN" sz="2800" b="0" i="0" u="none" strike="noStrike" baseline="0" dirty="0">
                <a:solidFill>
                  <a:srgbClr val="002060"/>
                </a:solidFill>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骄兵必败</a:t>
            </a:r>
            <a:r>
              <a:rPr lang="en-US" altLang="zh-CN" sz="2800" b="0" i="0" u="none" strike="noStrike" baseline="0" dirty="0">
                <a:solidFill>
                  <a:srgbClr val="002060"/>
                </a:solidFill>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这 一选题，同学们可以用“骄兵盲目自信，失了天时”“骄兵疏忽大意，失了地利”“骄兵刚愎自用，失了人和”三个方面并列论证；而</a:t>
            </a:r>
            <a:r>
              <a:rPr lang="en-US" altLang="zh-CN" sz="2800" b="0" i="0" u="none" strike="noStrike" baseline="0" dirty="0">
                <a:solidFill>
                  <a:srgbClr val="002060"/>
                </a:solidFill>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我们应提倡宽容</a:t>
            </a:r>
            <a:r>
              <a:rPr lang="en-US" altLang="zh-CN" sz="2800" b="0" i="0" u="none" strike="noStrike" baseline="0" dirty="0">
                <a:solidFill>
                  <a:srgbClr val="002060"/>
                </a:solidFill>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这一选题 就可以用“宽容可以化解人与人之间的恩怨”“宽容可以使家庭和睦”和“宽容可 以使国家安定”三个分论点递进论证；在</a:t>
            </a:r>
            <a:r>
              <a:rPr lang="en-US" altLang="zh-CN" sz="2800" b="0" i="0" u="none" strike="noStrike" baseline="0" dirty="0">
                <a:solidFill>
                  <a:srgbClr val="002060"/>
                </a:solidFill>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成功不是偶然的</a:t>
            </a:r>
            <a:r>
              <a:rPr lang="en-US" altLang="zh-CN" sz="2800" b="0" i="0" u="none" strike="noStrike" baseline="0" dirty="0">
                <a:solidFill>
                  <a:srgbClr val="002060"/>
                </a:solidFill>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这个选题中，就形成 了 “成功需要坚定的目标”，“成功需要坚韧不拔的毅力”和“成功需要勤奋努力 的精神”的承接关系。</a:t>
            </a:r>
            <a:endParaRPr lang="zh-CN" altLang="en-US" sz="2800" b="0" i="0" u="none" strike="noStrike" baseline="0" dirty="0">
              <a:solidFill>
                <a:srgbClr val="002060"/>
              </a:solidFill>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1967422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五、确立三个分论点和文学艺术作品</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1583573"/>
            <a:ext cx="12192000" cy="4662244"/>
          </a:xfrm>
        </p:spPr>
        <p:txBody>
          <a:bodyPr>
            <a:normAutofit/>
          </a:bodyPr>
          <a:lstStyle/>
          <a:p>
            <a:pPr marR="0" algn="l" rtl="0"/>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二）</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筛选文学艺术作品</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solidFill>
                  <a:srgbClr val="002060"/>
                </a:solidFill>
                <a:latin typeface="Calibri" panose="020F0502020204030204" pitchFamily="34" charset="0"/>
                <a:ea typeface="DengXian" panose="02010600030101010101" pitchFamily="2" charset="-122"/>
              </a:rPr>
              <a:t>文学艺术作品的面很广，包括：小说、诗歌、散文、报告文学、纪实文学、书信、 日记、话剧、电影、电视剧、歌舞剧、童话、传说、成语故事、寓言故事、连环画、 图片、照片、相声、评书、大鼓、歌词、雕塑等等。使用文学艺术作品关键在于该 作品能不能支持你的观点，所以作品不一定是名家的。个人在网上发表的帖子、博客文章等都不算文学作品。文学艺术作品指的是正式出版的影像、音像和纸质的 出版物，而且它们必须是</a:t>
            </a:r>
            <a:r>
              <a:rPr lang="zh-CN" altLang="en-US" sz="2800" b="1" i="0" u="none" strike="noStrike" baseline="0" dirty="0">
                <a:solidFill>
                  <a:srgbClr val="002060"/>
                </a:solidFill>
                <a:latin typeface="Calibri" panose="020F0502020204030204" pitchFamily="34" charset="0"/>
                <a:ea typeface="DengXian" panose="02010600030101010101" pitchFamily="2" charset="-122"/>
              </a:rPr>
              <a:t>中国</a:t>
            </a:r>
            <a:r>
              <a:rPr lang="zh-CN" altLang="en-US" sz="2800" b="0" i="0" u="none" strike="noStrike" baseline="0" dirty="0">
                <a:solidFill>
                  <a:srgbClr val="002060"/>
                </a:solidFill>
                <a:latin typeface="Calibri" panose="020F0502020204030204" pitchFamily="34" charset="0"/>
                <a:ea typeface="DengXian" panose="02010600030101010101" pitchFamily="2" charset="-122"/>
              </a:rPr>
              <a:t>文学艺术作品。</a:t>
            </a:r>
            <a:endParaRPr lang="zh-CN" altLang="en-US" sz="2800" b="0" i="0" u="none" strike="noStrike" baseline="0" dirty="0">
              <a:solidFill>
                <a:srgbClr val="002060"/>
              </a:solidFill>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714287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五、确立三个分论点和文学艺术作品</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1583573"/>
            <a:ext cx="12192000" cy="4662244"/>
          </a:xfrm>
        </p:spPr>
        <p:txBody>
          <a:bodyPr>
            <a:normAutofit/>
          </a:bodyPr>
          <a:lstStyle/>
          <a:p>
            <a:pPr marR="0" algn="l" rtl="0"/>
            <a:r>
              <a:rPr lang="zh-CN" altLang="en-US" sz="2800" b="0" i="0" u="none" strike="noStrike" baseline="0" dirty="0">
                <a:latin typeface="Calibri" panose="020F0502020204030204" pitchFamily="34" charset="0"/>
                <a:ea typeface="DengXian" panose="02010600030101010101" pitchFamily="2" charset="-122"/>
              </a:rPr>
              <a:t> </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三）文学艺术作品的应用</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教学大纲规定，要用文学艺术作品中的情节证明论点，如</a:t>
            </a:r>
            <a:r>
              <a:rPr lang="zh-CN" altLang="en-US" sz="2800" b="0" i="0" u="none" strike="noStrike" baseline="0" dirty="0">
                <a:solidFill>
                  <a:srgbClr val="002060"/>
                </a:solidFill>
                <a:latin typeface="Calibri" panose="020F0502020204030204" pitchFamily="34" charset="0"/>
                <a:ea typeface="DengXian" panose="02010600030101010101" pitchFamily="2" charset="-122"/>
              </a:rPr>
              <a:t>：</a:t>
            </a:r>
            <a:r>
              <a:rPr lang="en-US" altLang="zh-CN" sz="2800" b="0" i="0" u="none" strike="noStrike" baseline="0" dirty="0">
                <a:solidFill>
                  <a:srgbClr val="002060"/>
                </a:solidFill>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论语</a:t>
            </a:r>
            <a:r>
              <a:rPr lang="en-US" altLang="zh-CN" sz="2800" b="0" i="0" u="none" strike="noStrike" baseline="0" dirty="0">
                <a:solidFill>
                  <a:srgbClr val="002060"/>
                </a:solidFill>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属于语录体著作，没有故事情节，不可以作为文学艺术作品，有些文学艺术作品看似没有故事情节，但其实也可以证明分论点，我们举例说明。</a:t>
            </a:r>
            <a:endParaRPr lang="zh-CN" altLang="en-US" sz="2800" b="0" i="0" u="none" strike="noStrike" baseline="0" dirty="0">
              <a:solidFill>
                <a:srgbClr val="002060"/>
              </a:solidFill>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1755425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五、确立三个分论点和文学艺术作品</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1475085"/>
            <a:ext cx="12192000" cy="4662244"/>
          </a:xfrm>
        </p:spPr>
        <p:txBody>
          <a:bodyPr>
            <a:normAutofit fontScale="92500" lnSpcReduction="10000"/>
          </a:bodyPr>
          <a:lstStyle/>
          <a:p>
            <a:pPr marR="0" algn="l" rtl="0">
              <a:lnSpc>
                <a:spcPct val="110000"/>
              </a:lnSpc>
            </a:pPr>
            <a:r>
              <a:rPr lang="zh-CN" altLang="en-US" sz="2800" b="0" i="0" u="none" strike="noStrike" baseline="0" dirty="0">
                <a:latin typeface="Calibri" panose="020F0502020204030204" pitchFamily="34" charset="0"/>
                <a:ea typeface="DengXian" panose="02010600030101010101" pitchFamily="2" charset="-122"/>
              </a:rPr>
              <a:t> </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三）文学艺术作品的应用</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lnSpc>
                <a:spcPct val="110000"/>
              </a:lnSpc>
            </a:pPr>
            <a:r>
              <a:rPr lang="en-US" altLang="zh-CN" sz="2800" b="0" i="0" u="none" strike="noStrike" baseline="0" dirty="0">
                <a:latin typeface="Calibri" panose="020F0502020204030204" pitchFamily="34" charset="0"/>
                <a:ea typeface="DengXian" panose="02010600030101010101" pitchFamily="2" charset="-122"/>
              </a:rPr>
              <a:t>1</a:t>
            </a:r>
            <a:r>
              <a:rPr lang="zh-CN" altLang="en-US" sz="2800" b="0" i="0" u="none" strike="noStrike" baseline="0" dirty="0">
                <a:latin typeface="Calibri" panose="020F0502020204030204" pitchFamily="34" charset="0"/>
                <a:ea typeface="DengXian" panose="02010600030101010101" pitchFamily="2" charset="-122"/>
              </a:rPr>
              <a:t>、人物传记，报告文学或散文类。这一类文学作品评论性、抒情性文字多</a:t>
            </a:r>
            <a:r>
              <a:rPr lang="en-US" altLang="zh-CN" sz="2800" b="0" i="0" u="none" strike="noStrike" baseline="0" dirty="0">
                <a:latin typeface="Calibri" panose="020F0502020204030204" pitchFamily="34"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看似没有故事情节，但引用这些评论性或抒情性的文字也可以论证分论点。比 如：</a:t>
            </a:r>
            <a:r>
              <a:rPr lang="zh-CN" altLang="en-US" sz="2800" b="0" i="0" u="none" strike="noStrike" baseline="0" dirty="0">
                <a:solidFill>
                  <a:srgbClr val="002060"/>
                </a:solidFill>
                <a:latin typeface="Calibri" panose="020F0502020204030204" pitchFamily="34" charset="0"/>
                <a:ea typeface="DengXian" panose="02010600030101010101" pitchFamily="2" charset="-122"/>
              </a:rPr>
              <a:t>有个同学的论题是</a:t>
            </a:r>
            <a:r>
              <a:rPr lang="en-US" altLang="zh-CN" sz="2800" b="0" i="0" u="none" strike="noStrike" baseline="0" dirty="0">
                <a:solidFill>
                  <a:srgbClr val="002060"/>
                </a:solidFill>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做人要有个性</a:t>
            </a:r>
            <a:r>
              <a:rPr lang="en-US" altLang="zh-CN" sz="2800" b="0" i="0" u="none" strike="noStrike" baseline="0" dirty="0">
                <a:solidFill>
                  <a:srgbClr val="002060"/>
                </a:solidFill>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，他需要证明“个性使人彰显文学才 华”这一分论点，引用了散文集</a:t>
            </a:r>
            <a:r>
              <a:rPr lang="en-US" altLang="zh-CN" sz="2800" b="0" i="0" u="none" strike="noStrike" baseline="0" dirty="0">
                <a:solidFill>
                  <a:srgbClr val="002060"/>
                </a:solidFill>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张爱玲评说六十年</a:t>
            </a:r>
            <a:r>
              <a:rPr lang="en-US" altLang="zh-CN" sz="2800" b="0" i="0" u="none" strike="noStrike" baseline="0" dirty="0">
                <a:solidFill>
                  <a:srgbClr val="002060"/>
                </a:solidFill>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中的描写：“她一向喜 欢表现，也擅长表现，所以她的‘奇装异服’总是令人所津津乐道的。她经常 是一身色泽绚丽的丝质碎花旗袍，大红色的底子，印着大朵大朵蓝白色的花，就这样款款过市。”又在后面引述了另一段话，“在那个封闭老旧的年代，她不想在沉闷的生活中窒息，于是她身着艳丽，于是她让自己投入倾城之恋， 那么不顾一切。也正是由此，她才能有了一步步个性鲜明、令人心动的作品，感染了多少代的少年人！”描写配上一点评论就完美的证明了论点。</a:t>
            </a:r>
            <a:endParaRPr lang="zh-CN" altLang="en-US" sz="2800" b="0" i="0" u="none" strike="noStrike" baseline="0" dirty="0">
              <a:solidFill>
                <a:srgbClr val="002060"/>
              </a:solidFill>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683851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五、确立三个分论点和文学艺术作品</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1583573"/>
            <a:ext cx="12192000" cy="4662244"/>
          </a:xfrm>
        </p:spPr>
        <p:txBody>
          <a:bodyPr>
            <a:normAutofit/>
          </a:bodyPr>
          <a:lstStyle/>
          <a:p>
            <a:pPr marR="0" algn="l" rtl="0"/>
            <a:r>
              <a:rPr lang="zh-CN" altLang="en-US" sz="2800" b="0" i="0" u="none" strike="noStrike" baseline="0" dirty="0">
                <a:latin typeface="Calibri" panose="020F0502020204030204" pitchFamily="34" charset="0"/>
                <a:ea typeface="DengXian" panose="02010600030101010101" pitchFamily="2" charset="-122"/>
              </a:rPr>
              <a:t> </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三）文学艺术作品的应用</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2</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图片、照片、绘画或雕塑类。要使用这类艺术作品证明分论点就应该引征 艺术家创作这些作品背后的故事，或是其他人对这些作品的评述作为辅助材料， 只要论证观点，实现论证过程，就符合要求。</a:t>
            </a:r>
            <a:endParaRPr lang="zh-CN" altLang="en-US" sz="2800" b="0" i="0" u="none" strike="noStrike" baseline="0" dirty="0">
              <a:solidFill>
                <a:srgbClr val="002060"/>
              </a:solidFill>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1306420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209254"/>
            <a:ext cx="10515600" cy="843743"/>
          </a:xfrm>
        </p:spPr>
        <p:txBody>
          <a:bodyPr>
            <a:normAutofit/>
          </a:bodyPr>
          <a:lstStyle/>
          <a:p>
            <a:r>
              <a:rPr lang="zh-CN" sz="4800" dirty="0">
                <a:effectLst/>
                <a:latin typeface="Calibri" panose="020F0502020204030204" pitchFamily="34" charset="0"/>
                <a:ea typeface="DengXian" panose="02010600030101010101" pitchFamily="2" charset="-122"/>
                <a:cs typeface="Times New Roman" panose="02020603050405020304" pitchFamily="18" charset="0"/>
              </a:rPr>
              <a:t>口语入门</a:t>
            </a:r>
            <a:endParaRPr lang="en-AU" sz="4800"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1453664"/>
            <a:ext cx="12192000" cy="4652667"/>
          </a:xfrm>
        </p:spPr>
        <p:txBody>
          <a:bodyPr>
            <a:noAutofit/>
          </a:bodyPr>
          <a:lstStyle/>
          <a:p>
            <a:pPr marL="0" marR="0">
              <a:spcBef>
                <a:spcPts val="0"/>
              </a:spcBef>
              <a:spcAft>
                <a:spcPts val="0"/>
              </a:spcAft>
            </a:pPr>
            <a:r>
              <a:rPr lang="en-GB" dirty="0">
                <a:effectLst/>
                <a:latin typeface="Calibri" panose="020F0502020204030204" pitchFamily="34" charset="0"/>
                <a:ea typeface="DengXian" panose="02010600030101010101" pitchFamily="2" charset="-122"/>
                <a:cs typeface="Times New Roman" panose="02020603050405020304" pitchFamily="18" charset="0"/>
              </a:rPr>
              <a:t>UNIT3</a:t>
            </a:r>
            <a:r>
              <a:rPr lang="zh-CN" dirty="0">
                <a:effectLst/>
                <a:latin typeface="Calibri" panose="020F0502020204030204" pitchFamily="34" charset="0"/>
                <a:ea typeface="DengXian" panose="02010600030101010101" pitchFamily="2" charset="-122"/>
                <a:cs typeface="Times New Roman" panose="02020603050405020304" pitchFamily="18" charset="0"/>
              </a:rPr>
              <a:t>、</a:t>
            </a:r>
            <a:r>
              <a:rPr lang="en-GB" dirty="0">
                <a:effectLst/>
                <a:latin typeface="Calibri" panose="020F0502020204030204" pitchFamily="34" charset="0"/>
                <a:ea typeface="DengXian" panose="02010600030101010101" pitchFamily="2" charset="-122"/>
                <a:cs typeface="Times New Roman" panose="02020603050405020304" pitchFamily="18" charset="0"/>
              </a:rPr>
              <a:t>4</a:t>
            </a:r>
            <a:r>
              <a:rPr lang="zh-CN" dirty="0">
                <a:effectLst/>
                <a:latin typeface="Calibri" panose="020F0502020204030204" pitchFamily="34" charset="0"/>
                <a:ea typeface="DengXian" panose="02010600030101010101" pitchFamily="2" charset="-122"/>
                <a:cs typeface="Times New Roman" panose="02020603050405020304" pitchFamily="18" charset="0"/>
              </a:rPr>
              <a:t>中关于口语的测试分为两个部分。第一，</a:t>
            </a:r>
            <a:r>
              <a:rPr lang="en-GB" dirty="0">
                <a:effectLst/>
                <a:latin typeface="Calibri" panose="020F0502020204030204" pitchFamily="34" charset="0"/>
                <a:ea typeface="DengXian" panose="02010600030101010101" pitchFamily="2" charset="-122"/>
                <a:cs typeface="Times New Roman" panose="02020603050405020304" pitchFamily="18" charset="0"/>
              </a:rPr>
              <a:t>unit4</a:t>
            </a:r>
            <a:r>
              <a:rPr lang="zh-CN" dirty="0">
                <a:effectLst/>
                <a:latin typeface="Calibri" panose="020F0502020204030204" pitchFamily="34" charset="0"/>
                <a:ea typeface="DengXian" panose="02010600030101010101" pitchFamily="2" charset="-122"/>
                <a:cs typeface="Times New Roman" panose="02020603050405020304" pitchFamily="18" charset="0"/>
              </a:rPr>
              <a:t>的</a:t>
            </a:r>
            <a:r>
              <a:rPr lang="en-GB" dirty="0">
                <a:effectLst/>
                <a:latin typeface="Calibri" panose="020F0502020204030204" pitchFamily="34" charset="0"/>
                <a:ea typeface="DengXian" panose="02010600030101010101" pitchFamily="2" charset="-122"/>
                <a:cs typeface="Times New Roman" panose="02020603050405020304" pitchFamily="18" charset="0"/>
              </a:rPr>
              <a:t>outcome2TaskB; </a:t>
            </a:r>
            <a:r>
              <a:rPr lang="zh-CN" dirty="0">
                <a:effectLst/>
                <a:latin typeface="Calibri" panose="020F0502020204030204" pitchFamily="34" charset="0"/>
                <a:ea typeface="DengXian" panose="02010600030101010101" pitchFamily="2" charset="-122"/>
                <a:cs typeface="Times New Roman" panose="02020603050405020304" pitchFamily="18" charset="0"/>
              </a:rPr>
              <a:t>第二</a:t>
            </a:r>
            <a:r>
              <a:rPr lang="en-GB" dirty="0">
                <a:effectLst/>
                <a:latin typeface="Calibri" panose="020F0502020204030204" pitchFamily="34" charset="0"/>
                <a:ea typeface="DengXian" panose="02010600030101010101" pitchFamily="2" charset="-122"/>
                <a:cs typeface="Times New Roman" panose="02020603050405020304" pitchFamily="18" charset="0"/>
              </a:rPr>
              <a:t>: </a:t>
            </a:r>
            <a:r>
              <a:rPr lang="zh-CN" dirty="0">
                <a:effectLst/>
                <a:latin typeface="Calibri" panose="020F0502020204030204" pitchFamily="34" charset="0"/>
                <a:ea typeface="DengXian" panose="02010600030101010101" pitchFamily="2" charset="-122"/>
                <a:cs typeface="Times New Roman" panose="02020603050405020304" pitchFamily="18" charset="0"/>
              </a:rPr>
              <a:t>年终口语考试，通常我们称为</a:t>
            </a:r>
            <a:r>
              <a:rPr lang="zh-CN" altLang="en-US" dirty="0">
                <a:effectLst/>
                <a:latin typeface="Calibri" panose="020F0502020204030204" pitchFamily="34" charset="0"/>
                <a:ea typeface="DengXian" panose="02010600030101010101" pitchFamily="2" charset="-122"/>
                <a:cs typeface="Times New Roman" panose="02020603050405020304" pitchFamily="18" charset="0"/>
              </a:rPr>
              <a:t>研究话题 </a:t>
            </a:r>
            <a:r>
              <a:rPr lang="en-US" altLang="zh-CN" dirty="0">
                <a:effectLst/>
                <a:latin typeface="Calibri" panose="020F0502020204030204" pitchFamily="34" charset="0"/>
                <a:ea typeface="DengXian" panose="02010600030101010101" pitchFamily="2" charset="-122"/>
                <a:cs typeface="Times New Roman" panose="02020603050405020304" pitchFamily="18" charset="0"/>
              </a:rPr>
              <a:t>topic study</a:t>
            </a:r>
            <a:r>
              <a:rPr lang="zh-CN" dirty="0">
                <a:effectLst/>
                <a:latin typeface="Calibri" panose="020F0502020204030204" pitchFamily="34" charset="0"/>
                <a:ea typeface="DengXian" panose="02010600030101010101" pitchFamily="2" charset="-122"/>
                <a:cs typeface="Times New Roman" panose="02020603050405020304" pitchFamily="18" charset="0"/>
              </a:rPr>
              <a:t>。</a:t>
            </a:r>
            <a:endParaRPr lang="en-AU"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dirty="0">
                <a:effectLst/>
                <a:latin typeface="Calibri" panose="020F0502020204030204" pitchFamily="34" charset="0"/>
                <a:ea typeface="DengXian" panose="02010600030101010101" pitchFamily="2" charset="-122"/>
                <a:cs typeface="Times New Roman" panose="02020603050405020304" pitchFamily="18" charset="0"/>
              </a:rPr>
              <a:t>口语教学是</a:t>
            </a:r>
            <a:r>
              <a:rPr lang="en-GB" dirty="0">
                <a:effectLst/>
                <a:latin typeface="Calibri" panose="020F0502020204030204" pitchFamily="34" charset="0"/>
                <a:ea typeface="DengXian" panose="02010600030101010101" pitchFamily="2" charset="-122"/>
                <a:cs typeface="Times New Roman" panose="02020603050405020304" pitchFamily="18" charset="0"/>
              </a:rPr>
              <a:t>VCE</a:t>
            </a:r>
            <a:r>
              <a:rPr lang="zh-CN" dirty="0">
                <a:effectLst/>
                <a:latin typeface="Calibri" panose="020F0502020204030204" pitchFamily="34" charset="0"/>
                <a:ea typeface="DengXian" panose="02010600030101010101" pitchFamily="2" charset="-122"/>
                <a:cs typeface="Times New Roman" panose="02020603050405020304" pitchFamily="18" charset="0"/>
              </a:rPr>
              <a:t>中文教学的重中之重，是很多同学难以攻克的难点，要求同学们“</a:t>
            </a:r>
            <a:r>
              <a:rPr lang="en-GB" dirty="0">
                <a:effectLst/>
                <a:latin typeface="Calibri" panose="020F0502020204030204" pitchFamily="34" charset="0"/>
                <a:ea typeface="DengXian" panose="02010600030101010101" pitchFamily="2" charset="-122"/>
                <a:cs typeface="Times New Roman" panose="02020603050405020304" pitchFamily="18" charset="0"/>
              </a:rPr>
              <a:t>Language and Culture through Literature and the Arts</a:t>
            </a:r>
            <a:r>
              <a:rPr lang="zh-CN" dirty="0">
                <a:effectLst/>
                <a:latin typeface="Calibri" panose="020F0502020204030204" pitchFamily="34" charset="0"/>
                <a:ea typeface="DengXian" panose="02010600030101010101" pitchFamily="2" charset="-122"/>
                <a:cs typeface="Times New Roman" panose="02020603050405020304" pitchFamily="18" charset="0"/>
              </a:rPr>
              <a:t>”意思是：通过研习文学艺术作品，学习了解中国语言和文化。这个表述反映出西方教育的实用性特点，带有专题研究的性质，</a:t>
            </a:r>
            <a:r>
              <a:rPr lang="en-GB" dirty="0">
                <a:effectLst/>
                <a:latin typeface="Calibri" panose="020F0502020204030204" pitchFamily="34" charset="0"/>
                <a:ea typeface="DengXian" panose="02010600030101010101" pitchFamily="2" charset="-122"/>
                <a:cs typeface="Times New Roman" panose="02020603050405020304" pitchFamily="18" charset="0"/>
              </a:rPr>
              <a:t>VCE </a:t>
            </a:r>
            <a:r>
              <a:rPr lang="zh-CN" dirty="0">
                <a:effectLst/>
                <a:latin typeface="Calibri" panose="020F0502020204030204" pitchFamily="34" charset="0"/>
                <a:ea typeface="DengXian" panose="02010600030101010101" pitchFamily="2" charset="-122"/>
                <a:cs typeface="Times New Roman" panose="02020603050405020304" pitchFamily="18" charset="0"/>
              </a:rPr>
              <a:t>口语不仅可以考查同学们的语言表达能力、写作能力、逻辑思维能力、辩论能力，还训练大家自己动手进行选题、查找资料，然后建立观点进行求证，在系统表述后还要进行针对性讨论。把语言口试变成了一个类似于大学论文答辩的学习过程，对于即将进入大学学习的同学们来说，不但具有实用意义，而且在今后的学习生活中都将受益匪浅。</a:t>
            </a:r>
            <a:endParaRPr lang="en-AU"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334244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p:txBody>
          <a:bodyPr/>
          <a:lstStyle/>
          <a:p>
            <a:pPr marR="0" rtl="0"/>
            <a:r>
              <a:rPr lang="en-US" altLang="zh-CN" sz="4400" b="0" i="0" u="none" strike="noStrike" baseline="0" dirty="0">
                <a:latin typeface="Calibri" panose="020F0502020204030204" pitchFamily="34" charset="0"/>
                <a:ea typeface="DengXian" panose="02010600030101010101" pitchFamily="2" charset="-122"/>
              </a:rPr>
              <a:t>(</a:t>
            </a:r>
            <a:r>
              <a:rPr lang="zh-CN" altLang="en-US" sz="4400" b="0" i="0" u="none" strike="noStrike" baseline="0" dirty="0">
                <a:latin typeface="Calibri" panose="020F0502020204030204" pitchFamily="34" charset="0"/>
                <a:ea typeface="DengXian" panose="02010600030101010101" pitchFamily="2" charset="-122"/>
              </a:rPr>
              <a:t>四）</a:t>
            </a:r>
            <a:r>
              <a:rPr lang="zh-CN" altLang="en-US" sz="4400" b="0" i="0" u="none" strike="noStrike" baseline="0" dirty="0">
                <a:solidFill>
                  <a:srgbClr val="002060"/>
                </a:solidFill>
                <a:latin typeface="Calibri" panose="020F0502020204030204" pitchFamily="34" charset="0"/>
                <a:ea typeface="DengXian" panose="02010600030101010101" pitchFamily="2" charset="-122"/>
              </a:rPr>
              <a:t>分论点参考</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1422669"/>
            <a:ext cx="6096000" cy="4351338"/>
          </a:xfrm>
        </p:spPr>
        <p:txBody>
          <a:bodyPr>
            <a:normAutofit fontScale="85000" lnSpcReduction="20000"/>
          </a:bodyPr>
          <a:lstStyle/>
          <a:p>
            <a:pPr marR="0" algn="l" rtl="0"/>
            <a:r>
              <a:rPr lang="zh-CN" altLang="en-US" sz="2800" b="0" i="0" u="none" strike="noStrike" baseline="0" dirty="0">
                <a:latin typeface="Calibri" panose="020F0502020204030204" pitchFamily="34" charset="0"/>
                <a:ea typeface="DengXian" panose="02010600030101010101" pitchFamily="2" charset="-122"/>
              </a:rPr>
              <a:t>研究考题：得民心者未必得天下 </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研究内容：</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a:t>
            </a:r>
            <a:r>
              <a:rPr lang="zh-CN" altLang="en-US" sz="2800" b="0" i="0" u="none" strike="noStrike" baseline="0" dirty="0">
                <a:latin typeface="Calibri" panose="020F0502020204030204" pitchFamily="34" charset="0"/>
                <a:ea typeface="DengXian" panose="02010600030101010101" pitchFamily="2" charset="-122"/>
              </a:rPr>
              <a:t>臝得民心，还要顺应历史发展的趋势</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2.</a:t>
            </a:r>
            <a:r>
              <a:rPr lang="zh-CN" altLang="en-US" sz="2800" b="0" i="0" u="none" strike="noStrike" baseline="0" dirty="0">
                <a:latin typeface="Calibri" panose="020F0502020204030204" pitchFamily="34" charset="0"/>
                <a:ea typeface="DengXian" panose="02010600030101010101" pitchFamily="2" charset="-122"/>
              </a:rPr>
              <a:t>赢得民心，还要拥有地理条件</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3.</a:t>
            </a:r>
            <a:r>
              <a:rPr lang="zh-CN" altLang="en-US" sz="2800" b="0" i="0" u="none" strike="noStrike" baseline="0" dirty="0">
                <a:latin typeface="Calibri" panose="020F0502020204030204" pitchFamily="34" charset="0"/>
                <a:ea typeface="DengXian" panose="02010600030101010101" pitchFamily="2" charset="-122"/>
              </a:rPr>
              <a:t>臝得民心，还要具备英明的治国之策</a:t>
            </a:r>
            <a:endParaRPr lang="en-AU" altLang="zh-CN" sz="2800" b="0" i="0" u="none" strike="noStrike" baseline="0" dirty="0">
              <a:latin typeface="Calibri" panose="020F0502020204030204" pitchFamily="34"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研究考题：莫以成败论英雄 </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研究内容：</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a:t>
            </a:r>
            <a:r>
              <a:rPr lang="zh-CN" altLang="en-US" sz="2800" b="0" i="0" u="none" strike="noStrike" baseline="0" dirty="0">
                <a:latin typeface="Calibri" panose="020F0502020204030204" pitchFamily="34" charset="0"/>
                <a:ea typeface="DengXian" panose="02010600030101010101" pitchFamily="2" charset="-122"/>
              </a:rPr>
              <a:t>以成败论英雄，漠视了其个人魅力与能力</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2.</a:t>
            </a:r>
            <a:r>
              <a:rPr lang="zh-CN" altLang="en-US" sz="2800" b="0" i="0" u="none" strike="noStrike" baseline="0" dirty="0">
                <a:latin typeface="Calibri" panose="020F0502020204030204" pitchFamily="34" charset="0"/>
                <a:ea typeface="DengXian" panose="02010600030101010101" pitchFamily="2" charset="-122"/>
              </a:rPr>
              <a:t>以成败论英雄，忽略了其社会贡献</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3.</a:t>
            </a:r>
            <a:r>
              <a:rPr lang="zh-CN" altLang="en-US" sz="2800" b="0" i="0" u="none" strike="noStrike" baseline="0" dirty="0">
                <a:latin typeface="Calibri" panose="020F0502020204030204" pitchFamily="34" charset="0"/>
                <a:ea typeface="DengXian" panose="02010600030101010101" pitchFamily="2" charset="-122"/>
              </a:rPr>
              <a:t>以成败论英雄，抹杀了其历史影响</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endParaRPr lang="zh-CN" altLang="en-US" sz="2800" b="0" i="0" u="none" strike="noStrike" baseline="0" dirty="0">
              <a:latin typeface="Times New Roman" panose="02020603050405020304" pitchFamily="18" charset="0"/>
              <a:ea typeface="DengXian" panose="02010600030101010101" pitchFamily="2" charset="-122"/>
            </a:endParaRPr>
          </a:p>
        </p:txBody>
      </p:sp>
      <p:sp>
        <p:nvSpPr>
          <p:cNvPr id="4" name="Content Placeholder 2">
            <a:extLst>
              <a:ext uri="{FF2B5EF4-FFF2-40B4-BE49-F238E27FC236}">
                <a16:creationId xmlns:a16="http://schemas.microsoft.com/office/drawing/2014/main" id="{A0AD1C33-C347-4F0A-A185-1A04BB7A8BFF}"/>
              </a:ext>
            </a:extLst>
          </p:cNvPr>
          <p:cNvSpPr txBox="1">
            <a:spLocks/>
          </p:cNvSpPr>
          <p:nvPr/>
        </p:nvSpPr>
        <p:spPr>
          <a:xfrm>
            <a:off x="6096000" y="1253331"/>
            <a:ext cx="6275522" cy="435133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dirty="0">
                <a:latin typeface="Calibri" panose="020F0502020204030204" pitchFamily="34" charset="0"/>
                <a:ea typeface="DengXian" panose="02010600030101010101" pitchFamily="2" charset="-122"/>
              </a:rPr>
              <a:t>研究考题：有志者未必事竟成 </a:t>
            </a:r>
            <a:endParaRPr lang="zh-CN" altLang="en-US" dirty="0">
              <a:latin typeface="Times New Roman" panose="02020603050405020304" pitchFamily="18" charset="0"/>
              <a:ea typeface="DengXian" panose="02010600030101010101" pitchFamily="2" charset="-122"/>
            </a:endParaRPr>
          </a:p>
          <a:p>
            <a:r>
              <a:rPr lang="ja-JP" altLang="en-US" dirty="0">
                <a:latin typeface="Calibri" panose="020F0502020204030204" pitchFamily="34" charset="0"/>
                <a:ea typeface="DengXian" panose="02010600030101010101" pitchFamily="2" charset="-122"/>
              </a:rPr>
              <a:t>研究内容：</a:t>
            </a:r>
            <a:endParaRPr lang="ja-JP" altLang="en-US" dirty="0">
              <a:latin typeface="Times New Roman" panose="02020603050405020304" pitchFamily="18" charset="0"/>
              <a:ea typeface="DengXian" panose="02010600030101010101" pitchFamily="2" charset="-122"/>
            </a:endParaRPr>
          </a:p>
          <a:p>
            <a:r>
              <a:rPr lang="en-US" altLang="ja-JP" dirty="0">
                <a:latin typeface="Calibri" panose="020F0502020204030204" pitchFamily="34" charset="0"/>
                <a:ea typeface="DengXian" panose="02010600030101010101" pitchFamily="2" charset="-122"/>
              </a:rPr>
              <a:t>1. </a:t>
            </a:r>
            <a:r>
              <a:rPr lang="ja-JP" altLang="en-US" dirty="0">
                <a:latin typeface="Calibri" panose="020F0502020204030204" pitchFamily="34" charset="0"/>
                <a:ea typeface="DengXian" panose="02010600030101010101" pitchFamily="2" charset="-122"/>
              </a:rPr>
              <a:t>立志不符合自身能力，不能成事 </a:t>
            </a:r>
            <a:endParaRPr lang="ja-JP"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2. </a:t>
            </a:r>
            <a:r>
              <a:rPr lang="zh-CN" altLang="en-US" dirty="0">
                <a:latin typeface="Calibri" panose="020F0502020204030204" pitchFamily="34" charset="0"/>
                <a:ea typeface="DengXian" panose="02010600030101010101" pitchFamily="2" charset="-122"/>
              </a:rPr>
              <a:t>立志但不付诸于行动，不能成事 </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3.  </a:t>
            </a:r>
            <a:r>
              <a:rPr lang="zh-CN" altLang="en-US" dirty="0">
                <a:latin typeface="Calibri" panose="020F0502020204030204" pitchFamily="34" charset="0"/>
                <a:ea typeface="DengXian" panose="02010600030101010101" pitchFamily="2" charset="-122"/>
              </a:rPr>
              <a:t>立志却不顺应客观形势，不能成事</a:t>
            </a:r>
            <a:endParaRPr lang="en-AU" altLang="zh-CN" dirty="0">
              <a:latin typeface="Calibri" panose="020F0502020204030204" pitchFamily="34"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研究考题：欲望可以成为人类进步的源动力</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研究内容：</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a:t>
            </a:r>
            <a:r>
              <a:rPr lang="zh-CN" altLang="en-US" sz="2800" b="0" i="0" u="none" strike="noStrike" baseline="0" dirty="0">
                <a:latin typeface="Calibri" panose="020F0502020204030204" pitchFamily="34" charset="0"/>
                <a:ea typeface="DengXian" panose="02010600030101010101" pitchFamily="2" charset="-122"/>
              </a:rPr>
              <a:t>欲望能促使个人进步</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2.</a:t>
            </a:r>
            <a:r>
              <a:rPr lang="zh-CN" altLang="en-US" sz="2800" b="0" i="0" u="none" strike="noStrike" baseline="0" dirty="0">
                <a:latin typeface="Calibri" panose="020F0502020204030204" pitchFamily="34" charset="0"/>
                <a:ea typeface="DengXian" panose="02010600030101010101" pitchFamily="2" charset="-122"/>
              </a:rPr>
              <a:t>欲望能促使国家强大</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3.</a:t>
            </a:r>
            <a:r>
              <a:rPr lang="zh-CN" altLang="en-US" sz="2800" b="0" i="0" u="none" strike="noStrike" baseline="0" dirty="0">
                <a:latin typeface="Calibri" panose="020F0502020204030204" pitchFamily="34" charset="0"/>
                <a:ea typeface="DengXian" panose="02010600030101010101" pitchFamily="2" charset="-122"/>
              </a:rPr>
              <a:t>欲望能促使社会体制的改革</a:t>
            </a:r>
            <a:endParaRPr lang="zh-CN" altLang="en-US" sz="2800" b="0" i="0" u="none" strike="noStrike" baseline="0" dirty="0">
              <a:latin typeface="Times New Roman" panose="02020603050405020304" pitchFamily="18" charset="0"/>
              <a:ea typeface="DengXian" panose="02010600030101010101" pitchFamily="2" charset="-122"/>
            </a:endParaRPr>
          </a:p>
          <a:p>
            <a:endParaRPr lang="zh-CN" altLang="en-US"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1252120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4">
                                            <p:txEl>
                                              <p:pRg st="0" end="0"/>
                                            </p:txEl>
                                          </p:spTgt>
                                        </p:tgtEl>
                                        <p:attrNameLst>
                                          <p:attrName>style.visibility</p:attrName>
                                        </p:attrNameLst>
                                      </p:cBhvr>
                                      <p:to>
                                        <p:strVal val="visible"/>
                                      </p:to>
                                    </p:set>
                                    <p:anim calcmode="lin" valueType="num">
                                      <p:cBhvr additive="base">
                                        <p:cTn id="5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0" end="0"/>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4">
                                            <p:txEl>
                                              <p:pRg st="1" end="1"/>
                                            </p:txEl>
                                          </p:spTgt>
                                        </p:tgtEl>
                                        <p:attrNameLst>
                                          <p:attrName>style.visibility</p:attrName>
                                        </p:attrNameLst>
                                      </p:cBhvr>
                                      <p:to>
                                        <p:strVal val="visible"/>
                                      </p:to>
                                    </p:set>
                                    <p:anim calcmode="lin" valueType="num">
                                      <p:cBhvr additive="base">
                                        <p:cTn id="5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 end="1"/>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4">
                                            <p:txEl>
                                              <p:pRg st="2" end="2"/>
                                            </p:txEl>
                                          </p:spTgt>
                                        </p:tgtEl>
                                        <p:attrNameLst>
                                          <p:attrName>style.visibility</p:attrName>
                                        </p:attrNameLst>
                                      </p:cBhvr>
                                      <p:to>
                                        <p:strVal val="visible"/>
                                      </p:to>
                                    </p:set>
                                    <p:anim calcmode="lin" valueType="num">
                                      <p:cBhvr additive="base">
                                        <p:cTn id="5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4">
                                            <p:txEl>
                                              <p:pRg st="2" end="2"/>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4">
                                            <p:txEl>
                                              <p:pRg st="3" end="3"/>
                                            </p:txEl>
                                          </p:spTgt>
                                        </p:tgtEl>
                                        <p:attrNameLst>
                                          <p:attrName>style.visibility</p:attrName>
                                        </p:attrNameLst>
                                      </p:cBhvr>
                                      <p:to>
                                        <p:strVal val="visible"/>
                                      </p:to>
                                    </p:set>
                                    <p:anim calcmode="lin" valueType="num">
                                      <p:cBhvr additive="base">
                                        <p:cTn id="6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txEl>
                                              <p:pRg st="3" end="3"/>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4">
                                            <p:txEl>
                                              <p:pRg st="4" end="4"/>
                                            </p:txEl>
                                          </p:spTgt>
                                        </p:tgtEl>
                                        <p:attrNameLst>
                                          <p:attrName>style.visibility</p:attrName>
                                        </p:attrNameLst>
                                      </p:cBhvr>
                                      <p:to>
                                        <p:strVal val="visible"/>
                                      </p:to>
                                    </p:set>
                                    <p:anim calcmode="lin" valueType="num">
                                      <p:cBhvr additive="base">
                                        <p:cTn id="6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5" end="5"/>
                                            </p:txEl>
                                          </p:spTgt>
                                        </p:tgtEl>
                                        <p:attrNameLst>
                                          <p:attrName>style.visibility</p:attrName>
                                        </p:attrNameLst>
                                      </p:cBhvr>
                                      <p:to>
                                        <p:strVal val="visible"/>
                                      </p:to>
                                    </p:set>
                                    <p:anim calcmode="lin" valueType="num">
                                      <p:cBhvr additive="base">
                                        <p:cTn id="7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5" end="5"/>
                                            </p:txEl>
                                          </p:spTgt>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4">
                                            <p:txEl>
                                              <p:pRg st="6" end="6"/>
                                            </p:txEl>
                                          </p:spTgt>
                                        </p:tgtEl>
                                        <p:attrNameLst>
                                          <p:attrName>style.visibility</p:attrName>
                                        </p:attrNameLst>
                                      </p:cBhvr>
                                      <p:to>
                                        <p:strVal val="visible"/>
                                      </p:to>
                                    </p:set>
                                    <p:anim calcmode="lin" valueType="num">
                                      <p:cBhvr additive="base">
                                        <p:cTn id="7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4">
                                            <p:txEl>
                                              <p:pRg st="7" end="7"/>
                                            </p:txEl>
                                          </p:spTgt>
                                        </p:tgtEl>
                                        <p:attrNameLst>
                                          <p:attrName>style.visibility</p:attrName>
                                        </p:attrNameLst>
                                      </p:cBhvr>
                                      <p:to>
                                        <p:strVal val="visible"/>
                                      </p:to>
                                    </p:set>
                                    <p:anim calcmode="lin" valueType="num">
                                      <p:cBhvr additive="base">
                                        <p:cTn id="8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4">
                                            <p:txEl>
                                              <p:pRg st="8" end="8"/>
                                            </p:txEl>
                                          </p:spTgt>
                                        </p:tgtEl>
                                        <p:attrNameLst>
                                          <p:attrName>style.visibility</p:attrName>
                                        </p:attrNameLst>
                                      </p:cBhvr>
                                      <p:to>
                                        <p:strVal val="visible"/>
                                      </p:to>
                                    </p:set>
                                    <p:anim calcmode="lin" valueType="num">
                                      <p:cBhvr additive="base">
                                        <p:cTn id="8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87" presetID="2" presetClass="entr" presetSubtype="4" fill="hold" nodeType="withEffect">
                                  <p:stCondLst>
                                    <p:cond delay="0"/>
                                  </p:stCondLst>
                                  <p:childTnLst>
                                    <p:set>
                                      <p:cBhvr>
                                        <p:cTn id="88" dur="1" fill="hold">
                                          <p:stCondLst>
                                            <p:cond delay="0"/>
                                          </p:stCondLst>
                                        </p:cTn>
                                        <p:tgtEl>
                                          <p:spTgt spid="4">
                                            <p:txEl>
                                              <p:pRg st="9" end="9"/>
                                            </p:txEl>
                                          </p:spTgt>
                                        </p:tgtEl>
                                        <p:attrNameLst>
                                          <p:attrName>style.visibility</p:attrName>
                                        </p:attrNameLst>
                                      </p:cBhvr>
                                      <p:to>
                                        <p:strVal val="visible"/>
                                      </p:to>
                                    </p:set>
                                    <p:anim calcmode="lin" valueType="num">
                                      <p:cBhvr additive="base">
                                        <p:cTn id="8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p:txBody>
          <a:bodyPr/>
          <a:lstStyle/>
          <a:p>
            <a:pPr marR="0" rtl="0"/>
            <a:r>
              <a:rPr lang="en-US" altLang="zh-CN" sz="4400" b="0" i="0" u="none" strike="noStrike" baseline="0" dirty="0">
                <a:latin typeface="Calibri" panose="020F0502020204030204" pitchFamily="34" charset="0"/>
                <a:ea typeface="DengXian" panose="02010600030101010101" pitchFamily="2" charset="-122"/>
              </a:rPr>
              <a:t>(</a:t>
            </a:r>
            <a:r>
              <a:rPr lang="zh-CN" altLang="en-US" sz="4400" b="0" i="0" u="none" strike="noStrike" baseline="0" dirty="0">
                <a:latin typeface="Calibri" panose="020F0502020204030204" pitchFamily="34" charset="0"/>
                <a:ea typeface="DengXian" panose="02010600030101010101" pitchFamily="2" charset="-122"/>
              </a:rPr>
              <a:t>四）</a:t>
            </a:r>
            <a:r>
              <a:rPr lang="zh-CN" altLang="en-US" sz="4400" b="0" i="0" u="none" strike="noStrike" baseline="0" dirty="0">
                <a:solidFill>
                  <a:srgbClr val="002060"/>
                </a:solidFill>
                <a:latin typeface="Calibri" panose="020F0502020204030204" pitchFamily="34" charset="0"/>
                <a:ea typeface="DengXian" panose="02010600030101010101" pitchFamily="2" charset="-122"/>
              </a:rPr>
              <a:t>分论点参考</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1469164"/>
            <a:ext cx="6245817" cy="4351338"/>
          </a:xfrm>
        </p:spPr>
        <p:txBody>
          <a:bodyPr>
            <a:normAutofit fontScale="92500" lnSpcReduction="20000"/>
          </a:bodyPr>
          <a:lstStyle/>
          <a:p>
            <a:pPr marR="0" algn="l" rtl="0"/>
            <a:r>
              <a:rPr lang="zh-CN" altLang="en-US" sz="2800" b="0" i="0" u="none" strike="noStrike" baseline="0" dirty="0">
                <a:latin typeface="Calibri" panose="020F0502020204030204" pitchFamily="34" charset="0"/>
                <a:ea typeface="DengXian" panose="02010600030101010101" pitchFamily="2" charset="-122"/>
              </a:rPr>
              <a:t>研究考题：我们应提倡宽容 </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研究内容：</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a:t>
            </a:r>
            <a:r>
              <a:rPr lang="zh-CN" altLang="en-US" sz="2800" b="0" i="0" u="none" strike="noStrike" baseline="0" dirty="0">
                <a:latin typeface="Calibri" panose="020F0502020204030204" pitchFamily="34" charset="0"/>
                <a:ea typeface="DengXian" panose="02010600030101010101" pitchFamily="2" charset="-122"/>
              </a:rPr>
              <a:t>宽容可以化解人与人之间的恩怨</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2.</a:t>
            </a:r>
            <a:r>
              <a:rPr lang="zh-CN" altLang="en-US" sz="2800" b="0" i="0" u="none" strike="noStrike" baseline="0" dirty="0">
                <a:latin typeface="Calibri" panose="020F0502020204030204" pitchFamily="34" charset="0"/>
                <a:ea typeface="DengXian" panose="02010600030101010101" pitchFamily="2" charset="-122"/>
              </a:rPr>
              <a:t>宽容可以使家庭和睦</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3.</a:t>
            </a:r>
            <a:r>
              <a:rPr lang="zh-CN" altLang="en-US" sz="2800" b="0" i="0" u="none" strike="noStrike" baseline="0" dirty="0">
                <a:latin typeface="Calibri" panose="020F0502020204030204" pitchFamily="34" charset="0"/>
                <a:ea typeface="DengXian" panose="02010600030101010101" pitchFamily="2" charset="-122"/>
              </a:rPr>
              <a:t>宽容可以使国家安定</a:t>
            </a:r>
            <a:endParaRPr lang="en-AU" altLang="zh-CN" sz="2800" b="0" i="0" u="none" strike="noStrike" baseline="0" dirty="0">
              <a:latin typeface="Calibri" panose="020F0502020204030204" pitchFamily="34"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研究考题：婚姻里不能只有爱情 </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研究内容：</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a:t>
            </a:r>
            <a:r>
              <a:rPr lang="zh-CN" altLang="en-US" sz="2800" b="0" i="0" u="none" strike="noStrike" baseline="0" dirty="0">
                <a:latin typeface="Calibri" panose="020F0502020204030204" pitchFamily="34" charset="0"/>
                <a:ea typeface="DengXian" panose="02010600030101010101" pitchFamily="2" charset="-122"/>
              </a:rPr>
              <a:t>只有爱情的婚姻让人忽视自己的责任</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2.</a:t>
            </a:r>
            <a:r>
              <a:rPr lang="zh-CN" altLang="en-US" sz="2800" b="0" i="0" u="none" strike="noStrike" baseline="0" dirty="0">
                <a:latin typeface="Calibri" panose="020F0502020204030204" pitchFamily="34" charset="0"/>
                <a:ea typeface="DengXian" panose="02010600030101010101" pitchFamily="2" charset="-122"/>
              </a:rPr>
              <a:t>只有爱情的婚姻阻碍了家庭的和谐</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3.</a:t>
            </a:r>
            <a:r>
              <a:rPr lang="zh-CN" altLang="en-US" sz="2800" b="0" i="0" u="none" strike="noStrike" baseline="0" dirty="0">
                <a:latin typeface="Calibri" panose="020F0502020204030204" pitchFamily="34" charset="0"/>
                <a:ea typeface="DengXian" panose="02010600030101010101" pitchFamily="2" charset="-122"/>
              </a:rPr>
              <a:t>只有爱情的婚姻会给子女造成伤害</a:t>
            </a:r>
            <a:endParaRPr lang="en-AU" dirty="0"/>
          </a:p>
        </p:txBody>
      </p:sp>
      <p:sp>
        <p:nvSpPr>
          <p:cNvPr id="4" name="Content Placeholder 2">
            <a:extLst>
              <a:ext uri="{FF2B5EF4-FFF2-40B4-BE49-F238E27FC236}">
                <a16:creationId xmlns:a16="http://schemas.microsoft.com/office/drawing/2014/main" id="{1ECD9F29-39D2-42A0-9C4E-8B8C86F44853}"/>
              </a:ext>
            </a:extLst>
          </p:cNvPr>
          <p:cNvSpPr txBox="1">
            <a:spLocks/>
          </p:cNvSpPr>
          <p:nvPr/>
        </p:nvSpPr>
        <p:spPr>
          <a:xfrm>
            <a:off x="6096000" y="1253331"/>
            <a:ext cx="6120539" cy="4351338"/>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dirty="0">
                <a:latin typeface="Calibri" panose="020F0502020204030204" pitchFamily="34" charset="0"/>
                <a:ea typeface="DengXian" panose="02010600030101010101" pitchFamily="2" charset="-122"/>
              </a:rPr>
              <a:t>研究考题：盲目行动是人生大敌 </a:t>
            </a:r>
            <a:endParaRPr lang="zh-CN" altLang="en-US" dirty="0">
              <a:latin typeface="Times New Roman" panose="02020603050405020304" pitchFamily="18" charset="0"/>
              <a:ea typeface="DengXian" panose="02010600030101010101" pitchFamily="2" charset="-122"/>
            </a:endParaRPr>
          </a:p>
          <a:p>
            <a:r>
              <a:rPr lang="ja-JP" altLang="en-US" dirty="0">
                <a:latin typeface="Calibri" panose="020F0502020204030204" pitchFamily="34" charset="0"/>
                <a:ea typeface="DengXian" panose="02010600030101010101" pitchFamily="2" charset="-122"/>
              </a:rPr>
              <a:t>研究内容：</a:t>
            </a:r>
            <a:endParaRPr lang="ja-JP"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1.</a:t>
            </a:r>
            <a:r>
              <a:rPr lang="zh-CN" altLang="en-US" dirty="0">
                <a:latin typeface="Calibri" panose="020F0502020204030204" pitchFamily="34" charset="0"/>
                <a:ea typeface="DengXian" panose="02010600030101010101" pitchFamily="2" charset="-122"/>
              </a:rPr>
              <a:t>婚姻上的盲目行动会导致家庭的破裂</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2.</a:t>
            </a:r>
            <a:r>
              <a:rPr lang="zh-CN" altLang="en-US" dirty="0">
                <a:latin typeface="Calibri" panose="020F0502020204030204" pitchFamily="34" charset="0"/>
                <a:ea typeface="DengXian" panose="02010600030101010101" pitchFamily="2" charset="-122"/>
              </a:rPr>
              <a:t>事业上的盲目行动会导致事业的失败</a:t>
            </a:r>
            <a:endParaRPr lang="zh-CN" altLang="en-US" dirty="0">
              <a:latin typeface="Times New Roman" panose="02020603050405020304" pitchFamily="18" charset="0"/>
              <a:ea typeface="DengXian" panose="02010600030101010101" pitchFamily="2" charset="-122"/>
            </a:endParaRPr>
          </a:p>
          <a:p>
            <a:r>
              <a:rPr lang="en-US" altLang="zh-CN" dirty="0">
                <a:latin typeface="Calibri" panose="020F0502020204030204" pitchFamily="34" charset="0"/>
                <a:ea typeface="DengXian" panose="02010600030101010101" pitchFamily="2" charset="-122"/>
              </a:rPr>
              <a:t>3.</a:t>
            </a:r>
            <a:r>
              <a:rPr lang="zh-CN" altLang="en-US" dirty="0">
                <a:latin typeface="Calibri" panose="020F0502020204030204" pitchFamily="34" charset="0"/>
                <a:ea typeface="DengXian" panose="02010600030101010101" pitchFamily="2" charset="-122"/>
              </a:rPr>
              <a:t>处理人际关系上的盲目行动会导致众 叛亲离的下场</a:t>
            </a:r>
            <a:endParaRPr lang="en-AU" altLang="zh-CN" dirty="0">
              <a:latin typeface="Calibri" panose="020F0502020204030204" pitchFamily="34"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研究考题：有时需要放弃 </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研究内容：</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a:t>
            </a:r>
            <a:r>
              <a:rPr lang="zh-CN" altLang="en-US" sz="2800" b="0" i="0" u="none" strike="noStrike" baseline="0" dirty="0">
                <a:latin typeface="Calibri" panose="020F0502020204030204" pitchFamily="34" charset="0"/>
                <a:ea typeface="DengXian" panose="02010600030101010101" pitchFamily="2" charset="-122"/>
              </a:rPr>
              <a:t>放弃也是一种睿智</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2.</a:t>
            </a:r>
            <a:r>
              <a:rPr lang="zh-CN" altLang="en-US" sz="2800" b="0" i="0" u="none" strike="noStrike" baseline="0" dirty="0">
                <a:latin typeface="Calibri" panose="020F0502020204030204" pitchFamily="34" charset="0"/>
                <a:ea typeface="DengXian" panose="02010600030101010101" pitchFamily="2" charset="-122"/>
              </a:rPr>
              <a:t>放弃是另一种收获</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3.</a:t>
            </a:r>
            <a:r>
              <a:rPr lang="zh-CN" altLang="en-US" sz="2800" b="0" i="0" u="none" strike="noStrike" baseline="0" dirty="0">
                <a:latin typeface="Calibri" panose="020F0502020204030204" pitchFamily="34" charset="0"/>
                <a:ea typeface="DengXian" panose="02010600030101010101" pitchFamily="2" charset="-122"/>
              </a:rPr>
              <a:t>放弃可以顾全大局</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307341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4">
                                            <p:txEl>
                                              <p:pRg st="0" end="0"/>
                                            </p:txEl>
                                          </p:spTgt>
                                        </p:tgtEl>
                                        <p:attrNameLst>
                                          <p:attrName>style.visibility</p:attrName>
                                        </p:attrNameLst>
                                      </p:cBhvr>
                                      <p:to>
                                        <p:strVal val="visible"/>
                                      </p:to>
                                    </p:set>
                                    <p:anim calcmode="lin" valueType="num">
                                      <p:cBhvr additive="base">
                                        <p:cTn id="5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0" end="0"/>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4">
                                            <p:txEl>
                                              <p:pRg st="1" end="1"/>
                                            </p:txEl>
                                          </p:spTgt>
                                        </p:tgtEl>
                                        <p:attrNameLst>
                                          <p:attrName>style.visibility</p:attrName>
                                        </p:attrNameLst>
                                      </p:cBhvr>
                                      <p:to>
                                        <p:strVal val="visible"/>
                                      </p:to>
                                    </p:set>
                                    <p:anim calcmode="lin" valueType="num">
                                      <p:cBhvr additive="base">
                                        <p:cTn id="5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 end="1"/>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4">
                                            <p:txEl>
                                              <p:pRg st="2" end="2"/>
                                            </p:txEl>
                                          </p:spTgt>
                                        </p:tgtEl>
                                        <p:attrNameLst>
                                          <p:attrName>style.visibility</p:attrName>
                                        </p:attrNameLst>
                                      </p:cBhvr>
                                      <p:to>
                                        <p:strVal val="visible"/>
                                      </p:to>
                                    </p:set>
                                    <p:anim calcmode="lin" valueType="num">
                                      <p:cBhvr additive="base">
                                        <p:cTn id="5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4">
                                            <p:txEl>
                                              <p:pRg st="2" end="2"/>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4">
                                            <p:txEl>
                                              <p:pRg st="3" end="3"/>
                                            </p:txEl>
                                          </p:spTgt>
                                        </p:tgtEl>
                                        <p:attrNameLst>
                                          <p:attrName>style.visibility</p:attrName>
                                        </p:attrNameLst>
                                      </p:cBhvr>
                                      <p:to>
                                        <p:strVal val="visible"/>
                                      </p:to>
                                    </p:set>
                                    <p:anim calcmode="lin" valueType="num">
                                      <p:cBhvr additive="base">
                                        <p:cTn id="6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txEl>
                                              <p:pRg st="3" end="3"/>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4">
                                            <p:txEl>
                                              <p:pRg st="4" end="4"/>
                                            </p:txEl>
                                          </p:spTgt>
                                        </p:tgtEl>
                                        <p:attrNameLst>
                                          <p:attrName>style.visibility</p:attrName>
                                        </p:attrNameLst>
                                      </p:cBhvr>
                                      <p:to>
                                        <p:strVal val="visible"/>
                                      </p:to>
                                    </p:set>
                                    <p:anim calcmode="lin" valueType="num">
                                      <p:cBhvr additive="base">
                                        <p:cTn id="6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5" end="5"/>
                                            </p:txEl>
                                          </p:spTgt>
                                        </p:tgtEl>
                                        <p:attrNameLst>
                                          <p:attrName>style.visibility</p:attrName>
                                        </p:attrNameLst>
                                      </p:cBhvr>
                                      <p:to>
                                        <p:strVal val="visible"/>
                                      </p:to>
                                    </p:set>
                                    <p:anim calcmode="lin" valueType="num">
                                      <p:cBhvr additive="base">
                                        <p:cTn id="7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5" end="5"/>
                                            </p:txEl>
                                          </p:spTgt>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4">
                                            <p:txEl>
                                              <p:pRg st="6" end="6"/>
                                            </p:txEl>
                                          </p:spTgt>
                                        </p:tgtEl>
                                        <p:attrNameLst>
                                          <p:attrName>style.visibility</p:attrName>
                                        </p:attrNameLst>
                                      </p:cBhvr>
                                      <p:to>
                                        <p:strVal val="visible"/>
                                      </p:to>
                                    </p:set>
                                    <p:anim calcmode="lin" valueType="num">
                                      <p:cBhvr additive="base">
                                        <p:cTn id="7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4">
                                            <p:txEl>
                                              <p:pRg st="7" end="7"/>
                                            </p:txEl>
                                          </p:spTgt>
                                        </p:tgtEl>
                                        <p:attrNameLst>
                                          <p:attrName>style.visibility</p:attrName>
                                        </p:attrNameLst>
                                      </p:cBhvr>
                                      <p:to>
                                        <p:strVal val="visible"/>
                                      </p:to>
                                    </p:set>
                                    <p:anim calcmode="lin" valueType="num">
                                      <p:cBhvr additive="base">
                                        <p:cTn id="8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4">
                                            <p:txEl>
                                              <p:pRg st="8" end="8"/>
                                            </p:txEl>
                                          </p:spTgt>
                                        </p:tgtEl>
                                        <p:attrNameLst>
                                          <p:attrName>style.visibility</p:attrName>
                                        </p:attrNameLst>
                                      </p:cBhvr>
                                      <p:to>
                                        <p:strVal val="visible"/>
                                      </p:to>
                                    </p:set>
                                    <p:anim calcmode="lin" valueType="num">
                                      <p:cBhvr additive="base">
                                        <p:cTn id="8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87" presetID="2" presetClass="entr" presetSubtype="4" fill="hold" nodeType="withEffect">
                                  <p:stCondLst>
                                    <p:cond delay="0"/>
                                  </p:stCondLst>
                                  <p:childTnLst>
                                    <p:set>
                                      <p:cBhvr>
                                        <p:cTn id="88" dur="1" fill="hold">
                                          <p:stCondLst>
                                            <p:cond delay="0"/>
                                          </p:stCondLst>
                                        </p:cTn>
                                        <p:tgtEl>
                                          <p:spTgt spid="4">
                                            <p:txEl>
                                              <p:pRg st="9" end="9"/>
                                            </p:txEl>
                                          </p:spTgt>
                                        </p:tgtEl>
                                        <p:attrNameLst>
                                          <p:attrName>style.visibility</p:attrName>
                                        </p:attrNameLst>
                                      </p:cBhvr>
                                      <p:to>
                                        <p:strVal val="visible"/>
                                      </p:to>
                                    </p:set>
                                    <p:anim calcmode="lin" valueType="num">
                                      <p:cBhvr additive="base">
                                        <p:cTn id="8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132650"/>
            <a:ext cx="10515600" cy="859241"/>
          </a:xfrm>
        </p:spPr>
        <p:txBody>
          <a:bodyPr/>
          <a:lstStyle/>
          <a:p>
            <a:pPr marR="0" rtl="0"/>
            <a:r>
              <a:rPr lang="en-US" altLang="zh-CN" sz="4400" b="0" i="0" u="none" strike="noStrike" baseline="0" dirty="0">
                <a:latin typeface="Calibri" panose="020F0502020204030204" pitchFamily="34" charset="0"/>
                <a:ea typeface="DengXian" panose="02010600030101010101" pitchFamily="2" charset="-122"/>
              </a:rPr>
              <a:t>(</a:t>
            </a:r>
            <a:r>
              <a:rPr lang="zh-CN" altLang="en-US" sz="4400" b="0" i="0" u="none" strike="noStrike" baseline="0" dirty="0">
                <a:latin typeface="Calibri" panose="020F0502020204030204" pitchFamily="34" charset="0"/>
                <a:ea typeface="DengXian" panose="02010600030101010101" pitchFamily="2" charset="-122"/>
              </a:rPr>
              <a:t>四）</a:t>
            </a:r>
            <a:r>
              <a:rPr lang="zh-CN" altLang="en-US" sz="4400" b="0" i="0" u="none" strike="noStrike" baseline="0" dirty="0">
                <a:solidFill>
                  <a:srgbClr val="002060"/>
                </a:solidFill>
                <a:latin typeface="Calibri" panose="020F0502020204030204" pitchFamily="34" charset="0"/>
                <a:ea typeface="DengXian" panose="02010600030101010101" pitchFamily="2" charset="-122"/>
              </a:rPr>
              <a:t>分论点参考</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233766" y="1253331"/>
            <a:ext cx="5671088" cy="4351338"/>
          </a:xfrm>
        </p:spPr>
        <p:txBody>
          <a:bodyPr>
            <a:normAutofit fontScale="92500" lnSpcReduction="20000"/>
          </a:bodyPr>
          <a:lstStyle/>
          <a:p>
            <a:pPr marL="0" marR="0" indent="0" algn="l" rtl="0">
              <a:buNone/>
            </a:pPr>
            <a:r>
              <a:rPr lang="zh-CN" altLang="en-US" sz="2800" b="0" i="0" u="none" strike="noStrike" baseline="0" dirty="0">
                <a:latin typeface="Calibri" panose="020F0502020204030204" pitchFamily="34" charset="0"/>
                <a:ea typeface="DengXian" panose="02010600030101010101" pitchFamily="2" charset="-122"/>
              </a:rPr>
              <a:t>研究考题：兴趣是成功的基石 </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研究内容：</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a:t>
            </a:r>
            <a:r>
              <a:rPr lang="zh-CN" altLang="en-US" sz="2800" b="0" i="0" u="none" strike="noStrike" baseline="0" dirty="0">
                <a:latin typeface="Calibri" panose="020F0502020204030204" pitchFamily="34" charset="0"/>
                <a:ea typeface="DengXian" panose="02010600030101010101" pitchFamily="2" charset="-122"/>
              </a:rPr>
              <a:t>有兴趣使人攻克难关就能成功</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2.</a:t>
            </a:r>
            <a:r>
              <a:rPr lang="zh-CN" altLang="en-US" sz="2800" b="0" i="0" u="none" strike="noStrike" baseline="0" dirty="0">
                <a:latin typeface="Calibri" panose="020F0502020204030204" pitchFamily="34" charset="0"/>
                <a:ea typeface="DengXian" panose="02010600030101010101" pitchFamily="2" charset="-122"/>
              </a:rPr>
              <a:t>有兴趣使人坚持不懈就能成功</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3.</a:t>
            </a:r>
            <a:r>
              <a:rPr lang="zh-CN" altLang="en-US" sz="2800" b="0" i="0" u="none" strike="noStrike" baseline="0" dirty="0">
                <a:latin typeface="Calibri" panose="020F0502020204030204" pitchFamily="34" charset="0"/>
                <a:ea typeface="DengXian" panose="02010600030101010101" pitchFamily="2" charset="-122"/>
              </a:rPr>
              <a:t>有兴趣使人保持激情就能成功</a:t>
            </a:r>
            <a:endParaRPr lang="en-AU" altLang="zh-CN" sz="2800" b="0" i="0" u="none" strike="noStrike" baseline="0" dirty="0">
              <a:latin typeface="Calibri" panose="020F0502020204030204" pitchFamily="34"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研究考题：骄兵必败 </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研究内容：</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a:t>
            </a:r>
            <a:r>
              <a:rPr lang="zh-CN" altLang="en-US" sz="2800" b="0" i="0" u="none" strike="noStrike" baseline="0" dirty="0">
                <a:latin typeface="Calibri" panose="020F0502020204030204" pitchFamily="34" charset="0"/>
                <a:ea typeface="DengXian" panose="02010600030101010101" pitchFamily="2" charset="-122"/>
              </a:rPr>
              <a:t>骄兵盲目自信，失了天时</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2.</a:t>
            </a:r>
            <a:r>
              <a:rPr lang="zh-CN" altLang="en-US" sz="2800" b="0" i="0" u="none" strike="noStrike" baseline="0" dirty="0">
                <a:latin typeface="Calibri" panose="020F0502020204030204" pitchFamily="34" charset="0"/>
                <a:ea typeface="DengXian" panose="02010600030101010101" pitchFamily="2" charset="-122"/>
              </a:rPr>
              <a:t>骄兵疏忽大意，失了地利</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3.</a:t>
            </a:r>
            <a:r>
              <a:rPr lang="zh-CN" altLang="en-US" sz="2800" b="0" i="0" u="none" strike="noStrike" baseline="0" dirty="0">
                <a:latin typeface="Calibri" panose="020F0502020204030204" pitchFamily="34" charset="0"/>
                <a:ea typeface="DengXian" panose="02010600030101010101" pitchFamily="2" charset="-122"/>
              </a:rPr>
              <a:t>骄兵刚愎自用，失了人和</a:t>
            </a:r>
            <a:endParaRPr lang="zh-CN" altLang="en-US" sz="2800" b="0" i="0" u="none" strike="noStrike" baseline="0" dirty="0">
              <a:latin typeface="Times New Roman" panose="02020603050405020304" pitchFamily="18" charset="0"/>
              <a:ea typeface="DengXian" panose="02010600030101010101" pitchFamily="2" charset="-122"/>
            </a:endParaRPr>
          </a:p>
        </p:txBody>
      </p:sp>
      <p:sp>
        <p:nvSpPr>
          <p:cNvPr id="4" name="Content Placeholder 2">
            <a:extLst>
              <a:ext uri="{FF2B5EF4-FFF2-40B4-BE49-F238E27FC236}">
                <a16:creationId xmlns:a16="http://schemas.microsoft.com/office/drawing/2014/main" id="{79204A19-00FE-4D0A-B7EC-63023EEFC4BF}"/>
              </a:ext>
            </a:extLst>
          </p:cNvPr>
          <p:cNvSpPr txBox="1">
            <a:spLocks/>
          </p:cNvSpPr>
          <p:nvPr/>
        </p:nvSpPr>
        <p:spPr>
          <a:xfrm>
            <a:off x="6096000" y="1253331"/>
            <a:ext cx="5671088" cy="4351338"/>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algn="l" rtl="0"/>
            <a:r>
              <a:rPr lang="zh-CN" altLang="en-US" sz="2800" b="0" i="0" u="none" strike="noStrike" baseline="0" dirty="0">
                <a:latin typeface="Calibri" panose="020F0502020204030204" pitchFamily="34" charset="0"/>
                <a:ea typeface="DengXian" panose="02010600030101010101" pitchFamily="2" charset="-122"/>
              </a:rPr>
              <a:t>研究考题：不应否定所有的谎言 </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研究内容：</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a:t>
            </a:r>
            <a:r>
              <a:rPr lang="zh-CN" altLang="en-US" sz="2800" b="0" i="0" u="none" strike="noStrike" baseline="0" dirty="0">
                <a:latin typeface="Calibri" panose="020F0502020204030204" pitchFamily="34" charset="0"/>
                <a:ea typeface="DengXian" panose="02010600030101010101" pitchFamily="2" charset="-122"/>
              </a:rPr>
              <a:t>有时谎言能够帮助人们达到预定 的目标</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2.</a:t>
            </a:r>
            <a:r>
              <a:rPr lang="zh-CN" altLang="en-US" sz="2800" b="0" i="0" u="none" strike="noStrike" baseline="0" dirty="0">
                <a:latin typeface="Calibri" panose="020F0502020204030204" pitchFamily="34" charset="0"/>
                <a:ea typeface="DengXian" panose="02010600030101010101" pitchFamily="2" charset="-122"/>
              </a:rPr>
              <a:t>有时谎言能够使他人受益 </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3.</a:t>
            </a:r>
            <a:r>
              <a:rPr lang="zh-CN" altLang="en-US" sz="2800" b="0" i="0" u="none" strike="noStrike" baseline="0" dirty="0">
                <a:latin typeface="Calibri" panose="020F0502020204030204" pitchFamily="34" charset="0"/>
                <a:ea typeface="DengXian" panose="02010600030101010101" pitchFamily="2" charset="-122"/>
              </a:rPr>
              <a:t>有时谎言能够激发人们的斗志</a:t>
            </a:r>
            <a:endParaRPr lang="en-GB" altLang="zh-CN"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研究考题：感恩之心有利于社会和谐 </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研究内容：</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a:t>
            </a:r>
            <a:r>
              <a:rPr lang="zh-CN" altLang="en-US" sz="2800" b="0" i="0" u="none" strike="noStrike" baseline="0" dirty="0">
                <a:latin typeface="Calibri" panose="020F0502020204030204" pitchFamily="34" charset="0"/>
                <a:ea typeface="DengXian" panose="02010600030101010101" pitchFamily="2" charset="-122"/>
              </a:rPr>
              <a:t>感恩之心培养责任感</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2.</a:t>
            </a:r>
            <a:r>
              <a:rPr lang="zh-CN" altLang="en-US" sz="2800" b="0" i="0" u="none" strike="noStrike" baseline="0" dirty="0">
                <a:latin typeface="Calibri" panose="020F0502020204030204" pitchFamily="34" charset="0"/>
                <a:ea typeface="DengXian" panose="02010600030101010101" pitchFamily="2" charset="-122"/>
              </a:rPr>
              <a:t>感恩之心可以升华成博爱 </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ja-JP" sz="2800" b="0" i="0" u="none" strike="noStrike" baseline="0" dirty="0">
                <a:latin typeface="Calibri" panose="020F0502020204030204" pitchFamily="34" charset="0"/>
                <a:ea typeface="DengXian" panose="02010600030101010101" pitchFamily="2" charset="-122"/>
              </a:rPr>
              <a:t>3.</a:t>
            </a:r>
            <a:r>
              <a:rPr lang="ja-JP" altLang="en-US" sz="2800" b="0" i="0" u="none" strike="noStrike" baseline="0" dirty="0">
                <a:latin typeface="Calibri" panose="020F0502020204030204" pitchFamily="34" charset="0"/>
                <a:ea typeface="DengXian" panose="02010600030101010101" pitchFamily="2" charset="-122"/>
              </a:rPr>
              <a:t>感恩之心可以形成凝聚力</a:t>
            </a:r>
            <a:endParaRPr lang="ja-JP" altLang="en-US" sz="2800" b="0" i="0" u="none" strike="noStrike" baseline="0" dirty="0">
              <a:latin typeface="Times New Roman" panose="02020603050405020304" pitchFamily="18" charset="0"/>
              <a:ea typeface="DengXian" panose="02010600030101010101" pitchFamily="2" charset="-122"/>
            </a:endParaRPr>
          </a:p>
          <a:p>
            <a:endParaRPr lang="zh-CN" altLang="en-US"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139393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p:txBody>
          <a:bodyPr/>
          <a:lstStyle/>
          <a:p>
            <a:pPr marR="0" rtl="0"/>
            <a:r>
              <a:rPr lang="en-US" altLang="zh-CN" sz="4400" b="0" i="0" u="none" strike="noStrike" baseline="0" dirty="0">
                <a:latin typeface="Calibri" panose="020F0502020204030204" pitchFamily="34" charset="0"/>
                <a:ea typeface="DengXian" panose="02010600030101010101" pitchFamily="2" charset="-122"/>
              </a:rPr>
              <a:t>(</a:t>
            </a:r>
            <a:r>
              <a:rPr lang="zh-CN" altLang="en-US" sz="4400" b="0" i="0" u="none" strike="noStrike" baseline="0" dirty="0">
                <a:latin typeface="Calibri" panose="020F0502020204030204" pitchFamily="34" charset="0"/>
                <a:ea typeface="DengXian" panose="02010600030101010101" pitchFamily="2" charset="-122"/>
              </a:rPr>
              <a:t>四）</a:t>
            </a:r>
            <a:r>
              <a:rPr lang="zh-CN" altLang="en-US" sz="4400" b="0" i="0" u="none" strike="noStrike" baseline="0" dirty="0">
                <a:solidFill>
                  <a:srgbClr val="002060"/>
                </a:solidFill>
                <a:latin typeface="Calibri" panose="020F0502020204030204" pitchFamily="34" charset="0"/>
                <a:ea typeface="DengXian" panose="02010600030101010101" pitchFamily="2" charset="-122"/>
              </a:rPr>
              <a:t>分论点参考</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838200" y="1546654"/>
            <a:ext cx="10515600" cy="4730159"/>
          </a:xfrm>
        </p:spPr>
        <p:txBody>
          <a:bodyPr>
            <a:normAutofit fontScale="92500" lnSpcReduction="10000"/>
          </a:bodyPr>
          <a:lstStyle/>
          <a:p>
            <a:pPr marR="0" algn="l" rtl="0"/>
            <a:r>
              <a:rPr lang="zh-CN" altLang="en-US" sz="2800" b="0" i="0" u="none" strike="noStrike" baseline="0" dirty="0">
                <a:latin typeface="Calibri" panose="020F0502020204030204" pitchFamily="34" charset="0"/>
                <a:ea typeface="DengXian" panose="02010600030101010101" pitchFamily="2" charset="-122"/>
              </a:rPr>
              <a:t>研究考题： “</a:t>
            </a:r>
            <a:r>
              <a:rPr lang="en-US" altLang="zh-CN" sz="2800" b="0" i="0" u="none" strike="noStrike" baseline="0" dirty="0">
                <a:latin typeface="Calibri" panose="020F0502020204030204" pitchFamily="34" charset="0"/>
                <a:ea typeface="DengXian" panose="02010600030101010101" pitchFamily="2" charset="-122"/>
              </a:rPr>
              <a:t>80</a:t>
            </a:r>
            <a:r>
              <a:rPr lang="zh-CN" altLang="en-US" sz="2800" b="0" i="0" u="none" strike="noStrike" baseline="0" dirty="0">
                <a:latin typeface="Calibri" panose="020F0502020204030204" pitchFamily="34" charset="0"/>
                <a:ea typeface="DengXian" panose="02010600030101010101" pitchFamily="2" charset="-122"/>
              </a:rPr>
              <a:t>后”是国家的希望 </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研究内容：</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1.      80</a:t>
            </a:r>
            <a:r>
              <a:rPr lang="zh-CN" altLang="en-US" sz="2800" b="0" i="0" u="none" strike="noStrike" baseline="0" dirty="0">
                <a:latin typeface="Calibri" panose="020F0502020204030204" pitchFamily="34" charset="0"/>
                <a:ea typeface="DengXian" panose="02010600030101010101" pitchFamily="2" charset="-122"/>
              </a:rPr>
              <a:t>后有强烈的责任感</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2.	80</a:t>
            </a:r>
            <a:r>
              <a:rPr lang="zh-CN" altLang="en-US" sz="2800" b="0" i="0" u="none" strike="noStrike" baseline="0" dirty="0">
                <a:latin typeface="Calibri" panose="020F0502020204030204" pitchFamily="34" charset="0"/>
                <a:ea typeface="DengXian" panose="02010600030101010101" pitchFamily="2" charset="-122"/>
              </a:rPr>
              <a:t>后有无私的自我牺牲精神</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3.	80</a:t>
            </a:r>
            <a:r>
              <a:rPr lang="zh-CN" altLang="en-US" sz="2800" b="0" i="0" u="none" strike="noStrike" baseline="0" dirty="0">
                <a:latin typeface="Calibri" panose="020F0502020204030204" pitchFamily="34" charset="0"/>
                <a:ea typeface="DengXian" panose="02010600030101010101" pitchFamily="2" charset="-122"/>
              </a:rPr>
              <a:t>后敢于表达自己的想法</a:t>
            </a:r>
            <a:endParaRPr lang="en-GB" altLang="zh-CN"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研究考题：成功不是偶然的 </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研究内容：</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	</a:t>
            </a:r>
            <a:r>
              <a:rPr lang="zh-CN" altLang="en-US" sz="2800" b="0" i="0" u="none" strike="noStrike" baseline="0" dirty="0">
                <a:latin typeface="Calibri" panose="020F0502020204030204" pitchFamily="34" charset="0"/>
                <a:ea typeface="DengXian" panose="02010600030101010101" pitchFamily="2" charset="-122"/>
              </a:rPr>
              <a:t>成功需要坚定的目标</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2.	</a:t>
            </a:r>
            <a:r>
              <a:rPr lang="zh-CN" altLang="en-US" sz="2800" b="0" i="0" u="none" strike="noStrike" baseline="0" dirty="0">
                <a:latin typeface="Calibri" panose="020F0502020204030204" pitchFamily="34" charset="0"/>
                <a:ea typeface="DengXian" panose="02010600030101010101" pitchFamily="2" charset="-122"/>
              </a:rPr>
              <a:t>成功需要坚靭不拔的毅力</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3.	</a:t>
            </a:r>
            <a:r>
              <a:rPr lang="zh-CN" altLang="en-US" sz="2800" b="0" i="0" u="none" strike="noStrike" baseline="0" dirty="0">
                <a:latin typeface="Calibri" panose="020F0502020204030204" pitchFamily="34" charset="0"/>
                <a:ea typeface="DengXian" panose="02010600030101010101" pitchFamily="2" charset="-122"/>
              </a:rPr>
              <a:t>成功需要勤奋努力的精神</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302666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p:txBody>
          <a:bodyPr/>
          <a:lstStyle/>
          <a:p>
            <a:pPr marR="0" algn="l" rtl="0"/>
            <a:r>
              <a:rPr lang="zh-CN" altLang="en-US" sz="4400" b="0" i="0" u="none" strike="noStrike" baseline="0" dirty="0">
                <a:latin typeface="Calibri" panose="020F0502020204030204" pitchFamily="34" charset="0"/>
                <a:ea typeface="DengXian" panose="02010600030101010101" pitchFamily="2" charset="-122"/>
              </a:rPr>
              <a:t>六、写一分钟介绍 </a:t>
            </a:r>
            <a:endParaRPr lang="zh-CN" altLang="en-US" sz="4400" b="0" i="0" u="none" strike="noStrike" baseline="0" dirty="0">
              <a:latin typeface="Times New Roman" panose="02020603050405020304" pitchFamily="18" charset="0"/>
              <a:ea typeface="DengXian" panose="02010600030101010101" pitchFamily="2" charset="-122"/>
            </a:endParaRPr>
          </a:p>
        </p:txBody>
      </p:sp>
      <p:sp>
        <p:nvSpPr>
          <p:cNvPr id="5" name="Content Placeholder 4">
            <a:extLst>
              <a:ext uri="{FF2B5EF4-FFF2-40B4-BE49-F238E27FC236}">
                <a16:creationId xmlns:a16="http://schemas.microsoft.com/office/drawing/2014/main" id="{26B34164-C611-4C50-85D6-FB2542A0B26F}"/>
              </a:ext>
            </a:extLst>
          </p:cNvPr>
          <p:cNvSpPr>
            <a:spLocks noGrp="1"/>
          </p:cNvSpPr>
          <p:nvPr>
            <p:ph idx="1"/>
          </p:nvPr>
        </p:nvSpPr>
        <p:spPr/>
        <p:txBody>
          <a:bodyPr/>
          <a:lstStyle/>
          <a:p>
            <a:pPr marR="0" algn="l" rtl="0"/>
            <a:r>
              <a:rPr lang="zh-CN" altLang="en-US" sz="2800" b="0" i="0" u="none" strike="noStrike" baseline="0" dirty="0">
                <a:latin typeface="Calibri" panose="020F0502020204030204" pitchFamily="34" charset="0"/>
                <a:ea typeface="DengXian" panose="02010600030101010101" pitchFamily="2" charset="-122"/>
              </a:rPr>
              <a:t>一分钟介绍的写法：</a:t>
            </a:r>
            <a:endParaRPr lang="en-AU" altLang="zh-CN" sz="2800" b="0" i="0" u="none" strike="noStrike" baseline="0" dirty="0">
              <a:latin typeface="Calibri" panose="020F0502020204030204" pitchFamily="34"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A.</a:t>
            </a:r>
            <a:r>
              <a:rPr lang="zh-CN" altLang="en-US" sz="2800" b="0" i="0" u="none" strike="noStrike" baseline="0" dirty="0">
                <a:latin typeface="Calibri" panose="020F0502020204030204" pitchFamily="34" charset="0"/>
                <a:ea typeface="DengXian" panose="02010600030101010101" pitchFamily="2" charset="-122"/>
              </a:rPr>
              <a:t>问候考官老师。</a:t>
            </a:r>
            <a:endParaRPr lang="en-AU" altLang="zh-CN" sz="2800" b="0" i="0" u="none" strike="noStrike" baseline="0" dirty="0">
              <a:latin typeface="Calibri" panose="020F0502020204030204" pitchFamily="34"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B.</a:t>
            </a:r>
            <a:r>
              <a:rPr lang="zh-CN" altLang="en-US" sz="2800" b="0" i="0" u="none" strike="noStrike" baseline="0" dirty="0">
                <a:latin typeface="Calibri" panose="020F0502020204030204" pitchFamily="34" charset="0"/>
                <a:ea typeface="DengXian" panose="02010600030101010101" pitchFamily="2" charset="-122"/>
              </a:rPr>
              <a:t>用简洁的语言介绍考题，中心论点，三 个分论点以及考生所研究的三部文学艺术作品。字数</a:t>
            </a:r>
            <a:r>
              <a:rPr lang="en-US" altLang="zh-CN" sz="2800" b="0" i="0" u="none" strike="noStrike" baseline="0" dirty="0">
                <a:latin typeface="Calibri" panose="020F0502020204030204" pitchFamily="34" charset="0"/>
                <a:ea typeface="DengXian" panose="02010600030101010101" pitchFamily="2" charset="-122"/>
              </a:rPr>
              <a:t>200</a:t>
            </a:r>
            <a:r>
              <a:rPr lang="zh-CN" altLang="en-US" sz="2800" b="0" i="0" u="none" strike="noStrike" baseline="0" dirty="0">
                <a:latin typeface="Calibri" panose="020F0502020204030204" pitchFamily="34" charset="0"/>
                <a:ea typeface="DengXian" panose="02010600030101010101" pitchFamily="2" charset="-122"/>
              </a:rPr>
              <a:t>左右。</a:t>
            </a:r>
            <a:endParaRPr lang="en-AU" altLang="zh-CN" sz="2800" b="0" i="0" u="none" strike="noStrike" baseline="0" dirty="0">
              <a:latin typeface="Calibri" panose="020F0502020204030204" pitchFamily="34"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C.</a:t>
            </a:r>
            <a:r>
              <a:rPr lang="zh-CN" altLang="en-US" sz="2800" b="0" i="0" u="none" strike="noStrike" baseline="0" dirty="0">
                <a:latin typeface="Calibri" panose="020F0502020204030204" pitchFamily="34" charset="0"/>
                <a:ea typeface="DengXian" panose="02010600030101010101" pitchFamily="2" charset="-122"/>
              </a:rPr>
              <a:t>询问考官老师是 否可以开始演讲。</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3892121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六、写一分钟介绍</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1487836"/>
            <a:ext cx="12192000" cy="4726983"/>
          </a:xfrm>
        </p:spPr>
        <p:txBody>
          <a:bodyPr>
            <a:normAutofit/>
          </a:bodyPr>
          <a:lstStyle/>
          <a:p>
            <a:pPr marR="0" algn="l" rtl="0"/>
            <a:r>
              <a:rPr lang="zh-CN" altLang="en-US" sz="2800" b="0" i="0" u="none" strike="noStrike" baseline="0" dirty="0">
                <a:latin typeface="Calibri" panose="020F0502020204030204" pitchFamily="34" charset="0"/>
                <a:ea typeface="DengXian" panose="02010600030101010101" pitchFamily="2" charset="-122"/>
              </a:rPr>
              <a:t>标准模式参考</a:t>
            </a:r>
            <a:r>
              <a:rPr lang="en-US" altLang="zh-CN" sz="2800" b="0" i="0" u="none" strike="noStrike" baseline="0" dirty="0">
                <a:latin typeface="Calibri" panose="020F0502020204030204" pitchFamily="34" charset="0"/>
                <a:ea typeface="DengXian" panose="02010600030101010101" pitchFamily="2" charset="-122"/>
              </a:rPr>
              <a:t>1:</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两位考官：</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你们好！今年我校学习的主题是</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中国人的生活方式</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，我研究的题目是 </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我们应提倡善借于物</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。为此我做了 </a:t>
            </a:r>
            <a:r>
              <a:rPr lang="en-US" altLang="zh-CN" sz="2800" b="0" i="0" u="none" strike="noStrike" baseline="0" dirty="0">
                <a:latin typeface="Calibri" panose="020F0502020204030204" pitchFamily="34" charset="0"/>
                <a:ea typeface="DengXian" panose="02010600030101010101" pitchFamily="2" charset="-122"/>
              </a:rPr>
              <a:t>15</a:t>
            </a:r>
            <a:r>
              <a:rPr lang="zh-CN" altLang="en-US" sz="2800" b="0" i="0" u="none" strike="noStrike" baseline="0" dirty="0">
                <a:latin typeface="Calibri" panose="020F0502020204030204" pitchFamily="34" charset="0"/>
                <a:ea typeface="DengXian" panose="02010600030101010101" pitchFamily="2" charset="-122"/>
              </a:rPr>
              <a:t>小时的研究，通过研究我了解到（认识到、体会到）以下三个方面的内容：第一，善用自然资源是增强实力的有效途径；第二，善用财力资源是取得成功的有利条件；第三，善用人力资源是成 就大事的必经之路。围绕这个主题，我学习了一些文学艺木作品，其中主要有：电影</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赤壁</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、人物传记</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中国新首富王传福</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和电视剧</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唐太宗李世民</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以 及相关背景资料，以上就是我研究的大概情况。两位考官，请问我可以开始了吗？</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41868574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六、写一分钟介绍</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1875295"/>
            <a:ext cx="12192000" cy="4301668"/>
          </a:xfrm>
        </p:spPr>
        <p:txBody>
          <a:bodyPr/>
          <a:lstStyle/>
          <a:p>
            <a:pPr marR="0" algn="l" rtl="0"/>
            <a:r>
              <a:rPr lang="zh-CN" altLang="en-US" sz="2800" b="0" i="0" u="none" strike="noStrike" baseline="0" dirty="0">
                <a:latin typeface="Calibri" panose="020F0502020204030204" pitchFamily="34" charset="0"/>
                <a:ea typeface="DengXian" panose="02010600030101010101" pitchFamily="2" charset="-122"/>
              </a:rPr>
              <a:t>标准模式参考</a:t>
            </a:r>
            <a:r>
              <a:rPr lang="en-US" altLang="zh-CN" sz="2800" b="0" i="0" u="none" strike="noStrike" baseline="0" dirty="0">
                <a:latin typeface="Calibri" panose="020F0502020204030204" pitchFamily="34" charset="0"/>
                <a:ea typeface="DengXian" panose="02010600030101010101" pitchFamily="2" charset="-122"/>
              </a:rPr>
              <a:t>2:</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两位考官：</a:t>
            </a:r>
            <a:r>
              <a:rPr lang="ja-JP" altLang="en-US" sz="2800" b="0" i="0" u="none" strike="noStrike" baseline="0" dirty="0">
                <a:latin typeface="Times New Roman" panose="02020603050405020304" pitchFamily="18" charset="0"/>
                <a:ea typeface="DengXian" panose="02010600030101010101" pitchFamily="2" charset="-122"/>
              </a:rPr>
              <a:t>	</a:t>
            </a:r>
          </a:p>
          <a:p>
            <a:pPr marR="0" algn="l" rtl="0"/>
            <a:r>
              <a:rPr lang="zh-CN" altLang="en-US" sz="2800" b="0" i="0" u="none" strike="noStrike" baseline="0" dirty="0">
                <a:latin typeface="Calibri" panose="020F0502020204030204" pitchFamily="34" charset="0"/>
                <a:ea typeface="DengXian" panose="02010600030101010101" pitchFamily="2" charset="-122"/>
              </a:rPr>
              <a:t>          你们好！我研究的题目是</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我们应大力提倡奉献精神</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。为了这个研究，我学习了一些文学艺术作品，其中主要有：报告文学</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身边劳模</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、长篇小说</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桃之夭夭</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和电视连续剧</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震撼世界的七日</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以及其他相关背景资料，通过研究，我了解到，奉献精神影响着我们每一个人的生活。这主要表现在：第一，奉献 可以使人成就辉煌的事业；第二，奉献可以使家庭幸福美满；第三，奉献可以使国家更有凝聚力。两位老师，我可以开始报告了吗？</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37931896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p:txBody>
          <a:bodyPr/>
          <a:lstStyle/>
          <a:p>
            <a:pPr marR="0" rtl="0"/>
            <a:r>
              <a:rPr lang="en-US" altLang="zh-CN" sz="4400" b="0" i="0" u="none" strike="noStrike" baseline="0" dirty="0">
                <a:latin typeface="Calibri" panose="020F0502020204030204" pitchFamily="34" charset="0"/>
                <a:ea typeface="DengXian" panose="02010600030101010101" pitchFamily="2" charset="-122"/>
              </a:rPr>
              <a:t>(</a:t>
            </a:r>
            <a:r>
              <a:rPr lang="zh-CN" altLang="en-US" sz="4400" b="0" i="0" u="none" strike="noStrike" baseline="0" dirty="0">
                <a:latin typeface="Calibri" panose="020F0502020204030204" pitchFamily="34" charset="0"/>
                <a:ea typeface="DengXian" panose="02010600030101010101" pitchFamily="2" charset="-122"/>
              </a:rPr>
              <a:t>四）</a:t>
            </a:r>
            <a:r>
              <a:rPr lang="zh-CN" altLang="en-US" sz="4400" b="0" i="0" u="none" strike="noStrike" baseline="0" dirty="0">
                <a:solidFill>
                  <a:srgbClr val="002060"/>
                </a:solidFill>
                <a:latin typeface="Calibri" panose="020F0502020204030204" pitchFamily="34" charset="0"/>
                <a:ea typeface="DengXian" panose="02010600030101010101" pitchFamily="2" charset="-122"/>
              </a:rPr>
              <a:t>分论点参考</a:t>
            </a:r>
            <a:endParaRPr lang="en-AU" dirty="0"/>
          </a:p>
        </p:txBody>
      </p:sp>
      <p:sp>
        <p:nvSpPr>
          <p:cNvPr id="5" name="Content Placeholder 4">
            <a:extLst>
              <a:ext uri="{FF2B5EF4-FFF2-40B4-BE49-F238E27FC236}">
                <a16:creationId xmlns:a16="http://schemas.microsoft.com/office/drawing/2014/main" id="{55FA0FFA-A16C-4269-BAB6-1D6B25196CF1}"/>
              </a:ext>
            </a:extLst>
          </p:cNvPr>
          <p:cNvSpPr>
            <a:spLocks noGrp="1"/>
          </p:cNvSpPr>
          <p:nvPr>
            <p:ph idx="1"/>
          </p:nvPr>
        </p:nvSpPr>
        <p:spPr>
          <a:xfrm>
            <a:off x="0" y="1690687"/>
            <a:ext cx="12192000" cy="4486275"/>
          </a:xfrm>
        </p:spPr>
        <p:txBody>
          <a:bodyPr/>
          <a:lstStyle/>
          <a:p>
            <a:pPr marR="0" algn="l" rtl="0"/>
            <a:r>
              <a:rPr lang="zh-CN" altLang="en-US" sz="2800" b="0" i="0" u="none" strike="noStrike" baseline="0" dirty="0">
                <a:latin typeface="Calibri" panose="020F0502020204030204" pitchFamily="34" charset="0"/>
                <a:ea typeface="DengXian" panose="02010600030101010101" pitchFamily="2" charset="-122"/>
              </a:rPr>
              <a:t>标准模式参考</a:t>
            </a:r>
            <a:r>
              <a:rPr lang="en-US" altLang="zh-CN" sz="2800" b="0" i="0" u="none" strike="noStrike" baseline="0" dirty="0">
                <a:latin typeface="Calibri" panose="020F0502020204030204" pitchFamily="34" charset="0"/>
                <a:ea typeface="DengXian" panose="02010600030101010101" pitchFamily="2" charset="-122"/>
              </a:rPr>
              <a:t>3:</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两位考官：</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你们好！我今天演讲的题目是</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明者因时而变</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，在研究过程中，我阅读了 人物传记</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俞敏洪传</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，悟出了面对生存环境的改变，个人需要突破自我；观 看了吴天明导演执导的电影</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首席执行官</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，懂得了针对市场环境的改变，企业需要调整方向；还赏析了纪实文学</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伟大的进程</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，明白了随着国际环境的 改变，国家需要改革制度。以上就是我的研究概况，请问老师，我可以开始报 告了吗？</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28644830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七、写研究报告</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p:txBody>
          <a:bodyPr/>
          <a:lstStyle/>
          <a:p>
            <a:pPr marR="0" algn="l" rtl="0"/>
            <a:r>
              <a:rPr lang="en-US" altLang="zh-CN" sz="2800" b="0" i="0" u="none" strike="noStrike" baseline="0" dirty="0">
                <a:latin typeface="Calibri" panose="020F0502020204030204" pitchFamily="34" charset="0"/>
                <a:ea typeface="DengXian" panose="02010600030101010101" pitchFamily="2" charset="-122"/>
              </a:rPr>
              <a:t>1</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研究报告的长度</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VCE</a:t>
            </a:r>
            <a:r>
              <a:rPr lang="zh-CN" altLang="en-US" sz="2800" b="0" i="0" u="none" strike="noStrike" baseline="0" dirty="0">
                <a:latin typeface="Calibri" panose="020F0502020204030204" pitchFamily="34" charset="0"/>
                <a:ea typeface="DengXian" panose="02010600030101010101" pitchFamily="2" charset="-122"/>
              </a:rPr>
              <a:t>中文的口语考试共为</a:t>
            </a:r>
            <a:r>
              <a:rPr lang="en-US" altLang="zh-CN" sz="2800" b="0" i="0" u="none" strike="noStrike" baseline="0" dirty="0">
                <a:latin typeface="Calibri" panose="020F0502020204030204" pitchFamily="34" charset="0"/>
                <a:ea typeface="DengXian" panose="02010600030101010101" pitchFamily="2" charset="-122"/>
              </a:rPr>
              <a:t>10</a:t>
            </a:r>
            <a:r>
              <a:rPr lang="zh-CN" altLang="en-US" sz="2800" b="0" i="0" u="none" strike="noStrike" baseline="0" dirty="0">
                <a:latin typeface="Calibri" panose="020F0502020204030204" pitchFamily="34" charset="0"/>
                <a:ea typeface="DengXian" panose="02010600030101010101" pitchFamily="2" charset="-122"/>
              </a:rPr>
              <a:t>分钟，其中演讲的部分为</a:t>
            </a:r>
            <a:r>
              <a:rPr lang="en-US" altLang="zh-CN" sz="2800" b="0" i="0" u="none" strike="noStrike" baseline="0" dirty="0">
                <a:latin typeface="Calibri" panose="020F0502020204030204" pitchFamily="34" charset="0"/>
                <a:ea typeface="DengXian" panose="02010600030101010101" pitchFamily="2" charset="-122"/>
              </a:rPr>
              <a:t>1</a:t>
            </a:r>
            <a:r>
              <a:rPr lang="zh-CN" altLang="en-US" sz="2800" b="0" i="0" u="none" strike="noStrike" baseline="0" dirty="0">
                <a:latin typeface="Calibri" panose="020F0502020204030204" pitchFamily="34" charset="0"/>
                <a:ea typeface="DengXian" panose="02010600030101010101" pitchFamily="2" charset="-122"/>
              </a:rPr>
              <a:t>分钟介绍和</a:t>
            </a:r>
            <a:r>
              <a:rPr lang="en-US" altLang="zh-CN" sz="2800" b="0" i="0" u="none" strike="noStrike" baseline="0" dirty="0">
                <a:latin typeface="Calibri" panose="020F0502020204030204" pitchFamily="34" charset="0"/>
                <a:ea typeface="DengXian" panose="02010600030101010101" pitchFamily="2" charset="-122"/>
              </a:rPr>
              <a:t>4</a:t>
            </a:r>
            <a:r>
              <a:rPr lang="zh-CN" altLang="en-US" sz="2800" b="0" i="0" u="none" strike="noStrike" baseline="0" dirty="0">
                <a:latin typeface="Calibri" panose="020F0502020204030204" pitchFamily="34" charset="0"/>
                <a:ea typeface="DengXian" panose="02010600030101010101" pitchFamily="2" charset="-122"/>
              </a:rPr>
              <a:t>分钟报告，</a:t>
            </a:r>
            <a:r>
              <a:rPr lang="en-US" altLang="zh-CN" sz="2800" b="0" i="0" u="none" strike="noStrike" baseline="0" dirty="0">
                <a:latin typeface="Calibri" panose="020F0502020204030204" pitchFamily="34" charset="0"/>
                <a:ea typeface="DengXian" panose="02010600030101010101" pitchFamily="2" charset="-122"/>
              </a:rPr>
              <a:t>4 </a:t>
            </a:r>
            <a:r>
              <a:rPr lang="zh-CN" altLang="en-US" sz="2800" b="0" i="0" u="none" strike="noStrike" baseline="0" dirty="0">
                <a:latin typeface="Calibri" panose="020F0502020204030204" pitchFamily="34" charset="0"/>
                <a:ea typeface="DengXian" panose="02010600030101010101" pitchFamily="2" charset="-122"/>
              </a:rPr>
              <a:t>分钟的报告内容字数约</a:t>
            </a:r>
            <a:r>
              <a:rPr lang="en-US" altLang="zh-CN" sz="2800" b="0" i="0" u="none" strike="noStrike" baseline="0" dirty="0">
                <a:latin typeface="Calibri" panose="020F0502020204030204" pitchFamily="34" charset="0"/>
                <a:ea typeface="DengXian" panose="02010600030101010101" pitchFamily="2" charset="-122"/>
              </a:rPr>
              <a:t>900-1100</a:t>
            </a:r>
            <a:r>
              <a:rPr lang="zh-CN" altLang="en-US" sz="2800" b="0" i="0" u="none" strike="noStrike" baseline="0" dirty="0">
                <a:latin typeface="Calibri" panose="020F0502020204030204" pitchFamily="34" charset="0"/>
                <a:ea typeface="DengXian" panose="02010600030101010101" pitchFamily="2" charset="-122"/>
              </a:rPr>
              <a:t>字（第一语言同学语速大约</a:t>
            </a:r>
            <a:r>
              <a:rPr lang="en-US" altLang="zh-CN" sz="2800" b="0" i="0" u="none" strike="noStrike" baseline="0" dirty="0">
                <a:latin typeface="Calibri" panose="020F0502020204030204" pitchFamily="34" charset="0"/>
                <a:ea typeface="DengXian" panose="02010600030101010101" pitchFamily="2" charset="-122"/>
              </a:rPr>
              <a:t>230-280/</a:t>
            </a:r>
            <a:r>
              <a:rPr lang="zh-CN" altLang="en-US" sz="2800" b="0" i="0" u="none" strike="noStrike" baseline="0" dirty="0">
                <a:latin typeface="Calibri" panose="020F0502020204030204" pitchFamily="34" charset="0"/>
                <a:ea typeface="DengXian" panose="02010600030101010101" pitchFamily="2" charset="-122"/>
              </a:rPr>
              <a:t>分钟</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18041272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七、写研究报告</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p:txBody>
          <a:bodyPr/>
          <a:lstStyle/>
          <a:p>
            <a:pPr marR="0" algn="l" rtl="0"/>
            <a:r>
              <a:rPr lang="en-US" altLang="zh-CN" sz="2800" b="0" i="0" u="none" strike="noStrike" baseline="0" dirty="0">
                <a:latin typeface="Calibri" panose="020F0502020204030204" pitchFamily="34" charset="0"/>
                <a:ea typeface="DengXian" panose="02010600030101010101" pitchFamily="2" charset="-122"/>
              </a:rPr>
              <a:t>2</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研究报告的写法</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研究报告本身是一篇完整的说服文，因此，研究报告结构必须完整。前文的一分钟 介绍不能代替研究报告的开头。正文的三段分别论证三个分论点。如果是三个分论 点是并列的，那么它们的次序无关紧要。但如果是三个分论点是递进的，论证的顺序一定要以递进式出现。结尾要再重述中心论点。</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3668645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一、口试的形式</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838199" y="1690688"/>
            <a:ext cx="10801027" cy="4802187"/>
          </a:xfrm>
        </p:spPr>
        <p:txBody>
          <a:bodyPr/>
          <a:lstStyle/>
          <a:p>
            <a:r>
              <a:rPr lang="zh-CN" altLang="en-US" sz="2800" b="0" i="0" u="none" strike="noStrike" baseline="0" dirty="0">
                <a:latin typeface="Calibri" panose="020F0502020204030204" pitchFamily="34" charset="0"/>
                <a:ea typeface="DengXian" panose="02010600030101010101" pitchFamily="2" charset="-122"/>
              </a:rPr>
              <a:t>口语顾名思义就是口头语言表达，在</a:t>
            </a:r>
            <a:r>
              <a:rPr lang="en-US" altLang="zh-CN" sz="2800" b="0" i="0" u="none" strike="noStrike" baseline="0" dirty="0">
                <a:latin typeface="Calibri" panose="020F0502020204030204" pitchFamily="34" charset="0"/>
                <a:ea typeface="DengXian" panose="02010600030101010101" pitchFamily="2" charset="-122"/>
              </a:rPr>
              <a:t>VCE</a:t>
            </a:r>
            <a:r>
              <a:rPr lang="zh-CN" altLang="en-US" sz="2800" b="0" i="0" u="none" strike="noStrike" baseline="0" dirty="0">
                <a:latin typeface="Calibri" panose="020F0502020204030204" pitchFamily="34" charset="0"/>
                <a:ea typeface="DengXian" panose="02010600030101010101" pitchFamily="2" charset="-122"/>
              </a:rPr>
              <a:t>中文中称为话题研究，是通 过中国文学学习语言与文化的一个研究。这项研究也就是年终大考的口语考试。考这 时间</a:t>
            </a:r>
            <a:r>
              <a:rPr lang="en-US" altLang="zh-CN" sz="2800" b="0" i="0" u="none" strike="noStrike" baseline="0" dirty="0">
                <a:latin typeface="Calibri" panose="020F0502020204030204" pitchFamily="34" charset="0"/>
                <a:ea typeface="DengXian" panose="02010600030101010101" pitchFamily="2" charset="-122"/>
              </a:rPr>
              <a:t>10</a:t>
            </a:r>
            <a:r>
              <a:rPr lang="zh-CN" altLang="en-US" sz="2800" b="0" i="0" u="none" strike="noStrike" baseline="0" dirty="0">
                <a:latin typeface="Calibri" panose="020F0502020204030204" pitchFamily="34" charset="0"/>
                <a:ea typeface="DengXian" panose="02010600030101010101" pitchFamily="2" charset="-122"/>
              </a:rPr>
              <a:t>分钟，分两部分。第一部分是由考生陈述自己的研究报告，时间</a:t>
            </a:r>
            <a:r>
              <a:rPr lang="en-US" altLang="zh-CN" sz="2800" b="0" i="0" u="none" strike="noStrike" baseline="0" dirty="0">
                <a:latin typeface="Calibri" panose="020F0502020204030204" pitchFamily="34" charset="0"/>
                <a:ea typeface="DengXian" panose="02010600030101010101" pitchFamily="2" charset="-122"/>
              </a:rPr>
              <a:t>5</a:t>
            </a:r>
            <a:r>
              <a:rPr lang="zh-CN" altLang="en-US" sz="2800" b="0" i="0" u="none" strike="noStrike" baseline="0" dirty="0">
                <a:latin typeface="Calibri" panose="020F0502020204030204" pitchFamily="34" charset="0"/>
                <a:ea typeface="DengXian" panose="02010600030101010101" pitchFamily="2" charset="-122"/>
              </a:rPr>
              <a:t>分钟，先要 简单介绍自己的研究（一分钟介绍），再作</a:t>
            </a:r>
            <a:r>
              <a:rPr lang="en-US" altLang="zh-CN" sz="2800" b="0" i="0" u="none" strike="noStrike" baseline="0" dirty="0">
                <a:latin typeface="Calibri" panose="020F0502020204030204" pitchFamily="34" charset="0"/>
                <a:ea typeface="DengXian" panose="02010600030101010101" pitchFamily="2" charset="-122"/>
              </a:rPr>
              <a:t>4</a:t>
            </a:r>
            <a:r>
              <a:rPr lang="zh-CN" altLang="en-US" sz="2800" b="0" i="0" u="none" strike="noStrike" baseline="0" dirty="0">
                <a:latin typeface="Calibri" panose="020F0502020204030204" pitchFamily="34" charset="0"/>
                <a:ea typeface="DengXian" panose="02010600030101010101" pitchFamily="2" charset="-122"/>
              </a:rPr>
              <a:t>分钟演讲。第二部分是考生和两位考官就重点研究的论题进行</a:t>
            </a:r>
            <a:r>
              <a:rPr lang="en-US" altLang="zh-CN" sz="2800" b="0" i="0" u="none" strike="noStrike" baseline="0" dirty="0">
                <a:latin typeface="Calibri" panose="020F0502020204030204" pitchFamily="34" charset="0"/>
                <a:ea typeface="DengXian" panose="02010600030101010101" pitchFamily="2" charset="-122"/>
              </a:rPr>
              <a:t>5</a:t>
            </a:r>
            <a:r>
              <a:rPr lang="zh-CN" altLang="en-US" sz="2800" b="0" i="0" u="none" strike="noStrike" baseline="0" dirty="0">
                <a:latin typeface="Calibri" panose="020F0502020204030204" pitchFamily="34" charset="0"/>
                <a:ea typeface="DengXian" panose="02010600030101010101" pitchFamily="2" charset="-122"/>
              </a:rPr>
              <a:t>分钟的讨论。</a:t>
            </a:r>
            <a:endParaRPr lang="en-AU" dirty="0"/>
          </a:p>
        </p:txBody>
      </p:sp>
    </p:spTree>
    <p:extLst>
      <p:ext uri="{BB962C8B-B14F-4D97-AF65-F5344CB8AC3E}">
        <p14:creationId xmlns:p14="http://schemas.microsoft.com/office/powerpoint/2010/main" val="3928030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1024179" y="0"/>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七、写研究报告</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1224366"/>
            <a:ext cx="12192000" cy="4952597"/>
          </a:xfrm>
        </p:spPr>
        <p:txBody>
          <a:bodyPr>
            <a:normAutofit fontScale="85000" lnSpcReduction="20000"/>
          </a:bodyPr>
          <a:lstStyle/>
          <a:p>
            <a:pPr marR="0" algn="l" rtl="0"/>
            <a:r>
              <a:rPr lang="en-US" altLang="zh-CN" sz="2800" b="0" i="0" u="none" strike="noStrike" baseline="0" dirty="0">
                <a:latin typeface="Calibri" panose="020F0502020204030204" pitchFamily="34" charset="0"/>
                <a:ea typeface="DengXian" panose="02010600030101010101" pitchFamily="2" charset="-122"/>
              </a:rPr>
              <a:t>3</a:t>
            </a:r>
            <a:r>
              <a:rPr lang="zh-CN" altLang="en-US" sz="2800" b="0" i="0" u="none" strike="noStrike" baseline="0" dirty="0">
                <a:latin typeface="Calibri" panose="020F0502020204030204" pitchFamily="34" charset="0"/>
                <a:ea typeface="DengXian" panose="02010600030101010101" pitchFamily="2" charset="-122"/>
              </a:rPr>
              <a:t>、研究报告结构</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开头简介背景资料，提出主题</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endParaRPr lang="en-GB" altLang="zh-CN"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两位考官：</a:t>
            </a:r>
            <a:r>
              <a:rPr lang="ja-JP" altLang="en-US" sz="2800" b="0" i="0" u="none" strike="noStrike" baseline="0" dirty="0">
                <a:latin typeface="Times New Roman" panose="02020603050405020304" pitchFamily="18" charset="0"/>
                <a:ea typeface="DengXian" panose="02010600030101010101" pitchFamily="2" charset="-122"/>
              </a:rPr>
              <a:t>				</a:t>
            </a:r>
          </a:p>
          <a:p>
            <a:pPr marR="0" algn="l" rtl="0"/>
            <a:r>
              <a:rPr lang="zh-CN" altLang="en-US" sz="2800" b="0" i="0" u="none" strike="noStrike" baseline="0" dirty="0">
                <a:latin typeface="Calibri" panose="020F0502020204030204" pitchFamily="34" charset="0"/>
                <a:ea typeface="DengXian" panose="02010600030101010101" pitchFamily="2" charset="-122"/>
              </a:rPr>
              <a:t>你们好！</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今天我演讲的考题是</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背景引入）</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观点一</a:t>
            </a:r>
            <a:r>
              <a:rPr lang="zh-CN" altLang="en-US" sz="2800" b="0" i="0" u="none" strike="noStrike" baseline="0" dirty="0">
                <a:latin typeface="Times New Roman" panose="02020603050405020304" pitchFamily="18" charset="0"/>
                <a:ea typeface="DengXian" panose="02010600030101010101" pitchFamily="2" charset="-122"/>
              </a:rPr>
              <a:t>	</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首先，</a:t>
            </a:r>
            <a:r>
              <a:rPr lang="zh-CN" altLang="en-US" sz="2800" b="0" i="0" u="none" strike="noStrike" baseline="0" dirty="0">
                <a:latin typeface="Times New Roman" panose="02020603050405020304" pitchFamily="18" charset="0"/>
                <a:ea typeface="DengXian" panose="02010600030101010101" pitchFamily="2" charset="-122"/>
              </a:rPr>
              <a:t>	</a:t>
            </a:r>
            <a:r>
              <a:rPr lang="en-US" altLang="zh-CN" sz="2800" b="0" i="0" u="none" strike="noStrike" baseline="0" dirty="0">
                <a:latin typeface="Calibri" panose="020F0502020204030204" pitchFamily="34" charset="0"/>
                <a:ea typeface="DengXian" panose="02010600030101010101" pitchFamily="2" charset="-122"/>
              </a:rPr>
              <a:t>)	</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主体 	观点二</a:t>
            </a:r>
            <a:r>
              <a:rPr lang="zh-CN" altLang="en-US" sz="2800" b="0" i="0" u="none" strike="noStrike" baseline="0" dirty="0">
                <a:latin typeface="Times New Roman" panose="02020603050405020304" pitchFamily="18" charset="0"/>
                <a:ea typeface="DengXian" panose="02010600030101010101" pitchFamily="2" charset="-122"/>
              </a:rPr>
              <a:t>	</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其次，</a:t>
            </a:r>
            <a:r>
              <a:rPr lang="zh-CN" altLang="en-US" sz="2800" b="0" i="0" u="none" strike="noStrike" baseline="0" dirty="0">
                <a:latin typeface="Times New Roman" panose="02020603050405020304" pitchFamily="18" charset="0"/>
                <a:ea typeface="DengXian" panose="02010600030101010101" pitchFamily="2" charset="-122"/>
              </a:rPr>
              <a:t>	</a:t>
            </a:r>
            <a:r>
              <a:rPr lang="en-US" altLang="zh-CN" sz="2800" b="0" i="0" u="none" strike="noStrike" baseline="0" dirty="0">
                <a:latin typeface="Calibri" panose="020F0502020204030204" pitchFamily="34"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建议形成 ：并列、递进、承接 等逻辑关系</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观点三</a:t>
            </a:r>
            <a:r>
              <a:rPr lang="zh-CN" altLang="en-US" sz="2800" b="0" i="0" u="none" strike="noStrike" baseline="0" dirty="0">
                <a:latin typeface="Times New Roman" panose="02020603050405020304" pitchFamily="18" charset="0"/>
                <a:ea typeface="DengXian" panose="02010600030101010101" pitchFamily="2" charset="-122"/>
              </a:rPr>
              <a:t>	</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最后，</a:t>
            </a:r>
            <a:r>
              <a:rPr lang="zh-CN" altLang="en-US" sz="2800" b="0" i="0" u="none" strike="noStrike" baseline="0" dirty="0">
                <a:latin typeface="Times New Roman" panose="02020603050405020304" pitchFamily="18" charset="0"/>
                <a:ea typeface="DengXian" panose="02010600030101010101" pitchFamily="2" charset="-122"/>
              </a:rPr>
              <a:t>	</a:t>
            </a:r>
            <a:r>
              <a:rPr lang="en-US" altLang="zh-CN" sz="2800" b="0" i="0" u="none" strike="noStrike" baseline="0" dirty="0">
                <a:latin typeface="Calibri" panose="020F0502020204030204" pitchFamily="34" charset="0"/>
                <a:ea typeface="DengXian" panose="02010600030101010101" pitchFamily="2" charset="-122"/>
              </a:rPr>
              <a:t>)	</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主题句</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阐释句</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过渡句</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分析句（文学作品）</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结论句）</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endParaRPr lang="en-GB" altLang="zh-CN"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结尾总结归纳三方面意见，强调观点</a:t>
            </a:r>
            <a:r>
              <a:rPr lang="zh-CN" altLang="en-US" sz="2800" b="0" i="0" u="none" strike="noStrike" baseline="0" dirty="0">
                <a:latin typeface="Times New Roman" panose="02020603050405020304" pitchFamily="18" charset="0"/>
                <a:ea typeface="DengXian" panose="02010600030101010101" pitchFamily="2" charset="-122"/>
              </a:rPr>
              <a:t>		</a:t>
            </a:r>
          </a:p>
          <a:p>
            <a:pPr marR="0" algn="l" rtl="0"/>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综上所述，</a:t>
            </a:r>
            <a:r>
              <a:rPr lang="zh-CN" altLang="en-US" sz="2800" b="0" i="0" u="none" strike="noStrike" baseline="0" dirty="0">
                <a:latin typeface="Times New Roman" panose="02020603050405020304" pitchFamily="18" charset="0"/>
                <a:ea typeface="DengXian" panose="02010600030101010101" pitchFamily="2" charset="-122"/>
              </a:rPr>
              <a:t>	</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因此，</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我认为</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我的报告完了，谢谢老师！）</a:t>
            </a:r>
            <a:endParaRPr lang="zh-CN" altLang="en-US" sz="2800" b="0" i="0" u="none" strike="noStrike" baseline="0" dirty="0">
              <a:latin typeface="Times New Roman" panose="02020603050405020304" pitchFamily="18" charset="0"/>
              <a:ea typeface="DengXian" panose="02010600030101010101" pitchFamily="2" charset="-122"/>
            </a:endParaRPr>
          </a:p>
          <a:p>
            <a:endParaRPr lang="en-AU" dirty="0"/>
          </a:p>
        </p:txBody>
      </p:sp>
    </p:spTree>
    <p:extLst>
      <p:ext uri="{BB962C8B-B14F-4D97-AF65-F5344CB8AC3E}">
        <p14:creationId xmlns:p14="http://schemas.microsoft.com/office/powerpoint/2010/main" val="16451449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七、写研究报告</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1503336"/>
            <a:ext cx="12192000" cy="4673627"/>
          </a:xfrm>
        </p:spPr>
        <p:txBody>
          <a:bodyPr>
            <a:normAutofit fontScale="85000" lnSpcReduction="20000"/>
          </a:bodyPr>
          <a:lstStyle/>
          <a:p>
            <a:pPr marR="0" algn="l" rtl="0">
              <a:lnSpc>
                <a:spcPct val="110000"/>
              </a:lnSpc>
            </a:pPr>
            <a:r>
              <a:rPr lang="en-US" altLang="zh-CN" sz="2800" b="0" i="0" u="none" strike="noStrike" baseline="0" dirty="0">
                <a:latin typeface="Calibri" panose="020F0502020204030204" pitchFamily="34" charset="0"/>
                <a:ea typeface="DengXian" panose="02010600030101010101" pitchFamily="2" charset="-122"/>
              </a:rPr>
              <a:t>4</a:t>
            </a:r>
            <a:r>
              <a:rPr lang="zh-CN" altLang="en-US" sz="2800" b="0" i="0" u="none" strike="noStrike" baseline="0" dirty="0">
                <a:latin typeface="Calibri" panose="020F0502020204030204" pitchFamily="34" charset="0"/>
                <a:ea typeface="DengXian" panose="02010600030101010101" pitchFamily="2" charset="-122"/>
              </a:rPr>
              <a:t>、标准的议论段</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lnSpc>
                <a:spcPct val="110000"/>
              </a:lnSpc>
            </a:pPr>
            <a:r>
              <a:rPr lang="zh-CN" altLang="en-US" sz="2800" b="0" i="0" u="none" strike="noStrike" baseline="0" dirty="0">
                <a:latin typeface="Calibri" panose="020F0502020204030204" pitchFamily="34" charset="0"/>
                <a:ea typeface="DengXian" panose="02010600030101010101" pitchFamily="2" charset="-122"/>
              </a:rPr>
              <a:t>无论是说服文还是评估文，其主体都是带有中心论点的议论段。一个标准的议论段，应该依次包含如下五种元素：主题句、阐释句、过渡句、分析句、结论句。</a:t>
            </a:r>
            <a:endParaRPr lang="en-GB" altLang="zh-CN" sz="2800" b="0" i="0" u="none" strike="noStrike" baseline="0" dirty="0">
              <a:latin typeface="Times New Roman" panose="02020603050405020304" pitchFamily="18" charset="0"/>
              <a:ea typeface="DengXian" panose="02010600030101010101" pitchFamily="2" charset="-122"/>
            </a:endParaRPr>
          </a:p>
          <a:p>
            <a:pPr marR="0" algn="l" rtl="0">
              <a:lnSpc>
                <a:spcPct val="110000"/>
              </a:lnSpc>
            </a:pPr>
            <a:r>
              <a:rPr lang="zh-CN" altLang="en-US" sz="2800" b="0" i="0" u="none" strike="noStrike" baseline="0" dirty="0">
                <a:solidFill>
                  <a:srgbClr val="002060"/>
                </a:solidFill>
                <a:latin typeface="Calibri" panose="020F0502020204030204" pitchFamily="34" charset="0"/>
                <a:ea typeface="DengXian" panose="02010600030101010101" pitchFamily="2" charset="-122"/>
              </a:rPr>
              <a:t>          孤独带给人超脱，使之激发文学创作的灵感。（主题句）在心静如水的状 态下，更有利于艺术的创作。（阐释句）</a:t>
            </a:r>
            <a:r>
              <a:rPr lang="en-US" altLang="zh-CN" sz="2800" b="0" i="0" u="none" strike="noStrike" baseline="0" dirty="0">
                <a:solidFill>
                  <a:srgbClr val="002060"/>
                </a:solidFill>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李白传</a:t>
            </a:r>
            <a:r>
              <a:rPr lang="en-US" altLang="zh-CN" sz="2800" b="0" i="0" u="none" strike="noStrike" baseline="0" dirty="0">
                <a:solidFill>
                  <a:srgbClr val="002060"/>
                </a:solidFill>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就是最好的例证。（过渡句） 李白自小就有远大的志向，也曾希望跻身官场，施展抱负，然而却未能得到 赏识和重用。于是带着“赐金放还”的打击，开始了漂泊四方的日子。在孤 独中他的思想得到了释怀，经受了大自然的陶冶，使他的心能与天地同宽， 与江河同远，并在隐士般的超脱生活中，捕捉着自己的创作灵感，给世人留 下了众多豪放优美的诗句。从“花间一壶酒，独酌无相亲”的</a:t>
            </a:r>
            <a:r>
              <a:rPr lang="en-US" altLang="zh-CN" sz="2800" b="0" i="0" u="none" strike="noStrike" baseline="0" dirty="0">
                <a:solidFill>
                  <a:srgbClr val="002060"/>
                </a:solidFill>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月下独酌</a:t>
            </a:r>
            <a:r>
              <a:rPr lang="en-US" altLang="zh-CN" sz="2800" b="0" i="0" u="none" strike="noStrike" baseline="0" dirty="0">
                <a:solidFill>
                  <a:srgbClr val="002060"/>
                </a:solidFill>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 到“众鸟高飞尽，孤云独去闲”的</a:t>
            </a:r>
            <a:r>
              <a:rPr lang="en-US" altLang="zh-CN" sz="2800" b="0" i="0" u="none" strike="noStrike" baseline="0" dirty="0">
                <a:solidFill>
                  <a:srgbClr val="002060"/>
                </a:solidFill>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独坐敬亭山</a:t>
            </a:r>
            <a:r>
              <a:rPr lang="en-US" altLang="zh-CN" sz="2800" b="0" i="0" u="none" strike="noStrike" baseline="0" dirty="0">
                <a:solidFill>
                  <a:srgbClr val="002060"/>
                </a:solidFill>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，无不显示着李白在孤独中， 将自己与大自然融为一体，激发出了能将天地日月、山川河流融入胸怀的创 作灵感，挥洒出超然的诗句。（分析句）可见，孤独确实能给人带来创作灵感。 </a:t>
            </a:r>
            <a:r>
              <a:rPr lang="en-US" altLang="zh-CN" sz="2800" b="0" i="0" u="none" strike="noStrike" baseline="0" dirty="0">
                <a:solidFill>
                  <a:srgbClr val="002060"/>
                </a:solidFill>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结论句）</a:t>
            </a:r>
            <a:endParaRPr lang="zh-CN" altLang="en-US" sz="2800" b="0" i="0" u="none" strike="noStrike" baseline="0" dirty="0">
              <a:solidFill>
                <a:srgbClr val="002060"/>
              </a:solidFill>
              <a:latin typeface="Times New Roman" panose="02020603050405020304" pitchFamily="18" charset="0"/>
              <a:ea typeface="DengXian" panose="02010600030101010101" pitchFamily="2" charset="-122"/>
            </a:endParaRPr>
          </a:p>
          <a:p>
            <a:pPr>
              <a:lnSpc>
                <a:spcPct val="110000"/>
              </a:lnSpc>
            </a:pPr>
            <a:endParaRPr lang="en-AU" dirty="0"/>
          </a:p>
        </p:txBody>
      </p:sp>
    </p:spTree>
    <p:extLst>
      <p:ext uri="{BB962C8B-B14F-4D97-AF65-F5344CB8AC3E}">
        <p14:creationId xmlns:p14="http://schemas.microsoft.com/office/powerpoint/2010/main" val="2438362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七、写研究报告</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p:txBody>
          <a:bodyPr/>
          <a:lstStyle/>
          <a:p>
            <a:pPr marR="0" algn="l" rtl="0"/>
            <a:r>
              <a:rPr lang="en-US" altLang="zh-CN" sz="2800" b="0" i="0" u="none" strike="noStrike" baseline="0" dirty="0">
                <a:latin typeface="Calibri" panose="020F0502020204030204" pitchFamily="34" charset="0"/>
                <a:ea typeface="DengXian" panose="02010600030101010101" pitchFamily="2" charset="-122"/>
              </a:rPr>
              <a:t>5</a:t>
            </a:r>
            <a:r>
              <a:rPr lang="zh-CN" altLang="en-US" sz="2800" b="0" i="0" u="none" strike="noStrike" baseline="0" dirty="0">
                <a:latin typeface="Calibri" panose="020F0502020204030204" pitchFamily="34" charset="0"/>
                <a:ea typeface="DengXian" panose="02010600030101010101" pitchFamily="2" charset="-122"/>
              </a:rPr>
              <a:t>、研究报告的语言及修辞</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solidFill>
                  <a:srgbClr val="002060"/>
                </a:solidFill>
                <a:latin typeface="Calibri" panose="020F0502020204030204" pitchFamily="34" charset="0"/>
                <a:ea typeface="DengXian" panose="02010600030101010101" pitchFamily="2" charset="-122"/>
              </a:rPr>
              <a:t>语言要求通顺连贯、有逻辑性。</a:t>
            </a:r>
            <a:endParaRPr lang="zh-CN" altLang="en-US" sz="2800" b="0" i="0" u="none" strike="noStrike" baseline="0" dirty="0">
              <a:solidFill>
                <a:srgbClr val="002060"/>
              </a:solidFill>
              <a:latin typeface="Times New Roman" panose="02020603050405020304" pitchFamily="18" charset="0"/>
              <a:ea typeface="DengXian" panose="02010600030101010101" pitchFamily="2" charset="-122"/>
            </a:endParaRPr>
          </a:p>
          <a:p>
            <a:pPr marR="0" algn="l" rtl="0"/>
            <a:r>
              <a:rPr lang="zh-CN" altLang="en-US" sz="2800" b="0" i="0" u="none" strike="noStrike" baseline="0" dirty="0">
                <a:solidFill>
                  <a:srgbClr val="002060"/>
                </a:solidFill>
                <a:latin typeface="Calibri" panose="020F0502020204030204" pitchFamily="34" charset="0"/>
                <a:ea typeface="DengXian" panose="02010600030101010101" pitchFamily="2" charset="-122"/>
              </a:rPr>
              <a:t>语言需简洁，表意准确。</a:t>
            </a:r>
            <a:endParaRPr lang="zh-CN" altLang="en-US" sz="2800" b="0" i="0" u="none" strike="noStrike" baseline="0" dirty="0">
              <a:solidFill>
                <a:srgbClr val="002060"/>
              </a:solidFill>
              <a:latin typeface="Times New Roman" panose="02020603050405020304" pitchFamily="18" charset="0"/>
              <a:ea typeface="DengXian" panose="02010600030101010101" pitchFamily="2" charset="-122"/>
            </a:endParaRPr>
          </a:p>
          <a:p>
            <a:pPr marR="0" algn="l" rtl="0"/>
            <a:r>
              <a:rPr lang="zh-CN" altLang="en-US" sz="2800" b="0" i="0" u="none" strike="noStrike" baseline="0" dirty="0">
                <a:solidFill>
                  <a:srgbClr val="002060"/>
                </a:solidFill>
                <a:latin typeface="Calibri" panose="020F0502020204030204" pitchFamily="34" charset="0"/>
                <a:ea typeface="DengXian" panose="02010600030101010101" pitchFamily="2" charset="-122"/>
              </a:rPr>
              <a:t>词汇要丰富、变化多样、不重复 </a:t>
            </a:r>
            <a:endParaRPr lang="zh-CN" altLang="en-US" sz="2800" b="0" i="0" u="none" strike="noStrike" baseline="0" dirty="0">
              <a:solidFill>
                <a:srgbClr val="002060"/>
              </a:solidFill>
              <a:latin typeface="Times New Roman" panose="02020603050405020304" pitchFamily="18" charset="0"/>
              <a:ea typeface="DengXian" panose="02010600030101010101" pitchFamily="2" charset="-122"/>
            </a:endParaRPr>
          </a:p>
          <a:p>
            <a:pPr marR="0" algn="l" rtl="0"/>
            <a:r>
              <a:rPr lang="ja-JP" altLang="en-US" sz="2800" b="0" i="0" u="none" strike="noStrike" baseline="0" dirty="0">
                <a:solidFill>
                  <a:srgbClr val="002060"/>
                </a:solidFill>
                <a:latin typeface="Calibri" panose="020F0502020204030204" pitchFamily="34" charset="0"/>
                <a:ea typeface="DengXian" panose="02010600030101010101" pitchFamily="2" charset="-122"/>
              </a:rPr>
              <a:t> 多用成语</a:t>
            </a:r>
            <a:endParaRPr lang="ja-JP" altLang="en-US" sz="2800" b="0" i="0" u="none" strike="noStrike" baseline="0" dirty="0">
              <a:solidFill>
                <a:srgbClr val="002060"/>
              </a:solidFill>
              <a:latin typeface="Times New Roman" panose="02020603050405020304" pitchFamily="18" charset="0"/>
              <a:ea typeface="DengXian" panose="02010600030101010101" pitchFamily="2" charset="-122"/>
            </a:endParaRPr>
          </a:p>
          <a:p>
            <a:pPr marR="0" algn="l" rtl="0"/>
            <a:r>
              <a:rPr lang="zh-CN" altLang="en-US" sz="2800" b="0" i="0" u="none" strike="noStrike" baseline="0" dirty="0">
                <a:solidFill>
                  <a:srgbClr val="002060"/>
                </a:solidFill>
                <a:latin typeface="Calibri" panose="020F0502020204030204" pitchFamily="34" charset="0"/>
                <a:ea typeface="DengXian" panose="02010600030101010101" pitchFamily="2" charset="-122"/>
              </a:rPr>
              <a:t>恰当使用精彩的排比句</a:t>
            </a:r>
            <a:r>
              <a:rPr lang="zh-CN" altLang="en-US" sz="2800" b="0" i="0" u="none" strike="noStrike" baseline="0" dirty="0">
                <a:solidFill>
                  <a:srgbClr val="002060"/>
                </a:solidFill>
                <a:latin typeface="Times New Roman" panose="02020603050405020304" pitchFamily="18" charset="0"/>
                <a:ea typeface="DengXian" panose="02010600030101010101" pitchFamily="2" charset="-122"/>
              </a:rPr>
              <a:t>	</a:t>
            </a:r>
          </a:p>
          <a:p>
            <a:pPr marR="0" algn="l" rtl="0"/>
            <a:r>
              <a:rPr lang="zh-CN" altLang="en-US" sz="2800" b="0" i="0" u="none" strike="noStrike" baseline="0" dirty="0">
                <a:solidFill>
                  <a:srgbClr val="002060"/>
                </a:solidFill>
                <a:latin typeface="Calibri" panose="020F0502020204030204" pitchFamily="34" charset="0"/>
                <a:ea typeface="DengXian" panose="02010600030101010101" pitchFamily="2" charset="-122"/>
              </a:rPr>
              <a:t>修辞多样化一除排比外，还可以用反问、对比、类比、比喻、反复等修辞方法。</a:t>
            </a:r>
            <a:endParaRPr lang="zh-CN" altLang="en-US" sz="2800" b="0" i="0" u="none" strike="noStrike" baseline="0" dirty="0">
              <a:solidFill>
                <a:srgbClr val="002060"/>
              </a:solidFill>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6412548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七、写研究报告</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433953" y="1859797"/>
            <a:ext cx="11375755" cy="4317166"/>
          </a:xfrm>
        </p:spPr>
        <p:txBody>
          <a:bodyPr/>
          <a:lstStyle/>
          <a:p>
            <a:pPr marR="0" algn="l" rtl="0">
              <a:lnSpc>
                <a:spcPct val="100000"/>
              </a:lnSpc>
            </a:pPr>
            <a:r>
              <a:rPr lang="en-US" altLang="zh-CN" sz="2800" b="0" i="0" u="none" strike="noStrike" baseline="0" dirty="0">
                <a:latin typeface="Calibri" panose="020F0502020204030204" pitchFamily="34" charset="0"/>
                <a:ea typeface="DengXian" panose="02010600030101010101" pitchFamily="2" charset="-122"/>
              </a:rPr>
              <a:t>6</a:t>
            </a:r>
            <a:r>
              <a:rPr lang="zh-CN" altLang="en-US" sz="2800" b="0" i="0" u="none" strike="noStrike" baseline="0" dirty="0">
                <a:latin typeface="Calibri" panose="020F0502020204030204" pitchFamily="34" charset="0"/>
                <a:ea typeface="DengXian" panose="02010600030101010101" pitchFamily="2" charset="-122"/>
              </a:rPr>
              <a:t>、研究报告写作技巧。同学们可以先写好一个主体段，领会如何用材料证明 观点，再在这个基础上写出三段，在比较三段的论证是否一致，三段总字数应控制在含标点符号</a:t>
            </a:r>
            <a:r>
              <a:rPr lang="en-US" altLang="zh-CN" sz="2800" b="0" i="0" u="none" strike="noStrike" baseline="0" dirty="0">
                <a:latin typeface="Calibri" panose="020F0502020204030204" pitchFamily="34" charset="0"/>
                <a:ea typeface="DengXian" panose="02010600030101010101" pitchFamily="2" charset="-122"/>
              </a:rPr>
              <a:t>800</a:t>
            </a:r>
            <a:r>
              <a:rPr lang="zh-CN" altLang="en-US" sz="2800" b="0" i="0" u="none" strike="noStrike" baseline="0" dirty="0">
                <a:latin typeface="Calibri" panose="020F0502020204030204" pitchFamily="34" charset="0"/>
                <a:ea typeface="DengXian" panose="02010600030101010101" pitchFamily="2" charset="-122"/>
              </a:rPr>
              <a:t>字以内；开头段无需太长，三五句话即可，既可以是交代背景，顺承提出论点，也可以是预埋伏笔，竖起靶子，再在评论或批判中提出论点，还可以是运用精妙的语言吸引读者，展现文笔，提出论点；结尾段是对整个报告做概括性总结，与开头段形成呼应即可。</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16089503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lstStyle/>
          <a:p>
            <a:pPr marR="0" algn="l" rtl="0"/>
            <a:r>
              <a:rPr lang="ja-JP" altLang="en-US" sz="2800" b="0" i="0" u="none" strike="noStrike" baseline="0" dirty="0">
                <a:latin typeface="Calibri" panose="020F0502020204030204" pitchFamily="34" charset="0"/>
                <a:ea typeface="DengXian" panose="02010600030101010101" pitchFamily="2" charset="-122"/>
              </a:rPr>
              <a:t>例文一</a:t>
            </a:r>
            <a:r>
              <a:rPr lang="ja-JP" altLang="en-US" sz="2800" b="0" i="0" u="none" strike="noStrike" baseline="0" dirty="0">
                <a:latin typeface="Times New Roman" panose="02020603050405020304" pitchFamily="18" charset="0"/>
                <a:ea typeface="DengXian" panose="02010600030101010101" pitchFamily="2" charset="-122"/>
              </a:rPr>
              <a:t>	</a:t>
            </a:r>
          </a:p>
          <a:p>
            <a:pPr marR="0" algn="ctr" rtl="0"/>
            <a:r>
              <a:rPr lang="zh-CN" altLang="en-US" sz="2800" b="0" i="0" u="none" strike="noStrike" baseline="0" dirty="0">
                <a:latin typeface="Calibri" panose="020F0502020204030204" pitchFamily="34" charset="0"/>
                <a:ea typeface="DengXian" panose="02010600030101010101" pitchFamily="2" charset="-122"/>
              </a:rPr>
              <a:t>人应该拥有良好的心态</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两位考官：</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你们好！今年我们学校研究的主题是：“中国人的生活方式”，我选择的研究 题目是：“人应该拥有良好的心态”。为了进行这项研究，我学习了一些文学艺术作品，其中主要有：评书</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刘秀传</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，电视剧</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奋斗</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，历史故事</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将相和</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以及相关的背景资料。通过研究我了解到，良好的心态是我们在生活中要努力培养和 保持的，因为，良好的心态是人们获取成功、达成心愿的重要前提。这主要表现在：第一，进取的心态使人们保持斗志，战胜困难。第二，平静的心态使人坦诚</a:t>
            </a:r>
            <a:r>
              <a:rPr lang="en-US" altLang="zh-CN" sz="2800" b="0" i="0" u="none" strike="noStrike" baseline="0" dirty="0">
                <a:latin typeface="Calibri" panose="020F0502020204030204" pitchFamily="34"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无畏，抉择正确。第三，豁达的心态使人胸怀宽阔，化敌为友。以上就是我的研 究概况。请问考官，我可以开始报告了吗？</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18104132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fontScale="92500" lnSpcReduction="10000"/>
          </a:bodyPr>
          <a:lstStyle/>
          <a:p>
            <a:pPr marR="0" algn="l" rtl="0"/>
            <a:r>
              <a:rPr lang="ja-JP" altLang="en-US" sz="2800" b="0" i="0" u="none" strike="noStrike" baseline="0" dirty="0">
                <a:latin typeface="Calibri" panose="020F0502020204030204" pitchFamily="34" charset="0"/>
                <a:ea typeface="DengXian" panose="02010600030101010101" pitchFamily="2" charset="-122"/>
              </a:rPr>
              <a:t>两位考官：</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我演讲的题目是：“人应该拥有良好的心态”。</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毛泽东曾经说过：“自信人生二百年，会当击水三千里。”诸葛亮也曾说</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非淡泊无以明志，非宁静无以致远。”这些都是良好心态的表现。一个人的心态将 会在很大程度上影响他待人处事的行为和方法，甚至决定他的命运。因此拥有和 保持良好心态就成为步向成功重要前提。</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首先，进取的心态使人们保持斗志，战胜困难。拥有进取心态的人不会为面 前的困难所恐吓，他们总是能看到困难背后的希望和光明，并有一种要战胜超越</a:t>
            </a:r>
            <a:r>
              <a:rPr lang="en-US" altLang="zh-CN" sz="2800" b="0" i="0" u="none" strike="noStrike" baseline="0" dirty="0">
                <a:latin typeface="Calibri" panose="020F0502020204030204" pitchFamily="34"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阻碍的斗志。电视连续剧</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奋斗</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中的男主人公陆涛无疑是有着这样积极心态的一个人。他有才华，有热情，在大学生活中过的无忧无虑，初步踏入社会又得到父亲的帮助，在刚开始的时候可以说是顺风顺水。然而很快他就遇到了挫折，事 业上设计不被人接受，自己的项目被转手卖与他人，而自己在感情上也面临挑战， 和女友的相互不理解导致矛盾不断，女朋友也一度离开了他。但他始终没有被这 些挫折所击败，他总是枳极地看待自己的生活，并追逐着希望和梦想，正是这种 积极奋进的心态给了他坚持的力量，最后成功的克服了困难，收获了幸福的人生。 所以，一个积极的心态可以使人们保持希望和斗志，从而走出困境。 </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19092582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lstStyle/>
          <a:p>
            <a:pPr marL="0" indent="0">
              <a:buNone/>
            </a:pPr>
            <a:r>
              <a:rPr lang="zh-CN" altLang="en-US" sz="2800" b="0" i="0" u="none" strike="noStrike" baseline="0" dirty="0">
                <a:latin typeface="Calibri" panose="020F0502020204030204" pitchFamily="34" charset="0"/>
                <a:ea typeface="DengXian" panose="02010600030101010101" pitchFamily="2" charset="-122"/>
              </a:rPr>
              <a:t>       其次，平静的心态使人坦诚无畏，抉择正确。保持平和的心态即是为人不高 傲自大，也不妄自菲薄，始终能对自己有清楚地认识，它能保证人不会因为一时 的头脑发热而做出后悔终身的决定。故事</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将相和</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所描述的蔺相如就始终保持 着一种平和的心态看待事物。蔺相如因为足智多谋，且荚勇不屈而被赵王所倚重，官至上卿，可算是一人之下万人之上。然而他却不以此为傲，如同以前一样，待 人亲切，处事冷静。然而，廉颇因蔺相如地位超过自己，心中郁闷，便大放厥词， 并扬言“我见相如，必辱之”。在这样的情况下，蔺相如依旧保持着一种平和的 心态，冷静的对待廉颇的挑衅和侮辱，以大局为重，并未因此而头脑发热与廉颇 自相残杀。后来就发生了著名的负荆请罪的故事，蔺相如的宠辱不惊成功的赢得 了廉颇和众人的尊重。由此可以看到一种平和的心态可以使人保持镇定冷静，做 出正确的选择。</a:t>
            </a:r>
            <a:endParaRPr lang="en-AU" dirty="0"/>
          </a:p>
        </p:txBody>
      </p:sp>
    </p:spTree>
    <p:extLst>
      <p:ext uri="{BB962C8B-B14F-4D97-AF65-F5344CB8AC3E}">
        <p14:creationId xmlns:p14="http://schemas.microsoft.com/office/powerpoint/2010/main" val="21907506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lstStyle/>
          <a:p>
            <a:pPr marR="0" algn="l" rtl="0"/>
            <a:r>
              <a:rPr lang="zh-CN" altLang="en-US" sz="2800" b="0" i="0" u="none" strike="noStrike" baseline="0" dirty="0">
                <a:latin typeface="Calibri" panose="020F0502020204030204" pitchFamily="34" charset="0"/>
                <a:ea typeface="DengXian" panose="02010600030101010101" pitchFamily="2" charset="-122"/>
              </a:rPr>
              <a:t>       最后，豁达的心态使人胸怀宽阔，化敌为友。当我们面对他人的过失甚至背 叛的时候，惩罚固然是一种办法，但是豁达宽容却是一种更加有效和更受尊敬的 方法。汉光武帝就是这样一个心胸豁达的伟人。评书</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刘秀传</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中说：西汉末年， 刘秀打败王郎，攻入邱郸。在检查缴获的文件时，发现了大量奉承王郎、辱骂刘 秀，甚至谋划诛杀刘秀的信件。可刘秀对此视而不见。他不顾众人的反对，一把 火烧掉了全部文件。他说：“如果追查，将会使许多人恐慌，甚至成为我们的死 敌。而不计前嫌，可以化敌为友，壮大自己的力量。”刘秀的宽容，使他众望所 归，最终成就了一代帝王的大业。</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总而言之，不论是什么样的心态都将对人产生巨大的影响，不同的心态可以 引领人们到达不同的目的地。一个好的心态是创造人生的基石，一个好的心态是 通向成功的大道，一个好的心态是获取快乐的源泉。良好心态对于我们的生活是 如此的重要，所以我认为人应该拥有良好的心态。</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我的报告完了，谢谢老师！</a:t>
            </a:r>
            <a:endParaRPr lang="en-AU" dirty="0"/>
          </a:p>
        </p:txBody>
      </p:sp>
    </p:spTree>
    <p:extLst>
      <p:ext uri="{BB962C8B-B14F-4D97-AF65-F5344CB8AC3E}">
        <p14:creationId xmlns:p14="http://schemas.microsoft.com/office/powerpoint/2010/main" val="8093802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fontScale="92500" lnSpcReduction="10000"/>
          </a:bodyPr>
          <a:lstStyle/>
          <a:p>
            <a:pPr marR="0" algn="l" rtl="0"/>
            <a:r>
              <a:rPr lang="zh-CN" altLang="en-US" sz="2800" b="0" i="0" u="none" strike="noStrike" baseline="0" dirty="0">
                <a:latin typeface="Calibri" panose="020F0502020204030204" pitchFamily="34" charset="0"/>
                <a:ea typeface="DengXian" panose="02010600030101010101" pitchFamily="2" charset="-122"/>
              </a:rPr>
              <a:t>讨论部分问题与答案参考</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什么是“心态”？</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心态分心和态。心就是心情心境，态就是状态。心态即是心镜的状态，是指对事 物发展的反应和理解表现出不同的思想状态和观点。</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endParaRPr lang="en-GB" altLang="zh-CN"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2</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什么是“良好的心态”？</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良好的心态指在面对特定的事物的时候，内心所产生的一种积极的，正面的，能 帮助人正确理解和分析所遇情况，进而进一步采取正确的行动的心态。简单的说， 良好的心态就是能够让人对问题作出正确的判断并能有效解决问题的心态。</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endParaRPr lang="en-GB" altLang="zh-CN"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3</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什么样的心态是“不良好的”？</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不良好的心态有很多，比如暴躁，骄傲，自卑等。它们无一不是负面的，影响人 正常的逻辑思维，不能帮助人们正确地认识客观事物，对产生的问题也不能有效、 合理地解决，从而导致人走向失败。 </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2475304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fontScale="92500" lnSpcReduction="10000"/>
          </a:bodyPr>
          <a:lstStyle/>
          <a:p>
            <a:pPr marR="0" algn="l" rtl="0"/>
            <a:r>
              <a:rPr lang="en-US" altLang="zh-CN" sz="2800" b="0" i="0" u="none" strike="noStrike" baseline="0" dirty="0">
                <a:latin typeface="Calibri" panose="020F0502020204030204" pitchFamily="34" charset="0"/>
                <a:ea typeface="DengXian" panose="02010600030101010101" pitchFamily="2" charset="-122"/>
              </a:rPr>
              <a:t>4</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怎样获得一种良好的心态？</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良好的心态在于平时的培养。平时要对自己有一定要求，不能够随着性子来办事</a:t>
            </a:r>
            <a:r>
              <a:rPr lang="en-US" altLang="zh-CN" sz="2800" b="0" i="0" u="none" strike="noStrike" baseline="0" dirty="0">
                <a:latin typeface="Calibri" panose="020F0502020204030204" pitchFamily="34"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凡事都要有条理，要从一点一滴的小事上做起，学会自我的调整，适当的时候还 可以对自己做心里暗示。另外良好心态的养成，也离不开朋友家长的关心和鼓励。</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endParaRPr lang="en-GB" altLang="zh-CN"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5</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是不是人人都能获得良好的心态？</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我认为良好的心态是人人都能够获得的。有些人成长的环境或者周边接触的人事 物给予他们的帮助比较大，那么他们能更容易的获得良好的心态。相反若是成长 环境很艰苦或者比较杂乱，那么他们获得良好心态的难度就相对会大些。</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endParaRPr lang="en-GB" altLang="zh-CN"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6</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人的心态容易受什么样的影响？</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大家的心态容易受到周围人事变化的影响。比如亲人的去世，或者生活环境的变 化一定程度上都会影响到一个人的心态。另外，人们的从众和比较心理同样会影 响一个人的心态，比如当周围的人都拥有某一样东西或者达到某一个成就而自身 却还没有的时候，就很容易产生急躁的心态。</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1063057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0"/>
            <a:ext cx="10515600" cy="750753"/>
          </a:xfrm>
        </p:spPr>
        <p:txBody>
          <a:bodyPr/>
          <a:lstStyle/>
          <a:p>
            <a:r>
              <a:rPr lang="zh-CN" altLang="en-US" sz="4400" b="0" i="0" u="none" strike="noStrike" baseline="0" dirty="0">
                <a:latin typeface="Calibri" panose="020F0502020204030204" pitchFamily="34" charset="0"/>
                <a:ea typeface="DengXian" panose="02010600030101010101" pitchFamily="2" charset="-122"/>
              </a:rPr>
              <a:t>二、口试的学习要求</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838200" y="750752"/>
            <a:ext cx="10515600" cy="5727539"/>
          </a:xfrm>
        </p:spPr>
        <p:txBody>
          <a:bodyPr>
            <a:normAutofit fontScale="92500" lnSpcReduction="20000"/>
          </a:bodyPr>
          <a:lstStyle/>
          <a:p>
            <a:pPr marL="0" marR="0" indent="0" algn="l" rtl="0">
              <a:buNone/>
            </a:pPr>
            <a:r>
              <a:rPr lang="en-US" altLang="zh-CN" sz="2800" b="0" i="0" u="none" strike="noStrike" baseline="0" dirty="0">
                <a:latin typeface="Calibri" panose="020F0502020204030204" pitchFamily="34" charset="0"/>
                <a:ea typeface="DengXian" panose="02010600030101010101" pitchFamily="2" charset="-122"/>
              </a:rPr>
              <a:t>1</a:t>
            </a:r>
            <a:r>
              <a:rPr lang="zh-CN" altLang="en-US" sz="2800" b="0" i="0" u="none" strike="noStrike" baseline="0" dirty="0">
                <a:latin typeface="Calibri" panose="020F0502020204030204" pitchFamily="34" charset="0"/>
                <a:ea typeface="DengXian" panose="02010600030101010101" pitchFamily="2" charset="-122"/>
              </a:rPr>
              <a:t>、陈述部分：</a:t>
            </a:r>
            <a:endParaRPr lang="zh-CN" altLang="en-US" sz="2800" b="0" i="0" u="none" strike="noStrike" baseline="0" dirty="0">
              <a:latin typeface="Times New Roman" panose="02020603050405020304" pitchFamily="18" charset="0"/>
              <a:ea typeface="DengXian" panose="02010600030101010101" pitchFamily="2" charset="-122"/>
            </a:endParaRPr>
          </a:p>
          <a:p>
            <a:pPr marL="0" marR="0" indent="0" algn="l" rtl="0">
              <a:buNone/>
            </a:pPr>
            <a:r>
              <a:rPr lang="en-US" altLang="zh-CN" sz="2800" b="0" i="0" u="none" strike="noStrike" baseline="0" dirty="0">
                <a:latin typeface="Calibri" panose="020F0502020204030204" pitchFamily="34" charset="0"/>
                <a:ea typeface="DengXian" panose="02010600030101010101" pitchFamily="2" charset="-122"/>
              </a:rPr>
              <a:t>a</a:t>
            </a:r>
            <a:r>
              <a:rPr lang="zh-CN" altLang="en-US" sz="2800" b="0" i="0" u="none" strike="noStrike" baseline="0" dirty="0">
                <a:latin typeface="Calibri" panose="020F0502020204030204" pitchFamily="34" charset="0"/>
                <a:ea typeface="DengXian" panose="02010600030101010101" pitchFamily="2" charset="-122"/>
              </a:rPr>
              <a:t>、表达沟通的能力</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准确恰当的使用大量的词汇，结构和表达方式</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自己能矫正错误</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能出色地掌握文体的用语</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发音、音调、重音和语气很好（抑扬顿挫）</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流利、清晰、自信的表达与交流</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与听众有很好的交流（眼神、包括肢体语言）</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对陈述部分的时间控制得很好 </a:t>
            </a:r>
            <a:endParaRPr lang="zh-CN" altLang="en-US" sz="2800" b="0" i="0" u="none" strike="noStrike" baseline="0" dirty="0">
              <a:latin typeface="Times New Roman" panose="02020603050405020304" pitchFamily="18" charset="0"/>
              <a:ea typeface="DengXian" panose="02010600030101010101" pitchFamily="2" charset="-122"/>
            </a:endParaRPr>
          </a:p>
          <a:p>
            <a:pPr marL="0" marR="0" indent="0" algn="l" rtl="0">
              <a:buNone/>
            </a:pPr>
            <a:r>
              <a:rPr lang="en-GB" altLang="zh-CN" sz="2800" b="0" i="0" u="none" strike="noStrike" baseline="0" dirty="0">
                <a:latin typeface="Calibri" panose="020F0502020204030204" pitchFamily="34" charset="0"/>
                <a:ea typeface="DengXian" panose="02010600030101010101" pitchFamily="2" charset="-122"/>
              </a:rPr>
              <a:t>b</a:t>
            </a:r>
            <a:r>
              <a:rPr lang="zh-CN" altLang="en-GB" sz="2800" b="0" i="0" u="none" strike="noStrike" baseline="0" dirty="0">
                <a:latin typeface="Calibri" panose="020F0502020204030204" pitchFamily="34" charset="0"/>
                <a:ea typeface="DengXian" panose="02010600030101010101" pitchFamily="2" charset="-122"/>
              </a:rPr>
              <a:t>、</a:t>
            </a:r>
            <a:r>
              <a:rPr lang="ja-JP" altLang="en-US" sz="2800" b="0" i="0" u="none" strike="noStrike" baseline="0" dirty="0">
                <a:latin typeface="Calibri" panose="020F0502020204030204" pitchFamily="34" charset="0"/>
                <a:ea typeface="DengXian" panose="02010600030101010101" pitchFamily="2" charset="-122"/>
              </a:rPr>
              <a:t>内容</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清晰，有逻辑性地陈述大量的相关信息和观点 </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能较好的阐释观点 </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准备充分</a:t>
            </a:r>
            <a:endParaRPr lang="ja-JP"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32899973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fontScale="92500" lnSpcReduction="10000"/>
          </a:bodyPr>
          <a:lstStyle/>
          <a:p>
            <a:pPr marR="0" algn="l" rtl="0"/>
            <a:r>
              <a:rPr lang="en-US" altLang="zh-CN" sz="2800" b="0" i="0" u="none" strike="noStrike" baseline="0" dirty="0">
                <a:latin typeface="Calibri" panose="020F0502020204030204" pitchFamily="34" charset="0"/>
                <a:ea typeface="DengXian" panose="02010600030101010101" pitchFamily="2" charset="-122"/>
              </a:rPr>
              <a:t>7</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大家都知道有一个好的心态是一件好事，可为什么还有那么多人做不到？ 这原因是多方面的，并且在一定程度上因人而异。有些人是因为自身的心理不够</a:t>
            </a:r>
            <a:r>
              <a:rPr lang="en-US" altLang="zh-CN" sz="2800" b="0" i="0" u="none" strike="noStrike" baseline="0" dirty="0">
                <a:latin typeface="Calibri" panose="020F0502020204030204" pitchFamily="34" charset="0"/>
                <a:ea typeface="DengXian" panose="02010600030101010101" pitchFamily="2" charset="-122"/>
              </a:rPr>
              <a:t>I </a:t>
            </a:r>
            <a:r>
              <a:rPr lang="zh-CN" altLang="en-US" sz="2800" b="0" i="0" u="none" strike="noStrike" baseline="0" dirty="0">
                <a:latin typeface="Calibri" panose="020F0502020204030204" pitchFamily="34" charset="0"/>
                <a:ea typeface="DengXian" panose="02010600030101010101" pitchFamily="2" charset="-122"/>
              </a:rPr>
              <a:t>成熟，有些人是因为缺乏正确的引导，更多的人是因为现实生活的压力无法达到 他们所期待所向往的那种心态。</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endParaRPr lang="en-GB" altLang="zh-CN"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8</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你是一个拥有良好心态的人吗？</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我觉得我可以算是一个心态良好的人。因为我大多数时候都能够乐观积极的看待 问题。但人都不是完美的，我当然也不能自以为是的说我遇到任何事情都能有良 好的心态。很多时候我也会因为一时的冲动，或者嫉妒而做一些不该做或者可以 避免的事情。</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endParaRPr lang="en-GB" altLang="zh-CN"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9</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一个人如何才能知道自己的心态好还是不好？</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心态很大程度上反映在人的生活状态和性格上。如果一个人生活的很开心，并且 非常开朗；或者生活的非常规律，并且为人十分稳重，这些都是有良好心态的表 现。反之，那些心态就是需要改变，甚至摈弃的。</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28371309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lnSpcReduction="10000"/>
          </a:bodyPr>
          <a:lstStyle/>
          <a:p>
            <a:pPr marR="0" algn="l" rtl="0"/>
            <a:r>
              <a:rPr lang="en-US" altLang="zh-CN" sz="2800" b="0" i="0" u="none" strike="noStrike" baseline="0" dirty="0">
                <a:latin typeface="Calibri" panose="020F0502020204030204" pitchFamily="34" charset="0"/>
                <a:ea typeface="DengXian" panose="02010600030101010101" pitchFamily="2" charset="-122"/>
              </a:rPr>
              <a:t>10</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生活中每一个人都觉得自己的心态不错，你如何看待这种现象？</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我觉得很多时候人走进了一个误区，或者说很多人不能真正理解良好的心态。他 们只是认为自己的心态不错，事实上，他们可能对自己没有很好的判断。</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endParaRPr lang="en-GB" altLang="zh-CN"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11</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决定心态良好的关键是什么？</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决定良好心态的关键，一是习惯，习惯好了，良好的心态更容易培养。二是性格， 性格和心态可以说是互相影响的，有了良好心态的人多数都有着不错的性格，反 过来说，性格好的人更容易拥有良好的心态。</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endParaRPr lang="en-GB" altLang="zh-CN"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12</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有好的心态是不是就一定会成功？为什么？</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我认为好的心态虽然不能保证成功，却是获取成功的一个重要因素。试想，</a:t>
            </a:r>
            <a:r>
              <a:rPr lang="en-US" altLang="zh-CN" sz="2800" b="0" i="0" u="none" strike="noStrike" baseline="0" dirty="0">
                <a:latin typeface="Times New Roman" panose="02020603050405020304" pitchFamily="18"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个 人如果心态不好，那么他就不能正确的审时度势，更不能采取相对正确的行动， 那么他如何能够成功。用一句话概括就是有好的心态不一定能成功，但没有好的 心态一定不会成功。</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2760181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fontScale="92500" lnSpcReduction="10000"/>
          </a:bodyPr>
          <a:lstStyle/>
          <a:p>
            <a:pPr marR="0" algn="l" rtl="0"/>
            <a:r>
              <a:rPr lang="en-US" altLang="zh-CN" sz="2800" b="0" i="0" u="none" strike="noStrike" baseline="0" dirty="0">
                <a:latin typeface="Calibri" panose="020F0502020204030204" pitchFamily="34" charset="0"/>
                <a:ea typeface="DengXian" panose="02010600030101010101" pitchFamily="2" charset="-122"/>
              </a:rPr>
              <a:t>13</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中国道家主张“淡泊明志，宁静致远”，你认为这是一种什么心态？</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道家所主张的是一种随遇而安的心态。道家认为万物皆有正反两面，而且这两面 总是相依相生，就如同光于暗一般难以分离。所以这种随遇而安的心态即是一切 随源，从不强求。</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endParaRPr lang="en-GB" altLang="zh-CN"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14</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你为什么选择这个研究题目？</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我之所以选择这个题目是因为现在很多人忽视了一个好心态的重大作用，也有很 多人不能够清楚认识心态所能大来的好处和积极影响。我希望通过学习这个题目， 让我能够了解心态重要性的同时，学会如何拥有和运用良好的心态。</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endParaRPr lang="en-GB" altLang="zh-CN"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15</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在你学习的三部文学艺术作品中，你最喜欢哪一部？为什么？</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我最喜欢电视剧</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奋斗</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，因为它的故事设定在现代，更加真实，也更贴近我们 的生活。通过学习这部电视剧，我能更多的把学到的东西应用到生活上。比如主 人公陆涛，他的年纪也没比我们大多少，他在毕业后对工作的热情和对未来人生 的憧憬都很值得我们去借鉴。</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19340164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lstStyle/>
          <a:p>
            <a:pPr marR="0" algn="l" rtl="0"/>
            <a:r>
              <a:rPr lang="ja-JP" altLang="en-US" sz="2800" b="0" i="0" u="none" strike="noStrike" baseline="0" dirty="0">
                <a:latin typeface="Calibri" panose="020F0502020204030204" pitchFamily="34" charset="0"/>
                <a:ea typeface="DengXian" panose="02010600030101010101" pitchFamily="2" charset="-122"/>
              </a:rPr>
              <a:t>例文二</a:t>
            </a:r>
            <a:endParaRPr lang="ja-JP" altLang="en-US" sz="2800" b="0" i="0" u="none" strike="noStrike" baseline="0" dirty="0">
              <a:latin typeface="Times New Roman" panose="02020603050405020304" pitchFamily="18" charset="0"/>
              <a:ea typeface="DengXian" panose="02010600030101010101" pitchFamily="2" charset="-122"/>
            </a:endParaRPr>
          </a:p>
          <a:p>
            <a:pPr marR="0" algn="ctr" rtl="0"/>
            <a:r>
              <a:rPr lang="zh-CN" altLang="en-US" sz="2800" b="0" i="0" u="none" strike="noStrike" baseline="0" dirty="0">
                <a:latin typeface="Calibri" panose="020F0502020204030204" pitchFamily="34" charset="0"/>
                <a:ea typeface="DengXian" panose="02010600030101010101" pitchFamily="2" charset="-122"/>
              </a:rPr>
              <a:t>离愁也可以转化为正能量</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两位考官：</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你们好！我研究的题目是：</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离愁也可以转化为正能量</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。为此，我学习了一 些文学艺术作品。其中主要有：人物传记</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朱自清传</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、散文</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余音绕梁吟“送 别”</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、舞剧</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一把酸枣</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以及相关的背景资料。通过研究，我了解到，离合聚散 是人生无法回避的，离别往往给人带来愁苦，然而这种愁苦也可以转化成正能量。 这主要表现在以下几个方面：一、离愁可以使人懂得珍惜；二、离愁可以唤起人 创作灵感；三、离愁可以激发奋进动力。以上就是我的研究概况，请问考官，我 可以开始报告了吗？</a:t>
            </a:r>
            <a:endParaRPr lang="zh-CN" altLang="en-US" sz="2800" b="0" i="0" u="none" strike="noStrike" baseline="0" dirty="0">
              <a:latin typeface="Times New Roman" panose="02020603050405020304" pitchFamily="18" charset="0"/>
              <a:ea typeface="DengXian" panose="02010600030101010101" pitchFamily="2" charset="-122"/>
            </a:endParaRPr>
          </a:p>
          <a:p>
            <a:pPr marL="0" indent="0">
              <a:buNone/>
            </a:pPr>
            <a:endParaRPr lang="en-AU" dirty="0"/>
          </a:p>
        </p:txBody>
      </p:sp>
    </p:spTree>
    <p:extLst>
      <p:ext uri="{BB962C8B-B14F-4D97-AF65-F5344CB8AC3E}">
        <p14:creationId xmlns:p14="http://schemas.microsoft.com/office/powerpoint/2010/main" val="31483289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lstStyle/>
          <a:p>
            <a:pPr marR="0" algn="l" rtl="0"/>
            <a:r>
              <a:rPr lang="ja-JP" altLang="en-US" sz="2800" b="0" i="0" u="none" strike="noStrike" baseline="0" dirty="0">
                <a:latin typeface="Calibri" panose="020F0502020204030204" pitchFamily="34" charset="0"/>
                <a:ea typeface="DengXian" panose="02010600030101010101" pitchFamily="2" charset="-122"/>
              </a:rPr>
              <a:t>两位考官：</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我研究的题目是：</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离愁也可以转化为正能量</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。从古至今，无论独在异乡的 游子，还是身处异地的情侣，人人都免不了经历离别时的不舍，正所谓“人有悲 欢离合，月有阴晴圆缺，此事古难全。”然而，尽管离别的愁苦给人们带来“剪 不断理还乱”的苦思情愁，但这种离愁却也能转化成正能量。</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首先，离别的愁苦可以使人懂得珍惜。在离别的愁苦中，人们更容易因爱的 冲击而感悟人生的真善美，并懂得去珍惜。人物传记</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朱自清传</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就体现了这一 点。</a:t>
            </a:r>
            <a:r>
              <a:rPr lang="en-US" altLang="zh-CN" sz="2800" b="0" i="0" u="none" strike="noStrike" baseline="0" dirty="0">
                <a:latin typeface="Calibri" panose="020F0502020204030204" pitchFamily="34" charset="0"/>
                <a:ea typeface="DengXian" panose="02010600030101010101" pitchFamily="2" charset="-122"/>
              </a:rPr>
              <a:t>1917</a:t>
            </a:r>
            <a:r>
              <a:rPr lang="zh-CN" altLang="en-US" sz="2800" b="0" i="0" u="none" strike="noStrike" baseline="0" dirty="0">
                <a:latin typeface="Calibri" panose="020F0502020204030204" pitchFamily="34" charset="0"/>
                <a:ea typeface="DengXian" panose="02010600030101010101" pitchFamily="2" charset="-122"/>
              </a:rPr>
              <a:t>年朱自清与父亲回徐州奔丧，离别之际，他注视着父亲执意为他买橘 子以及没入人群中的背影，心中受到了强烈的震撼，感受到了父爱冲击，眼泪难 以自禁地流了出来，引发了离别的惆怅。在这浓浓离愁中，他悔恨自己从前没能 理解父爱，转而在“不知何时才能与父亲相见”的祈盼中学会了珍惜。在此之后，朱自清与父亲有了频繁的书信往来，父子关系得以在洋溢着珍惜的字里行间，日 益和谐融洽。可见，离愁可以使人直视内心真情实感，感受生活的恩賜，学会且 行且珍惜。</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10045563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lstStyle/>
          <a:p>
            <a:r>
              <a:rPr lang="zh-CN" altLang="en-US" sz="2800" b="0" i="0" u="none" strike="noStrike" baseline="0" dirty="0">
                <a:latin typeface="Calibri" panose="020F0502020204030204" pitchFamily="34" charset="0"/>
                <a:ea typeface="DengXian" panose="02010600030101010101" pitchFamily="2" charset="-122"/>
              </a:rPr>
              <a:t> 其次，离别的愁苦可以唤起人的创作灵感。当满腔的离别惆帐在心中不断， 动时，就可以升华成创作的源泉。散文</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余音梁绕吟“送别”</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中的李叔同便是 一个鲜明的例证。在一个雪花纷飞的黄昏，李叔同的好友许幻圆因家庭破产即将 离开上海奔赴北京。在简短的告别后，看着许幻园匆匆离去的背影，久久伫立在 雪地之中的李叔同，思绪万千，百感交集，往日的欢聚和眼前的离别使他难以平 静。最终他将满腹的离别惆张，淋漓尽致地倾泻于纸上：“长亭外，古道边，芳 草碧连天”</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这首脍炙人口的传世佳作</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送别</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就这样被创作出来了。可见</a:t>
            </a:r>
            <a:r>
              <a:rPr lang="en-US" altLang="zh-CN" sz="2800" b="0" i="0" u="none" strike="noStrike" baseline="0" dirty="0">
                <a:latin typeface="Calibri" panose="020F0502020204030204" pitchFamily="34"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离愁可以给予人创作的灵感，将离愁别绪凝聚在笔尖，镶嵌在感人肺腑的字里行 间。</a:t>
            </a:r>
            <a:endParaRPr lang="en-AU" dirty="0"/>
          </a:p>
        </p:txBody>
      </p:sp>
    </p:spTree>
    <p:extLst>
      <p:ext uri="{BB962C8B-B14F-4D97-AF65-F5344CB8AC3E}">
        <p14:creationId xmlns:p14="http://schemas.microsoft.com/office/powerpoint/2010/main" val="4935983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lnSpcReduction="10000"/>
          </a:bodyPr>
          <a:lstStyle/>
          <a:p>
            <a:pPr marR="0" algn="l" rtl="0"/>
            <a:r>
              <a:rPr lang="zh-CN" altLang="en-US" sz="2800" b="0" i="0" u="none" strike="noStrike" baseline="0" dirty="0">
                <a:latin typeface="Calibri" panose="020F0502020204030204" pitchFamily="34" charset="0"/>
                <a:ea typeface="DengXian" panose="02010600030101010101" pitchFamily="2" charset="-122"/>
              </a:rPr>
              <a:t>最后，离别的愁苦可以激发奋进动力。苦涩的离愁让人联想到未来的重逢， 产生鼓舞人心的力量。舞剧</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一把酸枣</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很好地诠释了这一点。殷家勤劳善良的 小伙计与聪明美丽的女孩酸枣偷偷相爱后，为改变命运，创造美好的未来生活</a:t>
            </a:r>
            <a:r>
              <a:rPr lang="en-US" altLang="zh-CN" sz="2800" b="0" i="0" u="none" strike="noStrike" baseline="0" dirty="0">
                <a:latin typeface="Calibri" panose="020F0502020204030204" pitchFamily="34"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小伙计在酸枣的鼓励下毅然远行学徒经商。每当月上高楼时，小伙计思念着心上 人。这种对往日朝夕相处的甜蜜回忆，激励着他起早贪黑，刻苦学艺，将缕缕愁 思化为奋进的动力。功夫不负有心人，小伙子终于在经商方面技艺超群。学成归 来的他，为本来已日渐衰落的殷家带来了丰厚的利润，因而被任命为总号二掌柜。 可见，离愁可以转化为鞭策人生的动力，让人时刻将对未来的期许，对亲人的承 诺印记在心，为了明天不断地努力。</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从以上研究可以看出，离愁不但教会人懂得珍惜，还启发人们的创作灵感</a:t>
            </a:r>
            <a:r>
              <a:rPr lang="en-US" altLang="zh-CN" sz="2800" b="0" i="0" u="none" strike="noStrike" baseline="0" dirty="0">
                <a:latin typeface="Calibri" panose="020F0502020204030204" pitchFamily="34"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更激发了人们前进的动力。当人们面对离别的愁苦时，发挥自己的主观能动性</a:t>
            </a:r>
            <a:r>
              <a:rPr lang="en-US" altLang="zh-CN" sz="2800" b="0" i="0" u="none" strike="noStrike" baseline="0" dirty="0">
                <a:latin typeface="Calibri" panose="020F0502020204030204" pitchFamily="34"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着眼于生活的未来并为之努力奋斗，就能够给生活带来正能量。因此我们说：离 愁确实也能够转化成生活的正能量。以上就是我的研究，谢谢两位老师。</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3132946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fontScale="92500" lnSpcReduction="10000"/>
          </a:bodyPr>
          <a:lstStyle/>
          <a:p>
            <a:pPr marR="0" algn="l" rtl="0"/>
            <a:r>
              <a:rPr lang="zh-CN" altLang="en-US" sz="2800" b="0" i="0" u="none" strike="noStrike" baseline="0" dirty="0">
                <a:latin typeface="Calibri" panose="020F0502020204030204" pitchFamily="34" charset="0"/>
                <a:ea typeface="DengXian" panose="02010600030101010101" pitchFamily="2" charset="-122"/>
              </a:rPr>
              <a:t>口语考官可能问到的问题：</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为什么选择这个题？</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2</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这一研究有什么现实意义？</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3</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通过研究你有什么收获？</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ja-JP" sz="2800" b="0" i="0" u="none" strike="noStrike" baseline="0" dirty="0">
                <a:latin typeface="Calibri" panose="020F0502020204030204" pitchFamily="34" charset="0"/>
                <a:ea typeface="DengXian" panose="02010600030101010101" pitchFamily="2" charset="-122"/>
              </a:rPr>
              <a:t>4</a:t>
            </a:r>
            <a:r>
              <a:rPr lang="ja-JP" altLang="en-US" sz="2800" b="0" i="0" u="none" strike="noStrike" baseline="0" dirty="0">
                <a:latin typeface="Calibri" panose="020F0502020204030204" pitchFamily="34" charset="0"/>
                <a:ea typeface="DengXian" panose="02010600030101010101" pitchFamily="2" charset="-122"/>
              </a:rPr>
              <a:t>、</a:t>
            </a:r>
            <a:r>
              <a:rPr lang="ja-JP" altLang="en-US" sz="2800" b="0" i="0" u="none" strike="noStrike" baseline="0" dirty="0">
                <a:latin typeface="Times New Roman" panose="02020603050405020304" pitchFamily="18" charset="0"/>
                <a:ea typeface="DengXian" panose="02010600030101010101" pitchFamily="2" charset="-122"/>
              </a:rPr>
              <a:t>	</a:t>
            </a:r>
            <a:r>
              <a:rPr lang="ja-JP" altLang="en-US" sz="2800" b="0" i="0" u="none" strike="noStrike" baseline="0" dirty="0">
                <a:latin typeface="Calibri" panose="020F0502020204030204" pitchFamily="34" charset="0"/>
                <a:ea typeface="DengXian" panose="02010600030101010101" pitchFamily="2" charset="-122"/>
              </a:rPr>
              <a:t>离愁是指什么？</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ja-JP" sz="2800" b="0" i="0" u="none" strike="noStrike" baseline="0" dirty="0">
                <a:latin typeface="Calibri" panose="020F0502020204030204" pitchFamily="34" charset="0"/>
                <a:ea typeface="DengXian" panose="02010600030101010101" pitchFamily="2" charset="-122"/>
              </a:rPr>
              <a:t>5</a:t>
            </a:r>
            <a:r>
              <a:rPr lang="ja-JP" altLang="en-US" sz="2800" b="0" i="0" u="none" strike="noStrike" baseline="0" dirty="0">
                <a:latin typeface="Calibri" panose="020F0502020204030204" pitchFamily="34" charset="0"/>
                <a:ea typeface="DengXian" panose="02010600030101010101" pitchFamily="2" charset="-122"/>
              </a:rPr>
              <a:t>、</a:t>
            </a:r>
            <a:r>
              <a:rPr lang="ja-JP" altLang="en-US" sz="2800" b="0" i="0" u="none" strike="noStrike" baseline="0" dirty="0">
                <a:latin typeface="Times New Roman" panose="02020603050405020304" pitchFamily="18" charset="0"/>
                <a:ea typeface="DengXian" panose="02010600030101010101" pitchFamily="2" charset="-122"/>
              </a:rPr>
              <a:t>	</a:t>
            </a:r>
            <a:r>
              <a:rPr lang="ja-JP" altLang="en-US" sz="2800" b="0" i="0" u="none" strike="noStrike" baseline="0" dirty="0">
                <a:latin typeface="Calibri" panose="020F0502020204030204" pitchFamily="34" charset="0"/>
                <a:ea typeface="DengXian" panose="02010600030101010101" pitchFamily="2" charset="-122"/>
              </a:rPr>
              <a:t>正能量指什么？</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6</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离愁一定可以转化为正能量吗？</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7</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什么条件下离愁可以转化为正能量呢？</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8</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谈谈这一研究与你自身的联系。</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9</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请区分一下离愁，思念，想念，怀念的区别</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10</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克服离愁和转化成正能量是一回事吗？</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11</a:t>
            </a:r>
            <a:r>
              <a:rPr lang="zh-CN" altLang="en-US" sz="2800" b="0" i="0" u="none" strike="noStrike" baseline="0" dirty="0">
                <a:latin typeface="Calibri" panose="020F0502020204030204" pitchFamily="34" charset="0"/>
                <a:ea typeface="DengXian" panose="02010600030101010101" pitchFamily="2" charset="-122"/>
              </a:rPr>
              <a:t>、要是没有转化成正能量，会有什么后果呢？</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12</a:t>
            </a:r>
            <a:r>
              <a:rPr lang="zh-CN" altLang="en-US" sz="2800" b="0" i="0" u="none" strike="noStrike" baseline="0" dirty="0">
                <a:latin typeface="Calibri" panose="020F0502020204030204" pitchFamily="34" charset="0"/>
                <a:ea typeface="DengXian" panose="02010600030101010101" pitchFamily="2" charset="-122"/>
              </a:rPr>
              <a:t>、为什么是转化而不是克服</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29918255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lstStyle/>
          <a:p>
            <a:pPr marR="0" algn="l" rtl="0"/>
            <a:r>
              <a:rPr lang="ja-JP" altLang="en-US" sz="2800" b="0" i="0" u="none" strike="noStrike" baseline="0" dirty="0">
                <a:latin typeface="Calibri" panose="020F0502020204030204" pitchFamily="34" charset="0"/>
                <a:ea typeface="DengXian" panose="02010600030101010101" pitchFamily="2" charset="-122"/>
              </a:rPr>
              <a:t>例文</a:t>
            </a:r>
            <a:r>
              <a:rPr lang="zh-CN" altLang="en-US" sz="2800" b="0" i="0" u="none" strike="noStrike" baseline="0" dirty="0">
                <a:latin typeface="Calibri" panose="020F0502020204030204" pitchFamily="34" charset="0"/>
                <a:ea typeface="DengXian" panose="02010600030101010101" pitchFamily="2" charset="-122"/>
              </a:rPr>
              <a:t>三</a:t>
            </a:r>
            <a:endParaRPr lang="ja-JP" altLang="en-US" sz="2800" b="0" i="0" u="none" strike="noStrike" baseline="0" dirty="0">
              <a:latin typeface="Times New Roman" panose="02020603050405020304" pitchFamily="18" charset="0"/>
              <a:ea typeface="DengXian" panose="02010600030101010101" pitchFamily="2" charset="-122"/>
            </a:endParaRPr>
          </a:p>
          <a:p>
            <a:pPr marR="0" algn="ctr" rtl="0"/>
            <a:r>
              <a:rPr lang="zh-CN" altLang="en-US" sz="2800" b="0" i="0" u="none" strike="noStrike" baseline="0" dirty="0">
                <a:latin typeface="Calibri" panose="020F0502020204030204" pitchFamily="34" charset="0"/>
                <a:ea typeface="DengXian" panose="02010600030101010101" pitchFamily="2" charset="-122"/>
              </a:rPr>
              <a:t>多难亦可兴邦</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两位考官：</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你们好！我研究的题目是</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多难亦可兴邦</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。为此，我学习了一些文学艺术 作品，其中包括：历史小说</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汉武大帝</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、电影</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平型关战役</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和报告文学</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伟大 的历程</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以及相关背景资料。我将从以下三个方面论证我的观点。第一、多难有 利于危机意识的提高，亦可兴邦。第二、多难有利于民族凝聚力的增强，亦可兴 邦。第三、多难有利于治国之策的完善，亦可兴邦。这就是我研究的概况，请问 老师，我可以开始报告了吗？</a:t>
            </a:r>
            <a:endParaRPr lang="zh-CN" altLang="en-US" sz="2800" b="0" i="0" u="none" strike="noStrike" baseline="0" dirty="0">
              <a:latin typeface="Times New Roman" panose="02020603050405020304" pitchFamily="18" charset="0"/>
              <a:ea typeface="DengXian" panose="02010600030101010101" pitchFamily="2" charset="-122"/>
            </a:endParaRPr>
          </a:p>
          <a:p>
            <a:endParaRPr lang="en-AU" dirty="0"/>
          </a:p>
        </p:txBody>
      </p:sp>
    </p:spTree>
    <p:extLst>
      <p:ext uri="{BB962C8B-B14F-4D97-AF65-F5344CB8AC3E}">
        <p14:creationId xmlns:p14="http://schemas.microsoft.com/office/powerpoint/2010/main" val="40944316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lstStyle/>
          <a:p>
            <a:pPr marR="0" algn="l" rtl="0"/>
            <a:r>
              <a:rPr lang="zh-CN" altLang="en-US" sz="2800" b="0" i="0" u="none" strike="noStrike" baseline="0" dirty="0">
                <a:latin typeface="Calibri" panose="020F0502020204030204" pitchFamily="34" charset="0"/>
                <a:ea typeface="DengXian" panose="02010600030101010101" pitchFamily="2" charset="-122"/>
              </a:rPr>
              <a:t>两位考官好！</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我报告的题目是</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多难亦可兴邦</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。多难即很多困难，兴邦则是国家兴盛， 多难并非好事，若能激励人民奋发图强，战胜困难，也可有助于国家兴盛。因此，多难亦可兴邦。</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首先，多难有利于危机意识的提高，亦可兴邦。小说</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汉武大帝</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就是最佳 例证，汉武帝刘彻初登大宝，儒道之争喋喋不休，社会人才匮乏，经济形势单一， 内有诸侯王势力膨胀之忧，外有匈奴虎视眈眈之患。刘彻为了避免腹背受敌、任 人宰割，在思想上，他采纳了董仲舒“罢黜百家，独尊儒术”的建议，结束了先 秦以来“师异道，人异论，百家殊方”的局面，并开创了察举制，“不拘一格降 人才”；在政治上，他实施“推恩令”，有力的巩固了中央集权的统治；在军事上，</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他以强悍的军事手段解除了北方匈奴的威胁，并扩大了汉朝疆域版图；在外交上， 他开创了丝绸之路，繁荣了商业贸易。正是刘彻登基之初面临的种种危机，使得 他居安思危，防微杜渐，最终缔造出名扬中外的汉武盛世。</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1335568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0"/>
            <a:ext cx="10515600" cy="750753"/>
          </a:xfrm>
        </p:spPr>
        <p:txBody>
          <a:bodyPr/>
          <a:lstStyle/>
          <a:p>
            <a:r>
              <a:rPr lang="zh-CN" altLang="en-US" sz="4400" b="0" i="0" u="none" strike="noStrike" baseline="0" dirty="0">
                <a:latin typeface="Calibri" panose="020F0502020204030204" pitchFamily="34" charset="0"/>
                <a:ea typeface="DengXian" panose="02010600030101010101" pitchFamily="2" charset="-122"/>
              </a:rPr>
              <a:t>二、口试的学习要求</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838200" y="750752"/>
            <a:ext cx="10515600" cy="5727539"/>
          </a:xfrm>
        </p:spPr>
        <p:txBody>
          <a:bodyPr>
            <a:normAutofit fontScale="92500" lnSpcReduction="20000"/>
          </a:bodyPr>
          <a:lstStyle/>
          <a:p>
            <a:pPr marL="0" marR="0" indent="0" algn="l" rtl="0">
              <a:buNone/>
            </a:pPr>
            <a:r>
              <a:rPr lang="en-US" altLang="zh-CN" sz="2800" b="0" i="0" u="none" strike="noStrike" baseline="0" dirty="0">
                <a:latin typeface="Calibri" panose="020F0502020204030204" pitchFamily="34" charset="0"/>
                <a:ea typeface="DengXian" panose="02010600030101010101" pitchFamily="2" charset="-122"/>
              </a:rPr>
              <a:t>2</a:t>
            </a:r>
            <a:r>
              <a:rPr lang="zh-CN" altLang="en-US" sz="2800" b="0" i="0" u="none" strike="noStrike" baseline="0" dirty="0">
                <a:latin typeface="Calibri" panose="020F0502020204030204" pitchFamily="34" charset="0"/>
                <a:ea typeface="DengXian" panose="02010600030101010101" pitchFamily="2" charset="-122"/>
              </a:rPr>
              <a:t>、讨论部分：</a:t>
            </a:r>
            <a:endParaRPr lang="zh-CN" altLang="en-US" sz="2800" b="0" i="0" u="none" strike="noStrike" baseline="0" dirty="0">
              <a:latin typeface="Times New Roman" panose="02020603050405020304" pitchFamily="18" charset="0"/>
              <a:ea typeface="DengXian" panose="02010600030101010101" pitchFamily="2" charset="-122"/>
            </a:endParaRPr>
          </a:p>
          <a:p>
            <a:pPr marL="0" marR="0" indent="0" algn="l" rtl="0">
              <a:buNone/>
            </a:pPr>
            <a:r>
              <a:rPr lang="en-GB" altLang="zh-CN" sz="2800" b="0" i="0" u="none" strike="noStrike" baseline="0" dirty="0">
                <a:latin typeface="Calibri" panose="020F0502020204030204" pitchFamily="34" charset="0"/>
                <a:ea typeface="DengXian" panose="02010600030101010101" pitchFamily="2" charset="-122"/>
              </a:rPr>
              <a:t>a</a:t>
            </a:r>
            <a:r>
              <a:rPr lang="zh-CN" altLang="en-GB" sz="2800" b="0" i="0" u="none" strike="noStrike" baseline="0" dirty="0">
                <a:latin typeface="Calibri" panose="020F0502020204030204" pitchFamily="34" charset="0"/>
                <a:ea typeface="DengXian" panose="02010600030101010101" pitchFamily="2" charset="-122"/>
              </a:rPr>
              <a:t>、</a:t>
            </a:r>
            <a:r>
              <a:rPr lang="ja-JP" altLang="en-US" sz="2800" b="0" i="0" u="none" strike="noStrike" baseline="0" dirty="0">
                <a:latin typeface="Calibri" panose="020F0502020204030204" pitchFamily="34" charset="0"/>
                <a:ea typeface="DengXian" panose="02010600030101010101" pitchFamily="2" charset="-122"/>
              </a:rPr>
              <a:t>表达</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准确恰当的使用复杂大量的词汇，结构和表达方式 </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自己能矫正错误 </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能出色的掌握文体的用语</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发音、音调、重音和语气很好（抑扬顿挫）</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轻松而自信的应答</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与听众有很好的交流（眼神、包括肢体语言）</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应对难题轻而易举 </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有主动性 </a:t>
            </a:r>
            <a:endParaRPr lang="ja-JP" altLang="en-US" sz="2800" b="0" i="0" u="none" strike="noStrike" baseline="0" dirty="0">
              <a:latin typeface="Times New Roman" panose="02020603050405020304" pitchFamily="18" charset="0"/>
              <a:ea typeface="DengXian" panose="02010600030101010101" pitchFamily="2" charset="-122"/>
            </a:endParaRPr>
          </a:p>
          <a:p>
            <a:pPr marL="0" marR="0" indent="0" algn="l" rtl="0">
              <a:buNone/>
            </a:pPr>
            <a:r>
              <a:rPr lang="en-GB" altLang="zh-CN" sz="2800" b="0" i="0" u="none" strike="noStrike" baseline="0" dirty="0">
                <a:latin typeface="Calibri" panose="020F0502020204030204" pitchFamily="34" charset="0"/>
                <a:ea typeface="DengXian" panose="02010600030101010101" pitchFamily="2" charset="-122"/>
              </a:rPr>
              <a:t>b</a:t>
            </a:r>
            <a:r>
              <a:rPr lang="zh-CN" altLang="en-GB" sz="2800" b="0" i="0" u="none" strike="noStrike" baseline="0" dirty="0">
                <a:latin typeface="Calibri" panose="020F0502020204030204" pitchFamily="34" charset="0"/>
                <a:ea typeface="DengXian" panose="02010600030101010101" pitchFamily="2" charset="-122"/>
              </a:rPr>
              <a:t>、</a:t>
            </a:r>
            <a:r>
              <a:rPr lang="ja-JP" altLang="en-US" sz="2800" b="0" i="0" u="none" strike="noStrike" baseline="0" dirty="0">
                <a:latin typeface="Calibri" panose="020F0502020204030204" pitchFamily="34" charset="0"/>
                <a:ea typeface="DengXian" panose="02010600030101010101" pitchFamily="2" charset="-122"/>
              </a:rPr>
              <a:t>内容</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清晰，有逻辑地陈述大量相关并且是原创信息观点 </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能轻松的阐述、叙述和维护观点 </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准备充分</a:t>
            </a:r>
            <a:endParaRPr lang="ja-JP"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30211726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lstStyle/>
          <a:p>
            <a:r>
              <a:rPr lang="zh-CN" altLang="en-US" sz="2800" b="0" i="0" u="none" strike="noStrike" baseline="0" dirty="0">
                <a:latin typeface="Calibri" panose="020F0502020204030204" pitchFamily="34" charset="0"/>
                <a:ea typeface="DengXian" panose="02010600030101010101" pitchFamily="2" charset="-122"/>
              </a:rPr>
              <a:t> 其次，多难有利于民族凝聚力的增强，亦可兴邦。电影</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平型关战役</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中， 讲述了 </a:t>
            </a:r>
            <a:r>
              <a:rPr lang="en-US" altLang="zh-CN" sz="2800" b="0" i="0" u="none" strike="noStrike" baseline="0" dirty="0">
                <a:latin typeface="Calibri" panose="020F0502020204030204" pitchFamily="34" charset="0"/>
                <a:ea typeface="DengXian" panose="02010600030101010101" pitchFamily="2" charset="-122"/>
              </a:rPr>
              <a:t>1937</a:t>
            </a:r>
            <a:r>
              <a:rPr lang="zh-CN" altLang="en-US" sz="2800" b="0" i="0" u="none" strike="noStrike" baseline="0" dirty="0">
                <a:latin typeface="Calibri" panose="020F0502020204030204" pitchFamily="34" charset="0"/>
                <a:ea typeface="DengXian" panose="02010600030101010101" pitchFamily="2" charset="-122"/>
              </a:rPr>
              <a:t>年的中国。当时日军侵华，当时北平沦陷，天津失守，大同失利， 在华北咽喉即将被打开的关键时刻。面对日军叫嚣“三个月内灭亡中国”的狂妄， 原本明争暗斗的国共两党放下成见，同仇敌忾，形成了抗日统一战线。八路军 </a:t>
            </a:r>
            <a:r>
              <a:rPr lang="en-US" altLang="zh-CN" sz="2800" b="0" i="0" u="none" strike="noStrike" baseline="0" dirty="0">
                <a:latin typeface="Calibri" panose="020F0502020204030204" pitchFamily="34" charset="0"/>
                <a:ea typeface="DengXian" panose="02010600030101010101" pitchFamily="2" charset="-122"/>
              </a:rPr>
              <a:t>115</a:t>
            </a:r>
            <a:r>
              <a:rPr lang="zh-CN" altLang="en-US" sz="2800" b="0" i="0" u="none" strike="noStrike" baseline="0" dirty="0">
                <a:latin typeface="Calibri" panose="020F0502020204030204" pitchFamily="34" charset="0"/>
                <a:ea typeface="DengXian" panose="02010600030101010101" pitchFamily="2" charset="-122"/>
              </a:rPr>
              <a:t>师在林彪、聂荣臻指挥下，开抵平型关集结，与国民党阎锡山部配合作战， 伏击了日军辎重队，合力狙击了日军的攻势，打破了日军不可战胜的神话，从而 高涨了中华人民的反侵略志气。在国难当头的危机时刻，中华儿女打破了党派相 争的芥蒂，不仅显现出团结的力量，更凝聚出可贵民族精神，并徐州会战和武汉 会战中通力合作，最终取得了抗战的胜利。</a:t>
            </a:r>
            <a:endParaRPr lang="en-AU" dirty="0"/>
          </a:p>
        </p:txBody>
      </p:sp>
    </p:spTree>
    <p:extLst>
      <p:ext uri="{BB962C8B-B14F-4D97-AF65-F5344CB8AC3E}">
        <p14:creationId xmlns:p14="http://schemas.microsoft.com/office/powerpoint/2010/main" val="16205671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lstStyle/>
          <a:p>
            <a:pPr marR="0" algn="l" rtl="0"/>
            <a:r>
              <a:rPr lang="zh-CN" altLang="en-US" sz="2800" b="0" i="0" u="none" strike="noStrike" baseline="0" dirty="0">
                <a:latin typeface="Calibri" panose="020F0502020204030204" pitchFamily="34" charset="0"/>
                <a:ea typeface="DengXian" panose="02010600030101010101" pitchFamily="2" charset="-122"/>
              </a:rPr>
              <a:t>最后，多难有利于治国之策的完善，亦可兴邦。报告文学</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伟大的历程</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就 是一个明证，新中国建立初期，便遭遇了前苏联撒资，紧接着出现“大跃进”、三年自然灾害、文革等灾难，导致国民经济衰退，民不聊生，百废待兴。国民迫切希望改革弊政，被推上历史舞台的邓小平面对多灾多难的国情，经过反思，发现提振经济才是国家富强的动力，只有打开国门，抓住机遇，才能使中国经济发展的快车道。近</a:t>
            </a:r>
            <a:r>
              <a:rPr lang="en-US" altLang="zh-CN" sz="2800" b="0" i="0" u="none" strike="noStrike" baseline="0" dirty="0">
                <a:latin typeface="Calibri" panose="020F0502020204030204" pitchFamily="34" charset="0"/>
                <a:ea typeface="DengXian" panose="02010600030101010101" pitchFamily="2" charset="-122"/>
              </a:rPr>
              <a:t>40</a:t>
            </a:r>
            <a:r>
              <a:rPr lang="zh-CN" altLang="en-US" sz="2800" b="0" i="0" u="none" strike="noStrike" baseline="0" dirty="0">
                <a:latin typeface="Calibri" panose="020F0502020204030204" pitchFamily="34" charset="0"/>
                <a:ea typeface="DengXian" panose="02010600030101010101" pitchFamily="2" charset="-122"/>
              </a:rPr>
              <a:t>年的改革幵放，使国民经济总值稳步上升，人民生活水 平显著改善，国际地位持续提高。可见，人们从不断出现的灾难中汲取经验，依 据国情完善国策，也可兴邦耀国。</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从以上的研究不难发现，若一个人遭遇逆境，可造就其成熟品行，愈挫愈勇</a:t>
            </a:r>
            <a:r>
              <a:rPr lang="en-US" altLang="zh-CN" sz="2800" b="0" i="0" u="none" strike="noStrike" baseline="0" dirty="0">
                <a:latin typeface="Calibri" panose="020F0502020204030204" pitchFamily="34"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一个团队遭遇挫折，可使其精诚团结，共度难关；一个国家遭遇多难，亦可为其 发展提供源动力。因此，多难亦可兴邦。</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我的演讲结束了，谢谢老师！</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7442369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lnSpcReduction="10000"/>
          </a:bodyPr>
          <a:lstStyle/>
          <a:p>
            <a:pPr marR="0" algn="l" rtl="0"/>
            <a:r>
              <a:rPr lang="zh-CN" altLang="en-US" sz="2800" b="0" i="0" u="none" strike="noStrike" baseline="0" dirty="0">
                <a:latin typeface="Calibri" panose="020F0502020204030204" pitchFamily="34" charset="0"/>
                <a:ea typeface="DengXian" panose="02010600030101010101" pitchFamily="2" charset="-122"/>
              </a:rPr>
              <a:t>口语考官可能问到的问题：</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	</a:t>
            </a:r>
            <a:r>
              <a:rPr lang="zh-CN" altLang="en-US" sz="2800" b="0" i="0" u="none" strike="noStrike" baseline="0" dirty="0">
                <a:latin typeface="Calibri" panose="020F0502020204030204" pitchFamily="34" charset="0"/>
                <a:ea typeface="DengXian" panose="02010600030101010101" pitchFamily="2" charset="-122"/>
              </a:rPr>
              <a:t>什么是多难兴邦？（古代意义和现代意义</a:t>
            </a:r>
            <a:r>
              <a:rPr lang="en-US" altLang="zh-CN" sz="2800" b="0" i="0" u="none" strike="noStrike" baseline="0" dirty="0">
                <a:latin typeface="Calibri" panose="020F0502020204030204" pitchFamily="34" charset="0"/>
                <a:ea typeface="DengXian" panose="02010600030101010101" pitchFamily="2" charset="-122"/>
              </a:rPr>
              <a:t>/)</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2.	</a:t>
            </a:r>
            <a:r>
              <a:rPr lang="zh-CN" altLang="en-US" sz="2800" b="0" i="0" u="none" strike="noStrike" baseline="0" dirty="0">
                <a:latin typeface="Calibri" panose="020F0502020204030204" pitchFamily="34" charset="0"/>
                <a:ea typeface="DengXian" panose="02010600030101010101" pitchFamily="2" charset="-122"/>
              </a:rPr>
              <a:t>什么叫做主观能动性？</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3.	</a:t>
            </a:r>
            <a:r>
              <a:rPr lang="zh-CN" altLang="en-US" sz="2800" b="0" i="0" u="none" strike="noStrike" baseline="0" dirty="0">
                <a:latin typeface="Calibri" panose="020F0502020204030204" pitchFamily="34" charset="0"/>
                <a:ea typeface="DengXian" panose="02010600030101010101" pitchFamily="2" charset="-122"/>
              </a:rPr>
              <a:t>多难为什么可以兴邦？</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4.	</a:t>
            </a:r>
            <a:r>
              <a:rPr lang="zh-CN" altLang="en-US" sz="2800" b="0" i="0" u="none" strike="noStrike" baseline="0" dirty="0">
                <a:latin typeface="Calibri" panose="020F0502020204030204" pitchFamily="34" charset="0"/>
                <a:ea typeface="DengXian" panose="02010600030101010101" pitchFamily="2" charset="-122"/>
              </a:rPr>
              <a:t>多难一定会兴邦吗？</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5.	</a:t>
            </a:r>
            <a:r>
              <a:rPr lang="zh-CN" altLang="en-US" sz="2800" b="0" i="0" u="none" strike="noStrike" baseline="0" dirty="0">
                <a:latin typeface="Calibri" panose="020F0502020204030204" pitchFamily="34" charset="0"/>
                <a:ea typeface="DengXian" panose="02010600030101010101" pitchFamily="2" charset="-122"/>
              </a:rPr>
              <a:t>怎样让多难转换为兴邦？</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6.	</a:t>
            </a:r>
            <a:r>
              <a:rPr lang="zh-CN" altLang="en-US" sz="2800" b="0" i="0" u="none" strike="noStrike" baseline="0" dirty="0">
                <a:latin typeface="Calibri" panose="020F0502020204030204" pitchFamily="34" charset="0"/>
                <a:ea typeface="DengXian" panose="02010600030101010101" pitchFamily="2" charset="-122"/>
              </a:rPr>
              <a:t>多难会不会使民族丧失自信心？</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7.	</a:t>
            </a:r>
            <a:r>
              <a:rPr lang="zh-CN" altLang="en-US" sz="2800" b="0" i="0" u="none" strike="noStrike" baseline="0" dirty="0">
                <a:latin typeface="Calibri" panose="020F0502020204030204" pitchFamily="34" charset="0"/>
                <a:ea typeface="DengXian" panose="02010600030101010101" pitchFamily="2" charset="-122"/>
              </a:rPr>
              <a:t>为什么一直以来人们会有截然相反的看法？</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8.	</a:t>
            </a:r>
            <a:r>
              <a:rPr lang="zh-CN" altLang="en-US" sz="2800" b="0" i="0" u="none" strike="noStrike" baseline="0" dirty="0">
                <a:latin typeface="Calibri" panose="020F0502020204030204" pitchFamily="34" charset="0"/>
                <a:ea typeface="DengXian" panose="02010600030101010101" pitchFamily="2" charset="-122"/>
              </a:rPr>
              <a:t>天下兴亡，匹夫有责对我的研宄有帮助吗？</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9.           </a:t>
            </a:r>
            <a:r>
              <a:rPr lang="zh-CN" altLang="en-US" sz="2800" b="0" i="0" u="none" strike="noStrike" baseline="0" dirty="0">
                <a:latin typeface="Calibri" panose="020F0502020204030204" pitchFamily="34" charset="0"/>
                <a:ea typeface="DengXian" panose="02010600030101010101" pitchFamily="2" charset="-122"/>
              </a:rPr>
              <a:t>一个国家风调雨顺、平平安安也会兴旺，为什么一定要经历灾难？</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10.     “</a:t>
            </a:r>
            <a:r>
              <a:rPr lang="zh-CN" altLang="en-US" sz="2800" b="0" i="0" u="none" strike="noStrike" baseline="0" dirty="0">
                <a:latin typeface="Calibri" panose="020F0502020204030204" pitchFamily="34" charset="0"/>
                <a:ea typeface="DengXian" panose="02010600030101010101" pitchFamily="2" charset="-122"/>
              </a:rPr>
              <a:t>大难临头各自飞”面对苦难人们反而各自去保命，多难不利于民族凝聚力，你怎么看？</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25895320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lstStyle/>
          <a:p>
            <a:pPr marR="0" algn="l" rtl="0"/>
            <a:r>
              <a:rPr lang="ja-JP" altLang="en-US" sz="2800" b="0" i="0" u="none" strike="noStrike" baseline="0" dirty="0">
                <a:latin typeface="Calibri" panose="020F0502020204030204" pitchFamily="34" charset="0"/>
                <a:ea typeface="DengXian" panose="02010600030101010101" pitchFamily="2" charset="-122"/>
              </a:rPr>
              <a:t>例文四</a:t>
            </a:r>
            <a:endParaRPr lang="ja-JP" altLang="en-US" sz="2800" b="0" i="0" u="none" strike="noStrike" baseline="0" dirty="0">
              <a:latin typeface="Times New Roman" panose="02020603050405020304" pitchFamily="18" charset="0"/>
              <a:ea typeface="DengXian" panose="02010600030101010101" pitchFamily="2" charset="-122"/>
            </a:endParaRPr>
          </a:p>
          <a:p>
            <a:pPr marR="0" algn="ctr" rtl="0"/>
            <a:r>
              <a:rPr lang="zh-CN" altLang="en-US" sz="2800" b="0" i="0" u="none" strike="noStrike" baseline="0" dirty="0">
                <a:latin typeface="Calibri" panose="020F0502020204030204" pitchFamily="34" charset="0"/>
                <a:ea typeface="DengXian" panose="02010600030101010101" pitchFamily="2" charset="-122"/>
              </a:rPr>
              <a:t>信念是人生的支点</a:t>
            </a:r>
            <a:endParaRPr lang="zh-CN" altLang="en-US" sz="2800" b="0" i="0" u="none" strike="noStrike" baseline="0" dirty="0">
              <a:latin typeface="Times New Roman" panose="02020603050405020304" pitchFamily="18" charset="0"/>
              <a:ea typeface="DengXian" panose="02010600030101010101" pitchFamily="2" charset="-122"/>
            </a:endParaRPr>
          </a:p>
          <a:p>
            <a:pPr marR="0" algn="ctr" rtl="0"/>
            <a:r>
              <a:rPr lang="ja-JP" altLang="en-US" sz="2800" b="0" i="0" u="none" strike="noStrike" baseline="0" dirty="0">
                <a:latin typeface="Calibri" panose="020F0502020204030204" pitchFamily="34" charset="0"/>
                <a:ea typeface="DengXian" panose="02010600030101010101" pitchFamily="2" charset="-122"/>
              </a:rPr>
              <a:t>张秋婷</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两位老师：</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你们好丨今年我校研究的主题是</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中国人的社会与生活</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，我所选择的小題 目是</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信念是人生的支点</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。通过研究，我深深感悟到，信念支撑着人生，没有 信念，人便没有名副其实的品行和生命。这是因为：第一，信念使人勇敢生存、 直面人生；第二，信念使人奋发向上、创造辉煌；第三，信念使人坚持自我，主 宰命运。为了这个研究，我学习了很多文学艺术作品，主要有张艺谋执导、改编 自余华同名小说的电影</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活着</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，西汉司马迁所著</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史记</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之</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高祖本纪</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，巴金的长篇小说</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家</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，以及一些相关的背景资料。以上就是我研究的大体情况，请 问老师我可以开始了吗？ </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39543172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lnSpcReduction="10000"/>
          </a:bodyPr>
          <a:lstStyle/>
          <a:p>
            <a:pPr marR="0" algn="l" rtl="0"/>
            <a:r>
              <a:rPr lang="ja-JP" altLang="en-US" sz="2800" b="0" i="0" u="none" strike="noStrike" baseline="0" dirty="0">
                <a:latin typeface="Calibri" panose="020F0502020204030204" pitchFamily="34" charset="0"/>
                <a:ea typeface="DengXian" panose="02010600030101010101" pitchFamily="2" charset="-122"/>
              </a:rPr>
              <a:t>两位考官：</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你们好！今天我报告的题目是</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信念是人生的支点</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我们中国人有句流传千年的励志名言，“有志者事竟成”，其中“志，，便是信念。信念是人生命中的一种执着，是认识、情感和意志的融合与统一；它使人在黑暗中不停止摸索，在失败后不放弃奋斗，在控折中不忘却追求。信念是灵魂深处不可战胜的力量，它左右着 人一生的命运。</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首先，信念使人勇敢生存、直面人生。信念往往会在危急关头给人活下去的 勇气和毅力、以强劲的力量支撑起生命。这点在电影</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活着</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中便可得到最好的 体现。主人公福贵一生命运坎坷，但他一直坚守心中的信念：“无论发生什么， 都得好好活着”。他年轻时賭输万贯家业、气死老父亲；靠唱皮影戏艰苦维生， 却又被拉了壮丁；好不容易盼到了新中国成立，可好景不长，“大跃进，，和“文 革”的浩劫又夺走了福贵的一双儿女。经历了如此多的打击与不幸，许多人想必 会忧愁寡欢、寻死苋活；而福贵却在每次人生最失落时都不放弃“好好活着”的 信念。正是这个坚不可摧的信念支撑着他一次次从绝望与沮丧中重新振作，顽强 地面对今后的人生。可见，信念会在绝境中化为生命的支点，使人勇敢生存。</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32163736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lstStyle/>
          <a:p>
            <a:r>
              <a:rPr lang="zh-CN" altLang="en-US" sz="2800" b="0" i="0" u="none" strike="noStrike" baseline="0" dirty="0">
                <a:latin typeface="Calibri" panose="020F0502020204030204" pitchFamily="34" charset="0"/>
                <a:ea typeface="DengXian" panose="02010600030101010101" pitchFamily="2" charset="-122"/>
              </a:rPr>
              <a:t> 其次，信念使人奋发向上、创造辉煌。信念一旦根植于心，便会化为一股催 人奋进的动力，使人勇于拼搏、超越自我；使弱者成为强者；使生命充实。</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史 记</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中刘邦的故事充分说明了这点。刘邦少年时只是一介草民，一次偶然，他观 看秦始皇出行，由衷感叹：“嗟乎，大丈夫当如此也！ ”刘邦从而确立了自己的信 念：要成为一个顶天立地的“大丈夫”。受信念的力量驱使，他的思想境界日益 提高、整个人煥然一新，云集谋士勇将，屢败屡战。从不能冶业的村民，到叱咤 风云的农民领袖，从楚汉相争的一代枭雄，到大汉皇朝的缔造者，刘邦安抚了人 民、凝聚了中华，更促成了汉代雍容大度的文化基础。他的丰功伟绩与“要成为 大丈夫”的坚定信念密不可分，正如苏轼在</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晁错论</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中所说古之立大事者，不惟有超世之才，亦必有坚忍不拔之志”，可见，坚忍不拔的信念能够支撑人们 在渺小的起点上奋发向上、创造辉煌。</a:t>
            </a:r>
            <a:endParaRPr lang="en-AU" dirty="0"/>
          </a:p>
        </p:txBody>
      </p:sp>
    </p:spTree>
    <p:extLst>
      <p:ext uri="{BB962C8B-B14F-4D97-AF65-F5344CB8AC3E}">
        <p14:creationId xmlns:p14="http://schemas.microsoft.com/office/powerpoint/2010/main" val="719291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lnSpcReduction="10000"/>
          </a:bodyPr>
          <a:lstStyle/>
          <a:p>
            <a:pPr marR="0" algn="l" rtl="0"/>
            <a:r>
              <a:rPr lang="zh-CN" altLang="en-US" sz="2800" b="0" i="0" u="none" strike="noStrike" baseline="0" dirty="0">
                <a:latin typeface="Calibri" panose="020F0502020204030204" pitchFamily="34" charset="0"/>
                <a:ea typeface="DengXian" panose="02010600030101010101" pitchFamily="2" charset="-122"/>
              </a:rPr>
              <a:t> 再次，信念使人坚持自我、主宰命运。命运不会怜悯向它低头的人，而心中 的信念能助人们排除一切不利因素，实现追求。小说</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家</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中便有个鲜明的例子。 主人公觉慧受“五四”新思潮影响，痛苦地感到他的封建大家庭是“狭小的笼”， 是“埋葬青春和幸福的坟墓’，。受自身信念的鼓舞，觉慧不甘就此屈服于旧势力、 做“高家三少爷”，而是下决心做自己的主人。“我是青年，我不是畸人，我不是 愚人，我要给自己把幸福争过来”，心中这个信念支持着觉慧，使他敢于对抗长 辈的命令，走出家门参加进步活动</a:t>
            </a:r>
            <a:r>
              <a:rPr lang="en-US" altLang="zh-CN" sz="2800" b="0" i="0" u="none" strike="noStrike" baseline="0" dirty="0">
                <a:latin typeface="Times New Roman" panose="02020603050405020304" pitchFamily="18"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编刊物、写文章，抨击封建制度和旧礼教。 他坚信“总有一天一切都会翻转过来，他所憎恨的一切会完全消失”。最终，觉 慧冲破了封建家庭的枷锁，毅然奔赴革命的道路，追寻光明与自由。信念使他坚 持了自我的追求，更主宰了自己的命运。</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从以上研究可看出，信念对人生至关重要，它使人勇敢、奋发以及坚持。只 有当信念根植于心，人才能在生活中百折不挠地追求、尽心尽意地创造，忍受苦难、适应环境，充实、完善自我，从而拥有更美好、更赋有价值和音 因此，我认为信念是人生的支点。 </a:t>
            </a:r>
            <a:endParaRPr lang="en-AU" altLang="zh-CN" sz="2800" b="0" i="0" u="none" strike="noStrike" baseline="0" dirty="0">
              <a:latin typeface="Calibri" panose="020F0502020204030204" pitchFamily="34"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我的报告结束了，谢谢老师。</a:t>
            </a:r>
            <a:endParaRPr lang="en-AU" dirty="0"/>
          </a:p>
        </p:txBody>
      </p:sp>
    </p:spTree>
    <p:extLst>
      <p:ext uri="{BB962C8B-B14F-4D97-AF65-F5344CB8AC3E}">
        <p14:creationId xmlns:p14="http://schemas.microsoft.com/office/powerpoint/2010/main" val="27476111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lstStyle/>
          <a:p>
            <a:pPr marR="0" algn="l" rtl="0"/>
            <a:r>
              <a:rPr lang="zh-CN" altLang="en-US" sz="2800" b="0" i="0" u="none" strike="noStrike" baseline="0" dirty="0">
                <a:latin typeface="Calibri" panose="020F0502020204030204" pitchFamily="34" charset="0"/>
                <a:ea typeface="DengXian" panose="02010600030101010101" pitchFamily="2" charset="-122"/>
              </a:rPr>
              <a:t>口语考官可能问到的问题：</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ja-JP" sz="2800" b="0" i="0" u="none" strike="noStrike" baseline="0" dirty="0">
                <a:latin typeface="Calibri" panose="020F0502020204030204" pitchFamily="34" charset="0"/>
                <a:ea typeface="DengXian" panose="02010600030101010101" pitchFamily="2" charset="-122"/>
              </a:rPr>
              <a:t>1</a:t>
            </a:r>
            <a:r>
              <a:rPr lang="ja-JP" altLang="en-US" sz="2800" b="0" i="0" u="none" strike="noStrike" baseline="0" dirty="0">
                <a:latin typeface="Calibri" panose="020F0502020204030204" pitchFamily="34" charset="0"/>
                <a:ea typeface="DengXian" panose="02010600030101010101" pitchFamily="2" charset="-122"/>
              </a:rPr>
              <a:t>、</a:t>
            </a:r>
            <a:r>
              <a:rPr lang="ja-JP" altLang="en-US" sz="2800" b="0" i="0" u="none" strike="noStrike" baseline="0" dirty="0">
                <a:latin typeface="Times New Roman" panose="02020603050405020304" pitchFamily="18" charset="0"/>
                <a:ea typeface="DengXian" panose="02010600030101010101" pitchFamily="2" charset="-122"/>
              </a:rPr>
              <a:t>	</a:t>
            </a:r>
            <a:r>
              <a:rPr lang="ja-JP" altLang="en-US" sz="2800" b="0" i="0" u="none" strike="noStrike" baseline="0" dirty="0">
                <a:latin typeface="Calibri" panose="020F0502020204030204" pitchFamily="34" charset="0"/>
                <a:ea typeface="DengXian" panose="02010600030101010101" pitchFamily="2" charset="-122"/>
              </a:rPr>
              <a:t>什么是信念？</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2</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人为什么要有信念？</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ja-JP" sz="2800" b="0" i="0" u="none" strike="noStrike" baseline="0" dirty="0">
                <a:latin typeface="Calibri" panose="020F0502020204030204" pitchFamily="34" charset="0"/>
                <a:ea typeface="DengXian" panose="02010600030101010101" pitchFamily="2" charset="-122"/>
              </a:rPr>
              <a:t>3</a:t>
            </a:r>
            <a:r>
              <a:rPr lang="ja-JP" altLang="en-US" sz="2800" b="0" i="0" u="none" strike="noStrike" baseline="0" dirty="0">
                <a:latin typeface="Calibri" panose="020F0502020204030204" pitchFamily="34" charset="0"/>
                <a:ea typeface="DengXian" panose="02010600030101010101" pitchFamily="2" charset="-122"/>
              </a:rPr>
              <a:t>、</a:t>
            </a:r>
            <a:r>
              <a:rPr lang="ja-JP" altLang="en-US" sz="2800" b="0" i="0" u="none" strike="noStrike" baseline="0" dirty="0">
                <a:latin typeface="Times New Roman" panose="02020603050405020304" pitchFamily="18" charset="0"/>
                <a:ea typeface="DengXian" panose="02010600030101010101" pitchFamily="2" charset="-122"/>
              </a:rPr>
              <a:t>	</a:t>
            </a:r>
            <a:r>
              <a:rPr lang="ja-JP" altLang="en-US" sz="2800" b="0" i="0" u="none" strike="noStrike" baseline="0" dirty="0">
                <a:latin typeface="Calibri" panose="020F0502020204030204" pitchFamily="34" charset="0"/>
                <a:ea typeface="DengXian" panose="02010600030101010101" pitchFamily="2" charset="-122"/>
              </a:rPr>
              <a:t>你的信念是什么？</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4</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有了信念就能成功吗？</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5</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有了信念实现不了怎么办？</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6</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没有信念会怎么样？</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7</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有的人没信念照样可以生活得很好啊，你怎么解释？</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8</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这个话题有什么现实意义？</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9</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信念有对错之分吗？</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10</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信念和信仰之间有什么区别？</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103656015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lstStyle/>
          <a:p>
            <a:pPr marR="0" algn="l" rtl="0"/>
            <a:r>
              <a:rPr lang="ja-JP" altLang="en-US" sz="2800" b="0" i="0" u="none" strike="noStrike" baseline="0" dirty="0">
                <a:latin typeface="Calibri" panose="020F0502020204030204" pitchFamily="34" charset="0"/>
                <a:ea typeface="DengXian" panose="02010600030101010101" pitchFamily="2" charset="-122"/>
              </a:rPr>
              <a:t>例文五</a:t>
            </a:r>
            <a:endParaRPr lang="ja-JP" altLang="en-US" sz="2800" b="0" i="0" u="none" strike="noStrike" baseline="0" dirty="0">
              <a:latin typeface="Times New Roman" panose="02020603050405020304" pitchFamily="18" charset="0"/>
              <a:ea typeface="DengXian" panose="02010600030101010101" pitchFamily="2" charset="-122"/>
            </a:endParaRPr>
          </a:p>
          <a:p>
            <a:pPr marR="0" algn="ctr" rtl="0"/>
            <a:r>
              <a:rPr lang="ja-JP" altLang="en-US" sz="2800" b="0" i="0" u="none" strike="noStrike" baseline="0" dirty="0">
                <a:latin typeface="Calibri" panose="020F0502020204030204" pitchFamily="34" charset="0"/>
                <a:ea typeface="DengXian" panose="02010600030101010101" pitchFamily="2" charset="-122"/>
              </a:rPr>
              <a:t>做人要有慧眼</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两位考官：</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你们好！我的研究题目是：</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做人要有慧眼</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。为了进行这项研究，我学 习了一些文学艺术作品，其中书要有：江奇涛的文学剧本</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汉武大帝</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；李前宽、 肖桂云执导的电视剧</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传奇皇帝朱元璋</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；人物传记</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这就是马云</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以及相关的 背景资料。通过研究我了解到：能够拥有一双慧眼，不论是对个人生活，还是对 社会生活，都会带来真实的利益。主要表现在以下几个方面：一、慧眼使人洞悉 事理，防患未然。二、慧眼助人审时度势，独善其身。三、慧眼让人高瞻远瞒 捕捉机遇。以上就是我的研究概况。请问两位考官：我可以开始报告了吗？ </a:t>
            </a:r>
            <a:endParaRPr lang="en-AU" dirty="0"/>
          </a:p>
        </p:txBody>
      </p:sp>
    </p:spTree>
    <p:extLst>
      <p:ext uri="{BB962C8B-B14F-4D97-AF65-F5344CB8AC3E}">
        <p14:creationId xmlns:p14="http://schemas.microsoft.com/office/powerpoint/2010/main" val="241831889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lnSpcReduction="10000"/>
          </a:bodyPr>
          <a:lstStyle/>
          <a:p>
            <a:pPr marR="0" algn="l" rtl="0"/>
            <a:r>
              <a:rPr lang="ja-JP" altLang="en-US" sz="2800" b="0" i="0" u="none" strike="noStrike" baseline="0" dirty="0">
                <a:latin typeface="Calibri" panose="020F0502020204030204" pitchFamily="34" charset="0"/>
                <a:ea typeface="DengXian" panose="02010600030101010101" pitchFamily="2" charset="-122"/>
              </a:rPr>
              <a:t>两位考官：</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我的研究题目是：“做人要有慧眼”。</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人们所赖以生存和生活外在环境，是纷繁复杂的，也是情况多变的。人们若是希望自己在这个复杂多变的环境中，少犯错误，甚至不犯错误，那就要对事物 和匕未来的发展变化，做出正确的观察和判断，因此人们就需要有一双慧眼。</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首先，慧眼可以使人洞悉事理，防患未然。拥有慧眼的人往往以敏锐的洞察 力，发现存在的隐患，并找到消除这种隐患的方法。文学剧本</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汉武大帝</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就是 一个鲜明的例证。汉武帝即位之初就敏锐地发现，“七王之乱”的平定虽然使诸侯王的实力受到很大的削弱，但是，一些大的诸侯王仍然连城数十，地方千里， 而且还时常抗拒中央政府的命令。于是汉武帝果断采纳了大臣主父偃的建议，实 施“推恩令”。而“推恩令”的实施，不仅给诸侯王的儿孙带来实际利益，又分割、缩小了诸侯王的势力；这既符合巩固中央集权的需要，又避免激起诸侯王的 武装反抗，并彻底消除了从汉初以来一直威胁中央政权的隐患。由此可见，慧眼 使人看到事物的本质，发现并消除存在的隐患。 </a:t>
            </a:r>
            <a:endParaRPr lang="en-AU" dirty="0"/>
          </a:p>
        </p:txBody>
      </p:sp>
    </p:spTree>
    <p:extLst>
      <p:ext uri="{BB962C8B-B14F-4D97-AF65-F5344CB8AC3E}">
        <p14:creationId xmlns:p14="http://schemas.microsoft.com/office/powerpoint/2010/main" val="2361749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三、</a:t>
            </a:r>
            <a:r>
              <a:rPr lang="zh-CN" altLang="en-US" sz="4400" b="0" i="0" u="none" strike="noStrike" baseline="0" dirty="0">
                <a:latin typeface="Times New Roman" panose="02020603050405020304" pitchFamily="18" charset="0"/>
                <a:ea typeface="DengXian" panose="02010600030101010101" pitchFamily="2" charset="-122"/>
              </a:rPr>
              <a:t>	</a:t>
            </a:r>
            <a:r>
              <a:rPr lang="zh-CN" altLang="en-US" sz="4400" b="0" i="0" u="none" strike="noStrike" baseline="0" dirty="0">
                <a:latin typeface="Calibri" panose="020F0502020204030204" pitchFamily="34" charset="0"/>
                <a:ea typeface="DengXian" panose="02010600030101010101" pitchFamily="2" charset="-122"/>
              </a:rPr>
              <a:t>口试的准备</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p:txBody>
          <a:bodyPr/>
          <a:lstStyle/>
          <a:p>
            <a:pPr marR="0" algn="l" rtl="0"/>
            <a:r>
              <a:rPr lang="en-US" altLang="zh-CN" sz="2800" b="0" i="0" u="none" strike="noStrike" baseline="0" dirty="0">
                <a:latin typeface="Calibri" panose="020F0502020204030204" pitchFamily="34" charset="0"/>
                <a:ea typeface="DengXian" panose="02010600030101010101" pitchFamily="2" charset="-122"/>
              </a:rPr>
              <a:t>VCE</a:t>
            </a:r>
            <a:r>
              <a:rPr lang="zh-CN" altLang="en-US" sz="2800" b="0" i="0" u="none" strike="noStrike" baseline="0" dirty="0">
                <a:latin typeface="Calibri" panose="020F0502020204030204" pitchFamily="34" charset="0"/>
                <a:ea typeface="DengXian" panose="02010600030101010101" pitchFamily="2" charset="-122"/>
              </a:rPr>
              <a:t>教学大纲要求同学们在</a:t>
            </a:r>
            <a:r>
              <a:rPr lang="en-US" altLang="zh-CN" sz="2800" b="0" i="0" u="none" strike="noStrike" baseline="0" dirty="0">
                <a:latin typeface="Calibri" panose="020F0502020204030204" pitchFamily="34" charset="0"/>
                <a:ea typeface="DengXian" panose="02010600030101010101" pitchFamily="2" charset="-122"/>
              </a:rPr>
              <a:t>Unit3</a:t>
            </a:r>
            <a:r>
              <a:rPr lang="zh-CN" altLang="en-US" sz="2800" b="0" i="0" u="none" strike="noStrike" baseline="0" dirty="0">
                <a:latin typeface="Calibri" panose="020F0502020204030204" pitchFamily="34" charset="0"/>
                <a:ea typeface="DengXian" panose="02010600030101010101" pitchFamily="2" charset="-122"/>
              </a:rPr>
              <a:t>和</a:t>
            </a:r>
            <a:r>
              <a:rPr lang="en-US" altLang="zh-CN" sz="2800" b="0" i="0" u="none" strike="noStrike" baseline="0" dirty="0">
                <a:latin typeface="Calibri" panose="020F0502020204030204" pitchFamily="34" charset="0"/>
                <a:ea typeface="DengXian" panose="02010600030101010101" pitchFamily="2" charset="-122"/>
              </a:rPr>
              <a:t>Unit4</a:t>
            </a:r>
            <a:r>
              <a:rPr lang="zh-CN" altLang="en-US" sz="2800" b="0" i="0" u="none" strike="noStrike" baseline="0" dirty="0">
                <a:latin typeface="Calibri" panose="020F0502020204030204" pitchFamily="34" charset="0"/>
                <a:ea typeface="DengXian" panose="02010600030101010101" pitchFamily="2" charset="-122"/>
              </a:rPr>
              <a:t>学习期间，至少在课堂上花</a:t>
            </a:r>
            <a:r>
              <a:rPr lang="en-US" altLang="zh-CN" sz="2800" b="0" i="0" u="none" strike="noStrike" baseline="0" dirty="0">
                <a:latin typeface="Calibri" panose="020F0502020204030204" pitchFamily="34" charset="0"/>
                <a:ea typeface="DengXian" panose="02010600030101010101" pitchFamily="2" charset="-122"/>
              </a:rPr>
              <a:t>15</a:t>
            </a:r>
            <a:r>
              <a:rPr lang="zh-CN" altLang="en-US" sz="2800" b="0" i="0" u="none" strike="noStrike" baseline="0" dirty="0">
                <a:latin typeface="Calibri" panose="020F0502020204030204" pitchFamily="34" charset="0"/>
                <a:ea typeface="DengXian" panose="02010600030101010101" pitchFamily="2" charset="-122"/>
              </a:rPr>
              <a:t>小时完成重点研究报告的撰写和口试准备工作。口语的准备大致分为五个阶段：</a:t>
            </a:r>
            <a:endParaRPr lang="en-AU" altLang="zh-CN" sz="2800" b="0" i="0" u="none" strike="noStrike" baseline="0" dirty="0">
              <a:latin typeface="Calibri" panose="020F0502020204030204" pitchFamily="34"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a:t>
            </a:r>
            <a:r>
              <a:rPr lang="zh-CN" altLang="en-US" sz="2800" b="0" i="0" u="none" strike="noStrike" baseline="0" dirty="0">
                <a:latin typeface="Calibri" panose="020F0502020204030204" pitchFamily="34" charset="0"/>
                <a:ea typeface="DengXian" panose="02010600030101010101" pitchFamily="2" charset="-122"/>
              </a:rPr>
              <a:t>、确定研究报告的考题或者是论点。</a:t>
            </a:r>
            <a:endParaRPr lang="en-AU" altLang="zh-CN" sz="2800" b="0" i="0" u="none" strike="noStrike" baseline="0" dirty="0">
              <a:latin typeface="Calibri" panose="020F0502020204030204" pitchFamily="34"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2</a:t>
            </a:r>
            <a:r>
              <a:rPr lang="zh-CN" altLang="en-US" sz="2800" b="0" i="0" u="none" strike="noStrike" baseline="0" dirty="0">
                <a:latin typeface="Calibri" panose="020F0502020204030204" pitchFamily="34" charset="0"/>
                <a:ea typeface="DengXian" panose="02010600030101010101" pitchFamily="2" charset="-122"/>
              </a:rPr>
              <a:t>、查找资料。</a:t>
            </a:r>
            <a:endParaRPr lang="en-AU" altLang="zh-CN" sz="2800" b="0" i="0" u="none" strike="noStrike" baseline="0" dirty="0">
              <a:latin typeface="Calibri" panose="020F0502020204030204" pitchFamily="34"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3</a:t>
            </a:r>
            <a:r>
              <a:rPr lang="zh-CN" altLang="en-US" sz="2800" b="0" i="0" u="none" strike="noStrike" baseline="0" dirty="0">
                <a:latin typeface="Calibri" panose="020F0502020204030204" pitchFamily="34" charset="0"/>
                <a:ea typeface="DengXian" panose="02010600030101010101" pitchFamily="2" charset="-122"/>
              </a:rPr>
              <a:t>、写口语报告。</a:t>
            </a:r>
            <a:endParaRPr lang="en-AU" altLang="zh-CN" sz="2800" b="0" i="0" u="none" strike="noStrike" baseline="0" dirty="0">
              <a:latin typeface="Calibri" panose="020F0502020204030204" pitchFamily="34"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4</a:t>
            </a:r>
            <a:r>
              <a:rPr lang="zh-CN" altLang="en-US" sz="2800" b="0" i="0" u="none" strike="noStrike" baseline="0" dirty="0">
                <a:latin typeface="Calibri" panose="020F0502020204030204" pitchFamily="34" charset="0"/>
                <a:ea typeface="DengXian" panose="02010600030101010101" pitchFamily="2" charset="-122"/>
              </a:rPr>
              <a:t>、演讲技巧练习。</a:t>
            </a:r>
            <a:endParaRPr lang="en-AU" altLang="zh-CN" sz="2800" b="0" i="0" u="none" strike="noStrike" baseline="0" dirty="0">
              <a:latin typeface="Calibri" panose="020F0502020204030204" pitchFamily="34"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5</a:t>
            </a:r>
            <a:r>
              <a:rPr lang="zh-CN" altLang="en-US" sz="2800" b="0" i="0" u="none" strike="noStrike" baseline="0" dirty="0">
                <a:latin typeface="Calibri" panose="020F0502020204030204" pitchFamily="34" charset="0"/>
                <a:ea typeface="DengXian" panose="02010600030101010101" pitchFamily="2" charset="-122"/>
              </a:rPr>
              <a:t>、准备讨论题。（依据研究报告进行课堂讨论、答辩练习）</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122817689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lstStyle/>
          <a:p>
            <a:r>
              <a:rPr lang="zh-CN" altLang="en-US" sz="2800" b="0" i="0" u="none" strike="noStrike" baseline="0" dirty="0">
                <a:latin typeface="Calibri" panose="020F0502020204030204" pitchFamily="34" charset="0"/>
                <a:ea typeface="DengXian" panose="02010600030101010101" pitchFamily="2" charset="-122"/>
              </a:rPr>
              <a:t> 其次，慧眼助人审时度势，独善其身。老子曾说“知人者智，自知者明”，从古至今，有慧目眼者都因自知而又之人，所以能在待人接物时处置得当。电视剧 </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传奇皇帝朱元璋</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中的汤和就很好地诠释了这一点。汤和为人沉稳敏捷，在与 朱元璋多年的共事中，以他独有的知人慧眼，清楚地看到，朱元璋虽有帝王的雄 才大略，但容人的气量有限，因此，不论是在帮助朱元璋夺取天下的过程中，还 是在大明王朝建立之后，功勋卓著的汤和，都能审时度势，从不居功自傲，更不 会僭越君臣之礼。在众多功臣因受朱元璋的忌惮，纷紛遭受牢狱杀身之祸的时候， 汤和以他的谨言慎行，反而步步高升，成为大明王朝中唯</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个得以善始善终的 功臣名宿。在此可以看出，拥有慧眼可以使人明察事理，处事得当，独善其身。 </a:t>
            </a:r>
            <a:endParaRPr lang="en-AU" dirty="0"/>
          </a:p>
        </p:txBody>
      </p:sp>
    </p:spTree>
    <p:extLst>
      <p:ext uri="{BB962C8B-B14F-4D97-AF65-F5344CB8AC3E}">
        <p14:creationId xmlns:p14="http://schemas.microsoft.com/office/powerpoint/2010/main" val="244035597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lnSpcReduction="10000"/>
          </a:bodyPr>
          <a:lstStyle/>
          <a:p>
            <a:pPr marR="0" algn="l" rtl="0"/>
            <a:r>
              <a:rPr lang="zh-CN" altLang="en-US" sz="2800" b="0" i="0" u="none" strike="noStrike" baseline="0" dirty="0">
                <a:latin typeface="Calibri" panose="020F0502020204030204" pitchFamily="34" charset="0"/>
                <a:ea typeface="DengXian" panose="02010600030101010101" pitchFamily="2" charset="-122"/>
              </a:rPr>
              <a:t> 最后，慧眼可以使人高瞻远瞩，捕捉机遇。拥有慧眼可以使人在日新月异，高速发展的社会变化中，把握时代的脉搏，获得发展的机遇。人物传记</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这就是 马云</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就很好的诠释了这一观点。上个世纪末，当西方国家认定中国的网络发展 比他们至少落后三十年，而大多数中国人还不知互联网为何物时，一个偶然的机 会，马云接触到了新生的网络销售，于是马云以他敏锐的目光看到了世界未来发 展的前景，并认为这是促进中国网络事业和新的消费模式共同发展的大好契机。 由此经过不懈的奋斗，马云将购物与互联网技术紧密结合，顺应时代潮流，创立 了以阿里巴巴和淘宝为平台的网络商业帝国，使中国的电子商务事业雄踞于世界 前列。由此可见，慧眼让人高瞻远瞩，看清时代发展潮流，抓住机遇，走向成功。</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从以上我的研究中可以看出，拥有慧眼不仅可以使人明察秋毫，防患未然； 还可以助人举止得当，进退有度；更可以让人顺应时代，高屋建瓴。拥有慧眼能 使人在生活中纵横捭阖，挥洒自如。因此我们说：做人确实应该有慧眼。</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以上就是我的研究。谢谢两位老师！ </a:t>
            </a:r>
            <a:endParaRPr lang="en-AU" dirty="0"/>
          </a:p>
        </p:txBody>
      </p:sp>
    </p:spTree>
    <p:extLst>
      <p:ext uri="{BB962C8B-B14F-4D97-AF65-F5344CB8AC3E}">
        <p14:creationId xmlns:p14="http://schemas.microsoft.com/office/powerpoint/2010/main" val="287038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lnSpcReduction="10000"/>
          </a:bodyPr>
          <a:lstStyle/>
          <a:p>
            <a:pPr marR="0" algn="l" rtl="0"/>
            <a:r>
              <a:rPr lang="zh-CN" altLang="en-US" sz="2800" b="0" i="0" u="none" strike="noStrike" baseline="0" dirty="0">
                <a:latin typeface="Calibri" panose="020F0502020204030204" pitchFamily="34" charset="0"/>
                <a:ea typeface="DengXian" panose="02010600030101010101" pitchFamily="2" charset="-122"/>
              </a:rPr>
              <a:t>口语考官可能问到的问题：</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ja-JP" sz="2800" b="0" i="0" u="none" strike="noStrike" baseline="0" dirty="0">
                <a:latin typeface="Calibri" panose="020F0502020204030204" pitchFamily="34" charset="0"/>
                <a:ea typeface="DengXian" panose="02010600030101010101" pitchFamily="2" charset="-122"/>
              </a:rPr>
              <a:t>1</a:t>
            </a:r>
            <a:r>
              <a:rPr lang="ja-JP" altLang="en-US" sz="2800" b="0" i="0" u="none" strike="noStrike" baseline="0" dirty="0">
                <a:latin typeface="Calibri" panose="020F0502020204030204" pitchFamily="34" charset="0"/>
                <a:ea typeface="DengXian" panose="02010600030101010101" pitchFamily="2" charset="-122"/>
              </a:rPr>
              <a:t>、</a:t>
            </a:r>
            <a:r>
              <a:rPr lang="ja-JP" altLang="en-US" sz="2800" b="0" i="0" u="none" strike="noStrike" baseline="0" dirty="0">
                <a:latin typeface="Times New Roman" panose="02020603050405020304" pitchFamily="18" charset="0"/>
                <a:ea typeface="DengXian" panose="02010600030101010101" pitchFamily="2" charset="-122"/>
              </a:rPr>
              <a:t>	</a:t>
            </a:r>
            <a:r>
              <a:rPr lang="ja-JP" altLang="en-US" sz="2800" b="0" i="0" u="none" strike="noStrike" baseline="0" dirty="0">
                <a:latin typeface="Calibri" panose="020F0502020204030204" pitchFamily="34" charset="0"/>
                <a:ea typeface="DengXian" panose="02010600030101010101" pitchFamily="2" charset="-122"/>
              </a:rPr>
              <a:t>什么是慧眼？</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2</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慧眼和普通眼有什么区别？</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3</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什么是拥有智慧的人（拥有慧眼的人的特性）？</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4</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为什么人们的慧眼常被蒙蔽？</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ja-JP" sz="2800" b="0" i="0" u="none" strike="noStrike" baseline="0" dirty="0">
                <a:latin typeface="Calibri" panose="020F0502020204030204" pitchFamily="34" charset="0"/>
                <a:ea typeface="DengXian" panose="02010600030101010101" pitchFamily="2" charset="-122"/>
              </a:rPr>
              <a:t>5</a:t>
            </a:r>
            <a:r>
              <a:rPr lang="ja-JP" altLang="en-US" sz="2800" b="0" i="0" u="none" strike="noStrike" baseline="0" dirty="0">
                <a:latin typeface="Calibri" panose="020F0502020204030204" pitchFamily="34" charset="0"/>
                <a:ea typeface="DengXian" panose="02010600030101010101" pitchFamily="2" charset="-122"/>
              </a:rPr>
              <a:t>、</a:t>
            </a:r>
            <a:r>
              <a:rPr lang="ja-JP" altLang="en-US" sz="2800" b="0" i="0" u="none" strike="noStrike" baseline="0" dirty="0">
                <a:latin typeface="Times New Roman" panose="02020603050405020304" pitchFamily="18" charset="0"/>
                <a:ea typeface="DengXian" panose="02010600030101010101" pitchFamily="2" charset="-122"/>
              </a:rPr>
              <a:t>	</a:t>
            </a:r>
            <a:r>
              <a:rPr lang="ja-JP" altLang="en-US" sz="2800" b="0" i="0" u="none" strike="noStrike" baseline="0" dirty="0">
                <a:latin typeface="Calibri" panose="020F0502020204030204" pitchFamily="34" charset="0"/>
                <a:ea typeface="DengXian" panose="02010600030101010101" pitchFamily="2" charset="-122"/>
              </a:rPr>
              <a:t>慧眼如何使人自知？</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6</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自知之明需要哪些条件？</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7</a:t>
            </a:r>
            <a:r>
              <a:rPr lang="zh-CN" altLang="en-US" sz="2800" b="0" i="0" u="none" strike="noStrike" baseline="0" dirty="0">
                <a:latin typeface="Calibri" panose="020F0502020204030204" pitchFamily="34" charset="0"/>
                <a:ea typeface="DengXian" panose="02010600030101010101" pitchFamily="2" charset="-122"/>
              </a:rPr>
              <a:t>、       如何培养慧眼？</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8</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慧眼和“异潮儿”一样吗？或者说是否导致后者？</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9</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眼高手低这和题目有关联吗？</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10</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“睁一只眼，闭一只眼，，被很多人认为是一种人生策略，你怎么看？</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11</a:t>
            </a:r>
            <a:r>
              <a:rPr lang="zh-CN" altLang="en-US" sz="2800" b="0" i="0" u="none" strike="noStrike" baseline="0" dirty="0">
                <a:latin typeface="Calibri" panose="020F0502020204030204" pitchFamily="34" charset="0"/>
                <a:ea typeface="DengXian" panose="02010600030101010101" pitchFamily="2" charset="-122"/>
              </a:rPr>
              <a:t>、    慧眼如何甄别“真善美，假恶丑” </a:t>
            </a:r>
            <a:endParaRPr lang="en-AU" dirty="0"/>
          </a:p>
        </p:txBody>
      </p:sp>
    </p:spTree>
    <p:extLst>
      <p:ext uri="{BB962C8B-B14F-4D97-AF65-F5344CB8AC3E}">
        <p14:creationId xmlns:p14="http://schemas.microsoft.com/office/powerpoint/2010/main" val="39139774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a:bodyPr>
          <a:lstStyle/>
          <a:p>
            <a:pPr marR="0" algn="l" rtl="0"/>
            <a:r>
              <a:rPr lang="ja-JP" altLang="en-US" sz="2800" b="0" i="0" u="none" strike="noStrike" baseline="0" dirty="0">
                <a:latin typeface="Calibri" panose="020F0502020204030204" pitchFamily="34" charset="0"/>
                <a:ea typeface="DengXian" panose="02010600030101010101" pitchFamily="2" charset="-122"/>
              </a:rPr>
              <a:t>例文六</a:t>
            </a:r>
            <a:endParaRPr lang="ja-JP" altLang="en-US" sz="2800" b="0" i="0" u="none" strike="noStrike" baseline="0" dirty="0">
              <a:latin typeface="Times New Roman" panose="02020603050405020304" pitchFamily="18" charset="0"/>
              <a:ea typeface="DengXian" panose="02010600030101010101" pitchFamily="2" charset="-122"/>
            </a:endParaRPr>
          </a:p>
          <a:p>
            <a:pPr marR="0" algn="ctr" rtl="0"/>
            <a:r>
              <a:rPr lang="ja-JP" altLang="en-US" sz="2800" b="0" i="0" u="none" strike="noStrike" baseline="0" dirty="0">
                <a:latin typeface="Calibri" panose="020F0502020204030204" pitchFamily="34" charset="0"/>
                <a:ea typeface="DengXian" panose="02010600030101010101" pitchFamily="2" charset="-122"/>
              </a:rPr>
              <a:t>宁静致远</a:t>
            </a:r>
            <a:endParaRPr lang="ja-JP" altLang="en-US" sz="2800" b="0" i="0" u="none" strike="noStrike" baseline="0" dirty="0">
              <a:latin typeface="Times New Roman" panose="02020603050405020304" pitchFamily="18" charset="0"/>
              <a:ea typeface="DengXian" panose="02010600030101010101" pitchFamily="2" charset="-122"/>
            </a:endParaRPr>
          </a:p>
          <a:p>
            <a:pPr marR="0" algn="ctr" rtl="0"/>
            <a:r>
              <a:rPr lang="ja-JP" altLang="en-US" sz="2800" b="0" i="0" u="none" strike="noStrike" baseline="0" dirty="0">
                <a:latin typeface="Calibri" panose="020F0502020204030204" pitchFamily="34" charset="0"/>
                <a:ea typeface="DengXian" panose="02010600030101010101" pitchFamily="2" charset="-122"/>
              </a:rPr>
              <a:t>胡惠莉</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两位考官：</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你们好！今年我们学校研究的主题是：</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中国人的生活方式</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，我的研究题目是： </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宁静致远</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。为了研究这个主题，我学习了一些文学艺术作品，其中主要有：电 视剧</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三国演义</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，人物传记</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曾国藩</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和人物传记</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我的父亲邓小平</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，以及相关 的背景资料。通过研究，我了解到：“宁静致远”的境界，不论是对我们的日常生 活乃至整个人生，都有着重要的意义。这主要表现在：第一，宁静可致思远，助人 产生智慧。第二，宁静可致身远，助人修身养性。第三，宁静可致心远，助人目标 坚定。以上就是我的研究概况。请问两位考官：我可以开始了吗？</a:t>
            </a:r>
            <a:endParaRPr lang="en-AU" dirty="0"/>
          </a:p>
        </p:txBody>
      </p:sp>
    </p:spTree>
    <p:extLst>
      <p:ext uri="{BB962C8B-B14F-4D97-AF65-F5344CB8AC3E}">
        <p14:creationId xmlns:p14="http://schemas.microsoft.com/office/powerpoint/2010/main" val="407572145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lnSpcReduction="10000"/>
          </a:bodyPr>
          <a:lstStyle/>
          <a:p>
            <a:pPr marR="0" algn="l" rtl="0"/>
            <a:r>
              <a:rPr lang="ja-JP" altLang="en-US" sz="2800" b="0" i="0" u="none" strike="noStrike" baseline="0" dirty="0">
                <a:latin typeface="Calibri" panose="020F0502020204030204" pitchFamily="34" charset="0"/>
                <a:ea typeface="DengXian" panose="02010600030101010101" pitchFamily="2" charset="-122"/>
              </a:rPr>
              <a:t>两位考官：</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我的研究题目是：</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宁静致远</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。现代社会快速的生活节奏和巨大的工作压力， 常常使人处在焦虑、急躁的状态中，导致人们身心疲惫。此时，只有宁静的心态才 能给人们带来身心和谐。毫无疑问，“宁静”，不单是指一种自然界平稳和谐的协调 状态，更是一种以静养智的心态。</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首先，宁静可致思远，助人产生智慧。生活中随时都有可能遭遇困境，静下心 来，沉着应对，才能找到最佳的解决方案。“非淡泊无以明志，非宁静无以致远” 本就是诸葛先生的名言，他在自身实践中，以融入自然界的平和穗定而达到一种泰 然自若的心态，使之思虑深远，高屋建瓴，从而完美地策划了一场又一场成功的战 役。在著名的空城计一战中，由于马谡违反命令，失掉街亭，致使诸葛亮坐守空城， 以五百老弱残兵面对司马懿的十五万大军。兵临城下，危在眉睫，诸葛先生以宁静 心态，临危不惧，静思生智。他利用司马懿生性多疑的弱点，端坐于城头之上，轻 摇羽扇，抚琴作乐，最终令司马懿疑惑不前，退兵而去。可见在平静如水的状态下， 思绪深邃沉稳，于宁静中所产生的智慧，可使人从容面对危机，化险为夷。</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9048025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a:bodyPr>
          <a:lstStyle/>
          <a:p>
            <a:pPr marR="0" algn="l" rtl="0"/>
            <a:r>
              <a:rPr lang="zh-CN" altLang="en-US" sz="2800" b="0" i="0" u="none" strike="noStrike" baseline="0" dirty="0">
                <a:latin typeface="Calibri" panose="020F0502020204030204" pitchFamily="34" charset="0"/>
                <a:ea typeface="DengXian" panose="02010600030101010101" pitchFamily="2" charset="-122"/>
              </a:rPr>
              <a:t> 其次，宁静可致身远，助人修身养性。生活中的烦恼往往来自于内心，常常伤 人伤己，而只有静下心来，提升修养，才能成就圆满人生。人物传记</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曾国藩</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就 向我们诠释了这一点。曾国藩是中国近代史上有名的政治家、军事家，但他也是著 名的养生大师。他的养生秘诀就是：宁静。曾国藩原本体质虚弱，因橾劳国事，“心 血积亏太过”，导致常常头晕、乏力、目蒙。道光二十三年（</a:t>
            </a:r>
            <a:r>
              <a:rPr lang="en-US" altLang="zh-CN" sz="2800" b="0" i="0" u="none" strike="noStrike" baseline="0" dirty="0">
                <a:latin typeface="Calibri" panose="020F0502020204030204" pitchFamily="34" charset="0"/>
                <a:ea typeface="DengXian" panose="02010600030101010101" pitchFamily="2" charset="-122"/>
              </a:rPr>
              <a:t>1843)</a:t>
            </a:r>
            <a:r>
              <a:rPr lang="zh-CN" altLang="en-US" sz="2800" b="0" i="0" u="none" strike="noStrike" baseline="0" dirty="0">
                <a:latin typeface="Calibri" panose="020F0502020204030204" pitchFamily="34" charset="0"/>
                <a:ea typeface="DengXian" panose="02010600030101010101" pitchFamily="2" charset="-122"/>
              </a:rPr>
              <a:t>正月的一天， 曾国藩早上起床后吐血数口，他把罪责归咎于“不能静养”，并决心从今以后要“惩 忿室欲”、“日日静养”。所谓“惩忿’’就是遇事不要烦恼，不发怒；而“室欲，，则 是心静平和，虽为国事而无贪恋欲望。他认为心静则神远，神远则身宁，身宁则体 健。自此，虽日日处理诸多国家政务而身体不衰。曾国藩能得到后人给予的“道德、 军功、文章三不朽”的美誉，与他的以“宁静，，为首的修身养性之道是分不开的。</a:t>
            </a:r>
            <a:endParaRPr lang="en-AU" dirty="0"/>
          </a:p>
        </p:txBody>
      </p:sp>
    </p:spTree>
    <p:extLst>
      <p:ext uri="{BB962C8B-B14F-4D97-AF65-F5344CB8AC3E}">
        <p14:creationId xmlns:p14="http://schemas.microsoft.com/office/powerpoint/2010/main" val="14684993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lnSpcReduction="10000"/>
          </a:bodyPr>
          <a:lstStyle/>
          <a:p>
            <a:pPr marR="0" algn="l" rtl="0"/>
            <a:r>
              <a:rPr lang="zh-CN" altLang="en-US" sz="2800" b="0" i="0" u="none" strike="noStrike" baseline="0" dirty="0">
                <a:latin typeface="Calibri" panose="020F0502020204030204" pitchFamily="34" charset="0"/>
                <a:ea typeface="DengXian" panose="02010600030101010101" pitchFamily="2" charset="-122"/>
              </a:rPr>
              <a:t> 最后，宁静可致心远，助人目标坚定。“静”心可以使人从浮躁、攀比、逐利 的迷失中更加坚守目标。</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我的父亲邓小平</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中的邓小平就是一个鲜明的例证。邓 小平在文革期间遭受突如其来的政治迫害，被下放到江西一个偏僻地区的工厂劳动改造。那里的工人们以朴实的感情接纳并保护了这个来自京城的老人，给了他一个 宁静的生活环境，也给了他一个静心思考的空间。就是在这个当时堪称世外桃 龙的地方，邛小平认真地思考了中国的过去，现在和未来，真切地看到了从前没有 看到的许多问题，看到了真理与谬误的鲜明对照，并开始构思了一条中国未来发展 的金新道路，也由此确立了一个远大而又坚定的目标。当他再次复出时，便毫不犹豫地带领全中国人民，坚定地走上了改革开放的道路，取得了世人瞩目的成果。</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从以上我的研究中可以看出，身心宁静、平和的状态，可以使人淡泊名利，明 确志向，思绪深远，产生智慧。因此，当我们身处烦乱不安的情况时，应使自己重 新回到宁静的状态中，这样才能找到正确的方向。因此我们说：宁静确实可以致远。</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以上就是我的研究。谢谢两位考官！</a:t>
            </a:r>
            <a:endParaRPr lang="en-AU" dirty="0"/>
          </a:p>
        </p:txBody>
      </p:sp>
    </p:spTree>
    <p:extLst>
      <p:ext uri="{BB962C8B-B14F-4D97-AF65-F5344CB8AC3E}">
        <p14:creationId xmlns:p14="http://schemas.microsoft.com/office/powerpoint/2010/main" val="118739543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八、研究报告参考及讨论题设置</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a:bodyPr>
          <a:lstStyle/>
          <a:p>
            <a:pPr marR="0" algn="l" rtl="0"/>
            <a:r>
              <a:rPr lang="zh-CN" altLang="en-US" sz="2800" b="0" i="0" u="none" strike="noStrike" baseline="0" dirty="0">
                <a:latin typeface="Calibri" panose="020F0502020204030204" pitchFamily="34" charset="0"/>
                <a:ea typeface="DengXian" panose="02010600030101010101" pitchFamily="2" charset="-122"/>
              </a:rPr>
              <a:t>口语考官可能问到的问题：</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你为什么选这个研究题目？</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2</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宁静致远是什么意思？</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3</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为什么说宁静就可致远？</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4</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怎样才能做到宁静平和？</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5</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为什么现在的人都容易焦躁？</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6</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你认为你能做到宁静平和吗？</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7</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作为一个学生，需要宁静平和吗？</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8</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年轻人过于宁静会不会没有朝气？</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22138957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algn="l" rtl="0"/>
            <a:r>
              <a:rPr lang="zh-CN" altLang="en-US" sz="4400" b="0" i="0" u="none" strike="noStrike" baseline="0" dirty="0">
                <a:latin typeface="Calibri" panose="020F0502020204030204" pitchFamily="34" charset="0"/>
                <a:ea typeface="DengXian" panose="02010600030101010101" pitchFamily="2" charset="-122"/>
              </a:rPr>
              <a:t>九、口语练习一</a:t>
            </a:r>
            <a:endParaRPr lang="zh-CN" altLang="en-US" sz="4400" b="0" i="0" u="none" strike="noStrike" baseline="0" dirty="0">
              <a:latin typeface="Times New Roman" panose="02020603050405020304" pitchFamily="18" charset="0"/>
              <a:ea typeface="DengXian" panose="02010600030101010101" pitchFamily="2" charset="-122"/>
            </a:endParaRPr>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a:bodyPr>
          <a:lstStyle/>
          <a:p>
            <a:pPr marR="0" algn="l" rtl="0"/>
            <a:r>
              <a:rPr lang="zh-CN" altLang="en-US" sz="2800" b="0" i="0" u="none" strike="noStrike" baseline="0" dirty="0">
                <a:latin typeface="Calibri" panose="020F0502020204030204" pitchFamily="34" charset="0"/>
                <a:ea typeface="DengXian" panose="02010600030101010101" pitchFamily="2" charset="-122"/>
              </a:rPr>
              <a:t>请根据题目找出三个分论点及可以论证这些分论点的三个文学艺术作品。</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研究考题：爱情不是婚姻的唯一保障</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分论点</a:t>
            </a:r>
            <a:r>
              <a:rPr lang="en-US" altLang="ja-JP" sz="2800" b="0" i="0" u="none" strike="noStrike" baseline="0" dirty="0">
                <a:latin typeface="Calibri" panose="020F0502020204030204" pitchFamily="34" charset="0"/>
                <a:ea typeface="DengXian" panose="02010600030101010101" pitchFamily="2" charset="-122"/>
              </a:rPr>
              <a:t>:①</a:t>
            </a:r>
            <a:r>
              <a:rPr lang="ja-JP" altLang="en-US"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②</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③</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r>
              <a:rPr lang="zh-CN" altLang="en-US" sz="2800" b="0" i="0" u="none" strike="noStrike" baseline="0" dirty="0">
                <a:latin typeface="Calibri" panose="020F0502020204030204" pitchFamily="34" charset="0"/>
                <a:ea typeface="DengXian" panose="02010600030101010101" pitchFamily="2" charset="-122"/>
              </a:rPr>
              <a:t>文学艺术作品</a:t>
            </a:r>
            <a:r>
              <a:rPr lang="en-US" altLang="zh-CN" sz="2800" b="0" i="0" u="none" strike="noStrike" baseline="0" dirty="0">
                <a:latin typeface="Calibri" panose="020F0502020204030204" pitchFamily="34" charset="0"/>
                <a:ea typeface="DengXian" panose="02010600030101010101" pitchFamily="2" charset="-122"/>
              </a:rPr>
              <a:t>: ①</a:t>
            </a:r>
            <a:r>
              <a:rPr lang="zh-CN" altLang="en-US"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②</a:t>
            </a:r>
            <a:endParaRPr lang="en-GB" altLang="zh-CN" sz="2800" b="0" i="0" u="none" strike="noStrike" baseline="0" dirty="0">
              <a:latin typeface="Times New Roman" panose="02020603050405020304" pitchFamily="18" charset="0"/>
              <a:ea typeface="DengXian" panose="02010600030101010101" pitchFamily="2" charset="-122"/>
            </a:endParaRPr>
          </a:p>
          <a:p>
            <a:pPr marR="0" algn="l" rtl="0"/>
            <a:r>
              <a:rPr lang="en-GB" altLang="zh-CN" sz="2800" b="0" i="0" u="none" strike="noStrike" baseline="0" dirty="0">
                <a:latin typeface="Calibri" panose="020F0502020204030204" pitchFamily="34" charset="0"/>
                <a:ea typeface="DengXian" panose="02010600030101010101" pitchFamily="2" charset="-122"/>
              </a:rPr>
              <a:t>                            ③</a:t>
            </a:r>
            <a:endParaRPr lang="en-AU" dirty="0"/>
          </a:p>
        </p:txBody>
      </p:sp>
    </p:spTree>
    <p:extLst>
      <p:ext uri="{BB962C8B-B14F-4D97-AF65-F5344CB8AC3E}">
        <p14:creationId xmlns:p14="http://schemas.microsoft.com/office/powerpoint/2010/main" val="271602866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algn="l" rtl="0"/>
            <a:r>
              <a:rPr lang="zh-CN" altLang="en-US" sz="4400" b="0" i="0" u="none" strike="noStrike" baseline="0" dirty="0">
                <a:latin typeface="Calibri" panose="020F0502020204030204" pitchFamily="34" charset="0"/>
                <a:ea typeface="DengXian" panose="02010600030101010101" pitchFamily="2" charset="-122"/>
              </a:rPr>
              <a:t>九、口语练习二</a:t>
            </a:r>
            <a:endParaRPr lang="zh-CN" altLang="en-US" sz="4400" b="0" i="0" u="none" strike="noStrike" baseline="0" dirty="0">
              <a:latin typeface="Times New Roman" panose="02020603050405020304" pitchFamily="18" charset="0"/>
              <a:ea typeface="DengXian" panose="02010600030101010101" pitchFamily="2" charset="-122"/>
            </a:endParaRPr>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a:bodyPr>
          <a:lstStyle/>
          <a:p>
            <a:pPr marR="0" algn="l" rtl="0"/>
            <a:r>
              <a:rPr lang="en-US" altLang="zh-CN" sz="2800" b="0" i="0" u="none" strike="noStrike" baseline="0" dirty="0">
                <a:latin typeface="Calibri" panose="020F0502020204030204" pitchFamily="34" charset="0"/>
                <a:ea typeface="DengXian" panose="02010600030101010101" pitchFamily="2" charset="-122"/>
              </a:rPr>
              <a:t>2</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研究考题：门不当户不对是婚姻的隐患</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分论点</a:t>
            </a:r>
            <a:r>
              <a:rPr lang="en-US" altLang="ja-JP" sz="2800" b="0" i="0" u="none" strike="noStrike" baseline="0" dirty="0">
                <a:latin typeface="Calibri" panose="020F0502020204030204" pitchFamily="34" charset="0"/>
                <a:ea typeface="DengXian" panose="02010600030101010101" pitchFamily="2" charset="-122"/>
              </a:rPr>
              <a:t>:①</a:t>
            </a:r>
            <a:r>
              <a:rPr lang="ja-JP" altLang="en-US"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②</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③</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r>
              <a:rPr lang="zh-CN" altLang="en-US" sz="2800" b="0" i="0" u="none" strike="noStrike" baseline="0" dirty="0">
                <a:latin typeface="Calibri" panose="020F0502020204030204" pitchFamily="34" charset="0"/>
                <a:ea typeface="DengXian" panose="02010600030101010101" pitchFamily="2" charset="-122"/>
              </a:rPr>
              <a:t>文学艺术作品</a:t>
            </a:r>
            <a:r>
              <a:rPr lang="en-US" altLang="zh-CN" sz="2800" b="0" i="0" u="none" strike="noStrike" baseline="0" dirty="0">
                <a:latin typeface="Calibri" panose="020F0502020204030204" pitchFamily="34" charset="0"/>
                <a:ea typeface="DengXian" panose="02010600030101010101" pitchFamily="2" charset="-122"/>
              </a:rPr>
              <a:t>: ①</a:t>
            </a:r>
            <a:r>
              <a:rPr lang="zh-CN" altLang="en-US"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②</a:t>
            </a:r>
            <a:endParaRPr lang="en-GB" altLang="zh-CN" sz="2800" b="0" i="0" u="none" strike="noStrike" baseline="0" dirty="0">
              <a:latin typeface="Times New Roman" panose="02020603050405020304" pitchFamily="18" charset="0"/>
              <a:ea typeface="DengXian" panose="02010600030101010101" pitchFamily="2" charset="-122"/>
            </a:endParaRPr>
          </a:p>
          <a:p>
            <a:pPr marR="0" algn="l" rtl="0"/>
            <a:r>
              <a:rPr lang="en-GB" altLang="zh-CN" sz="2800" b="0" i="0" u="none" strike="noStrike" baseline="0" dirty="0">
                <a:latin typeface="Calibri" panose="020F0502020204030204" pitchFamily="34" charset="0"/>
                <a:ea typeface="DengXian" panose="02010600030101010101" pitchFamily="2" charset="-122"/>
              </a:rPr>
              <a:t>                            ③</a:t>
            </a:r>
            <a:endParaRPr lang="en-AU" dirty="0"/>
          </a:p>
        </p:txBody>
      </p:sp>
    </p:spTree>
    <p:extLst>
      <p:ext uri="{BB962C8B-B14F-4D97-AF65-F5344CB8AC3E}">
        <p14:creationId xmlns:p14="http://schemas.microsoft.com/office/powerpoint/2010/main" val="953008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p:txBody>
          <a:bodyPr/>
          <a:lstStyle/>
          <a:p>
            <a:pPr marR="0" rtl="0"/>
            <a:r>
              <a:rPr lang="ja-JP" altLang="en-US" sz="4400" b="0" i="0" u="none" strike="noStrike" baseline="0" dirty="0">
                <a:latin typeface="Calibri" panose="020F0502020204030204" pitchFamily="34" charset="0"/>
                <a:ea typeface="DengXian" panose="02010600030101010101" pitchFamily="2" charset="-122"/>
              </a:rPr>
              <a:t>四、</a:t>
            </a:r>
            <a:r>
              <a:rPr lang="ja-JP" altLang="en-US" sz="4400" b="0" i="0" u="none" strike="noStrike" baseline="0" dirty="0">
                <a:latin typeface="Times New Roman" panose="02020603050405020304" pitchFamily="18" charset="0"/>
                <a:ea typeface="DengXian" panose="02010600030101010101" pitchFamily="2" charset="-122"/>
              </a:rPr>
              <a:t>	</a:t>
            </a:r>
            <a:r>
              <a:rPr lang="ja-JP" altLang="en-US" sz="4400" b="0" i="0" u="none" strike="noStrike" baseline="0" dirty="0">
                <a:latin typeface="Calibri" panose="020F0502020204030204" pitchFamily="34" charset="0"/>
                <a:ea typeface="DengXian" panose="02010600030101010101" pitchFamily="2" charset="-122"/>
              </a:rPr>
              <a:t>选题</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p:txBody>
          <a:bodyPr/>
          <a:lstStyle/>
          <a:p>
            <a:pPr marR="0" algn="l" rtl="0"/>
            <a:r>
              <a:rPr lang="zh-CN" altLang="en-US" sz="2800" b="0" i="0" u="none" strike="noStrike" baseline="0" dirty="0">
                <a:latin typeface="Calibri" panose="020F0502020204030204" pitchFamily="34" charset="0"/>
                <a:ea typeface="DengXian" panose="02010600030101010101" pitchFamily="2" charset="-122"/>
              </a:rPr>
              <a:t>选题是做好口试研究报告的关键环节，选题必须符合</a:t>
            </a:r>
            <a:r>
              <a:rPr lang="en-US" altLang="zh-CN" sz="2800" b="0" i="0" u="none" strike="noStrike" baseline="0" dirty="0">
                <a:latin typeface="Calibri" panose="020F0502020204030204" pitchFamily="34" charset="0"/>
                <a:ea typeface="DengXian" panose="02010600030101010101" pitchFamily="2" charset="-122"/>
              </a:rPr>
              <a:t>VCE</a:t>
            </a:r>
            <a:r>
              <a:rPr lang="zh-CN" altLang="en-US" sz="2800" b="0" i="0" u="none" strike="noStrike" baseline="0" dirty="0">
                <a:latin typeface="Calibri" panose="020F0502020204030204" pitchFamily="34" charset="0"/>
                <a:ea typeface="DengXian" panose="02010600030101010101" pitchFamily="2" charset="-122"/>
              </a:rPr>
              <a:t>教学大纲关于研究范围和研 究方式两个方面的要求。所选的话题必须与中国文化、文学和艺术、中国社会有关。 能具体反映中国的文化、中华传统、中国历史、中国人的家庭或婚姻或人生、中国教 育、中国社会变革或社会话题等等。把握了选题的范围还要考虑话题的具体设定，第 一语言的研究报告要求必须具有辩论性或说服性，不可以做成说明性的报告，选题一定要慎重，最终需要和老师商讨决定。</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57773800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algn="l" rtl="0"/>
            <a:r>
              <a:rPr lang="zh-CN" altLang="en-US" sz="4400" b="0" i="0" u="none" strike="noStrike" baseline="0" dirty="0">
                <a:latin typeface="Calibri" panose="020F0502020204030204" pitchFamily="34" charset="0"/>
                <a:ea typeface="DengXian" panose="02010600030101010101" pitchFamily="2" charset="-122"/>
              </a:rPr>
              <a:t>九、口语练习三</a:t>
            </a:r>
            <a:endParaRPr lang="zh-CN" altLang="en-US" sz="4400" b="0" i="0" u="none" strike="noStrike" baseline="0" dirty="0">
              <a:latin typeface="Times New Roman" panose="02020603050405020304" pitchFamily="18" charset="0"/>
              <a:ea typeface="DengXian" panose="02010600030101010101" pitchFamily="2" charset="-122"/>
            </a:endParaRPr>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a:bodyPr>
          <a:lstStyle/>
          <a:p>
            <a:pPr marR="0" algn="l" rtl="0"/>
            <a:r>
              <a:rPr lang="en-US" altLang="zh-CN" sz="2800" b="0" i="0" u="none" strike="noStrike" baseline="0" dirty="0">
                <a:latin typeface="Calibri" panose="020F0502020204030204" pitchFamily="34" charset="0"/>
                <a:ea typeface="DengXian" panose="02010600030101010101" pitchFamily="2" charset="-122"/>
              </a:rPr>
              <a:t>3</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研究考题：婚姻需要门当户对</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分论点</a:t>
            </a:r>
            <a:r>
              <a:rPr lang="en-US" altLang="ja-JP" sz="2800" b="0" i="0" u="none" strike="noStrike" baseline="0" dirty="0">
                <a:latin typeface="Calibri" panose="020F0502020204030204" pitchFamily="34" charset="0"/>
                <a:ea typeface="DengXian" panose="02010600030101010101" pitchFamily="2" charset="-122"/>
              </a:rPr>
              <a:t>:①</a:t>
            </a:r>
            <a:r>
              <a:rPr lang="ja-JP" altLang="en-US"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②</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③</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r>
              <a:rPr lang="zh-CN" altLang="en-US" sz="2800" b="0" i="0" u="none" strike="noStrike" baseline="0" dirty="0">
                <a:latin typeface="Calibri" panose="020F0502020204030204" pitchFamily="34" charset="0"/>
                <a:ea typeface="DengXian" panose="02010600030101010101" pitchFamily="2" charset="-122"/>
              </a:rPr>
              <a:t>文学艺术作品</a:t>
            </a:r>
            <a:r>
              <a:rPr lang="en-US" altLang="zh-CN" sz="2800" b="0" i="0" u="none" strike="noStrike" baseline="0" dirty="0">
                <a:latin typeface="Calibri" panose="020F0502020204030204" pitchFamily="34" charset="0"/>
                <a:ea typeface="DengXian" panose="02010600030101010101" pitchFamily="2" charset="-122"/>
              </a:rPr>
              <a:t>: ①</a:t>
            </a:r>
            <a:r>
              <a:rPr lang="zh-CN" altLang="en-US"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②</a:t>
            </a:r>
            <a:endParaRPr lang="en-GB" altLang="zh-CN" sz="2800" b="0" i="0" u="none" strike="noStrike" baseline="0" dirty="0">
              <a:latin typeface="Times New Roman" panose="02020603050405020304" pitchFamily="18" charset="0"/>
              <a:ea typeface="DengXian" panose="02010600030101010101" pitchFamily="2" charset="-122"/>
            </a:endParaRPr>
          </a:p>
          <a:p>
            <a:pPr marR="0" algn="l" rtl="0"/>
            <a:r>
              <a:rPr lang="en-GB" altLang="zh-CN" sz="2800" b="0" i="0" u="none" strike="noStrike" baseline="0" dirty="0">
                <a:latin typeface="Calibri" panose="020F0502020204030204" pitchFamily="34" charset="0"/>
                <a:ea typeface="DengXian" panose="02010600030101010101" pitchFamily="2" charset="-122"/>
              </a:rPr>
              <a:t>                            ③</a:t>
            </a:r>
            <a:endParaRPr lang="en-AU" dirty="0"/>
          </a:p>
        </p:txBody>
      </p:sp>
    </p:spTree>
    <p:extLst>
      <p:ext uri="{BB962C8B-B14F-4D97-AF65-F5344CB8AC3E}">
        <p14:creationId xmlns:p14="http://schemas.microsoft.com/office/powerpoint/2010/main" val="353091185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algn="l" rtl="0"/>
            <a:r>
              <a:rPr lang="zh-CN" altLang="en-US" sz="4400" b="0" i="0" u="none" strike="noStrike" baseline="0" dirty="0">
                <a:latin typeface="Calibri" panose="020F0502020204030204" pitchFamily="34" charset="0"/>
                <a:ea typeface="DengXian" panose="02010600030101010101" pitchFamily="2" charset="-122"/>
              </a:rPr>
              <a:t>九、口语练习四</a:t>
            </a:r>
            <a:endParaRPr lang="zh-CN" altLang="en-US" sz="4400" b="0" i="0" u="none" strike="noStrike" baseline="0" dirty="0">
              <a:latin typeface="Times New Roman" panose="02020603050405020304" pitchFamily="18" charset="0"/>
              <a:ea typeface="DengXian" panose="02010600030101010101" pitchFamily="2" charset="-122"/>
            </a:endParaRPr>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a:bodyPr>
          <a:lstStyle/>
          <a:p>
            <a:pPr marR="0" algn="l" rtl="0"/>
            <a:r>
              <a:rPr lang="en-US" altLang="zh-CN" sz="2800" b="0" i="0" u="none" strike="noStrike" baseline="0" dirty="0">
                <a:latin typeface="Calibri" panose="020F0502020204030204" pitchFamily="34" charset="0"/>
                <a:ea typeface="DengXian" panose="02010600030101010101" pitchFamily="2" charset="-122"/>
              </a:rPr>
              <a:t>4</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研究考题：剩女应该受到尊重</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分论点</a:t>
            </a:r>
            <a:r>
              <a:rPr lang="en-US" altLang="ja-JP" sz="2800" b="0" i="0" u="none" strike="noStrike" baseline="0" dirty="0">
                <a:latin typeface="Calibri" panose="020F0502020204030204" pitchFamily="34" charset="0"/>
                <a:ea typeface="DengXian" panose="02010600030101010101" pitchFamily="2" charset="-122"/>
              </a:rPr>
              <a:t>:①</a:t>
            </a:r>
            <a:r>
              <a:rPr lang="ja-JP" altLang="en-US"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②</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③</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r>
              <a:rPr lang="zh-CN" altLang="en-US" sz="2800" b="0" i="0" u="none" strike="noStrike" baseline="0" dirty="0">
                <a:latin typeface="Calibri" panose="020F0502020204030204" pitchFamily="34" charset="0"/>
                <a:ea typeface="DengXian" panose="02010600030101010101" pitchFamily="2" charset="-122"/>
              </a:rPr>
              <a:t>文学艺术作品</a:t>
            </a:r>
            <a:r>
              <a:rPr lang="en-US" altLang="zh-CN" sz="2800" b="0" i="0" u="none" strike="noStrike" baseline="0" dirty="0">
                <a:latin typeface="Calibri" panose="020F0502020204030204" pitchFamily="34" charset="0"/>
                <a:ea typeface="DengXian" panose="02010600030101010101" pitchFamily="2" charset="-122"/>
              </a:rPr>
              <a:t>: ①</a:t>
            </a:r>
            <a:r>
              <a:rPr lang="zh-CN" altLang="en-US"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②</a:t>
            </a:r>
            <a:endParaRPr lang="en-GB" altLang="zh-CN" sz="2800" b="0" i="0" u="none" strike="noStrike" baseline="0" dirty="0">
              <a:latin typeface="Times New Roman" panose="02020603050405020304" pitchFamily="18" charset="0"/>
              <a:ea typeface="DengXian" panose="02010600030101010101" pitchFamily="2" charset="-122"/>
            </a:endParaRPr>
          </a:p>
          <a:p>
            <a:pPr marR="0" algn="l" rtl="0"/>
            <a:r>
              <a:rPr lang="en-GB" altLang="zh-CN" sz="2800" b="0" i="0" u="none" strike="noStrike" baseline="0" dirty="0">
                <a:latin typeface="Calibri" panose="020F0502020204030204" pitchFamily="34" charset="0"/>
                <a:ea typeface="DengXian" panose="02010600030101010101" pitchFamily="2" charset="-122"/>
              </a:rPr>
              <a:t>                            ③</a:t>
            </a:r>
            <a:endParaRPr lang="en-AU" dirty="0"/>
          </a:p>
        </p:txBody>
      </p:sp>
    </p:spTree>
    <p:extLst>
      <p:ext uri="{BB962C8B-B14F-4D97-AF65-F5344CB8AC3E}">
        <p14:creationId xmlns:p14="http://schemas.microsoft.com/office/powerpoint/2010/main" val="99333545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algn="l" rtl="0"/>
            <a:r>
              <a:rPr lang="zh-CN" altLang="en-US" sz="4400" b="0" i="0" u="none" strike="noStrike" baseline="0" dirty="0">
                <a:latin typeface="Calibri" panose="020F0502020204030204" pitchFamily="34" charset="0"/>
                <a:ea typeface="DengXian" panose="02010600030101010101" pitchFamily="2" charset="-122"/>
              </a:rPr>
              <a:t>九、口语练习五</a:t>
            </a:r>
            <a:endParaRPr lang="zh-CN" altLang="en-US" sz="4400" b="0" i="0" u="none" strike="noStrike" baseline="0" dirty="0">
              <a:latin typeface="Times New Roman" panose="02020603050405020304" pitchFamily="18" charset="0"/>
              <a:ea typeface="DengXian" panose="02010600030101010101" pitchFamily="2" charset="-122"/>
            </a:endParaRPr>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a:bodyPr>
          <a:lstStyle/>
          <a:p>
            <a:pPr marR="0" algn="l" rtl="0"/>
            <a:r>
              <a:rPr lang="en-US" altLang="zh-CN" sz="2800" b="0" i="0" u="none" strike="noStrike" baseline="0" dirty="0">
                <a:latin typeface="Calibri" panose="020F0502020204030204" pitchFamily="34" charset="0"/>
                <a:ea typeface="DengXian" panose="02010600030101010101" pitchFamily="2" charset="-122"/>
              </a:rPr>
              <a:t>5</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研究考题：莫让情云遮慧眼</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分论点</a:t>
            </a:r>
            <a:r>
              <a:rPr lang="en-US" altLang="ja-JP" sz="2800" b="0" i="0" u="none" strike="noStrike" baseline="0" dirty="0">
                <a:latin typeface="Calibri" panose="020F0502020204030204" pitchFamily="34" charset="0"/>
                <a:ea typeface="DengXian" panose="02010600030101010101" pitchFamily="2" charset="-122"/>
              </a:rPr>
              <a:t>:①</a:t>
            </a:r>
            <a:r>
              <a:rPr lang="ja-JP" altLang="en-US"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②</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③</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r>
              <a:rPr lang="zh-CN" altLang="en-US" sz="2800" b="0" i="0" u="none" strike="noStrike" baseline="0" dirty="0">
                <a:latin typeface="Calibri" panose="020F0502020204030204" pitchFamily="34" charset="0"/>
                <a:ea typeface="DengXian" panose="02010600030101010101" pitchFamily="2" charset="-122"/>
              </a:rPr>
              <a:t>文学艺术作品</a:t>
            </a:r>
            <a:r>
              <a:rPr lang="en-US" altLang="zh-CN" sz="2800" b="0" i="0" u="none" strike="noStrike" baseline="0" dirty="0">
                <a:latin typeface="Calibri" panose="020F0502020204030204" pitchFamily="34" charset="0"/>
                <a:ea typeface="DengXian" panose="02010600030101010101" pitchFamily="2" charset="-122"/>
              </a:rPr>
              <a:t>: ①</a:t>
            </a:r>
            <a:r>
              <a:rPr lang="zh-CN" altLang="en-US"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②</a:t>
            </a:r>
            <a:endParaRPr lang="en-GB" altLang="zh-CN" sz="2800" b="0" i="0" u="none" strike="noStrike" baseline="0" dirty="0">
              <a:latin typeface="Times New Roman" panose="02020603050405020304" pitchFamily="18" charset="0"/>
              <a:ea typeface="DengXian" panose="02010600030101010101" pitchFamily="2" charset="-122"/>
            </a:endParaRPr>
          </a:p>
          <a:p>
            <a:pPr marR="0" algn="l" rtl="0"/>
            <a:r>
              <a:rPr lang="en-GB" altLang="zh-CN" sz="2800" b="0" i="0" u="none" strike="noStrike" baseline="0" dirty="0">
                <a:latin typeface="Calibri" panose="020F0502020204030204" pitchFamily="34" charset="0"/>
                <a:ea typeface="DengXian" panose="02010600030101010101" pitchFamily="2" charset="-122"/>
              </a:rPr>
              <a:t>                            ③</a:t>
            </a:r>
            <a:endParaRPr lang="en-AU" dirty="0"/>
          </a:p>
        </p:txBody>
      </p:sp>
    </p:spTree>
    <p:extLst>
      <p:ext uri="{BB962C8B-B14F-4D97-AF65-F5344CB8AC3E}">
        <p14:creationId xmlns:p14="http://schemas.microsoft.com/office/powerpoint/2010/main" val="34497892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algn="l" rtl="0"/>
            <a:r>
              <a:rPr lang="zh-CN" altLang="en-US" sz="4400" b="0" i="0" u="none" strike="noStrike" baseline="0" dirty="0">
                <a:latin typeface="Calibri" panose="020F0502020204030204" pitchFamily="34" charset="0"/>
                <a:ea typeface="DengXian" panose="02010600030101010101" pitchFamily="2" charset="-122"/>
              </a:rPr>
              <a:t>九、口语练习六</a:t>
            </a:r>
            <a:endParaRPr lang="zh-CN" altLang="en-US" sz="4400" b="0" i="0" u="none" strike="noStrike" baseline="0" dirty="0">
              <a:latin typeface="Times New Roman" panose="02020603050405020304" pitchFamily="18" charset="0"/>
              <a:ea typeface="DengXian" panose="02010600030101010101" pitchFamily="2" charset="-122"/>
            </a:endParaRPr>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a:bodyPr>
          <a:lstStyle/>
          <a:p>
            <a:pPr marR="0" algn="l" rtl="0"/>
            <a:r>
              <a:rPr lang="en-US" altLang="zh-CN" sz="2800" b="0" i="0" u="none" strike="noStrike" baseline="0" dirty="0">
                <a:latin typeface="Calibri" panose="020F0502020204030204" pitchFamily="34" charset="0"/>
                <a:ea typeface="DengXian" panose="02010600030101010101" pitchFamily="2" charset="-122"/>
              </a:rPr>
              <a:t>6</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研究考题：敢为天下先</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分论点</a:t>
            </a:r>
            <a:r>
              <a:rPr lang="en-US" altLang="ja-JP" sz="2800" b="0" i="0" u="none" strike="noStrike" baseline="0" dirty="0">
                <a:latin typeface="Calibri" panose="020F0502020204030204" pitchFamily="34" charset="0"/>
                <a:ea typeface="DengXian" panose="02010600030101010101" pitchFamily="2" charset="-122"/>
              </a:rPr>
              <a:t>:①</a:t>
            </a:r>
            <a:r>
              <a:rPr lang="ja-JP" altLang="en-US"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②</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③</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r>
              <a:rPr lang="zh-CN" altLang="en-US" sz="2800" b="0" i="0" u="none" strike="noStrike" baseline="0" dirty="0">
                <a:latin typeface="Calibri" panose="020F0502020204030204" pitchFamily="34" charset="0"/>
                <a:ea typeface="DengXian" panose="02010600030101010101" pitchFamily="2" charset="-122"/>
              </a:rPr>
              <a:t>文学艺术作品</a:t>
            </a:r>
            <a:r>
              <a:rPr lang="en-US" altLang="zh-CN" sz="2800" b="0" i="0" u="none" strike="noStrike" baseline="0" dirty="0">
                <a:latin typeface="Calibri" panose="020F0502020204030204" pitchFamily="34" charset="0"/>
                <a:ea typeface="DengXian" panose="02010600030101010101" pitchFamily="2" charset="-122"/>
              </a:rPr>
              <a:t>: ①</a:t>
            </a:r>
            <a:r>
              <a:rPr lang="zh-CN" altLang="en-US"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②</a:t>
            </a:r>
            <a:endParaRPr lang="en-GB" altLang="zh-CN" sz="2800" b="0" i="0" u="none" strike="noStrike" baseline="0" dirty="0">
              <a:latin typeface="Times New Roman" panose="02020603050405020304" pitchFamily="18" charset="0"/>
              <a:ea typeface="DengXian" panose="02010600030101010101" pitchFamily="2" charset="-122"/>
            </a:endParaRPr>
          </a:p>
          <a:p>
            <a:pPr marR="0" algn="l" rtl="0"/>
            <a:r>
              <a:rPr lang="en-GB" altLang="zh-CN" sz="2800" b="0" i="0" u="none" strike="noStrike" baseline="0" dirty="0">
                <a:latin typeface="Calibri" panose="020F0502020204030204" pitchFamily="34" charset="0"/>
                <a:ea typeface="DengXian" panose="02010600030101010101" pitchFamily="2" charset="-122"/>
              </a:rPr>
              <a:t>                            ③</a:t>
            </a:r>
            <a:endParaRPr lang="en-AU" dirty="0"/>
          </a:p>
        </p:txBody>
      </p:sp>
    </p:spTree>
    <p:extLst>
      <p:ext uri="{BB962C8B-B14F-4D97-AF65-F5344CB8AC3E}">
        <p14:creationId xmlns:p14="http://schemas.microsoft.com/office/powerpoint/2010/main" val="136802047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algn="l" rtl="0"/>
            <a:r>
              <a:rPr lang="zh-CN" altLang="en-US" sz="4400" b="0" i="0" u="none" strike="noStrike" baseline="0" dirty="0">
                <a:latin typeface="Calibri" panose="020F0502020204030204" pitchFamily="34" charset="0"/>
                <a:ea typeface="DengXian" panose="02010600030101010101" pitchFamily="2" charset="-122"/>
              </a:rPr>
              <a:t>九、口语练习七</a:t>
            </a:r>
            <a:endParaRPr lang="zh-CN" altLang="en-US" sz="4400" b="0" i="0" u="none" strike="noStrike" baseline="0" dirty="0">
              <a:latin typeface="Times New Roman" panose="02020603050405020304" pitchFamily="18" charset="0"/>
              <a:ea typeface="DengXian" panose="02010600030101010101" pitchFamily="2" charset="-122"/>
            </a:endParaRPr>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a:bodyPr>
          <a:lstStyle/>
          <a:p>
            <a:pPr marR="0" algn="l" rtl="0"/>
            <a:r>
              <a:rPr lang="en-US" altLang="zh-CN" sz="2800" b="0" i="0" u="none" strike="noStrike" baseline="0" dirty="0">
                <a:latin typeface="Calibri" panose="020F0502020204030204" pitchFamily="34" charset="0"/>
                <a:ea typeface="DengXian" panose="02010600030101010101" pitchFamily="2" charset="-122"/>
              </a:rPr>
              <a:t>7</a:t>
            </a:r>
            <a:r>
              <a:rPr lang="zh-CN" altLang="en-US" sz="2800" b="0" i="0" u="none" strike="noStrike" baseline="0" dirty="0">
                <a:latin typeface="Calibri" panose="020F0502020204030204" pitchFamily="34" charset="0"/>
                <a:ea typeface="DengXian" panose="02010600030101010101" pitchFamily="2" charset="-122"/>
              </a:rPr>
              <a:t>、研究考题：明者因时而变</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分论点</a:t>
            </a:r>
            <a:r>
              <a:rPr lang="en-US" altLang="ja-JP" sz="2800" b="0" i="0" u="none" strike="noStrike" baseline="0" dirty="0">
                <a:latin typeface="Calibri" panose="020F0502020204030204" pitchFamily="34" charset="0"/>
                <a:ea typeface="DengXian" panose="02010600030101010101" pitchFamily="2" charset="-122"/>
              </a:rPr>
              <a:t>:①</a:t>
            </a:r>
            <a:r>
              <a:rPr lang="ja-JP" altLang="en-US"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②</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③</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r>
              <a:rPr lang="zh-CN" altLang="en-US" sz="2800" b="0" i="0" u="none" strike="noStrike" baseline="0" dirty="0">
                <a:latin typeface="Calibri" panose="020F0502020204030204" pitchFamily="34" charset="0"/>
                <a:ea typeface="DengXian" panose="02010600030101010101" pitchFamily="2" charset="-122"/>
              </a:rPr>
              <a:t>文学艺术作品</a:t>
            </a:r>
            <a:r>
              <a:rPr lang="en-US" altLang="zh-CN" sz="2800" b="0" i="0" u="none" strike="noStrike" baseline="0" dirty="0">
                <a:latin typeface="Calibri" panose="020F0502020204030204" pitchFamily="34" charset="0"/>
                <a:ea typeface="DengXian" panose="02010600030101010101" pitchFamily="2" charset="-122"/>
              </a:rPr>
              <a:t>: ①</a:t>
            </a:r>
            <a:r>
              <a:rPr lang="zh-CN" altLang="en-US"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②</a:t>
            </a:r>
            <a:endParaRPr lang="en-GB" altLang="zh-CN" sz="2800" b="0" i="0" u="none" strike="noStrike" baseline="0" dirty="0">
              <a:latin typeface="Times New Roman" panose="02020603050405020304" pitchFamily="18" charset="0"/>
              <a:ea typeface="DengXian" panose="02010600030101010101" pitchFamily="2" charset="-122"/>
            </a:endParaRPr>
          </a:p>
          <a:p>
            <a:pPr marR="0" algn="l" rtl="0"/>
            <a:r>
              <a:rPr lang="en-GB" altLang="zh-CN" sz="2800" b="0" i="0" u="none" strike="noStrike" baseline="0" dirty="0">
                <a:latin typeface="Calibri" panose="020F0502020204030204" pitchFamily="34" charset="0"/>
                <a:ea typeface="DengXian" panose="02010600030101010101" pitchFamily="2" charset="-122"/>
              </a:rPr>
              <a:t>                            ③</a:t>
            </a:r>
            <a:endParaRPr lang="en-AU" dirty="0"/>
          </a:p>
        </p:txBody>
      </p:sp>
    </p:spTree>
    <p:extLst>
      <p:ext uri="{BB962C8B-B14F-4D97-AF65-F5344CB8AC3E}">
        <p14:creationId xmlns:p14="http://schemas.microsoft.com/office/powerpoint/2010/main" val="39969630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algn="l" rtl="0"/>
            <a:r>
              <a:rPr lang="zh-CN" altLang="en-US" sz="4400" b="0" i="0" u="none" strike="noStrike" baseline="0" dirty="0">
                <a:latin typeface="Calibri" panose="020F0502020204030204" pitchFamily="34" charset="0"/>
                <a:ea typeface="DengXian" panose="02010600030101010101" pitchFamily="2" charset="-122"/>
              </a:rPr>
              <a:t>九、口语练习八</a:t>
            </a:r>
            <a:endParaRPr lang="zh-CN" altLang="en-US" sz="4400" b="0" i="0" u="none" strike="noStrike" baseline="0" dirty="0">
              <a:latin typeface="Times New Roman" panose="02020603050405020304" pitchFamily="18" charset="0"/>
              <a:ea typeface="DengXian" panose="02010600030101010101" pitchFamily="2" charset="-122"/>
            </a:endParaRPr>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a:bodyPr>
          <a:lstStyle/>
          <a:p>
            <a:pPr marR="0" algn="l" rtl="0"/>
            <a:r>
              <a:rPr lang="en-US" altLang="zh-CN" sz="2800" b="0" i="0" u="none" strike="noStrike" baseline="0" dirty="0">
                <a:latin typeface="Calibri" panose="020F0502020204030204" pitchFamily="34" charset="0"/>
                <a:ea typeface="DengXian" panose="02010600030101010101" pitchFamily="2" charset="-122"/>
              </a:rPr>
              <a:t>8</a:t>
            </a:r>
            <a:r>
              <a:rPr lang="zh-CN" altLang="en-US" sz="2800" b="0" i="0" u="none" strike="noStrike" baseline="0" dirty="0">
                <a:latin typeface="Calibri" panose="020F0502020204030204" pitchFamily="34" charset="0"/>
                <a:ea typeface="DengXian" panose="02010600030101010101" pitchFamily="2" charset="-122"/>
              </a:rPr>
              <a:t>、研究考题：智者当顺势而为</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分论点</a:t>
            </a:r>
            <a:r>
              <a:rPr lang="en-US" altLang="ja-JP" sz="2800" b="0" i="0" u="none" strike="noStrike" baseline="0" dirty="0">
                <a:latin typeface="Calibri" panose="020F0502020204030204" pitchFamily="34" charset="0"/>
                <a:ea typeface="DengXian" panose="02010600030101010101" pitchFamily="2" charset="-122"/>
              </a:rPr>
              <a:t>:①</a:t>
            </a:r>
            <a:r>
              <a:rPr lang="ja-JP" altLang="en-US"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②</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③</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r>
              <a:rPr lang="zh-CN" altLang="en-US" sz="2800" b="0" i="0" u="none" strike="noStrike" baseline="0" dirty="0">
                <a:latin typeface="Calibri" panose="020F0502020204030204" pitchFamily="34" charset="0"/>
                <a:ea typeface="DengXian" panose="02010600030101010101" pitchFamily="2" charset="-122"/>
              </a:rPr>
              <a:t>文学艺术作品</a:t>
            </a:r>
            <a:r>
              <a:rPr lang="en-US" altLang="zh-CN" sz="2800" b="0" i="0" u="none" strike="noStrike" baseline="0" dirty="0">
                <a:latin typeface="Calibri" panose="020F0502020204030204" pitchFamily="34" charset="0"/>
                <a:ea typeface="DengXian" panose="02010600030101010101" pitchFamily="2" charset="-122"/>
              </a:rPr>
              <a:t>: ①</a:t>
            </a:r>
            <a:r>
              <a:rPr lang="zh-CN" altLang="en-US"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②</a:t>
            </a:r>
            <a:endParaRPr lang="en-GB" altLang="zh-CN" sz="2800" b="0" i="0" u="none" strike="noStrike" baseline="0" dirty="0">
              <a:latin typeface="Times New Roman" panose="02020603050405020304" pitchFamily="18" charset="0"/>
              <a:ea typeface="DengXian" panose="02010600030101010101" pitchFamily="2" charset="-122"/>
            </a:endParaRPr>
          </a:p>
          <a:p>
            <a:pPr marR="0" algn="l" rtl="0"/>
            <a:r>
              <a:rPr lang="en-GB" altLang="zh-CN" sz="2800" b="0" i="0" u="none" strike="noStrike" baseline="0" dirty="0">
                <a:latin typeface="Calibri" panose="020F0502020204030204" pitchFamily="34" charset="0"/>
                <a:ea typeface="DengXian" panose="02010600030101010101" pitchFamily="2" charset="-122"/>
              </a:rPr>
              <a:t>                            ③</a:t>
            </a:r>
            <a:endParaRPr lang="en-AU" dirty="0"/>
          </a:p>
        </p:txBody>
      </p:sp>
    </p:spTree>
    <p:extLst>
      <p:ext uri="{BB962C8B-B14F-4D97-AF65-F5344CB8AC3E}">
        <p14:creationId xmlns:p14="http://schemas.microsoft.com/office/powerpoint/2010/main" val="6218996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algn="l" rtl="0"/>
            <a:r>
              <a:rPr lang="zh-CN" altLang="en-US" sz="4400" b="0" i="0" u="none" strike="noStrike" baseline="0" dirty="0">
                <a:latin typeface="Calibri" panose="020F0502020204030204" pitchFamily="34" charset="0"/>
                <a:ea typeface="DengXian" panose="02010600030101010101" pitchFamily="2" charset="-122"/>
              </a:rPr>
              <a:t>九、口语练习九</a:t>
            </a:r>
            <a:endParaRPr lang="zh-CN" altLang="en-US" sz="4400" b="0" i="0" u="none" strike="noStrike" baseline="0" dirty="0">
              <a:latin typeface="Times New Roman" panose="02020603050405020304" pitchFamily="18" charset="0"/>
              <a:ea typeface="DengXian" panose="02010600030101010101" pitchFamily="2" charset="-122"/>
            </a:endParaRPr>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a:bodyPr>
          <a:lstStyle/>
          <a:p>
            <a:pPr marR="0" algn="l" rtl="0"/>
            <a:r>
              <a:rPr lang="en-US" altLang="zh-CN" sz="2800" b="0" i="0" u="none" strike="noStrike" baseline="0" dirty="0">
                <a:latin typeface="Calibri" panose="020F0502020204030204" pitchFamily="34" charset="0"/>
                <a:ea typeface="DengXian" panose="02010600030101010101" pitchFamily="2" charset="-122"/>
              </a:rPr>
              <a:t>9</a:t>
            </a:r>
            <a:r>
              <a:rPr lang="zh-CN" altLang="en-US" sz="2800" b="0" i="0" u="none" strike="noStrike" baseline="0" dirty="0">
                <a:latin typeface="Calibri" panose="020F0502020204030204" pitchFamily="34" charset="0"/>
                <a:ea typeface="DengXian" panose="02010600030101010101" pitchFamily="2" charset="-122"/>
              </a:rPr>
              <a:t>、研究考题：红颜并非祸水</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分论点</a:t>
            </a:r>
            <a:r>
              <a:rPr lang="en-US" altLang="ja-JP" sz="2800" b="0" i="0" u="none" strike="noStrike" baseline="0" dirty="0">
                <a:latin typeface="Calibri" panose="020F0502020204030204" pitchFamily="34" charset="0"/>
                <a:ea typeface="DengXian" panose="02010600030101010101" pitchFamily="2" charset="-122"/>
              </a:rPr>
              <a:t>:①</a:t>
            </a:r>
            <a:r>
              <a:rPr lang="ja-JP" altLang="en-US"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②</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③</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r>
              <a:rPr lang="zh-CN" altLang="en-US" sz="2800" b="0" i="0" u="none" strike="noStrike" baseline="0" dirty="0">
                <a:latin typeface="Calibri" panose="020F0502020204030204" pitchFamily="34" charset="0"/>
                <a:ea typeface="DengXian" panose="02010600030101010101" pitchFamily="2" charset="-122"/>
              </a:rPr>
              <a:t>文学艺术作品</a:t>
            </a:r>
            <a:r>
              <a:rPr lang="en-US" altLang="zh-CN" sz="2800" b="0" i="0" u="none" strike="noStrike" baseline="0" dirty="0">
                <a:latin typeface="Calibri" panose="020F0502020204030204" pitchFamily="34" charset="0"/>
                <a:ea typeface="DengXian" panose="02010600030101010101" pitchFamily="2" charset="-122"/>
              </a:rPr>
              <a:t>: ①</a:t>
            </a:r>
            <a:r>
              <a:rPr lang="zh-CN" altLang="en-US"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②</a:t>
            </a:r>
            <a:endParaRPr lang="en-GB" altLang="zh-CN" sz="2800" b="0" i="0" u="none" strike="noStrike" baseline="0" dirty="0">
              <a:latin typeface="Times New Roman" panose="02020603050405020304" pitchFamily="18" charset="0"/>
              <a:ea typeface="DengXian" panose="02010600030101010101" pitchFamily="2" charset="-122"/>
            </a:endParaRPr>
          </a:p>
          <a:p>
            <a:pPr marR="0" algn="l" rtl="0"/>
            <a:r>
              <a:rPr lang="en-GB" altLang="zh-CN" sz="2800" b="0" i="0" u="none" strike="noStrike" baseline="0" dirty="0">
                <a:latin typeface="Calibri" panose="020F0502020204030204" pitchFamily="34" charset="0"/>
                <a:ea typeface="DengXian" panose="02010600030101010101" pitchFamily="2" charset="-122"/>
              </a:rPr>
              <a:t>                            ③</a:t>
            </a:r>
            <a:endParaRPr lang="en-AU" dirty="0"/>
          </a:p>
        </p:txBody>
      </p:sp>
    </p:spTree>
    <p:extLst>
      <p:ext uri="{BB962C8B-B14F-4D97-AF65-F5344CB8AC3E}">
        <p14:creationId xmlns:p14="http://schemas.microsoft.com/office/powerpoint/2010/main" val="279948657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algn="l" rtl="0"/>
            <a:r>
              <a:rPr lang="zh-CN" altLang="en-US" sz="4400" b="0" i="0" u="none" strike="noStrike" baseline="0" dirty="0">
                <a:latin typeface="Calibri" panose="020F0502020204030204" pitchFamily="34" charset="0"/>
                <a:ea typeface="DengXian" panose="02010600030101010101" pitchFamily="2" charset="-122"/>
              </a:rPr>
              <a:t>九、口语练习十</a:t>
            </a:r>
            <a:endParaRPr lang="zh-CN" altLang="en-US" sz="4400" b="0" i="0" u="none" strike="noStrike" baseline="0" dirty="0">
              <a:latin typeface="Times New Roman" panose="02020603050405020304" pitchFamily="18" charset="0"/>
              <a:ea typeface="DengXian" panose="02010600030101010101" pitchFamily="2" charset="-122"/>
            </a:endParaRPr>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a:bodyPr>
          <a:lstStyle/>
          <a:p>
            <a:pPr marR="0" algn="l" rtl="0"/>
            <a:r>
              <a:rPr lang="en-US" altLang="zh-CN" sz="2800" b="0" i="0" u="none" strike="noStrike" baseline="0" dirty="0">
                <a:latin typeface="Calibri" panose="020F0502020204030204" pitchFamily="34" charset="0"/>
                <a:ea typeface="DengXian" panose="02010600030101010101" pitchFamily="2" charset="-122"/>
              </a:rPr>
              <a:t>10</a:t>
            </a:r>
            <a:r>
              <a:rPr lang="zh-CN" altLang="en-US" sz="2800" b="0" i="0" u="none" strike="noStrike" baseline="0" dirty="0">
                <a:latin typeface="Calibri" panose="020F0502020204030204" pitchFamily="34" charset="0"/>
                <a:ea typeface="DengXian" panose="02010600030101010101" pitchFamily="2" charset="-122"/>
              </a:rPr>
              <a:t>、研究考题：红颜祸水是无能者的借口 </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分论点</a:t>
            </a:r>
            <a:r>
              <a:rPr lang="en-US" altLang="ja-JP" sz="2800" b="0" i="0" u="none" strike="noStrike" baseline="0" dirty="0">
                <a:latin typeface="Calibri" panose="020F0502020204030204" pitchFamily="34" charset="0"/>
                <a:ea typeface="DengXian" panose="02010600030101010101" pitchFamily="2" charset="-122"/>
              </a:rPr>
              <a:t>:①</a:t>
            </a:r>
            <a:r>
              <a:rPr lang="ja-JP" altLang="en-US"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②</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③</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r>
              <a:rPr lang="zh-CN" altLang="en-US" sz="2800" b="0" i="0" u="none" strike="noStrike" baseline="0" dirty="0">
                <a:latin typeface="Calibri" panose="020F0502020204030204" pitchFamily="34" charset="0"/>
                <a:ea typeface="DengXian" panose="02010600030101010101" pitchFamily="2" charset="-122"/>
              </a:rPr>
              <a:t>文学艺术作品</a:t>
            </a:r>
            <a:r>
              <a:rPr lang="en-US" altLang="zh-CN" sz="2800" b="0" i="0" u="none" strike="noStrike" baseline="0" dirty="0">
                <a:latin typeface="Calibri" panose="020F0502020204030204" pitchFamily="34" charset="0"/>
                <a:ea typeface="DengXian" panose="02010600030101010101" pitchFamily="2" charset="-122"/>
              </a:rPr>
              <a:t>: ①</a:t>
            </a:r>
            <a:r>
              <a:rPr lang="zh-CN" altLang="en-US"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②</a:t>
            </a:r>
            <a:endParaRPr lang="en-GB" altLang="zh-CN" sz="2800" b="0" i="0" u="none" strike="noStrike" baseline="0" dirty="0">
              <a:latin typeface="Times New Roman" panose="02020603050405020304" pitchFamily="18" charset="0"/>
              <a:ea typeface="DengXian" panose="02010600030101010101" pitchFamily="2" charset="-122"/>
            </a:endParaRPr>
          </a:p>
          <a:p>
            <a:pPr marR="0" algn="l" rtl="0"/>
            <a:r>
              <a:rPr lang="en-GB" altLang="zh-CN" sz="2800" b="0" i="0" u="none" strike="noStrike" baseline="0" dirty="0">
                <a:latin typeface="Calibri" panose="020F0502020204030204" pitchFamily="34" charset="0"/>
                <a:ea typeface="DengXian" panose="02010600030101010101" pitchFamily="2" charset="-122"/>
              </a:rPr>
              <a:t>                            ③</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endParaRPr lang="en-AU" dirty="0"/>
          </a:p>
        </p:txBody>
      </p:sp>
    </p:spTree>
    <p:extLst>
      <p:ext uri="{BB962C8B-B14F-4D97-AF65-F5344CB8AC3E}">
        <p14:creationId xmlns:p14="http://schemas.microsoft.com/office/powerpoint/2010/main" val="375892796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algn="l" rtl="0"/>
            <a:r>
              <a:rPr lang="zh-CN" altLang="en-US" sz="4400" b="0" i="0" u="none" strike="noStrike" baseline="0" dirty="0">
                <a:latin typeface="Calibri" panose="020F0502020204030204" pitchFamily="34" charset="0"/>
                <a:ea typeface="DengXian" panose="02010600030101010101" pitchFamily="2" charset="-122"/>
              </a:rPr>
              <a:t>九、口语练习十一</a:t>
            </a:r>
            <a:endParaRPr lang="zh-CN" altLang="en-US" sz="4400" b="0" i="0" u="none" strike="noStrike" baseline="0" dirty="0">
              <a:latin typeface="Times New Roman" panose="02020603050405020304" pitchFamily="18" charset="0"/>
              <a:ea typeface="DengXian" panose="02010600030101010101" pitchFamily="2" charset="-122"/>
            </a:endParaRPr>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a:bodyPr>
          <a:lstStyle/>
          <a:p>
            <a:pPr marR="0" algn="l" rtl="0"/>
            <a:r>
              <a:rPr lang="en-US" altLang="zh-CN" sz="2800" b="0" i="0" u="none" strike="noStrike" baseline="0" dirty="0">
                <a:latin typeface="Calibri" panose="020F0502020204030204" pitchFamily="34" charset="0"/>
                <a:ea typeface="DengXian" panose="02010600030101010101" pitchFamily="2" charset="-122"/>
              </a:rPr>
              <a:t>11</a:t>
            </a:r>
            <a:r>
              <a:rPr lang="zh-CN" altLang="en-US" sz="2800" b="0" i="0" u="none" strike="noStrike" baseline="0" dirty="0">
                <a:latin typeface="Calibri" panose="020F0502020204030204" pitchFamily="34" charset="0"/>
                <a:ea typeface="DengXian" panose="02010600030101010101" pitchFamily="2" charset="-122"/>
              </a:rPr>
              <a:t>、研究考题：磨难是走向成功的有利因素</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分论点</a:t>
            </a:r>
            <a:r>
              <a:rPr lang="en-US" altLang="ja-JP" sz="2800" b="0" i="0" u="none" strike="noStrike" baseline="0" dirty="0">
                <a:latin typeface="Calibri" panose="020F0502020204030204" pitchFamily="34" charset="0"/>
                <a:ea typeface="DengXian" panose="02010600030101010101" pitchFamily="2" charset="-122"/>
              </a:rPr>
              <a:t>:①</a:t>
            </a:r>
            <a:r>
              <a:rPr lang="ja-JP" altLang="en-US"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②</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③</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r>
              <a:rPr lang="zh-CN" altLang="en-US" sz="2800" b="0" i="0" u="none" strike="noStrike" baseline="0" dirty="0">
                <a:latin typeface="Calibri" panose="020F0502020204030204" pitchFamily="34" charset="0"/>
                <a:ea typeface="DengXian" panose="02010600030101010101" pitchFamily="2" charset="-122"/>
              </a:rPr>
              <a:t>文学艺术作品</a:t>
            </a:r>
            <a:r>
              <a:rPr lang="en-US" altLang="zh-CN" sz="2800" b="0" i="0" u="none" strike="noStrike" baseline="0" dirty="0">
                <a:latin typeface="Calibri" panose="020F0502020204030204" pitchFamily="34" charset="0"/>
                <a:ea typeface="DengXian" panose="02010600030101010101" pitchFamily="2" charset="-122"/>
              </a:rPr>
              <a:t>: ①</a:t>
            </a:r>
            <a:r>
              <a:rPr lang="zh-CN" altLang="en-US"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②</a:t>
            </a:r>
            <a:endParaRPr lang="en-GB" altLang="zh-CN" sz="2800" b="0" i="0" u="none" strike="noStrike" baseline="0" dirty="0">
              <a:latin typeface="Times New Roman" panose="02020603050405020304" pitchFamily="18" charset="0"/>
              <a:ea typeface="DengXian" panose="02010600030101010101" pitchFamily="2" charset="-122"/>
            </a:endParaRPr>
          </a:p>
          <a:p>
            <a:pPr marR="0" algn="l" rtl="0"/>
            <a:r>
              <a:rPr lang="en-GB" altLang="zh-CN" sz="2800" b="0" i="0" u="none" strike="noStrike" baseline="0" dirty="0">
                <a:latin typeface="Calibri" panose="020F0502020204030204" pitchFamily="34" charset="0"/>
                <a:ea typeface="DengXian" panose="02010600030101010101" pitchFamily="2" charset="-122"/>
              </a:rPr>
              <a:t>                            ③</a:t>
            </a:r>
            <a:endParaRPr lang="en-AU" dirty="0"/>
          </a:p>
        </p:txBody>
      </p:sp>
    </p:spTree>
    <p:extLst>
      <p:ext uri="{BB962C8B-B14F-4D97-AF65-F5344CB8AC3E}">
        <p14:creationId xmlns:p14="http://schemas.microsoft.com/office/powerpoint/2010/main" val="180544514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algn="l" rtl="0"/>
            <a:r>
              <a:rPr lang="zh-CN" altLang="en-US" sz="4400" b="0" i="0" u="none" strike="noStrike" baseline="0" dirty="0">
                <a:latin typeface="Calibri" panose="020F0502020204030204" pitchFamily="34" charset="0"/>
                <a:ea typeface="DengXian" panose="02010600030101010101" pitchFamily="2" charset="-122"/>
              </a:rPr>
              <a:t>九、口语练习十二</a:t>
            </a:r>
            <a:endParaRPr lang="zh-CN" altLang="en-US" sz="4400" b="0" i="0" u="none" strike="noStrike" baseline="0" dirty="0">
              <a:latin typeface="Times New Roman" panose="02020603050405020304" pitchFamily="18" charset="0"/>
              <a:ea typeface="DengXian" panose="02010600030101010101" pitchFamily="2" charset="-122"/>
            </a:endParaRPr>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a:bodyPr>
          <a:lstStyle/>
          <a:p>
            <a:pPr marR="0" algn="l" rtl="0"/>
            <a:r>
              <a:rPr lang="en-US" altLang="zh-CN" sz="2800" b="0" i="0" u="none" strike="noStrike" baseline="0" dirty="0">
                <a:latin typeface="Calibri" panose="020F0502020204030204" pitchFamily="34" charset="0"/>
                <a:ea typeface="DengXian" panose="02010600030101010101" pitchFamily="2" charset="-122"/>
              </a:rPr>
              <a:t>12</a:t>
            </a:r>
            <a:r>
              <a:rPr lang="zh-CN" altLang="en-US" sz="2800" b="0" i="0" u="none" strike="noStrike" baseline="0" dirty="0">
                <a:latin typeface="Calibri" panose="020F0502020204030204" pitchFamily="34" charset="0"/>
                <a:ea typeface="DengXian" panose="02010600030101010101" pitchFamily="2" charset="-122"/>
              </a:rPr>
              <a:t>、研究考题：逆境造就人才</a:t>
            </a:r>
            <a:r>
              <a:rPr lang="zh-CN" altLang="en-US" sz="2800" b="0" i="0" u="none" strike="noStrike" baseline="0" dirty="0">
                <a:latin typeface="Times New Roman" panose="02020603050405020304" pitchFamily="18" charset="0"/>
                <a:ea typeface="DengXian" panose="02010600030101010101" pitchFamily="2" charset="-122"/>
              </a:rPr>
              <a:t>	</a:t>
            </a:r>
          </a:p>
          <a:p>
            <a:pPr marR="0" algn="l" rtl="0"/>
            <a:r>
              <a:rPr lang="ja-JP" altLang="en-US" sz="2800" b="0" i="0" u="none" strike="noStrike" baseline="0" dirty="0">
                <a:latin typeface="Calibri" panose="020F0502020204030204" pitchFamily="34" charset="0"/>
                <a:ea typeface="DengXian" panose="02010600030101010101" pitchFamily="2" charset="-122"/>
              </a:rPr>
              <a:t>分论点</a:t>
            </a:r>
            <a:r>
              <a:rPr lang="en-US" altLang="ja-JP" sz="2800" b="0" i="0" u="none" strike="noStrike" baseline="0" dirty="0">
                <a:latin typeface="Calibri" panose="020F0502020204030204" pitchFamily="34" charset="0"/>
                <a:ea typeface="DengXian" panose="02010600030101010101" pitchFamily="2" charset="-122"/>
              </a:rPr>
              <a:t>:①</a:t>
            </a:r>
            <a:r>
              <a:rPr lang="ja-JP" altLang="en-US"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②</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③</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r>
              <a:rPr lang="zh-CN" altLang="en-US" sz="2800" b="0" i="0" u="none" strike="noStrike" baseline="0" dirty="0">
                <a:latin typeface="Calibri" panose="020F0502020204030204" pitchFamily="34" charset="0"/>
                <a:ea typeface="DengXian" panose="02010600030101010101" pitchFamily="2" charset="-122"/>
              </a:rPr>
              <a:t>文学艺术作品</a:t>
            </a:r>
            <a:r>
              <a:rPr lang="en-US" altLang="zh-CN" sz="2800" b="0" i="0" u="none" strike="noStrike" baseline="0" dirty="0">
                <a:latin typeface="Calibri" panose="020F0502020204030204" pitchFamily="34" charset="0"/>
                <a:ea typeface="DengXian" panose="02010600030101010101" pitchFamily="2" charset="-122"/>
              </a:rPr>
              <a:t>: ①</a:t>
            </a:r>
            <a:r>
              <a:rPr lang="zh-CN" altLang="en-US"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②</a:t>
            </a:r>
            <a:endParaRPr lang="en-GB" altLang="zh-CN" sz="2800" b="0" i="0" u="none" strike="noStrike" baseline="0" dirty="0">
              <a:latin typeface="Times New Roman" panose="02020603050405020304" pitchFamily="18" charset="0"/>
              <a:ea typeface="DengXian" panose="02010600030101010101" pitchFamily="2" charset="-122"/>
            </a:endParaRPr>
          </a:p>
          <a:p>
            <a:pPr marR="0" algn="l" rtl="0"/>
            <a:r>
              <a:rPr lang="en-GB" altLang="zh-CN" sz="2800" b="0" i="0" u="none" strike="noStrike" baseline="0" dirty="0">
                <a:latin typeface="Calibri" panose="020F0502020204030204" pitchFamily="34" charset="0"/>
                <a:ea typeface="DengXian" panose="02010600030101010101" pitchFamily="2" charset="-122"/>
              </a:rPr>
              <a:t>                            ③</a:t>
            </a:r>
            <a:endParaRPr lang="en-AU" dirty="0"/>
          </a:p>
        </p:txBody>
      </p:sp>
    </p:spTree>
    <p:extLst>
      <p:ext uri="{BB962C8B-B14F-4D97-AF65-F5344CB8AC3E}">
        <p14:creationId xmlns:p14="http://schemas.microsoft.com/office/powerpoint/2010/main" val="3745106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p:txBody>
          <a:bodyPr/>
          <a:lstStyle/>
          <a:p>
            <a:pPr marR="0" rtl="0"/>
            <a:r>
              <a:rPr lang="en-US" altLang="ja-JP" sz="4400" b="0" i="0" u="none" strike="noStrike" baseline="0" dirty="0">
                <a:latin typeface="Calibri" panose="020F0502020204030204" pitchFamily="34" charset="0"/>
                <a:ea typeface="DengXian" panose="02010600030101010101" pitchFamily="2" charset="-122"/>
              </a:rPr>
              <a:t>【</a:t>
            </a:r>
            <a:r>
              <a:rPr lang="ja-JP" altLang="en-US" sz="4400" b="0" i="0" u="none" strike="noStrike" baseline="0" dirty="0">
                <a:latin typeface="Calibri" panose="020F0502020204030204" pitchFamily="34" charset="0"/>
                <a:ea typeface="DengXian" panose="02010600030101010101" pitchFamily="2" charset="-122"/>
              </a:rPr>
              <a:t>选题建议</a:t>
            </a:r>
            <a:r>
              <a:rPr lang="en-US" altLang="ja-JP" sz="4400" b="0" i="0" u="none" strike="noStrike" baseline="0" dirty="0">
                <a:latin typeface="Calibri" panose="020F0502020204030204" pitchFamily="34" charset="0"/>
                <a:ea typeface="DengXian" panose="02010600030101010101" pitchFamily="2" charset="-122"/>
              </a:rPr>
              <a:t>】</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p:txBody>
          <a:bodyPr/>
          <a:lstStyle/>
          <a:p>
            <a:pPr marL="0" marR="0" indent="0" algn="l" rtl="0">
              <a:buNone/>
            </a:pPr>
            <a:r>
              <a:rPr lang="en-US" altLang="zh-CN" sz="2800" b="0" i="0" u="none" strike="noStrike" baseline="0" dirty="0">
                <a:solidFill>
                  <a:srgbClr val="002060"/>
                </a:solidFill>
                <a:latin typeface="Calibri" panose="020F0502020204030204" pitchFamily="34" charset="0"/>
                <a:ea typeface="DengXian" panose="02010600030101010101" pitchFamily="2" charset="-122"/>
              </a:rPr>
              <a:t>1.	</a:t>
            </a:r>
            <a:r>
              <a:rPr lang="zh-CN" altLang="en-US" sz="2800" b="0" i="0" u="none" strike="noStrike" baseline="0" dirty="0">
                <a:solidFill>
                  <a:srgbClr val="002060"/>
                </a:solidFill>
                <a:latin typeface="Calibri" panose="020F0502020204030204" pitchFamily="34" charset="0"/>
                <a:ea typeface="DengXian" panose="02010600030101010101" pitchFamily="2" charset="-122"/>
              </a:rPr>
              <a:t>选自己喜欢，自己感兴趣的话题。</a:t>
            </a:r>
            <a:endParaRPr lang="zh-CN" altLang="en-US" sz="2800" b="0" i="0" u="none" strike="noStrike" baseline="0" dirty="0">
              <a:solidFill>
                <a:srgbClr val="002060"/>
              </a:solidFill>
              <a:latin typeface="Times New Roman" panose="02020603050405020304" pitchFamily="18" charset="0"/>
              <a:ea typeface="DengXian" panose="02010600030101010101" pitchFamily="2" charset="-122"/>
            </a:endParaRPr>
          </a:p>
          <a:p>
            <a:pPr marL="0" marR="0" indent="0" algn="l" rtl="0">
              <a:buNone/>
            </a:pPr>
            <a:r>
              <a:rPr lang="en-US" altLang="zh-CN" sz="2800" b="0" i="0" u="none" strike="noStrike" baseline="0" dirty="0">
                <a:solidFill>
                  <a:srgbClr val="002060"/>
                </a:solidFill>
                <a:latin typeface="Calibri" panose="020F0502020204030204" pitchFamily="34" charset="0"/>
                <a:ea typeface="DengXian" panose="02010600030101010101" pitchFamily="2" charset="-122"/>
              </a:rPr>
              <a:t>2.	</a:t>
            </a:r>
            <a:r>
              <a:rPr lang="zh-CN" altLang="en-US" sz="2800" b="0" i="0" u="none" strike="noStrike" baseline="0" dirty="0">
                <a:solidFill>
                  <a:srgbClr val="002060"/>
                </a:solidFill>
                <a:latin typeface="Calibri" panose="020F0502020204030204" pitchFamily="34" charset="0"/>
                <a:ea typeface="DengXian" panose="02010600030101010101" pitchFamily="2" charset="-122"/>
              </a:rPr>
              <a:t>选新颖的话题。尽量选择独树一帜的话题，与众不同才能脱颖而出。</a:t>
            </a:r>
            <a:endParaRPr lang="zh-CN" altLang="en-US" sz="2800" b="0" i="0" u="none" strike="noStrike" baseline="0" dirty="0">
              <a:solidFill>
                <a:srgbClr val="002060"/>
              </a:solidFill>
              <a:latin typeface="Times New Roman" panose="02020603050405020304" pitchFamily="18" charset="0"/>
              <a:ea typeface="DengXian" panose="02010600030101010101" pitchFamily="2" charset="-122"/>
            </a:endParaRPr>
          </a:p>
          <a:p>
            <a:pPr marL="0" marR="0" indent="0" algn="l" rtl="0">
              <a:buNone/>
            </a:pPr>
            <a:r>
              <a:rPr lang="en-US" altLang="zh-CN" sz="2800" b="0" i="0" u="none" strike="noStrike" baseline="0" dirty="0">
                <a:solidFill>
                  <a:srgbClr val="002060"/>
                </a:solidFill>
                <a:latin typeface="Calibri" panose="020F0502020204030204" pitchFamily="34" charset="0"/>
                <a:ea typeface="DengXian" panose="02010600030101010101" pitchFamily="2" charset="-122"/>
              </a:rPr>
              <a:t>3.	</a:t>
            </a:r>
            <a:r>
              <a:rPr lang="zh-CN" altLang="en-US" sz="2800" b="0" i="0" u="none" strike="noStrike" baseline="0" dirty="0">
                <a:solidFill>
                  <a:srgbClr val="002060"/>
                </a:solidFill>
                <a:latin typeface="Calibri" panose="020F0502020204030204" pitchFamily="34" charset="0"/>
                <a:ea typeface="DengXian" panose="02010600030101010101" pitchFamily="2" charset="-122"/>
              </a:rPr>
              <a:t>选积极、乐观向上的话题。即反映出人们积极向上的人生观和价值观。</a:t>
            </a:r>
            <a:endParaRPr lang="zh-CN" altLang="en-US" sz="2800" b="0" i="0" u="none" strike="noStrike" baseline="0" dirty="0">
              <a:solidFill>
                <a:srgbClr val="002060"/>
              </a:solidFill>
              <a:latin typeface="Times New Roman" panose="02020603050405020304" pitchFamily="18" charset="0"/>
              <a:ea typeface="DengXian" panose="02010600030101010101" pitchFamily="2" charset="-122"/>
            </a:endParaRPr>
          </a:p>
          <a:p>
            <a:pPr marL="0" marR="0" indent="0" algn="l" rtl="0">
              <a:buNone/>
            </a:pPr>
            <a:r>
              <a:rPr lang="en-US" altLang="zh-CN" sz="2800" b="0" i="0" u="none" strike="noStrike" baseline="0" dirty="0">
                <a:solidFill>
                  <a:srgbClr val="002060"/>
                </a:solidFill>
                <a:latin typeface="Calibri" panose="020F0502020204030204" pitchFamily="34" charset="0"/>
                <a:ea typeface="DengXian" panose="02010600030101010101" pitchFamily="2" charset="-122"/>
              </a:rPr>
              <a:t>4.	</a:t>
            </a:r>
            <a:r>
              <a:rPr lang="zh-CN" altLang="en-US" sz="2800" b="0" i="0" u="none" strike="noStrike" baseline="0" dirty="0">
                <a:solidFill>
                  <a:srgbClr val="002060"/>
                </a:solidFill>
                <a:latin typeface="Calibri" panose="020F0502020204030204" pitchFamily="34" charset="0"/>
                <a:ea typeface="DengXian" panose="02010600030101010101" pitchFamily="2" charset="-122"/>
              </a:rPr>
              <a:t>避免说明性选题。第一语言研究报告必须具有辩论或说服性，不能作说明性 报告。如：有同学选题为</a:t>
            </a:r>
            <a:r>
              <a:rPr lang="en-US" altLang="zh-CN" sz="2800" b="0" i="0" u="none" strike="noStrike" baseline="0" dirty="0">
                <a:solidFill>
                  <a:srgbClr val="002060"/>
                </a:solidFill>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中国的建筑</a:t>
            </a:r>
            <a:r>
              <a:rPr lang="en-US" altLang="zh-CN" sz="2800" b="0" i="0" u="none" strike="noStrike" baseline="0" dirty="0">
                <a:solidFill>
                  <a:srgbClr val="002060"/>
                </a:solidFill>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，报告从皇家建筑、园林建筑和民 间建筑三方面进行说明性陈述，这属于说明性报告，背离了第一语言口语报 告的要求。</a:t>
            </a:r>
            <a:endParaRPr lang="zh-CN" altLang="en-US" sz="2800" b="0" i="0" u="none" strike="noStrike" baseline="0" dirty="0">
              <a:solidFill>
                <a:srgbClr val="002060"/>
              </a:solidFill>
              <a:latin typeface="Times New Roman" panose="02020603050405020304" pitchFamily="18" charset="0"/>
              <a:ea typeface="DengXian" panose="02010600030101010101" pitchFamily="2" charset="-122"/>
            </a:endParaRPr>
          </a:p>
          <a:p>
            <a:endParaRPr lang="en-AU" dirty="0"/>
          </a:p>
        </p:txBody>
      </p:sp>
    </p:spTree>
    <p:extLst>
      <p:ext uri="{BB962C8B-B14F-4D97-AF65-F5344CB8AC3E}">
        <p14:creationId xmlns:p14="http://schemas.microsoft.com/office/powerpoint/2010/main" val="64506228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algn="l" rtl="0"/>
            <a:r>
              <a:rPr lang="zh-CN" altLang="en-US" sz="4400" b="0" i="0" u="none" strike="noStrike" baseline="0" dirty="0">
                <a:latin typeface="Calibri" panose="020F0502020204030204" pitchFamily="34" charset="0"/>
                <a:ea typeface="DengXian" panose="02010600030101010101" pitchFamily="2" charset="-122"/>
              </a:rPr>
              <a:t>九、口语练习十三</a:t>
            </a:r>
            <a:endParaRPr lang="zh-CN" altLang="en-US" sz="4400" b="0" i="0" u="none" strike="noStrike" baseline="0" dirty="0">
              <a:latin typeface="Times New Roman" panose="02020603050405020304" pitchFamily="18" charset="0"/>
              <a:ea typeface="DengXian" panose="02010600030101010101" pitchFamily="2" charset="-122"/>
            </a:endParaRPr>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a:bodyPr>
          <a:lstStyle/>
          <a:p>
            <a:pPr marR="0" algn="l" rtl="0"/>
            <a:r>
              <a:rPr lang="en-US" altLang="zh-CN" sz="2800" b="0" i="0" u="none" strike="noStrike" baseline="0" dirty="0">
                <a:latin typeface="Calibri" panose="020F0502020204030204" pitchFamily="34" charset="0"/>
                <a:ea typeface="DengXian" panose="02010600030101010101" pitchFamily="2" charset="-122"/>
              </a:rPr>
              <a:t>13</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研究考题：逆境造就了宋代词人的杰出</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分论点</a:t>
            </a:r>
            <a:r>
              <a:rPr lang="en-US" altLang="ja-JP" sz="2800" b="0" i="0" u="none" strike="noStrike" baseline="0" dirty="0">
                <a:latin typeface="Calibri" panose="020F0502020204030204" pitchFamily="34" charset="0"/>
                <a:ea typeface="DengXian" panose="02010600030101010101" pitchFamily="2" charset="-122"/>
              </a:rPr>
              <a:t>:①</a:t>
            </a:r>
            <a:r>
              <a:rPr lang="ja-JP" altLang="en-US"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②</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③</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r>
              <a:rPr lang="zh-CN" altLang="en-US" sz="2800" b="0" i="0" u="none" strike="noStrike" baseline="0" dirty="0">
                <a:latin typeface="Calibri" panose="020F0502020204030204" pitchFamily="34" charset="0"/>
                <a:ea typeface="DengXian" panose="02010600030101010101" pitchFamily="2" charset="-122"/>
              </a:rPr>
              <a:t>文学艺术作品</a:t>
            </a:r>
            <a:r>
              <a:rPr lang="en-US" altLang="zh-CN" sz="2800" b="0" i="0" u="none" strike="noStrike" baseline="0" dirty="0">
                <a:latin typeface="Calibri" panose="020F0502020204030204" pitchFamily="34" charset="0"/>
                <a:ea typeface="DengXian" panose="02010600030101010101" pitchFamily="2" charset="-122"/>
              </a:rPr>
              <a:t>: ①</a:t>
            </a:r>
            <a:r>
              <a:rPr lang="zh-CN" altLang="en-US"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②</a:t>
            </a:r>
            <a:endParaRPr lang="en-GB" altLang="zh-CN" sz="2800" b="0" i="0" u="none" strike="noStrike" baseline="0" dirty="0">
              <a:latin typeface="Times New Roman" panose="02020603050405020304" pitchFamily="18" charset="0"/>
              <a:ea typeface="DengXian" panose="02010600030101010101" pitchFamily="2" charset="-122"/>
            </a:endParaRPr>
          </a:p>
          <a:p>
            <a:pPr marR="0" algn="l" rtl="0"/>
            <a:r>
              <a:rPr lang="en-GB" altLang="zh-CN" sz="2800" b="0" i="0" u="none" strike="noStrike" baseline="0" dirty="0">
                <a:latin typeface="Calibri" panose="020F0502020204030204" pitchFamily="34" charset="0"/>
                <a:ea typeface="DengXian" panose="02010600030101010101" pitchFamily="2" charset="-122"/>
              </a:rPr>
              <a:t>                            ③</a:t>
            </a:r>
            <a:endParaRPr lang="en-AU" dirty="0"/>
          </a:p>
        </p:txBody>
      </p:sp>
    </p:spTree>
    <p:extLst>
      <p:ext uri="{BB962C8B-B14F-4D97-AF65-F5344CB8AC3E}">
        <p14:creationId xmlns:p14="http://schemas.microsoft.com/office/powerpoint/2010/main" val="45322409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algn="l" rtl="0"/>
            <a:r>
              <a:rPr lang="zh-CN" altLang="en-US" sz="4400" b="0" i="0" u="none" strike="noStrike" baseline="0" dirty="0">
                <a:latin typeface="Calibri" panose="020F0502020204030204" pitchFamily="34" charset="0"/>
                <a:ea typeface="DengXian" panose="02010600030101010101" pitchFamily="2" charset="-122"/>
              </a:rPr>
              <a:t>九、口语练习十四</a:t>
            </a:r>
            <a:endParaRPr lang="zh-CN" altLang="en-US" sz="4400" b="0" i="0" u="none" strike="noStrike" baseline="0" dirty="0">
              <a:latin typeface="Times New Roman" panose="02020603050405020304" pitchFamily="18" charset="0"/>
              <a:ea typeface="DengXian" panose="02010600030101010101" pitchFamily="2" charset="-122"/>
            </a:endParaRPr>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a:bodyPr>
          <a:lstStyle/>
          <a:p>
            <a:pPr marR="0" algn="l" rtl="0"/>
            <a:r>
              <a:rPr lang="en-US" altLang="zh-CN" sz="2800" b="0" i="0" u="none" strike="noStrike" baseline="0" dirty="0">
                <a:latin typeface="Calibri" panose="020F0502020204030204" pitchFamily="34" charset="0"/>
                <a:ea typeface="DengXian" panose="02010600030101010101" pitchFamily="2" charset="-122"/>
              </a:rPr>
              <a:t>14</a:t>
            </a:r>
            <a:r>
              <a:rPr lang="zh-CN" altLang="en-US"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Times New Roman" panose="02020603050405020304" pitchFamily="18" charset="0"/>
                <a:ea typeface="DengXian" panose="02010600030101010101" pitchFamily="2" charset="-122"/>
              </a:rPr>
              <a:t>	</a:t>
            </a:r>
            <a:r>
              <a:rPr lang="zh-CN" altLang="en-US" sz="2800" b="0" i="0" u="none" strike="noStrike" baseline="0" dirty="0">
                <a:latin typeface="Calibri" panose="020F0502020204030204" pitchFamily="34" charset="0"/>
                <a:ea typeface="DengXian" panose="02010600030101010101" pitchFamily="2" charset="-122"/>
              </a:rPr>
              <a:t>研究考题：人生需要对手</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分论点</a:t>
            </a:r>
            <a:r>
              <a:rPr lang="en-US" altLang="ja-JP" sz="2800" b="0" i="0" u="none" strike="noStrike" baseline="0" dirty="0">
                <a:latin typeface="Calibri" panose="020F0502020204030204" pitchFamily="34" charset="0"/>
                <a:ea typeface="DengXian" panose="02010600030101010101" pitchFamily="2" charset="-122"/>
              </a:rPr>
              <a:t>:①</a:t>
            </a:r>
            <a:r>
              <a:rPr lang="ja-JP" altLang="en-US"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②</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③</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r>
              <a:rPr lang="zh-CN" altLang="en-US" sz="2800" b="0" i="0" u="none" strike="noStrike" baseline="0" dirty="0">
                <a:latin typeface="Calibri" panose="020F0502020204030204" pitchFamily="34" charset="0"/>
                <a:ea typeface="DengXian" panose="02010600030101010101" pitchFamily="2" charset="-122"/>
              </a:rPr>
              <a:t>文学艺术作品</a:t>
            </a:r>
            <a:r>
              <a:rPr lang="en-US" altLang="zh-CN" sz="2800" b="0" i="0" u="none" strike="noStrike" baseline="0" dirty="0">
                <a:latin typeface="Calibri" panose="020F0502020204030204" pitchFamily="34" charset="0"/>
                <a:ea typeface="DengXian" panose="02010600030101010101" pitchFamily="2" charset="-122"/>
              </a:rPr>
              <a:t>: ①</a:t>
            </a:r>
            <a:r>
              <a:rPr lang="zh-CN" altLang="en-US"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②</a:t>
            </a:r>
            <a:endParaRPr lang="en-GB" altLang="zh-CN" sz="2800" b="0" i="0" u="none" strike="noStrike" baseline="0" dirty="0">
              <a:latin typeface="Times New Roman" panose="02020603050405020304" pitchFamily="18" charset="0"/>
              <a:ea typeface="DengXian" panose="02010600030101010101" pitchFamily="2" charset="-122"/>
            </a:endParaRPr>
          </a:p>
          <a:p>
            <a:pPr marR="0" algn="l" rtl="0"/>
            <a:r>
              <a:rPr lang="en-GB" altLang="zh-CN" sz="2800" b="0" i="0" u="none" strike="noStrike" baseline="0" dirty="0">
                <a:latin typeface="Calibri" panose="020F0502020204030204" pitchFamily="34" charset="0"/>
                <a:ea typeface="DengXian" panose="02010600030101010101" pitchFamily="2" charset="-122"/>
              </a:rPr>
              <a:t>                            ③</a:t>
            </a:r>
            <a:endParaRPr lang="en-AU" dirty="0"/>
          </a:p>
        </p:txBody>
      </p:sp>
    </p:spTree>
    <p:extLst>
      <p:ext uri="{BB962C8B-B14F-4D97-AF65-F5344CB8AC3E}">
        <p14:creationId xmlns:p14="http://schemas.microsoft.com/office/powerpoint/2010/main" val="23830465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5952264"/>
            <a:ext cx="10515600" cy="905736"/>
          </a:xfrm>
        </p:spPr>
        <p:txBody>
          <a:bodyPr/>
          <a:lstStyle/>
          <a:p>
            <a:pPr marR="0" algn="l" rtl="0"/>
            <a:r>
              <a:rPr lang="zh-CN" altLang="en-US" sz="4400" b="0" i="0" u="none" strike="noStrike" baseline="0" dirty="0">
                <a:latin typeface="Calibri" panose="020F0502020204030204" pitchFamily="34" charset="0"/>
                <a:ea typeface="DengXian" panose="02010600030101010101" pitchFamily="2" charset="-122"/>
              </a:rPr>
              <a:t>九、口语练习十五</a:t>
            </a:r>
            <a:endParaRPr lang="zh-CN" altLang="en-US" sz="4400" b="0" i="0" u="none" strike="noStrike" baseline="0" dirty="0">
              <a:latin typeface="Times New Roman" panose="02020603050405020304" pitchFamily="18" charset="0"/>
              <a:ea typeface="DengXian" panose="02010600030101010101" pitchFamily="2" charset="-122"/>
            </a:endParaRPr>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0"/>
            <a:ext cx="12192000" cy="5952264"/>
          </a:xfrm>
        </p:spPr>
        <p:txBody>
          <a:bodyPr>
            <a:normAutofit/>
          </a:bodyPr>
          <a:lstStyle/>
          <a:p>
            <a:pPr marR="0" algn="l" rtl="0"/>
            <a:r>
              <a:rPr lang="en-US" altLang="zh-CN" sz="2800" b="0" i="0" u="none" strike="noStrike" baseline="0" dirty="0">
                <a:latin typeface="Calibri" panose="020F0502020204030204" pitchFamily="34" charset="0"/>
                <a:ea typeface="DengXian" panose="02010600030101010101" pitchFamily="2" charset="-122"/>
              </a:rPr>
              <a:t>15</a:t>
            </a:r>
            <a:r>
              <a:rPr lang="zh-CN" altLang="en-US" sz="2800" b="0" i="0" u="none" strike="noStrike" baseline="0" dirty="0">
                <a:latin typeface="Calibri" panose="020F0502020204030204" pitchFamily="34" charset="0"/>
                <a:ea typeface="DengXian" panose="02010600030101010101" pitchFamily="2" charset="-122"/>
              </a:rPr>
              <a:t>、研究考题：弄斧到班门</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分论点</a:t>
            </a:r>
            <a:r>
              <a:rPr lang="en-US" altLang="ja-JP" sz="2800" b="0" i="0" u="none" strike="noStrike" baseline="0" dirty="0">
                <a:latin typeface="Calibri" panose="020F0502020204030204" pitchFamily="34" charset="0"/>
                <a:ea typeface="DengXian" panose="02010600030101010101" pitchFamily="2" charset="-122"/>
              </a:rPr>
              <a:t>:①</a:t>
            </a:r>
            <a:r>
              <a:rPr lang="ja-JP" altLang="en-US"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②</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③</a:t>
            </a:r>
            <a:r>
              <a:rPr lang="en-GB" altLang="zh-CN" sz="2800" b="0" i="0" u="none" strike="noStrike" baseline="0" dirty="0">
                <a:latin typeface="Times New Roman" panose="02020603050405020304" pitchFamily="18" charset="0"/>
                <a:ea typeface="DengXian" panose="02010600030101010101" pitchFamily="2" charset="-122"/>
              </a:rPr>
              <a:t>	</a:t>
            </a:r>
          </a:p>
          <a:p>
            <a:pPr marR="0" algn="l" rtl="0"/>
            <a:r>
              <a:rPr lang="zh-CN" altLang="en-US" sz="2800" b="0" i="0" u="none" strike="noStrike" baseline="0" dirty="0">
                <a:latin typeface="Calibri" panose="020F0502020204030204" pitchFamily="34" charset="0"/>
                <a:ea typeface="DengXian" panose="02010600030101010101" pitchFamily="2" charset="-122"/>
              </a:rPr>
              <a:t>文学艺术作品</a:t>
            </a:r>
            <a:r>
              <a:rPr lang="en-US" altLang="zh-CN" sz="2800" b="0" i="0" u="none" strike="noStrike" baseline="0" dirty="0">
                <a:latin typeface="Calibri" panose="020F0502020204030204" pitchFamily="34" charset="0"/>
                <a:ea typeface="DengXian" panose="02010600030101010101" pitchFamily="2" charset="-122"/>
              </a:rPr>
              <a:t>: ①</a:t>
            </a:r>
            <a:r>
              <a:rPr lang="zh-CN" altLang="en-US" sz="2800" b="0" i="0" u="none" strike="noStrike" baseline="0" dirty="0">
                <a:latin typeface="Times New Roman" panose="02020603050405020304" pitchFamily="18" charset="0"/>
                <a:ea typeface="DengXian" panose="02010600030101010101" pitchFamily="2" charset="-122"/>
              </a:rPr>
              <a:t>		</a:t>
            </a:r>
          </a:p>
          <a:p>
            <a:pPr marR="0" algn="l" rtl="0"/>
            <a:r>
              <a:rPr lang="en-GB" altLang="zh-CN" sz="2800" b="0" i="0" u="none" strike="noStrike" baseline="0" dirty="0">
                <a:latin typeface="Calibri" panose="020F0502020204030204" pitchFamily="34" charset="0"/>
                <a:ea typeface="DengXian" panose="02010600030101010101" pitchFamily="2" charset="-122"/>
              </a:rPr>
              <a:t>                            ②</a:t>
            </a:r>
            <a:endParaRPr lang="en-GB" altLang="zh-CN" sz="2800" b="0" i="0" u="none" strike="noStrike" baseline="0" dirty="0">
              <a:latin typeface="Times New Roman" panose="02020603050405020304" pitchFamily="18" charset="0"/>
              <a:ea typeface="DengXian" panose="02010600030101010101" pitchFamily="2" charset="-122"/>
            </a:endParaRPr>
          </a:p>
          <a:p>
            <a:pPr marR="0" algn="l" rtl="0"/>
            <a:r>
              <a:rPr lang="en-GB" altLang="zh-CN" sz="2800" b="0" i="0" u="none" strike="noStrike" baseline="0" dirty="0">
                <a:latin typeface="Calibri" panose="020F0502020204030204" pitchFamily="34" charset="0"/>
                <a:ea typeface="DengXian" panose="02010600030101010101" pitchFamily="2" charset="-122"/>
              </a:rPr>
              <a:t>                            ③</a:t>
            </a:r>
            <a:endParaRPr lang="en-AU" dirty="0"/>
          </a:p>
        </p:txBody>
      </p:sp>
    </p:spTree>
    <p:extLst>
      <p:ext uri="{BB962C8B-B14F-4D97-AF65-F5344CB8AC3E}">
        <p14:creationId xmlns:p14="http://schemas.microsoft.com/office/powerpoint/2010/main" val="1219363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a:xfrm>
            <a:off x="838200" y="89573"/>
            <a:ext cx="10515600" cy="797248"/>
          </a:xfrm>
        </p:spPr>
        <p:txBody>
          <a:bodyPr/>
          <a:lstStyle/>
          <a:p>
            <a:pPr marR="0" rtl="0"/>
            <a:r>
              <a:rPr lang="en-US" altLang="ja-JP" sz="4400" b="0" i="0" u="none" strike="noStrike" baseline="0" dirty="0">
                <a:latin typeface="Calibri" panose="020F0502020204030204" pitchFamily="34" charset="0"/>
                <a:ea typeface="DengXian" panose="02010600030101010101" pitchFamily="2" charset="-122"/>
              </a:rPr>
              <a:t>【</a:t>
            </a:r>
            <a:r>
              <a:rPr lang="ja-JP" altLang="en-US" sz="4400" b="0" i="0" u="none" strike="noStrike" baseline="0" dirty="0">
                <a:latin typeface="Calibri" panose="020F0502020204030204" pitchFamily="34" charset="0"/>
                <a:ea typeface="DengXian" panose="02010600030101010101" pitchFamily="2" charset="-122"/>
              </a:rPr>
              <a:t>选题建议</a:t>
            </a:r>
            <a:r>
              <a:rPr lang="en-US" altLang="ja-JP" sz="4400" b="0" i="0" u="none" strike="noStrike" baseline="0" dirty="0">
                <a:latin typeface="Calibri" panose="020F0502020204030204" pitchFamily="34" charset="0"/>
                <a:ea typeface="DengXian" panose="02010600030101010101" pitchFamily="2" charset="-122"/>
              </a:rPr>
              <a:t>】</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1162373"/>
            <a:ext cx="12192000" cy="5176434"/>
          </a:xfrm>
        </p:spPr>
        <p:txBody>
          <a:bodyPr>
            <a:normAutofit fontScale="92500"/>
          </a:bodyPr>
          <a:lstStyle/>
          <a:p>
            <a:pPr marL="0" marR="0" indent="0" algn="l" rtl="0">
              <a:buNone/>
            </a:pPr>
            <a:r>
              <a:rPr lang="en-US" altLang="zh-CN" sz="2800" b="0" i="0" u="none" strike="noStrike" baseline="0" dirty="0">
                <a:solidFill>
                  <a:srgbClr val="002060"/>
                </a:solidFill>
                <a:latin typeface="Calibri" panose="020F0502020204030204" pitchFamily="34" charset="0"/>
                <a:ea typeface="DengXian" panose="02010600030101010101" pitchFamily="2" charset="-122"/>
              </a:rPr>
              <a:t>5.	</a:t>
            </a:r>
            <a:r>
              <a:rPr lang="zh-CN" altLang="en-US" sz="2800" b="0" i="0" u="none" strike="noStrike" baseline="0" dirty="0">
                <a:solidFill>
                  <a:srgbClr val="002060"/>
                </a:solidFill>
                <a:latin typeface="Calibri" panose="020F0502020204030204" pitchFamily="34" charset="0"/>
                <a:ea typeface="DengXian" panose="02010600030101010101" pitchFamily="2" charset="-122"/>
              </a:rPr>
              <a:t>避免无意义的选题。考生应该注意选题是否具有说服的价值和空间。比如：</a:t>
            </a:r>
            <a:endParaRPr lang="zh-CN" altLang="en-US" sz="2800" b="0" i="0" u="none" strike="noStrike" baseline="0" dirty="0">
              <a:solidFill>
                <a:srgbClr val="002060"/>
              </a:solidFill>
              <a:latin typeface="Times New Roman" panose="02020603050405020304" pitchFamily="18" charset="0"/>
              <a:ea typeface="DengXian" panose="02010600030101010101" pitchFamily="2" charset="-122"/>
            </a:endParaRPr>
          </a:p>
          <a:p>
            <a:pPr marR="0" algn="l" rtl="0"/>
            <a:r>
              <a:rPr lang="zh-CN" altLang="en-US" sz="2800" b="0" i="0" u="none" strike="noStrike" baseline="0" dirty="0">
                <a:solidFill>
                  <a:srgbClr val="002060"/>
                </a:solidFill>
                <a:latin typeface="Calibri" panose="020F0502020204030204" pitchFamily="34" charset="0"/>
                <a:ea typeface="DengXian" panose="02010600030101010101" pitchFamily="2" charset="-122"/>
              </a:rPr>
              <a:t>“没有爱情的婚姻不幸福”、“贪污腐败要不得”之类选题，“是”“不幸福” “要不得”讲的都是没有说服性的话题，用不着辩论和说服，考场上效果肯 定也好不了。</a:t>
            </a:r>
            <a:endParaRPr lang="zh-CN" altLang="en-US" sz="2800" b="0" i="0" u="none" strike="noStrike" baseline="0" dirty="0">
              <a:solidFill>
                <a:srgbClr val="002060"/>
              </a:solidFill>
              <a:latin typeface="Times New Roman" panose="02020603050405020304" pitchFamily="18" charset="0"/>
              <a:ea typeface="DengXian" panose="02010600030101010101" pitchFamily="2" charset="-122"/>
            </a:endParaRPr>
          </a:p>
          <a:p>
            <a:pPr marL="0" marR="0" indent="0" algn="l" rtl="0">
              <a:buNone/>
            </a:pPr>
            <a:r>
              <a:rPr lang="en-US" altLang="zh-CN" sz="2800" b="0" i="0" u="none" strike="noStrike" baseline="0" dirty="0">
                <a:solidFill>
                  <a:srgbClr val="002060"/>
                </a:solidFill>
                <a:latin typeface="Calibri" panose="020F0502020204030204" pitchFamily="34" charset="0"/>
                <a:ea typeface="DengXian" panose="02010600030101010101" pitchFamily="2" charset="-122"/>
              </a:rPr>
              <a:t>6.           </a:t>
            </a:r>
            <a:r>
              <a:rPr lang="zh-CN" altLang="en-US" sz="2800" b="0" i="0" u="none" strike="noStrike" baseline="0" dirty="0">
                <a:solidFill>
                  <a:srgbClr val="002060"/>
                </a:solidFill>
                <a:latin typeface="Calibri" panose="020F0502020204030204" pitchFamily="34" charset="0"/>
                <a:ea typeface="DengXian" panose="02010600030101010101" pitchFamily="2" charset="-122"/>
              </a:rPr>
              <a:t>避免空泛、庞大的选题。比如：“儒家思想阻碍了中国社会的发展”、“封建 礼教对中国妇女的摧残”、“科举制度戕害知识分子”之类的选题，其年代跨 越中国古代、近代，内容涉及历史学争论考题，数十万字的学术专著不一定 能讲得透彻，区区千字的报告如何承载？而且考场上答辩时考生也无法驾驭。</a:t>
            </a:r>
            <a:endParaRPr lang="zh-CN" altLang="en-US" sz="2800" b="0" i="0" u="none" strike="noStrike" baseline="0" dirty="0">
              <a:solidFill>
                <a:srgbClr val="002060"/>
              </a:solidFill>
              <a:latin typeface="Times New Roman" panose="02020603050405020304" pitchFamily="18" charset="0"/>
              <a:ea typeface="DengXian" panose="02010600030101010101" pitchFamily="2" charset="-122"/>
            </a:endParaRPr>
          </a:p>
          <a:p>
            <a:pPr marL="0" marR="0" indent="0" algn="l" rtl="0">
              <a:buNone/>
            </a:pPr>
            <a:r>
              <a:rPr lang="en-US" altLang="zh-CN" sz="2800" b="0" i="0" u="none" strike="noStrike" baseline="0" dirty="0">
                <a:solidFill>
                  <a:srgbClr val="002060"/>
                </a:solidFill>
                <a:latin typeface="Calibri" panose="020F0502020204030204" pitchFamily="34" charset="0"/>
                <a:ea typeface="DengXian" panose="02010600030101010101" pitchFamily="2" charset="-122"/>
              </a:rPr>
              <a:t>7.           </a:t>
            </a:r>
            <a:r>
              <a:rPr lang="zh-CN" altLang="en-US" sz="2800" b="0" i="0" u="none" strike="noStrike" baseline="0" dirty="0">
                <a:solidFill>
                  <a:srgbClr val="002060"/>
                </a:solidFill>
                <a:latin typeface="Calibri" panose="020F0502020204030204" pitchFamily="34" charset="0"/>
                <a:ea typeface="DengXian" panose="02010600030101010101" pitchFamily="2" charset="-122"/>
              </a:rPr>
              <a:t>避免资料来源跟不上的选题，要考虑其可行性。</a:t>
            </a:r>
            <a:r>
              <a:rPr lang="en-US" altLang="zh-CN" sz="2800" b="0" i="0" u="none" strike="noStrike" baseline="0" dirty="0">
                <a:solidFill>
                  <a:srgbClr val="002060"/>
                </a:solidFill>
                <a:latin typeface="Calibri" panose="020F0502020204030204" pitchFamily="34" charset="0"/>
                <a:ea typeface="DengXian" panose="02010600030101010101" pitchFamily="2" charset="-122"/>
              </a:rPr>
              <a:t>VCE </a:t>
            </a:r>
            <a:r>
              <a:rPr lang="zh-CN" altLang="en-US" sz="2800" b="0" i="0" u="none" strike="noStrike" baseline="0" dirty="0">
                <a:solidFill>
                  <a:srgbClr val="002060"/>
                </a:solidFill>
                <a:latin typeface="Calibri" panose="020F0502020204030204" pitchFamily="34" charset="0"/>
                <a:ea typeface="DengXian" panose="02010600030101010101" pitchFamily="2" charset="-122"/>
              </a:rPr>
              <a:t>口语报告要求论证资料 要用文艺作品中的材料来做论据，资料上有限定。所以在确定选题时一定要 考虑其资料是否有来源。有的同学为了追求选题新颖，忽略了资料，结果到 最后因为资料跟不上而改题，空耗时间和精力。</a:t>
            </a:r>
            <a:endParaRPr lang="zh-CN" altLang="en-US" sz="2800" b="0" i="0" u="none" strike="noStrike" baseline="0" dirty="0">
              <a:solidFill>
                <a:srgbClr val="002060"/>
              </a:solidFill>
              <a:latin typeface="Times New Roman" panose="02020603050405020304" pitchFamily="18" charset="0"/>
              <a:ea typeface="DengXian" panose="02010600030101010101" pitchFamily="2" charset="-122"/>
            </a:endParaRPr>
          </a:p>
          <a:p>
            <a:endParaRPr lang="en-AU" dirty="0"/>
          </a:p>
        </p:txBody>
      </p:sp>
    </p:spTree>
    <p:extLst>
      <p:ext uri="{BB962C8B-B14F-4D97-AF65-F5344CB8AC3E}">
        <p14:creationId xmlns:p14="http://schemas.microsoft.com/office/powerpoint/2010/main" val="4049405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TotalTime>
  <Words>19502</Words>
  <Application>Microsoft Office PowerPoint</Application>
  <PresentationFormat>Widescreen</PresentationFormat>
  <Paragraphs>622</Paragraphs>
  <Slides>82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82</vt:i4>
      </vt:variant>
    </vt:vector>
  </HeadingPairs>
  <TitlesOfParts>
    <vt:vector size="87" baseType="lpstr">
      <vt:lpstr>Arial</vt:lpstr>
      <vt:lpstr>Calibri</vt:lpstr>
      <vt:lpstr>Calibri Light</vt:lpstr>
      <vt:lpstr>Times New Roman</vt:lpstr>
      <vt:lpstr>Office Theme</vt:lpstr>
      <vt:lpstr>口语演讲</vt:lpstr>
      <vt:lpstr>口语入门</vt:lpstr>
      <vt:lpstr>一、口试的形式</vt:lpstr>
      <vt:lpstr>二、口试的学习要求</vt:lpstr>
      <vt:lpstr>二、口试的学习要求</vt:lpstr>
      <vt:lpstr>三、 口试的准备</vt:lpstr>
      <vt:lpstr>四、 选题</vt:lpstr>
      <vt:lpstr>【选题建议】</vt:lpstr>
      <vt:lpstr>【选题建议】</vt:lpstr>
      <vt:lpstr>一、 较容易重点研究考题</vt:lpstr>
      <vt:lpstr>二、 中等难度重点研究考题</vt:lpstr>
      <vt:lpstr>三、有一定难度重点研究考题</vt:lpstr>
      <vt:lpstr>四、较难重点研究考题</vt:lpstr>
      <vt:lpstr>四、较难重点研究考题</vt:lpstr>
      <vt:lpstr>五、确立三个分论点和文学艺术作品</vt:lpstr>
      <vt:lpstr>五、确立三个分论点和文学艺术作品</vt:lpstr>
      <vt:lpstr>五、确立三个分论点和文学艺术作品</vt:lpstr>
      <vt:lpstr>五、确立三个分论点和文学艺术作品</vt:lpstr>
      <vt:lpstr>五、确立三个分论点和文学艺术作品</vt:lpstr>
      <vt:lpstr>(四）分论点参考</vt:lpstr>
      <vt:lpstr>(四）分论点参考</vt:lpstr>
      <vt:lpstr>(四）分论点参考</vt:lpstr>
      <vt:lpstr>(四）分论点参考</vt:lpstr>
      <vt:lpstr>六、写一分钟介绍 </vt:lpstr>
      <vt:lpstr>六、写一分钟介绍</vt:lpstr>
      <vt:lpstr>六、写一分钟介绍</vt:lpstr>
      <vt:lpstr>(四）分论点参考</vt:lpstr>
      <vt:lpstr>七、写研究报告</vt:lpstr>
      <vt:lpstr>七、写研究报告</vt:lpstr>
      <vt:lpstr>七、写研究报告</vt:lpstr>
      <vt:lpstr>七、写研究报告</vt:lpstr>
      <vt:lpstr>七、写研究报告</vt:lpstr>
      <vt:lpstr>七、写研究报告</vt:lpstr>
      <vt:lpstr>八、研究报告参考及讨论题设置</vt:lpstr>
      <vt:lpstr>八、研究报告参考及讨论题设置</vt:lpstr>
      <vt:lpstr>八、研究报告参考及讨论题设置</vt:lpstr>
      <vt:lpstr>八、研究报告参考及讨论题设置</vt:lpstr>
      <vt:lpstr>八、研究报告参考及讨论题设置</vt:lpstr>
      <vt:lpstr>八、研究报告参考及讨论题设置</vt:lpstr>
      <vt:lpstr>八、研究报告参考及讨论题设置</vt:lpstr>
      <vt:lpstr>八、研究报告参考及讨论题设置</vt:lpstr>
      <vt:lpstr>八、研究报告参考及讨论题设置</vt:lpstr>
      <vt:lpstr>八、研究报告参考及讨论题设置</vt:lpstr>
      <vt:lpstr>八、研究报告参考及讨论题设置</vt:lpstr>
      <vt:lpstr>八、研究报告参考及讨论题设置</vt:lpstr>
      <vt:lpstr>八、研究报告参考及讨论题设置</vt:lpstr>
      <vt:lpstr>八、研究报告参考及讨论题设置</vt:lpstr>
      <vt:lpstr>八、研究报告参考及讨论题设置</vt:lpstr>
      <vt:lpstr>八、研究报告参考及讨论题设置</vt:lpstr>
      <vt:lpstr>八、研究报告参考及讨论题设置</vt:lpstr>
      <vt:lpstr>八、研究报告参考及讨论题设置</vt:lpstr>
      <vt:lpstr>八、研究报告参考及讨论题设置</vt:lpstr>
      <vt:lpstr>八、研究报告参考及讨论题设置</vt:lpstr>
      <vt:lpstr>八、研究报告参考及讨论题设置</vt:lpstr>
      <vt:lpstr>八、研究报告参考及讨论题设置</vt:lpstr>
      <vt:lpstr>八、研究报告参考及讨论题设置</vt:lpstr>
      <vt:lpstr>八、研究报告参考及讨论题设置</vt:lpstr>
      <vt:lpstr>八、研究报告参考及讨论题设置</vt:lpstr>
      <vt:lpstr>八、研究报告参考及讨论题设置</vt:lpstr>
      <vt:lpstr>八、研究报告参考及讨论题设置</vt:lpstr>
      <vt:lpstr>八、研究报告参考及讨论题设置</vt:lpstr>
      <vt:lpstr>八、研究报告参考及讨论题设置</vt:lpstr>
      <vt:lpstr>八、研究报告参考及讨论题设置</vt:lpstr>
      <vt:lpstr>八、研究报告参考及讨论题设置</vt:lpstr>
      <vt:lpstr>八、研究报告参考及讨论题设置</vt:lpstr>
      <vt:lpstr>八、研究报告参考及讨论题设置</vt:lpstr>
      <vt:lpstr>八、研究报告参考及讨论题设置</vt:lpstr>
      <vt:lpstr>九、口语练习一</vt:lpstr>
      <vt:lpstr>九、口语练习二</vt:lpstr>
      <vt:lpstr>九、口语练习三</vt:lpstr>
      <vt:lpstr>九、口语练习四</vt:lpstr>
      <vt:lpstr>九、口语练习五</vt:lpstr>
      <vt:lpstr>九、口语练习六</vt:lpstr>
      <vt:lpstr>九、口语练习七</vt:lpstr>
      <vt:lpstr>九、口语练习八</vt:lpstr>
      <vt:lpstr>九、口语练习九</vt:lpstr>
      <vt:lpstr>九、口语练习十</vt:lpstr>
      <vt:lpstr>九、口语练习十一</vt:lpstr>
      <vt:lpstr>九、口语练习十二</vt:lpstr>
      <vt:lpstr>九、口语练习十三</vt:lpstr>
      <vt:lpstr>九、口语练习十四</vt:lpstr>
      <vt:lpstr>九、口语练习十五</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口语演讲</dc:title>
  <dc:creator>Lyn ZHANG</dc:creator>
  <cp:lastModifiedBy>Lyn ZHANG</cp:lastModifiedBy>
  <cp:revision>10</cp:revision>
  <dcterms:created xsi:type="dcterms:W3CDTF">2021-10-07T00:04:12Z</dcterms:created>
  <dcterms:modified xsi:type="dcterms:W3CDTF">2021-10-14T04:53:26Z</dcterms:modified>
</cp:coreProperties>
</file>