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7" r:id="rId5"/>
    <p:sldId id="278" r:id="rId6"/>
    <p:sldId id="279" r:id="rId7"/>
    <p:sldId id="259" r:id="rId8"/>
    <p:sldId id="282" r:id="rId9"/>
    <p:sldId id="283" r:id="rId10"/>
    <p:sldId id="284" r:id="rId11"/>
    <p:sldId id="292" r:id="rId12"/>
    <p:sldId id="296" r:id="rId13"/>
    <p:sldId id="293" r:id="rId14"/>
    <p:sldId id="285" r:id="rId15"/>
    <p:sldId id="294" r:id="rId16"/>
    <p:sldId id="295" r:id="rId17"/>
    <p:sldId id="280" r:id="rId18"/>
    <p:sldId id="281" r:id="rId19"/>
    <p:sldId id="286" r:id="rId20"/>
    <p:sldId id="287" r:id="rId21"/>
    <p:sldId id="288" r:id="rId22"/>
    <p:sldId id="260" r:id="rId23"/>
    <p:sldId id="261" r:id="rId24"/>
    <p:sldId id="289" r:id="rId25"/>
    <p:sldId id="290" r:id="rId26"/>
    <p:sldId id="291"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5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59191-5D02-4D4A-937B-382CD8DF863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C44B1A29-9A48-4AAA-BE02-F3AD032F31E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EB2FC2B3-1CFE-4DE4-8BC7-B37470A9EBD4}"/>
              </a:ext>
            </a:extLst>
          </p:cNvPr>
          <p:cNvSpPr>
            <a:spLocks noGrp="1"/>
          </p:cNvSpPr>
          <p:nvPr>
            <p:ph type="dt" sz="half" idx="10"/>
          </p:nvPr>
        </p:nvSpPr>
        <p:spPr/>
        <p:txBody>
          <a:bodyPr/>
          <a:lstStyle/>
          <a:p>
            <a:fld id="{F8D8DBE4-554E-43D0-AF9D-8342BB521318}" type="datetimeFigureOut">
              <a:rPr lang="en-AU" smtClean="0"/>
              <a:t>7/10/2021</a:t>
            </a:fld>
            <a:endParaRPr lang="en-AU"/>
          </a:p>
        </p:txBody>
      </p:sp>
      <p:sp>
        <p:nvSpPr>
          <p:cNvPr id="5" name="Footer Placeholder 4">
            <a:extLst>
              <a:ext uri="{FF2B5EF4-FFF2-40B4-BE49-F238E27FC236}">
                <a16:creationId xmlns:a16="http://schemas.microsoft.com/office/drawing/2014/main" id="{1FCA2537-006F-44C6-97EF-1E0314236A2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7A55D985-CE6D-4C8D-9E2F-1A3951472C56}"/>
              </a:ext>
            </a:extLst>
          </p:cNvPr>
          <p:cNvSpPr>
            <a:spLocks noGrp="1"/>
          </p:cNvSpPr>
          <p:nvPr>
            <p:ph type="sldNum" sz="quarter" idx="12"/>
          </p:nvPr>
        </p:nvSpPr>
        <p:spPr/>
        <p:txBody>
          <a:bodyPr/>
          <a:lstStyle/>
          <a:p>
            <a:fld id="{F103BA3B-47C6-40C7-A1CA-A814E4CBA309}" type="slidenum">
              <a:rPr lang="en-AU" smtClean="0"/>
              <a:t>‹#›</a:t>
            </a:fld>
            <a:endParaRPr lang="en-AU"/>
          </a:p>
        </p:txBody>
      </p:sp>
    </p:spTree>
    <p:extLst>
      <p:ext uri="{BB962C8B-B14F-4D97-AF65-F5344CB8AC3E}">
        <p14:creationId xmlns:p14="http://schemas.microsoft.com/office/powerpoint/2010/main" val="1132451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6B21E-2063-4FCA-BB9F-47F9A1D960C2}"/>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06C67508-ACC0-41EC-80D8-37411E854B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E1B4CE06-42BD-4F6C-8EAC-C2B760678624}"/>
              </a:ext>
            </a:extLst>
          </p:cNvPr>
          <p:cNvSpPr>
            <a:spLocks noGrp="1"/>
          </p:cNvSpPr>
          <p:nvPr>
            <p:ph type="dt" sz="half" idx="10"/>
          </p:nvPr>
        </p:nvSpPr>
        <p:spPr/>
        <p:txBody>
          <a:bodyPr/>
          <a:lstStyle/>
          <a:p>
            <a:fld id="{F8D8DBE4-554E-43D0-AF9D-8342BB521318}" type="datetimeFigureOut">
              <a:rPr lang="en-AU" smtClean="0"/>
              <a:t>7/10/2021</a:t>
            </a:fld>
            <a:endParaRPr lang="en-AU"/>
          </a:p>
        </p:txBody>
      </p:sp>
      <p:sp>
        <p:nvSpPr>
          <p:cNvPr id="5" name="Footer Placeholder 4">
            <a:extLst>
              <a:ext uri="{FF2B5EF4-FFF2-40B4-BE49-F238E27FC236}">
                <a16:creationId xmlns:a16="http://schemas.microsoft.com/office/drawing/2014/main" id="{7AE83420-619C-4B29-9CB3-3B9987016DF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06AA091-4937-4C3B-9179-C1BA3E492423}"/>
              </a:ext>
            </a:extLst>
          </p:cNvPr>
          <p:cNvSpPr>
            <a:spLocks noGrp="1"/>
          </p:cNvSpPr>
          <p:nvPr>
            <p:ph type="sldNum" sz="quarter" idx="12"/>
          </p:nvPr>
        </p:nvSpPr>
        <p:spPr/>
        <p:txBody>
          <a:bodyPr/>
          <a:lstStyle/>
          <a:p>
            <a:fld id="{F103BA3B-47C6-40C7-A1CA-A814E4CBA309}" type="slidenum">
              <a:rPr lang="en-AU" smtClean="0"/>
              <a:t>‹#›</a:t>
            </a:fld>
            <a:endParaRPr lang="en-AU"/>
          </a:p>
        </p:txBody>
      </p:sp>
    </p:spTree>
    <p:extLst>
      <p:ext uri="{BB962C8B-B14F-4D97-AF65-F5344CB8AC3E}">
        <p14:creationId xmlns:p14="http://schemas.microsoft.com/office/powerpoint/2010/main" val="86524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16B21F6-F0A8-40B1-B830-C75508C8D09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5F3EB459-0DEA-4248-9B13-F69620C6A59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7C9EE64B-1D72-4421-B103-9B37569027A8}"/>
              </a:ext>
            </a:extLst>
          </p:cNvPr>
          <p:cNvSpPr>
            <a:spLocks noGrp="1"/>
          </p:cNvSpPr>
          <p:nvPr>
            <p:ph type="dt" sz="half" idx="10"/>
          </p:nvPr>
        </p:nvSpPr>
        <p:spPr/>
        <p:txBody>
          <a:bodyPr/>
          <a:lstStyle/>
          <a:p>
            <a:fld id="{F8D8DBE4-554E-43D0-AF9D-8342BB521318}" type="datetimeFigureOut">
              <a:rPr lang="en-AU" smtClean="0"/>
              <a:t>7/10/2021</a:t>
            </a:fld>
            <a:endParaRPr lang="en-AU"/>
          </a:p>
        </p:txBody>
      </p:sp>
      <p:sp>
        <p:nvSpPr>
          <p:cNvPr id="5" name="Footer Placeholder 4">
            <a:extLst>
              <a:ext uri="{FF2B5EF4-FFF2-40B4-BE49-F238E27FC236}">
                <a16:creationId xmlns:a16="http://schemas.microsoft.com/office/drawing/2014/main" id="{BEF97D2A-C390-49E1-8544-1195A8E6307E}"/>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7AD4768B-4582-4D5A-8853-A566EE4F47F0}"/>
              </a:ext>
            </a:extLst>
          </p:cNvPr>
          <p:cNvSpPr>
            <a:spLocks noGrp="1"/>
          </p:cNvSpPr>
          <p:nvPr>
            <p:ph type="sldNum" sz="quarter" idx="12"/>
          </p:nvPr>
        </p:nvSpPr>
        <p:spPr/>
        <p:txBody>
          <a:bodyPr/>
          <a:lstStyle/>
          <a:p>
            <a:fld id="{F103BA3B-47C6-40C7-A1CA-A814E4CBA309}" type="slidenum">
              <a:rPr lang="en-AU" smtClean="0"/>
              <a:t>‹#›</a:t>
            </a:fld>
            <a:endParaRPr lang="en-AU"/>
          </a:p>
        </p:txBody>
      </p:sp>
    </p:spTree>
    <p:extLst>
      <p:ext uri="{BB962C8B-B14F-4D97-AF65-F5344CB8AC3E}">
        <p14:creationId xmlns:p14="http://schemas.microsoft.com/office/powerpoint/2010/main" val="3798481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A1458-CD23-4450-83D8-002CDDDFF8FA}"/>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57E8C8B-B2FB-47A2-A30A-99AB8DAAC2B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5CCA2E2D-DF4F-43C6-8900-757A9438CC62}"/>
              </a:ext>
            </a:extLst>
          </p:cNvPr>
          <p:cNvSpPr>
            <a:spLocks noGrp="1"/>
          </p:cNvSpPr>
          <p:nvPr>
            <p:ph type="dt" sz="half" idx="10"/>
          </p:nvPr>
        </p:nvSpPr>
        <p:spPr/>
        <p:txBody>
          <a:bodyPr/>
          <a:lstStyle/>
          <a:p>
            <a:fld id="{F8D8DBE4-554E-43D0-AF9D-8342BB521318}" type="datetimeFigureOut">
              <a:rPr lang="en-AU" smtClean="0"/>
              <a:t>7/10/2021</a:t>
            </a:fld>
            <a:endParaRPr lang="en-AU"/>
          </a:p>
        </p:txBody>
      </p:sp>
      <p:sp>
        <p:nvSpPr>
          <p:cNvPr id="5" name="Footer Placeholder 4">
            <a:extLst>
              <a:ext uri="{FF2B5EF4-FFF2-40B4-BE49-F238E27FC236}">
                <a16:creationId xmlns:a16="http://schemas.microsoft.com/office/drawing/2014/main" id="{2F3C798A-6D91-42DA-9EA9-9A6283D163D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90C6DB7-FC50-48FF-A2DA-18B789687CA6}"/>
              </a:ext>
            </a:extLst>
          </p:cNvPr>
          <p:cNvSpPr>
            <a:spLocks noGrp="1"/>
          </p:cNvSpPr>
          <p:nvPr>
            <p:ph type="sldNum" sz="quarter" idx="12"/>
          </p:nvPr>
        </p:nvSpPr>
        <p:spPr/>
        <p:txBody>
          <a:bodyPr/>
          <a:lstStyle/>
          <a:p>
            <a:fld id="{F103BA3B-47C6-40C7-A1CA-A814E4CBA309}" type="slidenum">
              <a:rPr lang="en-AU" smtClean="0"/>
              <a:t>‹#›</a:t>
            </a:fld>
            <a:endParaRPr lang="en-AU"/>
          </a:p>
        </p:txBody>
      </p:sp>
    </p:spTree>
    <p:extLst>
      <p:ext uri="{BB962C8B-B14F-4D97-AF65-F5344CB8AC3E}">
        <p14:creationId xmlns:p14="http://schemas.microsoft.com/office/powerpoint/2010/main" val="4015888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B3907-5045-4057-8D4B-87D1BB15EB5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E890B1CF-481D-47A3-A1A8-91472910284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F6C2C8-68C1-4898-9746-110233697023}"/>
              </a:ext>
            </a:extLst>
          </p:cNvPr>
          <p:cNvSpPr>
            <a:spLocks noGrp="1"/>
          </p:cNvSpPr>
          <p:nvPr>
            <p:ph type="dt" sz="half" idx="10"/>
          </p:nvPr>
        </p:nvSpPr>
        <p:spPr/>
        <p:txBody>
          <a:bodyPr/>
          <a:lstStyle/>
          <a:p>
            <a:fld id="{F8D8DBE4-554E-43D0-AF9D-8342BB521318}" type="datetimeFigureOut">
              <a:rPr lang="en-AU" smtClean="0"/>
              <a:t>7/10/2021</a:t>
            </a:fld>
            <a:endParaRPr lang="en-AU"/>
          </a:p>
        </p:txBody>
      </p:sp>
      <p:sp>
        <p:nvSpPr>
          <p:cNvPr id="5" name="Footer Placeholder 4">
            <a:extLst>
              <a:ext uri="{FF2B5EF4-FFF2-40B4-BE49-F238E27FC236}">
                <a16:creationId xmlns:a16="http://schemas.microsoft.com/office/drawing/2014/main" id="{37D40CCF-FC44-4E3F-922E-AF982B7D3C0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2FD2D150-1911-43D5-B959-D3BFA4904AE8}"/>
              </a:ext>
            </a:extLst>
          </p:cNvPr>
          <p:cNvSpPr>
            <a:spLocks noGrp="1"/>
          </p:cNvSpPr>
          <p:nvPr>
            <p:ph type="sldNum" sz="quarter" idx="12"/>
          </p:nvPr>
        </p:nvSpPr>
        <p:spPr/>
        <p:txBody>
          <a:bodyPr/>
          <a:lstStyle/>
          <a:p>
            <a:fld id="{F103BA3B-47C6-40C7-A1CA-A814E4CBA309}" type="slidenum">
              <a:rPr lang="en-AU" smtClean="0"/>
              <a:t>‹#›</a:t>
            </a:fld>
            <a:endParaRPr lang="en-AU"/>
          </a:p>
        </p:txBody>
      </p:sp>
    </p:spTree>
    <p:extLst>
      <p:ext uri="{BB962C8B-B14F-4D97-AF65-F5344CB8AC3E}">
        <p14:creationId xmlns:p14="http://schemas.microsoft.com/office/powerpoint/2010/main" val="2200742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479A8-99FE-4C03-879D-EDFDAB4D08AC}"/>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C4BD0629-50CA-48F3-8800-78237C21D90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566DC864-04A1-461F-A4E4-41270223B27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ACC960C1-1C83-4B15-AB45-D43D0AB9916A}"/>
              </a:ext>
            </a:extLst>
          </p:cNvPr>
          <p:cNvSpPr>
            <a:spLocks noGrp="1"/>
          </p:cNvSpPr>
          <p:nvPr>
            <p:ph type="dt" sz="half" idx="10"/>
          </p:nvPr>
        </p:nvSpPr>
        <p:spPr/>
        <p:txBody>
          <a:bodyPr/>
          <a:lstStyle/>
          <a:p>
            <a:fld id="{F8D8DBE4-554E-43D0-AF9D-8342BB521318}" type="datetimeFigureOut">
              <a:rPr lang="en-AU" smtClean="0"/>
              <a:t>7/10/2021</a:t>
            </a:fld>
            <a:endParaRPr lang="en-AU"/>
          </a:p>
        </p:txBody>
      </p:sp>
      <p:sp>
        <p:nvSpPr>
          <p:cNvPr id="6" name="Footer Placeholder 5">
            <a:extLst>
              <a:ext uri="{FF2B5EF4-FFF2-40B4-BE49-F238E27FC236}">
                <a16:creationId xmlns:a16="http://schemas.microsoft.com/office/drawing/2014/main" id="{652D7E63-91FD-45E6-92FD-FD543718E71B}"/>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7804E5F-36C6-4AAF-B31D-C8ECDE26A824}"/>
              </a:ext>
            </a:extLst>
          </p:cNvPr>
          <p:cNvSpPr>
            <a:spLocks noGrp="1"/>
          </p:cNvSpPr>
          <p:nvPr>
            <p:ph type="sldNum" sz="quarter" idx="12"/>
          </p:nvPr>
        </p:nvSpPr>
        <p:spPr/>
        <p:txBody>
          <a:bodyPr/>
          <a:lstStyle/>
          <a:p>
            <a:fld id="{F103BA3B-47C6-40C7-A1CA-A814E4CBA309}" type="slidenum">
              <a:rPr lang="en-AU" smtClean="0"/>
              <a:t>‹#›</a:t>
            </a:fld>
            <a:endParaRPr lang="en-AU"/>
          </a:p>
        </p:txBody>
      </p:sp>
    </p:spTree>
    <p:extLst>
      <p:ext uri="{BB962C8B-B14F-4D97-AF65-F5344CB8AC3E}">
        <p14:creationId xmlns:p14="http://schemas.microsoft.com/office/powerpoint/2010/main" val="374439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03F07-93CD-4835-8A08-1836E290712B}"/>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8D64ED7-65BA-4CF4-B354-4B122B4F34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91C42D5-C5BD-42CD-A5F2-76DC57A3933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0639DFD1-D846-4EEE-ACDB-38F44BA992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F3AB1BF-A07C-4E64-9E90-2C98BAE6CC2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64387E56-0C80-42DC-84C1-33B1E7E6F321}"/>
              </a:ext>
            </a:extLst>
          </p:cNvPr>
          <p:cNvSpPr>
            <a:spLocks noGrp="1"/>
          </p:cNvSpPr>
          <p:nvPr>
            <p:ph type="dt" sz="half" idx="10"/>
          </p:nvPr>
        </p:nvSpPr>
        <p:spPr/>
        <p:txBody>
          <a:bodyPr/>
          <a:lstStyle/>
          <a:p>
            <a:fld id="{F8D8DBE4-554E-43D0-AF9D-8342BB521318}" type="datetimeFigureOut">
              <a:rPr lang="en-AU" smtClean="0"/>
              <a:t>7/10/2021</a:t>
            </a:fld>
            <a:endParaRPr lang="en-AU"/>
          </a:p>
        </p:txBody>
      </p:sp>
      <p:sp>
        <p:nvSpPr>
          <p:cNvPr id="8" name="Footer Placeholder 7">
            <a:extLst>
              <a:ext uri="{FF2B5EF4-FFF2-40B4-BE49-F238E27FC236}">
                <a16:creationId xmlns:a16="http://schemas.microsoft.com/office/drawing/2014/main" id="{685D6929-1457-4359-8A2D-321F7C9FA972}"/>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257CD5A0-1277-4B92-B2EA-5948B0570A38}"/>
              </a:ext>
            </a:extLst>
          </p:cNvPr>
          <p:cNvSpPr>
            <a:spLocks noGrp="1"/>
          </p:cNvSpPr>
          <p:nvPr>
            <p:ph type="sldNum" sz="quarter" idx="12"/>
          </p:nvPr>
        </p:nvSpPr>
        <p:spPr/>
        <p:txBody>
          <a:bodyPr/>
          <a:lstStyle/>
          <a:p>
            <a:fld id="{F103BA3B-47C6-40C7-A1CA-A814E4CBA309}" type="slidenum">
              <a:rPr lang="en-AU" smtClean="0"/>
              <a:t>‹#›</a:t>
            </a:fld>
            <a:endParaRPr lang="en-AU"/>
          </a:p>
        </p:txBody>
      </p:sp>
    </p:spTree>
    <p:extLst>
      <p:ext uri="{BB962C8B-B14F-4D97-AF65-F5344CB8AC3E}">
        <p14:creationId xmlns:p14="http://schemas.microsoft.com/office/powerpoint/2010/main" val="4278436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67C67-5260-4F53-AC9F-297844D937C3}"/>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7428CFD1-E21F-4DB8-9886-6FADB9E858C6}"/>
              </a:ext>
            </a:extLst>
          </p:cNvPr>
          <p:cNvSpPr>
            <a:spLocks noGrp="1"/>
          </p:cNvSpPr>
          <p:nvPr>
            <p:ph type="dt" sz="half" idx="10"/>
          </p:nvPr>
        </p:nvSpPr>
        <p:spPr/>
        <p:txBody>
          <a:bodyPr/>
          <a:lstStyle/>
          <a:p>
            <a:fld id="{F8D8DBE4-554E-43D0-AF9D-8342BB521318}" type="datetimeFigureOut">
              <a:rPr lang="en-AU" smtClean="0"/>
              <a:t>7/10/2021</a:t>
            </a:fld>
            <a:endParaRPr lang="en-AU"/>
          </a:p>
        </p:txBody>
      </p:sp>
      <p:sp>
        <p:nvSpPr>
          <p:cNvPr id="4" name="Footer Placeholder 3">
            <a:extLst>
              <a:ext uri="{FF2B5EF4-FFF2-40B4-BE49-F238E27FC236}">
                <a16:creationId xmlns:a16="http://schemas.microsoft.com/office/drawing/2014/main" id="{4F97841B-1872-4BB9-AA6C-D60A1B45A05B}"/>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E956B096-ACF7-47DF-BB17-02B6F0BB0BC5}"/>
              </a:ext>
            </a:extLst>
          </p:cNvPr>
          <p:cNvSpPr>
            <a:spLocks noGrp="1"/>
          </p:cNvSpPr>
          <p:nvPr>
            <p:ph type="sldNum" sz="quarter" idx="12"/>
          </p:nvPr>
        </p:nvSpPr>
        <p:spPr/>
        <p:txBody>
          <a:bodyPr/>
          <a:lstStyle/>
          <a:p>
            <a:fld id="{F103BA3B-47C6-40C7-A1CA-A814E4CBA309}" type="slidenum">
              <a:rPr lang="en-AU" smtClean="0"/>
              <a:t>‹#›</a:t>
            </a:fld>
            <a:endParaRPr lang="en-AU"/>
          </a:p>
        </p:txBody>
      </p:sp>
    </p:spTree>
    <p:extLst>
      <p:ext uri="{BB962C8B-B14F-4D97-AF65-F5344CB8AC3E}">
        <p14:creationId xmlns:p14="http://schemas.microsoft.com/office/powerpoint/2010/main" val="2763979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8B557EC-11BA-46E5-84E4-AD11036C76F6}"/>
              </a:ext>
            </a:extLst>
          </p:cNvPr>
          <p:cNvSpPr>
            <a:spLocks noGrp="1"/>
          </p:cNvSpPr>
          <p:nvPr>
            <p:ph type="dt" sz="half" idx="10"/>
          </p:nvPr>
        </p:nvSpPr>
        <p:spPr/>
        <p:txBody>
          <a:bodyPr/>
          <a:lstStyle/>
          <a:p>
            <a:fld id="{F8D8DBE4-554E-43D0-AF9D-8342BB521318}" type="datetimeFigureOut">
              <a:rPr lang="en-AU" smtClean="0"/>
              <a:t>7/10/2021</a:t>
            </a:fld>
            <a:endParaRPr lang="en-AU"/>
          </a:p>
        </p:txBody>
      </p:sp>
      <p:sp>
        <p:nvSpPr>
          <p:cNvPr id="3" name="Footer Placeholder 2">
            <a:extLst>
              <a:ext uri="{FF2B5EF4-FFF2-40B4-BE49-F238E27FC236}">
                <a16:creationId xmlns:a16="http://schemas.microsoft.com/office/drawing/2014/main" id="{E773C1CA-F73F-4A26-9474-A9B2189CB9F2}"/>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E6455DB3-B428-4696-838E-421EEA0AB32E}"/>
              </a:ext>
            </a:extLst>
          </p:cNvPr>
          <p:cNvSpPr>
            <a:spLocks noGrp="1"/>
          </p:cNvSpPr>
          <p:nvPr>
            <p:ph type="sldNum" sz="quarter" idx="12"/>
          </p:nvPr>
        </p:nvSpPr>
        <p:spPr/>
        <p:txBody>
          <a:bodyPr/>
          <a:lstStyle/>
          <a:p>
            <a:fld id="{F103BA3B-47C6-40C7-A1CA-A814E4CBA309}" type="slidenum">
              <a:rPr lang="en-AU" smtClean="0"/>
              <a:t>‹#›</a:t>
            </a:fld>
            <a:endParaRPr lang="en-AU"/>
          </a:p>
        </p:txBody>
      </p:sp>
    </p:spTree>
    <p:extLst>
      <p:ext uri="{BB962C8B-B14F-4D97-AF65-F5344CB8AC3E}">
        <p14:creationId xmlns:p14="http://schemas.microsoft.com/office/powerpoint/2010/main" val="2549086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9EE6B-D9F3-4862-9608-BF342B80F2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A5DC171F-0AAF-4004-A2D3-A678D1CB538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FED79001-FA0F-4A04-AE25-3F98065C2B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E57A04-18EE-4E1A-8AC5-48167E1B5F2C}"/>
              </a:ext>
            </a:extLst>
          </p:cNvPr>
          <p:cNvSpPr>
            <a:spLocks noGrp="1"/>
          </p:cNvSpPr>
          <p:nvPr>
            <p:ph type="dt" sz="half" idx="10"/>
          </p:nvPr>
        </p:nvSpPr>
        <p:spPr/>
        <p:txBody>
          <a:bodyPr/>
          <a:lstStyle/>
          <a:p>
            <a:fld id="{F8D8DBE4-554E-43D0-AF9D-8342BB521318}" type="datetimeFigureOut">
              <a:rPr lang="en-AU" smtClean="0"/>
              <a:t>7/10/2021</a:t>
            </a:fld>
            <a:endParaRPr lang="en-AU"/>
          </a:p>
        </p:txBody>
      </p:sp>
      <p:sp>
        <p:nvSpPr>
          <p:cNvPr id="6" name="Footer Placeholder 5">
            <a:extLst>
              <a:ext uri="{FF2B5EF4-FFF2-40B4-BE49-F238E27FC236}">
                <a16:creationId xmlns:a16="http://schemas.microsoft.com/office/drawing/2014/main" id="{BBF0A974-FC58-4BC2-8815-E9514F963AC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0E9F38CE-747F-4D22-AA4C-37FE4A0181B2}"/>
              </a:ext>
            </a:extLst>
          </p:cNvPr>
          <p:cNvSpPr>
            <a:spLocks noGrp="1"/>
          </p:cNvSpPr>
          <p:nvPr>
            <p:ph type="sldNum" sz="quarter" idx="12"/>
          </p:nvPr>
        </p:nvSpPr>
        <p:spPr/>
        <p:txBody>
          <a:bodyPr/>
          <a:lstStyle/>
          <a:p>
            <a:fld id="{F103BA3B-47C6-40C7-A1CA-A814E4CBA309}" type="slidenum">
              <a:rPr lang="en-AU" smtClean="0"/>
              <a:t>‹#›</a:t>
            </a:fld>
            <a:endParaRPr lang="en-AU"/>
          </a:p>
        </p:txBody>
      </p:sp>
    </p:spTree>
    <p:extLst>
      <p:ext uri="{BB962C8B-B14F-4D97-AF65-F5344CB8AC3E}">
        <p14:creationId xmlns:p14="http://schemas.microsoft.com/office/powerpoint/2010/main" val="321522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6243D-A30A-43EB-A2D6-7005EEA102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AB2ECD06-89C4-4FAB-8F24-28760A5083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3A3403ED-C1B0-4EBE-A208-EA4F107397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3E6303-E049-4E64-8166-58C1888CB7B7}"/>
              </a:ext>
            </a:extLst>
          </p:cNvPr>
          <p:cNvSpPr>
            <a:spLocks noGrp="1"/>
          </p:cNvSpPr>
          <p:nvPr>
            <p:ph type="dt" sz="half" idx="10"/>
          </p:nvPr>
        </p:nvSpPr>
        <p:spPr/>
        <p:txBody>
          <a:bodyPr/>
          <a:lstStyle/>
          <a:p>
            <a:fld id="{F8D8DBE4-554E-43D0-AF9D-8342BB521318}" type="datetimeFigureOut">
              <a:rPr lang="en-AU" smtClean="0"/>
              <a:t>7/10/2021</a:t>
            </a:fld>
            <a:endParaRPr lang="en-AU"/>
          </a:p>
        </p:txBody>
      </p:sp>
      <p:sp>
        <p:nvSpPr>
          <p:cNvPr id="6" name="Footer Placeholder 5">
            <a:extLst>
              <a:ext uri="{FF2B5EF4-FFF2-40B4-BE49-F238E27FC236}">
                <a16:creationId xmlns:a16="http://schemas.microsoft.com/office/drawing/2014/main" id="{3E3946A7-1896-4479-8867-E95B375D7F77}"/>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088A6BE-5150-4317-A23D-84B089431EC2}"/>
              </a:ext>
            </a:extLst>
          </p:cNvPr>
          <p:cNvSpPr>
            <a:spLocks noGrp="1"/>
          </p:cNvSpPr>
          <p:nvPr>
            <p:ph type="sldNum" sz="quarter" idx="12"/>
          </p:nvPr>
        </p:nvSpPr>
        <p:spPr/>
        <p:txBody>
          <a:bodyPr/>
          <a:lstStyle/>
          <a:p>
            <a:fld id="{F103BA3B-47C6-40C7-A1CA-A814E4CBA309}" type="slidenum">
              <a:rPr lang="en-AU" smtClean="0"/>
              <a:t>‹#›</a:t>
            </a:fld>
            <a:endParaRPr lang="en-AU"/>
          </a:p>
        </p:txBody>
      </p:sp>
    </p:spTree>
    <p:extLst>
      <p:ext uri="{BB962C8B-B14F-4D97-AF65-F5344CB8AC3E}">
        <p14:creationId xmlns:p14="http://schemas.microsoft.com/office/powerpoint/2010/main" val="3592100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www.pressenza.com/2020/10/china-the-global-superpower/"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6000"/>
            <a:lum/>
            <a:extLst>
              <a:ext uri="{837473B0-CC2E-450A-ABE3-18F120FF3D39}">
                <a1611:picAttrSrcUrl xmlns:a1611="http://schemas.microsoft.com/office/drawing/2016/11/main" r:id="rId14"/>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06C72CA-CA10-435C-95BA-25876939DA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36EE5C80-245F-4763-8F53-C9F824DD21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EA987BB5-F5F8-4943-9B10-ED4850F56D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D8DBE4-554E-43D0-AF9D-8342BB521318}" type="datetimeFigureOut">
              <a:rPr lang="en-AU" smtClean="0"/>
              <a:t>7/10/2021</a:t>
            </a:fld>
            <a:endParaRPr lang="en-AU"/>
          </a:p>
        </p:txBody>
      </p:sp>
      <p:sp>
        <p:nvSpPr>
          <p:cNvPr id="5" name="Footer Placeholder 4">
            <a:extLst>
              <a:ext uri="{FF2B5EF4-FFF2-40B4-BE49-F238E27FC236}">
                <a16:creationId xmlns:a16="http://schemas.microsoft.com/office/drawing/2014/main" id="{8B2F0982-54E3-4A15-8020-00ECE3D1871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C7E1BBA2-A00A-4506-A20E-EC69C8E4FAF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03BA3B-47C6-40C7-A1CA-A814E4CBA309}" type="slidenum">
              <a:rPr lang="en-AU" smtClean="0"/>
              <a:t>‹#›</a:t>
            </a:fld>
            <a:endParaRPr lang="en-AU"/>
          </a:p>
        </p:txBody>
      </p:sp>
    </p:spTree>
    <p:extLst>
      <p:ext uri="{BB962C8B-B14F-4D97-AF65-F5344CB8AC3E}">
        <p14:creationId xmlns:p14="http://schemas.microsoft.com/office/powerpoint/2010/main" val="23348533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pressenza.com/2020/10/china-the-global-superpower/"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pressenza.com/2020/10/china-the-global-superpower/"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pressenza.com/2020/10/china-the-global-superpower/"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pressenza.com/2020/10/china-the-global-superpower/"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pressenza.com/2020/10/china-the-global-superpower/"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pressenza.com/2020/10/china-the-global-superpower/"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pressenza.com/2020/10/china-the-global-superpower/"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pressenza.com/2020/10/china-the-global-superpower/"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pressenza.com/2020/10/china-the-global-superpower/"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pressenza.com/2020/10/china-the-global-superpower/"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pressenza.com/2020/10/china-the-global-superpower/"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pressenza.com/2020/10/china-the-global-superpower/"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pressenza.com/2020/10/china-the-global-superpower/"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pressenza.com/2020/10/china-the-global-superpower/"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pressenza.com/2020/10/china-the-global-superpower/"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pressenza.com/2020/10/china-the-global-superpower/"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pressenza.com/2020/10/china-the-global-superpower/"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pressenza.com/2020/10/china-the-global-superpower/"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pressenza.com/2020/10/china-the-global-superpower/"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pressenza.com/2020/10/china-the-global-superpower/"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pressenza.com/2020/10/china-the-global-superpower/"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pressenza.com/2020/10/china-the-global-superpower/"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pressenza.com/2020/10/china-the-global-superpower/"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pressenza.com/2020/10/china-the-global-superpower/"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pressenza.com/2020/10/china-the-global-superpower/"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EFB98-9B14-4DAA-8452-9D76D5EA1385}"/>
              </a:ext>
            </a:extLst>
          </p:cNvPr>
          <p:cNvSpPr>
            <a:spLocks noGrp="1"/>
          </p:cNvSpPr>
          <p:nvPr>
            <p:ph type="ctrTitle"/>
          </p:nvPr>
        </p:nvSpPr>
        <p:spPr/>
        <p:txBody>
          <a:bodyPr/>
          <a:lstStyle/>
          <a:p>
            <a:r>
              <a:rPr lang="zh-CN" altLang="en-US" dirty="0"/>
              <a:t>口语演讲</a:t>
            </a:r>
            <a:endParaRPr lang="en-AU" dirty="0"/>
          </a:p>
        </p:txBody>
      </p:sp>
      <p:sp>
        <p:nvSpPr>
          <p:cNvPr id="3" name="Subtitle 2">
            <a:extLst>
              <a:ext uri="{FF2B5EF4-FFF2-40B4-BE49-F238E27FC236}">
                <a16:creationId xmlns:a16="http://schemas.microsoft.com/office/drawing/2014/main" id="{0724A89D-07DA-4897-8579-07E209ECD229}"/>
              </a:ext>
            </a:extLst>
          </p:cNvPr>
          <p:cNvSpPr>
            <a:spLocks noGrp="1"/>
          </p:cNvSpPr>
          <p:nvPr>
            <p:ph type="subTitle" idx="1"/>
          </p:nvPr>
        </p:nvSpPr>
        <p:spPr/>
        <p:txBody>
          <a:bodyPr/>
          <a:lstStyle/>
          <a:p>
            <a:r>
              <a:rPr lang="zh-CN" altLang="en-US" dirty="0"/>
              <a:t>提高篇</a:t>
            </a:r>
            <a:endParaRPr lang="en-AU" dirty="0"/>
          </a:p>
        </p:txBody>
      </p:sp>
    </p:spTree>
    <p:extLst>
      <p:ext uri="{BB962C8B-B14F-4D97-AF65-F5344CB8AC3E}">
        <p14:creationId xmlns:p14="http://schemas.microsoft.com/office/powerpoint/2010/main" val="39976570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1FABE-B76D-4C9F-96C4-C047FFE5AF3B}"/>
              </a:ext>
            </a:extLst>
          </p:cNvPr>
          <p:cNvSpPr>
            <a:spLocks noGrp="1"/>
          </p:cNvSpPr>
          <p:nvPr>
            <p:ph type="title"/>
          </p:nvPr>
        </p:nvSpPr>
        <p:spPr>
          <a:xfrm>
            <a:off x="6272939" y="5532437"/>
            <a:ext cx="5919061" cy="1325563"/>
          </a:xfrm>
        </p:spPr>
        <p:txBody>
          <a:bodyPr>
            <a:normAutofit/>
          </a:bodyPr>
          <a:lstStyle/>
          <a:p>
            <a:pPr algn="ctr" rtl="0">
              <a:buSzPts val="900"/>
              <a:buFont typeface="Arial" panose="020B0604020202020204" pitchFamily="34" charset="0"/>
              <a:buChar char="•"/>
            </a:pPr>
            <a:r>
              <a:rPr lang="zh-CN" altLang="en-US" sz="4400" b="0" i="0" u="none" strike="noStrike" baseline="0" dirty="0">
                <a:latin typeface="Calibri" panose="020F0502020204030204" pitchFamily="34" charset="0"/>
                <a:ea typeface="DengXian" panose="02010600030101010101" pitchFamily="2" charset="-122"/>
              </a:rPr>
              <a:t>二、口语报告修改练习</a:t>
            </a:r>
            <a:br>
              <a:rPr lang="zh-CN" altLang="en-US" sz="4400" b="0" i="0" u="none" strike="noStrike" baseline="0" dirty="0">
                <a:latin typeface="Times New Roman" panose="02020603050405020304" pitchFamily="18" charset="0"/>
                <a:ea typeface="DengXian" panose="02010600030101010101" pitchFamily="2" charset="-122"/>
              </a:rPr>
            </a:br>
            <a:r>
              <a:rPr lang="en-US" altLang="ja-JP" sz="4400" b="0" i="0" u="none" strike="noStrike" baseline="0" dirty="0">
                <a:latin typeface="Calibri" panose="020F0502020204030204" pitchFamily="34" charset="0"/>
                <a:ea typeface="DengXian" panose="02010600030101010101" pitchFamily="2" charset="-122"/>
              </a:rPr>
              <a:t>2.</a:t>
            </a:r>
            <a:r>
              <a:rPr lang="ja-JP" altLang="en-US" sz="4400" b="0" i="0" u="none" strike="noStrike" baseline="0" dirty="0">
                <a:latin typeface="Calibri" panose="020F0502020204030204" pitchFamily="34" charset="0"/>
                <a:ea typeface="DengXian" panose="02010600030101010101" pitchFamily="2" charset="-122"/>
              </a:rPr>
              <a:t>全篇修改</a:t>
            </a:r>
            <a:r>
              <a:rPr lang="ja-JP" altLang="en-US" sz="4400" b="0" i="0" u="none" strike="noStrike" kern="1200" baseline="0" dirty="0">
                <a:solidFill>
                  <a:srgbClr val="000000"/>
                </a:solidFill>
                <a:latin typeface="Calibri" panose="020F0502020204030204" pitchFamily="34" charset="0"/>
                <a:ea typeface="DengXian" panose="02010600030101010101" pitchFamily="2" charset="-122"/>
              </a:rPr>
              <a:t>练习一 </a:t>
            </a:r>
            <a:endParaRPr lang="en-AU" dirty="0"/>
          </a:p>
        </p:txBody>
      </p:sp>
      <p:sp>
        <p:nvSpPr>
          <p:cNvPr id="3" name="Content Placeholder 2">
            <a:extLst>
              <a:ext uri="{FF2B5EF4-FFF2-40B4-BE49-F238E27FC236}">
                <a16:creationId xmlns:a16="http://schemas.microsoft.com/office/drawing/2014/main" id="{4E5095C9-EEFA-48E4-90C4-D356E9925A0C}"/>
              </a:ext>
            </a:extLst>
          </p:cNvPr>
          <p:cNvSpPr>
            <a:spLocks noGrp="1"/>
          </p:cNvSpPr>
          <p:nvPr>
            <p:ph idx="1"/>
          </p:nvPr>
        </p:nvSpPr>
        <p:spPr>
          <a:xfrm>
            <a:off x="0" y="18256"/>
            <a:ext cx="12192000" cy="6839744"/>
          </a:xfrm>
        </p:spPr>
        <p:txBody>
          <a:bodyPr>
            <a:noAutofit/>
          </a:bodyPr>
          <a:lstStyle/>
          <a:p>
            <a:pPr marR="0" algn="ctr" rtl="0">
              <a:lnSpc>
                <a:spcPct val="120000"/>
              </a:lnSpc>
              <a:spcBef>
                <a:spcPts val="200"/>
              </a:spcBef>
            </a:pPr>
            <a:r>
              <a:rPr lang="zh-CN" altLang="en-US" sz="2400" b="0" i="0" u="none" strike="noStrike" baseline="0" dirty="0">
                <a:latin typeface="Calibri" panose="020F0502020204030204" pitchFamily="34" charset="0"/>
                <a:ea typeface="DengXian" panose="02010600030101010101" pitchFamily="2" charset="-122"/>
              </a:rPr>
              <a:t>透视历史，还原李鸿章！</a:t>
            </a:r>
            <a:endParaRPr lang="zh-CN" altLang="en-US" sz="2400" b="0" i="0" u="none" strike="noStrike" baseline="0" dirty="0">
              <a:latin typeface="Times New Roman" panose="02020603050405020304" pitchFamily="18" charset="0"/>
              <a:ea typeface="DengXian" panose="02010600030101010101" pitchFamily="2" charset="-122"/>
            </a:endParaRPr>
          </a:p>
          <a:p>
            <a:pPr marR="0" algn="l" rtl="0">
              <a:lnSpc>
                <a:spcPct val="120000"/>
              </a:lnSpc>
              <a:spcBef>
                <a:spcPts val="200"/>
              </a:spcBef>
            </a:pPr>
            <a:r>
              <a:rPr lang="zh-CN" altLang="en-US" sz="2400" b="0" i="0" u="none" strike="noStrike" baseline="0" dirty="0">
                <a:latin typeface="Calibri" panose="020F0502020204030204" pitchFamily="34" charset="0"/>
                <a:ea typeface="DengXian" panose="02010600030101010101" pitchFamily="2" charset="-122"/>
              </a:rPr>
              <a:t>考官老师，你们好！</a:t>
            </a:r>
            <a:endParaRPr lang="zh-CN" altLang="en-US" sz="2400" b="0" i="0" u="none" strike="noStrike" baseline="0" dirty="0">
              <a:latin typeface="Times New Roman" panose="02020603050405020304" pitchFamily="18" charset="0"/>
              <a:ea typeface="DengXian" panose="02010600030101010101" pitchFamily="2" charset="-122"/>
            </a:endParaRPr>
          </a:p>
          <a:p>
            <a:pPr marR="0" algn="l" rtl="0">
              <a:lnSpc>
                <a:spcPct val="120000"/>
              </a:lnSpc>
              <a:spcBef>
                <a:spcPts val="200"/>
              </a:spcBef>
            </a:pPr>
            <a:r>
              <a:rPr lang="zh-CN" altLang="en-US" sz="2400" b="0" i="0" u="none" strike="noStrike" baseline="0" dirty="0">
                <a:latin typeface="Calibri" panose="020F0502020204030204" pitchFamily="34" charset="0"/>
                <a:ea typeface="DengXian" panose="02010600030101010101" pitchFamily="2" charset="-122"/>
              </a:rPr>
              <a:t>        我研究的主题是：正确看待历史人物。在阅读书籍</a:t>
            </a:r>
            <a:r>
              <a:rPr lang="en-US" altLang="zh-CN" sz="2400" b="0" i="0" u="none" strike="noStrike" baseline="0" dirty="0">
                <a:latin typeface="Calibri" panose="020F0502020204030204" pitchFamily="34" charset="0"/>
                <a:ea typeface="DengXian" panose="02010600030101010101" pitchFamily="2" charset="-122"/>
              </a:rPr>
              <a:t>《</a:t>
            </a:r>
            <a:r>
              <a:rPr lang="zh-CN" altLang="en-US" sz="2400" b="0" i="0" u="none" strike="noStrike" baseline="0" dirty="0">
                <a:latin typeface="Calibri" panose="020F0502020204030204" pitchFamily="34" charset="0"/>
                <a:ea typeface="DengXian" panose="02010600030101010101" pitchFamily="2" charset="-122"/>
              </a:rPr>
              <a:t>晚清风云人物话史李鸿 章</a:t>
            </a:r>
            <a:r>
              <a:rPr lang="en-US" altLang="zh-CN" sz="2400" b="0" i="0" u="none" strike="noStrike" baseline="0" dirty="0">
                <a:latin typeface="Calibri" panose="020F0502020204030204" pitchFamily="34" charset="0"/>
                <a:ea typeface="DengXian" panose="02010600030101010101" pitchFamily="2" charset="-122"/>
              </a:rPr>
              <a:t>》</a:t>
            </a:r>
            <a:r>
              <a:rPr lang="zh-CN" altLang="en-US" sz="2400" b="0" i="0" u="none" strike="noStrike" baseline="0" dirty="0">
                <a:latin typeface="Calibri" panose="020F0502020204030204" pitchFamily="34" charset="0"/>
                <a:ea typeface="DengXian" panose="02010600030101010101" pitchFamily="2" charset="-122"/>
              </a:rPr>
              <a:t>和</a:t>
            </a:r>
            <a:r>
              <a:rPr lang="en-US" altLang="zh-CN" sz="2400" b="0" i="0" u="none" strike="noStrike" baseline="0" dirty="0">
                <a:latin typeface="Calibri" panose="020F0502020204030204" pitchFamily="34" charset="0"/>
                <a:ea typeface="DengXian" panose="02010600030101010101" pitchFamily="2" charset="-122"/>
              </a:rPr>
              <a:t>《</a:t>
            </a:r>
            <a:r>
              <a:rPr lang="zh-CN" altLang="en-US" sz="2400" b="0" i="0" u="none" strike="noStrike" baseline="0" dirty="0">
                <a:latin typeface="Calibri" panose="020F0502020204030204" pitchFamily="34" charset="0"/>
                <a:ea typeface="DengXian" panose="02010600030101010101" pitchFamily="2" charset="-122"/>
              </a:rPr>
              <a:t>李鸿章评传中国近代化的起始</a:t>
            </a:r>
            <a:r>
              <a:rPr lang="en-US" altLang="zh-CN" sz="2400" b="0" i="0" u="none" strike="noStrike" baseline="0" dirty="0">
                <a:latin typeface="Calibri" panose="020F0502020204030204" pitchFamily="34" charset="0"/>
                <a:ea typeface="DengXian" panose="02010600030101010101" pitchFamily="2" charset="-122"/>
              </a:rPr>
              <a:t>》</a:t>
            </a:r>
            <a:r>
              <a:rPr lang="zh-CN" altLang="en-US" sz="2400" b="0" i="0" u="none" strike="noStrike" baseline="0" dirty="0">
                <a:latin typeface="Calibri" panose="020F0502020204030204" pitchFamily="34" charset="0"/>
                <a:ea typeface="DengXian" panose="02010600030101010101" pitchFamily="2" charset="-122"/>
              </a:rPr>
              <a:t>以及观看电视剧</a:t>
            </a:r>
            <a:r>
              <a:rPr lang="en-US" altLang="zh-CN" sz="2400" b="0" i="0" u="none" strike="noStrike" baseline="0" dirty="0">
                <a:latin typeface="Calibri" panose="020F0502020204030204" pitchFamily="34" charset="0"/>
                <a:ea typeface="DengXian" panose="02010600030101010101" pitchFamily="2" charset="-122"/>
              </a:rPr>
              <a:t>《</a:t>
            </a:r>
            <a:r>
              <a:rPr lang="zh-CN" altLang="en-US" sz="2400" b="0" i="0" u="none" strike="noStrike" baseline="0" dirty="0">
                <a:latin typeface="Calibri" panose="020F0502020204030204" pitchFamily="34" charset="0"/>
                <a:ea typeface="DengXian" panose="02010600030101010101" pitchFamily="2" charset="-122"/>
              </a:rPr>
              <a:t>走向共和</a:t>
            </a:r>
            <a:r>
              <a:rPr lang="en-US" altLang="zh-CN" sz="2400" b="0" i="0" u="none" strike="noStrike" baseline="0" dirty="0">
                <a:latin typeface="Calibri" panose="020F0502020204030204" pitchFamily="34" charset="0"/>
                <a:ea typeface="DengXian" panose="02010600030101010101" pitchFamily="2" charset="-122"/>
              </a:rPr>
              <a:t>》</a:t>
            </a:r>
            <a:r>
              <a:rPr lang="zh-CN" altLang="en-US" sz="2400" b="0" i="0" u="none" strike="noStrike" baseline="0" dirty="0">
                <a:latin typeface="Calibri" panose="020F0502020204030204" pitchFamily="34" charset="0"/>
                <a:ea typeface="DengXian" panose="02010600030101010101" pitchFamily="2" charset="-122"/>
              </a:rPr>
              <a:t>之后，我 发现这三部文学作品所刻画出的李鸿章与曾经出现在历史教科书里的他有所异 议。因此我报告的考题是：透视历史，还原李鸿章！下面我将从朝廷忠臣，爱国 怎士，强国斗士这三种身份重新认识这位历史的风霜老人。</a:t>
            </a:r>
            <a:endParaRPr lang="zh-CN" altLang="en-US" sz="2400" b="0" i="0" u="none" strike="noStrike" baseline="0" dirty="0">
              <a:latin typeface="Times New Roman" panose="02020603050405020304" pitchFamily="18" charset="0"/>
              <a:ea typeface="DengXian" panose="02010600030101010101" pitchFamily="2" charset="-122"/>
            </a:endParaRPr>
          </a:p>
          <a:p>
            <a:pPr marR="0" algn="l" rtl="0">
              <a:lnSpc>
                <a:spcPct val="120000"/>
              </a:lnSpc>
              <a:spcBef>
                <a:spcPts val="200"/>
              </a:spcBef>
            </a:pPr>
            <a:r>
              <a:rPr lang="zh-CN" altLang="en-US" sz="2400" b="0" i="0" u="none" strike="noStrike" baseline="0" dirty="0">
                <a:latin typeface="Calibri" panose="020F0502020204030204" pitchFamily="34" charset="0"/>
                <a:ea typeface="DengXian" panose="02010600030101010101" pitchFamily="2" charset="-122"/>
              </a:rPr>
              <a:t>        考官老师，我可以开始我的报告了吗？</a:t>
            </a:r>
            <a:endParaRPr lang="zh-CN" altLang="en-US" sz="2400" b="0" i="0" u="none" strike="noStrike" baseline="0" dirty="0">
              <a:latin typeface="Times New Roman" panose="02020603050405020304" pitchFamily="18" charset="0"/>
              <a:ea typeface="DengXian" panose="02010600030101010101" pitchFamily="2" charset="-122"/>
            </a:endParaRPr>
          </a:p>
          <a:p>
            <a:pPr marR="0" algn="l" rtl="0">
              <a:lnSpc>
                <a:spcPct val="120000"/>
              </a:lnSpc>
              <a:spcBef>
                <a:spcPts val="200"/>
              </a:spcBef>
            </a:pPr>
            <a:r>
              <a:rPr lang="zh-CN" altLang="en-US" sz="2400" b="0" i="0" u="none" strike="noStrike" baseline="0" dirty="0">
                <a:latin typeface="Calibri" panose="020F0502020204030204" pitchFamily="34" charset="0"/>
                <a:ea typeface="DengXian" panose="02010600030101010101" pitchFamily="2" charset="-122"/>
              </a:rPr>
              <a:t>        自古时代演化，政权更迭，历史人物的功过也就评说各异。自鸦片战争以来， 暗沉沉的大清帝国涌进来的每一缕空气似乎都与李鸿章这个名字紧紧相连。烟台， 中法，中俄，马关，辛丑等，这一份份丧权辱国的不平等条约几乎都和李鸿章这 个名字息息相关。于是，“李鸿章</a:t>
            </a:r>
            <a:r>
              <a:rPr lang="en-US" altLang="zh-CN" sz="2400" b="0" i="0" u="none" strike="noStrike" baseline="0" dirty="0">
                <a:latin typeface="Calibri" panose="020F0502020204030204" pitchFamily="34" charset="0"/>
                <a:ea typeface="DengXian" panose="02010600030101010101" pitchFamily="2" charset="-122"/>
              </a:rPr>
              <a:t>=</a:t>
            </a:r>
            <a:r>
              <a:rPr lang="zh-CN" altLang="en-US" sz="2400" b="0" i="0" u="none" strike="noStrike" baseline="0" dirty="0">
                <a:latin typeface="Calibri" panose="020F0502020204030204" pitchFamily="34" charset="0"/>
                <a:ea typeface="DengXian" panose="02010600030101010101" pitchFamily="2" charset="-122"/>
              </a:rPr>
              <a:t>卖国贼”便成了一个定式。其实，拂拭去历 史的印象，平心而论，李鸿章是位令人肃然起敬的人物。</a:t>
            </a:r>
            <a:endParaRPr lang="zh-CN" altLang="en-US" sz="24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33889289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1FABE-B76D-4C9F-96C4-C047FFE5AF3B}"/>
              </a:ext>
            </a:extLst>
          </p:cNvPr>
          <p:cNvSpPr>
            <a:spLocks noGrp="1"/>
          </p:cNvSpPr>
          <p:nvPr>
            <p:ph type="title"/>
          </p:nvPr>
        </p:nvSpPr>
        <p:spPr>
          <a:xfrm>
            <a:off x="6272939" y="5532437"/>
            <a:ext cx="5919061" cy="1325563"/>
          </a:xfrm>
        </p:spPr>
        <p:txBody>
          <a:bodyPr>
            <a:normAutofit/>
          </a:bodyPr>
          <a:lstStyle/>
          <a:p>
            <a:pPr algn="ctr" rtl="0">
              <a:buSzPts val="900"/>
              <a:buFont typeface="Arial" panose="020B0604020202020204" pitchFamily="34" charset="0"/>
              <a:buChar char="•"/>
            </a:pPr>
            <a:r>
              <a:rPr lang="zh-CN" altLang="en-US" sz="4400" b="0" i="0" u="none" strike="noStrike" baseline="0" dirty="0">
                <a:latin typeface="Calibri" panose="020F0502020204030204" pitchFamily="34" charset="0"/>
                <a:ea typeface="DengXian" panose="02010600030101010101" pitchFamily="2" charset="-122"/>
              </a:rPr>
              <a:t>二、口语报告修改练习</a:t>
            </a:r>
            <a:br>
              <a:rPr lang="zh-CN" altLang="en-US" sz="4400" b="0" i="0" u="none" strike="noStrike" baseline="0" dirty="0">
                <a:latin typeface="Times New Roman" panose="02020603050405020304" pitchFamily="18" charset="0"/>
                <a:ea typeface="DengXian" panose="02010600030101010101" pitchFamily="2" charset="-122"/>
              </a:rPr>
            </a:br>
            <a:r>
              <a:rPr lang="en-US" altLang="ja-JP" sz="4400" b="0" i="0" u="none" strike="noStrike" baseline="0" dirty="0">
                <a:latin typeface="Calibri" panose="020F0502020204030204" pitchFamily="34" charset="0"/>
                <a:ea typeface="DengXian" panose="02010600030101010101" pitchFamily="2" charset="-122"/>
              </a:rPr>
              <a:t>2.</a:t>
            </a:r>
            <a:r>
              <a:rPr lang="ja-JP" altLang="en-US" sz="4400" b="0" i="0" u="none" strike="noStrike" baseline="0" dirty="0">
                <a:latin typeface="Calibri" panose="020F0502020204030204" pitchFamily="34" charset="0"/>
                <a:ea typeface="DengXian" panose="02010600030101010101" pitchFamily="2" charset="-122"/>
              </a:rPr>
              <a:t>全篇修改</a:t>
            </a:r>
            <a:r>
              <a:rPr lang="ja-JP" altLang="en-US" sz="4400" b="0" i="0" u="none" strike="noStrike" kern="1200" baseline="0" dirty="0">
                <a:solidFill>
                  <a:srgbClr val="000000"/>
                </a:solidFill>
                <a:latin typeface="Calibri" panose="020F0502020204030204" pitchFamily="34" charset="0"/>
                <a:ea typeface="DengXian" panose="02010600030101010101" pitchFamily="2" charset="-122"/>
              </a:rPr>
              <a:t>练习一 </a:t>
            </a:r>
            <a:endParaRPr lang="en-AU" dirty="0"/>
          </a:p>
        </p:txBody>
      </p:sp>
      <p:sp>
        <p:nvSpPr>
          <p:cNvPr id="3" name="Content Placeholder 2">
            <a:extLst>
              <a:ext uri="{FF2B5EF4-FFF2-40B4-BE49-F238E27FC236}">
                <a16:creationId xmlns:a16="http://schemas.microsoft.com/office/drawing/2014/main" id="{4E5095C9-EEFA-48E4-90C4-D356E9925A0C}"/>
              </a:ext>
            </a:extLst>
          </p:cNvPr>
          <p:cNvSpPr>
            <a:spLocks noGrp="1"/>
          </p:cNvSpPr>
          <p:nvPr>
            <p:ph idx="1"/>
          </p:nvPr>
        </p:nvSpPr>
        <p:spPr>
          <a:xfrm>
            <a:off x="0" y="18256"/>
            <a:ext cx="12192000" cy="6839744"/>
          </a:xfrm>
        </p:spPr>
        <p:txBody>
          <a:bodyPr>
            <a:noAutofit/>
          </a:bodyPr>
          <a:lstStyle/>
          <a:p>
            <a:pPr marR="0" rtl="0">
              <a:lnSpc>
                <a:spcPct val="120000"/>
              </a:lnSpc>
              <a:spcBef>
                <a:spcPts val="200"/>
              </a:spcBef>
            </a:pPr>
            <a:r>
              <a:rPr lang="zh-CN" altLang="en-US" b="0" i="0" u="none" strike="noStrike" baseline="0" dirty="0">
                <a:latin typeface="Calibri" panose="020F0502020204030204" pitchFamily="34" charset="0"/>
                <a:ea typeface="DengXian" panose="02010600030101010101" pitchFamily="2" charset="-122"/>
              </a:rPr>
              <a:t>      首先，李鸿章是位公忠体国、为国尽忠的朝廷重臣。在帝制时代，无论君子 小人都以忠于君主作为臣子的第一美德。李鸿章生不逢时，处在中国孱弱多灾，国乱纷扰的年代。满目疮痍，风雨飘摇的大清王朝总把残局留给他，为效忠朝廷，他选择忍辱负重。在</a:t>
            </a:r>
            <a:r>
              <a:rPr lang="en-US" altLang="zh-CN" b="0" i="0" u="none" strike="noStrike" baseline="0" dirty="0">
                <a:latin typeface="Calibri" panose="020F0502020204030204" pitchFamily="34" charset="0"/>
                <a:ea typeface="DengXian" panose="02010600030101010101" pitchFamily="2" charset="-122"/>
              </a:rPr>
              <a:t>《</a:t>
            </a:r>
            <a:r>
              <a:rPr lang="zh-CN" altLang="en-US" b="0" i="0" u="none" strike="noStrike" baseline="0" dirty="0">
                <a:latin typeface="Calibri" panose="020F0502020204030204" pitchFamily="34" charset="0"/>
                <a:ea typeface="DengXian" panose="02010600030101010101" pitchFamily="2" charset="-122"/>
              </a:rPr>
              <a:t>晚清风云人物话史一李鸿章</a:t>
            </a:r>
            <a:r>
              <a:rPr lang="en-US" altLang="zh-CN" b="0" i="0" u="none" strike="noStrike" baseline="0" dirty="0">
                <a:latin typeface="Calibri" panose="020F0502020204030204" pitchFamily="34" charset="0"/>
                <a:ea typeface="DengXian" panose="02010600030101010101" pitchFamily="2" charset="-122"/>
              </a:rPr>
              <a:t>》</a:t>
            </a:r>
            <a:r>
              <a:rPr lang="zh-CN" altLang="en-US" b="0" i="0" u="none" strike="noStrike" baseline="0" dirty="0">
                <a:latin typeface="Calibri" panose="020F0502020204030204" pitchFamily="34" charset="0"/>
                <a:ea typeface="DengXian" panose="02010600030101010101" pitchFamily="2" charset="-122"/>
              </a:rPr>
              <a:t>一书中记述了他奉命签订</a:t>
            </a:r>
            <a:r>
              <a:rPr lang="en-US" altLang="zh-CN" b="0" i="0" u="none" strike="noStrike" baseline="0" dirty="0">
                <a:latin typeface="Calibri" panose="020F0502020204030204" pitchFamily="34" charset="0"/>
                <a:ea typeface="DengXian" panose="02010600030101010101" pitchFamily="2" charset="-122"/>
              </a:rPr>
              <a:t>《</a:t>
            </a:r>
            <a:r>
              <a:rPr lang="zh-CN" altLang="en-US" b="0" i="0" u="none" strike="noStrike" baseline="0" dirty="0">
                <a:latin typeface="Calibri" panose="020F0502020204030204" pitchFamily="34" charset="0"/>
                <a:ea typeface="DengXian" panose="02010600030101010101" pitchFamily="2" charset="-122"/>
              </a:rPr>
              <a:t>辛 丑条约</a:t>
            </a:r>
            <a:r>
              <a:rPr lang="en-US" altLang="zh-CN" b="0" i="0" u="none" strike="noStrike" baseline="0" dirty="0">
                <a:latin typeface="Calibri" panose="020F0502020204030204" pitchFamily="34" charset="0"/>
                <a:ea typeface="DengXian" panose="02010600030101010101" pitchFamily="2" charset="-122"/>
              </a:rPr>
              <a:t>》</a:t>
            </a:r>
            <a:r>
              <a:rPr lang="zh-CN" altLang="en-US" b="0" i="0" u="none" strike="noStrike" baseline="0" dirty="0">
                <a:latin typeface="Calibri" panose="020F0502020204030204" pitchFamily="34" charset="0"/>
                <a:ea typeface="DengXian" panose="02010600030101010101" pitchFamily="2" charset="-122"/>
              </a:rPr>
              <a:t>的过程：</a:t>
            </a:r>
            <a:r>
              <a:rPr lang="en-US" altLang="zh-CN" b="0" i="0" u="none" strike="noStrike" baseline="0" dirty="0">
                <a:latin typeface="Calibri" panose="020F0502020204030204" pitchFamily="34" charset="0"/>
                <a:ea typeface="DengXian" panose="02010600030101010101" pitchFamily="2" charset="-122"/>
              </a:rPr>
              <a:t>1900</a:t>
            </a:r>
            <a:r>
              <a:rPr lang="zh-CN" altLang="en-US" b="0" i="0" u="none" strike="noStrike" baseline="0" dirty="0">
                <a:latin typeface="Calibri" panose="020F0502020204030204" pitchFamily="34" charset="0"/>
                <a:ea typeface="DengXian" panose="02010600030101010101" pitchFamily="2" charset="-122"/>
              </a:rPr>
              <a:t>年</a:t>
            </a:r>
            <a:r>
              <a:rPr lang="en-US" altLang="zh-CN" b="0" i="0" u="none" strike="noStrike" baseline="0" dirty="0">
                <a:latin typeface="Calibri" panose="020F0502020204030204" pitchFamily="34" charset="0"/>
                <a:ea typeface="DengXian" panose="02010600030101010101" pitchFamily="2" charset="-122"/>
              </a:rPr>
              <a:t>7</a:t>
            </a:r>
            <a:r>
              <a:rPr lang="zh-CN" altLang="en-US" b="0" i="0" u="none" strike="noStrike" baseline="0" dirty="0">
                <a:latin typeface="Calibri" panose="020F0502020204030204" pitchFamily="34" charset="0"/>
                <a:ea typeface="DengXian" panose="02010600030101010101" pitchFamily="2" charset="-122"/>
              </a:rPr>
              <a:t>月李鸿章在广州接到北上与联军议和的旨意后，他左 右为难，老泪纵横，因为他深知去签订的又是一个类似于</a:t>
            </a:r>
            <a:r>
              <a:rPr lang="en-US" altLang="zh-CN" b="0" i="0" u="none" strike="noStrike" baseline="0" dirty="0">
                <a:latin typeface="Calibri" panose="020F0502020204030204" pitchFamily="34" charset="0"/>
                <a:ea typeface="DengXian" panose="02010600030101010101" pitchFamily="2" charset="-122"/>
              </a:rPr>
              <a:t>《</a:t>
            </a:r>
            <a:r>
              <a:rPr lang="zh-CN" altLang="en-US" b="0" i="0" u="none" strike="noStrike" baseline="0" dirty="0">
                <a:latin typeface="Calibri" panose="020F0502020204030204" pitchFamily="34" charset="0"/>
                <a:ea typeface="DengXian" panose="02010600030101010101" pitchFamily="2" charset="-122"/>
              </a:rPr>
              <a:t>马关条约</a:t>
            </a:r>
            <a:r>
              <a:rPr lang="en-US" altLang="zh-CN" b="0" i="0" u="none" strike="noStrike" baseline="0" dirty="0">
                <a:latin typeface="Calibri" panose="020F0502020204030204" pitchFamily="34" charset="0"/>
                <a:ea typeface="DengXian" panose="02010600030101010101" pitchFamily="2" charset="-122"/>
              </a:rPr>
              <a:t>》</a:t>
            </a:r>
            <a:r>
              <a:rPr lang="zh-CN" altLang="en-US" b="0" i="0" u="none" strike="noStrike" baseline="0" dirty="0">
                <a:latin typeface="Calibri" panose="020F0502020204030204" pitchFamily="34" charset="0"/>
                <a:ea typeface="DengXian" panose="02010600030101010101" pitchFamily="2" charset="-122"/>
              </a:rPr>
              <a:t>那般丧权 辱国的和约，此行将会使他遗臭万年永远被国人唾骂；但若不去，必是抗旨不遵， 将毁其一世忠名。在清廷的一再催逼下，他带着慈禧的默许，光绪帝的旨意被迫 北上，在条约上签下了外交生涯的最后一笔！独自承担了卖国贼的屈辱，当落笔 的一刹</a:t>
            </a:r>
            <a:r>
              <a:rPr lang="zh-CN" altLang="en-US" dirty="0">
                <a:latin typeface="Calibri" panose="020F0502020204030204" pitchFamily="34" charset="0"/>
                <a:ea typeface="DengXian" panose="02010600030101010101" pitchFamily="2" charset="-122"/>
              </a:rPr>
              <a:t>，</a:t>
            </a:r>
            <a:r>
              <a:rPr lang="zh-CN" altLang="en-US" b="0" i="0" u="none" strike="noStrike" baseline="0" dirty="0">
                <a:latin typeface="Calibri" panose="020F0502020204030204" pitchFamily="34" charset="0"/>
                <a:ea typeface="DengXian" panose="02010600030101010101" pitchFamily="2" charset="-122"/>
              </a:rPr>
              <a:t>李鸿章在众目葵葵下放声痛哭！</a:t>
            </a:r>
            <a:endParaRPr lang="zh-CN" altLang="en-US"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2363711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1FABE-B76D-4C9F-96C4-C047FFE5AF3B}"/>
              </a:ext>
            </a:extLst>
          </p:cNvPr>
          <p:cNvSpPr>
            <a:spLocks noGrp="1"/>
          </p:cNvSpPr>
          <p:nvPr>
            <p:ph type="title"/>
          </p:nvPr>
        </p:nvSpPr>
        <p:spPr>
          <a:xfrm>
            <a:off x="6272939" y="5532437"/>
            <a:ext cx="5919061" cy="1325563"/>
          </a:xfrm>
        </p:spPr>
        <p:txBody>
          <a:bodyPr>
            <a:normAutofit/>
          </a:bodyPr>
          <a:lstStyle/>
          <a:p>
            <a:pPr algn="ctr" rtl="0">
              <a:buSzPts val="900"/>
              <a:buFont typeface="Arial" panose="020B0604020202020204" pitchFamily="34" charset="0"/>
              <a:buChar char="•"/>
            </a:pPr>
            <a:r>
              <a:rPr lang="zh-CN" altLang="en-US" sz="4400" b="0" i="0" u="none" strike="noStrike" baseline="0" dirty="0">
                <a:latin typeface="Calibri" panose="020F0502020204030204" pitchFamily="34" charset="0"/>
                <a:ea typeface="DengXian" panose="02010600030101010101" pitchFamily="2" charset="-122"/>
              </a:rPr>
              <a:t>二、口语报告修改练习</a:t>
            </a:r>
            <a:br>
              <a:rPr lang="zh-CN" altLang="en-US" sz="4400" b="0" i="0" u="none" strike="noStrike" baseline="0" dirty="0">
                <a:latin typeface="Times New Roman" panose="02020603050405020304" pitchFamily="18" charset="0"/>
                <a:ea typeface="DengXian" panose="02010600030101010101" pitchFamily="2" charset="-122"/>
              </a:rPr>
            </a:br>
            <a:r>
              <a:rPr lang="en-US" altLang="ja-JP" sz="4400" b="0" i="0" u="none" strike="noStrike" baseline="0" dirty="0">
                <a:latin typeface="Calibri" panose="020F0502020204030204" pitchFamily="34" charset="0"/>
                <a:ea typeface="DengXian" panose="02010600030101010101" pitchFamily="2" charset="-122"/>
              </a:rPr>
              <a:t>2.</a:t>
            </a:r>
            <a:r>
              <a:rPr lang="ja-JP" altLang="en-US" sz="4400" b="0" i="0" u="none" strike="noStrike" baseline="0" dirty="0">
                <a:latin typeface="Calibri" panose="020F0502020204030204" pitchFamily="34" charset="0"/>
                <a:ea typeface="DengXian" panose="02010600030101010101" pitchFamily="2" charset="-122"/>
              </a:rPr>
              <a:t>全篇修改</a:t>
            </a:r>
            <a:r>
              <a:rPr lang="ja-JP" altLang="en-US" sz="4400" b="0" i="0" u="none" strike="noStrike" kern="1200" baseline="0" dirty="0">
                <a:solidFill>
                  <a:srgbClr val="000000"/>
                </a:solidFill>
                <a:latin typeface="Calibri" panose="020F0502020204030204" pitchFamily="34" charset="0"/>
                <a:ea typeface="DengXian" panose="02010600030101010101" pitchFamily="2" charset="-122"/>
              </a:rPr>
              <a:t>练习一 </a:t>
            </a:r>
            <a:endParaRPr lang="en-AU" dirty="0"/>
          </a:p>
        </p:txBody>
      </p:sp>
      <p:sp>
        <p:nvSpPr>
          <p:cNvPr id="3" name="Content Placeholder 2">
            <a:extLst>
              <a:ext uri="{FF2B5EF4-FFF2-40B4-BE49-F238E27FC236}">
                <a16:creationId xmlns:a16="http://schemas.microsoft.com/office/drawing/2014/main" id="{4E5095C9-EEFA-48E4-90C4-D356E9925A0C}"/>
              </a:ext>
            </a:extLst>
          </p:cNvPr>
          <p:cNvSpPr>
            <a:spLocks noGrp="1"/>
          </p:cNvSpPr>
          <p:nvPr>
            <p:ph idx="1"/>
          </p:nvPr>
        </p:nvSpPr>
        <p:spPr>
          <a:xfrm>
            <a:off x="0" y="18256"/>
            <a:ext cx="12192000" cy="5514181"/>
          </a:xfrm>
        </p:spPr>
        <p:txBody>
          <a:bodyPr>
            <a:noAutofit/>
          </a:bodyPr>
          <a:lstStyle/>
          <a:p>
            <a:pPr marR="0" rtl="0">
              <a:lnSpc>
                <a:spcPct val="120000"/>
              </a:lnSpc>
              <a:spcBef>
                <a:spcPts val="200"/>
              </a:spcBef>
            </a:pPr>
            <a:r>
              <a:rPr lang="zh-CN" altLang="en-US" sz="3000" b="0" i="0" u="none" strike="noStrike" baseline="0" dirty="0">
                <a:latin typeface="Calibri" panose="020F0502020204030204" pitchFamily="34" charset="0"/>
                <a:ea typeface="DengXian" panose="02010600030101010101" pitchFamily="2" charset="-122"/>
              </a:rPr>
              <a:t>      其次，李鸿章是位鞠躬尽痒，力挽狂澜的爱国志士。风雨晚清，血泪山河。 大复将倾，独木难支。可李鸿章仍临难不辞，冒着生命危险为中国保留他力所能 及的一点利益。在电视剧</a:t>
            </a:r>
            <a:r>
              <a:rPr lang="en-US" altLang="zh-CN" sz="3000" b="0" i="0" u="none" strike="noStrike" baseline="0" dirty="0">
                <a:latin typeface="Calibri" panose="020F0502020204030204" pitchFamily="34" charset="0"/>
                <a:ea typeface="DengXian" panose="02010600030101010101" pitchFamily="2" charset="-122"/>
              </a:rPr>
              <a:t>《</a:t>
            </a:r>
            <a:r>
              <a:rPr lang="zh-CN" altLang="en-US" sz="3000" b="0" i="0" u="none" strike="noStrike" baseline="0" dirty="0">
                <a:latin typeface="Calibri" panose="020F0502020204030204" pitchFamily="34" charset="0"/>
                <a:ea typeface="DengXian" panose="02010600030101010101" pitchFamily="2" charset="-122"/>
              </a:rPr>
              <a:t>走向共和</a:t>
            </a:r>
            <a:r>
              <a:rPr lang="en-US" altLang="zh-CN" sz="3000" b="0" i="0" u="none" strike="noStrike" baseline="0" dirty="0">
                <a:latin typeface="Calibri" panose="020F0502020204030204" pitchFamily="34" charset="0"/>
                <a:ea typeface="DengXian" panose="02010600030101010101" pitchFamily="2" charset="-122"/>
              </a:rPr>
              <a:t>》</a:t>
            </a:r>
            <a:r>
              <a:rPr lang="zh-CN" altLang="en-US" sz="3000" b="0" i="0" u="none" strike="noStrike" baseline="0" dirty="0">
                <a:latin typeface="Calibri" panose="020F0502020204030204" pitchFamily="34" charset="0"/>
                <a:ea typeface="DengXian" panose="02010600030101010101" pitchFamily="2" charset="-122"/>
              </a:rPr>
              <a:t>中，甲午一战，北洋水师全军復没。身心 遭受重创的李鸿章以七十高龄赴日本马关与日本首相伊藤博文议和。春帆楼上， 伊藤博文咄咄逼人。面对如狼似虎的日方无理的刁难，李鸿章唇枪舌战，据理力 争。在被日方刺伤面部的情况下仍坚持谈判，毫不退让，令日本“朝野震恐”。 然而，外交是以实力作后盾的，李鸿章的唇枪舌剑改变不了枳贫枳弱的清国签下 “城下之盟”的命运。在李鸿章泣血签下臭名昭著的</a:t>
            </a:r>
            <a:r>
              <a:rPr lang="en-US" altLang="zh-CN" sz="3000" b="0" i="0" u="none" strike="noStrike" baseline="0" dirty="0">
                <a:latin typeface="Calibri" panose="020F0502020204030204" pitchFamily="34" charset="0"/>
                <a:ea typeface="DengXian" panose="02010600030101010101" pitchFamily="2" charset="-122"/>
              </a:rPr>
              <a:t>《</a:t>
            </a:r>
            <a:r>
              <a:rPr lang="zh-CN" altLang="en-US" sz="3000" b="0" i="0" u="none" strike="noStrike" baseline="0" dirty="0">
                <a:latin typeface="Calibri" panose="020F0502020204030204" pitchFamily="34" charset="0"/>
                <a:ea typeface="DengXian" panose="02010600030101010101" pitchFamily="2" charset="-122"/>
              </a:rPr>
              <a:t>马关条约</a:t>
            </a:r>
            <a:r>
              <a:rPr lang="en-US" altLang="zh-CN" sz="3000" b="0" i="0" u="none" strike="noStrike" baseline="0" dirty="0">
                <a:latin typeface="Calibri" panose="020F0502020204030204" pitchFamily="34" charset="0"/>
                <a:ea typeface="DengXian" panose="02010600030101010101" pitchFamily="2" charset="-122"/>
              </a:rPr>
              <a:t>》</a:t>
            </a:r>
            <a:r>
              <a:rPr lang="zh-CN" altLang="en-US" sz="3000" b="0" i="0" u="none" strike="noStrike" baseline="0" dirty="0">
                <a:latin typeface="Calibri" panose="020F0502020204030204" pitchFamily="34" charset="0"/>
                <a:ea typeface="DengXian" panose="02010600030101010101" pitchFamily="2" charset="-122"/>
              </a:rPr>
              <a:t>之际，有谁能 体会这位一心保国图强的老人内心的苦痛呢？</a:t>
            </a:r>
            <a:endParaRPr lang="zh-CN" altLang="en-US" sz="30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29411685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1FABE-B76D-4C9F-96C4-C047FFE5AF3B}"/>
              </a:ext>
            </a:extLst>
          </p:cNvPr>
          <p:cNvSpPr>
            <a:spLocks noGrp="1"/>
          </p:cNvSpPr>
          <p:nvPr>
            <p:ph type="title"/>
          </p:nvPr>
        </p:nvSpPr>
        <p:spPr>
          <a:xfrm>
            <a:off x="6272939" y="5532437"/>
            <a:ext cx="5919061" cy="1325563"/>
          </a:xfrm>
        </p:spPr>
        <p:txBody>
          <a:bodyPr>
            <a:normAutofit/>
          </a:bodyPr>
          <a:lstStyle/>
          <a:p>
            <a:pPr algn="ctr" rtl="0">
              <a:buSzPts val="900"/>
              <a:buFont typeface="Arial" panose="020B0604020202020204" pitchFamily="34" charset="0"/>
              <a:buChar char="•"/>
            </a:pPr>
            <a:r>
              <a:rPr lang="zh-CN" altLang="en-US" sz="4400" b="0" i="0" u="none" strike="noStrike" baseline="0" dirty="0">
                <a:latin typeface="Calibri" panose="020F0502020204030204" pitchFamily="34" charset="0"/>
                <a:ea typeface="DengXian" panose="02010600030101010101" pitchFamily="2" charset="-122"/>
              </a:rPr>
              <a:t>二、口语报告修改练习</a:t>
            </a:r>
            <a:br>
              <a:rPr lang="zh-CN" altLang="en-US" sz="4400" b="0" i="0" u="none" strike="noStrike" baseline="0" dirty="0">
                <a:latin typeface="Times New Roman" panose="02020603050405020304" pitchFamily="18" charset="0"/>
                <a:ea typeface="DengXian" panose="02010600030101010101" pitchFamily="2" charset="-122"/>
              </a:rPr>
            </a:br>
            <a:r>
              <a:rPr lang="en-US" altLang="ja-JP" sz="4400" b="0" i="0" u="none" strike="noStrike" baseline="0" dirty="0">
                <a:latin typeface="Calibri" panose="020F0502020204030204" pitchFamily="34" charset="0"/>
                <a:ea typeface="DengXian" panose="02010600030101010101" pitchFamily="2" charset="-122"/>
              </a:rPr>
              <a:t>2.</a:t>
            </a:r>
            <a:r>
              <a:rPr lang="ja-JP" altLang="en-US" sz="4400" b="0" i="0" u="none" strike="noStrike" baseline="0" dirty="0">
                <a:latin typeface="Calibri" panose="020F0502020204030204" pitchFamily="34" charset="0"/>
                <a:ea typeface="DengXian" panose="02010600030101010101" pitchFamily="2" charset="-122"/>
              </a:rPr>
              <a:t>全篇修改</a:t>
            </a:r>
            <a:r>
              <a:rPr lang="ja-JP" altLang="en-US" sz="4400" b="0" i="0" u="none" strike="noStrike" kern="1200" baseline="0" dirty="0">
                <a:solidFill>
                  <a:srgbClr val="000000"/>
                </a:solidFill>
                <a:latin typeface="Calibri" panose="020F0502020204030204" pitchFamily="34" charset="0"/>
                <a:ea typeface="DengXian" panose="02010600030101010101" pitchFamily="2" charset="-122"/>
              </a:rPr>
              <a:t>练习一 </a:t>
            </a:r>
            <a:endParaRPr lang="en-AU" dirty="0"/>
          </a:p>
        </p:txBody>
      </p:sp>
      <p:sp>
        <p:nvSpPr>
          <p:cNvPr id="3" name="Content Placeholder 2">
            <a:extLst>
              <a:ext uri="{FF2B5EF4-FFF2-40B4-BE49-F238E27FC236}">
                <a16:creationId xmlns:a16="http://schemas.microsoft.com/office/drawing/2014/main" id="{4E5095C9-EEFA-48E4-90C4-D356E9925A0C}"/>
              </a:ext>
            </a:extLst>
          </p:cNvPr>
          <p:cNvSpPr>
            <a:spLocks noGrp="1"/>
          </p:cNvSpPr>
          <p:nvPr>
            <p:ph idx="1"/>
          </p:nvPr>
        </p:nvSpPr>
        <p:spPr>
          <a:xfrm>
            <a:off x="0" y="18256"/>
            <a:ext cx="12192000" cy="5824605"/>
          </a:xfrm>
        </p:spPr>
        <p:txBody>
          <a:bodyPr>
            <a:noAutofit/>
          </a:bodyPr>
          <a:lstStyle/>
          <a:p>
            <a:pPr marR="0" rtl="0">
              <a:lnSpc>
                <a:spcPct val="120000"/>
              </a:lnSpc>
              <a:spcBef>
                <a:spcPts val="200"/>
              </a:spcBef>
            </a:pPr>
            <a:r>
              <a:rPr lang="zh-CN" altLang="en-US" sz="2400" b="0" i="0" u="none" strike="noStrike" baseline="0" dirty="0">
                <a:latin typeface="Calibri" panose="020F0502020204030204" pitchFamily="34" charset="0"/>
                <a:ea typeface="DengXian" panose="02010600030101010101" pitchFamily="2" charset="-122"/>
              </a:rPr>
              <a:t>     最后，李鸿章是位首倡洋务，富国强兵的强国斗士。为了挽救摇榣欲坠的大 清王朝，李鸿章希图通过“求富”“自强”的洋务运动来实现“富国强兵”的目的。</a:t>
            </a:r>
            <a:r>
              <a:rPr lang="en-US" altLang="zh-CN" sz="2400" b="0" i="0" u="none" strike="noStrike" baseline="0" dirty="0">
                <a:latin typeface="Calibri" panose="020F0502020204030204" pitchFamily="34" charset="0"/>
                <a:ea typeface="DengXian" panose="02010600030101010101" pitchFamily="2" charset="-122"/>
              </a:rPr>
              <a:t>《</a:t>
            </a:r>
            <a:r>
              <a:rPr lang="zh-CN" altLang="en-US" sz="2400" b="0" i="0" u="none" strike="noStrike" baseline="0" dirty="0">
                <a:latin typeface="Calibri" panose="020F0502020204030204" pitchFamily="34" charset="0"/>
                <a:ea typeface="DengXian" panose="02010600030101010101" pitchFamily="2" charset="-122"/>
              </a:rPr>
              <a:t>李鸿章评传中国近代化的起始</a:t>
            </a:r>
            <a:r>
              <a:rPr lang="en-US" altLang="zh-CN" sz="2400" b="0" i="0" u="none" strike="noStrike" baseline="0" dirty="0">
                <a:latin typeface="Calibri" panose="020F0502020204030204" pitchFamily="34" charset="0"/>
                <a:ea typeface="DengXian" panose="02010600030101010101" pitchFamily="2" charset="-122"/>
              </a:rPr>
              <a:t>》</a:t>
            </a:r>
            <a:r>
              <a:rPr lang="zh-CN" altLang="en-US" sz="2400" b="0" i="0" u="none" strike="noStrike" baseline="0" dirty="0">
                <a:latin typeface="Calibri" panose="020F0502020204030204" pitchFamily="34" charset="0"/>
                <a:ea typeface="DengXian" panose="02010600030101010101" pitchFamily="2" charset="-122"/>
              </a:rPr>
              <a:t>详尽地阐述了李鸿章在看到西方国家先进 的科学技术和军事装备对中国的直接威胁后，他主张通过向西方学习来实现国家 的繁荣富强，于是创办江南制造总局、天津机器制造局、上海轮船招商局、开平 矿务局等一批近代的军事和民用企业，客观上抵制了资本主义的经济侵略，刺激 了民族资本主义的产生，他还积极创建中国的海防，筹划北洋水师等增强了我国 的国防能力；并派人出国留学，兴办新式学堂，培养了一批科技人才，引进了一 些西方先进的生产技术，客观上有利于中国的近代化的发展。开创中国近代化先 河，李鸿章功不可没！</a:t>
            </a:r>
            <a:endParaRPr lang="zh-CN" altLang="en-US" sz="2400" b="0" i="0" u="none" strike="noStrike" baseline="0" dirty="0">
              <a:latin typeface="Times New Roman" panose="02020603050405020304" pitchFamily="18" charset="0"/>
              <a:ea typeface="DengXian" panose="02010600030101010101" pitchFamily="2" charset="-122"/>
            </a:endParaRPr>
          </a:p>
          <a:p>
            <a:pPr marR="0" algn="l" rtl="0">
              <a:lnSpc>
                <a:spcPct val="120000"/>
              </a:lnSpc>
              <a:spcBef>
                <a:spcPts val="200"/>
              </a:spcBef>
            </a:pPr>
            <a:r>
              <a:rPr lang="zh-CN" altLang="en-US" sz="2400" b="0" i="0" u="none" strike="noStrike" baseline="0" dirty="0">
                <a:latin typeface="Calibri" panose="020F0502020204030204" pitchFamily="34" charset="0"/>
                <a:ea typeface="DengXian" panose="02010600030101010101" pitchFamily="2" charset="-122"/>
              </a:rPr>
              <a:t>        总之，世人把李鸿章定为卖国贼实为片面，他是朝廷的忠臣，是爱国的志士， 是强国的斗士。历史潮流浩浩荡荡，必定会荡去所有尘沙，还原他一个真实的面目</a:t>
            </a:r>
            <a:r>
              <a:rPr lang="en-US" altLang="zh-CN" sz="2400" b="0" i="0" u="none" strike="noStrike" baseline="0" dirty="0">
                <a:latin typeface="Calibri" panose="020F0502020204030204" pitchFamily="34" charset="0"/>
                <a:ea typeface="DengXian" panose="02010600030101010101" pitchFamily="2" charset="-122"/>
              </a:rPr>
              <a:t>!</a:t>
            </a:r>
            <a:endParaRPr lang="en-GB" altLang="zh-CN" sz="2400" b="0" i="0" u="none" strike="noStrike" baseline="0" dirty="0">
              <a:latin typeface="Calibri" panose="020F0502020204030204" pitchFamily="34" charset="0"/>
              <a:ea typeface="DengXian" panose="02010600030101010101" pitchFamily="2" charset="-122"/>
            </a:endParaRPr>
          </a:p>
          <a:p>
            <a:pPr marR="0" algn="l" rtl="0">
              <a:lnSpc>
                <a:spcPct val="120000"/>
              </a:lnSpc>
              <a:spcBef>
                <a:spcPts val="200"/>
              </a:spcBef>
            </a:pPr>
            <a:r>
              <a:rPr lang="zh-CN" altLang="en-US" sz="2400" b="0" i="0" u="none" strike="noStrike" baseline="0" dirty="0">
                <a:latin typeface="Calibri" panose="020F0502020204030204" pitchFamily="34" charset="0"/>
                <a:ea typeface="DengXian" panose="02010600030101010101" pitchFamily="2" charset="-122"/>
              </a:rPr>
              <a:t>这篇文章最主要的问题是</a:t>
            </a:r>
            <a:r>
              <a:rPr lang="en-US" altLang="zh-CN" sz="2400" b="0" i="0" u="none" strike="noStrike" baseline="0" dirty="0">
                <a:latin typeface="Calibri" panose="020F0502020204030204" pitchFamily="34" charset="0"/>
                <a:ea typeface="DengXian" panose="02010600030101010101" pitchFamily="2" charset="-122"/>
              </a:rPr>
              <a:t>:</a:t>
            </a:r>
            <a:endParaRPr lang="en-GB" altLang="zh-CN" sz="2400" b="0" i="0" u="none" strike="noStrike" baseline="0" dirty="0">
              <a:latin typeface="Times New Roman" panose="02020603050405020304" pitchFamily="18" charset="0"/>
              <a:ea typeface="DengXian" panose="02010600030101010101" pitchFamily="2" charset="-122"/>
            </a:endParaRPr>
          </a:p>
          <a:p>
            <a:pPr marR="0" algn="l" rtl="0">
              <a:lnSpc>
                <a:spcPct val="120000"/>
              </a:lnSpc>
              <a:spcBef>
                <a:spcPts val="200"/>
              </a:spcBef>
            </a:pPr>
            <a:r>
              <a:rPr lang="zh-CN" altLang="en-US" sz="2400" b="0" i="0" u="none" strike="noStrike" baseline="0" dirty="0">
                <a:latin typeface="Calibri" panose="020F0502020204030204" pitchFamily="34" charset="0"/>
                <a:ea typeface="DengXian" panose="02010600030101010101" pitchFamily="2" charset="-122"/>
              </a:rPr>
              <a:t>还有哪些问题</a:t>
            </a:r>
            <a:r>
              <a:rPr lang="en-US" altLang="zh-CN" sz="2400" b="0" i="0" u="none" strike="noStrike" baseline="0" dirty="0">
                <a:latin typeface="Calibri" panose="020F0502020204030204" pitchFamily="34" charset="0"/>
                <a:ea typeface="DengXian" panose="02010600030101010101" pitchFamily="2" charset="-122"/>
              </a:rPr>
              <a:t>:</a:t>
            </a:r>
            <a:endParaRPr lang="zh-CN" altLang="en-US" sz="24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6517059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1FABE-B76D-4C9F-96C4-C047FFE5AF3B}"/>
              </a:ext>
            </a:extLst>
          </p:cNvPr>
          <p:cNvSpPr>
            <a:spLocks noGrp="1"/>
          </p:cNvSpPr>
          <p:nvPr>
            <p:ph type="title"/>
          </p:nvPr>
        </p:nvSpPr>
        <p:spPr>
          <a:xfrm>
            <a:off x="6272939" y="5532437"/>
            <a:ext cx="5919061" cy="1325563"/>
          </a:xfrm>
        </p:spPr>
        <p:txBody>
          <a:bodyPr>
            <a:normAutofit/>
          </a:bodyPr>
          <a:lstStyle/>
          <a:p>
            <a:pPr algn="ctr" rtl="0">
              <a:buSzPts val="900"/>
              <a:buFont typeface="Arial" panose="020B0604020202020204" pitchFamily="34" charset="0"/>
              <a:buChar char="•"/>
            </a:pPr>
            <a:r>
              <a:rPr lang="zh-CN" altLang="en-US" sz="4400" b="0" i="0" u="none" strike="noStrike" baseline="0" dirty="0">
                <a:latin typeface="Calibri" panose="020F0502020204030204" pitchFamily="34" charset="0"/>
                <a:ea typeface="DengXian" panose="02010600030101010101" pitchFamily="2" charset="-122"/>
              </a:rPr>
              <a:t>二、口语报告修改练习</a:t>
            </a:r>
            <a:br>
              <a:rPr lang="zh-CN" altLang="en-US" sz="4400" b="0" i="0" u="none" strike="noStrike" baseline="0" dirty="0">
                <a:latin typeface="Times New Roman" panose="02020603050405020304" pitchFamily="18" charset="0"/>
                <a:ea typeface="DengXian" panose="02010600030101010101" pitchFamily="2" charset="-122"/>
              </a:rPr>
            </a:br>
            <a:r>
              <a:rPr lang="en-US" altLang="ja-JP" sz="4400" b="0" i="0" u="none" strike="noStrike" baseline="0" dirty="0">
                <a:latin typeface="Calibri" panose="020F0502020204030204" pitchFamily="34" charset="0"/>
                <a:ea typeface="DengXian" panose="02010600030101010101" pitchFamily="2" charset="-122"/>
              </a:rPr>
              <a:t>2.</a:t>
            </a:r>
            <a:r>
              <a:rPr lang="ja-JP" altLang="en-US" sz="4400" b="0" i="0" u="none" strike="noStrike" baseline="0" dirty="0">
                <a:latin typeface="Calibri" panose="020F0502020204030204" pitchFamily="34" charset="0"/>
                <a:ea typeface="DengXian" panose="02010600030101010101" pitchFamily="2" charset="-122"/>
              </a:rPr>
              <a:t>全篇修改</a:t>
            </a:r>
            <a:r>
              <a:rPr lang="ja-JP" altLang="en-US" sz="4400" b="0" i="0" u="none" strike="noStrike" kern="1200" baseline="0" dirty="0">
                <a:solidFill>
                  <a:srgbClr val="000000"/>
                </a:solidFill>
                <a:latin typeface="Calibri" panose="020F0502020204030204" pitchFamily="34" charset="0"/>
                <a:ea typeface="DengXian" panose="02010600030101010101" pitchFamily="2" charset="-122"/>
              </a:rPr>
              <a:t>练习</a:t>
            </a:r>
            <a:r>
              <a:rPr lang="zh-CN" altLang="en-US" sz="4400" b="0" i="0" u="none" strike="noStrike" kern="1200" baseline="0" dirty="0">
                <a:solidFill>
                  <a:srgbClr val="000000"/>
                </a:solidFill>
                <a:latin typeface="Calibri" panose="020F0502020204030204" pitchFamily="34" charset="0"/>
                <a:ea typeface="DengXian" panose="02010600030101010101" pitchFamily="2" charset="-122"/>
              </a:rPr>
              <a:t>二</a:t>
            </a:r>
            <a:r>
              <a:rPr lang="ja-JP" altLang="en-US" sz="4400" b="0" i="0" u="none" strike="noStrike" kern="1200" baseline="0" dirty="0">
                <a:solidFill>
                  <a:srgbClr val="000000"/>
                </a:solidFill>
                <a:latin typeface="Calibri" panose="020F0502020204030204" pitchFamily="34" charset="0"/>
                <a:ea typeface="DengXian" panose="02010600030101010101" pitchFamily="2" charset="-122"/>
              </a:rPr>
              <a:t> </a:t>
            </a:r>
            <a:endParaRPr lang="en-AU" dirty="0"/>
          </a:p>
        </p:txBody>
      </p:sp>
      <p:sp>
        <p:nvSpPr>
          <p:cNvPr id="3" name="Content Placeholder 2">
            <a:extLst>
              <a:ext uri="{FF2B5EF4-FFF2-40B4-BE49-F238E27FC236}">
                <a16:creationId xmlns:a16="http://schemas.microsoft.com/office/drawing/2014/main" id="{4E5095C9-EEFA-48E4-90C4-D356E9925A0C}"/>
              </a:ext>
            </a:extLst>
          </p:cNvPr>
          <p:cNvSpPr>
            <a:spLocks noGrp="1"/>
          </p:cNvSpPr>
          <p:nvPr>
            <p:ph idx="1"/>
          </p:nvPr>
        </p:nvSpPr>
        <p:spPr>
          <a:xfrm>
            <a:off x="0" y="0"/>
            <a:ext cx="12192000" cy="6839744"/>
          </a:xfrm>
        </p:spPr>
        <p:txBody>
          <a:bodyPr>
            <a:noAutofit/>
          </a:bodyPr>
          <a:lstStyle/>
          <a:p>
            <a:pPr marR="0" algn="ctr" rtl="0">
              <a:spcBef>
                <a:spcPts val="200"/>
              </a:spcBef>
            </a:pPr>
            <a:r>
              <a:rPr lang="zh-CN" altLang="en-US" b="0" i="0" u="none" strike="noStrike" baseline="0" dirty="0">
                <a:latin typeface="Calibri" panose="020F0502020204030204" pitchFamily="34" charset="0"/>
                <a:ea typeface="DengXian" panose="02010600030101010101" pitchFamily="2" charset="-122"/>
              </a:rPr>
              <a:t>巾帼不让须眉</a:t>
            </a:r>
            <a:endParaRPr lang="zh-CN" altLang="en-US" b="0" i="0" u="none" strike="noStrike" baseline="0" dirty="0">
              <a:latin typeface="Times New Roman" panose="02020603050405020304" pitchFamily="18" charset="0"/>
              <a:ea typeface="DengXian" panose="02010600030101010101" pitchFamily="2" charset="-122"/>
            </a:endParaRPr>
          </a:p>
          <a:p>
            <a:pPr marR="0" algn="l" rtl="0">
              <a:spcBef>
                <a:spcPts val="200"/>
              </a:spcBef>
            </a:pPr>
            <a:r>
              <a:rPr lang="zh-CN" altLang="en-US" b="0" i="0" u="none" strike="noStrike" baseline="0" dirty="0">
                <a:latin typeface="Calibri" panose="020F0502020204030204" pitchFamily="34" charset="0"/>
                <a:ea typeface="DengXian" panose="02010600030101010101" pitchFamily="2" charset="-122"/>
              </a:rPr>
              <a:t>两位老师，你们好：</a:t>
            </a:r>
            <a:endParaRPr lang="zh-CN" altLang="en-US" b="0" i="0" u="none" strike="noStrike" baseline="0" dirty="0">
              <a:latin typeface="Times New Roman" panose="02020603050405020304" pitchFamily="18" charset="0"/>
              <a:ea typeface="DengXian" panose="02010600030101010101" pitchFamily="2" charset="-122"/>
            </a:endParaRPr>
          </a:p>
          <a:p>
            <a:pPr marR="0" algn="l" rtl="0">
              <a:spcBef>
                <a:spcPts val="200"/>
              </a:spcBef>
            </a:pPr>
            <a:r>
              <a:rPr lang="zh-CN" altLang="en-US" b="0" i="0" u="none" strike="noStrike" baseline="0" dirty="0">
                <a:latin typeface="Calibri" panose="020F0502020204030204" pitchFamily="34" charset="0"/>
                <a:ea typeface="DengXian" panose="02010600030101010101" pitchFamily="2" charset="-122"/>
              </a:rPr>
              <a:t>        我研究的主题是：中国社会与女性地位。我报告的考题是“巾帼不让须眉”。 通过对北朝民歌</a:t>
            </a:r>
            <a:r>
              <a:rPr lang="en-US" altLang="zh-CN" b="0" i="0" u="none" strike="noStrike" baseline="0" dirty="0">
                <a:latin typeface="Calibri" panose="020F0502020204030204" pitchFamily="34" charset="0"/>
                <a:ea typeface="DengXian" panose="02010600030101010101" pitchFamily="2" charset="-122"/>
              </a:rPr>
              <a:t>《</a:t>
            </a:r>
            <a:r>
              <a:rPr lang="zh-CN" altLang="en-US" b="0" i="0" u="none" strike="noStrike" baseline="0" dirty="0">
                <a:latin typeface="Calibri" panose="020F0502020204030204" pitchFamily="34" charset="0"/>
                <a:ea typeface="DengXian" panose="02010600030101010101" pitchFamily="2" charset="-122"/>
              </a:rPr>
              <a:t>木兰辞</a:t>
            </a:r>
            <a:r>
              <a:rPr lang="en-US" altLang="zh-CN" b="0" i="0" u="none" strike="noStrike" baseline="0" dirty="0">
                <a:latin typeface="Calibri" panose="020F0502020204030204" pitchFamily="34" charset="0"/>
                <a:ea typeface="DengXian" panose="02010600030101010101" pitchFamily="2" charset="-122"/>
              </a:rPr>
              <a:t>》</a:t>
            </a:r>
            <a:r>
              <a:rPr lang="zh-CN" altLang="en-US" b="0" i="0" u="none" strike="noStrike" baseline="0" dirty="0">
                <a:latin typeface="Calibri" panose="020F0502020204030204" pitchFamily="34" charset="0"/>
                <a:ea typeface="DengXian" panose="02010600030101010101" pitchFamily="2" charset="-122"/>
              </a:rPr>
              <a:t>，书籍</a:t>
            </a:r>
            <a:r>
              <a:rPr lang="en-US" altLang="zh-CN" b="0" i="0" u="none" strike="noStrike" baseline="0" dirty="0">
                <a:latin typeface="Calibri" panose="020F0502020204030204" pitchFamily="34" charset="0"/>
                <a:ea typeface="DengXian" panose="02010600030101010101" pitchFamily="2" charset="-122"/>
              </a:rPr>
              <a:t>《</a:t>
            </a:r>
            <a:r>
              <a:rPr lang="zh-CN" altLang="en-US" b="0" i="0" u="none" strike="noStrike" baseline="0" dirty="0">
                <a:latin typeface="Calibri" panose="020F0502020204030204" pitchFamily="34" charset="0"/>
                <a:ea typeface="DengXian" panose="02010600030101010101" pitchFamily="2" charset="-122"/>
              </a:rPr>
              <a:t>一代才女林徽因</a:t>
            </a:r>
            <a:r>
              <a:rPr lang="en-US" altLang="zh-CN" b="0" i="0" u="none" strike="noStrike" baseline="0" dirty="0">
                <a:latin typeface="Calibri" panose="020F0502020204030204" pitchFamily="34" charset="0"/>
                <a:ea typeface="DengXian" panose="02010600030101010101" pitchFamily="2" charset="-122"/>
              </a:rPr>
              <a:t>》</a:t>
            </a:r>
            <a:r>
              <a:rPr lang="zh-CN" altLang="en-US" b="0" i="0" u="none" strike="noStrike" baseline="0" dirty="0">
                <a:latin typeface="Calibri" panose="020F0502020204030204" pitchFamily="34" charset="0"/>
                <a:ea typeface="DengXian" panose="02010600030101010101" pitchFamily="2" charset="-122"/>
              </a:rPr>
              <a:t>及的电视剧</a:t>
            </a:r>
            <a:r>
              <a:rPr lang="en-US" altLang="zh-CN" b="0" i="0" u="none" strike="noStrike" baseline="0" dirty="0">
                <a:latin typeface="Calibri" panose="020F0502020204030204" pitchFamily="34" charset="0"/>
                <a:ea typeface="DengXian" panose="02010600030101010101" pitchFamily="2" charset="-122"/>
              </a:rPr>
              <a:t>《</a:t>
            </a:r>
            <a:r>
              <a:rPr lang="zh-CN" altLang="en-US" b="0" i="0" u="none" strike="noStrike" baseline="0" dirty="0">
                <a:latin typeface="Calibri" panose="020F0502020204030204" pitchFamily="34" charset="0"/>
                <a:ea typeface="DengXian" panose="02010600030101010101" pitchFamily="2" charset="-122"/>
              </a:rPr>
              <a:t>武则天</a:t>
            </a:r>
            <a:r>
              <a:rPr lang="en-US" altLang="zh-CN" b="0" i="0" u="none" strike="noStrike" baseline="0" dirty="0">
                <a:latin typeface="Calibri" panose="020F0502020204030204" pitchFamily="34" charset="0"/>
                <a:ea typeface="DengXian" panose="02010600030101010101" pitchFamily="2" charset="-122"/>
              </a:rPr>
              <a:t>》</a:t>
            </a:r>
            <a:r>
              <a:rPr lang="zh-CN" altLang="en-US" b="0" i="0" u="none" strike="noStrike" baseline="0" dirty="0">
                <a:latin typeface="Calibri" panose="020F0502020204030204" pitchFamily="34" charset="0"/>
                <a:ea typeface="DengXian" panose="02010600030101010101" pitchFamily="2" charset="-122"/>
              </a:rPr>
              <a:t>这 三部文学作品的阅读，观看及学习，我发现虽然我们从“男尊女卑，，的封建社会 走来，但女性在各个领域里都留下了她们铿锵玫瑰的芬芳。下面我将从非凡的胆 识；出众的才华；杰出的贡献，这三个方面对我观点进行阐述。</a:t>
            </a:r>
            <a:endParaRPr lang="zh-CN" altLang="en-US" b="0" i="0" u="none" strike="noStrike" baseline="0" dirty="0">
              <a:latin typeface="Times New Roman" panose="02020603050405020304" pitchFamily="18" charset="0"/>
              <a:ea typeface="DengXian" panose="02010600030101010101" pitchFamily="2" charset="-122"/>
            </a:endParaRPr>
          </a:p>
          <a:p>
            <a:pPr marR="0" algn="l" rtl="0">
              <a:spcBef>
                <a:spcPts val="200"/>
              </a:spcBef>
            </a:pPr>
            <a:r>
              <a:rPr lang="zh-CN" altLang="en-US" b="0" i="0" u="none" strike="noStrike" baseline="0" dirty="0">
                <a:latin typeface="Calibri" panose="020F0502020204030204" pitchFamily="34" charset="0"/>
                <a:ea typeface="DengXian" panose="02010600030101010101" pitchFamily="2" charset="-122"/>
              </a:rPr>
              <a:t>两位老师，我可以开始我的报告了吗？</a:t>
            </a:r>
            <a:endParaRPr lang="zh-CN" altLang="en-US" b="0" i="0" u="none" strike="noStrike" baseline="0" dirty="0">
              <a:latin typeface="Times New Roman" panose="02020603050405020304" pitchFamily="18" charset="0"/>
              <a:ea typeface="DengXian" panose="02010600030101010101" pitchFamily="2" charset="-122"/>
            </a:endParaRPr>
          </a:p>
          <a:p>
            <a:pPr marR="0" algn="l" rtl="0">
              <a:spcBef>
                <a:spcPts val="200"/>
              </a:spcBef>
            </a:pPr>
            <a:r>
              <a:rPr lang="zh-CN" altLang="en-US" b="0" i="0" u="none" strike="noStrike" baseline="0" dirty="0">
                <a:latin typeface="Calibri" panose="020F0502020204030204" pitchFamily="34" charset="0"/>
                <a:ea typeface="DengXian" panose="02010600030101010101" pitchFamily="2" charset="-122"/>
              </a:rPr>
              <a:t>        曾几何时，一句“女子无才便是德，，在荒唐中被奉为圣训，从而荼毒戕害了 多少睿智红颜，践踏蹂躏了多少人格尊严。时代变迁，“巾烟不让须眉，，嶄露头角”并在万众的瞩目中登峰问鼎。巾帼指女子，源于古代妇女的高贵装饰；须眉 则指男子，因为胡子和眉毛都是男性的特征。“巾帼不让须眉”，并非徒有其辞。</a:t>
            </a:r>
            <a:endParaRPr lang="zh-CN" altLang="en-US"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15964534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1FABE-B76D-4C9F-96C4-C047FFE5AF3B}"/>
              </a:ext>
            </a:extLst>
          </p:cNvPr>
          <p:cNvSpPr>
            <a:spLocks noGrp="1"/>
          </p:cNvSpPr>
          <p:nvPr>
            <p:ph type="title"/>
          </p:nvPr>
        </p:nvSpPr>
        <p:spPr>
          <a:xfrm>
            <a:off x="6272939" y="5532437"/>
            <a:ext cx="5919061" cy="1325563"/>
          </a:xfrm>
        </p:spPr>
        <p:txBody>
          <a:bodyPr>
            <a:normAutofit/>
          </a:bodyPr>
          <a:lstStyle/>
          <a:p>
            <a:pPr algn="ctr" rtl="0">
              <a:buSzPts val="900"/>
              <a:buFont typeface="Arial" panose="020B0604020202020204" pitchFamily="34" charset="0"/>
              <a:buChar char="•"/>
            </a:pPr>
            <a:r>
              <a:rPr lang="zh-CN" altLang="en-US" sz="4400" b="0" i="0" u="none" strike="noStrike" baseline="0" dirty="0">
                <a:latin typeface="Calibri" panose="020F0502020204030204" pitchFamily="34" charset="0"/>
                <a:ea typeface="DengXian" panose="02010600030101010101" pitchFamily="2" charset="-122"/>
              </a:rPr>
              <a:t>二、口语报告修改练习</a:t>
            </a:r>
            <a:br>
              <a:rPr lang="zh-CN" altLang="en-US" sz="4400" b="0" i="0" u="none" strike="noStrike" baseline="0" dirty="0">
                <a:latin typeface="Times New Roman" panose="02020603050405020304" pitchFamily="18" charset="0"/>
                <a:ea typeface="DengXian" panose="02010600030101010101" pitchFamily="2" charset="-122"/>
              </a:rPr>
            </a:br>
            <a:r>
              <a:rPr lang="en-US" altLang="ja-JP" sz="4400" b="0" i="0" u="none" strike="noStrike" baseline="0" dirty="0">
                <a:latin typeface="Calibri" panose="020F0502020204030204" pitchFamily="34" charset="0"/>
                <a:ea typeface="DengXian" panose="02010600030101010101" pitchFamily="2" charset="-122"/>
              </a:rPr>
              <a:t>2.</a:t>
            </a:r>
            <a:r>
              <a:rPr lang="ja-JP" altLang="en-US" sz="4400" b="0" i="0" u="none" strike="noStrike" baseline="0" dirty="0">
                <a:latin typeface="Calibri" panose="020F0502020204030204" pitchFamily="34" charset="0"/>
                <a:ea typeface="DengXian" panose="02010600030101010101" pitchFamily="2" charset="-122"/>
              </a:rPr>
              <a:t>全篇修改</a:t>
            </a:r>
            <a:r>
              <a:rPr lang="ja-JP" altLang="en-US" sz="4400" b="0" i="0" u="none" strike="noStrike" kern="1200" baseline="0" dirty="0">
                <a:solidFill>
                  <a:srgbClr val="000000"/>
                </a:solidFill>
                <a:latin typeface="Calibri" panose="020F0502020204030204" pitchFamily="34" charset="0"/>
                <a:ea typeface="DengXian" panose="02010600030101010101" pitchFamily="2" charset="-122"/>
              </a:rPr>
              <a:t>练习</a:t>
            </a:r>
            <a:r>
              <a:rPr lang="zh-CN" altLang="en-US" sz="4400" b="0" i="0" u="none" strike="noStrike" kern="1200" baseline="0" dirty="0">
                <a:solidFill>
                  <a:srgbClr val="000000"/>
                </a:solidFill>
                <a:latin typeface="Calibri" panose="020F0502020204030204" pitchFamily="34" charset="0"/>
                <a:ea typeface="DengXian" panose="02010600030101010101" pitchFamily="2" charset="-122"/>
              </a:rPr>
              <a:t>二</a:t>
            </a:r>
            <a:r>
              <a:rPr lang="ja-JP" altLang="en-US" sz="4400" b="0" i="0" u="none" strike="noStrike" kern="1200" baseline="0" dirty="0">
                <a:solidFill>
                  <a:srgbClr val="000000"/>
                </a:solidFill>
                <a:latin typeface="Calibri" panose="020F0502020204030204" pitchFamily="34" charset="0"/>
                <a:ea typeface="DengXian" panose="02010600030101010101" pitchFamily="2" charset="-122"/>
              </a:rPr>
              <a:t> </a:t>
            </a:r>
            <a:endParaRPr lang="en-AU" dirty="0"/>
          </a:p>
        </p:txBody>
      </p:sp>
      <p:sp>
        <p:nvSpPr>
          <p:cNvPr id="3" name="Content Placeholder 2">
            <a:extLst>
              <a:ext uri="{FF2B5EF4-FFF2-40B4-BE49-F238E27FC236}">
                <a16:creationId xmlns:a16="http://schemas.microsoft.com/office/drawing/2014/main" id="{4E5095C9-EEFA-48E4-90C4-D356E9925A0C}"/>
              </a:ext>
            </a:extLst>
          </p:cNvPr>
          <p:cNvSpPr>
            <a:spLocks noGrp="1"/>
          </p:cNvSpPr>
          <p:nvPr>
            <p:ph idx="1"/>
          </p:nvPr>
        </p:nvSpPr>
        <p:spPr>
          <a:xfrm>
            <a:off x="0" y="0"/>
            <a:ext cx="12192000" cy="6839744"/>
          </a:xfrm>
        </p:spPr>
        <p:txBody>
          <a:bodyPr>
            <a:noAutofit/>
          </a:bodyPr>
          <a:lstStyle/>
          <a:p>
            <a:pPr marR="0" rtl="0">
              <a:spcBef>
                <a:spcPts val="200"/>
              </a:spcBef>
            </a:pPr>
            <a:r>
              <a:rPr lang="zh-CN" altLang="en-US" sz="2400" b="0" i="0" u="none" strike="noStrike" baseline="0" dirty="0">
                <a:latin typeface="Calibri" panose="020F0502020204030204" pitchFamily="34" charset="0"/>
                <a:ea typeface="DengXian" panose="02010600030101010101" pitchFamily="2" charset="-122"/>
              </a:rPr>
              <a:t>      首先，女子在胆识上决不亚于男。由于体格上的差异，男性总是习惯地视异 性为嗔娇小女人。其实不然，女子深藏有男子无法匹及的勇气与胆量，它会在特 定的条件下爆发。脍炙人口的</a:t>
            </a:r>
            <a:r>
              <a:rPr lang="en-US" altLang="zh-CN" sz="2400" b="0" i="0" u="none" strike="noStrike" baseline="0" dirty="0">
                <a:latin typeface="Calibri" panose="020F0502020204030204" pitchFamily="34" charset="0"/>
                <a:ea typeface="DengXian" panose="02010600030101010101" pitchFamily="2" charset="-122"/>
              </a:rPr>
              <a:t>《</a:t>
            </a:r>
            <a:r>
              <a:rPr lang="zh-CN" altLang="en-US" sz="2400" b="0" i="0" u="none" strike="noStrike" baseline="0" dirty="0">
                <a:latin typeface="Calibri" panose="020F0502020204030204" pitchFamily="34" charset="0"/>
                <a:ea typeface="DengXian" panose="02010600030101010101" pitchFamily="2" charset="-122"/>
              </a:rPr>
              <a:t>木兰辞</a:t>
            </a:r>
            <a:r>
              <a:rPr lang="en-US" altLang="zh-CN" sz="2400" b="0" i="0" u="none" strike="noStrike" baseline="0" dirty="0">
                <a:latin typeface="Calibri" panose="020F0502020204030204" pitchFamily="34" charset="0"/>
                <a:ea typeface="DengXian" panose="02010600030101010101" pitchFamily="2" charset="-122"/>
              </a:rPr>
              <a:t>》</a:t>
            </a:r>
            <a:r>
              <a:rPr lang="zh-CN" altLang="en-US" sz="2400" b="0" i="0" u="none" strike="noStrike" baseline="0" dirty="0">
                <a:latin typeface="Calibri" panose="020F0502020204030204" pitchFamily="34" charset="0"/>
                <a:ea typeface="DengXian" panose="02010600030101010101" pitchFamily="2" charset="-122"/>
              </a:rPr>
              <a:t>娓娓道出花家木兰，一位闺中少女，亦 是金戈铁马的巾帼英雄。当她得知“可汗大点兵，，，且“卷卷有爷名，，时，她念 及父亲年老体迈，无法上战场。因此木兰乔装男丁，代父从军，驰骋于漫长而艰 苦的戎马沙场十余年。“朔气传金柝，寒光照铁衣。将军百战死，壮士十年归”。战争旷日持久，战斗悲壮激烈。木兰无谓。她冲锋杀敌，骁勇陷阵，在一场又一 场的殊死搏斗中幸存下来，并立下赫赫战功。她的英勇与顽强，从古至今令多少 世人啧啧称赞。</a:t>
            </a:r>
            <a:endParaRPr lang="zh-CN" altLang="en-US" sz="2400" b="0" i="0" u="none" strike="noStrike" baseline="0" dirty="0">
              <a:latin typeface="Times New Roman" panose="02020603050405020304" pitchFamily="18" charset="0"/>
              <a:ea typeface="DengXian" panose="02010600030101010101" pitchFamily="2" charset="-122"/>
            </a:endParaRPr>
          </a:p>
          <a:p>
            <a:pPr marR="0" algn="l" rtl="0">
              <a:spcBef>
                <a:spcPts val="200"/>
              </a:spcBef>
            </a:pPr>
            <a:r>
              <a:rPr lang="zh-CN" altLang="en-US" sz="2400" b="0" i="0" u="none" strike="noStrike" baseline="0" dirty="0">
                <a:latin typeface="Calibri" panose="020F0502020204030204" pitchFamily="34" charset="0"/>
                <a:ea typeface="DengXian" panose="02010600030101010101" pitchFamily="2" charset="-122"/>
              </a:rPr>
              <a:t>        其次，女子在才华上未曾弱于男。受封建毒流的钳制与迫害，愚眛无知的女 性往往被视为众望所归，妇德所在。但也有一批女子依靠学术煥发出的光芒打破 了这个禁锢女学子的桎梏。传记</a:t>
            </a:r>
            <a:r>
              <a:rPr lang="en-US" altLang="zh-CN" sz="2400" b="0" i="0" u="none" strike="noStrike" baseline="0" dirty="0">
                <a:latin typeface="Calibri" panose="020F0502020204030204" pitchFamily="34" charset="0"/>
                <a:ea typeface="DengXian" panose="02010600030101010101" pitchFamily="2" charset="-122"/>
              </a:rPr>
              <a:t>《</a:t>
            </a:r>
            <a:r>
              <a:rPr lang="zh-CN" altLang="en-US" sz="2400" b="0" i="0" u="none" strike="noStrike" baseline="0" dirty="0">
                <a:latin typeface="Calibri" panose="020F0502020204030204" pitchFamily="34" charset="0"/>
                <a:ea typeface="DengXian" panose="02010600030101010101" pitchFamily="2" charset="-122"/>
              </a:rPr>
              <a:t>一代才女林徽因</a:t>
            </a:r>
            <a:r>
              <a:rPr lang="en-US" altLang="zh-CN" sz="2400" b="0" i="0" u="none" strike="noStrike" baseline="0" dirty="0">
                <a:latin typeface="Calibri" panose="020F0502020204030204" pitchFamily="34" charset="0"/>
                <a:ea typeface="DengXian" panose="02010600030101010101" pitchFamily="2" charset="-122"/>
              </a:rPr>
              <a:t>》</a:t>
            </a:r>
            <a:r>
              <a:rPr lang="zh-CN" altLang="en-US" sz="2400" b="0" i="0" u="none" strike="noStrike" baseline="0" dirty="0">
                <a:latin typeface="Calibri" panose="020F0502020204030204" pitchFamily="34" charset="0"/>
                <a:ea typeface="DengXian" panose="02010600030101010101" pitchFamily="2" charset="-122"/>
              </a:rPr>
              <a:t>中，被胡适誉为“中国一代 才女”的林徽因，她用襟怀与魅力，将“太太的客厅”氤氳成一个书香茶香共绕 的沙龙，去拜访的不是文坛巨子就是社会名流。在那里，她论事的精准，辞柔的 丰富，犀利的批评常教一班饱学之士汗颜。梁思成曾打趣赞道：“你一讲起来啊， 谁还能插得上嘴。”那群名士常如壁脚灯一样地抬头仰望她。她是人间的奇葩， 她参与了国徽和天安门人民英雄纪念碑的主要设计，她为景泰蓝涂上了第一抹新 生的釉彩。她的博学多才折服了多少才华横溢的名士风流。  </a:t>
            </a:r>
            <a:endParaRPr lang="zh-CN" altLang="en-US" sz="24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41295575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1FABE-B76D-4C9F-96C4-C047FFE5AF3B}"/>
              </a:ext>
            </a:extLst>
          </p:cNvPr>
          <p:cNvSpPr>
            <a:spLocks noGrp="1"/>
          </p:cNvSpPr>
          <p:nvPr>
            <p:ph type="title"/>
          </p:nvPr>
        </p:nvSpPr>
        <p:spPr>
          <a:xfrm>
            <a:off x="6272939" y="5532437"/>
            <a:ext cx="5919061" cy="1325563"/>
          </a:xfrm>
        </p:spPr>
        <p:txBody>
          <a:bodyPr>
            <a:normAutofit/>
          </a:bodyPr>
          <a:lstStyle/>
          <a:p>
            <a:pPr algn="ctr" rtl="0">
              <a:buSzPts val="900"/>
              <a:buFont typeface="Arial" panose="020B0604020202020204" pitchFamily="34" charset="0"/>
              <a:buChar char="•"/>
            </a:pPr>
            <a:r>
              <a:rPr lang="zh-CN" altLang="en-US" sz="4400" b="0" i="0" u="none" strike="noStrike" baseline="0" dirty="0">
                <a:latin typeface="Calibri" panose="020F0502020204030204" pitchFamily="34" charset="0"/>
                <a:ea typeface="DengXian" panose="02010600030101010101" pitchFamily="2" charset="-122"/>
              </a:rPr>
              <a:t>二、口语报告修改练习</a:t>
            </a:r>
            <a:br>
              <a:rPr lang="zh-CN" altLang="en-US" sz="4400" b="0" i="0" u="none" strike="noStrike" baseline="0" dirty="0">
                <a:latin typeface="Times New Roman" panose="02020603050405020304" pitchFamily="18" charset="0"/>
                <a:ea typeface="DengXian" panose="02010600030101010101" pitchFamily="2" charset="-122"/>
              </a:rPr>
            </a:br>
            <a:r>
              <a:rPr lang="en-US" altLang="ja-JP" sz="4400" b="0" i="0" u="none" strike="noStrike" baseline="0" dirty="0">
                <a:latin typeface="Calibri" panose="020F0502020204030204" pitchFamily="34" charset="0"/>
                <a:ea typeface="DengXian" panose="02010600030101010101" pitchFamily="2" charset="-122"/>
              </a:rPr>
              <a:t>2.</a:t>
            </a:r>
            <a:r>
              <a:rPr lang="ja-JP" altLang="en-US" sz="4400" b="0" i="0" u="none" strike="noStrike" baseline="0" dirty="0">
                <a:latin typeface="Calibri" panose="020F0502020204030204" pitchFamily="34" charset="0"/>
                <a:ea typeface="DengXian" panose="02010600030101010101" pitchFamily="2" charset="-122"/>
              </a:rPr>
              <a:t>全篇修改</a:t>
            </a:r>
            <a:r>
              <a:rPr lang="ja-JP" altLang="en-US" sz="4400" b="0" i="0" u="none" strike="noStrike" kern="1200" baseline="0" dirty="0">
                <a:solidFill>
                  <a:srgbClr val="000000"/>
                </a:solidFill>
                <a:latin typeface="Calibri" panose="020F0502020204030204" pitchFamily="34" charset="0"/>
                <a:ea typeface="DengXian" panose="02010600030101010101" pitchFamily="2" charset="-122"/>
              </a:rPr>
              <a:t>练习</a:t>
            </a:r>
            <a:r>
              <a:rPr lang="zh-CN" altLang="en-US" sz="4400" b="0" i="0" u="none" strike="noStrike" kern="1200" baseline="0" dirty="0">
                <a:solidFill>
                  <a:srgbClr val="000000"/>
                </a:solidFill>
                <a:latin typeface="Calibri" panose="020F0502020204030204" pitchFamily="34" charset="0"/>
                <a:ea typeface="DengXian" panose="02010600030101010101" pitchFamily="2" charset="-122"/>
              </a:rPr>
              <a:t>二</a:t>
            </a:r>
            <a:r>
              <a:rPr lang="ja-JP" altLang="en-US" sz="4400" b="0" i="0" u="none" strike="noStrike" kern="1200" baseline="0" dirty="0">
                <a:solidFill>
                  <a:srgbClr val="000000"/>
                </a:solidFill>
                <a:latin typeface="Calibri" panose="020F0502020204030204" pitchFamily="34" charset="0"/>
                <a:ea typeface="DengXian" panose="02010600030101010101" pitchFamily="2" charset="-122"/>
              </a:rPr>
              <a:t> </a:t>
            </a:r>
            <a:endParaRPr lang="en-AU" dirty="0"/>
          </a:p>
        </p:txBody>
      </p:sp>
      <p:sp>
        <p:nvSpPr>
          <p:cNvPr id="3" name="Content Placeholder 2">
            <a:extLst>
              <a:ext uri="{FF2B5EF4-FFF2-40B4-BE49-F238E27FC236}">
                <a16:creationId xmlns:a16="http://schemas.microsoft.com/office/drawing/2014/main" id="{4E5095C9-EEFA-48E4-90C4-D356E9925A0C}"/>
              </a:ext>
            </a:extLst>
          </p:cNvPr>
          <p:cNvSpPr>
            <a:spLocks noGrp="1"/>
          </p:cNvSpPr>
          <p:nvPr>
            <p:ph idx="1"/>
          </p:nvPr>
        </p:nvSpPr>
        <p:spPr>
          <a:xfrm>
            <a:off x="0" y="0"/>
            <a:ext cx="12192000" cy="6839744"/>
          </a:xfrm>
        </p:spPr>
        <p:txBody>
          <a:bodyPr>
            <a:noAutofit/>
          </a:bodyPr>
          <a:lstStyle/>
          <a:p>
            <a:pPr marR="0" rtl="0">
              <a:spcBef>
                <a:spcPts val="200"/>
              </a:spcBef>
            </a:pPr>
            <a:r>
              <a:rPr lang="zh-CN" altLang="en-US" b="0" i="0" u="none" strike="noStrike" baseline="0" dirty="0">
                <a:latin typeface="Calibri" panose="020F0502020204030204" pitchFamily="34" charset="0"/>
                <a:ea typeface="DengXian" panose="02010600030101010101" pitchFamily="2" charset="-122"/>
              </a:rPr>
              <a:t>      最后，女子从政治国的能力毫不逊色于男。自古以来，人们把女子涉政看作 大逆不道，乾坤不再。他们把天下，称为君子之天下；他们蔑视女子从政；在他 们眼里只有男子才具有独到的敏锐性和缜密的洞察力。可在电视剧</a:t>
            </a:r>
            <a:r>
              <a:rPr lang="en-US" altLang="zh-CN" b="0" i="0" u="none" strike="noStrike" baseline="0" dirty="0">
                <a:latin typeface="Calibri" panose="020F0502020204030204" pitchFamily="34" charset="0"/>
                <a:ea typeface="DengXian" panose="02010600030101010101" pitchFamily="2" charset="-122"/>
              </a:rPr>
              <a:t>《</a:t>
            </a:r>
            <a:r>
              <a:rPr lang="zh-CN" altLang="en-US" b="0" i="0" u="none" strike="noStrike" baseline="0" dirty="0">
                <a:latin typeface="Calibri" panose="020F0502020204030204" pitchFamily="34" charset="0"/>
                <a:ea typeface="DengXian" panose="02010600030101010101" pitchFamily="2" charset="-122"/>
              </a:rPr>
              <a:t>武则天</a:t>
            </a:r>
            <a:r>
              <a:rPr lang="en-US" altLang="zh-CN" b="0" i="0" u="none" strike="noStrike" baseline="0" dirty="0">
                <a:latin typeface="Calibri" panose="020F0502020204030204" pitchFamily="34" charset="0"/>
                <a:ea typeface="DengXian" panose="02010600030101010101" pitchFamily="2" charset="-122"/>
              </a:rPr>
              <a:t>》</a:t>
            </a:r>
            <a:r>
              <a:rPr lang="zh-CN" altLang="en-US" b="0" i="0" u="none" strike="noStrike" baseline="0" dirty="0">
                <a:latin typeface="Calibri" panose="020F0502020204030204" pitchFamily="34" charset="0"/>
                <a:ea typeface="DengXian" panose="02010600030101010101" pitchFamily="2" charset="-122"/>
              </a:rPr>
              <a:t>中， 武则天，这位登峰造极的女政治家，倚坐金銮，叱咤风云，执政近半个世纪。她 不拘一格选拔人才，并开设殿试，武举，自举等项目，大力发展了科举制度。在 她辉煌的半个世纪里，国家经济稳步发展，老百姓安居乐业，真可谓“宏治贞观，政启开元”。此女枭雄的斐然政绩，让历史上多少男皇帝黯然失色。</a:t>
            </a:r>
            <a:endParaRPr lang="zh-CN" altLang="en-US" b="0" i="0" u="none" strike="noStrike" baseline="0" dirty="0">
              <a:latin typeface="Times New Roman" panose="02020603050405020304" pitchFamily="18" charset="0"/>
              <a:ea typeface="DengXian" panose="02010600030101010101" pitchFamily="2" charset="-122"/>
            </a:endParaRPr>
          </a:p>
          <a:p>
            <a:pPr marR="0" algn="l" rtl="0">
              <a:spcBef>
                <a:spcPts val="200"/>
              </a:spcBef>
            </a:pPr>
            <a:r>
              <a:rPr lang="zh-CN" altLang="en-US" b="0" i="0" u="none" strike="noStrike" baseline="0" dirty="0">
                <a:latin typeface="Calibri" panose="020F0502020204030204" pitchFamily="34" charset="0"/>
                <a:ea typeface="DengXian" panose="02010600030101010101" pitchFamily="2" charset="-122"/>
              </a:rPr>
              <a:t>        综上所述，女性在胆识，才华，政治领域上的卓越表现，为“巾帼不让须眉” 奠定了驻脚。在前所未有的物质文明中，女子们不再只是娇艳的牡丹，她们更可 以是风姿绰约的傲霜秋菊！</a:t>
            </a:r>
            <a:endParaRPr lang="zh-CN" altLang="en-US" b="0" i="0" u="none" strike="noStrike" baseline="0" dirty="0">
              <a:latin typeface="Times New Roman" panose="02020603050405020304" pitchFamily="18" charset="0"/>
              <a:ea typeface="DengXian" panose="02010600030101010101" pitchFamily="2" charset="-122"/>
            </a:endParaRPr>
          </a:p>
          <a:p>
            <a:pPr marR="0" algn="l" rtl="0">
              <a:lnSpc>
                <a:spcPct val="120000"/>
              </a:lnSpc>
              <a:spcBef>
                <a:spcPts val="200"/>
              </a:spcBef>
            </a:pPr>
            <a:r>
              <a:rPr lang="zh-CN" altLang="en-US" b="0" i="0" u="none" strike="noStrike" baseline="0" dirty="0">
                <a:latin typeface="Calibri" panose="020F0502020204030204" pitchFamily="34" charset="0"/>
                <a:ea typeface="DengXian" panose="02010600030101010101" pitchFamily="2" charset="-122"/>
              </a:rPr>
              <a:t>这篇文章最主要的问题是</a:t>
            </a:r>
            <a:r>
              <a:rPr lang="en-US" altLang="zh-CN" b="0" i="0" u="none" strike="noStrike" baseline="0" dirty="0">
                <a:latin typeface="Calibri" panose="020F0502020204030204" pitchFamily="34" charset="0"/>
                <a:ea typeface="DengXian" panose="02010600030101010101" pitchFamily="2" charset="-122"/>
              </a:rPr>
              <a:t>:</a:t>
            </a:r>
            <a:endParaRPr lang="en-GB" altLang="zh-CN" b="0" i="0" u="none" strike="noStrike" baseline="0" dirty="0">
              <a:latin typeface="Times New Roman" panose="02020603050405020304" pitchFamily="18" charset="0"/>
              <a:ea typeface="DengXian" panose="02010600030101010101" pitchFamily="2" charset="-122"/>
            </a:endParaRPr>
          </a:p>
          <a:p>
            <a:pPr>
              <a:lnSpc>
                <a:spcPct val="120000"/>
              </a:lnSpc>
              <a:spcBef>
                <a:spcPts val="200"/>
              </a:spcBef>
            </a:pPr>
            <a:r>
              <a:rPr lang="zh-CN" altLang="en-US" b="0" i="0" u="none" strike="noStrike" baseline="0" dirty="0">
                <a:latin typeface="Calibri" panose="020F0502020204030204" pitchFamily="34" charset="0"/>
                <a:ea typeface="DengXian" panose="02010600030101010101" pitchFamily="2" charset="-122"/>
              </a:rPr>
              <a:t>还有哪些问题</a:t>
            </a:r>
            <a:r>
              <a:rPr lang="en-US" altLang="zh-CN" b="0" i="0" u="none" strike="noStrike" baseline="0" dirty="0">
                <a:latin typeface="Calibri" panose="020F0502020204030204" pitchFamily="34" charset="0"/>
                <a:ea typeface="DengXian" panose="02010600030101010101" pitchFamily="2" charset="-122"/>
              </a:rPr>
              <a:t>:</a:t>
            </a:r>
            <a:r>
              <a:rPr lang="ja-JP" altLang="en-US" b="0" i="0" u="none" strike="noStrike" baseline="0" dirty="0">
                <a:latin typeface="Calibri" panose="020F0502020204030204" pitchFamily="34" charset="0"/>
                <a:ea typeface="DengXian" panose="02010600030101010101" pitchFamily="2" charset="-122"/>
              </a:rPr>
              <a:t>练习二 </a:t>
            </a:r>
            <a:endParaRPr lang="ja-JP" altLang="en-US" b="0" i="0" u="none" strike="noStrike" baseline="0" dirty="0">
              <a:latin typeface="Times New Roman" panose="02020603050405020304" pitchFamily="18" charset="0"/>
              <a:ea typeface="DengXian" panose="02010600030101010101" pitchFamily="2" charset="-122"/>
            </a:endParaRPr>
          </a:p>
          <a:p>
            <a:pPr marR="0" algn="l" rtl="0">
              <a:lnSpc>
                <a:spcPct val="120000"/>
              </a:lnSpc>
              <a:spcBef>
                <a:spcPts val="200"/>
              </a:spcBef>
            </a:pPr>
            <a:endParaRPr lang="zh-CN" altLang="en-US"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34298269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1FABE-B76D-4C9F-96C4-C047FFE5AF3B}"/>
              </a:ext>
            </a:extLst>
          </p:cNvPr>
          <p:cNvSpPr>
            <a:spLocks noGrp="1"/>
          </p:cNvSpPr>
          <p:nvPr>
            <p:ph type="title"/>
          </p:nvPr>
        </p:nvSpPr>
        <p:spPr/>
        <p:txBody>
          <a:bodyPr>
            <a:normAutofit/>
          </a:bodyPr>
          <a:lstStyle/>
          <a:p>
            <a:pPr marR="0" rtl="0"/>
            <a:r>
              <a:rPr lang="zh-CN" altLang="en-US" sz="4400" b="0" i="0" u="none" strike="noStrike" baseline="0" dirty="0">
                <a:latin typeface="Calibri" panose="020F0502020204030204" pitchFamily="34" charset="0"/>
                <a:ea typeface="DengXian" panose="02010600030101010101" pitchFamily="2" charset="-122"/>
              </a:rPr>
              <a:t>三、</a:t>
            </a:r>
            <a:r>
              <a:rPr lang="zh-CN" altLang="en-US" sz="4400" b="0" i="0" u="none" strike="noStrike" baseline="0" dirty="0">
                <a:latin typeface="Times New Roman" panose="02020603050405020304" pitchFamily="18" charset="0"/>
                <a:ea typeface="DengXian" panose="02010600030101010101" pitchFamily="2" charset="-122"/>
              </a:rPr>
              <a:t>	</a:t>
            </a:r>
            <a:r>
              <a:rPr lang="zh-CN" altLang="en-US" sz="4400" b="0" i="0" u="none" strike="noStrike" baseline="0" dirty="0">
                <a:latin typeface="Calibri" panose="020F0502020204030204" pitchFamily="34" charset="0"/>
                <a:ea typeface="DengXian" panose="02010600030101010101" pitchFamily="2" charset="-122"/>
              </a:rPr>
              <a:t>演讲注意事项</a:t>
            </a:r>
            <a:endParaRPr lang="en-AU" dirty="0"/>
          </a:p>
        </p:txBody>
      </p:sp>
      <p:sp>
        <p:nvSpPr>
          <p:cNvPr id="3" name="Content Placeholder 2">
            <a:extLst>
              <a:ext uri="{FF2B5EF4-FFF2-40B4-BE49-F238E27FC236}">
                <a16:creationId xmlns:a16="http://schemas.microsoft.com/office/drawing/2014/main" id="{4E5095C9-EEFA-48E4-90C4-D356E9925A0C}"/>
              </a:ext>
            </a:extLst>
          </p:cNvPr>
          <p:cNvSpPr>
            <a:spLocks noGrp="1"/>
          </p:cNvSpPr>
          <p:nvPr>
            <p:ph idx="1"/>
          </p:nvPr>
        </p:nvSpPr>
        <p:spPr/>
        <p:txBody>
          <a:bodyPr/>
          <a:lstStyle/>
          <a:p>
            <a:pPr marR="0" algn="l" rtl="0"/>
            <a:r>
              <a:rPr lang="zh-CN" altLang="en-US" sz="2800" b="0" i="0" u="none" strike="noStrike" baseline="0" dirty="0">
                <a:latin typeface="Calibri" panose="020F0502020204030204" pitchFamily="34" charset="0"/>
                <a:ea typeface="DengXian" panose="02010600030101010101" pitchFamily="2" charset="-122"/>
              </a:rPr>
              <a:t>表情自然，动作协调地配合演讲。不要像是在背书，要表现出演讲者的风度。</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 与考官老师保持交流。包括眼神、手势和其他身体语言，但要掌握适度。</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 演讲时，要声音洪亮，吐字清楚。注意语速（不要太快，也不要太慢，</a:t>
            </a:r>
            <a:r>
              <a:rPr lang="en-US" altLang="zh-CN" sz="2800" b="0" i="0" u="none" strike="noStrike" baseline="0" dirty="0">
                <a:latin typeface="Calibri" panose="020F0502020204030204" pitchFamily="34" charset="0"/>
                <a:ea typeface="DengXian" panose="02010600030101010101" pitchFamily="2" charset="-122"/>
              </a:rPr>
              <a:t>200-250/ | </a:t>
            </a:r>
            <a:r>
              <a:rPr lang="zh-CN" altLang="en-US" sz="2800" b="0" i="0" u="none" strike="noStrike" baseline="0" dirty="0">
                <a:latin typeface="Calibri" panose="020F0502020204030204" pitchFamily="34" charset="0"/>
                <a:ea typeface="DengXian" panose="02010600030101010101" pitchFamily="2" charset="-122"/>
              </a:rPr>
              <a:t>分钟）、语调（不要太平，要抑扬顿挫，通过语调表达感情）。</a:t>
            </a:r>
            <a:r>
              <a:rPr lang="zh-CN" altLang="en-US" sz="2800" b="0" i="0" u="none" strike="noStrike" baseline="0" dirty="0">
                <a:latin typeface="Times New Roman" panose="02020603050405020304" pitchFamily="18" charset="0"/>
                <a:ea typeface="DengXian" panose="02010600030101010101" pitchFamily="2" charset="-122"/>
              </a:rPr>
              <a:t>	</a:t>
            </a:r>
          </a:p>
          <a:p>
            <a:pPr marR="0" algn="l" rtl="0"/>
            <a:r>
              <a:rPr lang="zh-CN" altLang="en-US" sz="2800" b="0" i="0" u="none" strike="noStrike" baseline="0" dirty="0">
                <a:latin typeface="Calibri" panose="020F0502020204030204" pitchFamily="34" charset="0"/>
                <a:ea typeface="DengXian" panose="02010600030101010101" pitchFamily="2" charset="-122"/>
              </a:rPr>
              <a:t>演讲时要体现出自信与激情。即使出了一点小问题也不要停下来，或从头开始。</a:t>
            </a:r>
            <a:endParaRPr lang="en-AU" dirty="0"/>
          </a:p>
        </p:txBody>
      </p:sp>
    </p:spTree>
    <p:extLst>
      <p:ext uri="{BB962C8B-B14F-4D97-AF65-F5344CB8AC3E}">
        <p14:creationId xmlns:p14="http://schemas.microsoft.com/office/powerpoint/2010/main" val="24114648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1FABE-B76D-4C9F-96C4-C047FFE5AF3B}"/>
              </a:ext>
            </a:extLst>
          </p:cNvPr>
          <p:cNvSpPr>
            <a:spLocks noGrp="1"/>
          </p:cNvSpPr>
          <p:nvPr>
            <p:ph type="title"/>
          </p:nvPr>
        </p:nvSpPr>
        <p:spPr/>
        <p:txBody>
          <a:bodyPr>
            <a:normAutofit/>
          </a:bodyPr>
          <a:lstStyle/>
          <a:p>
            <a:pPr marR="0" algn="l" rtl="0"/>
            <a:r>
              <a:rPr lang="zh-CN" altLang="en-US" sz="4400" b="0" i="0" u="none" strike="noStrike" baseline="0" dirty="0">
                <a:latin typeface="Calibri" panose="020F0502020204030204" pitchFamily="34" charset="0"/>
                <a:ea typeface="DengXian" panose="02010600030101010101" pitchFamily="2" charset="-122"/>
              </a:rPr>
              <a:t>四、</a:t>
            </a:r>
            <a:r>
              <a:rPr lang="zh-CN" altLang="en-US" sz="4400" b="0" i="0" u="none" strike="noStrike" baseline="0" dirty="0">
                <a:latin typeface="Times New Roman" panose="02020603050405020304" pitchFamily="18" charset="0"/>
                <a:ea typeface="DengXian" panose="02010600030101010101" pitchFamily="2" charset="-122"/>
              </a:rPr>
              <a:t>	</a:t>
            </a:r>
            <a:r>
              <a:rPr lang="zh-CN" altLang="en-US" sz="4400" b="0" i="0" u="none" strike="noStrike" baseline="0" dirty="0">
                <a:latin typeface="Calibri" panose="020F0502020204030204" pitchFamily="34" charset="0"/>
                <a:ea typeface="DengXian" panose="02010600030101010101" pitchFamily="2" charset="-122"/>
              </a:rPr>
              <a:t>设置讨论题</a:t>
            </a:r>
            <a:endParaRPr lang="zh-CN" altLang="en-US" sz="4400" b="0" i="0" u="none" strike="noStrike" baseline="0" dirty="0">
              <a:latin typeface="Times New Roman" panose="02020603050405020304" pitchFamily="18" charset="0"/>
              <a:ea typeface="DengXian" panose="02010600030101010101" pitchFamily="2" charset="-122"/>
            </a:endParaRPr>
          </a:p>
        </p:txBody>
      </p:sp>
      <p:sp>
        <p:nvSpPr>
          <p:cNvPr id="3" name="Content Placeholder 2">
            <a:extLst>
              <a:ext uri="{FF2B5EF4-FFF2-40B4-BE49-F238E27FC236}">
                <a16:creationId xmlns:a16="http://schemas.microsoft.com/office/drawing/2014/main" id="{4E5095C9-EEFA-48E4-90C4-D356E9925A0C}"/>
              </a:ext>
            </a:extLst>
          </p:cNvPr>
          <p:cNvSpPr>
            <a:spLocks noGrp="1"/>
          </p:cNvSpPr>
          <p:nvPr>
            <p:ph idx="1"/>
          </p:nvPr>
        </p:nvSpPr>
        <p:spPr/>
        <p:txBody>
          <a:bodyPr/>
          <a:lstStyle/>
          <a:p>
            <a:pPr marR="0" algn="l" rtl="0"/>
            <a:r>
              <a:rPr lang="zh-CN" altLang="en-US" sz="2800" b="0" i="0" u="none" strike="noStrike" baseline="0" dirty="0">
                <a:latin typeface="Calibri" panose="020F0502020204030204" pitchFamily="34" charset="0"/>
                <a:ea typeface="DengXian" panose="02010600030101010101" pitchFamily="2" charset="-122"/>
              </a:rPr>
              <a:t>简单来讲，讨论题可以分为四大类：概念性问题、逻辑性问题、例子性问题和应用性问题。</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endParaRPr lang="en-GB" altLang="zh-CN"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概念性的问题主要涉及口语报告中出现的概念，包括基本定义，近义词的辨析 和报告中出现的一些生僻成语等，如：</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逆境出人才</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这个报告题目，考官可 能会问：什么是逆境？逆境和磨难、挫折、困难之间的差别？这类问题的回答 需要把握两个原则，第一，需要通过查字典、词典准确的解释概念。第二，概 念要为我所用，符合我的要求，前后释义要一致。</a:t>
            </a:r>
            <a:endParaRPr lang="zh-CN" altLang="en-US" sz="28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30244884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1FABE-B76D-4C9F-96C4-C047FFE5AF3B}"/>
              </a:ext>
            </a:extLst>
          </p:cNvPr>
          <p:cNvSpPr>
            <a:spLocks noGrp="1"/>
          </p:cNvSpPr>
          <p:nvPr>
            <p:ph type="title"/>
          </p:nvPr>
        </p:nvSpPr>
        <p:spPr/>
        <p:txBody>
          <a:bodyPr>
            <a:normAutofit/>
          </a:bodyPr>
          <a:lstStyle/>
          <a:p>
            <a:pPr marR="0" algn="l" rtl="0"/>
            <a:r>
              <a:rPr lang="zh-CN" altLang="en-US" sz="4400" b="0" i="0" u="none" strike="noStrike" baseline="0" dirty="0">
                <a:latin typeface="Calibri" panose="020F0502020204030204" pitchFamily="34" charset="0"/>
                <a:ea typeface="DengXian" panose="02010600030101010101" pitchFamily="2" charset="-122"/>
              </a:rPr>
              <a:t>四、</a:t>
            </a:r>
            <a:r>
              <a:rPr lang="zh-CN" altLang="en-US" sz="4400" b="0" i="0" u="none" strike="noStrike" baseline="0" dirty="0">
                <a:latin typeface="Times New Roman" panose="02020603050405020304" pitchFamily="18" charset="0"/>
                <a:ea typeface="DengXian" panose="02010600030101010101" pitchFamily="2" charset="-122"/>
              </a:rPr>
              <a:t>	</a:t>
            </a:r>
            <a:r>
              <a:rPr lang="zh-CN" altLang="en-US" sz="4400" b="0" i="0" u="none" strike="noStrike" baseline="0" dirty="0">
                <a:latin typeface="Calibri" panose="020F0502020204030204" pitchFamily="34" charset="0"/>
                <a:ea typeface="DengXian" panose="02010600030101010101" pitchFamily="2" charset="-122"/>
              </a:rPr>
              <a:t>设置讨论题</a:t>
            </a:r>
            <a:endParaRPr lang="zh-CN" altLang="en-US" sz="4400" b="0" i="0" u="none" strike="noStrike" baseline="0" dirty="0">
              <a:latin typeface="Times New Roman" panose="02020603050405020304" pitchFamily="18" charset="0"/>
              <a:ea typeface="DengXian" panose="02010600030101010101" pitchFamily="2" charset="-122"/>
            </a:endParaRPr>
          </a:p>
        </p:txBody>
      </p:sp>
      <p:sp>
        <p:nvSpPr>
          <p:cNvPr id="3" name="Content Placeholder 2">
            <a:extLst>
              <a:ext uri="{FF2B5EF4-FFF2-40B4-BE49-F238E27FC236}">
                <a16:creationId xmlns:a16="http://schemas.microsoft.com/office/drawing/2014/main" id="{4E5095C9-EEFA-48E4-90C4-D356E9925A0C}"/>
              </a:ext>
            </a:extLst>
          </p:cNvPr>
          <p:cNvSpPr>
            <a:spLocks noGrp="1"/>
          </p:cNvSpPr>
          <p:nvPr>
            <p:ph idx="1"/>
          </p:nvPr>
        </p:nvSpPr>
        <p:spPr/>
        <p:txBody>
          <a:bodyPr/>
          <a:lstStyle/>
          <a:p>
            <a:pPr marR="0" algn="l" rtl="0"/>
            <a:r>
              <a:rPr lang="zh-CN" altLang="en-US" sz="2800" b="0" i="0" u="none" strike="noStrike" baseline="0" dirty="0">
                <a:latin typeface="Calibri" panose="020F0502020204030204" pitchFamily="34" charset="0"/>
                <a:ea typeface="DengXian" panose="02010600030101010101" pitchFamily="2" charset="-122"/>
              </a:rPr>
              <a:t>逻辑性问题也就是涉及为什么、怎么样的问题。如：在</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我们要提倡宽容</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的 报告题目中，就可以设计这些讨论题：</a:t>
            </a:r>
            <a:r>
              <a:rPr lang="en-US" altLang="zh-CN" sz="2800" b="0" i="0" u="none" strike="noStrike" baseline="0" dirty="0">
                <a:latin typeface="Calibri" panose="020F0502020204030204" pitchFamily="34" charset="0"/>
                <a:ea typeface="DengXian" panose="02010600030101010101" pitchFamily="2" charset="-122"/>
              </a:rPr>
              <a:t>1</a:t>
            </a:r>
            <a:r>
              <a:rPr lang="zh-CN" altLang="en-US" sz="2800" b="0" i="0" u="none" strike="noStrike" baseline="0" dirty="0">
                <a:latin typeface="Calibri" panose="020F0502020204030204" pitchFamily="34" charset="0"/>
                <a:ea typeface="DengXian" panose="02010600030101010101" pitchFamily="2" charset="-122"/>
              </a:rPr>
              <a:t>、为什么要宽容？ </a:t>
            </a:r>
            <a:r>
              <a:rPr lang="en-US" altLang="zh-CN" sz="2800" b="0" i="0" u="none" strike="noStrike" baseline="0" dirty="0">
                <a:latin typeface="Calibri" panose="020F0502020204030204" pitchFamily="34" charset="0"/>
                <a:ea typeface="DengXian" panose="02010600030101010101" pitchFamily="2" charset="-122"/>
              </a:rPr>
              <a:t>2</a:t>
            </a:r>
            <a:r>
              <a:rPr lang="zh-CN" altLang="en-US" sz="2800" b="0" i="0" u="none" strike="noStrike" baseline="0" dirty="0">
                <a:latin typeface="Calibri" panose="020F0502020204030204" pitchFamily="34" charset="0"/>
                <a:ea typeface="DengXian" panose="02010600030101010101" pitchFamily="2" charset="-122"/>
              </a:rPr>
              <a:t>、宽容有怎样的好 处？ </a:t>
            </a:r>
            <a:r>
              <a:rPr lang="en-US" altLang="zh-CN" sz="2800" b="0" i="0" u="none" strike="noStrike" baseline="0" dirty="0">
                <a:latin typeface="Calibri" panose="020F0502020204030204" pitchFamily="34" charset="0"/>
                <a:ea typeface="DengXian" panose="02010600030101010101" pitchFamily="2" charset="-122"/>
              </a:rPr>
              <a:t>3</a:t>
            </a:r>
            <a:r>
              <a:rPr lang="zh-CN" altLang="en-US" sz="2800" b="0" i="0" u="none" strike="noStrike" baseline="0" dirty="0">
                <a:latin typeface="Calibri" panose="020F0502020204030204" pitchFamily="34" charset="0"/>
                <a:ea typeface="DengXian" panose="02010600030101010101" pitchFamily="2" charset="-122"/>
              </a:rPr>
              <a:t>、怎样做到宽容？ </a:t>
            </a:r>
            <a:r>
              <a:rPr lang="en-US" altLang="zh-CN" sz="2800" b="0" i="0" u="none" strike="noStrike" baseline="0" dirty="0">
                <a:latin typeface="Calibri" panose="020F0502020204030204" pitchFamily="34" charset="0"/>
                <a:ea typeface="DengXian" panose="02010600030101010101" pitchFamily="2" charset="-122"/>
              </a:rPr>
              <a:t>4</a:t>
            </a:r>
            <a:r>
              <a:rPr lang="zh-CN" altLang="en-US" sz="2800" b="0" i="0" u="none" strike="noStrike" baseline="0" dirty="0">
                <a:latin typeface="Calibri" panose="020F0502020204030204" pitchFamily="34" charset="0"/>
                <a:ea typeface="DengXian" panose="02010600030101010101" pitchFamily="2" charset="-122"/>
              </a:rPr>
              <a:t>、每个人都能做到宽容吗？为什么？ </a:t>
            </a:r>
            <a:r>
              <a:rPr lang="en-US" altLang="zh-CN" sz="2800" b="0" i="0" u="none" strike="noStrike" baseline="0" dirty="0">
                <a:latin typeface="Calibri" panose="020F0502020204030204" pitchFamily="34" charset="0"/>
                <a:ea typeface="DengXian" panose="02010600030101010101" pitchFamily="2" charset="-122"/>
              </a:rPr>
              <a:t>5</a:t>
            </a:r>
            <a:r>
              <a:rPr lang="zh-CN" altLang="en-US" sz="2800" b="0" i="0" u="none" strike="noStrike" baseline="0" dirty="0">
                <a:latin typeface="Calibri" panose="020F0502020204030204" pitchFamily="34" charset="0"/>
                <a:ea typeface="DengXian" panose="02010600030101010101" pitchFamily="2" charset="-122"/>
              </a:rPr>
              <a:t>、面对（具体 事例），你怎样做到宽容？等等。这类问题首先要求同学们做出明确的回答，再进行阐释，捍卫报告中的观点。一般每题的回答，字数控制在</a:t>
            </a:r>
            <a:r>
              <a:rPr lang="en-US" altLang="zh-CN" sz="2800" b="0" i="0" u="none" strike="noStrike" baseline="0" dirty="0">
                <a:latin typeface="Calibri" panose="020F0502020204030204" pitchFamily="34" charset="0"/>
                <a:ea typeface="DengXian" panose="02010600030101010101" pitchFamily="2" charset="-122"/>
              </a:rPr>
              <a:t>150-180</a:t>
            </a:r>
            <a:r>
              <a:rPr lang="zh-CN" altLang="en-US" sz="2800" b="0" i="0" u="none" strike="noStrike" baseline="0" dirty="0">
                <a:latin typeface="Calibri" panose="020F0502020204030204" pitchFamily="34" charset="0"/>
                <a:ea typeface="DengXian" panose="02010600030101010101" pitchFamily="2" charset="-122"/>
              </a:rPr>
              <a:t>字。大约讲半分钟到</a:t>
            </a:r>
            <a:r>
              <a:rPr lang="en-US" altLang="zh-CN" sz="2800" b="0" i="0" u="none" strike="noStrike" baseline="0" dirty="0">
                <a:latin typeface="Calibri" panose="020F0502020204030204" pitchFamily="34" charset="0"/>
                <a:ea typeface="DengXian" panose="02010600030101010101" pitchFamily="2" charset="-122"/>
              </a:rPr>
              <a:t>45</a:t>
            </a:r>
            <a:r>
              <a:rPr lang="zh-CN" altLang="en-US" sz="2800" b="0" i="0" u="none" strike="noStrike" baseline="0" dirty="0">
                <a:latin typeface="Calibri" panose="020F0502020204030204" pitchFamily="34" charset="0"/>
                <a:ea typeface="DengXian" panose="02010600030101010101" pitchFamily="2" charset="-122"/>
              </a:rPr>
              <a:t>秒，这样既有一定的深度、广度又不显得啰嗦。回答时，注意要有条理性，多使用“因为</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所以</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第一，</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；第二，</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；第三，</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。”“首先，</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；其次，</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；再次，</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。”这样的关联词。</a:t>
            </a:r>
            <a:endParaRPr lang="zh-CN" altLang="en-US" sz="28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255072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1FABE-B76D-4C9F-96C4-C047FFE5AF3B}"/>
              </a:ext>
            </a:extLst>
          </p:cNvPr>
          <p:cNvSpPr>
            <a:spLocks noGrp="1"/>
          </p:cNvSpPr>
          <p:nvPr>
            <p:ph type="title"/>
          </p:nvPr>
        </p:nvSpPr>
        <p:spPr/>
        <p:txBody>
          <a:bodyPr/>
          <a:lstStyle/>
          <a:p>
            <a:r>
              <a:rPr lang="zh-CN" altLang="en-US" sz="4400" b="0" i="0" u="none" strike="noStrike" baseline="0" dirty="0">
                <a:latin typeface="Calibri" panose="020F0502020204030204" pitchFamily="34" charset="0"/>
                <a:ea typeface="DengXian" panose="02010600030101010101" pitchFamily="2" charset="-122"/>
              </a:rPr>
              <a:t>口语强化练习</a:t>
            </a:r>
            <a:endParaRPr lang="en-AU" dirty="0"/>
          </a:p>
        </p:txBody>
      </p:sp>
      <p:sp>
        <p:nvSpPr>
          <p:cNvPr id="3" name="Content Placeholder 2">
            <a:extLst>
              <a:ext uri="{FF2B5EF4-FFF2-40B4-BE49-F238E27FC236}">
                <a16:creationId xmlns:a16="http://schemas.microsoft.com/office/drawing/2014/main" id="{4E5095C9-EEFA-48E4-90C4-D356E9925A0C}"/>
              </a:ext>
            </a:extLst>
          </p:cNvPr>
          <p:cNvSpPr>
            <a:spLocks noGrp="1"/>
          </p:cNvSpPr>
          <p:nvPr>
            <p:ph idx="1"/>
          </p:nvPr>
        </p:nvSpPr>
        <p:spPr/>
        <p:txBody>
          <a:bodyPr/>
          <a:lstStyle/>
          <a:p>
            <a:r>
              <a:rPr lang="zh-CN" altLang="en-US" sz="2800" b="0" i="0" u="none" strike="noStrike" baseline="0" dirty="0">
                <a:latin typeface="Calibri" panose="020F0502020204030204" pitchFamily="34" charset="0"/>
                <a:ea typeface="DengXian" panose="02010600030101010101" pitchFamily="2" charset="-122"/>
              </a:rPr>
              <a:t>重点研究不是写完研究报告就完成了学习要求，我们还需要反复修改口语报告， 要想使自己在口语考试中脱颖而出，还需要加强演讲的训练和讨论题的答辩。</a:t>
            </a:r>
            <a:endParaRPr lang="en-AU" dirty="0"/>
          </a:p>
        </p:txBody>
      </p:sp>
    </p:spTree>
    <p:extLst>
      <p:ext uri="{BB962C8B-B14F-4D97-AF65-F5344CB8AC3E}">
        <p14:creationId xmlns:p14="http://schemas.microsoft.com/office/powerpoint/2010/main" val="27980423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1FABE-B76D-4C9F-96C4-C047FFE5AF3B}"/>
              </a:ext>
            </a:extLst>
          </p:cNvPr>
          <p:cNvSpPr>
            <a:spLocks noGrp="1"/>
          </p:cNvSpPr>
          <p:nvPr>
            <p:ph type="title"/>
          </p:nvPr>
        </p:nvSpPr>
        <p:spPr/>
        <p:txBody>
          <a:bodyPr>
            <a:normAutofit/>
          </a:bodyPr>
          <a:lstStyle/>
          <a:p>
            <a:pPr marR="0" algn="l" rtl="0"/>
            <a:r>
              <a:rPr lang="zh-CN" altLang="en-US" sz="4400" b="0" i="0" u="none" strike="noStrike" baseline="0" dirty="0">
                <a:latin typeface="Calibri" panose="020F0502020204030204" pitchFamily="34" charset="0"/>
                <a:ea typeface="DengXian" panose="02010600030101010101" pitchFamily="2" charset="-122"/>
              </a:rPr>
              <a:t>四、</a:t>
            </a:r>
            <a:r>
              <a:rPr lang="zh-CN" altLang="en-US" sz="4400" b="0" i="0" u="none" strike="noStrike" baseline="0" dirty="0">
                <a:latin typeface="Times New Roman" panose="02020603050405020304" pitchFamily="18" charset="0"/>
                <a:ea typeface="DengXian" panose="02010600030101010101" pitchFamily="2" charset="-122"/>
              </a:rPr>
              <a:t>	</a:t>
            </a:r>
            <a:r>
              <a:rPr lang="zh-CN" altLang="en-US" sz="4400" b="0" i="0" u="none" strike="noStrike" baseline="0" dirty="0">
                <a:latin typeface="Calibri" panose="020F0502020204030204" pitchFamily="34" charset="0"/>
                <a:ea typeface="DengXian" panose="02010600030101010101" pitchFamily="2" charset="-122"/>
              </a:rPr>
              <a:t>设置讨论题</a:t>
            </a:r>
            <a:endParaRPr lang="zh-CN" altLang="en-US" sz="4400" b="0" i="0" u="none" strike="noStrike" baseline="0" dirty="0">
              <a:latin typeface="Times New Roman" panose="02020603050405020304" pitchFamily="18" charset="0"/>
              <a:ea typeface="DengXian" panose="02010600030101010101" pitchFamily="2" charset="-122"/>
            </a:endParaRPr>
          </a:p>
        </p:txBody>
      </p:sp>
      <p:sp>
        <p:nvSpPr>
          <p:cNvPr id="3" name="Content Placeholder 2">
            <a:extLst>
              <a:ext uri="{FF2B5EF4-FFF2-40B4-BE49-F238E27FC236}">
                <a16:creationId xmlns:a16="http://schemas.microsoft.com/office/drawing/2014/main" id="{4E5095C9-EEFA-48E4-90C4-D356E9925A0C}"/>
              </a:ext>
            </a:extLst>
          </p:cNvPr>
          <p:cNvSpPr>
            <a:spLocks noGrp="1"/>
          </p:cNvSpPr>
          <p:nvPr>
            <p:ph idx="1"/>
          </p:nvPr>
        </p:nvSpPr>
        <p:spPr/>
        <p:txBody>
          <a:bodyPr/>
          <a:lstStyle/>
          <a:p>
            <a:pPr marR="0" algn="l" rtl="0"/>
            <a:r>
              <a:rPr lang="zh-CN" altLang="en-US" sz="2800" b="0" i="0" u="none" strike="noStrike" baseline="0" dirty="0">
                <a:latin typeface="Calibri" panose="020F0502020204030204" pitchFamily="34" charset="0"/>
                <a:ea typeface="DengXian" panose="02010600030101010101" pitchFamily="2" charset="-122"/>
              </a:rPr>
              <a:t>例子性问题就是围绕报告中使用的三部文学艺术作品有关事例提出的问题。如：在</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我们应提倡宽容</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的报告题目中有“宽容可以顾全大局，维护国家安定”这一论点，用的例子是</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将相和</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，我们可以提出以下问题：宽容一定能顾 全大局，维护国家安定吗？你还有什么例子可以证明？ </a:t>
            </a:r>
            <a:r>
              <a:rPr lang="en-US" altLang="zh-CN" sz="2800" b="0" i="0" u="none" strike="noStrike" baseline="0" dirty="0">
                <a:latin typeface="Calibri" panose="020F0502020204030204" pitchFamily="34" charset="0"/>
                <a:ea typeface="DengXian" panose="02010600030101010101" pitchFamily="2" charset="-122"/>
              </a:rPr>
              <a:t>2</a:t>
            </a:r>
            <a:r>
              <a:rPr lang="zh-CN" altLang="en-US" sz="2800" b="0" i="0" u="none" strike="noStrike" baseline="0" dirty="0">
                <a:latin typeface="Calibri" panose="020F0502020204030204" pitchFamily="34" charset="0"/>
                <a:ea typeface="DengXian" panose="02010600030101010101" pitchFamily="2" charset="-122"/>
              </a:rPr>
              <a:t>、这是一个特例还是具有普遍意义的例证？ </a:t>
            </a:r>
            <a:r>
              <a:rPr lang="en-US" altLang="zh-CN" sz="2800" b="0" i="0" u="none" strike="noStrike" baseline="0" dirty="0">
                <a:latin typeface="Calibri" panose="020F0502020204030204" pitchFamily="34" charset="0"/>
                <a:ea typeface="DengXian" panose="02010600030101010101" pitchFamily="2" charset="-122"/>
              </a:rPr>
              <a:t>3</a:t>
            </a:r>
            <a:r>
              <a:rPr lang="zh-CN" altLang="en-US" sz="2800" b="0" i="0" u="none" strike="noStrike" baseline="0" dirty="0">
                <a:latin typeface="Calibri" panose="020F0502020204030204" pitchFamily="34" charset="0"/>
                <a:ea typeface="DengXian" panose="02010600030101010101" pitchFamily="2" charset="-122"/>
              </a:rPr>
              <a:t>、廉颇是一个宽容的人吗？ </a:t>
            </a:r>
            <a:r>
              <a:rPr lang="en-US" altLang="zh-CN" sz="2800" b="0" i="0" u="none" strike="noStrike" baseline="0" dirty="0">
                <a:latin typeface="Calibri" panose="020F0502020204030204" pitchFamily="34" charset="0"/>
                <a:ea typeface="DengXian" panose="02010600030101010101" pitchFamily="2" charset="-122"/>
              </a:rPr>
              <a:t>4</a:t>
            </a:r>
            <a:r>
              <a:rPr lang="zh-CN" altLang="en-US" sz="2800" b="0" i="0" u="none" strike="noStrike" baseline="0" dirty="0">
                <a:latin typeface="Calibri" panose="020F0502020204030204" pitchFamily="34" charset="0"/>
                <a:ea typeface="DengXian" panose="02010600030101010101" pitchFamily="2" charset="-122"/>
              </a:rPr>
              <a:t>、顾全大局，维护国家安 定只有宽容的人才能做到吗？管仲就不是一个宽容的人，不也做到了吗？等等。 这类问题通常需要注意考官是否设置“陷阱”，让你前后不能自圆其说。</a:t>
            </a:r>
            <a:endParaRPr lang="zh-CN" altLang="en-US" sz="28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35359560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1FABE-B76D-4C9F-96C4-C047FFE5AF3B}"/>
              </a:ext>
            </a:extLst>
          </p:cNvPr>
          <p:cNvSpPr>
            <a:spLocks noGrp="1"/>
          </p:cNvSpPr>
          <p:nvPr>
            <p:ph type="title"/>
          </p:nvPr>
        </p:nvSpPr>
        <p:spPr/>
        <p:txBody>
          <a:bodyPr>
            <a:normAutofit/>
          </a:bodyPr>
          <a:lstStyle/>
          <a:p>
            <a:pPr marR="0" algn="l" rtl="0"/>
            <a:r>
              <a:rPr lang="zh-CN" altLang="en-US" sz="4400" b="0" i="0" u="none" strike="noStrike" baseline="0" dirty="0">
                <a:latin typeface="Calibri" panose="020F0502020204030204" pitchFamily="34" charset="0"/>
                <a:ea typeface="DengXian" panose="02010600030101010101" pitchFamily="2" charset="-122"/>
              </a:rPr>
              <a:t>四、</a:t>
            </a:r>
            <a:r>
              <a:rPr lang="zh-CN" altLang="en-US" sz="4400" b="0" i="0" u="none" strike="noStrike" baseline="0" dirty="0">
                <a:latin typeface="Times New Roman" panose="02020603050405020304" pitchFamily="18" charset="0"/>
                <a:ea typeface="DengXian" panose="02010600030101010101" pitchFamily="2" charset="-122"/>
              </a:rPr>
              <a:t>	</a:t>
            </a:r>
            <a:r>
              <a:rPr lang="zh-CN" altLang="en-US" sz="4400" b="0" i="0" u="none" strike="noStrike" baseline="0" dirty="0">
                <a:latin typeface="Calibri" panose="020F0502020204030204" pitchFamily="34" charset="0"/>
                <a:ea typeface="DengXian" panose="02010600030101010101" pitchFamily="2" charset="-122"/>
              </a:rPr>
              <a:t>设置讨论题</a:t>
            </a:r>
            <a:endParaRPr lang="zh-CN" altLang="en-US" sz="4400" b="0" i="0" u="none" strike="noStrike" baseline="0" dirty="0">
              <a:latin typeface="Times New Roman" panose="02020603050405020304" pitchFamily="18" charset="0"/>
              <a:ea typeface="DengXian" panose="02010600030101010101" pitchFamily="2" charset="-122"/>
            </a:endParaRPr>
          </a:p>
        </p:txBody>
      </p:sp>
      <p:sp>
        <p:nvSpPr>
          <p:cNvPr id="3" name="Content Placeholder 2">
            <a:extLst>
              <a:ext uri="{FF2B5EF4-FFF2-40B4-BE49-F238E27FC236}">
                <a16:creationId xmlns:a16="http://schemas.microsoft.com/office/drawing/2014/main" id="{4E5095C9-EEFA-48E4-90C4-D356E9925A0C}"/>
              </a:ext>
            </a:extLst>
          </p:cNvPr>
          <p:cNvSpPr>
            <a:spLocks noGrp="1"/>
          </p:cNvSpPr>
          <p:nvPr>
            <p:ph idx="1"/>
          </p:nvPr>
        </p:nvSpPr>
        <p:spPr/>
        <p:txBody>
          <a:bodyPr/>
          <a:lstStyle/>
          <a:p>
            <a:pPr marR="0" algn="l" rtl="0"/>
            <a:r>
              <a:rPr lang="zh-CN" altLang="en-US" sz="2800" b="0" i="0" u="none" strike="noStrike" baseline="0" dirty="0">
                <a:latin typeface="Calibri" panose="020F0502020204030204" pitchFamily="34" charset="0"/>
                <a:ea typeface="DengXian" panose="02010600030101010101" pitchFamily="2" charset="-122"/>
              </a:rPr>
              <a:t>应用性问题是你所研究的问题需要具有现实意义，能在现实生活中有其实用价 值。如：</a:t>
            </a:r>
            <a:r>
              <a:rPr lang="en-US" altLang="zh-CN" sz="2800" b="0" i="0" u="none" strike="noStrike" baseline="0" dirty="0">
                <a:latin typeface="Calibri" panose="020F0502020204030204" pitchFamily="34" charset="0"/>
                <a:ea typeface="DengXian" panose="02010600030101010101" pitchFamily="2" charset="-122"/>
              </a:rPr>
              <a:t>1</a:t>
            </a:r>
            <a:r>
              <a:rPr lang="zh-CN" altLang="en-US" sz="2800" b="0" i="0" u="none" strike="noStrike" baseline="0" dirty="0">
                <a:latin typeface="Calibri" panose="020F0502020204030204" pitchFamily="34" charset="0"/>
                <a:ea typeface="DengXian" panose="02010600030101010101" pitchFamily="2" charset="-122"/>
              </a:rPr>
              <a:t>、你为什么要选择这个问题？ </a:t>
            </a:r>
            <a:r>
              <a:rPr lang="en-US" altLang="zh-CN" sz="2800" b="0" i="0" u="none" strike="noStrike" baseline="0" dirty="0">
                <a:latin typeface="Calibri" panose="020F0502020204030204" pitchFamily="34" charset="0"/>
                <a:ea typeface="DengXian" panose="02010600030101010101" pitchFamily="2" charset="-122"/>
              </a:rPr>
              <a:t>2</a:t>
            </a:r>
            <a:r>
              <a:rPr lang="zh-CN" altLang="en-US" sz="2800" b="0" i="0" u="none" strike="noStrike" baseline="0" dirty="0">
                <a:latin typeface="Calibri" panose="020F0502020204030204" pitchFamily="34" charset="0"/>
                <a:ea typeface="DengXian" panose="02010600030101010101" pitchFamily="2" charset="-122"/>
              </a:rPr>
              <a:t>、生活中你怎样做到宽容的？ </a:t>
            </a:r>
            <a:r>
              <a:rPr lang="en-US" altLang="zh-CN" sz="2800" b="0" i="0" u="none" strike="noStrike" baseline="0" dirty="0">
                <a:latin typeface="Calibri" panose="020F0502020204030204" pitchFamily="34" charset="0"/>
                <a:ea typeface="DengXian" panose="02010600030101010101" pitchFamily="2" charset="-122"/>
              </a:rPr>
              <a:t>3</a:t>
            </a:r>
            <a:r>
              <a:rPr lang="zh-CN" altLang="en-US" sz="2800" b="0" i="0" u="none" strike="noStrike" baseline="0" dirty="0">
                <a:latin typeface="Calibri" panose="020F0502020204030204" pitchFamily="34" charset="0"/>
                <a:ea typeface="DengXian" panose="02010600030101010101" pitchFamily="2" charset="-122"/>
              </a:rPr>
              <a:t>、</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农 夫和蛇</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中为什么农夫没有因为宽容而得到好报？等等</a:t>
            </a:r>
            <a:endParaRPr lang="zh-CN" altLang="en-US" sz="28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37433692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1FABE-B76D-4C9F-96C4-C047FFE5AF3B}"/>
              </a:ext>
            </a:extLst>
          </p:cNvPr>
          <p:cNvSpPr>
            <a:spLocks noGrp="1"/>
          </p:cNvSpPr>
          <p:nvPr>
            <p:ph type="title"/>
          </p:nvPr>
        </p:nvSpPr>
        <p:spPr>
          <a:xfrm>
            <a:off x="419746" y="5983261"/>
            <a:ext cx="10515600" cy="874739"/>
          </a:xfrm>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五、考试时各类考题都可能遇到的提问</a:t>
            </a:r>
            <a:endParaRPr lang="en-AU" dirty="0"/>
          </a:p>
        </p:txBody>
      </p:sp>
      <p:sp>
        <p:nvSpPr>
          <p:cNvPr id="3" name="Content Placeholder 2">
            <a:extLst>
              <a:ext uri="{FF2B5EF4-FFF2-40B4-BE49-F238E27FC236}">
                <a16:creationId xmlns:a16="http://schemas.microsoft.com/office/drawing/2014/main" id="{4E5095C9-EEFA-48E4-90C4-D356E9925A0C}"/>
              </a:ext>
            </a:extLst>
          </p:cNvPr>
          <p:cNvSpPr>
            <a:spLocks noGrp="1"/>
          </p:cNvSpPr>
          <p:nvPr>
            <p:ph idx="1"/>
          </p:nvPr>
        </p:nvSpPr>
        <p:spPr>
          <a:xfrm>
            <a:off x="1055176" y="15498"/>
            <a:ext cx="10515600" cy="5827363"/>
          </a:xfrm>
        </p:spPr>
        <p:txBody>
          <a:bodyPr>
            <a:normAutofit fontScale="85000" lnSpcReduction="20000"/>
          </a:bodyPr>
          <a:lstStyle/>
          <a:p>
            <a:pPr marR="0" algn="l" rtl="0"/>
            <a:r>
              <a:rPr lang="zh-CN" altLang="en-US" sz="2800" b="0" i="0" u="none" strike="noStrike" baseline="0" dirty="0">
                <a:latin typeface="Calibri" panose="020F0502020204030204" pitchFamily="34" charset="0"/>
                <a:ea typeface="DengXian" panose="02010600030101010101" pitchFamily="2" charset="-122"/>
              </a:rPr>
              <a:t>你为什么要选择这个考题？</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在你学习的几个文学艺术作品中，你最喜欢哪一个？ </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哪一个对你最有用？ </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你可以谈谈你所研宄的考题的背景吗？</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你可以预测一下（考题所涉及的内容</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方面）未来的情况吗？</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你可以再概括一下你研究的几个方面吗？</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你可以再谈一谈（某一个方面）的观点吗？</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除了你所说的几个方面之外，还有其他的好处</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坏处吗？</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就你所研究的考题，你做过什么调查吗？百分之多少的人存在这样的考题？</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 过去的社会</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现代的社会也有这种现象</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情况吗？</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这种情况</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现象的社会</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历史根源是什么？</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如何解决这个考题呢？</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通过这个学习和研宄</a:t>
            </a:r>
            <a:r>
              <a:rPr lang="en-US" altLang="zh-CN" sz="2800" b="0" i="0" u="none" strike="noStrike" baseline="0" dirty="0">
                <a:latin typeface="Times New Roman" panose="02020603050405020304" pitchFamily="18"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你最大的收获是什么？</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你学习了哪些背景材料？</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你的研究对现代社会生活</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将来的社会发展有什么意义？</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你所说的观点（你倡导的思想）其可行性有多强？人们能做到吗？</a:t>
            </a:r>
            <a:endParaRPr lang="zh-CN" altLang="en-US" sz="2800" b="0" i="0" u="none" strike="noStrike" baseline="0" dirty="0">
              <a:latin typeface="Times New Roman" panose="02020603050405020304" pitchFamily="18" charset="0"/>
              <a:ea typeface="DengXian" panose="02010600030101010101" pitchFamily="2" charset="-122"/>
            </a:endParaRPr>
          </a:p>
          <a:p>
            <a:pPr marL="0" indent="0">
              <a:buNone/>
            </a:pPr>
            <a:endParaRPr lang="en-AU" dirty="0"/>
          </a:p>
        </p:txBody>
      </p:sp>
    </p:spTree>
    <p:extLst>
      <p:ext uri="{BB962C8B-B14F-4D97-AF65-F5344CB8AC3E}">
        <p14:creationId xmlns:p14="http://schemas.microsoft.com/office/powerpoint/2010/main" val="42389682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1FABE-B76D-4C9F-96C4-C047FFE5AF3B}"/>
              </a:ext>
            </a:extLst>
          </p:cNvPr>
          <p:cNvSpPr>
            <a:spLocks noGrp="1"/>
          </p:cNvSpPr>
          <p:nvPr>
            <p:ph type="title"/>
          </p:nvPr>
        </p:nvSpPr>
        <p:spPr/>
        <p:txBody>
          <a:bodyPr/>
          <a:lstStyle/>
          <a:p>
            <a:r>
              <a:rPr lang="zh-CN" altLang="en-US" sz="4400" b="0" i="0" u="none" strike="noStrike" baseline="0" dirty="0">
                <a:latin typeface="Calibri" panose="020F0502020204030204" pitchFamily="34" charset="0"/>
                <a:ea typeface="DengXian" panose="02010600030101010101" pitchFamily="2" charset="-122"/>
              </a:rPr>
              <a:t>六、考试注意事项</a:t>
            </a:r>
            <a:endParaRPr lang="en-AU" dirty="0"/>
          </a:p>
        </p:txBody>
      </p:sp>
      <p:sp>
        <p:nvSpPr>
          <p:cNvPr id="3" name="Content Placeholder 2">
            <a:extLst>
              <a:ext uri="{FF2B5EF4-FFF2-40B4-BE49-F238E27FC236}">
                <a16:creationId xmlns:a16="http://schemas.microsoft.com/office/drawing/2014/main" id="{4E5095C9-EEFA-48E4-90C4-D356E9925A0C}"/>
              </a:ext>
            </a:extLst>
          </p:cNvPr>
          <p:cNvSpPr>
            <a:spLocks noGrp="1"/>
          </p:cNvSpPr>
          <p:nvPr>
            <p:ph idx="1"/>
          </p:nvPr>
        </p:nvSpPr>
        <p:spPr>
          <a:xfrm>
            <a:off x="108488" y="1348353"/>
            <a:ext cx="12083512" cy="4742481"/>
          </a:xfrm>
        </p:spPr>
        <p:txBody>
          <a:bodyPr>
            <a:normAutofit/>
          </a:bodyPr>
          <a:lstStyle/>
          <a:p>
            <a:pPr marR="0" algn="l" rtl="0"/>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一）口语考试准备过程中注意事项</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一分钟介绍：一分钟介绍不可超过一分钟，也不可以少于半分钟。</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报告部分：报告部分应在三分半至四分十五秒之间，不可少于三分半钟，亦不 可超过四分十五秒。在接近</a:t>
            </a:r>
            <a:r>
              <a:rPr lang="en-US" altLang="zh-CN" sz="2800" b="0" i="0" u="none" strike="noStrike" baseline="0" dirty="0">
                <a:latin typeface="Calibri" panose="020F0502020204030204" pitchFamily="34" charset="0"/>
                <a:ea typeface="DengXian" panose="02010600030101010101" pitchFamily="2" charset="-122"/>
              </a:rPr>
              <a:t>5</a:t>
            </a:r>
            <a:r>
              <a:rPr lang="zh-CN" altLang="en-US" sz="2800" b="0" i="0" u="none" strike="noStrike" baseline="0" dirty="0">
                <a:latin typeface="Calibri" panose="020F0502020204030204" pitchFamily="34" charset="0"/>
                <a:ea typeface="DengXian" panose="02010600030101010101" pitchFamily="2" charset="-122"/>
              </a:rPr>
              <a:t>分钟时，考官会暗示时间即到，这时你应立刻概 括地结束报告。如果不能按时结束，考官会让你终止报告，并开始讨论部分。 </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口语考试报告的时间测试：最好将“一分钟介绍”和“报告部分”合起来测试： 从头至尾，（一分钟介绍和报告加在一起</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，用正常速度朗读，不超过</a:t>
            </a:r>
            <a:r>
              <a:rPr lang="en-US" altLang="zh-CN" sz="2800" b="0" i="0" u="none" strike="noStrike" baseline="0" dirty="0">
                <a:latin typeface="Calibri" panose="020F0502020204030204" pitchFamily="34" charset="0"/>
                <a:ea typeface="DengXian" panose="02010600030101010101" pitchFamily="2" charset="-122"/>
              </a:rPr>
              <a:t>4</a:t>
            </a:r>
            <a:r>
              <a:rPr lang="zh-CN" altLang="en-US" sz="2800" b="0" i="0" u="none" strike="noStrike" baseline="0" dirty="0">
                <a:latin typeface="Calibri" panose="020F0502020204030204" pitchFamily="34" charset="0"/>
                <a:ea typeface="DengXian" panose="02010600030101010101" pitchFamily="2" charset="-122"/>
              </a:rPr>
              <a:t>分</a:t>
            </a:r>
            <a:r>
              <a:rPr lang="en-US" altLang="zh-CN" sz="2800" b="0" i="0" u="none" strike="noStrike" baseline="0" dirty="0">
                <a:latin typeface="Calibri" panose="020F0502020204030204" pitchFamily="34" charset="0"/>
                <a:ea typeface="DengXian" panose="02010600030101010101" pitchFamily="2" charset="-122"/>
              </a:rPr>
              <a:t>5</a:t>
            </a:r>
            <a:r>
              <a:rPr lang="en-US" altLang="zh-CN" sz="2800" b="0" i="0" u="none" strike="noStrike" baseline="0" dirty="0">
                <a:latin typeface="Times New Roman" panose="02020603050405020304" pitchFamily="18" charset="0"/>
                <a:ea typeface="DengXian" panose="02010600030101010101" pitchFamily="2" charset="-122"/>
              </a:rPr>
              <a:t>0</a:t>
            </a:r>
            <a:r>
              <a:rPr lang="zh-CN" altLang="en-US" sz="2800" b="0" i="0" u="none" strike="noStrike" baseline="0" dirty="0">
                <a:latin typeface="Calibri" panose="020F0502020204030204" pitchFamily="34" charset="0"/>
                <a:ea typeface="DengXian" panose="02010600030101010101" pitchFamily="2" charset="-122"/>
              </a:rPr>
              <a:t> 秒即可。值得注意的是，在接近</a:t>
            </a:r>
            <a:r>
              <a:rPr lang="en-US" altLang="zh-CN" sz="2800" b="0" i="0" u="none" strike="noStrike" baseline="0" dirty="0">
                <a:latin typeface="Calibri" panose="020F0502020204030204" pitchFamily="34" charset="0"/>
                <a:ea typeface="DengXian" panose="02010600030101010101" pitchFamily="2" charset="-122"/>
              </a:rPr>
              <a:t>5</a:t>
            </a:r>
            <a:r>
              <a:rPr lang="zh-CN" altLang="en-US" sz="2800" b="0" i="0" u="none" strike="noStrike" baseline="0" dirty="0">
                <a:latin typeface="Calibri" panose="020F0502020204030204" pitchFamily="34" charset="0"/>
                <a:ea typeface="DengXian" panose="02010600030101010101" pitchFamily="2" charset="-122"/>
              </a:rPr>
              <a:t>分钟时，考官会暗示时间即到，这时你应立 刻概括地结束报告。如果不能按时结束，考官会让你终止报告，并开始讨论部 分。</a:t>
            </a:r>
            <a:endParaRPr lang="zh-CN" altLang="en-US" sz="28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20566785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1FABE-B76D-4C9F-96C4-C047FFE5AF3B}"/>
              </a:ext>
            </a:extLst>
          </p:cNvPr>
          <p:cNvSpPr>
            <a:spLocks noGrp="1"/>
          </p:cNvSpPr>
          <p:nvPr>
            <p:ph type="title"/>
          </p:nvPr>
        </p:nvSpPr>
        <p:spPr/>
        <p:txBody>
          <a:bodyPr/>
          <a:lstStyle/>
          <a:p>
            <a:r>
              <a:rPr lang="zh-CN" altLang="en-US" sz="4400" b="0" i="0" u="none" strike="noStrike" baseline="0" dirty="0">
                <a:latin typeface="Calibri" panose="020F0502020204030204" pitchFamily="34" charset="0"/>
                <a:ea typeface="DengXian" panose="02010600030101010101" pitchFamily="2" charset="-122"/>
              </a:rPr>
              <a:t>六、考试注意事项</a:t>
            </a:r>
            <a:endParaRPr lang="en-AU" dirty="0"/>
          </a:p>
        </p:txBody>
      </p:sp>
      <p:sp>
        <p:nvSpPr>
          <p:cNvPr id="3" name="Content Placeholder 2">
            <a:extLst>
              <a:ext uri="{FF2B5EF4-FFF2-40B4-BE49-F238E27FC236}">
                <a16:creationId xmlns:a16="http://schemas.microsoft.com/office/drawing/2014/main" id="{4E5095C9-EEFA-48E4-90C4-D356E9925A0C}"/>
              </a:ext>
            </a:extLst>
          </p:cNvPr>
          <p:cNvSpPr>
            <a:spLocks noGrp="1"/>
          </p:cNvSpPr>
          <p:nvPr>
            <p:ph idx="1"/>
          </p:nvPr>
        </p:nvSpPr>
        <p:spPr>
          <a:xfrm>
            <a:off x="108488" y="1348353"/>
            <a:ext cx="12083512" cy="4742481"/>
          </a:xfrm>
        </p:spPr>
        <p:txBody>
          <a:bodyPr>
            <a:normAutofit lnSpcReduction="10000"/>
          </a:bodyPr>
          <a:lstStyle/>
          <a:p>
            <a:pPr marR="0" algn="l" rtl="0"/>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一）口语考试准备过程中注意事项</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名词术语、概念定义等：报告中所涉及到的名词术语、概念定义等均需充分了 解。考官很有可能会让你解释某个概念的定义。 </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讨论部分的准备：为能在讨论时回答出所有提问，在备考阶段应考虑准备</a:t>
            </a:r>
            <a:r>
              <a:rPr lang="en-US" altLang="zh-CN" sz="2800" b="0" i="0" u="none" strike="noStrike" baseline="0" dirty="0">
                <a:latin typeface="Calibri" panose="020F0502020204030204" pitchFamily="34" charset="0"/>
                <a:ea typeface="DengXian" panose="02010600030101010101" pitchFamily="2" charset="-122"/>
              </a:rPr>
              <a:t>so </a:t>
            </a:r>
            <a:r>
              <a:rPr lang="zh-CN" altLang="en-US" sz="2800" b="0" i="0" u="none" strike="noStrike" baseline="0" dirty="0">
                <a:latin typeface="Calibri" panose="020F0502020204030204" pitchFamily="34" charset="0"/>
                <a:ea typeface="DengXian" panose="02010600030101010101" pitchFamily="2" charset="-122"/>
              </a:rPr>
              <a:t>个有关话题，并写出答案。</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讨论问题的准备：准备一个练习本，随时将碰到的新问题记下来。同时，确认课堂练习中、模拟练习中问及的问题均己做出答案。</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流利背诵出报告：反复练习，确认自己能够流利地背诵并能演讲。</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提示卡片的准备：准备一个提示卡片，大小为</a:t>
            </a:r>
            <a:r>
              <a:rPr lang="en-US" altLang="zh-CN" sz="2800" b="0" i="0" u="none" strike="noStrike" baseline="0" dirty="0">
                <a:latin typeface="Calibri" panose="020F0502020204030204" pitchFamily="34" charset="0"/>
                <a:ea typeface="DengXian" panose="02010600030101010101" pitchFamily="2" charset="-122"/>
              </a:rPr>
              <a:t>1</a:t>
            </a:r>
            <a:r>
              <a:rPr lang="zh-CN" altLang="en-US" sz="2800" b="0" i="0" u="none" strike="noStrike" baseline="0" dirty="0">
                <a:latin typeface="Calibri" panose="020F0502020204030204" pitchFamily="34" charset="0"/>
                <a:ea typeface="DengXian" panose="02010600030101010101" pitchFamily="2" charset="-122"/>
              </a:rPr>
              <a:t>张</a:t>
            </a:r>
            <a:r>
              <a:rPr lang="en-US" altLang="zh-CN" sz="2800" b="0" i="0" u="none" strike="noStrike" baseline="0" dirty="0">
                <a:latin typeface="Calibri" panose="020F0502020204030204" pitchFamily="34" charset="0"/>
                <a:ea typeface="DengXian" panose="02010600030101010101" pitchFamily="2" charset="-122"/>
              </a:rPr>
              <a:t>A5</a:t>
            </a:r>
            <a:r>
              <a:rPr lang="zh-CN" altLang="en-US" sz="2800" b="0" i="0" u="none" strike="noStrike" baseline="0" dirty="0">
                <a:latin typeface="Calibri" panose="020F0502020204030204" pitchFamily="34" charset="0"/>
                <a:ea typeface="DengXian" panose="02010600030101010101" pitchFamily="2" charset="-122"/>
              </a:rPr>
              <a:t>纸单面，或</a:t>
            </a:r>
            <a:r>
              <a:rPr lang="en-US" altLang="zh-CN" sz="2800" b="0" i="0" u="none" strike="noStrike" baseline="0" dirty="0">
                <a:latin typeface="Calibri" panose="020F0502020204030204" pitchFamily="34" charset="0"/>
                <a:ea typeface="DengXian" panose="02010600030101010101" pitchFamily="2" charset="-122"/>
              </a:rPr>
              <a:t>2</a:t>
            </a:r>
            <a:r>
              <a:rPr lang="zh-CN" altLang="en-US" sz="2800" b="0" i="0" u="none" strike="noStrike" baseline="0" dirty="0">
                <a:latin typeface="Calibri" panose="020F0502020204030204" pitchFamily="34" charset="0"/>
                <a:ea typeface="DengXian" panose="02010600030101010101" pitchFamily="2" charset="-122"/>
              </a:rPr>
              <a:t>张</a:t>
            </a:r>
            <a:r>
              <a:rPr lang="en-US" altLang="zh-CN" sz="2800" b="0" i="0" u="none" strike="noStrike" baseline="0" dirty="0">
                <a:latin typeface="Calibri" panose="020F0502020204030204" pitchFamily="34" charset="0"/>
                <a:ea typeface="DengXian" panose="02010600030101010101" pitchFamily="2" charset="-122"/>
              </a:rPr>
              <a:t>A6</a:t>
            </a:r>
            <a:r>
              <a:rPr lang="zh-CN" altLang="en-US" sz="2800" b="0" i="0" u="none" strike="noStrike" baseline="0" dirty="0">
                <a:latin typeface="Calibri" panose="020F0502020204030204" pitchFamily="34" charset="0"/>
                <a:ea typeface="DengXian" panose="02010600030101010101" pitchFamily="2" charset="-122"/>
              </a:rPr>
              <a:t>纸单 面，或一张</a:t>
            </a:r>
            <a:r>
              <a:rPr lang="en-US" altLang="zh-CN" sz="2800" b="0" i="0" u="none" strike="noStrike" baseline="0" dirty="0">
                <a:latin typeface="Calibri" panose="020F0502020204030204" pitchFamily="34" charset="0"/>
                <a:ea typeface="DengXian" panose="02010600030101010101" pitchFamily="2" charset="-122"/>
              </a:rPr>
              <a:t>A6</a:t>
            </a:r>
            <a:r>
              <a:rPr lang="zh-CN" altLang="en-US" sz="2800" b="0" i="0" u="none" strike="noStrike" baseline="0" dirty="0">
                <a:latin typeface="Calibri" panose="020F0502020204030204" pitchFamily="34" charset="0"/>
                <a:ea typeface="DengXian" panose="02010600030101010101" pitchFamily="2" charset="-122"/>
              </a:rPr>
              <a:t>双面。提示只能是要点式的，不能将全篇报告写在上面，否则 会被没收。</a:t>
            </a:r>
            <a:endParaRPr lang="zh-CN" altLang="en-US" sz="28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8865594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1FABE-B76D-4C9F-96C4-C047FFE5AF3B}"/>
              </a:ext>
            </a:extLst>
          </p:cNvPr>
          <p:cNvSpPr>
            <a:spLocks noGrp="1"/>
          </p:cNvSpPr>
          <p:nvPr>
            <p:ph type="title"/>
          </p:nvPr>
        </p:nvSpPr>
        <p:spPr/>
        <p:txBody>
          <a:bodyPr/>
          <a:lstStyle/>
          <a:p>
            <a:r>
              <a:rPr lang="zh-CN" altLang="en-US" sz="4400" b="0" i="0" u="none" strike="noStrike" baseline="0" dirty="0">
                <a:latin typeface="Calibri" panose="020F0502020204030204" pitchFamily="34" charset="0"/>
                <a:ea typeface="DengXian" panose="02010600030101010101" pitchFamily="2" charset="-122"/>
              </a:rPr>
              <a:t>六、考试注意事项</a:t>
            </a:r>
            <a:endParaRPr lang="en-AU" dirty="0"/>
          </a:p>
        </p:txBody>
      </p:sp>
      <p:sp>
        <p:nvSpPr>
          <p:cNvPr id="3" name="Content Placeholder 2">
            <a:extLst>
              <a:ext uri="{FF2B5EF4-FFF2-40B4-BE49-F238E27FC236}">
                <a16:creationId xmlns:a16="http://schemas.microsoft.com/office/drawing/2014/main" id="{4E5095C9-EEFA-48E4-90C4-D356E9925A0C}"/>
              </a:ext>
            </a:extLst>
          </p:cNvPr>
          <p:cNvSpPr>
            <a:spLocks noGrp="1"/>
          </p:cNvSpPr>
          <p:nvPr>
            <p:ph idx="1"/>
          </p:nvPr>
        </p:nvSpPr>
        <p:spPr>
          <a:xfrm>
            <a:off x="108488" y="1348353"/>
            <a:ext cx="12083512" cy="4742481"/>
          </a:xfrm>
        </p:spPr>
        <p:txBody>
          <a:bodyPr>
            <a:normAutofit lnSpcReduction="10000"/>
          </a:bodyPr>
          <a:lstStyle/>
          <a:p>
            <a:pPr marR="0" algn="l" rtl="0"/>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二）口语考试当日的注意事项</a:t>
            </a:r>
            <a:endParaRPr lang="en-AU" altLang="zh-CN" sz="2800" b="0" i="0" u="none" strike="noStrike" baseline="0" dirty="0">
              <a:latin typeface="Calibri" panose="020F0502020204030204" pitchFamily="34"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注意带准考证、有照片的个人身份证（能够证明你身份的同学证，图书卡等， 应有照片。）</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提前半小时到考场。自己找个地方安静的把报告和基础考题在脑海中过</a:t>
            </a:r>
            <a:r>
              <a:rPr lang="en-US" altLang="zh-CN" sz="2800" b="0" i="0" u="none" strike="noStrike" baseline="0" dirty="0">
                <a:latin typeface="Times New Roman" panose="02020603050405020304" pitchFamily="18"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遍， 然后闭目养神一下。保持宁静的心态。</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提示卡片的准备：准备一个提示卡片，大小为</a:t>
            </a:r>
            <a:r>
              <a:rPr lang="en-US" altLang="zh-CN" sz="2800" b="0" i="0" u="none" strike="noStrike" baseline="0" dirty="0">
                <a:latin typeface="Calibri" panose="020F0502020204030204" pitchFamily="34" charset="0"/>
                <a:ea typeface="DengXian" panose="02010600030101010101" pitchFamily="2" charset="-122"/>
              </a:rPr>
              <a:t>1</a:t>
            </a:r>
            <a:r>
              <a:rPr lang="zh-CN" altLang="en-US" sz="2800" b="0" i="0" u="none" strike="noStrike" baseline="0" dirty="0">
                <a:latin typeface="Calibri" panose="020F0502020204030204" pitchFamily="34" charset="0"/>
                <a:ea typeface="DengXian" panose="02010600030101010101" pitchFamily="2" charset="-122"/>
              </a:rPr>
              <a:t>张</a:t>
            </a:r>
            <a:r>
              <a:rPr lang="en-US" altLang="zh-CN" sz="2800" b="0" i="0" u="none" strike="noStrike" baseline="0" dirty="0">
                <a:latin typeface="Calibri" panose="020F0502020204030204" pitchFamily="34" charset="0"/>
                <a:ea typeface="DengXian" panose="02010600030101010101" pitchFamily="2" charset="-122"/>
              </a:rPr>
              <a:t>A5</a:t>
            </a:r>
            <a:r>
              <a:rPr lang="zh-CN" altLang="en-US" sz="2800" b="0" i="0" u="none" strike="noStrike" baseline="0" dirty="0">
                <a:latin typeface="Calibri" panose="020F0502020204030204" pitchFamily="34" charset="0"/>
                <a:ea typeface="DengXian" panose="02010600030101010101" pitchFamily="2" charset="-122"/>
              </a:rPr>
              <a:t>纸单面，提示只能写三 个分论点和几个容易忘记的词，不能将全篇报告写在上面，否则会没收。</a:t>
            </a:r>
            <a:r>
              <a:rPr lang="en-US" altLang="zh-CN" sz="2800" b="0" i="0" u="none" strike="noStrike" baseline="0" dirty="0">
                <a:latin typeface="Times New Roman" panose="02020603050405020304" pitchFamily="18"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定 要带提示卡，以防考试紧张出现大脑空白，影响报告部分的质量。报告时，尽 量不要看提示卡，只有在忘了词，无法继续报告时，才看提示卡。</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考试一开始，考官问的第一句话是：“请你用英文把同学号码说一下”，可以照 着准考证上读，读完后交给考官。</a:t>
            </a:r>
            <a:endParaRPr lang="zh-CN" altLang="en-US" sz="28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24211098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1FABE-B76D-4C9F-96C4-C047FFE5AF3B}"/>
              </a:ext>
            </a:extLst>
          </p:cNvPr>
          <p:cNvSpPr>
            <a:spLocks noGrp="1"/>
          </p:cNvSpPr>
          <p:nvPr>
            <p:ph type="title"/>
          </p:nvPr>
        </p:nvSpPr>
        <p:spPr>
          <a:xfrm>
            <a:off x="838200" y="0"/>
            <a:ext cx="10515600" cy="828244"/>
          </a:xfrm>
        </p:spPr>
        <p:txBody>
          <a:bodyPr/>
          <a:lstStyle/>
          <a:p>
            <a:r>
              <a:rPr lang="zh-CN" altLang="en-US" sz="4400" b="0" i="0" u="none" strike="noStrike" baseline="0" dirty="0">
                <a:latin typeface="Calibri" panose="020F0502020204030204" pitchFamily="34" charset="0"/>
                <a:ea typeface="DengXian" panose="02010600030101010101" pitchFamily="2" charset="-122"/>
              </a:rPr>
              <a:t>六、考试注意事项</a:t>
            </a:r>
            <a:endParaRPr lang="en-AU" dirty="0"/>
          </a:p>
        </p:txBody>
      </p:sp>
      <p:sp>
        <p:nvSpPr>
          <p:cNvPr id="3" name="Content Placeholder 2">
            <a:extLst>
              <a:ext uri="{FF2B5EF4-FFF2-40B4-BE49-F238E27FC236}">
                <a16:creationId xmlns:a16="http://schemas.microsoft.com/office/drawing/2014/main" id="{4E5095C9-EEFA-48E4-90C4-D356E9925A0C}"/>
              </a:ext>
            </a:extLst>
          </p:cNvPr>
          <p:cNvSpPr>
            <a:spLocks noGrp="1"/>
          </p:cNvSpPr>
          <p:nvPr>
            <p:ph idx="1"/>
          </p:nvPr>
        </p:nvSpPr>
        <p:spPr>
          <a:xfrm>
            <a:off x="77492" y="828244"/>
            <a:ext cx="12083512" cy="5377911"/>
          </a:xfrm>
        </p:spPr>
        <p:txBody>
          <a:bodyPr>
            <a:normAutofit fontScale="70000" lnSpcReduction="20000"/>
          </a:bodyPr>
          <a:lstStyle/>
          <a:p>
            <a:pPr marR="0" algn="l" rtl="0">
              <a:lnSpc>
                <a:spcPct val="120000"/>
              </a:lnSpc>
            </a:pP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二）口语考试当日的注意事项</a:t>
            </a:r>
            <a:endParaRPr lang="en-AU" altLang="zh-CN" sz="2800" b="0" i="0" u="none" strike="noStrike" baseline="0" dirty="0">
              <a:latin typeface="Calibri" panose="020F0502020204030204" pitchFamily="34" charset="0"/>
              <a:ea typeface="DengXian" panose="02010600030101010101" pitchFamily="2" charset="-122"/>
            </a:endParaRPr>
          </a:p>
          <a:p>
            <a:pPr marR="0" algn="l" rtl="0">
              <a:lnSpc>
                <a:spcPct val="120000"/>
              </a:lnSpc>
            </a:pPr>
            <a:r>
              <a:rPr lang="zh-CN" altLang="en-US" sz="2800" b="0" i="0" u="none" strike="noStrike" baseline="0" dirty="0">
                <a:latin typeface="Calibri" panose="020F0502020204030204" pitchFamily="34" charset="0"/>
                <a:ea typeface="DengXian" panose="02010600030101010101" pitchFamily="2" charset="-122"/>
              </a:rPr>
              <a:t>报告部分：报告部分应在三分半至四分十五秒之间，不可少于三分半钟，亦不 可超过四分十五秒。在接近</a:t>
            </a:r>
            <a:r>
              <a:rPr lang="en-US" altLang="zh-CN" sz="2800" b="0" i="0" u="none" strike="noStrike" baseline="0" dirty="0">
                <a:latin typeface="Calibri" panose="020F0502020204030204" pitchFamily="34" charset="0"/>
                <a:ea typeface="DengXian" panose="02010600030101010101" pitchFamily="2" charset="-122"/>
              </a:rPr>
              <a:t>5</a:t>
            </a:r>
            <a:r>
              <a:rPr lang="zh-CN" altLang="en-US" sz="2800" b="0" i="0" u="none" strike="noStrike" baseline="0" dirty="0">
                <a:latin typeface="Calibri" panose="020F0502020204030204" pitchFamily="34" charset="0"/>
                <a:ea typeface="DengXian" panose="02010600030101010101" pitchFamily="2" charset="-122"/>
              </a:rPr>
              <a:t>分钟时，考官会暗示时间即到，这时你应立刻概 括地结束报告。如果不能按时结束，考官会让你终止报告，并开始讨论部分。</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lnSpc>
                <a:spcPct val="120000"/>
              </a:lnSpc>
            </a:pPr>
            <a:r>
              <a:rPr lang="zh-CN" altLang="en-US" sz="2800" b="0" i="0" u="none" strike="noStrike" baseline="0" dirty="0">
                <a:latin typeface="Calibri" panose="020F0502020204030204" pitchFamily="34" charset="0"/>
                <a:ea typeface="DengXian" panose="02010600030101010101" pitchFamily="2" charset="-122"/>
              </a:rPr>
              <a:t>回答考题时，一定要沉着，弄懂老师考题的意思后再回答，切忌老师还未说完 考题，同学就抢着回答。</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lnSpc>
                <a:spcPct val="120000"/>
              </a:lnSpc>
            </a:pPr>
            <a:r>
              <a:rPr lang="zh-CN" altLang="en-US" sz="2800" b="0" i="0" u="none" strike="noStrike" baseline="0" dirty="0">
                <a:latin typeface="Calibri" panose="020F0502020204030204" pitchFamily="34" charset="0"/>
                <a:ea typeface="DengXian" panose="02010600030101010101" pitchFamily="2" charset="-122"/>
              </a:rPr>
              <a:t>不管是自己的原因，还是老师的原因，如果出现了听不懂的考题，就请有礼貌 的说：“对不起，老师，你能再说一遍你的考题吗？ ”或：“对不起，老师，我 不太懂你的考题，你再说一遍，好吗？”</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lnSpc>
                <a:spcPct val="120000"/>
              </a:lnSpc>
            </a:pPr>
            <a:r>
              <a:rPr lang="zh-CN" altLang="en-US" sz="2800" b="0" i="0" u="none" strike="noStrike" baseline="0" dirty="0">
                <a:latin typeface="Calibri" panose="020F0502020204030204" pitchFamily="34" charset="0"/>
                <a:ea typeface="DengXian" panose="02010600030101010101" pitchFamily="2" charset="-122"/>
              </a:rPr>
              <a:t>在考试进行中，要回答所有的考题，如有碰到实在不会回答的考题，先尽量扯， 确实没招，可以说：“对不起，老师，我学习的材料上没有这方面的信息，回 去以后，我会再研宄一下。</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lnSpc>
                <a:spcPct val="120000"/>
              </a:lnSpc>
            </a:pPr>
            <a:r>
              <a:rPr lang="zh-CN" altLang="en-US" sz="2800" b="0" i="0" u="none" strike="noStrike" baseline="0" dirty="0">
                <a:latin typeface="Calibri" panose="020F0502020204030204" pitchFamily="34" charset="0"/>
                <a:ea typeface="DengXian" panose="02010600030101010101" pitchFamily="2" charset="-122"/>
              </a:rPr>
              <a:t>回答考题的过程中，一定要简洁明了，切忌回答太长或太罗嗦，更切忌长篇大 论的讲故事。如果考官觉得你说的太多，他们会打断你，然后问下一个考题。</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lnSpc>
                <a:spcPct val="120000"/>
              </a:lnSpc>
            </a:pPr>
            <a:r>
              <a:rPr lang="zh-CN" altLang="en-US" sz="2800" b="0" i="0" u="none" strike="noStrike" baseline="0" dirty="0">
                <a:latin typeface="Calibri" panose="020F0502020204030204" pitchFamily="34" charset="0"/>
                <a:ea typeface="DengXian" panose="02010600030101010101" pitchFamily="2" charset="-122"/>
              </a:rPr>
              <a:t>考试时，保持平和的态度，保持微笑，保持与两位考官的交流，不要反问考官 考题。</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lnSpc>
                <a:spcPct val="120000"/>
              </a:lnSpc>
            </a:pPr>
            <a:r>
              <a:rPr lang="zh-CN" altLang="en-US" sz="2800" b="0" i="0" u="none" strike="noStrike" baseline="0" dirty="0">
                <a:latin typeface="Calibri" panose="020F0502020204030204" pitchFamily="34" charset="0"/>
                <a:ea typeface="DengXian" panose="02010600030101010101" pitchFamily="2" charset="-122"/>
              </a:rPr>
              <a:t>注意着装，无需穿得太正规，但也不要太随便。</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lnSpc>
                <a:spcPct val="120000"/>
              </a:lnSpc>
            </a:pPr>
            <a:r>
              <a:rPr lang="zh-CN" altLang="en-US" sz="2800" b="0" i="0" u="none" strike="noStrike" baseline="0" dirty="0">
                <a:latin typeface="Calibri" panose="020F0502020204030204" pitchFamily="34" charset="0"/>
                <a:ea typeface="DengXian" panose="02010600030101010101" pitchFamily="2" charset="-122"/>
              </a:rPr>
              <a:t>考试结束时，仍保持微笑，向考官说：“谢谢老师，再见！ ”，然后离开考试 房间。</a:t>
            </a:r>
            <a:endParaRPr lang="zh-CN" altLang="en-US" sz="28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1884336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1FABE-B76D-4C9F-96C4-C047FFE5AF3B}"/>
              </a:ext>
            </a:extLst>
          </p:cNvPr>
          <p:cNvSpPr>
            <a:spLocks noGrp="1"/>
          </p:cNvSpPr>
          <p:nvPr>
            <p:ph type="title"/>
          </p:nvPr>
        </p:nvSpPr>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一、修改研究报告</a:t>
            </a:r>
            <a:endParaRPr lang="en-AU" dirty="0"/>
          </a:p>
        </p:txBody>
      </p:sp>
      <p:sp>
        <p:nvSpPr>
          <p:cNvPr id="3" name="Content Placeholder 2">
            <a:extLst>
              <a:ext uri="{FF2B5EF4-FFF2-40B4-BE49-F238E27FC236}">
                <a16:creationId xmlns:a16="http://schemas.microsoft.com/office/drawing/2014/main" id="{4E5095C9-EEFA-48E4-90C4-D356E9925A0C}"/>
              </a:ext>
            </a:extLst>
          </p:cNvPr>
          <p:cNvSpPr>
            <a:spLocks noGrp="1"/>
          </p:cNvSpPr>
          <p:nvPr>
            <p:ph idx="1"/>
          </p:nvPr>
        </p:nvSpPr>
        <p:spPr>
          <a:xfrm>
            <a:off x="0" y="1518834"/>
            <a:ext cx="12192000" cy="4658129"/>
          </a:xfrm>
        </p:spPr>
        <p:txBody>
          <a:bodyPr>
            <a:normAutofit/>
          </a:bodyPr>
          <a:lstStyle/>
          <a:p>
            <a:pPr marR="0" algn="l" rtl="0"/>
            <a:r>
              <a:rPr lang="zh-CN" altLang="en-US" sz="2800" b="0" i="0" u="none" strike="noStrike" baseline="0" dirty="0">
                <a:latin typeface="Calibri" panose="020F0502020204030204" pitchFamily="34" charset="0"/>
                <a:ea typeface="DengXian" panose="02010600030101010101" pitchFamily="2" charset="-122"/>
              </a:rPr>
              <a:t>同学们在撰写研究报告时有很多问题，常见的问题大约有四种：</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1.	</a:t>
            </a:r>
            <a:r>
              <a:rPr lang="zh-CN" altLang="en-US" sz="2800" b="0" i="0" u="none" strike="noStrike" baseline="0" dirty="0">
                <a:latin typeface="Calibri" panose="020F0502020204030204" pitchFamily="34" charset="0"/>
                <a:ea typeface="DengXian" panose="02010600030101010101" pitchFamily="2" charset="-122"/>
              </a:rPr>
              <a:t>分论点与主题缺乏逻辑关系</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作为一个说服性报告，其主题与三个分论点之间必须具有一定逻辑关系，往往 是因果或条件关系。但很多同学就没有意识到这种关系。如</a:t>
            </a:r>
            <a:r>
              <a:rPr lang="zh-CN" altLang="en-US" sz="2800" b="0" i="0" u="none" strike="noStrike" baseline="0" dirty="0">
                <a:solidFill>
                  <a:srgbClr val="002060"/>
                </a:solidFill>
                <a:latin typeface="Calibri" panose="020F0502020204030204" pitchFamily="34" charset="0"/>
                <a:ea typeface="DengXian" panose="02010600030101010101" pitchFamily="2" charset="-122"/>
              </a:rPr>
              <a:t>“女子无才不是 德”这一论题，有同学的分论点是①、“女子无才便是德”是男尊女卑思想的 反映；②、“女子无才便是德”是封建男权的表现；③、“女子无才便是德”已 不适用于人人平等的现代社会。首先，其论点与主题有偏差；其次，所有论述 都是说明性的，讲述其出处，典故，背景资料，始终没有正面论证为什么“女子无才不是德”。相反如果证明“女子无才”便“不能自力更生” “不能勤检持 家” “不能贡献社会”，通过这些不利面来证明“无才”的错误性，才能攻破 “女子无才便是德”的定论。</a:t>
            </a:r>
            <a:endParaRPr lang="zh-CN" altLang="en-US" sz="2800" b="0" i="0" u="none" strike="noStrike" baseline="0" dirty="0">
              <a:solidFill>
                <a:srgbClr val="002060"/>
              </a:solidFill>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355200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1FABE-B76D-4C9F-96C4-C047FFE5AF3B}"/>
              </a:ext>
            </a:extLst>
          </p:cNvPr>
          <p:cNvSpPr>
            <a:spLocks noGrp="1"/>
          </p:cNvSpPr>
          <p:nvPr>
            <p:ph type="title"/>
          </p:nvPr>
        </p:nvSpPr>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一、修改研究报告</a:t>
            </a:r>
            <a:endParaRPr lang="en-AU" dirty="0"/>
          </a:p>
        </p:txBody>
      </p:sp>
      <p:sp>
        <p:nvSpPr>
          <p:cNvPr id="3" name="Content Placeholder 2">
            <a:extLst>
              <a:ext uri="{FF2B5EF4-FFF2-40B4-BE49-F238E27FC236}">
                <a16:creationId xmlns:a16="http://schemas.microsoft.com/office/drawing/2014/main" id="{4E5095C9-EEFA-48E4-90C4-D356E9925A0C}"/>
              </a:ext>
            </a:extLst>
          </p:cNvPr>
          <p:cNvSpPr>
            <a:spLocks noGrp="1"/>
          </p:cNvSpPr>
          <p:nvPr>
            <p:ph idx="1"/>
          </p:nvPr>
        </p:nvSpPr>
        <p:spPr/>
        <p:txBody>
          <a:bodyPr/>
          <a:lstStyle/>
          <a:p>
            <a:pPr marR="0" algn="l" rtl="0"/>
            <a:r>
              <a:rPr lang="en-US" altLang="zh-CN" sz="2800" b="0" i="0" u="none" strike="noStrike" baseline="0" dirty="0">
                <a:latin typeface="Calibri" panose="020F0502020204030204" pitchFamily="34" charset="0"/>
                <a:ea typeface="DengXian" panose="02010600030101010101" pitchFamily="2" charset="-122"/>
              </a:rPr>
              <a:t>2.	</a:t>
            </a:r>
            <a:r>
              <a:rPr lang="zh-CN" altLang="en-US" sz="2800" b="0" i="0" u="none" strike="noStrike" baseline="0" dirty="0">
                <a:latin typeface="Calibri" panose="020F0502020204030204" pitchFamily="34" charset="0"/>
                <a:ea typeface="DengXian" panose="02010600030101010101" pitchFamily="2" charset="-122"/>
              </a:rPr>
              <a:t>没有明确概括分论点</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solidFill>
                  <a:srgbClr val="002060"/>
                </a:solidFill>
                <a:latin typeface="Calibri" panose="020F0502020204030204" pitchFamily="34" charset="0"/>
                <a:ea typeface="DengXian" panose="02010600030101010101" pitchFamily="2" charset="-122"/>
              </a:rPr>
              <a:t>很多同学在找到与分论点相关的作品后，迫不及待就将材料放入，堆砌起来</a:t>
            </a:r>
            <a:r>
              <a:rPr lang="en-US" altLang="zh-CN" sz="2800" b="0" i="0" u="none" strike="noStrike" baseline="0" dirty="0">
                <a:solidFill>
                  <a:srgbClr val="002060"/>
                </a:solidFill>
                <a:latin typeface="Calibri" panose="020F0502020204030204" pitchFamily="34" charset="0"/>
                <a:ea typeface="DengXian" panose="02010600030101010101" pitchFamily="2" charset="-122"/>
              </a:rPr>
              <a:t>, </a:t>
            </a:r>
            <a:r>
              <a:rPr lang="zh-CN" altLang="en-US" sz="2800" b="0" i="0" u="none" strike="noStrike" baseline="0" dirty="0">
                <a:solidFill>
                  <a:srgbClr val="002060"/>
                </a:solidFill>
                <a:latin typeface="Calibri" panose="020F0502020204030204" pitchFamily="34" charset="0"/>
                <a:ea typeface="DengXian" panose="02010600030101010101" pitchFamily="2" charset="-122"/>
              </a:rPr>
              <a:t>论述中没能提炼要点，突出重点。甚至根本没有概括论点的中心句。如有同学 大篇幅引用李嘉诚的创业事迹，将其每一阶段的经历一一说明，但至始至终没 有点明用这些材料要证明什么样的观点。</a:t>
            </a:r>
            <a:endParaRPr lang="zh-CN" altLang="en-US" sz="2800" b="0" i="0" u="none" strike="noStrike" baseline="0" dirty="0">
              <a:solidFill>
                <a:srgbClr val="002060"/>
              </a:solidFill>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1139115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1FABE-B76D-4C9F-96C4-C047FFE5AF3B}"/>
              </a:ext>
            </a:extLst>
          </p:cNvPr>
          <p:cNvSpPr>
            <a:spLocks noGrp="1"/>
          </p:cNvSpPr>
          <p:nvPr>
            <p:ph type="title"/>
          </p:nvPr>
        </p:nvSpPr>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一、修改研究报告</a:t>
            </a:r>
            <a:endParaRPr lang="en-AU" dirty="0"/>
          </a:p>
        </p:txBody>
      </p:sp>
      <p:sp>
        <p:nvSpPr>
          <p:cNvPr id="3" name="Content Placeholder 2">
            <a:extLst>
              <a:ext uri="{FF2B5EF4-FFF2-40B4-BE49-F238E27FC236}">
                <a16:creationId xmlns:a16="http://schemas.microsoft.com/office/drawing/2014/main" id="{4E5095C9-EEFA-48E4-90C4-D356E9925A0C}"/>
              </a:ext>
            </a:extLst>
          </p:cNvPr>
          <p:cNvSpPr>
            <a:spLocks noGrp="1"/>
          </p:cNvSpPr>
          <p:nvPr>
            <p:ph idx="1"/>
          </p:nvPr>
        </p:nvSpPr>
        <p:spPr/>
        <p:txBody>
          <a:bodyPr/>
          <a:lstStyle/>
          <a:p>
            <a:r>
              <a:rPr lang="en-US" altLang="zh-CN" dirty="0"/>
              <a:t>3.	</a:t>
            </a:r>
            <a:r>
              <a:rPr lang="zh-CN" altLang="en-US" dirty="0"/>
              <a:t>分论点之间没有层次（相互重叠）</a:t>
            </a:r>
          </a:p>
          <a:p>
            <a:r>
              <a:rPr lang="zh-CN" altLang="en-US" dirty="0"/>
              <a:t>同学们“论点不明确”的主要问题，往往是三个分论点之间相互重复或交叉， 缺乏明确的平行或递进关系。如“成大事者亦重小节”一题，同学分论点为“注 重细节，领先别人”、“注重细节，成就大事”“注重细节，就是比别人多想一步”，这里“成就大事”重复了整个大主题，包含了其他两个分论点，“领先别 人”与“比别人多想一步”又交叉重复，所以这样的分论点之间就没有层次</a:t>
            </a:r>
            <a:r>
              <a:rPr lang="en-US" altLang="zh-CN" dirty="0"/>
              <a:t>, </a:t>
            </a:r>
            <a:r>
              <a:rPr lang="zh-CN" altLang="en-US" dirty="0"/>
              <a:t>这也会导致在后面的论述中条理不清。</a:t>
            </a:r>
          </a:p>
        </p:txBody>
      </p:sp>
    </p:spTree>
    <p:extLst>
      <p:ext uri="{BB962C8B-B14F-4D97-AF65-F5344CB8AC3E}">
        <p14:creationId xmlns:p14="http://schemas.microsoft.com/office/powerpoint/2010/main" val="4247164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1FABE-B76D-4C9F-96C4-C047FFE5AF3B}"/>
              </a:ext>
            </a:extLst>
          </p:cNvPr>
          <p:cNvSpPr>
            <a:spLocks noGrp="1"/>
          </p:cNvSpPr>
          <p:nvPr>
            <p:ph type="title"/>
          </p:nvPr>
        </p:nvSpPr>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一、修改研究报告</a:t>
            </a:r>
            <a:endParaRPr lang="en-AU" dirty="0"/>
          </a:p>
        </p:txBody>
      </p:sp>
      <p:sp>
        <p:nvSpPr>
          <p:cNvPr id="3" name="Content Placeholder 2">
            <a:extLst>
              <a:ext uri="{FF2B5EF4-FFF2-40B4-BE49-F238E27FC236}">
                <a16:creationId xmlns:a16="http://schemas.microsoft.com/office/drawing/2014/main" id="{4E5095C9-EEFA-48E4-90C4-D356E9925A0C}"/>
              </a:ext>
            </a:extLst>
          </p:cNvPr>
          <p:cNvSpPr>
            <a:spLocks noGrp="1"/>
          </p:cNvSpPr>
          <p:nvPr>
            <p:ph idx="1"/>
          </p:nvPr>
        </p:nvSpPr>
        <p:spPr/>
        <p:txBody>
          <a:bodyPr/>
          <a:lstStyle/>
          <a:p>
            <a:pPr marR="0" algn="l" rtl="0"/>
            <a:r>
              <a:rPr lang="en-US" altLang="zh-CN" sz="2800" b="0" i="0" u="none" strike="noStrike" baseline="0" dirty="0">
                <a:latin typeface="Calibri" panose="020F0502020204030204" pitchFamily="34" charset="0"/>
                <a:ea typeface="DengXian" panose="02010600030101010101" pitchFamily="2" charset="-122"/>
              </a:rPr>
              <a:t>4.	</a:t>
            </a:r>
            <a:r>
              <a:rPr lang="zh-CN" altLang="en-US" sz="2800" b="0" i="0" u="none" strike="noStrike" baseline="0" dirty="0">
                <a:latin typeface="Calibri" panose="020F0502020204030204" pitchFamily="34" charset="0"/>
                <a:ea typeface="DengXian" panose="02010600030101010101" pitchFamily="2" charset="-122"/>
              </a:rPr>
              <a:t>例子与论点不匹配</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solidFill>
                  <a:srgbClr val="002060"/>
                </a:solidFill>
                <a:latin typeface="Calibri" panose="020F0502020204030204" pitchFamily="34" charset="0"/>
                <a:ea typeface="DengXian" panose="02010600030101010101" pitchFamily="2" charset="-122"/>
              </a:rPr>
              <a:t>论点不明的另一问题在于文学艺术作品选择不当，或选了合适的作品但选择论 述的角度不当，无法充分证明其对应的分论点。如有同学选择“沉默不是金” 为题，用张海迪的例子来证明“不沉默，才能发挥才能”，而张海迪的例子所 表现的更多的是“自强不息”的精神，而不是“不沉默”。</a:t>
            </a:r>
            <a:endParaRPr lang="zh-CN" altLang="en-US" sz="2800" b="0" i="0" u="none" strike="noStrike" baseline="0" dirty="0">
              <a:solidFill>
                <a:srgbClr val="002060"/>
              </a:solidFill>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3922268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1FABE-B76D-4C9F-96C4-C047FFE5AF3B}"/>
              </a:ext>
            </a:extLst>
          </p:cNvPr>
          <p:cNvSpPr>
            <a:spLocks noGrp="1"/>
          </p:cNvSpPr>
          <p:nvPr>
            <p:ph type="title"/>
          </p:nvPr>
        </p:nvSpPr>
        <p:spPr>
          <a:xfrm>
            <a:off x="838200" y="5514181"/>
            <a:ext cx="10515600" cy="1325563"/>
          </a:xfrm>
        </p:spPr>
        <p:txBody>
          <a:bodyPr>
            <a:normAutofit/>
          </a:bodyPr>
          <a:lstStyle/>
          <a:p>
            <a:pPr marR="0" rtl="0"/>
            <a:r>
              <a:rPr lang="zh-CN" altLang="en-US" sz="4400" b="0" i="0" u="none" strike="noStrike" baseline="0" dirty="0">
                <a:latin typeface="Calibri" panose="020F0502020204030204" pitchFamily="34" charset="0"/>
                <a:ea typeface="DengXian" panose="02010600030101010101" pitchFamily="2" charset="-122"/>
              </a:rPr>
              <a:t>二、口语报告修改练习</a:t>
            </a:r>
            <a:br>
              <a:rPr lang="zh-CN" altLang="en-US" sz="4400" b="0" i="0" u="none" strike="noStrike" baseline="0" dirty="0">
                <a:latin typeface="Times New Roman" panose="02020603050405020304" pitchFamily="18" charset="0"/>
                <a:ea typeface="DengXian" panose="02010600030101010101" pitchFamily="2" charset="-122"/>
              </a:rPr>
            </a:br>
            <a:r>
              <a:rPr lang="en-US" altLang="zh-CN" sz="4400" b="0" i="0" u="none" strike="noStrike" baseline="0" dirty="0">
                <a:latin typeface="Calibri" panose="020F0502020204030204" pitchFamily="34" charset="0"/>
                <a:ea typeface="DengXian" panose="02010600030101010101" pitchFamily="2" charset="-122"/>
              </a:rPr>
              <a:t>1.</a:t>
            </a:r>
            <a:r>
              <a:rPr lang="zh-CN" altLang="en-US" sz="4400" b="0" i="0" u="none" strike="noStrike" baseline="0" dirty="0">
                <a:latin typeface="Calibri" panose="020F0502020204030204" pitchFamily="34" charset="0"/>
                <a:ea typeface="DengXian" panose="02010600030101010101" pitchFamily="2" charset="-122"/>
              </a:rPr>
              <a:t>段落修改练习</a:t>
            </a:r>
            <a:endParaRPr lang="en-AU" dirty="0"/>
          </a:p>
        </p:txBody>
      </p:sp>
      <p:sp>
        <p:nvSpPr>
          <p:cNvPr id="3" name="Content Placeholder 2">
            <a:extLst>
              <a:ext uri="{FF2B5EF4-FFF2-40B4-BE49-F238E27FC236}">
                <a16:creationId xmlns:a16="http://schemas.microsoft.com/office/drawing/2014/main" id="{4E5095C9-EEFA-48E4-90C4-D356E9925A0C}"/>
              </a:ext>
            </a:extLst>
          </p:cNvPr>
          <p:cNvSpPr>
            <a:spLocks noGrp="1"/>
          </p:cNvSpPr>
          <p:nvPr>
            <p:ph idx="1"/>
          </p:nvPr>
        </p:nvSpPr>
        <p:spPr>
          <a:xfrm>
            <a:off x="0" y="18256"/>
            <a:ext cx="12192000" cy="5495925"/>
          </a:xfrm>
        </p:spPr>
        <p:txBody>
          <a:bodyPr>
            <a:normAutofit/>
          </a:bodyPr>
          <a:lstStyle/>
          <a:p>
            <a:pPr marR="0" algn="l" rtl="0"/>
            <a:r>
              <a:rPr lang="en-US" altLang="zh-CN" sz="2800" b="0" i="0" u="none" strike="noStrike" baseline="0" dirty="0">
                <a:latin typeface="Calibri" panose="020F0502020204030204" pitchFamily="34" charset="0"/>
                <a:ea typeface="DengXian" panose="02010600030101010101" pitchFamily="2" charset="-122"/>
              </a:rPr>
              <a:t>a.</a:t>
            </a:r>
            <a:r>
              <a:rPr lang="zh-CN" altLang="en-US" sz="2800" b="0" i="0" u="none" strike="noStrike" baseline="0" dirty="0">
                <a:latin typeface="Calibri" panose="020F0502020204030204" pitchFamily="34" charset="0"/>
                <a:ea typeface="DengXian" panose="02010600030101010101" pitchFamily="2" charset="-122"/>
              </a:rPr>
              <a:t>红颜祸水是宫廷权谋斗争的性工具。千百年来多少祸国之罪定在了女色上，又 有多少美丽的女子成为了男人战争游戏的一颗棋子，点缀了男权的政治文化。在王 宇的著作</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表象下的真实历史中</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就是一个很好例证。西施，一个纯洁，天真的浣纱女子，因为天生丽质，越王勾践在对之进行各种才艺的专门训练之后，投其所好 作为礼物进献给了打败越国的吴王夫差，西施凭借她倾城之貌和高超的琴棋歌舞， 成为了吴王最宠爱的妃子。而吴王夫差沉迷于酒色之中，不理朝政，一年四季享乐 游玩。朝中大臣有劝谏的，都被他或训斥，或驱逐，或罢官，于是大家渐渐也就不 敢说了。并且吴王好大喜功，连年大肆挥霍，掏空了国库。在越王反手击败吴国后， 西施被沉入了江底。西施只是一名无辜的女子，一个替代品，她决定不了自己的命 运，更决定不了一个国家的兴衰。无辜的女人卷入男人争权夺利的漩涡，成为男人 的工具。不能把国家兴亡这样大的事情归罪于女人。</a:t>
            </a:r>
            <a:endParaRPr lang="zh-CN" altLang="en-US" sz="2800" b="0" i="0" u="none" strike="noStrike" baseline="0" dirty="0">
              <a:latin typeface="Times New Roman" panose="02020603050405020304" pitchFamily="18" charset="0"/>
              <a:ea typeface="DengXian" panose="02010600030101010101" pitchFamily="2" charset="-122"/>
            </a:endParaRPr>
          </a:p>
          <a:p>
            <a:endParaRPr lang="en-AU" dirty="0"/>
          </a:p>
        </p:txBody>
      </p:sp>
    </p:spTree>
    <p:extLst>
      <p:ext uri="{BB962C8B-B14F-4D97-AF65-F5344CB8AC3E}">
        <p14:creationId xmlns:p14="http://schemas.microsoft.com/office/powerpoint/2010/main" val="1084327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1FABE-B76D-4C9F-96C4-C047FFE5AF3B}"/>
              </a:ext>
            </a:extLst>
          </p:cNvPr>
          <p:cNvSpPr>
            <a:spLocks noGrp="1"/>
          </p:cNvSpPr>
          <p:nvPr>
            <p:ph type="title"/>
          </p:nvPr>
        </p:nvSpPr>
        <p:spPr>
          <a:xfrm>
            <a:off x="838200" y="5514181"/>
            <a:ext cx="10515600" cy="1325563"/>
          </a:xfrm>
        </p:spPr>
        <p:txBody>
          <a:bodyPr>
            <a:normAutofit/>
          </a:bodyPr>
          <a:lstStyle/>
          <a:p>
            <a:pPr marR="0" rtl="0"/>
            <a:r>
              <a:rPr lang="zh-CN" altLang="en-US" sz="4400" b="0" i="0" u="none" strike="noStrike" baseline="0" dirty="0">
                <a:latin typeface="Calibri" panose="020F0502020204030204" pitchFamily="34" charset="0"/>
                <a:ea typeface="DengXian" panose="02010600030101010101" pitchFamily="2" charset="-122"/>
              </a:rPr>
              <a:t>二、口语报告修改练习</a:t>
            </a:r>
            <a:br>
              <a:rPr lang="zh-CN" altLang="en-US" sz="4400" b="0" i="0" u="none" strike="noStrike" baseline="0" dirty="0">
                <a:latin typeface="Times New Roman" panose="02020603050405020304" pitchFamily="18" charset="0"/>
                <a:ea typeface="DengXian" panose="02010600030101010101" pitchFamily="2" charset="-122"/>
              </a:rPr>
            </a:br>
            <a:r>
              <a:rPr lang="en-US" altLang="zh-CN" sz="4400" b="0" i="0" u="none" strike="noStrike" baseline="0" dirty="0">
                <a:latin typeface="Calibri" panose="020F0502020204030204" pitchFamily="34" charset="0"/>
                <a:ea typeface="DengXian" panose="02010600030101010101" pitchFamily="2" charset="-122"/>
              </a:rPr>
              <a:t>1.</a:t>
            </a:r>
            <a:r>
              <a:rPr lang="zh-CN" altLang="en-US" sz="4400" b="0" i="0" u="none" strike="noStrike" baseline="0" dirty="0">
                <a:latin typeface="Calibri" panose="020F0502020204030204" pitchFamily="34" charset="0"/>
                <a:ea typeface="DengXian" panose="02010600030101010101" pitchFamily="2" charset="-122"/>
              </a:rPr>
              <a:t>段落修改练习</a:t>
            </a:r>
            <a:endParaRPr lang="en-AU" dirty="0"/>
          </a:p>
        </p:txBody>
      </p:sp>
      <p:sp>
        <p:nvSpPr>
          <p:cNvPr id="3" name="Content Placeholder 2">
            <a:extLst>
              <a:ext uri="{FF2B5EF4-FFF2-40B4-BE49-F238E27FC236}">
                <a16:creationId xmlns:a16="http://schemas.microsoft.com/office/drawing/2014/main" id="{4E5095C9-EEFA-48E4-90C4-D356E9925A0C}"/>
              </a:ext>
            </a:extLst>
          </p:cNvPr>
          <p:cNvSpPr>
            <a:spLocks noGrp="1"/>
          </p:cNvSpPr>
          <p:nvPr>
            <p:ph idx="1"/>
          </p:nvPr>
        </p:nvSpPr>
        <p:spPr>
          <a:xfrm>
            <a:off x="0" y="18256"/>
            <a:ext cx="12192000" cy="5495925"/>
          </a:xfrm>
        </p:spPr>
        <p:txBody>
          <a:bodyPr>
            <a:normAutofit/>
          </a:bodyPr>
          <a:lstStyle/>
          <a:p>
            <a:pPr marR="0" algn="l" rtl="0"/>
            <a:r>
              <a:rPr lang="en-US" altLang="zh-CN" sz="2800" b="0" i="0" u="none" strike="noStrike" baseline="0" dirty="0">
                <a:latin typeface="Calibri" panose="020F0502020204030204" pitchFamily="34" charset="0"/>
                <a:ea typeface="DengXian" panose="02010600030101010101" pitchFamily="2" charset="-122"/>
              </a:rPr>
              <a:t>b.</a:t>
            </a:r>
            <a:r>
              <a:rPr lang="zh-CN" altLang="en-US" sz="2800" b="0" i="0" u="none" strike="noStrike" baseline="0" dirty="0">
                <a:latin typeface="Calibri" panose="020F0502020204030204" pitchFamily="34" charset="0"/>
                <a:ea typeface="DengXian" panose="02010600030101010101" pitchFamily="2" charset="-122"/>
              </a:rPr>
              <a:t>拥有自知之明可以使人扬长避短。每个人都有自己的长短处，当我们拥有自知 之明，自然知道面对什么考题该做什么决定，而不是做一些不自量力的举动。电视 剧</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美乐加油</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便阐释了这一点，美乐是一个三流的面点师傅，想开一个面包坊， 没有资金，就去参加面包大赛，为了贏得比赛，美乐发挥她会做吐司的优点，用古 井水做出了美味吐司，嬴得了大赛的特别奖，完成了开面包店下心愿，可见，自知 者能理性地审视自己的优势和劣势，才能从而避开自己的短处，发扬自己的长处。 这一份自知，让人们明白自己能力所在，不会不自量力去做远超过自己能力之外的 事情。 </a:t>
            </a:r>
            <a:endParaRPr lang="zh-CN" altLang="en-US" sz="28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1952491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1FABE-B76D-4C9F-96C4-C047FFE5AF3B}"/>
              </a:ext>
            </a:extLst>
          </p:cNvPr>
          <p:cNvSpPr>
            <a:spLocks noGrp="1"/>
          </p:cNvSpPr>
          <p:nvPr>
            <p:ph type="title"/>
          </p:nvPr>
        </p:nvSpPr>
        <p:spPr>
          <a:xfrm>
            <a:off x="838200" y="5514181"/>
            <a:ext cx="10515600" cy="1325563"/>
          </a:xfrm>
        </p:spPr>
        <p:txBody>
          <a:bodyPr>
            <a:normAutofit/>
          </a:bodyPr>
          <a:lstStyle/>
          <a:p>
            <a:pPr marR="0" rtl="0"/>
            <a:r>
              <a:rPr lang="zh-CN" altLang="en-US" sz="4400" b="0" i="0" u="none" strike="noStrike" baseline="0" dirty="0">
                <a:latin typeface="Calibri" panose="020F0502020204030204" pitchFamily="34" charset="0"/>
                <a:ea typeface="DengXian" panose="02010600030101010101" pitchFamily="2" charset="-122"/>
              </a:rPr>
              <a:t>二、口语报告修改练习</a:t>
            </a:r>
            <a:br>
              <a:rPr lang="zh-CN" altLang="en-US" sz="4400" b="0" i="0" u="none" strike="noStrike" baseline="0" dirty="0">
                <a:latin typeface="Times New Roman" panose="02020603050405020304" pitchFamily="18" charset="0"/>
                <a:ea typeface="DengXian" panose="02010600030101010101" pitchFamily="2" charset="-122"/>
              </a:rPr>
            </a:br>
            <a:r>
              <a:rPr lang="en-US" altLang="zh-CN" sz="4400" b="0" i="0" u="none" strike="noStrike" baseline="0" dirty="0">
                <a:latin typeface="Calibri" panose="020F0502020204030204" pitchFamily="34" charset="0"/>
                <a:ea typeface="DengXian" panose="02010600030101010101" pitchFamily="2" charset="-122"/>
              </a:rPr>
              <a:t>1.</a:t>
            </a:r>
            <a:r>
              <a:rPr lang="zh-CN" altLang="en-US" sz="4400" b="0" i="0" u="none" strike="noStrike" baseline="0" dirty="0">
                <a:latin typeface="Calibri" panose="020F0502020204030204" pitchFamily="34" charset="0"/>
                <a:ea typeface="DengXian" panose="02010600030101010101" pitchFamily="2" charset="-122"/>
              </a:rPr>
              <a:t>段落修改练习</a:t>
            </a:r>
            <a:endParaRPr lang="en-AU" dirty="0"/>
          </a:p>
        </p:txBody>
      </p:sp>
      <p:sp>
        <p:nvSpPr>
          <p:cNvPr id="3" name="Content Placeholder 2">
            <a:extLst>
              <a:ext uri="{FF2B5EF4-FFF2-40B4-BE49-F238E27FC236}">
                <a16:creationId xmlns:a16="http://schemas.microsoft.com/office/drawing/2014/main" id="{4E5095C9-EEFA-48E4-90C4-D356E9925A0C}"/>
              </a:ext>
            </a:extLst>
          </p:cNvPr>
          <p:cNvSpPr>
            <a:spLocks noGrp="1"/>
          </p:cNvSpPr>
          <p:nvPr>
            <p:ph idx="1"/>
          </p:nvPr>
        </p:nvSpPr>
        <p:spPr>
          <a:xfrm>
            <a:off x="0" y="18256"/>
            <a:ext cx="12192000" cy="5495925"/>
          </a:xfrm>
        </p:spPr>
        <p:txBody>
          <a:bodyPr>
            <a:normAutofit/>
          </a:bodyPr>
          <a:lstStyle/>
          <a:p>
            <a:pPr marR="0" algn="l" rtl="0"/>
            <a:r>
              <a:rPr lang="en-US" altLang="zh-CN" sz="2800" b="0" i="0" u="none" strike="noStrike" baseline="0" dirty="0">
                <a:latin typeface="Calibri" panose="020F0502020204030204" pitchFamily="34" charset="0"/>
                <a:ea typeface="DengXian" panose="02010600030101010101" pitchFamily="2" charset="-122"/>
              </a:rPr>
              <a:t>C.</a:t>
            </a:r>
            <a:r>
              <a:rPr lang="zh-CN" altLang="en-US" sz="2800" b="0" i="0" u="none" strike="noStrike" baseline="0" dirty="0">
                <a:latin typeface="Calibri" panose="020F0502020204030204" pitchFamily="34" charset="0"/>
                <a:ea typeface="DengXian" panose="02010600030101010101" pitchFamily="2" charset="-122"/>
              </a:rPr>
              <a:t>最后</a:t>
            </a:r>
            <a:r>
              <a:rPr lang="en-US" altLang="zh-CN" sz="2800" b="0" i="0" u="none" strike="noStrike" baseline="0" dirty="0">
                <a:latin typeface="Times New Roman" panose="02020603050405020304" pitchFamily="18"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高尚坚贞的品格是近墨不黑的保证。品格体现了一个人的道德修养。拥有 崇高的品格的人才能够不为环境所影响，不随世俗、洁身自爱，为世人所敬仰。 散文</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爱莲说</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就是一个典型的例子，莲花“出淤泥而不染，濯清涟而不妖”。爱 莲即爱君子之德。周敦颐虽身处趋炎附势、追求富贵的世风之下，但他对追名逐 利的世态深感鄙视和厌恶，他深知要在官场上保持自己高洁的品格，就如同莲花 出淤泥而不染那么难。为了在污浊的社会洁身自好，保持正直、坚贞的节操，他 辞官而去，设濂溪书院，收徒育人。他就像那朵傲然挺立的莲花，污泥虽在，却 纤尘不染，天真自然且不显媚态。</a:t>
            </a:r>
            <a:endParaRPr lang="zh-CN" altLang="en-US" sz="28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3607815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7423</Words>
  <Application>Microsoft Office PowerPoint</Application>
  <PresentationFormat>Widescreen</PresentationFormat>
  <Paragraphs>111</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Times New Roman</vt:lpstr>
      <vt:lpstr>Office Theme</vt:lpstr>
      <vt:lpstr>口语演讲</vt:lpstr>
      <vt:lpstr>口语强化练习</vt:lpstr>
      <vt:lpstr>一、修改研究报告</vt:lpstr>
      <vt:lpstr>一、修改研究报告</vt:lpstr>
      <vt:lpstr>一、修改研究报告</vt:lpstr>
      <vt:lpstr>一、修改研究报告</vt:lpstr>
      <vt:lpstr>二、口语报告修改练习 1.段落修改练习</vt:lpstr>
      <vt:lpstr>二、口语报告修改练习 1.段落修改练习</vt:lpstr>
      <vt:lpstr>二、口语报告修改练习 1.段落修改练习</vt:lpstr>
      <vt:lpstr>二、口语报告修改练习 2.全篇修改练习一 </vt:lpstr>
      <vt:lpstr>二、口语报告修改练习 2.全篇修改练习一 </vt:lpstr>
      <vt:lpstr>二、口语报告修改练习 2.全篇修改练习一 </vt:lpstr>
      <vt:lpstr>二、口语报告修改练习 2.全篇修改练习一 </vt:lpstr>
      <vt:lpstr>二、口语报告修改练习 2.全篇修改练习二 </vt:lpstr>
      <vt:lpstr>二、口语报告修改练习 2.全篇修改练习二 </vt:lpstr>
      <vt:lpstr>二、口语报告修改练习 2.全篇修改练习二 </vt:lpstr>
      <vt:lpstr>三、 演讲注意事项</vt:lpstr>
      <vt:lpstr>四、 设置讨论题</vt:lpstr>
      <vt:lpstr>四、 设置讨论题</vt:lpstr>
      <vt:lpstr>四、 设置讨论题</vt:lpstr>
      <vt:lpstr>四、 设置讨论题</vt:lpstr>
      <vt:lpstr>五、考试时各类考题都可能遇到的提问</vt:lpstr>
      <vt:lpstr>六、考试注意事项</vt:lpstr>
      <vt:lpstr>六、考试注意事项</vt:lpstr>
      <vt:lpstr>六、考试注意事项</vt:lpstr>
      <vt:lpstr>六、考试注意事项</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口语演讲</dc:title>
  <dc:creator>Lyn ZHANG</dc:creator>
  <cp:lastModifiedBy>Lyn ZHANG</cp:lastModifiedBy>
  <cp:revision>7</cp:revision>
  <dcterms:created xsi:type="dcterms:W3CDTF">2021-10-07T01:19:34Z</dcterms:created>
  <dcterms:modified xsi:type="dcterms:W3CDTF">2021-10-07T01:49:42Z</dcterms:modified>
</cp:coreProperties>
</file>