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86" r:id="rId3"/>
    <p:sldId id="288" r:id="rId4"/>
    <p:sldId id="289" r:id="rId5"/>
    <p:sldId id="258" r:id="rId6"/>
    <p:sldId id="295" r:id="rId7"/>
    <p:sldId id="294" r:id="rId8"/>
    <p:sldId id="2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yn ZHANG" initials="LZ" lastIdx="11" clrIdx="0">
    <p:extLst>
      <p:ext uri="{19B8F6BF-5375-455C-9EA6-DF929625EA0E}">
        <p15:presenceInfo xmlns:p15="http://schemas.microsoft.com/office/powerpoint/2012/main" userId="S::ZHL@wssc.vic.edu.au::9591ced2-a8a0-4e81-8cbe-a10a6a06e3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3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1-04T08:36:47.352" idx="2">
    <p:pos x="350" y="1310"/>
    <p:text>在研究过程中，</p:text>
    <p:extLst>
      <p:ext uri="{C676402C-5697-4E1C-873F-D02D1690AC5C}">
        <p15:threadingInfo xmlns:p15="http://schemas.microsoft.com/office/powerpoint/2012/main" timeZoneBias="-660"/>
      </p:ext>
    </p:extLst>
  </p:cm>
  <p:cm authorId="1" dt="2021-11-04T08:39:56.144" idx="3">
    <p:pos x="7002" y="2056"/>
    <p:text>由此我从以下三个方面进行了论证。</p:text>
    <p:extLst>
      <p:ext uri="{C676402C-5697-4E1C-873F-D02D1690AC5C}">
        <p15:threadingInfo xmlns:p15="http://schemas.microsoft.com/office/powerpoint/2012/main" timeZoneBias="-660"/>
      </p:ext>
    </p:extLst>
  </p:cm>
  <p:cm authorId="1" dt="2021-11-04T08:42:40.566" idx="4">
    <p:pos x="7036" y="2293"/>
    <p:text/>
    <p:extLst>
      <p:ext uri="{C676402C-5697-4E1C-873F-D02D1690AC5C}">
        <p15:threadingInfo xmlns:p15="http://schemas.microsoft.com/office/powerpoint/2012/main" timeZoneBias="-660"/>
      </p:ext>
    </p:extLst>
  </p:cm>
  <p:cm authorId="1" dt="2021-11-04T09:00:24.789" idx="5">
    <p:pos x="7036" y="2389"/>
    <p:text>长辈和社会压力可倾听但未必要遵从指定姻缘；经济条件随简陋但未必要志短依财嫁人；精神层面脆弱不能止步而且更需要毅然单身前行。</p:text>
    <p:extLst>
      <p:ext uri="{C676402C-5697-4E1C-873F-D02D1690AC5C}">
        <p15:threadingInfo xmlns:p15="http://schemas.microsoft.com/office/powerpoint/2012/main" timeZoneBias="-660">
          <p15:parentCm authorId="1" idx="4"/>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11-04T09:36:50.903" idx="6">
    <p:pos x="91" y="1796"/>
    <p:text>远自诗经时代的《葛覃》到晚清时代的“得以在闺中涉猎诸子史、玩习文词”</p:text>
    <p:extLst>
      <p:ext uri="{C676402C-5697-4E1C-873F-D02D1690AC5C}">
        <p15:threadingInfo xmlns:p15="http://schemas.microsoft.com/office/powerpoint/2012/main" timeZoneBias="-660"/>
      </p:ext>
    </p:extLst>
  </p:cm>
  <p:cm authorId="1" dt="2021-11-04T09:38:50.034" idx="7">
    <p:pos x="91" y="1892"/>
    <p:text/>
    <p:extLst>
      <p:ext uri="{C676402C-5697-4E1C-873F-D02D1690AC5C}">
        <p15:threadingInfo xmlns:p15="http://schemas.microsoft.com/office/powerpoint/2012/main" timeZoneBias="-660">
          <p15:parentCm authorId="1" idx="6"/>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11-04T09:46:53.050" idx="8">
    <p:pos x="6607" y="248"/>
    <p:text>长辈和社会压力可倾听但未必要遵从指定姻缘</p:text>
    <p:extLst>
      <p:ext uri="{C676402C-5697-4E1C-873F-D02D1690AC5C}">
        <p15:threadingInfo xmlns:p15="http://schemas.microsoft.com/office/powerpoint/2012/main" timeZoneBias="-660"/>
      </p:ext>
    </p:extLst>
  </p:cm>
  <p:cm authorId="1" dt="2021-11-04T10:17:30.693" idx="10">
    <p:pos x="6607" y="344"/>
    <p:text>主题句</p:text>
    <p:extLst>
      <p:ext uri="{C676402C-5697-4E1C-873F-D02D1690AC5C}">
        <p15:threadingInfo xmlns:p15="http://schemas.microsoft.com/office/powerpoint/2012/main" timeZoneBias="-660">
          <p15:parentCm authorId="1" idx="8"/>
        </p15:threadingInfo>
      </p:ext>
    </p:extLst>
  </p:cm>
  <p:cm authorId="1" dt="2021-11-04T09:55:32.477" idx="9">
    <p:pos x="4032" y="520"/>
    <p:text>清心静欲的情况下做出的婚姻抉择才是正确的，无外界影响的。</p:text>
    <p:extLst>
      <p:ext uri="{C676402C-5697-4E1C-873F-D02D1690AC5C}">
        <p15:threadingInfo xmlns:p15="http://schemas.microsoft.com/office/powerpoint/2012/main" timeZoneBias="-660"/>
      </p:ext>
    </p:extLst>
  </p:cm>
  <p:cm authorId="1" dt="2021-11-04T10:17:44.654" idx="11">
    <p:pos x="4032" y="616"/>
    <p:text>阐释句</p:text>
    <p:extLst>
      <p:ext uri="{C676402C-5697-4E1C-873F-D02D1690AC5C}">
        <p15:threadingInfo xmlns:p15="http://schemas.microsoft.com/office/powerpoint/2012/main" timeZoneBias="-660">
          <p15:parentCm authorId="1" idx="9"/>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197ED3-500D-488C-891E-8307FF680591}" type="datetimeFigureOut">
              <a:rPr lang="en-AU" smtClean="0"/>
              <a:t>11/11/2021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90DB6D-A481-4985-9AF8-26786DEC9DD1}" type="slidenum">
              <a:rPr lang="en-AU" smtClean="0"/>
              <a:t>‹#›</a:t>
            </a:fld>
            <a:endParaRPr lang="en-AU"/>
          </a:p>
        </p:txBody>
      </p:sp>
    </p:spTree>
    <p:extLst>
      <p:ext uri="{BB962C8B-B14F-4D97-AF65-F5344CB8AC3E}">
        <p14:creationId xmlns:p14="http://schemas.microsoft.com/office/powerpoint/2010/main" val="4018370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https://www.bilibili.com/video/BV1GT4y157az?from=search&amp;seid=12936310428878586151</a:t>
            </a:r>
          </a:p>
          <a:p>
            <a:r>
              <a:rPr lang="en-AU" dirty="0"/>
              <a:t>https://m.sohu.com/n/469841947/</a:t>
            </a:r>
          </a:p>
        </p:txBody>
      </p:sp>
      <p:sp>
        <p:nvSpPr>
          <p:cNvPr id="4" name="Slide Number Placeholder 3"/>
          <p:cNvSpPr>
            <a:spLocks noGrp="1"/>
          </p:cNvSpPr>
          <p:nvPr>
            <p:ph type="sldNum" sz="quarter" idx="5"/>
          </p:nvPr>
        </p:nvSpPr>
        <p:spPr/>
        <p:txBody>
          <a:bodyPr/>
          <a:lstStyle/>
          <a:p>
            <a:fld id="{8190DB6D-A481-4985-9AF8-26786DEC9DD1}" type="slidenum">
              <a:rPr lang="en-AU" smtClean="0"/>
              <a:t>5</a:t>
            </a:fld>
            <a:endParaRPr lang="en-AU"/>
          </a:p>
        </p:txBody>
      </p:sp>
    </p:spTree>
    <p:extLst>
      <p:ext uri="{BB962C8B-B14F-4D97-AF65-F5344CB8AC3E}">
        <p14:creationId xmlns:p14="http://schemas.microsoft.com/office/powerpoint/2010/main" val="2462057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https://www.bilibili.com/video/BV1GT4y157az?from=search&amp;seid=12936310428878586151</a:t>
            </a:r>
          </a:p>
          <a:p>
            <a:r>
              <a:rPr lang="zh-CN" altLang="en-US" b="0" i="0" dirty="0">
                <a:solidFill>
                  <a:srgbClr val="191919"/>
                </a:solidFill>
                <a:effectLst/>
                <a:latin typeface="PingFang SC"/>
              </a:rPr>
              <a:t>得以在闺中涉猎诸子史、玩习文词</a:t>
            </a:r>
            <a:endParaRPr lang="en-AU" altLang="zh-CN" b="0" i="0" dirty="0">
              <a:solidFill>
                <a:srgbClr val="191919"/>
              </a:solidFill>
              <a:effectLst/>
              <a:latin typeface="PingFang SC"/>
            </a:endParaRPr>
          </a:p>
          <a:p>
            <a:r>
              <a:rPr lang="en-AU" dirty="0"/>
              <a:t>https://www.sohu.com/a/375003815_120467680</a:t>
            </a:r>
          </a:p>
        </p:txBody>
      </p:sp>
      <p:sp>
        <p:nvSpPr>
          <p:cNvPr id="4" name="Slide Number Placeholder 3"/>
          <p:cNvSpPr>
            <a:spLocks noGrp="1"/>
          </p:cNvSpPr>
          <p:nvPr>
            <p:ph type="sldNum" sz="quarter" idx="5"/>
          </p:nvPr>
        </p:nvSpPr>
        <p:spPr/>
        <p:txBody>
          <a:bodyPr/>
          <a:lstStyle/>
          <a:p>
            <a:fld id="{8190DB6D-A481-4985-9AF8-26786DEC9DD1}" type="slidenum">
              <a:rPr lang="en-AU" smtClean="0"/>
              <a:t>6</a:t>
            </a:fld>
            <a:endParaRPr lang="en-AU"/>
          </a:p>
        </p:txBody>
      </p:sp>
    </p:spTree>
    <p:extLst>
      <p:ext uri="{BB962C8B-B14F-4D97-AF65-F5344CB8AC3E}">
        <p14:creationId xmlns:p14="http://schemas.microsoft.com/office/powerpoint/2010/main" val="1101559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86C87-249E-4C63-9D76-536EE42968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CEEA135D-27A2-4ED4-AA54-D03F77C90F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6FFA5ED1-9184-43D7-AB18-E3B35BC54792}"/>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5" name="Footer Placeholder 4">
            <a:extLst>
              <a:ext uri="{FF2B5EF4-FFF2-40B4-BE49-F238E27FC236}">
                <a16:creationId xmlns:a16="http://schemas.microsoft.com/office/drawing/2014/main" id="{508A05AF-6825-461A-B17E-187F88CAC8C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AD02B9D-E90F-4BBC-BD7A-4D863EE077A6}"/>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2655358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CAD76-FA29-48C6-9B4D-907EE7D4D37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9C79F2F-6EE1-4410-B3AD-E8BCC39D43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67879A8-D5CD-4630-AB9D-8A1BC97E5BDE}"/>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5" name="Footer Placeholder 4">
            <a:extLst>
              <a:ext uri="{FF2B5EF4-FFF2-40B4-BE49-F238E27FC236}">
                <a16:creationId xmlns:a16="http://schemas.microsoft.com/office/drawing/2014/main" id="{0BA30BBF-BC0E-47CC-96A4-74F63EC339A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6807079-D994-47AF-A14E-E68B494B4CD3}"/>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1947440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245492-DB10-4969-A03C-F52E86FEB2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FAFAF3F-4374-4A95-B9CA-EBA47ECA35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C4A7940-F5A1-4A71-A46E-64895E986BDF}"/>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5" name="Footer Placeholder 4">
            <a:extLst>
              <a:ext uri="{FF2B5EF4-FFF2-40B4-BE49-F238E27FC236}">
                <a16:creationId xmlns:a16="http://schemas.microsoft.com/office/drawing/2014/main" id="{0452ADDF-EC42-4531-B307-A92799B7B02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6321B03-D85A-4F36-AFC1-B7D6332EAAB1}"/>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134199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BD028-2049-4694-8EF6-AC7E8F2DEA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00B1D7F-EBA7-46D4-954A-BA0661B758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36AB559-C9AC-4902-BC56-A1CDF3863005}"/>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5" name="Footer Placeholder 4">
            <a:extLst>
              <a:ext uri="{FF2B5EF4-FFF2-40B4-BE49-F238E27FC236}">
                <a16:creationId xmlns:a16="http://schemas.microsoft.com/office/drawing/2014/main" id="{9A0905EA-68B5-4A47-84A9-74620CEA952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1792F86-A96A-455E-AB0C-7A1673954E60}"/>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302698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2ABFF-5FF1-4DDC-809B-F86C889650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76FB50E-F90F-4F8F-BB6E-47792D800F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5FB10A-39BE-4256-A949-8D8941861D2C}"/>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5" name="Footer Placeholder 4">
            <a:extLst>
              <a:ext uri="{FF2B5EF4-FFF2-40B4-BE49-F238E27FC236}">
                <a16:creationId xmlns:a16="http://schemas.microsoft.com/office/drawing/2014/main" id="{89B9CE7D-C9B2-4C62-BF3C-5B411D3F153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9193874-9AE7-46A7-B18D-7EB3B6605D33}"/>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3194753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46D7-99D3-4C98-93B9-23ACC2AE743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34980F7-3C9F-415A-8229-F393D83C09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B381AA3D-C9DA-4112-AC9A-2EA0B733D9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8199E5C-899C-4F71-89CA-A239D2BE8995}"/>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6" name="Footer Placeholder 5">
            <a:extLst>
              <a:ext uri="{FF2B5EF4-FFF2-40B4-BE49-F238E27FC236}">
                <a16:creationId xmlns:a16="http://schemas.microsoft.com/office/drawing/2014/main" id="{03BF9AB1-9302-4324-AD48-5DF8AB22558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AF36ED8-F764-4EB7-989E-C134AD099CCA}"/>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3695869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6CDB7-F4EA-467B-AE4C-E3E78EE38164}"/>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BAE9E0B-4CF0-4AAD-AFAF-53B90F5B5B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D24348-5535-4009-B338-5F40EF798C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DFA82FCC-1B6E-4FE9-9E1C-7E9C58E3D8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BA524D-7D3D-46BF-9AA2-E826E1C114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414145C9-23C6-4402-80C3-6189A1EA9520}"/>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8" name="Footer Placeholder 7">
            <a:extLst>
              <a:ext uri="{FF2B5EF4-FFF2-40B4-BE49-F238E27FC236}">
                <a16:creationId xmlns:a16="http://schemas.microsoft.com/office/drawing/2014/main" id="{F088C1A1-6438-45E3-B0E3-87D21A99A48E}"/>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CD480182-A59E-4CD1-93DE-8B3AD3FE28F3}"/>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3877208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C85AC-777D-4296-B7E6-99DE1DC0BED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D7F0803A-4630-4E1D-93CB-30D1FC9CAA1C}"/>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4" name="Footer Placeholder 3">
            <a:extLst>
              <a:ext uri="{FF2B5EF4-FFF2-40B4-BE49-F238E27FC236}">
                <a16:creationId xmlns:a16="http://schemas.microsoft.com/office/drawing/2014/main" id="{51A38C1F-78EC-4FBC-8576-C4E0C456B3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53E243C7-B6CD-46DC-AF27-1D7F97BBEE72}"/>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253137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D7B85C-3C4A-49F5-8144-EF70E3B4CFB3}"/>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3" name="Footer Placeholder 2">
            <a:extLst>
              <a:ext uri="{FF2B5EF4-FFF2-40B4-BE49-F238E27FC236}">
                <a16:creationId xmlns:a16="http://schemas.microsoft.com/office/drawing/2014/main" id="{41E01077-0BCE-40CE-8F8B-0BDBB1C83BD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34BD0770-C86A-4DFE-9BB5-957F18E3396B}"/>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2569221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A9744-83EB-4ADA-8294-2806570271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267CB4A-3DC0-402D-B4F6-66A33C77BD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3A3CD4E8-66D5-46D6-89C1-0951319F68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256C09-D971-43D4-822D-DB7E61CF0DB9}"/>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6" name="Footer Placeholder 5">
            <a:extLst>
              <a:ext uri="{FF2B5EF4-FFF2-40B4-BE49-F238E27FC236}">
                <a16:creationId xmlns:a16="http://schemas.microsoft.com/office/drawing/2014/main" id="{95A22B43-EC61-4E57-8B05-50DF6B50FC9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5CC6F39-A507-47B8-B95B-7429809FCA75}"/>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1580699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211E6-9117-4F15-956A-5996FF703C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233CF36E-9700-4DF4-B3E3-464E0E189F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F9FD8BF0-CC51-408C-846E-70A88CEAEB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7A9740-59D0-466B-8868-2287827B20DA}"/>
              </a:ext>
            </a:extLst>
          </p:cNvPr>
          <p:cNvSpPr>
            <a:spLocks noGrp="1"/>
          </p:cNvSpPr>
          <p:nvPr>
            <p:ph type="dt" sz="half" idx="10"/>
          </p:nvPr>
        </p:nvSpPr>
        <p:spPr/>
        <p:txBody>
          <a:bodyPr/>
          <a:lstStyle/>
          <a:p>
            <a:fld id="{DFF1DFEB-EC7B-4D09-A535-9E245FA2BCB2}" type="datetimeFigureOut">
              <a:rPr lang="en-AU" smtClean="0"/>
              <a:t>11/11/2021</a:t>
            </a:fld>
            <a:endParaRPr lang="en-AU"/>
          </a:p>
        </p:txBody>
      </p:sp>
      <p:sp>
        <p:nvSpPr>
          <p:cNvPr id="6" name="Footer Placeholder 5">
            <a:extLst>
              <a:ext uri="{FF2B5EF4-FFF2-40B4-BE49-F238E27FC236}">
                <a16:creationId xmlns:a16="http://schemas.microsoft.com/office/drawing/2014/main" id="{7C61E83B-2C34-40BE-AE9D-246D807AF6A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D43A2E5-8169-46E8-A8EB-9C82F2BF6985}"/>
              </a:ext>
            </a:extLst>
          </p:cNvPr>
          <p:cNvSpPr>
            <a:spLocks noGrp="1"/>
          </p:cNvSpPr>
          <p:nvPr>
            <p:ph type="sldNum" sz="quarter" idx="12"/>
          </p:nvPr>
        </p:nvSpPr>
        <p:spPr/>
        <p:txBody>
          <a:bodyPr/>
          <a:lstStyle/>
          <a:p>
            <a:fld id="{9C182977-3580-4517-856E-D294387A2DFB}" type="slidenum">
              <a:rPr lang="en-AU" smtClean="0"/>
              <a:t>‹#›</a:t>
            </a:fld>
            <a:endParaRPr lang="en-AU"/>
          </a:p>
        </p:txBody>
      </p:sp>
    </p:spTree>
    <p:extLst>
      <p:ext uri="{BB962C8B-B14F-4D97-AF65-F5344CB8AC3E}">
        <p14:creationId xmlns:p14="http://schemas.microsoft.com/office/powerpoint/2010/main" val="3015773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pexels.com/photo/selective-focus-photo-of-person-writing-3807741/"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extLst>
              <a:ext uri="{837473B0-CC2E-450A-ABE3-18F120FF3D39}">
                <a1611:picAttrSrcUrl xmlns:a1611="http://schemas.microsoft.com/office/drawing/2016/11/main" r:id="rId14"/>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1443BB-183D-4EE3-972B-AD583C4406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CC3AE5F-D104-4B98-8825-7EBF19D6E8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86771F1-E639-4C92-B8FE-34692E7D71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F1DFEB-EC7B-4D09-A535-9E245FA2BCB2}" type="datetimeFigureOut">
              <a:rPr lang="en-AU" smtClean="0"/>
              <a:t>11/11/2021</a:t>
            </a:fld>
            <a:endParaRPr lang="en-AU"/>
          </a:p>
        </p:txBody>
      </p:sp>
      <p:sp>
        <p:nvSpPr>
          <p:cNvPr id="5" name="Footer Placeholder 4">
            <a:extLst>
              <a:ext uri="{FF2B5EF4-FFF2-40B4-BE49-F238E27FC236}">
                <a16:creationId xmlns:a16="http://schemas.microsoft.com/office/drawing/2014/main" id="{21498AAC-51C3-41B9-A1B9-7F6A26CA68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4D036A0F-12D3-443B-B5C5-DBEE79C5EB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82977-3580-4517-856E-D294387A2DFB}" type="slidenum">
              <a:rPr lang="en-AU" smtClean="0"/>
              <a:t>‹#›</a:t>
            </a:fld>
            <a:endParaRPr lang="en-AU"/>
          </a:p>
        </p:txBody>
      </p:sp>
    </p:spTree>
    <p:extLst>
      <p:ext uri="{BB962C8B-B14F-4D97-AF65-F5344CB8AC3E}">
        <p14:creationId xmlns:p14="http://schemas.microsoft.com/office/powerpoint/2010/main" val="2766329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exels.com/photo/selective-focus-photo-of-person-writing-3807741/"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C075F-0B73-4009-B1FF-2A6A705E4A33}"/>
              </a:ext>
            </a:extLst>
          </p:cNvPr>
          <p:cNvSpPr>
            <a:spLocks noGrp="1"/>
          </p:cNvSpPr>
          <p:nvPr>
            <p:ph type="ctrTitle"/>
          </p:nvPr>
        </p:nvSpPr>
        <p:spPr/>
        <p:txBody>
          <a:bodyPr/>
          <a:lstStyle/>
          <a:p>
            <a:r>
              <a:rPr lang="zh-CN" altLang="en-US" dirty="0"/>
              <a:t>分论点如何下手写？</a:t>
            </a:r>
            <a:endParaRPr lang="en-AU" dirty="0"/>
          </a:p>
        </p:txBody>
      </p:sp>
      <p:sp>
        <p:nvSpPr>
          <p:cNvPr id="3" name="Subtitle 2">
            <a:extLst>
              <a:ext uri="{FF2B5EF4-FFF2-40B4-BE49-F238E27FC236}">
                <a16:creationId xmlns:a16="http://schemas.microsoft.com/office/drawing/2014/main" id="{BF02061A-76EE-4763-9202-052962C54D1F}"/>
              </a:ext>
            </a:extLst>
          </p:cNvPr>
          <p:cNvSpPr>
            <a:spLocks noGrp="1"/>
          </p:cNvSpPr>
          <p:nvPr>
            <p:ph type="subTitle" idx="1"/>
          </p:nvPr>
        </p:nvSpPr>
        <p:spPr/>
        <p:txBody>
          <a:bodyPr/>
          <a:lstStyle/>
          <a:p>
            <a:r>
              <a:rPr lang="zh-CN" altLang="en-US" dirty="0"/>
              <a:t>如何润色？</a:t>
            </a:r>
            <a:endParaRPr lang="en-AU" dirty="0"/>
          </a:p>
        </p:txBody>
      </p:sp>
    </p:spTree>
    <p:extLst>
      <p:ext uri="{BB962C8B-B14F-4D97-AF65-F5344CB8AC3E}">
        <p14:creationId xmlns:p14="http://schemas.microsoft.com/office/powerpoint/2010/main" val="2120510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六、写一分钟介绍</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487836"/>
            <a:ext cx="12192000" cy="4726983"/>
          </a:xfrm>
        </p:spPr>
        <p:txBody>
          <a:bodyPr>
            <a:normAutofit/>
          </a:bodyPr>
          <a:lstStyle/>
          <a:p>
            <a:pPr marR="0" algn="l" rtl="0"/>
            <a:r>
              <a:rPr lang="zh-CN" altLang="en-US" sz="2800" b="0" i="0" u="none" strike="noStrike" baseline="0" dirty="0">
                <a:latin typeface="Calibri" panose="020F0502020204030204" pitchFamily="34" charset="0"/>
                <a:ea typeface="DengXian" panose="02010600030101010101" pitchFamily="2" charset="-122"/>
              </a:rPr>
              <a:t>标准模式参考</a:t>
            </a:r>
            <a:r>
              <a:rPr lang="en-US" altLang="zh-CN" sz="2800" b="0" i="0" u="none" strike="noStrike" baseline="0" dirty="0">
                <a:latin typeface="Calibri" panose="020F0502020204030204" pitchFamily="34" charset="0"/>
                <a:ea typeface="DengXian" panose="02010600030101010101" pitchFamily="2" charset="-122"/>
              </a:rPr>
              <a:t>1:</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你们好！今年我校学习的主题是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中国人的生活方式</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，我研究的题目是 </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我们应提倡善借于物</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。为此我做了 </a:t>
            </a:r>
            <a:r>
              <a:rPr lang="en-US" altLang="zh-CN" sz="2800" b="0" i="0" u="none" strike="noStrike" baseline="0" dirty="0">
                <a:latin typeface="Calibri" panose="020F0502020204030204" pitchFamily="34" charset="0"/>
                <a:ea typeface="DengXian" panose="02010600030101010101" pitchFamily="2" charset="-122"/>
              </a:rPr>
              <a:t>15</a:t>
            </a:r>
            <a:r>
              <a:rPr lang="zh-CN" altLang="en-US" sz="2800" b="0" i="0" u="none" strike="noStrike" baseline="0" dirty="0">
                <a:latin typeface="Calibri" panose="020F0502020204030204" pitchFamily="34" charset="0"/>
                <a:ea typeface="DengXian" panose="02010600030101010101" pitchFamily="2" charset="-122"/>
              </a:rPr>
              <a:t>小时的研究，通过研究我了解到（认识到、体会到）以下三个方面的内容：第一，善用自然资源是增强实力的有效途径；第二，善用财力资源是取得成功的有利条件；第三，善用人力资源是成 就大事的必经之路。围绕这个主题，我学习了一些文学艺木作品，其中主要有：电影</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赤壁</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中国新首富王传福</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和电视剧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唐太宗李世民</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以 及相关背景资料，以上就是我研究的大概情况。两位考官，请问我可以开始了吗？</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418685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六、写一分钟介绍</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875295"/>
            <a:ext cx="12192000" cy="4301668"/>
          </a:xfrm>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标准模式参考</a:t>
            </a:r>
            <a:r>
              <a:rPr lang="en-US" altLang="zh-CN" sz="2800" b="0" i="0" u="none" strike="noStrike" baseline="0" dirty="0">
                <a:latin typeface="Calibri" panose="020F0502020204030204" pitchFamily="34" charset="0"/>
                <a:ea typeface="DengXian" panose="02010600030101010101" pitchFamily="2" charset="-122"/>
              </a:rPr>
              <a:t>2:</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r>
              <a:rPr lang="ja-JP" altLang="en-US" sz="2800" b="0" i="0" u="none" strike="noStrike" baseline="0" dirty="0">
                <a:latin typeface="Times New Roman" panose="02020603050405020304" pitchFamily="18" charset="0"/>
                <a:ea typeface="DengXian" panose="02010600030101010101" pitchFamily="2" charset="-122"/>
              </a:rPr>
              <a:t>	</a:t>
            </a:r>
          </a:p>
          <a:p>
            <a:pPr marR="0" algn="l" rtl="0"/>
            <a:r>
              <a:rPr lang="zh-CN" altLang="en-US" sz="2800" b="0" i="0" u="none" strike="noStrike" baseline="0" dirty="0">
                <a:latin typeface="Calibri" panose="020F0502020204030204" pitchFamily="34" charset="0"/>
                <a:ea typeface="DengXian" panose="02010600030101010101" pitchFamily="2" charset="-122"/>
              </a:rPr>
              <a:t>          你们好！我研究的题目是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我们应大力提倡奉献精神</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。为了这个研究，我学习了一些文学艺术作品，其中主要有：报告文学</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身边劳模</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、长篇小说</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桃之夭夭</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和电视连续剧</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震撼世界的七日</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以及其他相关背景资料，通过研究，我了解到，奉献精神影响着我们每一个人的生活。这主要表现在：第一，奉献 可以使人成就辉煌的事业；第二，奉献可以使家庭幸福美满；第三，奉献可以使国家更有凝聚力。两位老师，我可以开始报告了吗？</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379318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en-US" altLang="zh-CN" sz="4400" b="0" i="0" u="none" strike="noStrike" baseline="0" dirty="0">
                <a:latin typeface="Calibri" panose="020F0502020204030204" pitchFamily="34" charset="0"/>
                <a:ea typeface="DengXian" panose="02010600030101010101" pitchFamily="2" charset="-122"/>
              </a:rPr>
              <a:t>(</a:t>
            </a:r>
            <a:r>
              <a:rPr lang="zh-CN" altLang="en-US" sz="4400" b="0" i="0" u="none" strike="noStrike" baseline="0" dirty="0">
                <a:latin typeface="Calibri" panose="020F0502020204030204" pitchFamily="34" charset="0"/>
                <a:ea typeface="DengXian" panose="02010600030101010101" pitchFamily="2" charset="-122"/>
              </a:rPr>
              <a:t>四）</a:t>
            </a:r>
            <a:r>
              <a:rPr lang="zh-CN" altLang="en-US" sz="4400" b="0" i="0" u="none" strike="noStrike" baseline="0" dirty="0">
                <a:solidFill>
                  <a:srgbClr val="002060"/>
                </a:solidFill>
                <a:latin typeface="Calibri" panose="020F0502020204030204" pitchFamily="34" charset="0"/>
                <a:ea typeface="DengXian" panose="02010600030101010101" pitchFamily="2" charset="-122"/>
              </a:rPr>
              <a:t>分论点参考</a:t>
            </a:r>
            <a:endParaRPr lang="en-AU" dirty="0"/>
          </a:p>
        </p:txBody>
      </p:sp>
      <p:sp>
        <p:nvSpPr>
          <p:cNvPr id="5" name="Content Placeholder 4">
            <a:extLst>
              <a:ext uri="{FF2B5EF4-FFF2-40B4-BE49-F238E27FC236}">
                <a16:creationId xmlns:a16="http://schemas.microsoft.com/office/drawing/2014/main" id="{55FA0FFA-A16C-4269-BAB6-1D6B25196CF1}"/>
              </a:ext>
            </a:extLst>
          </p:cNvPr>
          <p:cNvSpPr>
            <a:spLocks noGrp="1"/>
          </p:cNvSpPr>
          <p:nvPr>
            <p:ph idx="1"/>
          </p:nvPr>
        </p:nvSpPr>
        <p:spPr>
          <a:xfrm>
            <a:off x="0" y="1690687"/>
            <a:ext cx="12192000" cy="4486275"/>
          </a:xfrm>
        </p:spPr>
        <p:txBody>
          <a:bodyPr/>
          <a:lstStyle/>
          <a:p>
            <a:pPr marR="0" algn="l" rtl="0"/>
            <a:r>
              <a:rPr lang="zh-CN" altLang="en-US" sz="2800" b="0" i="0" u="none" strike="noStrike" baseline="0" dirty="0">
                <a:latin typeface="Calibri" panose="020F0502020204030204" pitchFamily="34" charset="0"/>
                <a:ea typeface="DengXian" panose="02010600030101010101" pitchFamily="2" charset="-122"/>
              </a:rPr>
              <a:t>标准模式参考</a:t>
            </a:r>
            <a:r>
              <a:rPr lang="en-US" altLang="zh-CN" sz="2800" b="0" i="0" u="none" strike="noStrike" baseline="0" dirty="0">
                <a:latin typeface="Calibri" panose="020F0502020204030204" pitchFamily="34" charset="0"/>
                <a:ea typeface="DengXian" panose="02010600030101010101" pitchFamily="2" charset="-122"/>
              </a:rPr>
              <a:t>3:</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r>
              <a:rPr lang="ja-JP" altLang="en-US" sz="2800" b="0" i="0" u="none" strike="noStrike" baseline="0" dirty="0">
                <a:latin typeface="Calibri" panose="020F0502020204030204" pitchFamily="34" charset="0"/>
                <a:ea typeface="DengXian" panose="02010600030101010101" pitchFamily="2" charset="-122"/>
              </a:rPr>
              <a:t>两位考官：</a:t>
            </a:r>
            <a:endParaRPr lang="ja-JP" altLang="en-US" sz="2800" b="0" i="0" u="none" strike="noStrike" baseline="0" dirty="0">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你们好！我今天演讲的题目是</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明者因时而变</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，在研究过程中，我阅读了 人物传记</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俞敏洪传</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，悟出了面对生存环境的改变，个人需要突破自我；观 看了吴天明导演执导的电影</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首席执行官</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，懂得了针对市场环境的改变，企业需要调整方向；还赏析了纪实文学</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伟大的进程</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，明白了随着国际环境的 改变，国家需要改革制度。以上就是我的研究概况，请问老师，我可以开始报 告了吗？</a:t>
            </a:r>
            <a:endParaRPr lang="zh-CN" altLang="en-US" sz="2800" b="0" i="0" u="none" strike="noStrike" baseline="0" dirty="0">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864483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44CAB-CB45-4E22-92B4-3CE68BED3D43}"/>
              </a:ext>
            </a:extLst>
          </p:cNvPr>
          <p:cNvSpPr>
            <a:spLocks noGrp="1"/>
          </p:cNvSpPr>
          <p:nvPr>
            <p:ph type="title"/>
          </p:nvPr>
        </p:nvSpPr>
        <p:spPr/>
        <p:txBody>
          <a:bodyPr/>
          <a:lstStyle/>
          <a:p>
            <a:r>
              <a:rPr lang="zh-CN" altLang="en-US" dirty="0"/>
              <a:t>一分钟介绍的修改</a:t>
            </a:r>
            <a:endParaRPr lang="en-AU" dirty="0"/>
          </a:p>
        </p:txBody>
      </p:sp>
      <p:sp>
        <p:nvSpPr>
          <p:cNvPr id="3" name="Content Placeholder 2">
            <a:extLst>
              <a:ext uri="{FF2B5EF4-FFF2-40B4-BE49-F238E27FC236}">
                <a16:creationId xmlns:a16="http://schemas.microsoft.com/office/drawing/2014/main" id="{1C95BE73-1330-4C78-89D1-3F7A0997B49F}"/>
              </a:ext>
            </a:extLst>
          </p:cNvPr>
          <p:cNvSpPr>
            <a:spLocks noGrp="1"/>
          </p:cNvSpPr>
          <p:nvPr>
            <p:ph idx="1"/>
          </p:nvPr>
        </p:nvSpPr>
        <p:spPr>
          <a:xfrm>
            <a:off x="838200" y="1690688"/>
            <a:ext cx="10515600" cy="4351338"/>
          </a:xfrm>
        </p:spPr>
        <p:txBody>
          <a:bodyPr/>
          <a:lstStyle/>
          <a:p>
            <a:r>
              <a:rPr lang="zh-CN" altLang="en-US" dirty="0"/>
              <a:t>各位老师好，我研究的</a:t>
            </a:r>
            <a:r>
              <a:rPr lang="zh-CN" altLang="en-US" dirty="0">
                <a:solidFill>
                  <a:srgbClr val="00B050"/>
                </a:solidFill>
              </a:rPr>
              <a:t>题目</a:t>
            </a:r>
            <a:r>
              <a:rPr lang="zh-CN" altLang="en-US" dirty="0"/>
              <a:t>是</a:t>
            </a:r>
            <a:r>
              <a:rPr lang="en-US" altLang="zh-CN" dirty="0"/>
              <a:t>《</a:t>
            </a:r>
            <a:r>
              <a:rPr lang="zh-CN" altLang="en-US" dirty="0"/>
              <a:t>女性不要恐惧成为大龄剰女</a:t>
            </a:r>
            <a:r>
              <a:rPr lang="en-US" altLang="zh-CN" dirty="0"/>
              <a:t>》</a:t>
            </a:r>
            <a:r>
              <a:rPr lang="zh-CN" altLang="en-US" dirty="0"/>
              <a:t>，为了</a:t>
            </a:r>
            <a:r>
              <a:rPr lang="zh-CN" altLang="en-US" strike="sngStrike" dirty="0">
                <a:solidFill>
                  <a:srgbClr val="FF0000"/>
                </a:solidFill>
              </a:rPr>
              <a:t>钻研</a:t>
            </a:r>
            <a:r>
              <a:rPr lang="zh-CN" altLang="en-US" dirty="0"/>
              <a:t>这个课题。我学习 了一些艺术作品，比如：脱口秀大会中杨笠的脱口秀</a:t>
            </a:r>
            <a:r>
              <a:rPr lang="en-US" altLang="zh-CN" dirty="0"/>
              <a:t>.</a:t>
            </a:r>
            <a:r>
              <a:rPr lang="zh-CN" altLang="en-US" dirty="0"/>
              <a:t>电视剧</a:t>
            </a:r>
            <a:r>
              <a:rPr lang="en-US" altLang="zh-CN" dirty="0"/>
              <a:t>《</a:t>
            </a:r>
            <a:r>
              <a:rPr lang="zh-CN" altLang="en-US" dirty="0"/>
              <a:t>三十而已</a:t>
            </a:r>
            <a:r>
              <a:rPr lang="en-US" altLang="zh-CN" dirty="0"/>
              <a:t>》</a:t>
            </a:r>
            <a:r>
              <a:rPr lang="zh-CN" altLang="en-US" dirty="0"/>
              <a:t>以及电视剧</a:t>
            </a:r>
            <a:r>
              <a:rPr lang="en-US" altLang="zh-CN" dirty="0"/>
              <a:t>《</a:t>
            </a:r>
            <a:r>
              <a:rPr lang="zh-CN" altLang="en-US" dirty="0"/>
              <a:t>下一站是幸福</a:t>
            </a:r>
            <a:r>
              <a:rPr lang="en-US" altLang="zh-CN" dirty="0"/>
              <a:t>》</a:t>
            </a:r>
            <a:r>
              <a:rPr lang="zh-CN" altLang="en-US" dirty="0"/>
              <a:t>当代女生对于成为剩女的恐惕已经毀掉了太多女性的终身幸福，我认为是时候改变现状了。</a:t>
            </a:r>
            <a:r>
              <a:rPr lang="zh-CN" altLang="en-US" strike="sngStrike" dirty="0">
                <a:solidFill>
                  <a:srgbClr val="FF0000"/>
                </a:solidFill>
              </a:rPr>
              <a:t>人们恐惧成为剰女的理由大致有三条</a:t>
            </a:r>
            <a:r>
              <a:rPr lang="zh-CN" altLang="en-US" dirty="0"/>
              <a:t>：</a:t>
            </a:r>
            <a:r>
              <a:rPr lang="en-US" altLang="zh-CN" dirty="0"/>
              <a:t>1,</a:t>
            </a:r>
            <a:r>
              <a:rPr lang="zh-CN" altLang="en-US" strike="sngStrike" dirty="0">
                <a:solidFill>
                  <a:srgbClr val="FF0000"/>
                </a:solidFill>
              </a:rPr>
              <a:t>难以承受传统社会和来自长辈的压力。</a:t>
            </a:r>
            <a:r>
              <a:rPr lang="en-US" altLang="zh-CN" strike="sngStrike" dirty="0">
                <a:solidFill>
                  <a:srgbClr val="FF0000"/>
                </a:solidFill>
              </a:rPr>
              <a:t>2,</a:t>
            </a:r>
            <a:r>
              <a:rPr lang="zh-CN" altLang="en-US" strike="sngStrike" dirty="0">
                <a:solidFill>
                  <a:srgbClr val="FF0000"/>
                </a:solidFill>
              </a:rPr>
              <a:t>经 济条件的局限</a:t>
            </a:r>
            <a:r>
              <a:rPr lang="en-US" altLang="zh-CN" strike="sngStrike" dirty="0">
                <a:solidFill>
                  <a:srgbClr val="FF0000"/>
                </a:solidFill>
              </a:rPr>
              <a:t>„ 3.</a:t>
            </a:r>
            <a:r>
              <a:rPr lang="zh-CN" altLang="en-US" strike="sngStrike" dirty="0">
                <a:solidFill>
                  <a:srgbClr val="FF0000"/>
                </a:solidFill>
              </a:rPr>
              <a:t>梢神层面的脆弱</a:t>
            </a:r>
            <a:r>
              <a:rPr lang="en-US" altLang="zh-CN" strike="sngStrike" dirty="0">
                <a:solidFill>
                  <a:srgbClr val="FF0000"/>
                </a:solidFill>
              </a:rPr>
              <a:t>,</a:t>
            </a:r>
            <a:r>
              <a:rPr lang="zh-CN" altLang="en-US" dirty="0"/>
              <a:t>，以上就是我的研究概况，请问各位老师我可以开始报吿 了吗？</a:t>
            </a:r>
          </a:p>
          <a:p>
            <a:endParaRPr lang="en-AU" dirty="0"/>
          </a:p>
        </p:txBody>
      </p:sp>
    </p:spTree>
    <p:extLst>
      <p:ext uri="{BB962C8B-B14F-4D97-AF65-F5344CB8AC3E}">
        <p14:creationId xmlns:p14="http://schemas.microsoft.com/office/powerpoint/2010/main" val="1702103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3CCB1-DFF9-447A-AE69-9AF3AF9A5B81}"/>
              </a:ext>
            </a:extLst>
          </p:cNvPr>
          <p:cNvSpPr>
            <a:spLocks noGrp="1"/>
          </p:cNvSpPr>
          <p:nvPr>
            <p:ph type="title"/>
          </p:nvPr>
        </p:nvSpPr>
        <p:spPr>
          <a:xfrm>
            <a:off x="-147918" y="7070726"/>
            <a:ext cx="10515600" cy="567204"/>
          </a:xfrm>
        </p:spPr>
        <p:txBody>
          <a:bodyPr>
            <a:normAutofit fontScale="90000"/>
          </a:bodyPr>
          <a:lstStyle/>
          <a:p>
            <a:r>
              <a:rPr lang="zh-CN" altLang="en-US" dirty="0"/>
              <a:t>演讲正稿手段的修改</a:t>
            </a:r>
            <a:endParaRPr lang="en-AU" dirty="0"/>
          </a:p>
        </p:txBody>
      </p:sp>
      <p:sp>
        <p:nvSpPr>
          <p:cNvPr id="3" name="Content Placeholder 2">
            <a:extLst>
              <a:ext uri="{FF2B5EF4-FFF2-40B4-BE49-F238E27FC236}">
                <a16:creationId xmlns:a16="http://schemas.microsoft.com/office/drawing/2014/main" id="{22888955-BE2B-477D-B0A0-6EA0D3C6DF5F}"/>
              </a:ext>
            </a:extLst>
          </p:cNvPr>
          <p:cNvSpPr>
            <a:spLocks noGrp="1"/>
          </p:cNvSpPr>
          <p:nvPr>
            <p:ph idx="1"/>
          </p:nvPr>
        </p:nvSpPr>
        <p:spPr>
          <a:xfrm>
            <a:off x="53788" y="0"/>
            <a:ext cx="12138212" cy="5862918"/>
          </a:xfrm>
        </p:spPr>
        <p:txBody>
          <a:bodyPr>
            <a:normAutofit/>
          </a:bodyPr>
          <a:lstStyle/>
          <a:p>
            <a:pPr marR="0" algn="l" rtl="0"/>
            <a:r>
              <a:rPr lang="ja-JP" altLang="en-US" sz="2800" b="0" i="0" u="none" strike="noStrike" baseline="0" dirty="0">
                <a:solidFill>
                  <a:srgbClr val="00B050"/>
                </a:solidFill>
                <a:latin typeface="Calibri" panose="020F0502020204030204" pitchFamily="34" charset="0"/>
                <a:ea typeface="DengXian" panose="02010600030101010101" pitchFamily="2" charset="-122"/>
              </a:rPr>
              <a:t>两位考官：</a:t>
            </a:r>
            <a:endParaRPr lang="ja-JP" altLang="en-US" sz="2800" b="0" i="0" u="none" strike="noStrike" baseline="0" dirty="0">
              <a:solidFill>
                <a:srgbClr val="00B050"/>
              </a:solidFill>
              <a:latin typeface="Times New Roman" panose="02020603050405020304" pitchFamily="18" charset="0"/>
              <a:ea typeface="DengXian" panose="02010600030101010101" pitchFamily="2" charset="-122"/>
            </a:endParaRPr>
          </a:p>
          <a:p>
            <a:pPr marR="0" algn="l" rtl="0"/>
            <a:r>
              <a:rPr lang="zh-CN" altLang="en-US" sz="2800" b="0" i="0" u="none" strike="noStrike" baseline="0" dirty="0">
                <a:solidFill>
                  <a:srgbClr val="00B050"/>
                </a:solidFill>
                <a:latin typeface="Calibri" panose="020F0502020204030204" pitchFamily="34" charset="0"/>
                <a:ea typeface="DengXian" panose="02010600030101010101" pitchFamily="2" charset="-122"/>
              </a:rPr>
              <a:t>         我演讲的题目是：“人应该拥有良好的心态”。</a:t>
            </a:r>
            <a:endParaRPr lang="zh-CN" altLang="en-US" sz="2800" b="0" i="0" u="none" strike="noStrike" baseline="0" dirty="0">
              <a:solidFill>
                <a:srgbClr val="00B050"/>
              </a:solidFill>
              <a:latin typeface="Times New Roman" panose="02020603050405020304" pitchFamily="18" charset="0"/>
              <a:ea typeface="DengXian" panose="02010600030101010101" pitchFamily="2" charset="-122"/>
            </a:endParaRPr>
          </a:p>
          <a:p>
            <a:pPr marR="0" algn="l" rtl="0"/>
            <a:r>
              <a:rPr lang="zh-CN" altLang="en-US" sz="2800" b="0" i="0" u="none" strike="noStrike" baseline="0" dirty="0">
                <a:latin typeface="Calibri" panose="020F0502020204030204" pitchFamily="34" charset="0"/>
                <a:ea typeface="DengXian" panose="02010600030101010101" pitchFamily="2" charset="-122"/>
              </a:rPr>
              <a:t>         毛泽东曾经说过：“自信人生二百年，会当击水三千里。”诸葛亮也曾说</a:t>
            </a:r>
            <a:r>
              <a:rPr lang="en-US" altLang="zh-CN" sz="2800" b="0" i="0" u="none" strike="noStrike" baseline="0" dirty="0">
                <a:latin typeface="Calibri" panose="020F0502020204030204" pitchFamily="34" charset="0"/>
                <a:ea typeface="DengXian" panose="02010600030101010101" pitchFamily="2" charset="-122"/>
              </a:rPr>
              <a:t>:“</a:t>
            </a:r>
            <a:r>
              <a:rPr lang="zh-CN" altLang="en-US" sz="2800" b="0" i="0" u="none" strike="noStrike" baseline="0" dirty="0">
                <a:latin typeface="Calibri" panose="020F0502020204030204" pitchFamily="34" charset="0"/>
                <a:ea typeface="DengXian" panose="02010600030101010101" pitchFamily="2" charset="-122"/>
              </a:rPr>
              <a:t>非淡泊无以明志，非宁静无以致远。”这些都是良好心态的表现。一个人的心态将 会在很大程度上影响他待人处事的行为和方法，甚至决定他的命运。因此拥有和 保持良好心态就成为步向成功重要前提。</a:t>
            </a:r>
            <a:endParaRPr lang="zh-CN" altLang="en-US" sz="2800" b="0" i="0" u="none" strike="noStrike" baseline="0" dirty="0">
              <a:latin typeface="Times New Roman" panose="02020603050405020304" pitchFamily="18" charset="0"/>
              <a:ea typeface="DengXian" panose="02010600030101010101" pitchFamily="2" charset="-122"/>
            </a:endParaRPr>
          </a:p>
          <a:p>
            <a:endParaRPr lang="en-AU" dirty="0"/>
          </a:p>
          <a:p>
            <a:r>
              <a:rPr lang="zh-CN" altLang="en-US" dirty="0"/>
              <a:t>随着当今社会的发展，中国人走过了吃不饱穿不暖艰苦岁月，曰子越來越好</a:t>
            </a:r>
            <a:r>
              <a:rPr lang="en-US" altLang="zh-CN" dirty="0"/>
              <a:t>.</a:t>
            </a:r>
            <a:r>
              <a:rPr lang="zh-CN" altLang="en-US" dirty="0"/>
              <a:t>社会也越来越发 达，于是，人们幵始更多的追求心灵与精神上的幸福，因此大龄剩女这个词成为了人们关注的 焦点，而我对于这个社会热点问题的观点是，大龄并不可怕， 盲目选择婚姻伴侣才可怕。</a:t>
            </a:r>
          </a:p>
          <a:p>
            <a:endParaRPr lang="en-AU" dirty="0"/>
          </a:p>
        </p:txBody>
      </p:sp>
    </p:spTree>
    <p:extLst>
      <p:ext uri="{BB962C8B-B14F-4D97-AF65-F5344CB8AC3E}">
        <p14:creationId xmlns:p14="http://schemas.microsoft.com/office/powerpoint/2010/main" val="1242605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EF12-2DBF-4D05-B17E-BF8B1172B4BE}"/>
              </a:ext>
            </a:extLst>
          </p:cNvPr>
          <p:cNvSpPr>
            <a:spLocks noGrp="1"/>
          </p:cNvSpPr>
          <p:nvPr>
            <p:ph type="title"/>
          </p:nvPr>
        </p:nvSpPr>
        <p:spPr/>
        <p:txBody>
          <a:bodyPr/>
          <a:lstStyle/>
          <a:p>
            <a:pPr marR="0" rtl="0"/>
            <a:r>
              <a:rPr lang="zh-CN" altLang="en-US" sz="4400" b="0" i="0" u="none" strike="noStrike" baseline="0" dirty="0">
                <a:latin typeface="Calibri" panose="020F0502020204030204" pitchFamily="34" charset="0"/>
                <a:ea typeface="DengXian" panose="02010600030101010101" pitchFamily="2" charset="-122"/>
              </a:rPr>
              <a:t>七、写研究报告</a:t>
            </a:r>
            <a:endParaRPr lang="en-AU" dirty="0"/>
          </a:p>
        </p:txBody>
      </p:sp>
      <p:sp>
        <p:nvSpPr>
          <p:cNvPr id="3" name="Content Placeholder 2">
            <a:extLst>
              <a:ext uri="{FF2B5EF4-FFF2-40B4-BE49-F238E27FC236}">
                <a16:creationId xmlns:a16="http://schemas.microsoft.com/office/drawing/2014/main" id="{CE746044-138F-4313-92A1-7C064299F190}"/>
              </a:ext>
            </a:extLst>
          </p:cNvPr>
          <p:cNvSpPr>
            <a:spLocks noGrp="1"/>
          </p:cNvSpPr>
          <p:nvPr>
            <p:ph idx="1"/>
          </p:nvPr>
        </p:nvSpPr>
        <p:spPr>
          <a:xfrm>
            <a:off x="0" y="1503336"/>
            <a:ext cx="12192000" cy="4673627"/>
          </a:xfrm>
        </p:spPr>
        <p:txBody>
          <a:bodyPr>
            <a:normAutofit fontScale="85000" lnSpcReduction="20000"/>
          </a:bodyPr>
          <a:lstStyle/>
          <a:p>
            <a:pPr marR="0" algn="l" rtl="0">
              <a:lnSpc>
                <a:spcPct val="110000"/>
              </a:lnSpc>
            </a:pPr>
            <a:r>
              <a:rPr lang="en-US" altLang="zh-CN" sz="2800" b="0" i="0" u="none" strike="noStrike" baseline="0" dirty="0">
                <a:latin typeface="Calibri" panose="020F0502020204030204" pitchFamily="34" charset="0"/>
                <a:ea typeface="DengXian" panose="02010600030101010101" pitchFamily="2" charset="-122"/>
              </a:rPr>
              <a:t>4</a:t>
            </a:r>
            <a:r>
              <a:rPr lang="zh-CN" altLang="en-US" sz="2800" b="0" i="0" u="none" strike="noStrike" baseline="0" dirty="0">
                <a:latin typeface="Calibri" panose="020F0502020204030204" pitchFamily="34" charset="0"/>
                <a:ea typeface="DengXian" panose="02010600030101010101" pitchFamily="2" charset="-122"/>
              </a:rPr>
              <a:t>、标准的议论段</a:t>
            </a:r>
            <a:endParaRPr lang="zh-CN" altLang="en-US" sz="2800" b="0" i="0" u="none" strike="noStrike" baseline="0" dirty="0">
              <a:latin typeface="Times New Roman" panose="02020603050405020304" pitchFamily="18" charset="0"/>
              <a:ea typeface="DengXian" panose="02010600030101010101" pitchFamily="2" charset="-122"/>
            </a:endParaRPr>
          </a:p>
          <a:p>
            <a:pPr marR="0" algn="l" rtl="0">
              <a:lnSpc>
                <a:spcPct val="110000"/>
              </a:lnSpc>
            </a:pPr>
            <a:r>
              <a:rPr lang="zh-CN" altLang="en-US" sz="2800" b="0" i="0" u="none" strike="noStrike" baseline="0" dirty="0">
                <a:latin typeface="Calibri" panose="020F0502020204030204" pitchFamily="34" charset="0"/>
                <a:ea typeface="DengXian" panose="02010600030101010101" pitchFamily="2" charset="-122"/>
              </a:rPr>
              <a:t>无论是说服文还是评估文，其主体都是带有中心论点的议论段。一个标准的议论段，应该依次包含如下五种元素：主题句、阐释句、过渡句、分析句、结论句。</a:t>
            </a:r>
            <a:endParaRPr lang="en-GB" altLang="zh-CN" sz="2800" b="0" i="0" u="none" strike="noStrike" baseline="0" dirty="0">
              <a:latin typeface="Times New Roman" panose="02020603050405020304" pitchFamily="18" charset="0"/>
              <a:ea typeface="DengXian" panose="02010600030101010101" pitchFamily="2" charset="-122"/>
            </a:endParaRPr>
          </a:p>
          <a:p>
            <a:pPr marR="0" algn="l" rtl="0">
              <a:lnSpc>
                <a:spcPct val="110000"/>
              </a:lnSpc>
            </a:pPr>
            <a:r>
              <a:rPr lang="zh-CN" altLang="en-US" sz="2800" b="0" i="0" u="none" strike="noStrike" baseline="0" dirty="0">
                <a:solidFill>
                  <a:srgbClr val="002060"/>
                </a:solidFill>
                <a:latin typeface="Calibri" panose="020F0502020204030204" pitchFamily="34" charset="0"/>
                <a:ea typeface="DengXian" panose="02010600030101010101" pitchFamily="2" charset="-122"/>
              </a:rPr>
              <a:t>          孤独带给人超脱，使之激发文学创作的灵感。（主题句）在心静如水的状 态下，更有利于艺术的创作。（阐释句）</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李白传</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就是最好的例证。（过渡句） 李白自小就有远大的志向，也曾希望跻身官场，施展抱负，然而却未能得到 赏识和重用。于是带着“赐金放还”的打击，开始了漂泊四方的日子。在孤 独中他的思想得到了释怀，经受了大自然的陶冶，使他的心能与天地同宽， 与江河同远，并在隐士般的超脱生活中，捕捉着自己的创作灵感，给世人留 下了众多豪放优美的诗句。从“花间一壶酒，独酌无相亲”的</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月下独酌</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 到“众鸟高飞尽，孤云独去闲”的</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独坐敬亭山</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，无不显示着李白在孤独中， 将自己与大自然融为一体，激发出了能将天地日月、山川河流融入胸怀的创 作灵感，挥洒出超然的诗句。（分析句）可见，孤独确实能给人带来创作灵感。 </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结论句）</a:t>
            </a: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a:lnSpc>
                <a:spcPct val="110000"/>
              </a:lnSpc>
            </a:pPr>
            <a:endParaRPr lang="en-AU" dirty="0"/>
          </a:p>
        </p:txBody>
      </p:sp>
    </p:spTree>
    <p:extLst>
      <p:ext uri="{BB962C8B-B14F-4D97-AF65-F5344CB8AC3E}">
        <p14:creationId xmlns:p14="http://schemas.microsoft.com/office/powerpoint/2010/main" val="2438362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E62CF-82E1-4ED5-BF7F-556F1EF442A9}"/>
              </a:ext>
            </a:extLst>
          </p:cNvPr>
          <p:cNvSpPr>
            <a:spLocks noGrp="1"/>
          </p:cNvSpPr>
          <p:nvPr>
            <p:ph type="title"/>
          </p:nvPr>
        </p:nvSpPr>
        <p:spPr>
          <a:xfrm>
            <a:off x="0" y="6039784"/>
            <a:ext cx="11994776" cy="818216"/>
          </a:xfrm>
        </p:spPr>
        <p:txBody>
          <a:bodyPr>
            <a:normAutofit fontScale="90000"/>
          </a:bodyPr>
          <a:lstStyle/>
          <a:p>
            <a:r>
              <a:rPr lang="zh-CN" altLang="en-US" dirty="0"/>
              <a:t>第一个分论点的修改（太故事没关系因为只是初稿）</a:t>
            </a:r>
            <a:endParaRPr lang="en-AU" dirty="0"/>
          </a:p>
        </p:txBody>
      </p:sp>
      <p:sp>
        <p:nvSpPr>
          <p:cNvPr id="3" name="Content Placeholder 2">
            <a:extLst>
              <a:ext uri="{FF2B5EF4-FFF2-40B4-BE49-F238E27FC236}">
                <a16:creationId xmlns:a16="http://schemas.microsoft.com/office/drawing/2014/main" id="{2C1C0255-269B-42A5-9EA8-8C9263AA5B4F}"/>
              </a:ext>
            </a:extLst>
          </p:cNvPr>
          <p:cNvSpPr>
            <a:spLocks noGrp="1"/>
          </p:cNvSpPr>
          <p:nvPr>
            <p:ph idx="1"/>
          </p:nvPr>
        </p:nvSpPr>
        <p:spPr>
          <a:xfrm>
            <a:off x="0" y="394446"/>
            <a:ext cx="12192000" cy="5450541"/>
          </a:xfrm>
        </p:spPr>
        <p:txBody>
          <a:bodyPr>
            <a:normAutofit fontScale="70000" lnSpcReduction="20000"/>
          </a:bodyPr>
          <a:lstStyle/>
          <a:p>
            <a:pPr>
              <a:lnSpc>
                <a:spcPct val="120000"/>
              </a:lnSpc>
            </a:pPr>
            <a:r>
              <a:rPr lang="zh-CN" altLang="en-US" dirty="0"/>
              <a:t>首先，我认为不要因为传统社会或者长辈无形的压力而影响自己的婚姻选择。</a:t>
            </a:r>
            <a:r>
              <a:rPr lang="zh-CN" altLang="en-US" sz="2800" b="0" i="0" u="none" strike="noStrike" baseline="0" dirty="0">
                <a:solidFill>
                  <a:srgbClr val="002060"/>
                </a:solidFill>
                <a:latin typeface="Calibri" panose="020F0502020204030204" pitchFamily="34" charset="0"/>
                <a:ea typeface="DengXian" panose="02010600030101010101" pitchFamily="2" charset="-122"/>
              </a:rPr>
              <a:t> （主题句）</a:t>
            </a:r>
            <a:r>
              <a:rPr lang="zh-CN" altLang="en-US" dirty="0"/>
              <a:t>外界的影响很容易让女性做出错误的决定。</a:t>
            </a:r>
            <a:r>
              <a:rPr lang="zh-CN" altLang="en-US" dirty="0">
                <a:solidFill>
                  <a:srgbClr val="002060"/>
                </a:solidFill>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阐释句）</a:t>
            </a:r>
            <a:r>
              <a:rPr lang="zh-CN" altLang="en-US" dirty="0"/>
              <a:t>在脱口秀大会当中</a:t>
            </a:r>
            <a:r>
              <a:rPr lang="en-US" altLang="zh-CN" dirty="0"/>
              <a:t>.</a:t>
            </a:r>
            <a:r>
              <a:rPr lang="zh-CN" altLang="en-US" dirty="0"/>
              <a:t>杨笠曾描绘过这样一种情况：一个女生在街上 很意外地被当众求婚。在她不知所措的时候周围的人群都在喊一定要嫁给他、后来她嫁给这个 男生后育有一子，不幸地发现他是个渣男，又因为身边朋友和亲人的劝解叫她为了孩子忍一忍 不然自己年龄不小了街定没人再会娶她。生活中很多女性可能在一开始就觉得自己的选择不是 最满意的，但迫干外界的催促或者一些对年龄等自身条件的指指点点仓促做出选择，导致后来 婚姻不幸福，又在长期的无形的遒德绑架下妥协就是为了不成为別人眼里的二手货。各种人 对婚姻的想法往往不一致</a:t>
            </a:r>
            <a:r>
              <a:rPr lang="en-US" altLang="zh-CN" dirty="0"/>
              <a:t>.</a:t>
            </a:r>
            <a:r>
              <a:rPr lang="zh-CN" altLang="en-US" dirty="0"/>
              <a:t>但自己要坚定强大的内心，</a:t>
            </a:r>
            <a:r>
              <a:rPr lang="zh-CN" altLang="en-US" sz="2800" b="0" i="0" u="none" strike="noStrike" baseline="0" dirty="0">
                <a:solidFill>
                  <a:srgbClr val="002060"/>
                </a:solidFill>
                <a:latin typeface="Calibri" panose="020F0502020204030204" pitchFamily="34" charset="0"/>
                <a:ea typeface="DengXian" panose="02010600030101010101" pitchFamily="2" charset="-122"/>
              </a:rPr>
              <a:t> （分析句）</a:t>
            </a:r>
            <a:r>
              <a:rPr lang="zh-CN" altLang="en-US" dirty="0"/>
              <a:t>在婚姻中，一步错，步步错，只有不受 传统观点的束缚才能得出对自己最中肯的建议</a:t>
            </a:r>
            <a:r>
              <a:rPr lang="en-US" altLang="zh-CN" dirty="0"/>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 </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结论句）</a:t>
            </a:r>
            <a:endParaRPr lang="en-AU" altLang="zh-CN" sz="2800" b="0" i="0" u="none" strike="noStrike" baseline="0" dirty="0">
              <a:solidFill>
                <a:srgbClr val="002060"/>
              </a:solidFill>
              <a:latin typeface="Calibri" panose="020F0502020204030204" pitchFamily="34" charset="0"/>
              <a:ea typeface="DengXian" panose="02010600030101010101" pitchFamily="2" charset="-122"/>
            </a:endParaRPr>
          </a:p>
          <a:p>
            <a:pPr>
              <a:lnSpc>
                <a:spcPct val="120000"/>
              </a:lnSpc>
            </a:pPr>
            <a:r>
              <a:rPr lang="zh-CN" altLang="en-US" dirty="0">
                <a:solidFill>
                  <a:srgbClr val="002060"/>
                </a:solidFill>
                <a:latin typeface="Calibri" panose="020F0502020204030204" pitchFamily="34" charset="0"/>
                <a:ea typeface="DengXian" panose="02010600030101010101" pitchFamily="2" charset="-122"/>
              </a:rPr>
              <a:t>否则，就会做出脱口秀大会中杨笠描述的抉择。其中的社会压力来自于当众求婚时周围人群的欣喜呐喊：嫁给他。再后来，压力又来自于婚后与渣男育有一子时，亲朋好友秉着“宁拆一座庙，不毁一桩婚”的劝解。基于所有这些压力基础上的婚姻从始至终就是一个错误的决定。杨笠在脱口秀中描述这一场景的本意就是为了警醒观众，不要像这个女生一样在意外不知所措的时候做出让她终生后悔的仓促选择。这种另类的， 对于外界催促，二手婚姻，自身年龄，道德绑架， 婚姻妥协的讽刺，让人耳目一新。由此也提醒观众：</a:t>
            </a:r>
            <a:r>
              <a:rPr lang="zh-CN" altLang="en-US" dirty="0"/>
              <a:t>各种人 对婚姻的想法往往不一致</a:t>
            </a:r>
            <a:r>
              <a:rPr lang="en-US" altLang="zh-CN" dirty="0"/>
              <a:t>.</a:t>
            </a:r>
            <a:r>
              <a:rPr lang="zh-CN" altLang="en-US" dirty="0"/>
              <a:t>但自己要坚定强大的内心。</a:t>
            </a:r>
            <a:r>
              <a:rPr lang="zh-CN" altLang="en-US" sz="2800" b="0" i="0" u="none" strike="noStrike" baseline="0" dirty="0">
                <a:solidFill>
                  <a:srgbClr val="002060"/>
                </a:solidFill>
                <a:latin typeface="Calibri" panose="020F0502020204030204" pitchFamily="34" charset="0"/>
                <a:ea typeface="DengXian" panose="02010600030101010101" pitchFamily="2" charset="-122"/>
              </a:rPr>
              <a:t> 为自己的幸福而不是围观者和亲友长辈，投出最满意的一票。（分析句）</a:t>
            </a:r>
            <a:endParaRPr lang="en-AU" altLang="zh-CN" sz="2800" b="0" i="0" u="none" strike="noStrike" baseline="0" dirty="0">
              <a:solidFill>
                <a:srgbClr val="002060"/>
              </a:solidFill>
              <a:latin typeface="Times New Roman" panose="02020603050405020304" pitchFamily="18" charset="0"/>
              <a:ea typeface="DengXian" panose="02010600030101010101" pitchFamily="2" charset="-122"/>
            </a:endParaRPr>
          </a:p>
          <a:p>
            <a:pPr>
              <a:lnSpc>
                <a:spcPct val="120000"/>
              </a:lnSpc>
            </a:pPr>
            <a:r>
              <a:rPr lang="zh-CN" altLang="en-US" dirty="0"/>
              <a:t>可见，只有不受 传统观点的束缚才能得出对自己最中肯的</a:t>
            </a:r>
            <a:r>
              <a:rPr lang="zh-CN" altLang="en-US" dirty="0">
                <a:solidFill>
                  <a:srgbClr val="002060"/>
                </a:solidFill>
              </a:rPr>
              <a:t>幸福</a:t>
            </a:r>
            <a:r>
              <a:rPr lang="zh-CN" altLang="en-US" dirty="0"/>
              <a:t>建议</a:t>
            </a:r>
            <a:r>
              <a:rPr lang="en-US" altLang="zh-CN" dirty="0"/>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 </a:t>
            </a:r>
            <a:r>
              <a:rPr lang="en-US" altLang="zh-CN" sz="2800" b="0" i="0" u="none" strike="noStrike" baseline="0" dirty="0">
                <a:solidFill>
                  <a:srgbClr val="002060"/>
                </a:solidFill>
                <a:latin typeface="Calibri" panose="020F0502020204030204" pitchFamily="34" charset="0"/>
                <a:ea typeface="DengXian" panose="02010600030101010101" pitchFamily="2" charset="-122"/>
              </a:rPr>
              <a:t>(</a:t>
            </a:r>
            <a:r>
              <a:rPr lang="zh-CN" altLang="en-US" sz="2800" b="0" i="0" u="none" strike="noStrike" baseline="0" dirty="0">
                <a:solidFill>
                  <a:srgbClr val="002060"/>
                </a:solidFill>
                <a:latin typeface="Calibri" panose="020F0502020204030204" pitchFamily="34" charset="0"/>
                <a:ea typeface="DengXian" panose="02010600030101010101" pitchFamily="2" charset="-122"/>
              </a:rPr>
              <a:t>结论句）</a:t>
            </a:r>
            <a:endParaRPr lang="en-AU" altLang="zh-CN" sz="2800" b="0" i="0" u="none" strike="noStrike" baseline="0" dirty="0">
              <a:solidFill>
                <a:srgbClr val="002060"/>
              </a:solidFill>
              <a:latin typeface="Calibri" panose="020F0502020204030204" pitchFamily="34" charset="0"/>
              <a:ea typeface="DengXian" panose="02010600030101010101" pitchFamily="2" charset="-122"/>
            </a:endParaRPr>
          </a:p>
          <a:p>
            <a:pPr>
              <a:lnSpc>
                <a:spcPct val="120000"/>
              </a:lnSpc>
            </a:pPr>
            <a:endParaRPr lang="zh-CN" altLang="en-US" sz="2800" b="0" i="0" u="none" strike="noStrike" baseline="0" dirty="0">
              <a:solidFill>
                <a:srgbClr val="002060"/>
              </a:solidFill>
              <a:latin typeface="Times New Roman" panose="02020603050405020304" pitchFamily="18" charset="0"/>
              <a:ea typeface="DengXian" panose="02010600030101010101" pitchFamily="2" charset="-122"/>
            </a:endParaRPr>
          </a:p>
          <a:p>
            <a:pPr>
              <a:lnSpc>
                <a:spcPct val="120000"/>
              </a:lnSpc>
            </a:pPr>
            <a:endParaRPr lang="en-US" altLang="zh-CN" dirty="0"/>
          </a:p>
          <a:p>
            <a:pPr>
              <a:lnSpc>
                <a:spcPct val="120000"/>
              </a:lnSpc>
            </a:pPr>
            <a:endParaRPr lang="en-AU" dirty="0"/>
          </a:p>
        </p:txBody>
      </p:sp>
    </p:spTree>
    <p:extLst>
      <p:ext uri="{BB962C8B-B14F-4D97-AF65-F5344CB8AC3E}">
        <p14:creationId xmlns:p14="http://schemas.microsoft.com/office/powerpoint/2010/main" val="4090260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2408</Words>
  <Application>Microsoft Office PowerPoint</Application>
  <PresentationFormat>Widescreen</PresentationFormat>
  <Paragraphs>38</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PingFang SC</vt:lpstr>
      <vt:lpstr>Arial</vt:lpstr>
      <vt:lpstr>Calibri</vt:lpstr>
      <vt:lpstr>Calibri Light</vt:lpstr>
      <vt:lpstr>Times New Roman</vt:lpstr>
      <vt:lpstr>Office Theme</vt:lpstr>
      <vt:lpstr>分论点如何下手写？</vt:lpstr>
      <vt:lpstr>六、写一分钟介绍</vt:lpstr>
      <vt:lpstr>六、写一分钟介绍</vt:lpstr>
      <vt:lpstr>(四）分论点参考</vt:lpstr>
      <vt:lpstr>一分钟介绍的修改</vt:lpstr>
      <vt:lpstr>演讲正稿手段的修改</vt:lpstr>
      <vt:lpstr>七、写研究报告</vt:lpstr>
      <vt:lpstr>第一个分论点的修改（太故事没关系因为只是初稿）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分论点如何下手写？</dc:title>
  <dc:creator>Lyn ZHANG</dc:creator>
  <cp:lastModifiedBy>Lyn ZHANG</cp:lastModifiedBy>
  <cp:revision>14</cp:revision>
  <dcterms:created xsi:type="dcterms:W3CDTF">2021-11-03T21:17:57Z</dcterms:created>
  <dcterms:modified xsi:type="dcterms:W3CDTF">2021-11-10T21:26:51Z</dcterms:modified>
</cp:coreProperties>
</file>